
<file path=[Content_Types].xml><?xml version="1.0" encoding="utf-8"?>
<Types xmlns="http://schemas.openxmlformats.org/package/2006/content-types">
  <Default Extension="(null)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55"/>
  </p:notesMasterIdLst>
  <p:handoutMasterIdLst>
    <p:handoutMasterId r:id="rId56"/>
  </p:handoutMasterIdLst>
  <p:sldIdLst>
    <p:sldId id="261" r:id="rId2"/>
    <p:sldId id="1200" r:id="rId3"/>
    <p:sldId id="1193" r:id="rId4"/>
    <p:sldId id="1194" r:id="rId5"/>
    <p:sldId id="1179" r:id="rId6"/>
    <p:sldId id="302" r:id="rId7"/>
    <p:sldId id="1195" r:id="rId8"/>
    <p:sldId id="1196" r:id="rId9"/>
    <p:sldId id="333" r:id="rId10"/>
    <p:sldId id="615" r:id="rId11"/>
    <p:sldId id="576" r:id="rId12"/>
    <p:sldId id="579" r:id="rId13"/>
    <p:sldId id="1197" r:id="rId14"/>
    <p:sldId id="585" r:id="rId15"/>
    <p:sldId id="589" r:id="rId16"/>
    <p:sldId id="590" r:id="rId17"/>
    <p:sldId id="591" r:id="rId18"/>
    <p:sldId id="592" r:id="rId19"/>
    <p:sldId id="593" r:id="rId20"/>
    <p:sldId id="595" r:id="rId21"/>
    <p:sldId id="597" r:id="rId22"/>
    <p:sldId id="598" r:id="rId23"/>
    <p:sldId id="599" r:id="rId24"/>
    <p:sldId id="600" r:id="rId25"/>
    <p:sldId id="269" r:id="rId26"/>
    <p:sldId id="1198" r:id="rId27"/>
    <p:sldId id="582" r:id="rId28"/>
    <p:sldId id="1201" r:id="rId29"/>
    <p:sldId id="258" r:id="rId30"/>
    <p:sldId id="1199" r:id="rId31"/>
    <p:sldId id="309" r:id="rId32"/>
    <p:sldId id="319" r:id="rId33"/>
    <p:sldId id="321" r:id="rId34"/>
    <p:sldId id="313" r:id="rId35"/>
    <p:sldId id="322" r:id="rId36"/>
    <p:sldId id="316" r:id="rId37"/>
    <p:sldId id="314" r:id="rId38"/>
    <p:sldId id="259" r:id="rId39"/>
    <p:sldId id="572" r:id="rId40"/>
    <p:sldId id="331" r:id="rId41"/>
    <p:sldId id="635" r:id="rId42"/>
    <p:sldId id="628" r:id="rId43"/>
    <p:sldId id="621" r:id="rId44"/>
    <p:sldId id="629" r:id="rId45"/>
    <p:sldId id="630" r:id="rId46"/>
    <p:sldId id="617" r:id="rId47"/>
    <p:sldId id="339" r:id="rId48"/>
    <p:sldId id="645" r:id="rId49"/>
    <p:sldId id="646" r:id="rId50"/>
    <p:sldId id="631" r:id="rId51"/>
    <p:sldId id="632" r:id="rId52"/>
    <p:sldId id="633" r:id="rId53"/>
    <p:sldId id="338" r:id="rId5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728"/>
    <p:restoredTop sz="89481"/>
  </p:normalViewPr>
  <p:slideViewPr>
    <p:cSldViewPr>
      <p:cViewPr varScale="1">
        <p:scale>
          <a:sx n="117" d="100"/>
          <a:sy n="117" d="100"/>
        </p:scale>
        <p:origin x="1128" y="168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DA9C2F1-FE3E-FD4D-B3CF-D1F00FBEE699}" type="datetime1">
              <a:rPr lang="nb-NO"/>
              <a:pPr>
                <a:defRPr/>
              </a:pPr>
              <a:t>10.11.2021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A2284C8-EE65-5941-ACC6-7B91BBDFCFF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532450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4B61072-AF82-9747-9BCF-167273C6A7FC}" type="datetime1">
              <a:rPr lang="nb-NO"/>
              <a:pPr>
                <a:defRPr/>
              </a:pPr>
              <a:t>10.11.2021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/>
              <a:t>Click to edit Master text styles</a:t>
            </a:r>
          </a:p>
          <a:p>
            <a:pPr lvl="1"/>
            <a:r>
              <a:rPr lang="nb-NO" noProof="0"/>
              <a:t>Second level</a:t>
            </a:r>
          </a:p>
          <a:p>
            <a:pPr lvl="2"/>
            <a:r>
              <a:rPr lang="nb-NO" noProof="0"/>
              <a:t>Third level</a:t>
            </a:r>
          </a:p>
          <a:p>
            <a:pPr lvl="3"/>
            <a:r>
              <a:rPr lang="nb-NO" noProof="0"/>
              <a:t>Fourth level</a:t>
            </a:r>
          </a:p>
          <a:p>
            <a:pPr lvl="4"/>
            <a:r>
              <a:rPr lang="nb-NO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437272B-E7F9-1548-8BC0-B72804DC4B0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856031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CC609E3-B148-44EE-8597-9C859BB67E3B}" type="slidenum">
              <a:rPr lang="en-US" altLang="en-US" sz="1200" b="0"/>
              <a:pPr/>
              <a:t>6</a:t>
            </a:fld>
            <a:endParaRPr lang="en-US" altLang="en-US" sz="1200" b="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63273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DA06A6-5214-4E4D-9214-472166F5C61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8572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/>
              <a:t>CSS used for Sonar and Radar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DA06A6-5214-4E4D-9214-472166F5C61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6029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D28B3-7F68-774A-85F5-4840703AE69A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3244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6D28B3-7F68-774A-85F5-4840703AE69A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67285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DA06A6-5214-4E4D-9214-472166F5C61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9956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DA06A6-5214-4E4D-9214-472166F5C61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752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DA06A6-5214-4E4D-9214-472166F5C61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5584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DA06A6-5214-4E4D-9214-472166F5C61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8143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8FBF18-D258-42AC-A421-336881F9FB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29823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8FBF18-D258-42AC-A421-336881F9FB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97952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8FBF18-D258-42AC-A421-336881F9FB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26550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8FBF18-D258-42AC-A421-336881F9FB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56636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8FBF18-D258-42AC-A421-336881F9FB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12767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8FBF18-D258-42AC-A421-336881F9FB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47010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48FBF18-D258-42AC-A421-336881F9FB6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27785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58BA1B-5884-4469-868F-83A32512B562}" type="slidenum">
              <a:rPr lang="pl-PL" smtClean="0"/>
              <a:t>38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477386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1979712" y="2333600"/>
            <a:ext cx="6630888" cy="519336"/>
          </a:xfrm>
        </p:spPr>
        <p:txBody>
          <a:bodyPr anchor="b"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dirty="0"/>
              <a:t> Informatics</a:t>
            </a:r>
            <a:br>
              <a:rPr lang="nb-NO" dirty="0"/>
            </a:br>
            <a:r>
              <a:rPr lang="nb-NO" dirty="0"/>
              <a:t>Networks and Distributed Systems (ND) </a:t>
            </a:r>
            <a:r>
              <a:rPr lang="nb-NO" dirty="0" err="1"/>
              <a:t>group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4766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 baseline="0">
                <a:latin typeface="Arial"/>
                <a:cs typeface="Arial"/>
              </a:defRPr>
            </a:lvl1pPr>
          </a:lstStyle>
          <a:p>
            <a:r>
              <a:rPr lang="nb-NO"/>
              <a:t>Click to edit Master subtitle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31640" y="2348880"/>
            <a:ext cx="595856" cy="40594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3A29C21-4605-924F-A079-2D0340AA88B2}" type="slidenum">
              <a:rPr lang="nb-NO" smtClean="0"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5093347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mplate Gu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74733" y="6623136"/>
            <a:ext cx="1774550" cy="146860"/>
          </a:xfrm>
          <a:prstGeom prst="rect">
            <a:avLst/>
          </a:prstGeom>
          <a:noFill/>
          <a:ln>
            <a:noFill/>
          </a:ln>
        </p:spPr>
        <p:txBody>
          <a:bodyPr wrap="none" lIns="27000" tIns="27000" rIns="27000" bIns="27000" rtlCol="0">
            <a:spAutoFit/>
          </a:bodyPr>
          <a:lstStyle/>
          <a:p>
            <a:pPr defTabSz="514350"/>
            <a:r>
              <a:rPr lang="en-US" altLang="ko-KR" sz="600" dirty="0">
                <a:solidFill>
                  <a:srgbClr val="9999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ⓒ 2017. Samsung Electronics. All rights reserved.</a:t>
            </a:r>
            <a:endParaRPr lang="ko-KR" altLang="en-US" sz="600" dirty="0">
              <a:solidFill>
                <a:srgbClr val="9999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텍스트 개체 틀 2"/>
          <p:cNvSpPr>
            <a:spLocks noGrp="1"/>
          </p:cNvSpPr>
          <p:nvPr>
            <p:ph type="body" sz="quarter" idx="10" hasCustomPrompt="1"/>
          </p:nvPr>
        </p:nvSpPr>
        <p:spPr>
          <a:xfrm>
            <a:off x="230760" y="319395"/>
            <a:ext cx="8085137" cy="53741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 defTabSz="514350" rtl="0" eaLnBrk="1" latinLnBrk="1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lang="ko-KR" altLang="en-US" sz="2400" b="1" kern="1200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Insert your main title</a:t>
            </a:r>
            <a:endParaRPr lang="ko-KR" altLang="en-US" dirty="0"/>
          </a:p>
        </p:txBody>
      </p:sp>
      <p:sp>
        <p:nvSpPr>
          <p:cNvPr id="11" name="텍스트 개체 틀 14"/>
          <p:cNvSpPr>
            <a:spLocks noGrp="1"/>
          </p:cNvSpPr>
          <p:nvPr>
            <p:ph type="body" sz="quarter" idx="14" hasCustomPrompt="1"/>
          </p:nvPr>
        </p:nvSpPr>
        <p:spPr>
          <a:xfrm>
            <a:off x="140400" y="908720"/>
            <a:ext cx="8863200" cy="5544616"/>
          </a:xfrm>
          <a:prstGeom prst="rect">
            <a:avLst/>
          </a:prstGeom>
        </p:spPr>
        <p:txBody>
          <a:bodyPr lIns="72000" tIns="72000" rIns="36000" bIns="0">
            <a:normAutofit/>
          </a:bodyPr>
          <a:lstStyle>
            <a:lvl1pPr marL="203597" indent="-203597">
              <a:spcBef>
                <a:spcPts val="750"/>
              </a:spcBef>
              <a:buSzPct val="130000"/>
              <a:buFontTx/>
              <a:buBlip>
                <a:blip r:embed="rId3"/>
              </a:buBlip>
              <a:defRPr lang="ko-KR" altLang="en-US" sz="1800" b="1" kern="1200" spc="-23" baseline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defRPr>
            </a:lvl1pPr>
            <a:lvl2pPr marL="406004" indent="-139304">
              <a:spcBef>
                <a:spcPts val="600"/>
              </a:spcBef>
              <a:buFont typeface="Calibri" panose="020F0502020204030204" pitchFamily="34" charset="0"/>
              <a:buChar char="–"/>
              <a:defRPr lang="ko-KR" altLang="en-US" sz="1500" b="0" kern="1200" spc="-23" baseline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defRPr>
            </a:lvl2pPr>
            <a:lvl3pPr marL="536972" indent="-111919">
              <a:lnSpc>
                <a:spcPct val="112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lang="ko-KR" altLang="en-US" sz="1350" b="0" kern="1200" spc="-23" baseline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맑은 고딕" pitchFamily="50" charset="-127"/>
                <a:cs typeface="Arial" panose="020B0604020202020204" pitchFamily="34" charset="0"/>
              </a:defRPr>
            </a:lvl3pPr>
            <a:lvl4pPr marL="270272" indent="-135731">
              <a:spcBef>
                <a:spcPts val="375"/>
              </a:spcBef>
              <a:buFont typeface="+mj-ea"/>
              <a:buAutoNum type="circleNumDbPlain"/>
              <a:defRPr lang="ko-KR" altLang="en-US" sz="900" b="0" kern="1200" spc="-23" baseline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맑은 고딕" pitchFamily="50" charset="-127"/>
                <a:cs typeface="Calibri" pitchFamily="34" charset="0"/>
              </a:defRPr>
            </a:lvl4pPr>
            <a:lvl5pPr marL="336947" indent="-64294">
              <a:spcBef>
                <a:spcPts val="225"/>
              </a:spcBef>
              <a:buFont typeface="Calibri" panose="020F0502020204030204" pitchFamily="34" charset="0"/>
              <a:buChar char="◦"/>
              <a:defRPr lang="ko-KR" altLang="en-US" sz="750" b="0" kern="1200" spc="-23" baseline="0" dirty="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맑은 고딕" pitchFamily="50" charset="-127"/>
                <a:cs typeface="Calibri" pitchFamily="34" charset="0"/>
              </a:defRPr>
            </a:lvl5pPr>
          </a:lstStyle>
          <a:p>
            <a:pPr lvl="0"/>
            <a:r>
              <a:rPr lang="en-US" altLang="ko-KR" dirty="0" err="1"/>
              <a:t>Asdf</a:t>
            </a:r>
            <a:endParaRPr lang="en-US" altLang="ko-KR" dirty="0"/>
          </a:p>
          <a:p>
            <a:pPr lvl="1"/>
            <a:r>
              <a:rPr lang="en-US" altLang="ko-KR" dirty="0" err="1"/>
              <a:t>Asdf</a:t>
            </a:r>
            <a:endParaRPr lang="en-US" altLang="ko-KR" dirty="0"/>
          </a:p>
          <a:p>
            <a:pPr lvl="2"/>
            <a:r>
              <a:rPr lang="en-US" altLang="ko-KR" dirty="0" err="1"/>
              <a:t>asd</a:t>
            </a:r>
            <a:endParaRPr lang="ko-KR" altLang="en-US" dirty="0"/>
          </a:p>
        </p:txBody>
      </p:sp>
      <p:sp>
        <p:nvSpPr>
          <p:cNvPr id="12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305300" y="6598189"/>
            <a:ext cx="533400" cy="233603"/>
          </a:xfrm>
          <a:prstGeom prst="rect">
            <a:avLst/>
          </a:prstGeom>
        </p:spPr>
        <p:txBody>
          <a:bodyPr/>
          <a:lstStyle>
            <a:lvl1pPr algn="r">
              <a:defRPr sz="675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defTabSz="514350"/>
            <a:fld id="{41CB6D96-E065-46D7-BFC0-473F3D5B23B3}" type="slidenum">
              <a:rPr lang="ko-KR" altLang="en-US" smtClean="0"/>
              <a:pPr defTabSz="514350"/>
              <a:t>‹#›</a:t>
            </a:fld>
            <a:r>
              <a:rPr lang="en-US" altLang="ko-KR"/>
              <a:t>/13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81091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/>
          <p:cNvSpPr>
            <a:spLocks noGrp="1"/>
          </p:cNvSpPr>
          <p:nvPr>
            <p:ph type="body" sz="quarter" idx="10" hasCustomPrompt="1"/>
          </p:nvPr>
        </p:nvSpPr>
        <p:spPr>
          <a:xfrm>
            <a:off x="230758" y="356436"/>
            <a:ext cx="8085137" cy="537411"/>
          </a:xfrm>
          <a:prstGeom prst="rect">
            <a:avLst/>
          </a:prstGeom>
        </p:spPr>
        <p:txBody>
          <a:bodyPr anchor="ctr"/>
          <a:lstStyle>
            <a:lvl1pPr marL="0" indent="0">
              <a:buFont typeface="Arial" panose="020B0604020202020204" pitchFamily="34" charset="0"/>
              <a:buNone/>
              <a:defRPr sz="2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Insert your main title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305300" y="6542772"/>
            <a:ext cx="533400" cy="233603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rgbClr val="66666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fld id="{41CB6D96-E065-46D7-BFC0-473F3D5B23B3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pic>
        <p:nvPicPr>
          <p:cNvPr id="9" name="그림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9957" y="548004"/>
            <a:ext cx="856490" cy="174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024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67544" y="692696"/>
            <a:ext cx="821925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title style</a:t>
            </a:r>
            <a:endParaRPr lang="en-US" dirty="0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7544" y="1981200"/>
            <a:ext cx="8219256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CED1529-5045-C64B-893E-FADEF82FC3DB}" type="datetime1">
              <a:rPr lang="nb-NO"/>
              <a:pPr>
                <a:defRPr/>
              </a:pPr>
              <a:t>10.11.2021</a:t>
            </a:fld>
            <a:endParaRPr lang="nb-NO" dirty="0"/>
          </a:p>
        </p:txBody>
      </p:sp>
      <p:pic>
        <p:nvPicPr>
          <p:cNvPr id="13" name="Picture 12" descr="UiO_MN_A_ENG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96041" y="228600"/>
            <a:ext cx="5114159" cy="39349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316416" y="188640"/>
            <a:ext cx="595856" cy="405942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8731478" y="6536377"/>
            <a:ext cx="37702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fld id="{CDA37B57-12BB-EE40-B12F-0758C29EA9A3}" type="slidenum">
              <a:rPr lang="nb-NO" sz="1200" smtClean="0"/>
              <a:pPr>
                <a:defRPr/>
              </a:pPr>
              <a:t>‹#›</a:t>
            </a:fld>
            <a:endParaRPr lang="nb-NO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3" r:id="rId5"/>
    <p:sldLayoutId id="2147484054" r:id="rId6"/>
    <p:sldLayoutId id="2147484055" r:id="rId7"/>
    <p:sldLayoutId id="2147484056" r:id="rId8"/>
    <p:sldLayoutId id="2147484057" r:id="rId9"/>
    <p:sldLayoutId id="2147484058" r:id="rId10"/>
    <p:sldLayoutId id="2147484059" r:id="rId11"/>
    <p:sldLayoutId id="2147484062" r:id="rId12"/>
    <p:sldLayoutId id="2147484063" r:id="rId13"/>
    <p:sldLayoutId id="2147484064" r:id="rId14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(null)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(null)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thingsnetwork.org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g"/><Relationship Id="rId4" Type="http://schemas.openxmlformats.org/officeDocument/2006/relationships/image" Target="../media/image31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tif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tif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dirty="0"/>
              <a:t> Informatics</a:t>
            </a:r>
            <a:br>
              <a:rPr lang="nb-NO" dirty="0"/>
            </a:br>
            <a:r>
              <a:rPr lang="nb-NO" dirty="0"/>
              <a:t>Networks and Distributed Systems (ND) </a:t>
            </a:r>
            <a:r>
              <a:rPr lang="nb-NO" dirty="0" err="1"/>
              <a:t>group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sz="quarter" idx="1"/>
          </p:nvPr>
        </p:nvSpPr>
        <p:spPr>
          <a:xfrm>
            <a:off x="1295400" y="3140968"/>
            <a:ext cx="7315200" cy="1752600"/>
          </a:xfrm>
        </p:spPr>
        <p:txBody>
          <a:bodyPr/>
          <a:lstStyle/>
          <a:p>
            <a:r>
              <a:rPr lang="en-US" dirty="0"/>
              <a:t>IN3230/4230</a:t>
            </a:r>
          </a:p>
          <a:p>
            <a:r>
              <a:rPr lang="en-US" dirty="0"/>
              <a:t>Wireless Communications - III</a:t>
            </a:r>
          </a:p>
        </p:txBody>
      </p:sp>
      <p:sp>
        <p:nvSpPr>
          <p:cNvPr id="2" name="Rectangle 1"/>
          <p:cNvSpPr/>
          <p:nvPr/>
        </p:nvSpPr>
        <p:spPr>
          <a:xfrm>
            <a:off x="3563888" y="5445224"/>
            <a:ext cx="5400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 err="1"/>
              <a:t>Özgü</a:t>
            </a:r>
            <a:r>
              <a:rPr lang="en-US" dirty="0"/>
              <a:t> Alay</a:t>
            </a:r>
          </a:p>
          <a:p>
            <a:pPr algn="r"/>
            <a:r>
              <a:rPr lang="en-US" dirty="0" err="1"/>
              <a:t>ozgua@ifi.uio.no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20114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72816"/>
            <a:ext cx="8219256" cy="4114800"/>
          </a:xfrm>
        </p:spPr>
        <p:txBody>
          <a:bodyPr/>
          <a:lstStyle/>
          <a:p>
            <a:r>
              <a:rPr lang="en-US" dirty="0"/>
              <a:t>Mobile Broadband Networks</a:t>
            </a:r>
          </a:p>
          <a:p>
            <a:pPr lvl="1"/>
            <a:r>
              <a:rPr lang="en-US" dirty="0"/>
              <a:t>International Roaming</a:t>
            </a:r>
          </a:p>
          <a:p>
            <a:r>
              <a:rPr lang="en-US" dirty="0">
                <a:solidFill>
                  <a:schemeClr val="bg2"/>
                </a:solidFill>
              </a:rPr>
              <a:t>Massive IoT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NB-IoT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LORAWAN</a:t>
            </a:r>
          </a:p>
          <a:p>
            <a:r>
              <a:rPr lang="en-US" dirty="0">
                <a:solidFill>
                  <a:schemeClr val="bg2"/>
                </a:solidFill>
              </a:rPr>
              <a:t>Paving the future</a:t>
            </a:r>
          </a:p>
          <a:p>
            <a:pPr lvl="1"/>
            <a:r>
              <a:rPr lang="en-US" dirty="0" err="1">
                <a:solidFill>
                  <a:schemeClr val="bg2"/>
                </a:solidFill>
              </a:rPr>
              <a:t>Wifi</a:t>
            </a:r>
            <a:r>
              <a:rPr lang="en-US" dirty="0">
                <a:solidFill>
                  <a:schemeClr val="bg2"/>
                </a:solidFill>
              </a:rPr>
              <a:t> 6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5G and Beyond</a:t>
            </a:r>
          </a:p>
        </p:txBody>
      </p:sp>
    </p:spTree>
    <p:extLst>
      <p:ext uri="{BB962C8B-B14F-4D97-AF65-F5344CB8AC3E}">
        <p14:creationId xmlns:p14="http://schemas.microsoft.com/office/powerpoint/2010/main" val="24558534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00209-3FA7-8F44-9637-697D6B297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Free</a:t>
            </a:r>
            <a:r>
              <a:rPr lang="nb-NO" dirty="0"/>
              <a:t> </a:t>
            </a:r>
            <a:r>
              <a:rPr lang="nb-NO" dirty="0" err="1"/>
              <a:t>roaming</a:t>
            </a:r>
            <a:r>
              <a:rPr lang="nb-NO" dirty="0"/>
              <a:t> in Europe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A3D6D41-F03B-F143-9068-B8194853F7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6772" y="1835913"/>
            <a:ext cx="7200800" cy="480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7379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05034FC-9F71-5842-A5CB-BFFFCACDCC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512" y="1124744"/>
            <a:ext cx="8627292" cy="5616624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7EEAA2C-5B18-864B-86D6-A039F6960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370601"/>
            <a:ext cx="8219256" cy="1143000"/>
          </a:xfrm>
        </p:spPr>
        <p:txBody>
          <a:bodyPr/>
          <a:lstStyle/>
          <a:p>
            <a:r>
              <a:rPr lang="nb-NO" dirty="0" err="1"/>
              <a:t>Roaming</a:t>
            </a:r>
            <a:r>
              <a:rPr lang="nb-NO" dirty="0"/>
              <a:t> </a:t>
            </a:r>
            <a:r>
              <a:rPr lang="nb-NO" dirty="0" err="1"/>
              <a:t>Infrastructure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84771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EAD83-2DEC-9545-817D-BEB255C7B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Roaming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A6BBCE-15D9-7943-8195-988ADF245D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28800"/>
            <a:ext cx="8892480" cy="5229200"/>
          </a:xfrm>
        </p:spPr>
        <p:txBody>
          <a:bodyPr/>
          <a:lstStyle/>
          <a:p>
            <a:r>
              <a:rPr lang="en-NO" altLang="en-NO" sz="2000" dirty="0">
                <a:solidFill>
                  <a:srgbClr val="000000"/>
                </a:solidFill>
                <a:latin typeface="Arial Unicode MS" panose="020B0604020202020204" pitchFamily="34" charset="-128"/>
              </a:rPr>
              <a:t>Home Routed (HR):</a:t>
            </a:r>
          </a:p>
          <a:p>
            <a:pPr lvl="1"/>
            <a:r>
              <a:rPr lang="en-NO" altLang="en-NO" sz="1800" dirty="0">
                <a:solidFill>
                  <a:srgbClr val="000000"/>
                </a:solidFill>
                <a:latin typeface="Arial Unicode MS" panose="020B0604020202020204" pitchFamily="34" charset="-128"/>
              </a:rPr>
              <a:t>The IP address of the roaming user is</a:t>
            </a:r>
            <a:r>
              <a:rPr lang="en-NO" altLang="en-NO" sz="1800" dirty="0"/>
              <a:t> </a:t>
            </a:r>
            <a:r>
              <a:rPr lang="en-NO" altLang="en-NO" sz="1800" dirty="0">
                <a:solidFill>
                  <a:srgbClr val="000000"/>
                </a:solidFill>
                <a:latin typeface="Arial Unicode MS" panose="020B0604020202020204" pitchFamily="34" charset="-128"/>
              </a:rPr>
              <a:t>provided by the home network. </a:t>
            </a:r>
          </a:p>
          <a:p>
            <a:pPr lvl="1"/>
            <a:r>
              <a:rPr lang="en-NO" altLang="en-NO" sz="1800" dirty="0">
                <a:solidFill>
                  <a:srgbClr val="000000"/>
                </a:solidFill>
                <a:latin typeface="Arial Unicode MS" panose="020B0604020202020204" pitchFamily="34" charset="-128"/>
              </a:rPr>
              <a:t>All traffic to and from the mobile user</a:t>
            </a:r>
            <a:r>
              <a:rPr lang="en-NO" altLang="en-NO" sz="1800" dirty="0"/>
              <a:t> </a:t>
            </a:r>
            <a:r>
              <a:rPr lang="en-NO" altLang="en-NO" sz="1800" dirty="0">
                <a:solidFill>
                  <a:srgbClr val="000000"/>
                </a:solidFill>
                <a:latin typeface="Arial Unicode MS" panose="020B0604020202020204" pitchFamily="34" charset="-128"/>
              </a:rPr>
              <a:t>is routed through the home network, for which a GTP tunnel is set</a:t>
            </a:r>
            <a:r>
              <a:rPr lang="en-NO" altLang="en-NO" sz="1800" dirty="0"/>
              <a:t> </a:t>
            </a:r>
            <a:r>
              <a:rPr lang="en-NO" altLang="en-NO" sz="1800" dirty="0">
                <a:solidFill>
                  <a:srgbClr val="000000"/>
                </a:solidFill>
                <a:latin typeface="Arial Unicode MS" panose="020B0604020202020204" pitchFamily="34" charset="-128"/>
              </a:rPr>
              <a:t>up between the SGW of the visited network and the PGW of the</a:t>
            </a:r>
            <a:r>
              <a:rPr lang="en-NO" altLang="en-NO" sz="1800" dirty="0"/>
              <a:t> </a:t>
            </a:r>
            <a:r>
              <a:rPr lang="en-NO" altLang="en-NO" sz="1800" dirty="0">
                <a:solidFill>
                  <a:srgbClr val="000000"/>
                </a:solidFill>
                <a:latin typeface="Arial Unicode MS" panose="020B0604020202020204" pitchFamily="34" charset="-128"/>
              </a:rPr>
              <a:t>home network (red path in the figure). </a:t>
            </a:r>
          </a:p>
          <a:p>
            <a:r>
              <a:rPr lang="en-GB" sz="2000" dirty="0"/>
              <a:t>Local </a:t>
            </a:r>
            <a:r>
              <a:rPr lang="en-GB" sz="2000" dirty="0" err="1"/>
              <a:t>BreakOut</a:t>
            </a:r>
            <a:r>
              <a:rPr lang="en-GB" sz="2000" dirty="0"/>
              <a:t> (LBO):</a:t>
            </a:r>
          </a:p>
          <a:p>
            <a:pPr lvl="1"/>
            <a:r>
              <a:rPr lang="en-GB" sz="1800" dirty="0"/>
              <a:t>When LBO is used, the IP address of the roaming user is provided by the visited network.  </a:t>
            </a:r>
          </a:p>
          <a:p>
            <a:pPr lvl="1"/>
            <a:r>
              <a:rPr lang="en-GB" sz="1800" dirty="0"/>
              <a:t>The GTP tunnel is terminated at the PGW of the visited network and IP-based services can be accessed directly from there (purple path in the figure). </a:t>
            </a:r>
          </a:p>
          <a:p>
            <a:r>
              <a:rPr lang="en-NO" sz="2000" dirty="0"/>
              <a:t>IPX Hub Breakout (IHBO):</a:t>
            </a:r>
          </a:p>
          <a:p>
            <a:pPr lvl="1"/>
            <a:r>
              <a:rPr lang="en-GB" sz="1800" dirty="0"/>
              <a:t>The IP address of the roaming user is provided by the IPX network. The GTP tunnel from the SGW in the visited network terminates at a PGW in the IPX network (green path in the figure). </a:t>
            </a:r>
          </a:p>
          <a:p>
            <a:pPr lvl="1"/>
            <a:r>
              <a:rPr lang="en-GB" sz="1800" dirty="0"/>
              <a:t>There may be multiple PGWs so that latency and resource usage can be reduced by selecting one geographically close to the visited network.  </a:t>
            </a:r>
          </a:p>
          <a:p>
            <a:pPr lvl="1"/>
            <a:endParaRPr lang="en-GB" sz="1800" dirty="0"/>
          </a:p>
          <a:p>
            <a:endParaRPr lang="en-NO" dirty="0"/>
          </a:p>
        </p:txBody>
      </p:sp>
      <p:sp>
        <p:nvSpPr>
          <p:cNvPr id="10" name="Rectangle 7">
            <a:extLst>
              <a:ext uri="{FF2B5EF4-FFF2-40B4-BE49-F238E27FC236}">
                <a16:creationId xmlns:a16="http://schemas.microsoft.com/office/drawing/2014/main" id="{CB2EC0BD-8CDB-4A4A-A5C0-9845BD03FF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20" y="1916832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5033896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132"/>
          <p:cNvGrpSpPr>
            <a:grpSpLocks/>
          </p:cNvGrpSpPr>
          <p:nvPr/>
        </p:nvGrpSpPr>
        <p:grpSpPr bwMode="auto">
          <a:xfrm>
            <a:off x="2746375" y="-12700"/>
            <a:ext cx="6473825" cy="6794500"/>
            <a:chOff x="1730" y="-8"/>
            <a:chExt cx="4078" cy="4280"/>
          </a:xfrm>
        </p:grpSpPr>
        <p:sp>
          <p:nvSpPr>
            <p:cNvPr id="3085" name="Freeform 5"/>
            <p:cNvSpPr>
              <a:spLocks/>
            </p:cNvSpPr>
            <p:nvPr/>
          </p:nvSpPr>
          <p:spPr bwMode="auto">
            <a:xfrm>
              <a:off x="1890" y="3232"/>
              <a:ext cx="1205" cy="952"/>
            </a:xfrm>
            <a:custGeom>
              <a:avLst/>
              <a:gdLst>
                <a:gd name="T0" fmla="*/ 1154 w 1205"/>
                <a:gd name="T1" fmla="*/ 336 h 952"/>
                <a:gd name="T2" fmla="*/ 1036 w 1205"/>
                <a:gd name="T3" fmla="*/ 296 h 952"/>
                <a:gd name="T4" fmla="*/ 910 w 1205"/>
                <a:gd name="T5" fmla="*/ 280 h 952"/>
                <a:gd name="T6" fmla="*/ 859 w 1205"/>
                <a:gd name="T7" fmla="*/ 232 h 952"/>
                <a:gd name="T8" fmla="*/ 784 w 1205"/>
                <a:gd name="T9" fmla="*/ 192 h 952"/>
                <a:gd name="T10" fmla="*/ 716 w 1205"/>
                <a:gd name="T11" fmla="*/ 144 h 952"/>
                <a:gd name="T12" fmla="*/ 666 w 1205"/>
                <a:gd name="T13" fmla="*/ 136 h 952"/>
                <a:gd name="T14" fmla="*/ 598 w 1205"/>
                <a:gd name="T15" fmla="*/ 128 h 952"/>
                <a:gd name="T16" fmla="*/ 522 w 1205"/>
                <a:gd name="T17" fmla="*/ 104 h 952"/>
                <a:gd name="T18" fmla="*/ 387 w 1205"/>
                <a:gd name="T19" fmla="*/ 64 h 952"/>
                <a:gd name="T20" fmla="*/ 320 w 1205"/>
                <a:gd name="T21" fmla="*/ 48 h 952"/>
                <a:gd name="T22" fmla="*/ 202 w 1205"/>
                <a:gd name="T23" fmla="*/ 16 h 952"/>
                <a:gd name="T24" fmla="*/ 168 w 1205"/>
                <a:gd name="T25" fmla="*/ 0 h 952"/>
                <a:gd name="T26" fmla="*/ 135 w 1205"/>
                <a:gd name="T27" fmla="*/ 8 h 952"/>
                <a:gd name="T28" fmla="*/ 109 w 1205"/>
                <a:gd name="T29" fmla="*/ 24 h 952"/>
                <a:gd name="T30" fmla="*/ 17 w 1205"/>
                <a:gd name="T31" fmla="*/ 48 h 952"/>
                <a:gd name="T32" fmla="*/ 25 w 1205"/>
                <a:gd name="T33" fmla="*/ 88 h 952"/>
                <a:gd name="T34" fmla="*/ 34 w 1205"/>
                <a:gd name="T35" fmla="*/ 128 h 952"/>
                <a:gd name="T36" fmla="*/ 67 w 1205"/>
                <a:gd name="T37" fmla="*/ 176 h 952"/>
                <a:gd name="T38" fmla="*/ 84 w 1205"/>
                <a:gd name="T39" fmla="*/ 200 h 952"/>
                <a:gd name="T40" fmla="*/ 93 w 1205"/>
                <a:gd name="T41" fmla="*/ 216 h 952"/>
                <a:gd name="T42" fmla="*/ 143 w 1205"/>
                <a:gd name="T43" fmla="*/ 232 h 952"/>
                <a:gd name="T44" fmla="*/ 194 w 1205"/>
                <a:gd name="T45" fmla="*/ 224 h 952"/>
                <a:gd name="T46" fmla="*/ 236 w 1205"/>
                <a:gd name="T47" fmla="*/ 256 h 952"/>
                <a:gd name="T48" fmla="*/ 253 w 1205"/>
                <a:gd name="T49" fmla="*/ 272 h 952"/>
                <a:gd name="T50" fmla="*/ 261 w 1205"/>
                <a:gd name="T51" fmla="*/ 296 h 952"/>
                <a:gd name="T52" fmla="*/ 202 w 1205"/>
                <a:gd name="T53" fmla="*/ 328 h 952"/>
                <a:gd name="T54" fmla="*/ 177 w 1205"/>
                <a:gd name="T55" fmla="*/ 368 h 952"/>
                <a:gd name="T56" fmla="*/ 160 w 1205"/>
                <a:gd name="T57" fmla="*/ 424 h 952"/>
                <a:gd name="T58" fmla="*/ 143 w 1205"/>
                <a:gd name="T59" fmla="*/ 432 h 952"/>
                <a:gd name="T60" fmla="*/ 126 w 1205"/>
                <a:gd name="T61" fmla="*/ 480 h 952"/>
                <a:gd name="T62" fmla="*/ 76 w 1205"/>
                <a:gd name="T63" fmla="*/ 488 h 952"/>
                <a:gd name="T64" fmla="*/ 109 w 1205"/>
                <a:gd name="T65" fmla="*/ 568 h 952"/>
                <a:gd name="T66" fmla="*/ 101 w 1205"/>
                <a:gd name="T67" fmla="*/ 584 h 952"/>
                <a:gd name="T68" fmla="*/ 67 w 1205"/>
                <a:gd name="T69" fmla="*/ 608 h 952"/>
                <a:gd name="T70" fmla="*/ 67 w 1205"/>
                <a:gd name="T71" fmla="*/ 656 h 952"/>
                <a:gd name="T72" fmla="*/ 84 w 1205"/>
                <a:gd name="T73" fmla="*/ 672 h 952"/>
                <a:gd name="T74" fmla="*/ 17 w 1205"/>
                <a:gd name="T75" fmla="*/ 720 h 952"/>
                <a:gd name="T76" fmla="*/ 0 w 1205"/>
                <a:gd name="T77" fmla="*/ 784 h 952"/>
                <a:gd name="T78" fmla="*/ 59 w 1205"/>
                <a:gd name="T79" fmla="*/ 792 h 952"/>
                <a:gd name="T80" fmla="*/ 109 w 1205"/>
                <a:gd name="T81" fmla="*/ 840 h 952"/>
                <a:gd name="T82" fmla="*/ 118 w 1205"/>
                <a:gd name="T83" fmla="*/ 920 h 952"/>
                <a:gd name="T84" fmla="*/ 219 w 1205"/>
                <a:gd name="T85" fmla="*/ 928 h 952"/>
                <a:gd name="T86" fmla="*/ 295 w 1205"/>
                <a:gd name="T87" fmla="*/ 912 h 952"/>
                <a:gd name="T88" fmla="*/ 379 w 1205"/>
                <a:gd name="T89" fmla="*/ 904 h 952"/>
                <a:gd name="T90" fmla="*/ 539 w 1205"/>
                <a:gd name="T91" fmla="*/ 928 h 952"/>
                <a:gd name="T92" fmla="*/ 598 w 1205"/>
                <a:gd name="T93" fmla="*/ 904 h 952"/>
                <a:gd name="T94" fmla="*/ 649 w 1205"/>
                <a:gd name="T95" fmla="*/ 856 h 952"/>
                <a:gd name="T96" fmla="*/ 725 w 1205"/>
                <a:gd name="T97" fmla="*/ 824 h 952"/>
                <a:gd name="T98" fmla="*/ 784 w 1205"/>
                <a:gd name="T99" fmla="*/ 752 h 952"/>
                <a:gd name="T100" fmla="*/ 809 w 1205"/>
                <a:gd name="T101" fmla="*/ 664 h 952"/>
                <a:gd name="T102" fmla="*/ 842 w 1205"/>
                <a:gd name="T103" fmla="*/ 592 h 952"/>
                <a:gd name="T104" fmla="*/ 927 w 1205"/>
                <a:gd name="T105" fmla="*/ 504 h 952"/>
                <a:gd name="T106" fmla="*/ 944 w 1205"/>
                <a:gd name="T107" fmla="*/ 472 h 952"/>
                <a:gd name="T108" fmla="*/ 1019 w 1205"/>
                <a:gd name="T109" fmla="*/ 440 h 952"/>
                <a:gd name="T110" fmla="*/ 1196 w 1205"/>
                <a:gd name="T111" fmla="*/ 376 h 952"/>
                <a:gd name="T112" fmla="*/ 1205 w 1205"/>
                <a:gd name="T113" fmla="*/ 368 h 952"/>
                <a:gd name="T114" fmla="*/ 1180 w 1205"/>
                <a:gd name="T115" fmla="*/ 352 h 95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205" h="952">
                  <a:moveTo>
                    <a:pt x="1180" y="352"/>
                  </a:moveTo>
                  <a:lnTo>
                    <a:pt x="1154" y="336"/>
                  </a:lnTo>
                  <a:lnTo>
                    <a:pt x="1095" y="320"/>
                  </a:lnTo>
                  <a:lnTo>
                    <a:pt x="1036" y="296"/>
                  </a:lnTo>
                  <a:lnTo>
                    <a:pt x="969" y="288"/>
                  </a:lnTo>
                  <a:lnTo>
                    <a:pt x="910" y="280"/>
                  </a:lnTo>
                  <a:lnTo>
                    <a:pt x="893" y="256"/>
                  </a:lnTo>
                  <a:lnTo>
                    <a:pt x="859" y="232"/>
                  </a:lnTo>
                  <a:lnTo>
                    <a:pt x="817" y="224"/>
                  </a:lnTo>
                  <a:lnTo>
                    <a:pt x="784" y="192"/>
                  </a:lnTo>
                  <a:lnTo>
                    <a:pt x="733" y="152"/>
                  </a:lnTo>
                  <a:lnTo>
                    <a:pt x="716" y="144"/>
                  </a:lnTo>
                  <a:lnTo>
                    <a:pt x="699" y="144"/>
                  </a:lnTo>
                  <a:lnTo>
                    <a:pt x="666" y="136"/>
                  </a:lnTo>
                  <a:lnTo>
                    <a:pt x="632" y="120"/>
                  </a:lnTo>
                  <a:lnTo>
                    <a:pt x="598" y="128"/>
                  </a:lnTo>
                  <a:lnTo>
                    <a:pt x="556" y="104"/>
                  </a:lnTo>
                  <a:lnTo>
                    <a:pt x="522" y="104"/>
                  </a:lnTo>
                  <a:lnTo>
                    <a:pt x="480" y="96"/>
                  </a:lnTo>
                  <a:lnTo>
                    <a:pt x="387" y="64"/>
                  </a:lnTo>
                  <a:lnTo>
                    <a:pt x="362" y="48"/>
                  </a:lnTo>
                  <a:lnTo>
                    <a:pt x="320" y="48"/>
                  </a:lnTo>
                  <a:lnTo>
                    <a:pt x="227" y="32"/>
                  </a:lnTo>
                  <a:lnTo>
                    <a:pt x="202" y="16"/>
                  </a:lnTo>
                  <a:lnTo>
                    <a:pt x="185" y="0"/>
                  </a:lnTo>
                  <a:lnTo>
                    <a:pt x="168" y="0"/>
                  </a:lnTo>
                  <a:lnTo>
                    <a:pt x="143" y="0"/>
                  </a:lnTo>
                  <a:lnTo>
                    <a:pt x="135" y="8"/>
                  </a:lnTo>
                  <a:lnTo>
                    <a:pt x="126" y="24"/>
                  </a:lnTo>
                  <a:lnTo>
                    <a:pt x="109" y="24"/>
                  </a:lnTo>
                  <a:lnTo>
                    <a:pt x="59" y="32"/>
                  </a:lnTo>
                  <a:lnTo>
                    <a:pt x="17" y="48"/>
                  </a:lnTo>
                  <a:lnTo>
                    <a:pt x="25" y="80"/>
                  </a:lnTo>
                  <a:lnTo>
                    <a:pt x="25" y="88"/>
                  </a:lnTo>
                  <a:lnTo>
                    <a:pt x="25" y="104"/>
                  </a:lnTo>
                  <a:lnTo>
                    <a:pt x="34" y="128"/>
                  </a:lnTo>
                  <a:lnTo>
                    <a:pt x="17" y="184"/>
                  </a:lnTo>
                  <a:lnTo>
                    <a:pt x="67" y="176"/>
                  </a:lnTo>
                  <a:lnTo>
                    <a:pt x="84" y="184"/>
                  </a:lnTo>
                  <a:lnTo>
                    <a:pt x="84" y="200"/>
                  </a:lnTo>
                  <a:lnTo>
                    <a:pt x="76" y="208"/>
                  </a:lnTo>
                  <a:lnTo>
                    <a:pt x="93" y="216"/>
                  </a:lnTo>
                  <a:lnTo>
                    <a:pt x="126" y="216"/>
                  </a:lnTo>
                  <a:lnTo>
                    <a:pt x="143" y="232"/>
                  </a:lnTo>
                  <a:lnTo>
                    <a:pt x="168" y="232"/>
                  </a:lnTo>
                  <a:lnTo>
                    <a:pt x="194" y="224"/>
                  </a:lnTo>
                  <a:lnTo>
                    <a:pt x="227" y="240"/>
                  </a:lnTo>
                  <a:lnTo>
                    <a:pt x="236" y="256"/>
                  </a:lnTo>
                  <a:lnTo>
                    <a:pt x="236" y="264"/>
                  </a:lnTo>
                  <a:lnTo>
                    <a:pt x="253" y="272"/>
                  </a:lnTo>
                  <a:lnTo>
                    <a:pt x="261" y="288"/>
                  </a:lnTo>
                  <a:lnTo>
                    <a:pt x="261" y="296"/>
                  </a:lnTo>
                  <a:lnTo>
                    <a:pt x="227" y="312"/>
                  </a:lnTo>
                  <a:lnTo>
                    <a:pt x="202" y="328"/>
                  </a:lnTo>
                  <a:lnTo>
                    <a:pt x="168" y="344"/>
                  </a:lnTo>
                  <a:lnTo>
                    <a:pt x="177" y="368"/>
                  </a:lnTo>
                  <a:lnTo>
                    <a:pt x="160" y="400"/>
                  </a:lnTo>
                  <a:lnTo>
                    <a:pt x="160" y="424"/>
                  </a:lnTo>
                  <a:lnTo>
                    <a:pt x="152" y="432"/>
                  </a:lnTo>
                  <a:lnTo>
                    <a:pt x="143" y="432"/>
                  </a:lnTo>
                  <a:lnTo>
                    <a:pt x="143" y="464"/>
                  </a:lnTo>
                  <a:lnTo>
                    <a:pt x="126" y="480"/>
                  </a:lnTo>
                  <a:lnTo>
                    <a:pt x="101" y="488"/>
                  </a:lnTo>
                  <a:lnTo>
                    <a:pt x="76" y="488"/>
                  </a:lnTo>
                  <a:lnTo>
                    <a:pt x="93" y="552"/>
                  </a:lnTo>
                  <a:lnTo>
                    <a:pt x="109" y="568"/>
                  </a:lnTo>
                  <a:lnTo>
                    <a:pt x="109" y="576"/>
                  </a:lnTo>
                  <a:lnTo>
                    <a:pt x="101" y="584"/>
                  </a:lnTo>
                  <a:lnTo>
                    <a:pt x="76" y="592"/>
                  </a:lnTo>
                  <a:lnTo>
                    <a:pt x="67" y="608"/>
                  </a:lnTo>
                  <a:lnTo>
                    <a:pt x="59" y="632"/>
                  </a:lnTo>
                  <a:lnTo>
                    <a:pt x="67" y="656"/>
                  </a:lnTo>
                  <a:lnTo>
                    <a:pt x="76" y="672"/>
                  </a:lnTo>
                  <a:lnTo>
                    <a:pt x="84" y="672"/>
                  </a:lnTo>
                  <a:lnTo>
                    <a:pt x="59" y="696"/>
                  </a:lnTo>
                  <a:lnTo>
                    <a:pt x="17" y="720"/>
                  </a:lnTo>
                  <a:lnTo>
                    <a:pt x="8" y="752"/>
                  </a:lnTo>
                  <a:lnTo>
                    <a:pt x="0" y="784"/>
                  </a:lnTo>
                  <a:lnTo>
                    <a:pt x="17" y="784"/>
                  </a:lnTo>
                  <a:lnTo>
                    <a:pt x="59" y="792"/>
                  </a:lnTo>
                  <a:lnTo>
                    <a:pt x="93" y="816"/>
                  </a:lnTo>
                  <a:lnTo>
                    <a:pt x="109" y="840"/>
                  </a:lnTo>
                  <a:lnTo>
                    <a:pt x="109" y="880"/>
                  </a:lnTo>
                  <a:lnTo>
                    <a:pt x="118" y="920"/>
                  </a:lnTo>
                  <a:lnTo>
                    <a:pt x="152" y="952"/>
                  </a:lnTo>
                  <a:lnTo>
                    <a:pt x="219" y="928"/>
                  </a:lnTo>
                  <a:lnTo>
                    <a:pt x="253" y="920"/>
                  </a:lnTo>
                  <a:lnTo>
                    <a:pt x="295" y="912"/>
                  </a:lnTo>
                  <a:lnTo>
                    <a:pt x="337" y="896"/>
                  </a:lnTo>
                  <a:lnTo>
                    <a:pt x="379" y="904"/>
                  </a:lnTo>
                  <a:lnTo>
                    <a:pt x="463" y="920"/>
                  </a:lnTo>
                  <a:lnTo>
                    <a:pt x="539" y="928"/>
                  </a:lnTo>
                  <a:lnTo>
                    <a:pt x="573" y="928"/>
                  </a:lnTo>
                  <a:lnTo>
                    <a:pt x="598" y="904"/>
                  </a:lnTo>
                  <a:lnTo>
                    <a:pt x="615" y="872"/>
                  </a:lnTo>
                  <a:lnTo>
                    <a:pt x="649" y="856"/>
                  </a:lnTo>
                  <a:lnTo>
                    <a:pt x="733" y="848"/>
                  </a:lnTo>
                  <a:lnTo>
                    <a:pt x="725" y="824"/>
                  </a:lnTo>
                  <a:lnTo>
                    <a:pt x="733" y="800"/>
                  </a:lnTo>
                  <a:lnTo>
                    <a:pt x="784" y="752"/>
                  </a:lnTo>
                  <a:lnTo>
                    <a:pt x="842" y="720"/>
                  </a:lnTo>
                  <a:lnTo>
                    <a:pt x="809" y="664"/>
                  </a:lnTo>
                  <a:lnTo>
                    <a:pt x="809" y="624"/>
                  </a:lnTo>
                  <a:lnTo>
                    <a:pt x="842" y="592"/>
                  </a:lnTo>
                  <a:lnTo>
                    <a:pt x="885" y="536"/>
                  </a:lnTo>
                  <a:lnTo>
                    <a:pt x="927" y="504"/>
                  </a:lnTo>
                  <a:lnTo>
                    <a:pt x="935" y="504"/>
                  </a:lnTo>
                  <a:lnTo>
                    <a:pt x="944" y="472"/>
                  </a:lnTo>
                  <a:lnTo>
                    <a:pt x="977" y="448"/>
                  </a:lnTo>
                  <a:lnTo>
                    <a:pt x="1019" y="440"/>
                  </a:lnTo>
                  <a:lnTo>
                    <a:pt x="1095" y="432"/>
                  </a:lnTo>
                  <a:lnTo>
                    <a:pt x="1196" y="376"/>
                  </a:lnTo>
                  <a:lnTo>
                    <a:pt x="1205" y="376"/>
                  </a:lnTo>
                  <a:lnTo>
                    <a:pt x="1205" y="368"/>
                  </a:lnTo>
                  <a:lnTo>
                    <a:pt x="1205" y="344"/>
                  </a:lnTo>
                  <a:lnTo>
                    <a:pt x="1180" y="352"/>
                  </a:ln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86" name="Freeform 6"/>
            <p:cNvSpPr>
              <a:spLocks/>
            </p:cNvSpPr>
            <p:nvPr/>
          </p:nvSpPr>
          <p:spPr bwMode="auto">
            <a:xfrm>
              <a:off x="1730" y="3408"/>
              <a:ext cx="421" cy="616"/>
            </a:xfrm>
            <a:custGeom>
              <a:avLst/>
              <a:gdLst>
                <a:gd name="T0" fmla="*/ 396 w 421"/>
                <a:gd name="T1" fmla="*/ 88 h 616"/>
                <a:gd name="T2" fmla="*/ 387 w 421"/>
                <a:gd name="T3" fmla="*/ 64 h 616"/>
                <a:gd name="T4" fmla="*/ 328 w 421"/>
                <a:gd name="T5" fmla="*/ 56 h 616"/>
                <a:gd name="T6" fmla="*/ 286 w 421"/>
                <a:gd name="T7" fmla="*/ 40 h 616"/>
                <a:gd name="T8" fmla="*/ 236 w 421"/>
                <a:gd name="T9" fmla="*/ 32 h 616"/>
                <a:gd name="T10" fmla="*/ 244 w 421"/>
                <a:gd name="T11" fmla="*/ 8 h 616"/>
                <a:gd name="T12" fmla="*/ 177 w 421"/>
                <a:gd name="T13" fmla="*/ 8 h 616"/>
                <a:gd name="T14" fmla="*/ 160 w 421"/>
                <a:gd name="T15" fmla="*/ 112 h 616"/>
                <a:gd name="T16" fmla="*/ 126 w 421"/>
                <a:gd name="T17" fmla="*/ 208 h 616"/>
                <a:gd name="T18" fmla="*/ 42 w 421"/>
                <a:gd name="T19" fmla="*/ 304 h 616"/>
                <a:gd name="T20" fmla="*/ 8 w 421"/>
                <a:gd name="T21" fmla="*/ 368 h 616"/>
                <a:gd name="T22" fmla="*/ 34 w 421"/>
                <a:gd name="T23" fmla="*/ 384 h 616"/>
                <a:gd name="T24" fmla="*/ 25 w 421"/>
                <a:gd name="T25" fmla="*/ 408 h 616"/>
                <a:gd name="T26" fmla="*/ 67 w 421"/>
                <a:gd name="T27" fmla="*/ 416 h 616"/>
                <a:gd name="T28" fmla="*/ 42 w 421"/>
                <a:gd name="T29" fmla="*/ 512 h 616"/>
                <a:gd name="T30" fmla="*/ 8 w 421"/>
                <a:gd name="T31" fmla="*/ 576 h 616"/>
                <a:gd name="T32" fmla="*/ 8 w 421"/>
                <a:gd name="T33" fmla="*/ 592 h 616"/>
                <a:gd name="T34" fmla="*/ 84 w 421"/>
                <a:gd name="T35" fmla="*/ 600 h 616"/>
                <a:gd name="T36" fmla="*/ 160 w 421"/>
                <a:gd name="T37" fmla="*/ 608 h 616"/>
                <a:gd name="T38" fmla="*/ 177 w 421"/>
                <a:gd name="T39" fmla="*/ 544 h 616"/>
                <a:gd name="T40" fmla="*/ 244 w 421"/>
                <a:gd name="T41" fmla="*/ 496 h 616"/>
                <a:gd name="T42" fmla="*/ 227 w 421"/>
                <a:gd name="T43" fmla="*/ 480 h 616"/>
                <a:gd name="T44" fmla="*/ 227 w 421"/>
                <a:gd name="T45" fmla="*/ 432 h 616"/>
                <a:gd name="T46" fmla="*/ 261 w 421"/>
                <a:gd name="T47" fmla="*/ 408 h 616"/>
                <a:gd name="T48" fmla="*/ 269 w 421"/>
                <a:gd name="T49" fmla="*/ 392 h 616"/>
                <a:gd name="T50" fmla="*/ 236 w 421"/>
                <a:gd name="T51" fmla="*/ 312 h 616"/>
                <a:gd name="T52" fmla="*/ 286 w 421"/>
                <a:gd name="T53" fmla="*/ 304 h 616"/>
                <a:gd name="T54" fmla="*/ 303 w 421"/>
                <a:gd name="T55" fmla="*/ 256 h 616"/>
                <a:gd name="T56" fmla="*/ 320 w 421"/>
                <a:gd name="T57" fmla="*/ 248 h 616"/>
                <a:gd name="T58" fmla="*/ 337 w 421"/>
                <a:gd name="T59" fmla="*/ 192 h 616"/>
                <a:gd name="T60" fmla="*/ 362 w 421"/>
                <a:gd name="T61" fmla="*/ 152 h 616"/>
                <a:gd name="T62" fmla="*/ 421 w 421"/>
                <a:gd name="T63" fmla="*/ 120 h 616"/>
                <a:gd name="T64" fmla="*/ 413 w 421"/>
                <a:gd name="T65" fmla="*/ 96 h 61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421" h="616">
                  <a:moveTo>
                    <a:pt x="413" y="96"/>
                  </a:moveTo>
                  <a:lnTo>
                    <a:pt x="396" y="88"/>
                  </a:lnTo>
                  <a:lnTo>
                    <a:pt x="396" y="80"/>
                  </a:lnTo>
                  <a:lnTo>
                    <a:pt x="387" y="64"/>
                  </a:lnTo>
                  <a:lnTo>
                    <a:pt x="354" y="48"/>
                  </a:lnTo>
                  <a:lnTo>
                    <a:pt x="328" y="56"/>
                  </a:lnTo>
                  <a:lnTo>
                    <a:pt x="303" y="56"/>
                  </a:lnTo>
                  <a:lnTo>
                    <a:pt x="286" y="40"/>
                  </a:lnTo>
                  <a:lnTo>
                    <a:pt x="253" y="40"/>
                  </a:lnTo>
                  <a:lnTo>
                    <a:pt x="236" y="32"/>
                  </a:lnTo>
                  <a:lnTo>
                    <a:pt x="244" y="24"/>
                  </a:lnTo>
                  <a:lnTo>
                    <a:pt x="244" y="8"/>
                  </a:lnTo>
                  <a:lnTo>
                    <a:pt x="227" y="0"/>
                  </a:lnTo>
                  <a:lnTo>
                    <a:pt x="177" y="8"/>
                  </a:lnTo>
                  <a:lnTo>
                    <a:pt x="177" y="40"/>
                  </a:lnTo>
                  <a:lnTo>
                    <a:pt x="160" y="112"/>
                  </a:lnTo>
                  <a:lnTo>
                    <a:pt x="143" y="144"/>
                  </a:lnTo>
                  <a:lnTo>
                    <a:pt x="126" y="208"/>
                  </a:lnTo>
                  <a:lnTo>
                    <a:pt x="92" y="256"/>
                  </a:lnTo>
                  <a:lnTo>
                    <a:pt x="42" y="304"/>
                  </a:lnTo>
                  <a:lnTo>
                    <a:pt x="17" y="352"/>
                  </a:lnTo>
                  <a:lnTo>
                    <a:pt x="8" y="368"/>
                  </a:lnTo>
                  <a:lnTo>
                    <a:pt x="17" y="376"/>
                  </a:lnTo>
                  <a:lnTo>
                    <a:pt x="34" y="384"/>
                  </a:lnTo>
                  <a:lnTo>
                    <a:pt x="25" y="400"/>
                  </a:lnTo>
                  <a:lnTo>
                    <a:pt x="25" y="408"/>
                  </a:lnTo>
                  <a:lnTo>
                    <a:pt x="34" y="416"/>
                  </a:lnTo>
                  <a:lnTo>
                    <a:pt x="67" y="416"/>
                  </a:lnTo>
                  <a:lnTo>
                    <a:pt x="42" y="480"/>
                  </a:lnTo>
                  <a:lnTo>
                    <a:pt x="42" y="512"/>
                  </a:lnTo>
                  <a:lnTo>
                    <a:pt x="25" y="544"/>
                  </a:lnTo>
                  <a:lnTo>
                    <a:pt x="8" y="576"/>
                  </a:lnTo>
                  <a:lnTo>
                    <a:pt x="0" y="592"/>
                  </a:lnTo>
                  <a:lnTo>
                    <a:pt x="8" y="592"/>
                  </a:lnTo>
                  <a:lnTo>
                    <a:pt x="50" y="592"/>
                  </a:lnTo>
                  <a:lnTo>
                    <a:pt x="84" y="600"/>
                  </a:lnTo>
                  <a:lnTo>
                    <a:pt x="126" y="616"/>
                  </a:lnTo>
                  <a:lnTo>
                    <a:pt x="160" y="608"/>
                  </a:lnTo>
                  <a:lnTo>
                    <a:pt x="168" y="576"/>
                  </a:lnTo>
                  <a:lnTo>
                    <a:pt x="177" y="544"/>
                  </a:lnTo>
                  <a:lnTo>
                    <a:pt x="219" y="520"/>
                  </a:lnTo>
                  <a:lnTo>
                    <a:pt x="244" y="496"/>
                  </a:lnTo>
                  <a:lnTo>
                    <a:pt x="236" y="496"/>
                  </a:lnTo>
                  <a:lnTo>
                    <a:pt x="227" y="480"/>
                  </a:lnTo>
                  <a:lnTo>
                    <a:pt x="219" y="456"/>
                  </a:lnTo>
                  <a:lnTo>
                    <a:pt x="227" y="432"/>
                  </a:lnTo>
                  <a:lnTo>
                    <a:pt x="236" y="416"/>
                  </a:lnTo>
                  <a:lnTo>
                    <a:pt x="261" y="408"/>
                  </a:lnTo>
                  <a:lnTo>
                    <a:pt x="269" y="400"/>
                  </a:lnTo>
                  <a:lnTo>
                    <a:pt x="269" y="392"/>
                  </a:lnTo>
                  <a:lnTo>
                    <a:pt x="253" y="376"/>
                  </a:lnTo>
                  <a:lnTo>
                    <a:pt x="236" y="312"/>
                  </a:lnTo>
                  <a:lnTo>
                    <a:pt x="261" y="312"/>
                  </a:lnTo>
                  <a:lnTo>
                    <a:pt x="286" y="304"/>
                  </a:lnTo>
                  <a:lnTo>
                    <a:pt x="303" y="288"/>
                  </a:lnTo>
                  <a:lnTo>
                    <a:pt x="303" y="256"/>
                  </a:lnTo>
                  <a:lnTo>
                    <a:pt x="312" y="256"/>
                  </a:lnTo>
                  <a:lnTo>
                    <a:pt x="320" y="248"/>
                  </a:lnTo>
                  <a:lnTo>
                    <a:pt x="320" y="224"/>
                  </a:lnTo>
                  <a:lnTo>
                    <a:pt x="337" y="192"/>
                  </a:lnTo>
                  <a:lnTo>
                    <a:pt x="328" y="168"/>
                  </a:lnTo>
                  <a:lnTo>
                    <a:pt x="362" y="152"/>
                  </a:lnTo>
                  <a:lnTo>
                    <a:pt x="387" y="136"/>
                  </a:lnTo>
                  <a:lnTo>
                    <a:pt x="421" y="120"/>
                  </a:lnTo>
                  <a:lnTo>
                    <a:pt x="421" y="112"/>
                  </a:lnTo>
                  <a:lnTo>
                    <a:pt x="413" y="96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87" name="Freeform 7"/>
            <p:cNvSpPr>
              <a:spLocks/>
            </p:cNvSpPr>
            <p:nvPr/>
          </p:nvSpPr>
          <p:spPr bwMode="auto">
            <a:xfrm>
              <a:off x="1890" y="3232"/>
              <a:ext cx="1205" cy="952"/>
            </a:xfrm>
            <a:custGeom>
              <a:avLst/>
              <a:gdLst>
                <a:gd name="T0" fmla="*/ 1154 w 1205"/>
                <a:gd name="T1" fmla="*/ 336 h 952"/>
                <a:gd name="T2" fmla="*/ 1036 w 1205"/>
                <a:gd name="T3" fmla="*/ 296 h 952"/>
                <a:gd name="T4" fmla="*/ 910 w 1205"/>
                <a:gd name="T5" fmla="*/ 280 h 952"/>
                <a:gd name="T6" fmla="*/ 859 w 1205"/>
                <a:gd name="T7" fmla="*/ 232 h 952"/>
                <a:gd name="T8" fmla="*/ 784 w 1205"/>
                <a:gd name="T9" fmla="*/ 192 h 952"/>
                <a:gd name="T10" fmla="*/ 716 w 1205"/>
                <a:gd name="T11" fmla="*/ 144 h 952"/>
                <a:gd name="T12" fmla="*/ 666 w 1205"/>
                <a:gd name="T13" fmla="*/ 136 h 952"/>
                <a:gd name="T14" fmla="*/ 598 w 1205"/>
                <a:gd name="T15" fmla="*/ 128 h 952"/>
                <a:gd name="T16" fmla="*/ 522 w 1205"/>
                <a:gd name="T17" fmla="*/ 104 h 952"/>
                <a:gd name="T18" fmla="*/ 387 w 1205"/>
                <a:gd name="T19" fmla="*/ 64 h 952"/>
                <a:gd name="T20" fmla="*/ 320 w 1205"/>
                <a:gd name="T21" fmla="*/ 48 h 952"/>
                <a:gd name="T22" fmla="*/ 202 w 1205"/>
                <a:gd name="T23" fmla="*/ 16 h 952"/>
                <a:gd name="T24" fmla="*/ 168 w 1205"/>
                <a:gd name="T25" fmla="*/ 0 h 952"/>
                <a:gd name="T26" fmla="*/ 135 w 1205"/>
                <a:gd name="T27" fmla="*/ 8 h 952"/>
                <a:gd name="T28" fmla="*/ 109 w 1205"/>
                <a:gd name="T29" fmla="*/ 24 h 952"/>
                <a:gd name="T30" fmla="*/ 17 w 1205"/>
                <a:gd name="T31" fmla="*/ 48 h 952"/>
                <a:gd name="T32" fmla="*/ 25 w 1205"/>
                <a:gd name="T33" fmla="*/ 88 h 952"/>
                <a:gd name="T34" fmla="*/ 34 w 1205"/>
                <a:gd name="T35" fmla="*/ 128 h 952"/>
                <a:gd name="T36" fmla="*/ 67 w 1205"/>
                <a:gd name="T37" fmla="*/ 176 h 952"/>
                <a:gd name="T38" fmla="*/ 84 w 1205"/>
                <a:gd name="T39" fmla="*/ 200 h 952"/>
                <a:gd name="T40" fmla="*/ 93 w 1205"/>
                <a:gd name="T41" fmla="*/ 216 h 952"/>
                <a:gd name="T42" fmla="*/ 143 w 1205"/>
                <a:gd name="T43" fmla="*/ 232 h 952"/>
                <a:gd name="T44" fmla="*/ 194 w 1205"/>
                <a:gd name="T45" fmla="*/ 224 h 952"/>
                <a:gd name="T46" fmla="*/ 236 w 1205"/>
                <a:gd name="T47" fmla="*/ 256 h 952"/>
                <a:gd name="T48" fmla="*/ 253 w 1205"/>
                <a:gd name="T49" fmla="*/ 272 h 952"/>
                <a:gd name="T50" fmla="*/ 261 w 1205"/>
                <a:gd name="T51" fmla="*/ 296 h 952"/>
                <a:gd name="T52" fmla="*/ 202 w 1205"/>
                <a:gd name="T53" fmla="*/ 328 h 952"/>
                <a:gd name="T54" fmla="*/ 177 w 1205"/>
                <a:gd name="T55" fmla="*/ 368 h 952"/>
                <a:gd name="T56" fmla="*/ 160 w 1205"/>
                <a:gd name="T57" fmla="*/ 424 h 952"/>
                <a:gd name="T58" fmla="*/ 143 w 1205"/>
                <a:gd name="T59" fmla="*/ 432 h 952"/>
                <a:gd name="T60" fmla="*/ 126 w 1205"/>
                <a:gd name="T61" fmla="*/ 480 h 952"/>
                <a:gd name="T62" fmla="*/ 76 w 1205"/>
                <a:gd name="T63" fmla="*/ 488 h 952"/>
                <a:gd name="T64" fmla="*/ 109 w 1205"/>
                <a:gd name="T65" fmla="*/ 568 h 952"/>
                <a:gd name="T66" fmla="*/ 101 w 1205"/>
                <a:gd name="T67" fmla="*/ 584 h 952"/>
                <a:gd name="T68" fmla="*/ 67 w 1205"/>
                <a:gd name="T69" fmla="*/ 608 h 952"/>
                <a:gd name="T70" fmla="*/ 67 w 1205"/>
                <a:gd name="T71" fmla="*/ 656 h 952"/>
                <a:gd name="T72" fmla="*/ 84 w 1205"/>
                <a:gd name="T73" fmla="*/ 672 h 952"/>
                <a:gd name="T74" fmla="*/ 17 w 1205"/>
                <a:gd name="T75" fmla="*/ 720 h 952"/>
                <a:gd name="T76" fmla="*/ 0 w 1205"/>
                <a:gd name="T77" fmla="*/ 784 h 952"/>
                <a:gd name="T78" fmla="*/ 59 w 1205"/>
                <a:gd name="T79" fmla="*/ 792 h 952"/>
                <a:gd name="T80" fmla="*/ 109 w 1205"/>
                <a:gd name="T81" fmla="*/ 840 h 952"/>
                <a:gd name="T82" fmla="*/ 118 w 1205"/>
                <a:gd name="T83" fmla="*/ 920 h 952"/>
                <a:gd name="T84" fmla="*/ 219 w 1205"/>
                <a:gd name="T85" fmla="*/ 928 h 952"/>
                <a:gd name="T86" fmla="*/ 295 w 1205"/>
                <a:gd name="T87" fmla="*/ 912 h 952"/>
                <a:gd name="T88" fmla="*/ 379 w 1205"/>
                <a:gd name="T89" fmla="*/ 904 h 952"/>
                <a:gd name="T90" fmla="*/ 539 w 1205"/>
                <a:gd name="T91" fmla="*/ 928 h 952"/>
                <a:gd name="T92" fmla="*/ 598 w 1205"/>
                <a:gd name="T93" fmla="*/ 904 h 952"/>
                <a:gd name="T94" fmla="*/ 649 w 1205"/>
                <a:gd name="T95" fmla="*/ 856 h 952"/>
                <a:gd name="T96" fmla="*/ 725 w 1205"/>
                <a:gd name="T97" fmla="*/ 824 h 952"/>
                <a:gd name="T98" fmla="*/ 784 w 1205"/>
                <a:gd name="T99" fmla="*/ 752 h 952"/>
                <a:gd name="T100" fmla="*/ 809 w 1205"/>
                <a:gd name="T101" fmla="*/ 664 h 952"/>
                <a:gd name="T102" fmla="*/ 842 w 1205"/>
                <a:gd name="T103" fmla="*/ 592 h 952"/>
                <a:gd name="T104" fmla="*/ 927 w 1205"/>
                <a:gd name="T105" fmla="*/ 504 h 952"/>
                <a:gd name="T106" fmla="*/ 944 w 1205"/>
                <a:gd name="T107" fmla="*/ 472 h 952"/>
                <a:gd name="T108" fmla="*/ 944 w 1205"/>
                <a:gd name="T109" fmla="*/ 472 h 952"/>
                <a:gd name="T110" fmla="*/ 1019 w 1205"/>
                <a:gd name="T111" fmla="*/ 440 h 952"/>
                <a:gd name="T112" fmla="*/ 1196 w 1205"/>
                <a:gd name="T113" fmla="*/ 376 h 952"/>
                <a:gd name="T114" fmla="*/ 1205 w 1205"/>
                <a:gd name="T115" fmla="*/ 368 h 952"/>
                <a:gd name="T116" fmla="*/ 1205 w 1205"/>
                <a:gd name="T117" fmla="*/ 344 h 95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205" h="952">
                  <a:moveTo>
                    <a:pt x="1180" y="352"/>
                  </a:moveTo>
                  <a:lnTo>
                    <a:pt x="1154" y="336"/>
                  </a:lnTo>
                  <a:lnTo>
                    <a:pt x="1095" y="320"/>
                  </a:lnTo>
                  <a:lnTo>
                    <a:pt x="1036" y="296"/>
                  </a:lnTo>
                  <a:lnTo>
                    <a:pt x="969" y="288"/>
                  </a:lnTo>
                  <a:lnTo>
                    <a:pt x="910" y="280"/>
                  </a:lnTo>
                  <a:lnTo>
                    <a:pt x="893" y="256"/>
                  </a:lnTo>
                  <a:lnTo>
                    <a:pt x="859" y="232"/>
                  </a:lnTo>
                  <a:lnTo>
                    <a:pt x="817" y="224"/>
                  </a:lnTo>
                  <a:lnTo>
                    <a:pt x="784" y="192"/>
                  </a:lnTo>
                  <a:lnTo>
                    <a:pt x="733" y="152"/>
                  </a:lnTo>
                  <a:lnTo>
                    <a:pt x="716" y="144"/>
                  </a:lnTo>
                  <a:lnTo>
                    <a:pt x="699" y="144"/>
                  </a:lnTo>
                  <a:lnTo>
                    <a:pt x="666" y="136"/>
                  </a:lnTo>
                  <a:lnTo>
                    <a:pt x="632" y="120"/>
                  </a:lnTo>
                  <a:lnTo>
                    <a:pt x="598" y="128"/>
                  </a:lnTo>
                  <a:lnTo>
                    <a:pt x="556" y="104"/>
                  </a:lnTo>
                  <a:lnTo>
                    <a:pt x="522" y="104"/>
                  </a:lnTo>
                  <a:lnTo>
                    <a:pt x="480" y="96"/>
                  </a:lnTo>
                  <a:lnTo>
                    <a:pt x="387" y="64"/>
                  </a:lnTo>
                  <a:lnTo>
                    <a:pt x="362" y="48"/>
                  </a:lnTo>
                  <a:lnTo>
                    <a:pt x="320" y="48"/>
                  </a:lnTo>
                  <a:lnTo>
                    <a:pt x="227" y="32"/>
                  </a:lnTo>
                  <a:lnTo>
                    <a:pt x="202" y="16"/>
                  </a:lnTo>
                  <a:lnTo>
                    <a:pt x="185" y="0"/>
                  </a:lnTo>
                  <a:lnTo>
                    <a:pt x="168" y="0"/>
                  </a:lnTo>
                  <a:lnTo>
                    <a:pt x="143" y="0"/>
                  </a:lnTo>
                  <a:lnTo>
                    <a:pt x="135" y="8"/>
                  </a:lnTo>
                  <a:lnTo>
                    <a:pt x="126" y="24"/>
                  </a:lnTo>
                  <a:lnTo>
                    <a:pt x="109" y="24"/>
                  </a:lnTo>
                  <a:lnTo>
                    <a:pt x="59" y="32"/>
                  </a:lnTo>
                  <a:lnTo>
                    <a:pt x="17" y="48"/>
                  </a:lnTo>
                  <a:lnTo>
                    <a:pt x="25" y="80"/>
                  </a:lnTo>
                  <a:lnTo>
                    <a:pt x="25" y="88"/>
                  </a:lnTo>
                  <a:lnTo>
                    <a:pt x="25" y="104"/>
                  </a:lnTo>
                  <a:lnTo>
                    <a:pt x="34" y="128"/>
                  </a:lnTo>
                  <a:lnTo>
                    <a:pt x="17" y="184"/>
                  </a:lnTo>
                  <a:lnTo>
                    <a:pt x="67" y="176"/>
                  </a:lnTo>
                  <a:lnTo>
                    <a:pt x="84" y="184"/>
                  </a:lnTo>
                  <a:lnTo>
                    <a:pt x="84" y="200"/>
                  </a:lnTo>
                  <a:lnTo>
                    <a:pt x="76" y="208"/>
                  </a:lnTo>
                  <a:lnTo>
                    <a:pt x="93" y="216"/>
                  </a:lnTo>
                  <a:lnTo>
                    <a:pt x="126" y="216"/>
                  </a:lnTo>
                  <a:lnTo>
                    <a:pt x="143" y="232"/>
                  </a:lnTo>
                  <a:lnTo>
                    <a:pt x="168" y="232"/>
                  </a:lnTo>
                  <a:lnTo>
                    <a:pt x="194" y="224"/>
                  </a:lnTo>
                  <a:lnTo>
                    <a:pt x="227" y="240"/>
                  </a:lnTo>
                  <a:lnTo>
                    <a:pt x="236" y="256"/>
                  </a:lnTo>
                  <a:lnTo>
                    <a:pt x="236" y="264"/>
                  </a:lnTo>
                  <a:lnTo>
                    <a:pt x="253" y="272"/>
                  </a:lnTo>
                  <a:lnTo>
                    <a:pt x="261" y="288"/>
                  </a:lnTo>
                  <a:lnTo>
                    <a:pt x="261" y="296"/>
                  </a:lnTo>
                  <a:lnTo>
                    <a:pt x="227" y="312"/>
                  </a:lnTo>
                  <a:lnTo>
                    <a:pt x="202" y="328"/>
                  </a:lnTo>
                  <a:lnTo>
                    <a:pt x="168" y="344"/>
                  </a:lnTo>
                  <a:lnTo>
                    <a:pt x="177" y="368"/>
                  </a:lnTo>
                  <a:lnTo>
                    <a:pt x="160" y="400"/>
                  </a:lnTo>
                  <a:lnTo>
                    <a:pt x="160" y="424"/>
                  </a:lnTo>
                  <a:lnTo>
                    <a:pt x="152" y="432"/>
                  </a:lnTo>
                  <a:lnTo>
                    <a:pt x="143" y="432"/>
                  </a:lnTo>
                  <a:lnTo>
                    <a:pt x="143" y="464"/>
                  </a:lnTo>
                  <a:lnTo>
                    <a:pt x="126" y="480"/>
                  </a:lnTo>
                  <a:lnTo>
                    <a:pt x="101" y="488"/>
                  </a:lnTo>
                  <a:lnTo>
                    <a:pt x="76" y="488"/>
                  </a:lnTo>
                  <a:lnTo>
                    <a:pt x="93" y="552"/>
                  </a:lnTo>
                  <a:lnTo>
                    <a:pt x="109" y="568"/>
                  </a:lnTo>
                  <a:lnTo>
                    <a:pt x="109" y="576"/>
                  </a:lnTo>
                  <a:lnTo>
                    <a:pt x="101" y="584"/>
                  </a:lnTo>
                  <a:lnTo>
                    <a:pt x="76" y="592"/>
                  </a:lnTo>
                  <a:lnTo>
                    <a:pt x="67" y="608"/>
                  </a:lnTo>
                  <a:lnTo>
                    <a:pt x="59" y="632"/>
                  </a:lnTo>
                  <a:lnTo>
                    <a:pt x="67" y="656"/>
                  </a:lnTo>
                  <a:lnTo>
                    <a:pt x="76" y="672"/>
                  </a:lnTo>
                  <a:lnTo>
                    <a:pt x="84" y="672"/>
                  </a:lnTo>
                  <a:lnTo>
                    <a:pt x="59" y="696"/>
                  </a:lnTo>
                  <a:lnTo>
                    <a:pt x="17" y="720"/>
                  </a:lnTo>
                  <a:lnTo>
                    <a:pt x="8" y="752"/>
                  </a:lnTo>
                  <a:lnTo>
                    <a:pt x="0" y="784"/>
                  </a:lnTo>
                  <a:lnTo>
                    <a:pt x="17" y="784"/>
                  </a:lnTo>
                  <a:lnTo>
                    <a:pt x="59" y="792"/>
                  </a:lnTo>
                  <a:lnTo>
                    <a:pt x="93" y="816"/>
                  </a:lnTo>
                  <a:lnTo>
                    <a:pt x="109" y="840"/>
                  </a:lnTo>
                  <a:lnTo>
                    <a:pt x="109" y="880"/>
                  </a:lnTo>
                  <a:lnTo>
                    <a:pt x="118" y="920"/>
                  </a:lnTo>
                  <a:lnTo>
                    <a:pt x="152" y="952"/>
                  </a:lnTo>
                  <a:lnTo>
                    <a:pt x="219" y="928"/>
                  </a:lnTo>
                  <a:lnTo>
                    <a:pt x="253" y="920"/>
                  </a:lnTo>
                  <a:lnTo>
                    <a:pt x="295" y="912"/>
                  </a:lnTo>
                  <a:lnTo>
                    <a:pt x="337" y="896"/>
                  </a:lnTo>
                  <a:lnTo>
                    <a:pt x="379" y="904"/>
                  </a:lnTo>
                  <a:lnTo>
                    <a:pt x="463" y="920"/>
                  </a:lnTo>
                  <a:lnTo>
                    <a:pt x="539" y="928"/>
                  </a:lnTo>
                  <a:lnTo>
                    <a:pt x="573" y="928"/>
                  </a:lnTo>
                  <a:lnTo>
                    <a:pt x="598" y="904"/>
                  </a:lnTo>
                  <a:lnTo>
                    <a:pt x="615" y="872"/>
                  </a:lnTo>
                  <a:lnTo>
                    <a:pt x="649" y="856"/>
                  </a:lnTo>
                  <a:lnTo>
                    <a:pt x="733" y="848"/>
                  </a:lnTo>
                  <a:lnTo>
                    <a:pt x="725" y="824"/>
                  </a:lnTo>
                  <a:lnTo>
                    <a:pt x="733" y="800"/>
                  </a:lnTo>
                  <a:lnTo>
                    <a:pt x="784" y="752"/>
                  </a:lnTo>
                  <a:lnTo>
                    <a:pt x="842" y="720"/>
                  </a:lnTo>
                  <a:lnTo>
                    <a:pt x="809" y="664"/>
                  </a:lnTo>
                  <a:lnTo>
                    <a:pt x="809" y="624"/>
                  </a:lnTo>
                  <a:lnTo>
                    <a:pt x="842" y="592"/>
                  </a:lnTo>
                  <a:lnTo>
                    <a:pt x="885" y="536"/>
                  </a:lnTo>
                  <a:lnTo>
                    <a:pt x="927" y="504"/>
                  </a:lnTo>
                  <a:lnTo>
                    <a:pt x="935" y="504"/>
                  </a:lnTo>
                  <a:lnTo>
                    <a:pt x="944" y="472"/>
                  </a:lnTo>
                  <a:lnTo>
                    <a:pt x="977" y="448"/>
                  </a:lnTo>
                  <a:lnTo>
                    <a:pt x="1019" y="440"/>
                  </a:lnTo>
                  <a:lnTo>
                    <a:pt x="1095" y="432"/>
                  </a:lnTo>
                  <a:lnTo>
                    <a:pt x="1196" y="376"/>
                  </a:lnTo>
                  <a:lnTo>
                    <a:pt x="1205" y="376"/>
                  </a:lnTo>
                  <a:lnTo>
                    <a:pt x="1205" y="368"/>
                  </a:lnTo>
                  <a:lnTo>
                    <a:pt x="1205" y="344"/>
                  </a:lnTo>
                  <a:lnTo>
                    <a:pt x="1180" y="352"/>
                  </a:lnTo>
                  <a:close/>
                </a:path>
              </a:pathLst>
            </a:custGeom>
            <a:noFill/>
            <a:ln w="12700" cmpd="sng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88" name="Freeform 8"/>
            <p:cNvSpPr>
              <a:spLocks/>
            </p:cNvSpPr>
            <p:nvPr/>
          </p:nvSpPr>
          <p:spPr bwMode="auto">
            <a:xfrm>
              <a:off x="1730" y="3408"/>
              <a:ext cx="421" cy="616"/>
            </a:xfrm>
            <a:custGeom>
              <a:avLst/>
              <a:gdLst>
                <a:gd name="T0" fmla="*/ 396 w 421"/>
                <a:gd name="T1" fmla="*/ 88 h 616"/>
                <a:gd name="T2" fmla="*/ 387 w 421"/>
                <a:gd name="T3" fmla="*/ 64 h 616"/>
                <a:gd name="T4" fmla="*/ 328 w 421"/>
                <a:gd name="T5" fmla="*/ 56 h 616"/>
                <a:gd name="T6" fmla="*/ 286 w 421"/>
                <a:gd name="T7" fmla="*/ 40 h 616"/>
                <a:gd name="T8" fmla="*/ 236 w 421"/>
                <a:gd name="T9" fmla="*/ 32 h 616"/>
                <a:gd name="T10" fmla="*/ 244 w 421"/>
                <a:gd name="T11" fmla="*/ 8 h 616"/>
                <a:gd name="T12" fmla="*/ 177 w 421"/>
                <a:gd name="T13" fmla="*/ 8 h 616"/>
                <a:gd name="T14" fmla="*/ 160 w 421"/>
                <a:gd name="T15" fmla="*/ 112 h 616"/>
                <a:gd name="T16" fmla="*/ 126 w 421"/>
                <a:gd name="T17" fmla="*/ 208 h 616"/>
                <a:gd name="T18" fmla="*/ 42 w 421"/>
                <a:gd name="T19" fmla="*/ 304 h 616"/>
                <a:gd name="T20" fmla="*/ 8 w 421"/>
                <a:gd name="T21" fmla="*/ 368 h 616"/>
                <a:gd name="T22" fmla="*/ 34 w 421"/>
                <a:gd name="T23" fmla="*/ 384 h 616"/>
                <a:gd name="T24" fmla="*/ 25 w 421"/>
                <a:gd name="T25" fmla="*/ 408 h 616"/>
                <a:gd name="T26" fmla="*/ 67 w 421"/>
                <a:gd name="T27" fmla="*/ 416 h 616"/>
                <a:gd name="T28" fmla="*/ 42 w 421"/>
                <a:gd name="T29" fmla="*/ 512 h 616"/>
                <a:gd name="T30" fmla="*/ 8 w 421"/>
                <a:gd name="T31" fmla="*/ 576 h 616"/>
                <a:gd name="T32" fmla="*/ 8 w 421"/>
                <a:gd name="T33" fmla="*/ 592 h 616"/>
                <a:gd name="T34" fmla="*/ 84 w 421"/>
                <a:gd name="T35" fmla="*/ 600 h 616"/>
                <a:gd name="T36" fmla="*/ 160 w 421"/>
                <a:gd name="T37" fmla="*/ 608 h 616"/>
                <a:gd name="T38" fmla="*/ 168 w 421"/>
                <a:gd name="T39" fmla="*/ 576 h 616"/>
                <a:gd name="T40" fmla="*/ 219 w 421"/>
                <a:gd name="T41" fmla="*/ 520 h 616"/>
                <a:gd name="T42" fmla="*/ 236 w 421"/>
                <a:gd name="T43" fmla="*/ 496 h 616"/>
                <a:gd name="T44" fmla="*/ 219 w 421"/>
                <a:gd name="T45" fmla="*/ 456 h 616"/>
                <a:gd name="T46" fmla="*/ 236 w 421"/>
                <a:gd name="T47" fmla="*/ 416 h 616"/>
                <a:gd name="T48" fmla="*/ 269 w 421"/>
                <a:gd name="T49" fmla="*/ 400 h 616"/>
                <a:gd name="T50" fmla="*/ 253 w 421"/>
                <a:gd name="T51" fmla="*/ 376 h 616"/>
                <a:gd name="T52" fmla="*/ 261 w 421"/>
                <a:gd name="T53" fmla="*/ 312 h 616"/>
                <a:gd name="T54" fmla="*/ 303 w 421"/>
                <a:gd name="T55" fmla="*/ 288 h 616"/>
                <a:gd name="T56" fmla="*/ 312 w 421"/>
                <a:gd name="T57" fmla="*/ 256 h 616"/>
                <a:gd name="T58" fmla="*/ 320 w 421"/>
                <a:gd name="T59" fmla="*/ 224 h 616"/>
                <a:gd name="T60" fmla="*/ 328 w 421"/>
                <a:gd name="T61" fmla="*/ 168 h 616"/>
                <a:gd name="T62" fmla="*/ 387 w 421"/>
                <a:gd name="T63" fmla="*/ 136 h 616"/>
                <a:gd name="T64" fmla="*/ 421 w 421"/>
                <a:gd name="T65" fmla="*/ 112 h 616"/>
                <a:gd name="T66" fmla="*/ 413 w 421"/>
                <a:gd name="T67" fmla="*/ 96 h 61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421" h="616">
                  <a:moveTo>
                    <a:pt x="413" y="96"/>
                  </a:moveTo>
                  <a:lnTo>
                    <a:pt x="396" y="88"/>
                  </a:lnTo>
                  <a:lnTo>
                    <a:pt x="396" y="80"/>
                  </a:lnTo>
                  <a:lnTo>
                    <a:pt x="387" y="64"/>
                  </a:lnTo>
                  <a:lnTo>
                    <a:pt x="354" y="48"/>
                  </a:lnTo>
                  <a:lnTo>
                    <a:pt x="328" y="56"/>
                  </a:lnTo>
                  <a:lnTo>
                    <a:pt x="303" y="56"/>
                  </a:lnTo>
                  <a:lnTo>
                    <a:pt x="286" y="40"/>
                  </a:lnTo>
                  <a:lnTo>
                    <a:pt x="253" y="40"/>
                  </a:lnTo>
                  <a:lnTo>
                    <a:pt x="236" y="32"/>
                  </a:lnTo>
                  <a:lnTo>
                    <a:pt x="244" y="24"/>
                  </a:lnTo>
                  <a:lnTo>
                    <a:pt x="244" y="8"/>
                  </a:lnTo>
                  <a:lnTo>
                    <a:pt x="227" y="0"/>
                  </a:lnTo>
                  <a:lnTo>
                    <a:pt x="177" y="8"/>
                  </a:lnTo>
                  <a:lnTo>
                    <a:pt x="177" y="40"/>
                  </a:lnTo>
                  <a:lnTo>
                    <a:pt x="160" y="112"/>
                  </a:lnTo>
                  <a:lnTo>
                    <a:pt x="143" y="144"/>
                  </a:lnTo>
                  <a:lnTo>
                    <a:pt x="126" y="208"/>
                  </a:lnTo>
                  <a:lnTo>
                    <a:pt x="92" y="256"/>
                  </a:lnTo>
                  <a:lnTo>
                    <a:pt x="42" y="304"/>
                  </a:lnTo>
                  <a:lnTo>
                    <a:pt x="17" y="352"/>
                  </a:lnTo>
                  <a:lnTo>
                    <a:pt x="8" y="368"/>
                  </a:lnTo>
                  <a:lnTo>
                    <a:pt x="17" y="376"/>
                  </a:lnTo>
                  <a:lnTo>
                    <a:pt x="34" y="384"/>
                  </a:lnTo>
                  <a:lnTo>
                    <a:pt x="25" y="400"/>
                  </a:lnTo>
                  <a:lnTo>
                    <a:pt x="25" y="408"/>
                  </a:lnTo>
                  <a:lnTo>
                    <a:pt x="34" y="416"/>
                  </a:lnTo>
                  <a:lnTo>
                    <a:pt x="67" y="416"/>
                  </a:lnTo>
                  <a:lnTo>
                    <a:pt x="42" y="480"/>
                  </a:lnTo>
                  <a:lnTo>
                    <a:pt x="42" y="512"/>
                  </a:lnTo>
                  <a:lnTo>
                    <a:pt x="25" y="544"/>
                  </a:lnTo>
                  <a:lnTo>
                    <a:pt x="8" y="576"/>
                  </a:lnTo>
                  <a:lnTo>
                    <a:pt x="0" y="592"/>
                  </a:lnTo>
                  <a:lnTo>
                    <a:pt x="8" y="592"/>
                  </a:lnTo>
                  <a:lnTo>
                    <a:pt x="50" y="592"/>
                  </a:lnTo>
                  <a:lnTo>
                    <a:pt x="84" y="600"/>
                  </a:lnTo>
                  <a:lnTo>
                    <a:pt x="126" y="616"/>
                  </a:lnTo>
                  <a:lnTo>
                    <a:pt x="160" y="608"/>
                  </a:lnTo>
                  <a:lnTo>
                    <a:pt x="168" y="576"/>
                  </a:lnTo>
                  <a:lnTo>
                    <a:pt x="177" y="544"/>
                  </a:lnTo>
                  <a:lnTo>
                    <a:pt x="219" y="520"/>
                  </a:lnTo>
                  <a:lnTo>
                    <a:pt x="244" y="496"/>
                  </a:lnTo>
                  <a:lnTo>
                    <a:pt x="236" y="496"/>
                  </a:lnTo>
                  <a:lnTo>
                    <a:pt x="227" y="480"/>
                  </a:lnTo>
                  <a:lnTo>
                    <a:pt x="219" y="456"/>
                  </a:lnTo>
                  <a:lnTo>
                    <a:pt x="227" y="432"/>
                  </a:lnTo>
                  <a:lnTo>
                    <a:pt x="236" y="416"/>
                  </a:lnTo>
                  <a:lnTo>
                    <a:pt x="261" y="408"/>
                  </a:lnTo>
                  <a:lnTo>
                    <a:pt x="269" y="400"/>
                  </a:lnTo>
                  <a:lnTo>
                    <a:pt x="269" y="392"/>
                  </a:lnTo>
                  <a:lnTo>
                    <a:pt x="253" y="376"/>
                  </a:lnTo>
                  <a:lnTo>
                    <a:pt x="236" y="312"/>
                  </a:lnTo>
                  <a:lnTo>
                    <a:pt x="261" y="312"/>
                  </a:lnTo>
                  <a:lnTo>
                    <a:pt x="286" y="304"/>
                  </a:lnTo>
                  <a:lnTo>
                    <a:pt x="303" y="288"/>
                  </a:lnTo>
                  <a:lnTo>
                    <a:pt x="303" y="256"/>
                  </a:lnTo>
                  <a:lnTo>
                    <a:pt x="312" y="256"/>
                  </a:lnTo>
                  <a:lnTo>
                    <a:pt x="320" y="248"/>
                  </a:lnTo>
                  <a:lnTo>
                    <a:pt x="320" y="224"/>
                  </a:lnTo>
                  <a:lnTo>
                    <a:pt x="337" y="192"/>
                  </a:lnTo>
                  <a:lnTo>
                    <a:pt x="328" y="168"/>
                  </a:lnTo>
                  <a:lnTo>
                    <a:pt x="362" y="152"/>
                  </a:lnTo>
                  <a:lnTo>
                    <a:pt x="387" y="136"/>
                  </a:lnTo>
                  <a:lnTo>
                    <a:pt x="421" y="120"/>
                  </a:lnTo>
                  <a:lnTo>
                    <a:pt x="421" y="112"/>
                  </a:lnTo>
                  <a:lnTo>
                    <a:pt x="413" y="9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89" name="Freeform 9"/>
            <p:cNvSpPr>
              <a:spLocks/>
            </p:cNvSpPr>
            <p:nvPr/>
          </p:nvSpPr>
          <p:spPr bwMode="auto">
            <a:xfrm>
              <a:off x="2117" y="1888"/>
              <a:ext cx="396" cy="408"/>
            </a:xfrm>
            <a:custGeom>
              <a:avLst/>
              <a:gdLst>
                <a:gd name="T0" fmla="*/ 363 w 396"/>
                <a:gd name="T1" fmla="*/ 160 h 408"/>
                <a:gd name="T2" fmla="*/ 354 w 396"/>
                <a:gd name="T3" fmla="*/ 136 h 408"/>
                <a:gd name="T4" fmla="*/ 329 w 396"/>
                <a:gd name="T5" fmla="*/ 120 h 408"/>
                <a:gd name="T6" fmla="*/ 295 w 396"/>
                <a:gd name="T7" fmla="*/ 144 h 408"/>
                <a:gd name="T8" fmla="*/ 262 w 396"/>
                <a:gd name="T9" fmla="*/ 96 h 408"/>
                <a:gd name="T10" fmla="*/ 278 w 396"/>
                <a:gd name="T11" fmla="*/ 80 h 408"/>
                <a:gd name="T12" fmla="*/ 278 w 396"/>
                <a:gd name="T13" fmla="*/ 64 h 408"/>
                <a:gd name="T14" fmla="*/ 312 w 396"/>
                <a:gd name="T15" fmla="*/ 64 h 408"/>
                <a:gd name="T16" fmla="*/ 321 w 396"/>
                <a:gd name="T17" fmla="*/ 48 h 408"/>
                <a:gd name="T18" fmla="*/ 329 w 396"/>
                <a:gd name="T19" fmla="*/ 32 h 408"/>
                <a:gd name="T20" fmla="*/ 346 w 396"/>
                <a:gd name="T21" fmla="*/ 24 h 408"/>
                <a:gd name="T22" fmla="*/ 354 w 396"/>
                <a:gd name="T23" fmla="*/ 0 h 408"/>
                <a:gd name="T24" fmla="*/ 329 w 396"/>
                <a:gd name="T25" fmla="*/ 0 h 408"/>
                <a:gd name="T26" fmla="*/ 304 w 396"/>
                <a:gd name="T27" fmla="*/ 8 h 408"/>
                <a:gd name="T28" fmla="*/ 262 w 396"/>
                <a:gd name="T29" fmla="*/ 8 h 408"/>
                <a:gd name="T30" fmla="*/ 253 w 396"/>
                <a:gd name="T31" fmla="*/ 32 h 408"/>
                <a:gd name="T32" fmla="*/ 219 w 396"/>
                <a:gd name="T33" fmla="*/ 56 h 408"/>
                <a:gd name="T34" fmla="*/ 219 w 396"/>
                <a:gd name="T35" fmla="*/ 80 h 408"/>
                <a:gd name="T36" fmla="*/ 186 w 396"/>
                <a:gd name="T37" fmla="*/ 96 h 408"/>
                <a:gd name="T38" fmla="*/ 127 w 396"/>
                <a:gd name="T39" fmla="*/ 72 h 408"/>
                <a:gd name="T40" fmla="*/ 93 w 396"/>
                <a:gd name="T41" fmla="*/ 104 h 408"/>
                <a:gd name="T42" fmla="*/ 110 w 396"/>
                <a:gd name="T43" fmla="*/ 136 h 408"/>
                <a:gd name="T44" fmla="*/ 76 w 396"/>
                <a:gd name="T45" fmla="*/ 160 h 408"/>
                <a:gd name="T46" fmla="*/ 110 w 396"/>
                <a:gd name="T47" fmla="*/ 192 h 408"/>
                <a:gd name="T48" fmla="*/ 152 w 396"/>
                <a:gd name="T49" fmla="*/ 208 h 408"/>
                <a:gd name="T50" fmla="*/ 144 w 396"/>
                <a:gd name="T51" fmla="*/ 224 h 408"/>
                <a:gd name="T52" fmla="*/ 118 w 396"/>
                <a:gd name="T53" fmla="*/ 224 h 408"/>
                <a:gd name="T54" fmla="*/ 102 w 396"/>
                <a:gd name="T55" fmla="*/ 256 h 408"/>
                <a:gd name="T56" fmla="*/ 51 w 396"/>
                <a:gd name="T57" fmla="*/ 272 h 408"/>
                <a:gd name="T58" fmla="*/ 51 w 396"/>
                <a:gd name="T59" fmla="*/ 304 h 408"/>
                <a:gd name="T60" fmla="*/ 9 w 396"/>
                <a:gd name="T61" fmla="*/ 312 h 408"/>
                <a:gd name="T62" fmla="*/ 26 w 396"/>
                <a:gd name="T63" fmla="*/ 328 h 408"/>
                <a:gd name="T64" fmla="*/ 0 w 396"/>
                <a:gd name="T65" fmla="*/ 368 h 408"/>
                <a:gd name="T66" fmla="*/ 26 w 396"/>
                <a:gd name="T67" fmla="*/ 376 h 408"/>
                <a:gd name="T68" fmla="*/ 26 w 396"/>
                <a:gd name="T69" fmla="*/ 400 h 408"/>
                <a:gd name="T70" fmla="*/ 59 w 396"/>
                <a:gd name="T71" fmla="*/ 408 h 408"/>
                <a:gd name="T72" fmla="*/ 160 w 396"/>
                <a:gd name="T73" fmla="*/ 408 h 408"/>
                <a:gd name="T74" fmla="*/ 228 w 396"/>
                <a:gd name="T75" fmla="*/ 376 h 408"/>
                <a:gd name="T76" fmla="*/ 287 w 396"/>
                <a:gd name="T77" fmla="*/ 376 h 408"/>
                <a:gd name="T78" fmla="*/ 329 w 396"/>
                <a:gd name="T79" fmla="*/ 392 h 408"/>
                <a:gd name="T80" fmla="*/ 329 w 396"/>
                <a:gd name="T81" fmla="*/ 360 h 408"/>
                <a:gd name="T82" fmla="*/ 354 w 396"/>
                <a:gd name="T83" fmla="*/ 328 h 408"/>
                <a:gd name="T84" fmla="*/ 371 w 396"/>
                <a:gd name="T85" fmla="*/ 304 h 408"/>
                <a:gd name="T86" fmla="*/ 388 w 396"/>
                <a:gd name="T87" fmla="*/ 232 h 408"/>
                <a:gd name="T88" fmla="*/ 380 w 396"/>
                <a:gd name="T89" fmla="*/ 208 h 408"/>
                <a:gd name="T90" fmla="*/ 371 w 396"/>
                <a:gd name="T91" fmla="*/ 176 h 408"/>
                <a:gd name="T92" fmla="*/ 396 w 396"/>
                <a:gd name="T93" fmla="*/ 168 h 408"/>
                <a:gd name="T94" fmla="*/ 380 w 396"/>
                <a:gd name="T95" fmla="*/ 160 h 408"/>
                <a:gd name="T96" fmla="*/ 363 w 396"/>
                <a:gd name="T97" fmla="*/ 160 h 40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396" h="408">
                  <a:moveTo>
                    <a:pt x="363" y="160"/>
                  </a:moveTo>
                  <a:lnTo>
                    <a:pt x="354" y="136"/>
                  </a:lnTo>
                  <a:lnTo>
                    <a:pt x="329" y="120"/>
                  </a:lnTo>
                  <a:lnTo>
                    <a:pt x="295" y="144"/>
                  </a:lnTo>
                  <a:lnTo>
                    <a:pt x="262" y="96"/>
                  </a:lnTo>
                  <a:lnTo>
                    <a:pt x="278" y="80"/>
                  </a:lnTo>
                  <a:lnTo>
                    <a:pt x="278" y="64"/>
                  </a:lnTo>
                  <a:lnTo>
                    <a:pt x="312" y="64"/>
                  </a:lnTo>
                  <a:lnTo>
                    <a:pt x="321" y="48"/>
                  </a:lnTo>
                  <a:lnTo>
                    <a:pt x="329" y="32"/>
                  </a:lnTo>
                  <a:lnTo>
                    <a:pt x="346" y="24"/>
                  </a:lnTo>
                  <a:lnTo>
                    <a:pt x="354" y="0"/>
                  </a:lnTo>
                  <a:lnTo>
                    <a:pt x="329" y="0"/>
                  </a:lnTo>
                  <a:lnTo>
                    <a:pt x="304" y="8"/>
                  </a:lnTo>
                  <a:lnTo>
                    <a:pt x="262" y="8"/>
                  </a:lnTo>
                  <a:lnTo>
                    <a:pt x="253" y="32"/>
                  </a:lnTo>
                  <a:lnTo>
                    <a:pt x="219" y="56"/>
                  </a:lnTo>
                  <a:lnTo>
                    <a:pt x="219" y="80"/>
                  </a:lnTo>
                  <a:lnTo>
                    <a:pt x="186" y="96"/>
                  </a:lnTo>
                  <a:lnTo>
                    <a:pt x="127" y="72"/>
                  </a:lnTo>
                  <a:lnTo>
                    <a:pt x="93" y="104"/>
                  </a:lnTo>
                  <a:lnTo>
                    <a:pt x="110" y="136"/>
                  </a:lnTo>
                  <a:lnTo>
                    <a:pt x="76" y="160"/>
                  </a:lnTo>
                  <a:lnTo>
                    <a:pt x="110" y="192"/>
                  </a:lnTo>
                  <a:lnTo>
                    <a:pt x="152" y="208"/>
                  </a:lnTo>
                  <a:lnTo>
                    <a:pt x="144" y="224"/>
                  </a:lnTo>
                  <a:lnTo>
                    <a:pt x="118" y="224"/>
                  </a:lnTo>
                  <a:lnTo>
                    <a:pt x="102" y="256"/>
                  </a:lnTo>
                  <a:lnTo>
                    <a:pt x="51" y="272"/>
                  </a:lnTo>
                  <a:lnTo>
                    <a:pt x="51" y="304"/>
                  </a:lnTo>
                  <a:lnTo>
                    <a:pt x="9" y="312"/>
                  </a:lnTo>
                  <a:lnTo>
                    <a:pt x="26" y="328"/>
                  </a:lnTo>
                  <a:lnTo>
                    <a:pt x="0" y="368"/>
                  </a:lnTo>
                  <a:lnTo>
                    <a:pt x="26" y="376"/>
                  </a:lnTo>
                  <a:lnTo>
                    <a:pt x="26" y="400"/>
                  </a:lnTo>
                  <a:lnTo>
                    <a:pt x="59" y="408"/>
                  </a:lnTo>
                  <a:lnTo>
                    <a:pt x="160" y="408"/>
                  </a:lnTo>
                  <a:lnTo>
                    <a:pt x="228" y="376"/>
                  </a:lnTo>
                  <a:lnTo>
                    <a:pt x="287" y="376"/>
                  </a:lnTo>
                  <a:lnTo>
                    <a:pt x="329" y="392"/>
                  </a:lnTo>
                  <a:lnTo>
                    <a:pt x="329" y="360"/>
                  </a:lnTo>
                  <a:lnTo>
                    <a:pt x="354" y="328"/>
                  </a:lnTo>
                  <a:lnTo>
                    <a:pt x="371" y="304"/>
                  </a:lnTo>
                  <a:lnTo>
                    <a:pt x="388" y="232"/>
                  </a:lnTo>
                  <a:lnTo>
                    <a:pt x="380" y="208"/>
                  </a:lnTo>
                  <a:lnTo>
                    <a:pt x="371" y="176"/>
                  </a:lnTo>
                  <a:lnTo>
                    <a:pt x="396" y="168"/>
                  </a:lnTo>
                  <a:lnTo>
                    <a:pt x="380" y="160"/>
                  </a:lnTo>
                  <a:lnTo>
                    <a:pt x="363" y="160"/>
                  </a:lnTo>
                  <a:close/>
                </a:path>
              </a:pathLst>
            </a:custGeom>
            <a:solidFill>
              <a:srgbClr val="00A0C6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90" name="Freeform 10"/>
            <p:cNvSpPr>
              <a:spLocks/>
            </p:cNvSpPr>
            <p:nvPr/>
          </p:nvSpPr>
          <p:spPr bwMode="auto">
            <a:xfrm>
              <a:off x="2379" y="1912"/>
              <a:ext cx="202" cy="144"/>
            </a:xfrm>
            <a:custGeom>
              <a:avLst/>
              <a:gdLst>
                <a:gd name="T0" fmla="*/ 185 w 202"/>
                <a:gd name="T1" fmla="*/ 72 h 144"/>
                <a:gd name="T2" fmla="*/ 177 w 202"/>
                <a:gd name="T3" fmla="*/ 48 h 144"/>
                <a:gd name="T4" fmla="*/ 177 w 202"/>
                <a:gd name="T5" fmla="*/ 16 h 144"/>
                <a:gd name="T6" fmla="*/ 151 w 202"/>
                <a:gd name="T7" fmla="*/ 0 h 144"/>
                <a:gd name="T8" fmla="*/ 126 w 202"/>
                <a:gd name="T9" fmla="*/ 0 h 144"/>
                <a:gd name="T10" fmla="*/ 109 w 202"/>
                <a:gd name="T11" fmla="*/ 0 h 144"/>
                <a:gd name="T12" fmla="*/ 84 w 202"/>
                <a:gd name="T13" fmla="*/ 0 h 144"/>
                <a:gd name="T14" fmla="*/ 84 w 202"/>
                <a:gd name="T15" fmla="*/ 8 h 144"/>
                <a:gd name="T16" fmla="*/ 84 w 202"/>
                <a:gd name="T17" fmla="*/ 0 h 144"/>
                <a:gd name="T18" fmla="*/ 67 w 202"/>
                <a:gd name="T19" fmla="*/ 8 h 144"/>
                <a:gd name="T20" fmla="*/ 59 w 202"/>
                <a:gd name="T21" fmla="*/ 24 h 144"/>
                <a:gd name="T22" fmla="*/ 50 w 202"/>
                <a:gd name="T23" fmla="*/ 40 h 144"/>
                <a:gd name="T24" fmla="*/ 16 w 202"/>
                <a:gd name="T25" fmla="*/ 40 h 144"/>
                <a:gd name="T26" fmla="*/ 16 w 202"/>
                <a:gd name="T27" fmla="*/ 56 h 144"/>
                <a:gd name="T28" fmla="*/ 0 w 202"/>
                <a:gd name="T29" fmla="*/ 72 h 144"/>
                <a:gd name="T30" fmla="*/ 33 w 202"/>
                <a:gd name="T31" fmla="*/ 120 h 144"/>
                <a:gd name="T32" fmla="*/ 67 w 202"/>
                <a:gd name="T33" fmla="*/ 96 h 144"/>
                <a:gd name="T34" fmla="*/ 92 w 202"/>
                <a:gd name="T35" fmla="*/ 112 h 144"/>
                <a:gd name="T36" fmla="*/ 101 w 202"/>
                <a:gd name="T37" fmla="*/ 136 h 144"/>
                <a:gd name="T38" fmla="*/ 118 w 202"/>
                <a:gd name="T39" fmla="*/ 136 h 144"/>
                <a:gd name="T40" fmla="*/ 134 w 202"/>
                <a:gd name="T41" fmla="*/ 144 h 144"/>
                <a:gd name="T42" fmla="*/ 143 w 202"/>
                <a:gd name="T43" fmla="*/ 144 h 144"/>
                <a:gd name="T44" fmla="*/ 168 w 202"/>
                <a:gd name="T45" fmla="*/ 128 h 144"/>
                <a:gd name="T46" fmla="*/ 193 w 202"/>
                <a:gd name="T47" fmla="*/ 120 h 144"/>
                <a:gd name="T48" fmla="*/ 202 w 202"/>
                <a:gd name="T49" fmla="*/ 88 h 144"/>
                <a:gd name="T50" fmla="*/ 185 w 202"/>
                <a:gd name="T51" fmla="*/ 72 h 14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02" h="144">
                  <a:moveTo>
                    <a:pt x="185" y="72"/>
                  </a:moveTo>
                  <a:lnTo>
                    <a:pt x="177" y="48"/>
                  </a:lnTo>
                  <a:lnTo>
                    <a:pt x="177" y="16"/>
                  </a:lnTo>
                  <a:lnTo>
                    <a:pt x="151" y="0"/>
                  </a:lnTo>
                  <a:lnTo>
                    <a:pt x="126" y="0"/>
                  </a:lnTo>
                  <a:lnTo>
                    <a:pt x="109" y="0"/>
                  </a:lnTo>
                  <a:lnTo>
                    <a:pt x="84" y="0"/>
                  </a:lnTo>
                  <a:lnTo>
                    <a:pt x="84" y="8"/>
                  </a:lnTo>
                  <a:lnTo>
                    <a:pt x="84" y="0"/>
                  </a:lnTo>
                  <a:lnTo>
                    <a:pt x="67" y="8"/>
                  </a:lnTo>
                  <a:lnTo>
                    <a:pt x="59" y="24"/>
                  </a:lnTo>
                  <a:lnTo>
                    <a:pt x="50" y="40"/>
                  </a:lnTo>
                  <a:lnTo>
                    <a:pt x="16" y="40"/>
                  </a:lnTo>
                  <a:lnTo>
                    <a:pt x="16" y="56"/>
                  </a:lnTo>
                  <a:lnTo>
                    <a:pt x="0" y="72"/>
                  </a:lnTo>
                  <a:lnTo>
                    <a:pt x="33" y="120"/>
                  </a:lnTo>
                  <a:lnTo>
                    <a:pt x="67" y="96"/>
                  </a:lnTo>
                  <a:lnTo>
                    <a:pt x="92" y="112"/>
                  </a:lnTo>
                  <a:lnTo>
                    <a:pt x="101" y="136"/>
                  </a:lnTo>
                  <a:lnTo>
                    <a:pt x="118" y="136"/>
                  </a:lnTo>
                  <a:lnTo>
                    <a:pt x="134" y="144"/>
                  </a:lnTo>
                  <a:lnTo>
                    <a:pt x="143" y="144"/>
                  </a:lnTo>
                  <a:lnTo>
                    <a:pt x="168" y="128"/>
                  </a:lnTo>
                  <a:lnTo>
                    <a:pt x="193" y="120"/>
                  </a:lnTo>
                  <a:lnTo>
                    <a:pt x="202" y="88"/>
                  </a:lnTo>
                  <a:lnTo>
                    <a:pt x="185" y="7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1" name="Freeform 11"/>
            <p:cNvSpPr>
              <a:spLocks/>
            </p:cNvSpPr>
            <p:nvPr/>
          </p:nvSpPr>
          <p:spPr bwMode="auto">
            <a:xfrm>
              <a:off x="2429" y="1536"/>
              <a:ext cx="666" cy="1016"/>
            </a:xfrm>
            <a:custGeom>
              <a:avLst/>
              <a:gdLst>
                <a:gd name="T0" fmla="*/ 337 w 666"/>
                <a:gd name="T1" fmla="*/ 96 h 1016"/>
                <a:gd name="T2" fmla="*/ 421 w 666"/>
                <a:gd name="T3" fmla="*/ 24 h 1016"/>
                <a:gd name="T4" fmla="*/ 270 w 666"/>
                <a:gd name="T5" fmla="*/ 24 h 1016"/>
                <a:gd name="T6" fmla="*/ 253 w 666"/>
                <a:gd name="T7" fmla="*/ 80 h 1016"/>
                <a:gd name="T8" fmla="*/ 202 w 666"/>
                <a:gd name="T9" fmla="*/ 136 h 1016"/>
                <a:gd name="T10" fmla="*/ 169 w 666"/>
                <a:gd name="T11" fmla="*/ 200 h 1016"/>
                <a:gd name="T12" fmla="*/ 202 w 666"/>
                <a:gd name="T13" fmla="*/ 232 h 1016"/>
                <a:gd name="T14" fmla="*/ 169 w 666"/>
                <a:gd name="T15" fmla="*/ 320 h 1016"/>
                <a:gd name="T16" fmla="*/ 186 w 666"/>
                <a:gd name="T17" fmla="*/ 344 h 1016"/>
                <a:gd name="T18" fmla="*/ 228 w 666"/>
                <a:gd name="T19" fmla="*/ 320 h 1016"/>
                <a:gd name="T20" fmla="*/ 186 w 666"/>
                <a:gd name="T21" fmla="*/ 424 h 1016"/>
                <a:gd name="T22" fmla="*/ 236 w 666"/>
                <a:gd name="T23" fmla="*/ 464 h 1016"/>
                <a:gd name="T24" fmla="*/ 303 w 666"/>
                <a:gd name="T25" fmla="*/ 448 h 1016"/>
                <a:gd name="T26" fmla="*/ 287 w 666"/>
                <a:gd name="T27" fmla="*/ 496 h 1016"/>
                <a:gd name="T28" fmla="*/ 329 w 666"/>
                <a:gd name="T29" fmla="*/ 576 h 1016"/>
                <a:gd name="T30" fmla="*/ 295 w 666"/>
                <a:gd name="T31" fmla="*/ 648 h 1016"/>
                <a:gd name="T32" fmla="*/ 202 w 666"/>
                <a:gd name="T33" fmla="*/ 624 h 1016"/>
                <a:gd name="T34" fmla="*/ 160 w 666"/>
                <a:gd name="T35" fmla="*/ 680 h 1016"/>
                <a:gd name="T36" fmla="*/ 211 w 666"/>
                <a:gd name="T37" fmla="*/ 744 h 1016"/>
                <a:gd name="T38" fmla="*/ 101 w 666"/>
                <a:gd name="T39" fmla="*/ 776 h 1016"/>
                <a:gd name="T40" fmla="*/ 101 w 666"/>
                <a:gd name="T41" fmla="*/ 808 h 1016"/>
                <a:gd name="T42" fmla="*/ 169 w 666"/>
                <a:gd name="T43" fmla="*/ 824 h 1016"/>
                <a:gd name="T44" fmla="*/ 219 w 666"/>
                <a:gd name="T45" fmla="*/ 864 h 1016"/>
                <a:gd name="T46" fmla="*/ 295 w 666"/>
                <a:gd name="T47" fmla="*/ 848 h 1016"/>
                <a:gd name="T48" fmla="*/ 228 w 666"/>
                <a:gd name="T49" fmla="*/ 896 h 1016"/>
                <a:gd name="T50" fmla="*/ 127 w 666"/>
                <a:gd name="T51" fmla="*/ 904 h 1016"/>
                <a:gd name="T52" fmla="*/ 0 w 666"/>
                <a:gd name="T53" fmla="*/ 984 h 1016"/>
                <a:gd name="T54" fmla="*/ 51 w 666"/>
                <a:gd name="T55" fmla="*/ 1016 h 1016"/>
                <a:gd name="T56" fmla="*/ 93 w 666"/>
                <a:gd name="T57" fmla="*/ 976 h 1016"/>
                <a:gd name="T58" fmla="*/ 219 w 666"/>
                <a:gd name="T59" fmla="*/ 960 h 1016"/>
                <a:gd name="T60" fmla="*/ 337 w 666"/>
                <a:gd name="T61" fmla="*/ 984 h 1016"/>
                <a:gd name="T62" fmla="*/ 421 w 666"/>
                <a:gd name="T63" fmla="*/ 968 h 1016"/>
                <a:gd name="T64" fmla="*/ 573 w 666"/>
                <a:gd name="T65" fmla="*/ 968 h 1016"/>
                <a:gd name="T66" fmla="*/ 624 w 666"/>
                <a:gd name="T67" fmla="*/ 928 h 1016"/>
                <a:gd name="T68" fmla="*/ 590 w 666"/>
                <a:gd name="T69" fmla="*/ 872 h 1016"/>
                <a:gd name="T70" fmla="*/ 649 w 666"/>
                <a:gd name="T71" fmla="*/ 840 h 1016"/>
                <a:gd name="T72" fmla="*/ 666 w 666"/>
                <a:gd name="T73" fmla="*/ 760 h 1016"/>
                <a:gd name="T74" fmla="*/ 539 w 666"/>
                <a:gd name="T75" fmla="*/ 728 h 1016"/>
                <a:gd name="T76" fmla="*/ 523 w 666"/>
                <a:gd name="T77" fmla="*/ 632 h 1016"/>
                <a:gd name="T78" fmla="*/ 539 w 666"/>
                <a:gd name="T79" fmla="*/ 576 h 1016"/>
                <a:gd name="T80" fmla="*/ 480 w 666"/>
                <a:gd name="T81" fmla="*/ 512 h 1016"/>
                <a:gd name="T82" fmla="*/ 455 w 666"/>
                <a:gd name="T83" fmla="*/ 392 h 1016"/>
                <a:gd name="T84" fmla="*/ 413 w 666"/>
                <a:gd name="T85" fmla="*/ 344 h 1016"/>
                <a:gd name="T86" fmla="*/ 337 w 666"/>
                <a:gd name="T87" fmla="*/ 320 h 1016"/>
                <a:gd name="T88" fmla="*/ 388 w 666"/>
                <a:gd name="T89" fmla="*/ 280 h 1016"/>
                <a:gd name="T90" fmla="*/ 447 w 666"/>
                <a:gd name="T91" fmla="*/ 224 h 1016"/>
                <a:gd name="T92" fmla="*/ 489 w 666"/>
                <a:gd name="T93" fmla="*/ 144 h 1016"/>
                <a:gd name="T94" fmla="*/ 379 w 666"/>
                <a:gd name="T95" fmla="*/ 120 h 101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666" h="1016">
                  <a:moveTo>
                    <a:pt x="329" y="128"/>
                  </a:moveTo>
                  <a:lnTo>
                    <a:pt x="354" y="104"/>
                  </a:lnTo>
                  <a:lnTo>
                    <a:pt x="337" y="96"/>
                  </a:lnTo>
                  <a:lnTo>
                    <a:pt x="388" y="64"/>
                  </a:lnTo>
                  <a:lnTo>
                    <a:pt x="413" y="56"/>
                  </a:lnTo>
                  <a:lnTo>
                    <a:pt x="421" y="24"/>
                  </a:lnTo>
                  <a:lnTo>
                    <a:pt x="320" y="16"/>
                  </a:lnTo>
                  <a:lnTo>
                    <a:pt x="287" y="0"/>
                  </a:lnTo>
                  <a:lnTo>
                    <a:pt x="270" y="24"/>
                  </a:lnTo>
                  <a:lnTo>
                    <a:pt x="253" y="40"/>
                  </a:lnTo>
                  <a:lnTo>
                    <a:pt x="245" y="56"/>
                  </a:lnTo>
                  <a:lnTo>
                    <a:pt x="253" y="80"/>
                  </a:lnTo>
                  <a:lnTo>
                    <a:pt x="219" y="88"/>
                  </a:lnTo>
                  <a:lnTo>
                    <a:pt x="202" y="104"/>
                  </a:lnTo>
                  <a:lnTo>
                    <a:pt x="202" y="136"/>
                  </a:lnTo>
                  <a:lnTo>
                    <a:pt x="202" y="160"/>
                  </a:lnTo>
                  <a:lnTo>
                    <a:pt x="186" y="184"/>
                  </a:lnTo>
                  <a:lnTo>
                    <a:pt x="169" y="200"/>
                  </a:lnTo>
                  <a:lnTo>
                    <a:pt x="135" y="248"/>
                  </a:lnTo>
                  <a:lnTo>
                    <a:pt x="160" y="256"/>
                  </a:lnTo>
                  <a:lnTo>
                    <a:pt x="202" y="232"/>
                  </a:lnTo>
                  <a:lnTo>
                    <a:pt x="186" y="264"/>
                  </a:lnTo>
                  <a:lnTo>
                    <a:pt x="177" y="296"/>
                  </a:lnTo>
                  <a:lnTo>
                    <a:pt x="169" y="320"/>
                  </a:lnTo>
                  <a:lnTo>
                    <a:pt x="143" y="376"/>
                  </a:lnTo>
                  <a:lnTo>
                    <a:pt x="169" y="376"/>
                  </a:lnTo>
                  <a:lnTo>
                    <a:pt x="186" y="344"/>
                  </a:lnTo>
                  <a:lnTo>
                    <a:pt x="202" y="304"/>
                  </a:lnTo>
                  <a:lnTo>
                    <a:pt x="211" y="328"/>
                  </a:lnTo>
                  <a:lnTo>
                    <a:pt x="228" y="320"/>
                  </a:lnTo>
                  <a:lnTo>
                    <a:pt x="219" y="344"/>
                  </a:lnTo>
                  <a:lnTo>
                    <a:pt x="228" y="360"/>
                  </a:lnTo>
                  <a:lnTo>
                    <a:pt x="186" y="424"/>
                  </a:lnTo>
                  <a:lnTo>
                    <a:pt x="194" y="472"/>
                  </a:lnTo>
                  <a:lnTo>
                    <a:pt x="202" y="440"/>
                  </a:lnTo>
                  <a:lnTo>
                    <a:pt x="236" y="464"/>
                  </a:lnTo>
                  <a:lnTo>
                    <a:pt x="253" y="456"/>
                  </a:lnTo>
                  <a:lnTo>
                    <a:pt x="278" y="464"/>
                  </a:lnTo>
                  <a:lnTo>
                    <a:pt x="303" y="448"/>
                  </a:lnTo>
                  <a:lnTo>
                    <a:pt x="329" y="456"/>
                  </a:lnTo>
                  <a:lnTo>
                    <a:pt x="295" y="480"/>
                  </a:lnTo>
                  <a:lnTo>
                    <a:pt x="287" y="496"/>
                  </a:lnTo>
                  <a:lnTo>
                    <a:pt x="312" y="544"/>
                  </a:lnTo>
                  <a:lnTo>
                    <a:pt x="329" y="544"/>
                  </a:lnTo>
                  <a:lnTo>
                    <a:pt x="329" y="576"/>
                  </a:lnTo>
                  <a:lnTo>
                    <a:pt x="320" y="576"/>
                  </a:lnTo>
                  <a:lnTo>
                    <a:pt x="312" y="632"/>
                  </a:lnTo>
                  <a:lnTo>
                    <a:pt x="295" y="648"/>
                  </a:lnTo>
                  <a:lnTo>
                    <a:pt x="287" y="640"/>
                  </a:lnTo>
                  <a:lnTo>
                    <a:pt x="236" y="640"/>
                  </a:lnTo>
                  <a:lnTo>
                    <a:pt x="202" y="624"/>
                  </a:lnTo>
                  <a:lnTo>
                    <a:pt x="186" y="632"/>
                  </a:lnTo>
                  <a:lnTo>
                    <a:pt x="202" y="648"/>
                  </a:lnTo>
                  <a:lnTo>
                    <a:pt x="160" y="680"/>
                  </a:lnTo>
                  <a:lnTo>
                    <a:pt x="177" y="688"/>
                  </a:lnTo>
                  <a:lnTo>
                    <a:pt x="202" y="680"/>
                  </a:lnTo>
                  <a:lnTo>
                    <a:pt x="211" y="744"/>
                  </a:lnTo>
                  <a:lnTo>
                    <a:pt x="169" y="760"/>
                  </a:lnTo>
                  <a:lnTo>
                    <a:pt x="143" y="768"/>
                  </a:lnTo>
                  <a:lnTo>
                    <a:pt x="101" y="776"/>
                  </a:lnTo>
                  <a:lnTo>
                    <a:pt x="84" y="784"/>
                  </a:lnTo>
                  <a:lnTo>
                    <a:pt x="93" y="792"/>
                  </a:lnTo>
                  <a:lnTo>
                    <a:pt x="101" y="808"/>
                  </a:lnTo>
                  <a:lnTo>
                    <a:pt x="135" y="824"/>
                  </a:lnTo>
                  <a:lnTo>
                    <a:pt x="152" y="808"/>
                  </a:lnTo>
                  <a:lnTo>
                    <a:pt x="169" y="824"/>
                  </a:lnTo>
                  <a:lnTo>
                    <a:pt x="160" y="840"/>
                  </a:lnTo>
                  <a:lnTo>
                    <a:pt x="194" y="840"/>
                  </a:lnTo>
                  <a:lnTo>
                    <a:pt x="219" y="864"/>
                  </a:lnTo>
                  <a:lnTo>
                    <a:pt x="261" y="864"/>
                  </a:lnTo>
                  <a:lnTo>
                    <a:pt x="278" y="856"/>
                  </a:lnTo>
                  <a:lnTo>
                    <a:pt x="295" y="848"/>
                  </a:lnTo>
                  <a:lnTo>
                    <a:pt x="270" y="872"/>
                  </a:lnTo>
                  <a:lnTo>
                    <a:pt x="261" y="888"/>
                  </a:lnTo>
                  <a:lnTo>
                    <a:pt x="228" y="896"/>
                  </a:lnTo>
                  <a:lnTo>
                    <a:pt x="160" y="888"/>
                  </a:lnTo>
                  <a:lnTo>
                    <a:pt x="152" y="896"/>
                  </a:lnTo>
                  <a:lnTo>
                    <a:pt x="127" y="904"/>
                  </a:lnTo>
                  <a:lnTo>
                    <a:pt x="110" y="928"/>
                  </a:lnTo>
                  <a:lnTo>
                    <a:pt x="42" y="976"/>
                  </a:lnTo>
                  <a:lnTo>
                    <a:pt x="0" y="984"/>
                  </a:lnTo>
                  <a:lnTo>
                    <a:pt x="9" y="992"/>
                  </a:lnTo>
                  <a:lnTo>
                    <a:pt x="34" y="992"/>
                  </a:lnTo>
                  <a:lnTo>
                    <a:pt x="51" y="1016"/>
                  </a:lnTo>
                  <a:lnTo>
                    <a:pt x="68" y="1008"/>
                  </a:lnTo>
                  <a:lnTo>
                    <a:pt x="68" y="992"/>
                  </a:lnTo>
                  <a:lnTo>
                    <a:pt x="93" y="976"/>
                  </a:lnTo>
                  <a:lnTo>
                    <a:pt x="143" y="976"/>
                  </a:lnTo>
                  <a:lnTo>
                    <a:pt x="169" y="1008"/>
                  </a:lnTo>
                  <a:lnTo>
                    <a:pt x="219" y="960"/>
                  </a:lnTo>
                  <a:lnTo>
                    <a:pt x="261" y="952"/>
                  </a:lnTo>
                  <a:lnTo>
                    <a:pt x="295" y="976"/>
                  </a:lnTo>
                  <a:lnTo>
                    <a:pt x="337" y="984"/>
                  </a:lnTo>
                  <a:lnTo>
                    <a:pt x="346" y="968"/>
                  </a:lnTo>
                  <a:lnTo>
                    <a:pt x="388" y="968"/>
                  </a:lnTo>
                  <a:lnTo>
                    <a:pt x="421" y="968"/>
                  </a:lnTo>
                  <a:lnTo>
                    <a:pt x="472" y="968"/>
                  </a:lnTo>
                  <a:lnTo>
                    <a:pt x="506" y="984"/>
                  </a:lnTo>
                  <a:lnTo>
                    <a:pt x="573" y="968"/>
                  </a:lnTo>
                  <a:lnTo>
                    <a:pt x="590" y="952"/>
                  </a:lnTo>
                  <a:lnTo>
                    <a:pt x="624" y="952"/>
                  </a:lnTo>
                  <a:lnTo>
                    <a:pt x="624" y="928"/>
                  </a:lnTo>
                  <a:lnTo>
                    <a:pt x="565" y="912"/>
                  </a:lnTo>
                  <a:lnTo>
                    <a:pt x="590" y="896"/>
                  </a:lnTo>
                  <a:lnTo>
                    <a:pt x="590" y="872"/>
                  </a:lnTo>
                  <a:lnTo>
                    <a:pt x="624" y="872"/>
                  </a:lnTo>
                  <a:lnTo>
                    <a:pt x="624" y="856"/>
                  </a:lnTo>
                  <a:lnTo>
                    <a:pt x="649" y="840"/>
                  </a:lnTo>
                  <a:lnTo>
                    <a:pt x="657" y="816"/>
                  </a:lnTo>
                  <a:lnTo>
                    <a:pt x="666" y="800"/>
                  </a:lnTo>
                  <a:lnTo>
                    <a:pt x="666" y="760"/>
                  </a:lnTo>
                  <a:lnTo>
                    <a:pt x="582" y="728"/>
                  </a:lnTo>
                  <a:lnTo>
                    <a:pt x="565" y="744"/>
                  </a:lnTo>
                  <a:lnTo>
                    <a:pt x="539" y="728"/>
                  </a:lnTo>
                  <a:lnTo>
                    <a:pt x="573" y="704"/>
                  </a:lnTo>
                  <a:lnTo>
                    <a:pt x="556" y="656"/>
                  </a:lnTo>
                  <a:lnTo>
                    <a:pt x="523" y="632"/>
                  </a:lnTo>
                  <a:lnTo>
                    <a:pt x="548" y="632"/>
                  </a:lnTo>
                  <a:lnTo>
                    <a:pt x="539" y="592"/>
                  </a:lnTo>
                  <a:lnTo>
                    <a:pt x="539" y="576"/>
                  </a:lnTo>
                  <a:lnTo>
                    <a:pt x="531" y="560"/>
                  </a:lnTo>
                  <a:lnTo>
                    <a:pt x="523" y="536"/>
                  </a:lnTo>
                  <a:lnTo>
                    <a:pt x="480" y="512"/>
                  </a:lnTo>
                  <a:lnTo>
                    <a:pt x="472" y="480"/>
                  </a:lnTo>
                  <a:lnTo>
                    <a:pt x="455" y="440"/>
                  </a:lnTo>
                  <a:lnTo>
                    <a:pt x="455" y="392"/>
                  </a:lnTo>
                  <a:lnTo>
                    <a:pt x="447" y="376"/>
                  </a:lnTo>
                  <a:lnTo>
                    <a:pt x="421" y="352"/>
                  </a:lnTo>
                  <a:lnTo>
                    <a:pt x="413" y="344"/>
                  </a:lnTo>
                  <a:lnTo>
                    <a:pt x="396" y="328"/>
                  </a:lnTo>
                  <a:lnTo>
                    <a:pt x="362" y="328"/>
                  </a:lnTo>
                  <a:lnTo>
                    <a:pt x="337" y="320"/>
                  </a:lnTo>
                  <a:lnTo>
                    <a:pt x="371" y="312"/>
                  </a:lnTo>
                  <a:lnTo>
                    <a:pt x="396" y="304"/>
                  </a:lnTo>
                  <a:lnTo>
                    <a:pt x="388" y="280"/>
                  </a:lnTo>
                  <a:lnTo>
                    <a:pt x="421" y="264"/>
                  </a:lnTo>
                  <a:lnTo>
                    <a:pt x="421" y="248"/>
                  </a:lnTo>
                  <a:lnTo>
                    <a:pt x="447" y="224"/>
                  </a:lnTo>
                  <a:lnTo>
                    <a:pt x="455" y="192"/>
                  </a:lnTo>
                  <a:lnTo>
                    <a:pt x="489" y="168"/>
                  </a:lnTo>
                  <a:lnTo>
                    <a:pt x="489" y="144"/>
                  </a:lnTo>
                  <a:lnTo>
                    <a:pt x="447" y="144"/>
                  </a:lnTo>
                  <a:lnTo>
                    <a:pt x="430" y="128"/>
                  </a:lnTo>
                  <a:lnTo>
                    <a:pt x="379" y="120"/>
                  </a:lnTo>
                  <a:lnTo>
                    <a:pt x="329" y="128"/>
                  </a:ln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2" name="Freeform 12"/>
            <p:cNvSpPr>
              <a:spLocks/>
            </p:cNvSpPr>
            <p:nvPr/>
          </p:nvSpPr>
          <p:spPr bwMode="auto">
            <a:xfrm>
              <a:off x="2379" y="1912"/>
              <a:ext cx="202" cy="144"/>
            </a:xfrm>
            <a:custGeom>
              <a:avLst/>
              <a:gdLst>
                <a:gd name="T0" fmla="*/ 185 w 202"/>
                <a:gd name="T1" fmla="*/ 72 h 144"/>
                <a:gd name="T2" fmla="*/ 177 w 202"/>
                <a:gd name="T3" fmla="*/ 48 h 144"/>
                <a:gd name="T4" fmla="*/ 177 w 202"/>
                <a:gd name="T5" fmla="*/ 16 h 144"/>
                <a:gd name="T6" fmla="*/ 151 w 202"/>
                <a:gd name="T7" fmla="*/ 0 h 144"/>
                <a:gd name="T8" fmla="*/ 126 w 202"/>
                <a:gd name="T9" fmla="*/ 0 h 144"/>
                <a:gd name="T10" fmla="*/ 109 w 202"/>
                <a:gd name="T11" fmla="*/ 0 h 144"/>
                <a:gd name="T12" fmla="*/ 84 w 202"/>
                <a:gd name="T13" fmla="*/ 0 h 144"/>
                <a:gd name="T14" fmla="*/ 84 w 202"/>
                <a:gd name="T15" fmla="*/ 8 h 144"/>
                <a:gd name="T16" fmla="*/ 84 w 202"/>
                <a:gd name="T17" fmla="*/ 0 h 144"/>
                <a:gd name="T18" fmla="*/ 67 w 202"/>
                <a:gd name="T19" fmla="*/ 8 h 144"/>
                <a:gd name="T20" fmla="*/ 59 w 202"/>
                <a:gd name="T21" fmla="*/ 24 h 144"/>
                <a:gd name="T22" fmla="*/ 50 w 202"/>
                <a:gd name="T23" fmla="*/ 40 h 144"/>
                <a:gd name="T24" fmla="*/ 16 w 202"/>
                <a:gd name="T25" fmla="*/ 40 h 144"/>
                <a:gd name="T26" fmla="*/ 16 w 202"/>
                <a:gd name="T27" fmla="*/ 56 h 144"/>
                <a:gd name="T28" fmla="*/ 0 w 202"/>
                <a:gd name="T29" fmla="*/ 72 h 144"/>
                <a:gd name="T30" fmla="*/ 33 w 202"/>
                <a:gd name="T31" fmla="*/ 120 h 144"/>
                <a:gd name="T32" fmla="*/ 67 w 202"/>
                <a:gd name="T33" fmla="*/ 96 h 144"/>
                <a:gd name="T34" fmla="*/ 92 w 202"/>
                <a:gd name="T35" fmla="*/ 112 h 144"/>
                <a:gd name="T36" fmla="*/ 101 w 202"/>
                <a:gd name="T37" fmla="*/ 136 h 144"/>
                <a:gd name="T38" fmla="*/ 118 w 202"/>
                <a:gd name="T39" fmla="*/ 136 h 144"/>
                <a:gd name="T40" fmla="*/ 134 w 202"/>
                <a:gd name="T41" fmla="*/ 144 h 144"/>
                <a:gd name="T42" fmla="*/ 143 w 202"/>
                <a:gd name="T43" fmla="*/ 144 h 144"/>
                <a:gd name="T44" fmla="*/ 143 w 202"/>
                <a:gd name="T45" fmla="*/ 144 h 144"/>
                <a:gd name="T46" fmla="*/ 168 w 202"/>
                <a:gd name="T47" fmla="*/ 128 h 144"/>
                <a:gd name="T48" fmla="*/ 193 w 202"/>
                <a:gd name="T49" fmla="*/ 120 h 144"/>
                <a:gd name="T50" fmla="*/ 202 w 202"/>
                <a:gd name="T51" fmla="*/ 88 h 144"/>
                <a:gd name="T52" fmla="*/ 185 w 202"/>
                <a:gd name="T53" fmla="*/ 72 h 14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202" h="144">
                  <a:moveTo>
                    <a:pt x="185" y="72"/>
                  </a:moveTo>
                  <a:lnTo>
                    <a:pt x="177" y="48"/>
                  </a:lnTo>
                  <a:lnTo>
                    <a:pt x="177" y="16"/>
                  </a:lnTo>
                  <a:lnTo>
                    <a:pt x="151" y="0"/>
                  </a:lnTo>
                  <a:lnTo>
                    <a:pt x="126" y="0"/>
                  </a:lnTo>
                  <a:lnTo>
                    <a:pt x="109" y="0"/>
                  </a:lnTo>
                  <a:lnTo>
                    <a:pt x="84" y="0"/>
                  </a:lnTo>
                  <a:lnTo>
                    <a:pt x="84" y="8"/>
                  </a:lnTo>
                  <a:lnTo>
                    <a:pt x="84" y="0"/>
                  </a:lnTo>
                  <a:lnTo>
                    <a:pt x="67" y="8"/>
                  </a:lnTo>
                  <a:lnTo>
                    <a:pt x="59" y="24"/>
                  </a:lnTo>
                  <a:lnTo>
                    <a:pt x="50" y="40"/>
                  </a:lnTo>
                  <a:lnTo>
                    <a:pt x="16" y="40"/>
                  </a:lnTo>
                  <a:lnTo>
                    <a:pt x="16" y="56"/>
                  </a:lnTo>
                  <a:lnTo>
                    <a:pt x="0" y="72"/>
                  </a:lnTo>
                  <a:lnTo>
                    <a:pt x="33" y="120"/>
                  </a:lnTo>
                  <a:lnTo>
                    <a:pt x="67" y="96"/>
                  </a:lnTo>
                  <a:lnTo>
                    <a:pt x="92" y="112"/>
                  </a:lnTo>
                  <a:lnTo>
                    <a:pt x="101" y="136"/>
                  </a:lnTo>
                  <a:lnTo>
                    <a:pt x="118" y="136"/>
                  </a:lnTo>
                  <a:lnTo>
                    <a:pt x="134" y="144"/>
                  </a:lnTo>
                  <a:lnTo>
                    <a:pt x="143" y="144"/>
                  </a:lnTo>
                  <a:lnTo>
                    <a:pt x="168" y="128"/>
                  </a:lnTo>
                  <a:lnTo>
                    <a:pt x="193" y="120"/>
                  </a:lnTo>
                  <a:lnTo>
                    <a:pt x="202" y="88"/>
                  </a:lnTo>
                  <a:lnTo>
                    <a:pt x="185" y="7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3" name="Freeform 13"/>
            <p:cNvSpPr>
              <a:spLocks/>
            </p:cNvSpPr>
            <p:nvPr/>
          </p:nvSpPr>
          <p:spPr bwMode="auto">
            <a:xfrm>
              <a:off x="2429" y="1536"/>
              <a:ext cx="666" cy="1016"/>
            </a:xfrm>
            <a:custGeom>
              <a:avLst/>
              <a:gdLst>
                <a:gd name="T0" fmla="*/ 337 w 666"/>
                <a:gd name="T1" fmla="*/ 96 h 1016"/>
                <a:gd name="T2" fmla="*/ 421 w 666"/>
                <a:gd name="T3" fmla="*/ 24 h 1016"/>
                <a:gd name="T4" fmla="*/ 270 w 666"/>
                <a:gd name="T5" fmla="*/ 24 h 1016"/>
                <a:gd name="T6" fmla="*/ 253 w 666"/>
                <a:gd name="T7" fmla="*/ 80 h 1016"/>
                <a:gd name="T8" fmla="*/ 202 w 666"/>
                <a:gd name="T9" fmla="*/ 136 h 1016"/>
                <a:gd name="T10" fmla="*/ 169 w 666"/>
                <a:gd name="T11" fmla="*/ 200 h 1016"/>
                <a:gd name="T12" fmla="*/ 202 w 666"/>
                <a:gd name="T13" fmla="*/ 232 h 1016"/>
                <a:gd name="T14" fmla="*/ 169 w 666"/>
                <a:gd name="T15" fmla="*/ 320 h 1016"/>
                <a:gd name="T16" fmla="*/ 186 w 666"/>
                <a:gd name="T17" fmla="*/ 344 h 1016"/>
                <a:gd name="T18" fmla="*/ 228 w 666"/>
                <a:gd name="T19" fmla="*/ 320 h 1016"/>
                <a:gd name="T20" fmla="*/ 186 w 666"/>
                <a:gd name="T21" fmla="*/ 424 h 1016"/>
                <a:gd name="T22" fmla="*/ 236 w 666"/>
                <a:gd name="T23" fmla="*/ 464 h 1016"/>
                <a:gd name="T24" fmla="*/ 303 w 666"/>
                <a:gd name="T25" fmla="*/ 448 h 1016"/>
                <a:gd name="T26" fmla="*/ 287 w 666"/>
                <a:gd name="T27" fmla="*/ 496 h 1016"/>
                <a:gd name="T28" fmla="*/ 329 w 666"/>
                <a:gd name="T29" fmla="*/ 576 h 1016"/>
                <a:gd name="T30" fmla="*/ 295 w 666"/>
                <a:gd name="T31" fmla="*/ 648 h 1016"/>
                <a:gd name="T32" fmla="*/ 202 w 666"/>
                <a:gd name="T33" fmla="*/ 624 h 1016"/>
                <a:gd name="T34" fmla="*/ 160 w 666"/>
                <a:gd name="T35" fmla="*/ 680 h 1016"/>
                <a:gd name="T36" fmla="*/ 211 w 666"/>
                <a:gd name="T37" fmla="*/ 744 h 1016"/>
                <a:gd name="T38" fmla="*/ 101 w 666"/>
                <a:gd name="T39" fmla="*/ 776 h 1016"/>
                <a:gd name="T40" fmla="*/ 101 w 666"/>
                <a:gd name="T41" fmla="*/ 808 h 1016"/>
                <a:gd name="T42" fmla="*/ 169 w 666"/>
                <a:gd name="T43" fmla="*/ 824 h 1016"/>
                <a:gd name="T44" fmla="*/ 219 w 666"/>
                <a:gd name="T45" fmla="*/ 864 h 1016"/>
                <a:gd name="T46" fmla="*/ 295 w 666"/>
                <a:gd name="T47" fmla="*/ 848 h 1016"/>
                <a:gd name="T48" fmla="*/ 228 w 666"/>
                <a:gd name="T49" fmla="*/ 896 h 1016"/>
                <a:gd name="T50" fmla="*/ 127 w 666"/>
                <a:gd name="T51" fmla="*/ 904 h 1016"/>
                <a:gd name="T52" fmla="*/ 0 w 666"/>
                <a:gd name="T53" fmla="*/ 984 h 1016"/>
                <a:gd name="T54" fmla="*/ 51 w 666"/>
                <a:gd name="T55" fmla="*/ 1016 h 1016"/>
                <a:gd name="T56" fmla="*/ 93 w 666"/>
                <a:gd name="T57" fmla="*/ 976 h 1016"/>
                <a:gd name="T58" fmla="*/ 219 w 666"/>
                <a:gd name="T59" fmla="*/ 960 h 1016"/>
                <a:gd name="T60" fmla="*/ 337 w 666"/>
                <a:gd name="T61" fmla="*/ 984 h 1016"/>
                <a:gd name="T62" fmla="*/ 421 w 666"/>
                <a:gd name="T63" fmla="*/ 968 h 1016"/>
                <a:gd name="T64" fmla="*/ 573 w 666"/>
                <a:gd name="T65" fmla="*/ 968 h 1016"/>
                <a:gd name="T66" fmla="*/ 624 w 666"/>
                <a:gd name="T67" fmla="*/ 928 h 1016"/>
                <a:gd name="T68" fmla="*/ 590 w 666"/>
                <a:gd name="T69" fmla="*/ 872 h 1016"/>
                <a:gd name="T70" fmla="*/ 649 w 666"/>
                <a:gd name="T71" fmla="*/ 840 h 1016"/>
                <a:gd name="T72" fmla="*/ 666 w 666"/>
                <a:gd name="T73" fmla="*/ 760 h 1016"/>
                <a:gd name="T74" fmla="*/ 539 w 666"/>
                <a:gd name="T75" fmla="*/ 728 h 1016"/>
                <a:gd name="T76" fmla="*/ 523 w 666"/>
                <a:gd name="T77" fmla="*/ 632 h 1016"/>
                <a:gd name="T78" fmla="*/ 539 w 666"/>
                <a:gd name="T79" fmla="*/ 576 h 1016"/>
                <a:gd name="T80" fmla="*/ 480 w 666"/>
                <a:gd name="T81" fmla="*/ 512 h 1016"/>
                <a:gd name="T82" fmla="*/ 455 w 666"/>
                <a:gd name="T83" fmla="*/ 392 h 1016"/>
                <a:gd name="T84" fmla="*/ 413 w 666"/>
                <a:gd name="T85" fmla="*/ 344 h 1016"/>
                <a:gd name="T86" fmla="*/ 337 w 666"/>
                <a:gd name="T87" fmla="*/ 320 h 1016"/>
                <a:gd name="T88" fmla="*/ 388 w 666"/>
                <a:gd name="T89" fmla="*/ 280 h 1016"/>
                <a:gd name="T90" fmla="*/ 447 w 666"/>
                <a:gd name="T91" fmla="*/ 224 h 1016"/>
                <a:gd name="T92" fmla="*/ 489 w 666"/>
                <a:gd name="T93" fmla="*/ 144 h 1016"/>
                <a:gd name="T94" fmla="*/ 379 w 666"/>
                <a:gd name="T95" fmla="*/ 120 h 101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666" h="1016">
                  <a:moveTo>
                    <a:pt x="329" y="128"/>
                  </a:moveTo>
                  <a:lnTo>
                    <a:pt x="354" y="104"/>
                  </a:lnTo>
                  <a:lnTo>
                    <a:pt x="337" y="96"/>
                  </a:lnTo>
                  <a:lnTo>
                    <a:pt x="388" y="64"/>
                  </a:lnTo>
                  <a:lnTo>
                    <a:pt x="413" y="56"/>
                  </a:lnTo>
                  <a:lnTo>
                    <a:pt x="421" y="24"/>
                  </a:lnTo>
                  <a:lnTo>
                    <a:pt x="320" y="16"/>
                  </a:lnTo>
                  <a:lnTo>
                    <a:pt x="287" y="0"/>
                  </a:lnTo>
                  <a:lnTo>
                    <a:pt x="270" y="24"/>
                  </a:lnTo>
                  <a:lnTo>
                    <a:pt x="253" y="40"/>
                  </a:lnTo>
                  <a:lnTo>
                    <a:pt x="245" y="56"/>
                  </a:lnTo>
                  <a:lnTo>
                    <a:pt x="253" y="80"/>
                  </a:lnTo>
                  <a:lnTo>
                    <a:pt x="219" y="88"/>
                  </a:lnTo>
                  <a:lnTo>
                    <a:pt x="202" y="104"/>
                  </a:lnTo>
                  <a:lnTo>
                    <a:pt x="202" y="136"/>
                  </a:lnTo>
                  <a:lnTo>
                    <a:pt x="202" y="160"/>
                  </a:lnTo>
                  <a:lnTo>
                    <a:pt x="186" y="184"/>
                  </a:lnTo>
                  <a:lnTo>
                    <a:pt x="169" y="200"/>
                  </a:lnTo>
                  <a:lnTo>
                    <a:pt x="135" y="248"/>
                  </a:lnTo>
                  <a:lnTo>
                    <a:pt x="160" y="256"/>
                  </a:lnTo>
                  <a:lnTo>
                    <a:pt x="202" y="232"/>
                  </a:lnTo>
                  <a:lnTo>
                    <a:pt x="186" y="264"/>
                  </a:lnTo>
                  <a:lnTo>
                    <a:pt x="177" y="296"/>
                  </a:lnTo>
                  <a:lnTo>
                    <a:pt x="169" y="320"/>
                  </a:lnTo>
                  <a:lnTo>
                    <a:pt x="143" y="376"/>
                  </a:lnTo>
                  <a:lnTo>
                    <a:pt x="169" y="376"/>
                  </a:lnTo>
                  <a:lnTo>
                    <a:pt x="186" y="344"/>
                  </a:lnTo>
                  <a:lnTo>
                    <a:pt x="202" y="304"/>
                  </a:lnTo>
                  <a:lnTo>
                    <a:pt x="211" y="328"/>
                  </a:lnTo>
                  <a:lnTo>
                    <a:pt x="228" y="320"/>
                  </a:lnTo>
                  <a:lnTo>
                    <a:pt x="219" y="344"/>
                  </a:lnTo>
                  <a:lnTo>
                    <a:pt x="228" y="360"/>
                  </a:lnTo>
                  <a:lnTo>
                    <a:pt x="186" y="424"/>
                  </a:lnTo>
                  <a:lnTo>
                    <a:pt x="194" y="472"/>
                  </a:lnTo>
                  <a:lnTo>
                    <a:pt x="202" y="440"/>
                  </a:lnTo>
                  <a:lnTo>
                    <a:pt x="236" y="464"/>
                  </a:lnTo>
                  <a:lnTo>
                    <a:pt x="253" y="456"/>
                  </a:lnTo>
                  <a:lnTo>
                    <a:pt x="278" y="464"/>
                  </a:lnTo>
                  <a:lnTo>
                    <a:pt x="303" y="448"/>
                  </a:lnTo>
                  <a:lnTo>
                    <a:pt x="329" y="456"/>
                  </a:lnTo>
                  <a:lnTo>
                    <a:pt x="295" y="480"/>
                  </a:lnTo>
                  <a:lnTo>
                    <a:pt x="287" y="496"/>
                  </a:lnTo>
                  <a:lnTo>
                    <a:pt x="312" y="544"/>
                  </a:lnTo>
                  <a:lnTo>
                    <a:pt x="329" y="544"/>
                  </a:lnTo>
                  <a:lnTo>
                    <a:pt x="329" y="576"/>
                  </a:lnTo>
                  <a:lnTo>
                    <a:pt x="320" y="576"/>
                  </a:lnTo>
                  <a:lnTo>
                    <a:pt x="312" y="632"/>
                  </a:lnTo>
                  <a:lnTo>
                    <a:pt x="295" y="648"/>
                  </a:lnTo>
                  <a:lnTo>
                    <a:pt x="287" y="640"/>
                  </a:lnTo>
                  <a:lnTo>
                    <a:pt x="236" y="640"/>
                  </a:lnTo>
                  <a:lnTo>
                    <a:pt x="202" y="624"/>
                  </a:lnTo>
                  <a:lnTo>
                    <a:pt x="186" y="632"/>
                  </a:lnTo>
                  <a:lnTo>
                    <a:pt x="202" y="648"/>
                  </a:lnTo>
                  <a:lnTo>
                    <a:pt x="160" y="680"/>
                  </a:lnTo>
                  <a:lnTo>
                    <a:pt x="177" y="688"/>
                  </a:lnTo>
                  <a:lnTo>
                    <a:pt x="202" y="680"/>
                  </a:lnTo>
                  <a:lnTo>
                    <a:pt x="211" y="744"/>
                  </a:lnTo>
                  <a:lnTo>
                    <a:pt x="169" y="760"/>
                  </a:lnTo>
                  <a:lnTo>
                    <a:pt x="143" y="768"/>
                  </a:lnTo>
                  <a:lnTo>
                    <a:pt x="101" y="776"/>
                  </a:lnTo>
                  <a:lnTo>
                    <a:pt x="84" y="784"/>
                  </a:lnTo>
                  <a:lnTo>
                    <a:pt x="93" y="792"/>
                  </a:lnTo>
                  <a:lnTo>
                    <a:pt x="101" y="808"/>
                  </a:lnTo>
                  <a:lnTo>
                    <a:pt x="135" y="824"/>
                  </a:lnTo>
                  <a:lnTo>
                    <a:pt x="152" y="808"/>
                  </a:lnTo>
                  <a:lnTo>
                    <a:pt x="169" y="824"/>
                  </a:lnTo>
                  <a:lnTo>
                    <a:pt x="160" y="840"/>
                  </a:lnTo>
                  <a:lnTo>
                    <a:pt x="194" y="840"/>
                  </a:lnTo>
                  <a:lnTo>
                    <a:pt x="219" y="864"/>
                  </a:lnTo>
                  <a:lnTo>
                    <a:pt x="261" y="864"/>
                  </a:lnTo>
                  <a:lnTo>
                    <a:pt x="278" y="856"/>
                  </a:lnTo>
                  <a:lnTo>
                    <a:pt x="295" y="848"/>
                  </a:lnTo>
                  <a:lnTo>
                    <a:pt x="270" y="872"/>
                  </a:lnTo>
                  <a:lnTo>
                    <a:pt x="261" y="888"/>
                  </a:lnTo>
                  <a:lnTo>
                    <a:pt x="228" y="896"/>
                  </a:lnTo>
                  <a:lnTo>
                    <a:pt x="160" y="888"/>
                  </a:lnTo>
                  <a:lnTo>
                    <a:pt x="152" y="896"/>
                  </a:lnTo>
                  <a:lnTo>
                    <a:pt x="127" y="904"/>
                  </a:lnTo>
                  <a:lnTo>
                    <a:pt x="110" y="928"/>
                  </a:lnTo>
                  <a:lnTo>
                    <a:pt x="42" y="976"/>
                  </a:lnTo>
                  <a:lnTo>
                    <a:pt x="0" y="984"/>
                  </a:lnTo>
                  <a:lnTo>
                    <a:pt x="9" y="992"/>
                  </a:lnTo>
                  <a:lnTo>
                    <a:pt x="34" y="992"/>
                  </a:lnTo>
                  <a:lnTo>
                    <a:pt x="51" y="1016"/>
                  </a:lnTo>
                  <a:lnTo>
                    <a:pt x="68" y="1008"/>
                  </a:lnTo>
                  <a:lnTo>
                    <a:pt x="68" y="992"/>
                  </a:lnTo>
                  <a:lnTo>
                    <a:pt x="93" y="976"/>
                  </a:lnTo>
                  <a:lnTo>
                    <a:pt x="143" y="976"/>
                  </a:lnTo>
                  <a:lnTo>
                    <a:pt x="169" y="1008"/>
                  </a:lnTo>
                  <a:lnTo>
                    <a:pt x="219" y="960"/>
                  </a:lnTo>
                  <a:lnTo>
                    <a:pt x="261" y="952"/>
                  </a:lnTo>
                  <a:lnTo>
                    <a:pt x="295" y="976"/>
                  </a:lnTo>
                  <a:lnTo>
                    <a:pt x="337" y="984"/>
                  </a:lnTo>
                  <a:lnTo>
                    <a:pt x="346" y="968"/>
                  </a:lnTo>
                  <a:lnTo>
                    <a:pt x="388" y="968"/>
                  </a:lnTo>
                  <a:lnTo>
                    <a:pt x="421" y="968"/>
                  </a:lnTo>
                  <a:lnTo>
                    <a:pt x="472" y="968"/>
                  </a:lnTo>
                  <a:lnTo>
                    <a:pt x="506" y="984"/>
                  </a:lnTo>
                  <a:lnTo>
                    <a:pt x="573" y="968"/>
                  </a:lnTo>
                  <a:lnTo>
                    <a:pt x="590" y="952"/>
                  </a:lnTo>
                  <a:lnTo>
                    <a:pt x="624" y="952"/>
                  </a:lnTo>
                  <a:lnTo>
                    <a:pt x="624" y="928"/>
                  </a:lnTo>
                  <a:lnTo>
                    <a:pt x="565" y="912"/>
                  </a:lnTo>
                  <a:lnTo>
                    <a:pt x="590" y="896"/>
                  </a:lnTo>
                  <a:lnTo>
                    <a:pt x="590" y="872"/>
                  </a:lnTo>
                  <a:lnTo>
                    <a:pt x="624" y="872"/>
                  </a:lnTo>
                  <a:lnTo>
                    <a:pt x="624" y="856"/>
                  </a:lnTo>
                  <a:lnTo>
                    <a:pt x="649" y="840"/>
                  </a:lnTo>
                  <a:lnTo>
                    <a:pt x="657" y="816"/>
                  </a:lnTo>
                  <a:lnTo>
                    <a:pt x="666" y="800"/>
                  </a:lnTo>
                  <a:lnTo>
                    <a:pt x="666" y="760"/>
                  </a:lnTo>
                  <a:lnTo>
                    <a:pt x="582" y="728"/>
                  </a:lnTo>
                  <a:lnTo>
                    <a:pt x="565" y="744"/>
                  </a:lnTo>
                  <a:lnTo>
                    <a:pt x="539" y="728"/>
                  </a:lnTo>
                  <a:lnTo>
                    <a:pt x="573" y="704"/>
                  </a:lnTo>
                  <a:lnTo>
                    <a:pt x="556" y="656"/>
                  </a:lnTo>
                  <a:lnTo>
                    <a:pt x="523" y="632"/>
                  </a:lnTo>
                  <a:lnTo>
                    <a:pt x="548" y="632"/>
                  </a:lnTo>
                  <a:lnTo>
                    <a:pt x="539" y="592"/>
                  </a:lnTo>
                  <a:lnTo>
                    <a:pt x="539" y="576"/>
                  </a:lnTo>
                  <a:lnTo>
                    <a:pt x="531" y="560"/>
                  </a:lnTo>
                  <a:lnTo>
                    <a:pt x="523" y="536"/>
                  </a:lnTo>
                  <a:lnTo>
                    <a:pt x="480" y="512"/>
                  </a:lnTo>
                  <a:lnTo>
                    <a:pt x="472" y="480"/>
                  </a:lnTo>
                  <a:lnTo>
                    <a:pt x="455" y="440"/>
                  </a:lnTo>
                  <a:lnTo>
                    <a:pt x="455" y="392"/>
                  </a:lnTo>
                  <a:lnTo>
                    <a:pt x="447" y="376"/>
                  </a:lnTo>
                  <a:lnTo>
                    <a:pt x="421" y="352"/>
                  </a:lnTo>
                  <a:lnTo>
                    <a:pt x="413" y="344"/>
                  </a:lnTo>
                  <a:lnTo>
                    <a:pt x="396" y="328"/>
                  </a:lnTo>
                  <a:lnTo>
                    <a:pt x="362" y="328"/>
                  </a:lnTo>
                  <a:lnTo>
                    <a:pt x="337" y="320"/>
                  </a:lnTo>
                  <a:lnTo>
                    <a:pt x="371" y="312"/>
                  </a:lnTo>
                  <a:lnTo>
                    <a:pt x="396" y="304"/>
                  </a:lnTo>
                  <a:lnTo>
                    <a:pt x="388" y="280"/>
                  </a:lnTo>
                  <a:lnTo>
                    <a:pt x="421" y="264"/>
                  </a:lnTo>
                  <a:lnTo>
                    <a:pt x="421" y="248"/>
                  </a:lnTo>
                  <a:lnTo>
                    <a:pt x="447" y="224"/>
                  </a:lnTo>
                  <a:lnTo>
                    <a:pt x="455" y="192"/>
                  </a:lnTo>
                  <a:lnTo>
                    <a:pt x="489" y="168"/>
                  </a:lnTo>
                  <a:lnTo>
                    <a:pt x="489" y="144"/>
                  </a:lnTo>
                  <a:lnTo>
                    <a:pt x="447" y="144"/>
                  </a:lnTo>
                  <a:lnTo>
                    <a:pt x="430" y="128"/>
                  </a:lnTo>
                  <a:lnTo>
                    <a:pt x="379" y="120"/>
                  </a:lnTo>
                  <a:lnTo>
                    <a:pt x="329" y="12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4" name="Freeform 14"/>
            <p:cNvSpPr>
              <a:spLocks/>
            </p:cNvSpPr>
            <p:nvPr/>
          </p:nvSpPr>
          <p:spPr bwMode="auto">
            <a:xfrm>
              <a:off x="1814" y="720"/>
              <a:ext cx="590" cy="424"/>
            </a:xfrm>
            <a:custGeom>
              <a:avLst/>
              <a:gdLst>
                <a:gd name="T0" fmla="*/ 101 w 590"/>
                <a:gd name="T1" fmla="*/ 320 h 424"/>
                <a:gd name="T2" fmla="*/ 135 w 590"/>
                <a:gd name="T3" fmla="*/ 384 h 424"/>
                <a:gd name="T4" fmla="*/ 202 w 590"/>
                <a:gd name="T5" fmla="*/ 424 h 424"/>
                <a:gd name="T6" fmla="*/ 253 w 590"/>
                <a:gd name="T7" fmla="*/ 424 h 424"/>
                <a:gd name="T8" fmla="*/ 287 w 590"/>
                <a:gd name="T9" fmla="*/ 416 h 424"/>
                <a:gd name="T10" fmla="*/ 346 w 590"/>
                <a:gd name="T11" fmla="*/ 424 h 424"/>
                <a:gd name="T12" fmla="*/ 430 w 590"/>
                <a:gd name="T13" fmla="*/ 392 h 424"/>
                <a:gd name="T14" fmla="*/ 463 w 590"/>
                <a:gd name="T15" fmla="*/ 400 h 424"/>
                <a:gd name="T16" fmla="*/ 506 w 590"/>
                <a:gd name="T17" fmla="*/ 376 h 424"/>
                <a:gd name="T18" fmla="*/ 556 w 590"/>
                <a:gd name="T19" fmla="*/ 352 h 424"/>
                <a:gd name="T20" fmla="*/ 590 w 590"/>
                <a:gd name="T21" fmla="*/ 272 h 424"/>
                <a:gd name="T22" fmla="*/ 565 w 590"/>
                <a:gd name="T23" fmla="*/ 256 h 424"/>
                <a:gd name="T24" fmla="*/ 556 w 590"/>
                <a:gd name="T25" fmla="*/ 224 h 424"/>
                <a:gd name="T26" fmla="*/ 565 w 590"/>
                <a:gd name="T27" fmla="*/ 192 h 424"/>
                <a:gd name="T28" fmla="*/ 573 w 590"/>
                <a:gd name="T29" fmla="*/ 160 h 424"/>
                <a:gd name="T30" fmla="*/ 531 w 590"/>
                <a:gd name="T31" fmla="*/ 160 h 424"/>
                <a:gd name="T32" fmla="*/ 506 w 590"/>
                <a:gd name="T33" fmla="*/ 120 h 424"/>
                <a:gd name="T34" fmla="*/ 480 w 590"/>
                <a:gd name="T35" fmla="*/ 144 h 424"/>
                <a:gd name="T36" fmla="*/ 472 w 590"/>
                <a:gd name="T37" fmla="*/ 160 h 424"/>
                <a:gd name="T38" fmla="*/ 447 w 590"/>
                <a:gd name="T39" fmla="*/ 152 h 424"/>
                <a:gd name="T40" fmla="*/ 413 w 590"/>
                <a:gd name="T41" fmla="*/ 160 h 424"/>
                <a:gd name="T42" fmla="*/ 405 w 590"/>
                <a:gd name="T43" fmla="*/ 128 h 424"/>
                <a:gd name="T44" fmla="*/ 379 w 590"/>
                <a:gd name="T45" fmla="*/ 128 h 424"/>
                <a:gd name="T46" fmla="*/ 371 w 590"/>
                <a:gd name="T47" fmla="*/ 152 h 424"/>
                <a:gd name="T48" fmla="*/ 354 w 590"/>
                <a:gd name="T49" fmla="*/ 112 h 424"/>
                <a:gd name="T50" fmla="*/ 312 w 590"/>
                <a:gd name="T51" fmla="*/ 120 h 424"/>
                <a:gd name="T52" fmla="*/ 295 w 590"/>
                <a:gd name="T53" fmla="*/ 144 h 424"/>
                <a:gd name="T54" fmla="*/ 278 w 590"/>
                <a:gd name="T55" fmla="*/ 144 h 424"/>
                <a:gd name="T56" fmla="*/ 270 w 590"/>
                <a:gd name="T57" fmla="*/ 88 h 424"/>
                <a:gd name="T58" fmla="*/ 253 w 590"/>
                <a:gd name="T59" fmla="*/ 96 h 424"/>
                <a:gd name="T60" fmla="*/ 244 w 590"/>
                <a:gd name="T61" fmla="*/ 152 h 424"/>
                <a:gd name="T62" fmla="*/ 228 w 590"/>
                <a:gd name="T63" fmla="*/ 152 h 424"/>
                <a:gd name="T64" fmla="*/ 219 w 590"/>
                <a:gd name="T65" fmla="*/ 128 h 424"/>
                <a:gd name="T66" fmla="*/ 177 w 590"/>
                <a:gd name="T67" fmla="*/ 160 h 424"/>
                <a:gd name="T68" fmla="*/ 185 w 590"/>
                <a:gd name="T69" fmla="*/ 112 h 424"/>
                <a:gd name="T70" fmla="*/ 211 w 590"/>
                <a:gd name="T71" fmla="*/ 88 h 424"/>
                <a:gd name="T72" fmla="*/ 185 w 590"/>
                <a:gd name="T73" fmla="*/ 16 h 424"/>
                <a:gd name="T74" fmla="*/ 143 w 590"/>
                <a:gd name="T75" fmla="*/ 0 h 424"/>
                <a:gd name="T76" fmla="*/ 152 w 590"/>
                <a:gd name="T77" fmla="*/ 64 h 424"/>
                <a:gd name="T78" fmla="*/ 118 w 590"/>
                <a:gd name="T79" fmla="*/ 16 h 424"/>
                <a:gd name="T80" fmla="*/ 93 w 590"/>
                <a:gd name="T81" fmla="*/ 32 h 424"/>
                <a:gd name="T82" fmla="*/ 76 w 590"/>
                <a:gd name="T83" fmla="*/ 48 h 424"/>
                <a:gd name="T84" fmla="*/ 93 w 590"/>
                <a:gd name="T85" fmla="*/ 64 h 424"/>
                <a:gd name="T86" fmla="*/ 59 w 590"/>
                <a:gd name="T87" fmla="*/ 48 h 424"/>
                <a:gd name="T88" fmla="*/ 51 w 590"/>
                <a:gd name="T89" fmla="*/ 64 h 424"/>
                <a:gd name="T90" fmla="*/ 25 w 590"/>
                <a:gd name="T91" fmla="*/ 64 h 424"/>
                <a:gd name="T92" fmla="*/ 42 w 590"/>
                <a:gd name="T93" fmla="*/ 88 h 424"/>
                <a:gd name="T94" fmla="*/ 101 w 590"/>
                <a:gd name="T95" fmla="*/ 96 h 424"/>
                <a:gd name="T96" fmla="*/ 143 w 590"/>
                <a:gd name="T97" fmla="*/ 128 h 424"/>
                <a:gd name="T98" fmla="*/ 110 w 590"/>
                <a:gd name="T99" fmla="*/ 144 h 424"/>
                <a:gd name="T100" fmla="*/ 126 w 590"/>
                <a:gd name="T101" fmla="*/ 160 h 424"/>
                <a:gd name="T102" fmla="*/ 143 w 590"/>
                <a:gd name="T103" fmla="*/ 176 h 424"/>
                <a:gd name="T104" fmla="*/ 126 w 590"/>
                <a:gd name="T105" fmla="*/ 184 h 424"/>
                <a:gd name="T106" fmla="*/ 8 w 590"/>
                <a:gd name="T107" fmla="*/ 144 h 424"/>
                <a:gd name="T108" fmla="*/ 0 w 590"/>
                <a:gd name="T109" fmla="*/ 168 h 424"/>
                <a:gd name="T110" fmla="*/ 93 w 590"/>
                <a:gd name="T111" fmla="*/ 192 h 424"/>
                <a:gd name="T112" fmla="*/ 84 w 590"/>
                <a:gd name="T113" fmla="*/ 216 h 424"/>
                <a:gd name="T114" fmla="*/ 84 w 590"/>
                <a:gd name="T115" fmla="*/ 256 h 424"/>
                <a:gd name="T116" fmla="*/ 67 w 590"/>
                <a:gd name="T117" fmla="*/ 280 h 424"/>
                <a:gd name="T118" fmla="*/ 34 w 590"/>
                <a:gd name="T119" fmla="*/ 280 h 424"/>
                <a:gd name="T120" fmla="*/ 17 w 590"/>
                <a:gd name="T121" fmla="*/ 296 h 424"/>
                <a:gd name="T122" fmla="*/ 101 w 590"/>
                <a:gd name="T123" fmla="*/ 320 h 42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590" h="424">
                  <a:moveTo>
                    <a:pt x="101" y="320"/>
                  </a:moveTo>
                  <a:lnTo>
                    <a:pt x="135" y="384"/>
                  </a:lnTo>
                  <a:lnTo>
                    <a:pt x="202" y="424"/>
                  </a:lnTo>
                  <a:lnTo>
                    <a:pt x="253" y="424"/>
                  </a:lnTo>
                  <a:lnTo>
                    <a:pt x="287" y="416"/>
                  </a:lnTo>
                  <a:lnTo>
                    <a:pt x="346" y="424"/>
                  </a:lnTo>
                  <a:lnTo>
                    <a:pt x="430" y="392"/>
                  </a:lnTo>
                  <a:lnTo>
                    <a:pt x="463" y="400"/>
                  </a:lnTo>
                  <a:lnTo>
                    <a:pt x="506" y="376"/>
                  </a:lnTo>
                  <a:lnTo>
                    <a:pt x="556" y="352"/>
                  </a:lnTo>
                  <a:lnTo>
                    <a:pt x="590" y="272"/>
                  </a:lnTo>
                  <a:lnTo>
                    <a:pt x="565" y="256"/>
                  </a:lnTo>
                  <a:lnTo>
                    <a:pt x="556" y="224"/>
                  </a:lnTo>
                  <a:lnTo>
                    <a:pt x="565" y="192"/>
                  </a:lnTo>
                  <a:lnTo>
                    <a:pt x="573" y="160"/>
                  </a:lnTo>
                  <a:lnTo>
                    <a:pt x="531" y="160"/>
                  </a:lnTo>
                  <a:lnTo>
                    <a:pt x="506" y="120"/>
                  </a:lnTo>
                  <a:lnTo>
                    <a:pt x="480" y="144"/>
                  </a:lnTo>
                  <a:lnTo>
                    <a:pt x="472" y="160"/>
                  </a:lnTo>
                  <a:lnTo>
                    <a:pt x="447" y="152"/>
                  </a:lnTo>
                  <a:lnTo>
                    <a:pt x="413" y="160"/>
                  </a:lnTo>
                  <a:lnTo>
                    <a:pt x="405" y="128"/>
                  </a:lnTo>
                  <a:lnTo>
                    <a:pt x="379" y="128"/>
                  </a:lnTo>
                  <a:lnTo>
                    <a:pt x="371" y="152"/>
                  </a:lnTo>
                  <a:lnTo>
                    <a:pt x="354" y="112"/>
                  </a:lnTo>
                  <a:lnTo>
                    <a:pt x="312" y="120"/>
                  </a:lnTo>
                  <a:lnTo>
                    <a:pt x="295" y="144"/>
                  </a:lnTo>
                  <a:lnTo>
                    <a:pt x="278" y="144"/>
                  </a:lnTo>
                  <a:lnTo>
                    <a:pt x="270" y="88"/>
                  </a:lnTo>
                  <a:lnTo>
                    <a:pt x="253" y="96"/>
                  </a:lnTo>
                  <a:lnTo>
                    <a:pt x="244" y="152"/>
                  </a:lnTo>
                  <a:lnTo>
                    <a:pt x="228" y="152"/>
                  </a:lnTo>
                  <a:lnTo>
                    <a:pt x="219" y="128"/>
                  </a:lnTo>
                  <a:lnTo>
                    <a:pt x="177" y="160"/>
                  </a:lnTo>
                  <a:lnTo>
                    <a:pt x="185" y="112"/>
                  </a:lnTo>
                  <a:lnTo>
                    <a:pt x="211" y="88"/>
                  </a:lnTo>
                  <a:lnTo>
                    <a:pt x="185" y="16"/>
                  </a:lnTo>
                  <a:lnTo>
                    <a:pt x="143" y="0"/>
                  </a:lnTo>
                  <a:lnTo>
                    <a:pt x="152" y="64"/>
                  </a:lnTo>
                  <a:lnTo>
                    <a:pt x="118" y="16"/>
                  </a:lnTo>
                  <a:lnTo>
                    <a:pt x="93" y="32"/>
                  </a:lnTo>
                  <a:lnTo>
                    <a:pt x="76" y="48"/>
                  </a:lnTo>
                  <a:lnTo>
                    <a:pt x="93" y="64"/>
                  </a:lnTo>
                  <a:lnTo>
                    <a:pt x="59" y="48"/>
                  </a:lnTo>
                  <a:lnTo>
                    <a:pt x="51" y="64"/>
                  </a:lnTo>
                  <a:lnTo>
                    <a:pt x="25" y="64"/>
                  </a:lnTo>
                  <a:lnTo>
                    <a:pt x="42" y="88"/>
                  </a:lnTo>
                  <a:lnTo>
                    <a:pt x="101" y="96"/>
                  </a:lnTo>
                  <a:lnTo>
                    <a:pt x="143" y="128"/>
                  </a:lnTo>
                  <a:lnTo>
                    <a:pt x="110" y="144"/>
                  </a:lnTo>
                  <a:lnTo>
                    <a:pt x="126" y="160"/>
                  </a:lnTo>
                  <a:lnTo>
                    <a:pt x="143" y="176"/>
                  </a:lnTo>
                  <a:lnTo>
                    <a:pt x="126" y="184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93" y="192"/>
                  </a:lnTo>
                  <a:lnTo>
                    <a:pt x="84" y="216"/>
                  </a:lnTo>
                  <a:lnTo>
                    <a:pt x="84" y="256"/>
                  </a:lnTo>
                  <a:lnTo>
                    <a:pt x="67" y="280"/>
                  </a:lnTo>
                  <a:lnTo>
                    <a:pt x="34" y="280"/>
                  </a:lnTo>
                  <a:lnTo>
                    <a:pt x="17" y="296"/>
                  </a:lnTo>
                  <a:lnTo>
                    <a:pt x="101" y="32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5" name="Freeform 15"/>
            <p:cNvSpPr>
              <a:spLocks/>
            </p:cNvSpPr>
            <p:nvPr/>
          </p:nvSpPr>
          <p:spPr bwMode="auto">
            <a:xfrm>
              <a:off x="3752" y="1984"/>
              <a:ext cx="67" cy="64"/>
            </a:xfrm>
            <a:custGeom>
              <a:avLst/>
              <a:gdLst>
                <a:gd name="T0" fmla="*/ 0 w 67"/>
                <a:gd name="T1" fmla="*/ 24 h 64"/>
                <a:gd name="T2" fmla="*/ 17 w 67"/>
                <a:gd name="T3" fmla="*/ 56 h 64"/>
                <a:gd name="T4" fmla="*/ 51 w 67"/>
                <a:gd name="T5" fmla="*/ 64 h 64"/>
                <a:gd name="T6" fmla="*/ 67 w 67"/>
                <a:gd name="T7" fmla="*/ 48 h 64"/>
                <a:gd name="T8" fmla="*/ 59 w 67"/>
                <a:gd name="T9" fmla="*/ 0 h 64"/>
                <a:gd name="T10" fmla="*/ 0 w 67"/>
                <a:gd name="T11" fmla="*/ 8 h 64"/>
                <a:gd name="T12" fmla="*/ 0 w 67"/>
                <a:gd name="T13" fmla="*/ 24 h 6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7" h="64">
                  <a:moveTo>
                    <a:pt x="0" y="24"/>
                  </a:moveTo>
                  <a:lnTo>
                    <a:pt x="17" y="56"/>
                  </a:lnTo>
                  <a:lnTo>
                    <a:pt x="51" y="64"/>
                  </a:lnTo>
                  <a:lnTo>
                    <a:pt x="67" y="48"/>
                  </a:lnTo>
                  <a:lnTo>
                    <a:pt x="59" y="0"/>
                  </a:lnTo>
                  <a:lnTo>
                    <a:pt x="0" y="8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6" name="Freeform 16"/>
            <p:cNvSpPr>
              <a:spLocks/>
            </p:cNvSpPr>
            <p:nvPr/>
          </p:nvSpPr>
          <p:spPr bwMode="auto">
            <a:xfrm>
              <a:off x="1814" y="720"/>
              <a:ext cx="590" cy="424"/>
            </a:xfrm>
            <a:custGeom>
              <a:avLst/>
              <a:gdLst>
                <a:gd name="T0" fmla="*/ 101 w 590"/>
                <a:gd name="T1" fmla="*/ 320 h 424"/>
                <a:gd name="T2" fmla="*/ 135 w 590"/>
                <a:gd name="T3" fmla="*/ 384 h 424"/>
                <a:gd name="T4" fmla="*/ 202 w 590"/>
                <a:gd name="T5" fmla="*/ 424 h 424"/>
                <a:gd name="T6" fmla="*/ 253 w 590"/>
                <a:gd name="T7" fmla="*/ 424 h 424"/>
                <a:gd name="T8" fmla="*/ 287 w 590"/>
                <a:gd name="T9" fmla="*/ 416 h 424"/>
                <a:gd name="T10" fmla="*/ 346 w 590"/>
                <a:gd name="T11" fmla="*/ 424 h 424"/>
                <a:gd name="T12" fmla="*/ 430 w 590"/>
                <a:gd name="T13" fmla="*/ 392 h 424"/>
                <a:gd name="T14" fmla="*/ 463 w 590"/>
                <a:gd name="T15" fmla="*/ 400 h 424"/>
                <a:gd name="T16" fmla="*/ 506 w 590"/>
                <a:gd name="T17" fmla="*/ 376 h 424"/>
                <a:gd name="T18" fmla="*/ 556 w 590"/>
                <a:gd name="T19" fmla="*/ 352 h 424"/>
                <a:gd name="T20" fmla="*/ 590 w 590"/>
                <a:gd name="T21" fmla="*/ 272 h 424"/>
                <a:gd name="T22" fmla="*/ 565 w 590"/>
                <a:gd name="T23" fmla="*/ 256 h 424"/>
                <a:gd name="T24" fmla="*/ 556 w 590"/>
                <a:gd name="T25" fmla="*/ 224 h 424"/>
                <a:gd name="T26" fmla="*/ 565 w 590"/>
                <a:gd name="T27" fmla="*/ 192 h 424"/>
                <a:gd name="T28" fmla="*/ 573 w 590"/>
                <a:gd name="T29" fmla="*/ 160 h 424"/>
                <a:gd name="T30" fmla="*/ 531 w 590"/>
                <a:gd name="T31" fmla="*/ 160 h 424"/>
                <a:gd name="T32" fmla="*/ 506 w 590"/>
                <a:gd name="T33" fmla="*/ 120 h 424"/>
                <a:gd name="T34" fmla="*/ 480 w 590"/>
                <a:gd name="T35" fmla="*/ 144 h 424"/>
                <a:gd name="T36" fmla="*/ 472 w 590"/>
                <a:gd name="T37" fmla="*/ 160 h 424"/>
                <a:gd name="T38" fmla="*/ 447 w 590"/>
                <a:gd name="T39" fmla="*/ 152 h 424"/>
                <a:gd name="T40" fmla="*/ 413 w 590"/>
                <a:gd name="T41" fmla="*/ 160 h 424"/>
                <a:gd name="T42" fmla="*/ 405 w 590"/>
                <a:gd name="T43" fmla="*/ 128 h 424"/>
                <a:gd name="T44" fmla="*/ 379 w 590"/>
                <a:gd name="T45" fmla="*/ 128 h 424"/>
                <a:gd name="T46" fmla="*/ 371 w 590"/>
                <a:gd name="T47" fmla="*/ 152 h 424"/>
                <a:gd name="T48" fmla="*/ 354 w 590"/>
                <a:gd name="T49" fmla="*/ 112 h 424"/>
                <a:gd name="T50" fmla="*/ 312 w 590"/>
                <a:gd name="T51" fmla="*/ 120 h 424"/>
                <a:gd name="T52" fmla="*/ 295 w 590"/>
                <a:gd name="T53" fmla="*/ 144 h 424"/>
                <a:gd name="T54" fmla="*/ 278 w 590"/>
                <a:gd name="T55" fmla="*/ 144 h 424"/>
                <a:gd name="T56" fmla="*/ 270 w 590"/>
                <a:gd name="T57" fmla="*/ 88 h 424"/>
                <a:gd name="T58" fmla="*/ 253 w 590"/>
                <a:gd name="T59" fmla="*/ 96 h 424"/>
                <a:gd name="T60" fmla="*/ 244 w 590"/>
                <a:gd name="T61" fmla="*/ 152 h 424"/>
                <a:gd name="T62" fmla="*/ 228 w 590"/>
                <a:gd name="T63" fmla="*/ 152 h 424"/>
                <a:gd name="T64" fmla="*/ 219 w 590"/>
                <a:gd name="T65" fmla="*/ 128 h 424"/>
                <a:gd name="T66" fmla="*/ 177 w 590"/>
                <a:gd name="T67" fmla="*/ 160 h 424"/>
                <a:gd name="T68" fmla="*/ 185 w 590"/>
                <a:gd name="T69" fmla="*/ 112 h 424"/>
                <a:gd name="T70" fmla="*/ 211 w 590"/>
                <a:gd name="T71" fmla="*/ 88 h 424"/>
                <a:gd name="T72" fmla="*/ 185 w 590"/>
                <a:gd name="T73" fmla="*/ 16 h 424"/>
                <a:gd name="T74" fmla="*/ 143 w 590"/>
                <a:gd name="T75" fmla="*/ 0 h 424"/>
                <a:gd name="T76" fmla="*/ 152 w 590"/>
                <a:gd name="T77" fmla="*/ 64 h 424"/>
                <a:gd name="T78" fmla="*/ 118 w 590"/>
                <a:gd name="T79" fmla="*/ 16 h 424"/>
                <a:gd name="T80" fmla="*/ 93 w 590"/>
                <a:gd name="T81" fmla="*/ 32 h 424"/>
                <a:gd name="T82" fmla="*/ 76 w 590"/>
                <a:gd name="T83" fmla="*/ 48 h 424"/>
                <a:gd name="T84" fmla="*/ 93 w 590"/>
                <a:gd name="T85" fmla="*/ 64 h 424"/>
                <a:gd name="T86" fmla="*/ 59 w 590"/>
                <a:gd name="T87" fmla="*/ 48 h 424"/>
                <a:gd name="T88" fmla="*/ 51 w 590"/>
                <a:gd name="T89" fmla="*/ 64 h 424"/>
                <a:gd name="T90" fmla="*/ 25 w 590"/>
                <a:gd name="T91" fmla="*/ 64 h 424"/>
                <a:gd name="T92" fmla="*/ 42 w 590"/>
                <a:gd name="T93" fmla="*/ 88 h 424"/>
                <a:gd name="T94" fmla="*/ 101 w 590"/>
                <a:gd name="T95" fmla="*/ 96 h 424"/>
                <a:gd name="T96" fmla="*/ 143 w 590"/>
                <a:gd name="T97" fmla="*/ 128 h 424"/>
                <a:gd name="T98" fmla="*/ 110 w 590"/>
                <a:gd name="T99" fmla="*/ 144 h 424"/>
                <a:gd name="T100" fmla="*/ 126 w 590"/>
                <a:gd name="T101" fmla="*/ 160 h 424"/>
                <a:gd name="T102" fmla="*/ 143 w 590"/>
                <a:gd name="T103" fmla="*/ 176 h 424"/>
                <a:gd name="T104" fmla="*/ 126 w 590"/>
                <a:gd name="T105" fmla="*/ 184 h 424"/>
                <a:gd name="T106" fmla="*/ 8 w 590"/>
                <a:gd name="T107" fmla="*/ 144 h 424"/>
                <a:gd name="T108" fmla="*/ 0 w 590"/>
                <a:gd name="T109" fmla="*/ 168 h 424"/>
                <a:gd name="T110" fmla="*/ 93 w 590"/>
                <a:gd name="T111" fmla="*/ 192 h 424"/>
                <a:gd name="T112" fmla="*/ 84 w 590"/>
                <a:gd name="T113" fmla="*/ 216 h 424"/>
                <a:gd name="T114" fmla="*/ 84 w 590"/>
                <a:gd name="T115" fmla="*/ 256 h 424"/>
                <a:gd name="T116" fmla="*/ 67 w 590"/>
                <a:gd name="T117" fmla="*/ 280 h 424"/>
                <a:gd name="T118" fmla="*/ 34 w 590"/>
                <a:gd name="T119" fmla="*/ 280 h 424"/>
                <a:gd name="T120" fmla="*/ 17 w 590"/>
                <a:gd name="T121" fmla="*/ 296 h 424"/>
                <a:gd name="T122" fmla="*/ 101 w 590"/>
                <a:gd name="T123" fmla="*/ 320 h 42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590" h="424">
                  <a:moveTo>
                    <a:pt x="101" y="320"/>
                  </a:moveTo>
                  <a:lnTo>
                    <a:pt x="135" y="384"/>
                  </a:lnTo>
                  <a:lnTo>
                    <a:pt x="202" y="424"/>
                  </a:lnTo>
                  <a:lnTo>
                    <a:pt x="253" y="424"/>
                  </a:lnTo>
                  <a:lnTo>
                    <a:pt x="287" y="416"/>
                  </a:lnTo>
                  <a:lnTo>
                    <a:pt x="346" y="424"/>
                  </a:lnTo>
                  <a:lnTo>
                    <a:pt x="430" y="392"/>
                  </a:lnTo>
                  <a:lnTo>
                    <a:pt x="463" y="400"/>
                  </a:lnTo>
                  <a:lnTo>
                    <a:pt x="506" y="376"/>
                  </a:lnTo>
                  <a:lnTo>
                    <a:pt x="556" y="352"/>
                  </a:lnTo>
                  <a:lnTo>
                    <a:pt x="590" y="272"/>
                  </a:lnTo>
                  <a:lnTo>
                    <a:pt x="565" y="256"/>
                  </a:lnTo>
                  <a:lnTo>
                    <a:pt x="556" y="224"/>
                  </a:lnTo>
                  <a:lnTo>
                    <a:pt x="565" y="192"/>
                  </a:lnTo>
                  <a:lnTo>
                    <a:pt x="573" y="160"/>
                  </a:lnTo>
                  <a:lnTo>
                    <a:pt x="531" y="160"/>
                  </a:lnTo>
                  <a:lnTo>
                    <a:pt x="506" y="120"/>
                  </a:lnTo>
                  <a:lnTo>
                    <a:pt x="480" y="144"/>
                  </a:lnTo>
                  <a:lnTo>
                    <a:pt x="472" y="160"/>
                  </a:lnTo>
                  <a:lnTo>
                    <a:pt x="447" y="152"/>
                  </a:lnTo>
                  <a:lnTo>
                    <a:pt x="413" y="160"/>
                  </a:lnTo>
                  <a:lnTo>
                    <a:pt x="405" y="128"/>
                  </a:lnTo>
                  <a:lnTo>
                    <a:pt x="379" y="128"/>
                  </a:lnTo>
                  <a:lnTo>
                    <a:pt x="371" y="152"/>
                  </a:lnTo>
                  <a:lnTo>
                    <a:pt x="354" y="112"/>
                  </a:lnTo>
                  <a:lnTo>
                    <a:pt x="312" y="120"/>
                  </a:lnTo>
                  <a:lnTo>
                    <a:pt x="295" y="144"/>
                  </a:lnTo>
                  <a:lnTo>
                    <a:pt x="278" y="144"/>
                  </a:lnTo>
                  <a:lnTo>
                    <a:pt x="270" y="88"/>
                  </a:lnTo>
                  <a:lnTo>
                    <a:pt x="253" y="96"/>
                  </a:lnTo>
                  <a:lnTo>
                    <a:pt x="244" y="152"/>
                  </a:lnTo>
                  <a:lnTo>
                    <a:pt x="228" y="152"/>
                  </a:lnTo>
                  <a:lnTo>
                    <a:pt x="219" y="128"/>
                  </a:lnTo>
                  <a:lnTo>
                    <a:pt x="177" y="160"/>
                  </a:lnTo>
                  <a:lnTo>
                    <a:pt x="185" y="112"/>
                  </a:lnTo>
                  <a:lnTo>
                    <a:pt x="211" y="88"/>
                  </a:lnTo>
                  <a:lnTo>
                    <a:pt x="185" y="16"/>
                  </a:lnTo>
                  <a:lnTo>
                    <a:pt x="143" y="0"/>
                  </a:lnTo>
                  <a:lnTo>
                    <a:pt x="152" y="64"/>
                  </a:lnTo>
                  <a:lnTo>
                    <a:pt x="118" y="16"/>
                  </a:lnTo>
                  <a:lnTo>
                    <a:pt x="93" y="32"/>
                  </a:lnTo>
                  <a:lnTo>
                    <a:pt x="76" y="48"/>
                  </a:lnTo>
                  <a:lnTo>
                    <a:pt x="93" y="64"/>
                  </a:lnTo>
                  <a:lnTo>
                    <a:pt x="59" y="48"/>
                  </a:lnTo>
                  <a:lnTo>
                    <a:pt x="51" y="64"/>
                  </a:lnTo>
                  <a:lnTo>
                    <a:pt x="25" y="64"/>
                  </a:lnTo>
                  <a:lnTo>
                    <a:pt x="42" y="88"/>
                  </a:lnTo>
                  <a:lnTo>
                    <a:pt x="101" y="96"/>
                  </a:lnTo>
                  <a:lnTo>
                    <a:pt x="143" y="128"/>
                  </a:lnTo>
                  <a:lnTo>
                    <a:pt x="110" y="144"/>
                  </a:lnTo>
                  <a:lnTo>
                    <a:pt x="126" y="160"/>
                  </a:lnTo>
                  <a:lnTo>
                    <a:pt x="143" y="176"/>
                  </a:lnTo>
                  <a:lnTo>
                    <a:pt x="126" y="184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93" y="192"/>
                  </a:lnTo>
                  <a:lnTo>
                    <a:pt x="84" y="216"/>
                  </a:lnTo>
                  <a:lnTo>
                    <a:pt x="84" y="256"/>
                  </a:lnTo>
                  <a:lnTo>
                    <a:pt x="67" y="280"/>
                  </a:lnTo>
                  <a:lnTo>
                    <a:pt x="34" y="280"/>
                  </a:lnTo>
                  <a:lnTo>
                    <a:pt x="17" y="296"/>
                  </a:lnTo>
                  <a:lnTo>
                    <a:pt x="101" y="320"/>
                  </a:lnTo>
                  <a:close/>
                </a:path>
              </a:pathLst>
            </a:custGeom>
            <a:solidFill>
              <a:srgbClr val="00A0C6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97" name="Freeform 17"/>
            <p:cNvSpPr>
              <a:spLocks/>
            </p:cNvSpPr>
            <p:nvPr/>
          </p:nvSpPr>
          <p:spPr bwMode="auto">
            <a:xfrm>
              <a:off x="3752" y="1984"/>
              <a:ext cx="67" cy="64"/>
            </a:xfrm>
            <a:custGeom>
              <a:avLst/>
              <a:gdLst>
                <a:gd name="T0" fmla="*/ 0 w 67"/>
                <a:gd name="T1" fmla="*/ 24 h 64"/>
                <a:gd name="T2" fmla="*/ 17 w 67"/>
                <a:gd name="T3" fmla="*/ 56 h 64"/>
                <a:gd name="T4" fmla="*/ 51 w 67"/>
                <a:gd name="T5" fmla="*/ 64 h 64"/>
                <a:gd name="T6" fmla="*/ 67 w 67"/>
                <a:gd name="T7" fmla="*/ 48 h 64"/>
                <a:gd name="T8" fmla="*/ 59 w 67"/>
                <a:gd name="T9" fmla="*/ 0 h 64"/>
                <a:gd name="T10" fmla="*/ 0 w 67"/>
                <a:gd name="T11" fmla="*/ 8 h 6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7" h="64">
                  <a:moveTo>
                    <a:pt x="0" y="24"/>
                  </a:moveTo>
                  <a:lnTo>
                    <a:pt x="17" y="56"/>
                  </a:lnTo>
                  <a:lnTo>
                    <a:pt x="51" y="64"/>
                  </a:lnTo>
                  <a:lnTo>
                    <a:pt x="67" y="48"/>
                  </a:lnTo>
                  <a:lnTo>
                    <a:pt x="59" y="0"/>
                  </a:lnTo>
                  <a:lnTo>
                    <a:pt x="0" y="8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8" name="Freeform 18"/>
            <p:cNvSpPr>
              <a:spLocks/>
            </p:cNvSpPr>
            <p:nvPr/>
          </p:nvSpPr>
          <p:spPr bwMode="auto">
            <a:xfrm>
              <a:off x="3752" y="1984"/>
              <a:ext cx="67" cy="64"/>
            </a:xfrm>
            <a:custGeom>
              <a:avLst/>
              <a:gdLst>
                <a:gd name="T0" fmla="*/ 0 w 67"/>
                <a:gd name="T1" fmla="*/ 24 h 64"/>
                <a:gd name="T2" fmla="*/ 17 w 67"/>
                <a:gd name="T3" fmla="*/ 56 h 64"/>
                <a:gd name="T4" fmla="*/ 51 w 67"/>
                <a:gd name="T5" fmla="*/ 64 h 64"/>
                <a:gd name="T6" fmla="*/ 67 w 67"/>
                <a:gd name="T7" fmla="*/ 48 h 64"/>
                <a:gd name="T8" fmla="*/ 59 w 67"/>
                <a:gd name="T9" fmla="*/ 0 h 64"/>
                <a:gd name="T10" fmla="*/ 0 w 67"/>
                <a:gd name="T11" fmla="*/ 8 h 6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7" h="64">
                  <a:moveTo>
                    <a:pt x="0" y="24"/>
                  </a:moveTo>
                  <a:lnTo>
                    <a:pt x="17" y="56"/>
                  </a:lnTo>
                  <a:lnTo>
                    <a:pt x="51" y="64"/>
                  </a:lnTo>
                  <a:lnTo>
                    <a:pt x="67" y="48"/>
                  </a:lnTo>
                  <a:lnTo>
                    <a:pt x="59" y="0"/>
                  </a:lnTo>
                  <a:lnTo>
                    <a:pt x="0" y="8"/>
                  </a:lnTo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99" name="Freeform 19"/>
            <p:cNvSpPr>
              <a:spLocks/>
            </p:cNvSpPr>
            <p:nvPr/>
          </p:nvSpPr>
          <p:spPr bwMode="auto">
            <a:xfrm>
              <a:off x="3845" y="1920"/>
              <a:ext cx="109" cy="176"/>
            </a:xfrm>
            <a:custGeom>
              <a:avLst/>
              <a:gdLst>
                <a:gd name="T0" fmla="*/ 0 w 109"/>
                <a:gd name="T1" fmla="*/ 168 h 176"/>
                <a:gd name="T2" fmla="*/ 50 w 109"/>
                <a:gd name="T3" fmla="*/ 176 h 176"/>
                <a:gd name="T4" fmla="*/ 76 w 109"/>
                <a:gd name="T5" fmla="*/ 144 h 176"/>
                <a:gd name="T6" fmla="*/ 76 w 109"/>
                <a:gd name="T7" fmla="*/ 112 h 176"/>
                <a:gd name="T8" fmla="*/ 109 w 109"/>
                <a:gd name="T9" fmla="*/ 96 h 176"/>
                <a:gd name="T10" fmla="*/ 92 w 109"/>
                <a:gd name="T11" fmla="*/ 72 h 176"/>
                <a:gd name="T12" fmla="*/ 109 w 109"/>
                <a:gd name="T13" fmla="*/ 64 h 176"/>
                <a:gd name="T14" fmla="*/ 101 w 109"/>
                <a:gd name="T15" fmla="*/ 8 h 176"/>
                <a:gd name="T16" fmla="*/ 84 w 109"/>
                <a:gd name="T17" fmla="*/ 0 h 176"/>
                <a:gd name="T18" fmla="*/ 67 w 109"/>
                <a:gd name="T19" fmla="*/ 16 h 176"/>
                <a:gd name="T20" fmla="*/ 59 w 109"/>
                <a:gd name="T21" fmla="*/ 48 h 176"/>
                <a:gd name="T22" fmla="*/ 42 w 109"/>
                <a:gd name="T23" fmla="*/ 16 h 176"/>
                <a:gd name="T24" fmla="*/ 8 w 109"/>
                <a:gd name="T25" fmla="*/ 40 h 176"/>
                <a:gd name="T26" fmla="*/ 0 w 109"/>
                <a:gd name="T27" fmla="*/ 48 h 176"/>
                <a:gd name="T28" fmla="*/ 8 w 109"/>
                <a:gd name="T29" fmla="*/ 72 h 176"/>
                <a:gd name="T30" fmla="*/ 42 w 109"/>
                <a:gd name="T31" fmla="*/ 88 h 176"/>
                <a:gd name="T32" fmla="*/ 50 w 109"/>
                <a:gd name="T33" fmla="*/ 112 h 176"/>
                <a:gd name="T34" fmla="*/ 33 w 109"/>
                <a:gd name="T35" fmla="*/ 144 h 176"/>
                <a:gd name="T36" fmla="*/ 8 w 109"/>
                <a:gd name="T37" fmla="*/ 136 h 176"/>
                <a:gd name="T38" fmla="*/ 0 w 109"/>
                <a:gd name="T39" fmla="*/ 168 h 17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09" h="176">
                  <a:moveTo>
                    <a:pt x="0" y="168"/>
                  </a:moveTo>
                  <a:lnTo>
                    <a:pt x="50" y="176"/>
                  </a:lnTo>
                  <a:lnTo>
                    <a:pt x="76" y="144"/>
                  </a:lnTo>
                  <a:lnTo>
                    <a:pt x="76" y="112"/>
                  </a:lnTo>
                  <a:lnTo>
                    <a:pt x="109" y="96"/>
                  </a:lnTo>
                  <a:lnTo>
                    <a:pt x="92" y="72"/>
                  </a:lnTo>
                  <a:lnTo>
                    <a:pt x="109" y="64"/>
                  </a:lnTo>
                  <a:lnTo>
                    <a:pt x="101" y="8"/>
                  </a:lnTo>
                  <a:lnTo>
                    <a:pt x="84" y="0"/>
                  </a:lnTo>
                  <a:lnTo>
                    <a:pt x="67" y="16"/>
                  </a:lnTo>
                  <a:lnTo>
                    <a:pt x="59" y="48"/>
                  </a:lnTo>
                  <a:lnTo>
                    <a:pt x="42" y="16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8" y="72"/>
                  </a:lnTo>
                  <a:lnTo>
                    <a:pt x="42" y="88"/>
                  </a:lnTo>
                  <a:lnTo>
                    <a:pt x="50" y="112"/>
                  </a:lnTo>
                  <a:lnTo>
                    <a:pt x="33" y="144"/>
                  </a:lnTo>
                  <a:lnTo>
                    <a:pt x="8" y="136"/>
                  </a:lnTo>
                  <a:lnTo>
                    <a:pt x="0" y="168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0" name="Freeform 20"/>
            <p:cNvSpPr>
              <a:spLocks/>
            </p:cNvSpPr>
            <p:nvPr/>
          </p:nvSpPr>
          <p:spPr bwMode="auto">
            <a:xfrm>
              <a:off x="4039" y="4048"/>
              <a:ext cx="328" cy="208"/>
            </a:xfrm>
            <a:custGeom>
              <a:avLst/>
              <a:gdLst>
                <a:gd name="T0" fmla="*/ 0 w 328"/>
                <a:gd name="T1" fmla="*/ 80 h 208"/>
                <a:gd name="T2" fmla="*/ 0 w 328"/>
                <a:gd name="T3" fmla="*/ 56 h 208"/>
                <a:gd name="T4" fmla="*/ 25 w 328"/>
                <a:gd name="T5" fmla="*/ 32 h 208"/>
                <a:gd name="T6" fmla="*/ 50 w 328"/>
                <a:gd name="T7" fmla="*/ 48 h 208"/>
                <a:gd name="T8" fmla="*/ 67 w 328"/>
                <a:gd name="T9" fmla="*/ 32 h 208"/>
                <a:gd name="T10" fmla="*/ 92 w 328"/>
                <a:gd name="T11" fmla="*/ 24 h 208"/>
                <a:gd name="T12" fmla="*/ 101 w 328"/>
                <a:gd name="T13" fmla="*/ 32 h 208"/>
                <a:gd name="T14" fmla="*/ 117 w 328"/>
                <a:gd name="T15" fmla="*/ 40 h 208"/>
                <a:gd name="T16" fmla="*/ 134 w 328"/>
                <a:gd name="T17" fmla="*/ 48 h 208"/>
                <a:gd name="T18" fmla="*/ 160 w 328"/>
                <a:gd name="T19" fmla="*/ 40 h 208"/>
                <a:gd name="T20" fmla="*/ 210 w 328"/>
                <a:gd name="T21" fmla="*/ 40 h 208"/>
                <a:gd name="T22" fmla="*/ 235 w 328"/>
                <a:gd name="T23" fmla="*/ 32 h 208"/>
                <a:gd name="T24" fmla="*/ 252 w 328"/>
                <a:gd name="T25" fmla="*/ 16 h 208"/>
                <a:gd name="T26" fmla="*/ 261 w 328"/>
                <a:gd name="T27" fmla="*/ 16 h 208"/>
                <a:gd name="T28" fmla="*/ 286 w 328"/>
                <a:gd name="T29" fmla="*/ 24 h 208"/>
                <a:gd name="T30" fmla="*/ 294 w 328"/>
                <a:gd name="T31" fmla="*/ 8 h 208"/>
                <a:gd name="T32" fmla="*/ 320 w 328"/>
                <a:gd name="T33" fmla="*/ 0 h 208"/>
                <a:gd name="T34" fmla="*/ 328 w 328"/>
                <a:gd name="T35" fmla="*/ 16 h 208"/>
                <a:gd name="T36" fmla="*/ 311 w 328"/>
                <a:gd name="T37" fmla="*/ 56 h 208"/>
                <a:gd name="T38" fmla="*/ 303 w 328"/>
                <a:gd name="T39" fmla="*/ 80 h 208"/>
                <a:gd name="T40" fmla="*/ 286 w 328"/>
                <a:gd name="T41" fmla="*/ 104 h 208"/>
                <a:gd name="T42" fmla="*/ 286 w 328"/>
                <a:gd name="T43" fmla="*/ 112 h 208"/>
                <a:gd name="T44" fmla="*/ 303 w 328"/>
                <a:gd name="T45" fmla="*/ 128 h 208"/>
                <a:gd name="T46" fmla="*/ 320 w 328"/>
                <a:gd name="T47" fmla="*/ 160 h 208"/>
                <a:gd name="T48" fmla="*/ 303 w 328"/>
                <a:gd name="T49" fmla="*/ 176 h 208"/>
                <a:gd name="T50" fmla="*/ 303 w 328"/>
                <a:gd name="T51" fmla="*/ 208 h 208"/>
                <a:gd name="T52" fmla="*/ 269 w 328"/>
                <a:gd name="T53" fmla="*/ 200 h 208"/>
                <a:gd name="T54" fmla="*/ 227 w 328"/>
                <a:gd name="T55" fmla="*/ 192 h 208"/>
                <a:gd name="T56" fmla="*/ 202 w 328"/>
                <a:gd name="T57" fmla="*/ 152 h 208"/>
                <a:gd name="T58" fmla="*/ 168 w 328"/>
                <a:gd name="T59" fmla="*/ 160 h 208"/>
                <a:gd name="T60" fmla="*/ 143 w 328"/>
                <a:gd name="T61" fmla="*/ 144 h 208"/>
                <a:gd name="T62" fmla="*/ 126 w 328"/>
                <a:gd name="T63" fmla="*/ 128 h 208"/>
                <a:gd name="T64" fmla="*/ 109 w 328"/>
                <a:gd name="T65" fmla="*/ 128 h 208"/>
                <a:gd name="T66" fmla="*/ 84 w 328"/>
                <a:gd name="T67" fmla="*/ 112 h 208"/>
                <a:gd name="T68" fmla="*/ 67 w 328"/>
                <a:gd name="T69" fmla="*/ 112 h 208"/>
                <a:gd name="T70" fmla="*/ 50 w 328"/>
                <a:gd name="T71" fmla="*/ 96 h 208"/>
                <a:gd name="T72" fmla="*/ 25 w 328"/>
                <a:gd name="T73" fmla="*/ 104 h 208"/>
                <a:gd name="T74" fmla="*/ 0 w 328"/>
                <a:gd name="T75" fmla="*/ 80 h 20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328" h="208">
                  <a:moveTo>
                    <a:pt x="0" y="80"/>
                  </a:moveTo>
                  <a:lnTo>
                    <a:pt x="0" y="56"/>
                  </a:lnTo>
                  <a:lnTo>
                    <a:pt x="25" y="32"/>
                  </a:lnTo>
                  <a:lnTo>
                    <a:pt x="50" y="48"/>
                  </a:lnTo>
                  <a:lnTo>
                    <a:pt x="67" y="32"/>
                  </a:lnTo>
                  <a:lnTo>
                    <a:pt x="92" y="24"/>
                  </a:lnTo>
                  <a:lnTo>
                    <a:pt x="101" y="32"/>
                  </a:lnTo>
                  <a:lnTo>
                    <a:pt x="117" y="40"/>
                  </a:lnTo>
                  <a:lnTo>
                    <a:pt x="134" y="48"/>
                  </a:lnTo>
                  <a:lnTo>
                    <a:pt x="160" y="40"/>
                  </a:lnTo>
                  <a:lnTo>
                    <a:pt x="210" y="40"/>
                  </a:lnTo>
                  <a:lnTo>
                    <a:pt x="235" y="32"/>
                  </a:lnTo>
                  <a:lnTo>
                    <a:pt x="252" y="16"/>
                  </a:lnTo>
                  <a:lnTo>
                    <a:pt x="261" y="16"/>
                  </a:lnTo>
                  <a:lnTo>
                    <a:pt x="286" y="24"/>
                  </a:lnTo>
                  <a:lnTo>
                    <a:pt x="294" y="8"/>
                  </a:lnTo>
                  <a:lnTo>
                    <a:pt x="320" y="0"/>
                  </a:lnTo>
                  <a:lnTo>
                    <a:pt x="328" y="16"/>
                  </a:lnTo>
                  <a:lnTo>
                    <a:pt x="311" y="56"/>
                  </a:lnTo>
                  <a:lnTo>
                    <a:pt x="303" y="80"/>
                  </a:lnTo>
                  <a:lnTo>
                    <a:pt x="286" y="104"/>
                  </a:lnTo>
                  <a:lnTo>
                    <a:pt x="286" y="112"/>
                  </a:lnTo>
                  <a:lnTo>
                    <a:pt x="303" y="128"/>
                  </a:lnTo>
                  <a:lnTo>
                    <a:pt x="320" y="160"/>
                  </a:lnTo>
                  <a:lnTo>
                    <a:pt x="303" y="176"/>
                  </a:lnTo>
                  <a:lnTo>
                    <a:pt x="303" y="208"/>
                  </a:lnTo>
                  <a:lnTo>
                    <a:pt x="269" y="200"/>
                  </a:lnTo>
                  <a:lnTo>
                    <a:pt x="227" y="192"/>
                  </a:lnTo>
                  <a:lnTo>
                    <a:pt x="202" y="152"/>
                  </a:lnTo>
                  <a:lnTo>
                    <a:pt x="168" y="160"/>
                  </a:lnTo>
                  <a:lnTo>
                    <a:pt x="143" y="144"/>
                  </a:lnTo>
                  <a:lnTo>
                    <a:pt x="126" y="128"/>
                  </a:lnTo>
                  <a:lnTo>
                    <a:pt x="109" y="128"/>
                  </a:lnTo>
                  <a:lnTo>
                    <a:pt x="84" y="112"/>
                  </a:lnTo>
                  <a:lnTo>
                    <a:pt x="67" y="112"/>
                  </a:lnTo>
                  <a:lnTo>
                    <a:pt x="50" y="96"/>
                  </a:lnTo>
                  <a:lnTo>
                    <a:pt x="25" y="104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1" name="Freeform 21"/>
            <p:cNvSpPr>
              <a:spLocks/>
            </p:cNvSpPr>
            <p:nvPr/>
          </p:nvSpPr>
          <p:spPr bwMode="auto">
            <a:xfrm>
              <a:off x="3845" y="1920"/>
              <a:ext cx="109" cy="176"/>
            </a:xfrm>
            <a:custGeom>
              <a:avLst/>
              <a:gdLst>
                <a:gd name="T0" fmla="*/ 0 w 109"/>
                <a:gd name="T1" fmla="*/ 168 h 176"/>
                <a:gd name="T2" fmla="*/ 50 w 109"/>
                <a:gd name="T3" fmla="*/ 176 h 176"/>
                <a:gd name="T4" fmla="*/ 76 w 109"/>
                <a:gd name="T5" fmla="*/ 144 h 176"/>
                <a:gd name="T6" fmla="*/ 76 w 109"/>
                <a:gd name="T7" fmla="*/ 112 h 176"/>
                <a:gd name="T8" fmla="*/ 109 w 109"/>
                <a:gd name="T9" fmla="*/ 96 h 176"/>
                <a:gd name="T10" fmla="*/ 92 w 109"/>
                <a:gd name="T11" fmla="*/ 72 h 176"/>
                <a:gd name="T12" fmla="*/ 109 w 109"/>
                <a:gd name="T13" fmla="*/ 64 h 176"/>
                <a:gd name="T14" fmla="*/ 101 w 109"/>
                <a:gd name="T15" fmla="*/ 8 h 176"/>
                <a:gd name="T16" fmla="*/ 84 w 109"/>
                <a:gd name="T17" fmla="*/ 0 h 176"/>
                <a:gd name="T18" fmla="*/ 67 w 109"/>
                <a:gd name="T19" fmla="*/ 16 h 176"/>
                <a:gd name="T20" fmla="*/ 59 w 109"/>
                <a:gd name="T21" fmla="*/ 48 h 176"/>
                <a:gd name="T22" fmla="*/ 42 w 109"/>
                <a:gd name="T23" fmla="*/ 16 h 176"/>
                <a:gd name="T24" fmla="*/ 8 w 109"/>
                <a:gd name="T25" fmla="*/ 40 h 176"/>
                <a:gd name="T26" fmla="*/ 0 w 109"/>
                <a:gd name="T27" fmla="*/ 48 h 176"/>
                <a:gd name="T28" fmla="*/ 8 w 109"/>
                <a:gd name="T29" fmla="*/ 72 h 176"/>
                <a:gd name="T30" fmla="*/ 42 w 109"/>
                <a:gd name="T31" fmla="*/ 88 h 176"/>
                <a:gd name="T32" fmla="*/ 50 w 109"/>
                <a:gd name="T33" fmla="*/ 112 h 176"/>
                <a:gd name="T34" fmla="*/ 33 w 109"/>
                <a:gd name="T35" fmla="*/ 144 h 176"/>
                <a:gd name="T36" fmla="*/ 8 w 109"/>
                <a:gd name="T37" fmla="*/ 136 h 176"/>
                <a:gd name="T38" fmla="*/ 0 w 109"/>
                <a:gd name="T39" fmla="*/ 168 h 17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09" h="176">
                  <a:moveTo>
                    <a:pt x="0" y="168"/>
                  </a:moveTo>
                  <a:lnTo>
                    <a:pt x="50" y="176"/>
                  </a:lnTo>
                  <a:lnTo>
                    <a:pt x="76" y="144"/>
                  </a:lnTo>
                  <a:lnTo>
                    <a:pt x="76" y="112"/>
                  </a:lnTo>
                  <a:lnTo>
                    <a:pt x="109" y="96"/>
                  </a:lnTo>
                  <a:lnTo>
                    <a:pt x="92" y="72"/>
                  </a:lnTo>
                  <a:lnTo>
                    <a:pt x="109" y="64"/>
                  </a:lnTo>
                  <a:lnTo>
                    <a:pt x="101" y="8"/>
                  </a:lnTo>
                  <a:lnTo>
                    <a:pt x="84" y="0"/>
                  </a:lnTo>
                  <a:lnTo>
                    <a:pt x="67" y="16"/>
                  </a:lnTo>
                  <a:lnTo>
                    <a:pt x="59" y="48"/>
                  </a:lnTo>
                  <a:lnTo>
                    <a:pt x="42" y="16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8" y="72"/>
                  </a:lnTo>
                  <a:lnTo>
                    <a:pt x="42" y="88"/>
                  </a:lnTo>
                  <a:lnTo>
                    <a:pt x="50" y="112"/>
                  </a:lnTo>
                  <a:lnTo>
                    <a:pt x="33" y="144"/>
                  </a:lnTo>
                  <a:lnTo>
                    <a:pt x="8" y="136"/>
                  </a:lnTo>
                  <a:lnTo>
                    <a:pt x="0" y="16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2" name="Freeform 22"/>
            <p:cNvSpPr>
              <a:spLocks/>
            </p:cNvSpPr>
            <p:nvPr/>
          </p:nvSpPr>
          <p:spPr bwMode="auto">
            <a:xfrm>
              <a:off x="4039" y="4048"/>
              <a:ext cx="328" cy="208"/>
            </a:xfrm>
            <a:custGeom>
              <a:avLst/>
              <a:gdLst>
                <a:gd name="T0" fmla="*/ 0 w 328"/>
                <a:gd name="T1" fmla="*/ 80 h 208"/>
                <a:gd name="T2" fmla="*/ 0 w 328"/>
                <a:gd name="T3" fmla="*/ 56 h 208"/>
                <a:gd name="T4" fmla="*/ 25 w 328"/>
                <a:gd name="T5" fmla="*/ 32 h 208"/>
                <a:gd name="T6" fmla="*/ 50 w 328"/>
                <a:gd name="T7" fmla="*/ 48 h 208"/>
                <a:gd name="T8" fmla="*/ 67 w 328"/>
                <a:gd name="T9" fmla="*/ 32 h 208"/>
                <a:gd name="T10" fmla="*/ 92 w 328"/>
                <a:gd name="T11" fmla="*/ 24 h 208"/>
                <a:gd name="T12" fmla="*/ 101 w 328"/>
                <a:gd name="T13" fmla="*/ 32 h 208"/>
                <a:gd name="T14" fmla="*/ 117 w 328"/>
                <a:gd name="T15" fmla="*/ 40 h 208"/>
                <a:gd name="T16" fmla="*/ 134 w 328"/>
                <a:gd name="T17" fmla="*/ 48 h 208"/>
                <a:gd name="T18" fmla="*/ 160 w 328"/>
                <a:gd name="T19" fmla="*/ 40 h 208"/>
                <a:gd name="T20" fmla="*/ 210 w 328"/>
                <a:gd name="T21" fmla="*/ 40 h 208"/>
                <a:gd name="T22" fmla="*/ 235 w 328"/>
                <a:gd name="T23" fmla="*/ 32 h 208"/>
                <a:gd name="T24" fmla="*/ 252 w 328"/>
                <a:gd name="T25" fmla="*/ 16 h 208"/>
                <a:gd name="T26" fmla="*/ 261 w 328"/>
                <a:gd name="T27" fmla="*/ 16 h 208"/>
                <a:gd name="T28" fmla="*/ 286 w 328"/>
                <a:gd name="T29" fmla="*/ 24 h 208"/>
                <a:gd name="T30" fmla="*/ 294 w 328"/>
                <a:gd name="T31" fmla="*/ 8 h 208"/>
                <a:gd name="T32" fmla="*/ 320 w 328"/>
                <a:gd name="T33" fmla="*/ 0 h 208"/>
                <a:gd name="T34" fmla="*/ 328 w 328"/>
                <a:gd name="T35" fmla="*/ 16 h 208"/>
                <a:gd name="T36" fmla="*/ 311 w 328"/>
                <a:gd name="T37" fmla="*/ 56 h 208"/>
                <a:gd name="T38" fmla="*/ 303 w 328"/>
                <a:gd name="T39" fmla="*/ 80 h 208"/>
                <a:gd name="T40" fmla="*/ 286 w 328"/>
                <a:gd name="T41" fmla="*/ 104 h 208"/>
                <a:gd name="T42" fmla="*/ 286 w 328"/>
                <a:gd name="T43" fmla="*/ 112 h 208"/>
                <a:gd name="T44" fmla="*/ 303 w 328"/>
                <a:gd name="T45" fmla="*/ 128 h 208"/>
                <a:gd name="T46" fmla="*/ 320 w 328"/>
                <a:gd name="T47" fmla="*/ 160 h 208"/>
                <a:gd name="T48" fmla="*/ 303 w 328"/>
                <a:gd name="T49" fmla="*/ 176 h 208"/>
                <a:gd name="T50" fmla="*/ 303 w 328"/>
                <a:gd name="T51" fmla="*/ 208 h 208"/>
                <a:gd name="T52" fmla="*/ 269 w 328"/>
                <a:gd name="T53" fmla="*/ 200 h 208"/>
                <a:gd name="T54" fmla="*/ 227 w 328"/>
                <a:gd name="T55" fmla="*/ 192 h 208"/>
                <a:gd name="T56" fmla="*/ 202 w 328"/>
                <a:gd name="T57" fmla="*/ 152 h 208"/>
                <a:gd name="T58" fmla="*/ 168 w 328"/>
                <a:gd name="T59" fmla="*/ 160 h 208"/>
                <a:gd name="T60" fmla="*/ 143 w 328"/>
                <a:gd name="T61" fmla="*/ 144 h 208"/>
                <a:gd name="T62" fmla="*/ 126 w 328"/>
                <a:gd name="T63" fmla="*/ 128 h 208"/>
                <a:gd name="T64" fmla="*/ 109 w 328"/>
                <a:gd name="T65" fmla="*/ 128 h 208"/>
                <a:gd name="T66" fmla="*/ 84 w 328"/>
                <a:gd name="T67" fmla="*/ 112 h 208"/>
                <a:gd name="T68" fmla="*/ 67 w 328"/>
                <a:gd name="T69" fmla="*/ 112 h 208"/>
                <a:gd name="T70" fmla="*/ 50 w 328"/>
                <a:gd name="T71" fmla="*/ 96 h 208"/>
                <a:gd name="T72" fmla="*/ 25 w 328"/>
                <a:gd name="T73" fmla="*/ 104 h 208"/>
                <a:gd name="T74" fmla="*/ 0 w 328"/>
                <a:gd name="T75" fmla="*/ 80 h 20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328" h="208">
                  <a:moveTo>
                    <a:pt x="0" y="80"/>
                  </a:moveTo>
                  <a:lnTo>
                    <a:pt x="0" y="56"/>
                  </a:lnTo>
                  <a:lnTo>
                    <a:pt x="25" y="32"/>
                  </a:lnTo>
                  <a:lnTo>
                    <a:pt x="50" y="48"/>
                  </a:lnTo>
                  <a:lnTo>
                    <a:pt x="67" y="32"/>
                  </a:lnTo>
                  <a:lnTo>
                    <a:pt x="92" y="24"/>
                  </a:lnTo>
                  <a:lnTo>
                    <a:pt x="101" y="32"/>
                  </a:lnTo>
                  <a:lnTo>
                    <a:pt x="117" y="40"/>
                  </a:lnTo>
                  <a:lnTo>
                    <a:pt x="134" y="48"/>
                  </a:lnTo>
                  <a:lnTo>
                    <a:pt x="160" y="40"/>
                  </a:lnTo>
                  <a:lnTo>
                    <a:pt x="210" y="40"/>
                  </a:lnTo>
                  <a:lnTo>
                    <a:pt x="235" y="32"/>
                  </a:lnTo>
                  <a:lnTo>
                    <a:pt x="252" y="16"/>
                  </a:lnTo>
                  <a:lnTo>
                    <a:pt x="261" y="16"/>
                  </a:lnTo>
                  <a:lnTo>
                    <a:pt x="286" y="24"/>
                  </a:lnTo>
                  <a:lnTo>
                    <a:pt x="294" y="8"/>
                  </a:lnTo>
                  <a:lnTo>
                    <a:pt x="320" y="0"/>
                  </a:lnTo>
                  <a:lnTo>
                    <a:pt x="328" y="16"/>
                  </a:lnTo>
                  <a:lnTo>
                    <a:pt x="311" y="56"/>
                  </a:lnTo>
                  <a:lnTo>
                    <a:pt x="303" y="80"/>
                  </a:lnTo>
                  <a:lnTo>
                    <a:pt x="286" y="104"/>
                  </a:lnTo>
                  <a:lnTo>
                    <a:pt x="286" y="112"/>
                  </a:lnTo>
                  <a:lnTo>
                    <a:pt x="303" y="128"/>
                  </a:lnTo>
                  <a:lnTo>
                    <a:pt x="320" y="160"/>
                  </a:lnTo>
                  <a:lnTo>
                    <a:pt x="303" y="176"/>
                  </a:lnTo>
                  <a:lnTo>
                    <a:pt x="303" y="208"/>
                  </a:lnTo>
                  <a:lnTo>
                    <a:pt x="269" y="200"/>
                  </a:lnTo>
                  <a:lnTo>
                    <a:pt x="227" y="192"/>
                  </a:lnTo>
                  <a:lnTo>
                    <a:pt x="202" y="152"/>
                  </a:lnTo>
                  <a:lnTo>
                    <a:pt x="168" y="160"/>
                  </a:lnTo>
                  <a:lnTo>
                    <a:pt x="143" y="144"/>
                  </a:lnTo>
                  <a:lnTo>
                    <a:pt x="126" y="128"/>
                  </a:lnTo>
                  <a:lnTo>
                    <a:pt x="109" y="128"/>
                  </a:lnTo>
                  <a:lnTo>
                    <a:pt x="84" y="112"/>
                  </a:lnTo>
                  <a:lnTo>
                    <a:pt x="67" y="112"/>
                  </a:lnTo>
                  <a:lnTo>
                    <a:pt x="50" y="96"/>
                  </a:lnTo>
                  <a:lnTo>
                    <a:pt x="25" y="104"/>
                  </a:lnTo>
                  <a:lnTo>
                    <a:pt x="0" y="8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3" name="Freeform 23"/>
            <p:cNvSpPr>
              <a:spLocks/>
            </p:cNvSpPr>
            <p:nvPr/>
          </p:nvSpPr>
          <p:spPr bwMode="auto">
            <a:xfrm>
              <a:off x="5286" y="4200"/>
              <a:ext cx="311" cy="72"/>
            </a:xfrm>
            <a:custGeom>
              <a:avLst/>
              <a:gdLst>
                <a:gd name="T0" fmla="*/ 0 w 311"/>
                <a:gd name="T1" fmla="*/ 24 h 72"/>
                <a:gd name="T2" fmla="*/ 8 w 311"/>
                <a:gd name="T3" fmla="*/ 56 h 72"/>
                <a:gd name="T4" fmla="*/ 33 w 311"/>
                <a:gd name="T5" fmla="*/ 64 h 72"/>
                <a:gd name="T6" fmla="*/ 67 w 311"/>
                <a:gd name="T7" fmla="*/ 64 h 72"/>
                <a:gd name="T8" fmla="*/ 126 w 311"/>
                <a:gd name="T9" fmla="*/ 56 h 72"/>
                <a:gd name="T10" fmla="*/ 143 w 311"/>
                <a:gd name="T11" fmla="*/ 56 h 72"/>
                <a:gd name="T12" fmla="*/ 143 w 311"/>
                <a:gd name="T13" fmla="*/ 72 h 72"/>
                <a:gd name="T14" fmla="*/ 193 w 311"/>
                <a:gd name="T15" fmla="*/ 72 h 72"/>
                <a:gd name="T16" fmla="*/ 219 w 311"/>
                <a:gd name="T17" fmla="*/ 56 h 72"/>
                <a:gd name="T18" fmla="*/ 252 w 311"/>
                <a:gd name="T19" fmla="*/ 56 h 72"/>
                <a:gd name="T20" fmla="*/ 278 w 311"/>
                <a:gd name="T21" fmla="*/ 40 h 72"/>
                <a:gd name="T22" fmla="*/ 311 w 311"/>
                <a:gd name="T23" fmla="*/ 32 h 72"/>
                <a:gd name="T24" fmla="*/ 311 w 311"/>
                <a:gd name="T25" fmla="*/ 0 h 72"/>
                <a:gd name="T26" fmla="*/ 286 w 311"/>
                <a:gd name="T27" fmla="*/ 16 h 72"/>
                <a:gd name="T28" fmla="*/ 269 w 311"/>
                <a:gd name="T29" fmla="*/ 24 h 72"/>
                <a:gd name="T30" fmla="*/ 252 w 311"/>
                <a:gd name="T31" fmla="*/ 24 h 72"/>
                <a:gd name="T32" fmla="*/ 244 w 311"/>
                <a:gd name="T33" fmla="*/ 8 h 72"/>
                <a:gd name="T34" fmla="*/ 219 w 311"/>
                <a:gd name="T35" fmla="*/ 16 h 72"/>
                <a:gd name="T36" fmla="*/ 168 w 311"/>
                <a:gd name="T37" fmla="*/ 24 h 72"/>
                <a:gd name="T38" fmla="*/ 168 w 311"/>
                <a:gd name="T39" fmla="*/ 8 h 72"/>
                <a:gd name="T40" fmla="*/ 84 w 311"/>
                <a:gd name="T41" fmla="*/ 40 h 72"/>
                <a:gd name="T42" fmla="*/ 75 w 311"/>
                <a:gd name="T43" fmla="*/ 16 h 72"/>
                <a:gd name="T44" fmla="*/ 59 w 311"/>
                <a:gd name="T45" fmla="*/ 8 h 72"/>
                <a:gd name="T46" fmla="*/ 59 w 311"/>
                <a:gd name="T47" fmla="*/ 24 h 72"/>
                <a:gd name="T48" fmla="*/ 33 w 311"/>
                <a:gd name="T49" fmla="*/ 24 h 72"/>
                <a:gd name="T50" fmla="*/ 16 w 311"/>
                <a:gd name="T51" fmla="*/ 0 h 72"/>
                <a:gd name="T52" fmla="*/ 16 w 311"/>
                <a:gd name="T53" fmla="*/ 16 h 72"/>
                <a:gd name="T54" fmla="*/ 0 w 311"/>
                <a:gd name="T55" fmla="*/ 24 h 7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311" h="72">
                  <a:moveTo>
                    <a:pt x="0" y="24"/>
                  </a:moveTo>
                  <a:lnTo>
                    <a:pt x="8" y="56"/>
                  </a:lnTo>
                  <a:lnTo>
                    <a:pt x="33" y="64"/>
                  </a:lnTo>
                  <a:lnTo>
                    <a:pt x="67" y="64"/>
                  </a:lnTo>
                  <a:lnTo>
                    <a:pt x="126" y="56"/>
                  </a:lnTo>
                  <a:lnTo>
                    <a:pt x="143" y="56"/>
                  </a:lnTo>
                  <a:lnTo>
                    <a:pt x="143" y="72"/>
                  </a:lnTo>
                  <a:lnTo>
                    <a:pt x="193" y="72"/>
                  </a:lnTo>
                  <a:lnTo>
                    <a:pt x="219" y="56"/>
                  </a:lnTo>
                  <a:lnTo>
                    <a:pt x="252" y="56"/>
                  </a:lnTo>
                  <a:lnTo>
                    <a:pt x="278" y="40"/>
                  </a:lnTo>
                  <a:lnTo>
                    <a:pt x="311" y="32"/>
                  </a:lnTo>
                  <a:lnTo>
                    <a:pt x="311" y="0"/>
                  </a:lnTo>
                  <a:lnTo>
                    <a:pt x="286" y="16"/>
                  </a:lnTo>
                  <a:lnTo>
                    <a:pt x="269" y="24"/>
                  </a:lnTo>
                  <a:lnTo>
                    <a:pt x="252" y="24"/>
                  </a:lnTo>
                  <a:lnTo>
                    <a:pt x="244" y="8"/>
                  </a:lnTo>
                  <a:lnTo>
                    <a:pt x="219" y="16"/>
                  </a:lnTo>
                  <a:lnTo>
                    <a:pt x="168" y="24"/>
                  </a:lnTo>
                  <a:lnTo>
                    <a:pt x="168" y="8"/>
                  </a:lnTo>
                  <a:lnTo>
                    <a:pt x="84" y="40"/>
                  </a:lnTo>
                  <a:lnTo>
                    <a:pt x="75" y="16"/>
                  </a:lnTo>
                  <a:lnTo>
                    <a:pt x="59" y="8"/>
                  </a:lnTo>
                  <a:lnTo>
                    <a:pt x="59" y="24"/>
                  </a:lnTo>
                  <a:lnTo>
                    <a:pt x="33" y="24"/>
                  </a:lnTo>
                  <a:lnTo>
                    <a:pt x="16" y="0"/>
                  </a:lnTo>
                  <a:lnTo>
                    <a:pt x="16" y="16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4" name="Freeform 24"/>
            <p:cNvSpPr>
              <a:spLocks/>
            </p:cNvSpPr>
            <p:nvPr/>
          </p:nvSpPr>
          <p:spPr bwMode="auto">
            <a:xfrm>
              <a:off x="3584" y="3712"/>
              <a:ext cx="168" cy="288"/>
            </a:xfrm>
            <a:custGeom>
              <a:avLst/>
              <a:gdLst>
                <a:gd name="T0" fmla="*/ 0 w 168"/>
                <a:gd name="T1" fmla="*/ 40 h 288"/>
                <a:gd name="T2" fmla="*/ 33 w 168"/>
                <a:gd name="T3" fmla="*/ 48 h 288"/>
                <a:gd name="T4" fmla="*/ 59 w 168"/>
                <a:gd name="T5" fmla="*/ 40 h 288"/>
                <a:gd name="T6" fmla="*/ 101 w 168"/>
                <a:gd name="T7" fmla="*/ 8 h 288"/>
                <a:gd name="T8" fmla="*/ 109 w 168"/>
                <a:gd name="T9" fmla="*/ 0 h 288"/>
                <a:gd name="T10" fmla="*/ 143 w 168"/>
                <a:gd name="T11" fmla="*/ 16 h 288"/>
                <a:gd name="T12" fmla="*/ 143 w 168"/>
                <a:gd name="T13" fmla="*/ 32 h 288"/>
                <a:gd name="T14" fmla="*/ 168 w 168"/>
                <a:gd name="T15" fmla="*/ 96 h 288"/>
                <a:gd name="T16" fmla="*/ 151 w 168"/>
                <a:gd name="T17" fmla="*/ 120 h 288"/>
                <a:gd name="T18" fmla="*/ 168 w 168"/>
                <a:gd name="T19" fmla="*/ 152 h 288"/>
                <a:gd name="T20" fmla="*/ 143 w 168"/>
                <a:gd name="T21" fmla="*/ 256 h 288"/>
                <a:gd name="T22" fmla="*/ 117 w 168"/>
                <a:gd name="T23" fmla="*/ 248 h 288"/>
                <a:gd name="T24" fmla="*/ 92 w 168"/>
                <a:gd name="T25" fmla="*/ 248 h 288"/>
                <a:gd name="T26" fmla="*/ 84 w 168"/>
                <a:gd name="T27" fmla="*/ 264 h 288"/>
                <a:gd name="T28" fmla="*/ 67 w 168"/>
                <a:gd name="T29" fmla="*/ 280 h 288"/>
                <a:gd name="T30" fmla="*/ 42 w 168"/>
                <a:gd name="T31" fmla="*/ 288 h 288"/>
                <a:gd name="T32" fmla="*/ 25 w 168"/>
                <a:gd name="T33" fmla="*/ 248 h 288"/>
                <a:gd name="T34" fmla="*/ 25 w 168"/>
                <a:gd name="T35" fmla="*/ 200 h 288"/>
                <a:gd name="T36" fmla="*/ 33 w 168"/>
                <a:gd name="T37" fmla="*/ 176 h 288"/>
                <a:gd name="T38" fmla="*/ 25 w 168"/>
                <a:gd name="T39" fmla="*/ 160 h 288"/>
                <a:gd name="T40" fmla="*/ 33 w 168"/>
                <a:gd name="T41" fmla="*/ 136 h 288"/>
                <a:gd name="T42" fmla="*/ 33 w 168"/>
                <a:gd name="T43" fmla="*/ 112 h 288"/>
                <a:gd name="T44" fmla="*/ 25 w 168"/>
                <a:gd name="T45" fmla="*/ 80 h 288"/>
                <a:gd name="T46" fmla="*/ 0 w 168"/>
                <a:gd name="T47" fmla="*/ 72 h 288"/>
                <a:gd name="T48" fmla="*/ 0 w 168"/>
                <a:gd name="T49" fmla="*/ 40 h 28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68" h="288">
                  <a:moveTo>
                    <a:pt x="0" y="40"/>
                  </a:moveTo>
                  <a:lnTo>
                    <a:pt x="33" y="48"/>
                  </a:lnTo>
                  <a:lnTo>
                    <a:pt x="59" y="40"/>
                  </a:lnTo>
                  <a:lnTo>
                    <a:pt x="101" y="8"/>
                  </a:lnTo>
                  <a:lnTo>
                    <a:pt x="109" y="0"/>
                  </a:lnTo>
                  <a:lnTo>
                    <a:pt x="143" y="16"/>
                  </a:lnTo>
                  <a:lnTo>
                    <a:pt x="143" y="32"/>
                  </a:lnTo>
                  <a:lnTo>
                    <a:pt x="168" y="96"/>
                  </a:lnTo>
                  <a:lnTo>
                    <a:pt x="151" y="120"/>
                  </a:lnTo>
                  <a:lnTo>
                    <a:pt x="168" y="152"/>
                  </a:lnTo>
                  <a:lnTo>
                    <a:pt x="143" y="256"/>
                  </a:lnTo>
                  <a:lnTo>
                    <a:pt x="117" y="248"/>
                  </a:lnTo>
                  <a:lnTo>
                    <a:pt x="92" y="248"/>
                  </a:lnTo>
                  <a:lnTo>
                    <a:pt x="84" y="264"/>
                  </a:lnTo>
                  <a:lnTo>
                    <a:pt x="67" y="280"/>
                  </a:lnTo>
                  <a:lnTo>
                    <a:pt x="42" y="288"/>
                  </a:lnTo>
                  <a:lnTo>
                    <a:pt x="25" y="248"/>
                  </a:lnTo>
                  <a:lnTo>
                    <a:pt x="25" y="200"/>
                  </a:lnTo>
                  <a:lnTo>
                    <a:pt x="33" y="176"/>
                  </a:lnTo>
                  <a:lnTo>
                    <a:pt x="25" y="160"/>
                  </a:lnTo>
                  <a:lnTo>
                    <a:pt x="33" y="136"/>
                  </a:lnTo>
                  <a:lnTo>
                    <a:pt x="33" y="112"/>
                  </a:lnTo>
                  <a:lnTo>
                    <a:pt x="25" y="80"/>
                  </a:lnTo>
                  <a:lnTo>
                    <a:pt x="0" y="72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5" name="Freeform 25"/>
            <p:cNvSpPr>
              <a:spLocks/>
            </p:cNvSpPr>
            <p:nvPr/>
          </p:nvSpPr>
          <p:spPr bwMode="auto">
            <a:xfrm>
              <a:off x="5286" y="4200"/>
              <a:ext cx="311" cy="72"/>
            </a:xfrm>
            <a:custGeom>
              <a:avLst/>
              <a:gdLst>
                <a:gd name="T0" fmla="*/ 0 w 311"/>
                <a:gd name="T1" fmla="*/ 24 h 72"/>
                <a:gd name="T2" fmla="*/ 8 w 311"/>
                <a:gd name="T3" fmla="*/ 56 h 72"/>
                <a:gd name="T4" fmla="*/ 33 w 311"/>
                <a:gd name="T5" fmla="*/ 64 h 72"/>
                <a:gd name="T6" fmla="*/ 67 w 311"/>
                <a:gd name="T7" fmla="*/ 64 h 72"/>
                <a:gd name="T8" fmla="*/ 126 w 311"/>
                <a:gd name="T9" fmla="*/ 56 h 72"/>
                <a:gd name="T10" fmla="*/ 143 w 311"/>
                <a:gd name="T11" fmla="*/ 56 h 72"/>
                <a:gd name="T12" fmla="*/ 143 w 311"/>
                <a:gd name="T13" fmla="*/ 72 h 72"/>
                <a:gd name="T14" fmla="*/ 193 w 311"/>
                <a:gd name="T15" fmla="*/ 72 h 72"/>
                <a:gd name="T16" fmla="*/ 219 w 311"/>
                <a:gd name="T17" fmla="*/ 56 h 72"/>
                <a:gd name="T18" fmla="*/ 252 w 311"/>
                <a:gd name="T19" fmla="*/ 56 h 72"/>
                <a:gd name="T20" fmla="*/ 278 w 311"/>
                <a:gd name="T21" fmla="*/ 40 h 72"/>
                <a:gd name="T22" fmla="*/ 311 w 311"/>
                <a:gd name="T23" fmla="*/ 32 h 72"/>
                <a:gd name="T24" fmla="*/ 311 w 311"/>
                <a:gd name="T25" fmla="*/ 0 h 72"/>
                <a:gd name="T26" fmla="*/ 286 w 311"/>
                <a:gd name="T27" fmla="*/ 16 h 72"/>
                <a:gd name="T28" fmla="*/ 269 w 311"/>
                <a:gd name="T29" fmla="*/ 24 h 72"/>
                <a:gd name="T30" fmla="*/ 252 w 311"/>
                <a:gd name="T31" fmla="*/ 24 h 72"/>
                <a:gd name="T32" fmla="*/ 244 w 311"/>
                <a:gd name="T33" fmla="*/ 8 h 72"/>
                <a:gd name="T34" fmla="*/ 219 w 311"/>
                <a:gd name="T35" fmla="*/ 16 h 72"/>
                <a:gd name="T36" fmla="*/ 168 w 311"/>
                <a:gd name="T37" fmla="*/ 24 h 72"/>
                <a:gd name="T38" fmla="*/ 168 w 311"/>
                <a:gd name="T39" fmla="*/ 8 h 72"/>
                <a:gd name="T40" fmla="*/ 84 w 311"/>
                <a:gd name="T41" fmla="*/ 40 h 72"/>
                <a:gd name="T42" fmla="*/ 75 w 311"/>
                <a:gd name="T43" fmla="*/ 16 h 72"/>
                <a:gd name="T44" fmla="*/ 59 w 311"/>
                <a:gd name="T45" fmla="*/ 8 h 72"/>
                <a:gd name="T46" fmla="*/ 59 w 311"/>
                <a:gd name="T47" fmla="*/ 24 h 72"/>
                <a:gd name="T48" fmla="*/ 33 w 311"/>
                <a:gd name="T49" fmla="*/ 24 h 72"/>
                <a:gd name="T50" fmla="*/ 16 w 311"/>
                <a:gd name="T51" fmla="*/ 0 h 72"/>
                <a:gd name="T52" fmla="*/ 16 w 311"/>
                <a:gd name="T53" fmla="*/ 16 h 72"/>
                <a:gd name="T54" fmla="*/ 0 w 311"/>
                <a:gd name="T55" fmla="*/ 24 h 7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311" h="72">
                  <a:moveTo>
                    <a:pt x="0" y="24"/>
                  </a:moveTo>
                  <a:lnTo>
                    <a:pt x="8" y="56"/>
                  </a:lnTo>
                  <a:lnTo>
                    <a:pt x="33" y="64"/>
                  </a:lnTo>
                  <a:lnTo>
                    <a:pt x="67" y="64"/>
                  </a:lnTo>
                  <a:lnTo>
                    <a:pt x="126" y="56"/>
                  </a:lnTo>
                  <a:lnTo>
                    <a:pt x="143" y="56"/>
                  </a:lnTo>
                  <a:lnTo>
                    <a:pt x="143" y="72"/>
                  </a:lnTo>
                  <a:lnTo>
                    <a:pt x="193" y="72"/>
                  </a:lnTo>
                  <a:lnTo>
                    <a:pt x="219" y="56"/>
                  </a:lnTo>
                  <a:lnTo>
                    <a:pt x="252" y="56"/>
                  </a:lnTo>
                  <a:lnTo>
                    <a:pt x="278" y="40"/>
                  </a:lnTo>
                  <a:lnTo>
                    <a:pt x="311" y="32"/>
                  </a:lnTo>
                  <a:lnTo>
                    <a:pt x="311" y="0"/>
                  </a:lnTo>
                  <a:lnTo>
                    <a:pt x="286" y="16"/>
                  </a:lnTo>
                  <a:lnTo>
                    <a:pt x="269" y="24"/>
                  </a:lnTo>
                  <a:lnTo>
                    <a:pt x="252" y="24"/>
                  </a:lnTo>
                  <a:lnTo>
                    <a:pt x="244" y="8"/>
                  </a:lnTo>
                  <a:lnTo>
                    <a:pt x="219" y="16"/>
                  </a:lnTo>
                  <a:lnTo>
                    <a:pt x="168" y="24"/>
                  </a:lnTo>
                  <a:lnTo>
                    <a:pt x="168" y="8"/>
                  </a:lnTo>
                  <a:lnTo>
                    <a:pt x="84" y="40"/>
                  </a:lnTo>
                  <a:lnTo>
                    <a:pt x="75" y="16"/>
                  </a:lnTo>
                  <a:lnTo>
                    <a:pt x="59" y="8"/>
                  </a:lnTo>
                  <a:lnTo>
                    <a:pt x="59" y="24"/>
                  </a:lnTo>
                  <a:lnTo>
                    <a:pt x="33" y="24"/>
                  </a:lnTo>
                  <a:lnTo>
                    <a:pt x="16" y="0"/>
                  </a:lnTo>
                  <a:lnTo>
                    <a:pt x="16" y="16"/>
                  </a:lnTo>
                  <a:lnTo>
                    <a:pt x="0" y="2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6" name="Freeform 26"/>
            <p:cNvSpPr>
              <a:spLocks/>
            </p:cNvSpPr>
            <p:nvPr/>
          </p:nvSpPr>
          <p:spPr bwMode="auto">
            <a:xfrm>
              <a:off x="3584" y="3712"/>
              <a:ext cx="168" cy="288"/>
            </a:xfrm>
            <a:custGeom>
              <a:avLst/>
              <a:gdLst>
                <a:gd name="T0" fmla="*/ 0 w 168"/>
                <a:gd name="T1" fmla="*/ 40 h 288"/>
                <a:gd name="T2" fmla="*/ 33 w 168"/>
                <a:gd name="T3" fmla="*/ 48 h 288"/>
                <a:gd name="T4" fmla="*/ 59 w 168"/>
                <a:gd name="T5" fmla="*/ 40 h 288"/>
                <a:gd name="T6" fmla="*/ 101 w 168"/>
                <a:gd name="T7" fmla="*/ 8 h 288"/>
                <a:gd name="T8" fmla="*/ 109 w 168"/>
                <a:gd name="T9" fmla="*/ 0 h 288"/>
                <a:gd name="T10" fmla="*/ 143 w 168"/>
                <a:gd name="T11" fmla="*/ 16 h 288"/>
                <a:gd name="T12" fmla="*/ 143 w 168"/>
                <a:gd name="T13" fmla="*/ 32 h 288"/>
                <a:gd name="T14" fmla="*/ 168 w 168"/>
                <a:gd name="T15" fmla="*/ 96 h 288"/>
                <a:gd name="T16" fmla="*/ 151 w 168"/>
                <a:gd name="T17" fmla="*/ 120 h 288"/>
                <a:gd name="T18" fmla="*/ 168 w 168"/>
                <a:gd name="T19" fmla="*/ 152 h 288"/>
                <a:gd name="T20" fmla="*/ 143 w 168"/>
                <a:gd name="T21" fmla="*/ 256 h 288"/>
                <a:gd name="T22" fmla="*/ 117 w 168"/>
                <a:gd name="T23" fmla="*/ 248 h 288"/>
                <a:gd name="T24" fmla="*/ 92 w 168"/>
                <a:gd name="T25" fmla="*/ 248 h 288"/>
                <a:gd name="T26" fmla="*/ 84 w 168"/>
                <a:gd name="T27" fmla="*/ 264 h 288"/>
                <a:gd name="T28" fmla="*/ 67 w 168"/>
                <a:gd name="T29" fmla="*/ 280 h 288"/>
                <a:gd name="T30" fmla="*/ 42 w 168"/>
                <a:gd name="T31" fmla="*/ 288 h 288"/>
                <a:gd name="T32" fmla="*/ 25 w 168"/>
                <a:gd name="T33" fmla="*/ 248 h 288"/>
                <a:gd name="T34" fmla="*/ 25 w 168"/>
                <a:gd name="T35" fmla="*/ 200 h 288"/>
                <a:gd name="T36" fmla="*/ 33 w 168"/>
                <a:gd name="T37" fmla="*/ 176 h 288"/>
                <a:gd name="T38" fmla="*/ 25 w 168"/>
                <a:gd name="T39" fmla="*/ 160 h 288"/>
                <a:gd name="T40" fmla="*/ 33 w 168"/>
                <a:gd name="T41" fmla="*/ 136 h 288"/>
                <a:gd name="T42" fmla="*/ 33 w 168"/>
                <a:gd name="T43" fmla="*/ 112 h 288"/>
                <a:gd name="T44" fmla="*/ 25 w 168"/>
                <a:gd name="T45" fmla="*/ 80 h 288"/>
                <a:gd name="T46" fmla="*/ 0 w 168"/>
                <a:gd name="T47" fmla="*/ 72 h 288"/>
                <a:gd name="T48" fmla="*/ 0 w 168"/>
                <a:gd name="T49" fmla="*/ 40 h 28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68" h="288">
                  <a:moveTo>
                    <a:pt x="0" y="40"/>
                  </a:moveTo>
                  <a:lnTo>
                    <a:pt x="33" y="48"/>
                  </a:lnTo>
                  <a:lnTo>
                    <a:pt x="59" y="40"/>
                  </a:lnTo>
                  <a:lnTo>
                    <a:pt x="101" y="8"/>
                  </a:lnTo>
                  <a:lnTo>
                    <a:pt x="109" y="0"/>
                  </a:lnTo>
                  <a:lnTo>
                    <a:pt x="143" y="16"/>
                  </a:lnTo>
                  <a:lnTo>
                    <a:pt x="143" y="32"/>
                  </a:lnTo>
                  <a:lnTo>
                    <a:pt x="168" y="96"/>
                  </a:lnTo>
                  <a:lnTo>
                    <a:pt x="151" y="120"/>
                  </a:lnTo>
                  <a:lnTo>
                    <a:pt x="168" y="152"/>
                  </a:lnTo>
                  <a:lnTo>
                    <a:pt x="143" y="256"/>
                  </a:lnTo>
                  <a:lnTo>
                    <a:pt x="117" y="248"/>
                  </a:lnTo>
                  <a:lnTo>
                    <a:pt x="92" y="248"/>
                  </a:lnTo>
                  <a:lnTo>
                    <a:pt x="84" y="264"/>
                  </a:lnTo>
                  <a:lnTo>
                    <a:pt x="67" y="280"/>
                  </a:lnTo>
                  <a:lnTo>
                    <a:pt x="42" y="288"/>
                  </a:lnTo>
                  <a:lnTo>
                    <a:pt x="25" y="248"/>
                  </a:lnTo>
                  <a:lnTo>
                    <a:pt x="25" y="200"/>
                  </a:lnTo>
                  <a:lnTo>
                    <a:pt x="33" y="176"/>
                  </a:lnTo>
                  <a:lnTo>
                    <a:pt x="25" y="160"/>
                  </a:lnTo>
                  <a:lnTo>
                    <a:pt x="33" y="136"/>
                  </a:lnTo>
                  <a:lnTo>
                    <a:pt x="33" y="112"/>
                  </a:lnTo>
                  <a:lnTo>
                    <a:pt x="25" y="80"/>
                  </a:lnTo>
                  <a:lnTo>
                    <a:pt x="0" y="72"/>
                  </a:lnTo>
                  <a:lnTo>
                    <a:pt x="0" y="4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7" name="Freeform 27"/>
            <p:cNvSpPr>
              <a:spLocks/>
            </p:cNvSpPr>
            <p:nvPr/>
          </p:nvSpPr>
          <p:spPr bwMode="auto">
            <a:xfrm>
              <a:off x="3626" y="3496"/>
              <a:ext cx="101" cy="192"/>
            </a:xfrm>
            <a:custGeom>
              <a:avLst/>
              <a:gdLst>
                <a:gd name="T0" fmla="*/ 75 w 101"/>
                <a:gd name="T1" fmla="*/ 32 h 192"/>
                <a:gd name="T2" fmla="*/ 75 w 101"/>
                <a:gd name="T3" fmla="*/ 0 h 192"/>
                <a:gd name="T4" fmla="*/ 92 w 101"/>
                <a:gd name="T5" fmla="*/ 0 h 192"/>
                <a:gd name="T6" fmla="*/ 92 w 101"/>
                <a:gd name="T7" fmla="*/ 40 h 192"/>
                <a:gd name="T8" fmla="*/ 101 w 101"/>
                <a:gd name="T9" fmla="*/ 56 h 192"/>
                <a:gd name="T10" fmla="*/ 101 w 101"/>
                <a:gd name="T11" fmla="*/ 104 h 192"/>
                <a:gd name="T12" fmla="*/ 92 w 101"/>
                <a:gd name="T13" fmla="*/ 120 h 192"/>
                <a:gd name="T14" fmla="*/ 92 w 101"/>
                <a:gd name="T15" fmla="*/ 152 h 192"/>
                <a:gd name="T16" fmla="*/ 67 w 101"/>
                <a:gd name="T17" fmla="*/ 192 h 192"/>
                <a:gd name="T18" fmla="*/ 50 w 101"/>
                <a:gd name="T19" fmla="*/ 192 h 192"/>
                <a:gd name="T20" fmla="*/ 25 w 101"/>
                <a:gd name="T21" fmla="*/ 176 h 192"/>
                <a:gd name="T22" fmla="*/ 33 w 101"/>
                <a:gd name="T23" fmla="*/ 160 h 192"/>
                <a:gd name="T24" fmla="*/ 17 w 101"/>
                <a:gd name="T25" fmla="*/ 152 h 192"/>
                <a:gd name="T26" fmla="*/ 33 w 101"/>
                <a:gd name="T27" fmla="*/ 136 h 192"/>
                <a:gd name="T28" fmla="*/ 8 w 101"/>
                <a:gd name="T29" fmla="*/ 128 h 192"/>
                <a:gd name="T30" fmla="*/ 25 w 101"/>
                <a:gd name="T31" fmla="*/ 112 h 192"/>
                <a:gd name="T32" fmla="*/ 8 w 101"/>
                <a:gd name="T33" fmla="*/ 96 h 192"/>
                <a:gd name="T34" fmla="*/ 0 w 101"/>
                <a:gd name="T35" fmla="*/ 72 h 192"/>
                <a:gd name="T36" fmla="*/ 17 w 101"/>
                <a:gd name="T37" fmla="*/ 64 h 192"/>
                <a:gd name="T38" fmla="*/ 17 w 101"/>
                <a:gd name="T39" fmla="*/ 48 h 192"/>
                <a:gd name="T40" fmla="*/ 42 w 101"/>
                <a:gd name="T41" fmla="*/ 40 h 192"/>
                <a:gd name="T42" fmla="*/ 75 w 101"/>
                <a:gd name="T43" fmla="*/ 32 h 19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01" h="192">
                  <a:moveTo>
                    <a:pt x="75" y="32"/>
                  </a:moveTo>
                  <a:lnTo>
                    <a:pt x="75" y="0"/>
                  </a:lnTo>
                  <a:lnTo>
                    <a:pt x="92" y="0"/>
                  </a:lnTo>
                  <a:lnTo>
                    <a:pt x="92" y="40"/>
                  </a:lnTo>
                  <a:lnTo>
                    <a:pt x="101" y="56"/>
                  </a:lnTo>
                  <a:lnTo>
                    <a:pt x="101" y="104"/>
                  </a:lnTo>
                  <a:lnTo>
                    <a:pt x="92" y="120"/>
                  </a:lnTo>
                  <a:lnTo>
                    <a:pt x="92" y="152"/>
                  </a:lnTo>
                  <a:lnTo>
                    <a:pt x="67" y="192"/>
                  </a:lnTo>
                  <a:lnTo>
                    <a:pt x="50" y="192"/>
                  </a:lnTo>
                  <a:lnTo>
                    <a:pt x="25" y="176"/>
                  </a:lnTo>
                  <a:lnTo>
                    <a:pt x="33" y="160"/>
                  </a:lnTo>
                  <a:lnTo>
                    <a:pt x="17" y="152"/>
                  </a:lnTo>
                  <a:lnTo>
                    <a:pt x="33" y="136"/>
                  </a:lnTo>
                  <a:lnTo>
                    <a:pt x="8" y="128"/>
                  </a:lnTo>
                  <a:lnTo>
                    <a:pt x="25" y="112"/>
                  </a:lnTo>
                  <a:lnTo>
                    <a:pt x="8" y="96"/>
                  </a:lnTo>
                  <a:lnTo>
                    <a:pt x="0" y="72"/>
                  </a:lnTo>
                  <a:lnTo>
                    <a:pt x="17" y="64"/>
                  </a:lnTo>
                  <a:lnTo>
                    <a:pt x="17" y="48"/>
                  </a:lnTo>
                  <a:lnTo>
                    <a:pt x="42" y="40"/>
                  </a:lnTo>
                  <a:lnTo>
                    <a:pt x="75" y="3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8" name="Freeform 28"/>
            <p:cNvSpPr>
              <a:spLocks/>
            </p:cNvSpPr>
            <p:nvPr/>
          </p:nvSpPr>
          <p:spPr bwMode="auto">
            <a:xfrm>
              <a:off x="3626" y="3496"/>
              <a:ext cx="101" cy="192"/>
            </a:xfrm>
            <a:custGeom>
              <a:avLst/>
              <a:gdLst>
                <a:gd name="T0" fmla="*/ 75 w 101"/>
                <a:gd name="T1" fmla="*/ 32 h 192"/>
                <a:gd name="T2" fmla="*/ 75 w 101"/>
                <a:gd name="T3" fmla="*/ 0 h 192"/>
                <a:gd name="T4" fmla="*/ 92 w 101"/>
                <a:gd name="T5" fmla="*/ 0 h 192"/>
                <a:gd name="T6" fmla="*/ 92 w 101"/>
                <a:gd name="T7" fmla="*/ 40 h 192"/>
                <a:gd name="T8" fmla="*/ 101 w 101"/>
                <a:gd name="T9" fmla="*/ 56 h 192"/>
                <a:gd name="T10" fmla="*/ 101 w 101"/>
                <a:gd name="T11" fmla="*/ 104 h 192"/>
                <a:gd name="T12" fmla="*/ 92 w 101"/>
                <a:gd name="T13" fmla="*/ 120 h 192"/>
                <a:gd name="T14" fmla="*/ 92 w 101"/>
                <a:gd name="T15" fmla="*/ 152 h 192"/>
                <a:gd name="T16" fmla="*/ 67 w 101"/>
                <a:gd name="T17" fmla="*/ 192 h 192"/>
                <a:gd name="T18" fmla="*/ 50 w 101"/>
                <a:gd name="T19" fmla="*/ 192 h 192"/>
                <a:gd name="T20" fmla="*/ 25 w 101"/>
                <a:gd name="T21" fmla="*/ 176 h 192"/>
                <a:gd name="T22" fmla="*/ 33 w 101"/>
                <a:gd name="T23" fmla="*/ 160 h 192"/>
                <a:gd name="T24" fmla="*/ 17 w 101"/>
                <a:gd name="T25" fmla="*/ 152 h 192"/>
                <a:gd name="T26" fmla="*/ 33 w 101"/>
                <a:gd name="T27" fmla="*/ 136 h 192"/>
                <a:gd name="T28" fmla="*/ 8 w 101"/>
                <a:gd name="T29" fmla="*/ 128 h 192"/>
                <a:gd name="T30" fmla="*/ 25 w 101"/>
                <a:gd name="T31" fmla="*/ 112 h 192"/>
                <a:gd name="T32" fmla="*/ 8 w 101"/>
                <a:gd name="T33" fmla="*/ 96 h 192"/>
                <a:gd name="T34" fmla="*/ 0 w 101"/>
                <a:gd name="T35" fmla="*/ 72 h 192"/>
                <a:gd name="T36" fmla="*/ 17 w 101"/>
                <a:gd name="T37" fmla="*/ 64 h 192"/>
                <a:gd name="T38" fmla="*/ 17 w 101"/>
                <a:gd name="T39" fmla="*/ 48 h 192"/>
                <a:gd name="T40" fmla="*/ 42 w 101"/>
                <a:gd name="T41" fmla="*/ 40 h 192"/>
                <a:gd name="T42" fmla="*/ 75 w 101"/>
                <a:gd name="T43" fmla="*/ 32 h 19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01" h="192">
                  <a:moveTo>
                    <a:pt x="75" y="32"/>
                  </a:moveTo>
                  <a:lnTo>
                    <a:pt x="75" y="0"/>
                  </a:lnTo>
                  <a:lnTo>
                    <a:pt x="92" y="0"/>
                  </a:lnTo>
                  <a:lnTo>
                    <a:pt x="92" y="40"/>
                  </a:lnTo>
                  <a:lnTo>
                    <a:pt x="101" y="56"/>
                  </a:lnTo>
                  <a:lnTo>
                    <a:pt x="101" y="104"/>
                  </a:lnTo>
                  <a:lnTo>
                    <a:pt x="92" y="120"/>
                  </a:lnTo>
                  <a:lnTo>
                    <a:pt x="92" y="152"/>
                  </a:lnTo>
                  <a:lnTo>
                    <a:pt x="67" y="192"/>
                  </a:lnTo>
                  <a:lnTo>
                    <a:pt x="50" y="192"/>
                  </a:lnTo>
                  <a:lnTo>
                    <a:pt x="25" y="176"/>
                  </a:lnTo>
                  <a:lnTo>
                    <a:pt x="33" y="160"/>
                  </a:lnTo>
                  <a:lnTo>
                    <a:pt x="17" y="152"/>
                  </a:lnTo>
                  <a:lnTo>
                    <a:pt x="33" y="136"/>
                  </a:lnTo>
                  <a:lnTo>
                    <a:pt x="8" y="128"/>
                  </a:lnTo>
                  <a:lnTo>
                    <a:pt x="25" y="112"/>
                  </a:lnTo>
                  <a:lnTo>
                    <a:pt x="8" y="96"/>
                  </a:lnTo>
                  <a:lnTo>
                    <a:pt x="0" y="72"/>
                  </a:lnTo>
                  <a:lnTo>
                    <a:pt x="17" y="64"/>
                  </a:lnTo>
                  <a:lnTo>
                    <a:pt x="17" y="48"/>
                  </a:lnTo>
                  <a:lnTo>
                    <a:pt x="42" y="40"/>
                  </a:lnTo>
                  <a:lnTo>
                    <a:pt x="75" y="3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09" name="Freeform 31"/>
            <p:cNvSpPr>
              <a:spLocks/>
            </p:cNvSpPr>
            <p:nvPr/>
          </p:nvSpPr>
          <p:spPr bwMode="auto">
            <a:xfrm>
              <a:off x="3457" y="3008"/>
              <a:ext cx="1180" cy="1080"/>
            </a:xfrm>
            <a:custGeom>
              <a:avLst/>
              <a:gdLst>
                <a:gd name="T0" fmla="*/ 1121 w 1180"/>
                <a:gd name="T1" fmla="*/ 728 h 1080"/>
                <a:gd name="T2" fmla="*/ 1003 w 1180"/>
                <a:gd name="T3" fmla="*/ 672 h 1080"/>
                <a:gd name="T4" fmla="*/ 935 w 1180"/>
                <a:gd name="T5" fmla="*/ 616 h 1080"/>
                <a:gd name="T6" fmla="*/ 902 w 1180"/>
                <a:gd name="T7" fmla="*/ 584 h 1080"/>
                <a:gd name="T8" fmla="*/ 817 w 1180"/>
                <a:gd name="T9" fmla="*/ 592 h 1080"/>
                <a:gd name="T10" fmla="*/ 733 w 1180"/>
                <a:gd name="T11" fmla="*/ 528 h 1080"/>
                <a:gd name="T12" fmla="*/ 683 w 1180"/>
                <a:gd name="T13" fmla="*/ 448 h 1080"/>
                <a:gd name="T14" fmla="*/ 556 w 1180"/>
                <a:gd name="T15" fmla="*/ 344 h 1080"/>
                <a:gd name="T16" fmla="*/ 523 w 1180"/>
                <a:gd name="T17" fmla="*/ 280 h 1080"/>
                <a:gd name="T18" fmla="*/ 548 w 1180"/>
                <a:gd name="T19" fmla="*/ 240 h 1080"/>
                <a:gd name="T20" fmla="*/ 531 w 1180"/>
                <a:gd name="T21" fmla="*/ 216 h 1080"/>
                <a:gd name="T22" fmla="*/ 556 w 1180"/>
                <a:gd name="T23" fmla="*/ 184 h 1080"/>
                <a:gd name="T24" fmla="*/ 649 w 1180"/>
                <a:gd name="T25" fmla="*/ 144 h 1080"/>
                <a:gd name="T26" fmla="*/ 649 w 1180"/>
                <a:gd name="T27" fmla="*/ 56 h 1080"/>
                <a:gd name="T28" fmla="*/ 514 w 1180"/>
                <a:gd name="T29" fmla="*/ 0 h 1080"/>
                <a:gd name="T30" fmla="*/ 405 w 1180"/>
                <a:gd name="T31" fmla="*/ 40 h 1080"/>
                <a:gd name="T32" fmla="*/ 354 w 1180"/>
                <a:gd name="T33" fmla="*/ 64 h 1080"/>
                <a:gd name="T34" fmla="*/ 295 w 1180"/>
                <a:gd name="T35" fmla="*/ 80 h 1080"/>
                <a:gd name="T36" fmla="*/ 228 w 1180"/>
                <a:gd name="T37" fmla="*/ 152 h 1080"/>
                <a:gd name="T38" fmla="*/ 118 w 1180"/>
                <a:gd name="T39" fmla="*/ 136 h 1080"/>
                <a:gd name="T40" fmla="*/ 42 w 1180"/>
                <a:gd name="T41" fmla="*/ 208 h 1080"/>
                <a:gd name="T42" fmla="*/ 25 w 1180"/>
                <a:gd name="T43" fmla="*/ 272 h 1080"/>
                <a:gd name="T44" fmla="*/ 93 w 1180"/>
                <a:gd name="T45" fmla="*/ 352 h 1080"/>
                <a:gd name="T46" fmla="*/ 93 w 1180"/>
                <a:gd name="T47" fmla="*/ 392 h 1080"/>
                <a:gd name="T48" fmla="*/ 160 w 1180"/>
                <a:gd name="T49" fmla="*/ 344 h 1080"/>
                <a:gd name="T50" fmla="*/ 202 w 1180"/>
                <a:gd name="T51" fmla="*/ 320 h 1080"/>
                <a:gd name="T52" fmla="*/ 261 w 1180"/>
                <a:gd name="T53" fmla="*/ 352 h 1080"/>
                <a:gd name="T54" fmla="*/ 312 w 1180"/>
                <a:gd name="T55" fmla="*/ 368 h 1080"/>
                <a:gd name="T56" fmla="*/ 337 w 1180"/>
                <a:gd name="T57" fmla="*/ 424 h 1080"/>
                <a:gd name="T58" fmla="*/ 371 w 1180"/>
                <a:gd name="T59" fmla="*/ 496 h 1080"/>
                <a:gd name="T60" fmla="*/ 430 w 1180"/>
                <a:gd name="T61" fmla="*/ 552 h 1080"/>
                <a:gd name="T62" fmla="*/ 497 w 1180"/>
                <a:gd name="T63" fmla="*/ 592 h 1080"/>
                <a:gd name="T64" fmla="*/ 607 w 1180"/>
                <a:gd name="T65" fmla="*/ 680 h 1080"/>
                <a:gd name="T66" fmla="*/ 649 w 1180"/>
                <a:gd name="T67" fmla="*/ 688 h 1080"/>
                <a:gd name="T68" fmla="*/ 742 w 1180"/>
                <a:gd name="T69" fmla="*/ 744 h 1080"/>
                <a:gd name="T70" fmla="*/ 775 w 1180"/>
                <a:gd name="T71" fmla="*/ 752 h 1080"/>
                <a:gd name="T72" fmla="*/ 809 w 1180"/>
                <a:gd name="T73" fmla="*/ 768 h 1080"/>
                <a:gd name="T74" fmla="*/ 851 w 1180"/>
                <a:gd name="T75" fmla="*/ 824 h 1080"/>
                <a:gd name="T76" fmla="*/ 927 w 1180"/>
                <a:gd name="T77" fmla="*/ 856 h 1080"/>
                <a:gd name="T78" fmla="*/ 978 w 1180"/>
                <a:gd name="T79" fmla="*/ 984 h 1080"/>
                <a:gd name="T80" fmla="*/ 935 w 1180"/>
                <a:gd name="T81" fmla="*/ 1000 h 1080"/>
                <a:gd name="T82" fmla="*/ 927 w 1180"/>
                <a:gd name="T83" fmla="*/ 1040 h 1080"/>
                <a:gd name="T84" fmla="*/ 935 w 1180"/>
                <a:gd name="T85" fmla="*/ 1072 h 1080"/>
                <a:gd name="T86" fmla="*/ 978 w 1180"/>
                <a:gd name="T87" fmla="*/ 1072 h 1080"/>
                <a:gd name="T88" fmla="*/ 1011 w 1180"/>
                <a:gd name="T89" fmla="*/ 1000 h 1080"/>
                <a:gd name="T90" fmla="*/ 1070 w 1180"/>
                <a:gd name="T91" fmla="*/ 952 h 1080"/>
                <a:gd name="T92" fmla="*/ 1053 w 1180"/>
                <a:gd name="T93" fmla="*/ 888 h 1080"/>
                <a:gd name="T94" fmla="*/ 1003 w 1180"/>
                <a:gd name="T95" fmla="*/ 864 h 1080"/>
                <a:gd name="T96" fmla="*/ 1011 w 1180"/>
                <a:gd name="T97" fmla="*/ 800 h 1080"/>
                <a:gd name="T98" fmla="*/ 1045 w 1180"/>
                <a:gd name="T99" fmla="*/ 768 h 1080"/>
                <a:gd name="T100" fmla="*/ 1146 w 1180"/>
                <a:gd name="T101" fmla="*/ 792 h 1080"/>
                <a:gd name="T102" fmla="*/ 1180 w 1180"/>
                <a:gd name="T103" fmla="*/ 784 h 108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1180" h="1080">
                  <a:moveTo>
                    <a:pt x="1155" y="752"/>
                  </a:moveTo>
                  <a:lnTo>
                    <a:pt x="1121" y="728"/>
                  </a:lnTo>
                  <a:lnTo>
                    <a:pt x="1087" y="712"/>
                  </a:lnTo>
                  <a:lnTo>
                    <a:pt x="1003" y="672"/>
                  </a:lnTo>
                  <a:lnTo>
                    <a:pt x="919" y="632"/>
                  </a:lnTo>
                  <a:lnTo>
                    <a:pt x="935" y="616"/>
                  </a:lnTo>
                  <a:lnTo>
                    <a:pt x="927" y="600"/>
                  </a:lnTo>
                  <a:lnTo>
                    <a:pt x="902" y="584"/>
                  </a:lnTo>
                  <a:lnTo>
                    <a:pt x="868" y="592"/>
                  </a:lnTo>
                  <a:lnTo>
                    <a:pt x="817" y="592"/>
                  </a:lnTo>
                  <a:lnTo>
                    <a:pt x="775" y="568"/>
                  </a:lnTo>
                  <a:lnTo>
                    <a:pt x="733" y="528"/>
                  </a:lnTo>
                  <a:lnTo>
                    <a:pt x="708" y="488"/>
                  </a:lnTo>
                  <a:lnTo>
                    <a:pt x="683" y="448"/>
                  </a:lnTo>
                  <a:lnTo>
                    <a:pt x="641" y="408"/>
                  </a:lnTo>
                  <a:lnTo>
                    <a:pt x="556" y="344"/>
                  </a:lnTo>
                  <a:lnTo>
                    <a:pt x="523" y="296"/>
                  </a:lnTo>
                  <a:lnTo>
                    <a:pt x="523" y="280"/>
                  </a:lnTo>
                  <a:lnTo>
                    <a:pt x="539" y="256"/>
                  </a:lnTo>
                  <a:lnTo>
                    <a:pt x="548" y="240"/>
                  </a:lnTo>
                  <a:lnTo>
                    <a:pt x="539" y="224"/>
                  </a:lnTo>
                  <a:lnTo>
                    <a:pt x="531" y="216"/>
                  </a:lnTo>
                  <a:lnTo>
                    <a:pt x="531" y="200"/>
                  </a:lnTo>
                  <a:lnTo>
                    <a:pt x="556" y="184"/>
                  </a:lnTo>
                  <a:lnTo>
                    <a:pt x="641" y="152"/>
                  </a:lnTo>
                  <a:lnTo>
                    <a:pt x="649" y="144"/>
                  </a:lnTo>
                  <a:lnTo>
                    <a:pt x="641" y="88"/>
                  </a:lnTo>
                  <a:lnTo>
                    <a:pt x="649" y="56"/>
                  </a:lnTo>
                  <a:lnTo>
                    <a:pt x="531" y="24"/>
                  </a:lnTo>
                  <a:lnTo>
                    <a:pt x="514" y="0"/>
                  </a:lnTo>
                  <a:lnTo>
                    <a:pt x="438" y="8"/>
                  </a:lnTo>
                  <a:lnTo>
                    <a:pt x="405" y="40"/>
                  </a:lnTo>
                  <a:lnTo>
                    <a:pt x="371" y="32"/>
                  </a:lnTo>
                  <a:lnTo>
                    <a:pt x="354" y="64"/>
                  </a:lnTo>
                  <a:lnTo>
                    <a:pt x="320" y="64"/>
                  </a:lnTo>
                  <a:lnTo>
                    <a:pt x="295" y="80"/>
                  </a:lnTo>
                  <a:lnTo>
                    <a:pt x="253" y="72"/>
                  </a:lnTo>
                  <a:lnTo>
                    <a:pt x="228" y="152"/>
                  </a:lnTo>
                  <a:lnTo>
                    <a:pt x="160" y="72"/>
                  </a:lnTo>
                  <a:lnTo>
                    <a:pt x="118" y="136"/>
                  </a:lnTo>
                  <a:lnTo>
                    <a:pt x="25" y="144"/>
                  </a:lnTo>
                  <a:lnTo>
                    <a:pt x="42" y="208"/>
                  </a:lnTo>
                  <a:lnTo>
                    <a:pt x="0" y="232"/>
                  </a:lnTo>
                  <a:lnTo>
                    <a:pt x="25" y="272"/>
                  </a:lnTo>
                  <a:lnTo>
                    <a:pt x="17" y="320"/>
                  </a:lnTo>
                  <a:lnTo>
                    <a:pt x="93" y="352"/>
                  </a:lnTo>
                  <a:lnTo>
                    <a:pt x="76" y="392"/>
                  </a:lnTo>
                  <a:lnTo>
                    <a:pt x="93" y="392"/>
                  </a:lnTo>
                  <a:lnTo>
                    <a:pt x="135" y="376"/>
                  </a:lnTo>
                  <a:lnTo>
                    <a:pt x="160" y="344"/>
                  </a:lnTo>
                  <a:lnTo>
                    <a:pt x="177" y="328"/>
                  </a:lnTo>
                  <a:lnTo>
                    <a:pt x="202" y="320"/>
                  </a:lnTo>
                  <a:lnTo>
                    <a:pt x="244" y="336"/>
                  </a:lnTo>
                  <a:lnTo>
                    <a:pt x="261" y="352"/>
                  </a:lnTo>
                  <a:lnTo>
                    <a:pt x="278" y="368"/>
                  </a:lnTo>
                  <a:lnTo>
                    <a:pt x="312" y="368"/>
                  </a:lnTo>
                  <a:lnTo>
                    <a:pt x="329" y="384"/>
                  </a:lnTo>
                  <a:lnTo>
                    <a:pt x="337" y="424"/>
                  </a:lnTo>
                  <a:lnTo>
                    <a:pt x="362" y="472"/>
                  </a:lnTo>
                  <a:lnTo>
                    <a:pt x="371" y="496"/>
                  </a:lnTo>
                  <a:lnTo>
                    <a:pt x="396" y="512"/>
                  </a:lnTo>
                  <a:lnTo>
                    <a:pt x="430" y="552"/>
                  </a:lnTo>
                  <a:lnTo>
                    <a:pt x="472" y="576"/>
                  </a:lnTo>
                  <a:lnTo>
                    <a:pt x="497" y="592"/>
                  </a:lnTo>
                  <a:lnTo>
                    <a:pt x="514" y="608"/>
                  </a:lnTo>
                  <a:lnTo>
                    <a:pt x="607" y="680"/>
                  </a:lnTo>
                  <a:lnTo>
                    <a:pt x="624" y="696"/>
                  </a:lnTo>
                  <a:lnTo>
                    <a:pt x="649" y="688"/>
                  </a:lnTo>
                  <a:lnTo>
                    <a:pt x="708" y="712"/>
                  </a:lnTo>
                  <a:lnTo>
                    <a:pt x="742" y="744"/>
                  </a:lnTo>
                  <a:lnTo>
                    <a:pt x="767" y="744"/>
                  </a:lnTo>
                  <a:lnTo>
                    <a:pt x="775" y="752"/>
                  </a:lnTo>
                  <a:lnTo>
                    <a:pt x="775" y="768"/>
                  </a:lnTo>
                  <a:lnTo>
                    <a:pt x="809" y="768"/>
                  </a:lnTo>
                  <a:lnTo>
                    <a:pt x="826" y="800"/>
                  </a:lnTo>
                  <a:lnTo>
                    <a:pt x="851" y="824"/>
                  </a:lnTo>
                  <a:lnTo>
                    <a:pt x="893" y="840"/>
                  </a:lnTo>
                  <a:lnTo>
                    <a:pt x="927" y="856"/>
                  </a:lnTo>
                  <a:lnTo>
                    <a:pt x="944" y="904"/>
                  </a:lnTo>
                  <a:lnTo>
                    <a:pt x="978" y="984"/>
                  </a:lnTo>
                  <a:lnTo>
                    <a:pt x="952" y="984"/>
                  </a:lnTo>
                  <a:lnTo>
                    <a:pt x="935" y="1000"/>
                  </a:lnTo>
                  <a:lnTo>
                    <a:pt x="935" y="1016"/>
                  </a:lnTo>
                  <a:lnTo>
                    <a:pt x="927" y="1040"/>
                  </a:lnTo>
                  <a:lnTo>
                    <a:pt x="919" y="1056"/>
                  </a:lnTo>
                  <a:lnTo>
                    <a:pt x="935" y="1072"/>
                  </a:lnTo>
                  <a:lnTo>
                    <a:pt x="952" y="1080"/>
                  </a:lnTo>
                  <a:lnTo>
                    <a:pt x="978" y="1072"/>
                  </a:lnTo>
                  <a:lnTo>
                    <a:pt x="994" y="1040"/>
                  </a:lnTo>
                  <a:lnTo>
                    <a:pt x="1011" y="1000"/>
                  </a:lnTo>
                  <a:lnTo>
                    <a:pt x="1028" y="960"/>
                  </a:lnTo>
                  <a:lnTo>
                    <a:pt x="1070" y="952"/>
                  </a:lnTo>
                  <a:lnTo>
                    <a:pt x="1070" y="904"/>
                  </a:lnTo>
                  <a:lnTo>
                    <a:pt x="1053" y="888"/>
                  </a:lnTo>
                  <a:lnTo>
                    <a:pt x="1028" y="880"/>
                  </a:lnTo>
                  <a:lnTo>
                    <a:pt x="1003" y="864"/>
                  </a:lnTo>
                  <a:lnTo>
                    <a:pt x="994" y="848"/>
                  </a:lnTo>
                  <a:lnTo>
                    <a:pt x="1011" y="800"/>
                  </a:lnTo>
                  <a:lnTo>
                    <a:pt x="1028" y="776"/>
                  </a:lnTo>
                  <a:lnTo>
                    <a:pt x="1045" y="768"/>
                  </a:lnTo>
                  <a:lnTo>
                    <a:pt x="1104" y="776"/>
                  </a:lnTo>
                  <a:lnTo>
                    <a:pt x="1146" y="792"/>
                  </a:lnTo>
                  <a:lnTo>
                    <a:pt x="1180" y="824"/>
                  </a:lnTo>
                  <a:lnTo>
                    <a:pt x="1180" y="784"/>
                  </a:lnTo>
                  <a:lnTo>
                    <a:pt x="1155" y="752"/>
                  </a:ln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0" name="Freeform 32"/>
            <p:cNvSpPr>
              <a:spLocks/>
            </p:cNvSpPr>
            <p:nvPr/>
          </p:nvSpPr>
          <p:spPr bwMode="auto">
            <a:xfrm>
              <a:off x="2463" y="2496"/>
              <a:ext cx="1146" cy="1088"/>
            </a:xfrm>
            <a:custGeom>
              <a:avLst/>
              <a:gdLst>
                <a:gd name="T0" fmla="*/ 969 w 1146"/>
                <a:gd name="T1" fmla="*/ 600 h 1088"/>
                <a:gd name="T2" fmla="*/ 944 w 1146"/>
                <a:gd name="T3" fmla="*/ 584 h 1088"/>
                <a:gd name="T4" fmla="*/ 986 w 1146"/>
                <a:gd name="T5" fmla="*/ 520 h 1088"/>
                <a:gd name="T6" fmla="*/ 1019 w 1146"/>
                <a:gd name="T7" fmla="*/ 472 h 1088"/>
                <a:gd name="T8" fmla="*/ 1087 w 1146"/>
                <a:gd name="T9" fmla="*/ 448 h 1088"/>
                <a:gd name="T10" fmla="*/ 1112 w 1146"/>
                <a:gd name="T11" fmla="*/ 320 h 1088"/>
                <a:gd name="T12" fmla="*/ 1095 w 1146"/>
                <a:gd name="T13" fmla="*/ 272 h 1088"/>
                <a:gd name="T14" fmla="*/ 1011 w 1146"/>
                <a:gd name="T15" fmla="*/ 248 h 1088"/>
                <a:gd name="T16" fmla="*/ 927 w 1146"/>
                <a:gd name="T17" fmla="*/ 208 h 1088"/>
                <a:gd name="T18" fmla="*/ 851 w 1146"/>
                <a:gd name="T19" fmla="*/ 136 h 1088"/>
                <a:gd name="T20" fmla="*/ 809 w 1146"/>
                <a:gd name="T21" fmla="*/ 112 h 1088"/>
                <a:gd name="T22" fmla="*/ 767 w 1146"/>
                <a:gd name="T23" fmla="*/ 88 h 1088"/>
                <a:gd name="T24" fmla="*/ 708 w 1146"/>
                <a:gd name="T25" fmla="*/ 48 h 1088"/>
                <a:gd name="T26" fmla="*/ 666 w 1146"/>
                <a:gd name="T27" fmla="*/ 0 h 1088"/>
                <a:gd name="T28" fmla="*/ 598 w 1146"/>
                <a:gd name="T29" fmla="*/ 24 h 1088"/>
                <a:gd name="T30" fmla="*/ 564 w 1146"/>
                <a:gd name="T31" fmla="*/ 104 h 1088"/>
                <a:gd name="T32" fmla="*/ 489 w 1146"/>
                <a:gd name="T33" fmla="*/ 136 h 1088"/>
                <a:gd name="T34" fmla="*/ 455 w 1146"/>
                <a:gd name="T35" fmla="*/ 168 h 1088"/>
                <a:gd name="T36" fmla="*/ 413 w 1146"/>
                <a:gd name="T37" fmla="*/ 184 h 1088"/>
                <a:gd name="T38" fmla="*/ 345 w 1146"/>
                <a:gd name="T39" fmla="*/ 160 h 1088"/>
                <a:gd name="T40" fmla="*/ 269 w 1146"/>
                <a:gd name="T41" fmla="*/ 144 h 1088"/>
                <a:gd name="T42" fmla="*/ 303 w 1146"/>
                <a:gd name="T43" fmla="*/ 256 h 1088"/>
                <a:gd name="T44" fmla="*/ 211 w 1146"/>
                <a:gd name="T45" fmla="*/ 240 h 1088"/>
                <a:gd name="T46" fmla="*/ 177 w 1146"/>
                <a:gd name="T47" fmla="*/ 232 h 1088"/>
                <a:gd name="T48" fmla="*/ 126 w 1146"/>
                <a:gd name="T49" fmla="*/ 208 h 1088"/>
                <a:gd name="T50" fmla="*/ 84 w 1146"/>
                <a:gd name="T51" fmla="*/ 216 h 1088"/>
                <a:gd name="T52" fmla="*/ 8 w 1146"/>
                <a:gd name="T53" fmla="*/ 232 h 1088"/>
                <a:gd name="T54" fmla="*/ 8 w 1146"/>
                <a:gd name="T55" fmla="*/ 248 h 1088"/>
                <a:gd name="T56" fmla="*/ 25 w 1146"/>
                <a:gd name="T57" fmla="*/ 272 h 1088"/>
                <a:gd name="T58" fmla="*/ 17 w 1146"/>
                <a:gd name="T59" fmla="*/ 288 h 1088"/>
                <a:gd name="T60" fmla="*/ 42 w 1146"/>
                <a:gd name="T61" fmla="*/ 312 h 1088"/>
                <a:gd name="T62" fmla="*/ 109 w 1146"/>
                <a:gd name="T63" fmla="*/ 328 h 1088"/>
                <a:gd name="T64" fmla="*/ 160 w 1146"/>
                <a:gd name="T65" fmla="*/ 368 h 1088"/>
                <a:gd name="T66" fmla="*/ 194 w 1146"/>
                <a:gd name="T67" fmla="*/ 400 h 1088"/>
                <a:gd name="T68" fmla="*/ 211 w 1146"/>
                <a:gd name="T69" fmla="*/ 448 h 1088"/>
                <a:gd name="T70" fmla="*/ 269 w 1146"/>
                <a:gd name="T71" fmla="*/ 536 h 1088"/>
                <a:gd name="T72" fmla="*/ 278 w 1146"/>
                <a:gd name="T73" fmla="*/ 584 h 1088"/>
                <a:gd name="T74" fmla="*/ 295 w 1146"/>
                <a:gd name="T75" fmla="*/ 640 h 1088"/>
                <a:gd name="T76" fmla="*/ 236 w 1146"/>
                <a:gd name="T77" fmla="*/ 776 h 1088"/>
                <a:gd name="T78" fmla="*/ 177 w 1146"/>
                <a:gd name="T79" fmla="*/ 872 h 1088"/>
                <a:gd name="T80" fmla="*/ 160 w 1146"/>
                <a:gd name="T81" fmla="*/ 888 h 1088"/>
                <a:gd name="T82" fmla="*/ 244 w 1146"/>
                <a:gd name="T83" fmla="*/ 960 h 1088"/>
                <a:gd name="T84" fmla="*/ 320 w 1146"/>
                <a:gd name="T85" fmla="*/ 992 h 1088"/>
                <a:gd name="T86" fmla="*/ 396 w 1146"/>
                <a:gd name="T87" fmla="*/ 1024 h 1088"/>
                <a:gd name="T88" fmla="*/ 522 w 1146"/>
                <a:gd name="T89" fmla="*/ 1056 h 1088"/>
                <a:gd name="T90" fmla="*/ 607 w 1146"/>
                <a:gd name="T91" fmla="*/ 1088 h 1088"/>
                <a:gd name="T92" fmla="*/ 640 w 1146"/>
                <a:gd name="T93" fmla="*/ 1064 h 1088"/>
                <a:gd name="T94" fmla="*/ 632 w 1146"/>
                <a:gd name="T95" fmla="*/ 992 h 1088"/>
                <a:gd name="T96" fmla="*/ 682 w 1146"/>
                <a:gd name="T97" fmla="*/ 944 h 1088"/>
                <a:gd name="T98" fmla="*/ 750 w 1146"/>
                <a:gd name="T99" fmla="*/ 928 h 1088"/>
                <a:gd name="T100" fmla="*/ 876 w 1146"/>
                <a:gd name="T101" fmla="*/ 968 h 1088"/>
                <a:gd name="T102" fmla="*/ 944 w 1146"/>
                <a:gd name="T103" fmla="*/ 984 h 1088"/>
                <a:gd name="T104" fmla="*/ 969 w 1146"/>
                <a:gd name="T105" fmla="*/ 968 h 1088"/>
                <a:gd name="T106" fmla="*/ 1019 w 1146"/>
                <a:gd name="T107" fmla="*/ 928 h 1088"/>
                <a:gd name="T108" fmla="*/ 1087 w 1146"/>
                <a:gd name="T109" fmla="*/ 864 h 1088"/>
                <a:gd name="T110" fmla="*/ 1019 w 1146"/>
                <a:gd name="T111" fmla="*/ 784 h 1088"/>
                <a:gd name="T112" fmla="*/ 1036 w 1146"/>
                <a:gd name="T113" fmla="*/ 720 h 1088"/>
                <a:gd name="T114" fmla="*/ 1036 w 1146"/>
                <a:gd name="T115" fmla="*/ 656 h 1088"/>
                <a:gd name="T116" fmla="*/ 1011 w 1146"/>
                <a:gd name="T117" fmla="*/ 616 h 10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146" h="1088">
                  <a:moveTo>
                    <a:pt x="1011" y="616"/>
                  </a:moveTo>
                  <a:lnTo>
                    <a:pt x="969" y="600"/>
                  </a:lnTo>
                  <a:lnTo>
                    <a:pt x="935" y="616"/>
                  </a:lnTo>
                  <a:lnTo>
                    <a:pt x="944" y="584"/>
                  </a:lnTo>
                  <a:lnTo>
                    <a:pt x="977" y="544"/>
                  </a:lnTo>
                  <a:lnTo>
                    <a:pt x="986" y="520"/>
                  </a:lnTo>
                  <a:lnTo>
                    <a:pt x="1011" y="504"/>
                  </a:lnTo>
                  <a:lnTo>
                    <a:pt x="1019" y="472"/>
                  </a:lnTo>
                  <a:lnTo>
                    <a:pt x="1053" y="464"/>
                  </a:lnTo>
                  <a:lnTo>
                    <a:pt x="1087" y="448"/>
                  </a:lnTo>
                  <a:lnTo>
                    <a:pt x="1104" y="360"/>
                  </a:lnTo>
                  <a:lnTo>
                    <a:pt x="1112" y="320"/>
                  </a:lnTo>
                  <a:lnTo>
                    <a:pt x="1146" y="288"/>
                  </a:lnTo>
                  <a:lnTo>
                    <a:pt x="1095" y="272"/>
                  </a:lnTo>
                  <a:lnTo>
                    <a:pt x="1036" y="256"/>
                  </a:lnTo>
                  <a:lnTo>
                    <a:pt x="1011" y="248"/>
                  </a:lnTo>
                  <a:lnTo>
                    <a:pt x="986" y="216"/>
                  </a:lnTo>
                  <a:lnTo>
                    <a:pt x="927" y="208"/>
                  </a:lnTo>
                  <a:lnTo>
                    <a:pt x="868" y="168"/>
                  </a:lnTo>
                  <a:lnTo>
                    <a:pt x="851" y="136"/>
                  </a:lnTo>
                  <a:lnTo>
                    <a:pt x="809" y="144"/>
                  </a:lnTo>
                  <a:lnTo>
                    <a:pt x="809" y="112"/>
                  </a:lnTo>
                  <a:lnTo>
                    <a:pt x="767" y="96"/>
                  </a:lnTo>
                  <a:lnTo>
                    <a:pt x="767" y="88"/>
                  </a:lnTo>
                  <a:lnTo>
                    <a:pt x="733" y="72"/>
                  </a:lnTo>
                  <a:lnTo>
                    <a:pt x="708" y="48"/>
                  </a:lnTo>
                  <a:lnTo>
                    <a:pt x="682" y="16"/>
                  </a:lnTo>
                  <a:lnTo>
                    <a:pt x="666" y="0"/>
                  </a:lnTo>
                  <a:lnTo>
                    <a:pt x="623" y="8"/>
                  </a:lnTo>
                  <a:lnTo>
                    <a:pt x="598" y="24"/>
                  </a:lnTo>
                  <a:lnTo>
                    <a:pt x="581" y="88"/>
                  </a:lnTo>
                  <a:lnTo>
                    <a:pt x="564" y="104"/>
                  </a:lnTo>
                  <a:lnTo>
                    <a:pt x="539" y="120"/>
                  </a:lnTo>
                  <a:lnTo>
                    <a:pt x="489" y="136"/>
                  </a:lnTo>
                  <a:lnTo>
                    <a:pt x="463" y="144"/>
                  </a:lnTo>
                  <a:lnTo>
                    <a:pt x="455" y="168"/>
                  </a:lnTo>
                  <a:lnTo>
                    <a:pt x="446" y="184"/>
                  </a:lnTo>
                  <a:lnTo>
                    <a:pt x="413" y="184"/>
                  </a:lnTo>
                  <a:lnTo>
                    <a:pt x="362" y="168"/>
                  </a:lnTo>
                  <a:lnTo>
                    <a:pt x="345" y="160"/>
                  </a:lnTo>
                  <a:lnTo>
                    <a:pt x="328" y="144"/>
                  </a:lnTo>
                  <a:lnTo>
                    <a:pt x="269" y="144"/>
                  </a:lnTo>
                  <a:lnTo>
                    <a:pt x="295" y="200"/>
                  </a:lnTo>
                  <a:lnTo>
                    <a:pt x="303" y="256"/>
                  </a:lnTo>
                  <a:lnTo>
                    <a:pt x="253" y="248"/>
                  </a:lnTo>
                  <a:lnTo>
                    <a:pt x="211" y="240"/>
                  </a:lnTo>
                  <a:lnTo>
                    <a:pt x="194" y="248"/>
                  </a:lnTo>
                  <a:lnTo>
                    <a:pt x="177" y="232"/>
                  </a:lnTo>
                  <a:lnTo>
                    <a:pt x="152" y="208"/>
                  </a:lnTo>
                  <a:lnTo>
                    <a:pt x="126" y="208"/>
                  </a:lnTo>
                  <a:lnTo>
                    <a:pt x="109" y="216"/>
                  </a:lnTo>
                  <a:lnTo>
                    <a:pt x="84" y="216"/>
                  </a:lnTo>
                  <a:lnTo>
                    <a:pt x="34" y="216"/>
                  </a:lnTo>
                  <a:lnTo>
                    <a:pt x="8" y="232"/>
                  </a:lnTo>
                  <a:lnTo>
                    <a:pt x="0" y="240"/>
                  </a:lnTo>
                  <a:lnTo>
                    <a:pt x="8" y="248"/>
                  </a:lnTo>
                  <a:lnTo>
                    <a:pt x="50" y="272"/>
                  </a:lnTo>
                  <a:lnTo>
                    <a:pt x="25" y="272"/>
                  </a:lnTo>
                  <a:lnTo>
                    <a:pt x="17" y="280"/>
                  </a:lnTo>
                  <a:lnTo>
                    <a:pt x="17" y="288"/>
                  </a:lnTo>
                  <a:lnTo>
                    <a:pt x="25" y="304"/>
                  </a:lnTo>
                  <a:lnTo>
                    <a:pt x="42" y="312"/>
                  </a:lnTo>
                  <a:lnTo>
                    <a:pt x="76" y="320"/>
                  </a:lnTo>
                  <a:lnTo>
                    <a:pt x="109" y="328"/>
                  </a:lnTo>
                  <a:lnTo>
                    <a:pt x="135" y="352"/>
                  </a:lnTo>
                  <a:lnTo>
                    <a:pt x="160" y="368"/>
                  </a:lnTo>
                  <a:lnTo>
                    <a:pt x="185" y="376"/>
                  </a:lnTo>
                  <a:lnTo>
                    <a:pt x="194" y="400"/>
                  </a:lnTo>
                  <a:lnTo>
                    <a:pt x="219" y="424"/>
                  </a:lnTo>
                  <a:lnTo>
                    <a:pt x="211" y="448"/>
                  </a:lnTo>
                  <a:lnTo>
                    <a:pt x="244" y="512"/>
                  </a:lnTo>
                  <a:lnTo>
                    <a:pt x="269" y="536"/>
                  </a:lnTo>
                  <a:lnTo>
                    <a:pt x="286" y="560"/>
                  </a:lnTo>
                  <a:lnTo>
                    <a:pt x="278" y="584"/>
                  </a:lnTo>
                  <a:lnTo>
                    <a:pt x="253" y="592"/>
                  </a:lnTo>
                  <a:lnTo>
                    <a:pt x="295" y="640"/>
                  </a:lnTo>
                  <a:lnTo>
                    <a:pt x="269" y="632"/>
                  </a:lnTo>
                  <a:lnTo>
                    <a:pt x="236" y="776"/>
                  </a:lnTo>
                  <a:lnTo>
                    <a:pt x="202" y="848"/>
                  </a:lnTo>
                  <a:lnTo>
                    <a:pt x="177" y="872"/>
                  </a:lnTo>
                  <a:lnTo>
                    <a:pt x="143" y="880"/>
                  </a:lnTo>
                  <a:lnTo>
                    <a:pt x="160" y="888"/>
                  </a:lnTo>
                  <a:lnTo>
                    <a:pt x="211" y="928"/>
                  </a:lnTo>
                  <a:lnTo>
                    <a:pt x="244" y="960"/>
                  </a:lnTo>
                  <a:lnTo>
                    <a:pt x="278" y="968"/>
                  </a:lnTo>
                  <a:lnTo>
                    <a:pt x="320" y="992"/>
                  </a:lnTo>
                  <a:lnTo>
                    <a:pt x="337" y="1016"/>
                  </a:lnTo>
                  <a:lnTo>
                    <a:pt x="396" y="1024"/>
                  </a:lnTo>
                  <a:lnTo>
                    <a:pt x="463" y="1032"/>
                  </a:lnTo>
                  <a:lnTo>
                    <a:pt x="522" y="1056"/>
                  </a:lnTo>
                  <a:lnTo>
                    <a:pt x="581" y="1072"/>
                  </a:lnTo>
                  <a:lnTo>
                    <a:pt x="607" y="1088"/>
                  </a:lnTo>
                  <a:lnTo>
                    <a:pt x="632" y="1080"/>
                  </a:lnTo>
                  <a:lnTo>
                    <a:pt x="640" y="1064"/>
                  </a:lnTo>
                  <a:lnTo>
                    <a:pt x="623" y="1032"/>
                  </a:lnTo>
                  <a:lnTo>
                    <a:pt x="632" y="992"/>
                  </a:lnTo>
                  <a:lnTo>
                    <a:pt x="649" y="968"/>
                  </a:lnTo>
                  <a:lnTo>
                    <a:pt x="682" y="944"/>
                  </a:lnTo>
                  <a:lnTo>
                    <a:pt x="716" y="928"/>
                  </a:lnTo>
                  <a:lnTo>
                    <a:pt x="750" y="928"/>
                  </a:lnTo>
                  <a:lnTo>
                    <a:pt x="842" y="952"/>
                  </a:lnTo>
                  <a:lnTo>
                    <a:pt x="876" y="968"/>
                  </a:lnTo>
                  <a:lnTo>
                    <a:pt x="910" y="984"/>
                  </a:lnTo>
                  <a:lnTo>
                    <a:pt x="944" y="984"/>
                  </a:lnTo>
                  <a:lnTo>
                    <a:pt x="960" y="976"/>
                  </a:lnTo>
                  <a:lnTo>
                    <a:pt x="969" y="968"/>
                  </a:lnTo>
                  <a:lnTo>
                    <a:pt x="977" y="960"/>
                  </a:lnTo>
                  <a:lnTo>
                    <a:pt x="1019" y="928"/>
                  </a:lnTo>
                  <a:lnTo>
                    <a:pt x="1070" y="904"/>
                  </a:lnTo>
                  <a:lnTo>
                    <a:pt x="1087" y="864"/>
                  </a:lnTo>
                  <a:lnTo>
                    <a:pt x="1011" y="832"/>
                  </a:lnTo>
                  <a:lnTo>
                    <a:pt x="1019" y="784"/>
                  </a:lnTo>
                  <a:lnTo>
                    <a:pt x="994" y="744"/>
                  </a:lnTo>
                  <a:lnTo>
                    <a:pt x="1036" y="720"/>
                  </a:lnTo>
                  <a:lnTo>
                    <a:pt x="1019" y="656"/>
                  </a:lnTo>
                  <a:lnTo>
                    <a:pt x="1036" y="656"/>
                  </a:lnTo>
                  <a:lnTo>
                    <a:pt x="1019" y="632"/>
                  </a:lnTo>
                  <a:lnTo>
                    <a:pt x="1011" y="616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1" name="Freeform 33"/>
            <p:cNvSpPr>
              <a:spLocks/>
            </p:cNvSpPr>
            <p:nvPr/>
          </p:nvSpPr>
          <p:spPr bwMode="auto">
            <a:xfrm>
              <a:off x="3457" y="3008"/>
              <a:ext cx="1180" cy="1080"/>
            </a:xfrm>
            <a:custGeom>
              <a:avLst/>
              <a:gdLst>
                <a:gd name="T0" fmla="*/ 1121 w 1180"/>
                <a:gd name="T1" fmla="*/ 728 h 1080"/>
                <a:gd name="T2" fmla="*/ 1003 w 1180"/>
                <a:gd name="T3" fmla="*/ 672 h 1080"/>
                <a:gd name="T4" fmla="*/ 935 w 1180"/>
                <a:gd name="T5" fmla="*/ 616 h 1080"/>
                <a:gd name="T6" fmla="*/ 902 w 1180"/>
                <a:gd name="T7" fmla="*/ 584 h 1080"/>
                <a:gd name="T8" fmla="*/ 817 w 1180"/>
                <a:gd name="T9" fmla="*/ 592 h 1080"/>
                <a:gd name="T10" fmla="*/ 733 w 1180"/>
                <a:gd name="T11" fmla="*/ 528 h 1080"/>
                <a:gd name="T12" fmla="*/ 683 w 1180"/>
                <a:gd name="T13" fmla="*/ 448 h 1080"/>
                <a:gd name="T14" fmla="*/ 556 w 1180"/>
                <a:gd name="T15" fmla="*/ 344 h 1080"/>
                <a:gd name="T16" fmla="*/ 523 w 1180"/>
                <a:gd name="T17" fmla="*/ 280 h 1080"/>
                <a:gd name="T18" fmla="*/ 548 w 1180"/>
                <a:gd name="T19" fmla="*/ 240 h 1080"/>
                <a:gd name="T20" fmla="*/ 531 w 1180"/>
                <a:gd name="T21" fmla="*/ 216 h 1080"/>
                <a:gd name="T22" fmla="*/ 556 w 1180"/>
                <a:gd name="T23" fmla="*/ 184 h 1080"/>
                <a:gd name="T24" fmla="*/ 649 w 1180"/>
                <a:gd name="T25" fmla="*/ 144 h 1080"/>
                <a:gd name="T26" fmla="*/ 649 w 1180"/>
                <a:gd name="T27" fmla="*/ 56 h 1080"/>
                <a:gd name="T28" fmla="*/ 514 w 1180"/>
                <a:gd name="T29" fmla="*/ 0 h 1080"/>
                <a:gd name="T30" fmla="*/ 405 w 1180"/>
                <a:gd name="T31" fmla="*/ 40 h 1080"/>
                <a:gd name="T32" fmla="*/ 354 w 1180"/>
                <a:gd name="T33" fmla="*/ 64 h 1080"/>
                <a:gd name="T34" fmla="*/ 295 w 1180"/>
                <a:gd name="T35" fmla="*/ 80 h 1080"/>
                <a:gd name="T36" fmla="*/ 228 w 1180"/>
                <a:gd name="T37" fmla="*/ 152 h 1080"/>
                <a:gd name="T38" fmla="*/ 118 w 1180"/>
                <a:gd name="T39" fmla="*/ 136 h 1080"/>
                <a:gd name="T40" fmla="*/ 42 w 1180"/>
                <a:gd name="T41" fmla="*/ 208 h 1080"/>
                <a:gd name="T42" fmla="*/ 25 w 1180"/>
                <a:gd name="T43" fmla="*/ 272 h 1080"/>
                <a:gd name="T44" fmla="*/ 93 w 1180"/>
                <a:gd name="T45" fmla="*/ 352 h 1080"/>
                <a:gd name="T46" fmla="*/ 93 w 1180"/>
                <a:gd name="T47" fmla="*/ 392 h 1080"/>
                <a:gd name="T48" fmla="*/ 160 w 1180"/>
                <a:gd name="T49" fmla="*/ 344 h 1080"/>
                <a:gd name="T50" fmla="*/ 202 w 1180"/>
                <a:gd name="T51" fmla="*/ 320 h 1080"/>
                <a:gd name="T52" fmla="*/ 261 w 1180"/>
                <a:gd name="T53" fmla="*/ 352 h 1080"/>
                <a:gd name="T54" fmla="*/ 312 w 1180"/>
                <a:gd name="T55" fmla="*/ 368 h 1080"/>
                <a:gd name="T56" fmla="*/ 337 w 1180"/>
                <a:gd name="T57" fmla="*/ 424 h 1080"/>
                <a:gd name="T58" fmla="*/ 371 w 1180"/>
                <a:gd name="T59" fmla="*/ 496 h 1080"/>
                <a:gd name="T60" fmla="*/ 430 w 1180"/>
                <a:gd name="T61" fmla="*/ 552 h 1080"/>
                <a:gd name="T62" fmla="*/ 497 w 1180"/>
                <a:gd name="T63" fmla="*/ 592 h 1080"/>
                <a:gd name="T64" fmla="*/ 607 w 1180"/>
                <a:gd name="T65" fmla="*/ 680 h 1080"/>
                <a:gd name="T66" fmla="*/ 649 w 1180"/>
                <a:gd name="T67" fmla="*/ 688 h 1080"/>
                <a:gd name="T68" fmla="*/ 742 w 1180"/>
                <a:gd name="T69" fmla="*/ 744 h 1080"/>
                <a:gd name="T70" fmla="*/ 775 w 1180"/>
                <a:gd name="T71" fmla="*/ 752 h 1080"/>
                <a:gd name="T72" fmla="*/ 809 w 1180"/>
                <a:gd name="T73" fmla="*/ 768 h 1080"/>
                <a:gd name="T74" fmla="*/ 851 w 1180"/>
                <a:gd name="T75" fmla="*/ 824 h 1080"/>
                <a:gd name="T76" fmla="*/ 927 w 1180"/>
                <a:gd name="T77" fmla="*/ 856 h 1080"/>
                <a:gd name="T78" fmla="*/ 978 w 1180"/>
                <a:gd name="T79" fmla="*/ 984 h 1080"/>
                <a:gd name="T80" fmla="*/ 935 w 1180"/>
                <a:gd name="T81" fmla="*/ 1000 h 1080"/>
                <a:gd name="T82" fmla="*/ 927 w 1180"/>
                <a:gd name="T83" fmla="*/ 1040 h 1080"/>
                <a:gd name="T84" fmla="*/ 935 w 1180"/>
                <a:gd name="T85" fmla="*/ 1072 h 1080"/>
                <a:gd name="T86" fmla="*/ 978 w 1180"/>
                <a:gd name="T87" fmla="*/ 1072 h 1080"/>
                <a:gd name="T88" fmla="*/ 1011 w 1180"/>
                <a:gd name="T89" fmla="*/ 1000 h 1080"/>
                <a:gd name="T90" fmla="*/ 1070 w 1180"/>
                <a:gd name="T91" fmla="*/ 952 h 1080"/>
                <a:gd name="T92" fmla="*/ 1053 w 1180"/>
                <a:gd name="T93" fmla="*/ 888 h 1080"/>
                <a:gd name="T94" fmla="*/ 1003 w 1180"/>
                <a:gd name="T95" fmla="*/ 864 h 1080"/>
                <a:gd name="T96" fmla="*/ 1011 w 1180"/>
                <a:gd name="T97" fmla="*/ 800 h 1080"/>
                <a:gd name="T98" fmla="*/ 1045 w 1180"/>
                <a:gd name="T99" fmla="*/ 768 h 1080"/>
                <a:gd name="T100" fmla="*/ 1146 w 1180"/>
                <a:gd name="T101" fmla="*/ 792 h 1080"/>
                <a:gd name="T102" fmla="*/ 1180 w 1180"/>
                <a:gd name="T103" fmla="*/ 784 h 1080"/>
                <a:gd name="T104" fmla="*/ 1155 w 1180"/>
                <a:gd name="T105" fmla="*/ 752 h 108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1180" h="1080">
                  <a:moveTo>
                    <a:pt x="1155" y="752"/>
                  </a:moveTo>
                  <a:lnTo>
                    <a:pt x="1121" y="728"/>
                  </a:lnTo>
                  <a:lnTo>
                    <a:pt x="1087" y="712"/>
                  </a:lnTo>
                  <a:lnTo>
                    <a:pt x="1003" y="672"/>
                  </a:lnTo>
                  <a:lnTo>
                    <a:pt x="919" y="632"/>
                  </a:lnTo>
                  <a:lnTo>
                    <a:pt x="935" y="616"/>
                  </a:lnTo>
                  <a:lnTo>
                    <a:pt x="927" y="600"/>
                  </a:lnTo>
                  <a:lnTo>
                    <a:pt x="902" y="584"/>
                  </a:lnTo>
                  <a:lnTo>
                    <a:pt x="868" y="592"/>
                  </a:lnTo>
                  <a:lnTo>
                    <a:pt x="817" y="592"/>
                  </a:lnTo>
                  <a:lnTo>
                    <a:pt x="775" y="568"/>
                  </a:lnTo>
                  <a:lnTo>
                    <a:pt x="733" y="528"/>
                  </a:lnTo>
                  <a:lnTo>
                    <a:pt x="708" y="488"/>
                  </a:lnTo>
                  <a:lnTo>
                    <a:pt x="683" y="448"/>
                  </a:lnTo>
                  <a:lnTo>
                    <a:pt x="641" y="408"/>
                  </a:lnTo>
                  <a:lnTo>
                    <a:pt x="556" y="344"/>
                  </a:lnTo>
                  <a:lnTo>
                    <a:pt x="523" y="296"/>
                  </a:lnTo>
                  <a:lnTo>
                    <a:pt x="523" y="280"/>
                  </a:lnTo>
                  <a:lnTo>
                    <a:pt x="539" y="256"/>
                  </a:lnTo>
                  <a:lnTo>
                    <a:pt x="548" y="240"/>
                  </a:lnTo>
                  <a:lnTo>
                    <a:pt x="539" y="224"/>
                  </a:lnTo>
                  <a:lnTo>
                    <a:pt x="531" y="216"/>
                  </a:lnTo>
                  <a:lnTo>
                    <a:pt x="531" y="200"/>
                  </a:lnTo>
                  <a:lnTo>
                    <a:pt x="556" y="184"/>
                  </a:lnTo>
                  <a:lnTo>
                    <a:pt x="641" y="152"/>
                  </a:lnTo>
                  <a:lnTo>
                    <a:pt x="649" y="144"/>
                  </a:lnTo>
                  <a:lnTo>
                    <a:pt x="641" y="88"/>
                  </a:lnTo>
                  <a:lnTo>
                    <a:pt x="649" y="56"/>
                  </a:lnTo>
                  <a:lnTo>
                    <a:pt x="531" y="24"/>
                  </a:lnTo>
                  <a:lnTo>
                    <a:pt x="514" y="0"/>
                  </a:lnTo>
                  <a:lnTo>
                    <a:pt x="438" y="8"/>
                  </a:lnTo>
                  <a:lnTo>
                    <a:pt x="405" y="40"/>
                  </a:lnTo>
                  <a:lnTo>
                    <a:pt x="371" y="32"/>
                  </a:lnTo>
                  <a:lnTo>
                    <a:pt x="354" y="64"/>
                  </a:lnTo>
                  <a:lnTo>
                    <a:pt x="320" y="64"/>
                  </a:lnTo>
                  <a:lnTo>
                    <a:pt x="295" y="80"/>
                  </a:lnTo>
                  <a:lnTo>
                    <a:pt x="253" y="72"/>
                  </a:lnTo>
                  <a:lnTo>
                    <a:pt x="228" y="152"/>
                  </a:lnTo>
                  <a:lnTo>
                    <a:pt x="160" y="72"/>
                  </a:lnTo>
                  <a:lnTo>
                    <a:pt x="118" y="136"/>
                  </a:lnTo>
                  <a:lnTo>
                    <a:pt x="25" y="144"/>
                  </a:lnTo>
                  <a:lnTo>
                    <a:pt x="42" y="208"/>
                  </a:lnTo>
                  <a:lnTo>
                    <a:pt x="0" y="232"/>
                  </a:lnTo>
                  <a:lnTo>
                    <a:pt x="25" y="272"/>
                  </a:lnTo>
                  <a:lnTo>
                    <a:pt x="17" y="320"/>
                  </a:lnTo>
                  <a:lnTo>
                    <a:pt x="93" y="352"/>
                  </a:lnTo>
                  <a:lnTo>
                    <a:pt x="76" y="392"/>
                  </a:lnTo>
                  <a:lnTo>
                    <a:pt x="93" y="392"/>
                  </a:lnTo>
                  <a:lnTo>
                    <a:pt x="135" y="376"/>
                  </a:lnTo>
                  <a:lnTo>
                    <a:pt x="160" y="344"/>
                  </a:lnTo>
                  <a:lnTo>
                    <a:pt x="177" y="328"/>
                  </a:lnTo>
                  <a:lnTo>
                    <a:pt x="202" y="320"/>
                  </a:lnTo>
                  <a:lnTo>
                    <a:pt x="244" y="336"/>
                  </a:lnTo>
                  <a:lnTo>
                    <a:pt x="261" y="352"/>
                  </a:lnTo>
                  <a:lnTo>
                    <a:pt x="278" y="368"/>
                  </a:lnTo>
                  <a:lnTo>
                    <a:pt x="312" y="368"/>
                  </a:lnTo>
                  <a:lnTo>
                    <a:pt x="329" y="384"/>
                  </a:lnTo>
                  <a:lnTo>
                    <a:pt x="337" y="424"/>
                  </a:lnTo>
                  <a:lnTo>
                    <a:pt x="362" y="472"/>
                  </a:lnTo>
                  <a:lnTo>
                    <a:pt x="371" y="496"/>
                  </a:lnTo>
                  <a:lnTo>
                    <a:pt x="396" y="512"/>
                  </a:lnTo>
                  <a:lnTo>
                    <a:pt x="430" y="552"/>
                  </a:lnTo>
                  <a:lnTo>
                    <a:pt x="472" y="576"/>
                  </a:lnTo>
                  <a:lnTo>
                    <a:pt x="497" y="592"/>
                  </a:lnTo>
                  <a:lnTo>
                    <a:pt x="514" y="608"/>
                  </a:lnTo>
                  <a:lnTo>
                    <a:pt x="607" y="680"/>
                  </a:lnTo>
                  <a:lnTo>
                    <a:pt x="624" y="696"/>
                  </a:lnTo>
                  <a:lnTo>
                    <a:pt x="649" y="688"/>
                  </a:lnTo>
                  <a:lnTo>
                    <a:pt x="708" y="712"/>
                  </a:lnTo>
                  <a:lnTo>
                    <a:pt x="742" y="744"/>
                  </a:lnTo>
                  <a:lnTo>
                    <a:pt x="767" y="744"/>
                  </a:lnTo>
                  <a:lnTo>
                    <a:pt x="775" y="752"/>
                  </a:lnTo>
                  <a:lnTo>
                    <a:pt x="775" y="768"/>
                  </a:lnTo>
                  <a:lnTo>
                    <a:pt x="809" y="768"/>
                  </a:lnTo>
                  <a:lnTo>
                    <a:pt x="826" y="800"/>
                  </a:lnTo>
                  <a:lnTo>
                    <a:pt x="851" y="824"/>
                  </a:lnTo>
                  <a:lnTo>
                    <a:pt x="893" y="840"/>
                  </a:lnTo>
                  <a:lnTo>
                    <a:pt x="927" y="856"/>
                  </a:lnTo>
                  <a:lnTo>
                    <a:pt x="944" y="904"/>
                  </a:lnTo>
                  <a:lnTo>
                    <a:pt x="978" y="984"/>
                  </a:lnTo>
                  <a:lnTo>
                    <a:pt x="952" y="984"/>
                  </a:lnTo>
                  <a:lnTo>
                    <a:pt x="935" y="1000"/>
                  </a:lnTo>
                  <a:lnTo>
                    <a:pt x="935" y="1016"/>
                  </a:lnTo>
                  <a:lnTo>
                    <a:pt x="927" y="1040"/>
                  </a:lnTo>
                  <a:lnTo>
                    <a:pt x="919" y="1056"/>
                  </a:lnTo>
                  <a:lnTo>
                    <a:pt x="935" y="1072"/>
                  </a:lnTo>
                  <a:lnTo>
                    <a:pt x="952" y="1080"/>
                  </a:lnTo>
                  <a:lnTo>
                    <a:pt x="978" y="1072"/>
                  </a:lnTo>
                  <a:lnTo>
                    <a:pt x="994" y="1040"/>
                  </a:lnTo>
                  <a:lnTo>
                    <a:pt x="1011" y="1000"/>
                  </a:lnTo>
                  <a:lnTo>
                    <a:pt x="1028" y="960"/>
                  </a:lnTo>
                  <a:lnTo>
                    <a:pt x="1070" y="952"/>
                  </a:lnTo>
                  <a:lnTo>
                    <a:pt x="1070" y="904"/>
                  </a:lnTo>
                  <a:lnTo>
                    <a:pt x="1053" y="888"/>
                  </a:lnTo>
                  <a:lnTo>
                    <a:pt x="1028" y="880"/>
                  </a:lnTo>
                  <a:lnTo>
                    <a:pt x="1003" y="864"/>
                  </a:lnTo>
                  <a:lnTo>
                    <a:pt x="994" y="848"/>
                  </a:lnTo>
                  <a:lnTo>
                    <a:pt x="1011" y="800"/>
                  </a:lnTo>
                  <a:lnTo>
                    <a:pt x="1028" y="776"/>
                  </a:lnTo>
                  <a:lnTo>
                    <a:pt x="1045" y="768"/>
                  </a:lnTo>
                  <a:lnTo>
                    <a:pt x="1104" y="776"/>
                  </a:lnTo>
                  <a:lnTo>
                    <a:pt x="1146" y="792"/>
                  </a:lnTo>
                  <a:lnTo>
                    <a:pt x="1180" y="824"/>
                  </a:lnTo>
                  <a:lnTo>
                    <a:pt x="1180" y="784"/>
                  </a:lnTo>
                  <a:lnTo>
                    <a:pt x="1155" y="75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2" name="Freeform 34"/>
            <p:cNvSpPr>
              <a:spLocks/>
            </p:cNvSpPr>
            <p:nvPr/>
          </p:nvSpPr>
          <p:spPr bwMode="auto">
            <a:xfrm>
              <a:off x="2463" y="2496"/>
              <a:ext cx="1146" cy="1088"/>
            </a:xfrm>
            <a:custGeom>
              <a:avLst/>
              <a:gdLst>
                <a:gd name="T0" fmla="*/ 969 w 1146"/>
                <a:gd name="T1" fmla="*/ 600 h 1088"/>
                <a:gd name="T2" fmla="*/ 944 w 1146"/>
                <a:gd name="T3" fmla="*/ 584 h 1088"/>
                <a:gd name="T4" fmla="*/ 986 w 1146"/>
                <a:gd name="T5" fmla="*/ 520 h 1088"/>
                <a:gd name="T6" fmla="*/ 1019 w 1146"/>
                <a:gd name="T7" fmla="*/ 472 h 1088"/>
                <a:gd name="T8" fmla="*/ 1087 w 1146"/>
                <a:gd name="T9" fmla="*/ 448 h 1088"/>
                <a:gd name="T10" fmla="*/ 1112 w 1146"/>
                <a:gd name="T11" fmla="*/ 320 h 1088"/>
                <a:gd name="T12" fmla="*/ 1095 w 1146"/>
                <a:gd name="T13" fmla="*/ 272 h 1088"/>
                <a:gd name="T14" fmla="*/ 1011 w 1146"/>
                <a:gd name="T15" fmla="*/ 248 h 1088"/>
                <a:gd name="T16" fmla="*/ 927 w 1146"/>
                <a:gd name="T17" fmla="*/ 208 h 1088"/>
                <a:gd name="T18" fmla="*/ 851 w 1146"/>
                <a:gd name="T19" fmla="*/ 136 h 1088"/>
                <a:gd name="T20" fmla="*/ 809 w 1146"/>
                <a:gd name="T21" fmla="*/ 112 h 1088"/>
                <a:gd name="T22" fmla="*/ 767 w 1146"/>
                <a:gd name="T23" fmla="*/ 88 h 1088"/>
                <a:gd name="T24" fmla="*/ 708 w 1146"/>
                <a:gd name="T25" fmla="*/ 48 h 1088"/>
                <a:gd name="T26" fmla="*/ 666 w 1146"/>
                <a:gd name="T27" fmla="*/ 0 h 1088"/>
                <a:gd name="T28" fmla="*/ 598 w 1146"/>
                <a:gd name="T29" fmla="*/ 24 h 1088"/>
                <a:gd name="T30" fmla="*/ 564 w 1146"/>
                <a:gd name="T31" fmla="*/ 104 h 1088"/>
                <a:gd name="T32" fmla="*/ 489 w 1146"/>
                <a:gd name="T33" fmla="*/ 136 h 1088"/>
                <a:gd name="T34" fmla="*/ 455 w 1146"/>
                <a:gd name="T35" fmla="*/ 168 h 1088"/>
                <a:gd name="T36" fmla="*/ 413 w 1146"/>
                <a:gd name="T37" fmla="*/ 184 h 1088"/>
                <a:gd name="T38" fmla="*/ 345 w 1146"/>
                <a:gd name="T39" fmla="*/ 160 h 1088"/>
                <a:gd name="T40" fmla="*/ 269 w 1146"/>
                <a:gd name="T41" fmla="*/ 144 h 1088"/>
                <a:gd name="T42" fmla="*/ 303 w 1146"/>
                <a:gd name="T43" fmla="*/ 256 h 1088"/>
                <a:gd name="T44" fmla="*/ 211 w 1146"/>
                <a:gd name="T45" fmla="*/ 240 h 1088"/>
                <a:gd name="T46" fmla="*/ 177 w 1146"/>
                <a:gd name="T47" fmla="*/ 232 h 1088"/>
                <a:gd name="T48" fmla="*/ 126 w 1146"/>
                <a:gd name="T49" fmla="*/ 208 h 1088"/>
                <a:gd name="T50" fmla="*/ 84 w 1146"/>
                <a:gd name="T51" fmla="*/ 216 h 1088"/>
                <a:gd name="T52" fmla="*/ 8 w 1146"/>
                <a:gd name="T53" fmla="*/ 232 h 1088"/>
                <a:gd name="T54" fmla="*/ 8 w 1146"/>
                <a:gd name="T55" fmla="*/ 248 h 1088"/>
                <a:gd name="T56" fmla="*/ 25 w 1146"/>
                <a:gd name="T57" fmla="*/ 272 h 1088"/>
                <a:gd name="T58" fmla="*/ 17 w 1146"/>
                <a:gd name="T59" fmla="*/ 288 h 1088"/>
                <a:gd name="T60" fmla="*/ 42 w 1146"/>
                <a:gd name="T61" fmla="*/ 312 h 1088"/>
                <a:gd name="T62" fmla="*/ 109 w 1146"/>
                <a:gd name="T63" fmla="*/ 328 h 1088"/>
                <a:gd name="T64" fmla="*/ 160 w 1146"/>
                <a:gd name="T65" fmla="*/ 368 h 1088"/>
                <a:gd name="T66" fmla="*/ 194 w 1146"/>
                <a:gd name="T67" fmla="*/ 400 h 1088"/>
                <a:gd name="T68" fmla="*/ 211 w 1146"/>
                <a:gd name="T69" fmla="*/ 448 h 1088"/>
                <a:gd name="T70" fmla="*/ 269 w 1146"/>
                <a:gd name="T71" fmla="*/ 536 h 1088"/>
                <a:gd name="T72" fmla="*/ 278 w 1146"/>
                <a:gd name="T73" fmla="*/ 584 h 1088"/>
                <a:gd name="T74" fmla="*/ 295 w 1146"/>
                <a:gd name="T75" fmla="*/ 640 h 1088"/>
                <a:gd name="T76" fmla="*/ 236 w 1146"/>
                <a:gd name="T77" fmla="*/ 776 h 1088"/>
                <a:gd name="T78" fmla="*/ 177 w 1146"/>
                <a:gd name="T79" fmla="*/ 872 h 1088"/>
                <a:gd name="T80" fmla="*/ 160 w 1146"/>
                <a:gd name="T81" fmla="*/ 888 h 1088"/>
                <a:gd name="T82" fmla="*/ 244 w 1146"/>
                <a:gd name="T83" fmla="*/ 960 h 1088"/>
                <a:gd name="T84" fmla="*/ 320 w 1146"/>
                <a:gd name="T85" fmla="*/ 992 h 1088"/>
                <a:gd name="T86" fmla="*/ 396 w 1146"/>
                <a:gd name="T87" fmla="*/ 1024 h 1088"/>
                <a:gd name="T88" fmla="*/ 522 w 1146"/>
                <a:gd name="T89" fmla="*/ 1056 h 1088"/>
                <a:gd name="T90" fmla="*/ 607 w 1146"/>
                <a:gd name="T91" fmla="*/ 1088 h 1088"/>
                <a:gd name="T92" fmla="*/ 632 w 1146"/>
                <a:gd name="T93" fmla="*/ 1080 h 1088"/>
                <a:gd name="T94" fmla="*/ 623 w 1146"/>
                <a:gd name="T95" fmla="*/ 1032 h 1088"/>
                <a:gd name="T96" fmla="*/ 649 w 1146"/>
                <a:gd name="T97" fmla="*/ 968 h 1088"/>
                <a:gd name="T98" fmla="*/ 716 w 1146"/>
                <a:gd name="T99" fmla="*/ 928 h 1088"/>
                <a:gd name="T100" fmla="*/ 842 w 1146"/>
                <a:gd name="T101" fmla="*/ 952 h 1088"/>
                <a:gd name="T102" fmla="*/ 910 w 1146"/>
                <a:gd name="T103" fmla="*/ 984 h 1088"/>
                <a:gd name="T104" fmla="*/ 960 w 1146"/>
                <a:gd name="T105" fmla="*/ 976 h 1088"/>
                <a:gd name="T106" fmla="*/ 977 w 1146"/>
                <a:gd name="T107" fmla="*/ 960 h 1088"/>
                <a:gd name="T108" fmla="*/ 1070 w 1146"/>
                <a:gd name="T109" fmla="*/ 904 h 1088"/>
                <a:gd name="T110" fmla="*/ 1011 w 1146"/>
                <a:gd name="T111" fmla="*/ 832 h 1088"/>
                <a:gd name="T112" fmla="*/ 994 w 1146"/>
                <a:gd name="T113" fmla="*/ 744 h 1088"/>
                <a:gd name="T114" fmla="*/ 1019 w 1146"/>
                <a:gd name="T115" fmla="*/ 656 h 1088"/>
                <a:gd name="T116" fmla="*/ 1019 w 1146"/>
                <a:gd name="T117" fmla="*/ 632 h 10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146" h="1088">
                  <a:moveTo>
                    <a:pt x="1011" y="616"/>
                  </a:moveTo>
                  <a:lnTo>
                    <a:pt x="969" y="600"/>
                  </a:lnTo>
                  <a:lnTo>
                    <a:pt x="935" y="616"/>
                  </a:lnTo>
                  <a:lnTo>
                    <a:pt x="944" y="584"/>
                  </a:lnTo>
                  <a:lnTo>
                    <a:pt x="977" y="544"/>
                  </a:lnTo>
                  <a:lnTo>
                    <a:pt x="986" y="520"/>
                  </a:lnTo>
                  <a:lnTo>
                    <a:pt x="1011" y="504"/>
                  </a:lnTo>
                  <a:lnTo>
                    <a:pt x="1019" y="472"/>
                  </a:lnTo>
                  <a:lnTo>
                    <a:pt x="1053" y="464"/>
                  </a:lnTo>
                  <a:lnTo>
                    <a:pt x="1087" y="448"/>
                  </a:lnTo>
                  <a:lnTo>
                    <a:pt x="1104" y="360"/>
                  </a:lnTo>
                  <a:lnTo>
                    <a:pt x="1112" y="320"/>
                  </a:lnTo>
                  <a:lnTo>
                    <a:pt x="1146" y="288"/>
                  </a:lnTo>
                  <a:lnTo>
                    <a:pt x="1095" y="272"/>
                  </a:lnTo>
                  <a:lnTo>
                    <a:pt x="1036" y="256"/>
                  </a:lnTo>
                  <a:lnTo>
                    <a:pt x="1011" y="248"/>
                  </a:lnTo>
                  <a:lnTo>
                    <a:pt x="986" y="216"/>
                  </a:lnTo>
                  <a:lnTo>
                    <a:pt x="927" y="208"/>
                  </a:lnTo>
                  <a:lnTo>
                    <a:pt x="868" y="168"/>
                  </a:lnTo>
                  <a:lnTo>
                    <a:pt x="851" y="136"/>
                  </a:lnTo>
                  <a:lnTo>
                    <a:pt x="809" y="144"/>
                  </a:lnTo>
                  <a:lnTo>
                    <a:pt x="809" y="112"/>
                  </a:lnTo>
                  <a:lnTo>
                    <a:pt x="767" y="96"/>
                  </a:lnTo>
                  <a:lnTo>
                    <a:pt x="767" y="88"/>
                  </a:lnTo>
                  <a:lnTo>
                    <a:pt x="733" y="72"/>
                  </a:lnTo>
                  <a:lnTo>
                    <a:pt x="708" y="48"/>
                  </a:lnTo>
                  <a:lnTo>
                    <a:pt x="682" y="16"/>
                  </a:lnTo>
                  <a:lnTo>
                    <a:pt x="666" y="0"/>
                  </a:lnTo>
                  <a:lnTo>
                    <a:pt x="623" y="8"/>
                  </a:lnTo>
                  <a:lnTo>
                    <a:pt x="598" y="24"/>
                  </a:lnTo>
                  <a:lnTo>
                    <a:pt x="581" y="88"/>
                  </a:lnTo>
                  <a:lnTo>
                    <a:pt x="564" y="104"/>
                  </a:lnTo>
                  <a:lnTo>
                    <a:pt x="539" y="120"/>
                  </a:lnTo>
                  <a:lnTo>
                    <a:pt x="489" y="136"/>
                  </a:lnTo>
                  <a:lnTo>
                    <a:pt x="463" y="144"/>
                  </a:lnTo>
                  <a:lnTo>
                    <a:pt x="455" y="168"/>
                  </a:lnTo>
                  <a:lnTo>
                    <a:pt x="446" y="184"/>
                  </a:lnTo>
                  <a:lnTo>
                    <a:pt x="413" y="184"/>
                  </a:lnTo>
                  <a:lnTo>
                    <a:pt x="362" y="168"/>
                  </a:lnTo>
                  <a:lnTo>
                    <a:pt x="345" y="160"/>
                  </a:lnTo>
                  <a:lnTo>
                    <a:pt x="328" y="144"/>
                  </a:lnTo>
                  <a:lnTo>
                    <a:pt x="269" y="144"/>
                  </a:lnTo>
                  <a:lnTo>
                    <a:pt x="295" y="200"/>
                  </a:lnTo>
                  <a:lnTo>
                    <a:pt x="303" y="256"/>
                  </a:lnTo>
                  <a:lnTo>
                    <a:pt x="253" y="248"/>
                  </a:lnTo>
                  <a:lnTo>
                    <a:pt x="211" y="240"/>
                  </a:lnTo>
                  <a:lnTo>
                    <a:pt x="194" y="248"/>
                  </a:lnTo>
                  <a:lnTo>
                    <a:pt x="177" y="232"/>
                  </a:lnTo>
                  <a:lnTo>
                    <a:pt x="152" y="208"/>
                  </a:lnTo>
                  <a:lnTo>
                    <a:pt x="126" y="208"/>
                  </a:lnTo>
                  <a:lnTo>
                    <a:pt x="109" y="216"/>
                  </a:lnTo>
                  <a:lnTo>
                    <a:pt x="84" y="216"/>
                  </a:lnTo>
                  <a:lnTo>
                    <a:pt x="34" y="216"/>
                  </a:lnTo>
                  <a:lnTo>
                    <a:pt x="8" y="232"/>
                  </a:lnTo>
                  <a:lnTo>
                    <a:pt x="0" y="240"/>
                  </a:lnTo>
                  <a:lnTo>
                    <a:pt x="8" y="248"/>
                  </a:lnTo>
                  <a:lnTo>
                    <a:pt x="50" y="272"/>
                  </a:lnTo>
                  <a:lnTo>
                    <a:pt x="25" y="272"/>
                  </a:lnTo>
                  <a:lnTo>
                    <a:pt x="17" y="280"/>
                  </a:lnTo>
                  <a:lnTo>
                    <a:pt x="17" y="288"/>
                  </a:lnTo>
                  <a:lnTo>
                    <a:pt x="25" y="304"/>
                  </a:lnTo>
                  <a:lnTo>
                    <a:pt x="42" y="312"/>
                  </a:lnTo>
                  <a:lnTo>
                    <a:pt x="76" y="320"/>
                  </a:lnTo>
                  <a:lnTo>
                    <a:pt x="109" y="328"/>
                  </a:lnTo>
                  <a:lnTo>
                    <a:pt x="135" y="352"/>
                  </a:lnTo>
                  <a:lnTo>
                    <a:pt x="160" y="368"/>
                  </a:lnTo>
                  <a:lnTo>
                    <a:pt x="185" y="376"/>
                  </a:lnTo>
                  <a:lnTo>
                    <a:pt x="194" y="400"/>
                  </a:lnTo>
                  <a:lnTo>
                    <a:pt x="219" y="424"/>
                  </a:lnTo>
                  <a:lnTo>
                    <a:pt x="211" y="448"/>
                  </a:lnTo>
                  <a:lnTo>
                    <a:pt x="244" y="512"/>
                  </a:lnTo>
                  <a:lnTo>
                    <a:pt x="269" y="536"/>
                  </a:lnTo>
                  <a:lnTo>
                    <a:pt x="286" y="560"/>
                  </a:lnTo>
                  <a:lnTo>
                    <a:pt x="278" y="584"/>
                  </a:lnTo>
                  <a:lnTo>
                    <a:pt x="253" y="592"/>
                  </a:lnTo>
                  <a:lnTo>
                    <a:pt x="295" y="640"/>
                  </a:lnTo>
                  <a:lnTo>
                    <a:pt x="269" y="632"/>
                  </a:lnTo>
                  <a:lnTo>
                    <a:pt x="236" y="776"/>
                  </a:lnTo>
                  <a:lnTo>
                    <a:pt x="202" y="848"/>
                  </a:lnTo>
                  <a:lnTo>
                    <a:pt x="177" y="872"/>
                  </a:lnTo>
                  <a:lnTo>
                    <a:pt x="143" y="880"/>
                  </a:lnTo>
                  <a:lnTo>
                    <a:pt x="160" y="888"/>
                  </a:lnTo>
                  <a:lnTo>
                    <a:pt x="211" y="928"/>
                  </a:lnTo>
                  <a:lnTo>
                    <a:pt x="244" y="960"/>
                  </a:lnTo>
                  <a:lnTo>
                    <a:pt x="278" y="968"/>
                  </a:lnTo>
                  <a:lnTo>
                    <a:pt x="320" y="992"/>
                  </a:lnTo>
                  <a:lnTo>
                    <a:pt x="337" y="1016"/>
                  </a:lnTo>
                  <a:lnTo>
                    <a:pt x="396" y="1024"/>
                  </a:lnTo>
                  <a:lnTo>
                    <a:pt x="463" y="1032"/>
                  </a:lnTo>
                  <a:lnTo>
                    <a:pt x="522" y="1056"/>
                  </a:lnTo>
                  <a:lnTo>
                    <a:pt x="581" y="1072"/>
                  </a:lnTo>
                  <a:lnTo>
                    <a:pt x="607" y="1088"/>
                  </a:lnTo>
                  <a:lnTo>
                    <a:pt x="632" y="1080"/>
                  </a:lnTo>
                  <a:lnTo>
                    <a:pt x="640" y="1064"/>
                  </a:lnTo>
                  <a:lnTo>
                    <a:pt x="623" y="1032"/>
                  </a:lnTo>
                  <a:lnTo>
                    <a:pt x="632" y="992"/>
                  </a:lnTo>
                  <a:lnTo>
                    <a:pt x="649" y="968"/>
                  </a:lnTo>
                  <a:lnTo>
                    <a:pt x="682" y="944"/>
                  </a:lnTo>
                  <a:lnTo>
                    <a:pt x="716" y="928"/>
                  </a:lnTo>
                  <a:lnTo>
                    <a:pt x="750" y="928"/>
                  </a:lnTo>
                  <a:lnTo>
                    <a:pt x="842" y="952"/>
                  </a:lnTo>
                  <a:lnTo>
                    <a:pt x="876" y="968"/>
                  </a:lnTo>
                  <a:lnTo>
                    <a:pt x="910" y="984"/>
                  </a:lnTo>
                  <a:lnTo>
                    <a:pt x="944" y="984"/>
                  </a:lnTo>
                  <a:lnTo>
                    <a:pt x="960" y="976"/>
                  </a:lnTo>
                  <a:lnTo>
                    <a:pt x="969" y="968"/>
                  </a:lnTo>
                  <a:lnTo>
                    <a:pt x="977" y="960"/>
                  </a:lnTo>
                  <a:lnTo>
                    <a:pt x="1019" y="928"/>
                  </a:lnTo>
                  <a:lnTo>
                    <a:pt x="1070" y="904"/>
                  </a:lnTo>
                  <a:lnTo>
                    <a:pt x="1087" y="864"/>
                  </a:lnTo>
                  <a:lnTo>
                    <a:pt x="1011" y="832"/>
                  </a:lnTo>
                  <a:lnTo>
                    <a:pt x="1019" y="784"/>
                  </a:lnTo>
                  <a:lnTo>
                    <a:pt x="994" y="744"/>
                  </a:lnTo>
                  <a:lnTo>
                    <a:pt x="1036" y="720"/>
                  </a:lnTo>
                  <a:lnTo>
                    <a:pt x="1019" y="656"/>
                  </a:lnTo>
                  <a:lnTo>
                    <a:pt x="1036" y="656"/>
                  </a:lnTo>
                  <a:lnTo>
                    <a:pt x="1019" y="632"/>
                  </a:lnTo>
                  <a:lnTo>
                    <a:pt x="1011" y="61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3" name="Freeform 35"/>
            <p:cNvSpPr>
              <a:spLocks/>
            </p:cNvSpPr>
            <p:nvPr/>
          </p:nvSpPr>
          <p:spPr bwMode="auto">
            <a:xfrm>
              <a:off x="3129" y="2472"/>
              <a:ext cx="328" cy="232"/>
            </a:xfrm>
            <a:custGeom>
              <a:avLst/>
              <a:gdLst>
                <a:gd name="T0" fmla="*/ 278 w 328"/>
                <a:gd name="T1" fmla="*/ 184 h 232"/>
                <a:gd name="T2" fmla="*/ 286 w 328"/>
                <a:gd name="T3" fmla="*/ 168 h 232"/>
                <a:gd name="T4" fmla="*/ 311 w 328"/>
                <a:gd name="T5" fmla="*/ 160 h 232"/>
                <a:gd name="T6" fmla="*/ 328 w 328"/>
                <a:gd name="T7" fmla="*/ 144 h 232"/>
                <a:gd name="T8" fmla="*/ 328 w 328"/>
                <a:gd name="T9" fmla="*/ 112 h 232"/>
                <a:gd name="T10" fmla="*/ 303 w 328"/>
                <a:gd name="T11" fmla="*/ 88 h 232"/>
                <a:gd name="T12" fmla="*/ 269 w 328"/>
                <a:gd name="T13" fmla="*/ 72 h 232"/>
                <a:gd name="T14" fmla="*/ 278 w 328"/>
                <a:gd name="T15" fmla="*/ 48 h 232"/>
                <a:gd name="T16" fmla="*/ 261 w 328"/>
                <a:gd name="T17" fmla="*/ 24 h 232"/>
                <a:gd name="T18" fmla="*/ 219 w 328"/>
                <a:gd name="T19" fmla="*/ 16 h 232"/>
                <a:gd name="T20" fmla="*/ 168 w 328"/>
                <a:gd name="T21" fmla="*/ 8 h 232"/>
                <a:gd name="T22" fmla="*/ 134 w 328"/>
                <a:gd name="T23" fmla="*/ 24 h 232"/>
                <a:gd name="T24" fmla="*/ 101 w 328"/>
                <a:gd name="T25" fmla="*/ 16 h 232"/>
                <a:gd name="T26" fmla="*/ 75 w 328"/>
                <a:gd name="T27" fmla="*/ 0 h 232"/>
                <a:gd name="T28" fmla="*/ 42 w 328"/>
                <a:gd name="T29" fmla="*/ 16 h 232"/>
                <a:gd name="T30" fmla="*/ 0 w 328"/>
                <a:gd name="T31" fmla="*/ 24 h 232"/>
                <a:gd name="T32" fmla="*/ 16 w 328"/>
                <a:gd name="T33" fmla="*/ 40 h 232"/>
                <a:gd name="T34" fmla="*/ 42 w 328"/>
                <a:gd name="T35" fmla="*/ 72 h 232"/>
                <a:gd name="T36" fmla="*/ 67 w 328"/>
                <a:gd name="T37" fmla="*/ 96 h 232"/>
                <a:gd name="T38" fmla="*/ 101 w 328"/>
                <a:gd name="T39" fmla="*/ 112 h 232"/>
                <a:gd name="T40" fmla="*/ 101 w 328"/>
                <a:gd name="T41" fmla="*/ 120 h 232"/>
                <a:gd name="T42" fmla="*/ 143 w 328"/>
                <a:gd name="T43" fmla="*/ 136 h 232"/>
                <a:gd name="T44" fmla="*/ 143 w 328"/>
                <a:gd name="T45" fmla="*/ 168 h 232"/>
                <a:gd name="T46" fmla="*/ 185 w 328"/>
                <a:gd name="T47" fmla="*/ 160 h 232"/>
                <a:gd name="T48" fmla="*/ 202 w 328"/>
                <a:gd name="T49" fmla="*/ 192 h 232"/>
                <a:gd name="T50" fmla="*/ 261 w 328"/>
                <a:gd name="T51" fmla="*/ 232 h 232"/>
                <a:gd name="T52" fmla="*/ 278 w 328"/>
                <a:gd name="T53" fmla="*/ 232 h 232"/>
                <a:gd name="T54" fmla="*/ 278 w 328"/>
                <a:gd name="T55" fmla="*/ 208 h 232"/>
                <a:gd name="T56" fmla="*/ 278 w 328"/>
                <a:gd name="T57" fmla="*/ 184 h 23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328" h="232">
                  <a:moveTo>
                    <a:pt x="278" y="184"/>
                  </a:moveTo>
                  <a:lnTo>
                    <a:pt x="286" y="168"/>
                  </a:lnTo>
                  <a:lnTo>
                    <a:pt x="311" y="160"/>
                  </a:lnTo>
                  <a:lnTo>
                    <a:pt x="328" y="144"/>
                  </a:lnTo>
                  <a:lnTo>
                    <a:pt x="328" y="112"/>
                  </a:lnTo>
                  <a:lnTo>
                    <a:pt x="303" y="88"/>
                  </a:lnTo>
                  <a:lnTo>
                    <a:pt x="269" y="72"/>
                  </a:lnTo>
                  <a:lnTo>
                    <a:pt x="278" y="48"/>
                  </a:lnTo>
                  <a:lnTo>
                    <a:pt x="261" y="24"/>
                  </a:lnTo>
                  <a:lnTo>
                    <a:pt x="219" y="16"/>
                  </a:lnTo>
                  <a:lnTo>
                    <a:pt x="168" y="8"/>
                  </a:lnTo>
                  <a:lnTo>
                    <a:pt x="134" y="24"/>
                  </a:lnTo>
                  <a:lnTo>
                    <a:pt x="101" y="16"/>
                  </a:lnTo>
                  <a:lnTo>
                    <a:pt x="75" y="0"/>
                  </a:lnTo>
                  <a:lnTo>
                    <a:pt x="42" y="16"/>
                  </a:lnTo>
                  <a:lnTo>
                    <a:pt x="0" y="24"/>
                  </a:lnTo>
                  <a:lnTo>
                    <a:pt x="16" y="40"/>
                  </a:lnTo>
                  <a:lnTo>
                    <a:pt x="42" y="72"/>
                  </a:lnTo>
                  <a:lnTo>
                    <a:pt x="67" y="96"/>
                  </a:lnTo>
                  <a:lnTo>
                    <a:pt x="101" y="112"/>
                  </a:lnTo>
                  <a:lnTo>
                    <a:pt x="101" y="120"/>
                  </a:lnTo>
                  <a:lnTo>
                    <a:pt x="143" y="136"/>
                  </a:lnTo>
                  <a:lnTo>
                    <a:pt x="143" y="168"/>
                  </a:lnTo>
                  <a:lnTo>
                    <a:pt x="185" y="160"/>
                  </a:lnTo>
                  <a:lnTo>
                    <a:pt x="202" y="192"/>
                  </a:lnTo>
                  <a:lnTo>
                    <a:pt x="261" y="232"/>
                  </a:lnTo>
                  <a:lnTo>
                    <a:pt x="278" y="232"/>
                  </a:lnTo>
                  <a:lnTo>
                    <a:pt x="278" y="208"/>
                  </a:lnTo>
                  <a:lnTo>
                    <a:pt x="278" y="184"/>
                  </a:lnTo>
                  <a:close/>
                </a:path>
              </a:pathLst>
            </a:custGeom>
            <a:solidFill>
              <a:srgbClr val="00A0C6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14" name="Freeform 36"/>
            <p:cNvSpPr>
              <a:spLocks/>
            </p:cNvSpPr>
            <p:nvPr/>
          </p:nvSpPr>
          <p:spPr bwMode="auto">
            <a:xfrm>
              <a:off x="3407" y="2632"/>
              <a:ext cx="59" cy="80"/>
            </a:xfrm>
            <a:custGeom>
              <a:avLst/>
              <a:gdLst>
                <a:gd name="T0" fmla="*/ 25 w 59"/>
                <a:gd name="T1" fmla="*/ 24 h 80"/>
                <a:gd name="T2" fmla="*/ 25 w 59"/>
                <a:gd name="T3" fmla="*/ 0 h 80"/>
                <a:gd name="T4" fmla="*/ 8 w 59"/>
                <a:gd name="T5" fmla="*/ 8 h 80"/>
                <a:gd name="T6" fmla="*/ 0 w 59"/>
                <a:gd name="T7" fmla="*/ 24 h 80"/>
                <a:gd name="T8" fmla="*/ 0 w 59"/>
                <a:gd name="T9" fmla="*/ 48 h 80"/>
                <a:gd name="T10" fmla="*/ 0 w 59"/>
                <a:gd name="T11" fmla="*/ 72 h 80"/>
                <a:gd name="T12" fmla="*/ 42 w 59"/>
                <a:gd name="T13" fmla="*/ 80 h 80"/>
                <a:gd name="T14" fmla="*/ 59 w 59"/>
                <a:gd name="T15" fmla="*/ 48 h 80"/>
                <a:gd name="T16" fmla="*/ 25 w 59"/>
                <a:gd name="T17" fmla="*/ 24 h 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9" h="80">
                  <a:moveTo>
                    <a:pt x="25" y="24"/>
                  </a:moveTo>
                  <a:lnTo>
                    <a:pt x="25" y="0"/>
                  </a:lnTo>
                  <a:lnTo>
                    <a:pt x="8" y="8"/>
                  </a:lnTo>
                  <a:lnTo>
                    <a:pt x="0" y="24"/>
                  </a:lnTo>
                  <a:lnTo>
                    <a:pt x="0" y="48"/>
                  </a:lnTo>
                  <a:lnTo>
                    <a:pt x="0" y="72"/>
                  </a:lnTo>
                  <a:lnTo>
                    <a:pt x="42" y="80"/>
                  </a:lnTo>
                  <a:lnTo>
                    <a:pt x="59" y="48"/>
                  </a:lnTo>
                  <a:lnTo>
                    <a:pt x="25" y="24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5" name="Freeform 37"/>
            <p:cNvSpPr>
              <a:spLocks/>
            </p:cNvSpPr>
            <p:nvPr/>
          </p:nvSpPr>
          <p:spPr bwMode="auto">
            <a:xfrm>
              <a:off x="3204" y="2232"/>
              <a:ext cx="337" cy="320"/>
            </a:xfrm>
            <a:custGeom>
              <a:avLst/>
              <a:gdLst>
                <a:gd name="T0" fmla="*/ 236 w 337"/>
                <a:gd name="T1" fmla="*/ 280 h 320"/>
                <a:gd name="T2" fmla="*/ 236 w 337"/>
                <a:gd name="T3" fmla="*/ 232 h 320"/>
                <a:gd name="T4" fmla="*/ 236 w 337"/>
                <a:gd name="T5" fmla="*/ 200 h 320"/>
                <a:gd name="T6" fmla="*/ 287 w 337"/>
                <a:gd name="T7" fmla="*/ 192 h 320"/>
                <a:gd name="T8" fmla="*/ 287 w 337"/>
                <a:gd name="T9" fmla="*/ 168 h 320"/>
                <a:gd name="T10" fmla="*/ 312 w 337"/>
                <a:gd name="T11" fmla="*/ 160 h 320"/>
                <a:gd name="T12" fmla="*/ 321 w 337"/>
                <a:gd name="T13" fmla="*/ 128 h 320"/>
                <a:gd name="T14" fmla="*/ 295 w 337"/>
                <a:gd name="T15" fmla="*/ 104 h 320"/>
                <a:gd name="T16" fmla="*/ 321 w 337"/>
                <a:gd name="T17" fmla="*/ 96 h 320"/>
                <a:gd name="T18" fmla="*/ 337 w 337"/>
                <a:gd name="T19" fmla="*/ 56 h 320"/>
                <a:gd name="T20" fmla="*/ 329 w 337"/>
                <a:gd name="T21" fmla="*/ 16 h 320"/>
                <a:gd name="T22" fmla="*/ 321 w 337"/>
                <a:gd name="T23" fmla="*/ 16 h 320"/>
                <a:gd name="T24" fmla="*/ 304 w 337"/>
                <a:gd name="T25" fmla="*/ 0 h 320"/>
                <a:gd name="T26" fmla="*/ 278 w 337"/>
                <a:gd name="T27" fmla="*/ 0 h 320"/>
                <a:gd name="T28" fmla="*/ 219 w 337"/>
                <a:gd name="T29" fmla="*/ 16 h 320"/>
                <a:gd name="T30" fmla="*/ 203 w 337"/>
                <a:gd name="T31" fmla="*/ 24 h 320"/>
                <a:gd name="T32" fmla="*/ 194 w 337"/>
                <a:gd name="T33" fmla="*/ 48 h 320"/>
                <a:gd name="T34" fmla="*/ 203 w 337"/>
                <a:gd name="T35" fmla="*/ 72 h 320"/>
                <a:gd name="T36" fmla="*/ 219 w 337"/>
                <a:gd name="T37" fmla="*/ 96 h 320"/>
                <a:gd name="T38" fmla="*/ 228 w 337"/>
                <a:gd name="T39" fmla="*/ 112 h 320"/>
                <a:gd name="T40" fmla="*/ 211 w 337"/>
                <a:gd name="T41" fmla="*/ 128 h 320"/>
                <a:gd name="T42" fmla="*/ 186 w 337"/>
                <a:gd name="T43" fmla="*/ 136 h 320"/>
                <a:gd name="T44" fmla="*/ 160 w 337"/>
                <a:gd name="T45" fmla="*/ 120 h 320"/>
                <a:gd name="T46" fmla="*/ 169 w 337"/>
                <a:gd name="T47" fmla="*/ 72 h 320"/>
                <a:gd name="T48" fmla="*/ 160 w 337"/>
                <a:gd name="T49" fmla="*/ 56 h 320"/>
                <a:gd name="T50" fmla="*/ 152 w 337"/>
                <a:gd name="T51" fmla="*/ 32 h 320"/>
                <a:gd name="T52" fmla="*/ 110 w 337"/>
                <a:gd name="T53" fmla="*/ 128 h 320"/>
                <a:gd name="T54" fmla="*/ 76 w 337"/>
                <a:gd name="T55" fmla="*/ 168 h 320"/>
                <a:gd name="T56" fmla="*/ 68 w 337"/>
                <a:gd name="T57" fmla="*/ 216 h 320"/>
                <a:gd name="T58" fmla="*/ 42 w 337"/>
                <a:gd name="T59" fmla="*/ 216 h 320"/>
                <a:gd name="T60" fmla="*/ 34 w 337"/>
                <a:gd name="T61" fmla="*/ 216 h 320"/>
                <a:gd name="T62" fmla="*/ 26 w 337"/>
                <a:gd name="T63" fmla="*/ 232 h 320"/>
                <a:gd name="T64" fmla="*/ 0 w 337"/>
                <a:gd name="T65" fmla="*/ 240 h 320"/>
                <a:gd name="T66" fmla="*/ 26 w 337"/>
                <a:gd name="T67" fmla="*/ 256 h 320"/>
                <a:gd name="T68" fmla="*/ 59 w 337"/>
                <a:gd name="T69" fmla="*/ 264 h 320"/>
                <a:gd name="T70" fmla="*/ 93 w 337"/>
                <a:gd name="T71" fmla="*/ 248 h 320"/>
                <a:gd name="T72" fmla="*/ 144 w 337"/>
                <a:gd name="T73" fmla="*/ 256 h 320"/>
                <a:gd name="T74" fmla="*/ 186 w 337"/>
                <a:gd name="T75" fmla="*/ 264 h 320"/>
                <a:gd name="T76" fmla="*/ 203 w 337"/>
                <a:gd name="T77" fmla="*/ 288 h 320"/>
                <a:gd name="T78" fmla="*/ 194 w 337"/>
                <a:gd name="T79" fmla="*/ 312 h 320"/>
                <a:gd name="T80" fmla="*/ 219 w 337"/>
                <a:gd name="T81" fmla="*/ 320 h 320"/>
                <a:gd name="T82" fmla="*/ 219 w 337"/>
                <a:gd name="T83" fmla="*/ 296 h 320"/>
                <a:gd name="T84" fmla="*/ 236 w 337"/>
                <a:gd name="T85" fmla="*/ 280 h 32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337" h="320">
                  <a:moveTo>
                    <a:pt x="236" y="280"/>
                  </a:moveTo>
                  <a:lnTo>
                    <a:pt x="236" y="232"/>
                  </a:lnTo>
                  <a:lnTo>
                    <a:pt x="236" y="200"/>
                  </a:lnTo>
                  <a:lnTo>
                    <a:pt x="287" y="192"/>
                  </a:lnTo>
                  <a:lnTo>
                    <a:pt x="287" y="168"/>
                  </a:lnTo>
                  <a:lnTo>
                    <a:pt x="312" y="160"/>
                  </a:lnTo>
                  <a:lnTo>
                    <a:pt x="321" y="128"/>
                  </a:lnTo>
                  <a:lnTo>
                    <a:pt x="295" y="104"/>
                  </a:lnTo>
                  <a:lnTo>
                    <a:pt x="321" y="96"/>
                  </a:lnTo>
                  <a:lnTo>
                    <a:pt x="337" y="56"/>
                  </a:lnTo>
                  <a:lnTo>
                    <a:pt x="329" y="16"/>
                  </a:lnTo>
                  <a:lnTo>
                    <a:pt x="321" y="16"/>
                  </a:lnTo>
                  <a:lnTo>
                    <a:pt x="304" y="0"/>
                  </a:lnTo>
                  <a:lnTo>
                    <a:pt x="278" y="0"/>
                  </a:lnTo>
                  <a:lnTo>
                    <a:pt x="219" y="16"/>
                  </a:lnTo>
                  <a:lnTo>
                    <a:pt x="203" y="24"/>
                  </a:lnTo>
                  <a:lnTo>
                    <a:pt x="194" y="48"/>
                  </a:lnTo>
                  <a:lnTo>
                    <a:pt x="203" y="72"/>
                  </a:lnTo>
                  <a:lnTo>
                    <a:pt x="219" y="96"/>
                  </a:lnTo>
                  <a:lnTo>
                    <a:pt x="228" y="112"/>
                  </a:lnTo>
                  <a:lnTo>
                    <a:pt x="211" y="128"/>
                  </a:lnTo>
                  <a:lnTo>
                    <a:pt x="186" y="136"/>
                  </a:lnTo>
                  <a:lnTo>
                    <a:pt x="160" y="120"/>
                  </a:lnTo>
                  <a:lnTo>
                    <a:pt x="169" y="72"/>
                  </a:lnTo>
                  <a:lnTo>
                    <a:pt x="160" y="56"/>
                  </a:lnTo>
                  <a:lnTo>
                    <a:pt x="152" y="32"/>
                  </a:lnTo>
                  <a:lnTo>
                    <a:pt x="110" y="128"/>
                  </a:lnTo>
                  <a:lnTo>
                    <a:pt x="76" y="168"/>
                  </a:lnTo>
                  <a:lnTo>
                    <a:pt x="68" y="216"/>
                  </a:lnTo>
                  <a:lnTo>
                    <a:pt x="42" y="216"/>
                  </a:lnTo>
                  <a:lnTo>
                    <a:pt x="34" y="216"/>
                  </a:lnTo>
                  <a:lnTo>
                    <a:pt x="26" y="232"/>
                  </a:lnTo>
                  <a:lnTo>
                    <a:pt x="0" y="240"/>
                  </a:lnTo>
                  <a:lnTo>
                    <a:pt x="26" y="256"/>
                  </a:lnTo>
                  <a:lnTo>
                    <a:pt x="59" y="264"/>
                  </a:lnTo>
                  <a:lnTo>
                    <a:pt x="93" y="248"/>
                  </a:lnTo>
                  <a:lnTo>
                    <a:pt x="144" y="256"/>
                  </a:lnTo>
                  <a:lnTo>
                    <a:pt x="186" y="264"/>
                  </a:lnTo>
                  <a:lnTo>
                    <a:pt x="203" y="288"/>
                  </a:lnTo>
                  <a:lnTo>
                    <a:pt x="194" y="312"/>
                  </a:lnTo>
                  <a:lnTo>
                    <a:pt x="219" y="320"/>
                  </a:lnTo>
                  <a:lnTo>
                    <a:pt x="219" y="296"/>
                  </a:lnTo>
                  <a:lnTo>
                    <a:pt x="236" y="280"/>
                  </a:lnTo>
                  <a:close/>
                </a:path>
              </a:pathLst>
            </a:custGeom>
            <a:solidFill>
              <a:srgbClr val="7D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6" name="Freeform 38"/>
            <p:cNvSpPr>
              <a:spLocks/>
            </p:cNvSpPr>
            <p:nvPr/>
          </p:nvSpPr>
          <p:spPr bwMode="auto">
            <a:xfrm>
              <a:off x="3407" y="2632"/>
              <a:ext cx="59" cy="80"/>
            </a:xfrm>
            <a:custGeom>
              <a:avLst/>
              <a:gdLst>
                <a:gd name="T0" fmla="*/ 25 w 59"/>
                <a:gd name="T1" fmla="*/ 24 h 80"/>
                <a:gd name="T2" fmla="*/ 25 w 59"/>
                <a:gd name="T3" fmla="*/ 0 h 80"/>
                <a:gd name="T4" fmla="*/ 8 w 59"/>
                <a:gd name="T5" fmla="*/ 8 h 80"/>
                <a:gd name="T6" fmla="*/ 0 w 59"/>
                <a:gd name="T7" fmla="*/ 24 h 80"/>
                <a:gd name="T8" fmla="*/ 0 w 59"/>
                <a:gd name="T9" fmla="*/ 48 h 80"/>
                <a:gd name="T10" fmla="*/ 0 w 59"/>
                <a:gd name="T11" fmla="*/ 72 h 80"/>
                <a:gd name="T12" fmla="*/ 42 w 59"/>
                <a:gd name="T13" fmla="*/ 80 h 80"/>
                <a:gd name="T14" fmla="*/ 59 w 59"/>
                <a:gd name="T15" fmla="*/ 48 h 80"/>
                <a:gd name="T16" fmla="*/ 25 w 59"/>
                <a:gd name="T17" fmla="*/ 24 h 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9" h="80">
                  <a:moveTo>
                    <a:pt x="25" y="24"/>
                  </a:moveTo>
                  <a:lnTo>
                    <a:pt x="25" y="0"/>
                  </a:lnTo>
                  <a:lnTo>
                    <a:pt x="8" y="8"/>
                  </a:lnTo>
                  <a:lnTo>
                    <a:pt x="0" y="24"/>
                  </a:lnTo>
                  <a:lnTo>
                    <a:pt x="0" y="48"/>
                  </a:lnTo>
                  <a:lnTo>
                    <a:pt x="0" y="72"/>
                  </a:lnTo>
                  <a:lnTo>
                    <a:pt x="42" y="80"/>
                  </a:lnTo>
                  <a:lnTo>
                    <a:pt x="59" y="48"/>
                  </a:lnTo>
                  <a:lnTo>
                    <a:pt x="25" y="24"/>
                  </a:lnTo>
                  <a:close/>
                </a:path>
              </a:pathLst>
            </a:custGeom>
            <a:solidFill>
              <a:srgbClr val="00A0C6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17" name="Freeform 39"/>
            <p:cNvSpPr>
              <a:spLocks/>
            </p:cNvSpPr>
            <p:nvPr/>
          </p:nvSpPr>
          <p:spPr bwMode="auto">
            <a:xfrm>
              <a:off x="3204" y="2232"/>
              <a:ext cx="337" cy="320"/>
            </a:xfrm>
            <a:custGeom>
              <a:avLst/>
              <a:gdLst>
                <a:gd name="T0" fmla="*/ 236 w 337"/>
                <a:gd name="T1" fmla="*/ 280 h 320"/>
                <a:gd name="T2" fmla="*/ 236 w 337"/>
                <a:gd name="T3" fmla="*/ 232 h 320"/>
                <a:gd name="T4" fmla="*/ 236 w 337"/>
                <a:gd name="T5" fmla="*/ 200 h 320"/>
                <a:gd name="T6" fmla="*/ 287 w 337"/>
                <a:gd name="T7" fmla="*/ 192 h 320"/>
                <a:gd name="T8" fmla="*/ 287 w 337"/>
                <a:gd name="T9" fmla="*/ 168 h 320"/>
                <a:gd name="T10" fmla="*/ 312 w 337"/>
                <a:gd name="T11" fmla="*/ 160 h 320"/>
                <a:gd name="T12" fmla="*/ 321 w 337"/>
                <a:gd name="T13" fmla="*/ 128 h 320"/>
                <a:gd name="T14" fmla="*/ 295 w 337"/>
                <a:gd name="T15" fmla="*/ 104 h 320"/>
                <a:gd name="T16" fmla="*/ 321 w 337"/>
                <a:gd name="T17" fmla="*/ 96 h 320"/>
                <a:gd name="T18" fmla="*/ 337 w 337"/>
                <a:gd name="T19" fmla="*/ 56 h 320"/>
                <a:gd name="T20" fmla="*/ 329 w 337"/>
                <a:gd name="T21" fmla="*/ 16 h 320"/>
                <a:gd name="T22" fmla="*/ 321 w 337"/>
                <a:gd name="T23" fmla="*/ 16 h 320"/>
                <a:gd name="T24" fmla="*/ 304 w 337"/>
                <a:gd name="T25" fmla="*/ 0 h 320"/>
                <a:gd name="T26" fmla="*/ 278 w 337"/>
                <a:gd name="T27" fmla="*/ 0 h 320"/>
                <a:gd name="T28" fmla="*/ 219 w 337"/>
                <a:gd name="T29" fmla="*/ 16 h 320"/>
                <a:gd name="T30" fmla="*/ 203 w 337"/>
                <a:gd name="T31" fmla="*/ 24 h 320"/>
                <a:gd name="T32" fmla="*/ 194 w 337"/>
                <a:gd name="T33" fmla="*/ 48 h 320"/>
                <a:gd name="T34" fmla="*/ 203 w 337"/>
                <a:gd name="T35" fmla="*/ 72 h 320"/>
                <a:gd name="T36" fmla="*/ 219 w 337"/>
                <a:gd name="T37" fmla="*/ 96 h 320"/>
                <a:gd name="T38" fmla="*/ 228 w 337"/>
                <a:gd name="T39" fmla="*/ 112 h 320"/>
                <a:gd name="T40" fmla="*/ 211 w 337"/>
                <a:gd name="T41" fmla="*/ 128 h 320"/>
                <a:gd name="T42" fmla="*/ 186 w 337"/>
                <a:gd name="T43" fmla="*/ 136 h 320"/>
                <a:gd name="T44" fmla="*/ 160 w 337"/>
                <a:gd name="T45" fmla="*/ 120 h 320"/>
                <a:gd name="T46" fmla="*/ 169 w 337"/>
                <a:gd name="T47" fmla="*/ 72 h 320"/>
                <a:gd name="T48" fmla="*/ 160 w 337"/>
                <a:gd name="T49" fmla="*/ 56 h 320"/>
                <a:gd name="T50" fmla="*/ 152 w 337"/>
                <a:gd name="T51" fmla="*/ 32 h 320"/>
                <a:gd name="T52" fmla="*/ 110 w 337"/>
                <a:gd name="T53" fmla="*/ 128 h 320"/>
                <a:gd name="T54" fmla="*/ 76 w 337"/>
                <a:gd name="T55" fmla="*/ 168 h 320"/>
                <a:gd name="T56" fmla="*/ 68 w 337"/>
                <a:gd name="T57" fmla="*/ 216 h 320"/>
                <a:gd name="T58" fmla="*/ 42 w 337"/>
                <a:gd name="T59" fmla="*/ 216 h 320"/>
                <a:gd name="T60" fmla="*/ 34 w 337"/>
                <a:gd name="T61" fmla="*/ 216 h 320"/>
                <a:gd name="T62" fmla="*/ 26 w 337"/>
                <a:gd name="T63" fmla="*/ 232 h 320"/>
                <a:gd name="T64" fmla="*/ 0 w 337"/>
                <a:gd name="T65" fmla="*/ 240 h 320"/>
                <a:gd name="T66" fmla="*/ 26 w 337"/>
                <a:gd name="T67" fmla="*/ 256 h 320"/>
                <a:gd name="T68" fmla="*/ 59 w 337"/>
                <a:gd name="T69" fmla="*/ 264 h 320"/>
                <a:gd name="T70" fmla="*/ 93 w 337"/>
                <a:gd name="T71" fmla="*/ 248 h 320"/>
                <a:gd name="T72" fmla="*/ 144 w 337"/>
                <a:gd name="T73" fmla="*/ 256 h 320"/>
                <a:gd name="T74" fmla="*/ 186 w 337"/>
                <a:gd name="T75" fmla="*/ 264 h 320"/>
                <a:gd name="T76" fmla="*/ 203 w 337"/>
                <a:gd name="T77" fmla="*/ 288 h 320"/>
                <a:gd name="T78" fmla="*/ 194 w 337"/>
                <a:gd name="T79" fmla="*/ 312 h 320"/>
                <a:gd name="T80" fmla="*/ 219 w 337"/>
                <a:gd name="T81" fmla="*/ 320 h 320"/>
                <a:gd name="T82" fmla="*/ 219 w 337"/>
                <a:gd name="T83" fmla="*/ 296 h 320"/>
                <a:gd name="T84" fmla="*/ 236 w 337"/>
                <a:gd name="T85" fmla="*/ 280 h 32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337" h="320">
                  <a:moveTo>
                    <a:pt x="236" y="280"/>
                  </a:moveTo>
                  <a:lnTo>
                    <a:pt x="236" y="232"/>
                  </a:lnTo>
                  <a:lnTo>
                    <a:pt x="236" y="200"/>
                  </a:lnTo>
                  <a:lnTo>
                    <a:pt x="287" y="192"/>
                  </a:lnTo>
                  <a:lnTo>
                    <a:pt x="287" y="168"/>
                  </a:lnTo>
                  <a:lnTo>
                    <a:pt x="312" y="160"/>
                  </a:lnTo>
                  <a:lnTo>
                    <a:pt x="321" y="128"/>
                  </a:lnTo>
                  <a:lnTo>
                    <a:pt x="295" y="104"/>
                  </a:lnTo>
                  <a:lnTo>
                    <a:pt x="321" y="96"/>
                  </a:lnTo>
                  <a:lnTo>
                    <a:pt x="337" y="56"/>
                  </a:lnTo>
                  <a:lnTo>
                    <a:pt x="329" y="16"/>
                  </a:lnTo>
                  <a:lnTo>
                    <a:pt x="321" y="16"/>
                  </a:lnTo>
                  <a:lnTo>
                    <a:pt x="304" y="0"/>
                  </a:lnTo>
                  <a:lnTo>
                    <a:pt x="278" y="0"/>
                  </a:lnTo>
                  <a:lnTo>
                    <a:pt x="219" y="16"/>
                  </a:lnTo>
                  <a:lnTo>
                    <a:pt x="203" y="24"/>
                  </a:lnTo>
                  <a:lnTo>
                    <a:pt x="194" y="48"/>
                  </a:lnTo>
                  <a:lnTo>
                    <a:pt x="203" y="72"/>
                  </a:lnTo>
                  <a:lnTo>
                    <a:pt x="219" y="96"/>
                  </a:lnTo>
                  <a:lnTo>
                    <a:pt x="228" y="112"/>
                  </a:lnTo>
                  <a:lnTo>
                    <a:pt x="211" y="128"/>
                  </a:lnTo>
                  <a:lnTo>
                    <a:pt x="186" y="136"/>
                  </a:lnTo>
                  <a:lnTo>
                    <a:pt x="160" y="120"/>
                  </a:lnTo>
                  <a:lnTo>
                    <a:pt x="169" y="72"/>
                  </a:lnTo>
                  <a:lnTo>
                    <a:pt x="160" y="56"/>
                  </a:lnTo>
                  <a:lnTo>
                    <a:pt x="152" y="32"/>
                  </a:lnTo>
                  <a:lnTo>
                    <a:pt x="110" y="128"/>
                  </a:lnTo>
                  <a:lnTo>
                    <a:pt x="76" y="168"/>
                  </a:lnTo>
                  <a:lnTo>
                    <a:pt x="68" y="216"/>
                  </a:lnTo>
                  <a:lnTo>
                    <a:pt x="42" y="216"/>
                  </a:lnTo>
                  <a:lnTo>
                    <a:pt x="34" y="216"/>
                  </a:lnTo>
                  <a:lnTo>
                    <a:pt x="26" y="232"/>
                  </a:lnTo>
                  <a:lnTo>
                    <a:pt x="0" y="240"/>
                  </a:lnTo>
                  <a:lnTo>
                    <a:pt x="26" y="256"/>
                  </a:lnTo>
                  <a:lnTo>
                    <a:pt x="59" y="264"/>
                  </a:lnTo>
                  <a:lnTo>
                    <a:pt x="93" y="248"/>
                  </a:lnTo>
                  <a:lnTo>
                    <a:pt x="144" y="256"/>
                  </a:lnTo>
                  <a:lnTo>
                    <a:pt x="186" y="264"/>
                  </a:lnTo>
                  <a:lnTo>
                    <a:pt x="203" y="288"/>
                  </a:lnTo>
                  <a:lnTo>
                    <a:pt x="194" y="312"/>
                  </a:lnTo>
                  <a:lnTo>
                    <a:pt x="219" y="320"/>
                  </a:lnTo>
                  <a:lnTo>
                    <a:pt x="219" y="296"/>
                  </a:lnTo>
                  <a:lnTo>
                    <a:pt x="236" y="280"/>
                  </a:lnTo>
                  <a:close/>
                </a:path>
              </a:pathLst>
            </a:custGeom>
            <a:solidFill>
              <a:srgbClr val="00A0C6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18" name="Freeform 40"/>
            <p:cNvSpPr>
              <a:spLocks/>
            </p:cNvSpPr>
            <p:nvPr/>
          </p:nvSpPr>
          <p:spPr bwMode="auto">
            <a:xfrm>
              <a:off x="3617" y="1744"/>
              <a:ext cx="211" cy="344"/>
            </a:xfrm>
            <a:custGeom>
              <a:avLst/>
              <a:gdLst>
                <a:gd name="T0" fmla="*/ 143 w 211"/>
                <a:gd name="T1" fmla="*/ 344 h 344"/>
                <a:gd name="T2" fmla="*/ 118 w 211"/>
                <a:gd name="T3" fmla="*/ 312 h 344"/>
                <a:gd name="T4" fmla="*/ 143 w 211"/>
                <a:gd name="T5" fmla="*/ 312 h 344"/>
                <a:gd name="T6" fmla="*/ 127 w 211"/>
                <a:gd name="T7" fmla="*/ 280 h 344"/>
                <a:gd name="T8" fmla="*/ 127 w 211"/>
                <a:gd name="T9" fmla="*/ 248 h 344"/>
                <a:gd name="T10" fmla="*/ 169 w 211"/>
                <a:gd name="T11" fmla="*/ 184 h 344"/>
                <a:gd name="T12" fmla="*/ 186 w 211"/>
                <a:gd name="T13" fmla="*/ 192 h 344"/>
                <a:gd name="T14" fmla="*/ 211 w 211"/>
                <a:gd name="T15" fmla="*/ 136 h 344"/>
                <a:gd name="T16" fmla="*/ 177 w 211"/>
                <a:gd name="T17" fmla="*/ 112 h 344"/>
                <a:gd name="T18" fmla="*/ 169 w 211"/>
                <a:gd name="T19" fmla="*/ 72 h 344"/>
                <a:gd name="T20" fmla="*/ 177 w 211"/>
                <a:gd name="T21" fmla="*/ 24 h 344"/>
                <a:gd name="T22" fmla="*/ 177 w 211"/>
                <a:gd name="T23" fmla="*/ 8 h 344"/>
                <a:gd name="T24" fmla="*/ 160 w 211"/>
                <a:gd name="T25" fmla="*/ 0 h 344"/>
                <a:gd name="T26" fmla="*/ 135 w 211"/>
                <a:gd name="T27" fmla="*/ 8 h 344"/>
                <a:gd name="T28" fmla="*/ 127 w 211"/>
                <a:gd name="T29" fmla="*/ 24 h 344"/>
                <a:gd name="T30" fmla="*/ 101 w 211"/>
                <a:gd name="T31" fmla="*/ 40 h 344"/>
                <a:gd name="T32" fmla="*/ 76 w 211"/>
                <a:gd name="T33" fmla="*/ 48 h 344"/>
                <a:gd name="T34" fmla="*/ 51 w 211"/>
                <a:gd name="T35" fmla="*/ 56 h 344"/>
                <a:gd name="T36" fmla="*/ 34 w 211"/>
                <a:gd name="T37" fmla="*/ 72 h 344"/>
                <a:gd name="T38" fmla="*/ 26 w 211"/>
                <a:gd name="T39" fmla="*/ 96 h 344"/>
                <a:gd name="T40" fmla="*/ 42 w 211"/>
                <a:gd name="T41" fmla="*/ 112 h 344"/>
                <a:gd name="T42" fmla="*/ 17 w 211"/>
                <a:gd name="T43" fmla="*/ 120 h 344"/>
                <a:gd name="T44" fmla="*/ 9 w 211"/>
                <a:gd name="T45" fmla="*/ 144 h 344"/>
                <a:gd name="T46" fmla="*/ 9 w 211"/>
                <a:gd name="T47" fmla="*/ 168 h 344"/>
                <a:gd name="T48" fmla="*/ 26 w 211"/>
                <a:gd name="T49" fmla="*/ 192 h 344"/>
                <a:gd name="T50" fmla="*/ 0 w 211"/>
                <a:gd name="T51" fmla="*/ 208 h 344"/>
                <a:gd name="T52" fmla="*/ 0 w 211"/>
                <a:gd name="T53" fmla="*/ 224 h 344"/>
                <a:gd name="T54" fmla="*/ 26 w 211"/>
                <a:gd name="T55" fmla="*/ 272 h 344"/>
                <a:gd name="T56" fmla="*/ 42 w 211"/>
                <a:gd name="T57" fmla="*/ 256 h 344"/>
                <a:gd name="T58" fmla="*/ 51 w 211"/>
                <a:gd name="T59" fmla="*/ 304 h 344"/>
                <a:gd name="T60" fmla="*/ 59 w 211"/>
                <a:gd name="T61" fmla="*/ 328 h 344"/>
                <a:gd name="T62" fmla="*/ 84 w 211"/>
                <a:gd name="T63" fmla="*/ 336 h 344"/>
                <a:gd name="T64" fmla="*/ 143 w 211"/>
                <a:gd name="T65" fmla="*/ 344 h 34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1" h="344">
                  <a:moveTo>
                    <a:pt x="143" y="344"/>
                  </a:moveTo>
                  <a:lnTo>
                    <a:pt x="118" y="312"/>
                  </a:lnTo>
                  <a:lnTo>
                    <a:pt x="143" y="312"/>
                  </a:lnTo>
                  <a:lnTo>
                    <a:pt x="127" y="280"/>
                  </a:lnTo>
                  <a:lnTo>
                    <a:pt x="127" y="248"/>
                  </a:lnTo>
                  <a:lnTo>
                    <a:pt x="169" y="184"/>
                  </a:lnTo>
                  <a:lnTo>
                    <a:pt x="186" y="192"/>
                  </a:lnTo>
                  <a:lnTo>
                    <a:pt x="211" y="136"/>
                  </a:lnTo>
                  <a:lnTo>
                    <a:pt x="177" y="112"/>
                  </a:lnTo>
                  <a:lnTo>
                    <a:pt x="169" y="72"/>
                  </a:lnTo>
                  <a:lnTo>
                    <a:pt x="177" y="24"/>
                  </a:lnTo>
                  <a:lnTo>
                    <a:pt x="177" y="8"/>
                  </a:lnTo>
                  <a:lnTo>
                    <a:pt x="160" y="0"/>
                  </a:lnTo>
                  <a:lnTo>
                    <a:pt x="135" y="8"/>
                  </a:lnTo>
                  <a:lnTo>
                    <a:pt x="127" y="24"/>
                  </a:lnTo>
                  <a:lnTo>
                    <a:pt x="101" y="40"/>
                  </a:lnTo>
                  <a:lnTo>
                    <a:pt x="76" y="48"/>
                  </a:lnTo>
                  <a:lnTo>
                    <a:pt x="51" y="56"/>
                  </a:lnTo>
                  <a:lnTo>
                    <a:pt x="34" y="72"/>
                  </a:lnTo>
                  <a:lnTo>
                    <a:pt x="26" y="96"/>
                  </a:lnTo>
                  <a:lnTo>
                    <a:pt x="42" y="112"/>
                  </a:lnTo>
                  <a:lnTo>
                    <a:pt x="17" y="120"/>
                  </a:lnTo>
                  <a:lnTo>
                    <a:pt x="9" y="144"/>
                  </a:lnTo>
                  <a:lnTo>
                    <a:pt x="9" y="168"/>
                  </a:lnTo>
                  <a:lnTo>
                    <a:pt x="26" y="192"/>
                  </a:lnTo>
                  <a:lnTo>
                    <a:pt x="0" y="208"/>
                  </a:lnTo>
                  <a:lnTo>
                    <a:pt x="0" y="224"/>
                  </a:lnTo>
                  <a:lnTo>
                    <a:pt x="26" y="272"/>
                  </a:lnTo>
                  <a:lnTo>
                    <a:pt x="42" y="256"/>
                  </a:lnTo>
                  <a:lnTo>
                    <a:pt x="51" y="304"/>
                  </a:lnTo>
                  <a:lnTo>
                    <a:pt x="59" y="328"/>
                  </a:lnTo>
                  <a:lnTo>
                    <a:pt x="84" y="336"/>
                  </a:lnTo>
                  <a:lnTo>
                    <a:pt x="143" y="34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19" name="Freeform 41"/>
            <p:cNvSpPr>
              <a:spLocks/>
            </p:cNvSpPr>
            <p:nvPr/>
          </p:nvSpPr>
          <p:spPr bwMode="auto">
            <a:xfrm>
              <a:off x="3428" y="2084"/>
              <a:ext cx="750" cy="888"/>
            </a:xfrm>
            <a:custGeom>
              <a:avLst/>
              <a:gdLst>
                <a:gd name="T0" fmla="*/ 228 w 750"/>
                <a:gd name="T1" fmla="*/ 848 h 888"/>
                <a:gd name="T2" fmla="*/ 354 w 750"/>
                <a:gd name="T3" fmla="*/ 888 h 888"/>
                <a:gd name="T4" fmla="*/ 447 w 750"/>
                <a:gd name="T5" fmla="*/ 880 h 888"/>
                <a:gd name="T6" fmla="*/ 557 w 750"/>
                <a:gd name="T7" fmla="*/ 848 h 888"/>
                <a:gd name="T8" fmla="*/ 616 w 750"/>
                <a:gd name="T9" fmla="*/ 832 h 888"/>
                <a:gd name="T10" fmla="*/ 632 w 750"/>
                <a:gd name="T11" fmla="*/ 776 h 888"/>
                <a:gd name="T12" fmla="*/ 675 w 750"/>
                <a:gd name="T13" fmla="*/ 744 h 888"/>
                <a:gd name="T14" fmla="*/ 607 w 750"/>
                <a:gd name="T15" fmla="*/ 656 h 888"/>
                <a:gd name="T16" fmla="*/ 557 w 750"/>
                <a:gd name="T17" fmla="*/ 584 h 888"/>
                <a:gd name="T18" fmla="*/ 557 w 750"/>
                <a:gd name="T19" fmla="*/ 520 h 888"/>
                <a:gd name="T20" fmla="*/ 641 w 750"/>
                <a:gd name="T21" fmla="*/ 488 h 888"/>
                <a:gd name="T22" fmla="*/ 691 w 750"/>
                <a:gd name="T23" fmla="*/ 440 h 888"/>
                <a:gd name="T24" fmla="*/ 750 w 750"/>
                <a:gd name="T25" fmla="*/ 456 h 888"/>
                <a:gd name="T26" fmla="*/ 725 w 750"/>
                <a:gd name="T27" fmla="*/ 360 h 888"/>
                <a:gd name="T28" fmla="*/ 717 w 750"/>
                <a:gd name="T29" fmla="*/ 280 h 888"/>
                <a:gd name="T30" fmla="*/ 666 w 750"/>
                <a:gd name="T31" fmla="*/ 216 h 888"/>
                <a:gd name="T32" fmla="*/ 683 w 750"/>
                <a:gd name="T33" fmla="*/ 136 h 888"/>
                <a:gd name="T34" fmla="*/ 641 w 750"/>
                <a:gd name="T35" fmla="*/ 80 h 888"/>
                <a:gd name="T36" fmla="*/ 616 w 750"/>
                <a:gd name="T37" fmla="*/ 32 h 888"/>
                <a:gd name="T38" fmla="*/ 582 w 750"/>
                <a:gd name="T39" fmla="*/ 32 h 888"/>
                <a:gd name="T40" fmla="*/ 557 w 750"/>
                <a:gd name="T41" fmla="*/ 40 h 888"/>
                <a:gd name="T42" fmla="*/ 540 w 750"/>
                <a:gd name="T43" fmla="*/ 40 h 888"/>
                <a:gd name="T44" fmla="*/ 481 w 750"/>
                <a:gd name="T45" fmla="*/ 72 h 888"/>
                <a:gd name="T46" fmla="*/ 439 w 750"/>
                <a:gd name="T47" fmla="*/ 96 h 888"/>
                <a:gd name="T48" fmla="*/ 430 w 750"/>
                <a:gd name="T49" fmla="*/ 64 h 888"/>
                <a:gd name="T50" fmla="*/ 396 w 750"/>
                <a:gd name="T51" fmla="*/ 56 h 888"/>
                <a:gd name="T52" fmla="*/ 346 w 750"/>
                <a:gd name="T53" fmla="*/ 16 h 888"/>
                <a:gd name="T54" fmla="*/ 253 w 750"/>
                <a:gd name="T55" fmla="*/ 0 h 888"/>
                <a:gd name="T56" fmla="*/ 245 w 750"/>
                <a:gd name="T57" fmla="*/ 40 h 888"/>
                <a:gd name="T58" fmla="*/ 278 w 750"/>
                <a:gd name="T59" fmla="*/ 112 h 888"/>
                <a:gd name="T60" fmla="*/ 236 w 750"/>
                <a:gd name="T61" fmla="*/ 112 h 888"/>
                <a:gd name="T62" fmla="*/ 220 w 750"/>
                <a:gd name="T63" fmla="*/ 136 h 888"/>
                <a:gd name="T64" fmla="*/ 186 w 750"/>
                <a:gd name="T65" fmla="*/ 128 h 888"/>
                <a:gd name="T66" fmla="*/ 110 w 750"/>
                <a:gd name="T67" fmla="*/ 144 h 888"/>
                <a:gd name="T68" fmla="*/ 118 w 750"/>
                <a:gd name="T69" fmla="*/ 208 h 888"/>
                <a:gd name="T70" fmla="*/ 76 w 750"/>
                <a:gd name="T71" fmla="*/ 256 h 888"/>
                <a:gd name="T72" fmla="*/ 93 w 750"/>
                <a:gd name="T73" fmla="*/ 312 h 888"/>
                <a:gd name="T74" fmla="*/ 68 w 750"/>
                <a:gd name="T75" fmla="*/ 344 h 888"/>
                <a:gd name="T76" fmla="*/ 17 w 750"/>
                <a:gd name="T77" fmla="*/ 384 h 888"/>
                <a:gd name="T78" fmla="*/ 0 w 750"/>
                <a:gd name="T79" fmla="*/ 448 h 888"/>
                <a:gd name="T80" fmla="*/ 9 w 750"/>
                <a:gd name="T81" fmla="*/ 480 h 888"/>
                <a:gd name="T82" fmla="*/ 34 w 750"/>
                <a:gd name="T83" fmla="*/ 536 h 888"/>
                <a:gd name="T84" fmla="*/ 9 w 750"/>
                <a:gd name="T85" fmla="*/ 552 h 888"/>
                <a:gd name="T86" fmla="*/ 43 w 750"/>
                <a:gd name="T87" fmla="*/ 600 h 888"/>
                <a:gd name="T88" fmla="*/ 51 w 750"/>
                <a:gd name="T89" fmla="*/ 664 h 888"/>
                <a:gd name="T90" fmla="*/ 135 w 750"/>
                <a:gd name="T91" fmla="*/ 688 h 888"/>
                <a:gd name="T92" fmla="*/ 152 w 750"/>
                <a:gd name="T93" fmla="*/ 736 h 888"/>
                <a:gd name="T94" fmla="*/ 127 w 750"/>
                <a:gd name="T95" fmla="*/ 864 h 888"/>
                <a:gd name="T96" fmla="*/ 144 w 750"/>
                <a:gd name="T97" fmla="*/ 872 h 88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750" h="888">
                  <a:moveTo>
                    <a:pt x="194" y="864"/>
                  </a:moveTo>
                  <a:lnTo>
                    <a:pt x="228" y="848"/>
                  </a:lnTo>
                  <a:lnTo>
                    <a:pt x="312" y="872"/>
                  </a:lnTo>
                  <a:lnTo>
                    <a:pt x="354" y="888"/>
                  </a:lnTo>
                  <a:lnTo>
                    <a:pt x="388" y="872"/>
                  </a:lnTo>
                  <a:lnTo>
                    <a:pt x="447" y="880"/>
                  </a:lnTo>
                  <a:lnTo>
                    <a:pt x="489" y="872"/>
                  </a:lnTo>
                  <a:lnTo>
                    <a:pt x="557" y="848"/>
                  </a:lnTo>
                  <a:lnTo>
                    <a:pt x="616" y="864"/>
                  </a:lnTo>
                  <a:lnTo>
                    <a:pt x="616" y="832"/>
                  </a:lnTo>
                  <a:lnTo>
                    <a:pt x="599" y="800"/>
                  </a:lnTo>
                  <a:lnTo>
                    <a:pt x="632" y="776"/>
                  </a:lnTo>
                  <a:lnTo>
                    <a:pt x="641" y="744"/>
                  </a:lnTo>
                  <a:lnTo>
                    <a:pt x="675" y="744"/>
                  </a:lnTo>
                  <a:lnTo>
                    <a:pt x="683" y="712"/>
                  </a:lnTo>
                  <a:lnTo>
                    <a:pt x="607" y="656"/>
                  </a:lnTo>
                  <a:lnTo>
                    <a:pt x="548" y="608"/>
                  </a:lnTo>
                  <a:lnTo>
                    <a:pt x="557" y="584"/>
                  </a:lnTo>
                  <a:lnTo>
                    <a:pt x="523" y="544"/>
                  </a:lnTo>
                  <a:lnTo>
                    <a:pt x="557" y="520"/>
                  </a:lnTo>
                  <a:lnTo>
                    <a:pt x="599" y="512"/>
                  </a:lnTo>
                  <a:lnTo>
                    <a:pt x="641" y="488"/>
                  </a:lnTo>
                  <a:lnTo>
                    <a:pt x="683" y="472"/>
                  </a:lnTo>
                  <a:lnTo>
                    <a:pt x="691" y="440"/>
                  </a:lnTo>
                  <a:lnTo>
                    <a:pt x="725" y="440"/>
                  </a:lnTo>
                  <a:lnTo>
                    <a:pt x="750" y="456"/>
                  </a:lnTo>
                  <a:lnTo>
                    <a:pt x="750" y="392"/>
                  </a:lnTo>
                  <a:lnTo>
                    <a:pt x="725" y="360"/>
                  </a:lnTo>
                  <a:lnTo>
                    <a:pt x="742" y="320"/>
                  </a:lnTo>
                  <a:lnTo>
                    <a:pt x="717" y="280"/>
                  </a:lnTo>
                  <a:lnTo>
                    <a:pt x="717" y="248"/>
                  </a:lnTo>
                  <a:lnTo>
                    <a:pt x="666" y="216"/>
                  </a:lnTo>
                  <a:lnTo>
                    <a:pt x="691" y="168"/>
                  </a:lnTo>
                  <a:lnTo>
                    <a:pt x="683" y="136"/>
                  </a:lnTo>
                  <a:lnTo>
                    <a:pt x="675" y="88"/>
                  </a:lnTo>
                  <a:lnTo>
                    <a:pt x="641" y="80"/>
                  </a:lnTo>
                  <a:lnTo>
                    <a:pt x="607" y="64"/>
                  </a:lnTo>
                  <a:lnTo>
                    <a:pt x="616" y="32"/>
                  </a:lnTo>
                  <a:lnTo>
                    <a:pt x="590" y="16"/>
                  </a:lnTo>
                  <a:lnTo>
                    <a:pt x="582" y="32"/>
                  </a:lnTo>
                  <a:lnTo>
                    <a:pt x="573" y="48"/>
                  </a:lnTo>
                  <a:lnTo>
                    <a:pt x="557" y="40"/>
                  </a:lnTo>
                  <a:lnTo>
                    <a:pt x="548" y="40"/>
                  </a:lnTo>
                  <a:lnTo>
                    <a:pt x="540" y="40"/>
                  </a:lnTo>
                  <a:lnTo>
                    <a:pt x="514" y="64"/>
                  </a:lnTo>
                  <a:lnTo>
                    <a:pt x="481" y="72"/>
                  </a:lnTo>
                  <a:lnTo>
                    <a:pt x="464" y="96"/>
                  </a:lnTo>
                  <a:lnTo>
                    <a:pt x="439" y="96"/>
                  </a:lnTo>
                  <a:lnTo>
                    <a:pt x="413" y="88"/>
                  </a:lnTo>
                  <a:lnTo>
                    <a:pt x="430" y="64"/>
                  </a:lnTo>
                  <a:lnTo>
                    <a:pt x="422" y="32"/>
                  </a:lnTo>
                  <a:lnTo>
                    <a:pt x="396" y="56"/>
                  </a:lnTo>
                  <a:lnTo>
                    <a:pt x="346" y="40"/>
                  </a:lnTo>
                  <a:lnTo>
                    <a:pt x="346" y="16"/>
                  </a:lnTo>
                  <a:lnTo>
                    <a:pt x="337" y="8"/>
                  </a:lnTo>
                  <a:lnTo>
                    <a:pt x="253" y="0"/>
                  </a:lnTo>
                  <a:lnTo>
                    <a:pt x="270" y="24"/>
                  </a:lnTo>
                  <a:lnTo>
                    <a:pt x="245" y="40"/>
                  </a:lnTo>
                  <a:lnTo>
                    <a:pt x="245" y="64"/>
                  </a:lnTo>
                  <a:lnTo>
                    <a:pt x="278" y="112"/>
                  </a:lnTo>
                  <a:lnTo>
                    <a:pt x="253" y="112"/>
                  </a:lnTo>
                  <a:lnTo>
                    <a:pt x="236" y="112"/>
                  </a:lnTo>
                  <a:lnTo>
                    <a:pt x="228" y="128"/>
                  </a:lnTo>
                  <a:lnTo>
                    <a:pt x="220" y="136"/>
                  </a:lnTo>
                  <a:lnTo>
                    <a:pt x="211" y="136"/>
                  </a:lnTo>
                  <a:lnTo>
                    <a:pt x="186" y="128"/>
                  </a:lnTo>
                  <a:lnTo>
                    <a:pt x="135" y="128"/>
                  </a:lnTo>
                  <a:lnTo>
                    <a:pt x="110" y="144"/>
                  </a:lnTo>
                  <a:lnTo>
                    <a:pt x="110" y="168"/>
                  </a:lnTo>
                  <a:lnTo>
                    <a:pt x="118" y="208"/>
                  </a:lnTo>
                  <a:lnTo>
                    <a:pt x="102" y="248"/>
                  </a:lnTo>
                  <a:lnTo>
                    <a:pt x="76" y="256"/>
                  </a:lnTo>
                  <a:lnTo>
                    <a:pt x="102" y="280"/>
                  </a:lnTo>
                  <a:lnTo>
                    <a:pt x="93" y="312"/>
                  </a:lnTo>
                  <a:lnTo>
                    <a:pt x="68" y="320"/>
                  </a:lnTo>
                  <a:lnTo>
                    <a:pt x="68" y="344"/>
                  </a:lnTo>
                  <a:lnTo>
                    <a:pt x="17" y="352"/>
                  </a:lnTo>
                  <a:lnTo>
                    <a:pt x="17" y="384"/>
                  </a:lnTo>
                  <a:lnTo>
                    <a:pt x="17" y="432"/>
                  </a:lnTo>
                  <a:lnTo>
                    <a:pt x="0" y="448"/>
                  </a:lnTo>
                  <a:lnTo>
                    <a:pt x="0" y="472"/>
                  </a:lnTo>
                  <a:lnTo>
                    <a:pt x="9" y="480"/>
                  </a:lnTo>
                  <a:lnTo>
                    <a:pt x="34" y="504"/>
                  </a:lnTo>
                  <a:lnTo>
                    <a:pt x="34" y="536"/>
                  </a:lnTo>
                  <a:lnTo>
                    <a:pt x="17" y="552"/>
                  </a:lnTo>
                  <a:lnTo>
                    <a:pt x="9" y="552"/>
                  </a:lnTo>
                  <a:lnTo>
                    <a:pt x="9" y="576"/>
                  </a:lnTo>
                  <a:lnTo>
                    <a:pt x="43" y="600"/>
                  </a:lnTo>
                  <a:lnTo>
                    <a:pt x="26" y="632"/>
                  </a:lnTo>
                  <a:lnTo>
                    <a:pt x="51" y="664"/>
                  </a:lnTo>
                  <a:lnTo>
                    <a:pt x="76" y="672"/>
                  </a:lnTo>
                  <a:lnTo>
                    <a:pt x="135" y="688"/>
                  </a:lnTo>
                  <a:lnTo>
                    <a:pt x="186" y="704"/>
                  </a:lnTo>
                  <a:lnTo>
                    <a:pt x="152" y="736"/>
                  </a:lnTo>
                  <a:lnTo>
                    <a:pt x="144" y="776"/>
                  </a:lnTo>
                  <a:lnTo>
                    <a:pt x="127" y="864"/>
                  </a:lnTo>
                  <a:lnTo>
                    <a:pt x="118" y="864"/>
                  </a:lnTo>
                  <a:lnTo>
                    <a:pt x="144" y="872"/>
                  </a:lnTo>
                  <a:lnTo>
                    <a:pt x="194" y="864"/>
                  </a:ln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0" name="Freeform 42"/>
            <p:cNvSpPr>
              <a:spLocks/>
            </p:cNvSpPr>
            <p:nvPr/>
          </p:nvSpPr>
          <p:spPr bwMode="auto">
            <a:xfrm>
              <a:off x="3617" y="1744"/>
              <a:ext cx="211" cy="344"/>
            </a:xfrm>
            <a:custGeom>
              <a:avLst/>
              <a:gdLst>
                <a:gd name="T0" fmla="*/ 143 w 211"/>
                <a:gd name="T1" fmla="*/ 344 h 344"/>
                <a:gd name="T2" fmla="*/ 118 w 211"/>
                <a:gd name="T3" fmla="*/ 312 h 344"/>
                <a:gd name="T4" fmla="*/ 143 w 211"/>
                <a:gd name="T5" fmla="*/ 312 h 344"/>
                <a:gd name="T6" fmla="*/ 127 w 211"/>
                <a:gd name="T7" fmla="*/ 280 h 344"/>
                <a:gd name="T8" fmla="*/ 127 w 211"/>
                <a:gd name="T9" fmla="*/ 248 h 344"/>
                <a:gd name="T10" fmla="*/ 169 w 211"/>
                <a:gd name="T11" fmla="*/ 184 h 344"/>
                <a:gd name="T12" fmla="*/ 186 w 211"/>
                <a:gd name="T13" fmla="*/ 192 h 344"/>
                <a:gd name="T14" fmla="*/ 211 w 211"/>
                <a:gd name="T15" fmla="*/ 136 h 344"/>
                <a:gd name="T16" fmla="*/ 177 w 211"/>
                <a:gd name="T17" fmla="*/ 112 h 344"/>
                <a:gd name="T18" fmla="*/ 169 w 211"/>
                <a:gd name="T19" fmla="*/ 72 h 344"/>
                <a:gd name="T20" fmla="*/ 177 w 211"/>
                <a:gd name="T21" fmla="*/ 24 h 344"/>
                <a:gd name="T22" fmla="*/ 177 w 211"/>
                <a:gd name="T23" fmla="*/ 8 h 344"/>
                <a:gd name="T24" fmla="*/ 160 w 211"/>
                <a:gd name="T25" fmla="*/ 0 h 344"/>
                <a:gd name="T26" fmla="*/ 135 w 211"/>
                <a:gd name="T27" fmla="*/ 8 h 344"/>
                <a:gd name="T28" fmla="*/ 127 w 211"/>
                <a:gd name="T29" fmla="*/ 24 h 344"/>
                <a:gd name="T30" fmla="*/ 101 w 211"/>
                <a:gd name="T31" fmla="*/ 40 h 344"/>
                <a:gd name="T32" fmla="*/ 76 w 211"/>
                <a:gd name="T33" fmla="*/ 48 h 344"/>
                <a:gd name="T34" fmla="*/ 51 w 211"/>
                <a:gd name="T35" fmla="*/ 56 h 344"/>
                <a:gd name="T36" fmla="*/ 34 w 211"/>
                <a:gd name="T37" fmla="*/ 72 h 344"/>
                <a:gd name="T38" fmla="*/ 26 w 211"/>
                <a:gd name="T39" fmla="*/ 96 h 344"/>
                <a:gd name="T40" fmla="*/ 42 w 211"/>
                <a:gd name="T41" fmla="*/ 112 h 344"/>
                <a:gd name="T42" fmla="*/ 17 w 211"/>
                <a:gd name="T43" fmla="*/ 120 h 344"/>
                <a:gd name="T44" fmla="*/ 9 w 211"/>
                <a:gd name="T45" fmla="*/ 144 h 344"/>
                <a:gd name="T46" fmla="*/ 9 w 211"/>
                <a:gd name="T47" fmla="*/ 168 h 344"/>
                <a:gd name="T48" fmla="*/ 26 w 211"/>
                <a:gd name="T49" fmla="*/ 192 h 344"/>
                <a:gd name="T50" fmla="*/ 0 w 211"/>
                <a:gd name="T51" fmla="*/ 208 h 344"/>
                <a:gd name="T52" fmla="*/ 0 w 211"/>
                <a:gd name="T53" fmla="*/ 224 h 344"/>
                <a:gd name="T54" fmla="*/ 26 w 211"/>
                <a:gd name="T55" fmla="*/ 272 h 344"/>
                <a:gd name="T56" fmla="*/ 42 w 211"/>
                <a:gd name="T57" fmla="*/ 256 h 344"/>
                <a:gd name="T58" fmla="*/ 51 w 211"/>
                <a:gd name="T59" fmla="*/ 304 h 344"/>
                <a:gd name="T60" fmla="*/ 59 w 211"/>
                <a:gd name="T61" fmla="*/ 328 h 344"/>
                <a:gd name="T62" fmla="*/ 84 w 211"/>
                <a:gd name="T63" fmla="*/ 336 h 344"/>
                <a:gd name="T64" fmla="*/ 143 w 211"/>
                <a:gd name="T65" fmla="*/ 344 h 34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1" h="344">
                  <a:moveTo>
                    <a:pt x="143" y="344"/>
                  </a:moveTo>
                  <a:lnTo>
                    <a:pt x="118" y="312"/>
                  </a:lnTo>
                  <a:lnTo>
                    <a:pt x="143" y="312"/>
                  </a:lnTo>
                  <a:lnTo>
                    <a:pt x="127" y="280"/>
                  </a:lnTo>
                  <a:lnTo>
                    <a:pt x="127" y="248"/>
                  </a:lnTo>
                  <a:lnTo>
                    <a:pt x="169" y="184"/>
                  </a:lnTo>
                  <a:lnTo>
                    <a:pt x="186" y="192"/>
                  </a:lnTo>
                  <a:lnTo>
                    <a:pt x="211" y="136"/>
                  </a:lnTo>
                  <a:lnTo>
                    <a:pt x="177" y="112"/>
                  </a:lnTo>
                  <a:lnTo>
                    <a:pt x="169" y="72"/>
                  </a:lnTo>
                  <a:lnTo>
                    <a:pt x="177" y="24"/>
                  </a:lnTo>
                  <a:lnTo>
                    <a:pt x="177" y="8"/>
                  </a:lnTo>
                  <a:lnTo>
                    <a:pt x="160" y="0"/>
                  </a:lnTo>
                  <a:lnTo>
                    <a:pt x="135" y="8"/>
                  </a:lnTo>
                  <a:lnTo>
                    <a:pt x="127" y="24"/>
                  </a:lnTo>
                  <a:lnTo>
                    <a:pt x="101" y="40"/>
                  </a:lnTo>
                  <a:lnTo>
                    <a:pt x="76" y="48"/>
                  </a:lnTo>
                  <a:lnTo>
                    <a:pt x="51" y="56"/>
                  </a:lnTo>
                  <a:lnTo>
                    <a:pt x="34" y="72"/>
                  </a:lnTo>
                  <a:lnTo>
                    <a:pt x="26" y="96"/>
                  </a:lnTo>
                  <a:lnTo>
                    <a:pt x="42" y="112"/>
                  </a:lnTo>
                  <a:lnTo>
                    <a:pt x="17" y="120"/>
                  </a:lnTo>
                  <a:lnTo>
                    <a:pt x="9" y="144"/>
                  </a:lnTo>
                  <a:lnTo>
                    <a:pt x="9" y="168"/>
                  </a:lnTo>
                  <a:lnTo>
                    <a:pt x="26" y="192"/>
                  </a:lnTo>
                  <a:lnTo>
                    <a:pt x="0" y="208"/>
                  </a:lnTo>
                  <a:lnTo>
                    <a:pt x="0" y="224"/>
                  </a:lnTo>
                  <a:lnTo>
                    <a:pt x="26" y="272"/>
                  </a:lnTo>
                  <a:lnTo>
                    <a:pt x="42" y="256"/>
                  </a:lnTo>
                  <a:lnTo>
                    <a:pt x="51" y="304"/>
                  </a:lnTo>
                  <a:lnTo>
                    <a:pt x="59" y="328"/>
                  </a:lnTo>
                  <a:lnTo>
                    <a:pt x="84" y="336"/>
                  </a:lnTo>
                  <a:lnTo>
                    <a:pt x="143" y="34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1" name="Freeform 43"/>
            <p:cNvSpPr>
              <a:spLocks/>
            </p:cNvSpPr>
            <p:nvPr/>
          </p:nvSpPr>
          <p:spPr bwMode="auto">
            <a:xfrm>
              <a:off x="3423" y="2080"/>
              <a:ext cx="750" cy="888"/>
            </a:xfrm>
            <a:custGeom>
              <a:avLst/>
              <a:gdLst>
                <a:gd name="T0" fmla="*/ 228 w 750"/>
                <a:gd name="T1" fmla="*/ 848 h 888"/>
                <a:gd name="T2" fmla="*/ 354 w 750"/>
                <a:gd name="T3" fmla="*/ 888 h 888"/>
                <a:gd name="T4" fmla="*/ 447 w 750"/>
                <a:gd name="T5" fmla="*/ 880 h 888"/>
                <a:gd name="T6" fmla="*/ 557 w 750"/>
                <a:gd name="T7" fmla="*/ 848 h 888"/>
                <a:gd name="T8" fmla="*/ 616 w 750"/>
                <a:gd name="T9" fmla="*/ 832 h 888"/>
                <a:gd name="T10" fmla="*/ 632 w 750"/>
                <a:gd name="T11" fmla="*/ 776 h 888"/>
                <a:gd name="T12" fmla="*/ 675 w 750"/>
                <a:gd name="T13" fmla="*/ 744 h 888"/>
                <a:gd name="T14" fmla="*/ 607 w 750"/>
                <a:gd name="T15" fmla="*/ 656 h 888"/>
                <a:gd name="T16" fmla="*/ 557 w 750"/>
                <a:gd name="T17" fmla="*/ 584 h 888"/>
                <a:gd name="T18" fmla="*/ 557 w 750"/>
                <a:gd name="T19" fmla="*/ 520 h 888"/>
                <a:gd name="T20" fmla="*/ 641 w 750"/>
                <a:gd name="T21" fmla="*/ 488 h 888"/>
                <a:gd name="T22" fmla="*/ 691 w 750"/>
                <a:gd name="T23" fmla="*/ 440 h 888"/>
                <a:gd name="T24" fmla="*/ 750 w 750"/>
                <a:gd name="T25" fmla="*/ 456 h 888"/>
                <a:gd name="T26" fmla="*/ 725 w 750"/>
                <a:gd name="T27" fmla="*/ 360 h 888"/>
                <a:gd name="T28" fmla="*/ 717 w 750"/>
                <a:gd name="T29" fmla="*/ 280 h 888"/>
                <a:gd name="T30" fmla="*/ 666 w 750"/>
                <a:gd name="T31" fmla="*/ 216 h 888"/>
                <a:gd name="T32" fmla="*/ 683 w 750"/>
                <a:gd name="T33" fmla="*/ 136 h 888"/>
                <a:gd name="T34" fmla="*/ 641 w 750"/>
                <a:gd name="T35" fmla="*/ 80 h 888"/>
                <a:gd name="T36" fmla="*/ 616 w 750"/>
                <a:gd name="T37" fmla="*/ 32 h 888"/>
                <a:gd name="T38" fmla="*/ 582 w 750"/>
                <a:gd name="T39" fmla="*/ 32 h 888"/>
                <a:gd name="T40" fmla="*/ 557 w 750"/>
                <a:gd name="T41" fmla="*/ 40 h 888"/>
                <a:gd name="T42" fmla="*/ 540 w 750"/>
                <a:gd name="T43" fmla="*/ 40 h 888"/>
                <a:gd name="T44" fmla="*/ 481 w 750"/>
                <a:gd name="T45" fmla="*/ 72 h 888"/>
                <a:gd name="T46" fmla="*/ 439 w 750"/>
                <a:gd name="T47" fmla="*/ 96 h 888"/>
                <a:gd name="T48" fmla="*/ 430 w 750"/>
                <a:gd name="T49" fmla="*/ 64 h 888"/>
                <a:gd name="T50" fmla="*/ 396 w 750"/>
                <a:gd name="T51" fmla="*/ 56 h 888"/>
                <a:gd name="T52" fmla="*/ 346 w 750"/>
                <a:gd name="T53" fmla="*/ 16 h 888"/>
                <a:gd name="T54" fmla="*/ 253 w 750"/>
                <a:gd name="T55" fmla="*/ 0 h 888"/>
                <a:gd name="T56" fmla="*/ 245 w 750"/>
                <a:gd name="T57" fmla="*/ 40 h 888"/>
                <a:gd name="T58" fmla="*/ 278 w 750"/>
                <a:gd name="T59" fmla="*/ 112 h 888"/>
                <a:gd name="T60" fmla="*/ 236 w 750"/>
                <a:gd name="T61" fmla="*/ 112 h 888"/>
                <a:gd name="T62" fmla="*/ 220 w 750"/>
                <a:gd name="T63" fmla="*/ 136 h 888"/>
                <a:gd name="T64" fmla="*/ 186 w 750"/>
                <a:gd name="T65" fmla="*/ 128 h 888"/>
                <a:gd name="T66" fmla="*/ 110 w 750"/>
                <a:gd name="T67" fmla="*/ 144 h 888"/>
                <a:gd name="T68" fmla="*/ 118 w 750"/>
                <a:gd name="T69" fmla="*/ 208 h 888"/>
                <a:gd name="T70" fmla="*/ 76 w 750"/>
                <a:gd name="T71" fmla="*/ 256 h 888"/>
                <a:gd name="T72" fmla="*/ 93 w 750"/>
                <a:gd name="T73" fmla="*/ 312 h 888"/>
                <a:gd name="T74" fmla="*/ 68 w 750"/>
                <a:gd name="T75" fmla="*/ 344 h 888"/>
                <a:gd name="T76" fmla="*/ 17 w 750"/>
                <a:gd name="T77" fmla="*/ 384 h 888"/>
                <a:gd name="T78" fmla="*/ 0 w 750"/>
                <a:gd name="T79" fmla="*/ 448 h 888"/>
                <a:gd name="T80" fmla="*/ 9 w 750"/>
                <a:gd name="T81" fmla="*/ 480 h 888"/>
                <a:gd name="T82" fmla="*/ 34 w 750"/>
                <a:gd name="T83" fmla="*/ 536 h 888"/>
                <a:gd name="T84" fmla="*/ 9 w 750"/>
                <a:gd name="T85" fmla="*/ 552 h 888"/>
                <a:gd name="T86" fmla="*/ 43 w 750"/>
                <a:gd name="T87" fmla="*/ 600 h 888"/>
                <a:gd name="T88" fmla="*/ 26 w 750"/>
                <a:gd name="T89" fmla="*/ 632 h 888"/>
                <a:gd name="T90" fmla="*/ 76 w 750"/>
                <a:gd name="T91" fmla="*/ 672 h 888"/>
                <a:gd name="T92" fmla="*/ 186 w 750"/>
                <a:gd name="T93" fmla="*/ 704 h 888"/>
                <a:gd name="T94" fmla="*/ 144 w 750"/>
                <a:gd name="T95" fmla="*/ 776 h 888"/>
                <a:gd name="T96" fmla="*/ 118 w 750"/>
                <a:gd name="T97" fmla="*/ 864 h 888"/>
                <a:gd name="T98" fmla="*/ 194 w 750"/>
                <a:gd name="T99" fmla="*/ 864 h 888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750" h="888">
                  <a:moveTo>
                    <a:pt x="194" y="864"/>
                  </a:moveTo>
                  <a:lnTo>
                    <a:pt x="228" y="848"/>
                  </a:lnTo>
                  <a:lnTo>
                    <a:pt x="312" y="872"/>
                  </a:lnTo>
                  <a:lnTo>
                    <a:pt x="354" y="888"/>
                  </a:lnTo>
                  <a:lnTo>
                    <a:pt x="388" y="872"/>
                  </a:lnTo>
                  <a:lnTo>
                    <a:pt x="447" y="880"/>
                  </a:lnTo>
                  <a:lnTo>
                    <a:pt x="489" y="872"/>
                  </a:lnTo>
                  <a:lnTo>
                    <a:pt x="557" y="848"/>
                  </a:lnTo>
                  <a:lnTo>
                    <a:pt x="616" y="864"/>
                  </a:lnTo>
                  <a:lnTo>
                    <a:pt x="616" y="832"/>
                  </a:lnTo>
                  <a:lnTo>
                    <a:pt x="599" y="800"/>
                  </a:lnTo>
                  <a:lnTo>
                    <a:pt x="632" y="776"/>
                  </a:lnTo>
                  <a:lnTo>
                    <a:pt x="641" y="744"/>
                  </a:lnTo>
                  <a:lnTo>
                    <a:pt x="675" y="744"/>
                  </a:lnTo>
                  <a:lnTo>
                    <a:pt x="683" y="712"/>
                  </a:lnTo>
                  <a:lnTo>
                    <a:pt x="607" y="656"/>
                  </a:lnTo>
                  <a:lnTo>
                    <a:pt x="548" y="608"/>
                  </a:lnTo>
                  <a:lnTo>
                    <a:pt x="557" y="584"/>
                  </a:lnTo>
                  <a:lnTo>
                    <a:pt x="523" y="544"/>
                  </a:lnTo>
                  <a:lnTo>
                    <a:pt x="557" y="520"/>
                  </a:lnTo>
                  <a:lnTo>
                    <a:pt x="599" y="512"/>
                  </a:lnTo>
                  <a:lnTo>
                    <a:pt x="641" y="488"/>
                  </a:lnTo>
                  <a:lnTo>
                    <a:pt x="683" y="472"/>
                  </a:lnTo>
                  <a:lnTo>
                    <a:pt x="691" y="440"/>
                  </a:lnTo>
                  <a:lnTo>
                    <a:pt x="725" y="440"/>
                  </a:lnTo>
                  <a:lnTo>
                    <a:pt x="750" y="456"/>
                  </a:lnTo>
                  <a:lnTo>
                    <a:pt x="750" y="392"/>
                  </a:lnTo>
                  <a:lnTo>
                    <a:pt x="725" y="360"/>
                  </a:lnTo>
                  <a:lnTo>
                    <a:pt x="742" y="320"/>
                  </a:lnTo>
                  <a:lnTo>
                    <a:pt x="717" y="280"/>
                  </a:lnTo>
                  <a:lnTo>
                    <a:pt x="717" y="248"/>
                  </a:lnTo>
                  <a:lnTo>
                    <a:pt x="666" y="216"/>
                  </a:lnTo>
                  <a:lnTo>
                    <a:pt x="691" y="168"/>
                  </a:lnTo>
                  <a:lnTo>
                    <a:pt x="683" y="136"/>
                  </a:lnTo>
                  <a:lnTo>
                    <a:pt x="675" y="88"/>
                  </a:lnTo>
                  <a:lnTo>
                    <a:pt x="641" y="80"/>
                  </a:lnTo>
                  <a:lnTo>
                    <a:pt x="607" y="64"/>
                  </a:lnTo>
                  <a:lnTo>
                    <a:pt x="616" y="32"/>
                  </a:lnTo>
                  <a:lnTo>
                    <a:pt x="590" y="16"/>
                  </a:lnTo>
                  <a:lnTo>
                    <a:pt x="582" y="32"/>
                  </a:lnTo>
                  <a:lnTo>
                    <a:pt x="573" y="48"/>
                  </a:lnTo>
                  <a:lnTo>
                    <a:pt x="557" y="40"/>
                  </a:lnTo>
                  <a:lnTo>
                    <a:pt x="548" y="40"/>
                  </a:lnTo>
                  <a:lnTo>
                    <a:pt x="540" y="40"/>
                  </a:lnTo>
                  <a:lnTo>
                    <a:pt x="514" y="64"/>
                  </a:lnTo>
                  <a:lnTo>
                    <a:pt x="481" y="72"/>
                  </a:lnTo>
                  <a:lnTo>
                    <a:pt x="464" y="96"/>
                  </a:lnTo>
                  <a:lnTo>
                    <a:pt x="439" y="96"/>
                  </a:lnTo>
                  <a:lnTo>
                    <a:pt x="413" y="88"/>
                  </a:lnTo>
                  <a:lnTo>
                    <a:pt x="430" y="64"/>
                  </a:lnTo>
                  <a:lnTo>
                    <a:pt x="422" y="32"/>
                  </a:lnTo>
                  <a:lnTo>
                    <a:pt x="396" y="56"/>
                  </a:lnTo>
                  <a:lnTo>
                    <a:pt x="346" y="40"/>
                  </a:lnTo>
                  <a:lnTo>
                    <a:pt x="346" y="16"/>
                  </a:lnTo>
                  <a:lnTo>
                    <a:pt x="337" y="8"/>
                  </a:lnTo>
                  <a:lnTo>
                    <a:pt x="253" y="0"/>
                  </a:lnTo>
                  <a:lnTo>
                    <a:pt x="270" y="24"/>
                  </a:lnTo>
                  <a:lnTo>
                    <a:pt x="245" y="40"/>
                  </a:lnTo>
                  <a:lnTo>
                    <a:pt x="245" y="64"/>
                  </a:lnTo>
                  <a:lnTo>
                    <a:pt x="278" y="112"/>
                  </a:lnTo>
                  <a:lnTo>
                    <a:pt x="253" y="112"/>
                  </a:lnTo>
                  <a:lnTo>
                    <a:pt x="236" y="112"/>
                  </a:lnTo>
                  <a:lnTo>
                    <a:pt x="228" y="128"/>
                  </a:lnTo>
                  <a:lnTo>
                    <a:pt x="220" y="136"/>
                  </a:lnTo>
                  <a:lnTo>
                    <a:pt x="211" y="136"/>
                  </a:lnTo>
                  <a:lnTo>
                    <a:pt x="186" y="128"/>
                  </a:lnTo>
                  <a:lnTo>
                    <a:pt x="135" y="128"/>
                  </a:lnTo>
                  <a:lnTo>
                    <a:pt x="110" y="144"/>
                  </a:lnTo>
                  <a:lnTo>
                    <a:pt x="110" y="168"/>
                  </a:lnTo>
                  <a:lnTo>
                    <a:pt x="118" y="208"/>
                  </a:lnTo>
                  <a:lnTo>
                    <a:pt x="102" y="248"/>
                  </a:lnTo>
                  <a:lnTo>
                    <a:pt x="76" y="256"/>
                  </a:lnTo>
                  <a:lnTo>
                    <a:pt x="102" y="280"/>
                  </a:lnTo>
                  <a:lnTo>
                    <a:pt x="93" y="312"/>
                  </a:lnTo>
                  <a:lnTo>
                    <a:pt x="68" y="320"/>
                  </a:lnTo>
                  <a:lnTo>
                    <a:pt x="68" y="344"/>
                  </a:lnTo>
                  <a:lnTo>
                    <a:pt x="17" y="352"/>
                  </a:lnTo>
                  <a:lnTo>
                    <a:pt x="17" y="384"/>
                  </a:lnTo>
                  <a:lnTo>
                    <a:pt x="17" y="432"/>
                  </a:lnTo>
                  <a:lnTo>
                    <a:pt x="0" y="448"/>
                  </a:lnTo>
                  <a:lnTo>
                    <a:pt x="0" y="472"/>
                  </a:lnTo>
                  <a:lnTo>
                    <a:pt x="9" y="480"/>
                  </a:lnTo>
                  <a:lnTo>
                    <a:pt x="34" y="504"/>
                  </a:lnTo>
                  <a:lnTo>
                    <a:pt x="34" y="536"/>
                  </a:lnTo>
                  <a:lnTo>
                    <a:pt x="17" y="552"/>
                  </a:lnTo>
                  <a:lnTo>
                    <a:pt x="9" y="552"/>
                  </a:lnTo>
                  <a:lnTo>
                    <a:pt x="9" y="576"/>
                  </a:lnTo>
                  <a:lnTo>
                    <a:pt x="43" y="600"/>
                  </a:lnTo>
                  <a:lnTo>
                    <a:pt x="26" y="632"/>
                  </a:lnTo>
                  <a:lnTo>
                    <a:pt x="51" y="664"/>
                  </a:lnTo>
                  <a:lnTo>
                    <a:pt x="76" y="672"/>
                  </a:lnTo>
                  <a:lnTo>
                    <a:pt x="135" y="688"/>
                  </a:lnTo>
                  <a:lnTo>
                    <a:pt x="186" y="704"/>
                  </a:lnTo>
                  <a:lnTo>
                    <a:pt x="152" y="736"/>
                  </a:lnTo>
                  <a:lnTo>
                    <a:pt x="144" y="776"/>
                  </a:lnTo>
                  <a:lnTo>
                    <a:pt x="127" y="864"/>
                  </a:lnTo>
                  <a:lnTo>
                    <a:pt x="118" y="864"/>
                  </a:lnTo>
                  <a:lnTo>
                    <a:pt x="144" y="872"/>
                  </a:lnTo>
                  <a:lnTo>
                    <a:pt x="194" y="86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2" name="Freeform 44"/>
            <p:cNvSpPr>
              <a:spLocks/>
            </p:cNvSpPr>
            <p:nvPr/>
          </p:nvSpPr>
          <p:spPr bwMode="auto">
            <a:xfrm>
              <a:off x="3398" y="2928"/>
              <a:ext cx="421" cy="232"/>
            </a:xfrm>
            <a:custGeom>
              <a:avLst/>
              <a:gdLst>
                <a:gd name="T0" fmla="*/ 371 w 421"/>
                <a:gd name="T1" fmla="*/ 104 h 232"/>
                <a:gd name="T2" fmla="*/ 354 w 421"/>
                <a:gd name="T3" fmla="*/ 88 h 232"/>
                <a:gd name="T4" fmla="*/ 329 w 421"/>
                <a:gd name="T5" fmla="*/ 72 h 232"/>
                <a:gd name="T6" fmla="*/ 337 w 421"/>
                <a:gd name="T7" fmla="*/ 32 h 232"/>
                <a:gd name="T8" fmla="*/ 337 w 421"/>
                <a:gd name="T9" fmla="*/ 24 h 232"/>
                <a:gd name="T10" fmla="*/ 253 w 421"/>
                <a:gd name="T11" fmla="*/ 0 h 232"/>
                <a:gd name="T12" fmla="*/ 219 w 421"/>
                <a:gd name="T13" fmla="*/ 16 h 232"/>
                <a:gd name="T14" fmla="*/ 169 w 421"/>
                <a:gd name="T15" fmla="*/ 24 h 232"/>
                <a:gd name="T16" fmla="*/ 143 w 421"/>
                <a:gd name="T17" fmla="*/ 16 h 232"/>
                <a:gd name="T18" fmla="*/ 118 w 421"/>
                <a:gd name="T19" fmla="*/ 32 h 232"/>
                <a:gd name="T20" fmla="*/ 84 w 421"/>
                <a:gd name="T21" fmla="*/ 40 h 232"/>
                <a:gd name="T22" fmla="*/ 76 w 421"/>
                <a:gd name="T23" fmla="*/ 72 h 232"/>
                <a:gd name="T24" fmla="*/ 51 w 421"/>
                <a:gd name="T25" fmla="*/ 88 h 232"/>
                <a:gd name="T26" fmla="*/ 42 w 421"/>
                <a:gd name="T27" fmla="*/ 112 h 232"/>
                <a:gd name="T28" fmla="*/ 9 w 421"/>
                <a:gd name="T29" fmla="*/ 152 h 232"/>
                <a:gd name="T30" fmla="*/ 0 w 421"/>
                <a:gd name="T31" fmla="*/ 184 h 232"/>
                <a:gd name="T32" fmla="*/ 34 w 421"/>
                <a:gd name="T33" fmla="*/ 168 h 232"/>
                <a:gd name="T34" fmla="*/ 76 w 421"/>
                <a:gd name="T35" fmla="*/ 184 h 232"/>
                <a:gd name="T36" fmla="*/ 84 w 421"/>
                <a:gd name="T37" fmla="*/ 200 h 232"/>
                <a:gd name="T38" fmla="*/ 101 w 421"/>
                <a:gd name="T39" fmla="*/ 224 h 232"/>
                <a:gd name="T40" fmla="*/ 177 w 421"/>
                <a:gd name="T41" fmla="*/ 216 h 232"/>
                <a:gd name="T42" fmla="*/ 219 w 421"/>
                <a:gd name="T43" fmla="*/ 152 h 232"/>
                <a:gd name="T44" fmla="*/ 287 w 421"/>
                <a:gd name="T45" fmla="*/ 232 h 232"/>
                <a:gd name="T46" fmla="*/ 312 w 421"/>
                <a:gd name="T47" fmla="*/ 152 h 232"/>
                <a:gd name="T48" fmla="*/ 354 w 421"/>
                <a:gd name="T49" fmla="*/ 160 h 232"/>
                <a:gd name="T50" fmla="*/ 379 w 421"/>
                <a:gd name="T51" fmla="*/ 144 h 232"/>
                <a:gd name="T52" fmla="*/ 413 w 421"/>
                <a:gd name="T53" fmla="*/ 144 h 232"/>
                <a:gd name="T54" fmla="*/ 421 w 421"/>
                <a:gd name="T55" fmla="*/ 136 h 232"/>
                <a:gd name="T56" fmla="*/ 413 w 421"/>
                <a:gd name="T57" fmla="*/ 96 h 232"/>
                <a:gd name="T58" fmla="*/ 371 w 421"/>
                <a:gd name="T59" fmla="*/ 104 h 23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421" h="232">
                  <a:moveTo>
                    <a:pt x="371" y="104"/>
                  </a:moveTo>
                  <a:lnTo>
                    <a:pt x="354" y="88"/>
                  </a:lnTo>
                  <a:lnTo>
                    <a:pt x="329" y="72"/>
                  </a:lnTo>
                  <a:lnTo>
                    <a:pt x="337" y="32"/>
                  </a:lnTo>
                  <a:lnTo>
                    <a:pt x="337" y="24"/>
                  </a:lnTo>
                  <a:lnTo>
                    <a:pt x="253" y="0"/>
                  </a:lnTo>
                  <a:lnTo>
                    <a:pt x="219" y="16"/>
                  </a:lnTo>
                  <a:lnTo>
                    <a:pt x="169" y="24"/>
                  </a:lnTo>
                  <a:lnTo>
                    <a:pt x="143" y="16"/>
                  </a:lnTo>
                  <a:lnTo>
                    <a:pt x="118" y="32"/>
                  </a:lnTo>
                  <a:lnTo>
                    <a:pt x="84" y="40"/>
                  </a:lnTo>
                  <a:lnTo>
                    <a:pt x="76" y="72"/>
                  </a:lnTo>
                  <a:lnTo>
                    <a:pt x="51" y="88"/>
                  </a:lnTo>
                  <a:lnTo>
                    <a:pt x="42" y="112"/>
                  </a:lnTo>
                  <a:lnTo>
                    <a:pt x="9" y="152"/>
                  </a:lnTo>
                  <a:lnTo>
                    <a:pt x="0" y="184"/>
                  </a:lnTo>
                  <a:lnTo>
                    <a:pt x="34" y="168"/>
                  </a:lnTo>
                  <a:lnTo>
                    <a:pt x="76" y="184"/>
                  </a:lnTo>
                  <a:lnTo>
                    <a:pt x="84" y="200"/>
                  </a:lnTo>
                  <a:lnTo>
                    <a:pt x="101" y="224"/>
                  </a:lnTo>
                  <a:lnTo>
                    <a:pt x="177" y="216"/>
                  </a:lnTo>
                  <a:lnTo>
                    <a:pt x="219" y="152"/>
                  </a:lnTo>
                  <a:lnTo>
                    <a:pt x="287" y="232"/>
                  </a:lnTo>
                  <a:lnTo>
                    <a:pt x="312" y="152"/>
                  </a:lnTo>
                  <a:lnTo>
                    <a:pt x="354" y="160"/>
                  </a:lnTo>
                  <a:lnTo>
                    <a:pt x="379" y="144"/>
                  </a:lnTo>
                  <a:lnTo>
                    <a:pt x="413" y="144"/>
                  </a:lnTo>
                  <a:lnTo>
                    <a:pt x="421" y="136"/>
                  </a:lnTo>
                  <a:lnTo>
                    <a:pt x="413" y="96"/>
                  </a:lnTo>
                  <a:lnTo>
                    <a:pt x="371" y="104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3" name="Freeform 45"/>
            <p:cNvSpPr>
              <a:spLocks/>
            </p:cNvSpPr>
            <p:nvPr/>
          </p:nvSpPr>
          <p:spPr bwMode="auto">
            <a:xfrm>
              <a:off x="3727" y="2760"/>
              <a:ext cx="682" cy="312"/>
            </a:xfrm>
            <a:custGeom>
              <a:avLst/>
              <a:gdLst>
                <a:gd name="T0" fmla="*/ 472 w 682"/>
                <a:gd name="T1" fmla="*/ 304 h 312"/>
                <a:gd name="T2" fmla="*/ 505 w 682"/>
                <a:gd name="T3" fmla="*/ 280 h 312"/>
                <a:gd name="T4" fmla="*/ 556 w 682"/>
                <a:gd name="T5" fmla="*/ 280 h 312"/>
                <a:gd name="T6" fmla="*/ 598 w 682"/>
                <a:gd name="T7" fmla="*/ 272 h 312"/>
                <a:gd name="T8" fmla="*/ 598 w 682"/>
                <a:gd name="T9" fmla="*/ 248 h 312"/>
                <a:gd name="T10" fmla="*/ 623 w 682"/>
                <a:gd name="T11" fmla="*/ 224 h 312"/>
                <a:gd name="T12" fmla="*/ 632 w 682"/>
                <a:gd name="T13" fmla="*/ 184 h 312"/>
                <a:gd name="T14" fmla="*/ 632 w 682"/>
                <a:gd name="T15" fmla="*/ 144 h 312"/>
                <a:gd name="T16" fmla="*/ 674 w 682"/>
                <a:gd name="T17" fmla="*/ 128 h 312"/>
                <a:gd name="T18" fmla="*/ 682 w 682"/>
                <a:gd name="T19" fmla="*/ 96 h 312"/>
                <a:gd name="T20" fmla="*/ 649 w 682"/>
                <a:gd name="T21" fmla="*/ 72 h 312"/>
                <a:gd name="T22" fmla="*/ 649 w 682"/>
                <a:gd name="T23" fmla="*/ 24 h 312"/>
                <a:gd name="T24" fmla="*/ 564 w 682"/>
                <a:gd name="T25" fmla="*/ 24 h 312"/>
                <a:gd name="T26" fmla="*/ 488 w 682"/>
                <a:gd name="T27" fmla="*/ 0 h 312"/>
                <a:gd name="T28" fmla="*/ 463 w 682"/>
                <a:gd name="T29" fmla="*/ 48 h 312"/>
                <a:gd name="T30" fmla="*/ 413 w 682"/>
                <a:gd name="T31" fmla="*/ 64 h 312"/>
                <a:gd name="T32" fmla="*/ 371 w 682"/>
                <a:gd name="T33" fmla="*/ 40 h 312"/>
                <a:gd name="T34" fmla="*/ 371 w 682"/>
                <a:gd name="T35" fmla="*/ 64 h 312"/>
                <a:gd name="T36" fmla="*/ 337 w 682"/>
                <a:gd name="T37" fmla="*/ 64 h 312"/>
                <a:gd name="T38" fmla="*/ 328 w 682"/>
                <a:gd name="T39" fmla="*/ 96 h 312"/>
                <a:gd name="T40" fmla="*/ 295 w 682"/>
                <a:gd name="T41" fmla="*/ 120 h 312"/>
                <a:gd name="T42" fmla="*/ 312 w 682"/>
                <a:gd name="T43" fmla="*/ 152 h 312"/>
                <a:gd name="T44" fmla="*/ 312 w 682"/>
                <a:gd name="T45" fmla="*/ 184 h 312"/>
                <a:gd name="T46" fmla="*/ 253 w 682"/>
                <a:gd name="T47" fmla="*/ 168 h 312"/>
                <a:gd name="T48" fmla="*/ 185 w 682"/>
                <a:gd name="T49" fmla="*/ 192 h 312"/>
                <a:gd name="T50" fmla="*/ 143 w 682"/>
                <a:gd name="T51" fmla="*/ 200 h 312"/>
                <a:gd name="T52" fmla="*/ 84 w 682"/>
                <a:gd name="T53" fmla="*/ 192 h 312"/>
                <a:gd name="T54" fmla="*/ 50 w 682"/>
                <a:gd name="T55" fmla="*/ 208 h 312"/>
                <a:gd name="T56" fmla="*/ 8 w 682"/>
                <a:gd name="T57" fmla="*/ 200 h 312"/>
                <a:gd name="T58" fmla="*/ 0 w 682"/>
                <a:gd name="T59" fmla="*/ 240 h 312"/>
                <a:gd name="T60" fmla="*/ 25 w 682"/>
                <a:gd name="T61" fmla="*/ 256 h 312"/>
                <a:gd name="T62" fmla="*/ 42 w 682"/>
                <a:gd name="T63" fmla="*/ 272 h 312"/>
                <a:gd name="T64" fmla="*/ 84 w 682"/>
                <a:gd name="T65" fmla="*/ 264 h 312"/>
                <a:gd name="T66" fmla="*/ 92 w 682"/>
                <a:gd name="T67" fmla="*/ 304 h 312"/>
                <a:gd name="T68" fmla="*/ 101 w 682"/>
                <a:gd name="T69" fmla="*/ 280 h 312"/>
                <a:gd name="T70" fmla="*/ 135 w 682"/>
                <a:gd name="T71" fmla="*/ 288 h 312"/>
                <a:gd name="T72" fmla="*/ 168 w 682"/>
                <a:gd name="T73" fmla="*/ 256 h 312"/>
                <a:gd name="T74" fmla="*/ 244 w 682"/>
                <a:gd name="T75" fmla="*/ 248 h 312"/>
                <a:gd name="T76" fmla="*/ 261 w 682"/>
                <a:gd name="T77" fmla="*/ 272 h 312"/>
                <a:gd name="T78" fmla="*/ 379 w 682"/>
                <a:gd name="T79" fmla="*/ 304 h 312"/>
                <a:gd name="T80" fmla="*/ 379 w 682"/>
                <a:gd name="T81" fmla="*/ 312 h 312"/>
                <a:gd name="T82" fmla="*/ 413 w 682"/>
                <a:gd name="T83" fmla="*/ 304 h 312"/>
                <a:gd name="T84" fmla="*/ 472 w 682"/>
                <a:gd name="T85" fmla="*/ 304 h 3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82" h="312">
                  <a:moveTo>
                    <a:pt x="472" y="304"/>
                  </a:moveTo>
                  <a:lnTo>
                    <a:pt x="505" y="280"/>
                  </a:lnTo>
                  <a:lnTo>
                    <a:pt x="556" y="280"/>
                  </a:lnTo>
                  <a:lnTo>
                    <a:pt x="598" y="272"/>
                  </a:lnTo>
                  <a:lnTo>
                    <a:pt x="598" y="248"/>
                  </a:lnTo>
                  <a:lnTo>
                    <a:pt x="623" y="224"/>
                  </a:lnTo>
                  <a:lnTo>
                    <a:pt x="632" y="184"/>
                  </a:lnTo>
                  <a:lnTo>
                    <a:pt x="632" y="144"/>
                  </a:lnTo>
                  <a:lnTo>
                    <a:pt x="674" y="128"/>
                  </a:lnTo>
                  <a:lnTo>
                    <a:pt x="682" y="96"/>
                  </a:lnTo>
                  <a:lnTo>
                    <a:pt x="649" y="72"/>
                  </a:lnTo>
                  <a:lnTo>
                    <a:pt x="649" y="24"/>
                  </a:lnTo>
                  <a:lnTo>
                    <a:pt x="564" y="24"/>
                  </a:lnTo>
                  <a:lnTo>
                    <a:pt x="488" y="0"/>
                  </a:lnTo>
                  <a:lnTo>
                    <a:pt x="463" y="48"/>
                  </a:lnTo>
                  <a:lnTo>
                    <a:pt x="413" y="64"/>
                  </a:lnTo>
                  <a:lnTo>
                    <a:pt x="371" y="40"/>
                  </a:lnTo>
                  <a:lnTo>
                    <a:pt x="371" y="64"/>
                  </a:lnTo>
                  <a:lnTo>
                    <a:pt x="337" y="64"/>
                  </a:lnTo>
                  <a:lnTo>
                    <a:pt x="328" y="96"/>
                  </a:lnTo>
                  <a:lnTo>
                    <a:pt x="295" y="120"/>
                  </a:lnTo>
                  <a:lnTo>
                    <a:pt x="312" y="152"/>
                  </a:lnTo>
                  <a:lnTo>
                    <a:pt x="312" y="184"/>
                  </a:lnTo>
                  <a:lnTo>
                    <a:pt x="253" y="168"/>
                  </a:lnTo>
                  <a:lnTo>
                    <a:pt x="185" y="192"/>
                  </a:lnTo>
                  <a:lnTo>
                    <a:pt x="143" y="200"/>
                  </a:lnTo>
                  <a:lnTo>
                    <a:pt x="84" y="192"/>
                  </a:lnTo>
                  <a:lnTo>
                    <a:pt x="50" y="208"/>
                  </a:lnTo>
                  <a:lnTo>
                    <a:pt x="8" y="200"/>
                  </a:lnTo>
                  <a:lnTo>
                    <a:pt x="0" y="240"/>
                  </a:lnTo>
                  <a:lnTo>
                    <a:pt x="25" y="256"/>
                  </a:lnTo>
                  <a:lnTo>
                    <a:pt x="42" y="272"/>
                  </a:lnTo>
                  <a:lnTo>
                    <a:pt x="84" y="264"/>
                  </a:lnTo>
                  <a:lnTo>
                    <a:pt x="92" y="304"/>
                  </a:lnTo>
                  <a:lnTo>
                    <a:pt x="101" y="280"/>
                  </a:lnTo>
                  <a:lnTo>
                    <a:pt x="135" y="288"/>
                  </a:lnTo>
                  <a:lnTo>
                    <a:pt x="168" y="256"/>
                  </a:lnTo>
                  <a:lnTo>
                    <a:pt x="244" y="248"/>
                  </a:lnTo>
                  <a:lnTo>
                    <a:pt x="261" y="272"/>
                  </a:lnTo>
                  <a:lnTo>
                    <a:pt x="379" y="304"/>
                  </a:lnTo>
                  <a:lnTo>
                    <a:pt x="379" y="312"/>
                  </a:lnTo>
                  <a:lnTo>
                    <a:pt x="413" y="304"/>
                  </a:lnTo>
                  <a:lnTo>
                    <a:pt x="472" y="30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4" name="Freeform 46"/>
            <p:cNvSpPr>
              <a:spLocks/>
            </p:cNvSpPr>
            <p:nvPr/>
          </p:nvSpPr>
          <p:spPr bwMode="auto">
            <a:xfrm>
              <a:off x="3398" y="2928"/>
              <a:ext cx="421" cy="232"/>
            </a:xfrm>
            <a:custGeom>
              <a:avLst/>
              <a:gdLst>
                <a:gd name="T0" fmla="*/ 371 w 421"/>
                <a:gd name="T1" fmla="*/ 104 h 232"/>
                <a:gd name="T2" fmla="*/ 354 w 421"/>
                <a:gd name="T3" fmla="*/ 88 h 232"/>
                <a:gd name="T4" fmla="*/ 329 w 421"/>
                <a:gd name="T5" fmla="*/ 72 h 232"/>
                <a:gd name="T6" fmla="*/ 337 w 421"/>
                <a:gd name="T7" fmla="*/ 32 h 232"/>
                <a:gd name="T8" fmla="*/ 337 w 421"/>
                <a:gd name="T9" fmla="*/ 24 h 232"/>
                <a:gd name="T10" fmla="*/ 253 w 421"/>
                <a:gd name="T11" fmla="*/ 0 h 232"/>
                <a:gd name="T12" fmla="*/ 219 w 421"/>
                <a:gd name="T13" fmla="*/ 16 h 232"/>
                <a:gd name="T14" fmla="*/ 169 w 421"/>
                <a:gd name="T15" fmla="*/ 24 h 232"/>
                <a:gd name="T16" fmla="*/ 143 w 421"/>
                <a:gd name="T17" fmla="*/ 16 h 232"/>
                <a:gd name="T18" fmla="*/ 118 w 421"/>
                <a:gd name="T19" fmla="*/ 32 h 232"/>
                <a:gd name="T20" fmla="*/ 84 w 421"/>
                <a:gd name="T21" fmla="*/ 40 h 232"/>
                <a:gd name="T22" fmla="*/ 76 w 421"/>
                <a:gd name="T23" fmla="*/ 72 h 232"/>
                <a:gd name="T24" fmla="*/ 51 w 421"/>
                <a:gd name="T25" fmla="*/ 88 h 232"/>
                <a:gd name="T26" fmla="*/ 42 w 421"/>
                <a:gd name="T27" fmla="*/ 112 h 232"/>
                <a:gd name="T28" fmla="*/ 9 w 421"/>
                <a:gd name="T29" fmla="*/ 152 h 232"/>
                <a:gd name="T30" fmla="*/ 0 w 421"/>
                <a:gd name="T31" fmla="*/ 184 h 232"/>
                <a:gd name="T32" fmla="*/ 34 w 421"/>
                <a:gd name="T33" fmla="*/ 168 h 232"/>
                <a:gd name="T34" fmla="*/ 76 w 421"/>
                <a:gd name="T35" fmla="*/ 184 h 232"/>
                <a:gd name="T36" fmla="*/ 84 w 421"/>
                <a:gd name="T37" fmla="*/ 200 h 232"/>
                <a:gd name="T38" fmla="*/ 101 w 421"/>
                <a:gd name="T39" fmla="*/ 224 h 232"/>
                <a:gd name="T40" fmla="*/ 177 w 421"/>
                <a:gd name="T41" fmla="*/ 216 h 232"/>
                <a:gd name="T42" fmla="*/ 219 w 421"/>
                <a:gd name="T43" fmla="*/ 152 h 232"/>
                <a:gd name="T44" fmla="*/ 287 w 421"/>
                <a:gd name="T45" fmla="*/ 232 h 232"/>
                <a:gd name="T46" fmla="*/ 312 w 421"/>
                <a:gd name="T47" fmla="*/ 152 h 232"/>
                <a:gd name="T48" fmla="*/ 354 w 421"/>
                <a:gd name="T49" fmla="*/ 160 h 232"/>
                <a:gd name="T50" fmla="*/ 379 w 421"/>
                <a:gd name="T51" fmla="*/ 144 h 232"/>
                <a:gd name="T52" fmla="*/ 413 w 421"/>
                <a:gd name="T53" fmla="*/ 144 h 232"/>
                <a:gd name="T54" fmla="*/ 421 w 421"/>
                <a:gd name="T55" fmla="*/ 136 h 232"/>
                <a:gd name="T56" fmla="*/ 413 w 421"/>
                <a:gd name="T57" fmla="*/ 96 h 232"/>
                <a:gd name="T58" fmla="*/ 371 w 421"/>
                <a:gd name="T59" fmla="*/ 104 h 23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421" h="232">
                  <a:moveTo>
                    <a:pt x="371" y="104"/>
                  </a:moveTo>
                  <a:lnTo>
                    <a:pt x="354" y="88"/>
                  </a:lnTo>
                  <a:lnTo>
                    <a:pt x="329" y="72"/>
                  </a:lnTo>
                  <a:lnTo>
                    <a:pt x="337" y="32"/>
                  </a:lnTo>
                  <a:lnTo>
                    <a:pt x="337" y="24"/>
                  </a:lnTo>
                  <a:lnTo>
                    <a:pt x="253" y="0"/>
                  </a:lnTo>
                  <a:lnTo>
                    <a:pt x="219" y="16"/>
                  </a:lnTo>
                  <a:lnTo>
                    <a:pt x="169" y="24"/>
                  </a:lnTo>
                  <a:lnTo>
                    <a:pt x="143" y="16"/>
                  </a:lnTo>
                  <a:lnTo>
                    <a:pt x="118" y="32"/>
                  </a:lnTo>
                  <a:lnTo>
                    <a:pt x="84" y="40"/>
                  </a:lnTo>
                  <a:lnTo>
                    <a:pt x="76" y="72"/>
                  </a:lnTo>
                  <a:lnTo>
                    <a:pt x="51" y="88"/>
                  </a:lnTo>
                  <a:lnTo>
                    <a:pt x="42" y="112"/>
                  </a:lnTo>
                  <a:lnTo>
                    <a:pt x="9" y="152"/>
                  </a:lnTo>
                  <a:lnTo>
                    <a:pt x="0" y="184"/>
                  </a:lnTo>
                  <a:lnTo>
                    <a:pt x="34" y="168"/>
                  </a:lnTo>
                  <a:lnTo>
                    <a:pt x="76" y="184"/>
                  </a:lnTo>
                  <a:lnTo>
                    <a:pt x="84" y="200"/>
                  </a:lnTo>
                  <a:lnTo>
                    <a:pt x="101" y="224"/>
                  </a:lnTo>
                  <a:lnTo>
                    <a:pt x="177" y="216"/>
                  </a:lnTo>
                  <a:lnTo>
                    <a:pt x="219" y="152"/>
                  </a:lnTo>
                  <a:lnTo>
                    <a:pt x="287" y="232"/>
                  </a:lnTo>
                  <a:lnTo>
                    <a:pt x="312" y="152"/>
                  </a:lnTo>
                  <a:lnTo>
                    <a:pt x="354" y="160"/>
                  </a:lnTo>
                  <a:lnTo>
                    <a:pt x="379" y="144"/>
                  </a:lnTo>
                  <a:lnTo>
                    <a:pt x="413" y="144"/>
                  </a:lnTo>
                  <a:lnTo>
                    <a:pt x="421" y="136"/>
                  </a:lnTo>
                  <a:lnTo>
                    <a:pt x="413" y="96"/>
                  </a:lnTo>
                  <a:lnTo>
                    <a:pt x="371" y="104"/>
                  </a:lnTo>
                  <a:close/>
                </a:path>
              </a:pathLst>
            </a:custGeom>
            <a:solidFill>
              <a:srgbClr val="00A0C6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25" name="Freeform 47"/>
            <p:cNvSpPr>
              <a:spLocks/>
            </p:cNvSpPr>
            <p:nvPr/>
          </p:nvSpPr>
          <p:spPr bwMode="auto">
            <a:xfrm>
              <a:off x="3727" y="2760"/>
              <a:ext cx="682" cy="312"/>
            </a:xfrm>
            <a:custGeom>
              <a:avLst/>
              <a:gdLst>
                <a:gd name="T0" fmla="*/ 472 w 682"/>
                <a:gd name="T1" fmla="*/ 304 h 312"/>
                <a:gd name="T2" fmla="*/ 505 w 682"/>
                <a:gd name="T3" fmla="*/ 280 h 312"/>
                <a:gd name="T4" fmla="*/ 556 w 682"/>
                <a:gd name="T5" fmla="*/ 280 h 312"/>
                <a:gd name="T6" fmla="*/ 598 w 682"/>
                <a:gd name="T7" fmla="*/ 272 h 312"/>
                <a:gd name="T8" fmla="*/ 598 w 682"/>
                <a:gd name="T9" fmla="*/ 248 h 312"/>
                <a:gd name="T10" fmla="*/ 623 w 682"/>
                <a:gd name="T11" fmla="*/ 224 h 312"/>
                <a:gd name="T12" fmla="*/ 632 w 682"/>
                <a:gd name="T13" fmla="*/ 184 h 312"/>
                <a:gd name="T14" fmla="*/ 632 w 682"/>
                <a:gd name="T15" fmla="*/ 144 h 312"/>
                <a:gd name="T16" fmla="*/ 674 w 682"/>
                <a:gd name="T17" fmla="*/ 128 h 312"/>
                <a:gd name="T18" fmla="*/ 682 w 682"/>
                <a:gd name="T19" fmla="*/ 96 h 312"/>
                <a:gd name="T20" fmla="*/ 649 w 682"/>
                <a:gd name="T21" fmla="*/ 72 h 312"/>
                <a:gd name="T22" fmla="*/ 649 w 682"/>
                <a:gd name="T23" fmla="*/ 24 h 312"/>
                <a:gd name="T24" fmla="*/ 564 w 682"/>
                <a:gd name="T25" fmla="*/ 24 h 312"/>
                <a:gd name="T26" fmla="*/ 488 w 682"/>
                <a:gd name="T27" fmla="*/ 0 h 312"/>
                <a:gd name="T28" fmla="*/ 463 w 682"/>
                <a:gd name="T29" fmla="*/ 48 h 312"/>
                <a:gd name="T30" fmla="*/ 413 w 682"/>
                <a:gd name="T31" fmla="*/ 64 h 312"/>
                <a:gd name="T32" fmla="*/ 371 w 682"/>
                <a:gd name="T33" fmla="*/ 40 h 312"/>
                <a:gd name="T34" fmla="*/ 371 w 682"/>
                <a:gd name="T35" fmla="*/ 64 h 312"/>
                <a:gd name="T36" fmla="*/ 337 w 682"/>
                <a:gd name="T37" fmla="*/ 64 h 312"/>
                <a:gd name="T38" fmla="*/ 328 w 682"/>
                <a:gd name="T39" fmla="*/ 96 h 312"/>
                <a:gd name="T40" fmla="*/ 295 w 682"/>
                <a:gd name="T41" fmla="*/ 120 h 312"/>
                <a:gd name="T42" fmla="*/ 312 w 682"/>
                <a:gd name="T43" fmla="*/ 152 h 312"/>
                <a:gd name="T44" fmla="*/ 312 w 682"/>
                <a:gd name="T45" fmla="*/ 184 h 312"/>
                <a:gd name="T46" fmla="*/ 253 w 682"/>
                <a:gd name="T47" fmla="*/ 168 h 312"/>
                <a:gd name="T48" fmla="*/ 185 w 682"/>
                <a:gd name="T49" fmla="*/ 192 h 312"/>
                <a:gd name="T50" fmla="*/ 143 w 682"/>
                <a:gd name="T51" fmla="*/ 200 h 312"/>
                <a:gd name="T52" fmla="*/ 84 w 682"/>
                <a:gd name="T53" fmla="*/ 192 h 312"/>
                <a:gd name="T54" fmla="*/ 50 w 682"/>
                <a:gd name="T55" fmla="*/ 208 h 312"/>
                <a:gd name="T56" fmla="*/ 8 w 682"/>
                <a:gd name="T57" fmla="*/ 200 h 312"/>
                <a:gd name="T58" fmla="*/ 0 w 682"/>
                <a:gd name="T59" fmla="*/ 240 h 312"/>
                <a:gd name="T60" fmla="*/ 25 w 682"/>
                <a:gd name="T61" fmla="*/ 256 h 312"/>
                <a:gd name="T62" fmla="*/ 42 w 682"/>
                <a:gd name="T63" fmla="*/ 272 h 312"/>
                <a:gd name="T64" fmla="*/ 84 w 682"/>
                <a:gd name="T65" fmla="*/ 264 h 312"/>
                <a:gd name="T66" fmla="*/ 92 w 682"/>
                <a:gd name="T67" fmla="*/ 304 h 312"/>
                <a:gd name="T68" fmla="*/ 101 w 682"/>
                <a:gd name="T69" fmla="*/ 280 h 312"/>
                <a:gd name="T70" fmla="*/ 135 w 682"/>
                <a:gd name="T71" fmla="*/ 288 h 312"/>
                <a:gd name="T72" fmla="*/ 168 w 682"/>
                <a:gd name="T73" fmla="*/ 256 h 312"/>
                <a:gd name="T74" fmla="*/ 244 w 682"/>
                <a:gd name="T75" fmla="*/ 248 h 312"/>
                <a:gd name="T76" fmla="*/ 261 w 682"/>
                <a:gd name="T77" fmla="*/ 272 h 312"/>
                <a:gd name="T78" fmla="*/ 379 w 682"/>
                <a:gd name="T79" fmla="*/ 304 h 312"/>
                <a:gd name="T80" fmla="*/ 379 w 682"/>
                <a:gd name="T81" fmla="*/ 312 h 312"/>
                <a:gd name="T82" fmla="*/ 413 w 682"/>
                <a:gd name="T83" fmla="*/ 304 h 312"/>
                <a:gd name="T84" fmla="*/ 472 w 682"/>
                <a:gd name="T85" fmla="*/ 304 h 31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82" h="312">
                  <a:moveTo>
                    <a:pt x="472" y="304"/>
                  </a:moveTo>
                  <a:lnTo>
                    <a:pt x="505" y="280"/>
                  </a:lnTo>
                  <a:lnTo>
                    <a:pt x="556" y="280"/>
                  </a:lnTo>
                  <a:lnTo>
                    <a:pt x="598" y="272"/>
                  </a:lnTo>
                  <a:lnTo>
                    <a:pt x="598" y="248"/>
                  </a:lnTo>
                  <a:lnTo>
                    <a:pt x="623" y="224"/>
                  </a:lnTo>
                  <a:lnTo>
                    <a:pt x="632" y="184"/>
                  </a:lnTo>
                  <a:lnTo>
                    <a:pt x="632" y="144"/>
                  </a:lnTo>
                  <a:lnTo>
                    <a:pt x="674" y="128"/>
                  </a:lnTo>
                  <a:lnTo>
                    <a:pt x="682" y="96"/>
                  </a:lnTo>
                  <a:lnTo>
                    <a:pt x="649" y="72"/>
                  </a:lnTo>
                  <a:lnTo>
                    <a:pt x="649" y="24"/>
                  </a:lnTo>
                  <a:lnTo>
                    <a:pt x="564" y="24"/>
                  </a:lnTo>
                  <a:lnTo>
                    <a:pt x="488" y="0"/>
                  </a:lnTo>
                  <a:lnTo>
                    <a:pt x="463" y="48"/>
                  </a:lnTo>
                  <a:lnTo>
                    <a:pt x="413" y="64"/>
                  </a:lnTo>
                  <a:lnTo>
                    <a:pt x="371" y="40"/>
                  </a:lnTo>
                  <a:lnTo>
                    <a:pt x="371" y="64"/>
                  </a:lnTo>
                  <a:lnTo>
                    <a:pt x="337" y="64"/>
                  </a:lnTo>
                  <a:lnTo>
                    <a:pt x="328" y="96"/>
                  </a:lnTo>
                  <a:lnTo>
                    <a:pt x="295" y="120"/>
                  </a:lnTo>
                  <a:lnTo>
                    <a:pt x="312" y="152"/>
                  </a:lnTo>
                  <a:lnTo>
                    <a:pt x="312" y="184"/>
                  </a:lnTo>
                  <a:lnTo>
                    <a:pt x="253" y="168"/>
                  </a:lnTo>
                  <a:lnTo>
                    <a:pt x="185" y="192"/>
                  </a:lnTo>
                  <a:lnTo>
                    <a:pt x="143" y="200"/>
                  </a:lnTo>
                  <a:lnTo>
                    <a:pt x="84" y="192"/>
                  </a:lnTo>
                  <a:lnTo>
                    <a:pt x="50" y="208"/>
                  </a:lnTo>
                  <a:lnTo>
                    <a:pt x="8" y="200"/>
                  </a:lnTo>
                  <a:lnTo>
                    <a:pt x="0" y="240"/>
                  </a:lnTo>
                  <a:lnTo>
                    <a:pt x="25" y="256"/>
                  </a:lnTo>
                  <a:lnTo>
                    <a:pt x="42" y="272"/>
                  </a:lnTo>
                  <a:lnTo>
                    <a:pt x="84" y="264"/>
                  </a:lnTo>
                  <a:lnTo>
                    <a:pt x="92" y="304"/>
                  </a:lnTo>
                  <a:lnTo>
                    <a:pt x="101" y="280"/>
                  </a:lnTo>
                  <a:lnTo>
                    <a:pt x="135" y="288"/>
                  </a:lnTo>
                  <a:lnTo>
                    <a:pt x="168" y="256"/>
                  </a:lnTo>
                  <a:lnTo>
                    <a:pt x="244" y="248"/>
                  </a:lnTo>
                  <a:lnTo>
                    <a:pt x="261" y="272"/>
                  </a:lnTo>
                  <a:lnTo>
                    <a:pt x="379" y="304"/>
                  </a:lnTo>
                  <a:lnTo>
                    <a:pt x="379" y="312"/>
                  </a:lnTo>
                  <a:lnTo>
                    <a:pt x="413" y="304"/>
                  </a:lnTo>
                  <a:lnTo>
                    <a:pt x="472" y="30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6" name="Freeform 48"/>
            <p:cNvSpPr>
              <a:spLocks/>
            </p:cNvSpPr>
            <p:nvPr/>
          </p:nvSpPr>
          <p:spPr bwMode="auto">
            <a:xfrm>
              <a:off x="3946" y="2512"/>
              <a:ext cx="581" cy="312"/>
            </a:xfrm>
            <a:custGeom>
              <a:avLst/>
              <a:gdLst>
                <a:gd name="T0" fmla="*/ 497 w 581"/>
                <a:gd name="T1" fmla="*/ 248 h 312"/>
                <a:gd name="T2" fmla="*/ 531 w 581"/>
                <a:gd name="T3" fmla="*/ 200 h 312"/>
                <a:gd name="T4" fmla="*/ 556 w 581"/>
                <a:gd name="T5" fmla="*/ 176 h 312"/>
                <a:gd name="T6" fmla="*/ 581 w 581"/>
                <a:gd name="T7" fmla="*/ 152 h 312"/>
                <a:gd name="T8" fmla="*/ 564 w 581"/>
                <a:gd name="T9" fmla="*/ 120 h 312"/>
                <a:gd name="T10" fmla="*/ 522 w 581"/>
                <a:gd name="T11" fmla="*/ 112 h 312"/>
                <a:gd name="T12" fmla="*/ 480 w 581"/>
                <a:gd name="T13" fmla="*/ 104 h 312"/>
                <a:gd name="T14" fmla="*/ 463 w 581"/>
                <a:gd name="T15" fmla="*/ 80 h 312"/>
                <a:gd name="T16" fmla="*/ 413 w 581"/>
                <a:gd name="T17" fmla="*/ 64 h 312"/>
                <a:gd name="T18" fmla="*/ 413 w 581"/>
                <a:gd name="T19" fmla="*/ 88 h 312"/>
                <a:gd name="T20" fmla="*/ 387 w 581"/>
                <a:gd name="T21" fmla="*/ 104 h 312"/>
                <a:gd name="T22" fmla="*/ 345 w 581"/>
                <a:gd name="T23" fmla="*/ 72 h 312"/>
                <a:gd name="T24" fmla="*/ 354 w 581"/>
                <a:gd name="T25" fmla="*/ 40 h 312"/>
                <a:gd name="T26" fmla="*/ 312 w 581"/>
                <a:gd name="T27" fmla="*/ 40 h 312"/>
                <a:gd name="T28" fmla="*/ 269 w 581"/>
                <a:gd name="T29" fmla="*/ 24 h 312"/>
                <a:gd name="T30" fmla="*/ 227 w 581"/>
                <a:gd name="T31" fmla="*/ 0 h 312"/>
                <a:gd name="T32" fmla="*/ 227 w 581"/>
                <a:gd name="T33" fmla="*/ 24 h 312"/>
                <a:gd name="T34" fmla="*/ 202 w 581"/>
                <a:gd name="T35" fmla="*/ 8 h 312"/>
                <a:gd name="T36" fmla="*/ 168 w 581"/>
                <a:gd name="T37" fmla="*/ 8 h 312"/>
                <a:gd name="T38" fmla="*/ 160 w 581"/>
                <a:gd name="T39" fmla="*/ 40 h 312"/>
                <a:gd name="T40" fmla="*/ 118 w 581"/>
                <a:gd name="T41" fmla="*/ 56 h 312"/>
                <a:gd name="T42" fmla="*/ 76 w 581"/>
                <a:gd name="T43" fmla="*/ 80 h 312"/>
                <a:gd name="T44" fmla="*/ 34 w 581"/>
                <a:gd name="T45" fmla="*/ 88 h 312"/>
                <a:gd name="T46" fmla="*/ 0 w 581"/>
                <a:gd name="T47" fmla="*/ 112 h 312"/>
                <a:gd name="T48" fmla="*/ 34 w 581"/>
                <a:gd name="T49" fmla="*/ 152 h 312"/>
                <a:gd name="T50" fmla="*/ 25 w 581"/>
                <a:gd name="T51" fmla="*/ 176 h 312"/>
                <a:gd name="T52" fmla="*/ 84 w 581"/>
                <a:gd name="T53" fmla="*/ 224 h 312"/>
                <a:gd name="T54" fmla="*/ 160 w 581"/>
                <a:gd name="T55" fmla="*/ 280 h 312"/>
                <a:gd name="T56" fmla="*/ 152 w 581"/>
                <a:gd name="T57" fmla="*/ 288 h 312"/>
                <a:gd name="T58" fmla="*/ 194 w 581"/>
                <a:gd name="T59" fmla="*/ 312 h 312"/>
                <a:gd name="T60" fmla="*/ 244 w 581"/>
                <a:gd name="T61" fmla="*/ 296 h 312"/>
                <a:gd name="T62" fmla="*/ 269 w 581"/>
                <a:gd name="T63" fmla="*/ 248 h 312"/>
                <a:gd name="T64" fmla="*/ 345 w 581"/>
                <a:gd name="T65" fmla="*/ 272 h 312"/>
                <a:gd name="T66" fmla="*/ 430 w 581"/>
                <a:gd name="T67" fmla="*/ 272 h 312"/>
                <a:gd name="T68" fmla="*/ 430 w 581"/>
                <a:gd name="T69" fmla="*/ 280 h 312"/>
                <a:gd name="T70" fmla="*/ 455 w 581"/>
                <a:gd name="T71" fmla="*/ 248 h 312"/>
                <a:gd name="T72" fmla="*/ 497 w 581"/>
                <a:gd name="T73" fmla="*/ 248 h 31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581" h="312">
                  <a:moveTo>
                    <a:pt x="497" y="248"/>
                  </a:moveTo>
                  <a:lnTo>
                    <a:pt x="531" y="200"/>
                  </a:lnTo>
                  <a:lnTo>
                    <a:pt x="556" y="176"/>
                  </a:lnTo>
                  <a:lnTo>
                    <a:pt x="581" y="152"/>
                  </a:lnTo>
                  <a:lnTo>
                    <a:pt x="564" y="120"/>
                  </a:lnTo>
                  <a:lnTo>
                    <a:pt x="522" y="112"/>
                  </a:lnTo>
                  <a:lnTo>
                    <a:pt x="480" y="104"/>
                  </a:lnTo>
                  <a:lnTo>
                    <a:pt x="463" y="80"/>
                  </a:lnTo>
                  <a:lnTo>
                    <a:pt x="413" y="64"/>
                  </a:lnTo>
                  <a:lnTo>
                    <a:pt x="413" y="88"/>
                  </a:lnTo>
                  <a:lnTo>
                    <a:pt x="387" y="104"/>
                  </a:lnTo>
                  <a:lnTo>
                    <a:pt x="345" y="72"/>
                  </a:lnTo>
                  <a:lnTo>
                    <a:pt x="354" y="40"/>
                  </a:lnTo>
                  <a:lnTo>
                    <a:pt x="312" y="40"/>
                  </a:lnTo>
                  <a:lnTo>
                    <a:pt x="269" y="24"/>
                  </a:lnTo>
                  <a:lnTo>
                    <a:pt x="227" y="0"/>
                  </a:lnTo>
                  <a:lnTo>
                    <a:pt x="227" y="24"/>
                  </a:lnTo>
                  <a:lnTo>
                    <a:pt x="202" y="8"/>
                  </a:lnTo>
                  <a:lnTo>
                    <a:pt x="168" y="8"/>
                  </a:lnTo>
                  <a:lnTo>
                    <a:pt x="160" y="40"/>
                  </a:lnTo>
                  <a:lnTo>
                    <a:pt x="118" y="56"/>
                  </a:lnTo>
                  <a:lnTo>
                    <a:pt x="76" y="80"/>
                  </a:lnTo>
                  <a:lnTo>
                    <a:pt x="34" y="88"/>
                  </a:lnTo>
                  <a:lnTo>
                    <a:pt x="0" y="112"/>
                  </a:lnTo>
                  <a:lnTo>
                    <a:pt x="34" y="152"/>
                  </a:lnTo>
                  <a:lnTo>
                    <a:pt x="25" y="176"/>
                  </a:lnTo>
                  <a:lnTo>
                    <a:pt x="84" y="224"/>
                  </a:lnTo>
                  <a:lnTo>
                    <a:pt x="160" y="280"/>
                  </a:lnTo>
                  <a:lnTo>
                    <a:pt x="152" y="288"/>
                  </a:lnTo>
                  <a:lnTo>
                    <a:pt x="194" y="312"/>
                  </a:lnTo>
                  <a:lnTo>
                    <a:pt x="244" y="296"/>
                  </a:lnTo>
                  <a:lnTo>
                    <a:pt x="269" y="248"/>
                  </a:lnTo>
                  <a:lnTo>
                    <a:pt x="345" y="272"/>
                  </a:lnTo>
                  <a:lnTo>
                    <a:pt x="430" y="272"/>
                  </a:lnTo>
                  <a:lnTo>
                    <a:pt x="430" y="280"/>
                  </a:lnTo>
                  <a:lnTo>
                    <a:pt x="455" y="248"/>
                  </a:lnTo>
                  <a:lnTo>
                    <a:pt x="497" y="248"/>
                  </a:lnTo>
                  <a:close/>
                </a:path>
              </a:pathLst>
            </a:custGeom>
            <a:solidFill>
              <a:srgbClr val="00A0C6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27" name="Freeform 49"/>
            <p:cNvSpPr>
              <a:spLocks/>
            </p:cNvSpPr>
            <p:nvPr/>
          </p:nvSpPr>
          <p:spPr bwMode="auto">
            <a:xfrm>
              <a:off x="4098" y="3000"/>
              <a:ext cx="278" cy="200"/>
            </a:xfrm>
            <a:custGeom>
              <a:avLst/>
              <a:gdLst>
                <a:gd name="T0" fmla="*/ 50 w 278"/>
                <a:gd name="T1" fmla="*/ 192 h 200"/>
                <a:gd name="T2" fmla="*/ 92 w 278"/>
                <a:gd name="T3" fmla="*/ 160 h 200"/>
                <a:gd name="T4" fmla="*/ 117 w 278"/>
                <a:gd name="T5" fmla="*/ 176 h 200"/>
                <a:gd name="T6" fmla="*/ 151 w 278"/>
                <a:gd name="T7" fmla="*/ 184 h 200"/>
                <a:gd name="T8" fmla="*/ 168 w 278"/>
                <a:gd name="T9" fmla="*/ 152 h 200"/>
                <a:gd name="T10" fmla="*/ 202 w 278"/>
                <a:gd name="T11" fmla="*/ 144 h 200"/>
                <a:gd name="T12" fmla="*/ 202 w 278"/>
                <a:gd name="T13" fmla="*/ 104 h 200"/>
                <a:gd name="T14" fmla="*/ 235 w 278"/>
                <a:gd name="T15" fmla="*/ 64 h 200"/>
                <a:gd name="T16" fmla="*/ 278 w 278"/>
                <a:gd name="T17" fmla="*/ 48 h 200"/>
                <a:gd name="T18" fmla="*/ 235 w 278"/>
                <a:gd name="T19" fmla="*/ 0 h 200"/>
                <a:gd name="T20" fmla="*/ 227 w 278"/>
                <a:gd name="T21" fmla="*/ 8 h 200"/>
                <a:gd name="T22" fmla="*/ 227 w 278"/>
                <a:gd name="T23" fmla="*/ 32 h 200"/>
                <a:gd name="T24" fmla="*/ 185 w 278"/>
                <a:gd name="T25" fmla="*/ 40 h 200"/>
                <a:gd name="T26" fmla="*/ 134 w 278"/>
                <a:gd name="T27" fmla="*/ 40 h 200"/>
                <a:gd name="T28" fmla="*/ 101 w 278"/>
                <a:gd name="T29" fmla="*/ 64 h 200"/>
                <a:gd name="T30" fmla="*/ 42 w 278"/>
                <a:gd name="T31" fmla="*/ 64 h 200"/>
                <a:gd name="T32" fmla="*/ 8 w 278"/>
                <a:gd name="T33" fmla="*/ 72 h 200"/>
                <a:gd name="T34" fmla="*/ 0 w 278"/>
                <a:gd name="T35" fmla="*/ 96 h 200"/>
                <a:gd name="T36" fmla="*/ 8 w 278"/>
                <a:gd name="T37" fmla="*/ 152 h 200"/>
                <a:gd name="T38" fmla="*/ 0 w 278"/>
                <a:gd name="T39" fmla="*/ 160 h 200"/>
                <a:gd name="T40" fmla="*/ 25 w 278"/>
                <a:gd name="T41" fmla="*/ 152 h 200"/>
                <a:gd name="T42" fmla="*/ 8 w 278"/>
                <a:gd name="T43" fmla="*/ 176 h 200"/>
                <a:gd name="T44" fmla="*/ 8 w 278"/>
                <a:gd name="T45" fmla="*/ 200 h 200"/>
                <a:gd name="T46" fmla="*/ 16 w 278"/>
                <a:gd name="T47" fmla="*/ 200 h 200"/>
                <a:gd name="T48" fmla="*/ 50 w 278"/>
                <a:gd name="T49" fmla="*/ 192 h 20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278" h="200">
                  <a:moveTo>
                    <a:pt x="50" y="192"/>
                  </a:moveTo>
                  <a:lnTo>
                    <a:pt x="92" y="160"/>
                  </a:lnTo>
                  <a:lnTo>
                    <a:pt x="117" y="176"/>
                  </a:lnTo>
                  <a:lnTo>
                    <a:pt x="151" y="184"/>
                  </a:lnTo>
                  <a:lnTo>
                    <a:pt x="168" y="152"/>
                  </a:lnTo>
                  <a:lnTo>
                    <a:pt x="202" y="144"/>
                  </a:lnTo>
                  <a:lnTo>
                    <a:pt x="202" y="104"/>
                  </a:lnTo>
                  <a:lnTo>
                    <a:pt x="235" y="64"/>
                  </a:lnTo>
                  <a:lnTo>
                    <a:pt x="278" y="48"/>
                  </a:lnTo>
                  <a:lnTo>
                    <a:pt x="235" y="0"/>
                  </a:lnTo>
                  <a:lnTo>
                    <a:pt x="227" y="8"/>
                  </a:lnTo>
                  <a:lnTo>
                    <a:pt x="227" y="32"/>
                  </a:lnTo>
                  <a:lnTo>
                    <a:pt x="185" y="40"/>
                  </a:lnTo>
                  <a:lnTo>
                    <a:pt x="134" y="40"/>
                  </a:lnTo>
                  <a:lnTo>
                    <a:pt x="101" y="64"/>
                  </a:lnTo>
                  <a:lnTo>
                    <a:pt x="42" y="64"/>
                  </a:lnTo>
                  <a:lnTo>
                    <a:pt x="8" y="72"/>
                  </a:lnTo>
                  <a:lnTo>
                    <a:pt x="0" y="96"/>
                  </a:lnTo>
                  <a:lnTo>
                    <a:pt x="8" y="152"/>
                  </a:lnTo>
                  <a:lnTo>
                    <a:pt x="0" y="160"/>
                  </a:lnTo>
                  <a:lnTo>
                    <a:pt x="25" y="152"/>
                  </a:lnTo>
                  <a:lnTo>
                    <a:pt x="8" y="176"/>
                  </a:lnTo>
                  <a:lnTo>
                    <a:pt x="8" y="200"/>
                  </a:lnTo>
                  <a:lnTo>
                    <a:pt x="16" y="200"/>
                  </a:lnTo>
                  <a:lnTo>
                    <a:pt x="50" y="19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8" name="Freeform 50"/>
            <p:cNvSpPr>
              <a:spLocks/>
            </p:cNvSpPr>
            <p:nvPr/>
          </p:nvSpPr>
          <p:spPr bwMode="auto">
            <a:xfrm>
              <a:off x="4106" y="3056"/>
              <a:ext cx="548" cy="416"/>
            </a:xfrm>
            <a:custGeom>
              <a:avLst/>
              <a:gdLst>
                <a:gd name="T0" fmla="*/ 388 w 548"/>
                <a:gd name="T1" fmla="*/ 360 h 416"/>
                <a:gd name="T2" fmla="*/ 379 w 548"/>
                <a:gd name="T3" fmla="*/ 344 h 416"/>
                <a:gd name="T4" fmla="*/ 345 w 548"/>
                <a:gd name="T5" fmla="*/ 328 h 416"/>
                <a:gd name="T6" fmla="*/ 320 w 548"/>
                <a:gd name="T7" fmla="*/ 296 h 416"/>
                <a:gd name="T8" fmla="*/ 270 w 548"/>
                <a:gd name="T9" fmla="*/ 264 h 416"/>
                <a:gd name="T10" fmla="*/ 236 w 548"/>
                <a:gd name="T11" fmla="*/ 216 h 416"/>
                <a:gd name="T12" fmla="*/ 202 w 548"/>
                <a:gd name="T13" fmla="*/ 200 h 416"/>
                <a:gd name="T14" fmla="*/ 219 w 548"/>
                <a:gd name="T15" fmla="*/ 152 h 416"/>
                <a:gd name="T16" fmla="*/ 236 w 548"/>
                <a:gd name="T17" fmla="*/ 152 h 416"/>
                <a:gd name="T18" fmla="*/ 270 w 548"/>
                <a:gd name="T19" fmla="*/ 168 h 416"/>
                <a:gd name="T20" fmla="*/ 278 w 548"/>
                <a:gd name="T21" fmla="*/ 144 h 416"/>
                <a:gd name="T22" fmla="*/ 312 w 548"/>
                <a:gd name="T23" fmla="*/ 136 h 416"/>
                <a:gd name="T24" fmla="*/ 354 w 548"/>
                <a:gd name="T25" fmla="*/ 144 h 416"/>
                <a:gd name="T26" fmla="*/ 404 w 548"/>
                <a:gd name="T27" fmla="*/ 152 h 416"/>
                <a:gd name="T28" fmla="*/ 438 w 548"/>
                <a:gd name="T29" fmla="*/ 144 h 416"/>
                <a:gd name="T30" fmla="*/ 472 w 548"/>
                <a:gd name="T31" fmla="*/ 152 h 416"/>
                <a:gd name="T32" fmla="*/ 522 w 548"/>
                <a:gd name="T33" fmla="*/ 160 h 416"/>
                <a:gd name="T34" fmla="*/ 522 w 548"/>
                <a:gd name="T35" fmla="*/ 128 h 416"/>
                <a:gd name="T36" fmla="*/ 548 w 548"/>
                <a:gd name="T37" fmla="*/ 120 h 416"/>
                <a:gd name="T38" fmla="*/ 522 w 548"/>
                <a:gd name="T39" fmla="*/ 112 h 416"/>
                <a:gd name="T40" fmla="*/ 497 w 548"/>
                <a:gd name="T41" fmla="*/ 80 h 416"/>
                <a:gd name="T42" fmla="*/ 480 w 548"/>
                <a:gd name="T43" fmla="*/ 48 h 416"/>
                <a:gd name="T44" fmla="*/ 421 w 548"/>
                <a:gd name="T45" fmla="*/ 72 h 416"/>
                <a:gd name="T46" fmla="*/ 388 w 548"/>
                <a:gd name="T47" fmla="*/ 72 h 416"/>
                <a:gd name="T48" fmla="*/ 379 w 548"/>
                <a:gd name="T49" fmla="*/ 48 h 416"/>
                <a:gd name="T50" fmla="*/ 345 w 548"/>
                <a:gd name="T51" fmla="*/ 56 h 416"/>
                <a:gd name="T52" fmla="*/ 320 w 548"/>
                <a:gd name="T53" fmla="*/ 40 h 416"/>
                <a:gd name="T54" fmla="*/ 295 w 548"/>
                <a:gd name="T55" fmla="*/ 16 h 416"/>
                <a:gd name="T56" fmla="*/ 261 w 548"/>
                <a:gd name="T57" fmla="*/ 0 h 416"/>
                <a:gd name="T58" fmla="*/ 227 w 548"/>
                <a:gd name="T59" fmla="*/ 8 h 416"/>
                <a:gd name="T60" fmla="*/ 194 w 548"/>
                <a:gd name="T61" fmla="*/ 48 h 416"/>
                <a:gd name="T62" fmla="*/ 194 w 548"/>
                <a:gd name="T63" fmla="*/ 88 h 416"/>
                <a:gd name="T64" fmla="*/ 160 w 548"/>
                <a:gd name="T65" fmla="*/ 96 h 416"/>
                <a:gd name="T66" fmla="*/ 143 w 548"/>
                <a:gd name="T67" fmla="*/ 128 h 416"/>
                <a:gd name="T68" fmla="*/ 109 w 548"/>
                <a:gd name="T69" fmla="*/ 120 h 416"/>
                <a:gd name="T70" fmla="*/ 84 w 548"/>
                <a:gd name="T71" fmla="*/ 104 h 416"/>
                <a:gd name="T72" fmla="*/ 42 w 548"/>
                <a:gd name="T73" fmla="*/ 136 h 416"/>
                <a:gd name="T74" fmla="*/ 8 w 548"/>
                <a:gd name="T75" fmla="*/ 144 h 416"/>
                <a:gd name="T76" fmla="*/ 0 w 548"/>
                <a:gd name="T77" fmla="*/ 144 h 416"/>
                <a:gd name="T78" fmla="*/ 0 w 548"/>
                <a:gd name="T79" fmla="*/ 152 h 416"/>
                <a:gd name="T80" fmla="*/ 34 w 548"/>
                <a:gd name="T81" fmla="*/ 216 h 416"/>
                <a:gd name="T82" fmla="*/ 84 w 548"/>
                <a:gd name="T83" fmla="*/ 152 h 416"/>
                <a:gd name="T84" fmla="*/ 84 w 548"/>
                <a:gd name="T85" fmla="*/ 216 h 416"/>
                <a:gd name="T86" fmla="*/ 126 w 548"/>
                <a:gd name="T87" fmla="*/ 192 h 416"/>
                <a:gd name="T88" fmla="*/ 126 w 548"/>
                <a:gd name="T89" fmla="*/ 240 h 416"/>
                <a:gd name="T90" fmla="*/ 177 w 548"/>
                <a:gd name="T91" fmla="*/ 264 h 416"/>
                <a:gd name="T92" fmla="*/ 160 w 548"/>
                <a:gd name="T93" fmla="*/ 272 h 416"/>
                <a:gd name="T94" fmla="*/ 219 w 548"/>
                <a:gd name="T95" fmla="*/ 312 h 416"/>
                <a:gd name="T96" fmla="*/ 227 w 548"/>
                <a:gd name="T97" fmla="*/ 336 h 416"/>
                <a:gd name="T98" fmla="*/ 253 w 548"/>
                <a:gd name="T99" fmla="*/ 352 h 416"/>
                <a:gd name="T100" fmla="*/ 312 w 548"/>
                <a:gd name="T101" fmla="*/ 360 h 416"/>
                <a:gd name="T102" fmla="*/ 371 w 548"/>
                <a:gd name="T103" fmla="*/ 384 h 416"/>
                <a:gd name="T104" fmla="*/ 312 w 548"/>
                <a:gd name="T105" fmla="*/ 392 h 416"/>
                <a:gd name="T106" fmla="*/ 413 w 548"/>
                <a:gd name="T107" fmla="*/ 416 h 416"/>
                <a:gd name="T108" fmla="*/ 413 w 548"/>
                <a:gd name="T109" fmla="*/ 384 h 416"/>
                <a:gd name="T110" fmla="*/ 388 w 548"/>
                <a:gd name="T111" fmla="*/ 360 h 41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48" h="416">
                  <a:moveTo>
                    <a:pt x="388" y="360"/>
                  </a:moveTo>
                  <a:lnTo>
                    <a:pt x="379" y="344"/>
                  </a:lnTo>
                  <a:lnTo>
                    <a:pt x="345" y="328"/>
                  </a:lnTo>
                  <a:lnTo>
                    <a:pt x="320" y="296"/>
                  </a:lnTo>
                  <a:lnTo>
                    <a:pt x="270" y="264"/>
                  </a:lnTo>
                  <a:lnTo>
                    <a:pt x="236" y="216"/>
                  </a:lnTo>
                  <a:lnTo>
                    <a:pt x="202" y="200"/>
                  </a:lnTo>
                  <a:lnTo>
                    <a:pt x="219" y="152"/>
                  </a:lnTo>
                  <a:lnTo>
                    <a:pt x="236" y="152"/>
                  </a:lnTo>
                  <a:lnTo>
                    <a:pt x="270" y="168"/>
                  </a:lnTo>
                  <a:lnTo>
                    <a:pt x="278" y="144"/>
                  </a:lnTo>
                  <a:lnTo>
                    <a:pt x="312" y="136"/>
                  </a:lnTo>
                  <a:lnTo>
                    <a:pt x="354" y="144"/>
                  </a:lnTo>
                  <a:lnTo>
                    <a:pt x="404" y="152"/>
                  </a:lnTo>
                  <a:lnTo>
                    <a:pt x="438" y="144"/>
                  </a:lnTo>
                  <a:lnTo>
                    <a:pt x="472" y="152"/>
                  </a:lnTo>
                  <a:lnTo>
                    <a:pt x="522" y="160"/>
                  </a:lnTo>
                  <a:lnTo>
                    <a:pt x="522" y="128"/>
                  </a:lnTo>
                  <a:lnTo>
                    <a:pt x="548" y="120"/>
                  </a:lnTo>
                  <a:lnTo>
                    <a:pt x="522" y="112"/>
                  </a:lnTo>
                  <a:lnTo>
                    <a:pt x="497" y="80"/>
                  </a:lnTo>
                  <a:lnTo>
                    <a:pt x="480" y="48"/>
                  </a:lnTo>
                  <a:lnTo>
                    <a:pt x="421" y="72"/>
                  </a:lnTo>
                  <a:lnTo>
                    <a:pt x="388" y="72"/>
                  </a:lnTo>
                  <a:lnTo>
                    <a:pt x="379" y="48"/>
                  </a:lnTo>
                  <a:lnTo>
                    <a:pt x="345" y="56"/>
                  </a:lnTo>
                  <a:lnTo>
                    <a:pt x="320" y="40"/>
                  </a:lnTo>
                  <a:lnTo>
                    <a:pt x="295" y="16"/>
                  </a:lnTo>
                  <a:lnTo>
                    <a:pt x="261" y="0"/>
                  </a:lnTo>
                  <a:lnTo>
                    <a:pt x="227" y="8"/>
                  </a:lnTo>
                  <a:lnTo>
                    <a:pt x="194" y="48"/>
                  </a:lnTo>
                  <a:lnTo>
                    <a:pt x="194" y="88"/>
                  </a:lnTo>
                  <a:lnTo>
                    <a:pt x="160" y="96"/>
                  </a:lnTo>
                  <a:lnTo>
                    <a:pt x="143" y="128"/>
                  </a:lnTo>
                  <a:lnTo>
                    <a:pt x="109" y="120"/>
                  </a:lnTo>
                  <a:lnTo>
                    <a:pt x="84" y="104"/>
                  </a:lnTo>
                  <a:lnTo>
                    <a:pt x="42" y="136"/>
                  </a:lnTo>
                  <a:lnTo>
                    <a:pt x="8" y="144"/>
                  </a:lnTo>
                  <a:lnTo>
                    <a:pt x="0" y="144"/>
                  </a:lnTo>
                  <a:lnTo>
                    <a:pt x="0" y="152"/>
                  </a:lnTo>
                  <a:lnTo>
                    <a:pt x="34" y="216"/>
                  </a:lnTo>
                  <a:lnTo>
                    <a:pt x="84" y="152"/>
                  </a:lnTo>
                  <a:lnTo>
                    <a:pt x="84" y="216"/>
                  </a:lnTo>
                  <a:lnTo>
                    <a:pt x="126" y="192"/>
                  </a:lnTo>
                  <a:lnTo>
                    <a:pt x="126" y="240"/>
                  </a:lnTo>
                  <a:lnTo>
                    <a:pt x="177" y="264"/>
                  </a:lnTo>
                  <a:lnTo>
                    <a:pt x="160" y="272"/>
                  </a:lnTo>
                  <a:lnTo>
                    <a:pt x="219" y="312"/>
                  </a:lnTo>
                  <a:lnTo>
                    <a:pt x="227" y="336"/>
                  </a:lnTo>
                  <a:lnTo>
                    <a:pt x="253" y="352"/>
                  </a:lnTo>
                  <a:lnTo>
                    <a:pt x="312" y="360"/>
                  </a:lnTo>
                  <a:lnTo>
                    <a:pt x="371" y="384"/>
                  </a:lnTo>
                  <a:lnTo>
                    <a:pt x="312" y="392"/>
                  </a:lnTo>
                  <a:lnTo>
                    <a:pt x="413" y="416"/>
                  </a:lnTo>
                  <a:lnTo>
                    <a:pt x="413" y="384"/>
                  </a:lnTo>
                  <a:lnTo>
                    <a:pt x="388" y="36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29" name="Freeform 51"/>
            <p:cNvSpPr>
              <a:spLocks/>
            </p:cNvSpPr>
            <p:nvPr/>
          </p:nvSpPr>
          <p:spPr bwMode="auto">
            <a:xfrm>
              <a:off x="4098" y="3000"/>
              <a:ext cx="278" cy="200"/>
            </a:xfrm>
            <a:custGeom>
              <a:avLst/>
              <a:gdLst>
                <a:gd name="T0" fmla="*/ 50 w 278"/>
                <a:gd name="T1" fmla="*/ 192 h 200"/>
                <a:gd name="T2" fmla="*/ 92 w 278"/>
                <a:gd name="T3" fmla="*/ 160 h 200"/>
                <a:gd name="T4" fmla="*/ 117 w 278"/>
                <a:gd name="T5" fmla="*/ 176 h 200"/>
                <a:gd name="T6" fmla="*/ 151 w 278"/>
                <a:gd name="T7" fmla="*/ 184 h 200"/>
                <a:gd name="T8" fmla="*/ 168 w 278"/>
                <a:gd name="T9" fmla="*/ 152 h 200"/>
                <a:gd name="T10" fmla="*/ 202 w 278"/>
                <a:gd name="T11" fmla="*/ 144 h 200"/>
                <a:gd name="T12" fmla="*/ 202 w 278"/>
                <a:gd name="T13" fmla="*/ 104 h 200"/>
                <a:gd name="T14" fmla="*/ 235 w 278"/>
                <a:gd name="T15" fmla="*/ 64 h 200"/>
                <a:gd name="T16" fmla="*/ 278 w 278"/>
                <a:gd name="T17" fmla="*/ 48 h 200"/>
                <a:gd name="T18" fmla="*/ 235 w 278"/>
                <a:gd name="T19" fmla="*/ 0 h 200"/>
                <a:gd name="T20" fmla="*/ 227 w 278"/>
                <a:gd name="T21" fmla="*/ 8 h 200"/>
                <a:gd name="T22" fmla="*/ 227 w 278"/>
                <a:gd name="T23" fmla="*/ 32 h 200"/>
                <a:gd name="T24" fmla="*/ 185 w 278"/>
                <a:gd name="T25" fmla="*/ 40 h 200"/>
                <a:gd name="T26" fmla="*/ 134 w 278"/>
                <a:gd name="T27" fmla="*/ 40 h 200"/>
                <a:gd name="T28" fmla="*/ 101 w 278"/>
                <a:gd name="T29" fmla="*/ 64 h 200"/>
                <a:gd name="T30" fmla="*/ 42 w 278"/>
                <a:gd name="T31" fmla="*/ 64 h 200"/>
                <a:gd name="T32" fmla="*/ 8 w 278"/>
                <a:gd name="T33" fmla="*/ 72 h 200"/>
                <a:gd name="T34" fmla="*/ 0 w 278"/>
                <a:gd name="T35" fmla="*/ 96 h 200"/>
                <a:gd name="T36" fmla="*/ 8 w 278"/>
                <a:gd name="T37" fmla="*/ 152 h 200"/>
                <a:gd name="T38" fmla="*/ 0 w 278"/>
                <a:gd name="T39" fmla="*/ 160 h 200"/>
                <a:gd name="T40" fmla="*/ 25 w 278"/>
                <a:gd name="T41" fmla="*/ 152 h 200"/>
                <a:gd name="T42" fmla="*/ 8 w 278"/>
                <a:gd name="T43" fmla="*/ 176 h 200"/>
                <a:gd name="T44" fmla="*/ 8 w 278"/>
                <a:gd name="T45" fmla="*/ 200 h 200"/>
                <a:gd name="T46" fmla="*/ 16 w 278"/>
                <a:gd name="T47" fmla="*/ 200 h 200"/>
                <a:gd name="T48" fmla="*/ 50 w 278"/>
                <a:gd name="T49" fmla="*/ 192 h 20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278" h="200">
                  <a:moveTo>
                    <a:pt x="50" y="192"/>
                  </a:moveTo>
                  <a:lnTo>
                    <a:pt x="92" y="160"/>
                  </a:lnTo>
                  <a:lnTo>
                    <a:pt x="117" y="176"/>
                  </a:lnTo>
                  <a:lnTo>
                    <a:pt x="151" y="184"/>
                  </a:lnTo>
                  <a:lnTo>
                    <a:pt x="168" y="152"/>
                  </a:lnTo>
                  <a:lnTo>
                    <a:pt x="202" y="144"/>
                  </a:lnTo>
                  <a:lnTo>
                    <a:pt x="202" y="104"/>
                  </a:lnTo>
                  <a:lnTo>
                    <a:pt x="235" y="64"/>
                  </a:lnTo>
                  <a:lnTo>
                    <a:pt x="278" y="48"/>
                  </a:lnTo>
                  <a:lnTo>
                    <a:pt x="235" y="0"/>
                  </a:lnTo>
                  <a:lnTo>
                    <a:pt x="227" y="8"/>
                  </a:lnTo>
                  <a:lnTo>
                    <a:pt x="227" y="32"/>
                  </a:lnTo>
                  <a:lnTo>
                    <a:pt x="185" y="40"/>
                  </a:lnTo>
                  <a:lnTo>
                    <a:pt x="134" y="40"/>
                  </a:lnTo>
                  <a:lnTo>
                    <a:pt x="101" y="64"/>
                  </a:lnTo>
                  <a:lnTo>
                    <a:pt x="42" y="64"/>
                  </a:lnTo>
                  <a:lnTo>
                    <a:pt x="8" y="72"/>
                  </a:lnTo>
                  <a:lnTo>
                    <a:pt x="0" y="96"/>
                  </a:lnTo>
                  <a:lnTo>
                    <a:pt x="8" y="152"/>
                  </a:lnTo>
                  <a:lnTo>
                    <a:pt x="0" y="160"/>
                  </a:lnTo>
                  <a:lnTo>
                    <a:pt x="25" y="152"/>
                  </a:lnTo>
                  <a:lnTo>
                    <a:pt x="8" y="176"/>
                  </a:lnTo>
                  <a:lnTo>
                    <a:pt x="8" y="200"/>
                  </a:lnTo>
                  <a:lnTo>
                    <a:pt x="16" y="200"/>
                  </a:lnTo>
                  <a:lnTo>
                    <a:pt x="50" y="19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0" name="Freeform 52"/>
            <p:cNvSpPr>
              <a:spLocks/>
            </p:cNvSpPr>
            <p:nvPr/>
          </p:nvSpPr>
          <p:spPr bwMode="auto">
            <a:xfrm>
              <a:off x="4106" y="3056"/>
              <a:ext cx="548" cy="416"/>
            </a:xfrm>
            <a:custGeom>
              <a:avLst/>
              <a:gdLst>
                <a:gd name="T0" fmla="*/ 388 w 548"/>
                <a:gd name="T1" fmla="*/ 360 h 416"/>
                <a:gd name="T2" fmla="*/ 379 w 548"/>
                <a:gd name="T3" fmla="*/ 344 h 416"/>
                <a:gd name="T4" fmla="*/ 345 w 548"/>
                <a:gd name="T5" fmla="*/ 328 h 416"/>
                <a:gd name="T6" fmla="*/ 320 w 548"/>
                <a:gd name="T7" fmla="*/ 296 h 416"/>
                <a:gd name="T8" fmla="*/ 270 w 548"/>
                <a:gd name="T9" fmla="*/ 264 h 416"/>
                <a:gd name="T10" fmla="*/ 236 w 548"/>
                <a:gd name="T11" fmla="*/ 216 h 416"/>
                <a:gd name="T12" fmla="*/ 202 w 548"/>
                <a:gd name="T13" fmla="*/ 200 h 416"/>
                <a:gd name="T14" fmla="*/ 219 w 548"/>
                <a:gd name="T15" fmla="*/ 152 h 416"/>
                <a:gd name="T16" fmla="*/ 236 w 548"/>
                <a:gd name="T17" fmla="*/ 152 h 416"/>
                <a:gd name="T18" fmla="*/ 270 w 548"/>
                <a:gd name="T19" fmla="*/ 168 h 416"/>
                <a:gd name="T20" fmla="*/ 278 w 548"/>
                <a:gd name="T21" fmla="*/ 144 h 416"/>
                <a:gd name="T22" fmla="*/ 312 w 548"/>
                <a:gd name="T23" fmla="*/ 136 h 416"/>
                <a:gd name="T24" fmla="*/ 354 w 548"/>
                <a:gd name="T25" fmla="*/ 144 h 416"/>
                <a:gd name="T26" fmla="*/ 404 w 548"/>
                <a:gd name="T27" fmla="*/ 152 h 416"/>
                <a:gd name="T28" fmla="*/ 438 w 548"/>
                <a:gd name="T29" fmla="*/ 144 h 416"/>
                <a:gd name="T30" fmla="*/ 472 w 548"/>
                <a:gd name="T31" fmla="*/ 152 h 416"/>
                <a:gd name="T32" fmla="*/ 522 w 548"/>
                <a:gd name="T33" fmla="*/ 160 h 416"/>
                <a:gd name="T34" fmla="*/ 522 w 548"/>
                <a:gd name="T35" fmla="*/ 128 h 416"/>
                <a:gd name="T36" fmla="*/ 548 w 548"/>
                <a:gd name="T37" fmla="*/ 120 h 416"/>
                <a:gd name="T38" fmla="*/ 522 w 548"/>
                <a:gd name="T39" fmla="*/ 112 h 416"/>
                <a:gd name="T40" fmla="*/ 497 w 548"/>
                <a:gd name="T41" fmla="*/ 80 h 416"/>
                <a:gd name="T42" fmla="*/ 480 w 548"/>
                <a:gd name="T43" fmla="*/ 48 h 416"/>
                <a:gd name="T44" fmla="*/ 421 w 548"/>
                <a:gd name="T45" fmla="*/ 72 h 416"/>
                <a:gd name="T46" fmla="*/ 388 w 548"/>
                <a:gd name="T47" fmla="*/ 72 h 416"/>
                <a:gd name="T48" fmla="*/ 379 w 548"/>
                <a:gd name="T49" fmla="*/ 48 h 416"/>
                <a:gd name="T50" fmla="*/ 345 w 548"/>
                <a:gd name="T51" fmla="*/ 56 h 416"/>
                <a:gd name="T52" fmla="*/ 320 w 548"/>
                <a:gd name="T53" fmla="*/ 40 h 416"/>
                <a:gd name="T54" fmla="*/ 295 w 548"/>
                <a:gd name="T55" fmla="*/ 16 h 416"/>
                <a:gd name="T56" fmla="*/ 261 w 548"/>
                <a:gd name="T57" fmla="*/ 0 h 416"/>
                <a:gd name="T58" fmla="*/ 227 w 548"/>
                <a:gd name="T59" fmla="*/ 8 h 416"/>
                <a:gd name="T60" fmla="*/ 194 w 548"/>
                <a:gd name="T61" fmla="*/ 48 h 416"/>
                <a:gd name="T62" fmla="*/ 194 w 548"/>
                <a:gd name="T63" fmla="*/ 88 h 416"/>
                <a:gd name="T64" fmla="*/ 160 w 548"/>
                <a:gd name="T65" fmla="*/ 96 h 416"/>
                <a:gd name="T66" fmla="*/ 143 w 548"/>
                <a:gd name="T67" fmla="*/ 128 h 416"/>
                <a:gd name="T68" fmla="*/ 109 w 548"/>
                <a:gd name="T69" fmla="*/ 120 h 416"/>
                <a:gd name="T70" fmla="*/ 84 w 548"/>
                <a:gd name="T71" fmla="*/ 104 h 416"/>
                <a:gd name="T72" fmla="*/ 42 w 548"/>
                <a:gd name="T73" fmla="*/ 136 h 416"/>
                <a:gd name="T74" fmla="*/ 8 w 548"/>
                <a:gd name="T75" fmla="*/ 144 h 416"/>
                <a:gd name="T76" fmla="*/ 0 w 548"/>
                <a:gd name="T77" fmla="*/ 144 h 416"/>
                <a:gd name="T78" fmla="*/ 0 w 548"/>
                <a:gd name="T79" fmla="*/ 152 h 416"/>
                <a:gd name="T80" fmla="*/ 34 w 548"/>
                <a:gd name="T81" fmla="*/ 216 h 416"/>
                <a:gd name="T82" fmla="*/ 84 w 548"/>
                <a:gd name="T83" fmla="*/ 152 h 416"/>
                <a:gd name="T84" fmla="*/ 84 w 548"/>
                <a:gd name="T85" fmla="*/ 216 h 416"/>
                <a:gd name="T86" fmla="*/ 126 w 548"/>
                <a:gd name="T87" fmla="*/ 192 h 416"/>
                <a:gd name="T88" fmla="*/ 126 w 548"/>
                <a:gd name="T89" fmla="*/ 240 h 416"/>
                <a:gd name="T90" fmla="*/ 177 w 548"/>
                <a:gd name="T91" fmla="*/ 264 h 416"/>
                <a:gd name="T92" fmla="*/ 160 w 548"/>
                <a:gd name="T93" fmla="*/ 272 h 416"/>
                <a:gd name="T94" fmla="*/ 219 w 548"/>
                <a:gd name="T95" fmla="*/ 312 h 416"/>
                <a:gd name="T96" fmla="*/ 227 w 548"/>
                <a:gd name="T97" fmla="*/ 336 h 416"/>
                <a:gd name="T98" fmla="*/ 253 w 548"/>
                <a:gd name="T99" fmla="*/ 352 h 416"/>
                <a:gd name="T100" fmla="*/ 312 w 548"/>
                <a:gd name="T101" fmla="*/ 360 h 416"/>
                <a:gd name="T102" fmla="*/ 371 w 548"/>
                <a:gd name="T103" fmla="*/ 384 h 416"/>
                <a:gd name="T104" fmla="*/ 312 w 548"/>
                <a:gd name="T105" fmla="*/ 392 h 416"/>
                <a:gd name="T106" fmla="*/ 413 w 548"/>
                <a:gd name="T107" fmla="*/ 416 h 416"/>
                <a:gd name="T108" fmla="*/ 413 w 548"/>
                <a:gd name="T109" fmla="*/ 384 h 416"/>
                <a:gd name="T110" fmla="*/ 388 w 548"/>
                <a:gd name="T111" fmla="*/ 360 h 41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48" h="416">
                  <a:moveTo>
                    <a:pt x="388" y="360"/>
                  </a:moveTo>
                  <a:lnTo>
                    <a:pt x="379" y="344"/>
                  </a:lnTo>
                  <a:lnTo>
                    <a:pt x="345" y="328"/>
                  </a:lnTo>
                  <a:lnTo>
                    <a:pt x="320" y="296"/>
                  </a:lnTo>
                  <a:lnTo>
                    <a:pt x="270" y="264"/>
                  </a:lnTo>
                  <a:lnTo>
                    <a:pt x="236" y="216"/>
                  </a:lnTo>
                  <a:lnTo>
                    <a:pt x="202" y="200"/>
                  </a:lnTo>
                  <a:lnTo>
                    <a:pt x="219" y="152"/>
                  </a:lnTo>
                  <a:lnTo>
                    <a:pt x="236" y="152"/>
                  </a:lnTo>
                  <a:lnTo>
                    <a:pt x="270" y="168"/>
                  </a:lnTo>
                  <a:lnTo>
                    <a:pt x="278" y="144"/>
                  </a:lnTo>
                  <a:lnTo>
                    <a:pt x="312" y="136"/>
                  </a:lnTo>
                  <a:lnTo>
                    <a:pt x="354" y="144"/>
                  </a:lnTo>
                  <a:lnTo>
                    <a:pt x="404" y="152"/>
                  </a:lnTo>
                  <a:lnTo>
                    <a:pt x="438" y="144"/>
                  </a:lnTo>
                  <a:lnTo>
                    <a:pt x="472" y="152"/>
                  </a:lnTo>
                  <a:lnTo>
                    <a:pt x="522" y="160"/>
                  </a:lnTo>
                  <a:lnTo>
                    <a:pt x="522" y="128"/>
                  </a:lnTo>
                  <a:lnTo>
                    <a:pt x="548" y="120"/>
                  </a:lnTo>
                  <a:lnTo>
                    <a:pt x="522" y="112"/>
                  </a:lnTo>
                  <a:lnTo>
                    <a:pt x="497" y="80"/>
                  </a:lnTo>
                  <a:lnTo>
                    <a:pt x="480" y="48"/>
                  </a:lnTo>
                  <a:lnTo>
                    <a:pt x="421" y="72"/>
                  </a:lnTo>
                  <a:lnTo>
                    <a:pt x="388" y="72"/>
                  </a:lnTo>
                  <a:lnTo>
                    <a:pt x="379" y="48"/>
                  </a:lnTo>
                  <a:lnTo>
                    <a:pt x="345" y="56"/>
                  </a:lnTo>
                  <a:lnTo>
                    <a:pt x="320" y="40"/>
                  </a:lnTo>
                  <a:lnTo>
                    <a:pt x="295" y="16"/>
                  </a:lnTo>
                  <a:lnTo>
                    <a:pt x="261" y="0"/>
                  </a:lnTo>
                  <a:lnTo>
                    <a:pt x="227" y="8"/>
                  </a:lnTo>
                  <a:lnTo>
                    <a:pt x="194" y="48"/>
                  </a:lnTo>
                  <a:lnTo>
                    <a:pt x="194" y="88"/>
                  </a:lnTo>
                  <a:lnTo>
                    <a:pt x="160" y="96"/>
                  </a:lnTo>
                  <a:lnTo>
                    <a:pt x="143" y="128"/>
                  </a:lnTo>
                  <a:lnTo>
                    <a:pt x="109" y="120"/>
                  </a:lnTo>
                  <a:lnTo>
                    <a:pt x="84" y="104"/>
                  </a:lnTo>
                  <a:lnTo>
                    <a:pt x="42" y="136"/>
                  </a:lnTo>
                  <a:lnTo>
                    <a:pt x="8" y="144"/>
                  </a:lnTo>
                  <a:lnTo>
                    <a:pt x="0" y="144"/>
                  </a:lnTo>
                  <a:lnTo>
                    <a:pt x="0" y="152"/>
                  </a:lnTo>
                  <a:lnTo>
                    <a:pt x="34" y="216"/>
                  </a:lnTo>
                  <a:lnTo>
                    <a:pt x="84" y="152"/>
                  </a:lnTo>
                  <a:lnTo>
                    <a:pt x="84" y="216"/>
                  </a:lnTo>
                  <a:lnTo>
                    <a:pt x="126" y="192"/>
                  </a:lnTo>
                  <a:lnTo>
                    <a:pt x="126" y="240"/>
                  </a:lnTo>
                  <a:lnTo>
                    <a:pt x="177" y="264"/>
                  </a:lnTo>
                  <a:lnTo>
                    <a:pt x="160" y="272"/>
                  </a:lnTo>
                  <a:lnTo>
                    <a:pt x="219" y="312"/>
                  </a:lnTo>
                  <a:lnTo>
                    <a:pt x="227" y="336"/>
                  </a:lnTo>
                  <a:lnTo>
                    <a:pt x="253" y="352"/>
                  </a:lnTo>
                  <a:lnTo>
                    <a:pt x="312" y="360"/>
                  </a:lnTo>
                  <a:lnTo>
                    <a:pt x="371" y="384"/>
                  </a:lnTo>
                  <a:lnTo>
                    <a:pt x="312" y="392"/>
                  </a:lnTo>
                  <a:lnTo>
                    <a:pt x="413" y="416"/>
                  </a:lnTo>
                  <a:lnTo>
                    <a:pt x="413" y="384"/>
                  </a:lnTo>
                  <a:lnTo>
                    <a:pt x="388" y="36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1" name="Freeform 53"/>
            <p:cNvSpPr>
              <a:spLocks/>
            </p:cNvSpPr>
            <p:nvPr/>
          </p:nvSpPr>
          <p:spPr bwMode="auto">
            <a:xfrm>
              <a:off x="4308" y="3192"/>
              <a:ext cx="388" cy="320"/>
            </a:xfrm>
            <a:custGeom>
              <a:avLst/>
              <a:gdLst>
                <a:gd name="T0" fmla="*/ 287 w 388"/>
                <a:gd name="T1" fmla="*/ 264 h 320"/>
                <a:gd name="T2" fmla="*/ 312 w 388"/>
                <a:gd name="T3" fmla="*/ 248 h 320"/>
                <a:gd name="T4" fmla="*/ 320 w 388"/>
                <a:gd name="T5" fmla="*/ 216 h 320"/>
                <a:gd name="T6" fmla="*/ 346 w 388"/>
                <a:gd name="T7" fmla="*/ 216 h 320"/>
                <a:gd name="T8" fmla="*/ 337 w 388"/>
                <a:gd name="T9" fmla="*/ 192 h 320"/>
                <a:gd name="T10" fmla="*/ 388 w 388"/>
                <a:gd name="T11" fmla="*/ 176 h 320"/>
                <a:gd name="T12" fmla="*/ 362 w 388"/>
                <a:gd name="T13" fmla="*/ 136 h 320"/>
                <a:gd name="T14" fmla="*/ 388 w 388"/>
                <a:gd name="T15" fmla="*/ 120 h 320"/>
                <a:gd name="T16" fmla="*/ 346 w 388"/>
                <a:gd name="T17" fmla="*/ 96 h 320"/>
                <a:gd name="T18" fmla="*/ 337 w 388"/>
                <a:gd name="T19" fmla="*/ 64 h 320"/>
                <a:gd name="T20" fmla="*/ 337 w 388"/>
                <a:gd name="T21" fmla="*/ 32 h 320"/>
                <a:gd name="T22" fmla="*/ 304 w 388"/>
                <a:gd name="T23" fmla="*/ 32 h 320"/>
                <a:gd name="T24" fmla="*/ 295 w 388"/>
                <a:gd name="T25" fmla="*/ 16 h 320"/>
                <a:gd name="T26" fmla="*/ 270 w 388"/>
                <a:gd name="T27" fmla="*/ 16 h 320"/>
                <a:gd name="T28" fmla="*/ 236 w 388"/>
                <a:gd name="T29" fmla="*/ 8 h 320"/>
                <a:gd name="T30" fmla="*/ 202 w 388"/>
                <a:gd name="T31" fmla="*/ 16 h 320"/>
                <a:gd name="T32" fmla="*/ 152 w 388"/>
                <a:gd name="T33" fmla="*/ 8 h 320"/>
                <a:gd name="T34" fmla="*/ 110 w 388"/>
                <a:gd name="T35" fmla="*/ 0 h 320"/>
                <a:gd name="T36" fmla="*/ 76 w 388"/>
                <a:gd name="T37" fmla="*/ 8 h 320"/>
                <a:gd name="T38" fmla="*/ 68 w 388"/>
                <a:gd name="T39" fmla="*/ 32 h 320"/>
                <a:gd name="T40" fmla="*/ 34 w 388"/>
                <a:gd name="T41" fmla="*/ 16 h 320"/>
                <a:gd name="T42" fmla="*/ 17 w 388"/>
                <a:gd name="T43" fmla="*/ 16 h 320"/>
                <a:gd name="T44" fmla="*/ 0 w 388"/>
                <a:gd name="T45" fmla="*/ 64 h 320"/>
                <a:gd name="T46" fmla="*/ 34 w 388"/>
                <a:gd name="T47" fmla="*/ 80 h 320"/>
                <a:gd name="T48" fmla="*/ 68 w 388"/>
                <a:gd name="T49" fmla="*/ 128 h 320"/>
                <a:gd name="T50" fmla="*/ 118 w 388"/>
                <a:gd name="T51" fmla="*/ 160 h 320"/>
                <a:gd name="T52" fmla="*/ 143 w 388"/>
                <a:gd name="T53" fmla="*/ 192 h 320"/>
                <a:gd name="T54" fmla="*/ 177 w 388"/>
                <a:gd name="T55" fmla="*/ 208 h 320"/>
                <a:gd name="T56" fmla="*/ 186 w 388"/>
                <a:gd name="T57" fmla="*/ 224 h 320"/>
                <a:gd name="T58" fmla="*/ 211 w 388"/>
                <a:gd name="T59" fmla="*/ 248 h 320"/>
                <a:gd name="T60" fmla="*/ 211 w 388"/>
                <a:gd name="T61" fmla="*/ 280 h 320"/>
                <a:gd name="T62" fmla="*/ 295 w 388"/>
                <a:gd name="T63" fmla="*/ 320 h 320"/>
                <a:gd name="T64" fmla="*/ 295 w 388"/>
                <a:gd name="T65" fmla="*/ 280 h 320"/>
                <a:gd name="T66" fmla="*/ 287 w 388"/>
                <a:gd name="T67" fmla="*/ 264 h 32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88" h="320">
                  <a:moveTo>
                    <a:pt x="287" y="264"/>
                  </a:moveTo>
                  <a:lnTo>
                    <a:pt x="312" y="248"/>
                  </a:lnTo>
                  <a:lnTo>
                    <a:pt x="320" y="216"/>
                  </a:lnTo>
                  <a:lnTo>
                    <a:pt x="346" y="216"/>
                  </a:lnTo>
                  <a:lnTo>
                    <a:pt x="337" y="192"/>
                  </a:lnTo>
                  <a:lnTo>
                    <a:pt x="388" y="176"/>
                  </a:lnTo>
                  <a:lnTo>
                    <a:pt x="362" y="136"/>
                  </a:lnTo>
                  <a:lnTo>
                    <a:pt x="388" y="120"/>
                  </a:lnTo>
                  <a:lnTo>
                    <a:pt x="346" y="96"/>
                  </a:lnTo>
                  <a:lnTo>
                    <a:pt x="337" y="64"/>
                  </a:lnTo>
                  <a:lnTo>
                    <a:pt x="337" y="32"/>
                  </a:lnTo>
                  <a:lnTo>
                    <a:pt x="304" y="32"/>
                  </a:lnTo>
                  <a:lnTo>
                    <a:pt x="295" y="16"/>
                  </a:lnTo>
                  <a:lnTo>
                    <a:pt x="270" y="16"/>
                  </a:lnTo>
                  <a:lnTo>
                    <a:pt x="236" y="8"/>
                  </a:lnTo>
                  <a:lnTo>
                    <a:pt x="202" y="16"/>
                  </a:lnTo>
                  <a:lnTo>
                    <a:pt x="152" y="8"/>
                  </a:lnTo>
                  <a:lnTo>
                    <a:pt x="110" y="0"/>
                  </a:lnTo>
                  <a:lnTo>
                    <a:pt x="76" y="8"/>
                  </a:lnTo>
                  <a:lnTo>
                    <a:pt x="68" y="32"/>
                  </a:lnTo>
                  <a:lnTo>
                    <a:pt x="34" y="16"/>
                  </a:lnTo>
                  <a:lnTo>
                    <a:pt x="17" y="16"/>
                  </a:lnTo>
                  <a:lnTo>
                    <a:pt x="0" y="64"/>
                  </a:lnTo>
                  <a:lnTo>
                    <a:pt x="34" y="80"/>
                  </a:lnTo>
                  <a:lnTo>
                    <a:pt x="68" y="128"/>
                  </a:lnTo>
                  <a:lnTo>
                    <a:pt x="118" y="160"/>
                  </a:lnTo>
                  <a:lnTo>
                    <a:pt x="143" y="192"/>
                  </a:lnTo>
                  <a:lnTo>
                    <a:pt x="177" y="208"/>
                  </a:lnTo>
                  <a:lnTo>
                    <a:pt x="186" y="224"/>
                  </a:lnTo>
                  <a:lnTo>
                    <a:pt x="211" y="248"/>
                  </a:lnTo>
                  <a:lnTo>
                    <a:pt x="211" y="280"/>
                  </a:lnTo>
                  <a:lnTo>
                    <a:pt x="295" y="320"/>
                  </a:lnTo>
                  <a:lnTo>
                    <a:pt x="295" y="280"/>
                  </a:lnTo>
                  <a:lnTo>
                    <a:pt x="287" y="26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2" name="Freeform 54"/>
            <p:cNvSpPr>
              <a:spLocks/>
            </p:cNvSpPr>
            <p:nvPr/>
          </p:nvSpPr>
          <p:spPr bwMode="auto">
            <a:xfrm>
              <a:off x="4333" y="2760"/>
              <a:ext cx="573" cy="368"/>
            </a:xfrm>
            <a:custGeom>
              <a:avLst/>
              <a:gdLst>
                <a:gd name="T0" fmla="*/ 295 w 573"/>
                <a:gd name="T1" fmla="*/ 320 h 368"/>
                <a:gd name="T2" fmla="*/ 329 w 573"/>
                <a:gd name="T3" fmla="*/ 304 h 368"/>
                <a:gd name="T4" fmla="*/ 380 w 573"/>
                <a:gd name="T5" fmla="*/ 304 h 368"/>
                <a:gd name="T6" fmla="*/ 413 w 573"/>
                <a:gd name="T7" fmla="*/ 288 h 368"/>
                <a:gd name="T8" fmla="*/ 439 w 573"/>
                <a:gd name="T9" fmla="*/ 272 h 368"/>
                <a:gd name="T10" fmla="*/ 455 w 573"/>
                <a:gd name="T11" fmla="*/ 264 h 368"/>
                <a:gd name="T12" fmla="*/ 464 w 573"/>
                <a:gd name="T13" fmla="*/ 224 h 368"/>
                <a:gd name="T14" fmla="*/ 472 w 573"/>
                <a:gd name="T15" fmla="*/ 200 h 368"/>
                <a:gd name="T16" fmla="*/ 498 w 573"/>
                <a:gd name="T17" fmla="*/ 168 h 368"/>
                <a:gd name="T18" fmla="*/ 523 w 573"/>
                <a:gd name="T19" fmla="*/ 112 h 368"/>
                <a:gd name="T20" fmla="*/ 548 w 573"/>
                <a:gd name="T21" fmla="*/ 72 h 368"/>
                <a:gd name="T22" fmla="*/ 573 w 573"/>
                <a:gd name="T23" fmla="*/ 48 h 368"/>
                <a:gd name="T24" fmla="*/ 548 w 573"/>
                <a:gd name="T25" fmla="*/ 24 h 368"/>
                <a:gd name="T26" fmla="*/ 514 w 573"/>
                <a:gd name="T27" fmla="*/ 0 h 368"/>
                <a:gd name="T28" fmla="*/ 472 w 573"/>
                <a:gd name="T29" fmla="*/ 8 h 368"/>
                <a:gd name="T30" fmla="*/ 447 w 573"/>
                <a:gd name="T31" fmla="*/ 0 h 368"/>
                <a:gd name="T32" fmla="*/ 405 w 573"/>
                <a:gd name="T33" fmla="*/ 8 h 368"/>
                <a:gd name="T34" fmla="*/ 371 w 573"/>
                <a:gd name="T35" fmla="*/ 8 h 368"/>
                <a:gd name="T36" fmla="*/ 329 w 573"/>
                <a:gd name="T37" fmla="*/ 56 h 368"/>
                <a:gd name="T38" fmla="*/ 287 w 573"/>
                <a:gd name="T39" fmla="*/ 48 h 368"/>
                <a:gd name="T40" fmla="*/ 279 w 573"/>
                <a:gd name="T41" fmla="*/ 64 h 368"/>
                <a:gd name="T42" fmla="*/ 228 w 573"/>
                <a:gd name="T43" fmla="*/ 80 h 368"/>
                <a:gd name="T44" fmla="*/ 228 w 573"/>
                <a:gd name="T45" fmla="*/ 112 h 368"/>
                <a:gd name="T46" fmla="*/ 110 w 573"/>
                <a:gd name="T47" fmla="*/ 128 h 368"/>
                <a:gd name="T48" fmla="*/ 85 w 573"/>
                <a:gd name="T49" fmla="*/ 112 h 368"/>
                <a:gd name="T50" fmla="*/ 68 w 573"/>
                <a:gd name="T51" fmla="*/ 104 h 368"/>
                <a:gd name="T52" fmla="*/ 68 w 573"/>
                <a:gd name="T53" fmla="*/ 128 h 368"/>
                <a:gd name="T54" fmla="*/ 26 w 573"/>
                <a:gd name="T55" fmla="*/ 144 h 368"/>
                <a:gd name="T56" fmla="*/ 26 w 573"/>
                <a:gd name="T57" fmla="*/ 184 h 368"/>
                <a:gd name="T58" fmla="*/ 17 w 573"/>
                <a:gd name="T59" fmla="*/ 224 h 368"/>
                <a:gd name="T60" fmla="*/ 0 w 573"/>
                <a:gd name="T61" fmla="*/ 240 h 368"/>
                <a:gd name="T62" fmla="*/ 43 w 573"/>
                <a:gd name="T63" fmla="*/ 288 h 368"/>
                <a:gd name="T64" fmla="*/ 34 w 573"/>
                <a:gd name="T65" fmla="*/ 296 h 368"/>
                <a:gd name="T66" fmla="*/ 68 w 573"/>
                <a:gd name="T67" fmla="*/ 312 h 368"/>
                <a:gd name="T68" fmla="*/ 93 w 573"/>
                <a:gd name="T69" fmla="*/ 336 h 368"/>
                <a:gd name="T70" fmla="*/ 118 w 573"/>
                <a:gd name="T71" fmla="*/ 352 h 368"/>
                <a:gd name="T72" fmla="*/ 152 w 573"/>
                <a:gd name="T73" fmla="*/ 344 h 368"/>
                <a:gd name="T74" fmla="*/ 161 w 573"/>
                <a:gd name="T75" fmla="*/ 368 h 368"/>
                <a:gd name="T76" fmla="*/ 194 w 573"/>
                <a:gd name="T77" fmla="*/ 368 h 368"/>
                <a:gd name="T78" fmla="*/ 253 w 573"/>
                <a:gd name="T79" fmla="*/ 344 h 368"/>
                <a:gd name="T80" fmla="*/ 262 w 573"/>
                <a:gd name="T81" fmla="*/ 344 h 368"/>
                <a:gd name="T82" fmla="*/ 270 w 573"/>
                <a:gd name="T83" fmla="*/ 320 h 368"/>
                <a:gd name="T84" fmla="*/ 295 w 573"/>
                <a:gd name="T85" fmla="*/ 320 h 36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573" h="368">
                  <a:moveTo>
                    <a:pt x="295" y="320"/>
                  </a:moveTo>
                  <a:lnTo>
                    <a:pt x="329" y="304"/>
                  </a:lnTo>
                  <a:lnTo>
                    <a:pt x="380" y="304"/>
                  </a:lnTo>
                  <a:lnTo>
                    <a:pt x="413" y="288"/>
                  </a:lnTo>
                  <a:lnTo>
                    <a:pt x="439" y="272"/>
                  </a:lnTo>
                  <a:lnTo>
                    <a:pt x="455" y="264"/>
                  </a:lnTo>
                  <a:lnTo>
                    <a:pt x="464" y="224"/>
                  </a:lnTo>
                  <a:lnTo>
                    <a:pt x="472" y="200"/>
                  </a:lnTo>
                  <a:lnTo>
                    <a:pt x="498" y="168"/>
                  </a:lnTo>
                  <a:lnTo>
                    <a:pt x="523" y="112"/>
                  </a:lnTo>
                  <a:lnTo>
                    <a:pt x="548" y="72"/>
                  </a:lnTo>
                  <a:lnTo>
                    <a:pt x="573" y="48"/>
                  </a:lnTo>
                  <a:lnTo>
                    <a:pt x="548" y="24"/>
                  </a:lnTo>
                  <a:lnTo>
                    <a:pt x="514" y="0"/>
                  </a:lnTo>
                  <a:lnTo>
                    <a:pt x="472" y="8"/>
                  </a:lnTo>
                  <a:lnTo>
                    <a:pt x="447" y="0"/>
                  </a:lnTo>
                  <a:lnTo>
                    <a:pt x="405" y="8"/>
                  </a:lnTo>
                  <a:lnTo>
                    <a:pt x="371" y="8"/>
                  </a:lnTo>
                  <a:lnTo>
                    <a:pt x="329" y="56"/>
                  </a:lnTo>
                  <a:lnTo>
                    <a:pt x="287" y="48"/>
                  </a:lnTo>
                  <a:lnTo>
                    <a:pt x="279" y="64"/>
                  </a:lnTo>
                  <a:lnTo>
                    <a:pt x="228" y="80"/>
                  </a:lnTo>
                  <a:lnTo>
                    <a:pt x="228" y="112"/>
                  </a:lnTo>
                  <a:lnTo>
                    <a:pt x="110" y="128"/>
                  </a:lnTo>
                  <a:lnTo>
                    <a:pt x="85" y="112"/>
                  </a:lnTo>
                  <a:lnTo>
                    <a:pt x="68" y="104"/>
                  </a:lnTo>
                  <a:lnTo>
                    <a:pt x="68" y="128"/>
                  </a:lnTo>
                  <a:lnTo>
                    <a:pt x="26" y="144"/>
                  </a:lnTo>
                  <a:lnTo>
                    <a:pt x="26" y="184"/>
                  </a:lnTo>
                  <a:lnTo>
                    <a:pt x="17" y="224"/>
                  </a:lnTo>
                  <a:lnTo>
                    <a:pt x="0" y="240"/>
                  </a:lnTo>
                  <a:lnTo>
                    <a:pt x="43" y="288"/>
                  </a:lnTo>
                  <a:lnTo>
                    <a:pt x="34" y="296"/>
                  </a:lnTo>
                  <a:lnTo>
                    <a:pt x="68" y="312"/>
                  </a:lnTo>
                  <a:lnTo>
                    <a:pt x="93" y="336"/>
                  </a:lnTo>
                  <a:lnTo>
                    <a:pt x="118" y="352"/>
                  </a:lnTo>
                  <a:lnTo>
                    <a:pt x="152" y="344"/>
                  </a:lnTo>
                  <a:lnTo>
                    <a:pt x="161" y="368"/>
                  </a:lnTo>
                  <a:lnTo>
                    <a:pt x="194" y="368"/>
                  </a:lnTo>
                  <a:lnTo>
                    <a:pt x="253" y="344"/>
                  </a:lnTo>
                  <a:lnTo>
                    <a:pt x="262" y="344"/>
                  </a:lnTo>
                  <a:lnTo>
                    <a:pt x="270" y="320"/>
                  </a:lnTo>
                  <a:lnTo>
                    <a:pt x="295" y="32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3" name="Freeform 55"/>
            <p:cNvSpPr>
              <a:spLocks/>
            </p:cNvSpPr>
            <p:nvPr/>
          </p:nvSpPr>
          <p:spPr bwMode="auto">
            <a:xfrm>
              <a:off x="4308" y="3192"/>
              <a:ext cx="388" cy="320"/>
            </a:xfrm>
            <a:custGeom>
              <a:avLst/>
              <a:gdLst>
                <a:gd name="T0" fmla="*/ 287 w 388"/>
                <a:gd name="T1" fmla="*/ 264 h 320"/>
                <a:gd name="T2" fmla="*/ 312 w 388"/>
                <a:gd name="T3" fmla="*/ 248 h 320"/>
                <a:gd name="T4" fmla="*/ 320 w 388"/>
                <a:gd name="T5" fmla="*/ 216 h 320"/>
                <a:gd name="T6" fmla="*/ 346 w 388"/>
                <a:gd name="T7" fmla="*/ 216 h 320"/>
                <a:gd name="T8" fmla="*/ 337 w 388"/>
                <a:gd name="T9" fmla="*/ 192 h 320"/>
                <a:gd name="T10" fmla="*/ 388 w 388"/>
                <a:gd name="T11" fmla="*/ 176 h 320"/>
                <a:gd name="T12" fmla="*/ 362 w 388"/>
                <a:gd name="T13" fmla="*/ 136 h 320"/>
                <a:gd name="T14" fmla="*/ 388 w 388"/>
                <a:gd name="T15" fmla="*/ 120 h 320"/>
                <a:gd name="T16" fmla="*/ 346 w 388"/>
                <a:gd name="T17" fmla="*/ 96 h 320"/>
                <a:gd name="T18" fmla="*/ 337 w 388"/>
                <a:gd name="T19" fmla="*/ 64 h 320"/>
                <a:gd name="T20" fmla="*/ 337 w 388"/>
                <a:gd name="T21" fmla="*/ 32 h 320"/>
                <a:gd name="T22" fmla="*/ 304 w 388"/>
                <a:gd name="T23" fmla="*/ 32 h 320"/>
                <a:gd name="T24" fmla="*/ 295 w 388"/>
                <a:gd name="T25" fmla="*/ 16 h 320"/>
                <a:gd name="T26" fmla="*/ 270 w 388"/>
                <a:gd name="T27" fmla="*/ 16 h 320"/>
                <a:gd name="T28" fmla="*/ 236 w 388"/>
                <a:gd name="T29" fmla="*/ 8 h 320"/>
                <a:gd name="T30" fmla="*/ 202 w 388"/>
                <a:gd name="T31" fmla="*/ 16 h 320"/>
                <a:gd name="T32" fmla="*/ 152 w 388"/>
                <a:gd name="T33" fmla="*/ 8 h 320"/>
                <a:gd name="T34" fmla="*/ 110 w 388"/>
                <a:gd name="T35" fmla="*/ 0 h 320"/>
                <a:gd name="T36" fmla="*/ 76 w 388"/>
                <a:gd name="T37" fmla="*/ 8 h 320"/>
                <a:gd name="T38" fmla="*/ 68 w 388"/>
                <a:gd name="T39" fmla="*/ 32 h 320"/>
                <a:gd name="T40" fmla="*/ 34 w 388"/>
                <a:gd name="T41" fmla="*/ 16 h 320"/>
                <a:gd name="T42" fmla="*/ 17 w 388"/>
                <a:gd name="T43" fmla="*/ 16 h 320"/>
                <a:gd name="T44" fmla="*/ 0 w 388"/>
                <a:gd name="T45" fmla="*/ 64 h 320"/>
                <a:gd name="T46" fmla="*/ 34 w 388"/>
                <a:gd name="T47" fmla="*/ 80 h 320"/>
                <a:gd name="T48" fmla="*/ 68 w 388"/>
                <a:gd name="T49" fmla="*/ 128 h 320"/>
                <a:gd name="T50" fmla="*/ 118 w 388"/>
                <a:gd name="T51" fmla="*/ 160 h 320"/>
                <a:gd name="T52" fmla="*/ 143 w 388"/>
                <a:gd name="T53" fmla="*/ 192 h 320"/>
                <a:gd name="T54" fmla="*/ 177 w 388"/>
                <a:gd name="T55" fmla="*/ 208 h 320"/>
                <a:gd name="T56" fmla="*/ 186 w 388"/>
                <a:gd name="T57" fmla="*/ 224 h 320"/>
                <a:gd name="T58" fmla="*/ 211 w 388"/>
                <a:gd name="T59" fmla="*/ 248 h 320"/>
                <a:gd name="T60" fmla="*/ 211 w 388"/>
                <a:gd name="T61" fmla="*/ 280 h 320"/>
                <a:gd name="T62" fmla="*/ 295 w 388"/>
                <a:gd name="T63" fmla="*/ 320 h 320"/>
                <a:gd name="T64" fmla="*/ 295 w 388"/>
                <a:gd name="T65" fmla="*/ 280 h 320"/>
                <a:gd name="T66" fmla="*/ 287 w 388"/>
                <a:gd name="T67" fmla="*/ 264 h 32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88" h="320">
                  <a:moveTo>
                    <a:pt x="287" y="264"/>
                  </a:moveTo>
                  <a:lnTo>
                    <a:pt x="312" y="248"/>
                  </a:lnTo>
                  <a:lnTo>
                    <a:pt x="320" y="216"/>
                  </a:lnTo>
                  <a:lnTo>
                    <a:pt x="346" y="216"/>
                  </a:lnTo>
                  <a:lnTo>
                    <a:pt x="337" y="192"/>
                  </a:lnTo>
                  <a:lnTo>
                    <a:pt x="388" y="176"/>
                  </a:lnTo>
                  <a:lnTo>
                    <a:pt x="362" y="136"/>
                  </a:lnTo>
                  <a:lnTo>
                    <a:pt x="388" y="120"/>
                  </a:lnTo>
                  <a:lnTo>
                    <a:pt x="346" y="96"/>
                  </a:lnTo>
                  <a:lnTo>
                    <a:pt x="337" y="64"/>
                  </a:lnTo>
                  <a:lnTo>
                    <a:pt x="337" y="32"/>
                  </a:lnTo>
                  <a:lnTo>
                    <a:pt x="304" y="32"/>
                  </a:lnTo>
                  <a:lnTo>
                    <a:pt x="295" y="16"/>
                  </a:lnTo>
                  <a:lnTo>
                    <a:pt x="270" y="16"/>
                  </a:lnTo>
                  <a:lnTo>
                    <a:pt x="236" y="8"/>
                  </a:lnTo>
                  <a:lnTo>
                    <a:pt x="202" y="16"/>
                  </a:lnTo>
                  <a:lnTo>
                    <a:pt x="152" y="8"/>
                  </a:lnTo>
                  <a:lnTo>
                    <a:pt x="110" y="0"/>
                  </a:lnTo>
                  <a:lnTo>
                    <a:pt x="76" y="8"/>
                  </a:lnTo>
                  <a:lnTo>
                    <a:pt x="68" y="32"/>
                  </a:lnTo>
                  <a:lnTo>
                    <a:pt x="34" y="16"/>
                  </a:lnTo>
                  <a:lnTo>
                    <a:pt x="17" y="16"/>
                  </a:lnTo>
                  <a:lnTo>
                    <a:pt x="0" y="64"/>
                  </a:lnTo>
                  <a:lnTo>
                    <a:pt x="34" y="80"/>
                  </a:lnTo>
                  <a:lnTo>
                    <a:pt x="68" y="128"/>
                  </a:lnTo>
                  <a:lnTo>
                    <a:pt x="118" y="160"/>
                  </a:lnTo>
                  <a:lnTo>
                    <a:pt x="143" y="192"/>
                  </a:lnTo>
                  <a:lnTo>
                    <a:pt x="177" y="208"/>
                  </a:lnTo>
                  <a:lnTo>
                    <a:pt x="186" y="224"/>
                  </a:lnTo>
                  <a:lnTo>
                    <a:pt x="211" y="248"/>
                  </a:lnTo>
                  <a:lnTo>
                    <a:pt x="211" y="280"/>
                  </a:lnTo>
                  <a:lnTo>
                    <a:pt x="295" y="320"/>
                  </a:lnTo>
                  <a:lnTo>
                    <a:pt x="295" y="280"/>
                  </a:lnTo>
                  <a:lnTo>
                    <a:pt x="287" y="26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4" name="Freeform 56"/>
            <p:cNvSpPr>
              <a:spLocks/>
            </p:cNvSpPr>
            <p:nvPr/>
          </p:nvSpPr>
          <p:spPr bwMode="auto">
            <a:xfrm>
              <a:off x="4333" y="2760"/>
              <a:ext cx="573" cy="368"/>
            </a:xfrm>
            <a:custGeom>
              <a:avLst/>
              <a:gdLst>
                <a:gd name="T0" fmla="*/ 295 w 573"/>
                <a:gd name="T1" fmla="*/ 320 h 368"/>
                <a:gd name="T2" fmla="*/ 329 w 573"/>
                <a:gd name="T3" fmla="*/ 304 h 368"/>
                <a:gd name="T4" fmla="*/ 380 w 573"/>
                <a:gd name="T5" fmla="*/ 304 h 368"/>
                <a:gd name="T6" fmla="*/ 413 w 573"/>
                <a:gd name="T7" fmla="*/ 288 h 368"/>
                <a:gd name="T8" fmla="*/ 439 w 573"/>
                <a:gd name="T9" fmla="*/ 272 h 368"/>
                <a:gd name="T10" fmla="*/ 455 w 573"/>
                <a:gd name="T11" fmla="*/ 264 h 368"/>
                <a:gd name="T12" fmla="*/ 464 w 573"/>
                <a:gd name="T13" fmla="*/ 224 h 368"/>
                <a:gd name="T14" fmla="*/ 472 w 573"/>
                <a:gd name="T15" fmla="*/ 200 h 368"/>
                <a:gd name="T16" fmla="*/ 498 w 573"/>
                <a:gd name="T17" fmla="*/ 168 h 368"/>
                <a:gd name="T18" fmla="*/ 523 w 573"/>
                <a:gd name="T19" fmla="*/ 112 h 368"/>
                <a:gd name="T20" fmla="*/ 548 w 573"/>
                <a:gd name="T21" fmla="*/ 72 h 368"/>
                <a:gd name="T22" fmla="*/ 573 w 573"/>
                <a:gd name="T23" fmla="*/ 48 h 368"/>
                <a:gd name="T24" fmla="*/ 548 w 573"/>
                <a:gd name="T25" fmla="*/ 24 h 368"/>
                <a:gd name="T26" fmla="*/ 514 w 573"/>
                <a:gd name="T27" fmla="*/ 0 h 368"/>
                <a:gd name="T28" fmla="*/ 472 w 573"/>
                <a:gd name="T29" fmla="*/ 8 h 368"/>
                <a:gd name="T30" fmla="*/ 447 w 573"/>
                <a:gd name="T31" fmla="*/ 0 h 368"/>
                <a:gd name="T32" fmla="*/ 405 w 573"/>
                <a:gd name="T33" fmla="*/ 8 h 368"/>
                <a:gd name="T34" fmla="*/ 371 w 573"/>
                <a:gd name="T35" fmla="*/ 8 h 368"/>
                <a:gd name="T36" fmla="*/ 329 w 573"/>
                <a:gd name="T37" fmla="*/ 56 h 368"/>
                <a:gd name="T38" fmla="*/ 287 w 573"/>
                <a:gd name="T39" fmla="*/ 48 h 368"/>
                <a:gd name="T40" fmla="*/ 279 w 573"/>
                <a:gd name="T41" fmla="*/ 64 h 368"/>
                <a:gd name="T42" fmla="*/ 228 w 573"/>
                <a:gd name="T43" fmla="*/ 80 h 368"/>
                <a:gd name="T44" fmla="*/ 228 w 573"/>
                <a:gd name="T45" fmla="*/ 112 h 368"/>
                <a:gd name="T46" fmla="*/ 110 w 573"/>
                <a:gd name="T47" fmla="*/ 128 h 368"/>
                <a:gd name="T48" fmla="*/ 85 w 573"/>
                <a:gd name="T49" fmla="*/ 112 h 368"/>
                <a:gd name="T50" fmla="*/ 68 w 573"/>
                <a:gd name="T51" fmla="*/ 104 h 368"/>
                <a:gd name="T52" fmla="*/ 68 w 573"/>
                <a:gd name="T53" fmla="*/ 128 h 368"/>
                <a:gd name="T54" fmla="*/ 26 w 573"/>
                <a:gd name="T55" fmla="*/ 144 h 368"/>
                <a:gd name="T56" fmla="*/ 26 w 573"/>
                <a:gd name="T57" fmla="*/ 184 h 368"/>
                <a:gd name="T58" fmla="*/ 17 w 573"/>
                <a:gd name="T59" fmla="*/ 224 h 368"/>
                <a:gd name="T60" fmla="*/ 0 w 573"/>
                <a:gd name="T61" fmla="*/ 240 h 368"/>
                <a:gd name="T62" fmla="*/ 43 w 573"/>
                <a:gd name="T63" fmla="*/ 288 h 368"/>
                <a:gd name="T64" fmla="*/ 34 w 573"/>
                <a:gd name="T65" fmla="*/ 296 h 368"/>
                <a:gd name="T66" fmla="*/ 68 w 573"/>
                <a:gd name="T67" fmla="*/ 312 h 368"/>
                <a:gd name="T68" fmla="*/ 93 w 573"/>
                <a:gd name="T69" fmla="*/ 336 h 368"/>
                <a:gd name="T70" fmla="*/ 118 w 573"/>
                <a:gd name="T71" fmla="*/ 352 h 368"/>
                <a:gd name="T72" fmla="*/ 152 w 573"/>
                <a:gd name="T73" fmla="*/ 344 h 368"/>
                <a:gd name="T74" fmla="*/ 161 w 573"/>
                <a:gd name="T75" fmla="*/ 368 h 368"/>
                <a:gd name="T76" fmla="*/ 194 w 573"/>
                <a:gd name="T77" fmla="*/ 368 h 368"/>
                <a:gd name="T78" fmla="*/ 253 w 573"/>
                <a:gd name="T79" fmla="*/ 344 h 368"/>
                <a:gd name="T80" fmla="*/ 262 w 573"/>
                <a:gd name="T81" fmla="*/ 344 h 368"/>
                <a:gd name="T82" fmla="*/ 270 w 573"/>
                <a:gd name="T83" fmla="*/ 320 h 368"/>
                <a:gd name="T84" fmla="*/ 295 w 573"/>
                <a:gd name="T85" fmla="*/ 320 h 36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573" h="368">
                  <a:moveTo>
                    <a:pt x="295" y="320"/>
                  </a:moveTo>
                  <a:lnTo>
                    <a:pt x="329" y="304"/>
                  </a:lnTo>
                  <a:lnTo>
                    <a:pt x="380" y="304"/>
                  </a:lnTo>
                  <a:lnTo>
                    <a:pt x="413" y="288"/>
                  </a:lnTo>
                  <a:lnTo>
                    <a:pt x="439" y="272"/>
                  </a:lnTo>
                  <a:lnTo>
                    <a:pt x="455" y="264"/>
                  </a:lnTo>
                  <a:lnTo>
                    <a:pt x="464" y="224"/>
                  </a:lnTo>
                  <a:lnTo>
                    <a:pt x="472" y="200"/>
                  </a:lnTo>
                  <a:lnTo>
                    <a:pt x="498" y="168"/>
                  </a:lnTo>
                  <a:lnTo>
                    <a:pt x="523" y="112"/>
                  </a:lnTo>
                  <a:lnTo>
                    <a:pt x="548" y="72"/>
                  </a:lnTo>
                  <a:lnTo>
                    <a:pt x="573" y="48"/>
                  </a:lnTo>
                  <a:lnTo>
                    <a:pt x="548" y="24"/>
                  </a:lnTo>
                  <a:lnTo>
                    <a:pt x="514" y="0"/>
                  </a:lnTo>
                  <a:lnTo>
                    <a:pt x="472" y="8"/>
                  </a:lnTo>
                  <a:lnTo>
                    <a:pt x="447" y="0"/>
                  </a:lnTo>
                  <a:lnTo>
                    <a:pt x="405" y="8"/>
                  </a:lnTo>
                  <a:lnTo>
                    <a:pt x="371" y="8"/>
                  </a:lnTo>
                  <a:lnTo>
                    <a:pt x="329" y="56"/>
                  </a:lnTo>
                  <a:lnTo>
                    <a:pt x="287" y="48"/>
                  </a:lnTo>
                  <a:lnTo>
                    <a:pt x="279" y="64"/>
                  </a:lnTo>
                  <a:lnTo>
                    <a:pt x="228" y="80"/>
                  </a:lnTo>
                  <a:lnTo>
                    <a:pt x="228" y="112"/>
                  </a:lnTo>
                  <a:lnTo>
                    <a:pt x="110" y="128"/>
                  </a:lnTo>
                  <a:lnTo>
                    <a:pt x="85" y="112"/>
                  </a:lnTo>
                  <a:lnTo>
                    <a:pt x="68" y="104"/>
                  </a:lnTo>
                  <a:lnTo>
                    <a:pt x="68" y="128"/>
                  </a:lnTo>
                  <a:lnTo>
                    <a:pt x="26" y="144"/>
                  </a:lnTo>
                  <a:lnTo>
                    <a:pt x="26" y="184"/>
                  </a:lnTo>
                  <a:lnTo>
                    <a:pt x="17" y="224"/>
                  </a:lnTo>
                  <a:lnTo>
                    <a:pt x="0" y="240"/>
                  </a:lnTo>
                  <a:lnTo>
                    <a:pt x="43" y="288"/>
                  </a:lnTo>
                  <a:lnTo>
                    <a:pt x="34" y="296"/>
                  </a:lnTo>
                  <a:lnTo>
                    <a:pt x="68" y="312"/>
                  </a:lnTo>
                  <a:lnTo>
                    <a:pt x="93" y="336"/>
                  </a:lnTo>
                  <a:lnTo>
                    <a:pt x="118" y="352"/>
                  </a:lnTo>
                  <a:lnTo>
                    <a:pt x="152" y="344"/>
                  </a:lnTo>
                  <a:lnTo>
                    <a:pt x="161" y="368"/>
                  </a:lnTo>
                  <a:lnTo>
                    <a:pt x="194" y="368"/>
                  </a:lnTo>
                  <a:lnTo>
                    <a:pt x="253" y="344"/>
                  </a:lnTo>
                  <a:lnTo>
                    <a:pt x="262" y="344"/>
                  </a:lnTo>
                  <a:lnTo>
                    <a:pt x="270" y="320"/>
                  </a:lnTo>
                  <a:lnTo>
                    <a:pt x="295" y="32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5" name="Freeform 57"/>
            <p:cNvSpPr>
              <a:spLocks/>
            </p:cNvSpPr>
            <p:nvPr/>
          </p:nvSpPr>
          <p:spPr bwMode="auto">
            <a:xfrm>
              <a:off x="4788" y="2760"/>
              <a:ext cx="26" cy="8"/>
            </a:xfrm>
            <a:custGeom>
              <a:avLst/>
              <a:gdLst>
                <a:gd name="T0" fmla="*/ 17 w 26"/>
                <a:gd name="T1" fmla="*/ 8 h 8"/>
                <a:gd name="T2" fmla="*/ 26 w 26"/>
                <a:gd name="T3" fmla="*/ 8 h 8"/>
                <a:gd name="T4" fmla="*/ 0 w 26"/>
                <a:gd name="T5" fmla="*/ 0 h 8"/>
                <a:gd name="T6" fmla="*/ 17 w 26"/>
                <a:gd name="T7" fmla="*/ 8 h 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6" h="8">
                  <a:moveTo>
                    <a:pt x="17" y="8"/>
                  </a:moveTo>
                  <a:lnTo>
                    <a:pt x="26" y="8"/>
                  </a:lnTo>
                  <a:lnTo>
                    <a:pt x="0" y="0"/>
                  </a:lnTo>
                  <a:lnTo>
                    <a:pt x="17" y="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6" name="Freeform 58"/>
            <p:cNvSpPr>
              <a:spLocks/>
            </p:cNvSpPr>
            <p:nvPr/>
          </p:nvSpPr>
          <p:spPr bwMode="auto">
            <a:xfrm>
              <a:off x="4814" y="2768"/>
              <a:ext cx="17" cy="1"/>
            </a:xfrm>
            <a:custGeom>
              <a:avLst/>
              <a:gdLst>
                <a:gd name="T0" fmla="*/ 17 w 17"/>
                <a:gd name="T1" fmla="*/ 0 h 1"/>
                <a:gd name="T2" fmla="*/ 0 w 17"/>
                <a:gd name="T3" fmla="*/ 0 h 1"/>
                <a:gd name="T4" fmla="*/ 17 w 17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7" h="1">
                  <a:moveTo>
                    <a:pt x="17" y="0"/>
                  </a:moveTo>
                  <a:lnTo>
                    <a:pt x="0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7" name="Line 59"/>
            <p:cNvSpPr>
              <a:spLocks noChangeShapeType="1"/>
            </p:cNvSpPr>
            <p:nvPr/>
          </p:nvSpPr>
          <p:spPr bwMode="auto">
            <a:xfrm flipV="1">
              <a:off x="4805" y="2760"/>
              <a:ext cx="26" cy="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8" name="Line 60"/>
            <p:cNvSpPr>
              <a:spLocks noChangeShapeType="1"/>
            </p:cNvSpPr>
            <p:nvPr/>
          </p:nvSpPr>
          <p:spPr bwMode="auto">
            <a:xfrm flipV="1">
              <a:off x="4805" y="2760"/>
              <a:ext cx="26" cy="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39" name="Freeform 61"/>
            <p:cNvSpPr>
              <a:spLocks/>
            </p:cNvSpPr>
            <p:nvPr/>
          </p:nvSpPr>
          <p:spPr bwMode="auto">
            <a:xfrm>
              <a:off x="4780" y="2760"/>
              <a:ext cx="8" cy="1"/>
            </a:xfrm>
            <a:custGeom>
              <a:avLst/>
              <a:gdLst>
                <a:gd name="T0" fmla="*/ 0 w 8"/>
                <a:gd name="T1" fmla="*/ 0 h 1"/>
                <a:gd name="T2" fmla="*/ 8 w 8"/>
                <a:gd name="T3" fmla="*/ 0 h 1"/>
                <a:gd name="T4" fmla="*/ 0 w 8"/>
                <a:gd name="T5" fmla="*/ 0 h 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" h="1">
                  <a:moveTo>
                    <a:pt x="0" y="0"/>
                  </a:move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0" name="Freeform 62"/>
            <p:cNvSpPr>
              <a:spLocks/>
            </p:cNvSpPr>
            <p:nvPr/>
          </p:nvSpPr>
          <p:spPr bwMode="auto">
            <a:xfrm>
              <a:off x="4527" y="2664"/>
              <a:ext cx="26" cy="16"/>
            </a:xfrm>
            <a:custGeom>
              <a:avLst/>
              <a:gdLst>
                <a:gd name="T0" fmla="*/ 26 w 26"/>
                <a:gd name="T1" fmla="*/ 16 h 16"/>
                <a:gd name="T2" fmla="*/ 0 w 26"/>
                <a:gd name="T3" fmla="*/ 0 h 16"/>
                <a:gd name="T4" fmla="*/ 0 w 26"/>
                <a:gd name="T5" fmla="*/ 8 h 16"/>
                <a:gd name="T6" fmla="*/ 17 w 26"/>
                <a:gd name="T7" fmla="*/ 16 h 16"/>
                <a:gd name="T8" fmla="*/ 26 w 26"/>
                <a:gd name="T9" fmla="*/ 1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16">
                  <a:moveTo>
                    <a:pt x="26" y="16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17" y="16"/>
                  </a:lnTo>
                  <a:lnTo>
                    <a:pt x="26" y="16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1" name="Freeform 63"/>
            <p:cNvSpPr>
              <a:spLocks/>
            </p:cNvSpPr>
            <p:nvPr/>
          </p:nvSpPr>
          <p:spPr bwMode="auto">
            <a:xfrm>
              <a:off x="4780" y="2760"/>
              <a:ext cx="8" cy="1"/>
            </a:xfrm>
            <a:custGeom>
              <a:avLst/>
              <a:gdLst>
                <a:gd name="T0" fmla="*/ 0 w 8"/>
                <a:gd name="T1" fmla="*/ 0 h 1"/>
                <a:gd name="T2" fmla="*/ 8 w 8"/>
                <a:gd name="T3" fmla="*/ 0 h 1"/>
                <a:gd name="T4" fmla="*/ 0 w 8"/>
                <a:gd name="T5" fmla="*/ 0 h 1"/>
                <a:gd name="T6" fmla="*/ 0 w 8"/>
                <a:gd name="T7" fmla="*/ 0 h 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" h="1">
                  <a:moveTo>
                    <a:pt x="0" y="0"/>
                  </a:moveTo>
                  <a:lnTo>
                    <a:pt x="8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2" name="Freeform 64"/>
            <p:cNvSpPr>
              <a:spLocks/>
            </p:cNvSpPr>
            <p:nvPr/>
          </p:nvSpPr>
          <p:spPr bwMode="auto">
            <a:xfrm>
              <a:off x="4527" y="2664"/>
              <a:ext cx="26" cy="16"/>
            </a:xfrm>
            <a:custGeom>
              <a:avLst/>
              <a:gdLst>
                <a:gd name="T0" fmla="*/ 26 w 26"/>
                <a:gd name="T1" fmla="*/ 16 h 16"/>
                <a:gd name="T2" fmla="*/ 0 w 26"/>
                <a:gd name="T3" fmla="*/ 0 h 16"/>
                <a:gd name="T4" fmla="*/ 0 w 26"/>
                <a:gd name="T5" fmla="*/ 8 h 16"/>
                <a:gd name="T6" fmla="*/ 17 w 26"/>
                <a:gd name="T7" fmla="*/ 16 h 16"/>
                <a:gd name="T8" fmla="*/ 26 w 26"/>
                <a:gd name="T9" fmla="*/ 16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" h="16">
                  <a:moveTo>
                    <a:pt x="26" y="16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17" y="16"/>
                  </a:lnTo>
                  <a:lnTo>
                    <a:pt x="26" y="1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3" name="Freeform 65"/>
            <p:cNvSpPr>
              <a:spLocks/>
            </p:cNvSpPr>
            <p:nvPr/>
          </p:nvSpPr>
          <p:spPr bwMode="auto">
            <a:xfrm>
              <a:off x="4376" y="2656"/>
              <a:ext cx="480" cy="232"/>
            </a:xfrm>
            <a:custGeom>
              <a:avLst/>
              <a:gdLst>
                <a:gd name="T0" fmla="*/ 421 w 480"/>
                <a:gd name="T1" fmla="*/ 8 h 232"/>
                <a:gd name="T2" fmla="*/ 396 w 480"/>
                <a:gd name="T3" fmla="*/ 0 h 232"/>
                <a:gd name="T4" fmla="*/ 353 w 480"/>
                <a:gd name="T5" fmla="*/ 0 h 232"/>
                <a:gd name="T6" fmla="*/ 328 w 480"/>
                <a:gd name="T7" fmla="*/ 16 h 232"/>
                <a:gd name="T8" fmla="*/ 294 w 480"/>
                <a:gd name="T9" fmla="*/ 16 h 232"/>
                <a:gd name="T10" fmla="*/ 269 w 480"/>
                <a:gd name="T11" fmla="*/ 40 h 232"/>
                <a:gd name="T12" fmla="*/ 244 w 480"/>
                <a:gd name="T13" fmla="*/ 40 h 232"/>
                <a:gd name="T14" fmla="*/ 236 w 480"/>
                <a:gd name="T15" fmla="*/ 24 h 232"/>
                <a:gd name="T16" fmla="*/ 210 w 480"/>
                <a:gd name="T17" fmla="*/ 0 h 232"/>
                <a:gd name="T18" fmla="*/ 177 w 480"/>
                <a:gd name="T19" fmla="*/ 24 h 232"/>
                <a:gd name="T20" fmla="*/ 168 w 480"/>
                <a:gd name="T21" fmla="*/ 24 h 232"/>
                <a:gd name="T22" fmla="*/ 151 w 480"/>
                <a:gd name="T23" fmla="*/ 16 h 232"/>
                <a:gd name="T24" fmla="*/ 126 w 480"/>
                <a:gd name="T25" fmla="*/ 32 h 232"/>
                <a:gd name="T26" fmla="*/ 101 w 480"/>
                <a:gd name="T27" fmla="*/ 56 h 232"/>
                <a:gd name="T28" fmla="*/ 67 w 480"/>
                <a:gd name="T29" fmla="*/ 104 h 232"/>
                <a:gd name="T30" fmla="*/ 25 w 480"/>
                <a:gd name="T31" fmla="*/ 104 h 232"/>
                <a:gd name="T32" fmla="*/ 0 w 480"/>
                <a:gd name="T33" fmla="*/ 136 h 232"/>
                <a:gd name="T34" fmla="*/ 0 w 480"/>
                <a:gd name="T35" fmla="*/ 176 h 232"/>
                <a:gd name="T36" fmla="*/ 33 w 480"/>
                <a:gd name="T37" fmla="*/ 200 h 232"/>
                <a:gd name="T38" fmla="*/ 25 w 480"/>
                <a:gd name="T39" fmla="*/ 208 h 232"/>
                <a:gd name="T40" fmla="*/ 42 w 480"/>
                <a:gd name="T41" fmla="*/ 216 h 232"/>
                <a:gd name="T42" fmla="*/ 67 w 480"/>
                <a:gd name="T43" fmla="*/ 232 h 232"/>
                <a:gd name="T44" fmla="*/ 185 w 480"/>
                <a:gd name="T45" fmla="*/ 216 h 232"/>
                <a:gd name="T46" fmla="*/ 185 w 480"/>
                <a:gd name="T47" fmla="*/ 184 h 232"/>
                <a:gd name="T48" fmla="*/ 236 w 480"/>
                <a:gd name="T49" fmla="*/ 168 h 232"/>
                <a:gd name="T50" fmla="*/ 244 w 480"/>
                <a:gd name="T51" fmla="*/ 152 h 232"/>
                <a:gd name="T52" fmla="*/ 286 w 480"/>
                <a:gd name="T53" fmla="*/ 160 h 232"/>
                <a:gd name="T54" fmla="*/ 328 w 480"/>
                <a:gd name="T55" fmla="*/ 112 h 232"/>
                <a:gd name="T56" fmla="*/ 362 w 480"/>
                <a:gd name="T57" fmla="*/ 112 h 232"/>
                <a:gd name="T58" fmla="*/ 404 w 480"/>
                <a:gd name="T59" fmla="*/ 104 h 232"/>
                <a:gd name="T60" fmla="*/ 412 w 480"/>
                <a:gd name="T61" fmla="*/ 104 h 232"/>
                <a:gd name="T62" fmla="*/ 438 w 480"/>
                <a:gd name="T63" fmla="*/ 112 h 232"/>
                <a:gd name="T64" fmla="*/ 455 w 480"/>
                <a:gd name="T65" fmla="*/ 112 h 232"/>
                <a:gd name="T66" fmla="*/ 463 w 480"/>
                <a:gd name="T67" fmla="*/ 64 h 232"/>
                <a:gd name="T68" fmla="*/ 480 w 480"/>
                <a:gd name="T69" fmla="*/ 16 h 232"/>
                <a:gd name="T70" fmla="*/ 421 w 480"/>
                <a:gd name="T71" fmla="*/ 8 h 23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480" h="232">
                  <a:moveTo>
                    <a:pt x="421" y="8"/>
                  </a:moveTo>
                  <a:lnTo>
                    <a:pt x="396" y="0"/>
                  </a:lnTo>
                  <a:lnTo>
                    <a:pt x="353" y="0"/>
                  </a:lnTo>
                  <a:lnTo>
                    <a:pt x="328" y="16"/>
                  </a:lnTo>
                  <a:lnTo>
                    <a:pt x="294" y="16"/>
                  </a:lnTo>
                  <a:lnTo>
                    <a:pt x="269" y="40"/>
                  </a:lnTo>
                  <a:lnTo>
                    <a:pt x="244" y="40"/>
                  </a:lnTo>
                  <a:lnTo>
                    <a:pt x="236" y="24"/>
                  </a:lnTo>
                  <a:lnTo>
                    <a:pt x="210" y="0"/>
                  </a:lnTo>
                  <a:lnTo>
                    <a:pt x="177" y="24"/>
                  </a:lnTo>
                  <a:lnTo>
                    <a:pt x="168" y="24"/>
                  </a:lnTo>
                  <a:lnTo>
                    <a:pt x="151" y="16"/>
                  </a:lnTo>
                  <a:lnTo>
                    <a:pt x="126" y="32"/>
                  </a:lnTo>
                  <a:lnTo>
                    <a:pt x="101" y="56"/>
                  </a:lnTo>
                  <a:lnTo>
                    <a:pt x="67" y="104"/>
                  </a:lnTo>
                  <a:lnTo>
                    <a:pt x="25" y="104"/>
                  </a:lnTo>
                  <a:lnTo>
                    <a:pt x="0" y="136"/>
                  </a:lnTo>
                  <a:lnTo>
                    <a:pt x="0" y="176"/>
                  </a:lnTo>
                  <a:lnTo>
                    <a:pt x="33" y="200"/>
                  </a:lnTo>
                  <a:lnTo>
                    <a:pt x="25" y="208"/>
                  </a:lnTo>
                  <a:lnTo>
                    <a:pt x="42" y="216"/>
                  </a:lnTo>
                  <a:lnTo>
                    <a:pt x="67" y="232"/>
                  </a:lnTo>
                  <a:lnTo>
                    <a:pt x="185" y="216"/>
                  </a:lnTo>
                  <a:lnTo>
                    <a:pt x="185" y="184"/>
                  </a:lnTo>
                  <a:lnTo>
                    <a:pt x="236" y="168"/>
                  </a:lnTo>
                  <a:lnTo>
                    <a:pt x="244" y="152"/>
                  </a:lnTo>
                  <a:lnTo>
                    <a:pt x="286" y="160"/>
                  </a:lnTo>
                  <a:lnTo>
                    <a:pt x="328" y="112"/>
                  </a:lnTo>
                  <a:lnTo>
                    <a:pt x="362" y="112"/>
                  </a:lnTo>
                  <a:lnTo>
                    <a:pt x="404" y="104"/>
                  </a:lnTo>
                  <a:lnTo>
                    <a:pt x="412" y="104"/>
                  </a:lnTo>
                  <a:lnTo>
                    <a:pt x="438" y="112"/>
                  </a:lnTo>
                  <a:lnTo>
                    <a:pt x="455" y="112"/>
                  </a:lnTo>
                  <a:lnTo>
                    <a:pt x="463" y="64"/>
                  </a:lnTo>
                  <a:lnTo>
                    <a:pt x="480" y="16"/>
                  </a:lnTo>
                  <a:lnTo>
                    <a:pt x="421" y="8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4" name="Freeform 66"/>
            <p:cNvSpPr>
              <a:spLocks/>
            </p:cNvSpPr>
            <p:nvPr/>
          </p:nvSpPr>
          <p:spPr bwMode="auto">
            <a:xfrm>
              <a:off x="4595" y="3056"/>
              <a:ext cx="438" cy="504"/>
            </a:xfrm>
            <a:custGeom>
              <a:avLst/>
              <a:gdLst>
                <a:gd name="T0" fmla="*/ 126 w 438"/>
                <a:gd name="T1" fmla="*/ 424 h 504"/>
                <a:gd name="T2" fmla="*/ 160 w 438"/>
                <a:gd name="T3" fmla="*/ 440 h 504"/>
                <a:gd name="T4" fmla="*/ 185 w 438"/>
                <a:gd name="T5" fmla="*/ 440 h 504"/>
                <a:gd name="T6" fmla="*/ 202 w 438"/>
                <a:gd name="T7" fmla="*/ 456 h 504"/>
                <a:gd name="T8" fmla="*/ 236 w 438"/>
                <a:gd name="T9" fmla="*/ 496 h 504"/>
                <a:gd name="T10" fmla="*/ 252 w 438"/>
                <a:gd name="T11" fmla="*/ 504 h 504"/>
                <a:gd name="T12" fmla="*/ 261 w 438"/>
                <a:gd name="T13" fmla="*/ 472 h 504"/>
                <a:gd name="T14" fmla="*/ 286 w 438"/>
                <a:gd name="T15" fmla="*/ 464 h 504"/>
                <a:gd name="T16" fmla="*/ 311 w 438"/>
                <a:gd name="T17" fmla="*/ 456 h 504"/>
                <a:gd name="T18" fmla="*/ 370 w 438"/>
                <a:gd name="T19" fmla="*/ 432 h 504"/>
                <a:gd name="T20" fmla="*/ 413 w 438"/>
                <a:gd name="T21" fmla="*/ 432 h 504"/>
                <a:gd name="T22" fmla="*/ 421 w 438"/>
                <a:gd name="T23" fmla="*/ 400 h 504"/>
                <a:gd name="T24" fmla="*/ 404 w 438"/>
                <a:gd name="T25" fmla="*/ 392 h 504"/>
                <a:gd name="T26" fmla="*/ 404 w 438"/>
                <a:gd name="T27" fmla="*/ 360 h 504"/>
                <a:gd name="T28" fmla="*/ 421 w 438"/>
                <a:gd name="T29" fmla="*/ 352 h 504"/>
                <a:gd name="T30" fmla="*/ 438 w 438"/>
                <a:gd name="T31" fmla="*/ 312 h 504"/>
                <a:gd name="T32" fmla="*/ 396 w 438"/>
                <a:gd name="T33" fmla="*/ 280 h 504"/>
                <a:gd name="T34" fmla="*/ 379 w 438"/>
                <a:gd name="T35" fmla="*/ 248 h 504"/>
                <a:gd name="T36" fmla="*/ 370 w 438"/>
                <a:gd name="T37" fmla="*/ 216 h 504"/>
                <a:gd name="T38" fmla="*/ 387 w 438"/>
                <a:gd name="T39" fmla="*/ 184 h 504"/>
                <a:gd name="T40" fmla="*/ 370 w 438"/>
                <a:gd name="T41" fmla="*/ 176 h 504"/>
                <a:gd name="T42" fmla="*/ 370 w 438"/>
                <a:gd name="T43" fmla="*/ 136 h 504"/>
                <a:gd name="T44" fmla="*/ 328 w 438"/>
                <a:gd name="T45" fmla="*/ 160 h 504"/>
                <a:gd name="T46" fmla="*/ 286 w 438"/>
                <a:gd name="T47" fmla="*/ 144 h 504"/>
                <a:gd name="T48" fmla="*/ 244 w 438"/>
                <a:gd name="T49" fmla="*/ 136 h 504"/>
                <a:gd name="T50" fmla="*/ 261 w 438"/>
                <a:gd name="T51" fmla="*/ 104 h 504"/>
                <a:gd name="T52" fmla="*/ 219 w 438"/>
                <a:gd name="T53" fmla="*/ 88 h 504"/>
                <a:gd name="T54" fmla="*/ 185 w 438"/>
                <a:gd name="T55" fmla="*/ 64 h 504"/>
                <a:gd name="T56" fmla="*/ 177 w 438"/>
                <a:gd name="T57" fmla="*/ 40 h 504"/>
                <a:gd name="T58" fmla="*/ 143 w 438"/>
                <a:gd name="T59" fmla="*/ 16 h 504"/>
                <a:gd name="T60" fmla="*/ 126 w 438"/>
                <a:gd name="T61" fmla="*/ 0 h 504"/>
                <a:gd name="T62" fmla="*/ 118 w 438"/>
                <a:gd name="T63" fmla="*/ 8 h 504"/>
                <a:gd name="T64" fmla="*/ 67 w 438"/>
                <a:gd name="T65" fmla="*/ 8 h 504"/>
                <a:gd name="T66" fmla="*/ 33 w 438"/>
                <a:gd name="T67" fmla="*/ 24 h 504"/>
                <a:gd name="T68" fmla="*/ 8 w 438"/>
                <a:gd name="T69" fmla="*/ 24 h 504"/>
                <a:gd name="T70" fmla="*/ 0 w 438"/>
                <a:gd name="T71" fmla="*/ 48 h 504"/>
                <a:gd name="T72" fmla="*/ 8 w 438"/>
                <a:gd name="T73" fmla="*/ 80 h 504"/>
                <a:gd name="T74" fmla="*/ 33 w 438"/>
                <a:gd name="T75" fmla="*/ 112 h 504"/>
                <a:gd name="T76" fmla="*/ 59 w 438"/>
                <a:gd name="T77" fmla="*/ 120 h 504"/>
                <a:gd name="T78" fmla="*/ 33 w 438"/>
                <a:gd name="T79" fmla="*/ 128 h 504"/>
                <a:gd name="T80" fmla="*/ 33 w 438"/>
                <a:gd name="T81" fmla="*/ 160 h 504"/>
                <a:gd name="T82" fmla="*/ 8 w 438"/>
                <a:gd name="T83" fmla="*/ 152 h 504"/>
                <a:gd name="T84" fmla="*/ 17 w 438"/>
                <a:gd name="T85" fmla="*/ 168 h 504"/>
                <a:gd name="T86" fmla="*/ 50 w 438"/>
                <a:gd name="T87" fmla="*/ 168 h 504"/>
                <a:gd name="T88" fmla="*/ 50 w 438"/>
                <a:gd name="T89" fmla="*/ 200 h 504"/>
                <a:gd name="T90" fmla="*/ 59 w 438"/>
                <a:gd name="T91" fmla="*/ 232 h 504"/>
                <a:gd name="T92" fmla="*/ 101 w 438"/>
                <a:gd name="T93" fmla="*/ 256 h 504"/>
                <a:gd name="T94" fmla="*/ 75 w 438"/>
                <a:gd name="T95" fmla="*/ 272 h 504"/>
                <a:gd name="T96" fmla="*/ 101 w 438"/>
                <a:gd name="T97" fmla="*/ 312 h 504"/>
                <a:gd name="T98" fmla="*/ 50 w 438"/>
                <a:gd name="T99" fmla="*/ 328 h 504"/>
                <a:gd name="T100" fmla="*/ 59 w 438"/>
                <a:gd name="T101" fmla="*/ 352 h 504"/>
                <a:gd name="T102" fmla="*/ 33 w 438"/>
                <a:gd name="T103" fmla="*/ 352 h 504"/>
                <a:gd name="T104" fmla="*/ 25 w 438"/>
                <a:gd name="T105" fmla="*/ 384 h 504"/>
                <a:gd name="T106" fmla="*/ 0 w 438"/>
                <a:gd name="T107" fmla="*/ 400 h 504"/>
                <a:gd name="T108" fmla="*/ 8 w 438"/>
                <a:gd name="T109" fmla="*/ 416 h 504"/>
                <a:gd name="T110" fmla="*/ 8 w 438"/>
                <a:gd name="T111" fmla="*/ 456 h 504"/>
                <a:gd name="T112" fmla="*/ 17 w 438"/>
                <a:gd name="T113" fmla="*/ 456 h 504"/>
                <a:gd name="T114" fmla="*/ 101 w 438"/>
                <a:gd name="T115" fmla="*/ 504 h 504"/>
                <a:gd name="T116" fmla="*/ 101 w 438"/>
                <a:gd name="T117" fmla="*/ 496 h 504"/>
                <a:gd name="T118" fmla="*/ 126 w 438"/>
                <a:gd name="T119" fmla="*/ 424 h 50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438" h="504">
                  <a:moveTo>
                    <a:pt x="126" y="424"/>
                  </a:moveTo>
                  <a:lnTo>
                    <a:pt x="160" y="440"/>
                  </a:lnTo>
                  <a:lnTo>
                    <a:pt x="185" y="440"/>
                  </a:lnTo>
                  <a:lnTo>
                    <a:pt x="202" y="456"/>
                  </a:lnTo>
                  <a:lnTo>
                    <a:pt x="236" y="496"/>
                  </a:lnTo>
                  <a:lnTo>
                    <a:pt x="252" y="504"/>
                  </a:lnTo>
                  <a:lnTo>
                    <a:pt x="261" y="472"/>
                  </a:lnTo>
                  <a:lnTo>
                    <a:pt x="286" y="464"/>
                  </a:lnTo>
                  <a:lnTo>
                    <a:pt x="311" y="456"/>
                  </a:lnTo>
                  <a:lnTo>
                    <a:pt x="370" y="432"/>
                  </a:lnTo>
                  <a:lnTo>
                    <a:pt x="413" y="432"/>
                  </a:lnTo>
                  <a:lnTo>
                    <a:pt x="421" y="400"/>
                  </a:lnTo>
                  <a:lnTo>
                    <a:pt x="404" y="392"/>
                  </a:lnTo>
                  <a:lnTo>
                    <a:pt x="404" y="360"/>
                  </a:lnTo>
                  <a:lnTo>
                    <a:pt x="421" y="352"/>
                  </a:lnTo>
                  <a:lnTo>
                    <a:pt x="438" y="312"/>
                  </a:lnTo>
                  <a:lnTo>
                    <a:pt x="396" y="280"/>
                  </a:lnTo>
                  <a:lnTo>
                    <a:pt x="379" y="248"/>
                  </a:lnTo>
                  <a:lnTo>
                    <a:pt x="370" y="216"/>
                  </a:lnTo>
                  <a:lnTo>
                    <a:pt x="387" y="184"/>
                  </a:lnTo>
                  <a:lnTo>
                    <a:pt x="370" y="176"/>
                  </a:lnTo>
                  <a:lnTo>
                    <a:pt x="370" y="136"/>
                  </a:lnTo>
                  <a:lnTo>
                    <a:pt x="328" y="160"/>
                  </a:lnTo>
                  <a:lnTo>
                    <a:pt x="286" y="144"/>
                  </a:lnTo>
                  <a:lnTo>
                    <a:pt x="244" y="136"/>
                  </a:lnTo>
                  <a:lnTo>
                    <a:pt x="261" y="104"/>
                  </a:lnTo>
                  <a:lnTo>
                    <a:pt x="219" y="88"/>
                  </a:lnTo>
                  <a:lnTo>
                    <a:pt x="185" y="64"/>
                  </a:lnTo>
                  <a:lnTo>
                    <a:pt x="177" y="40"/>
                  </a:lnTo>
                  <a:lnTo>
                    <a:pt x="143" y="16"/>
                  </a:lnTo>
                  <a:lnTo>
                    <a:pt x="126" y="0"/>
                  </a:lnTo>
                  <a:lnTo>
                    <a:pt x="118" y="8"/>
                  </a:lnTo>
                  <a:lnTo>
                    <a:pt x="67" y="8"/>
                  </a:lnTo>
                  <a:lnTo>
                    <a:pt x="33" y="24"/>
                  </a:lnTo>
                  <a:lnTo>
                    <a:pt x="8" y="24"/>
                  </a:lnTo>
                  <a:lnTo>
                    <a:pt x="0" y="48"/>
                  </a:lnTo>
                  <a:lnTo>
                    <a:pt x="8" y="80"/>
                  </a:lnTo>
                  <a:lnTo>
                    <a:pt x="33" y="112"/>
                  </a:lnTo>
                  <a:lnTo>
                    <a:pt x="59" y="120"/>
                  </a:lnTo>
                  <a:lnTo>
                    <a:pt x="33" y="128"/>
                  </a:lnTo>
                  <a:lnTo>
                    <a:pt x="33" y="160"/>
                  </a:lnTo>
                  <a:lnTo>
                    <a:pt x="8" y="152"/>
                  </a:lnTo>
                  <a:lnTo>
                    <a:pt x="17" y="168"/>
                  </a:lnTo>
                  <a:lnTo>
                    <a:pt x="50" y="168"/>
                  </a:lnTo>
                  <a:lnTo>
                    <a:pt x="50" y="200"/>
                  </a:lnTo>
                  <a:lnTo>
                    <a:pt x="59" y="232"/>
                  </a:lnTo>
                  <a:lnTo>
                    <a:pt x="101" y="256"/>
                  </a:lnTo>
                  <a:lnTo>
                    <a:pt x="75" y="272"/>
                  </a:lnTo>
                  <a:lnTo>
                    <a:pt x="101" y="312"/>
                  </a:lnTo>
                  <a:lnTo>
                    <a:pt x="50" y="328"/>
                  </a:lnTo>
                  <a:lnTo>
                    <a:pt x="59" y="352"/>
                  </a:lnTo>
                  <a:lnTo>
                    <a:pt x="33" y="352"/>
                  </a:lnTo>
                  <a:lnTo>
                    <a:pt x="25" y="384"/>
                  </a:lnTo>
                  <a:lnTo>
                    <a:pt x="0" y="400"/>
                  </a:lnTo>
                  <a:lnTo>
                    <a:pt x="8" y="416"/>
                  </a:lnTo>
                  <a:lnTo>
                    <a:pt x="8" y="456"/>
                  </a:lnTo>
                  <a:lnTo>
                    <a:pt x="17" y="456"/>
                  </a:lnTo>
                  <a:lnTo>
                    <a:pt x="101" y="504"/>
                  </a:lnTo>
                  <a:lnTo>
                    <a:pt x="101" y="496"/>
                  </a:lnTo>
                  <a:lnTo>
                    <a:pt x="126" y="42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5" name="Freeform 67"/>
            <p:cNvSpPr>
              <a:spLocks/>
            </p:cNvSpPr>
            <p:nvPr/>
          </p:nvSpPr>
          <p:spPr bwMode="auto">
            <a:xfrm>
              <a:off x="4376" y="2656"/>
              <a:ext cx="480" cy="232"/>
            </a:xfrm>
            <a:custGeom>
              <a:avLst/>
              <a:gdLst>
                <a:gd name="T0" fmla="*/ 421 w 480"/>
                <a:gd name="T1" fmla="*/ 8 h 232"/>
                <a:gd name="T2" fmla="*/ 396 w 480"/>
                <a:gd name="T3" fmla="*/ 0 h 232"/>
                <a:gd name="T4" fmla="*/ 353 w 480"/>
                <a:gd name="T5" fmla="*/ 0 h 232"/>
                <a:gd name="T6" fmla="*/ 328 w 480"/>
                <a:gd name="T7" fmla="*/ 16 h 232"/>
                <a:gd name="T8" fmla="*/ 294 w 480"/>
                <a:gd name="T9" fmla="*/ 16 h 232"/>
                <a:gd name="T10" fmla="*/ 269 w 480"/>
                <a:gd name="T11" fmla="*/ 40 h 232"/>
                <a:gd name="T12" fmla="*/ 244 w 480"/>
                <a:gd name="T13" fmla="*/ 40 h 232"/>
                <a:gd name="T14" fmla="*/ 236 w 480"/>
                <a:gd name="T15" fmla="*/ 24 h 232"/>
                <a:gd name="T16" fmla="*/ 210 w 480"/>
                <a:gd name="T17" fmla="*/ 0 h 232"/>
                <a:gd name="T18" fmla="*/ 177 w 480"/>
                <a:gd name="T19" fmla="*/ 24 h 232"/>
                <a:gd name="T20" fmla="*/ 168 w 480"/>
                <a:gd name="T21" fmla="*/ 24 h 232"/>
                <a:gd name="T22" fmla="*/ 151 w 480"/>
                <a:gd name="T23" fmla="*/ 16 h 232"/>
                <a:gd name="T24" fmla="*/ 126 w 480"/>
                <a:gd name="T25" fmla="*/ 32 h 232"/>
                <a:gd name="T26" fmla="*/ 101 w 480"/>
                <a:gd name="T27" fmla="*/ 56 h 232"/>
                <a:gd name="T28" fmla="*/ 67 w 480"/>
                <a:gd name="T29" fmla="*/ 104 h 232"/>
                <a:gd name="T30" fmla="*/ 25 w 480"/>
                <a:gd name="T31" fmla="*/ 104 h 232"/>
                <a:gd name="T32" fmla="*/ 0 w 480"/>
                <a:gd name="T33" fmla="*/ 136 h 232"/>
                <a:gd name="T34" fmla="*/ 0 w 480"/>
                <a:gd name="T35" fmla="*/ 176 h 232"/>
                <a:gd name="T36" fmla="*/ 33 w 480"/>
                <a:gd name="T37" fmla="*/ 200 h 232"/>
                <a:gd name="T38" fmla="*/ 25 w 480"/>
                <a:gd name="T39" fmla="*/ 208 h 232"/>
                <a:gd name="T40" fmla="*/ 42 w 480"/>
                <a:gd name="T41" fmla="*/ 216 h 232"/>
                <a:gd name="T42" fmla="*/ 67 w 480"/>
                <a:gd name="T43" fmla="*/ 232 h 232"/>
                <a:gd name="T44" fmla="*/ 185 w 480"/>
                <a:gd name="T45" fmla="*/ 216 h 232"/>
                <a:gd name="T46" fmla="*/ 185 w 480"/>
                <a:gd name="T47" fmla="*/ 184 h 232"/>
                <a:gd name="T48" fmla="*/ 236 w 480"/>
                <a:gd name="T49" fmla="*/ 168 h 232"/>
                <a:gd name="T50" fmla="*/ 244 w 480"/>
                <a:gd name="T51" fmla="*/ 152 h 232"/>
                <a:gd name="T52" fmla="*/ 286 w 480"/>
                <a:gd name="T53" fmla="*/ 160 h 232"/>
                <a:gd name="T54" fmla="*/ 328 w 480"/>
                <a:gd name="T55" fmla="*/ 112 h 232"/>
                <a:gd name="T56" fmla="*/ 362 w 480"/>
                <a:gd name="T57" fmla="*/ 112 h 232"/>
                <a:gd name="T58" fmla="*/ 404 w 480"/>
                <a:gd name="T59" fmla="*/ 104 h 232"/>
                <a:gd name="T60" fmla="*/ 404 w 480"/>
                <a:gd name="T61" fmla="*/ 104 h 232"/>
                <a:gd name="T62" fmla="*/ 412 w 480"/>
                <a:gd name="T63" fmla="*/ 104 h 232"/>
                <a:gd name="T64" fmla="*/ 438 w 480"/>
                <a:gd name="T65" fmla="*/ 112 h 232"/>
                <a:gd name="T66" fmla="*/ 455 w 480"/>
                <a:gd name="T67" fmla="*/ 112 h 232"/>
                <a:gd name="T68" fmla="*/ 463 w 480"/>
                <a:gd name="T69" fmla="*/ 64 h 232"/>
                <a:gd name="T70" fmla="*/ 480 w 480"/>
                <a:gd name="T71" fmla="*/ 16 h 232"/>
                <a:gd name="T72" fmla="*/ 421 w 480"/>
                <a:gd name="T73" fmla="*/ 8 h 23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480" h="232">
                  <a:moveTo>
                    <a:pt x="421" y="8"/>
                  </a:moveTo>
                  <a:lnTo>
                    <a:pt x="396" y="0"/>
                  </a:lnTo>
                  <a:lnTo>
                    <a:pt x="353" y="0"/>
                  </a:lnTo>
                  <a:lnTo>
                    <a:pt x="328" y="16"/>
                  </a:lnTo>
                  <a:lnTo>
                    <a:pt x="294" y="16"/>
                  </a:lnTo>
                  <a:lnTo>
                    <a:pt x="269" y="40"/>
                  </a:lnTo>
                  <a:lnTo>
                    <a:pt x="244" y="40"/>
                  </a:lnTo>
                  <a:lnTo>
                    <a:pt x="236" y="24"/>
                  </a:lnTo>
                  <a:lnTo>
                    <a:pt x="210" y="0"/>
                  </a:lnTo>
                  <a:lnTo>
                    <a:pt x="177" y="24"/>
                  </a:lnTo>
                  <a:lnTo>
                    <a:pt x="168" y="24"/>
                  </a:lnTo>
                  <a:lnTo>
                    <a:pt x="151" y="16"/>
                  </a:lnTo>
                  <a:lnTo>
                    <a:pt x="126" y="32"/>
                  </a:lnTo>
                  <a:lnTo>
                    <a:pt x="101" y="56"/>
                  </a:lnTo>
                  <a:lnTo>
                    <a:pt x="67" y="104"/>
                  </a:lnTo>
                  <a:lnTo>
                    <a:pt x="25" y="104"/>
                  </a:lnTo>
                  <a:lnTo>
                    <a:pt x="0" y="136"/>
                  </a:lnTo>
                  <a:lnTo>
                    <a:pt x="0" y="176"/>
                  </a:lnTo>
                  <a:lnTo>
                    <a:pt x="33" y="200"/>
                  </a:lnTo>
                  <a:lnTo>
                    <a:pt x="25" y="208"/>
                  </a:lnTo>
                  <a:lnTo>
                    <a:pt x="42" y="216"/>
                  </a:lnTo>
                  <a:lnTo>
                    <a:pt x="67" y="232"/>
                  </a:lnTo>
                  <a:lnTo>
                    <a:pt x="185" y="216"/>
                  </a:lnTo>
                  <a:lnTo>
                    <a:pt x="185" y="184"/>
                  </a:lnTo>
                  <a:lnTo>
                    <a:pt x="236" y="168"/>
                  </a:lnTo>
                  <a:lnTo>
                    <a:pt x="244" y="152"/>
                  </a:lnTo>
                  <a:lnTo>
                    <a:pt x="286" y="160"/>
                  </a:lnTo>
                  <a:lnTo>
                    <a:pt x="328" y="112"/>
                  </a:lnTo>
                  <a:lnTo>
                    <a:pt x="362" y="112"/>
                  </a:lnTo>
                  <a:lnTo>
                    <a:pt x="404" y="104"/>
                  </a:lnTo>
                  <a:lnTo>
                    <a:pt x="412" y="104"/>
                  </a:lnTo>
                  <a:lnTo>
                    <a:pt x="438" y="112"/>
                  </a:lnTo>
                  <a:lnTo>
                    <a:pt x="455" y="112"/>
                  </a:lnTo>
                  <a:lnTo>
                    <a:pt x="463" y="64"/>
                  </a:lnTo>
                  <a:lnTo>
                    <a:pt x="480" y="16"/>
                  </a:lnTo>
                  <a:lnTo>
                    <a:pt x="421" y="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6" name="Freeform 68"/>
            <p:cNvSpPr>
              <a:spLocks/>
            </p:cNvSpPr>
            <p:nvPr/>
          </p:nvSpPr>
          <p:spPr bwMode="auto">
            <a:xfrm>
              <a:off x="4595" y="3056"/>
              <a:ext cx="438" cy="504"/>
            </a:xfrm>
            <a:custGeom>
              <a:avLst/>
              <a:gdLst>
                <a:gd name="T0" fmla="*/ 126 w 438"/>
                <a:gd name="T1" fmla="*/ 424 h 504"/>
                <a:gd name="T2" fmla="*/ 160 w 438"/>
                <a:gd name="T3" fmla="*/ 440 h 504"/>
                <a:gd name="T4" fmla="*/ 185 w 438"/>
                <a:gd name="T5" fmla="*/ 440 h 504"/>
                <a:gd name="T6" fmla="*/ 202 w 438"/>
                <a:gd name="T7" fmla="*/ 456 h 504"/>
                <a:gd name="T8" fmla="*/ 236 w 438"/>
                <a:gd name="T9" fmla="*/ 496 h 504"/>
                <a:gd name="T10" fmla="*/ 252 w 438"/>
                <a:gd name="T11" fmla="*/ 504 h 504"/>
                <a:gd name="T12" fmla="*/ 261 w 438"/>
                <a:gd name="T13" fmla="*/ 472 h 504"/>
                <a:gd name="T14" fmla="*/ 286 w 438"/>
                <a:gd name="T15" fmla="*/ 464 h 504"/>
                <a:gd name="T16" fmla="*/ 311 w 438"/>
                <a:gd name="T17" fmla="*/ 456 h 504"/>
                <a:gd name="T18" fmla="*/ 370 w 438"/>
                <a:gd name="T19" fmla="*/ 432 h 504"/>
                <a:gd name="T20" fmla="*/ 413 w 438"/>
                <a:gd name="T21" fmla="*/ 432 h 504"/>
                <a:gd name="T22" fmla="*/ 421 w 438"/>
                <a:gd name="T23" fmla="*/ 400 h 504"/>
                <a:gd name="T24" fmla="*/ 404 w 438"/>
                <a:gd name="T25" fmla="*/ 392 h 504"/>
                <a:gd name="T26" fmla="*/ 404 w 438"/>
                <a:gd name="T27" fmla="*/ 360 h 504"/>
                <a:gd name="T28" fmla="*/ 421 w 438"/>
                <a:gd name="T29" fmla="*/ 352 h 504"/>
                <a:gd name="T30" fmla="*/ 438 w 438"/>
                <a:gd name="T31" fmla="*/ 312 h 504"/>
                <a:gd name="T32" fmla="*/ 396 w 438"/>
                <a:gd name="T33" fmla="*/ 280 h 504"/>
                <a:gd name="T34" fmla="*/ 379 w 438"/>
                <a:gd name="T35" fmla="*/ 248 h 504"/>
                <a:gd name="T36" fmla="*/ 370 w 438"/>
                <a:gd name="T37" fmla="*/ 216 h 504"/>
                <a:gd name="T38" fmla="*/ 387 w 438"/>
                <a:gd name="T39" fmla="*/ 184 h 504"/>
                <a:gd name="T40" fmla="*/ 370 w 438"/>
                <a:gd name="T41" fmla="*/ 176 h 504"/>
                <a:gd name="T42" fmla="*/ 370 w 438"/>
                <a:gd name="T43" fmla="*/ 136 h 504"/>
                <a:gd name="T44" fmla="*/ 328 w 438"/>
                <a:gd name="T45" fmla="*/ 160 h 504"/>
                <a:gd name="T46" fmla="*/ 286 w 438"/>
                <a:gd name="T47" fmla="*/ 144 h 504"/>
                <a:gd name="T48" fmla="*/ 244 w 438"/>
                <a:gd name="T49" fmla="*/ 136 h 504"/>
                <a:gd name="T50" fmla="*/ 261 w 438"/>
                <a:gd name="T51" fmla="*/ 104 h 504"/>
                <a:gd name="T52" fmla="*/ 219 w 438"/>
                <a:gd name="T53" fmla="*/ 88 h 504"/>
                <a:gd name="T54" fmla="*/ 185 w 438"/>
                <a:gd name="T55" fmla="*/ 64 h 504"/>
                <a:gd name="T56" fmla="*/ 177 w 438"/>
                <a:gd name="T57" fmla="*/ 40 h 504"/>
                <a:gd name="T58" fmla="*/ 143 w 438"/>
                <a:gd name="T59" fmla="*/ 16 h 504"/>
                <a:gd name="T60" fmla="*/ 126 w 438"/>
                <a:gd name="T61" fmla="*/ 0 h 504"/>
                <a:gd name="T62" fmla="*/ 118 w 438"/>
                <a:gd name="T63" fmla="*/ 8 h 504"/>
                <a:gd name="T64" fmla="*/ 67 w 438"/>
                <a:gd name="T65" fmla="*/ 8 h 504"/>
                <a:gd name="T66" fmla="*/ 33 w 438"/>
                <a:gd name="T67" fmla="*/ 24 h 504"/>
                <a:gd name="T68" fmla="*/ 8 w 438"/>
                <a:gd name="T69" fmla="*/ 24 h 504"/>
                <a:gd name="T70" fmla="*/ 0 w 438"/>
                <a:gd name="T71" fmla="*/ 48 h 504"/>
                <a:gd name="T72" fmla="*/ 8 w 438"/>
                <a:gd name="T73" fmla="*/ 80 h 504"/>
                <a:gd name="T74" fmla="*/ 33 w 438"/>
                <a:gd name="T75" fmla="*/ 112 h 504"/>
                <a:gd name="T76" fmla="*/ 59 w 438"/>
                <a:gd name="T77" fmla="*/ 120 h 504"/>
                <a:gd name="T78" fmla="*/ 33 w 438"/>
                <a:gd name="T79" fmla="*/ 128 h 504"/>
                <a:gd name="T80" fmla="*/ 33 w 438"/>
                <a:gd name="T81" fmla="*/ 160 h 504"/>
                <a:gd name="T82" fmla="*/ 8 w 438"/>
                <a:gd name="T83" fmla="*/ 152 h 504"/>
                <a:gd name="T84" fmla="*/ 17 w 438"/>
                <a:gd name="T85" fmla="*/ 168 h 504"/>
                <a:gd name="T86" fmla="*/ 50 w 438"/>
                <a:gd name="T87" fmla="*/ 168 h 504"/>
                <a:gd name="T88" fmla="*/ 50 w 438"/>
                <a:gd name="T89" fmla="*/ 200 h 504"/>
                <a:gd name="T90" fmla="*/ 59 w 438"/>
                <a:gd name="T91" fmla="*/ 232 h 504"/>
                <a:gd name="T92" fmla="*/ 101 w 438"/>
                <a:gd name="T93" fmla="*/ 256 h 504"/>
                <a:gd name="T94" fmla="*/ 75 w 438"/>
                <a:gd name="T95" fmla="*/ 272 h 504"/>
                <a:gd name="T96" fmla="*/ 101 w 438"/>
                <a:gd name="T97" fmla="*/ 312 h 504"/>
                <a:gd name="T98" fmla="*/ 50 w 438"/>
                <a:gd name="T99" fmla="*/ 328 h 504"/>
                <a:gd name="T100" fmla="*/ 59 w 438"/>
                <a:gd name="T101" fmla="*/ 352 h 504"/>
                <a:gd name="T102" fmla="*/ 33 w 438"/>
                <a:gd name="T103" fmla="*/ 352 h 504"/>
                <a:gd name="T104" fmla="*/ 25 w 438"/>
                <a:gd name="T105" fmla="*/ 384 h 504"/>
                <a:gd name="T106" fmla="*/ 0 w 438"/>
                <a:gd name="T107" fmla="*/ 400 h 504"/>
                <a:gd name="T108" fmla="*/ 8 w 438"/>
                <a:gd name="T109" fmla="*/ 416 h 504"/>
                <a:gd name="T110" fmla="*/ 8 w 438"/>
                <a:gd name="T111" fmla="*/ 456 h 504"/>
                <a:gd name="T112" fmla="*/ 17 w 438"/>
                <a:gd name="T113" fmla="*/ 456 h 504"/>
                <a:gd name="T114" fmla="*/ 101 w 438"/>
                <a:gd name="T115" fmla="*/ 504 h 504"/>
                <a:gd name="T116" fmla="*/ 101 w 438"/>
                <a:gd name="T117" fmla="*/ 496 h 504"/>
                <a:gd name="T118" fmla="*/ 126 w 438"/>
                <a:gd name="T119" fmla="*/ 424 h 50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438" h="504">
                  <a:moveTo>
                    <a:pt x="126" y="424"/>
                  </a:moveTo>
                  <a:lnTo>
                    <a:pt x="160" y="440"/>
                  </a:lnTo>
                  <a:lnTo>
                    <a:pt x="185" y="440"/>
                  </a:lnTo>
                  <a:lnTo>
                    <a:pt x="202" y="456"/>
                  </a:lnTo>
                  <a:lnTo>
                    <a:pt x="236" y="496"/>
                  </a:lnTo>
                  <a:lnTo>
                    <a:pt x="252" y="504"/>
                  </a:lnTo>
                  <a:lnTo>
                    <a:pt x="261" y="472"/>
                  </a:lnTo>
                  <a:lnTo>
                    <a:pt x="286" y="464"/>
                  </a:lnTo>
                  <a:lnTo>
                    <a:pt x="311" y="456"/>
                  </a:lnTo>
                  <a:lnTo>
                    <a:pt x="370" y="432"/>
                  </a:lnTo>
                  <a:lnTo>
                    <a:pt x="413" y="432"/>
                  </a:lnTo>
                  <a:lnTo>
                    <a:pt x="421" y="400"/>
                  </a:lnTo>
                  <a:lnTo>
                    <a:pt x="404" y="392"/>
                  </a:lnTo>
                  <a:lnTo>
                    <a:pt x="404" y="360"/>
                  </a:lnTo>
                  <a:lnTo>
                    <a:pt x="421" y="352"/>
                  </a:lnTo>
                  <a:lnTo>
                    <a:pt x="438" y="312"/>
                  </a:lnTo>
                  <a:lnTo>
                    <a:pt x="396" y="280"/>
                  </a:lnTo>
                  <a:lnTo>
                    <a:pt x="379" y="248"/>
                  </a:lnTo>
                  <a:lnTo>
                    <a:pt x="370" y="216"/>
                  </a:lnTo>
                  <a:lnTo>
                    <a:pt x="387" y="184"/>
                  </a:lnTo>
                  <a:lnTo>
                    <a:pt x="370" y="176"/>
                  </a:lnTo>
                  <a:lnTo>
                    <a:pt x="370" y="136"/>
                  </a:lnTo>
                  <a:lnTo>
                    <a:pt x="328" y="160"/>
                  </a:lnTo>
                  <a:lnTo>
                    <a:pt x="286" y="144"/>
                  </a:lnTo>
                  <a:lnTo>
                    <a:pt x="244" y="136"/>
                  </a:lnTo>
                  <a:lnTo>
                    <a:pt x="261" y="104"/>
                  </a:lnTo>
                  <a:lnTo>
                    <a:pt x="219" y="88"/>
                  </a:lnTo>
                  <a:lnTo>
                    <a:pt x="185" y="64"/>
                  </a:lnTo>
                  <a:lnTo>
                    <a:pt x="177" y="40"/>
                  </a:lnTo>
                  <a:lnTo>
                    <a:pt x="143" y="16"/>
                  </a:lnTo>
                  <a:lnTo>
                    <a:pt x="126" y="0"/>
                  </a:lnTo>
                  <a:lnTo>
                    <a:pt x="118" y="8"/>
                  </a:lnTo>
                  <a:lnTo>
                    <a:pt x="67" y="8"/>
                  </a:lnTo>
                  <a:lnTo>
                    <a:pt x="33" y="24"/>
                  </a:lnTo>
                  <a:lnTo>
                    <a:pt x="8" y="24"/>
                  </a:lnTo>
                  <a:lnTo>
                    <a:pt x="0" y="48"/>
                  </a:lnTo>
                  <a:lnTo>
                    <a:pt x="8" y="80"/>
                  </a:lnTo>
                  <a:lnTo>
                    <a:pt x="33" y="112"/>
                  </a:lnTo>
                  <a:lnTo>
                    <a:pt x="59" y="120"/>
                  </a:lnTo>
                  <a:lnTo>
                    <a:pt x="33" y="128"/>
                  </a:lnTo>
                  <a:lnTo>
                    <a:pt x="33" y="160"/>
                  </a:lnTo>
                  <a:lnTo>
                    <a:pt x="8" y="152"/>
                  </a:lnTo>
                  <a:lnTo>
                    <a:pt x="17" y="168"/>
                  </a:lnTo>
                  <a:lnTo>
                    <a:pt x="50" y="168"/>
                  </a:lnTo>
                  <a:lnTo>
                    <a:pt x="50" y="200"/>
                  </a:lnTo>
                  <a:lnTo>
                    <a:pt x="59" y="232"/>
                  </a:lnTo>
                  <a:lnTo>
                    <a:pt x="101" y="256"/>
                  </a:lnTo>
                  <a:lnTo>
                    <a:pt x="75" y="272"/>
                  </a:lnTo>
                  <a:lnTo>
                    <a:pt x="101" y="312"/>
                  </a:lnTo>
                  <a:lnTo>
                    <a:pt x="50" y="328"/>
                  </a:lnTo>
                  <a:lnTo>
                    <a:pt x="59" y="352"/>
                  </a:lnTo>
                  <a:lnTo>
                    <a:pt x="33" y="352"/>
                  </a:lnTo>
                  <a:lnTo>
                    <a:pt x="25" y="384"/>
                  </a:lnTo>
                  <a:lnTo>
                    <a:pt x="0" y="400"/>
                  </a:lnTo>
                  <a:lnTo>
                    <a:pt x="8" y="416"/>
                  </a:lnTo>
                  <a:lnTo>
                    <a:pt x="8" y="456"/>
                  </a:lnTo>
                  <a:lnTo>
                    <a:pt x="17" y="456"/>
                  </a:lnTo>
                  <a:lnTo>
                    <a:pt x="101" y="504"/>
                  </a:lnTo>
                  <a:lnTo>
                    <a:pt x="101" y="496"/>
                  </a:lnTo>
                  <a:lnTo>
                    <a:pt x="126" y="42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7" name="Freeform 69"/>
            <p:cNvSpPr>
              <a:spLocks/>
            </p:cNvSpPr>
            <p:nvPr/>
          </p:nvSpPr>
          <p:spPr bwMode="auto">
            <a:xfrm>
              <a:off x="4696" y="3480"/>
              <a:ext cx="210" cy="352"/>
            </a:xfrm>
            <a:custGeom>
              <a:avLst/>
              <a:gdLst>
                <a:gd name="T0" fmla="*/ 151 w 210"/>
                <a:gd name="T1" fmla="*/ 304 h 352"/>
                <a:gd name="T2" fmla="*/ 185 w 210"/>
                <a:gd name="T3" fmla="*/ 288 h 352"/>
                <a:gd name="T4" fmla="*/ 185 w 210"/>
                <a:gd name="T5" fmla="*/ 248 h 352"/>
                <a:gd name="T6" fmla="*/ 210 w 210"/>
                <a:gd name="T7" fmla="*/ 232 h 352"/>
                <a:gd name="T8" fmla="*/ 194 w 210"/>
                <a:gd name="T9" fmla="*/ 192 h 352"/>
                <a:gd name="T10" fmla="*/ 168 w 210"/>
                <a:gd name="T11" fmla="*/ 184 h 352"/>
                <a:gd name="T12" fmla="*/ 143 w 210"/>
                <a:gd name="T13" fmla="*/ 152 h 352"/>
                <a:gd name="T14" fmla="*/ 135 w 210"/>
                <a:gd name="T15" fmla="*/ 96 h 352"/>
                <a:gd name="T16" fmla="*/ 135 w 210"/>
                <a:gd name="T17" fmla="*/ 72 h 352"/>
                <a:gd name="T18" fmla="*/ 101 w 210"/>
                <a:gd name="T19" fmla="*/ 32 h 352"/>
                <a:gd name="T20" fmla="*/ 84 w 210"/>
                <a:gd name="T21" fmla="*/ 16 h 352"/>
                <a:gd name="T22" fmla="*/ 59 w 210"/>
                <a:gd name="T23" fmla="*/ 16 h 352"/>
                <a:gd name="T24" fmla="*/ 25 w 210"/>
                <a:gd name="T25" fmla="*/ 0 h 352"/>
                <a:gd name="T26" fmla="*/ 0 w 210"/>
                <a:gd name="T27" fmla="*/ 72 h 352"/>
                <a:gd name="T28" fmla="*/ 0 w 210"/>
                <a:gd name="T29" fmla="*/ 80 h 352"/>
                <a:gd name="T30" fmla="*/ 17 w 210"/>
                <a:gd name="T31" fmla="*/ 88 h 352"/>
                <a:gd name="T32" fmla="*/ 33 w 210"/>
                <a:gd name="T33" fmla="*/ 104 h 352"/>
                <a:gd name="T34" fmla="*/ 33 w 210"/>
                <a:gd name="T35" fmla="*/ 120 h 352"/>
                <a:gd name="T36" fmla="*/ 33 w 210"/>
                <a:gd name="T37" fmla="*/ 160 h 352"/>
                <a:gd name="T38" fmla="*/ 42 w 210"/>
                <a:gd name="T39" fmla="*/ 248 h 352"/>
                <a:gd name="T40" fmla="*/ 67 w 210"/>
                <a:gd name="T41" fmla="*/ 288 h 352"/>
                <a:gd name="T42" fmla="*/ 109 w 210"/>
                <a:gd name="T43" fmla="*/ 320 h 352"/>
                <a:gd name="T44" fmla="*/ 135 w 210"/>
                <a:gd name="T45" fmla="*/ 352 h 352"/>
                <a:gd name="T46" fmla="*/ 151 w 210"/>
                <a:gd name="T47" fmla="*/ 344 h 352"/>
                <a:gd name="T48" fmla="*/ 151 w 210"/>
                <a:gd name="T49" fmla="*/ 304 h 35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210" h="352">
                  <a:moveTo>
                    <a:pt x="151" y="304"/>
                  </a:moveTo>
                  <a:lnTo>
                    <a:pt x="185" y="288"/>
                  </a:lnTo>
                  <a:lnTo>
                    <a:pt x="185" y="248"/>
                  </a:lnTo>
                  <a:lnTo>
                    <a:pt x="210" y="232"/>
                  </a:lnTo>
                  <a:lnTo>
                    <a:pt x="194" y="192"/>
                  </a:lnTo>
                  <a:lnTo>
                    <a:pt x="168" y="184"/>
                  </a:lnTo>
                  <a:lnTo>
                    <a:pt x="143" y="152"/>
                  </a:lnTo>
                  <a:lnTo>
                    <a:pt x="135" y="96"/>
                  </a:lnTo>
                  <a:lnTo>
                    <a:pt x="135" y="72"/>
                  </a:lnTo>
                  <a:lnTo>
                    <a:pt x="101" y="32"/>
                  </a:lnTo>
                  <a:lnTo>
                    <a:pt x="84" y="16"/>
                  </a:lnTo>
                  <a:lnTo>
                    <a:pt x="59" y="16"/>
                  </a:lnTo>
                  <a:lnTo>
                    <a:pt x="25" y="0"/>
                  </a:lnTo>
                  <a:lnTo>
                    <a:pt x="0" y="72"/>
                  </a:lnTo>
                  <a:lnTo>
                    <a:pt x="0" y="80"/>
                  </a:lnTo>
                  <a:lnTo>
                    <a:pt x="17" y="88"/>
                  </a:lnTo>
                  <a:lnTo>
                    <a:pt x="33" y="104"/>
                  </a:lnTo>
                  <a:lnTo>
                    <a:pt x="33" y="120"/>
                  </a:lnTo>
                  <a:lnTo>
                    <a:pt x="33" y="160"/>
                  </a:lnTo>
                  <a:lnTo>
                    <a:pt x="42" y="248"/>
                  </a:lnTo>
                  <a:lnTo>
                    <a:pt x="67" y="288"/>
                  </a:lnTo>
                  <a:lnTo>
                    <a:pt x="109" y="320"/>
                  </a:lnTo>
                  <a:lnTo>
                    <a:pt x="135" y="352"/>
                  </a:lnTo>
                  <a:lnTo>
                    <a:pt x="151" y="344"/>
                  </a:lnTo>
                  <a:lnTo>
                    <a:pt x="151" y="30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8" name="Freeform 70"/>
            <p:cNvSpPr>
              <a:spLocks/>
            </p:cNvSpPr>
            <p:nvPr/>
          </p:nvSpPr>
          <p:spPr bwMode="auto">
            <a:xfrm>
              <a:off x="4831" y="3480"/>
              <a:ext cx="606" cy="704"/>
            </a:xfrm>
            <a:custGeom>
              <a:avLst/>
              <a:gdLst>
                <a:gd name="T0" fmla="*/ 606 w 606"/>
                <a:gd name="T1" fmla="*/ 24 h 704"/>
                <a:gd name="T2" fmla="*/ 556 w 606"/>
                <a:gd name="T3" fmla="*/ 0 h 704"/>
                <a:gd name="T4" fmla="*/ 530 w 606"/>
                <a:gd name="T5" fmla="*/ 56 h 704"/>
                <a:gd name="T6" fmla="*/ 446 w 606"/>
                <a:gd name="T7" fmla="*/ 72 h 704"/>
                <a:gd name="T8" fmla="*/ 379 w 606"/>
                <a:gd name="T9" fmla="*/ 56 h 704"/>
                <a:gd name="T10" fmla="*/ 286 w 606"/>
                <a:gd name="T11" fmla="*/ 104 h 704"/>
                <a:gd name="T12" fmla="*/ 236 w 606"/>
                <a:gd name="T13" fmla="*/ 136 h 704"/>
                <a:gd name="T14" fmla="*/ 134 w 606"/>
                <a:gd name="T15" fmla="*/ 184 h 704"/>
                <a:gd name="T16" fmla="*/ 75 w 606"/>
                <a:gd name="T17" fmla="*/ 200 h 704"/>
                <a:gd name="T18" fmla="*/ 75 w 606"/>
                <a:gd name="T19" fmla="*/ 232 h 704"/>
                <a:gd name="T20" fmla="*/ 50 w 606"/>
                <a:gd name="T21" fmla="*/ 288 h 704"/>
                <a:gd name="T22" fmla="*/ 16 w 606"/>
                <a:gd name="T23" fmla="*/ 344 h 704"/>
                <a:gd name="T24" fmla="*/ 33 w 606"/>
                <a:gd name="T25" fmla="*/ 392 h 704"/>
                <a:gd name="T26" fmla="*/ 59 w 606"/>
                <a:gd name="T27" fmla="*/ 464 h 704"/>
                <a:gd name="T28" fmla="*/ 118 w 606"/>
                <a:gd name="T29" fmla="*/ 480 h 704"/>
                <a:gd name="T30" fmla="*/ 286 w 606"/>
                <a:gd name="T31" fmla="*/ 472 h 704"/>
                <a:gd name="T32" fmla="*/ 337 w 606"/>
                <a:gd name="T33" fmla="*/ 496 h 704"/>
                <a:gd name="T34" fmla="*/ 294 w 606"/>
                <a:gd name="T35" fmla="*/ 512 h 704"/>
                <a:gd name="T36" fmla="*/ 210 w 606"/>
                <a:gd name="T37" fmla="*/ 488 h 704"/>
                <a:gd name="T38" fmla="*/ 160 w 606"/>
                <a:gd name="T39" fmla="*/ 512 h 704"/>
                <a:gd name="T40" fmla="*/ 160 w 606"/>
                <a:gd name="T41" fmla="*/ 568 h 704"/>
                <a:gd name="T42" fmla="*/ 202 w 606"/>
                <a:gd name="T43" fmla="*/ 592 h 704"/>
                <a:gd name="T44" fmla="*/ 236 w 606"/>
                <a:gd name="T45" fmla="*/ 672 h 704"/>
                <a:gd name="T46" fmla="*/ 278 w 606"/>
                <a:gd name="T47" fmla="*/ 656 h 704"/>
                <a:gd name="T48" fmla="*/ 337 w 606"/>
                <a:gd name="T49" fmla="*/ 656 h 704"/>
                <a:gd name="T50" fmla="*/ 328 w 606"/>
                <a:gd name="T51" fmla="*/ 568 h 704"/>
                <a:gd name="T52" fmla="*/ 370 w 606"/>
                <a:gd name="T53" fmla="*/ 584 h 704"/>
                <a:gd name="T54" fmla="*/ 387 w 606"/>
                <a:gd name="T55" fmla="*/ 576 h 704"/>
                <a:gd name="T56" fmla="*/ 353 w 606"/>
                <a:gd name="T57" fmla="*/ 528 h 704"/>
                <a:gd name="T58" fmla="*/ 455 w 606"/>
                <a:gd name="T59" fmla="*/ 528 h 704"/>
                <a:gd name="T60" fmla="*/ 438 w 606"/>
                <a:gd name="T61" fmla="*/ 464 h 704"/>
                <a:gd name="T62" fmla="*/ 438 w 606"/>
                <a:gd name="T63" fmla="*/ 448 h 704"/>
                <a:gd name="T64" fmla="*/ 480 w 606"/>
                <a:gd name="T65" fmla="*/ 480 h 704"/>
                <a:gd name="T66" fmla="*/ 463 w 606"/>
                <a:gd name="T67" fmla="*/ 440 h 704"/>
                <a:gd name="T68" fmla="*/ 353 w 606"/>
                <a:gd name="T69" fmla="*/ 384 h 704"/>
                <a:gd name="T70" fmla="*/ 337 w 606"/>
                <a:gd name="T71" fmla="*/ 400 h 704"/>
                <a:gd name="T72" fmla="*/ 311 w 606"/>
                <a:gd name="T73" fmla="*/ 408 h 704"/>
                <a:gd name="T74" fmla="*/ 294 w 606"/>
                <a:gd name="T75" fmla="*/ 376 h 704"/>
                <a:gd name="T76" fmla="*/ 337 w 606"/>
                <a:gd name="T77" fmla="*/ 360 h 704"/>
                <a:gd name="T78" fmla="*/ 320 w 606"/>
                <a:gd name="T79" fmla="*/ 320 h 704"/>
                <a:gd name="T80" fmla="*/ 236 w 606"/>
                <a:gd name="T81" fmla="*/ 240 h 704"/>
                <a:gd name="T82" fmla="*/ 261 w 606"/>
                <a:gd name="T83" fmla="*/ 200 h 704"/>
                <a:gd name="T84" fmla="*/ 294 w 606"/>
                <a:gd name="T85" fmla="*/ 232 h 704"/>
                <a:gd name="T86" fmla="*/ 337 w 606"/>
                <a:gd name="T87" fmla="*/ 264 h 704"/>
                <a:gd name="T88" fmla="*/ 362 w 606"/>
                <a:gd name="T89" fmla="*/ 208 h 704"/>
                <a:gd name="T90" fmla="*/ 387 w 606"/>
                <a:gd name="T91" fmla="*/ 144 h 704"/>
                <a:gd name="T92" fmla="*/ 497 w 606"/>
                <a:gd name="T93" fmla="*/ 112 h 704"/>
                <a:gd name="T94" fmla="*/ 564 w 606"/>
                <a:gd name="T95" fmla="*/ 112 h 704"/>
                <a:gd name="T96" fmla="*/ 598 w 606"/>
                <a:gd name="T97" fmla="*/ 96 h 70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606" h="704">
                  <a:moveTo>
                    <a:pt x="589" y="72"/>
                  </a:moveTo>
                  <a:lnTo>
                    <a:pt x="606" y="24"/>
                  </a:lnTo>
                  <a:lnTo>
                    <a:pt x="581" y="0"/>
                  </a:lnTo>
                  <a:lnTo>
                    <a:pt x="556" y="0"/>
                  </a:lnTo>
                  <a:lnTo>
                    <a:pt x="564" y="40"/>
                  </a:lnTo>
                  <a:lnTo>
                    <a:pt x="530" y="56"/>
                  </a:lnTo>
                  <a:lnTo>
                    <a:pt x="471" y="72"/>
                  </a:lnTo>
                  <a:lnTo>
                    <a:pt x="446" y="72"/>
                  </a:lnTo>
                  <a:lnTo>
                    <a:pt x="412" y="72"/>
                  </a:lnTo>
                  <a:lnTo>
                    <a:pt x="379" y="56"/>
                  </a:lnTo>
                  <a:lnTo>
                    <a:pt x="328" y="88"/>
                  </a:lnTo>
                  <a:lnTo>
                    <a:pt x="286" y="104"/>
                  </a:lnTo>
                  <a:lnTo>
                    <a:pt x="244" y="104"/>
                  </a:lnTo>
                  <a:lnTo>
                    <a:pt x="236" y="136"/>
                  </a:lnTo>
                  <a:lnTo>
                    <a:pt x="168" y="144"/>
                  </a:lnTo>
                  <a:lnTo>
                    <a:pt x="134" y="184"/>
                  </a:lnTo>
                  <a:lnTo>
                    <a:pt x="109" y="184"/>
                  </a:lnTo>
                  <a:lnTo>
                    <a:pt x="75" y="200"/>
                  </a:lnTo>
                  <a:lnTo>
                    <a:pt x="67" y="200"/>
                  </a:lnTo>
                  <a:lnTo>
                    <a:pt x="75" y="232"/>
                  </a:lnTo>
                  <a:lnTo>
                    <a:pt x="50" y="248"/>
                  </a:lnTo>
                  <a:lnTo>
                    <a:pt x="50" y="288"/>
                  </a:lnTo>
                  <a:lnTo>
                    <a:pt x="16" y="304"/>
                  </a:lnTo>
                  <a:lnTo>
                    <a:pt x="16" y="344"/>
                  </a:lnTo>
                  <a:lnTo>
                    <a:pt x="0" y="352"/>
                  </a:lnTo>
                  <a:lnTo>
                    <a:pt x="33" y="392"/>
                  </a:lnTo>
                  <a:lnTo>
                    <a:pt x="75" y="424"/>
                  </a:lnTo>
                  <a:lnTo>
                    <a:pt x="59" y="464"/>
                  </a:lnTo>
                  <a:lnTo>
                    <a:pt x="92" y="464"/>
                  </a:lnTo>
                  <a:lnTo>
                    <a:pt x="118" y="480"/>
                  </a:lnTo>
                  <a:lnTo>
                    <a:pt x="202" y="480"/>
                  </a:lnTo>
                  <a:lnTo>
                    <a:pt x="286" y="472"/>
                  </a:lnTo>
                  <a:lnTo>
                    <a:pt x="362" y="480"/>
                  </a:lnTo>
                  <a:lnTo>
                    <a:pt x="337" y="496"/>
                  </a:lnTo>
                  <a:lnTo>
                    <a:pt x="328" y="512"/>
                  </a:lnTo>
                  <a:lnTo>
                    <a:pt x="294" y="512"/>
                  </a:lnTo>
                  <a:lnTo>
                    <a:pt x="261" y="504"/>
                  </a:lnTo>
                  <a:lnTo>
                    <a:pt x="210" y="488"/>
                  </a:lnTo>
                  <a:lnTo>
                    <a:pt x="185" y="504"/>
                  </a:lnTo>
                  <a:lnTo>
                    <a:pt x="160" y="512"/>
                  </a:lnTo>
                  <a:lnTo>
                    <a:pt x="134" y="552"/>
                  </a:lnTo>
                  <a:lnTo>
                    <a:pt x="160" y="568"/>
                  </a:lnTo>
                  <a:lnTo>
                    <a:pt x="185" y="584"/>
                  </a:lnTo>
                  <a:lnTo>
                    <a:pt x="202" y="592"/>
                  </a:lnTo>
                  <a:lnTo>
                    <a:pt x="210" y="624"/>
                  </a:lnTo>
                  <a:lnTo>
                    <a:pt x="236" y="672"/>
                  </a:lnTo>
                  <a:lnTo>
                    <a:pt x="252" y="648"/>
                  </a:lnTo>
                  <a:lnTo>
                    <a:pt x="278" y="656"/>
                  </a:lnTo>
                  <a:lnTo>
                    <a:pt x="311" y="704"/>
                  </a:lnTo>
                  <a:lnTo>
                    <a:pt x="337" y="656"/>
                  </a:lnTo>
                  <a:lnTo>
                    <a:pt x="396" y="688"/>
                  </a:lnTo>
                  <a:lnTo>
                    <a:pt x="328" y="568"/>
                  </a:lnTo>
                  <a:lnTo>
                    <a:pt x="353" y="576"/>
                  </a:lnTo>
                  <a:lnTo>
                    <a:pt x="370" y="584"/>
                  </a:lnTo>
                  <a:lnTo>
                    <a:pt x="370" y="600"/>
                  </a:lnTo>
                  <a:lnTo>
                    <a:pt x="387" y="576"/>
                  </a:lnTo>
                  <a:lnTo>
                    <a:pt x="412" y="560"/>
                  </a:lnTo>
                  <a:lnTo>
                    <a:pt x="353" y="528"/>
                  </a:lnTo>
                  <a:lnTo>
                    <a:pt x="404" y="512"/>
                  </a:lnTo>
                  <a:lnTo>
                    <a:pt x="455" y="528"/>
                  </a:lnTo>
                  <a:lnTo>
                    <a:pt x="446" y="488"/>
                  </a:lnTo>
                  <a:lnTo>
                    <a:pt x="438" y="464"/>
                  </a:lnTo>
                  <a:lnTo>
                    <a:pt x="412" y="448"/>
                  </a:lnTo>
                  <a:lnTo>
                    <a:pt x="438" y="448"/>
                  </a:lnTo>
                  <a:lnTo>
                    <a:pt x="455" y="464"/>
                  </a:lnTo>
                  <a:lnTo>
                    <a:pt x="480" y="480"/>
                  </a:lnTo>
                  <a:lnTo>
                    <a:pt x="514" y="472"/>
                  </a:lnTo>
                  <a:lnTo>
                    <a:pt x="463" y="440"/>
                  </a:lnTo>
                  <a:lnTo>
                    <a:pt x="421" y="408"/>
                  </a:lnTo>
                  <a:lnTo>
                    <a:pt x="353" y="384"/>
                  </a:lnTo>
                  <a:lnTo>
                    <a:pt x="337" y="384"/>
                  </a:lnTo>
                  <a:lnTo>
                    <a:pt x="337" y="400"/>
                  </a:lnTo>
                  <a:lnTo>
                    <a:pt x="345" y="416"/>
                  </a:lnTo>
                  <a:lnTo>
                    <a:pt x="311" y="408"/>
                  </a:lnTo>
                  <a:lnTo>
                    <a:pt x="294" y="400"/>
                  </a:lnTo>
                  <a:lnTo>
                    <a:pt x="294" y="376"/>
                  </a:lnTo>
                  <a:lnTo>
                    <a:pt x="294" y="352"/>
                  </a:lnTo>
                  <a:lnTo>
                    <a:pt x="337" y="360"/>
                  </a:lnTo>
                  <a:lnTo>
                    <a:pt x="337" y="336"/>
                  </a:lnTo>
                  <a:lnTo>
                    <a:pt x="320" y="320"/>
                  </a:lnTo>
                  <a:lnTo>
                    <a:pt x="269" y="288"/>
                  </a:lnTo>
                  <a:lnTo>
                    <a:pt x="236" y="240"/>
                  </a:lnTo>
                  <a:lnTo>
                    <a:pt x="244" y="224"/>
                  </a:lnTo>
                  <a:lnTo>
                    <a:pt x="261" y="200"/>
                  </a:lnTo>
                  <a:lnTo>
                    <a:pt x="269" y="224"/>
                  </a:lnTo>
                  <a:lnTo>
                    <a:pt x="294" y="232"/>
                  </a:lnTo>
                  <a:lnTo>
                    <a:pt x="320" y="240"/>
                  </a:lnTo>
                  <a:lnTo>
                    <a:pt x="337" y="264"/>
                  </a:lnTo>
                  <a:lnTo>
                    <a:pt x="337" y="232"/>
                  </a:lnTo>
                  <a:lnTo>
                    <a:pt x="362" y="208"/>
                  </a:lnTo>
                  <a:lnTo>
                    <a:pt x="370" y="160"/>
                  </a:lnTo>
                  <a:lnTo>
                    <a:pt x="387" y="144"/>
                  </a:lnTo>
                  <a:lnTo>
                    <a:pt x="412" y="136"/>
                  </a:lnTo>
                  <a:lnTo>
                    <a:pt x="497" y="112"/>
                  </a:lnTo>
                  <a:lnTo>
                    <a:pt x="539" y="112"/>
                  </a:lnTo>
                  <a:lnTo>
                    <a:pt x="564" y="112"/>
                  </a:lnTo>
                  <a:lnTo>
                    <a:pt x="573" y="128"/>
                  </a:lnTo>
                  <a:lnTo>
                    <a:pt x="598" y="96"/>
                  </a:lnTo>
                  <a:lnTo>
                    <a:pt x="589" y="7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49" name="Freeform 71"/>
            <p:cNvSpPr>
              <a:spLocks/>
            </p:cNvSpPr>
            <p:nvPr/>
          </p:nvSpPr>
          <p:spPr bwMode="auto">
            <a:xfrm>
              <a:off x="4696" y="3480"/>
              <a:ext cx="210" cy="352"/>
            </a:xfrm>
            <a:custGeom>
              <a:avLst/>
              <a:gdLst>
                <a:gd name="T0" fmla="*/ 151 w 210"/>
                <a:gd name="T1" fmla="*/ 304 h 352"/>
                <a:gd name="T2" fmla="*/ 185 w 210"/>
                <a:gd name="T3" fmla="*/ 288 h 352"/>
                <a:gd name="T4" fmla="*/ 185 w 210"/>
                <a:gd name="T5" fmla="*/ 248 h 352"/>
                <a:gd name="T6" fmla="*/ 210 w 210"/>
                <a:gd name="T7" fmla="*/ 232 h 352"/>
                <a:gd name="T8" fmla="*/ 194 w 210"/>
                <a:gd name="T9" fmla="*/ 192 h 352"/>
                <a:gd name="T10" fmla="*/ 168 w 210"/>
                <a:gd name="T11" fmla="*/ 184 h 352"/>
                <a:gd name="T12" fmla="*/ 143 w 210"/>
                <a:gd name="T13" fmla="*/ 152 h 352"/>
                <a:gd name="T14" fmla="*/ 135 w 210"/>
                <a:gd name="T15" fmla="*/ 96 h 352"/>
                <a:gd name="T16" fmla="*/ 135 w 210"/>
                <a:gd name="T17" fmla="*/ 72 h 352"/>
                <a:gd name="T18" fmla="*/ 135 w 210"/>
                <a:gd name="T19" fmla="*/ 72 h 352"/>
                <a:gd name="T20" fmla="*/ 101 w 210"/>
                <a:gd name="T21" fmla="*/ 32 h 352"/>
                <a:gd name="T22" fmla="*/ 84 w 210"/>
                <a:gd name="T23" fmla="*/ 16 h 352"/>
                <a:gd name="T24" fmla="*/ 59 w 210"/>
                <a:gd name="T25" fmla="*/ 16 h 352"/>
                <a:gd name="T26" fmla="*/ 25 w 210"/>
                <a:gd name="T27" fmla="*/ 0 h 352"/>
                <a:gd name="T28" fmla="*/ 0 w 210"/>
                <a:gd name="T29" fmla="*/ 72 h 352"/>
                <a:gd name="T30" fmla="*/ 0 w 210"/>
                <a:gd name="T31" fmla="*/ 80 h 352"/>
                <a:gd name="T32" fmla="*/ 17 w 210"/>
                <a:gd name="T33" fmla="*/ 88 h 352"/>
                <a:gd name="T34" fmla="*/ 33 w 210"/>
                <a:gd name="T35" fmla="*/ 104 h 352"/>
                <a:gd name="T36" fmla="*/ 33 w 210"/>
                <a:gd name="T37" fmla="*/ 120 h 352"/>
                <a:gd name="T38" fmla="*/ 33 w 210"/>
                <a:gd name="T39" fmla="*/ 160 h 352"/>
                <a:gd name="T40" fmla="*/ 42 w 210"/>
                <a:gd name="T41" fmla="*/ 248 h 352"/>
                <a:gd name="T42" fmla="*/ 67 w 210"/>
                <a:gd name="T43" fmla="*/ 288 h 352"/>
                <a:gd name="T44" fmla="*/ 109 w 210"/>
                <a:gd name="T45" fmla="*/ 320 h 352"/>
                <a:gd name="T46" fmla="*/ 135 w 210"/>
                <a:gd name="T47" fmla="*/ 352 h 352"/>
                <a:gd name="T48" fmla="*/ 151 w 210"/>
                <a:gd name="T49" fmla="*/ 344 h 352"/>
                <a:gd name="T50" fmla="*/ 151 w 210"/>
                <a:gd name="T51" fmla="*/ 304 h 35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10" h="352">
                  <a:moveTo>
                    <a:pt x="151" y="304"/>
                  </a:moveTo>
                  <a:lnTo>
                    <a:pt x="185" y="288"/>
                  </a:lnTo>
                  <a:lnTo>
                    <a:pt x="185" y="248"/>
                  </a:lnTo>
                  <a:lnTo>
                    <a:pt x="210" y="232"/>
                  </a:lnTo>
                  <a:lnTo>
                    <a:pt x="194" y="192"/>
                  </a:lnTo>
                  <a:lnTo>
                    <a:pt x="168" y="184"/>
                  </a:lnTo>
                  <a:lnTo>
                    <a:pt x="143" y="152"/>
                  </a:lnTo>
                  <a:lnTo>
                    <a:pt x="135" y="96"/>
                  </a:lnTo>
                  <a:lnTo>
                    <a:pt x="135" y="72"/>
                  </a:lnTo>
                  <a:lnTo>
                    <a:pt x="101" y="32"/>
                  </a:lnTo>
                  <a:lnTo>
                    <a:pt x="84" y="16"/>
                  </a:lnTo>
                  <a:lnTo>
                    <a:pt x="59" y="16"/>
                  </a:lnTo>
                  <a:lnTo>
                    <a:pt x="25" y="0"/>
                  </a:lnTo>
                  <a:lnTo>
                    <a:pt x="0" y="72"/>
                  </a:lnTo>
                  <a:lnTo>
                    <a:pt x="0" y="80"/>
                  </a:lnTo>
                  <a:lnTo>
                    <a:pt x="17" y="88"/>
                  </a:lnTo>
                  <a:lnTo>
                    <a:pt x="33" y="104"/>
                  </a:lnTo>
                  <a:lnTo>
                    <a:pt x="33" y="120"/>
                  </a:lnTo>
                  <a:lnTo>
                    <a:pt x="33" y="160"/>
                  </a:lnTo>
                  <a:lnTo>
                    <a:pt x="42" y="248"/>
                  </a:lnTo>
                  <a:lnTo>
                    <a:pt x="67" y="288"/>
                  </a:lnTo>
                  <a:lnTo>
                    <a:pt x="109" y="320"/>
                  </a:lnTo>
                  <a:lnTo>
                    <a:pt x="135" y="352"/>
                  </a:lnTo>
                  <a:lnTo>
                    <a:pt x="151" y="344"/>
                  </a:lnTo>
                  <a:lnTo>
                    <a:pt x="151" y="30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0" name="Freeform 72"/>
            <p:cNvSpPr>
              <a:spLocks/>
            </p:cNvSpPr>
            <p:nvPr/>
          </p:nvSpPr>
          <p:spPr bwMode="auto">
            <a:xfrm>
              <a:off x="4831" y="3480"/>
              <a:ext cx="606" cy="704"/>
            </a:xfrm>
            <a:custGeom>
              <a:avLst/>
              <a:gdLst>
                <a:gd name="T0" fmla="*/ 606 w 606"/>
                <a:gd name="T1" fmla="*/ 24 h 704"/>
                <a:gd name="T2" fmla="*/ 556 w 606"/>
                <a:gd name="T3" fmla="*/ 0 h 704"/>
                <a:gd name="T4" fmla="*/ 530 w 606"/>
                <a:gd name="T5" fmla="*/ 56 h 704"/>
                <a:gd name="T6" fmla="*/ 446 w 606"/>
                <a:gd name="T7" fmla="*/ 72 h 704"/>
                <a:gd name="T8" fmla="*/ 379 w 606"/>
                <a:gd name="T9" fmla="*/ 56 h 704"/>
                <a:gd name="T10" fmla="*/ 286 w 606"/>
                <a:gd name="T11" fmla="*/ 104 h 704"/>
                <a:gd name="T12" fmla="*/ 236 w 606"/>
                <a:gd name="T13" fmla="*/ 136 h 704"/>
                <a:gd name="T14" fmla="*/ 134 w 606"/>
                <a:gd name="T15" fmla="*/ 184 h 704"/>
                <a:gd name="T16" fmla="*/ 75 w 606"/>
                <a:gd name="T17" fmla="*/ 200 h 704"/>
                <a:gd name="T18" fmla="*/ 75 w 606"/>
                <a:gd name="T19" fmla="*/ 232 h 704"/>
                <a:gd name="T20" fmla="*/ 50 w 606"/>
                <a:gd name="T21" fmla="*/ 288 h 704"/>
                <a:gd name="T22" fmla="*/ 16 w 606"/>
                <a:gd name="T23" fmla="*/ 344 h 704"/>
                <a:gd name="T24" fmla="*/ 33 w 606"/>
                <a:gd name="T25" fmla="*/ 392 h 704"/>
                <a:gd name="T26" fmla="*/ 59 w 606"/>
                <a:gd name="T27" fmla="*/ 464 h 704"/>
                <a:gd name="T28" fmla="*/ 118 w 606"/>
                <a:gd name="T29" fmla="*/ 480 h 704"/>
                <a:gd name="T30" fmla="*/ 286 w 606"/>
                <a:gd name="T31" fmla="*/ 472 h 704"/>
                <a:gd name="T32" fmla="*/ 337 w 606"/>
                <a:gd name="T33" fmla="*/ 496 h 704"/>
                <a:gd name="T34" fmla="*/ 294 w 606"/>
                <a:gd name="T35" fmla="*/ 512 h 704"/>
                <a:gd name="T36" fmla="*/ 210 w 606"/>
                <a:gd name="T37" fmla="*/ 488 h 704"/>
                <a:gd name="T38" fmla="*/ 160 w 606"/>
                <a:gd name="T39" fmla="*/ 512 h 704"/>
                <a:gd name="T40" fmla="*/ 160 w 606"/>
                <a:gd name="T41" fmla="*/ 568 h 704"/>
                <a:gd name="T42" fmla="*/ 202 w 606"/>
                <a:gd name="T43" fmla="*/ 592 h 704"/>
                <a:gd name="T44" fmla="*/ 236 w 606"/>
                <a:gd name="T45" fmla="*/ 672 h 704"/>
                <a:gd name="T46" fmla="*/ 278 w 606"/>
                <a:gd name="T47" fmla="*/ 656 h 704"/>
                <a:gd name="T48" fmla="*/ 337 w 606"/>
                <a:gd name="T49" fmla="*/ 656 h 704"/>
                <a:gd name="T50" fmla="*/ 328 w 606"/>
                <a:gd name="T51" fmla="*/ 568 h 704"/>
                <a:gd name="T52" fmla="*/ 370 w 606"/>
                <a:gd name="T53" fmla="*/ 584 h 704"/>
                <a:gd name="T54" fmla="*/ 387 w 606"/>
                <a:gd name="T55" fmla="*/ 576 h 704"/>
                <a:gd name="T56" fmla="*/ 353 w 606"/>
                <a:gd name="T57" fmla="*/ 528 h 704"/>
                <a:gd name="T58" fmla="*/ 455 w 606"/>
                <a:gd name="T59" fmla="*/ 528 h 704"/>
                <a:gd name="T60" fmla="*/ 438 w 606"/>
                <a:gd name="T61" fmla="*/ 464 h 704"/>
                <a:gd name="T62" fmla="*/ 438 w 606"/>
                <a:gd name="T63" fmla="*/ 448 h 704"/>
                <a:gd name="T64" fmla="*/ 480 w 606"/>
                <a:gd name="T65" fmla="*/ 480 h 704"/>
                <a:gd name="T66" fmla="*/ 463 w 606"/>
                <a:gd name="T67" fmla="*/ 440 h 704"/>
                <a:gd name="T68" fmla="*/ 353 w 606"/>
                <a:gd name="T69" fmla="*/ 384 h 704"/>
                <a:gd name="T70" fmla="*/ 337 w 606"/>
                <a:gd name="T71" fmla="*/ 400 h 704"/>
                <a:gd name="T72" fmla="*/ 311 w 606"/>
                <a:gd name="T73" fmla="*/ 408 h 704"/>
                <a:gd name="T74" fmla="*/ 294 w 606"/>
                <a:gd name="T75" fmla="*/ 376 h 704"/>
                <a:gd name="T76" fmla="*/ 337 w 606"/>
                <a:gd name="T77" fmla="*/ 360 h 704"/>
                <a:gd name="T78" fmla="*/ 320 w 606"/>
                <a:gd name="T79" fmla="*/ 320 h 704"/>
                <a:gd name="T80" fmla="*/ 236 w 606"/>
                <a:gd name="T81" fmla="*/ 240 h 704"/>
                <a:gd name="T82" fmla="*/ 261 w 606"/>
                <a:gd name="T83" fmla="*/ 200 h 704"/>
                <a:gd name="T84" fmla="*/ 294 w 606"/>
                <a:gd name="T85" fmla="*/ 232 h 704"/>
                <a:gd name="T86" fmla="*/ 337 w 606"/>
                <a:gd name="T87" fmla="*/ 264 h 704"/>
                <a:gd name="T88" fmla="*/ 362 w 606"/>
                <a:gd name="T89" fmla="*/ 208 h 704"/>
                <a:gd name="T90" fmla="*/ 387 w 606"/>
                <a:gd name="T91" fmla="*/ 144 h 704"/>
                <a:gd name="T92" fmla="*/ 497 w 606"/>
                <a:gd name="T93" fmla="*/ 112 h 704"/>
                <a:gd name="T94" fmla="*/ 564 w 606"/>
                <a:gd name="T95" fmla="*/ 112 h 704"/>
                <a:gd name="T96" fmla="*/ 598 w 606"/>
                <a:gd name="T97" fmla="*/ 96 h 70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606" h="704">
                  <a:moveTo>
                    <a:pt x="589" y="72"/>
                  </a:moveTo>
                  <a:lnTo>
                    <a:pt x="606" y="24"/>
                  </a:lnTo>
                  <a:lnTo>
                    <a:pt x="581" y="0"/>
                  </a:lnTo>
                  <a:lnTo>
                    <a:pt x="556" y="0"/>
                  </a:lnTo>
                  <a:lnTo>
                    <a:pt x="564" y="40"/>
                  </a:lnTo>
                  <a:lnTo>
                    <a:pt x="530" y="56"/>
                  </a:lnTo>
                  <a:lnTo>
                    <a:pt x="471" y="72"/>
                  </a:lnTo>
                  <a:lnTo>
                    <a:pt x="446" y="72"/>
                  </a:lnTo>
                  <a:lnTo>
                    <a:pt x="412" y="72"/>
                  </a:lnTo>
                  <a:lnTo>
                    <a:pt x="379" y="56"/>
                  </a:lnTo>
                  <a:lnTo>
                    <a:pt x="328" y="88"/>
                  </a:lnTo>
                  <a:lnTo>
                    <a:pt x="286" y="104"/>
                  </a:lnTo>
                  <a:lnTo>
                    <a:pt x="244" y="104"/>
                  </a:lnTo>
                  <a:lnTo>
                    <a:pt x="236" y="136"/>
                  </a:lnTo>
                  <a:lnTo>
                    <a:pt x="168" y="144"/>
                  </a:lnTo>
                  <a:lnTo>
                    <a:pt x="134" y="184"/>
                  </a:lnTo>
                  <a:lnTo>
                    <a:pt x="109" y="184"/>
                  </a:lnTo>
                  <a:lnTo>
                    <a:pt x="75" y="200"/>
                  </a:lnTo>
                  <a:lnTo>
                    <a:pt x="67" y="200"/>
                  </a:lnTo>
                  <a:lnTo>
                    <a:pt x="75" y="232"/>
                  </a:lnTo>
                  <a:lnTo>
                    <a:pt x="50" y="248"/>
                  </a:lnTo>
                  <a:lnTo>
                    <a:pt x="50" y="288"/>
                  </a:lnTo>
                  <a:lnTo>
                    <a:pt x="16" y="304"/>
                  </a:lnTo>
                  <a:lnTo>
                    <a:pt x="16" y="344"/>
                  </a:lnTo>
                  <a:lnTo>
                    <a:pt x="0" y="352"/>
                  </a:lnTo>
                  <a:lnTo>
                    <a:pt x="33" y="392"/>
                  </a:lnTo>
                  <a:lnTo>
                    <a:pt x="75" y="424"/>
                  </a:lnTo>
                  <a:lnTo>
                    <a:pt x="59" y="464"/>
                  </a:lnTo>
                  <a:lnTo>
                    <a:pt x="92" y="464"/>
                  </a:lnTo>
                  <a:lnTo>
                    <a:pt x="118" y="480"/>
                  </a:lnTo>
                  <a:lnTo>
                    <a:pt x="202" y="480"/>
                  </a:lnTo>
                  <a:lnTo>
                    <a:pt x="286" y="472"/>
                  </a:lnTo>
                  <a:lnTo>
                    <a:pt x="362" y="480"/>
                  </a:lnTo>
                  <a:lnTo>
                    <a:pt x="337" y="496"/>
                  </a:lnTo>
                  <a:lnTo>
                    <a:pt x="328" y="512"/>
                  </a:lnTo>
                  <a:lnTo>
                    <a:pt x="294" y="512"/>
                  </a:lnTo>
                  <a:lnTo>
                    <a:pt x="261" y="504"/>
                  </a:lnTo>
                  <a:lnTo>
                    <a:pt x="210" y="488"/>
                  </a:lnTo>
                  <a:lnTo>
                    <a:pt x="185" y="504"/>
                  </a:lnTo>
                  <a:lnTo>
                    <a:pt x="160" y="512"/>
                  </a:lnTo>
                  <a:lnTo>
                    <a:pt x="134" y="552"/>
                  </a:lnTo>
                  <a:lnTo>
                    <a:pt x="160" y="568"/>
                  </a:lnTo>
                  <a:lnTo>
                    <a:pt x="185" y="584"/>
                  </a:lnTo>
                  <a:lnTo>
                    <a:pt x="202" y="592"/>
                  </a:lnTo>
                  <a:lnTo>
                    <a:pt x="210" y="624"/>
                  </a:lnTo>
                  <a:lnTo>
                    <a:pt x="236" y="672"/>
                  </a:lnTo>
                  <a:lnTo>
                    <a:pt x="252" y="648"/>
                  </a:lnTo>
                  <a:lnTo>
                    <a:pt x="278" y="656"/>
                  </a:lnTo>
                  <a:lnTo>
                    <a:pt x="311" y="704"/>
                  </a:lnTo>
                  <a:lnTo>
                    <a:pt x="337" y="656"/>
                  </a:lnTo>
                  <a:lnTo>
                    <a:pt x="396" y="688"/>
                  </a:lnTo>
                  <a:lnTo>
                    <a:pt x="328" y="568"/>
                  </a:lnTo>
                  <a:lnTo>
                    <a:pt x="353" y="576"/>
                  </a:lnTo>
                  <a:lnTo>
                    <a:pt x="370" y="584"/>
                  </a:lnTo>
                  <a:lnTo>
                    <a:pt x="370" y="600"/>
                  </a:lnTo>
                  <a:lnTo>
                    <a:pt x="387" y="576"/>
                  </a:lnTo>
                  <a:lnTo>
                    <a:pt x="412" y="560"/>
                  </a:lnTo>
                  <a:lnTo>
                    <a:pt x="353" y="528"/>
                  </a:lnTo>
                  <a:lnTo>
                    <a:pt x="404" y="512"/>
                  </a:lnTo>
                  <a:lnTo>
                    <a:pt x="455" y="528"/>
                  </a:lnTo>
                  <a:lnTo>
                    <a:pt x="446" y="488"/>
                  </a:lnTo>
                  <a:lnTo>
                    <a:pt x="438" y="464"/>
                  </a:lnTo>
                  <a:lnTo>
                    <a:pt x="412" y="448"/>
                  </a:lnTo>
                  <a:lnTo>
                    <a:pt x="438" y="448"/>
                  </a:lnTo>
                  <a:lnTo>
                    <a:pt x="455" y="464"/>
                  </a:lnTo>
                  <a:lnTo>
                    <a:pt x="480" y="480"/>
                  </a:lnTo>
                  <a:lnTo>
                    <a:pt x="514" y="472"/>
                  </a:lnTo>
                  <a:lnTo>
                    <a:pt x="463" y="440"/>
                  </a:lnTo>
                  <a:lnTo>
                    <a:pt x="421" y="408"/>
                  </a:lnTo>
                  <a:lnTo>
                    <a:pt x="353" y="384"/>
                  </a:lnTo>
                  <a:lnTo>
                    <a:pt x="337" y="384"/>
                  </a:lnTo>
                  <a:lnTo>
                    <a:pt x="337" y="400"/>
                  </a:lnTo>
                  <a:lnTo>
                    <a:pt x="345" y="416"/>
                  </a:lnTo>
                  <a:lnTo>
                    <a:pt x="311" y="408"/>
                  </a:lnTo>
                  <a:lnTo>
                    <a:pt x="294" y="400"/>
                  </a:lnTo>
                  <a:lnTo>
                    <a:pt x="294" y="376"/>
                  </a:lnTo>
                  <a:lnTo>
                    <a:pt x="294" y="352"/>
                  </a:lnTo>
                  <a:lnTo>
                    <a:pt x="337" y="360"/>
                  </a:lnTo>
                  <a:lnTo>
                    <a:pt x="337" y="336"/>
                  </a:lnTo>
                  <a:lnTo>
                    <a:pt x="320" y="320"/>
                  </a:lnTo>
                  <a:lnTo>
                    <a:pt x="269" y="288"/>
                  </a:lnTo>
                  <a:lnTo>
                    <a:pt x="236" y="240"/>
                  </a:lnTo>
                  <a:lnTo>
                    <a:pt x="244" y="224"/>
                  </a:lnTo>
                  <a:lnTo>
                    <a:pt x="261" y="200"/>
                  </a:lnTo>
                  <a:lnTo>
                    <a:pt x="269" y="224"/>
                  </a:lnTo>
                  <a:lnTo>
                    <a:pt x="294" y="232"/>
                  </a:lnTo>
                  <a:lnTo>
                    <a:pt x="320" y="240"/>
                  </a:lnTo>
                  <a:lnTo>
                    <a:pt x="337" y="264"/>
                  </a:lnTo>
                  <a:lnTo>
                    <a:pt x="337" y="232"/>
                  </a:lnTo>
                  <a:lnTo>
                    <a:pt x="362" y="208"/>
                  </a:lnTo>
                  <a:lnTo>
                    <a:pt x="370" y="160"/>
                  </a:lnTo>
                  <a:lnTo>
                    <a:pt x="387" y="144"/>
                  </a:lnTo>
                  <a:lnTo>
                    <a:pt x="412" y="136"/>
                  </a:lnTo>
                  <a:lnTo>
                    <a:pt x="497" y="112"/>
                  </a:lnTo>
                  <a:lnTo>
                    <a:pt x="539" y="112"/>
                  </a:lnTo>
                  <a:lnTo>
                    <a:pt x="564" y="112"/>
                  </a:lnTo>
                  <a:lnTo>
                    <a:pt x="573" y="128"/>
                  </a:lnTo>
                  <a:lnTo>
                    <a:pt x="598" y="96"/>
                  </a:lnTo>
                  <a:lnTo>
                    <a:pt x="589" y="7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1" name="Freeform 73"/>
            <p:cNvSpPr>
              <a:spLocks/>
            </p:cNvSpPr>
            <p:nvPr/>
          </p:nvSpPr>
          <p:spPr bwMode="auto">
            <a:xfrm>
              <a:off x="4831" y="3488"/>
              <a:ext cx="244" cy="192"/>
            </a:xfrm>
            <a:custGeom>
              <a:avLst/>
              <a:gdLst>
                <a:gd name="T0" fmla="*/ 227 w 244"/>
                <a:gd name="T1" fmla="*/ 32 h 192"/>
                <a:gd name="T2" fmla="*/ 185 w 244"/>
                <a:gd name="T3" fmla="*/ 16 h 192"/>
                <a:gd name="T4" fmla="*/ 177 w 244"/>
                <a:gd name="T5" fmla="*/ 0 h 192"/>
                <a:gd name="T6" fmla="*/ 134 w 244"/>
                <a:gd name="T7" fmla="*/ 0 h 192"/>
                <a:gd name="T8" fmla="*/ 75 w 244"/>
                <a:gd name="T9" fmla="*/ 24 h 192"/>
                <a:gd name="T10" fmla="*/ 50 w 244"/>
                <a:gd name="T11" fmla="*/ 32 h 192"/>
                <a:gd name="T12" fmla="*/ 25 w 244"/>
                <a:gd name="T13" fmla="*/ 40 h 192"/>
                <a:gd name="T14" fmla="*/ 16 w 244"/>
                <a:gd name="T15" fmla="*/ 72 h 192"/>
                <a:gd name="T16" fmla="*/ 0 w 244"/>
                <a:gd name="T17" fmla="*/ 64 h 192"/>
                <a:gd name="T18" fmla="*/ 0 w 244"/>
                <a:gd name="T19" fmla="*/ 88 h 192"/>
                <a:gd name="T20" fmla="*/ 8 w 244"/>
                <a:gd name="T21" fmla="*/ 144 h 192"/>
                <a:gd name="T22" fmla="*/ 33 w 244"/>
                <a:gd name="T23" fmla="*/ 176 h 192"/>
                <a:gd name="T24" fmla="*/ 59 w 244"/>
                <a:gd name="T25" fmla="*/ 184 h 192"/>
                <a:gd name="T26" fmla="*/ 67 w 244"/>
                <a:gd name="T27" fmla="*/ 192 h 192"/>
                <a:gd name="T28" fmla="*/ 75 w 244"/>
                <a:gd name="T29" fmla="*/ 192 h 192"/>
                <a:gd name="T30" fmla="*/ 109 w 244"/>
                <a:gd name="T31" fmla="*/ 176 h 192"/>
                <a:gd name="T32" fmla="*/ 134 w 244"/>
                <a:gd name="T33" fmla="*/ 176 h 192"/>
                <a:gd name="T34" fmla="*/ 168 w 244"/>
                <a:gd name="T35" fmla="*/ 136 h 192"/>
                <a:gd name="T36" fmla="*/ 236 w 244"/>
                <a:gd name="T37" fmla="*/ 128 h 192"/>
                <a:gd name="T38" fmla="*/ 244 w 244"/>
                <a:gd name="T39" fmla="*/ 104 h 192"/>
                <a:gd name="T40" fmla="*/ 244 w 244"/>
                <a:gd name="T41" fmla="*/ 64 h 192"/>
                <a:gd name="T42" fmla="*/ 227 w 244"/>
                <a:gd name="T43" fmla="*/ 32 h 19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244" h="192">
                  <a:moveTo>
                    <a:pt x="227" y="32"/>
                  </a:moveTo>
                  <a:lnTo>
                    <a:pt x="185" y="16"/>
                  </a:lnTo>
                  <a:lnTo>
                    <a:pt x="177" y="0"/>
                  </a:lnTo>
                  <a:lnTo>
                    <a:pt x="134" y="0"/>
                  </a:lnTo>
                  <a:lnTo>
                    <a:pt x="75" y="24"/>
                  </a:lnTo>
                  <a:lnTo>
                    <a:pt x="50" y="32"/>
                  </a:lnTo>
                  <a:lnTo>
                    <a:pt x="25" y="40"/>
                  </a:lnTo>
                  <a:lnTo>
                    <a:pt x="16" y="72"/>
                  </a:lnTo>
                  <a:lnTo>
                    <a:pt x="0" y="64"/>
                  </a:lnTo>
                  <a:lnTo>
                    <a:pt x="0" y="88"/>
                  </a:lnTo>
                  <a:lnTo>
                    <a:pt x="8" y="144"/>
                  </a:lnTo>
                  <a:lnTo>
                    <a:pt x="33" y="176"/>
                  </a:lnTo>
                  <a:lnTo>
                    <a:pt x="59" y="184"/>
                  </a:lnTo>
                  <a:lnTo>
                    <a:pt x="67" y="192"/>
                  </a:lnTo>
                  <a:lnTo>
                    <a:pt x="75" y="192"/>
                  </a:lnTo>
                  <a:lnTo>
                    <a:pt x="109" y="176"/>
                  </a:lnTo>
                  <a:lnTo>
                    <a:pt x="134" y="176"/>
                  </a:lnTo>
                  <a:lnTo>
                    <a:pt x="168" y="136"/>
                  </a:lnTo>
                  <a:lnTo>
                    <a:pt x="236" y="128"/>
                  </a:lnTo>
                  <a:lnTo>
                    <a:pt x="244" y="104"/>
                  </a:lnTo>
                  <a:lnTo>
                    <a:pt x="244" y="64"/>
                  </a:lnTo>
                  <a:lnTo>
                    <a:pt x="227" y="3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2" name="Freeform 74"/>
            <p:cNvSpPr>
              <a:spLocks/>
            </p:cNvSpPr>
            <p:nvPr/>
          </p:nvSpPr>
          <p:spPr bwMode="auto">
            <a:xfrm>
              <a:off x="4965" y="3184"/>
              <a:ext cx="590" cy="408"/>
            </a:xfrm>
            <a:custGeom>
              <a:avLst/>
              <a:gdLst>
                <a:gd name="T0" fmla="*/ 455 w 590"/>
                <a:gd name="T1" fmla="*/ 256 h 408"/>
                <a:gd name="T2" fmla="*/ 489 w 590"/>
                <a:gd name="T3" fmla="*/ 248 h 408"/>
                <a:gd name="T4" fmla="*/ 514 w 590"/>
                <a:gd name="T5" fmla="*/ 232 h 408"/>
                <a:gd name="T6" fmla="*/ 565 w 590"/>
                <a:gd name="T7" fmla="*/ 240 h 408"/>
                <a:gd name="T8" fmla="*/ 590 w 590"/>
                <a:gd name="T9" fmla="*/ 232 h 408"/>
                <a:gd name="T10" fmla="*/ 565 w 590"/>
                <a:gd name="T11" fmla="*/ 200 h 408"/>
                <a:gd name="T12" fmla="*/ 523 w 590"/>
                <a:gd name="T13" fmla="*/ 176 h 408"/>
                <a:gd name="T14" fmla="*/ 548 w 590"/>
                <a:gd name="T15" fmla="*/ 144 h 408"/>
                <a:gd name="T16" fmla="*/ 548 w 590"/>
                <a:gd name="T17" fmla="*/ 104 h 408"/>
                <a:gd name="T18" fmla="*/ 548 w 590"/>
                <a:gd name="T19" fmla="*/ 72 h 408"/>
                <a:gd name="T20" fmla="*/ 573 w 590"/>
                <a:gd name="T21" fmla="*/ 64 h 408"/>
                <a:gd name="T22" fmla="*/ 582 w 590"/>
                <a:gd name="T23" fmla="*/ 48 h 408"/>
                <a:gd name="T24" fmla="*/ 582 w 590"/>
                <a:gd name="T25" fmla="*/ 32 h 408"/>
                <a:gd name="T26" fmla="*/ 582 w 590"/>
                <a:gd name="T27" fmla="*/ 16 h 408"/>
                <a:gd name="T28" fmla="*/ 531 w 590"/>
                <a:gd name="T29" fmla="*/ 16 h 408"/>
                <a:gd name="T30" fmla="*/ 523 w 590"/>
                <a:gd name="T31" fmla="*/ 0 h 408"/>
                <a:gd name="T32" fmla="*/ 481 w 590"/>
                <a:gd name="T33" fmla="*/ 8 h 408"/>
                <a:gd name="T34" fmla="*/ 455 w 590"/>
                <a:gd name="T35" fmla="*/ 0 h 408"/>
                <a:gd name="T36" fmla="*/ 413 w 590"/>
                <a:gd name="T37" fmla="*/ 8 h 408"/>
                <a:gd name="T38" fmla="*/ 363 w 590"/>
                <a:gd name="T39" fmla="*/ 24 h 408"/>
                <a:gd name="T40" fmla="*/ 321 w 590"/>
                <a:gd name="T41" fmla="*/ 80 h 408"/>
                <a:gd name="T42" fmla="*/ 270 w 590"/>
                <a:gd name="T43" fmla="*/ 88 h 408"/>
                <a:gd name="T44" fmla="*/ 219 w 590"/>
                <a:gd name="T45" fmla="*/ 88 h 408"/>
                <a:gd name="T46" fmla="*/ 194 w 590"/>
                <a:gd name="T47" fmla="*/ 88 h 408"/>
                <a:gd name="T48" fmla="*/ 169 w 590"/>
                <a:gd name="T49" fmla="*/ 112 h 408"/>
                <a:gd name="T50" fmla="*/ 76 w 590"/>
                <a:gd name="T51" fmla="*/ 112 h 408"/>
                <a:gd name="T52" fmla="*/ 43 w 590"/>
                <a:gd name="T53" fmla="*/ 104 h 408"/>
                <a:gd name="T54" fmla="*/ 43 w 590"/>
                <a:gd name="T55" fmla="*/ 80 h 408"/>
                <a:gd name="T56" fmla="*/ 9 w 590"/>
                <a:gd name="T57" fmla="*/ 64 h 408"/>
                <a:gd name="T58" fmla="*/ 0 w 590"/>
                <a:gd name="T59" fmla="*/ 88 h 408"/>
                <a:gd name="T60" fmla="*/ 9 w 590"/>
                <a:gd name="T61" fmla="*/ 120 h 408"/>
                <a:gd name="T62" fmla="*/ 26 w 590"/>
                <a:gd name="T63" fmla="*/ 152 h 408"/>
                <a:gd name="T64" fmla="*/ 68 w 590"/>
                <a:gd name="T65" fmla="*/ 184 h 408"/>
                <a:gd name="T66" fmla="*/ 51 w 590"/>
                <a:gd name="T67" fmla="*/ 224 h 408"/>
                <a:gd name="T68" fmla="*/ 34 w 590"/>
                <a:gd name="T69" fmla="*/ 232 h 408"/>
                <a:gd name="T70" fmla="*/ 34 w 590"/>
                <a:gd name="T71" fmla="*/ 264 h 408"/>
                <a:gd name="T72" fmla="*/ 51 w 590"/>
                <a:gd name="T73" fmla="*/ 272 h 408"/>
                <a:gd name="T74" fmla="*/ 43 w 590"/>
                <a:gd name="T75" fmla="*/ 304 h 408"/>
                <a:gd name="T76" fmla="*/ 51 w 590"/>
                <a:gd name="T77" fmla="*/ 320 h 408"/>
                <a:gd name="T78" fmla="*/ 93 w 590"/>
                <a:gd name="T79" fmla="*/ 336 h 408"/>
                <a:gd name="T80" fmla="*/ 110 w 590"/>
                <a:gd name="T81" fmla="*/ 368 h 408"/>
                <a:gd name="T82" fmla="*/ 110 w 590"/>
                <a:gd name="T83" fmla="*/ 408 h 408"/>
                <a:gd name="T84" fmla="*/ 110 w 590"/>
                <a:gd name="T85" fmla="*/ 400 h 408"/>
                <a:gd name="T86" fmla="*/ 152 w 590"/>
                <a:gd name="T87" fmla="*/ 400 h 408"/>
                <a:gd name="T88" fmla="*/ 194 w 590"/>
                <a:gd name="T89" fmla="*/ 384 h 408"/>
                <a:gd name="T90" fmla="*/ 245 w 590"/>
                <a:gd name="T91" fmla="*/ 352 h 408"/>
                <a:gd name="T92" fmla="*/ 278 w 590"/>
                <a:gd name="T93" fmla="*/ 368 h 408"/>
                <a:gd name="T94" fmla="*/ 312 w 590"/>
                <a:gd name="T95" fmla="*/ 368 h 408"/>
                <a:gd name="T96" fmla="*/ 337 w 590"/>
                <a:gd name="T97" fmla="*/ 368 h 408"/>
                <a:gd name="T98" fmla="*/ 396 w 590"/>
                <a:gd name="T99" fmla="*/ 352 h 408"/>
                <a:gd name="T100" fmla="*/ 430 w 590"/>
                <a:gd name="T101" fmla="*/ 336 h 408"/>
                <a:gd name="T102" fmla="*/ 422 w 590"/>
                <a:gd name="T103" fmla="*/ 296 h 408"/>
                <a:gd name="T104" fmla="*/ 447 w 590"/>
                <a:gd name="T105" fmla="*/ 296 h 408"/>
                <a:gd name="T106" fmla="*/ 455 w 590"/>
                <a:gd name="T107" fmla="*/ 280 h 408"/>
                <a:gd name="T108" fmla="*/ 455 w 590"/>
                <a:gd name="T109" fmla="*/ 256 h 40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590" h="408">
                  <a:moveTo>
                    <a:pt x="455" y="256"/>
                  </a:moveTo>
                  <a:lnTo>
                    <a:pt x="489" y="248"/>
                  </a:lnTo>
                  <a:lnTo>
                    <a:pt x="514" y="232"/>
                  </a:lnTo>
                  <a:lnTo>
                    <a:pt x="565" y="240"/>
                  </a:lnTo>
                  <a:lnTo>
                    <a:pt x="590" y="232"/>
                  </a:lnTo>
                  <a:lnTo>
                    <a:pt x="565" y="200"/>
                  </a:lnTo>
                  <a:lnTo>
                    <a:pt x="523" y="176"/>
                  </a:lnTo>
                  <a:lnTo>
                    <a:pt x="548" y="144"/>
                  </a:lnTo>
                  <a:lnTo>
                    <a:pt x="548" y="104"/>
                  </a:lnTo>
                  <a:lnTo>
                    <a:pt x="548" y="72"/>
                  </a:lnTo>
                  <a:lnTo>
                    <a:pt x="573" y="64"/>
                  </a:lnTo>
                  <a:lnTo>
                    <a:pt x="582" y="48"/>
                  </a:lnTo>
                  <a:lnTo>
                    <a:pt x="582" y="32"/>
                  </a:lnTo>
                  <a:lnTo>
                    <a:pt x="582" y="16"/>
                  </a:lnTo>
                  <a:lnTo>
                    <a:pt x="531" y="16"/>
                  </a:lnTo>
                  <a:lnTo>
                    <a:pt x="523" y="0"/>
                  </a:lnTo>
                  <a:lnTo>
                    <a:pt x="481" y="8"/>
                  </a:lnTo>
                  <a:lnTo>
                    <a:pt x="455" y="0"/>
                  </a:lnTo>
                  <a:lnTo>
                    <a:pt x="413" y="8"/>
                  </a:lnTo>
                  <a:lnTo>
                    <a:pt x="363" y="24"/>
                  </a:lnTo>
                  <a:lnTo>
                    <a:pt x="321" y="80"/>
                  </a:lnTo>
                  <a:lnTo>
                    <a:pt x="270" y="88"/>
                  </a:lnTo>
                  <a:lnTo>
                    <a:pt x="219" y="88"/>
                  </a:lnTo>
                  <a:lnTo>
                    <a:pt x="194" y="88"/>
                  </a:lnTo>
                  <a:lnTo>
                    <a:pt x="169" y="112"/>
                  </a:lnTo>
                  <a:lnTo>
                    <a:pt x="76" y="112"/>
                  </a:lnTo>
                  <a:lnTo>
                    <a:pt x="43" y="104"/>
                  </a:lnTo>
                  <a:lnTo>
                    <a:pt x="43" y="80"/>
                  </a:lnTo>
                  <a:lnTo>
                    <a:pt x="9" y="64"/>
                  </a:lnTo>
                  <a:lnTo>
                    <a:pt x="0" y="88"/>
                  </a:lnTo>
                  <a:lnTo>
                    <a:pt x="9" y="120"/>
                  </a:lnTo>
                  <a:lnTo>
                    <a:pt x="26" y="152"/>
                  </a:lnTo>
                  <a:lnTo>
                    <a:pt x="68" y="184"/>
                  </a:lnTo>
                  <a:lnTo>
                    <a:pt x="51" y="224"/>
                  </a:lnTo>
                  <a:lnTo>
                    <a:pt x="34" y="232"/>
                  </a:lnTo>
                  <a:lnTo>
                    <a:pt x="34" y="264"/>
                  </a:lnTo>
                  <a:lnTo>
                    <a:pt x="51" y="272"/>
                  </a:lnTo>
                  <a:lnTo>
                    <a:pt x="43" y="304"/>
                  </a:lnTo>
                  <a:lnTo>
                    <a:pt x="51" y="320"/>
                  </a:lnTo>
                  <a:lnTo>
                    <a:pt x="93" y="336"/>
                  </a:lnTo>
                  <a:lnTo>
                    <a:pt x="110" y="368"/>
                  </a:lnTo>
                  <a:lnTo>
                    <a:pt x="110" y="408"/>
                  </a:lnTo>
                  <a:lnTo>
                    <a:pt x="110" y="400"/>
                  </a:lnTo>
                  <a:lnTo>
                    <a:pt x="152" y="400"/>
                  </a:lnTo>
                  <a:lnTo>
                    <a:pt x="194" y="384"/>
                  </a:lnTo>
                  <a:lnTo>
                    <a:pt x="245" y="352"/>
                  </a:lnTo>
                  <a:lnTo>
                    <a:pt x="278" y="368"/>
                  </a:lnTo>
                  <a:lnTo>
                    <a:pt x="312" y="368"/>
                  </a:lnTo>
                  <a:lnTo>
                    <a:pt x="337" y="368"/>
                  </a:lnTo>
                  <a:lnTo>
                    <a:pt x="396" y="352"/>
                  </a:lnTo>
                  <a:lnTo>
                    <a:pt x="430" y="336"/>
                  </a:lnTo>
                  <a:lnTo>
                    <a:pt x="422" y="296"/>
                  </a:lnTo>
                  <a:lnTo>
                    <a:pt x="447" y="296"/>
                  </a:lnTo>
                  <a:lnTo>
                    <a:pt x="455" y="280"/>
                  </a:lnTo>
                  <a:lnTo>
                    <a:pt x="455" y="256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3" name="Freeform 75"/>
            <p:cNvSpPr>
              <a:spLocks/>
            </p:cNvSpPr>
            <p:nvPr/>
          </p:nvSpPr>
          <p:spPr bwMode="auto">
            <a:xfrm>
              <a:off x="4831" y="3488"/>
              <a:ext cx="244" cy="192"/>
            </a:xfrm>
            <a:custGeom>
              <a:avLst/>
              <a:gdLst>
                <a:gd name="T0" fmla="*/ 227 w 244"/>
                <a:gd name="T1" fmla="*/ 32 h 192"/>
                <a:gd name="T2" fmla="*/ 185 w 244"/>
                <a:gd name="T3" fmla="*/ 16 h 192"/>
                <a:gd name="T4" fmla="*/ 177 w 244"/>
                <a:gd name="T5" fmla="*/ 0 h 192"/>
                <a:gd name="T6" fmla="*/ 177 w 244"/>
                <a:gd name="T7" fmla="*/ 0 h 192"/>
                <a:gd name="T8" fmla="*/ 134 w 244"/>
                <a:gd name="T9" fmla="*/ 0 h 192"/>
                <a:gd name="T10" fmla="*/ 75 w 244"/>
                <a:gd name="T11" fmla="*/ 24 h 192"/>
                <a:gd name="T12" fmla="*/ 50 w 244"/>
                <a:gd name="T13" fmla="*/ 32 h 192"/>
                <a:gd name="T14" fmla="*/ 25 w 244"/>
                <a:gd name="T15" fmla="*/ 40 h 192"/>
                <a:gd name="T16" fmla="*/ 16 w 244"/>
                <a:gd name="T17" fmla="*/ 72 h 192"/>
                <a:gd name="T18" fmla="*/ 0 w 244"/>
                <a:gd name="T19" fmla="*/ 64 h 192"/>
                <a:gd name="T20" fmla="*/ 0 w 244"/>
                <a:gd name="T21" fmla="*/ 88 h 192"/>
                <a:gd name="T22" fmla="*/ 8 w 244"/>
                <a:gd name="T23" fmla="*/ 144 h 192"/>
                <a:gd name="T24" fmla="*/ 33 w 244"/>
                <a:gd name="T25" fmla="*/ 176 h 192"/>
                <a:gd name="T26" fmla="*/ 59 w 244"/>
                <a:gd name="T27" fmla="*/ 184 h 192"/>
                <a:gd name="T28" fmla="*/ 67 w 244"/>
                <a:gd name="T29" fmla="*/ 192 h 192"/>
                <a:gd name="T30" fmla="*/ 75 w 244"/>
                <a:gd name="T31" fmla="*/ 192 h 192"/>
                <a:gd name="T32" fmla="*/ 109 w 244"/>
                <a:gd name="T33" fmla="*/ 176 h 192"/>
                <a:gd name="T34" fmla="*/ 134 w 244"/>
                <a:gd name="T35" fmla="*/ 176 h 192"/>
                <a:gd name="T36" fmla="*/ 168 w 244"/>
                <a:gd name="T37" fmla="*/ 136 h 192"/>
                <a:gd name="T38" fmla="*/ 236 w 244"/>
                <a:gd name="T39" fmla="*/ 128 h 192"/>
                <a:gd name="T40" fmla="*/ 244 w 244"/>
                <a:gd name="T41" fmla="*/ 104 h 192"/>
                <a:gd name="T42" fmla="*/ 244 w 244"/>
                <a:gd name="T43" fmla="*/ 64 h 192"/>
                <a:gd name="T44" fmla="*/ 227 w 244"/>
                <a:gd name="T45" fmla="*/ 32 h 19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44" h="192">
                  <a:moveTo>
                    <a:pt x="227" y="32"/>
                  </a:moveTo>
                  <a:lnTo>
                    <a:pt x="185" y="16"/>
                  </a:lnTo>
                  <a:lnTo>
                    <a:pt x="177" y="0"/>
                  </a:lnTo>
                  <a:lnTo>
                    <a:pt x="134" y="0"/>
                  </a:lnTo>
                  <a:lnTo>
                    <a:pt x="75" y="24"/>
                  </a:lnTo>
                  <a:lnTo>
                    <a:pt x="50" y="32"/>
                  </a:lnTo>
                  <a:lnTo>
                    <a:pt x="25" y="40"/>
                  </a:lnTo>
                  <a:lnTo>
                    <a:pt x="16" y="72"/>
                  </a:lnTo>
                  <a:lnTo>
                    <a:pt x="0" y="64"/>
                  </a:lnTo>
                  <a:lnTo>
                    <a:pt x="0" y="88"/>
                  </a:lnTo>
                  <a:lnTo>
                    <a:pt x="8" y="144"/>
                  </a:lnTo>
                  <a:lnTo>
                    <a:pt x="33" y="176"/>
                  </a:lnTo>
                  <a:lnTo>
                    <a:pt x="59" y="184"/>
                  </a:lnTo>
                  <a:lnTo>
                    <a:pt x="67" y="192"/>
                  </a:lnTo>
                  <a:lnTo>
                    <a:pt x="75" y="192"/>
                  </a:lnTo>
                  <a:lnTo>
                    <a:pt x="109" y="176"/>
                  </a:lnTo>
                  <a:lnTo>
                    <a:pt x="134" y="176"/>
                  </a:lnTo>
                  <a:lnTo>
                    <a:pt x="168" y="136"/>
                  </a:lnTo>
                  <a:lnTo>
                    <a:pt x="236" y="128"/>
                  </a:lnTo>
                  <a:lnTo>
                    <a:pt x="244" y="104"/>
                  </a:lnTo>
                  <a:lnTo>
                    <a:pt x="244" y="64"/>
                  </a:lnTo>
                  <a:lnTo>
                    <a:pt x="227" y="3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4" name="Freeform 76"/>
            <p:cNvSpPr>
              <a:spLocks/>
            </p:cNvSpPr>
            <p:nvPr/>
          </p:nvSpPr>
          <p:spPr bwMode="auto">
            <a:xfrm>
              <a:off x="4965" y="3184"/>
              <a:ext cx="590" cy="408"/>
            </a:xfrm>
            <a:custGeom>
              <a:avLst/>
              <a:gdLst>
                <a:gd name="T0" fmla="*/ 455 w 590"/>
                <a:gd name="T1" fmla="*/ 256 h 408"/>
                <a:gd name="T2" fmla="*/ 489 w 590"/>
                <a:gd name="T3" fmla="*/ 248 h 408"/>
                <a:gd name="T4" fmla="*/ 514 w 590"/>
                <a:gd name="T5" fmla="*/ 232 h 408"/>
                <a:gd name="T6" fmla="*/ 565 w 590"/>
                <a:gd name="T7" fmla="*/ 240 h 408"/>
                <a:gd name="T8" fmla="*/ 590 w 590"/>
                <a:gd name="T9" fmla="*/ 232 h 408"/>
                <a:gd name="T10" fmla="*/ 565 w 590"/>
                <a:gd name="T11" fmla="*/ 200 h 408"/>
                <a:gd name="T12" fmla="*/ 523 w 590"/>
                <a:gd name="T13" fmla="*/ 176 h 408"/>
                <a:gd name="T14" fmla="*/ 548 w 590"/>
                <a:gd name="T15" fmla="*/ 144 h 408"/>
                <a:gd name="T16" fmla="*/ 548 w 590"/>
                <a:gd name="T17" fmla="*/ 104 h 408"/>
                <a:gd name="T18" fmla="*/ 548 w 590"/>
                <a:gd name="T19" fmla="*/ 72 h 408"/>
                <a:gd name="T20" fmla="*/ 573 w 590"/>
                <a:gd name="T21" fmla="*/ 64 h 408"/>
                <a:gd name="T22" fmla="*/ 582 w 590"/>
                <a:gd name="T23" fmla="*/ 48 h 408"/>
                <a:gd name="T24" fmla="*/ 582 w 590"/>
                <a:gd name="T25" fmla="*/ 32 h 408"/>
                <a:gd name="T26" fmla="*/ 582 w 590"/>
                <a:gd name="T27" fmla="*/ 16 h 408"/>
                <a:gd name="T28" fmla="*/ 531 w 590"/>
                <a:gd name="T29" fmla="*/ 16 h 408"/>
                <a:gd name="T30" fmla="*/ 523 w 590"/>
                <a:gd name="T31" fmla="*/ 0 h 408"/>
                <a:gd name="T32" fmla="*/ 481 w 590"/>
                <a:gd name="T33" fmla="*/ 8 h 408"/>
                <a:gd name="T34" fmla="*/ 455 w 590"/>
                <a:gd name="T35" fmla="*/ 0 h 408"/>
                <a:gd name="T36" fmla="*/ 413 w 590"/>
                <a:gd name="T37" fmla="*/ 8 h 408"/>
                <a:gd name="T38" fmla="*/ 363 w 590"/>
                <a:gd name="T39" fmla="*/ 24 h 408"/>
                <a:gd name="T40" fmla="*/ 321 w 590"/>
                <a:gd name="T41" fmla="*/ 80 h 408"/>
                <a:gd name="T42" fmla="*/ 270 w 590"/>
                <a:gd name="T43" fmla="*/ 88 h 408"/>
                <a:gd name="T44" fmla="*/ 219 w 590"/>
                <a:gd name="T45" fmla="*/ 88 h 408"/>
                <a:gd name="T46" fmla="*/ 194 w 590"/>
                <a:gd name="T47" fmla="*/ 88 h 408"/>
                <a:gd name="T48" fmla="*/ 169 w 590"/>
                <a:gd name="T49" fmla="*/ 112 h 408"/>
                <a:gd name="T50" fmla="*/ 76 w 590"/>
                <a:gd name="T51" fmla="*/ 112 h 408"/>
                <a:gd name="T52" fmla="*/ 43 w 590"/>
                <a:gd name="T53" fmla="*/ 104 h 408"/>
                <a:gd name="T54" fmla="*/ 43 w 590"/>
                <a:gd name="T55" fmla="*/ 80 h 408"/>
                <a:gd name="T56" fmla="*/ 9 w 590"/>
                <a:gd name="T57" fmla="*/ 64 h 408"/>
                <a:gd name="T58" fmla="*/ 0 w 590"/>
                <a:gd name="T59" fmla="*/ 88 h 408"/>
                <a:gd name="T60" fmla="*/ 9 w 590"/>
                <a:gd name="T61" fmla="*/ 120 h 408"/>
                <a:gd name="T62" fmla="*/ 26 w 590"/>
                <a:gd name="T63" fmla="*/ 152 h 408"/>
                <a:gd name="T64" fmla="*/ 68 w 590"/>
                <a:gd name="T65" fmla="*/ 184 h 408"/>
                <a:gd name="T66" fmla="*/ 51 w 590"/>
                <a:gd name="T67" fmla="*/ 224 h 408"/>
                <a:gd name="T68" fmla="*/ 34 w 590"/>
                <a:gd name="T69" fmla="*/ 232 h 408"/>
                <a:gd name="T70" fmla="*/ 34 w 590"/>
                <a:gd name="T71" fmla="*/ 264 h 408"/>
                <a:gd name="T72" fmla="*/ 51 w 590"/>
                <a:gd name="T73" fmla="*/ 272 h 408"/>
                <a:gd name="T74" fmla="*/ 43 w 590"/>
                <a:gd name="T75" fmla="*/ 304 h 408"/>
                <a:gd name="T76" fmla="*/ 51 w 590"/>
                <a:gd name="T77" fmla="*/ 320 h 408"/>
                <a:gd name="T78" fmla="*/ 93 w 590"/>
                <a:gd name="T79" fmla="*/ 336 h 408"/>
                <a:gd name="T80" fmla="*/ 110 w 590"/>
                <a:gd name="T81" fmla="*/ 368 h 408"/>
                <a:gd name="T82" fmla="*/ 110 w 590"/>
                <a:gd name="T83" fmla="*/ 408 h 408"/>
                <a:gd name="T84" fmla="*/ 110 w 590"/>
                <a:gd name="T85" fmla="*/ 400 h 408"/>
                <a:gd name="T86" fmla="*/ 152 w 590"/>
                <a:gd name="T87" fmla="*/ 400 h 408"/>
                <a:gd name="T88" fmla="*/ 194 w 590"/>
                <a:gd name="T89" fmla="*/ 384 h 408"/>
                <a:gd name="T90" fmla="*/ 245 w 590"/>
                <a:gd name="T91" fmla="*/ 352 h 408"/>
                <a:gd name="T92" fmla="*/ 278 w 590"/>
                <a:gd name="T93" fmla="*/ 368 h 408"/>
                <a:gd name="T94" fmla="*/ 312 w 590"/>
                <a:gd name="T95" fmla="*/ 368 h 408"/>
                <a:gd name="T96" fmla="*/ 337 w 590"/>
                <a:gd name="T97" fmla="*/ 368 h 408"/>
                <a:gd name="T98" fmla="*/ 396 w 590"/>
                <a:gd name="T99" fmla="*/ 352 h 408"/>
                <a:gd name="T100" fmla="*/ 430 w 590"/>
                <a:gd name="T101" fmla="*/ 336 h 408"/>
                <a:gd name="T102" fmla="*/ 422 w 590"/>
                <a:gd name="T103" fmla="*/ 296 h 408"/>
                <a:gd name="T104" fmla="*/ 447 w 590"/>
                <a:gd name="T105" fmla="*/ 296 h 408"/>
                <a:gd name="T106" fmla="*/ 447 w 590"/>
                <a:gd name="T107" fmla="*/ 296 h 408"/>
                <a:gd name="T108" fmla="*/ 455 w 590"/>
                <a:gd name="T109" fmla="*/ 280 h 408"/>
                <a:gd name="T110" fmla="*/ 455 w 590"/>
                <a:gd name="T111" fmla="*/ 256 h 40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90" h="408">
                  <a:moveTo>
                    <a:pt x="455" y="256"/>
                  </a:moveTo>
                  <a:lnTo>
                    <a:pt x="489" y="248"/>
                  </a:lnTo>
                  <a:lnTo>
                    <a:pt x="514" y="232"/>
                  </a:lnTo>
                  <a:lnTo>
                    <a:pt x="565" y="240"/>
                  </a:lnTo>
                  <a:lnTo>
                    <a:pt x="590" y="232"/>
                  </a:lnTo>
                  <a:lnTo>
                    <a:pt x="565" y="200"/>
                  </a:lnTo>
                  <a:lnTo>
                    <a:pt x="523" y="176"/>
                  </a:lnTo>
                  <a:lnTo>
                    <a:pt x="548" y="144"/>
                  </a:lnTo>
                  <a:lnTo>
                    <a:pt x="548" y="104"/>
                  </a:lnTo>
                  <a:lnTo>
                    <a:pt x="548" y="72"/>
                  </a:lnTo>
                  <a:lnTo>
                    <a:pt x="573" y="64"/>
                  </a:lnTo>
                  <a:lnTo>
                    <a:pt x="582" y="48"/>
                  </a:lnTo>
                  <a:lnTo>
                    <a:pt x="582" y="32"/>
                  </a:lnTo>
                  <a:lnTo>
                    <a:pt x="582" y="16"/>
                  </a:lnTo>
                  <a:lnTo>
                    <a:pt x="531" y="16"/>
                  </a:lnTo>
                  <a:lnTo>
                    <a:pt x="523" y="0"/>
                  </a:lnTo>
                  <a:lnTo>
                    <a:pt x="481" y="8"/>
                  </a:lnTo>
                  <a:lnTo>
                    <a:pt x="455" y="0"/>
                  </a:lnTo>
                  <a:lnTo>
                    <a:pt x="413" y="8"/>
                  </a:lnTo>
                  <a:lnTo>
                    <a:pt x="363" y="24"/>
                  </a:lnTo>
                  <a:lnTo>
                    <a:pt x="321" y="80"/>
                  </a:lnTo>
                  <a:lnTo>
                    <a:pt x="270" y="88"/>
                  </a:lnTo>
                  <a:lnTo>
                    <a:pt x="219" y="88"/>
                  </a:lnTo>
                  <a:lnTo>
                    <a:pt x="194" y="88"/>
                  </a:lnTo>
                  <a:lnTo>
                    <a:pt x="169" y="112"/>
                  </a:lnTo>
                  <a:lnTo>
                    <a:pt x="76" y="112"/>
                  </a:lnTo>
                  <a:lnTo>
                    <a:pt x="43" y="104"/>
                  </a:lnTo>
                  <a:lnTo>
                    <a:pt x="43" y="80"/>
                  </a:lnTo>
                  <a:lnTo>
                    <a:pt x="9" y="64"/>
                  </a:lnTo>
                  <a:lnTo>
                    <a:pt x="0" y="88"/>
                  </a:lnTo>
                  <a:lnTo>
                    <a:pt x="9" y="120"/>
                  </a:lnTo>
                  <a:lnTo>
                    <a:pt x="26" y="152"/>
                  </a:lnTo>
                  <a:lnTo>
                    <a:pt x="68" y="184"/>
                  </a:lnTo>
                  <a:lnTo>
                    <a:pt x="51" y="224"/>
                  </a:lnTo>
                  <a:lnTo>
                    <a:pt x="34" y="232"/>
                  </a:lnTo>
                  <a:lnTo>
                    <a:pt x="34" y="264"/>
                  </a:lnTo>
                  <a:lnTo>
                    <a:pt x="51" y="272"/>
                  </a:lnTo>
                  <a:lnTo>
                    <a:pt x="43" y="304"/>
                  </a:lnTo>
                  <a:lnTo>
                    <a:pt x="51" y="320"/>
                  </a:lnTo>
                  <a:lnTo>
                    <a:pt x="93" y="336"/>
                  </a:lnTo>
                  <a:lnTo>
                    <a:pt x="110" y="368"/>
                  </a:lnTo>
                  <a:lnTo>
                    <a:pt x="110" y="408"/>
                  </a:lnTo>
                  <a:lnTo>
                    <a:pt x="110" y="400"/>
                  </a:lnTo>
                  <a:lnTo>
                    <a:pt x="152" y="400"/>
                  </a:lnTo>
                  <a:lnTo>
                    <a:pt x="194" y="384"/>
                  </a:lnTo>
                  <a:lnTo>
                    <a:pt x="245" y="352"/>
                  </a:lnTo>
                  <a:lnTo>
                    <a:pt x="278" y="368"/>
                  </a:lnTo>
                  <a:lnTo>
                    <a:pt x="312" y="368"/>
                  </a:lnTo>
                  <a:lnTo>
                    <a:pt x="337" y="368"/>
                  </a:lnTo>
                  <a:lnTo>
                    <a:pt x="396" y="352"/>
                  </a:lnTo>
                  <a:lnTo>
                    <a:pt x="430" y="336"/>
                  </a:lnTo>
                  <a:lnTo>
                    <a:pt x="422" y="296"/>
                  </a:lnTo>
                  <a:lnTo>
                    <a:pt x="447" y="296"/>
                  </a:lnTo>
                  <a:lnTo>
                    <a:pt x="455" y="280"/>
                  </a:lnTo>
                  <a:lnTo>
                    <a:pt x="455" y="25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5" name="Freeform 77"/>
            <p:cNvSpPr>
              <a:spLocks/>
            </p:cNvSpPr>
            <p:nvPr/>
          </p:nvSpPr>
          <p:spPr bwMode="auto">
            <a:xfrm>
              <a:off x="5404" y="3416"/>
              <a:ext cx="364" cy="616"/>
            </a:xfrm>
            <a:custGeom>
              <a:avLst/>
              <a:gdLst>
                <a:gd name="T0" fmla="*/ 219 w 364"/>
                <a:gd name="T1" fmla="*/ 40 h 616"/>
                <a:gd name="T2" fmla="*/ 151 w 364"/>
                <a:gd name="T3" fmla="*/ 0 h 616"/>
                <a:gd name="T4" fmla="*/ 75 w 364"/>
                <a:gd name="T5" fmla="*/ 0 h 616"/>
                <a:gd name="T6" fmla="*/ 16 w 364"/>
                <a:gd name="T7" fmla="*/ 24 h 616"/>
                <a:gd name="T8" fmla="*/ 8 w 364"/>
                <a:gd name="T9" fmla="*/ 64 h 616"/>
                <a:gd name="T10" fmla="*/ 16 w 364"/>
                <a:gd name="T11" fmla="*/ 136 h 616"/>
                <a:gd name="T12" fmla="*/ 0 w 364"/>
                <a:gd name="T13" fmla="*/ 192 h 616"/>
                <a:gd name="T14" fmla="*/ 67 w 364"/>
                <a:gd name="T15" fmla="*/ 184 h 616"/>
                <a:gd name="T16" fmla="*/ 33 w 364"/>
                <a:gd name="T17" fmla="*/ 256 h 616"/>
                <a:gd name="T18" fmla="*/ 118 w 364"/>
                <a:gd name="T19" fmla="*/ 312 h 616"/>
                <a:gd name="T20" fmla="*/ 160 w 364"/>
                <a:gd name="T21" fmla="*/ 384 h 616"/>
                <a:gd name="T22" fmla="*/ 168 w 364"/>
                <a:gd name="T23" fmla="*/ 432 h 616"/>
                <a:gd name="T24" fmla="*/ 101 w 364"/>
                <a:gd name="T25" fmla="*/ 440 h 616"/>
                <a:gd name="T26" fmla="*/ 126 w 364"/>
                <a:gd name="T27" fmla="*/ 496 h 616"/>
                <a:gd name="T28" fmla="*/ 168 w 364"/>
                <a:gd name="T29" fmla="*/ 480 h 616"/>
                <a:gd name="T30" fmla="*/ 219 w 364"/>
                <a:gd name="T31" fmla="*/ 504 h 616"/>
                <a:gd name="T32" fmla="*/ 235 w 364"/>
                <a:gd name="T33" fmla="*/ 560 h 616"/>
                <a:gd name="T34" fmla="*/ 244 w 364"/>
                <a:gd name="T35" fmla="*/ 592 h 616"/>
                <a:gd name="T36" fmla="*/ 261 w 364"/>
                <a:gd name="T37" fmla="*/ 600 h 616"/>
                <a:gd name="T38" fmla="*/ 337 w 364"/>
                <a:gd name="T39" fmla="*/ 616 h 616"/>
                <a:gd name="T40" fmla="*/ 360 w 364"/>
                <a:gd name="T41" fmla="*/ 578 h 616"/>
                <a:gd name="T42" fmla="*/ 303 w 364"/>
                <a:gd name="T43" fmla="*/ 56 h 616"/>
                <a:gd name="T44" fmla="*/ 320 w 364"/>
                <a:gd name="T45" fmla="*/ 152 h 616"/>
                <a:gd name="T46" fmla="*/ 244 w 364"/>
                <a:gd name="T47" fmla="*/ 168 h 616"/>
                <a:gd name="T48" fmla="*/ 151 w 364"/>
                <a:gd name="T49" fmla="*/ 200 h 616"/>
                <a:gd name="T50" fmla="*/ 92 w 364"/>
                <a:gd name="T51" fmla="*/ 208 h 616"/>
                <a:gd name="T52" fmla="*/ 42 w 364"/>
                <a:gd name="T53" fmla="*/ 264 h 616"/>
                <a:gd name="T54" fmla="*/ 59 w 364"/>
                <a:gd name="T55" fmla="*/ 232 h 616"/>
                <a:gd name="T56" fmla="*/ 126 w 364"/>
                <a:gd name="T57" fmla="*/ 168 h 616"/>
                <a:gd name="T58" fmla="*/ 185 w 364"/>
                <a:gd name="T59" fmla="*/ 104 h 616"/>
                <a:gd name="T60" fmla="*/ 286 w 364"/>
                <a:gd name="T61" fmla="*/ 80 h 616"/>
                <a:gd name="T62" fmla="*/ 303 w 364"/>
                <a:gd name="T63" fmla="*/ 96 h 616"/>
                <a:gd name="T64" fmla="*/ 328 w 364"/>
                <a:gd name="T65" fmla="*/ 112 h 616"/>
                <a:gd name="T66" fmla="*/ 303 w 364"/>
                <a:gd name="T67" fmla="*/ 56 h 61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64" h="616">
                  <a:moveTo>
                    <a:pt x="303" y="56"/>
                  </a:moveTo>
                  <a:lnTo>
                    <a:pt x="219" y="40"/>
                  </a:lnTo>
                  <a:lnTo>
                    <a:pt x="185" y="24"/>
                  </a:lnTo>
                  <a:lnTo>
                    <a:pt x="151" y="0"/>
                  </a:lnTo>
                  <a:lnTo>
                    <a:pt x="126" y="8"/>
                  </a:lnTo>
                  <a:lnTo>
                    <a:pt x="75" y="0"/>
                  </a:lnTo>
                  <a:lnTo>
                    <a:pt x="50" y="16"/>
                  </a:lnTo>
                  <a:lnTo>
                    <a:pt x="16" y="24"/>
                  </a:lnTo>
                  <a:lnTo>
                    <a:pt x="16" y="48"/>
                  </a:lnTo>
                  <a:lnTo>
                    <a:pt x="8" y="64"/>
                  </a:lnTo>
                  <a:lnTo>
                    <a:pt x="33" y="88"/>
                  </a:lnTo>
                  <a:lnTo>
                    <a:pt x="16" y="136"/>
                  </a:lnTo>
                  <a:lnTo>
                    <a:pt x="25" y="160"/>
                  </a:lnTo>
                  <a:lnTo>
                    <a:pt x="0" y="192"/>
                  </a:lnTo>
                  <a:lnTo>
                    <a:pt x="0" y="200"/>
                  </a:lnTo>
                  <a:lnTo>
                    <a:pt x="67" y="184"/>
                  </a:lnTo>
                  <a:lnTo>
                    <a:pt x="42" y="216"/>
                  </a:lnTo>
                  <a:lnTo>
                    <a:pt x="33" y="256"/>
                  </a:lnTo>
                  <a:lnTo>
                    <a:pt x="50" y="328"/>
                  </a:lnTo>
                  <a:lnTo>
                    <a:pt x="118" y="312"/>
                  </a:lnTo>
                  <a:lnTo>
                    <a:pt x="118" y="352"/>
                  </a:lnTo>
                  <a:lnTo>
                    <a:pt x="160" y="384"/>
                  </a:lnTo>
                  <a:lnTo>
                    <a:pt x="151" y="408"/>
                  </a:lnTo>
                  <a:lnTo>
                    <a:pt x="168" y="432"/>
                  </a:lnTo>
                  <a:lnTo>
                    <a:pt x="134" y="448"/>
                  </a:lnTo>
                  <a:lnTo>
                    <a:pt x="101" y="440"/>
                  </a:lnTo>
                  <a:lnTo>
                    <a:pt x="101" y="472"/>
                  </a:lnTo>
                  <a:lnTo>
                    <a:pt x="126" y="496"/>
                  </a:lnTo>
                  <a:lnTo>
                    <a:pt x="151" y="480"/>
                  </a:lnTo>
                  <a:lnTo>
                    <a:pt x="168" y="480"/>
                  </a:lnTo>
                  <a:lnTo>
                    <a:pt x="185" y="488"/>
                  </a:lnTo>
                  <a:lnTo>
                    <a:pt x="219" y="504"/>
                  </a:lnTo>
                  <a:lnTo>
                    <a:pt x="227" y="528"/>
                  </a:lnTo>
                  <a:lnTo>
                    <a:pt x="235" y="560"/>
                  </a:lnTo>
                  <a:lnTo>
                    <a:pt x="269" y="576"/>
                  </a:lnTo>
                  <a:lnTo>
                    <a:pt x="244" y="592"/>
                  </a:lnTo>
                  <a:lnTo>
                    <a:pt x="244" y="600"/>
                  </a:lnTo>
                  <a:lnTo>
                    <a:pt x="261" y="600"/>
                  </a:lnTo>
                  <a:lnTo>
                    <a:pt x="345" y="584"/>
                  </a:lnTo>
                  <a:lnTo>
                    <a:pt x="337" y="616"/>
                  </a:lnTo>
                  <a:lnTo>
                    <a:pt x="364" y="602"/>
                  </a:lnTo>
                  <a:lnTo>
                    <a:pt x="360" y="578"/>
                  </a:lnTo>
                  <a:lnTo>
                    <a:pt x="354" y="56"/>
                  </a:lnTo>
                  <a:lnTo>
                    <a:pt x="303" y="56"/>
                  </a:lnTo>
                  <a:lnTo>
                    <a:pt x="286" y="136"/>
                  </a:lnTo>
                  <a:lnTo>
                    <a:pt x="320" y="152"/>
                  </a:lnTo>
                  <a:lnTo>
                    <a:pt x="286" y="168"/>
                  </a:lnTo>
                  <a:lnTo>
                    <a:pt x="244" y="168"/>
                  </a:lnTo>
                  <a:lnTo>
                    <a:pt x="176" y="200"/>
                  </a:lnTo>
                  <a:lnTo>
                    <a:pt x="151" y="200"/>
                  </a:lnTo>
                  <a:lnTo>
                    <a:pt x="134" y="200"/>
                  </a:lnTo>
                  <a:lnTo>
                    <a:pt x="92" y="208"/>
                  </a:lnTo>
                  <a:lnTo>
                    <a:pt x="67" y="232"/>
                  </a:lnTo>
                  <a:lnTo>
                    <a:pt x="42" y="264"/>
                  </a:lnTo>
                  <a:lnTo>
                    <a:pt x="42" y="248"/>
                  </a:lnTo>
                  <a:lnTo>
                    <a:pt x="59" y="232"/>
                  </a:lnTo>
                  <a:lnTo>
                    <a:pt x="84" y="200"/>
                  </a:lnTo>
                  <a:lnTo>
                    <a:pt x="126" y="168"/>
                  </a:lnTo>
                  <a:lnTo>
                    <a:pt x="134" y="120"/>
                  </a:lnTo>
                  <a:lnTo>
                    <a:pt x="185" y="104"/>
                  </a:lnTo>
                  <a:lnTo>
                    <a:pt x="235" y="96"/>
                  </a:lnTo>
                  <a:lnTo>
                    <a:pt x="286" y="80"/>
                  </a:lnTo>
                  <a:lnTo>
                    <a:pt x="294" y="80"/>
                  </a:lnTo>
                  <a:lnTo>
                    <a:pt x="303" y="96"/>
                  </a:lnTo>
                  <a:lnTo>
                    <a:pt x="345" y="104"/>
                  </a:lnTo>
                  <a:lnTo>
                    <a:pt x="328" y="112"/>
                  </a:lnTo>
                  <a:lnTo>
                    <a:pt x="286" y="136"/>
                  </a:lnTo>
                  <a:lnTo>
                    <a:pt x="303" y="56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6" name="Freeform 78"/>
            <p:cNvSpPr>
              <a:spLocks/>
            </p:cNvSpPr>
            <p:nvPr/>
          </p:nvSpPr>
          <p:spPr bwMode="auto">
            <a:xfrm>
              <a:off x="5404" y="3416"/>
              <a:ext cx="362" cy="616"/>
            </a:xfrm>
            <a:custGeom>
              <a:avLst/>
              <a:gdLst>
                <a:gd name="T0" fmla="*/ 303 w 362"/>
                <a:gd name="T1" fmla="*/ 56 h 616"/>
                <a:gd name="T2" fmla="*/ 219 w 362"/>
                <a:gd name="T3" fmla="*/ 40 h 616"/>
                <a:gd name="T4" fmla="*/ 185 w 362"/>
                <a:gd name="T5" fmla="*/ 24 h 616"/>
                <a:gd name="T6" fmla="*/ 151 w 362"/>
                <a:gd name="T7" fmla="*/ 0 h 616"/>
                <a:gd name="T8" fmla="*/ 126 w 362"/>
                <a:gd name="T9" fmla="*/ 8 h 616"/>
                <a:gd name="T10" fmla="*/ 75 w 362"/>
                <a:gd name="T11" fmla="*/ 0 h 616"/>
                <a:gd name="T12" fmla="*/ 50 w 362"/>
                <a:gd name="T13" fmla="*/ 16 h 616"/>
                <a:gd name="T14" fmla="*/ 16 w 362"/>
                <a:gd name="T15" fmla="*/ 24 h 616"/>
                <a:gd name="T16" fmla="*/ 16 w 362"/>
                <a:gd name="T17" fmla="*/ 48 h 616"/>
                <a:gd name="T18" fmla="*/ 8 w 362"/>
                <a:gd name="T19" fmla="*/ 64 h 616"/>
                <a:gd name="T20" fmla="*/ 33 w 362"/>
                <a:gd name="T21" fmla="*/ 88 h 616"/>
                <a:gd name="T22" fmla="*/ 16 w 362"/>
                <a:gd name="T23" fmla="*/ 136 h 616"/>
                <a:gd name="T24" fmla="*/ 25 w 362"/>
                <a:gd name="T25" fmla="*/ 160 h 616"/>
                <a:gd name="T26" fmla="*/ 0 w 362"/>
                <a:gd name="T27" fmla="*/ 192 h 616"/>
                <a:gd name="T28" fmla="*/ 0 w 362"/>
                <a:gd name="T29" fmla="*/ 200 h 616"/>
                <a:gd name="T30" fmla="*/ 67 w 362"/>
                <a:gd name="T31" fmla="*/ 184 h 616"/>
                <a:gd name="T32" fmla="*/ 42 w 362"/>
                <a:gd name="T33" fmla="*/ 216 h 616"/>
                <a:gd name="T34" fmla="*/ 33 w 362"/>
                <a:gd name="T35" fmla="*/ 256 h 616"/>
                <a:gd name="T36" fmla="*/ 50 w 362"/>
                <a:gd name="T37" fmla="*/ 328 h 616"/>
                <a:gd name="T38" fmla="*/ 118 w 362"/>
                <a:gd name="T39" fmla="*/ 312 h 616"/>
                <a:gd name="T40" fmla="*/ 118 w 362"/>
                <a:gd name="T41" fmla="*/ 352 h 616"/>
                <a:gd name="T42" fmla="*/ 160 w 362"/>
                <a:gd name="T43" fmla="*/ 384 h 616"/>
                <a:gd name="T44" fmla="*/ 151 w 362"/>
                <a:gd name="T45" fmla="*/ 408 h 616"/>
                <a:gd name="T46" fmla="*/ 168 w 362"/>
                <a:gd name="T47" fmla="*/ 432 h 616"/>
                <a:gd name="T48" fmla="*/ 134 w 362"/>
                <a:gd name="T49" fmla="*/ 448 h 616"/>
                <a:gd name="T50" fmla="*/ 101 w 362"/>
                <a:gd name="T51" fmla="*/ 440 h 616"/>
                <a:gd name="T52" fmla="*/ 101 w 362"/>
                <a:gd name="T53" fmla="*/ 472 h 616"/>
                <a:gd name="T54" fmla="*/ 126 w 362"/>
                <a:gd name="T55" fmla="*/ 496 h 616"/>
                <a:gd name="T56" fmla="*/ 151 w 362"/>
                <a:gd name="T57" fmla="*/ 480 h 616"/>
                <a:gd name="T58" fmla="*/ 168 w 362"/>
                <a:gd name="T59" fmla="*/ 480 h 616"/>
                <a:gd name="T60" fmla="*/ 185 w 362"/>
                <a:gd name="T61" fmla="*/ 488 h 616"/>
                <a:gd name="T62" fmla="*/ 219 w 362"/>
                <a:gd name="T63" fmla="*/ 504 h 616"/>
                <a:gd name="T64" fmla="*/ 227 w 362"/>
                <a:gd name="T65" fmla="*/ 528 h 616"/>
                <a:gd name="T66" fmla="*/ 235 w 362"/>
                <a:gd name="T67" fmla="*/ 560 h 616"/>
                <a:gd name="T68" fmla="*/ 269 w 362"/>
                <a:gd name="T69" fmla="*/ 576 h 616"/>
                <a:gd name="T70" fmla="*/ 244 w 362"/>
                <a:gd name="T71" fmla="*/ 592 h 616"/>
                <a:gd name="T72" fmla="*/ 244 w 362"/>
                <a:gd name="T73" fmla="*/ 600 h 616"/>
                <a:gd name="T74" fmla="*/ 261 w 362"/>
                <a:gd name="T75" fmla="*/ 600 h 616"/>
                <a:gd name="T76" fmla="*/ 345 w 362"/>
                <a:gd name="T77" fmla="*/ 584 h 616"/>
                <a:gd name="T78" fmla="*/ 337 w 362"/>
                <a:gd name="T79" fmla="*/ 616 h 616"/>
                <a:gd name="T80" fmla="*/ 362 w 362"/>
                <a:gd name="T81" fmla="*/ 600 h 616"/>
                <a:gd name="T82" fmla="*/ 354 w 362"/>
                <a:gd name="T83" fmla="*/ 50 h 616"/>
                <a:gd name="T84" fmla="*/ 303 w 362"/>
                <a:gd name="T85" fmla="*/ 56 h 616"/>
                <a:gd name="T86" fmla="*/ 303 w 362"/>
                <a:gd name="T87" fmla="*/ 56 h 61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362" h="616">
                  <a:moveTo>
                    <a:pt x="303" y="56"/>
                  </a:moveTo>
                  <a:lnTo>
                    <a:pt x="219" y="40"/>
                  </a:lnTo>
                  <a:lnTo>
                    <a:pt x="185" y="24"/>
                  </a:lnTo>
                  <a:lnTo>
                    <a:pt x="151" y="0"/>
                  </a:lnTo>
                  <a:lnTo>
                    <a:pt x="126" y="8"/>
                  </a:lnTo>
                  <a:lnTo>
                    <a:pt x="75" y="0"/>
                  </a:lnTo>
                  <a:lnTo>
                    <a:pt x="50" y="16"/>
                  </a:lnTo>
                  <a:lnTo>
                    <a:pt x="16" y="24"/>
                  </a:lnTo>
                  <a:lnTo>
                    <a:pt x="16" y="48"/>
                  </a:lnTo>
                  <a:lnTo>
                    <a:pt x="8" y="64"/>
                  </a:lnTo>
                  <a:lnTo>
                    <a:pt x="33" y="88"/>
                  </a:lnTo>
                  <a:lnTo>
                    <a:pt x="16" y="136"/>
                  </a:lnTo>
                  <a:lnTo>
                    <a:pt x="25" y="160"/>
                  </a:lnTo>
                  <a:lnTo>
                    <a:pt x="0" y="192"/>
                  </a:lnTo>
                  <a:lnTo>
                    <a:pt x="0" y="200"/>
                  </a:lnTo>
                  <a:lnTo>
                    <a:pt x="67" y="184"/>
                  </a:lnTo>
                  <a:lnTo>
                    <a:pt x="42" y="216"/>
                  </a:lnTo>
                  <a:lnTo>
                    <a:pt x="33" y="256"/>
                  </a:lnTo>
                  <a:lnTo>
                    <a:pt x="50" y="328"/>
                  </a:lnTo>
                  <a:lnTo>
                    <a:pt x="118" y="312"/>
                  </a:lnTo>
                  <a:lnTo>
                    <a:pt x="118" y="352"/>
                  </a:lnTo>
                  <a:lnTo>
                    <a:pt x="160" y="384"/>
                  </a:lnTo>
                  <a:lnTo>
                    <a:pt x="151" y="408"/>
                  </a:lnTo>
                  <a:lnTo>
                    <a:pt x="168" y="432"/>
                  </a:lnTo>
                  <a:lnTo>
                    <a:pt x="134" y="448"/>
                  </a:lnTo>
                  <a:lnTo>
                    <a:pt x="101" y="440"/>
                  </a:lnTo>
                  <a:lnTo>
                    <a:pt x="101" y="472"/>
                  </a:lnTo>
                  <a:lnTo>
                    <a:pt x="126" y="496"/>
                  </a:lnTo>
                  <a:lnTo>
                    <a:pt x="151" y="480"/>
                  </a:lnTo>
                  <a:lnTo>
                    <a:pt x="168" y="480"/>
                  </a:lnTo>
                  <a:lnTo>
                    <a:pt x="185" y="488"/>
                  </a:lnTo>
                  <a:lnTo>
                    <a:pt x="219" y="504"/>
                  </a:lnTo>
                  <a:lnTo>
                    <a:pt x="227" y="528"/>
                  </a:lnTo>
                  <a:lnTo>
                    <a:pt x="235" y="560"/>
                  </a:lnTo>
                  <a:lnTo>
                    <a:pt x="269" y="576"/>
                  </a:lnTo>
                  <a:lnTo>
                    <a:pt x="244" y="592"/>
                  </a:lnTo>
                  <a:lnTo>
                    <a:pt x="244" y="600"/>
                  </a:lnTo>
                  <a:lnTo>
                    <a:pt x="261" y="600"/>
                  </a:lnTo>
                  <a:lnTo>
                    <a:pt x="345" y="584"/>
                  </a:lnTo>
                  <a:lnTo>
                    <a:pt x="337" y="616"/>
                  </a:lnTo>
                  <a:lnTo>
                    <a:pt x="362" y="600"/>
                  </a:lnTo>
                  <a:lnTo>
                    <a:pt x="354" y="50"/>
                  </a:lnTo>
                  <a:lnTo>
                    <a:pt x="303" y="5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7" name="Freeform 79"/>
            <p:cNvSpPr>
              <a:spLocks/>
            </p:cNvSpPr>
            <p:nvPr/>
          </p:nvSpPr>
          <p:spPr bwMode="auto">
            <a:xfrm>
              <a:off x="5446" y="3496"/>
              <a:ext cx="308" cy="184"/>
            </a:xfrm>
            <a:custGeom>
              <a:avLst/>
              <a:gdLst>
                <a:gd name="T0" fmla="*/ 244 w 308"/>
                <a:gd name="T1" fmla="*/ 56 h 184"/>
                <a:gd name="T2" fmla="*/ 278 w 308"/>
                <a:gd name="T3" fmla="*/ 72 h 184"/>
                <a:gd name="T4" fmla="*/ 244 w 308"/>
                <a:gd name="T5" fmla="*/ 88 h 184"/>
                <a:gd name="T6" fmla="*/ 202 w 308"/>
                <a:gd name="T7" fmla="*/ 88 h 184"/>
                <a:gd name="T8" fmla="*/ 134 w 308"/>
                <a:gd name="T9" fmla="*/ 120 h 184"/>
                <a:gd name="T10" fmla="*/ 109 w 308"/>
                <a:gd name="T11" fmla="*/ 120 h 184"/>
                <a:gd name="T12" fmla="*/ 92 w 308"/>
                <a:gd name="T13" fmla="*/ 120 h 184"/>
                <a:gd name="T14" fmla="*/ 50 w 308"/>
                <a:gd name="T15" fmla="*/ 128 h 184"/>
                <a:gd name="T16" fmla="*/ 25 w 308"/>
                <a:gd name="T17" fmla="*/ 152 h 184"/>
                <a:gd name="T18" fmla="*/ 0 w 308"/>
                <a:gd name="T19" fmla="*/ 184 h 184"/>
                <a:gd name="T20" fmla="*/ 0 w 308"/>
                <a:gd name="T21" fmla="*/ 168 h 184"/>
                <a:gd name="T22" fmla="*/ 17 w 308"/>
                <a:gd name="T23" fmla="*/ 152 h 184"/>
                <a:gd name="T24" fmla="*/ 42 w 308"/>
                <a:gd name="T25" fmla="*/ 120 h 184"/>
                <a:gd name="T26" fmla="*/ 84 w 308"/>
                <a:gd name="T27" fmla="*/ 88 h 184"/>
                <a:gd name="T28" fmla="*/ 92 w 308"/>
                <a:gd name="T29" fmla="*/ 40 h 184"/>
                <a:gd name="T30" fmla="*/ 143 w 308"/>
                <a:gd name="T31" fmla="*/ 24 h 184"/>
                <a:gd name="T32" fmla="*/ 193 w 308"/>
                <a:gd name="T33" fmla="*/ 16 h 184"/>
                <a:gd name="T34" fmla="*/ 244 w 308"/>
                <a:gd name="T35" fmla="*/ 0 h 184"/>
                <a:gd name="T36" fmla="*/ 252 w 308"/>
                <a:gd name="T37" fmla="*/ 0 h 184"/>
                <a:gd name="T38" fmla="*/ 261 w 308"/>
                <a:gd name="T39" fmla="*/ 16 h 184"/>
                <a:gd name="T40" fmla="*/ 303 w 308"/>
                <a:gd name="T41" fmla="*/ 24 h 184"/>
                <a:gd name="T42" fmla="*/ 308 w 308"/>
                <a:gd name="T43" fmla="*/ 24 h 184"/>
                <a:gd name="T44" fmla="*/ 286 w 308"/>
                <a:gd name="T45" fmla="*/ 32 h 184"/>
                <a:gd name="T46" fmla="*/ 244 w 308"/>
                <a:gd name="T47" fmla="*/ 56 h 184"/>
                <a:gd name="T48" fmla="*/ 244 w 308"/>
                <a:gd name="T49" fmla="*/ 56 h 18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308" h="184">
                  <a:moveTo>
                    <a:pt x="244" y="56"/>
                  </a:moveTo>
                  <a:lnTo>
                    <a:pt x="278" y="72"/>
                  </a:lnTo>
                  <a:lnTo>
                    <a:pt x="244" y="88"/>
                  </a:lnTo>
                  <a:lnTo>
                    <a:pt x="202" y="88"/>
                  </a:lnTo>
                  <a:lnTo>
                    <a:pt x="134" y="120"/>
                  </a:lnTo>
                  <a:lnTo>
                    <a:pt x="109" y="120"/>
                  </a:lnTo>
                  <a:lnTo>
                    <a:pt x="92" y="120"/>
                  </a:lnTo>
                  <a:lnTo>
                    <a:pt x="50" y="128"/>
                  </a:lnTo>
                  <a:lnTo>
                    <a:pt x="25" y="152"/>
                  </a:lnTo>
                  <a:lnTo>
                    <a:pt x="0" y="184"/>
                  </a:lnTo>
                  <a:lnTo>
                    <a:pt x="0" y="168"/>
                  </a:lnTo>
                  <a:lnTo>
                    <a:pt x="17" y="152"/>
                  </a:lnTo>
                  <a:lnTo>
                    <a:pt x="42" y="120"/>
                  </a:lnTo>
                  <a:lnTo>
                    <a:pt x="84" y="88"/>
                  </a:lnTo>
                  <a:lnTo>
                    <a:pt x="92" y="40"/>
                  </a:lnTo>
                  <a:lnTo>
                    <a:pt x="143" y="24"/>
                  </a:lnTo>
                  <a:lnTo>
                    <a:pt x="193" y="16"/>
                  </a:lnTo>
                  <a:lnTo>
                    <a:pt x="244" y="0"/>
                  </a:lnTo>
                  <a:lnTo>
                    <a:pt x="252" y="0"/>
                  </a:lnTo>
                  <a:lnTo>
                    <a:pt x="261" y="16"/>
                  </a:lnTo>
                  <a:lnTo>
                    <a:pt x="303" y="24"/>
                  </a:lnTo>
                  <a:lnTo>
                    <a:pt x="308" y="24"/>
                  </a:lnTo>
                  <a:lnTo>
                    <a:pt x="286" y="32"/>
                  </a:lnTo>
                  <a:lnTo>
                    <a:pt x="244" y="56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8" name="Freeform 80"/>
            <p:cNvSpPr>
              <a:spLocks/>
            </p:cNvSpPr>
            <p:nvPr/>
          </p:nvSpPr>
          <p:spPr bwMode="auto">
            <a:xfrm>
              <a:off x="4721" y="2704"/>
              <a:ext cx="893" cy="592"/>
            </a:xfrm>
            <a:custGeom>
              <a:avLst/>
              <a:gdLst>
                <a:gd name="T0" fmla="*/ 784 w 893"/>
                <a:gd name="T1" fmla="*/ 312 h 592"/>
                <a:gd name="T2" fmla="*/ 725 w 893"/>
                <a:gd name="T3" fmla="*/ 280 h 592"/>
                <a:gd name="T4" fmla="*/ 708 w 893"/>
                <a:gd name="T5" fmla="*/ 208 h 592"/>
                <a:gd name="T6" fmla="*/ 708 w 893"/>
                <a:gd name="T7" fmla="*/ 168 h 592"/>
                <a:gd name="T8" fmla="*/ 666 w 893"/>
                <a:gd name="T9" fmla="*/ 120 h 592"/>
                <a:gd name="T10" fmla="*/ 632 w 893"/>
                <a:gd name="T11" fmla="*/ 96 h 592"/>
                <a:gd name="T12" fmla="*/ 581 w 893"/>
                <a:gd name="T13" fmla="*/ 56 h 592"/>
                <a:gd name="T14" fmla="*/ 548 w 893"/>
                <a:gd name="T15" fmla="*/ 16 h 592"/>
                <a:gd name="T16" fmla="*/ 506 w 893"/>
                <a:gd name="T17" fmla="*/ 0 h 592"/>
                <a:gd name="T18" fmla="*/ 472 w 893"/>
                <a:gd name="T19" fmla="*/ 48 h 592"/>
                <a:gd name="T20" fmla="*/ 396 w 893"/>
                <a:gd name="T21" fmla="*/ 72 h 592"/>
                <a:gd name="T22" fmla="*/ 371 w 893"/>
                <a:gd name="T23" fmla="*/ 96 h 592"/>
                <a:gd name="T24" fmla="*/ 337 w 893"/>
                <a:gd name="T25" fmla="*/ 80 h 592"/>
                <a:gd name="T26" fmla="*/ 287 w 893"/>
                <a:gd name="T27" fmla="*/ 88 h 592"/>
                <a:gd name="T28" fmla="*/ 253 w 893"/>
                <a:gd name="T29" fmla="*/ 88 h 592"/>
                <a:gd name="T30" fmla="*/ 219 w 893"/>
                <a:gd name="T31" fmla="*/ 80 h 592"/>
                <a:gd name="T32" fmla="*/ 185 w 893"/>
                <a:gd name="T33" fmla="*/ 104 h 592"/>
                <a:gd name="T34" fmla="*/ 160 w 893"/>
                <a:gd name="T35" fmla="*/ 128 h 592"/>
                <a:gd name="T36" fmla="*/ 135 w 893"/>
                <a:gd name="T37" fmla="*/ 168 h 592"/>
                <a:gd name="T38" fmla="*/ 110 w 893"/>
                <a:gd name="T39" fmla="*/ 224 h 592"/>
                <a:gd name="T40" fmla="*/ 84 w 893"/>
                <a:gd name="T41" fmla="*/ 256 h 592"/>
                <a:gd name="T42" fmla="*/ 76 w 893"/>
                <a:gd name="T43" fmla="*/ 280 h 592"/>
                <a:gd name="T44" fmla="*/ 67 w 893"/>
                <a:gd name="T45" fmla="*/ 320 h 592"/>
                <a:gd name="T46" fmla="*/ 51 w 893"/>
                <a:gd name="T47" fmla="*/ 328 h 592"/>
                <a:gd name="T48" fmla="*/ 25 w 893"/>
                <a:gd name="T49" fmla="*/ 344 h 592"/>
                <a:gd name="T50" fmla="*/ 0 w 893"/>
                <a:gd name="T51" fmla="*/ 352 h 592"/>
                <a:gd name="T52" fmla="*/ 17 w 893"/>
                <a:gd name="T53" fmla="*/ 368 h 592"/>
                <a:gd name="T54" fmla="*/ 51 w 893"/>
                <a:gd name="T55" fmla="*/ 392 h 592"/>
                <a:gd name="T56" fmla="*/ 59 w 893"/>
                <a:gd name="T57" fmla="*/ 416 h 592"/>
                <a:gd name="T58" fmla="*/ 93 w 893"/>
                <a:gd name="T59" fmla="*/ 440 h 592"/>
                <a:gd name="T60" fmla="*/ 135 w 893"/>
                <a:gd name="T61" fmla="*/ 456 h 592"/>
                <a:gd name="T62" fmla="*/ 118 w 893"/>
                <a:gd name="T63" fmla="*/ 488 h 592"/>
                <a:gd name="T64" fmla="*/ 160 w 893"/>
                <a:gd name="T65" fmla="*/ 496 h 592"/>
                <a:gd name="T66" fmla="*/ 202 w 893"/>
                <a:gd name="T67" fmla="*/ 512 h 592"/>
                <a:gd name="T68" fmla="*/ 244 w 893"/>
                <a:gd name="T69" fmla="*/ 488 h 592"/>
                <a:gd name="T70" fmla="*/ 244 w 893"/>
                <a:gd name="T71" fmla="*/ 528 h 592"/>
                <a:gd name="T72" fmla="*/ 261 w 893"/>
                <a:gd name="T73" fmla="*/ 536 h 592"/>
                <a:gd name="T74" fmla="*/ 253 w 893"/>
                <a:gd name="T75" fmla="*/ 544 h 592"/>
                <a:gd name="T76" fmla="*/ 287 w 893"/>
                <a:gd name="T77" fmla="*/ 560 h 592"/>
                <a:gd name="T78" fmla="*/ 287 w 893"/>
                <a:gd name="T79" fmla="*/ 584 h 592"/>
                <a:gd name="T80" fmla="*/ 320 w 893"/>
                <a:gd name="T81" fmla="*/ 592 h 592"/>
                <a:gd name="T82" fmla="*/ 413 w 893"/>
                <a:gd name="T83" fmla="*/ 592 h 592"/>
                <a:gd name="T84" fmla="*/ 438 w 893"/>
                <a:gd name="T85" fmla="*/ 568 h 592"/>
                <a:gd name="T86" fmla="*/ 463 w 893"/>
                <a:gd name="T87" fmla="*/ 568 h 592"/>
                <a:gd name="T88" fmla="*/ 514 w 893"/>
                <a:gd name="T89" fmla="*/ 568 h 592"/>
                <a:gd name="T90" fmla="*/ 565 w 893"/>
                <a:gd name="T91" fmla="*/ 560 h 592"/>
                <a:gd name="T92" fmla="*/ 607 w 893"/>
                <a:gd name="T93" fmla="*/ 504 h 592"/>
                <a:gd name="T94" fmla="*/ 657 w 893"/>
                <a:gd name="T95" fmla="*/ 488 h 592"/>
                <a:gd name="T96" fmla="*/ 699 w 893"/>
                <a:gd name="T97" fmla="*/ 480 h 592"/>
                <a:gd name="T98" fmla="*/ 725 w 893"/>
                <a:gd name="T99" fmla="*/ 488 h 592"/>
                <a:gd name="T100" fmla="*/ 767 w 893"/>
                <a:gd name="T101" fmla="*/ 480 h 592"/>
                <a:gd name="T102" fmla="*/ 775 w 893"/>
                <a:gd name="T103" fmla="*/ 496 h 592"/>
                <a:gd name="T104" fmla="*/ 826 w 893"/>
                <a:gd name="T105" fmla="*/ 496 h 592"/>
                <a:gd name="T106" fmla="*/ 834 w 893"/>
                <a:gd name="T107" fmla="*/ 416 h 592"/>
                <a:gd name="T108" fmla="*/ 851 w 893"/>
                <a:gd name="T109" fmla="*/ 376 h 592"/>
                <a:gd name="T110" fmla="*/ 885 w 893"/>
                <a:gd name="T111" fmla="*/ 336 h 592"/>
                <a:gd name="T112" fmla="*/ 893 w 893"/>
                <a:gd name="T113" fmla="*/ 312 h 592"/>
                <a:gd name="T114" fmla="*/ 876 w 893"/>
                <a:gd name="T115" fmla="*/ 288 h 592"/>
                <a:gd name="T116" fmla="*/ 834 w 893"/>
                <a:gd name="T117" fmla="*/ 288 h 592"/>
                <a:gd name="T118" fmla="*/ 784 w 893"/>
                <a:gd name="T119" fmla="*/ 312 h 59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893" h="592">
                  <a:moveTo>
                    <a:pt x="784" y="312"/>
                  </a:moveTo>
                  <a:lnTo>
                    <a:pt x="725" y="280"/>
                  </a:lnTo>
                  <a:lnTo>
                    <a:pt x="708" y="208"/>
                  </a:lnTo>
                  <a:lnTo>
                    <a:pt x="708" y="168"/>
                  </a:lnTo>
                  <a:lnTo>
                    <a:pt x="666" y="120"/>
                  </a:lnTo>
                  <a:lnTo>
                    <a:pt x="632" y="96"/>
                  </a:lnTo>
                  <a:lnTo>
                    <a:pt x="581" y="56"/>
                  </a:lnTo>
                  <a:lnTo>
                    <a:pt x="548" y="16"/>
                  </a:lnTo>
                  <a:lnTo>
                    <a:pt x="506" y="0"/>
                  </a:lnTo>
                  <a:lnTo>
                    <a:pt x="472" y="48"/>
                  </a:lnTo>
                  <a:lnTo>
                    <a:pt x="396" y="72"/>
                  </a:lnTo>
                  <a:lnTo>
                    <a:pt x="371" y="96"/>
                  </a:lnTo>
                  <a:lnTo>
                    <a:pt x="337" y="80"/>
                  </a:lnTo>
                  <a:lnTo>
                    <a:pt x="287" y="88"/>
                  </a:lnTo>
                  <a:lnTo>
                    <a:pt x="253" y="88"/>
                  </a:lnTo>
                  <a:lnTo>
                    <a:pt x="219" y="80"/>
                  </a:lnTo>
                  <a:lnTo>
                    <a:pt x="185" y="104"/>
                  </a:lnTo>
                  <a:lnTo>
                    <a:pt x="160" y="128"/>
                  </a:lnTo>
                  <a:lnTo>
                    <a:pt x="135" y="168"/>
                  </a:lnTo>
                  <a:lnTo>
                    <a:pt x="110" y="224"/>
                  </a:lnTo>
                  <a:lnTo>
                    <a:pt x="84" y="256"/>
                  </a:lnTo>
                  <a:lnTo>
                    <a:pt x="76" y="280"/>
                  </a:lnTo>
                  <a:lnTo>
                    <a:pt x="67" y="320"/>
                  </a:lnTo>
                  <a:lnTo>
                    <a:pt x="51" y="328"/>
                  </a:lnTo>
                  <a:lnTo>
                    <a:pt x="25" y="344"/>
                  </a:lnTo>
                  <a:lnTo>
                    <a:pt x="0" y="352"/>
                  </a:lnTo>
                  <a:lnTo>
                    <a:pt x="17" y="368"/>
                  </a:lnTo>
                  <a:lnTo>
                    <a:pt x="51" y="392"/>
                  </a:lnTo>
                  <a:lnTo>
                    <a:pt x="59" y="416"/>
                  </a:lnTo>
                  <a:lnTo>
                    <a:pt x="93" y="440"/>
                  </a:lnTo>
                  <a:lnTo>
                    <a:pt x="135" y="456"/>
                  </a:lnTo>
                  <a:lnTo>
                    <a:pt x="118" y="488"/>
                  </a:lnTo>
                  <a:lnTo>
                    <a:pt x="160" y="496"/>
                  </a:lnTo>
                  <a:lnTo>
                    <a:pt x="202" y="512"/>
                  </a:lnTo>
                  <a:lnTo>
                    <a:pt x="244" y="488"/>
                  </a:lnTo>
                  <a:lnTo>
                    <a:pt x="244" y="528"/>
                  </a:lnTo>
                  <a:lnTo>
                    <a:pt x="261" y="536"/>
                  </a:lnTo>
                  <a:lnTo>
                    <a:pt x="253" y="544"/>
                  </a:lnTo>
                  <a:lnTo>
                    <a:pt x="287" y="560"/>
                  </a:lnTo>
                  <a:lnTo>
                    <a:pt x="287" y="584"/>
                  </a:lnTo>
                  <a:lnTo>
                    <a:pt x="320" y="592"/>
                  </a:lnTo>
                  <a:lnTo>
                    <a:pt x="413" y="592"/>
                  </a:lnTo>
                  <a:lnTo>
                    <a:pt x="438" y="568"/>
                  </a:lnTo>
                  <a:lnTo>
                    <a:pt x="463" y="568"/>
                  </a:lnTo>
                  <a:lnTo>
                    <a:pt x="514" y="568"/>
                  </a:lnTo>
                  <a:lnTo>
                    <a:pt x="565" y="560"/>
                  </a:lnTo>
                  <a:lnTo>
                    <a:pt x="607" y="504"/>
                  </a:lnTo>
                  <a:lnTo>
                    <a:pt x="657" y="488"/>
                  </a:lnTo>
                  <a:lnTo>
                    <a:pt x="699" y="480"/>
                  </a:lnTo>
                  <a:lnTo>
                    <a:pt x="725" y="488"/>
                  </a:lnTo>
                  <a:lnTo>
                    <a:pt x="767" y="480"/>
                  </a:lnTo>
                  <a:lnTo>
                    <a:pt x="775" y="496"/>
                  </a:lnTo>
                  <a:lnTo>
                    <a:pt x="826" y="496"/>
                  </a:lnTo>
                  <a:lnTo>
                    <a:pt x="834" y="416"/>
                  </a:lnTo>
                  <a:lnTo>
                    <a:pt x="851" y="376"/>
                  </a:lnTo>
                  <a:lnTo>
                    <a:pt x="885" y="336"/>
                  </a:lnTo>
                  <a:lnTo>
                    <a:pt x="893" y="312"/>
                  </a:lnTo>
                  <a:lnTo>
                    <a:pt x="876" y="288"/>
                  </a:lnTo>
                  <a:lnTo>
                    <a:pt x="834" y="288"/>
                  </a:lnTo>
                  <a:lnTo>
                    <a:pt x="784" y="312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59" name="Freeform 81"/>
            <p:cNvSpPr>
              <a:spLocks/>
            </p:cNvSpPr>
            <p:nvPr/>
          </p:nvSpPr>
          <p:spPr bwMode="auto">
            <a:xfrm>
              <a:off x="5235" y="2664"/>
              <a:ext cx="354" cy="336"/>
            </a:xfrm>
            <a:custGeom>
              <a:avLst/>
              <a:gdLst>
                <a:gd name="T0" fmla="*/ 270 w 354"/>
                <a:gd name="T1" fmla="*/ 248 h 336"/>
                <a:gd name="T2" fmla="*/ 253 w 354"/>
                <a:gd name="T3" fmla="*/ 224 h 336"/>
                <a:gd name="T4" fmla="*/ 278 w 354"/>
                <a:gd name="T5" fmla="*/ 200 h 336"/>
                <a:gd name="T6" fmla="*/ 354 w 354"/>
                <a:gd name="T7" fmla="*/ 184 h 336"/>
                <a:gd name="T8" fmla="*/ 337 w 354"/>
                <a:gd name="T9" fmla="*/ 152 h 336"/>
                <a:gd name="T10" fmla="*/ 303 w 354"/>
                <a:gd name="T11" fmla="*/ 120 h 336"/>
                <a:gd name="T12" fmla="*/ 287 w 354"/>
                <a:gd name="T13" fmla="*/ 88 h 336"/>
                <a:gd name="T14" fmla="*/ 236 w 354"/>
                <a:gd name="T15" fmla="*/ 72 h 336"/>
                <a:gd name="T16" fmla="*/ 211 w 354"/>
                <a:gd name="T17" fmla="*/ 24 h 336"/>
                <a:gd name="T18" fmla="*/ 152 w 354"/>
                <a:gd name="T19" fmla="*/ 24 h 336"/>
                <a:gd name="T20" fmla="*/ 84 w 354"/>
                <a:gd name="T21" fmla="*/ 0 h 336"/>
                <a:gd name="T22" fmla="*/ 59 w 354"/>
                <a:gd name="T23" fmla="*/ 24 h 336"/>
                <a:gd name="T24" fmla="*/ 8 w 354"/>
                <a:gd name="T25" fmla="*/ 32 h 336"/>
                <a:gd name="T26" fmla="*/ 0 w 354"/>
                <a:gd name="T27" fmla="*/ 40 h 336"/>
                <a:gd name="T28" fmla="*/ 34 w 354"/>
                <a:gd name="T29" fmla="*/ 56 h 336"/>
                <a:gd name="T30" fmla="*/ 67 w 354"/>
                <a:gd name="T31" fmla="*/ 96 h 336"/>
                <a:gd name="T32" fmla="*/ 118 w 354"/>
                <a:gd name="T33" fmla="*/ 136 h 336"/>
                <a:gd name="T34" fmla="*/ 152 w 354"/>
                <a:gd name="T35" fmla="*/ 160 h 336"/>
                <a:gd name="T36" fmla="*/ 194 w 354"/>
                <a:gd name="T37" fmla="*/ 208 h 336"/>
                <a:gd name="T38" fmla="*/ 194 w 354"/>
                <a:gd name="T39" fmla="*/ 248 h 336"/>
                <a:gd name="T40" fmla="*/ 211 w 354"/>
                <a:gd name="T41" fmla="*/ 320 h 336"/>
                <a:gd name="T42" fmla="*/ 236 w 354"/>
                <a:gd name="T43" fmla="*/ 336 h 336"/>
                <a:gd name="T44" fmla="*/ 253 w 354"/>
                <a:gd name="T45" fmla="*/ 312 h 336"/>
                <a:gd name="T46" fmla="*/ 270 w 354"/>
                <a:gd name="T47" fmla="*/ 248 h 3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54" h="336">
                  <a:moveTo>
                    <a:pt x="270" y="248"/>
                  </a:moveTo>
                  <a:lnTo>
                    <a:pt x="253" y="224"/>
                  </a:lnTo>
                  <a:lnTo>
                    <a:pt x="278" y="200"/>
                  </a:lnTo>
                  <a:lnTo>
                    <a:pt x="354" y="184"/>
                  </a:lnTo>
                  <a:lnTo>
                    <a:pt x="337" y="152"/>
                  </a:lnTo>
                  <a:lnTo>
                    <a:pt x="303" y="120"/>
                  </a:lnTo>
                  <a:lnTo>
                    <a:pt x="287" y="88"/>
                  </a:lnTo>
                  <a:lnTo>
                    <a:pt x="236" y="72"/>
                  </a:lnTo>
                  <a:lnTo>
                    <a:pt x="211" y="24"/>
                  </a:lnTo>
                  <a:lnTo>
                    <a:pt x="152" y="24"/>
                  </a:lnTo>
                  <a:lnTo>
                    <a:pt x="84" y="0"/>
                  </a:lnTo>
                  <a:lnTo>
                    <a:pt x="59" y="24"/>
                  </a:lnTo>
                  <a:lnTo>
                    <a:pt x="8" y="32"/>
                  </a:lnTo>
                  <a:lnTo>
                    <a:pt x="0" y="40"/>
                  </a:lnTo>
                  <a:lnTo>
                    <a:pt x="34" y="56"/>
                  </a:lnTo>
                  <a:lnTo>
                    <a:pt x="67" y="96"/>
                  </a:lnTo>
                  <a:lnTo>
                    <a:pt x="118" y="136"/>
                  </a:lnTo>
                  <a:lnTo>
                    <a:pt x="152" y="160"/>
                  </a:lnTo>
                  <a:lnTo>
                    <a:pt x="194" y="208"/>
                  </a:lnTo>
                  <a:lnTo>
                    <a:pt x="194" y="248"/>
                  </a:lnTo>
                  <a:lnTo>
                    <a:pt x="211" y="320"/>
                  </a:lnTo>
                  <a:lnTo>
                    <a:pt x="236" y="336"/>
                  </a:lnTo>
                  <a:lnTo>
                    <a:pt x="253" y="312"/>
                  </a:lnTo>
                  <a:lnTo>
                    <a:pt x="270" y="248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0" name="Freeform 82"/>
            <p:cNvSpPr>
              <a:spLocks/>
            </p:cNvSpPr>
            <p:nvPr/>
          </p:nvSpPr>
          <p:spPr bwMode="auto">
            <a:xfrm>
              <a:off x="4721" y="2704"/>
              <a:ext cx="893" cy="592"/>
            </a:xfrm>
            <a:custGeom>
              <a:avLst/>
              <a:gdLst>
                <a:gd name="T0" fmla="*/ 784 w 893"/>
                <a:gd name="T1" fmla="*/ 312 h 592"/>
                <a:gd name="T2" fmla="*/ 725 w 893"/>
                <a:gd name="T3" fmla="*/ 280 h 592"/>
                <a:gd name="T4" fmla="*/ 708 w 893"/>
                <a:gd name="T5" fmla="*/ 208 h 592"/>
                <a:gd name="T6" fmla="*/ 708 w 893"/>
                <a:gd name="T7" fmla="*/ 168 h 592"/>
                <a:gd name="T8" fmla="*/ 666 w 893"/>
                <a:gd name="T9" fmla="*/ 120 h 592"/>
                <a:gd name="T10" fmla="*/ 632 w 893"/>
                <a:gd name="T11" fmla="*/ 96 h 592"/>
                <a:gd name="T12" fmla="*/ 581 w 893"/>
                <a:gd name="T13" fmla="*/ 56 h 592"/>
                <a:gd name="T14" fmla="*/ 548 w 893"/>
                <a:gd name="T15" fmla="*/ 16 h 592"/>
                <a:gd name="T16" fmla="*/ 506 w 893"/>
                <a:gd name="T17" fmla="*/ 0 h 592"/>
                <a:gd name="T18" fmla="*/ 472 w 893"/>
                <a:gd name="T19" fmla="*/ 48 h 592"/>
                <a:gd name="T20" fmla="*/ 396 w 893"/>
                <a:gd name="T21" fmla="*/ 72 h 592"/>
                <a:gd name="T22" fmla="*/ 371 w 893"/>
                <a:gd name="T23" fmla="*/ 96 h 592"/>
                <a:gd name="T24" fmla="*/ 337 w 893"/>
                <a:gd name="T25" fmla="*/ 80 h 592"/>
                <a:gd name="T26" fmla="*/ 287 w 893"/>
                <a:gd name="T27" fmla="*/ 88 h 592"/>
                <a:gd name="T28" fmla="*/ 253 w 893"/>
                <a:gd name="T29" fmla="*/ 88 h 592"/>
                <a:gd name="T30" fmla="*/ 219 w 893"/>
                <a:gd name="T31" fmla="*/ 80 h 592"/>
                <a:gd name="T32" fmla="*/ 185 w 893"/>
                <a:gd name="T33" fmla="*/ 104 h 592"/>
                <a:gd name="T34" fmla="*/ 185 w 893"/>
                <a:gd name="T35" fmla="*/ 104 h 592"/>
                <a:gd name="T36" fmla="*/ 160 w 893"/>
                <a:gd name="T37" fmla="*/ 128 h 592"/>
                <a:gd name="T38" fmla="*/ 135 w 893"/>
                <a:gd name="T39" fmla="*/ 168 h 592"/>
                <a:gd name="T40" fmla="*/ 110 w 893"/>
                <a:gd name="T41" fmla="*/ 224 h 592"/>
                <a:gd name="T42" fmla="*/ 84 w 893"/>
                <a:gd name="T43" fmla="*/ 256 h 592"/>
                <a:gd name="T44" fmla="*/ 76 w 893"/>
                <a:gd name="T45" fmla="*/ 280 h 592"/>
                <a:gd name="T46" fmla="*/ 67 w 893"/>
                <a:gd name="T47" fmla="*/ 320 h 592"/>
                <a:gd name="T48" fmla="*/ 51 w 893"/>
                <a:gd name="T49" fmla="*/ 328 h 592"/>
                <a:gd name="T50" fmla="*/ 25 w 893"/>
                <a:gd name="T51" fmla="*/ 344 h 592"/>
                <a:gd name="T52" fmla="*/ 0 w 893"/>
                <a:gd name="T53" fmla="*/ 352 h 592"/>
                <a:gd name="T54" fmla="*/ 17 w 893"/>
                <a:gd name="T55" fmla="*/ 368 h 592"/>
                <a:gd name="T56" fmla="*/ 51 w 893"/>
                <a:gd name="T57" fmla="*/ 392 h 592"/>
                <a:gd name="T58" fmla="*/ 59 w 893"/>
                <a:gd name="T59" fmla="*/ 416 h 592"/>
                <a:gd name="T60" fmla="*/ 93 w 893"/>
                <a:gd name="T61" fmla="*/ 440 h 592"/>
                <a:gd name="T62" fmla="*/ 135 w 893"/>
                <a:gd name="T63" fmla="*/ 456 h 592"/>
                <a:gd name="T64" fmla="*/ 118 w 893"/>
                <a:gd name="T65" fmla="*/ 488 h 592"/>
                <a:gd name="T66" fmla="*/ 160 w 893"/>
                <a:gd name="T67" fmla="*/ 496 h 592"/>
                <a:gd name="T68" fmla="*/ 202 w 893"/>
                <a:gd name="T69" fmla="*/ 512 h 592"/>
                <a:gd name="T70" fmla="*/ 244 w 893"/>
                <a:gd name="T71" fmla="*/ 488 h 592"/>
                <a:gd name="T72" fmla="*/ 244 w 893"/>
                <a:gd name="T73" fmla="*/ 528 h 592"/>
                <a:gd name="T74" fmla="*/ 261 w 893"/>
                <a:gd name="T75" fmla="*/ 536 h 592"/>
                <a:gd name="T76" fmla="*/ 253 w 893"/>
                <a:gd name="T77" fmla="*/ 544 h 592"/>
                <a:gd name="T78" fmla="*/ 287 w 893"/>
                <a:gd name="T79" fmla="*/ 560 h 592"/>
                <a:gd name="T80" fmla="*/ 287 w 893"/>
                <a:gd name="T81" fmla="*/ 584 h 592"/>
                <a:gd name="T82" fmla="*/ 320 w 893"/>
                <a:gd name="T83" fmla="*/ 592 h 592"/>
                <a:gd name="T84" fmla="*/ 413 w 893"/>
                <a:gd name="T85" fmla="*/ 592 h 592"/>
                <a:gd name="T86" fmla="*/ 438 w 893"/>
                <a:gd name="T87" fmla="*/ 568 h 592"/>
                <a:gd name="T88" fmla="*/ 463 w 893"/>
                <a:gd name="T89" fmla="*/ 568 h 592"/>
                <a:gd name="T90" fmla="*/ 514 w 893"/>
                <a:gd name="T91" fmla="*/ 568 h 592"/>
                <a:gd name="T92" fmla="*/ 565 w 893"/>
                <a:gd name="T93" fmla="*/ 560 h 592"/>
                <a:gd name="T94" fmla="*/ 607 w 893"/>
                <a:gd name="T95" fmla="*/ 504 h 592"/>
                <a:gd name="T96" fmla="*/ 657 w 893"/>
                <a:gd name="T97" fmla="*/ 488 h 592"/>
                <a:gd name="T98" fmla="*/ 699 w 893"/>
                <a:gd name="T99" fmla="*/ 480 h 592"/>
                <a:gd name="T100" fmla="*/ 725 w 893"/>
                <a:gd name="T101" fmla="*/ 488 h 592"/>
                <a:gd name="T102" fmla="*/ 767 w 893"/>
                <a:gd name="T103" fmla="*/ 480 h 592"/>
                <a:gd name="T104" fmla="*/ 775 w 893"/>
                <a:gd name="T105" fmla="*/ 496 h 592"/>
                <a:gd name="T106" fmla="*/ 826 w 893"/>
                <a:gd name="T107" fmla="*/ 496 h 592"/>
                <a:gd name="T108" fmla="*/ 834 w 893"/>
                <a:gd name="T109" fmla="*/ 416 h 592"/>
                <a:gd name="T110" fmla="*/ 851 w 893"/>
                <a:gd name="T111" fmla="*/ 376 h 592"/>
                <a:gd name="T112" fmla="*/ 885 w 893"/>
                <a:gd name="T113" fmla="*/ 336 h 592"/>
                <a:gd name="T114" fmla="*/ 893 w 893"/>
                <a:gd name="T115" fmla="*/ 312 h 592"/>
                <a:gd name="T116" fmla="*/ 876 w 893"/>
                <a:gd name="T117" fmla="*/ 288 h 592"/>
                <a:gd name="T118" fmla="*/ 834 w 893"/>
                <a:gd name="T119" fmla="*/ 288 h 592"/>
                <a:gd name="T120" fmla="*/ 784 w 893"/>
                <a:gd name="T121" fmla="*/ 312 h 59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893" h="592">
                  <a:moveTo>
                    <a:pt x="784" y="312"/>
                  </a:moveTo>
                  <a:lnTo>
                    <a:pt x="725" y="280"/>
                  </a:lnTo>
                  <a:lnTo>
                    <a:pt x="708" y="208"/>
                  </a:lnTo>
                  <a:lnTo>
                    <a:pt x="708" y="168"/>
                  </a:lnTo>
                  <a:lnTo>
                    <a:pt x="666" y="120"/>
                  </a:lnTo>
                  <a:lnTo>
                    <a:pt x="632" y="96"/>
                  </a:lnTo>
                  <a:lnTo>
                    <a:pt x="581" y="56"/>
                  </a:lnTo>
                  <a:lnTo>
                    <a:pt x="548" y="16"/>
                  </a:lnTo>
                  <a:lnTo>
                    <a:pt x="506" y="0"/>
                  </a:lnTo>
                  <a:lnTo>
                    <a:pt x="472" y="48"/>
                  </a:lnTo>
                  <a:lnTo>
                    <a:pt x="396" y="72"/>
                  </a:lnTo>
                  <a:lnTo>
                    <a:pt x="371" y="96"/>
                  </a:lnTo>
                  <a:lnTo>
                    <a:pt x="337" y="80"/>
                  </a:lnTo>
                  <a:lnTo>
                    <a:pt x="287" y="88"/>
                  </a:lnTo>
                  <a:lnTo>
                    <a:pt x="253" y="88"/>
                  </a:lnTo>
                  <a:lnTo>
                    <a:pt x="219" y="80"/>
                  </a:lnTo>
                  <a:lnTo>
                    <a:pt x="185" y="104"/>
                  </a:lnTo>
                  <a:lnTo>
                    <a:pt x="160" y="128"/>
                  </a:lnTo>
                  <a:lnTo>
                    <a:pt x="135" y="168"/>
                  </a:lnTo>
                  <a:lnTo>
                    <a:pt x="110" y="224"/>
                  </a:lnTo>
                  <a:lnTo>
                    <a:pt x="84" y="256"/>
                  </a:lnTo>
                  <a:lnTo>
                    <a:pt x="76" y="280"/>
                  </a:lnTo>
                  <a:lnTo>
                    <a:pt x="67" y="320"/>
                  </a:lnTo>
                  <a:lnTo>
                    <a:pt x="51" y="328"/>
                  </a:lnTo>
                  <a:lnTo>
                    <a:pt x="25" y="344"/>
                  </a:lnTo>
                  <a:lnTo>
                    <a:pt x="0" y="352"/>
                  </a:lnTo>
                  <a:lnTo>
                    <a:pt x="17" y="368"/>
                  </a:lnTo>
                  <a:lnTo>
                    <a:pt x="51" y="392"/>
                  </a:lnTo>
                  <a:lnTo>
                    <a:pt x="59" y="416"/>
                  </a:lnTo>
                  <a:lnTo>
                    <a:pt x="93" y="440"/>
                  </a:lnTo>
                  <a:lnTo>
                    <a:pt x="135" y="456"/>
                  </a:lnTo>
                  <a:lnTo>
                    <a:pt x="118" y="488"/>
                  </a:lnTo>
                  <a:lnTo>
                    <a:pt x="160" y="496"/>
                  </a:lnTo>
                  <a:lnTo>
                    <a:pt x="202" y="512"/>
                  </a:lnTo>
                  <a:lnTo>
                    <a:pt x="244" y="488"/>
                  </a:lnTo>
                  <a:lnTo>
                    <a:pt x="244" y="528"/>
                  </a:lnTo>
                  <a:lnTo>
                    <a:pt x="261" y="536"/>
                  </a:lnTo>
                  <a:lnTo>
                    <a:pt x="253" y="544"/>
                  </a:lnTo>
                  <a:lnTo>
                    <a:pt x="287" y="560"/>
                  </a:lnTo>
                  <a:lnTo>
                    <a:pt x="287" y="584"/>
                  </a:lnTo>
                  <a:lnTo>
                    <a:pt x="320" y="592"/>
                  </a:lnTo>
                  <a:lnTo>
                    <a:pt x="413" y="592"/>
                  </a:lnTo>
                  <a:lnTo>
                    <a:pt x="438" y="568"/>
                  </a:lnTo>
                  <a:lnTo>
                    <a:pt x="463" y="568"/>
                  </a:lnTo>
                  <a:lnTo>
                    <a:pt x="514" y="568"/>
                  </a:lnTo>
                  <a:lnTo>
                    <a:pt x="565" y="560"/>
                  </a:lnTo>
                  <a:lnTo>
                    <a:pt x="607" y="504"/>
                  </a:lnTo>
                  <a:lnTo>
                    <a:pt x="657" y="488"/>
                  </a:lnTo>
                  <a:lnTo>
                    <a:pt x="699" y="480"/>
                  </a:lnTo>
                  <a:lnTo>
                    <a:pt x="725" y="488"/>
                  </a:lnTo>
                  <a:lnTo>
                    <a:pt x="767" y="480"/>
                  </a:lnTo>
                  <a:lnTo>
                    <a:pt x="775" y="496"/>
                  </a:lnTo>
                  <a:lnTo>
                    <a:pt x="826" y="496"/>
                  </a:lnTo>
                  <a:lnTo>
                    <a:pt x="834" y="416"/>
                  </a:lnTo>
                  <a:lnTo>
                    <a:pt x="851" y="376"/>
                  </a:lnTo>
                  <a:lnTo>
                    <a:pt x="885" y="336"/>
                  </a:lnTo>
                  <a:lnTo>
                    <a:pt x="893" y="312"/>
                  </a:lnTo>
                  <a:lnTo>
                    <a:pt x="876" y="288"/>
                  </a:lnTo>
                  <a:lnTo>
                    <a:pt x="834" y="288"/>
                  </a:lnTo>
                  <a:lnTo>
                    <a:pt x="784" y="312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1" name="Freeform 83"/>
            <p:cNvSpPr>
              <a:spLocks/>
            </p:cNvSpPr>
            <p:nvPr/>
          </p:nvSpPr>
          <p:spPr bwMode="auto">
            <a:xfrm>
              <a:off x="5235" y="2664"/>
              <a:ext cx="354" cy="336"/>
            </a:xfrm>
            <a:custGeom>
              <a:avLst/>
              <a:gdLst>
                <a:gd name="T0" fmla="*/ 270 w 354"/>
                <a:gd name="T1" fmla="*/ 248 h 336"/>
                <a:gd name="T2" fmla="*/ 253 w 354"/>
                <a:gd name="T3" fmla="*/ 224 h 336"/>
                <a:gd name="T4" fmla="*/ 278 w 354"/>
                <a:gd name="T5" fmla="*/ 200 h 336"/>
                <a:gd name="T6" fmla="*/ 354 w 354"/>
                <a:gd name="T7" fmla="*/ 184 h 336"/>
                <a:gd name="T8" fmla="*/ 337 w 354"/>
                <a:gd name="T9" fmla="*/ 152 h 336"/>
                <a:gd name="T10" fmla="*/ 303 w 354"/>
                <a:gd name="T11" fmla="*/ 120 h 336"/>
                <a:gd name="T12" fmla="*/ 287 w 354"/>
                <a:gd name="T13" fmla="*/ 88 h 336"/>
                <a:gd name="T14" fmla="*/ 236 w 354"/>
                <a:gd name="T15" fmla="*/ 72 h 336"/>
                <a:gd name="T16" fmla="*/ 211 w 354"/>
                <a:gd name="T17" fmla="*/ 24 h 336"/>
                <a:gd name="T18" fmla="*/ 152 w 354"/>
                <a:gd name="T19" fmla="*/ 24 h 336"/>
                <a:gd name="T20" fmla="*/ 84 w 354"/>
                <a:gd name="T21" fmla="*/ 0 h 336"/>
                <a:gd name="T22" fmla="*/ 59 w 354"/>
                <a:gd name="T23" fmla="*/ 24 h 336"/>
                <a:gd name="T24" fmla="*/ 8 w 354"/>
                <a:gd name="T25" fmla="*/ 32 h 336"/>
                <a:gd name="T26" fmla="*/ 0 w 354"/>
                <a:gd name="T27" fmla="*/ 40 h 336"/>
                <a:gd name="T28" fmla="*/ 34 w 354"/>
                <a:gd name="T29" fmla="*/ 56 h 336"/>
                <a:gd name="T30" fmla="*/ 67 w 354"/>
                <a:gd name="T31" fmla="*/ 96 h 336"/>
                <a:gd name="T32" fmla="*/ 118 w 354"/>
                <a:gd name="T33" fmla="*/ 136 h 336"/>
                <a:gd name="T34" fmla="*/ 152 w 354"/>
                <a:gd name="T35" fmla="*/ 160 h 336"/>
                <a:gd name="T36" fmla="*/ 194 w 354"/>
                <a:gd name="T37" fmla="*/ 208 h 336"/>
                <a:gd name="T38" fmla="*/ 194 w 354"/>
                <a:gd name="T39" fmla="*/ 248 h 336"/>
                <a:gd name="T40" fmla="*/ 211 w 354"/>
                <a:gd name="T41" fmla="*/ 320 h 336"/>
                <a:gd name="T42" fmla="*/ 236 w 354"/>
                <a:gd name="T43" fmla="*/ 336 h 336"/>
                <a:gd name="T44" fmla="*/ 253 w 354"/>
                <a:gd name="T45" fmla="*/ 312 h 336"/>
                <a:gd name="T46" fmla="*/ 270 w 354"/>
                <a:gd name="T47" fmla="*/ 248 h 3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54" h="336">
                  <a:moveTo>
                    <a:pt x="270" y="248"/>
                  </a:moveTo>
                  <a:lnTo>
                    <a:pt x="253" y="224"/>
                  </a:lnTo>
                  <a:lnTo>
                    <a:pt x="278" y="200"/>
                  </a:lnTo>
                  <a:lnTo>
                    <a:pt x="354" y="184"/>
                  </a:lnTo>
                  <a:lnTo>
                    <a:pt x="337" y="152"/>
                  </a:lnTo>
                  <a:lnTo>
                    <a:pt x="303" y="120"/>
                  </a:lnTo>
                  <a:lnTo>
                    <a:pt x="287" y="88"/>
                  </a:lnTo>
                  <a:lnTo>
                    <a:pt x="236" y="72"/>
                  </a:lnTo>
                  <a:lnTo>
                    <a:pt x="211" y="24"/>
                  </a:lnTo>
                  <a:lnTo>
                    <a:pt x="152" y="24"/>
                  </a:lnTo>
                  <a:lnTo>
                    <a:pt x="84" y="0"/>
                  </a:lnTo>
                  <a:lnTo>
                    <a:pt x="59" y="24"/>
                  </a:lnTo>
                  <a:lnTo>
                    <a:pt x="8" y="32"/>
                  </a:lnTo>
                  <a:lnTo>
                    <a:pt x="0" y="40"/>
                  </a:lnTo>
                  <a:lnTo>
                    <a:pt x="34" y="56"/>
                  </a:lnTo>
                  <a:lnTo>
                    <a:pt x="67" y="96"/>
                  </a:lnTo>
                  <a:lnTo>
                    <a:pt x="118" y="136"/>
                  </a:lnTo>
                  <a:lnTo>
                    <a:pt x="152" y="160"/>
                  </a:lnTo>
                  <a:lnTo>
                    <a:pt x="194" y="208"/>
                  </a:lnTo>
                  <a:lnTo>
                    <a:pt x="194" y="248"/>
                  </a:lnTo>
                  <a:lnTo>
                    <a:pt x="211" y="320"/>
                  </a:lnTo>
                  <a:lnTo>
                    <a:pt x="236" y="336"/>
                  </a:lnTo>
                  <a:lnTo>
                    <a:pt x="253" y="312"/>
                  </a:lnTo>
                  <a:lnTo>
                    <a:pt x="270" y="24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2" name="Freeform 84"/>
            <p:cNvSpPr>
              <a:spLocks/>
            </p:cNvSpPr>
            <p:nvPr/>
          </p:nvSpPr>
          <p:spPr bwMode="auto">
            <a:xfrm>
              <a:off x="4089" y="2040"/>
              <a:ext cx="860" cy="656"/>
            </a:xfrm>
            <a:custGeom>
              <a:avLst/>
              <a:gdLst>
                <a:gd name="T0" fmla="*/ 775 w 860"/>
                <a:gd name="T1" fmla="*/ 560 h 656"/>
                <a:gd name="T2" fmla="*/ 826 w 860"/>
                <a:gd name="T3" fmla="*/ 464 h 656"/>
                <a:gd name="T4" fmla="*/ 860 w 860"/>
                <a:gd name="T5" fmla="*/ 456 h 656"/>
                <a:gd name="T6" fmla="*/ 851 w 860"/>
                <a:gd name="T7" fmla="*/ 416 h 656"/>
                <a:gd name="T8" fmla="*/ 817 w 860"/>
                <a:gd name="T9" fmla="*/ 352 h 656"/>
                <a:gd name="T10" fmla="*/ 792 w 860"/>
                <a:gd name="T11" fmla="*/ 320 h 656"/>
                <a:gd name="T12" fmla="*/ 784 w 860"/>
                <a:gd name="T13" fmla="*/ 264 h 656"/>
                <a:gd name="T14" fmla="*/ 750 w 860"/>
                <a:gd name="T15" fmla="*/ 256 h 656"/>
                <a:gd name="T16" fmla="*/ 750 w 860"/>
                <a:gd name="T17" fmla="*/ 232 h 656"/>
                <a:gd name="T18" fmla="*/ 792 w 860"/>
                <a:gd name="T19" fmla="*/ 184 h 656"/>
                <a:gd name="T20" fmla="*/ 750 w 860"/>
                <a:gd name="T21" fmla="*/ 104 h 656"/>
                <a:gd name="T22" fmla="*/ 725 w 860"/>
                <a:gd name="T23" fmla="*/ 40 h 656"/>
                <a:gd name="T24" fmla="*/ 666 w 860"/>
                <a:gd name="T25" fmla="*/ 16 h 656"/>
                <a:gd name="T26" fmla="*/ 531 w 860"/>
                <a:gd name="T27" fmla="*/ 40 h 656"/>
                <a:gd name="T28" fmla="*/ 447 w 860"/>
                <a:gd name="T29" fmla="*/ 24 h 656"/>
                <a:gd name="T30" fmla="*/ 405 w 860"/>
                <a:gd name="T31" fmla="*/ 48 h 656"/>
                <a:gd name="T32" fmla="*/ 362 w 860"/>
                <a:gd name="T33" fmla="*/ 40 h 656"/>
                <a:gd name="T34" fmla="*/ 329 w 860"/>
                <a:gd name="T35" fmla="*/ 24 h 656"/>
                <a:gd name="T36" fmla="*/ 295 w 860"/>
                <a:gd name="T37" fmla="*/ 0 h 656"/>
                <a:gd name="T38" fmla="*/ 253 w 860"/>
                <a:gd name="T39" fmla="*/ 8 h 656"/>
                <a:gd name="T40" fmla="*/ 177 w 860"/>
                <a:gd name="T41" fmla="*/ 40 h 656"/>
                <a:gd name="T42" fmla="*/ 169 w 860"/>
                <a:gd name="T43" fmla="*/ 72 h 656"/>
                <a:gd name="T44" fmla="*/ 126 w 860"/>
                <a:gd name="T45" fmla="*/ 88 h 656"/>
                <a:gd name="T46" fmla="*/ 25 w 860"/>
                <a:gd name="T47" fmla="*/ 128 h 656"/>
                <a:gd name="T48" fmla="*/ 9 w 860"/>
                <a:gd name="T49" fmla="*/ 128 h 656"/>
                <a:gd name="T50" fmla="*/ 17 w 860"/>
                <a:gd name="T51" fmla="*/ 176 h 656"/>
                <a:gd name="T52" fmla="*/ 25 w 860"/>
                <a:gd name="T53" fmla="*/ 208 h 656"/>
                <a:gd name="T54" fmla="*/ 0 w 860"/>
                <a:gd name="T55" fmla="*/ 256 h 656"/>
                <a:gd name="T56" fmla="*/ 51 w 860"/>
                <a:gd name="T57" fmla="*/ 288 h 656"/>
                <a:gd name="T58" fmla="*/ 51 w 860"/>
                <a:gd name="T59" fmla="*/ 320 h 656"/>
                <a:gd name="T60" fmla="*/ 76 w 860"/>
                <a:gd name="T61" fmla="*/ 360 h 656"/>
                <a:gd name="T62" fmla="*/ 59 w 860"/>
                <a:gd name="T63" fmla="*/ 400 h 656"/>
                <a:gd name="T64" fmla="*/ 84 w 860"/>
                <a:gd name="T65" fmla="*/ 432 h 656"/>
                <a:gd name="T66" fmla="*/ 84 w 860"/>
                <a:gd name="T67" fmla="*/ 472 h 656"/>
                <a:gd name="T68" fmla="*/ 126 w 860"/>
                <a:gd name="T69" fmla="*/ 496 h 656"/>
                <a:gd name="T70" fmla="*/ 169 w 860"/>
                <a:gd name="T71" fmla="*/ 512 h 656"/>
                <a:gd name="T72" fmla="*/ 211 w 860"/>
                <a:gd name="T73" fmla="*/ 512 h 656"/>
                <a:gd name="T74" fmla="*/ 202 w 860"/>
                <a:gd name="T75" fmla="*/ 544 h 656"/>
                <a:gd name="T76" fmla="*/ 244 w 860"/>
                <a:gd name="T77" fmla="*/ 576 h 656"/>
                <a:gd name="T78" fmla="*/ 270 w 860"/>
                <a:gd name="T79" fmla="*/ 560 h 656"/>
                <a:gd name="T80" fmla="*/ 270 w 860"/>
                <a:gd name="T81" fmla="*/ 536 h 656"/>
                <a:gd name="T82" fmla="*/ 320 w 860"/>
                <a:gd name="T83" fmla="*/ 552 h 656"/>
                <a:gd name="T84" fmla="*/ 337 w 860"/>
                <a:gd name="T85" fmla="*/ 576 h 656"/>
                <a:gd name="T86" fmla="*/ 379 w 860"/>
                <a:gd name="T87" fmla="*/ 584 h 656"/>
                <a:gd name="T88" fmla="*/ 421 w 860"/>
                <a:gd name="T89" fmla="*/ 592 h 656"/>
                <a:gd name="T90" fmla="*/ 438 w 860"/>
                <a:gd name="T91" fmla="*/ 624 h 656"/>
                <a:gd name="T92" fmla="*/ 464 w 860"/>
                <a:gd name="T93" fmla="*/ 640 h 656"/>
                <a:gd name="T94" fmla="*/ 497 w 860"/>
                <a:gd name="T95" fmla="*/ 616 h 656"/>
                <a:gd name="T96" fmla="*/ 523 w 860"/>
                <a:gd name="T97" fmla="*/ 640 h 656"/>
                <a:gd name="T98" fmla="*/ 531 w 860"/>
                <a:gd name="T99" fmla="*/ 656 h 656"/>
                <a:gd name="T100" fmla="*/ 556 w 860"/>
                <a:gd name="T101" fmla="*/ 656 h 656"/>
                <a:gd name="T102" fmla="*/ 581 w 860"/>
                <a:gd name="T103" fmla="*/ 632 h 656"/>
                <a:gd name="T104" fmla="*/ 615 w 860"/>
                <a:gd name="T105" fmla="*/ 632 h 656"/>
                <a:gd name="T106" fmla="*/ 640 w 860"/>
                <a:gd name="T107" fmla="*/ 616 h 656"/>
                <a:gd name="T108" fmla="*/ 683 w 860"/>
                <a:gd name="T109" fmla="*/ 616 h 656"/>
                <a:gd name="T110" fmla="*/ 708 w 860"/>
                <a:gd name="T111" fmla="*/ 624 h 656"/>
                <a:gd name="T112" fmla="*/ 767 w 860"/>
                <a:gd name="T113" fmla="*/ 632 h 656"/>
                <a:gd name="T114" fmla="*/ 758 w 860"/>
                <a:gd name="T115" fmla="*/ 640 h 656"/>
                <a:gd name="T116" fmla="*/ 792 w 860"/>
                <a:gd name="T117" fmla="*/ 632 h 656"/>
                <a:gd name="T118" fmla="*/ 775 w 860"/>
                <a:gd name="T119" fmla="*/ 560 h 65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860" h="656">
                  <a:moveTo>
                    <a:pt x="775" y="560"/>
                  </a:moveTo>
                  <a:lnTo>
                    <a:pt x="826" y="464"/>
                  </a:lnTo>
                  <a:lnTo>
                    <a:pt x="860" y="456"/>
                  </a:lnTo>
                  <a:lnTo>
                    <a:pt x="851" y="416"/>
                  </a:lnTo>
                  <a:lnTo>
                    <a:pt x="817" y="352"/>
                  </a:lnTo>
                  <a:lnTo>
                    <a:pt x="792" y="320"/>
                  </a:lnTo>
                  <a:lnTo>
                    <a:pt x="784" y="264"/>
                  </a:lnTo>
                  <a:lnTo>
                    <a:pt x="750" y="256"/>
                  </a:lnTo>
                  <a:lnTo>
                    <a:pt x="750" y="232"/>
                  </a:lnTo>
                  <a:lnTo>
                    <a:pt x="792" y="184"/>
                  </a:lnTo>
                  <a:lnTo>
                    <a:pt x="750" y="104"/>
                  </a:lnTo>
                  <a:lnTo>
                    <a:pt x="725" y="40"/>
                  </a:lnTo>
                  <a:lnTo>
                    <a:pt x="666" y="16"/>
                  </a:lnTo>
                  <a:lnTo>
                    <a:pt x="531" y="40"/>
                  </a:lnTo>
                  <a:lnTo>
                    <a:pt x="447" y="24"/>
                  </a:lnTo>
                  <a:lnTo>
                    <a:pt x="405" y="48"/>
                  </a:lnTo>
                  <a:lnTo>
                    <a:pt x="362" y="40"/>
                  </a:lnTo>
                  <a:lnTo>
                    <a:pt x="329" y="24"/>
                  </a:lnTo>
                  <a:lnTo>
                    <a:pt x="295" y="0"/>
                  </a:lnTo>
                  <a:lnTo>
                    <a:pt x="253" y="8"/>
                  </a:lnTo>
                  <a:lnTo>
                    <a:pt x="177" y="40"/>
                  </a:lnTo>
                  <a:lnTo>
                    <a:pt x="169" y="72"/>
                  </a:lnTo>
                  <a:lnTo>
                    <a:pt x="126" y="88"/>
                  </a:lnTo>
                  <a:lnTo>
                    <a:pt x="25" y="128"/>
                  </a:lnTo>
                  <a:lnTo>
                    <a:pt x="9" y="128"/>
                  </a:lnTo>
                  <a:lnTo>
                    <a:pt x="17" y="176"/>
                  </a:lnTo>
                  <a:lnTo>
                    <a:pt x="25" y="208"/>
                  </a:lnTo>
                  <a:lnTo>
                    <a:pt x="0" y="256"/>
                  </a:lnTo>
                  <a:lnTo>
                    <a:pt x="51" y="288"/>
                  </a:lnTo>
                  <a:lnTo>
                    <a:pt x="51" y="320"/>
                  </a:lnTo>
                  <a:lnTo>
                    <a:pt x="76" y="360"/>
                  </a:lnTo>
                  <a:lnTo>
                    <a:pt x="59" y="400"/>
                  </a:lnTo>
                  <a:lnTo>
                    <a:pt x="84" y="432"/>
                  </a:lnTo>
                  <a:lnTo>
                    <a:pt x="84" y="472"/>
                  </a:lnTo>
                  <a:lnTo>
                    <a:pt x="126" y="496"/>
                  </a:lnTo>
                  <a:lnTo>
                    <a:pt x="169" y="512"/>
                  </a:lnTo>
                  <a:lnTo>
                    <a:pt x="211" y="512"/>
                  </a:lnTo>
                  <a:lnTo>
                    <a:pt x="202" y="544"/>
                  </a:lnTo>
                  <a:lnTo>
                    <a:pt x="244" y="576"/>
                  </a:lnTo>
                  <a:lnTo>
                    <a:pt x="270" y="560"/>
                  </a:lnTo>
                  <a:lnTo>
                    <a:pt x="270" y="536"/>
                  </a:lnTo>
                  <a:lnTo>
                    <a:pt x="320" y="552"/>
                  </a:lnTo>
                  <a:lnTo>
                    <a:pt x="337" y="576"/>
                  </a:lnTo>
                  <a:lnTo>
                    <a:pt x="379" y="584"/>
                  </a:lnTo>
                  <a:lnTo>
                    <a:pt x="421" y="592"/>
                  </a:lnTo>
                  <a:lnTo>
                    <a:pt x="438" y="624"/>
                  </a:lnTo>
                  <a:lnTo>
                    <a:pt x="464" y="640"/>
                  </a:lnTo>
                  <a:lnTo>
                    <a:pt x="497" y="616"/>
                  </a:lnTo>
                  <a:lnTo>
                    <a:pt x="523" y="640"/>
                  </a:lnTo>
                  <a:lnTo>
                    <a:pt x="531" y="656"/>
                  </a:lnTo>
                  <a:lnTo>
                    <a:pt x="556" y="656"/>
                  </a:lnTo>
                  <a:lnTo>
                    <a:pt x="581" y="632"/>
                  </a:lnTo>
                  <a:lnTo>
                    <a:pt x="615" y="632"/>
                  </a:lnTo>
                  <a:lnTo>
                    <a:pt x="640" y="616"/>
                  </a:lnTo>
                  <a:lnTo>
                    <a:pt x="683" y="616"/>
                  </a:lnTo>
                  <a:lnTo>
                    <a:pt x="708" y="624"/>
                  </a:lnTo>
                  <a:lnTo>
                    <a:pt x="767" y="632"/>
                  </a:lnTo>
                  <a:lnTo>
                    <a:pt x="758" y="640"/>
                  </a:lnTo>
                  <a:lnTo>
                    <a:pt x="792" y="632"/>
                  </a:lnTo>
                  <a:lnTo>
                    <a:pt x="775" y="56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3" name="Freeform 85"/>
            <p:cNvSpPr>
              <a:spLocks/>
            </p:cNvSpPr>
            <p:nvPr/>
          </p:nvSpPr>
          <p:spPr bwMode="auto">
            <a:xfrm>
              <a:off x="4536" y="1976"/>
              <a:ext cx="210" cy="112"/>
            </a:xfrm>
            <a:custGeom>
              <a:avLst/>
              <a:gdLst>
                <a:gd name="T0" fmla="*/ 168 w 210"/>
                <a:gd name="T1" fmla="*/ 8 h 112"/>
                <a:gd name="T2" fmla="*/ 109 w 210"/>
                <a:gd name="T3" fmla="*/ 8 h 112"/>
                <a:gd name="T4" fmla="*/ 76 w 210"/>
                <a:gd name="T5" fmla="*/ 0 h 112"/>
                <a:gd name="T6" fmla="*/ 67 w 210"/>
                <a:gd name="T7" fmla="*/ 24 h 112"/>
                <a:gd name="T8" fmla="*/ 42 w 210"/>
                <a:gd name="T9" fmla="*/ 32 h 112"/>
                <a:gd name="T10" fmla="*/ 8 w 210"/>
                <a:gd name="T11" fmla="*/ 48 h 112"/>
                <a:gd name="T12" fmla="*/ 8 w 210"/>
                <a:gd name="T13" fmla="*/ 72 h 112"/>
                <a:gd name="T14" fmla="*/ 0 w 210"/>
                <a:gd name="T15" fmla="*/ 96 h 112"/>
                <a:gd name="T16" fmla="*/ 84 w 210"/>
                <a:gd name="T17" fmla="*/ 112 h 112"/>
                <a:gd name="T18" fmla="*/ 210 w 210"/>
                <a:gd name="T19" fmla="*/ 88 h 112"/>
                <a:gd name="T20" fmla="*/ 193 w 210"/>
                <a:gd name="T21" fmla="*/ 16 h 112"/>
                <a:gd name="T22" fmla="*/ 168 w 210"/>
                <a:gd name="T23" fmla="*/ 8 h 11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10" h="112">
                  <a:moveTo>
                    <a:pt x="168" y="8"/>
                  </a:moveTo>
                  <a:lnTo>
                    <a:pt x="109" y="8"/>
                  </a:lnTo>
                  <a:lnTo>
                    <a:pt x="76" y="0"/>
                  </a:lnTo>
                  <a:lnTo>
                    <a:pt x="67" y="24"/>
                  </a:lnTo>
                  <a:lnTo>
                    <a:pt x="42" y="32"/>
                  </a:lnTo>
                  <a:lnTo>
                    <a:pt x="8" y="48"/>
                  </a:lnTo>
                  <a:lnTo>
                    <a:pt x="8" y="72"/>
                  </a:lnTo>
                  <a:lnTo>
                    <a:pt x="0" y="96"/>
                  </a:lnTo>
                  <a:lnTo>
                    <a:pt x="84" y="112"/>
                  </a:lnTo>
                  <a:lnTo>
                    <a:pt x="210" y="88"/>
                  </a:lnTo>
                  <a:lnTo>
                    <a:pt x="193" y="16"/>
                  </a:lnTo>
                  <a:lnTo>
                    <a:pt x="168" y="8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4" name="Freeform 86"/>
            <p:cNvSpPr>
              <a:spLocks/>
            </p:cNvSpPr>
            <p:nvPr/>
          </p:nvSpPr>
          <p:spPr bwMode="auto">
            <a:xfrm>
              <a:off x="4089" y="2040"/>
              <a:ext cx="860" cy="656"/>
            </a:xfrm>
            <a:custGeom>
              <a:avLst/>
              <a:gdLst>
                <a:gd name="T0" fmla="*/ 775 w 860"/>
                <a:gd name="T1" fmla="*/ 560 h 656"/>
                <a:gd name="T2" fmla="*/ 826 w 860"/>
                <a:gd name="T3" fmla="*/ 464 h 656"/>
                <a:gd name="T4" fmla="*/ 860 w 860"/>
                <a:gd name="T5" fmla="*/ 456 h 656"/>
                <a:gd name="T6" fmla="*/ 851 w 860"/>
                <a:gd name="T7" fmla="*/ 416 h 656"/>
                <a:gd name="T8" fmla="*/ 817 w 860"/>
                <a:gd name="T9" fmla="*/ 352 h 656"/>
                <a:gd name="T10" fmla="*/ 792 w 860"/>
                <a:gd name="T11" fmla="*/ 320 h 656"/>
                <a:gd name="T12" fmla="*/ 784 w 860"/>
                <a:gd name="T13" fmla="*/ 264 h 656"/>
                <a:gd name="T14" fmla="*/ 750 w 860"/>
                <a:gd name="T15" fmla="*/ 256 h 656"/>
                <a:gd name="T16" fmla="*/ 750 w 860"/>
                <a:gd name="T17" fmla="*/ 232 h 656"/>
                <a:gd name="T18" fmla="*/ 792 w 860"/>
                <a:gd name="T19" fmla="*/ 184 h 656"/>
                <a:gd name="T20" fmla="*/ 750 w 860"/>
                <a:gd name="T21" fmla="*/ 104 h 656"/>
                <a:gd name="T22" fmla="*/ 725 w 860"/>
                <a:gd name="T23" fmla="*/ 40 h 656"/>
                <a:gd name="T24" fmla="*/ 666 w 860"/>
                <a:gd name="T25" fmla="*/ 16 h 656"/>
                <a:gd name="T26" fmla="*/ 531 w 860"/>
                <a:gd name="T27" fmla="*/ 40 h 656"/>
                <a:gd name="T28" fmla="*/ 447 w 860"/>
                <a:gd name="T29" fmla="*/ 24 h 656"/>
                <a:gd name="T30" fmla="*/ 405 w 860"/>
                <a:gd name="T31" fmla="*/ 48 h 656"/>
                <a:gd name="T32" fmla="*/ 362 w 860"/>
                <a:gd name="T33" fmla="*/ 40 h 656"/>
                <a:gd name="T34" fmla="*/ 329 w 860"/>
                <a:gd name="T35" fmla="*/ 24 h 656"/>
                <a:gd name="T36" fmla="*/ 295 w 860"/>
                <a:gd name="T37" fmla="*/ 0 h 656"/>
                <a:gd name="T38" fmla="*/ 253 w 860"/>
                <a:gd name="T39" fmla="*/ 8 h 656"/>
                <a:gd name="T40" fmla="*/ 177 w 860"/>
                <a:gd name="T41" fmla="*/ 40 h 656"/>
                <a:gd name="T42" fmla="*/ 169 w 860"/>
                <a:gd name="T43" fmla="*/ 72 h 656"/>
                <a:gd name="T44" fmla="*/ 126 w 860"/>
                <a:gd name="T45" fmla="*/ 88 h 656"/>
                <a:gd name="T46" fmla="*/ 25 w 860"/>
                <a:gd name="T47" fmla="*/ 128 h 656"/>
                <a:gd name="T48" fmla="*/ 9 w 860"/>
                <a:gd name="T49" fmla="*/ 128 h 656"/>
                <a:gd name="T50" fmla="*/ 17 w 860"/>
                <a:gd name="T51" fmla="*/ 176 h 656"/>
                <a:gd name="T52" fmla="*/ 25 w 860"/>
                <a:gd name="T53" fmla="*/ 208 h 656"/>
                <a:gd name="T54" fmla="*/ 0 w 860"/>
                <a:gd name="T55" fmla="*/ 256 h 656"/>
                <a:gd name="T56" fmla="*/ 51 w 860"/>
                <a:gd name="T57" fmla="*/ 288 h 656"/>
                <a:gd name="T58" fmla="*/ 51 w 860"/>
                <a:gd name="T59" fmla="*/ 320 h 656"/>
                <a:gd name="T60" fmla="*/ 76 w 860"/>
                <a:gd name="T61" fmla="*/ 360 h 656"/>
                <a:gd name="T62" fmla="*/ 59 w 860"/>
                <a:gd name="T63" fmla="*/ 400 h 656"/>
                <a:gd name="T64" fmla="*/ 84 w 860"/>
                <a:gd name="T65" fmla="*/ 432 h 656"/>
                <a:gd name="T66" fmla="*/ 84 w 860"/>
                <a:gd name="T67" fmla="*/ 472 h 656"/>
                <a:gd name="T68" fmla="*/ 126 w 860"/>
                <a:gd name="T69" fmla="*/ 496 h 656"/>
                <a:gd name="T70" fmla="*/ 169 w 860"/>
                <a:gd name="T71" fmla="*/ 512 h 656"/>
                <a:gd name="T72" fmla="*/ 211 w 860"/>
                <a:gd name="T73" fmla="*/ 512 h 656"/>
                <a:gd name="T74" fmla="*/ 202 w 860"/>
                <a:gd name="T75" fmla="*/ 544 h 656"/>
                <a:gd name="T76" fmla="*/ 244 w 860"/>
                <a:gd name="T77" fmla="*/ 576 h 656"/>
                <a:gd name="T78" fmla="*/ 270 w 860"/>
                <a:gd name="T79" fmla="*/ 560 h 656"/>
                <a:gd name="T80" fmla="*/ 270 w 860"/>
                <a:gd name="T81" fmla="*/ 536 h 656"/>
                <a:gd name="T82" fmla="*/ 320 w 860"/>
                <a:gd name="T83" fmla="*/ 552 h 656"/>
                <a:gd name="T84" fmla="*/ 337 w 860"/>
                <a:gd name="T85" fmla="*/ 576 h 656"/>
                <a:gd name="T86" fmla="*/ 379 w 860"/>
                <a:gd name="T87" fmla="*/ 584 h 656"/>
                <a:gd name="T88" fmla="*/ 421 w 860"/>
                <a:gd name="T89" fmla="*/ 592 h 656"/>
                <a:gd name="T90" fmla="*/ 438 w 860"/>
                <a:gd name="T91" fmla="*/ 624 h 656"/>
                <a:gd name="T92" fmla="*/ 438 w 860"/>
                <a:gd name="T93" fmla="*/ 624 h 656"/>
                <a:gd name="T94" fmla="*/ 464 w 860"/>
                <a:gd name="T95" fmla="*/ 640 h 656"/>
                <a:gd name="T96" fmla="*/ 497 w 860"/>
                <a:gd name="T97" fmla="*/ 616 h 656"/>
                <a:gd name="T98" fmla="*/ 523 w 860"/>
                <a:gd name="T99" fmla="*/ 640 h 656"/>
                <a:gd name="T100" fmla="*/ 531 w 860"/>
                <a:gd name="T101" fmla="*/ 656 h 656"/>
                <a:gd name="T102" fmla="*/ 556 w 860"/>
                <a:gd name="T103" fmla="*/ 656 h 656"/>
                <a:gd name="T104" fmla="*/ 581 w 860"/>
                <a:gd name="T105" fmla="*/ 632 h 656"/>
                <a:gd name="T106" fmla="*/ 615 w 860"/>
                <a:gd name="T107" fmla="*/ 632 h 656"/>
                <a:gd name="T108" fmla="*/ 640 w 860"/>
                <a:gd name="T109" fmla="*/ 616 h 656"/>
                <a:gd name="T110" fmla="*/ 683 w 860"/>
                <a:gd name="T111" fmla="*/ 616 h 656"/>
                <a:gd name="T112" fmla="*/ 708 w 860"/>
                <a:gd name="T113" fmla="*/ 624 h 656"/>
                <a:gd name="T114" fmla="*/ 767 w 860"/>
                <a:gd name="T115" fmla="*/ 632 h 656"/>
                <a:gd name="T116" fmla="*/ 758 w 860"/>
                <a:gd name="T117" fmla="*/ 640 h 656"/>
                <a:gd name="T118" fmla="*/ 792 w 860"/>
                <a:gd name="T119" fmla="*/ 632 h 656"/>
                <a:gd name="T120" fmla="*/ 775 w 860"/>
                <a:gd name="T121" fmla="*/ 560 h 65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860" h="656">
                  <a:moveTo>
                    <a:pt x="775" y="560"/>
                  </a:moveTo>
                  <a:lnTo>
                    <a:pt x="826" y="464"/>
                  </a:lnTo>
                  <a:lnTo>
                    <a:pt x="860" y="456"/>
                  </a:lnTo>
                  <a:lnTo>
                    <a:pt x="851" y="416"/>
                  </a:lnTo>
                  <a:lnTo>
                    <a:pt x="817" y="352"/>
                  </a:lnTo>
                  <a:lnTo>
                    <a:pt x="792" y="320"/>
                  </a:lnTo>
                  <a:lnTo>
                    <a:pt x="784" y="264"/>
                  </a:lnTo>
                  <a:lnTo>
                    <a:pt x="750" y="256"/>
                  </a:lnTo>
                  <a:lnTo>
                    <a:pt x="750" y="232"/>
                  </a:lnTo>
                  <a:lnTo>
                    <a:pt x="792" y="184"/>
                  </a:lnTo>
                  <a:lnTo>
                    <a:pt x="750" y="104"/>
                  </a:lnTo>
                  <a:lnTo>
                    <a:pt x="725" y="40"/>
                  </a:lnTo>
                  <a:lnTo>
                    <a:pt x="666" y="16"/>
                  </a:lnTo>
                  <a:lnTo>
                    <a:pt x="531" y="40"/>
                  </a:lnTo>
                  <a:lnTo>
                    <a:pt x="447" y="24"/>
                  </a:lnTo>
                  <a:lnTo>
                    <a:pt x="405" y="48"/>
                  </a:lnTo>
                  <a:lnTo>
                    <a:pt x="362" y="40"/>
                  </a:lnTo>
                  <a:lnTo>
                    <a:pt x="329" y="24"/>
                  </a:lnTo>
                  <a:lnTo>
                    <a:pt x="295" y="0"/>
                  </a:lnTo>
                  <a:lnTo>
                    <a:pt x="253" y="8"/>
                  </a:lnTo>
                  <a:lnTo>
                    <a:pt x="177" y="40"/>
                  </a:lnTo>
                  <a:lnTo>
                    <a:pt x="169" y="72"/>
                  </a:lnTo>
                  <a:lnTo>
                    <a:pt x="126" y="88"/>
                  </a:lnTo>
                  <a:lnTo>
                    <a:pt x="25" y="128"/>
                  </a:lnTo>
                  <a:lnTo>
                    <a:pt x="9" y="128"/>
                  </a:lnTo>
                  <a:lnTo>
                    <a:pt x="17" y="176"/>
                  </a:lnTo>
                  <a:lnTo>
                    <a:pt x="25" y="208"/>
                  </a:lnTo>
                  <a:lnTo>
                    <a:pt x="0" y="256"/>
                  </a:lnTo>
                  <a:lnTo>
                    <a:pt x="51" y="288"/>
                  </a:lnTo>
                  <a:lnTo>
                    <a:pt x="51" y="320"/>
                  </a:lnTo>
                  <a:lnTo>
                    <a:pt x="76" y="360"/>
                  </a:lnTo>
                  <a:lnTo>
                    <a:pt x="59" y="400"/>
                  </a:lnTo>
                  <a:lnTo>
                    <a:pt x="84" y="432"/>
                  </a:lnTo>
                  <a:lnTo>
                    <a:pt x="84" y="472"/>
                  </a:lnTo>
                  <a:lnTo>
                    <a:pt x="126" y="496"/>
                  </a:lnTo>
                  <a:lnTo>
                    <a:pt x="169" y="512"/>
                  </a:lnTo>
                  <a:lnTo>
                    <a:pt x="211" y="512"/>
                  </a:lnTo>
                  <a:lnTo>
                    <a:pt x="202" y="544"/>
                  </a:lnTo>
                  <a:lnTo>
                    <a:pt x="244" y="576"/>
                  </a:lnTo>
                  <a:lnTo>
                    <a:pt x="270" y="560"/>
                  </a:lnTo>
                  <a:lnTo>
                    <a:pt x="270" y="536"/>
                  </a:lnTo>
                  <a:lnTo>
                    <a:pt x="320" y="552"/>
                  </a:lnTo>
                  <a:lnTo>
                    <a:pt x="337" y="576"/>
                  </a:lnTo>
                  <a:lnTo>
                    <a:pt x="379" y="584"/>
                  </a:lnTo>
                  <a:lnTo>
                    <a:pt x="421" y="592"/>
                  </a:lnTo>
                  <a:lnTo>
                    <a:pt x="438" y="624"/>
                  </a:lnTo>
                  <a:lnTo>
                    <a:pt x="464" y="640"/>
                  </a:lnTo>
                  <a:lnTo>
                    <a:pt x="497" y="616"/>
                  </a:lnTo>
                  <a:lnTo>
                    <a:pt x="523" y="640"/>
                  </a:lnTo>
                  <a:lnTo>
                    <a:pt x="531" y="656"/>
                  </a:lnTo>
                  <a:lnTo>
                    <a:pt x="556" y="656"/>
                  </a:lnTo>
                  <a:lnTo>
                    <a:pt x="581" y="632"/>
                  </a:lnTo>
                  <a:lnTo>
                    <a:pt x="615" y="632"/>
                  </a:lnTo>
                  <a:lnTo>
                    <a:pt x="640" y="616"/>
                  </a:lnTo>
                  <a:lnTo>
                    <a:pt x="683" y="616"/>
                  </a:lnTo>
                  <a:lnTo>
                    <a:pt x="708" y="624"/>
                  </a:lnTo>
                  <a:lnTo>
                    <a:pt x="767" y="632"/>
                  </a:lnTo>
                  <a:lnTo>
                    <a:pt x="758" y="640"/>
                  </a:lnTo>
                  <a:lnTo>
                    <a:pt x="792" y="632"/>
                  </a:lnTo>
                  <a:lnTo>
                    <a:pt x="775" y="56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5" name="Freeform 87"/>
            <p:cNvSpPr>
              <a:spLocks/>
            </p:cNvSpPr>
            <p:nvPr/>
          </p:nvSpPr>
          <p:spPr bwMode="auto">
            <a:xfrm>
              <a:off x="4536" y="1968"/>
              <a:ext cx="210" cy="112"/>
            </a:xfrm>
            <a:custGeom>
              <a:avLst/>
              <a:gdLst>
                <a:gd name="T0" fmla="*/ 168 w 210"/>
                <a:gd name="T1" fmla="*/ 8 h 112"/>
                <a:gd name="T2" fmla="*/ 109 w 210"/>
                <a:gd name="T3" fmla="*/ 8 h 112"/>
                <a:gd name="T4" fmla="*/ 76 w 210"/>
                <a:gd name="T5" fmla="*/ 0 h 112"/>
                <a:gd name="T6" fmla="*/ 67 w 210"/>
                <a:gd name="T7" fmla="*/ 24 h 112"/>
                <a:gd name="T8" fmla="*/ 42 w 210"/>
                <a:gd name="T9" fmla="*/ 32 h 112"/>
                <a:gd name="T10" fmla="*/ 8 w 210"/>
                <a:gd name="T11" fmla="*/ 48 h 112"/>
                <a:gd name="T12" fmla="*/ 8 w 210"/>
                <a:gd name="T13" fmla="*/ 72 h 112"/>
                <a:gd name="T14" fmla="*/ 0 w 210"/>
                <a:gd name="T15" fmla="*/ 96 h 112"/>
                <a:gd name="T16" fmla="*/ 84 w 210"/>
                <a:gd name="T17" fmla="*/ 112 h 112"/>
                <a:gd name="T18" fmla="*/ 210 w 210"/>
                <a:gd name="T19" fmla="*/ 88 h 112"/>
                <a:gd name="T20" fmla="*/ 193 w 210"/>
                <a:gd name="T21" fmla="*/ 16 h 112"/>
                <a:gd name="T22" fmla="*/ 168 w 210"/>
                <a:gd name="T23" fmla="*/ 8 h 11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10" h="112">
                  <a:moveTo>
                    <a:pt x="168" y="8"/>
                  </a:moveTo>
                  <a:lnTo>
                    <a:pt x="109" y="8"/>
                  </a:lnTo>
                  <a:lnTo>
                    <a:pt x="76" y="0"/>
                  </a:lnTo>
                  <a:lnTo>
                    <a:pt x="67" y="24"/>
                  </a:lnTo>
                  <a:lnTo>
                    <a:pt x="42" y="32"/>
                  </a:lnTo>
                  <a:lnTo>
                    <a:pt x="8" y="48"/>
                  </a:lnTo>
                  <a:lnTo>
                    <a:pt x="8" y="72"/>
                  </a:lnTo>
                  <a:lnTo>
                    <a:pt x="0" y="96"/>
                  </a:lnTo>
                  <a:lnTo>
                    <a:pt x="84" y="112"/>
                  </a:lnTo>
                  <a:lnTo>
                    <a:pt x="210" y="88"/>
                  </a:lnTo>
                  <a:lnTo>
                    <a:pt x="193" y="16"/>
                  </a:lnTo>
                  <a:lnTo>
                    <a:pt x="168" y="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6" name="Freeform 88"/>
            <p:cNvSpPr>
              <a:spLocks/>
            </p:cNvSpPr>
            <p:nvPr/>
          </p:nvSpPr>
          <p:spPr bwMode="auto">
            <a:xfrm>
              <a:off x="4578" y="1792"/>
              <a:ext cx="455" cy="320"/>
            </a:xfrm>
            <a:custGeom>
              <a:avLst/>
              <a:gdLst>
                <a:gd name="T0" fmla="*/ 312 w 455"/>
                <a:gd name="T1" fmla="*/ 304 h 320"/>
                <a:gd name="T2" fmla="*/ 328 w 455"/>
                <a:gd name="T3" fmla="*/ 296 h 320"/>
                <a:gd name="T4" fmla="*/ 320 w 455"/>
                <a:gd name="T5" fmla="*/ 272 h 320"/>
                <a:gd name="T6" fmla="*/ 354 w 455"/>
                <a:gd name="T7" fmla="*/ 264 h 320"/>
                <a:gd name="T8" fmla="*/ 379 w 455"/>
                <a:gd name="T9" fmla="*/ 248 h 320"/>
                <a:gd name="T10" fmla="*/ 404 w 455"/>
                <a:gd name="T11" fmla="*/ 256 h 320"/>
                <a:gd name="T12" fmla="*/ 387 w 455"/>
                <a:gd name="T13" fmla="*/ 224 h 320"/>
                <a:gd name="T14" fmla="*/ 387 w 455"/>
                <a:gd name="T15" fmla="*/ 192 h 320"/>
                <a:gd name="T16" fmla="*/ 387 w 455"/>
                <a:gd name="T17" fmla="*/ 160 h 320"/>
                <a:gd name="T18" fmla="*/ 413 w 455"/>
                <a:gd name="T19" fmla="*/ 152 h 320"/>
                <a:gd name="T20" fmla="*/ 421 w 455"/>
                <a:gd name="T21" fmla="*/ 128 h 320"/>
                <a:gd name="T22" fmla="*/ 446 w 455"/>
                <a:gd name="T23" fmla="*/ 120 h 320"/>
                <a:gd name="T24" fmla="*/ 455 w 455"/>
                <a:gd name="T25" fmla="*/ 104 h 320"/>
                <a:gd name="T26" fmla="*/ 430 w 455"/>
                <a:gd name="T27" fmla="*/ 96 h 320"/>
                <a:gd name="T28" fmla="*/ 430 w 455"/>
                <a:gd name="T29" fmla="*/ 64 h 320"/>
                <a:gd name="T30" fmla="*/ 396 w 455"/>
                <a:gd name="T31" fmla="*/ 56 h 320"/>
                <a:gd name="T32" fmla="*/ 371 w 455"/>
                <a:gd name="T33" fmla="*/ 40 h 320"/>
                <a:gd name="T34" fmla="*/ 337 w 455"/>
                <a:gd name="T35" fmla="*/ 24 h 320"/>
                <a:gd name="T36" fmla="*/ 286 w 455"/>
                <a:gd name="T37" fmla="*/ 16 h 320"/>
                <a:gd name="T38" fmla="*/ 278 w 455"/>
                <a:gd name="T39" fmla="*/ 0 h 320"/>
                <a:gd name="T40" fmla="*/ 227 w 455"/>
                <a:gd name="T41" fmla="*/ 32 h 320"/>
                <a:gd name="T42" fmla="*/ 185 w 455"/>
                <a:gd name="T43" fmla="*/ 24 h 320"/>
                <a:gd name="T44" fmla="*/ 143 w 455"/>
                <a:gd name="T45" fmla="*/ 32 h 320"/>
                <a:gd name="T46" fmla="*/ 84 w 455"/>
                <a:gd name="T47" fmla="*/ 32 h 320"/>
                <a:gd name="T48" fmla="*/ 25 w 455"/>
                <a:gd name="T49" fmla="*/ 64 h 320"/>
                <a:gd name="T50" fmla="*/ 0 w 455"/>
                <a:gd name="T51" fmla="*/ 88 h 320"/>
                <a:gd name="T52" fmla="*/ 8 w 455"/>
                <a:gd name="T53" fmla="*/ 104 h 320"/>
                <a:gd name="T54" fmla="*/ 25 w 455"/>
                <a:gd name="T55" fmla="*/ 168 h 320"/>
                <a:gd name="T56" fmla="*/ 34 w 455"/>
                <a:gd name="T57" fmla="*/ 184 h 320"/>
                <a:gd name="T58" fmla="*/ 67 w 455"/>
                <a:gd name="T59" fmla="*/ 192 h 320"/>
                <a:gd name="T60" fmla="*/ 126 w 455"/>
                <a:gd name="T61" fmla="*/ 192 h 320"/>
                <a:gd name="T62" fmla="*/ 151 w 455"/>
                <a:gd name="T63" fmla="*/ 200 h 320"/>
                <a:gd name="T64" fmla="*/ 168 w 455"/>
                <a:gd name="T65" fmla="*/ 272 h 320"/>
                <a:gd name="T66" fmla="*/ 177 w 455"/>
                <a:gd name="T67" fmla="*/ 272 h 320"/>
                <a:gd name="T68" fmla="*/ 236 w 455"/>
                <a:gd name="T69" fmla="*/ 296 h 320"/>
                <a:gd name="T70" fmla="*/ 244 w 455"/>
                <a:gd name="T71" fmla="*/ 320 h 320"/>
                <a:gd name="T72" fmla="*/ 278 w 455"/>
                <a:gd name="T73" fmla="*/ 296 h 320"/>
                <a:gd name="T74" fmla="*/ 312 w 455"/>
                <a:gd name="T75" fmla="*/ 304 h 32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55" h="320">
                  <a:moveTo>
                    <a:pt x="312" y="304"/>
                  </a:moveTo>
                  <a:lnTo>
                    <a:pt x="328" y="296"/>
                  </a:lnTo>
                  <a:lnTo>
                    <a:pt x="320" y="272"/>
                  </a:lnTo>
                  <a:lnTo>
                    <a:pt x="354" y="264"/>
                  </a:lnTo>
                  <a:lnTo>
                    <a:pt x="379" y="248"/>
                  </a:lnTo>
                  <a:lnTo>
                    <a:pt x="404" y="256"/>
                  </a:lnTo>
                  <a:lnTo>
                    <a:pt x="387" y="224"/>
                  </a:lnTo>
                  <a:lnTo>
                    <a:pt x="387" y="192"/>
                  </a:lnTo>
                  <a:lnTo>
                    <a:pt x="387" y="160"/>
                  </a:lnTo>
                  <a:lnTo>
                    <a:pt x="413" y="152"/>
                  </a:lnTo>
                  <a:lnTo>
                    <a:pt x="421" y="128"/>
                  </a:lnTo>
                  <a:lnTo>
                    <a:pt x="446" y="120"/>
                  </a:lnTo>
                  <a:lnTo>
                    <a:pt x="455" y="104"/>
                  </a:lnTo>
                  <a:lnTo>
                    <a:pt x="430" y="96"/>
                  </a:lnTo>
                  <a:lnTo>
                    <a:pt x="430" y="64"/>
                  </a:lnTo>
                  <a:lnTo>
                    <a:pt x="396" y="56"/>
                  </a:lnTo>
                  <a:lnTo>
                    <a:pt x="371" y="40"/>
                  </a:lnTo>
                  <a:lnTo>
                    <a:pt x="337" y="24"/>
                  </a:lnTo>
                  <a:lnTo>
                    <a:pt x="286" y="16"/>
                  </a:lnTo>
                  <a:lnTo>
                    <a:pt x="278" y="0"/>
                  </a:lnTo>
                  <a:lnTo>
                    <a:pt x="227" y="32"/>
                  </a:lnTo>
                  <a:lnTo>
                    <a:pt x="185" y="24"/>
                  </a:lnTo>
                  <a:lnTo>
                    <a:pt x="143" y="32"/>
                  </a:lnTo>
                  <a:lnTo>
                    <a:pt x="84" y="32"/>
                  </a:lnTo>
                  <a:lnTo>
                    <a:pt x="25" y="64"/>
                  </a:lnTo>
                  <a:lnTo>
                    <a:pt x="0" y="88"/>
                  </a:lnTo>
                  <a:lnTo>
                    <a:pt x="8" y="104"/>
                  </a:lnTo>
                  <a:lnTo>
                    <a:pt x="25" y="168"/>
                  </a:lnTo>
                  <a:lnTo>
                    <a:pt x="34" y="184"/>
                  </a:lnTo>
                  <a:lnTo>
                    <a:pt x="67" y="192"/>
                  </a:lnTo>
                  <a:lnTo>
                    <a:pt x="126" y="192"/>
                  </a:lnTo>
                  <a:lnTo>
                    <a:pt x="151" y="200"/>
                  </a:lnTo>
                  <a:lnTo>
                    <a:pt x="168" y="272"/>
                  </a:lnTo>
                  <a:lnTo>
                    <a:pt x="177" y="272"/>
                  </a:lnTo>
                  <a:lnTo>
                    <a:pt x="236" y="296"/>
                  </a:lnTo>
                  <a:lnTo>
                    <a:pt x="244" y="320"/>
                  </a:lnTo>
                  <a:lnTo>
                    <a:pt x="278" y="296"/>
                  </a:lnTo>
                  <a:lnTo>
                    <a:pt x="312" y="30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7" name="Freeform 89"/>
            <p:cNvSpPr>
              <a:spLocks/>
            </p:cNvSpPr>
            <p:nvPr/>
          </p:nvSpPr>
          <p:spPr bwMode="auto">
            <a:xfrm>
              <a:off x="4831" y="2096"/>
              <a:ext cx="969" cy="928"/>
            </a:xfrm>
            <a:custGeom>
              <a:avLst/>
              <a:gdLst>
                <a:gd name="T0" fmla="*/ 910 w 969"/>
                <a:gd name="T1" fmla="*/ 96 h 928"/>
                <a:gd name="T2" fmla="*/ 910 w 969"/>
                <a:gd name="T3" fmla="*/ 40 h 928"/>
                <a:gd name="T4" fmla="*/ 825 w 969"/>
                <a:gd name="T5" fmla="*/ 0 h 928"/>
                <a:gd name="T6" fmla="*/ 733 w 969"/>
                <a:gd name="T7" fmla="*/ 32 h 928"/>
                <a:gd name="T8" fmla="*/ 691 w 969"/>
                <a:gd name="T9" fmla="*/ 72 h 928"/>
                <a:gd name="T10" fmla="*/ 615 w 969"/>
                <a:gd name="T11" fmla="*/ 160 h 928"/>
                <a:gd name="T12" fmla="*/ 573 w 969"/>
                <a:gd name="T13" fmla="*/ 176 h 928"/>
                <a:gd name="T14" fmla="*/ 505 w 969"/>
                <a:gd name="T15" fmla="*/ 184 h 928"/>
                <a:gd name="T16" fmla="*/ 446 w 969"/>
                <a:gd name="T17" fmla="*/ 200 h 928"/>
                <a:gd name="T18" fmla="*/ 387 w 969"/>
                <a:gd name="T19" fmla="*/ 224 h 928"/>
                <a:gd name="T20" fmla="*/ 294 w 969"/>
                <a:gd name="T21" fmla="*/ 208 h 928"/>
                <a:gd name="T22" fmla="*/ 143 w 969"/>
                <a:gd name="T23" fmla="*/ 224 h 928"/>
                <a:gd name="T24" fmla="*/ 84 w 969"/>
                <a:gd name="T25" fmla="*/ 272 h 928"/>
                <a:gd name="T26" fmla="*/ 75 w 969"/>
                <a:gd name="T27" fmla="*/ 304 h 928"/>
                <a:gd name="T28" fmla="*/ 118 w 969"/>
                <a:gd name="T29" fmla="*/ 408 h 928"/>
                <a:gd name="T30" fmla="*/ 33 w 969"/>
                <a:gd name="T31" fmla="*/ 512 h 928"/>
                <a:gd name="T32" fmla="*/ 16 w 969"/>
                <a:gd name="T33" fmla="*/ 592 h 928"/>
                <a:gd name="T34" fmla="*/ 0 w 969"/>
                <a:gd name="T35" fmla="*/ 680 h 928"/>
                <a:gd name="T36" fmla="*/ 50 w 969"/>
                <a:gd name="T37" fmla="*/ 696 h 928"/>
                <a:gd name="T38" fmla="*/ 109 w 969"/>
                <a:gd name="T39" fmla="*/ 696 h 928"/>
                <a:gd name="T40" fmla="*/ 177 w 969"/>
                <a:gd name="T41" fmla="*/ 704 h 928"/>
                <a:gd name="T42" fmla="*/ 261 w 969"/>
                <a:gd name="T43" fmla="*/ 712 h 928"/>
                <a:gd name="T44" fmla="*/ 362 w 969"/>
                <a:gd name="T45" fmla="*/ 664 h 928"/>
                <a:gd name="T46" fmla="*/ 404 w 969"/>
                <a:gd name="T47" fmla="*/ 616 h 928"/>
                <a:gd name="T48" fmla="*/ 463 w 969"/>
                <a:gd name="T49" fmla="*/ 600 h 928"/>
                <a:gd name="T50" fmla="*/ 556 w 969"/>
                <a:gd name="T51" fmla="*/ 600 h 928"/>
                <a:gd name="T52" fmla="*/ 640 w 969"/>
                <a:gd name="T53" fmla="*/ 648 h 928"/>
                <a:gd name="T54" fmla="*/ 707 w 969"/>
                <a:gd name="T55" fmla="*/ 696 h 928"/>
                <a:gd name="T56" fmla="*/ 758 w 969"/>
                <a:gd name="T57" fmla="*/ 760 h 928"/>
                <a:gd name="T58" fmla="*/ 657 w 969"/>
                <a:gd name="T59" fmla="*/ 800 h 928"/>
                <a:gd name="T60" fmla="*/ 657 w 969"/>
                <a:gd name="T61" fmla="*/ 888 h 928"/>
                <a:gd name="T62" fmla="*/ 674 w 969"/>
                <a:gd name="T63" fmla="*/ 928 h 928"/>
                <a:gd name="T64" fmla="*/ 766 w 969"/>
                <a:gd name="T65" fmla="*/ 904 h 928"/>
                <a:gd name="T66" fmla="*/ 808 w 969"/>
                <a:gd name="T67" fmla="*/ 768 h 928"/>
                <a:gd name="T68" fmla="*/ 867 w 969"/>
                <a:gd name="T69" fmla="*/ 704 h 928"/>
                <a:gd name="T70" fmla="*/ 969 w 969"/>
                <a:gd name="T71" fmla="*/ 688 h 928"/>
                <a:gd name="T72" fmla="*/ 935 w 969"/>
                <a:gd name="T73" fmla="*/ 104 h 92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969" h="928">
                  <a:moveTo>
                    <a:pt x="935" y="104"/>
                  </a:moveTo>
                  <a:lnTo>
                    <a:pt x="910" y="96"/>
                  </a:lnTo>
                  <a:lnTo>
                    <a:pt x="893" y="56"/>
                  </a:lnTo>
                  <a:lnTo>
                    <a:pt x="910" y="40"/>
                  </a:lnTo>
                  <a:lnTo>
                    <a:pt x="867" y="16"/>
                  </a:lnTo>
                  <a:lnTo>
                    <a:pt x="825" y="0"/>
                  </a:lnTo>
                  <a:lnTo>
                    <a:pt x="766" y="32"/>
                  </a:lnTo>
                  <a:lnTo>
                    <a:pt x="733" y="32"/>
                  </a:lnTo>
                  <a:lnTo>
                    <a:pt x="724" y="72"/>
                  </a:lnTo>
                  <a:lnTo>
                    <a:pt x="691" y="72"/>
                  </a:lnTo>
                  <a:lnTo>
                    <a:pt x="632" y="96"/>
                  </a:lnTo>
                  <a:lnTo>
                    <a:pt x="615" y="160"/>
                  </a:lnTo>
                  <a:lnTo>
                    <a:pt x="623" y="192"/>
                  </a:lnTo>
                  <a:lnTo>
                    <a:pt x="573" y="176"/>
                  </a:lnTo>
                  <a:lnTo>
                    <a:pt x="530" y="200"/>
                  </a:lnTo>
                  <a:lnTo>
                    <a:pt x="505" y="184"/>
                  </a:lnTo>
                  <a:lnTo>
                    <a:pt x="480" y="216"/>
                  </a:lnTo>
                  <a:lnTo>
                    <a:pt x="446" y="200"/>
                  </a:lnTo>
                  <a:lnTo>
                    <a:pt x="412" y="200"/>
                  </a:lnTo>
                  <a:lnTo>
                    <a:pt x="387" y="224"/>
                  </a:lnTo>
                  <a:lnTo>
                    <a:pt x="353" y="200"/>
                  </a:lnTo>
                  <a:lnTo>
                    <a:pt x="294" y="208"/>
                  </a:lnTo>
                  <a:lnTo>
                    <a:pt x="202" y="216"/>
                  </a:lnTo>
                  <a:lnTo>
                    <a:pt x="143" y="224"/>
                  </a:lnTo>
                  <a:lnTo>
                    <a:pt x="101" y="248"/>
                  </a:lnTo>
                  <a:lnTo>
                    <a:pt x="84" y="272"/>
                  </a:lnTo>
                  <a:lnTo>
                    <a:pt x="50" y="272"/>
                  </a:lnTo>
                  <a:lnTo>
                    <a:pt x="75" y="304"/>
                  </a:lnTo>
                  <a:lnTo>
                    <a:pt x="109" y="368"/>
                  </a:lnTo>
                  <a:lnTo>
                    <a:pt x="118" y="408"/>
                  </a:lnTo>
                  <a:lnTo>
                    <a:pt x="84" y="416"/>
                  </a:lnTo>
                  <a:lnTo>
                    <a:pt x="33" y="512"/>
                  </a:lnTo>
                  <a:lnTo>
                    <a:pt x="50" y="584"/>
                  </a:lnTo>
                  <a:lnTo>
                    <a:pt x="16" y="592"/>
                  </a:lnTo>
                  <a:lnTo>
                    <a:pt x="8" y="632"/>
                  </a:lnTo>
                  <a:lnTo>
                    <a:pt x="0" y="680"/>
                  </a:lnTo>
                  <a:lnTo>
                    <a:pt x="16" y="672"/>
                  </a:lnTo>
                  <a:lnTo>
                    <a:pt x="50" y="696"/>
                  </a:lnTo>
                  <a:lnTo>
                    <a:pt x="75" y="720"/>
                  </a:lnTo>
                  <a:lnTo>
                    <a:pt x="109" y="696"/>
                  </a:lnTo>
                  <a:lnTo>
                    <a:pt x="143" y="704"/>
                  </a:lnTo>
                  <a:lnTo>
                    <a:pt x="177" y="704"/>
                  </a:lnTo>
                  <a:lnTo>
                    <a:pt x="227" y="696"/>
                  </a:lnTo>
                  <a:lnTo>
                    <a:pt x="261" y="712"/>
                  </a:lnTo>
                  <a:lnTo>
                    <a:pt x="286" y="688"/>
                  </a:lnTo>
                  <a:lnTo>
                    <a:pt x="362" y="664"/>
                  </a:lnTo>
                  <a:lnTo>
                    <a:pt x="396" y="616"/>
                  </a:lnTo>
                  <a:lnTo>
                    <a:pt x="404" y="616"/>
                  </a:lnTo>
                  <a:lnTo>
                    <a:pt x="412" y="608"/>
                  </a:lnTo>
                  <a:lnTo>
                    <a:pt x="463" y="600"/>
                  </a:lnTo>
                  <a:lnTo>
                    <a:pt x="488" y="576"/>
                  </a:lnTo>
                  <a:lnTo>
                    <a:pt x="556" y="600"/>
                  </a:lnTo>
                  <a:lnTo>
                    <a:pt x="615" y="600"/>
                  </a:lnTo>
                  <a:lnTo>
                    <a:pt x="640" y="648"/>
                  </a:lnTo>
                  <a:lnTo>
                    <a:pt x="691" y="664"/>
                  </a:lnTo>
                  <a:lnTo>
                    <a:pt x="707" y="696"/>
                  </a:lnTo>
                  <a:lnTo>
                    <a:pt x="741" y="728"/>
                  </a:lnTo>
                  <a:lnTo>
                    <a:pt x="758" y="760"/>
                  </a:lnTo>
                  <a:lnTo>
                    <a:pt x="682" y="776"/>
                  </a:lnTo>
                  <a:lnTo>
                    <a:pt x="657" y="800"/>
                  </a:lnTo>
                  <a:lnTo>
                    <a:pt x="674" y="824"/>
                  </a:lnTo>
                  <a:lnTo>
                    <a:pt x="657" y="888"/>
                  </a:lnTo>
                  <a:lnTo>
                    <a:pt x="640" y="912"/>
                  </a:lnTo>
                  <a:lnTo>
                    <a:pt x="674" y="928"/>
                  </a:lnTo>
                  <a:lnTo>
                    <a:pt x="724" y="904"/>
                  </a:lnTo>
                  <a:lnTo>
                    <a:pt x="766" y="904"/>
                  </a:lnTo>
                  <a:lnTo>
                    <a:pt x="766" y="872"/>
                  </a:lnTo>
                  <a:lnTo>
                    <a:pt x="808" y="768"/>
                  </a:lnTo>
                  <a:lnTo>
                    <a:pt x="834" y="736"/>
                  </a:lnTo>
                  <a:lnTo>
                    <a:pt x="867" y="704"/>
                  </a:lnTo>
                  <a:lnTo>
                    <a:pt x="918" y="680"/>
                  </a:lnTo>
                  <a:lnTo>
                    <a:pt x="969" y="688"/>
                  </a:lnTo>
                  <a:lnTo>
                    <a:pt x="969" y="104"/>
                  </a:lnTo>
                  <a:lnTo>
                    <a:pt x="935" y="10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8" name="Freeform 90"/>
            <p:cNvSpPr>
              <a:spLocks/>
            </p:cNvSpPr>
            <p:nvPr/>
          </p:nvSpPr>
          <p:spPr bwMode="auto">
            <a:xfrm>
              <a:off x="4578" y="1784"/>
              <a:ext cx="455" cy="320"/>
            </a:xfrm>
            <a:custGeom>
              <a:avLst/>
              <a:gdLst>
                <a:gd name="T0" fmla="*/ 312 w 455"/>
                <a:gd name="T1" fmla="*/ 304 h 320"/>
                <a:gd name="T2" fmla="*/ 328 w 455"/>
                <a:gd name="T3" fmla="*/ 296 h 320"/>
                <a:gd name="T4" fmla="*/ 320 w 455"/>
                <a:gd name="T5" fmla="*/ 272 h 320"/>
                <a:gd name="T6" fmla="*/ 354 w 455"/>
                <a:gd name="T7" fmla="*/ 264 h 320"/>
                <a:gd name="T8" fmla="*/ 379 w 455"/>
                <a:gd name="T9" fmla="*/ 248 h 320"/>
                <a:gd name="T10" fmla="*/ 404 w 455"/>
                <a:gd name="T11" fmla="*/ 256 h 320"/>
                <a:gd name="T12" fmla="*/ 387 w 455"/>
                <a:gd name="T13" fmla="*/ 224 h 320"/>
                <a:gd name="T14" fmla="*/ 387 w 455"/>
                <a:gd name="T15" fmla="*/ 192 h 320"/>
                <a:gd name="T16" fmla="*/ 387 w 455"/>
                <a:gd name="T17" fmla="*/ 160 h 320"/>
                <a:gd name="T18" fmla="*/ 413 w 455"/>
                <a:gd name="T19" fmla="*/ 152 h 320"/>
                <a:gd name="T20" fmla="*/ 421 w 455"/>
                <a:gd name="T21" fmla="*/ 128 h 320"/>
                <a:gd name="T22" fmla="*/ 446 w 455"/>
                <a:gd name="T23" fmla="*/ 120 h 320"/>
                <a:gd name="T24" fmla="*/ 455 w 455"/>
                <a:gd name="T25" fmla="*/ 104 h 320"/>
                <a:gd name="T26" fmla="*/ 430 w 455"/>
                <a:gd name="T27" fmla="*/ 96 h 320"/>
                <a:gd name="T28" fmla="*/ 430 w 455"/>
                <a:gd name="T29" fmla="*/ 64 h 320"/>
                <a:gd name="T30" fmla="*/ 396 w 455"/>
                <a:gd name="T31" fmla="*/ 56 h 320"/>
                <a:gd name="T32" fmla="*/ 371 w 455"/>
                <a:gd name="T33" fmla="*/ 40 h 320"/>
                <a:gd name="T34" fmla="*/ 337 w 455"/>
                <a:gd name="T35" fmla="*/ 24 h 320"/>
                <a:gd name="T36" fmla="*/ 286 w 455"/>
                <a:gd name="T37" fmla="*/ 16 h 320"/>
                <a:gd name="T38" fmla="*/ 278 w 455"/>
                <a:gd name="T39" fmla="*/ 0 h 320"/>
                <a:gd name="T40" fmla="*/ 227 w 455"/>
                <a:gd name="T41" fmla="*/ 32 h 320"/>
                <a:gd name="T42" fmla="*/ 185 w 455"/>
                <a:gd name="T43" fmla="*/ 24 h 320"/>
                <a:gd name="T44" fmla="*/ 143 w 455"/>
                <a:gd name="T45" fmla="*/ 32 h 320"/>
                <a:gd name="T46" fmla="*/ 84 w 455"/>
                <a:gd name="T47" fmla="*/ 32 h 320"/>
                <a:gd name="T48" fmla="*/ 25 w 455"/>
                <a:gd name="T49" fmla="*/ 64 h 320"/>
                <a:gd name="T50" fmla="*/ 0 w 455"/>
                <a:gd name="T51" fmla="*/ 88 h 320"/>
                <a:gd name="T52" fmla="*/ 8 w 455"/>
                <a:gd name="T53" fmla="*/ 104 h 320"/>
                <a:gd name="T54" fmla="*/ 25 w 455"/>
                <a:gd name="T55" fmla="*/ 168 h 320"/>
                <a:gd name="T56" fmla="*/ 34 w 455"/>
                <a:gd name="T57" fmla="*/ 184 h 320"/>
                <a:gd name="T58" fmla="*/ 67 w 455"/>
                <a:gd name="T59" fmla="*/ 192 h 320"/>
                <a:gd name="T60" fmla="*/ 126 w 455"/>
                <a:gd name="T61" fmla="*/ 192 h 320"/>
                <a:gd name="T62" fmla="*/ 151 w 455"/>
                <a:gd name="T63" fmla="*/ 200 h 320"/>
                <a:gd name="T64" fmla="*/ 168 w 455"/>
                <a:gd name="T65" fmla="*/ 272 h 320"/>
                <a:gd name="T66" fmla="*/ 177 w 455"/>
                <a:gd name="T67" fmla="*/ 272 h 320"/>
                <a:gd name="T68" fmla="*/ 236 w 455"/>
                <a:gd name="T69" fmla="*/ 296 h 320"/>
                <a:gd name="T70" fmla="*/ 244 w 455"/>
                <a:gd name="T71" fmla="*/ 320 h 320"/>
                <a:gd name="T72" fmla="*/ 278 w 455"/>
                <a:gd name="T73" fmla="*/ 296 h 320"/>
                <a:gd name="T74" fmla="*/ 312 w 455"/>
                <a:gd name="T75" fmla="*/ 304 h 32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55" h="320">
                  <a:moveTo>
                    <a:pt x="312" y="304"/>
                  </a:moveTo>
                  <a:lnTo>
                    <a:pt x="328" y="296"/>
                  </a:lnTo>
                  <a:lnTo>
                    <a:pt x="320" y="272"/>
                  </a:lnTo>
                  <a:lnTo>
                    <a:pt x="354" y="264"/>
                  </a:lnTo>
                  <a:lnTo>
                    <a:pt x="379" y="248"/>
                  </a:lnTo>
                  <a:lnTo>
                    <a:pt x="404" y="256"/>
                  </a:lnTo>
                  <a:lnTo>
                    <a:pt x="387" y="224"/>
                  </a:lnTo>
                  <a:lnTo>
                    <a:pt x="387" y="192"/>
                  </a:lnTo>
                  <a:lnTo>
                    <a:pt x="387" y="160"/>
                  </a:lnTo>
                  <a:lnTo>
                    <a:pt x="413" y="152"/>
                  </a:lnTo>
                  <a:lnTo>
                    <a:pt x="421" y="128"/>
                  </a:lnTo>
                  <a:lnTo>
                    <a:pt x="446" y="120"/>
                  </a:lnTo>
                  <a:lnTo>
                    <a:pt x="455" y="104"/>
                  </a:lnTo>
                  <a:lnTo>
                    <a:pt x="430" y="96"/>
                  </a:lnTo>
                  <a:lnTo>
                    <a:pt x="430" y="64"/>
                  </a:lnTo>
                  <a:lnTo>
                    <a:pt x="396" y="56"/>
                  </a:lnTo>
                  <a:lnTo>
                    <a:pt x="371" y="40"/>
                  </a:lnTo>
                  <a:lnTo>
                    <a:pt x="337" y="24"/>
                  </a:lnTo>
                  <a:lnTo>
                    <a:pt x="286" y="16"/>
                  </a:lnTo>
                  <a:lnTo>
                    <a:pt x="278" y="0"/>
                  </a:lnTo>
                  <a:lnTo>
                    <a:pt x="227" y="32"/>
                  </a:lnTo>
                  <a:lnTo>
                    <a:pt x="185" y="24"/>
                  </a:lnTo>
                  <a:lnTo>
                    <a:pt x="143" y="32"/>
                  </a:lnTo>
                  <a:lnTo>
                    <a:pt x="84" y="32"/>
                  </a:lnTo>
                  <a:lnTo>
                    <a:pt x="25" y="64"/>
                  </a:lnTo>
                  <a:lnTo>
                    <a:pt x="0" y="88"/>
                  </a:lnTo>
                  <a:lnTo>
                    <a:pt x="8" y="104"/>
                  </a:lnTo>
                  <a:lnTo>
                    <a:pt x="25" y="168"/>
                  </a:lnTo>
                  <a:lnTo>
                    <a:pt x="34" y="184"/>
                  </a:lnTo>
                  <a:lnTo>
                    <a:pt x="67" y="192"/>
                  </a:lnTo>
                  <a:lnTo>
                    <a:pt x="126" y="192"/>
                  </a:lnTo>
                  <a:lnTo>
                    <a:pt x="151" y="200"/>
                  </a:lnTo>
                  <a:lnTo>
                    <a:pt x="168" y="272"/>
                  </a:lnTo>
                  <a:lnTo>
                    <a:pt x="177" y="272"/>
                  </a:lnTo>
                  <a:lnTo>
                    <a:pt x="236" y="296"/>
                  </a:lnTo>
                  <a:lnTo>
                    <a:pt x="244" y="320"/>
                  </a:lnTo>
                  <a:lnTo>
                    <a:pt x="278" y="296"/>
                  </a:lnTo>
                  <a:lnTo>
                    <a:pt x="312" y="30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69" name="Freeform 91"/>
            <p:cNvSpPr>
              <a:spLocks/>
            </p:cNvSpPr>
            <p:nvPr/>
          </p:nvSpPr>
          <p:spPr bwMode="auto">
            <a:xfrm>
              <a:off x="4831" y="2088"/>
              <a:ext cx="969" cy="928"/>
            </a:xfrm>
            <a:custGeom>
              <a:avLst/>
              <a:gdLst>
                <a:gd name="T0" fmla="*/ 910 w 969"/>
                <a:gd name="T1" fmla="*/ 96 h 928"/>
                <a:gd name="T2" fmla="*/ 910 w 969"/>
                <a:gd name="T3" fmla="*/ 40 h 928"/>
                <a:gd name="T4" fmla="*/ 825 w 969"/>
                <a:gd name="T5" fmla="*/ 0 h 928"/>
                <a:gd name="T6" fmla="*/ 733 w 969"/>
                <a:gd name="T7" fmla="*/ 32 h 928"/>
                <a:gd name="T8" fmla="*/ 691 w 969"/>
                <a:gd name="T9" fmla="*/ 72 h 928"/>
                <a:gd name="T10" fmla="*/ 615 w 969"/>
                <a:gd name="T11" fmla="*/ 160 h 928"/>
                <a:gd name="T12" fmla="*/ 573 w 969"/>
                <a:gd name="T13" fmla="*/ 176 h 928"/>
                <a:gd name="T14" fmla="*/ 505 w 969"/>
                <a:gd name="T15" fmla="*/ 184 h 928"/>
                <a:gd name="T16" fmla="*/ 446 w 969"/>
                <a:gd name="T17" fmla="*/ 200 h 928"/>
                <a:gd name="T18" fmla="*/ 387 w 969"/>
                <a:gd name="T19" fmla="*/ 224 h 928"/>
                <a:gd name="T20" fmla="*/ 294 w 969"/>
                <a:gd name="T21" fmla="*/ 208 h 928"/>
                <a:gd name="T22" fmla="*/ 143 w 969"/>
                <a:gd name="T23" fmla="*/ 224 h 928"/>
                <a:gd name="T24" fmla="*/ 84 w 969"/>
                <a:gd name="T25" fmla="*/ 272 h 928"/>
                <a:gd name="T26" fmla="*/ 75 w 969"/>
                <a:gd name="T27" fmla="*/ 304 h 928"/>
                <a:gd name="T28" fmla="*/ 118 w 969"/>
                <a:gd name="T29" fmla="*/ 408 h 928"/>
                <a:gd name="T30" fmla="*/ 33 w 969"/>
                <a:gd name="T31" fmla="*/ 512 h 928"/>
                <a:gd name="T32" fmla="*/ 16 w 969"/>
                <a:gd name="T33" fmla="*/ 592 h 928"/>
                <a:gd name="T34" fmla="*/ 0 w 969"/>
                <a:gd name="T35" fmla="*/ 680 h 928"/>
                <a:gd name="T36" fmla="*/ 50 w 969"/>
                <a:gd name="T37" fmla="*/ 696 h 928"/>
                <a:gd name="T38" fmla="*/ 109 w 969"/>
                <a:gd name="T39" fmla="*/ 696 h 928"/>
                <a:gd name="T40" fmla="*/ 177 w 969"/>
                <a:gd name="T41" fmla="*/ 704 h 928"/>
                <a:gd name="T42" fmla="*/ 261 w 969"/>
                <a:gd name="T43" fmla="*/ 712 h 928"/>
                <a:gd name="T44" fmla="*/ 362 w 969"/>
                <a:gd name="T45" fmla="*/ 664 h 928"/>
                <a:gd name="T46" fmla="*/ 404 w 969"/>
                <a:gd name="T47" fmla="*/ 616 h 928"/>
                <a:gd name="T48" fmla="*/ 463 w 969"/>
                <a:gd name="T49" fmla="*/ 600 h 928"/>
                <a:gd name="T50" fmla="*/ 556 w 969"/>
                <a:gd name="T51" fmla="*/ 600 h 928"/>
                <a:gd name="T52" fmla="*/ 640 w 969"/>
                <a:gd name="T53" fmla="*/ 648 h 928"/>
                <a:gd name="T54" fmla="*/ 707 w 969"/>
                <a:gd name="T55" fmla="*/ 696 h 928"/>
                <a:gd name="T56" fmla="*/ 758 w 969"/>
                <a:gd name="T57" fmla="*/ 760 h 928"/>
                <a:gd name="T58" fmla="*/ 657 w 969"/>
                <a:gd name="T59" fmla="*/ 800 h 928"/>
                <a:gd name="T60" fmla="*/ 657 w 969"/>
                <a:gd name="T61" fmla="*/ 888 h 928"/>
                <a:gd name="T62" fmla="*/ 674 w 969"/>
                <a:gd name="T63" fmla="*/ 928 h 928"/>
                <a:gd name="T64" fmla="*/ 766 w 969"/>
                <a:gd name="T65" fmla="*/ 904 h 928"/>
                <a:gd name="T66" fmla="*/ 808 w 969"/>
                <a:gd name="T67" fmla="*/ 768 h 928"/>
                <a:gd name="T68" fmla="*/ 867 w 969"/>
                <a:gd name="T69" fmla="*/ 704 h 928"/>
                <a:gd name="T70" fmla="*/ 969 w 969"/>
                <a:gd name="T71" fmla="*/ 688 h 928"/>
                <a:gd name="T72" fmla="*/ 935 w 969"/>
                <a:gd name="T73" fmla="*/ 104 h 92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969" h="928">
                  <a:moveTo>
                    <a:pt x="935" y="104"/>
                  </a:moveTo>
                  <a:lnTo>
                    <a:pt x="910" y="96"/>
                  </a:lnTo>
                  <a:lnTo>
                    <a:pt x="893" y="56"/>
                  </a:lnTo>
                  <a:lnTo>
                    <a:pt x="910" y="40"/>
                  </a:lnTo>
                  <a:lnTo>
                    <a:pt x="867" y="16"/>
                  </a:lnTo>
                  <a:lnTo>
                    <a:pt x="825" y="0"/>
                  </a:lnTo>
                  <a:lnTo>
                    <a:pt x="766" y="32"/>
                  </a:lnTo>
                  <a:lnTo>
                    <a:pt x="733" y="32"/>
                  </a:lnTo>
                  <a:lnTo>
                    <a:pt x="724" y="72"/>
                  </a:lnTo>
                  <a:lnTo>
                    <a:pt x="691" y="72"/>
                  </a:lnTo>
                  <a:lnTo>
                    <a:pt x="632" y="96"/>
                  </a:lnTo>
                  <a:lnTo>
                    <a:pt x="615" y="160"/>
                  </a:lnTo>
                  <a:lnTo>
                    <a:pt x="623" y="192"/>
                  </a:lnTo>
                  <a:lnTo>
                    <a:pt x="573" y="176"/>
                  </a:lnTo>
                  <a:lnTo>
                    <a:pt x="530" y="200"/>
                  </a:lnTo>
                  <a:lnTo>
                    <a:pt x="505" y="184"/>
                  </a:lnTo>
                  <a:lnTo>
                    <a:pt x="480" y="216"/>
                  </a:lnTo>
                  <a:lnTo>
                    <a:pt x="446" y="200"/>
                  </a:lnTo>
                  <a:lnTo>
                    <a:pt x="412" y="200"/>
                  </a:lnTo>
                  <a:lnTo>
                    <a:pt x="387" y="224"/>
                  </a:lnTo>
                  <a:lnTo>
                    <a:pt x="353" y="200"/>
                  </a:lnTo>
                  <a:lnTo>
                    <a:pt x="294" y="208"/>
                  </a:lnTo>
                  <a:lnTo>
                    <a:pt x="202" y="216"/>
                  </a:lnTo>
                  <a:lnTo>
                    <a:pt x="143" y="224"/>
                  </a:lnTo>
                  <a:lnTo>
                    <a:pt x="101" y="248"/>
                  </a:lnTo>
                  <a:lnTo>
                    <a:pt x="84" y="272"/>
                  </a:lnTo>
                  <a:lnTo>
                    <a:pt x="50" y="272"/>
                  </a:lnTo>
                  <a:lnTo>
                    <a:pt x="75" y="304"/>
                  </a:lnTo>
                  <a:lnTo>
                    <a:pt x="109" y="368"/>
                  </a:lnTo>
                  <a:lnTo>
                    <a:pt x="118" y="408"/>
                  </a:lnTo>
                  <a:lnTo>
                    <a:pt x="84" y="416"/>
                  </a:lnTo>
                  <a:lnTo>
                    <a:pt x="33" y="512"/>
                  </a:lnTo>
                  <a:lnTo>
                    <a:pt x="50" y="584"/>
                  </a:lnTo>
                  <a:lnTo>
                    <a:pt x="16" y="592"/>
                  </a:lnTo>
                  <a:lnTo>
                    <a:pt x="8" y="632"/>
                  </a:lnTo>
                  <a:lnTo>
                    <a:pt x="0" y="680"/>
                  </a:lnTo>
                  <a:lnTo>
                    <a:pt x="16" y="672"/>
                  </a:lnTo>
                  <a:lnTo>
                    <a:pt x="50" y="696"/>
                  </a:lnTo>
                  <a:lnTo>
                    <a:pt x="75" y="720"/>
                  </a:lnTo>
                  <a:lnTo>
                    <a:pt x="109" y="696"/>
                  </a:lnTo>
                  <a:lnTo>
                    <a:pt x="143" y="704"/>
                  </a:lnTo>
                  <a:lnTo>
                    <a:pt x="177" y="704"/>
                  </a:lnTo>
                  <a:lnTo>
                    <a:pt x="227" y="696"/>
                  </a:lnTo>
                  <a:lnTo>
                    <a:pt x="261" y="712"/>
                  </a:lnTo>
                  <a:lnTo>
                    <a:pt x="286" y="688"/>
                  </a:lnTo>
                  <a:lnTo>
                    <a:pt x="362" y="664"/>
                  </a:lnTo>
                  <a:lnTo>
                    <a:pt x="396" y="616"/>
                  </a:lnTo>
                  <a:lnTo>
                    <a:pt x="404" y="616"/>
                  </a:lnTo>
                  <a:lnTo>
                    <a:pt x="412" y="608"/>
                  </a:lnTo>
                  <a:lnTo>
                    <a:pt x="463" y="600"/>
                  </a:lnTo>
                  <a:lnTo>
                    <a:pt x="488" y="576"/>
                  </a:lnTo>
                  <a:lnTo>
                    <a:pt x="556" y="600"/>
                  </a:lnTo>
                  <a:lnTo>
                    <a:pt x="615" y="600"/>
                  </a:lnTo>
                  <a:lnTo>
                    <a:pt x="640" y="648"/>
                  </a:lnTo>
                  <a:lnTo>
                    <a:pt x="691" y="664"/>
                  </a:lnTo>
                  <a:lnTo>
                    <a:pt x="707" y="696"/>
                  </a:lnTo>
                  <a:lnTo>
                    <a:pt x="741" y="728"/>
                  </a:lnTo>
                  <a:lnTo>
                    <a:pt x="758" y="760"/>
                  </a:lnTo>
                  <a:lnTo>
                    <a:pt x="682" y="776"/>
                  </a:lnTo>
                  <a:lnTo>
                    <a:pt x="657" y="800"/>
                  </a:lnTo>
                  <a:lnTo>
                    <a:pt x="674" y="824"/>
                  </a:lnTo>
                  <a:lnTo>
                    <a:pt x="657" y="888"/>
                  </a:lnTo>
                  <a:lnTo>
                    <a:pt x="640" y="912"/>
                  </a:lnTo>
                  <a:lnTo>
                    <a:pt x="674" y="928"/>
                  </a:lnTo>
                  <a:lnTo>
                    <a:pt x="724" y="904"/>
                  </a:lnTo>
                  <a:lnTo>
                    <a:pt x="766" y="904"/>
                  </a:lnTo>
                  <a:lnTo>
                    <a:pt x="766" y="872"/>
                  </a:lnTo>
                  <a:lnTo>
                    <a:pt x="808" y="768"/>
                  </a:lnTo>
                  <a:lnTo>
                    <a:pt x="834" y="736"/>
                  </a:lnTo>
                  <a:lnTo>
                    <a:pt x="867" y="704"/>
                  </a:lnTo>
                  <a:lnTo>
                    <a:pt x="918" y="680"/>
                  </a:lnTo>
                  <a:lnTo>
                    <a:pt x="969" y="688"/>
                  </a:lnTo>
                  <a:lnTo>
                    <a:pt x="969" y="104"/>
                  </a:lnTo>
                  <a:lnTo>
                    <a:pt x="935" y="10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0" name="Freeform 92"/>
            <p:cNvSpPr>
              <a:spLocks/>
            </p:cNvSpPr>
            <p:nvPr/>
          </p:nvSpPr>
          <p:spPr bwMode="auto">
            <a:xfrm>
              <a:off x="4822" y="1768"/>
              <a:ext cx="725" cy="600"/>
            </a:xfrm>
            <a:custGeom>
              <a:avLst/>
              <a:gdLst>
                <a:gd name="T0" fmla="*/ 657 w 725"/>
                <a:gd name="T1" fmla="*/ 320 h 600"/>
                <a:gd name="T2" fmla="*/ 641 w 725"/>
                <a:gd name="T3" fmla="*/ 280 h 600"/>
                <a:gd name="T4" fmla="*/ 708 w 725"/>
                <a:gd name="T5" fmla="*/ 256 h 600"/>
                <a:gd name="T6" fmla="*/ 700 w 725"/>
                <a:gd name="T7" fmla="*/ 208 h 600"/>
                <a:gd name="T8" fmla="*/ 624 w 725"/>
                <a:gd name="T9" fmla="*/ 168 h 600"/>
                <a:gd name="T10" fmla="*/ 548 w 725"/>
                <a:gd name="T11" fmla="*/ 136 h 600"/>
                <a:gd name="T12" fmla="*/ 514 w 725"/>
                <a:gd name="T13" fmla="*/ 104 h 600"/>
                <a:gd name="T14" fmla="*/ 506 w 725"/>
                <a:gd name="T15" fmla="*/ 40 h 600"/>
                <a:gd name="T16" fmla="*/ 438 w 725"/>
                <a:gd name="T17" fmla="*/ 8 h 600"/>
                <a:gd name="T18" fmla="*/ 379 w 725"/>
                <a:gd name="T19" fmla="*/ 16 h 600"/>
                <a:gd name="T20" fmla="*/ 329 w 725"/>
                <a:gd name="T21" fmla="*/ 16 h 600"/>
                <a:gd name="T22" fmla="*/ 278 w 725"/>
                <a:gd name="T23" fmla="*/ 0 h 600"/>
                <a:gd name="T24" fmla="*/ 202 w 725"/>
                <a:gd name="T25" fmla="*/ 64 h 600"/>
                <a:gd name="T26" fmla="*/ 186 w 725"/>
                <a:gd name="T27" fmla="*/ 88 h 600"/>
                <a:gd name="T28" fmla="*/ 211 w 725"/>
                <a:gd name="T29" fmla="*/ 128 h 600"/>
                <a:gd name="T30" fmla="*/ 177 w 725"/>
                <a:gd name="T31" fmla="*/ 152 h 600"/>
                <a:gd name="T32" fmla="*/ 143 w 725"/>
                <a:gd name="T33" fmla="*/ 184 h 600"/>
                <a:gd name="T34" fmla="*/ 143 w 725"/>
                <a:gd name="T35" fmla="*/ 248 h 600"/>
                <a:gd name="T36" fmla="*/ 135 w 725"/>
                <a:gd name="T37" fmla="*/ 272 h 600"/>
                <a:gd name="T38" fmla="*/ 76 w 725"/>
                <a:gd name="T39" fmla="*/ 296 h 600"/>
                <a:gd name="T40" fmla="*/ 68 w 725"/>
                <a:gd name="T41" fmla="*/ 328 h 600"/>
                <a:gd name="T42" fmla="*/ 0 w 725"/>
                <a:gd name="T43" fmla="*/ 344 h 600"/>
                <a:gd name="T44" fmla="*/ 59 w 725"/>
                <a:gd name="T45" fmla="*/ 464 h 600"/>
                <a:gd name="T46" fmla="*/ 17 w 725"/>
                <a:gd name="T47" fmla="*/ 536 h 600"/>
                <a:gd name="T48" fmla="*/ 59 w 725"/>
                <a:gd name="T49" fmla="*/ 600 h 600"/>
                <a:gd name="T50" fmla="*/ 110 w 725"/>
                <a:gd name="T51" fmla="*/ 576 h 600"/>
                <a:gd name="T52" fmla="*/ 211 w 725"/>
                <a:gd name="T53" fmla="*/ 544 h 600"/>
                <a:gd name="T54" fmla="*/ 362 w 725"/>
                <a:gd name="T55" fmla="*/ 528 h 600"/>
                <a:gd name="T56" fmla="*/ 421 w 725"/>
                <a:gd name="T57" fmla="*/ 528 h 600"/>
                <a:gd name="T58" fmla="*/ 489 w 725"/>
                <a:gd name="T59" fmla="*/ 544 h 600"/>
                <a:gd name="T60" fmla="*/ 539 w 725"/>
                <a:gd name="T61" fmla="*/ 528 h 600"/>
                <a:gd name="T62" fmla="*/ 632 w 725"/>
                <a:gd name="T63" fmla="*/ 520 h 600"/>
                <a:gd name="T64" fmla="*/ 641 w 725"/>
                <a:gd name="T65" fmla="*/ 424 h 600"/>
                <a:gd name="T66" fmla="*/ 674 w 725"/>
                <a:gd name="T67" fmla="*/ 368 h 60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725" h="600">
                  <a:moveTo>
                    <a:pt x="657" y="344"/>
                  </a:moveTo>
                  <a:lnTo>
                    <a:pt x="657" y="320"/>
                  </a:lnTo>
                  <a:lnTo>
                    <a:pt x="632" y="304"/>
                  </a:lnTo>
                  <a:lnTo>
                    <a:pt x="641" y="280"/>
                  </a:lnTo>
                  <a:lnTo>
                    <a:pt x="691" y="272"/>
                  </a:lnTo>
                  <a:lnTo>
                    <a:pt x="708" y="256"/>
                  </a:lnTo>
                  <a:lnTo>
                    <a:pt x="725" y="232"/>
                  </a:lnTo>
                  <a:lnTo>
                    <a:pt x="700" y="208"/>
                  </a:lnTo>
                  <a:lnTo>
                    <a:pt x="632" y="192"/>
                  </a:lnTo>
                  <a:lnTo>
                    <a:pt x="624" y="168"/>
                  </a:lnTo>
                  <a:lnTo>
                    <a:pt x="582" y="160"/>
                  </a:lnTo>
                  <a:lnTo>
                    <a:pt x="548" y="136"/>
                  </a:lnTo>
                  <a:lnTo>
                    <a:pt x="548" y="120"/>
                  </a:lnTo>
                  <a:lnTo>
                    <a:pt x="514" y="104"/>
                  </a:lnTo>
                  <a:lnTo>
                    <a:pt x="514" y="72"/>
                  </a:lnTo>
                  <a:lnTo>
                    <a:pt x="506" y="40"/>
                  </a:lnTo>
                  <a:lnTo>
                    <a:pt x="472" y="16"/>
                  </a:lnTo>
                  <a:lnTo>
                    <a:pt x="438" y="8"/>
                  </a:lnTo>
                  <a:lnTo>
                    <a:pt x="396" y="32"/>
                  </a:lnTo>
                  <a:lnTo>
                    <a:pt x="379" y="16"/>
                  </a:lnTo>
                  <a:lnTo>
                    <a:pt x="346" y="8"/>
                  </a:lnTo>
                  <a:lnTo>
                    <a:pt x="329" y="16"/>
                  </a:lnTo>
                  <a:lnTo>
                    <a:pt x="303" y="0"/>
                  </a:lnTo>
                  <a:lnTo>
                    <a:pt x="278" y="0"/>
                  </a:lnTo>
                  <a:lnTo>
                    <a:pt x="245" y="64"/>
                  </a:lnTo>
                  <a:lnTo>
                    <a:pt x="202" y="64"/>
                  </a:lnTo>
                  <a:lnTo>
                    <a:pt x="177" y="80"/>
                  </a:lnTo>
                  <a:lnTo>
                    <a:pt x="186" y="88"/>
                  </a:lnTo>
                  <a:lnTo>
                    <a:pt x="186" y="120"/>
                  </a:lnTo>
                  <a:lnTo>
                    <a:pt x="211" y="128"/>
                  </a:lnTo>
                  <a:lnTo>
                    <a:pt x="202" y="144"/>
                  </a:lnTo>
                  <a:lnTo>
                    <a:pt x="177" y="152"/>
                  </a:lnTo>
                  <a:lnTo>
                    <a:pt x="169" y="176"/>
                  </a:lnTo>
                  <a:lnTo>
                    <a:pt x="143" y="184"/>
                  </a:lnTo>
                  <a:lnTo>
                    <a:pt x="143" y="216"/>
                  </a:lnTo>
                  <a:lnTo>
                    <a:pt x="143" y="248"/>
                  </a:lnTo>
                  <a:lnTo>
                    <a:pt x="160" y="280"/>
                  </a:lnTo>
                  <a:lnTo>
                    <a:pt x="135" y="272"/>
                  </a:lnTo>
                  <a:lnTo>
                    <a:pt x="110" y="288"/>
                  </a:lnTo>
                  <a:lnTo>
                    <a:pt x="76" y="296"/>
                  </a:lnTo>
                  <a:lnTo>
                    <a:pt x="84" y="320"/>
                  </a:lnTo>
                  <a:lnTo>
                    <a:pt x="68" y="328"/>
                  </a:lnTo>
                  <a:lnTo>
                    <a:pt x="34" y="320"/>
                  </a:lnTo>
                  <a:lnTo>
                    <a:pt x="0" y="344"/>
                  </a:lnTo>
                  <a:lnTo>
                    <a:pt x="17" y="384"/>
                  </a:lnTo>
                  <a:lnTo>
                    <a:pt x="59" y="464"/>
                  </a:lnTo>
                  <a:lnTo>
                    <a:pt x="17" y="512"/>
                  </a:lnTo>
                  <a:lnTo>
                    <a:pt x="17" y="536"/>
                  </a:lnTo>
                  <a:lnTo>
                    <a:pt x="51" y="544"/>
                  </a:lnTo>
                  <a:lnTo>
                    <a:pt x="59" y="600"/>
                  </a:lnTo>
                  <a:lnTo>
                    <a:pt x="93" y="600"/>
                  </a:lnTo>
                  <a:lnTo>
                    <a:pt x="110" y="576"/>
                  </a:lnTo>
                  <a:lnTo>
                    <a:pt x="152" y="552"/>
                  </a:lnTo>
                  <a:lnTo>
                    <a:pt x="211" y="544"/>
                  </a:lnTo>
                  <a:lnTo>
                    <a:pt x="303" y="536"/>
                  </a:lnTo>
                  <a:lnTo>
                    <a:pt x="362" y="528"/>
                  </a:lnTo>
                  <a:lnTo>
                    <a:pt x="396" y="552"/>
                  </a:lnTo>
                  <a:lnTo>
                    <a:pt x="421" y="528"/>
                  </a:lnTo>
                  <a:lnTo>
                    <a:pt x="455" y="528"/>
                  </a:lnTo>
                  <a:lnTo>
                    <a:pt x="489" y="544"/>
                  </a:lnTo>
                  <a:lnTo>
                    <a:pt x="514" y="512"/>
                  </a:lnTo>
                  <a:lnTo>
                    <a:pt x="539" y="528"/>
                  </a:lnTo>
                  <a:lnTo>
                    <a:pt x="582" y="504"/>
                  </a:lnTo>
                  <a:lnTo>
                    <a:pt x="632" y="520"/>
                  </a:lnTo>
                  <a:lnTo>
                    <a:pt x="624" y="488"/>
                  </a:lnTo>
                  <a:lnTo>
                    <a:pt x="641" y="424"/>
                  </a:lnTo>
                  <a:lnTo>
                    <a:pt x="700" y="400"/>
                  </a:lnTo>
                  <a:lnTo>
                    <a:pt x="674" y="368"/>
                  </a:lnTo>
                  <a:lnTo>
                    <a:pt x="657" y="344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1" name="Freeform 93"/>
            <p:cNvSpPr>
              <a:spLocks/>
            </p:cNvSpPr>
            <p:nvPr/>
          </p:nvSpPr>
          <p:spPr bwMode="auto">
            <a:xfrm>
              <a:off x="4569" y="1600"/>
              <a:ext cx="531" cy="280"/>
            </a:xfrm>
            <a:custGeom>
              <a:avLst/>
              <a:gdLst>
                <a:gd name="T0" fmla="*/ 472 w 531"/>
                <a:gd name="T1" fmla="*/ 80 h 280"/>
                <a:gd name="T2" fmla="*/ 464 w 531"/>
                <a:gd name="T3" fmla="*/ 40 h 280"/>
                <a:gd name="T4" fmla="*/ 413 w 531"/>
                <a:gd name="T5" fmla="*/ 32 h 280"/>
                <a:gd name="T6" fmla="*/ 371 w 531"/>
                <a:gd name="T7" fmla="*/ 40 h 280"/>
                <a:gd name="T8" fmla="*/ 304 w 531"/>
                <a:gd name="T9" fmla="*/ 0 h 280"/>
                <a:gd name="T10" fmla="*/ 262 w 531"/>
                <a:gd name="T11" fmla="*/ 0 h 280"/>
                <a:gd name="T12" fmla="*/ 211 w 531"/>
                <a:gd name="T13" fmla="*/ 32 h 280"/>
                <a:gd name="T14" fmla="*/ 211 w 531"/>
                <a:gd name="T15" fmla="*/ 40 h 280"/>
                <a:gd name="T16" fmla="*/ 219 w 531"/>
                <a:gd name="T17" fmla="*/ 72 h 280"/>
                <a:gd name="T18" fmla="*/ 219 w 531"/>
                <a:gd name="T19" fmla="*/ 104 h 280"/>
                <a:gd name="T20" fmla="*/ 211 w 531"/>
                <a:gd name="T21" fmla="*/ 128 h 280"/>
                <a:gd name="T22" fmla="*/ 194 w 531"/>
                <a:gd name="T23" fmla="*/ 128 h 280"/>
                <a:gd name="T24" fmla="*/ 160 w 531"/>
                <a:gd name="T25" fmla="*/ 128 h 280"/>
                <a:gd name="T26" fmla="*/ 110 w 531"/>
                <a:gd name="T27" fmla="*/ 80 h 280"/>
                <a:gd name="T28" fmla="*/ 76 w 531"/>
                <a:gd name="T29" fmla="*/ 64 h 280"/>
                <a:gd name="T30" fmla="*/ 43 w 531"/>
                <a:gd name="T31" fmla="*/ 88 h 280"/>
                <a:gd name="T32" fmla="*/ 17 w 531"/>
                <a:gd name="T33" fmla="*/ 160 h 280"/>
                <a:gd name="T34" fmla="*/ 0 w 531"/>
                <a:gd name="T35" fmla="*/ 192 h 280"/>
                <a:gd name="T36" fmla="*/ 0 w 531"/>
                <a:gd name="T37" fmla="*/ 224 h 280"/>
                <a:gd name="T38" fmla="*/ 9 w 531"/>
                <a:gd name="T39" fmla="*/ 280 h 280"/>
                <a:gd name="T40" fmla="*/ 34 w 531"/>
                <a:gd name="T41" fmla="*/ 256 h 280"/>
                <a:gd name="T42" fmla="*/ 93 w 531"/>
                <a:gd name="T43" fmla="*/ 224 h 280"/>
                <a:gd name="T44" fmla="*/ 152 w 531"/>
                <a:gd name="T45" fmla="*/ 224 h 280"/>
                <a:gd name="T46" fmla="*/ 194 w 531"/>
                <a:gd name="T47" fmla="*/ 216 h 280"/>
                <a:gd name="T48" fmla="*/ 236 w 531"/>
                <a:gd name="T49" fmla="*/ 224 h 280"/>
                <a:gd name="T50" fmla="*/ 287 w 531"/>
                <a:gd name="T51" fmla="*/ 192 h 280"/>
                <a:gd name="T52" fmla="*/ 295 w 531"/>
                <a:gd name="T53" fmla="*/ 208 h 280"/>
                <a:gd name="T54" fmla="*/ 346 w 531"/>
                <a:gd name="T55" fmla="*/ 216 h 280"/>
                <a:gd name="T56" fmla="*/ 380 w 531"/>
                <a:gd name="T57" fmla="*/ 232 h 280"/>
                <a:gd name="T58" fmla="*/ 405 w 531"/>
                <a:gd name="T59" fmla="*/ 248 h 280"/>
                <a:gd name="T60" fmla="*/ 430 w 531"/>
                <a:gd name="T61" fmla="*/ 248 h 280"/>
                <a:gd name="T62" fmla="*/ 455 w 531"/>
                <a:gd name="T63" fmla="*/ 232 h 280"/>
                <a:gd name="T64" fmla="*/ 498 w 531"/>
                <a:gd name="T65" fmla="*/ 232 h 280"/>
                <a:gd name="T66" fmla="*/ 531 w 531"/>
                <a:gd name="T67" fmla="*/ 176 h 280"/>
                <a:gd name="T68" fmla="*/ 506 w 531"/>
                <a:gd name="T69" fmla="*/ 112 h 280"/>
                <a:gd name="T70" fmla="*/ 472 w 531"/>
                <a:gd name="T71" fmla="*/ 80 h 28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31" h="280">
                  <a:moveTo>
                    <a:pt x="472" y="80"/>
                  </a:moveTo>
                  <a:lnTo>
                    <a:pt x="464" y="40"/>
                  </a:lnTo>
                  <a:lnTo>
                    <a:pt x="413" y="32"/>
                  </a:lnTo>
                  <a:lnTo>
                    <a:pt x="371" y="40"/>
                  </a:lnTo>
                  <a:lnTo>
                    <a:pt x="304" y="0"/>
                  </a:lnTo>
                  <a:lnTo>
                    <a:pt x="262" y="0"/>
                  </a:lnTo>
                  <a:lnTo>
                    <a:pt x="211" y="32"/>
                  </a:lnTo>
                  <a:lnTo>
                    <a:pt x="211" y="40"/>
                  </a:lnTo>
                  <a:lnTo>
                    <a:pt x="219" y="72"/>
                  </a:lnTo>
                  <a:lnTo>
                    <a:pt x="219" y="104"/>
                  </a:lnTo>
                  <a:lnTo>
                    <a:pt x="211" y="128"/>
                  </a:lnTo>
                  <a:lnTo>
                    <a:pt x="194" y="128"/>
                  </a:lnTo>
                  <a:lnTo>
                    <a:pt x="160" y="128"/>
                  </a:lnTo>
                  <a:lnTo>
                    <a:pt x="110" y="80"/>
                  </a:lnTo>
                  <a:lnTo>
                    <a:pt x="76" y="64"/>
                  </a:lnTo>
                  <a:lnTo>
                    <a:pt x="43" y="88"/>
                  </a:lnTo>
                  <a:lnTo>
                    <a:pt x="17" y="160"/>
                  </a:lnTo>
                  <a:lnTo>
                    <a:pt x="0" y="192"/>
                  </a:lnTo>
                  <a:lnTo>
                    <a:pt x="0" y="224"/>
                  </a:lnTo>
                  <a:lnTo>
                    <a:pt x="9" y="280"/>
                  </a:lnTo>
                  <a:lnTo>
                    <a:pt x="34" y="256"/>
                  </a:lnTo>
                  <a:lnTo>
                    <a:pt x="93" y="224"/>
                  </a:lnTo>
                  <a:lnTo>
                    <a:pt x="152" y="224"/>
                  </a:lnTo>
                  <a:lnTo>
                    <a:pt x="194" y="216"/>
                  </a:lnTo>
                  <a:lnTo>
                    <a:pt x="236" y="224"/>
                  </a:lnTo>
                  <a:lnTo>
                    <a:pt x="287" y="192"/>
                  </a:lnTo>
                  <a:lnTo>
                    <a:pt x="295" y="208"/>
                  </a:lnTo>
                  <a:lnTo>
                    <a:pt x="346" y="216"/>
                  </a:lnTo>
                  <a:lnTo>
                    <a:pt x="380" y="232"/>
                  </a:lnTo>
                  <a:lnTo>
                    <a:pt x="405" y="248"/>
                  </a:lnTo>
                  <a:lnTo>
                    <a:pt x="430" y="248"/>
                  </a:lnTo>
                  <a:lnTo>
                    <a:pt x="455" y="232"/>
                  </a:lnTo>
                  <a:lnTo>
                    <a:pt x="498" y="232"/>
                  </a:lnTo>
                  <a:lnTo>
                    <a:pt x="531" y="176"/>
                  </a:lnTo>
                  <a:lnTo>
                    <a:pt x="506" y="112"/>
                  </a:lnTo>
                  <a:lnTo>
                    <a:pt x="472" y="8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2" name="Freeform 94"/>
            <p:cNvSpPr>
              <a:spLocks/>
            </p:cNvSpPr>
            <p:nvPr/>
          </p:nvSpPr>
          <p:spPr bwMode="auto">
            <a:xfrm>
              <a:off x="4822" y="1760"/>
              <a:ext cx="725" cy="600"/>
            </a:xfrm>
            <a:custGeom>
              <a:avLst/>
              <a:gdLst>
                <a:gd name="T0" fmla="*/ 657 w 725"/>
                <a:gd name="T1" fmla="*/ 320 h 600"/>
                <a:gd name="T2" fmla="*/ 641 w 725"/>
                <a:gd name="T3" fmla="*/ 280 h 600"/>
                <a:gd name="T4" fmla="*/ 708 w 725"/>
                <a:gd name="T5" fmla="*/ 256 h 600"/>
                <a:gd name="T6" fmla="*/ 700 w 725"/>
                <a:gd name="T7" fmla="*/ 208 h 600"/>
                <a:gd name="T8" fmla="*/ 624 w 725"/>
                <a:gd name="T9" fmla="*/ 168 h 600"/>
                <a:gd name="T10" fmla="*/ 548 w 725"/>
                <a:gd name="T11" fmla="*/ 136 h 600"/>
                <a:gd name="T12" fmla="*/ 514 w 725"/>
                <a:gd name="T13" fmla="*/ 104 h 600"/>
                <a:gd name="T14" fmla="*/ 506 w 725"/>
                <a:gd name="T15" fmla="*/ 40 h 600"/>
                <a:gd name="T16" fmla="*/ 438 w 725"/>
                <a:gd name="T17" fmla="*/ 8 h 600"/>
                <a:gd name="T18" fmla="*/ 379 w 725"/>
                <a:gd name="T19" fmla="*/ 16 h 600"/>
                <a:gd name="T20" fmla="*/ 329 w 725"/>
                <a:gd name="T21" fmla="*/ 16 h 600"/>
                <a:gd name="T22" fmla="*/ 278 w 725"/>
                <a:gd name="T23" fmla="*/ 0 h 600"/>
                <a:gd name="T24" fmla="*/ 202 w 725"/>
                <a:gd name="T25" fmla="*/ 64 h 600"/>
                <a:gd name="T26" fmla="*/ 186 w 725"/>
                <a:gd name="T27" fmla="*/ 88 h 600"/>
                <a:gd name="T28" fmla="*/ 211 w 725"/>
                <a:gd name="T29" fmla="*/ 128 h 600"/>
                <a:gd name="T30" fmla="*/ 177 w 725"/>
                <a:gd name="T31" fmla="*/ 152 h 600"/>
                <a:gd name="T32" fmla="*/ 143 w 725"/>
                <a:gd name="T33" fmla="*/ 184 h 600"/>
                <a:gd name="T34" fmla="*/ 143 w 725"/>
                <a:gd name="T35" fmla="*/ 248 h 600"/>
                <a:gd name="T36" fmla="*/ 135 w 725"/>
                <a:gd name="T37" fmla="*/ 272 h 600"/>
                <a:gd name="T38" fmla="*/ 76 w 725"/>
                <a:gd name="T39" fmla="*/ 296 h 600"/>
                <a:gd name="T40" fmla="*/ 68 w 725"/>
                <a:gd name="T41" fmla="*/ 328 h 600"/>
                <a:gd name="T42" fmla="*/ 0 w 725"/>
                <a:gd name="T43" fmla="*/ 344 h 600"/>
                <a:gd name="T44" fmla="*/ 59 w 725"/>
                <a:gd name="T45" fmla="*/ 464 h 600"/>
                <a:gd name="T46" fmla="*/ 17 w 725"/>
                <a:gd name="T47" fmla="*/ 536 h 600"/>
                <a:gd name="T48" fmla="*/ 59 w 725"/>
                <a:gd name="T49" fmla="*/ 600 h 600"/>
                <a:gd name="T50" fmla="*/ 93 w 725"/>
                <a:gd name="T51" fmla="*/ 600 h 600"/>
                <a:gd name="T52" fmla="*/ 152 w 725"/>
                <a:gd name="T53" fmla="*/ 552 h 600"/>
                <a:gd name="T54" fmla="*/ 303 w 725"/>
                <a:gd name="T55" fmla="*/ 536 h 600"/>
                <a:gd name="T56" fmla="*/ 396 w 725"/>
                <a:gd name="T57" fmla="*/ 552 h 600"/>
                <a:gd name="T58" fmla="*/ 455 w 725"/>
                <a:gd name="T59" fmla="*/ 528 h 600"/>
                <a:gd name="T60" fmla="*/ 514 w 725"/>
                <a:gd name="T61" fmla="*/ 512 h 600"/>
                <a:gd name="T62" fmla="*/ 582 w 725"/>
                <a:gd name="T63" fmla="*/ 504 h 600"/>
                <a:gd name="T64" fmla="*/ 624 w 725"/>
                <a:gd name="T65" fmla="*/ 488 h 600"/>
                <a:gd name="T66" fmla="*/ 700 w 725"/>
                <a:gd name="T67" fmla="*/ 400 h 600"/>
                <a:gd name="T68" fmla="*/ 657 w 725"/>
                <a:gd name="T69" fmla="*/ 344 h 60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725" h="600">
                  <a:moveTo>
                    <a:pt x="657" y="344"/>
                  </a:moveTo>
                  <a:lnTo>
                    <a:pt x="657" y="320"/>
                  </a:lnTo>
                  <a:lnTo>
                    <a:pt x="632" y="304"/>
                  </a:lnTo>
                  <a:lnTo>
                    <a:pt x="641" y="280"/>
                  </a:lnTo>
                  <a:lnTo>
                    <a:pt x="691" y="272"/>
                  </a:lnTo>
                  <a:lnTo>
                    <a:pt x="708" y="256"/>
                  </a:lnTo>
                  <a:lnTo>
                    <a:pt x="725" y="232"/>
                  </a:lnTo>
                  <a:lnTo>
                    <a:pt x="700" y="208"/>
                  </a:lnTo>
                  <a:lnTo>
                    <a:pt x="632" y="192"/>
                  </a:lnTo>
                  <a:lnTo>
                    <a:pt x="624" y="168"/>
                  </a:lnTo>
                  <a:lnTo>
                    <a:pt x="582" y="160"/>
                  </a:lnTo>
                  <a:lnTo>
                    <a:pt x="548" y="136"/>
                  </a:lnTo>
                  <a:lnTo>
                    <a:pt x="548" y="120"/>
                  </a:lnTo>
                  <a:lnTo>
                    <a:pt x="514" y="104"/>
                  </a:lnTo>
                  <a:lnTo>
                    <a:pt x="514" y="72"/>
                  </a:lnTo>
                  <a:lnTo>
                    <a:pt x="506" y="40"/>
                  </a:lnTo>
                  <a:lnTo>
                    <a:pt x="472" y="16"/>
                  </a:lnTo>
                  <a:lnTo>
                    <a:pt x="438" y="8"/>
                  </a:lnTo>
                  <a:lnTo>
                    <a:pt x="396" y="32"/>
                  </a:lnTo>
                  <a:lnTo>
                    <a:pt x="379" y="16"/>
                  </a:lnTo>
                  <a:lnTo>
                    <a:pt x="346" y="8"/>
                  </a:lnTo>
                  <a:lnTo>
                    <a:pt x="329" y="16"/>
                  </a:lnTo>
                  <a:lnTo>
                    <a:pt x="303" y="0"/>
                  </a:lnTo>
                  <a:lnTo>
                    <a:pt x="278" y="0"/>
                  </a:lnTo>
                  <a:lnTo>
                    <a:pt x="245" y="64"/>
                  </a:lnTo>
                  <a:lnTo>
                    <a:pt x="202" y="64"/>
                  </a:lnTo>
                  <a:lnTo>
                    <a:pt x="177" y="80"/>
                  </a:lnTo>
                  <a:lnTo>
                    <a:pt x="186" y="88"/>
                  </a:lnTo>
                  <a:lnTo>
                    <a:pt x="186" y="120"/>
                  </a:lnTo>
                  <a:lnTo>
                    <a:pt x="211" y="128"/>
                  </a:lnTo>
                  <a:lnTo>
                    <a:pt x="202" y="144"/>
                  </a:lnTo>
                  <a:lnTo>
                    <a:pt x="177" y="152"/>
                  </a:lnTo>
                  <a:lnTo>
                    <a:pt x="169" y="176"/>
                  </a:lnTo>
                  <a:lnTo>
                    <a:pt x="143" y="184"/>
                  </a:lnTo>
                  <a:lnTo>
                    <a:pt x="143" y="216"/>
                  </a:lnTo>
                  <a:lnTo>
                    <a:pt x="143" y="248"/>
                  </a:lnTo>
                  <a:lnTo>
                    <a:pt x="160" y="280"/>
                  </a:lnTo>
                  <a:lnTo>
                    <a:pt x="135" y="272"/>
                  </a:lnTo>
                  <a:lnTo>
                    <a:pt x="110" y="288"/>
                  </a:lnTo>
                  <a:lnTo>
                    <a:pt x="76" y="296"/>
                  </a:lnTo>
                  <a:lnTo>
                    <a:pt x="84" y="320"/>
                  </a:lnTo>
                  <a:lnTo>
                    <a:pt x="68" y="328"/>
                  </a:lnTo>
                  <a:lnTo>
                    <a:pt x="34" y="320"/>
                  </a:lnTo>
                  <a:lnTo>
                    <a:pt x="0" y="344"/>
                  </a:lnTo>
                  <a:lnTo>
                    <a:pt x="17" y="384"/>
                  </a:lnTo>
                  <a:lnTo>
                    <a:pt x="59" y="464"/>
                  </a:lnTo>
                  <a:lnTo>
                    <a:pt x="17" y="512"/>
                  </a:lnTo>
                  <a:lnTo>
                    <a:pt x="17" y="536"/>
                  </a:lnTo>
                  <a:lnTo>
                    <a:pt x="51" y="544"/>
                  </a:lnTo>
                  <a:lnTo>
                    <a:pt x="59" y="600"/>
                  </a:lnTo>
                  <a:lnTo>
                    <a:pt x="93" y="600"/>
                  </a:lnTo>
                  <a:lnTo>
                    <a:pt x="110" y="576"/>
                  </a:lnTo>
                  <a:lnTo>
                    <a:pt x="152" y="552"/>
                  </a:lnTo>
                  <a:lnTo>
                    <a:pt x="211" y="544"/>
                  </a:lnTo>
                  <a:lnTo>
                    <a:pt x="303" y="536"/>
                  </a:lnTo>
                  <a:lnTo>
                    <a:pt x="362" y="528"/>
                  </a:lnTo>
                  <a:lnTo>
                    <a:pt x="396" y="552"/>
                  </a:lnTo>
                  <a:lnTo>
                    <a:pt x="421" y="528"/>
                  </a:lnTo>
                  <a:lnTo>
                    <a:pt x="455" y="528"/>
                  </a:lnTo>
                  <a:lnTo>
                    <a:pt x="489" y="544"/>
                  </a:lnTo>
                  <a:lnTo>
                    <a:pt x="514" y="512"/>
                  </a:lnTo>
                  <a:lnTo>
                    <a:pt x="539" y="528"/>
                  </a:lnTo>
                  <a:lnTo>
                    <a:pt x="582" y="504"/>
                  </a:lnTo>
                  <a:lnTo>
                    <a:pt x="632" y="520"/>
                  </a:lnTo>
                  <a:lnTo>
                    <a:pt x="624" y="488"/>
                  </a:lnTo>
                  <a:lnTo>
                    <a:pt x="641" y="424"/>
                  </a:lnTo>
                  <a:lnTo>
                    <a:pt x="700" y="400"/>
                  </a:lnTo>
                  <a:lnTo>
                    <a:pt x="674" y="368"/>
                  </a:lnTo>
                  <a:lnTo>
                    <a:pt x="657" y="34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3" name="Freeform 95"/>
            <p:cNvSpPr>
              <a:spLocks/>
            </p:cNvSpPr>
            <p:nvPr/>
          </p:nvSpPr>
          <p:spPr bwMode="auto">
            <a:xfrm>
              <a:off x="4569" y="1592"/>
              <a:ext cx="531" cy="280"/>
            </a:xfrm>
            <a:custGeom>
              <a:avLst/>
              <a:gdLst>
                <a:gd name="T0" fmla="*/ 472 w 531"/>
                <a:gd name="T1" fmla="*/ 80 h 280"/>
                <a:gd name="T2" fmla="*/ 464 w 531"/>
                <a:gd name="T3" fmla="*/ 40 h 280"/>
                <a:gd name="T4" fmla="*/ 413 w 531"/>
                <a:gd name="T5" fmla="*/ 32 h 280"/>
                <a:gd name="T6" fmla="*/ 371 w 531"/>
                <a:gd name="T7" fmla="*/ 40 h 280"/>
                <a:gd name="T8" fmla="*/ 304 w 531"/>
                <a:gd name="T9" fmla="*/ 0 h 280"/>
                <a:gd name="T10" fmla="*/ 262 w 531"/>
                <a:gd name="T11" fmla="*/ 0 h 280"/>
                <a:gd name="T12" fmla="*/ 211 w 531"/>
                <a:gd name="T13" fmla="*/ 32 h 280"/>
                <a:gd name="T14" fmla="*/ 211 w 531"/>
                <a:gd name="T15" fmla="*/ 40 h 280"/>
                <a:gd name="T16" fmla="*/ 219 w 531"/>
                <a:gd name="T17" fmla="*/ 72 h 280"/>
                <a:gd name="T18" fmla="*/ 219 w 531"/>
                <a:gd name="T19" fmla="*/ 104 h 280"/>
                <a:gd name="T20" fmla="*/ 211 w 531"/>
                <a:gd name="T21" fmla="*/ 128 h 280"/>
                <a:gd name="T22" fmla="*/ 194 w 531"/>
                <a:gd name="T23" fmla="*/ 128 h 280"/>
                <a:gd name="T24" fmla="*/ 160 w 531"/>
                <a:gd name="T25" fmla="*/ 128 h 280"/>
                <a:gd name="T26" fmla="*/ 110 w 531"/>
                <a:gd name="T27" fmla="*/ 80 h 280"/>
                <a:gd name="T28" fmla="*/ 76 w 531"/>
                <a:gd name="T29" fmla="*/ 64 h 280"/>
                <a:gd name="T30" fmla="*/ 43 w 531"/>
                <a:gd name="T31" fmla="*/ 88 h 280"/>
                <a:gd name="T32" fmla="*/ 17 w 531"/>
                <a:gd name="T33" fmla="*/ 160 h 280"/>
                <a:gd name="T34" fmla="*/ 0 w 531"/>
                <a:gd name="T35" fmla="*/ 192 h 280"/>
                <a:gd name="T36" fmla="*/ 0 w 531"/>
                <a:gd name="T37" fmla="*/ 224 h 280"/>
                <a:gd name="T38" fmla="*/ 9 w 531"/>
                <a:gd name="T39" fmla="*/ 280 h 280"/>
                <a:gd name="T40" fmla="*/ 34 w 531"/>
                <a:gd name="T41" fmla="*/ 256 h 280"/>
                <a:gd name="T42" fmla="*/ 93 w 531"/>
                <a:gd name="T43" fmla="*/ 224 h 280"/>
                <a:gd name="T44" fmla="*/ 152 w 531"/>
                <a:gd name="T45" fmla="*/ 224 h 280"/>
                <a:gd name="T46" fmla="*/ 194 w 531"/>
                <a:gd name="T47" fmla="*/ 216 h 280"/>
                <a:gd name="T48" fmla="*/ 236 w 531"/>
                <a:gd name="T49" fmla="*/ 224 h 280"/>
                <a:gd name="T50" fmla="*/ 287 w 531"/>
                <a:gd name="T51" fmla="*/ 192 h 280"/>
                <a:gd name="T52" fmla="*/ 295 w 531"/>
                <a:gd name="T53" fmla="*/ 208 h 280"/>
                <a:gd name="T54" fmla="*/ 346 w 531"/>
                <a:gd name="T55" fmla="*/ 216 h 280"/>
                <a:gd name="T56" fmla="*/ 380 w 531"/>
                <a:gd name="T57" fmla="*/ 232 h 280"/>
                <a:gd name="T58" fmla="*/ 405 w 531"/>
                <a:gd name="T59" fmla="*/ 248 h 280"/>
                <a:gd name="T60" fmla="*/ 430 w 531"/>
                <a:gd name="T61" fmla="*/ 248 h 280"/>
                <a:gd name="T62" fmla="*/ 455 w 531"/>
                <a:gd name="T63" fmla="*/ 232 h 280"/>
                <a:gd name="T64" fmla="*/ 498 w 531"/>
                <a:gd name="T65" fmla="*/ 232 h 280"/>
                <a:gd name="T66" fmla="*/ 531 w 531"/>
                <a:gd name="T67" fmla="*/ 176 h 280"/>
                <a:gd name="T68" fmla="*/ 506 w 531"/>
                <a:gd name="T69" fmla="*/ 112 h 280"/>
                <a:gd name="T70" fmla="*/ 472 w 531"/>
                <a:gd name="T71" fmla="*/ 80 h 28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31" h="280">
                  <a:moveTo>
                    <a:pt x="472" y="80"/>
                  </a:moveTo>
                  <a:lnTo>
                    <a:pt x="464" y="40"/>
                  </a:lnTo>
                  <a:lnTo>
                    <a:pt x="413" y="32"/>
                  </a:lnTo>
                  <a:lnTo>
                    <a:pt x="371" y="40"/>
                  </a:lnTo>
                  <a:lnTo>
                    <a:pt x="304" y="0"/>
                  </a:lnTo>
                  <a:lnTo>
                    <a:pt x="262" y="0"/>
                  </a:lnTo>
                  <a:lnTo>
                    <a:pt x="211" y="32"/>
                  </a:lnTo>
                  <a:lnTo>
                    <a:pt x="211" y="40"/>
                  </a:lnTo>
                  <a:lnTo>
                    <a:pt x="219" y="72"/>
                  </a:lnTo>
                  <a:lnTo>
                    <a:pt x="219" y="104"/>
                  </a:lnTo>
                  <a:lnTo>
                    <a:pt x="211" y="128"/>
                  </a:lnTo>
                  <a:lnTo>
                    <a:pt x="194" y="128"/>
                  </a:lnTo>
                  <a:lnTo>
                    <a:pt x="160" y="128"/>
                  </a:lnTo>
                  <a:lnTo>
                    <a:pt x="110" y="80"/>
                  </a:lnTo>
                  <a:lnTo>
                    <a:pt x="76" y="64"/>
                  </a:lnTo>
                  <a:lnTo>
                    <a:pt x="43" y="88"/>
                  </a:lnTo>
                  <a:lnTo>
                    <a:pt x="17" y="160"/>
                  </a:lnTo>
                  <a:lnTo>
                    <a:pt x="0" y="192"/>
                  </a:lnTo>
                  <a:lnTo>
                    <a:pt x="0" y="224"/>
                  </a:lnTo>
                  <a:lnTo>
                    <a:pt x="9" y="280"/>
                  </a:lnTo>
                  <a:lnTo>
                    <a:pt x="34" y="256"/>
                  </a:lnTo>
                  <a:lnTo>
                    <a:pt x="93" y="224"/>
                  </a:lnTo>
                  <a:lnTo>
                    <a:pt x="152" y="224"/>
                  </a:lnTo>
                  <a:lnTo>
                    <a:pt x="194" y="216"/>
                  </a:lnTo>
                  <a:lnTo>
                    <a:pt x="236" y="224"/>
                  </a:lnTo>
                  <a:lnTo>
                    <a:pt x="287" y="192"/>
                  </a:lnTo>
                  <a:lnTo>
                    <a:pt x="295" y="208"/>
                  </a:lnTo>
                  <a:lnTo>
                    <a:pt x="346" y="216"/>
                  </a:lnTo>
                  <a:lnTo>
                    <a:pt x="380" y="232"/>
                  </a:lnTo>
                  <a:lnTo>
                    <a:pt x="405" y="248"/>
                  </a:lnTo>
                  <a:lnTo>
                    <a:pt x="430" y="248"/>
                  </a:lnTo>
                  <a:lnTo>
                    <a:pt x="455" y="232"/>
                  </a:lnTo>
                  <a:lnTo>
                    <a:pt x="498" y="232"/>
                  </a:lnTo>
                  <a:lnTo>
                    <a:pt x="531" y="176"/>
                  </a:lnTo>
                  <a:lnTo>
                    <a:pt x="506" y="112"/>
                  </a:lnTo>
                  <a:lnTo>
                    <a:pt x="472" y="8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4" name="Freeform 96"/>
            <p:cNvSpPr>
              <a:spLocks/>
            </p:cNvSpPr>
            <p:nvPr/>
          </p:nvSpPr>
          <p:spPr bwMode="auto">
            <a:xfrm>
              <a:off x="4679" y="1392"/>
              <a:ext cx="337" cy="248"/>
            </a:xfrm>
            <a:custGeom>
              <a:avLst/>
              <a:gdLst>
                <a:gd name="T0" fmla="*/ 295 w 337"/>
                <a:gd name="T1" fmla="*/ 128 h 248"/>
                <a:gd name="T2" fmla="*/ 295 w 337"/>
                <a:gd name="T3" fmla="*/ 64 h 248"/>
                <a:gd name="T4" fmla="*/ 295 w 337"/>
                <a:gd name="T5" fmla="*/ 16 h 248"/>
                <a:gd name="T6" fmla="*/ 286 w 337"/>
                <a:gd name="T7" fmla="*/ 0 h 248"/>
                <a:gd name="T8" fmla="*/ 236 w 337"/>
                <a:gd name="T9" fmla="*/ 8 h 248"/>
                <a:gd name="T10" fmla="*/ 126 w 337"/>
                <a:gd name="T11" fmla="*/ 16 h 248"/>
                <a:gd name="T12" fmla="*/ 67 w 337"/>
                <a:gd name="T13" fmla="*/ 40 h 248"/>
                <a:gd name="T14" fmla="*/ 25 w 337"/>
                <a:gd name="T15" fmla="*/ 64 h 248"/>
                <a:gd name="T16" fmla="*/ 8 w 337"/>
                <a:gd name="T17" fmla="*/ 88 h 248"/>
                <a:gd name="T18" fmla="*/ 0 w 337"/>
                <a:gd name="T19" fmla="*/ 112 h 248"/>
                <a:gd name="T20" fmla="*/ 25 w 337"/>
                <a:gd name="T21" fmla="*/ 128 h 248"/>
                <a:gd name="T22" fmla="*/ 17 w 337"/>
                <a:gd name="T23" fmla="*/ 152 h 248"/>
                <a:gd name="T24" fmla="*/ 25 w 337"/>
                <a:gd name="T25" fmla="*/ 176 h 248"/>
                <a:gd name="T26" fmla="*/ 42 w 337"/>
                <a:gd name="T27" fmla="*/ 184 h 248"/>
                <a:gd name="T28" fmla="*/ 67 w 337"/>
                <a:gd name="T29" fmla="*/ 184 h 248"/>
                <a:gd name="T30" fmla="*/ 93 w 337"/>
                <a:gd name="T31" fmla="*/ 176 h 248"/>
                <a:gd name="T32" fmla="*/ 101 w 337"/>
                <a:gd name="T33" fmla="*/ 240 h 248"/>
                <a:gd name="T34" fmla="*/ 152 w 337"/>
                <a:gd name="T35" fmla="*/ 208 h 248"/>
                <a:gd name="T36" fmla="*/ 194 w 337"/>
                <a:gd name="T37" fmla="*/ 208 h 248"/>
                <a:gd name="T38" fmla="*/ 261 w 337"/>
                <a:gd name="T39" fmla="*/ 248 h 248"/>
                <a:gd name="T40" fmla="*/ 303 w 337"/>
                <a:gd name="T41" fmla="*/ 240 h 248"/>
                <a:gd name="T42" fmla="*/ 320 w 337"/>
                <a:gd name="T43" fmla="*/ 240 h 248"/>
                <a:gd name="T44" fmla="*/ 337 w 337"/>
                <a:gd name="T45" fmla="*/ 176 h 248"/>
                <a:gd name="T46" fmla="*/ 295 w 337"/>
                <a:gd name="T47" fmla="*/ 128 h 24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37" h="248">
                  <a:moveTo>
                    <a:pt x="295" y="128"/>
                  </a:moveTo>
                  <a:lnTo>
                    <a:pt x="295" y="64"/>
                  </a:lnTo>
                  <a:lnTo>
                    <a:pt x="295" y="16"/>
                  </a:lnTo>
                  <a:lnTo>
                    <a:pt x="286" y="0"/>
                  </a:lnTo>
                  <a:lnTo>
                    <a:pt x="236" y="8"/>
                  </a:lnTo>
                  <a:lnTo>
                    <a:pt x="126" y="16"/>
                  </a:lnTo>
                  <a:lnTo>
                    <a:pt x="67" y="40"/>
                  </a:lnTo>
                  <a:lnTo>
                    <a:pt x="25" y="64"/>
                  </a:lnTo>
                  <a:lnTo>
                    <a:pt x="8" y="88"/>
                  </a:lnTo>
                  <a:lnTo>
                    <a:pt x="0" y="112"/>
                  </a:lnTo>
                  <a:lnTo>
                    <a:pt x="25" y="128"/>
                  </a:lnTo>
                  <a:lnTo>
                    <a:pt x="17" y="152"/>
                  </a:lnTo>
                  <a:lnTo>
                    <a:pt x="25" y="176"/>
                  </a:lnTo>
                  <a:lnTo>
                    <a:pt x="42" y="184"/>
                  </a:lnTo>
                  <a:lnTo>
                    <a:pt x="67" y="184"/>
                  </a:lnTo>
                  <a:lnTo>
                    <a:pt x="93" y="176"/>
                  </a:lnTo>
                  <a:lnTo>
                    <a:pt x="101" y="240"/>
                  </a:lnTo>
                  <a:lnTo>
                    <a:pt x="152" y="208"/>
                  </a:lnTo>
                  <a:lnTo>
                    <a:pt x="194" y="208"/>
                  </a:lnTo>
                  <a:lnTo>
                    <a:pt x="261" y="248"/>
                  </a:lnTo>
                  <a:lnTo>
                    <a:pt x="303" y="240"/>
                  </a:lnTo>
                  <a:lnTo>
                    <a:pt x="320" y="240"/>
                  </a:lnTo>
                  <a:lnTo>
                    <a:pt x="337" y="176"/>
                  </a:lnTo>
                  <a:lnTo>
                    <a:pt x="295" y="128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5" name="Freeform 97"/>
            <p:cNvSpPr>
              <a:spLocks/>
            </p:cNvSpPr>
            <p:nvPr/>
          </p:nvSpPr>
          <p:spPr bwMode="auto">
            <a:xfrm>
              <a:off x="4687" y="-8"/>
              <a:ext cx="1121" cy="2200"/>
            </a:xfrm>
            <a:custGeom>
              <a:avLst/>
              <a:gdLst>
                <a:gd name="T0" fmla="*/ 995 w 1121"/>
                <a:gd name="T1" fmla="*/ 64 h 2200"/>
                <a:gd name="T2" fmla="*/ 1003 w 1121"/>
                <a:gd name="T3" fmla="*/ 160 h 2200"/>
                <a:gd name="T4" fmla="*/ 919 w 1121"/>
                <a:gd name="T5" fmla="*/ 168 h 2200"/>
                <a:gd name="T6" fmla="*/ 877 w 1121"/>
                <a:gd name="T7" fmla="*/ 168 h 2200"/>
                <a:gd name="T8" fmla="*/ 893 w 1121"/>
                <a:gd name="T9" fmla="*/ 88 h 2200"/>
                <a:gd name="T10" fmla="*/ 851 w 1121"/>
                <a:gd name="T11" fmla="*/ 16 h 2200"/>
                <a:gd name="T12" fmla="*/ 700 w 1121"/>
                <a:gd name="T13" fmla="*/ 48 h 2200"/>
                <a:gd name="T14" fmla="*/ 809 w 1121"/>
                <a:gd name="T15" fmla="*/ 176 h 2200"/>
                <a:gd name="T16" fmla="*/ 877 w 1121"/>
                <a:gd name="T17" fmla="*/ 224 h 2200"/>
                <a:gd name="T18" fmla="*/ 851 w 1121"/>
                <a:gd name="T19" fmla="*/ 304 h 2200"/>
                <a:gd name="T20" fmla="*/ 784 w 1121"/>
                <a:gd name="T21" fmla="*/ 328 h 2200"/>
                <a:gd name="T22" fmla="*/ 725 w 1121"/>
                <a:gd name="T23" fmla="*/ 448 h 2200"/>
                <a:gd name="T24" fmla="*/ 818 w 1121"/>
                <a:gd name="T25" fmla="*/ 560 h 2200"/>
                <a:gd name="T26" fmla="*/ 599 w 1121"/>
                <a:gd name="T27" fmla="*/ 568 h 2200"/>
                <a:gd name="T28" fmla="*/ 607 w 1121"/>
                <a:gd name="T29" fmla="*/ 640 h 2200"/>
                <a:gd name="T30" fmla="*/ 700 w 1121"/>
                <a:gd name="T31" fmla="*/ 664 h 2200"/>
                <a:gd name="T32" fmla="*/ 674 w 1121"/>
                <a:gd name="T33" fmla="*/ 712 h 2200"/>
                <a:gd name="T34" fmla="*/ 548 w 1121"/>
                <a:gd name="T35" fmla="*/ 688 h 2200"/>
                <a:gd name="T36" fmla="*/ 447 w 1121"/>
                <a:gd name="T37" fmla="*/ 592 h 2200"/>
                <a:gd name="T38" fmla="*/ 430 w 1121"/>
                <a:gd name="T39" fmla="*/ 512 h 2200"/>
                <a:gd name="T40" fmla="*/ 253 w 1121"/>
                <a:gd name="T41" fmla="*/ 424 h 2200"/>
                <a:gd name="T42" fmla="*/ 396 w 1121"/>
                <a:gd name="T43" fmla="*/ 440 h 2200"/>
                <a:gd name="T44" fmla="*/ 658 w 1121"/>
                <a:gd name="T45" fmla="*/ 416 h 2200"/>
                <a:gd name="T46" fmla="*/ 717 w 1121"/>
                <a:gd name="T47" fmla="*/ 288 h 2200"/>
                <a:gd name="T48" fmla="*/ 599 w 1121"/>
                <a:gd name="T49" fmla="*/ 192 h 2200"/>
                <a:gd name="T50" fmla="*/ 304 w 1121"/>
                <a:gd name="T51" fmla="*/ 128 h 2200"/>
                <a:gd name="T52" fmla="*/ 186 w 1121"/>
                <a:gd name="T53" fmla="*/ 96 h 2200"/>
                <a:gd name="T54" fmla="*/ 110 w 1121"/>
                <a:gd name="T55" fmla="*/ 112 h 2200"/>
                <a:gd name="T56" fmla="*/ 42 w 1121"/>
                <a:gd name="T57" fmla="*/ 176 h 2200"/>
                <a:gd name="T58" fmla="*/ 26 w 1121"/>
                <a:gd name="T59" fmla="*/ 336 h 2200"/>
                <a:gd name="T60" fmla="*/ 93 w 1121"/>
                <a:gd name="T61" fmla="*/ 448 h 2200"/>
                <a:gd name="T62" fmla="*/ 169 w 1121"/>
                <a:gd name="T63" fmla="*/ 656 h 2200"/>
                <a:gd name="T64" fmla="*/ 287 w 1121"/>
                <a:gd name="T65" fmla="*/ 808 h 2200"/>
                <a:gd name="T66" fmla="*/ 388 w 1121"/>
                <a:gd name="T67" fmla="*/ 944 h 2200"/>
                <a:gd name="T68" fmla="*/ 287 w 1121"/>
                <a:gd name="T69" fmla="*/ 1152 h 2200"/>
                <a:gd name="T70" fmla="*/ 304 w 1121"/>
                <a:gd name="T71" fmla="*/ 1264 h 2200"/>
                <a:gd name="T72" fmla="*/ 396 w 1121"/>
                <a:gd name="T73" fmla="*/ 1296 h 2200"/>
                <a:gd name="T74" fmla="*/ 346 w 1121"/>
                <a:gd name="T75" fmla="*/ 1312 h 2200"/>
                <a:gd name="T76" fmla="*/ 287 w 1121"/>
                <a:gd name="T77" fmla="*/ 1368 h 2200"/>
                <a:gd name="T78" fmla="*/ 287 w 1121"/>
                <a:gd name="T79" fmla="*/ 1408 h 2200"/>
                <a:gd name="T80" fmla="*/ 329 w 1121"/>
                <a:gd name="T81" fmla="*/ 1568 h 2200"/>
                <a:gd name="T82" fmla="*/ 354 w 1121"/>
                <a:gd name="T83" fmla="*/ 1680 h 2200"/>
                <a:gd name="T84" fmla="*/ 413 w 1121"/>
                <a:gd name="T85" fmla="*/ 1768 h 2200"/>
                <a:gd name="T86" fmla="*/ 481 w 1121"/>
                <a:gd name="T87" fmla="*/ 1776 h 2200"/>
                <a:gd name="T88" fmla="*/ 573 w 1121"/>
                <a:gd name="T89" fmla="*/ 1776 h 2200"/>
                <a:gd name="T90" fmla="*/ 649 w 1121"/>
                <a:gd name="T91" fmla="*/ 1840 h 2200"/>
                <a:gd name="T92" fmla="*/ 683 w 1121"/>
                <a:gd name="T93" fmla="*/ 1904 h 2200"/>
                <a:gd name="T94" fmla="*/ 767 w 1121"/>
                <a:gd name="T95" fmla="*/ 1960 h 2200"/>
                <a:gd name="T96" fmla="*/ 843 w 1121"/>
                <a:gd name="T97" fmla="*/ 2024 h 2200"/>
                <a:gd name="T98" fmla="*/ 767 w 1121"/>
                <a:gd name="T99" fmla="*/ 2072 h 2200"/>
                <a:gd name="T100" fmla="*/ 809 w 1121"/>
                <a:gd name="T101" fmla="*/ 2136 h 2200"/>
                <a:gd name="T102" fmla="*/ 877 w 1121"/>
                <a:gd name="T103" fmla="*/ 2128 h 2200"/>
                <a:gd name="T104" fmla="*/ 1011 w 1121"/>
                <a:gd name="T105" fmla="*/ 2112 h 2200"/>
                <a:gd name="T106" fmla="*/ 1054 w 1121"/>
                <a:gd name="T107" fmla="*/ 2192 h 2200"/>
                <a:gd name="T108" fmla="*/ 1113 w 1121"/>
                <a:gd name="T109" fmla="*/ 1360 h 2200"/>
                <a:gd name="T110" fmla="*/ 1014 w 1121"/>
                <a:gd name="T111" fmla="*/ 13 h 220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1121" h="2200">
                  <a:moveTo>
                    <a:pt x="1014" y="13"/>
                  </a:moveTo>
                  <a:lnTo>
                    <a:pt x="1011" y="6"/>
                  </a:lnTo>
                  <a:lnTo>
                    <a:pt x="995" y="64"/>
                  </a:lnTo>
                  <a:lnTo>
                    <a:pt x="1011" y="112"/>
                  </a:lnTo>
                  <a:lnTo>
                    <a:pt x="1011" y="136"/>
                  </a:lnTo>
                  <a:lnTo>
                    <a:pt x="1003" y="160"/>
                  </a:lnTo>
                  <a:lnTo>
                    <a:pt x="961" y="184"/>
                  </a:lnTo>
                  <a:lnTo>
                    <a:pt x="936" y="184"/>
                  </a:lnTo>
                  <a:lnTo>
                    <a:pt x="919" y="168"/>
                  </a:lnTo>
                  <a:lnTo>
                    <a:pt x="902" y="160"/>
                  </a:lnTo>
                  <a:lnTo>
                    <a:pt x="893" y="168"/>
                  </a:lnTo>
                  <a:lnTo>
                    <a:pt x="877" y="168"/>
                  </a:lnTo>
                  <a:lnTo>
                    <a:pt x="877" y="144"/>
                  </a:lnTo>
                  <a:lnTo>
                    <a:pt x="877" y="112"/>
                  </a:lnTo>
                  <a:lnTo>
                    <a:pt x="893" y="88"/>
                  </a:lnTo>
                  <a:lnTo>
                    <a:pt x="902" y="64"/>
                  </a:lnTo>
                  <a:lnTo>
                    <a:pt x="893" y="48"/>
                  </a:lnTo>
                  <a:lnTo>
                    <a:pt x="851" y="16"/>
                  </a:lnTo>
                  <a:lnTo>
                    <a:pt x="801" y="24"/>
                  </a:lnTo>
                  <a:lnTo>
                    <a:pt x="750" y="40"/>
                  </a:lnTo>
                  <a:lnTo>
                    <a:pt x="700" y="48"/>
                  </a:lnTo>
                  <a:lnTo>
                    <a:pt x="742" y="64"/>
                  </a:lnTo>
                  <a:lnTo>
                    <a:pt x="784" y="88"/>
                  </a:lnTo>
                  <a:lnTo>
                    <a:pt x="809" y="176"/>
                  </a:lnTo>
                  <a:lnTo>
                    <a:pt x="818" y="200"/>
                  </a:lnTo>
                  <a:lnTo>
                    <a:pt x="843" y="200"/>
                  </a:lnTo>
                  <a:lnTo>
                    <a:pt x="877" y="224"/>
                  </a:lnTo>
                  <a:lnTo>
                    <a:pt x="902" y="264"/>
                  </a:lnTo>
                  <a:lnTo>
                    <a:pt x="910" y="312"/>
                  </a:lnTo>
                  <a:lnTo>
                    <a:pt x="851" y="304"/>
                  </a:lnTo>
                  <a:lnTo>
                    <a:pt x="801" y="312"/>
                  </a:lnTo>
                  <a:lnTo>
                    <a:pt x="784" y="320"/>
                  </a:lnTo>
                  <a:lnTo>
                    <a:pt x="784" y="328"/>
                  </a:lnTo>
                  <a:lnTo>
                    <a:pt x="776" y="360"/>
                  </a:lnTo>
                  <a:lnTo>
                    <a:pt x="750" y="400"/>
                  </a:lnTo>
                  <a:lnTo>
                    <a:pt x="725" y="448"/>
                  </a:lnTo>
                  <a:lnTo>
                    <a:pt x="717" y="480"/>
                  </a:lnTo>
                  <a:lnTo>
                    <a:pt x="733" y="496"/>
                  </a:lnTo>
                  <a:lnTo>
                    <a:pt x="818" y="560"/>
                  </a:lnTo>
                  <a:lnTo>
                    <a:pt x="750" y="584"/>
                  </a:lnTo>
                  <a:lnTo>
                    <a:pt x="666" y="584"/>
                  </a:lnTo>
                  <a:lnTo>
                    <a:pt x="599" y="568"/>
                  </a:lnTo>
                  <a:lnTo>
                    <a:pt x="582" y="584"/>
                  </a:lnTo>
                  <a:lnTo>
                    <a:pt x="573" y="608"/>
                  </a:lnTo>
                  <a:lnTo>
                    <a:pt x="607" y="640"/>
                  </a:lnTo>
                  <a:lnTo>
                    <a:pt x="658" y="648"/>
                  </a:lnTo>
                  <a:lnTo>
                    <a:pt x="683" y="648"/>
                  </a:lnTo>
                  <a:lnTo>
                    <a:pt x="700" y="664"/>
                  </a:lnTo>
                  <a:lnTo>
                    <a:pt x="700" y="680"/>
                  </a:lnTo>
                  <a:lnTo>
                    <a:pt x="683" y="704"/>
                  </a:lnTo>
                  <a:lnTo>
                    <a:pt x="674" y="712"/>
                  </a:lnTo>
                  <a:lnTo>
                    <a:pt x="649" y="712"/>
                  </a:lnTo>
                  <a:lnTo>
                    <a:pt x="599" y="696"/>
                  </a:lnTo>
                  <a:lnTo>
                    <a:pt x="548" y="688"/>
                  </a:lnTo>
                  <a:lnTo>
                    <a:pt x="523" y="680"/>
                  </a:lnTo>
                  <a:lnTo>
                    <a:pt x="506" y="664"/>
                  </a:lnTo>
                  <a:lnTo>
                    <a:pt x="447" y="592"/>
                  </a:lnTo>
                  <a:lnTo>
                    <a:pt x="438" y="552"/>
                  </a:lnTo>
                  <a:lnTo>
                    <a:pt x="438" y="536"/>
                  </a:lnTo>
                  <a:lnTo>
                    <a:pt x="430" y="512"/>
                  </a:lnTo>
                  <a:lnTo>
                    <a:pt x="380" y="496"/>
                  </a:lnTo>
                  <a:lnTo>
                    <a:pt x="337" y="480"/>
                  </a:lnTo>
                  <a:lnTo>
                    <a:pt x="253" y="424"/>
                  </a:lnTo>
                  <a:lnTo>
                    <a:pt x="287" y="424"/>
                  </a:lnTo>
                  <a:lnTo>
                    <a:pt x="321" y="440"/>
                  </a:lnTo>
                  <a:lnTo>
                    <a:pt x="396" y="440"/>
                  </a:lnTo>
                  <a:lnTo>
                    <a:pt x="565" y="448"/>
                  </a:lnTo>
                  <a:lnTo>
                    <a:pt x="624" y="432"/>
                  </a:lnTo>
                  <a:lnTo>
                    <a:pt x="658" y="416"/>
                  </a:lnTo>
                  <a:lnTo>
                    <a:pt x="683" y="384"/>
                  </a:lnTo>
                  <a:lnTo>
                    <a:pt x="708" y="320"/>
                  </a:lnTo>
                  <a:lnTo>
                    <a:pt x="717" y="288"/>
                  </a:lnTo>
                  <a:lnTo>
                    <a:pt x="708" y="256"/>
                  </a:lnTo>
                  <a:lnTo>
                    <a:pt x="666" y="208"/>
                  </a:lnTo>
                  <a:lnTo>
                    <a:pt x="599" y="192"/>
                  </a:lnTo>
                  <a:lnTo>
                    <a:pt x="447" y="152"/>
                  </a:lnTo>
                  <a:lnTo>
                    <a:pt x="371" y="128"/>
                  </a:lnTo>
                  <a:lnTo>
                    <a:pt x="304" y="128"/>
                  </a:lnTo>
                  <a:lnTo>
                    <a:pt x="152" y="128"/>
                  </a:lnTo>
                  <a:lnTo>
                    <a:pt x="177" y="104"/>
                  </a:lnTo>
                  <a:lnTo>
                    <a:pt x="186" y="96"/>
                  </a:lnTo>
                  <a:lnTo>
                    <a:pt x="169" y="88"/>
                  </a:lnTo>
                  <a:lnTo>
                    <a:pt x="127" y="80"/>
                  </a:lnTo>
                  <a:lnTo>
                    <a:pt x="110" y="112"/>
                  </a:lnTo>
                  <a:lnTo>
                    <a:pt x="76" y="120"/>
                  </a:lnTo>
                  <a:lnTo>
                    <a:pt x="76" y="144"/>
                  </a:lnTo>
                  <a:lnTo>
                    <a:pt x="42" y="176"/>
                  </a:lnTo>
                  <a:lnTo>
                    <a:pt x="9" y="224"/>
                  </a:lnTo>
                  <a:lnTo>
                    <a:pt x="0" y="272"/>
                  </a:lnTo>
                  <a:lnTo>
                    <a:pt x="26" y="336"/>
                  </a:lnTo>
                  <a:lnTo>
                    <a:pt x="68" y="352"/>
                  </a:lnTo>
                  <a:lnTo>
                    <a:pt x="110" y="392"/>
                  </a:lnTo>
                  <a:lnTo>
                    <a:pt x="93" y="448"/>
                  </a:lnTo>
                  <a:lnTo>
                    <a:pt x="144" y="544"/>
                  </a:lnTo>
                  <a:lnTo>
                    <a:pt x="211" y="608"/>
                  </a:lnTo>
                  <a:lnTo>
                    <a:pt x="169" y="656"/>
                  </a:lnTo>
                  <a:lnTo>
                    <a:pt x="177" y="712"/>
                  </a:lnTo>
                  <a:lnTo>
                    <a:pt x="245" y="752"/>
                  </a:lnTo>
                  <a:lnTo>
                    <a:pt x="287" y="808"/>
                  </a:lnTo>
                  <a:lnTo>
                    <a:pt x="270" y="856"/>
                  </a:lnTo>
                  <a:lnTo>
                    <a:pt x="337" y="896"/>
                  </a:lnTo>
                  <a:lnTo>
                    <a:pt x="388" y="944"/>
                  </a:lnTo>
                  <a:lnTo>
                    <a:pt x="380" y="1008"/>
                  </a:lnTo>
                  <a:lnTo>
                    <a:pt x="337" y="1080"/>
                  </a:lnTo>
                  <a:lnTo>
                    <a:pt x="287" y="1152"/>
                  </a:lnTo>
                  <a:lnTo>
                    <a:pt x="262" y="1248"/>
                  </a:lnTo>
                  <a:lnTo>
                    <a:pt x="278" y="1232"/>
                  </a:lnTo>
                  <a:lnTo>
                    <a:pt x="304" y="1264"/>
                  </a:lnTo>
                  <a:lnTo>
                    <a:pt x="346" y="1280"/>
                  </a:lnTo>
                  <a:lnTo>
                    <a:pt x="396" y="1288"/>
                  </a:lnTo>
                  <a:lnTo>
                    <a:pt x="396" y="1296"/>
                  </a:lnTo>
                  <a:lnTo>
                    <a:pt x="388" y="1304"/>
                  </a:lnTo>
                  <a:lnTo>
                    <a:pt x="363" y="1312"/>
                  </a:lnTo>
                  <a:lnTo>
                    <a:pt x="346" y="1312"/>
                  </a:lnTo>
                  <a:lnTo>
                    <a:pt x="337" y="1336"/>
                  </a:lnTo>
                  <a:lnTo>
                    <a:pt x="287" y="1344"/>
                  </a:lnTo>
                  <a:lnTo>
                    <a:pt x="287" y="1368"/>
                  </a:lnTo>
                  <a:lnTo>
                    <a:pt x="287" y="1392"/>
                  </a:lnTo>
                  <a:lnTo>
                    <a:pt x="278" y="1392"/>
                  </a:lnTo>
                  <a:lnTo>
                    <a:pt x="287" y="1408"/>
                  </a:lnTo>
                  <a:lnTo>
                    <a:pt x="287" y="1456"/>
                  </a:lnTo>
                  <a:lnTo>
                    <a:pt x="287" y="1520"/>
                  </a:lnTo>
                  <a:lnTo>
                    <a:pt x="329" y="1568"/>
                  </a:lnTo>
                  <a:lnTo>
                    <a:pt x="312" y="1632"/>
                  </a:lnTo>
                  <a:lnTo>
                    <a:pt x="346" y="1640"/>
                  </a:lnTo>
                  <a:lnTo>
                    <a:pt x="354" y="1680"/>
                  </a:lnTo>
                  <a:lnTo>
                    <a:pt x="388" y="1712"/>
                  </a:lnTo>
                  <a:lnTo>
                    <a:pt x="413" y="1776"/>
                  </a:lnTo>
                  <a:lnTo>
                    <a:pt x="413" y="1768"/>
                  </a:lnTo>
                  <a:lnTo>
                    <a:pt x="438" y="1768"/>
                  </a:lnTo>
                  <a:lnTo>
                    <a:pt x="464" y="1784"/>
                  </a:lnTo>
                  <a:lnTo>
                    <a:pt x="481" y="1776"/>
                  </a:lnTo>
                  <a:lnTo>
                    <a:pt x="514" y="1784"/>
                  </a:lnTo>
                  <a:lnTo>
                    <a:pt x="531" y="1800"/>
                  </a:lnTo>
                  <a:lnTo>
                    <a:pt x="573" y="1776"/>
                  </a:lnTo>
                  <a:lnTo>
                    <a:pt x="607" y="1784"/>
                  </a:lnTo>
                  <a:lnTo>
                    <a:pt x="641" y="1808"/>
                  </a:lnTo>
                  <a:lnTo>
                    <a:pt x="649" y="1840"/>
                  </a:lnTo>
                  <a:lnTo>
                    <a:pt x="649" y="1872"/>
                  </a:lnTo>
                  <a:lnTo>
                    <a:pt x="683" y="1888"/>
                  </a:lnTo>
                  <a:lnTo>
                    <a:pt x="683" y="1904"/>
                  </a:lnTo>
                  <a:lnTo>
                    <a:pt x="717" y="1928"/>
                  </a:lnTo>
                  <a:lnTo>
                    <a:pt x="759" y="1936"/>
                  </a:lnTo>
                  <a:lnTo>
                    <a:pt x="767" y="1960"/>
                  </a:lnTo>
                  <a:lnTo>
                    <a:pt x="835" y="1976"/>
                  </a:lnTo>
                  <a:lnTo>
                    <a:pt x="860" y="2000"/>
                  </a:lnTo>
                  <a:lnTo>
                    <a:pt x="843" y="2024"/>
                  </a:lnTo>
                  <a:lnTo>
                    <a:pt x="826" y="2040"/>
                  </a:lnTo>
                  <a:lnTo>
                    <a:pt x="776" y="2048"/>
                  </a:lnTo>
                  <a:lnTo>
                    <a:pt x="767" y="2072"/>
                  </a:lnTo>
                  <a:lnTo>
                    <a:pt x="792" y="2088"/>
                  </a:lnTo>
                  <a:lnTo>
                    <a:pt x="792" y="2112"/>
                  </a:lnTo>
                  <a:lnTo>
                    <a:pt x="809" y="2136"/>
                  </a:lnTo>
                  <a:lnTo>
                    <a:pt x="835" y="2168"/>
                  </a:lnTo>
                  <a:lnTo>
                    <a:pt x="868" y="2168"/>
                  </a:lnTo>
                  <a:lnTo>
                    <a:pt x="877" y="2128"/>
                  </a:lnTo>
                  <a:lnTo>
                    <a:pt x="910" y="2128"/>
                  </a:lnTo>
                  <a:lnTo>
                    <a:pt x="969" y="2096"/>
                  </a:lnTo>
                  <a:lnTo>
                    <a:pt x="1011" y="2112"/>
                  </a:lnTo>
                  <a:lnTo>
                    <a:pt x="1054" y="2136"/>
                  </a:lnTo>
                  <a:lnTo>
                    <a:pt x="1037" y="2152"/>
                  </a:lnTo>
                  <a:lnTo>
                    <a:pt x="1054" y="2192"/>
                  </a:lnTo>
                  <a:lnTo>
                    <a:pt x="1079" y="2200"/>
                  </a:lnTo>
                  <a:lnTo>
                    <a:pt x="1113" y="2200"/>
                  </a:lnTo>
                  <a:lnTo>
                    <a:pt x="1113" y="1360"/>
                  </a:lnTo>
                  <a:lnTo>
                    <a:pt x="1121" y="0"/>
                  </a:lnTo>
                  <a:lnTo>
                    <a:pt x="1116" y="8"/>
                  </a:lnTo>
                  <a:lnTo>
                    <a:pt x="1014" y="13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6" name="Freeform 98"/>
            <p:cNvSpPr>
              <a:spLocks/>
            </p:cNvSpPr>
            <p:nvPr/>
          </p:nvSpPr>
          <p:spPr bwMode="auto">
            <a:xfrm>
              <a:off x="4679" y="1384"/>
              <a:ext cx="337" cy="248"/>
            </a:xfrm>
            <a:custGeom>
              <a:avLst/>
              <a:gdLst>
                <a:gd name="T0" fmla="*/ 295 w 337"/>
                <a:gd name="T1" fmla="*/ 128 h 248"/>
                <a:gd name="T2" fmla="*/ 295 w 337"/>
                <a:gd name="T3" fmla="*/ 64 h 248"/>
                <a:gd name="T4" fmla="*/ 295 w 337"/>
                <a:gd name="T5" fmla="*/ 16 h 248"/>
                <a:gd name="T6" fmla="*/ 286 w 337"/>
                <a:gd name="T7" fmla="*/ 0 h 248"/>
                <a:gd name="T8" fmla="*/ 236 w 337"/>
                <a:gd name="T9" fmla="*/ 8 h 248"/>
                <a:gd name="T10" fmla="*/ 126 w 337"/>
                <a:gd name="T11" fmla="*/ 16 h 248"/>
                <a:gd name="T12" fmla="*/ 67 w 337"/>
                <a:gd name="T13" fmla="*/ 40 h 248"/>
                <a:gd name="T14" fmla="*/ 25 w 337"/>
                <a:gd name="T15" fmla="*/ 64 h 248"/>
                <a:gd name="T16" fmla="*/ 8 w 337"/>
                <a:gd name="T17" fmla="*/ 88 h 248"/>
                <a:gd name="T18" fmla="*/ 0 w 337"/>
                <a:gd name="T19" fmla="*/ 112 h 248"/>
                <a:gd name="T20" fmla="*/ 25 w 337"/>
                <a:gd name="T21" fmla="*/ 128 h 248"/>
                <a:gd name="T22" fmla="*/ 17 w 337"/>
                <a:gd name="T23" fmla="*/ 152 h 248"/>
                <a:gd name="T24" fmla="*/ 25 w 337"/>
                <a:gd name="T25" fmla="*/ 176 h 248"/>
                <a:gd name="T26" fmla="*/ 42 w 337"/>
                <a:gd name="T27" fmla="*/ 184 h 248"/>
                <a:gd name="T28" fmla="*/ 67 w 337"/>
                <a:gd name="T29" fmla="*/ 184 h 248"/>
                <a:gd name="T30" fmla="*/ 93 w 337"/>
                <a:gd name="T31" fmla="*/ 176 h 248"/>
                <a:gd name="T32" fmla="*/ 101 w 337"/>
                <a:gd name="T33" fmla="*/ 240 h 248"/>
                <a:gd name="T34" fmla="*/ 152 w 337"/>
                <a:gd name="T35" fmla="*/ 208 h 248"/>
                <a:gd name="T36" fmla="*/ 194 w 337"/>
                <a:gd name="T37" fmla="*/ 208 h 248"/>
                <a:gd name="T38" fmla="*/ 261 w 337"/>
                <a:gd name="T39" fmla="*/ 248 h 248"/>
                <a:gd name="T40" fmla="*/ 303 w 337"/>
                <a:gd name="T41" fmla="*/ 240 h 248"/>
                <a:gd name="T42" fmla="*/ 320 w 337"/>
                <a:gd name="T43" fmla="*/ 240 h 248"/>
                <a:gd name="T44" fmla="*/ 337 w 337"/>
                <a:gd name="T45" fmla="*/ 176 h 248"/>
                <a:gd name="T46" fmla="*/ 295 w 337"/>
                <a:gd name="T47" fmla="*/ 128 h 24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37" h="248">
                  <a:moveTo>
                    <a:pt x="295" y="128"/>
                  </a:moveTo>
                  <a:lnTo>
                    <a:pt x="295" y="64"/>
                  </a:lnTo>
                  <a:lnTo>
                    <a:pt x="295" y="16"/>
                  </a:lnTo>
                  <a:lnTo>
                    <a:pt x="286" y="0"/>
                  </a:lnTo>
                  <a:lnTo>
                    <a:pt x="236" y="8"/>
                  </a:lnTo>
                  <a:lnTo>
                    <a:pt x="126" y="16"/>
                  </a:lnTo>
                  <a:lnTo>
                    <a:pt x="67" y="40"/>
                  </a:lnTo>
                  <a:lnTo>
                    <a:pt x="25" y="64"/>
                  </a:lnTo>
                  <a:lnTo>
                    <a:pt x="8" y="88"/>
                  </a:lnTo>
                  <a:lnTo>
                    <a:pt x="0" y="112"/>
                  </a:lnTo>
                  <a:lnTo>
                    <a:pt x="25" y="128"/>
                  </a:lnTo>
                  <a:lnTo>
                    <a:pt x="17" y="152"/>
                  </a:lnTo>
                  <a:lnTo>
                    <a:pt x="25" y="176"/>
                  </a:lnTo>
                  <a:lnTo>
                    <a:pt x="42" y="184"/>
                  </a:lnTo>
                  <a:lnTo>
                    <a:pt x="67" y="184"/>
                  </a:lnTo>
                  <a:lnTo>
                    <a:pt x="93" y="176"/>
                  </a:lnTo>
                  <a:lnTo>
                    <a:pt x="101" y="240"/>
                  </a:lnTo>
                  <a:lnTo>
                    <a:pt x="152" y="208"/>
                  </a:lnTo>
                  <a:lnTo>
                    <a:pt x="194" y="208"/>
                  </a:lnTo>
                  <a:lnTo>
                    <a:pt x="261" y="248"/>
                  </a:lnTo>
                  <a:lnTo>
                    <a:pt x="303" y="240"/>
                  </a:lnTo>
                  <a:lnTo>
                    <a:pt x="320" y="240"/>
                  </a:lnTo>
                  <a:lnTo>
                    <a:pt x="337" y="176"/>
                  </a:lnTo>
                  <a:lnTo>
                    <a:pt x="295" y="12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7" name="Freeform 99"/>
            <p:cNvSpPr>
              <a:spLocks/>
            </p:cNvSpPr>
            <p:nvPr/>
          </p:nvSpPr>
          <p:spPr bwMode="auto">
            <a:xfrm>
              <a:off x="4687" y="2"/>
              <a:ext cx="1115" cy="2190"/>
            </a:xfrm>
            <a:custGeom>
              <a:avLst/>
              <a:gdLst>
                <a:gd name="T0" fmla="*/ 1011 w 1115"/>
                <a:gd name="T1" fmla="*/ 102 h 2190"/>
                <a:gd name="T2" fmla="*/ 961 w 1115"/>
                <a:gd name="T3" fmla="*/ 174 h 2190"/>
                <a:gd name="T4" fmla="*/ 902 w 1115"/>
                <a:gd name="T5" fmla="*/ 150 h 2190"/>
                <a:gd name="T6" fmla="*/ 877 w 1115"/>
                <a:gd name="T7" fmla="*/ 134 h 2190"/>
                <a:gd name="T8" fmla="*/ 902 w 1115"/>
                <a:gd name="T9" fmla="*/ 54 h 2190"/>
                <a:gd name="T10" fmla="*/ 801 w 1115"/>
                <a:gd name="T11" fmla="*/ 14 h 2190"/>
                <a:gd name="T12" fmla="*/ 742 w 1115"/>
                <a:gd name="T13" fmla="*/ 54 h 2190"/>
                <a:gd name="T14" fmla="*/ 818 w 1115"/>
                <a:gd name="T15" fmla="*/ 190 h 2190"/>
                <a:gd name="T16" fmla="*/ 902 w 1115"/>
                <a:gd name="T17" fmla="*/ 254 h 2190"/>
                <a:gd name="T18" fmla="*/ 801 w 1115"/>
                <a:gd name="T19" fmla="*/ 302 h 2190"/>
                <a:gd name="T20" fmla="*/ 776 w 1115"/>
                <a:gd name="T21" fmla="*/ 350 h 2190"/>
                <a:gd name="T22" fmla="*/ 717 w 1115"/>
                <a:gd name="T23" fmla="*/ 470 h 2190"/>
                <a:gd name="T24" fmla="*/ 750 w 1115"/>
                <a:gd name="T25" fmla="*/ 574 h 2190"/>
                <a:gd name="T26" fmla="*/ 582 w 1115"/>
                <a:gd name="T27" fmla="*/ 574 h 2190"/>
                <a:gd name="T28" fmla="*/ 658 w 1115"/>
                <a:gd name="T29" fmla="*/ 638 h 2190"/>
                <a:gd name="T30" fmla="*/ 700 w 1115"/>
                <a:gd name="T31" fmla="*/ 670 h 2190"/>
                <a:gd name="T32" fmla="*/ 649 w 1115"/>
                <a:gd name="T33" fmla="*/ 702 h 2190"/>
                <a:gd name="T34" fmla="*/ 523 w 1115"/>
                <a:gd name="T35" fmla="*/ 670 h 2190"/>
                <a:gd name="T36" fmla="*/ 438 w 1115"/>
                <a:gd name="T37" fmla="*/ 542 h 2190"/>
                <a:gd name="T38" fmla="*/ 380 w 1115"/>
                <a:gd name="T39" fmla="*/ 486 h 2190"/>
                <a:gd name="T40" fmla="*/ 287 w 1115"/>
                <a:gd name="T41" fmla="*/ 414 h 2190"/>
                <a:gd name="T42" fmla="*/ 565 w 1115"/>
                <a:gd name="T43" fmla="*/ 438 h 2190"/>
                <a:gd name="T44" fmla="*/ 683 w 1115"/>
                <a:gd name="T45" fmla="*/ 374 h 2190"/>
                <a:gd name="T46" fmla="*/ 708 w 1115"/>
                <a:gd name="T47" fmla="*/ 246 h 2190"/>
                <a:gd name="T48" fmla="*/ 447 w 1115"/>
                <a:gd name="T49" fmla="*/ 142 h 2190"/>
                <a:gd name="T50" fmla="*/ 152 w 1115"/>
                <a:gd name="T51" fmla="*/ 118 h 2190"/>
                <a:gd name="T52" fmla="*/ 169 w 1115"/>
                <a:gd name="T53" fmla="*/ 78 h 2190"/>
                <a:gd name="T54" fmla="*/ 76 w 1115"/>
                <a:gd name="T55" fmla="*/ 110 h 2190"/>
                <a:gd name="T56" fmla="*/ 9 w 1115"/>
                <a:gd name="T57" fmla="*/ 214 h 2190"/>
                <a:gd name="T58" fmla="*/ 68 w 1115"/>
                <a:gd name="T59" fmla="*/ 342 h 2190"/>
                <a:gd name="T60" fmla="*/ 144 w 1115"/>
                <a:gd name="T61" fmla="*/ 534 h 2190"/>
                <a:gd name="T62" fmla="*/ 177 w 1115"/>
                <a:gd name="T63" fmla="*/ 702 h 2190"/>
                <a:gd name="T64" fmla="*/ 270 w 1115"/>
                <a:gd name="T65" fmla="*/ 846 h 2190"/>
                <a:gd name="T66" fmla="*/ 380 w 1115"/>
                <a:gd name="T67" fmla="*/ 998 h 2190"/>
                <a:gd name="T68" fmla="*/ 262 w 1115"/>
                <a:gd name="T69" fmla="*/ 1238 h 2190"/>
                <a:gd name="T70" fmla="*/ 346 w 1115"/>
                <a:gd name="T71" fmla="*/ 1270 h 2190"/>
                <a:gd name="T72" fmla="*/ 388 w 1115"/>
                <a:gd name="T73" fmla="*/ 1294 h 2190"/>
                <a:gd name="T74" fmla="*/ 337 w 1115"/>
                <a:gd name="T75" fmla="*/ 1326 h 2190"/>
                <a:gd name="T76" fmla="*/ 287 w 1115"/>
                <a:gd name="T77" fmla="*/ 1382 h 2190"/>
                <a:gd name="T78" fmla="*/ 287 w 1115"/>
                <a:gd name="T79" fmla="*/ 1446 h 2190"/>
                <a:gd name="T80" fmla="*/ 312 w 1115"/>
                <a:gd name="T81" fmla="*/ 1622 h 2190"/>
                <a:gd name="T82" fmla="*/ 388 w 1115"/>
                <a:gd name="T83" fmla="*/ 1702 h 2190"/>
                <a:gd name="T84" fmla="*/ 438 w 1115"/>
                <a:gd name="T85" fmla="*/ 1758 h 2190"/>
                <a:gd name="T86" fmla="*/ 514 w 1115"/>
                <a:gd name="T87" fmla="*/ 1774 h 2190"/>
                <a:gd name="T88" fmla="*/ 607 w 1115"/>
                <a:gd name="T89" fmla="*/ 1774 h 2190"/>
                <a:gd name="T90" fmla="*/ 649 w 1115"/>
                <a:gd name="T91" fmla="*/ 1862 h 2190"/>
                <a:gd name="T92" fmla="*/ 717 w 1115"/>
                <a:gd name="T93" fmla="*/ 1918 h 2190"/>
                <a:gd name="T94" fmla="*/ 835 w 1115"/>
                <a:gd name="T95" fmla="*/ 1966 h 2190"/>
                <a:gd name="T96" fmla="*/ 826 w 1115"/>
                <a:gd name="T97" fmla="*/ 2030 h 2190"/>
                <a:gd name="T98" fmla="*/ 792 w 1115"/>
                <a:gd name="T99" fmla="*/ 2078 h 2190"/>
                <a:gd name="T100" fmla="*/ 835 w 1115"/>
                <a:gd name="T101" fmla="*/ 2158 h 2190"/>
                <a:gd name="T102" fmla="*/ 877 w 1115"/>
                <a:gd name="T103" fmla="*/ 2118 h 2190"/>
                <a:gd name="T104" fmla="*/ 1011 w 1115"/>
                <a:gd name="T105" fmla="*/ 2102 h 2190"/>
                <a:gd name="T106" fmla="*/ 1054 w 1115"/>
                <a:gd name="T107" fmla="*/ 2182 h 2190"/>
                <a:gd name="T108" fmla="*/ 1115 w 1115"/>
                <a:gd name="T109" fmla="*/ 0 h 219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115" h="2190">
                  <a:moveTo>
                    <a:pt x="1011" y="0"/>
                  </a:moveTo>
                  <a:lnTo>
                    <a:pt x="995" y="54"/>
                  </a:lnTo>
                  <a:lnTo>
                    <a:pt x="1011" y="102"/>
                  </a:lnTo>
                  <a:lnTo>
                    <a:pt x="1011" y="126"/>
                  </a:lnTo>
                  <a:lnTo>
                    <a:pt x="1003" y="150"/>
                  </a:lnTo>
                  <a:lnTo>
                    <a:pt x="961" y="174"/>
                  </a:lnTo>
                  <a:lnTo>
                    <a:pt x="936" y="174"/>
                  </a:lnTo>
                  <a:lnTo>
                    <a:pt x="919" y="158"/>
                  </a:lnTo>
                  <a:lnTo>
                    <a:pt x="902" y="150"/>
                  </a:lnTo>
                  <a:lnTo>
                    <a:pt x="893" y="158"/>
                  </a:lnTo>
                  <a:lnTo>
                    <a:pt x="877" y="158"/>
                  </a:lnTo>
                  <a:lnTo>
                    <a:pt x="877" y="134"/>
                  </a:lnTo>
                  <a:lnTo>
                    <a:pt x="877" y="102"/>
                  </a:lnTo>
                  <a:lnTo>
                    <a:pt x="893" y="78"/>
                  </a:lnTo>
                  <a:lnTo>
                    <a:pt x="902" y="54"/>
                  </a:lnTo>
                  <a:lnTo>
                    <a:pt x="893" y="38"/>
                  </a:lnTo>
                  <a:lnTo>
                    <a:pt x="851" y="6"/>
                  </a:lnTo>
                  <a:lnTo>
                    <a:pt x="801" y="14"/>
                  </a:lnTo>
                  <a:lnTo>
                    <a:pt x="750" y="30"/>
                  </a:lnTo>
                  <a:lnTo>
                    <a:pt x="700" y="38"/>
                  </a:lnTo>
                  <a:lnTo>
                    <a:pt x="742" y="54"/>
                  </a:lnTo>
                  <a:lnTo>
                    <a:pt x="784" y="78"/>
                  </a:lnTo>
                  <a:lnTo>
                    <a:pt x="809" y="166"/>
                  </a:lnTo>
                  <a:lnTo>
                    <a:pt x="818" y="190"/>
                  </a:lnTo>
                  <a:lnTo>
                    <a:pt x="843" y="190"/>
                  </a:lnTo>
                  <a:lnTo>
                    <a:pt x="877" y="214"/>
                  </a:lnTo>
                  <a:lnTo>
                    <a:pt x="902" y="254"/>
                  </a:lnTo>
                  <a:lnTo>
                    <a:pt x="910" y="302"/>
                  </a:lnTo>
                  <a:lnTo>
                    <a:pt x="851" y="294"/>
                  </a:lnTo>
                  <a:lnTo>
                    <a:pt x="801" y="302"/>
                  </a:lnTo>
                  <a:lnTo>
                    <a:pt x="784" y="310"/>
                  </a:lnTo>
                  <a:lnTo>
                    <a:pt x="784" y="318"/>
                  </a:lnTo>
                  <a:lnTo>
                    <a:pt x="776" y="350"/>
                  </a:lnTo>
                  <a:lnTo>
                    <a:pt x="750" y="390"/>
                  </a:lnTo>
                  <a:lnTo>
                    <a:pt x="725" y="438"/>
                  </a:lnTo>
                  <a:lnTo>
                    <a:pt x="717" y="470"/>
                  </a:lnTo>
                  <a:lnTo>
                    <a:pt x="733" y="486"/>
                  </a:lnTo>
                  <a:lnTo>
                    <a:pt x="818" y="550"/>
                  </a:lnTo>
                  <a:lnTo>
                    <a:pt x="750" y="574"/>
                  </a:lnTo>
                  <a:lnTo>
                    <a:pt x="666" y="574"/>
                  </a:lnTo>
                  <a:lnTo>
                    <a:pt x="599" y="558"/>
                  </a:lnTo>
                  <a:lnTo>
                    <a:pt x="582" y="574"/>
                  </a:lnTo>
                  <a:lnTo>
                    <a:pt x="573" y="598"/>
                  </a:lnTo>
                  <a:lnTo>
                    <a:pt x="607" y="630"/>
                  </a:lnTo>
                  <a:lnTo>
                    <a:pt x="658" y="638"/>
                  </a:lnTo>
                  <a:lnTo>
                    <a:pt x="683" y="638"/>
                  </a:lnTo>
                  <a:lnTo>
                    <a:pt x="700" y="654"/>
                  </a:lnTo>
                  <a:lnTo>
                    <a:pt x="700" y="670"/>
                  </a:lnTo>
                  <a:lnTo>
                    <a:pt x="683" y="694"/>
                  </a:lnTo>
                  <a:lnTo>
                    <a:pt x="674" y="702"/>
                  </a:lnTo>
                  <a:lnTo>
                    <a:pt x="649" y="702"/>
                  </a:lnTo>
                  <a:lnTo>
                    <a:pt x="599" y="686"/>
                  </a:lnTo>
                  <a:lnTo>
                    <a:pt x="548" y="678"/>
                  </a:lnTo>
                  <a:lnTo>
                    <a:pt x="523" y="670"/>
                  </a:lnTo>
                  <a:lnTo>
                    <a:pt x="506" y="654"/>
                  </a:lnTo>
                  <a:lnTo>
                    <a:pt x="447" y="582"/>
                  </a:lnTo>
                  <a:lnTo>
                    <a:pt x="438" y="542"/>
                  </a:lnTo>
                  <a:lnTo>
                    <a:pt x="438" y="526"/>
                  </a:lnTo>
                  <a:lnTo>
                    <a:pt x="430" y="502"/>
                  </a:lnTo>
                  <a:lnTo>
                    <a:pt x="380" y="486"/>
                  </a:lnTo>
                  <a:lnTo>
                    <a:pt x="337" y="470"/>
                  </a:lnTo>
                  <a:lnTo>
                    <a:pt x="253" y="414"/>
                  </a:lnTo>
                  <a:lnTo>
                    <a:pt x="287" y="414"/>
                  </a:lnTo>
                  <a:lnTo>
                    <a:pt x="321" y="430"/>
                  </a:lnTo>
                  <a:lnTo>
                    <a:pt x="396" y="430"/>
                  </a:lnTo>
                  <a:lnTo>
                    <a:pt x="565" y="438"/>
                  </a:lnTo>
                  <a:lnTo>
                    <a:pt x="624" y="422"/>
                  </a:lnTo>
                  <a:lnTo>
                    <a:pt x="658" y="406"/>
                  </a:lnTo>
                  <a:lnTo>
                    <a:pt x="683" y="374"/>
                  </a:lnTo>
                  <a:lnTo>
                    <a:pt x="708" y="310"/>
                  </a:lnTo>
                  <a:lnTo>
                    <a:pt x="717" y="278"/>
                  </a:lnTo>
                  <a:lnTo>
                    <a:pt x="708" y="246"/>
                  </a:lnTo>
                  <a:lnTo>
                    <a:pt x="666" y="198"/>
                  </a:lnTo>
                  <a:lnTo>
                    <a:pt x="599" y="182"/>
                  </a:lnTo>
                  <a:lnTo>
                    <a:pt x="447" y="142"/>
                  </a:lnTo>
                  <a:lnTo>
                    <a:pt x="371" y="118"/>
                  </a:lnTo>
                  <a:lnTo>
                    <a:pt x="304" y="118"/>
                  </a:lnTo>
                  <a:lnTo>
                    <a:pt x="152" y="118"/>
                  </a:lnTo>
                  <a:lnTo>
                    <a:pt x="177" y="94"/>
                  </a:lnTo>
                  <a:lnTo>
                    <a:pt x="186" y="86"/>
                  </a:lnTo>
                  <a:lnTo>
                    <a:pt x="169" y="78"/>
                  </a:lnTo>
                  <a:lnTo>
                    <a:pt x="127" y="70"/>
                  </a:lnTo>
                  <a:lnTo>
                    <a:pt x="110" y="102"/>
                  </a:lnTo>
                  <a:lnTo>
                    <a:pt x="76" y="110"/>
                  </a:lnTo>
                  <a:lnTo>
                    <a:pt x="76" y="134"/>
                  </a:lnTo>
                  <a:lnTo>
                    <a:pt x="42" y="166"/>
                  </a:lnTo>
                  <a:lnTo>
                    <a:pt x="9" y="214"/>
                  </a:lnTo>
                  <a:lnTo>
                    <a:pt x="0" y="262"/>
                  </a:lnTo>
                  <a:lnTo>
                    <a:pt x="26" y="326"/>
                  </a:lnTo>
                  <a:lnTo>
                    <a:pt x="68" y="342"/>
                  </a:lnTo>
                  <a:lnTo>
                    <a:pt x="110" y="382"/>
                  </a:lnTo>
                  <a:lnTo>
                    <a:pt x="93" y="438"/>
                  </a:lnTo>
                  <a:lnTo>
                    <a:pt x="144" y="534"/>
                  </a:lnTo>
                  <a:lnTo>
                    <a:pt x="211" y="598"/>
                  </a:lnTo>
                  <a:lnTo>
                    <a:pt x="169" y="646"/>
                  </a:lnTo>
                  <a:lnTo>
                    <a:pt x="177" y="702"/>
                  </a:lnTo>
                  <a:lnTo>
                    <a:pt x="245" y="742"/>
                  </a:lnTo>
                  <a:lnTo>
                    <a:pt x="287" y="798"/>
                  </a:lnTo>
                  <a:lnTo>
                    <a:pt x="270" y="846"/>
                  </a:lnTo>
                  <a:lnTo>
                    <a:pt x="337" y="886"/>
                  </a:lnTo>
                  <a:lnTo>
                    <a:pt x="388" y="934"/>
                  </a:lnTo>
                  <a:lnTo>
                    <a:pt x="380" y="998"/>
                  </a:lnTo>
                  <a:lnTo>
                    <a:pt x="337" y="1070"/>
                  </a:lnTo>
                  <a:lnTo>
                    <a:pt x="287" y="1142"/>
                  </a:lnTo>
                  <a:lnTo>
                    <a:pt x="262" y="1238"/>
                  </a:lnTo>
                  <a:lnTo>
                    <a:pt x="278" y="1222"/>
                  </a:lnTo>
                  <a:lnTo>
                    <a:pt x="304" y="1254"/>
                  </a:lnTo>
                  <a:lnTo>
                    <a:pt x="346" y="1270"/>
                  </a:lnTo>
                  <a:lnTo>
                    <a:pt x="396" y="1278"/>
                  </a:lnTo>
                  <a:lnTo>
                    <a:pt x="396" y="1286"/>
                  </a:lnTo>
                  <a:lnTo>
                    <a:pt x="388" y="1294"/>
                  </a:lnTo>
                  <a:lnTo>
                    <a:pt x="363" y="1302"/>
                  </a:lnTo>
                  <a:lnTo>
                    <a:pt x="346" y="1302"/>
                  </a:lnTo>
                  <a:lnTo>
                    <a:pt x="337" y="1326"/>
                  </a:lnTo>
                  <a:lnTo>
                    <a:pt x="287" y="1334"/>
                  </a:lnTo>
                  <a:lnTo>
                    <a:pt x="287" y="1358"/>
                  </a:lnTo>
                  <a:lnTo>
                    <a:pt x="287" y="1382"/>
                  </a:lnTo>
                  <a:lnTo>
                    <a:pt x="278" y="1382"/>
                  </a:lnTo>
                  <a:lnTo>
                    <a:pt x="287" y="1398"/>
                  </a:lnTo>
                  <a:lnTo>
                    <a:pt x="287" y="1446"/>
                  </a:lnTo>
                  <a:lnTo>
                    <a:pt x="287" y="1510"/>
                  </a:lnTo>
                  <a:lnTo>
                    <a:pt x="329" y="1558"/>
                  </a:lnTo>
                  <a:lnTo>
                    <a:pt x="312" y="1622"/>
                  </a:lnTo>
                  <a:lnTo>
                    <a:pt x="346" y="1630"/>
                  </a:lnTo>
                  <a:lnTo>
                    <a:pt x="354" y="1670"/>
                  </a:lnTo>
                  <a:lnTo>
                    <a:pt x="388" y="1702"/>
                  </a:lnTo>
                  <a:lnTo>
                    <a:pt x="413" y="1766"/>
                  </a:lnTo>
                  <a:lnTo>
                    <a:pt x="413" y="1758"/>
                  </a:lnTo>
                  <a:lnTo>
                    <a:pt x="438" y="1758"/>
                  </a:lnTo>
                  <a:lnTo>
                    <a:pt x="464" y="1774"/>
                  </a:lnTo>
                  <a:lnTo>
                    <a:pt x="481" y="1766"/>
                  </a:lnTo>
                  <a:lnTo>
                    <a:pt x="514" y="1774"/>
                  </a:lnTo>
                  <a:lnTo>
                    <a:pt x="531" y="1790"/>
                  </a:lnTo>
                  <a:lnTo>
                    <a:pt x="573" y="1766"/>
                  </a:lnTo>
                  <a:lnTo>
                    <a:pt x="607" y="1774"/>
                  </a:lnTo>
                  <a:lnTo>
                    <a:pt x="641" y="1798"/>
                  </a:lnTo>
                  <a:lnTo>
                    <a:pt x="649" y="1830"/>
                  </a:lnTo>
                  <a:lnTo>
                    <a:pt x="649" y="1862"/>
                  </a:lnTo>
                  <a:lnTo>
                    <a:pt x="683" y="1878"/>
                  </a:lnTo>
                  <a:lnTo>
                    <a:pt x="683" y="1894"/>
                  </a:lnTo>
                  <a:lnTo>
                    <a:pt x="717" y="1918"/>
                  </a:lnTo>
                  <a:lnTo>
                    <a:pt x="759" y="1926"/>
                  </a:lnTo>
                  <a:lnTo>
                    <a:pt x="767" y="1950"/>
                  </a:lnTo>
                  <a:lnTo>
                    <a:pt x="835" y="1966"/>
                  </a:lnTo>
                  <a:lnTo>
                    <a:pt x="860" y="1990"/>
                  </a:lnTo>
                  <a:lnTo>
                    <a:pt x="843" y="2014"/>
                  </a:lnTo>
                  <a:lnTo>
                    <a:pt x="826" y="2030"/>
                  </a:lnTo>
                  <a:lnTo>
                    <a:pt x="776" y="2038"/>
                  </a:lnTo>
                  <a:lnTo>
                    <a:pt x="767" y="2062"/>
                  </a:lnTo>
                  <a:lnTo>
                    <a:pt x="792" y="2078"/>
                  </a:lnTo>
                  <a:lnTo>
                    <a:pt x="792" y="2102"/>
                  </a:lnTo>
                  <a:lnTo>
                    <a:pt x="809" y="2126"/>
                  </a:lnTo>
                  <a:lnTo>
                    <a:pt x="835" y="2158"/>
                  </a:lnTo>
                  <a:lnTo>
                    <a:pt x="868" y="2158"/>
                  </a:lnTo>
                  <a:lnTo>
                    <a:pt x="877" y="2118"/>
                  </a:lnTo>
                  <a:lnTo>
                    <a:pt x="910" y="2118"/>
                  </a:lnTo>
                  <a:lnTo>
                    <a:pt x="969" y="2086"/>
                  </a:lnTo>
                  <a:lnTo>
                    <a:pt x="1011" y="2102"/>
                  </a:lnTo>
                  <a:lnTo>
                    <a:pt x="1054" y="2126"/>
                  </a:lnTo>
                  <a:lnTo>
                    <a:pt x="1037" y="2142"/>
                  </a:lnTo>
                  <a:lnTo>
                    <a:pt x="1054" y="2182"/>
                  </a:lnTo>
                  <a:lnTo>
                    <a:pt x="1079" y="2190"/>
                  </a:lnTo>
                  <a:lnTo>
                    <a:pt x="1113" y="2190"/>
                  </a:lnTo>
                  <a:lnTo>
                    <a:pt x="1115" y="0"/>
                  </a:lnTo>
                  <a:lnTo>
                    <a:pt x="1011" y="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8" name="Freeform 100"/>
            <p:cNvSpPr>
              <a:spLocks/>
            </p:cNvSpPr>
            <p:nvPr/>
          </p:nvSpPr>
          <p:spPr bwMode="auto">
            <a:xfrm>
              <a:off x="4274" y="136"/>
              <a:ext cx="801" cy="1272"/>
            </a:xfrm>
            <a:custGeom>
              <a:avLst/>
              <a:gdLst>
                <a:gd name="T0" fmla="*/ 683 w 801"/>
                <a:gd name="T1" fmla="*/ 720 h 1272"/>
                <a:gd name="T2" fmla="*/ 658 w 801"/>
                <a:gd name="T3" fmla="*/ 616 h 1272"/>
                <a:gd name="T4" fmla="*/ 582 w 801"/>
                <a:gd name="T5" fmla="*/ 520 h 1272"/>
                <a:gd name="T6" fmla="*/ 557 w 801"/>
                <a:gd name="T7" fmla="*/ 408 h 1272"/>
                <a:gd name="T8" fmla="*/ 523 w 801"/>
                <a:gd name="T9" fmla="*/ 256 h 1272"/>
                <a:gd name="T10" fmla="*/ 439 w 801"/>
                <a:gd name="T11" fmla="*/ 200 h 1272"/>
                <a:gd name="T12" fmla="*/ 422 w 801"/>
                <a:gd name="T13" fmla="*/ 88 h 1272"/>
                <a:gd name="T14" fmla="*/ 413 w 801"/>
                <a:gd name="T15" fmla="*/ 32 h 1272"/>
                <a:gd name="T16" fmla="*/ 295 w 801"/>
                <a:gd name="T17" fmla="*/ 0 h 1272"/>
                <a:gd name="T18" fmla="*/ 262 w 801"/>
                <a:gd name="T19" fmla="*/ 112 h 1272"/>
                <a:gd name="T20" fmla="*/ 186 w 801"/>
                <a:gd name="T21" fmla="*/ 168 h 1272"/>
                <a:gd name="T22" fmla="*/ 43 w 801"/>
                <a:gd name="T23" fmla="*/ 136 h 1272"/>
                <a:gd name="T24" fmla="*/ 51 w 801"/>
                <a:gd name="T25" fmla="*/ 216 h 1272"/>
                <a:gd name="T26" fmla="*/ 177 w 801"/>
                <a:gd name="T27" fmla="*/ 296 h 1272"/>
                <a:gd name="T28" fmla="*/ 220 w 801"/>
                <a:gd name="T29" fmla="*/ 368 h 1272"/>
                <a:gd name="T30" fmla="*/ 228 w 801"/>
                <a:gd name="T31" fmla="*/ 464 h 1272"/>
                <a:gd name="T32" fmla="*/ 262 w 801"/>
                <a:gd name="T33" fmla="*/ 552 h 1272"/>
                <a:gd name="T34" fmla="*/ 329 w 801"/>
                <a:gd name="T35" fmla="*/ 576 h 1272"/>
                <a:gd name="T36" fmla="*/ 354 w 801"/>
                <a:gd name="T37" fmla="*/ 600 h 1272"/>
                <a:gd name="T38" fmla="*/ 354 w 801"/>
                <a:gd name="T39" fmla="*/ 632 h 1272"/>
                <a:gd name="T40" fmla="*/ 236 w 801"/>
                <a:gd name="T41" fmla="*/ 832 h 1272"/>
                <a:gd name="T42" fmla="*/ 177 w 801"/>
                <a:gd name="T43" fmla="*/ 896 h 1272"/>
                <a:gd name="T44" fmla="*/ 186 w 801"/>
                <a:gd name="T45" fmla="*/ 976 h 1272"/>
                <a:gd name="T46" fmla="*/ 228 w 801"/>
                <a:gd name="T47" fmla="*/ 1080 h 1272"/>
                <a:gd name="T48" fmla="*/ 236 w 801"/>
                <a:gd name="T49" fmla="*/ 1160 h 1272"/>
                <a:gd name="T50" fmla="*/ 287 w 801"/>
                <a:gd name="T51" fmla="*/ 1208 h 1272"/>
                <a:gd name="T52" fmla="*/ 312 w 801"/>
                <a:gd name="T53" fmla="*/ 1272 h 1272"/>
                <a:gd name="T54" fmla="*/ 380 w 801"/>
                <a:gd name="T55" fmla="*/ 1264 h 1272"/>
                <a:gd name="T56" fmla="*/ 506 w 801"/>
                <a:gd name="T57" fmla="*/ 1192 h 1272"/>
                <a:gd name="T58" fmla="*/ 675 w 801"/>
                <a:gd name="T59" fmla="*/ 1112 h 1272"/>
                <a:gd name="T60" fmla="*/ 750 w 801"/>
                <a:gd name="T61" fmla="*/ 944 h 1272"/>
                <a:gd name="T62" fmla="*/ 801 w 801"/>
                <a:gd name="T63" fmla="*/ 808 h 127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801" h="1272">
                  <a:moveTo>
                    <a:pt x="750" y="760"/>
                  </a:moveTo>
                  <a:lnTo>
                    <a:pt x="683" y="720"/>
                  </a:lnTo>
                  <a:lnTo>
                    <a:pt x="700" y="672"/>
                  </a:lnTo>
                  <a:lnTo>
                    <a:pt x="658" y="616"/>
                  </a:lnTo>
                  <a:lnTo>
                    <a:pt x="590" y="576"/>
                  </a:lnTo>
                  <a:lnTo>
                    <a:pt x="582" y="520"/>
                  </a:lnTo>
                  <a:lnTo>
                    <a:pt x="624" y="472"/>
                  </a:lnTo>
                  <a:lnTo>
                    <a:pt x="557" y="408"/>
                  </a:lnTo>
                  <a:lnTo>
                    <a:pt x="506" y="312"/>
                  </a:lnTo>
                  <a:lnTo>
                    <a:pt x="523" y="256"/>
                  </a:lnTo>
                  <a:lnTo>
                    <a:pt x="481" y="216"/>
                  </a:lnTo>
                  <a:lnTo>
                    <a:pt x="439" y="200"/>
                  </a:lnTo>
                  <a:lnTo>
                    <a:pt x="413" y="136"/>
                  </a:lnTo>
                  <a:lnTo>
                    <a:pt x="422" y="88"/>
                  </a:lnTo>
                  <a:lnTo>
                    <a:pt x="430" y="72"/>
                  </a:lnTo>
                  <a:lnTo>
                    <a:pt x="413" y="32"/>
                  </a:lnTo>
                  <a:lnTo>
                    <a:pt x="346" y="0"/>
                  </a:lnTo>
                  <a:lnTo>
                    <a:pt x="295" y="0"/>
                  </a:lnTo>
                  <a:lnTo>
                    <a:pt x="262" y="40"/>
                  </a:lnTo>
                  <a:lnTo>
                    <a:pt x="262" y="112"/>
                  </a:lnTo>
                  <a:lnTo>
                    <a:pt x="245" y="184"/>
                  </a:lnTo>
                  <a:lnTo>
                    <a:pt x="186" y="168"/>
                  </a:lnTo>
                  <a:lnTo>
                    <a:pt x="144" y="184"/>
                  </a:lnTo>
                  <a:lnTo>
                    <a:pt x="43" y="136"/>
                  </a:lnTo>
                  <a:lnTo>
                    <a:pt x="0" y="160"/>
                  </a:lnTo>
                  <a:lnTo>
                    <a:pt x="51" y="216"/>
                  </a:lnTo>
                  <a:lnTo>
                    <a:pt x="144" y="256"/>
                  </a:lnTo>
                  <a:lnTo>
                    <a:pt x="177" y="296"/>
                  </a:lnTo>
                  <a:lnTo>
                    <a:pt x="177" y="336"/>
                  </a:lnTo>
                  <a:lnTo>
                    <a:pt x="220" y="368"/>
                  </a:lnTo>
                  <a:lnTo>
                    <a:pt x="220" y="416"/>
                  </a:lnTo>
                  <a:lnTo>
                    <a:pt x="228" y="464"/>
                  </a:lnTo>
                  <a:lnTo>
                    <a:pt x="245" y="504"/>
                  </a:lnTo>
                  <a:lnTo>
                    <a:pt x="262" y="552"/>
                  </a:lnTo>
                  <a:lnTo>
                    <a:pt x="295" y="560"/>
                  </a:lnTo>
                  <a:lnTo>
                    <a:pt x="329" y="576"/>
                  </a:lnTo>
                  <a:lnTo>
                    <a:pt x="354" y="584"/>
                  </a:lnTo>
                  <a:lnTo>
                    <a:pt x="354" y="600"/>
                  </a:lnTo>
                  <a:lnTo>
                    <a:pt x="363" y="616"/>
                  </a:lnTo>
                  <a:lnTo>
                    <a:pt x="354" y="632"/>
                  </a:lnTo>
                  <a:lnTo>
                    <a:pt x="321" y="696"/>
                  </a:lnTo>
                  <a:lnTo>
                    <a:pt x="236" y="832"/>
                  </a:lnTo>
                  <a:lnTo>
                    <a:pt x="203" y="864"/>
                  </a:lnTo>
                  <a:lnTo>
                    <a:pt x="177" y="896"/>
                  </a:lnTo>
                  <a:lnTo>
                    <a:pt x="177" y="936"/>
                  </a:lnTo>
                  <a:lnTo>
                    <a:pt x="186" y="976"/>
                  </a:lnTo>
                  <a:lnTo>
                    <a:pt x="211" y="1048"/>
                  </a:lnTo>
                  <a:lnTo>
                    <a:pt x="228" y="1080"/>
                  </a:lnTo>
                  <a:lnTo>
                    <a:pt x="228" y="1120"/>
                  </a:lnTo>
                  <a:lnTo>
                    <a:pt x="236" y="1160"/>
                  </a:lnTo>
                  <a:lnTo>
                    <a:pt x="253" y="1192"/>
                  </a:lnTo>
                  <a:lnTo>
                    <a:pt x="287" y="1208"/>
                  </a:lnTo>
                  <a:lnTo>
                    <a:pt x="321" y="1224"/>
                  </a:lnTo>
                  <a:lnTo>
                    <a:pt x="312" y="1272"/>
                  </a:lnTo>
                  <a:lnTo>
                    <a:pt x="363" y="1272"/>
                  </a:lnTo>
                  <a:lnTo>
                    <a:pt x="380" y="1264"/>
                  </a:lnTo>
                  <a:lnTo>
                    <a:pt x="405" y="1248"/>
                  </a:lnTo>
                  <a:lnTo>
                    <a:pt x="506" y="1192"/>
                  </a:lnTo>
                  <a:lnTo>
                    <a:pt x="599" y="1152"/>
                  </a:lnTo>
                  <a:lnTo>
                    <a:pt x="675" y="1112"/>
                  </a:lnTo>
                  <a:lnTo>
                    <a:pt x="700" y="1016"/>
                  </a:lnTo>
                  <a:lnTo>
                    <a:pt x="750" y="944"/>
                  </a:lnTo>
                  <a:lnTo>
                    <a:pt x="793" y="872"/>
                  </a:lnTo>
                  <a:lnTo>
                    <a:pt x="801" y="808"/>
                  </a:lnTo>
                  <a:lnTo>
                    <a:pt x="750" y="760"/>
                  </a:lnTo>
                  <a:close/>
                </a:path>
              </a:pathLst>
            </a:custGeom>
            <a:solidFill>
              <a:srgbClr val="00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9" name="Freeform 101"/>
            <p:cNvSpPr>
              <a:spLocks/>
            </p:cNvSpPr>
            <p:nvPr/>
          </p:nvSpPr>
          <p:spPr bwMode="auto">
            <a:xfrm>
              <a:off x="3845" y="312"/>
              <a:ext cx="691" cy="1696"/>
            </a:xfrm>
            <a:custGeom>
              <a:avLst/>
              <a:gdLst>
                <a:gd name="T0" fmla="*/ 354 w 691"/>
                <a:gd name="T1" fmla="*/ 72 h 1696"/>
                <a:gd name="T2" fmla="*/ 295 w 691"/>
                <a:gd name="T3" fmla="*/ 128 h 1696"/>
                <a:gd name="T4" fmla="*/ 261 w 691"/>
                <a:gd name="T5" fmla="*/ 216 h 1696"/>
                <a:gd name="T6" fmla="*/ 210 w 691"/>
                <a:gd name="T7" fmla="*/ 312 h 1696"/>
                <a:gd name="T8" fmla="*/ 168 w 691"/>
                <a:gd name="T9" fmla="*/ 400 h 1696"/>
                <a:gd name="T10" fmla="*/ 118 w 691"/>
                <a:gd name="T11" fmla="*/ 576 h 1696"/>
                <a:gd name="T12" fmla="*/ 143 w 691"/>
                <a:gd name="T13" fmla="*/ 656 h 1696"/>
                <a:gd name="T14" fmla="*/ 33 w 691"/>
                <a:gd name="T15" fmla="*/ 736 h 1696"/>
                <a:gd name="T16" fmla="*/ 50 w 691"/>
                <a:gd name="T17" fmla="*/ 936 h 1696"/>
                <a:gd name="T18" fmla="*/ 92 w 691"/>
                <a:gd name="T19" fmla="*/ 1016 h 1696"/>
                <a:gd name="T20" fmla="*/ 67 w 691"/>
                <a:gd name="T21" fmla="*/ 1144 h 1696"/>
                <a:gd name="T22" fmla="*/ 17 w 691"/>
                <a:gd name="T23" fmla="*/ 1272 h 1696"/>
                <a:gd name="T24" fmla="*/ 8 w 691"/>
                <a:gd name="T25" fmla="*/ 1328 h 1696"/>
                <a:gd name="T26" fmla="*/ 42 w 691"/>
                <a:gd name="T27" fmla="*/ 1376 h 1696"/>
                <a:gd name="T28" fmla="*/ 84 w 691"/>
                <a:gd name="T29" fmla="*/ 1504 h 1696"/>
                <a:gd name="T30" fmla="*/ 118 w 691"/>
                <a:gd name="T31" fmla="*/ 1568 h 1696"/>
                <a:gd name="T32" fmla="*/ 109 w 691"/>
                <a:gd name="T33" fmla="*/ 1616 h 1696"/>
                <a:gd name="T34" fmla="*/ 135 w 691"/>
                <a:gd name="T35" fmla="*/ 1664 h 1696"/>
                <a:gd name="T36" fmla="*/ 202 w 691"/>
                <a:gd name="T37" fmla="*/ 1696 h 1696"/>
                <a:gd name="T38" fmla="*/ 244 w 691"/>
                <a:gd name="T39" fmla="*/ 1648 h 1696"/>
                <a:gd name="T40" fmla="*/ 286 w 691"/>
                <a:gd name="T41" fmla="*/ 1600 h 1696"/>
                <a:gd name="T42" fmla="*/ 387 w 691"/>
                <a:gd name="T43" fmla="*/ 1472 h 1696"/>
                <a:gd name="T44" fmla="*/ 387 w 691"/>
                <a:gd name="T45" fmla="*/ 1408 h 1696"/>
                <a:gd name="T46" fmla="*/ 396 w 691"/>
                <a:gd name="T47" fmla="*/ 1336 h 1696"/>
                <a:gd name="T48" fmla="*/ 421 w 691"/>
                <a:gd name="T49" fmla="*/ 1272 h 1696"/>
                <a:gd name="T50" fmla="*/ 497 w 691"/>
                <a:gd name="T51" fmla="*/ 1224 h 1696"/>
                <a:gd name="T52" fmla="*/ 505 w 691"/>
                <a:gd name="T53" fmla="*/ 1168 h 1696"/>
                <a:gd name="T54" fmla="*/ 480 w 691"/>
                <a:gd name="T55" fmla="*/ 1088 h 1696"/>
                <a:gd name="T56" fmla="*/ 396 w 691"/>
                <a:gd name="T57" fmla="*/ 1040 h 1696"/>
                <a:gd name="T58" fmla="*/ 387 w 691"/>
                <a:gd name="T59" fmla="*/ 984 h 1696"/>
                <a:gd name="T60" fmla="*/ 387 w 691"/>
                <a:gd name="T61" fmla="*/ 832 h 1696"/>
                <a:gd name="T62" fmla="*/ 480 w 691"/>
                <a:gd name="T63" fmla="*/ 704 h 1696"/>
                <a:gd name="T64" fmla="*/ 556 w 691"/>
                <a:gd name="T65" fmla="*/ 624 h 1696"/>
                <a:gd name="T66" fmla="*/ 581 w 691"/>
                <a:gd name="T67" fmla="*/ 560 h 1696"/>
                <a:gd name="T68" fmla="*/ 573 w 691"/>
                <a:gd name="T69" fmla="*/ 496 h 1696"/>
                <a:gd name="T70" fmla="*/ 606 w 691"/>
                <a:gd name="T71" fmla="*/ 424 h 1696"/>
                <a:gd name="T72" fmla="*/ 682 w 691"/>
                <a:gd name="T73" fmla="*/ 376 h 1696"/>
                <a:gd name="T74" fmla="*/ 674 w 691"/>
                <a:gd name="T75" fmla="*/ 328 h 1696"/>
                <a:gd name="T76" fmla="*/ 649 w 691"/>
                <a:gd name="T77" fmla="*/ 240 h 1696"/>
                <a:gd name="T78" fmla="*/ 606 w 691"/>
                <a:gd name="T79" fmla="*/ 160 h 1696"/>
                <a:gd name="T80" fmla="*/ 573 w 691"/>
                <a:gd name="T81" fmla="*/ 80 h 1696"/>
                <a:gd name="T82" fmla="*/ 446 w 691"/>
                <a:gd name="T83" fmla="*/ 0 h 1696"/>
                <a:gd name="T84" fmla="*/ 429 w 691"/>
                <a:gd name="T85" fmla="*/ 88 h 169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91" h="1696">
                  <a:moveTo>
                    <a:pt x="429" y="88"/>
                  </a:moveTo>
                  <a:lnTo>
                    <a:pt x="354" y="72"/>
                  </a:lnTo>
                  <a:lnTo>
                    <a:pt x="337" y="128"/>
                  </a:lnTo>
                  <a:lnTo>
                    <a:pt x="295" y="128"/>
                  </a:lnTo>
                  <a:lnTo>
                    <a:pt x="261" y="168"/>
                  </a:lnTo>
                  <a:lnTo>
                    <a:pt x="261" y="216"/>
                  </a:lnTo>
                  <a:lnTo>
                    <a:pt x="269" y="256"/>
                  </a:lnTo>
                  <a:lnTo>
                    <a:pt x="210" y="312"/>
                  </a:lnTo>
                  <a:lnTo>
                    <a:pt x="210" y="376"/>
                  </a:lnTo>
                  <a:lnTo>
                    <a:pt x="168" y="400"/>
                  </a:lnTo>
                  <a:lnTo>
                    <a:pt x="168" y="496"/>
                  </a:lnTo>
                  <a:lnTo>
                    <a:pt x="118" y="576"/>
                  </a:lnTo>
                  <a:lnTo>
                    <a:pt x="160" y="600"/>
                  </a:lnTo>
                  <a:lnTo>
                    <a:pt x="143" y="656"/>
                  </a:lnTo>
                  <a:lnTo>
                    <a:pt x="67" y="664"/>
                  </a:lnTo>
                  <a:lnTo>
                    <a:pt x="33" y="736"/>
                  </a:lnTo>
                  <a:lnTo>
                    <a:pt x="50" y="856"/>
                  </a:lnTo>
                  <a:lnTo>
                    <a:pt x="50" y="936"/>
                  </a:lnTo>
                  <a:lnTo>
                    <a:pt x="92" y="976"/>
                  </a:lnTo>
                  <a:lnTo>
                    <a:pt x="92" y="1016"/>
                  </a:lnTo>
                  <a:lnTo>
                    <a:pt x="67" y="1056"/>
                  </a:lnTo>
                  <a:lnTo>
                    <a:pt x="67" y="1144"/>
                  </a:lnTo>
                  <a:lnTo>
                    <a:pt x="33" y="1176"/>
                  </a:lnTo>
                  <a:lnTo>
                    <a:pt x="17" y="1272"/>
                  </a:lnTo>
                  <a:lnTo>
                    <a:pt x="0" y="1280"/>
                  </a:lnTo>
                  <a:lnTo>
                    <a:pt x="8" y="1328"/>
                  </a:lnTo>
                  <a:lnTo>
                    <a:pt x="33" y="1352"/>
                  </a:lnTo>
                  <a:lnTo>
                    <a:pt x="42" y="1376"/>
                  </a:lnTo>
                  <a:lnTo>
                    <a:pt x="42" y="1440"/>
                  </a:lnTo>
                  <a:lnTo>
                    <a:pt x="84" y="1504"/>
                  </a:lnTo>
                  <a:lnTo>
                    <a:pt x="109" y="1536"/>
                  </a:lnTo>
                  <a:lnTo>
                    <a:pt x="118" y="1568"/>
                  </a:lnTo>
                  <a:lnTo>
                    <a:pt x="109" y="1592"/>
                  </a:lnTo>
                  <a:lnTo>
                    <a:pt x="109" y="1616"/>
                  </a:lnTo>
                  <a:lnTo>
                    <a:pt x="126" y="1632"/>
                  </a:lnTo>
                  <a:lnTo>
                    <a:pt x="135" y="1664"/>
                  </a:lnTo>
                  <a:lnTo>
                    <a:pt x="135" y="1696"/>
                  </a:lnTo>
                  <a:lnTo>
                    <a:pt x="202" y="1696"/>
                  </a:lnTo>
                  <a:lnTo>
                    <a:pt x="236" y="1680"/>
                  </a:lnTo>
                  <a:lnTo>
                    <a:pt x="244" y="1648"/>
                  </a:lnTo>
                  <a:lnTo>
                    <a:pt x="261" y="1616"/>
                  </a:lnTo>
                  <a:lnTo>
                    <a:pt x="286" y="1600"/>
                  </a:lnTo>
                  <a:lnTo>
                    <a:pt x="354" y="1608"/>
                  </a:lnTo>
                  <a:lnTo>
                    <a:pt x="387" y="1472"/>
                  </a:lnTo>
                  <a:lnTo>
                    <a:pt x="396" y="1440"/>
                  </a:lnTo>
                  <a:lnTo>
                    <a:pt x="387" y="1408"/>
                  </a:lnTo>
                  <a:lnTo>
                    <a:pt x="387" y="1368"/>
                  </a:lnTo>
                  <a:lnTo>
                    <a:pt x="396" y="1336"/>
                  </a:lnTo>
                  <a:lnTo>
                    <a:pt x="404" y="1296"/>
                  </a:lnTo>
                  <a:lnTo>
                    <a:pt x="421" y="1272"/>
                  </a:lnTo>
                  <a:lnTo>
                    <a:pt x="472" y="1240"/>
                  </a:lnTo>
                  <a:lnTo>
                    <a:pt x="497" y="1224"/>
                  </a:lnTo>
                  <a:lnTo>
                    <a:pt x="497" y="1192"/>
                  </a:lnTo>
                  <a:lnTo>
                    <a:pt x="505" y="1168"/>
                  </a:lnTo>
                  <a:lnTo>
                    <a:pt x="522" y="1144"/>
                  </a:lnTo>
                  <a:lnTo>
                    <a:pt x="480" y="1088"/>
                  </a:lnTo>
                  <a:lnTo>
                    <a:pt x="413" y="1048"/>
                  </a:lnTo>
                  <a:lnTo>
                    <a:pt x="396" y="1040"/>
                  </a:lnTo>
                  <a:lnTo>
                    <a:pt x="387" y="1024"/>
                  </a:lnTo>
                  <a:lnTo>
                    <a:pt x="387" y="984"/>
                  </a:lnTo>
                  <a:lnTo>
                    <a:pt x="379" y="904"/>
                  </a:lnTo>
                  <a:lnTo>
                    <a:pt x="387" y="832"/>
                  </a:lnTo>
                  <a:lnTo>
                    <a:pt x="429" y="760"/>
                  </a:lnTo>
                  <a:lnTo>
                    <a:pt x="480" y="704"/>
                  </a:lnTo>
                  <a:lnTo>
                    <a:pt x="539" y="648"/>
                  </a:lnTo>
                  <a:lnTo>
                    <a:pt x="556" y="624"/>
                  </a:lnTo>
                  <a:lnTo>
                    <a:pt x="564" y="584"/>
                  </a:lnTo>
                  <a:lnTo>
                    <a:pt x="581" y="560"/>
                  </a:lnTo>
                  <a:lnTo>
                    <a:pt x="581" y="536"/>
                  </a:lnTo>
                  <a:lnTo>
                    <a:pt x="573" y="496"/>
                  </a:lnTo>
                  <a:lnTo>
                    <a:pt x="581" y="464"/>
                  </a:lnTo>
                  <a:lnTo>
                    <a:pt x="606" y="424"/>
                  </a:lnTo>
                  <a:lnTo>
                    <a:pt x="615" y="384"/>
                  </a:lnTo>
                  <a:lnTo>
                    <a:pt x="682" y="376"/>
                  </a:lnTo>
                  <a:lnTo>
                    <a:pt x="691" y="376"/>
                  </a:lnTo>
                  <a:lnTo>
                    <a:pt x="674" y="328"/>
                  </a:lnTo>
                  <a:lnTo>
                    <a:pt x="657" y="288"/>
                  </a:lnTo>
                  <a:lnTo>
                    <a:pt x="649" y="240"/>
                  </a:lnTo>
                  <a:lnTo>
                    <a:pt x="649" y="192"/>
                  </a:lnTo>
                  <a:lnTo>
                    <a:pt x="606" y="160"/>
                  </a:lnTo>
                  <a:lnTo>
                    <a:pt x="606" y="120"/>
                  </a:lnTo>
                  <a:lnTo>
                    <a:pt x="573" y="80"/>
                  </a:lnTo>
                  <a:lnTo>
                    <a:pt x="480" y="40"/>
                  </a:lnTo>
                  <a:lnTo>
                    <a:pt x="446" y="0"/>
                  </a:lnTo>
                  <a:lnTo>
                    <a:pt x="429" y="8"/>
                  </a:lnTo>
                  <a:lnTo>
                    <a:pt x="429" y="88"/>
                  </a:ln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80" name="Freeform 102"/>
            <p:cNvSpPr>
              <a:spLocks/>
            </p:cNvSpPr>
            <p:nvPr/>
          </p:nvSpPr>
          <p:spPr bwMode="auto">
            <a:xfrm>
              <a:off x="4274" y="128"/>
              <a:ext cx="801" cy="1272"/>
            </a:xfrm>
            <a:custGeom>
              <a:avLst/>
              <a:gdLst>
                <a:gd name="T0" fmla="*/ 683 w 801"/>
                <a:gd name="T1" fmla="*/ 720 h 1272"/>
                <a:gd name="T2" fmla="*/ 658 w 801"/>
                <a:gd name="T3" fmla="*/ 616 h 1272"/>
                <a:gd name="T4" fmla="*/ 582 w 801"/>
                <a:gd name="T5" fmla="*/ 520 h 1272"/>
                <a:gd name="T6" fmla="*/ 557 w 801"/>
                <a:gd name="T7" fmla="*/ 408 h 1272"/>
                <a:gd name="T8" fmla="*/ 523 w 801"/>
                <a:gd name="T9" fmla="*/ 256 h 1272"/>
                <a:gd name="T10" fmla="*/ 439 w 801"/>
                <a:gd name="T11" fmla="*/ 200 h 1272"/>
                <a:gd name="T12" fmla="*/ 422 w 801"/>
                <a:gd name="T13" fmla="*/ 88 h 1272"/>
                <a:gd name="T14" fmla="*/ 413 w 801"/>
                <a:gd name="T15" fmla="*/ 32 h 1272"/>
                <a:gd name="T16" fmla="*/ 295 w 801"/>
                <a:gd name="T17" fmla="*/ 0 h 1272"/>
                <a:gd name="T18" fmla="*/ 262 w 801"/>
                <a:gd name="T19" fmla="*/ 112 h 1272"/>
                <a:gd name="T20" fmla="*/ 186 w 801"/>
                <a:gd name="T21" fmla="*/ 168 h 1272"/>
                <a:gd name="T22" fmla="*/ 43 w 801"/>
                <a:gd name="T23" fmla="*/ 136 h 1272"/>
                <a:gd name="T24" fmla="*/ 51 w 801"/>
                <a:gd name="T25" fmla="*/ 216 h 1272"/>
                <a:gd name="T26" fmla="*/ 177 w 801"/>
                <a:gd name="T27" fmla="*/ 296 h 1272"/>
                <a:gd name="T28" fmla="*/ 220 w 801"/>
                <a:gd name="T29" fmla="*/ 368 h 1272"/>
                <a:gd name="T30" fmla="*/ 228 w 801"/>
                <a:gd name="T31" fmla="*/ 464 h 1272"/>
                <a:gd name="T32" fmla="*/ 262 w 801"/>
                <a:gd name="T33" fmla="*/ 552 h 1272"/>
                <a:gd name="T34" fmla="*/ 329 w 801"/>
                <a:gd name="T35" fmla="*/ 576 h 1272"/>
                <a:gd name="T36" fmla="*/ 354 w 801"/>
                <a:gd name="T37" fmla="*/ 600 h 1272"/>
                <a:gd name="T38" fmla="*/ 354 w 801"/>
                <a:gd name="T39" fmla="*/ 632 h 1272"/>
                <a:gd name="T40" fmla="*/ 236 w 801"/>
                <a:gd name="T41" fmla="*/ 832 h 1272"/>
                <a:gd name="T42" fmla="*/ 177 w 801"/>
                <a:gd name="T43" fmla="*/ 896 h 1272"/>
                <a:gd name="T44" fmla="*/ 186 w 801"/>
                <a:gd name="T45" fmla="*/ 976 h 1272"/>
                <a:gd name="T46" fmla="*/ 228 w 801"/>
                <a:gd name="T47" fmla="*/ 1080 h 1272"/>
                <a:gd name="T48" fmla="*/ 236 w 801"/>
                <a:gd name="T49" fmla="*/ 1160 h 1272"/>
                <a:gd name="T50" fmla="*/ 287 w 801"/>
                <a:gd name="T51" fmla="*/ 1208 h 1272"/>
                <a:gd name="T52" fmla="*/ 312 w 801"/>
                <a:gd name="T53" fmla="*/ 1272 h 1272"/>
                <a:gd name="T54" fmla="*/ 380 w 801"/>
                <a:gd name="T55" fmla="*/ 1264 h 1272"/>
                <a:gd name="T56" fmla="*/ 506 w 801"/>
                <a:gd name="T57" fmla="*/ 1192 h 1272"/>
                <a:gd name="T58" fmla="*/ 675 w 801"/>
                <a:gd name="T59" fmla="*/ 1112 h 1272"/>
                <a:gd name="T60" fmla="*/ 750 w 801"/>
                <a:gd name="T61" fmla="*/ 944 h 1272"/>
                <a:gd name="T62" fmla="*/ 801 w 801"/>
                <a:gd name="T63" fmla="*/ 808 h 127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801" h="1272">
                  <a:moveTo>
                    <a:pt x="750" y="760"/>
                  </a:moveTo>
                  <a:lnTo>
                    <a:pt x="683" y="720"/>
                  </a:lnTo>
                  <a:lnTo>
                    <a:pt x="700" y="672"/>
                  </a:lnTo>
                  <a:lnTo>
                    <a:pt x="658" y="616"/>
                  </a:lnTo>
                  <a:lnTo>
                    <a:pt x="590" y="576"/>
                  </a:lnTo>
                  <a:lnTo>
                    <a:pt x="582" y="520"/>
                  </a:lnTo>
                  <a:lnTo>
                    <a:pt x="624" y="472"/>
                  </a:lnTo>
                  <a:lnTo>
                    <a:pt x="557" y="408"/>
                  </a:lnTo>
                  <a:lnTo>
                    <a:pt x="506" y="312"/>
                  </a:lnTo>
                  <a:lnTo>
                    <a:pt x="523" y="256"/>
                  </a:lnTo>
                  <a:lnTo>
                    <a:pt x="481" y="216"/>
                  </a:lnTo>
                  <a:lnTo>
                    <a:pt x="439" y="200"/>
                  </a:lnTo>
                  <a:lnTo>
                    <a:pt x="413" y="136"/>
                  </a:lnTo>
                  <a:lnTo>
                    <a:pt x="422" y="88"/>
                  </a:lnTo>
                  <a:lnTo>
                    <a:pt x="430" y="72"/>
                  </a:lnTo>
                  <a:lnTo>
                    <a:pt x="413" y="32"/>
                  </a:lnTo>
                  <a:lnTo>
                    <a:pt x="346" y="0"/>
                  </a:lnTo>
                  <a:lnTo>
                    <a:pt x="295" y="0"/>
                  </a:lnTo>
                  <a:lnTo>
                    <a:pt x="262" y="40"/>
                  </a:lnTo>
                  <a:lnTo>
                    <a:pt x="262" y="112"/>
                  </a:lnTo>
                  <a:lnTo>
                    <a:pt x="245" y="184"/>
                  </a:lnTo>
                  <a:lnTo>
                    <a:pt x="186" y="168"/>
                  </a:lnTo>
                  <a:lnTo>
                    <a:pt x="144" y="184"/>
                  </a:lnTo>
                  <a:lnTo>
                    <a:pt x="43" y="136"/>
                  </a:lnTo>
                  <a:lnTo>
                    <a:pt x="0" y="160"/>
                  </a:lnTo>
                  <a:lnTo>
                    <a:pt x="51" y="216"/>
                  </a:lnTo>
                  <a:lnTo>
                    <a:pt x="144" y="256"/>
                  </a:lnTo>
                  <a:lnTo>
                    <a:pt x="177" y="296"/>
                  </a:lnTo>
                  <a:lnTo>
                    <a:pt x="177" y="336"/>
                  </a:lnTo>
                  <a:lnTo>
                    <a:pt x="220" y="368"/>
                  </a:lnTo>
                  <a:lnTo>
                    <a:pt x="220" y="416"/>
                  </a:lnTo>
                  <a:lnTo>
                    <a:pt x="228" y="464"/>
                  </a:lnTo>
                  <a:lnTo>
                    <a:pt x="245" y="504"/>
                  </a:lnTo>
                  <a:lnTo>
                    <a:pt x="262" y="552"/>
                  </a:lnTo>
                  <a:lnTo>
                    <a:pt x="295" y="560"/>
                  </a:lnTo>
                  <a:lnTo>
                    <a:pt x="329" y="576"/>
                  </a:lnTo>
                  <a:lnTo>
                    <a:pt x="354" y="584"/>
                  </a:lnTo>
                  <a:lnTo>
                    <a:pt x="354" y="600"/>
                  </a:lnTo>
                  <a:lnTo>
                    <a:pt x="363" y="616"/>
                  </a:lnTo>
                  <a:lnTo>
                    <a:pt x="354" y="632"/>
                  </a:lnTo>
                  <a:lnTo>
                    <a:pt x="321" y="696"/>
                  </a:lnTo>
                  <a:lnTo>
                    <a:pt x="236" y="832"/>
                  </a:lnTo>
                  <a:lnTo>
                    <a:pt x="203" y="864"/>
                  </a:lnTo>
                  <a:lnTo>
                    <a:pt x="177" y="896"/>
                  </a:lnTo>
                  <a:lnTo>
                    <a:pt x="177" y="936"/>
                  </a:lnTo>
                  <a:lnTo>
                    <a:pt x="186" y="976"/>
                  </a:lnTo>
                  <a:lnTo>
                    <a:pt x="211" y="1048"/>
                  </a:lnTo>
                  <a:lnTo>
                    <a:pt x="228" y="1080"/>
                  </a:lnTo>
                  <a:lnTo>
                    <a:pt x="228" y="1120"/>
                  </a:lnTo>
                  <a:lnTo>
                    <a:pt x="236" y="1160"/>
                  </a:lnTo>
                  <a:lnTo>
                    <a:pt x="253" y="1192"/>
                  </a:lnTo>
                  <a:lnTo>
                    <a:pt x="287" y="1208"/>
                  </a:lnTo>
                  <a:lnTo>
                    <a:pt x="321" y="1224"/>
                  </a:lnTo>
                  <a:lnTo>
                    <a:pt x="312" y="1272"/>
                  </a:lnTo>
                  <a:lnTo>
                    <a:pt x="363" y="1272"/>
                  </a:lnTo>
                  <a:lnTo>
                    <a:pt x="380" y="1264"/>
                  </a:lnTo>
                  <a:lnTo>
                    <a:pt x="405" y="1248"/>
                  </a:lnTo>
                  <a:lnTo>
                    <a:pt x="506" y="1192"/>
                  </a:lnTo>
                  <a:lnTo>
                    <a:pt x="599" y="1152"/>
                  </a:lnTo>
                  <a:lnTo>
                    <a:pt x="675" y="1112"/>
                  </a:lnTo>
                  <a:lnTo>
                    <a:pt x="700" y="1016"/>
                  </a:lnTo>
                  <a:lnTo>
                    <a:pt x="750" y="944"/>
                  </a:lnTo>
                  <a:lnTo>
                    <a:pt x="793" y="872"/>
                  </a:lnTo>
                  <a:lnTo>
                    <a:pt x="801" y="808"/>
                  </a:lnTo>
                  <a:lnTo>
                    <a:pt x="750" y="760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81" name="Freeform 103"/>
            <p:cNvSpPr>
              <a:spLocks/>
            </p:cNvSpPr>
            <p:nvPr/>
          </p:nvSpPr>
          <p:spPr bwMode="auto">
            <a:xfrm>
              <a:off x="3845" y="304"/>
              <a:ext cx="691" cy="1696"/>
            </a:xfrm>
            <a:custGeom>
              <a:avLst/>
              <a:gdLst>
                <a:gd name="T0" fmla="*/ 354 w 691"/>
                <a:gd name="T1" fmla="*/ 72 h 1696"/>
                <a:gd name="T2" fmla="*/ 295 w 691"/>
                <a:gd name="T3" fmla="*/ 128 h 1696"/>
                <a:gd name="T4" fmla="*/ 261 w 691"/>
                <a:gd name="T5" fmla="*/ 216 h 1696"/>
                <a:gd name="T6" fmla="*/ 210 w 691"/>
                <a:gd name="T7" fmla="*/ 312 h 1696"/>
                <a:gd name="T8" fmla="*/ 168 w 691"/>
                <a:gd name="T9" fmla="*/ 400 h 1696"/>
                <a:gd name="T10" fmla="*/ 118 w 691"/>
                <a:gd name="T11" fmla="*/ 576 h 1696"/>
                <a:gd name="T12" fmla="*/ 143 w 691"/>
                <a:gd name="T13" fmla="*/ 656 h 1696"/>
                <a:gd name="T14" fmla="*/ 33 w 691"/>
                <a:gd name="T15" fmla="*/ 736 h 1696"/>
                <a:gd name="T16" fmla="*/ 50 w 691"/>
                <a:gd name="T17" fmla="*/ 936 h 1696"/>
                <a:gd name="T18" fmla="*/ 92 w 691"/>
                <a:gd name="T19" fmla="*/ 1016 h 1696"/>
                <a:gd name="T20" fmla="*/ 67 w 691"/>
                <a:gd name="T21" fmla="*/ 1144 h 1696"/>
                <a:gd name="T22" fmla="*/ 17 w 691"/>
                <a:gd name="T23" fmla="*/ 1272 h 1696"/>
                <a:gd name="T24" fmla="*/ 8 w 691"/>
                <a:gd name="T25" fmla="*/ 1328 h 1696"/>
                <a:gd name="T26" fmla="*/ 42 w 691"/>
                <a:gd name="T27" fmla="*/ 1376 h 1696"/>
                <a:gd name="T28" fmla="*/ 84 w 691"/>
                <a:gd name="T29" fmla="*/ 1504 h 1696"/>
                <a:gd name="T30" fmla="*/ 118 w 691"/>
                <a:gd name="T31" fmla="*/ 1568 h 1696"/>
                <a:gd name="T32" fmla="*/ 109 w 691"/>
                <a:gd name="T33" fmla="*/ 1616 h 1696"/>
                <a:gd name="T34" fmla="*/ 135 w 691"/>
                <a:gd name="T35" fmla="*/ 1664 h 1696"/>
                <a:gd name="T36" fmla="*/ 202 w 691"/>
                <a:gd name="T37" fmla="*/ 1696 h 1696"/>
                <a:gd name="T38" fmla="*/ 244 w 691"/>
                <a:gd name="T39" fmla="*/ 1648 h 1696"/>
                <a:gd name="T40" fmla="*/ 286 w 691"/>
                <a:gd name="T41" fmla="*/ 1600 h 1696"/>
                <a:gd name="T42" fmla="*/ 387 w 691"/>
                <a:gd name="T43" fmla="*/ 1472 h 1696"/>
                <a:gd name="T44" fmla="*/ 387 w 691"/>
                <a:gd name="T45" fmla="*/ 1408 h 1696"/>
                <a:gd name="T46" fmla="*/ 396 w 691"/>
                <a:gd name="T47" fmla="*/ 1336 h 1696"/>
                <a:gd name="T48" fmla="*/ 421 w 691"/>
                <a:gd name="T49" fmla="*/ 1272 h 1696"/>
                <a:gd name="T50" fmla="*/ 497 w 691"/>
                <a:gd name="T51" fmla="*/ 1224 h 1696"/>
                <a:gd name="T52" fmla="*/ 505 w 691"/>
                <a:gd name="T53" fmla="*/ 1168 h 1696"/>
                <a:gd name="T54" fmla="*/ 480 w 691"/>
                <a:gd name="T55" fmla="*/ 1088 h 1696"/>
                <a:gd name="T56" fmla="*/ 396 w 691"/>
                <a:gd name="T57" fmla="*/ 1040 h 1696"/>
                <a:gd name="T58" fmla="*/ 387 w 691"/>
                <a:gd name="T59" fmla="*/ 984 h 1696"/>
                <a:gd name="T60" fmla="*/ 387 w 691"/>
                <a:gd name="T61" fmla="*/ 832 h 1696"/>
                <a:gd name="T62" fmla="*/ 480 w 691"/>
                <a:gd name="T63" fmla="*/ 704 h 1696"/>
                <a:gd name="T64" fmla="*/ 556 w 691"/>
                <a:gd name="T65" fmla="*/ 624 h 1696"/>
                <a:gd name="T66" fmla="*/ 581 w 691"/>
                <a:gd name="T67" fmla="*/ 560 h 1696"/>
                <a:gd name="T68" fmla="*/ 573 w 691"/>
                <a:gd name="T69" fmla="*/ 496 h 1696"/>
                <a:gd name="T70" fmla="*/ 606 w 691"/>
                <a:gd name="T71" fmla="*/ 424 h 1696"/>
                <a:gd name="T72" fmla="*/ 682 w 691"/>
                <a:gd name="T73" fmla="*/ 376 h 1696"/>
                <a:gd name="T74" fmla="*/ 674 w 691"/>
                <a:gd name="T75" fmla="*/ 328 h 1696"/>
                <a:gd name="T76" fmla="*/ 649 w 691"/>
                <a:gd name="T77" fmla="*/ 240 h 1696"/>
                <a:gd name="T78" fmla="*/ 606 w 691"/>
                <a:gd name="T79" fmla="*/ 160 h 1696"/>
                <a:gd name="T80" fmla="*/ 573 w 691"/>
                <a:gd name="T81" fmla="*/ 80 h 1696"/>
                <a:gd name="T82" fmla="*/ 446 w 691"/>
                <a:gd name="T83" fmla="*/ 0 h 1696"/>
                <a:gd name="T84" fmla="*/ 429 w 691"/>
                <a:gd name="T85" fmla="*/ 88 h 169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91" h="1696">
                  <a:moveTo>
                    <a:pt x="429" y="88"/>
                  </a:moveTo>
                  <a:lnTo>
                    <a:pt x="354" y="72"/>
                  </a:lnTo>
                  <a:lnTo>
                    <a:pt x="337" y="128"/>
                  </a:lnTo>
                  <a:lnTo>
                    <a:pt x="295" y="128"/>
                  </a:lnTo>
                  <a:lnTo>
                    <a:pt x="261" y="168"/>
                  </a:lnTo>
                  <a:lnTo>
                    <a:pt x="261" y="216"/>
                  </a:lnTo>
                  <a:lnTo>
                    <a:pt x="269" y="256"/>
                  </a:lnTo>
                  <a:lnTo>
                    <a:pt x="210" y="312"/>
                  </a:lnTo>
                  <a:lnTo>
                    <a:pt x="210" y="376"/>
                  </a:lnTo>
                  <a:lnTo>
                    <a:pt x="168" y="400"/>
                  </a:lnTo>
                  <a:lnTo>
                    <a:pt x="168" y="496"/>
                  </a:lnTo>
                  <a:lnTo>
                    <a:pt x="118" y="576"/>
                  </a:lnTo>
                  <a:lnTo>
                    <a:pt x="160" y="600"/>
                  </a:lnTo>
                  <a:lnTo>
                    <a:pt x="143" y="656"/>
                  </a:lnTo>
                  <a:lnTo>
                    <a:pt x="67" y="664"/>
                  </a:lnTo>
                  <a:lnTo>
                    <a:pt x="33" y="736"/>
                  </a:lnTo>
                  <a:lnTo>
                    <a:pt x="50" y="856"/>
                  </a:lnTo>
                  <a:lnTo>
                    <a:pt x="50" y="936"/>
                  </a:lnTo>
                  <a:lnTo>
                    <a:pt x="92" y="976"/>
                  </a:lnTo>
                  <a:lnTo>
                    <a:pt x="92" y="1016"/>
                  </a:lnTo>
                  <a:lnTo>
                    <a:pt x="67" y="1056"/>
                  </a:lnTo>
                  <a:lnTo>
                    <a:pt x="67" y="1144"/>
                  </a:lnTo>
                  <a:lnTo>
                    <a:pt x="33" y="1176"/>
                  </a:lnTo>
                  <a:lnTo>
                    <a:pt x="17" y="1272"/>
                  </a:lnTo>
                  <a:lnTo>
                    <a:pt x="0" y="1280"/>
                  </a:lnTo>
                  <a:lnTo>
                    <a:pt x="8" y="1328"/>
                  </a:lnTo>
                  <a:lnTo>
                    <a:pt x="33" y="1352"/>
                  </a:lnTo>
                  <a:lnTo>
                    <a:pt x="42" y="1376"/>
                  </a:lnTo>
                  <a:lnTo>
                    <a:pt x="42" y="1440"/>
                  </a:lnTo>
                  <a:lnTo>
                    <a:pt x="84" y="1504"/>
                  </a:lnTo>
                  <a:lnTo>
                    <a:pt x="109" y="1536"/>
                  </a:lnTo>
                  <a:lnTo>
                    <a:pt x="118" y="1568"/>
                  </a:lnTo>
                  <a:lnTo>
                    <a:pt x="109" y="1592"/>
                  </a:lnTo>
                  <a:lnTo>
                    <a:pt x="109" y="1616"/>
                  </a:lnTo>
                  <a:lnTo>
                    <a:pt x="126" y="1632"/>
                  </a:lnTo>
                  <a:lnTo>
                    <a:pt x="135" y="1664"/>
                  </a:lnTo>
                  <a:lnTo>
                    <a:pt x="135" y="1696"/>
                  </a:lnTo>
                  <a:lnTo>
                    <a:pt x="202" y="1696"/>
                  </a:lnTo>
                  <a:lnTo>
                    <a:pt x="236" y="1680"/>
                  </a:lnTo>
                  <a:lnTo>
                    <a:pt x="244" y="1648"/>
                  </a:lnTo>
                  <a:lnTo>
                    <a:pt x="261" y="1616"/>
                  </a:lnTo>
                  <a:lnTo>
                    <a:pt x="286" y="1600"/>
                  </a:lnTo>
                  <a:lnTo>
                    <a:pt x="354" y="1608"/>
                  </a:lnTo>
                  <a:lnTo>
                    <a:pt x="387" y="1472"/>
                  </a:lnTo>
                  <a:lnTo>
                    <a:pt x="396" y="1440"/>
                  </a:lnTo>
                  <a:lnTo>
                    <a:pt x="387" y="1408"/>
                  </a:lnTo>
                  <a:lnTo>
                    <a:pt x="387" y="1368"/>
                  </a:lnTo>
                  <a:lnTo>
                    <a:pt x="396" y="1336"/>
                  </a:lnTo>
                  <a:lnTo>
                    <a:pt x="404" y="1296"/>
                  </a:lnTo>
                  <a:lnTo>
                    <a:pt x="421" y="1272"/>
                  </a:lnTo>
                  <a:lnTo>
                    <a:pt x="472" y="1240"/>
                  </a:lnTo>
                  <a:lnTo>
                    <a:pt x="497" y="1224"/>
                  </a:lnTo>
                  <a:lnTo>
                    <a:pt x="497" y="1192"/>
                  </a:lnTo>
                  <a:lnTo>
                    <a:pt x="505" y="1168"/>
                  </a:lnTo>
                  <a:lnTo>
                    <a:pt x="522" y="1144"/>
                  </a:lnTo>
                  <a:lnTo>
                    <a:pt x="480" y="1088"/>
                  </a:lnTo>
                  <a:lnTo>
                    <a:pt x="413" y="1048"/>
                  </a:lnTo>
                  <a:lnTo>
                    <a:pt x="396" y="1040"/>
                  </a:lnTo>
                  <a:lnTo>
                    <a:pt x="387" y="1024"/>
                  </a:lnTo>
                  <a:lnTo>
                    <a:pt x="387" y="984"/>
                  </a:lnTo>
                  <a:lnTo>
                    <a:pt x="379" y="904"/>
                  </a:lnTo>
                  <a:lnTo>
                    <a:pt x="387" y="832"/>
                  </a:lnTo>
                  <a:lnTo>
                    <a:pt x="429" y="760"/>
                  </a:lnTo>
                  <a:lnTo>
                    <a:pt x="480" y="704"/>
                  </a:lnTo>
                  <a:lnTo>
                    <a:pt x="539" y="648"/>
                  </a:lnTo>
                  <a:lnTo>
                    <a:pt x="556" y="624"/>
                  </a:lnTo>
                  <a:lnTo>
                    <a:pt x="564" y="584"/>
                  </a:lnTo>
                  <a:lnTo>
                    <a:pt x="581" y="560"/>
                  </a:lnTo>
                  <a:lnTo>
                    <a:pt x="581" y="536"/>
                  </a:lnTo>
                  <a:lnTo>
                    <a:pt x="573" y="496"/>
                  </a:lnTo>
                  <a:lnTo>
                    <a:pt x="581" y="464"/>
                  </a:lnTo>
                  <a:lnTo>
                    <a:pt x="606" y="424"/>
                  </a:lnTo>
                  <a:lnTo>
                    <a:pt x="615" y="384"/>
                  </a:lnTo>
                  <a:lnTo>
                    <a:pt x="682" y="376"/>
                  </a:lnTo>
                  <a:lnTo>
                    <a:pt x="691" y="376"/>
                  </a:lnTo>
                  <a:lnTo>
                    <a:pt x="674" y="328"/>
                  </a:lnTo>
                  <a:lnTo>
                    <a:pt x="657" y="288"/>
                  </a:lnTo>
                  <a:lnTo>
                    <a:pt x="649" y="240"/>
                  </a:lnTo>
                  <a:lnTo>
                    <a:pt x="649" y="192"/>
                  </a:lnTo>
                  <a:lnTo>
                    <a:pt x="606" y="160"/>
                  </a:lnTo>
                  <a:lnTo>
                    <a:pt x="606" y="120"/>
                  </a:lnTo>
                  <a:lnTo>
                    <a:pt x="573" y="80"/>
                  </a:lnTo>
                  <a:lnTo>
                    <a:pt x="480" y="40"/>
                  </a:lnTo>
                  <a:lnTo>
                    <a:pt x="446" y="0"/>
                  </a:lnTo>
                  <a:lnTo>
                    <a:pt x="429" y="8"/>
                  </a:lnTo>
                  <a:lnTo>
                    <a:pt x="429" y="88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82" name="Freeform 104"/>
            <p:cNvSpPr>
              <a:spLocks/>
            </p:cNvSpPr>
            <p:nvPr/>
          </p:nvSpPr>
          <p:spPr bwMode="auto">
            <a:xfrm>
              <a:off x="3423" y="0"/>
              <a:ext cx="1340" cy="1688"/>
            </a:xfrm>
            <a:custGeom>
              <a:avLst/>
              <a:gdLst>
                <a:gd name="T0" fmla="*/ 1323 w 1340"/>
                <a:gd name="T1" fmla="*/ 40 h 1688"/>
                <a:gd name="T2" fmla="*/ 1205 w 1340"/>
                <a:gd name="T3" fmla="*/ 24 h 1688"/>
                <a:gd name="T4" fmla="*/ 1172 w 1340"/>
                <a:gd name="T5" fmla="*/ 0 h 1688"/>
                <a:gd name="T6" fmla="*/ 1130 w 1340"/>
                <a:gd name="T7" fmla="*/ 24 h 1688"/>
                <a:gd name="T8" fmla="*/ 1071 w 1340"/>
                <a:gd name="T9" fmla="*/ 120 h 1688"/>
                <a:gd name="T10" fmla="*/ 1012 w 1340"/>
                <a:gd name="T11" fmla="*/ 40 h 1688"/>
                <a:gd name="T12" fmla="*/ 961 w 1340"/>
                <a:gd name="T13" fmla="*/ 136 h 1688"/>
                <a:gd name="T14" fmla="*/ 877 w 1340"/>
                <a:gd name="T15" fmla="*/ 184 h 1688"/>
                <a:gd name="T16" fmla="*/ 809 w 1340"/>
                <a:gd name="T17" fmla="*/ 176 h 1688"/>
                <a:gd name="T18" fmla="*/ 717 w 1340"/>
                <a:gd name="T19" fmla="*/ 248 h 1688"/>
                <a:gd name="T20" fmla="*/ 700 w 1340"/>
                <a:gd name="T21" fmla="*/ 328 h 1688"/>
                <a:gd name="T22" fmla="*/ 645 w 1340"/>
                <a:gd name="T23" fmla="*/ 418 h 1688"/>
                <a:gd name="T24" fmla="*/ 590 w 1340"/>
                <a:gd name="T25" fmla="*/ 504 h 1688"/>
                <a:gd name="T26" fmla="*/ 565 w 1340"/>
                <a:gd name="T27" fmla="*/ 560 h 1688"/>
                <a:gd name="T28" fmla="*/ 472 w 1340"/>
                <a:gd name="T29" fmla="*/ 744 h 1688"/>
                <a:gd name="T30" fmla="*/ 396 w 1340"/>
                <a:gd name="T31" fmla="*/ 848 h 1688"/>
                <a:gd name="T32" fmla="*/ 396 w 1340"/>
                <a:gd name="T33" fmla="*/ 896 h 1688"/>
                <a:gd name="T34" fmla="*/ 304 w 1340"/>
                <a:gd name="T35" fmla="*/ 1024 h 1688"/>
                <a:gd name="T36" fmla="*/ 236 w 1340"/>
                <a:gd name="T37" fmla="*/ 1032 h 1688"/>
                <a:gd name="T38" fmla="*/ 186 w 1340"/>
                <a:gd name="T39" fmla="*/ 1088 h 1688"/>
                <a:gd name="T40" fmla="*/ 93 w 1340"/>
                <a:gd name="T41" fmla="*/ 1144 h 1688"/>
                <a:gd name="T42" fmla="*/ 26 w 1340"/>
                <a:gd name="T43" fmla="*/ 1200 h 1688"/>
                <a:gd name="T44" fmla="*/ 9 w 1340"/>
                <a:gd name="T45" fmla="*/ 1264 h 1688"/>
                <a:gd name="T46" fmla="*/ 9 w 1340"/>
                <a:gd name="T47" fmla="*/ 1304 h 1688"/>
                <a:gd name="T48" fmla="*/ 0 w 1340"/>
                <a:gd name="T49" fmla="*/ 1352 h 1688"/>
                <a:gd name="T50" fmla="*/ 9 w 1340"/>
                <a:gd name="T51" fmla="*/ 1424 h 1688"/>
                <a:gd name="T52" fmla="*/ 51 w 1340"/>
                <a:gd name="T53" fmla="*/ 1464 h 1688"/>
                <a:gd name="T54" fmla="*/ 17 w 1340"/>
                <a:gd name="T55" fmla="*/ 1512 h 1688"/>
                <a:gd name="T56" fmla="*/ 59 w 1340"/>
                <a:gd name="T57" fmla="*/ 1552 h 1688"/>
                <a:gd name="T58" fmla="*/ 17 w 1340"/>
                <a:gd name="T59" fmla="*/ 1584 h 1688"/>
                <a:gd name="T60" fmla="*/ 51 w 1340"/>
                <a:gd name="T61" fmla="*/ 1632 h 1688"/>
                <a:gd name="T62" fmla="*/ 102 w 1340"/>
                <a:gd name="T63" fmla="*/ 1688 h 1688"/>
                <a:gd name="T64" fmla="*/ 278 w 1340"/>
                <a:gd name="T65" fmla="*/ 1624 h 1688"/>
                <a:gd name="T66" fmla="*/ 346 w 1340"/>
                <a:gd name="T67" fmla="*/ 1576 h 1688"/>
                <a:gd name="T68" fmla="*/ 388 w 1340"/>
                <a:gd name="T69" fmla="*/ 1512 h 1688"/>
                <a:gd name="T70" fmla="*/ 422 w 1340"/>
                <a:gd name="T71" fmla="*/ 1592 h 1688"/>
                <a:gd name="T72" fmla="*/ 489 w 1340"/>
                <a:gd name="T73" fmla="*/ 1456 h 1688"/>
                <a:gd name="T74" fmla="*/ 514 w 1340"/>
                <a:gd name="T75" fmla="*/ 1288 h 1688"/>
                <a:gd name="T76" fmla="*/ 455 w 1340"/>
                <a:gd name="T77" fmla="*/ 1048 h 1688"/>
                <a:gd name="T78" fmla="*/ 582 w 1340"/>
                <a:gd name="T79" fmla="*/ 912 h 1688"/>
                <a:gd name="T80" fmla="*/ 590 w 1340"/>
                <a:gd name="T81" fmla="*/ 712 h 1688"/>
                <a:gd name="T82" fmla="*/ 691 w 1340"/>
                <a:gd name="T83" fmla="*/ 568 h 1688"/>
                <a:gd name="T84" fmla="*/ 717 w 1340"/>
                <a:gd name="T85" fmla="*/ 440 h 1688"/>
                <a:gd name="T86" fmla="*/ 851 w 1340"/>
                <a:gd name="T87" fmla="*/ 400 h 1688"/>
                <a:gd name="T88" fmla="*/ 851 w 1340"/>
                <a:gd name="T89" fmla="*/ 296 h 1688"/>
                <a:gd name="T90" fmla="*/ 1037 w 1340"/>
                <a:gd name="T91" fmla="*/ 304 h 1688"/>
                <a:gd name="T92" fmla="*/ 1113 w 1340"/>
                <a:gd name="T93" fmla="*/ 176 h 1688"/>
                <a:gd name="T94" fmla="*/ 1264 w 1340"/>
                <a:gd name="T95" fmla="*/ 168 h 1688"/>
                <a:gd name="T96" fmla="*/ 1340 w 1340"/>
                <a:gd name="T97" fmla="*/ 144 h 168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1340" h="1688">
                  <a:moveTo>
                    <a:pt x="1239" y="104"/>
                  </a:moveTo>
                  <a:lnTo>
                    <a:pt x="1281" y="80"/>
                  </a:lnTo>
                  <a:lnTo>
                    <a:pt x="1323" y="40"/>
                  </a:lnTo>
                  <a:lnTo>
                    <a:pt x="1239" y="16"/>
                  </a:lnTo>
                  <a:lnTo>
                    <a:pt x="1214" y="8"/>
                  </a:lnTo>
                  <a:lnTo>
                    <a:pt x="1205" y="24"/>
                  </a:lnTo>
                  <a:lnTo>
                    <a:pt x="1180" y="56"/>
                  </a:lnTo>
                  <a:lnTo>
                    <a:pt x="1172" y="16"/>
                  </a:lnTo>
                  <a:lnTo>
                    <a:pt x="1172" y="0"/>
                  </a:lnTo>
                  <a:lnTo>
                    <a:pt x="1146" y="0"/>
                  </a:lnTo>
                  <a:lnTo>
                    <a:pt x="1130" y="0"/>
                  </a:lnTo>
                  <a:lnTo>
                    <a:pt x="1130" y="24"/>
                  </a:lnTo>
                  <a:lnTo>
                    <a:pt x="1130" y="64"/>
                  </a:lnTo>
                  <a:lnTo>
                    <a:pt x="1104" y="24"/>
                  </a:lnTo>
                  <a:lnTo>
                    <a:pt x="1071" y="120"/>
                  </a:lnTo>
                  <a:lnTo>
                    <a:pt x="1062" y="48"/>
                  </a:lnTo>
                  <a:lnTo>
                    <a:pt x="1037" y="24"/>
                  </a:lnTo>
                  <a:lnTo>
                    <a:pt x="1012" y="40"/>
                  </a:lnTo>
                  <a:lnTo>
                    <a:pt x="961" y="80"/>
                  </a:lnTo>
                  <a:lnTo>
                    <a:pt x="953" y="112"/>
                  </a:lnTo>
                  <a:lnTo>
                    <a:pt x="961" y="136"/>
                  </a:lnTo>
                  <a:lnTo>
                    <a:pt x="902" y="144"/>
                  </a:lnTo>
                  <a:lnTo>
                    <a:pt x="885" y="160"/>
                  </a:lnTo>
                  <a:lnTo>
                    <a:pt x="877" y="184"/>
                  </a:lnTo>
                  <a:lnTo>
                    <a:pt x="851" y="192"/>
                  </a:lnTo>
                  <a:lnTo>
                    <a:pt x="826" y="192"/>
                  </a:lnTo>
                  <a:lnTo>
                    <a:pt x="809" y="176"/>
                  </a:lnTo>
                  <a:lnTo>
                    <a:pt x="784" y="176"/>
                  </a:lnTo>
                  <a:lnTo>
                    <a:pt x="750" y="208"/>
                  </a:lnTo>
                  <a:lnTo>
                    <a:pt x="717" y="248"/>
                  </a:lnTo>
                  <a:lnTo>
                    <a:pt x="683" y="296"/>
                  </a:lnTo>
                  <a:lnTo>
                    <a:pt x="683" y="320"/>
                  </a:lnTo>
                  <a:lnTo>
                    <a:pt x="700" y="328"/>
                  </a:lnTo>
                  <a:lnTo>
                    <a:pt x="659" y="374"/>
                  </a:lnTo>
                  <a:lnTo>
                    <a:pt x="641" y="368"/>
                  </a:lnTo>
                  <a:lnTo>
                    <a:pt x="645" y="418"/>
                  </a:lnTo>
                  <a:lnTo>
                    <a:pt x="616" y="456"/>
                  </a:lnTo>
                  <a:lnTo>
                    <a:pt x="599" y="480"/>
                  </a:lnTo>
                  <a:lnTo>
                    <a:pt x="590" y="504"/>
                  </a:lnTo>
                  <a:lnTo>
                    <a:pt x="607" y="520"/>
                  </a:lnTo>
                  <a:lnTo>
                    <a:pt x="573" y="536"/>
                  </a:lnTo>
                  <a:lnTo>
                    <a:pt x="565" y="560"/>
                  </a:lnTo>
                  <a:lnTo>
                    <a:pt x="540" y="576"/>
                  </a:lnTo>
                  <a:lnTo>
                    <a:pt x="523" y="624"/>
                  </a:lnTo>
                  <a:lnTo>
                    <a:pt x="472" y="744"/>
                  </a:lnTo>
                  <a:lnTo>
                    <a:pt x="455" y="816"/>
                  </a:lnTo>
                  <a:lnTo>
                    <a:pt x="439" y="840"/>
                  </a:lnTo>
                  <a:lnTo>
                    <a:pt x="396" y="848"/>
                  </a:lnTo>
                  <a:lnTo>
                    <a:pt x="405" y="872"/>
                  </a:lnTo>
                  <a:lnTo>
                    <a:pt x="413" y="888"/>
                  </a:lnTo>
                  <a:lnTo>
                    <a:pt x="396" y="896"/>
                  </a:lnTo>
                  <a:lnTo>
                    <a:pt x="346" y="952"/>
                  </a:lnTo>
                  <a:lnTo>
                    <a:pt x="321" y="1008"/>
                  </a:lnTo>
                  <a:lnTo>
                    <a:pt x="304" y="1024"/>
                  </a:lnTo>
                  <a:lnTo>
                    <a:pt x="295" y="1032"/>
                  </a:lnTo>
                  <a:lnTo>
                    <a:pt x="262" y="1024"/>
                  </a:lnTo>
                  <a:lnTo>
                    <a:pt x="236" y="1032"/>
                  </a:lnTo>
                  <a:lnTo>
                    <a:pt x="228" y="1040"/>
                  </a:lnTo>
                  <a:lnTo>
                    <a:pt x="220" y="1064"/>
                  </a:lnTo>
                  <a:lnTo>
                    <a:pt x="186" y="1088"/>
                  </a:lnTo>
                  <a:lnTo>
                    <a:pt x="152" y="1104"/>
                  </a:lnTo>
                  <a:lnTo>
                    <a:pt x="127" y="1128"/>
                  </a:lnTo>
                  <a:lnTo>
                    <a:pt x="93" y="1144"/>
                  </a:lnTo>
                  <a:lnTo>
                    <a:pt x="68" y="1168"/>
                  </a:lnTo>
                  <a:lnTo>
                    <a:pt x="51" y="1192"/>
                  </a:lnTo>
                  <a:lnTo>
                    <a:pt x="26" y="1200"/>
                  </a:lnTo>
                  <a:lnTo>
                    <a:pt x="17" y="1208"/>
                  </a:lnTo>
                  <a:lnTo>
                    <a:pt x="17" y="1248"/>
                  </a:lnTo>
                  <a:lnTo>
                    <a:pt x="9" y="1264"/>
                  </a:lnTo>
                  <a:lnTo>
                    <a:pt x="17" y="1272"/>
                  </a:lnTo>
                  <a:lnTo>
                    <a:pt x="17" y="1288"/>
                  </a:lnTo>
                  <a:lnTo>
                    <a:pt x="9" y="1304"/>
                  </a:lnTo>
                  <a:lnTo>
                    <a:pt x="17" y="1312"/>
                  </a:lnTo>
                  <a:lnTo>
                    <a:pt x="17" y="1328"/>
                  </a:lnTo>
                  <a:lnTo>
                    <a:pt x="0" y="1352"/>
                  </a:lnTo>
                  <a:lnTo>
                    <a:pt x="17" y="1384"/>
                  </a:lnTo>
                  <a:lnTo>
                    <a:pt x="43" y="1408"/>
                  </a:lnTo>
                  <a:lnTo>
                    <a:pt x="9" y="1424"/>
                  </a:lnTo>
                  <a:lnTo>
                    <a:pt x="34" y="1432"/>
                  </a:lnTo>
                  <a:lnTo>
                    <a:pt x="9" y="1480"/>
                  </a:lnTo>
                  <a:lnTo>
                    <a:pt x="51" y="1464"/>
                  </a:lnTo>
                  <a:lnTo>
                    <a:pt x="51" y="1480"/>
                  </a:lnTo>
                  <a:lnTo>
                    <a:pt x="43" y="1488"/>
                  </a:lnTo>
                  <a:lnTo>
                    <a:pt x="17" y="1512"/>
                  </a:lnTo>
                  <a:lnTo>
                    <a:pt x="17" y="1544"/>
                  </a:lnTo>
                  <a:lnTo>
                    <a:pt x="43" y="1544"/>
                  </a:lnTo>
                  <a:lnTo>
                    <a:pt x="59" y="1552"/>
                  </a:lnTo>
                  <a:lnTo>
                    <a:pt x="59" y="1568"/>
                  </a:lnTo>
                  <a:lnTo>
                    <a:pt x="34" y="1584"/>
                  </a:lnTo>
                  <a:lnTo>
                    <a:pt x="17" y="1584"/>
                  </a:lnTo>
                  <a:lnTo>
                    <a:pt x="9" y="1592"/>
                  </a:lnTo>
                  <a:lnTo>
                    <a:pt x="26" y="1616"/>
                  </a:lnTo>
                  <a:lnTo>
                    <a:pt x="51" y="1632"/>
                  </a:lnTo>
                  <a:lnTo>
                    <a:pt x="76" y="1656"/>
                  </a:lnTo>
                  <a:lnTo>
                    <a:pt x="118" y="1664"/>
                  </a:lnTo>
                  <a:lnTo>
                    <a:pt x="102" y="1688"/>
                  </a:lnTo>
                  <a:lnTo>
                    <a:pt x="177" y="1688"/>
                  </a:lnTo>
                  <a:lnTo>
                    <a:pt x="236" y="1664"/>
                  </a:lnTo>
                  <a:lnTo>
                    <a:pt x="278" y="1624"/>
                  </a:lnTo>
                  <a:lnTo>
                    <a:pt x="312" y="1576"/>
                  </a:lnTo>
                  <a:lnTo>
                    <a:pt x="329" y="1584"/>
                  </a:lnTo>
                  <a:lnTo>
                    <a:pt x="346" y="1576"/>
                  </a:lnTo>
                  <a:lnTo>
                    <a:pt x="363" y="1544"/>
                  </a:lnTo>
                  <a:lnTo>
                    <a:pt x="363" y="1512"/>
                  </a:lnTo>
                  <a:lnTo>
                    <a:pt x="388" y="1512"/>
                  </a:lnTo>
                  <a:lnTo>
                    <a:pt x="396" y="1528"/>
                  </a:lnTo>
                  <a:lnTo>
                    <a:pt x="405" y="1560"/>
                  </a:lnTo>
                  <a:lnTo>
                    <a:pt x="422" y="1592"/>
                  </a:lnTo>
                  <a:lnTo>
                    <a:pt x="439" y="1584"/>
                  </a:lnTo>
                  <a:lnTo>
                    <a:pt x="455" y="1488"/>
                  </a:lnTo>
                  <a:lnTo>
                    <a:pt x="489" y="1456"/>
                  </a:lnTo>
                  <a:lnTo>
                    <a:pt x="489" y="1368"/>
                  </a:lnTo>
                  <a:lnTo>
                    <a:pt x="514" y="1328"/>
                  </a:lnTo>
                  <a:lnTo>
                    <a:pt x="514" y="1288"/>
                  </a:lnTo>
                  <a:lnTo>
                    <a:pt x="472" y="1248"/>
                  </a:lnTo>
                  <a:lnTo>
                    <a:pt x="472" y="1168"/>
                  </a:lnTo>
                  <a:lnTo>
                    <a:pt x="455" y="1048"/>
                  </a:lnTo>
                  <a:lnTo>
                    <a:pt x="489" y="976"/>
                  </a:lnTo>
                  <a:lnTo>
                    <a:pt x="565" y="968"/>
                  </a:lnTo>
                  <a:lnTo>
                    <a:pt x="582" y="912"/>
                  </a:lnTo>
                  <a:lnTo>
                    <a:pt x="540" y="888"/>
                  </a:lnTo>
                  <a:lnTo>
                    <a:pt x="590" y="808"/>
                  </a:lnTo>
                  <a:lnTo>
                    <a:pt x="590" y="712"/>
                  </a:lnTo>
                  <a:lnTo>
                    <a:pt x="632" y="688"/>
                  </a:lnTo>
                  <a:lnTo>
                    <a:pt x="632" y="624"/>
                  </a:lnTo>
                  <a:lnTo>
                    <a:pt x="691" y="568"/>
                  </a:lnTo>
                  <a:lnTo>
                    <a:pt x="683" y="528"/>
                  </a:lnTo>
                  <a:lnTo>
                    <a:pt x="683" y="480"/>
                  </a:lnTo>
                  <a:lnTo>
                    <a:pt x="717" y="440"/>
                  </a:lnTo>
                  <a:lnTo>
                    <a:pt x="759" y="440"/>
                  </a:lnTo>
                  <a:lnTo>
                    <a:pt x="776" y="384"/>
                  </a:lnTo>
                  <a:lnTo>
                    <a:pt x="851" y="400"/>
                  </a:lnTo>
                  <a:lnTo>
                    <a:pt x="851" y="320"/>
                  </a:lnTo>
                  <a:lnTo>
                    <a:pt x="868" y="312"/>
                  </a:lnTo>
                  <a:lnTo>
                    <a:pt x="851" y="296"/>
                  </a:lnTo>
                  <a:lnTo>
                    <a:pt x="894" y="272"/>
                  </a:lnTo>
                  <a:lnTo>
                    <a:pt x="995" y="320"/>
                  </a:lnTo>
                  <a:lnTo>
                    <a:pt x="1037" y="304"/>
                  </a:lnTo>
                  <a:lnTo>
                    <a:pt x="1096" y="320"/>
                  </a:lnTo>
                  <a:lnTo>
                    <a:pt x="1113" y="248"/>
                  </a:lnTo>
                  <a:lnTo>
                    <a:pt x="1113" y="176"/>
                  </a:lnTo>
                  <a:lnTo>
                    <a:pt x="1146" y="136"/>
                  </a:lnTo>
                  <a:lnTo>
                    <a:pt x="1197" y="136"/>
                  </a:lnTo>
                  <a:lnTo>
                    <a:pt x="1264" y="168"/>
                  </a:lnTo>
                  <a:lnTo>
                    <a:pt x="1281" y="208"/>
                  </a:lnTo>
                  <a:lnTo>
                    <a:pt x="1306" y="176"/>
                  </a:lnTo>
                  <a:lnTo>
                    <a:pt x="1340" y="144"/>
                  </a:lnTo>
                  <a:lnTo>
                    <a:pt x="1340" y="120"/>
                  </a:lnTo>
                  <a:lnTo>
                    <a:pt x="1239" y="104"/>
                  </a:ln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83" name="Freeform 105"/>
            <p:cNvSpPr>
              <a:spLocks/>
            </p:cNvSpPr>
            <p:nvPr/>
          </p:nvSpPr>
          <p:spPr bwMode="auto">
            <a:xfrm>
              <a:off x="3423" y="-8"/>
              <a:ext cx="1340" cy="1688"/>
            </a:xfrm>
            <a:custGeom>
              <a:avLst/>
              <a:gdLst>
                <a:gd name="T0" fmla="*/ 1323 w 1340"/>
                <a:gd name="T1" fmla="*/ 40 h 1688"/>
                <a:gd name="T2" fmla="*/ 1205 w 1340"/>
                <a:gd name="T3" fmla="*/ 24 h 1688"/>
                <a:gd name="T4" fmla="*/ 1172 w 1340"/>
                <a:gd name="T5" fmla="*/ 0 h 1688"/>
                <a:gd name="T6" fmla="*/ 1130 w 1340"/>
                <a:gd name="T7" fmla="*/ 24 h 1688"/>
                <a:gd name="T8" fmla="*/ 1071 w 1340"/>
                <a:gd name="T9" fmla="*/ 120 h 1688"/>
                <a:gd name="T10" fmla="*/ 1012 w 1340"/>
                <a:gd name="T11" fmla="*/ 40 h 1688"/>
                <a:gd name="T12" fmla="*/ 961 w 1340"/>
                <a:gd name="T13" fmla="*/ 136 h 1688"/>
                <a:gd name="T14" fmla="*/ 877 w 1340"/>
                <a:gd name="T15" fmla="*/ 184 h 1688"/>
                <a:gd name="T16" fmla="*/ 809 w 1340"/>
                <a:gd name="T17" fmla="*/ 176 h 1688"/>
                <a:gd name="T18" fmla="*/ 717 w 1340"/>
                <a:gd name="T19" fmla="*/ 248 h 1688"/>
                <a:gd name="T20" fmla="*/ 700 w 1340"/>
                <a:gd name="T21" fmla="*/ 328 h 1688"/>
                <a:gd name="T22" fmla="*/ 645 w 1340"/>
                <a:gd name="T23" fmla="*/ 422 h 1688"/>
                <a:gd name="T24" fmla="*/ 590 w 1340"/>
                <a:gd name="T25" fmla="*/ 504 h 1688"/>
                <a:gd name="T26" fmla="*/ 565 w 1340"/>
                <a:gd name="T27" fmla="*/ 560 h 1688"/>
                <a:gd name="T28" fmla="*/ 472 w 1340"/>
                <a:gd name="T29" fmla="*/ 744 h 1688"/>
                <a:gd name="T30" fmla="*/ 396 w 1340"/>
                <a:gd name="T31" fmla="*/ 848 h 1688"/>
                <a:gd name="T32" fmla="*/ 396 w 1340"/>
                <a:gd name="T33" fmla="*/ 896 h 1688"/>
                <a:gd name="T34" fmla="*/ 304 w 1340"/>
                <a:gd name="T35" fmla="*/ 1024 h 1688"/>
                <a:gd name="T36" fmla="*/ 236 w 1340"/>
                <a:gd name="T37" fmla="*/ 1032 h 1688"/>
                <a:gd name="T38" fmla="*/ 186 w 1340"/>
                <a:gd name="T39" fmla="*/ 1088 h 1688"/>
                <a:gd name="T40" fmla="*/ 93 w 1340"/>
                <a:gd name="T41" fmla="*/ 1144 h 1688"/>
                <a:gd name="T42" fmla="*/ 26 w 1340"/>
                <a:gd name="T43" fmla="*/ 1200 h 1688"/>
                <a:gd name="T44" fmla="*/ 9 w 1340"/>
                <a:gd name="T45" fmla="*/ 1264 h 1688"/>
                <a:gd name="T46" fmla="*/ 9 w 1340"/>
                <a:gd name="T47" fmla="*/ 1304 h 1688"/>
                <a:gd name="T48" fmla="*/ 0 w 1340"/>
                <a:gd name="T49" fmla="*/ 1352 h 1688"/>
                <a:gd name="T50" fmla="*/ 9 w 1340"/>
                <a:gd name="T51" fmla="*/ 1424 h 1688"/>
                <a:gd name="T52" fmla="*/ 51 w 1340"/>
                <a:gd name="T53" fmla="*/ 1464 h 1688"/>
                <a:gd name="T54" fmla="*/ 17 w 1340"/>
                <a:gd name="T55" fmla="*/ 1512 h 1688"/>
                <a:gd name="T56" fmla="*/ 59 w 1340"/>
                <a:gd name="T57" fmla="*/ 1552 h 1688"/>
                <a:gd name="T58" fmla="*/ 17 w 1340"/>
                <a:gd name="T59" fmla="*/ 1584 h 1688"/>
                <a:gd name="T60" fmla="*/ 51 w 1340"/>
                <a:gd name="T61" fmla="*/ 1632 h 1688"/>
                <a:gd name="T62" fmla="*/ 102 w 1340"/>
                <a:gd name="T63" fmla="*/ 1688 h 1688"/>
                <a:gd name="T64" fmla="*/ 278 w 1340"/>
                <a:gd name="T65" fmla="*/ 1624 h 1688"/>
                <a:gd name="T66" fmla="*/ 346 w 1340"/>
                <a:gd name="T67" fmla="*/ 1576 h 1688"/>
                <a:gd name="T68" fmla="*/ 388 w 1340"/>
                <a:gd name="T69" fmla="*/ 1512 h 1688"/>
                <a:gd name="T70" fmla="*/ 422 w 1340"/>
                <a:gd name="T71" fmla="*/ 1592 h 1688"/>
                <a:gd name="T72" fmla="*/ 489 w 1340"/>
                <a:gd name="T73" fmla="*/ 1456 h 1688"/>
                <a:gd name="T74" fmla="*/ 514 w 1340"/>
                <a:gd name="T75" fmla="*/ 1288 h 1688"/>
                <a:gd name="T76" fmla="*/ 455 w 1340"/>
                <a:gd name="T77" fmla="*/ 1048 h 1688"/>
                <a:gd name="T78" fmla="*/ 582 w 1340"/>
                <a:gd name="T79" fmla="*/ 912 h 1688"/>
                <a:gd name="T80" fmla="*/ 590 w 1340"/>
                <a:gd name="T81" fmla="*/ 712 h 1688"/>
                <a:gd name="T82" fmla="*/ 691 w 1340"/>
                <a:gd name="T83" fmla="*/ 568 h 1688"/>
                <a:gd name="T84" fmla="*/ 717 w 1340"/>
                <a:gd name="T85" fmla="*/ 440 h 1688"/>
                <a:gd name="T86" fmla="*/ 851 w 1340"/>
                <a:gd name="T87" fmla="*/ 400 h 1688"/>
                <a:gd name="T88" fmla="*/ 851 w 1340"/>
                <a:gd name="T89" fmla="*/ 296 h 1688"/>
                <a:gd name="T90" fmla="*/ 1037 w 1340"/>
                <a:gd name="T91" fmla="*/ 304 h 1688"/>
                <a:gd name="T92" fmla="*/ 1113 w 1340"/>
                <a:gd name="T93" fmla="*/ 176 h 1688"/>
                <a:gd name="T94" fmla="*/ 1264 w 1340"/>
                <a:gd name="T95" fmla="*/ 168 h 1688"/>
                <a:gd name="T96" fmla="*/ 1340 w 1340"/>
                <a:gd name="T97" fmla="*/ 144 h 1688"/>
                <a:gd name="T98" fmla="*/ 1239 w 1340"/>
                <a:gd name="T99" fmla="*/ 104 h 1688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340" h="1688">
                  <a:moveTo>
                    <a:pt x="1239" y="104"/>
                  </a:moveTo>
                  <a:lnTo>
                    <a:pt x="1281" y="80"/>
                  </a:lnTo>
                  <a:lnTo>
                    <a:pt x="1323" y="40"/>
                  </a:lnTo>
                  <a:lnTo>
                    <a:pt x="1239" y="16"/>
                  </a:lnTo>
                  <a:lnTo>
                    <a:pt x="1214" y="8"/>
                  </a:lnTo>
                  <a:lnTo>
                    <a:pt x="1205" y="24"/>
                  </a:lnTo>
                  <a:lnTo>
                    <a:pt x="1180" y="56"/>
                  </a:lnTo>
                  <a:lnTo>
                    <a:pt x="1172" y="16"/>
                  </a:lnTo>
                  <a:lnTo>
                    <a:pt x="1172" y="0"/>
                  </a:lnTo>
                  <a:lnTo>
                    <a:pt x="1146" y="0"/>
                  </a:lnTo>
                  <a:lnTo>
                    <a:pt x="1130" y="0"/>
                  </a:lnTo>
                  <a:lnTo>
                    <a:pt x="1130" y="24"/>
                  </a:lnTo>
                  <a:lnTo>
                    <a:pt x="1130" y="64"/>
                  </a:lnTo>
                  <a:lnTo>
                    <a:pt x="1104" y="24"/>
                  </a:lnTo>
                  <a:lnTo>
                    <a:pt x="1071" y="120"/>
                  </a:lnTo>
                  <a:lnTo>
                    <a:pt x="1062" y="48"/>
                  </a:lnTo>
                  <a:lnTo>
                    <a:pt x="1037" y="24"/>
                  </a:lnTo>
                  <a:lnTo>
                    <a:pt x="1012" y="40"/>
                  </a:lnTo>
                  <a:lnTo>
                    <a:pt x="961" y="80"/>
                  </a:lnTo>
                  <a:lnTo>
                    <a:pt x="953" y="112"/>
                  </a:lnTo>
                  <a:lnTo>
                    <a:pt x="961" y="136"/>
                  </a:lnTo>
                  <a:lnTo>
                    <a:pt x="902" y="144"/>
                  </a:lnTo>
                  <a:lnTo>
                    <a:pt x="885" y="160"/>
                  </a:lnTo>
                  <a:lnTo>
                    <a:pt x="877" y="184"/>
                  </a:lnTo>
                  <a:lnTo>
                    <a:pt x="851" y="192"/>
                  </a:lnTo>
                  <a:lnTo>
                    <a:pt x="826" y="192"/>
                  </a:lnTo>
                  <a:lnTo>
                    <a:pt x="809" y="176"/>
                  </a:lnTo>
                  <a:lnTo>
                    <a:pt x="784" y="176"/>
                  </a:lnTo>
                  <a:lnTo>
                    <a:pt x="750" y="208"/>
                  </a:lnTo>
                  <a:lnTo>
                    <a:pt x="717" y="248"/>
                  </a:lnTo>
                  <a:lnTo>
                    <a:pt x="683" y="296"/>
                  </a:lnTo>
                  <a:lnTo>
                    <a:pt x="683" y="320"/>
                  </a:lnTo>
                  <a:lnTo>
                    <a:pt x="700" y="328"/>
                  </a:lnTo>
                  <a:lnTo>
                    <a:pt x="658" y="376"/>
                  </a:lnTo>
                  <a:lnTo>
                    <a:pt x="639" y="374"/>
                  </a:lnTo>
                  <a:lnTo>
                    <a:pt x="645" y="422"/>
                  </a:lnTo>
                  <a:lnTo>
                    <a:pt x="616" y="456"/>
                  </a:lnTo>
                  <a:lnTo>
                    <a:pt x="599" y="480"/>
                  </a:lnTo>
                  <a:lnTo>
                    <a:pt x="590" y="504"/>
                  </a:lnTo>
                  <a:lnTo>
                    <a:pt x="607" y="520"/>
                  </a:lnTo>
                  <a:lnTo>
                    <a:pt x="573" y="536"/>
                  </a:lnTo>
                  <a:lnTo>
                    <a:pt x="565" y="560"/>
                  </a:lnTo>
                  <a:lnTo>
                    <a:pt x="540" y="576"/>
                  </a:lnTo>
                  <a:lnTo>
                    <a:pt x="523" y="624"/>
                  </a:lnTo>
                  <a:lnTo>
                    <a:pt x="472" y="744"/>
                  </a:lnTo>
                  <a:lnTo>
                    <a:pt x="455" y="816"/>
                  </a:lnTo>
                  <a:lnTo>
                    <a:pt x="439" y="840"/>
                  </a:lnTo>
                  <a:lnTo>
                    <a:pt x="396" y="848"/>
                  </a:lnTo>
                  <a:lnTo>
                    <a:pt x="405" y="872"/>
                  </a:lnTo>
                  <a:lnTo>
                    <a:pt x="413" y="888"/>
                  </a:lnTo>
                  <a:lnTo>
                    <a:pt x="396" y="896"/>
                  </a:lnTo>
                  <a:lnTo>
                    <a:pt x="346" y="952"/>
                  </a:lnTo>
                  <a:lnTo>
                    <a:pt x="321" y="1008"/>
                  </a:lnTo>
                  <a:lnTo>
                    <a:pt x="304" y="1024"/>
                  </a:lnTo>
                  <a:lnTo>
                    <a:pt x="295" y="1032"/>
                  </a:lnTo>
                  <a:lnTo>
                    <a:pt x="262" y="1024"/>
                  </a:lnTo>
                  <a:lnTo>
                    <a:pt x="236" y="1032"/>
                  </a:lnTo>
                  <a:lnTo>
                    <a:pt x="228" y="1040"/>
                  </a:lnTo>
                  <a:lnTo>
                    <a:pt x="220" y="1064"/>
                  </a:lnTo>
                  <a:lnTo>
                    <a:pt x="186" y="1088"/>
                  </a:lnTo>
                  <a:lnTo>
                    <a:pt x="152" y="1104"/>
                  </a:lnTo>
                  <a:lnTo>
                    <a:pt x="127" y="1128"/>
                  </a:lnTo>
                  <a:lnTo>
                    <a:pt x="93" y="1144"/>
                  </a:lnTo>
                  <a:lnTo>
                    <a:pt x="68" y="1168"/>
                  </a:lnTo>
                  <a:lnTo>
                    <a:pt x="51" y="1192"/>
                  </a:lnTo>
                  <a:lnTo>
                    <a:pt x="26" y="1200"/>
                  </a:lnTo>
                  <a:lnTo>
                    <a:pt x="17" y="1208"/>
                  </a:lnTo>
                  <a:lnTo>
                    <a:pt x="17" y="1248"/>
                  </a:lnTo>
                  <a:lnTo>
                    <a:pt x="9" y="1264"/>
                  </a:lnTo>
                  <a:lnTo>
                    <a:pt x="17" y="1272"/>
                  </a:lnTo>
                  <a:lnTo>
                    <a:pt x="17" y="1288"/>
                  </a:lnTo>
                  <a:lnTo>
                    <a:pt x="9" y="1304"/>
                  </a:lnTo>
                  <a:lnTo>
                    <a:pt x="17" y="1312"/>
                  </a:lnTo>
                  <a:lnTo>
                    <a:pt x="17" y="1328"/>
                  </a:lnTo>
                  <a:lnTo>
                    <a:pt x="0" y="1352"/>
                  </a:lnTo>
                  <a:lnTo>
                    <a:pt x="17" y="1384"/>
                  </a:lnTo>
                  <a:lnTo>
                    <a:pt x="43" y="1408"/>
                  </a:lnTo>
                  <a:lnTo>
                    <a:pt x="9" y="1424"/>
                  </a:lnTo>
                  <a:lnTo>
                    <a:pt x="34" y="1432"/>
                  </a:lnTo>
                  <a:lnTo>
                    <a:pt x="9" y="1480"/>
                  </a:lnTo>
                  <a:lnTo>
                    <a:pt x="51" y="1464"/>
                  </a:lnTo>
                  <a:lnTo>
                    <a:pt x="51" y="1480"/>
                  </a:lnTo>
                  <a:lnTo>
                    <a:pt x="43" y="1488"/>
                  </a:lnTo>
                  <a:lnTo>
                    <a:pt x="17" y="1512"/>
                  </a:lnTo>
                  <a:lnTo>
                    <a:pt x="17" y="1544"/>
                  </a:lnTo>
                  <a:lnTo>
                    <a:pt x="43" y="1544"/>
                  </a:lnTo>
                  <a:lnTo>
                    <a:pt x="59" y="1552"/>
                  </a:lnTo>
                  <a:lnTo>
                    <a:pt x="59" y="1568"/>
                  </a:lnTo>
                  <a:lnTo>
                    <a:pt x="34" y="1584"/>
                  </a:lnTo>
                  <a:lnTo>
                    <a:pt x="17" y="1584"/>
                  </a:lnTo>
                  <a:lnTo>
                    <a:pt x="9" y="1592"/>
                  </a:lnTo>
                  <a:lnTo>
                    <a:pt x="26" y="1616"/>
                  </a:lnTo>
                  <a:lnTo>
                    <a:pt x="51" y="1632"/>
                  </a:lnTo>
                  <a:lnTo>
                    <a:pt x="76" y="1656"/>
                  </a:lnTo>
                  <a:lnTo>
                    <a:pt x="118" y="1664"/>
                  </a:lnTo>
                  <a:lnTo>
                    <a:pt x="102" y="1688"/>
                  </a:lnTo>
                  <a:lnTo>
                    <a:pt x="177" y="1688"/>
                  </a:lnTo>
                  <a:lnTo>
                    <a:pt x="236" y="1664"/>
                  </a:lnTo>
                  <a:lnTo>
                    <a:pt x="278" y="1624"/>
                  </a:lnTo>
                  <a:lnTo>
                    <a:pt x="312" y="1576"/>
                  </a:lnTo>
                  <a:lnTo>
                    <a:pt x="329" y="1584"/>
                  </a:lnTo>
                  <a:lnTo>
                    <a:pt x="346" y="1576"/>
                  </a:lnTo>
                  <a:lnTo>
                    <a:pt x="363" y="1544"/>
                  </a:lnTo>
                  <a:lnTo>
                    <a:pt x="363" y="1512"/>
                  </a:lnTo>
                  <a:lnTo>
                    <a:pt x="388" y="1512"/>
                  </a:lnTo>
                  <a:lnTo>
                    <a:pt x="396" y="1528"/>
                  </a:lnTo>
                  <a:lnTo>
                    <a:pt x="405" y="1560"/>
                  </a:lnTo>
                  <a:lnTo>
                    <a:pt x="422" y="1592"/>
                  </a:lnTo>
                  <a:lnTo>
                    <a:pt x="439" y="1584"/>
                  </a:lnTo>
                  <a:lnTo>
                    <a:pt x="455" y="1488"/>
                  </a:lnTo>
                  <a:lnTo>
                    <a:pt x="489" y="1456"/>
                  </a:lnTo>
                  <a:lnTo>
                    <a:pt x="489" y="1368"/>
                  </a:lnTo>
                  <a:lnTo>
                    <a:pt x="514" y="1328"/>
                  </a:lnTo>
                  <a:lnTo>
                    <a:pt x="514" y="1288"/>
                  </a:lnTo>
                  <a:lnTo>
                    <a:pt x="472" y="1248"/>
                  </a:lnTo>
                  <a:lnTo>
                    <a:pt x="472" y="1168"/>
                  </a:lnTo>
                  <a:lnTo>
                    <a:pt x="455" y="1048"/>
                  </a:lnTo>
                  <a:lnTo>
                    <a:pt x="489" y="976"/>
                  </a:lnTo>
                  <a:lnTo>
                    <a:pt x="565" y="968"/>
                  </a:lnTo>
                  <a:lnTo>
                    <a:pt x="582" y="912"/>
                  </a:lnTo>
                  <a:lnTo>
                    <a:pt x="540" y="888"/>
                  </a:lnTo>
                  <a:lnTo>
                    <a:pt x="590" y="808"/>
                  </a:lnTo>
                  <a:lnTo>
                    <a:pt x="590" y="712"/>
                  </a:lnTo>
                  <a:lnTo>
                    <a:pt x="632" y="688"/>
                  </a:lnTo>
                  <a:lnTo>
                    <a:pt x="632" y="624"/>
                  </a:lnTo>
                  <a:lnTo>
                    <a:pt x="691" y="568"/>
                  </a:lnTo>
                  <a:lnTo>
                    <a:pt x="683" y="528"/>
                  </a:lnTo>
                  <a:lnTo>
                    <a:pt x="683" y="480"/>
                  </a:lnTo>
                  <a:lnTo>
                    <a:pt x="717" y="440"/>
                  </a:lnTo>
                  <a:lnTo>
                    <a:pt x="759" y="440"/>
                  </a:lnTo>
                  <a:lnTo>
                    <a:pt x="776" y="384"/>
                  </a:lnTo>
                  <a:lnTo>
                    <a:pt x="851" y="400"/>
                  </a:lnTo>
                  <a:lnTo>
                    <a:pt x="851" y="320"/>
                  </a:lnTo>
                  <a:lnTo>
                    <a:pt x="868" y="312"/>
                  </a:lnTo>
                  <a:lnTo>
                    <a:pt x="851" y="296"/>
                  </a:lnTo>
                  <a:lnTo>
                    <a:pt x="894" y="272"/>
                  </a:lnTo>
                  <a:lnTo>
                    <a:pt x="995" y="320"/>
                  </a:lnTo>
                  <a:lnTo>
                    <a:pt x="1037" y="304"/>
                  </a:lnTo>
                  <a:lnTo>
                    <a:pt x="1096" y="320"/>
                  </a:lnTo>
                  <a:lnTo>
                    <a:pt x="1113" y="248"/>
                  </a:lnTo>
                  <a:lnTo>
                    <a:pt x="1113" y="176"/>
                  </a:lnTo>
                  <a:lnTo>
                    <a:pt x="1146" y="136"/>
                  </a:lnTo>
                  <a:lnTo>
                    <a:pt x="1197" y="136"/>
                  </a:lnTo>
                  <a:lnTo>
                    <a:pt x="1264" y="168"/>
                  </a:lnTo>
                  <a:lnTo>
                    <a:pt x="1281" y="208"/>
                  </a:lnTo>
                  <a:lnTo>
                    <a:pt x="1306" y="176"/>
                  </a:lnTo>
                  <a:lnTo>
                    <a:pt x="1340" y="144"/>
                  </a:lnTo>
                  <a:lnTo>
                    <a:pt x="1340" y="120"/>
                  </a:lnTo>
                  <a:lnTo>
                    <a:pt x="1239" y="104"/>
                  </a:lnTo>
                  <a:close/>
                </a:path>
              </a:pathLst>
            </a:custGeom>
            <a:noFill/>
            <a:ln w="1270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pic>
        <p:nvPicPr>
          <p:cNvPr id="119" name="Picture 128" descr="r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3958" y="5549900"/>
            <a:ext cx="855533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0" name="Picture 128" descr="r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9313" y="5102225"/>
            <a:ext cx="855533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" name="Picture 128" descr="r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9439" y="3665537"/>
            <a:ext cx="855533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" name="Picture 128" descr="r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6483" y="2117725"/>
            <a:ext cx="855533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" name="Picture 128" descr="r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1209" y="2987675"/>
            <a:ext cx="855533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4" name="Picture 128" descr="r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508" y="1684338"/>
            <a:ext cx="855533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" name="Picture 127" descr="purpl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1149" y="5822568"/>
            <a:ext cx="498996" cy="40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" name="Picture 127" descr="purpl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3364" y="3335021"/>
            <a:ext cx="498996" cy="40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4" name="Picture 127" descr="purpl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1436" y="1993583"/>
            <a:ext cx="498996" cy="40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" name="Picture 127" descr="purpl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8625" y="3931497"/>
            <a:ext cx="498996" cy="40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" name="Picture 127" descr="purpl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1765" y="2454829"/>
            <a:ext cx="498996" cy="40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7" name="Picture 127" descr="purpl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4879" y="5404697"/>
            <a:ext cx="498996" cy="40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5" name="Text Placeholder 6">
            <a:extLst>
              <a:ext uri="{FF2B5EF4-FFF2-40B4-BE49-F238E27FC236}">
                <a16:creationId xmlns:a16="http://schemas.microsoft.com/office/drawing/2014/main" id="{57B88C66-4F50-3C4B-B691-5556C09F7F3F}"/>
              </a:ext>
            </a:extLst>
          </p:cNvPr>
          <p:cNvSpPr txBox="1">
            <a:spLocks/>
          </p:cNvSpPr>
          <p:nvPr/>
        </p:nvSpPr>
        <p:spPr>
          <a:xfrm>
            <a:off x="192348" y="1569296"/>
            <a:ext cx="3550183" cy="47244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None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None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None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None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None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None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None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fontAlgn="auto">
              <a:spcAft>
                <a:spcPts val="0"/>
              </a:spcAft>
              <a:buFont typeface="Arial" charset="0"/>
              <a:buChar char="•"/>
            </a:pPr>
            <a:r>
              <a:rPr lang="en-US" sz="2000" b="0" dirty="0"/>
              <a:t>6 countries, 16 operators, each country has two nodes</a:t>
            </a:r>
          </a:p>
          <a:p>
            <a:pPr marL="285750" indent="-285750" fontAlgn="auto">
              <a:spcAft>
                <a:spcPts val="0"/>
              </a:spcAft>
              <a:buFont typeface="Arial" charset="0"/>
              <a:buChar char="•"/>
            </a:pPr>
            <a:r>
              <a:rPr lang="en-US" sz="2000" b="0" dirty="0"/>
              <a:t>One measurement server per country</a:t>
            </a:r>
          </a:p>
          <a:p>
            <a:pPr marL="285750" indent="-285750" fontAlgn="auto">
              <a:spcAft>
                <a:spcPts val="0"/>
              </a:spcAft>
              <a:buFont typeface="Arial" charset="0"/>
              <a:buChar char="•"/>
            </a:pPr>
            <a:endParaRPr lang="en-US" sz="2000" b="0" dirty="0"/>
          </a:p>
          <a:p>
            <a:pPr marL="285750" indent="-285750" fontAlgn="auto">
              <a:spcAft>
                <a:spcPts val="0"/>
              </a:spcAft>
              <a:buFont typeface="Arial" charset="0"/>
              <a:buChar char="•"/>
            </a:pPr>
            <a:r>
              <a:rPr lang="en-US" sz="2000" b="1" dirty="0"/>
              <a:t>Norway</a:t>
            </a:r>
            <a:r>
              <a:rPr lang="en-US" sz="2000" b="0" dirty="0"/>
              <a:t>: </a:t>
            </a:r>
            <a:r>
              <a:rPr lang="en-US" sz="2000" b="0" dirty="0" err="1"/>
              <a:t>Telia</a:t>
            </a:r>
            <a:r>
              <a:rPr lang="en-US" sz="2000" b="0" dirty="0"/>
              <a:t>, Telenor</a:t>
            </a:r>
          </a:p>
          <a:p>
            <a:pPr marL="285750" indent="-285750" fontAlgn="auto">
              <a:spcAft>
                <a:spcPts val="0"/>
              </a:spcAft>
              <a:buFont typeface="Arial" charset="0"/>
              <a:buChar char="•"/>
            </a:pPr>
            <a:r>
              <a:rPr lang="en-US" sz="2000" b="1" dirty="0"/>
              <a:t>Sweden</a:t>
            </a:r>
            <a:r>
              <a:rPr lang="en-US" sz="2000" b="0" dirty="0"/>
              <a:t>: Telenor, Tre, </a:t>
            </a:r>
            <a:r>
              <a:rPr lang="en-US" sz="2000" b="0" dirty="0" err="1"/>
              <a:t>Telia</a:t>
            </a:r>
            <a:endParaRPr lang="en-US" sz="2000" b="0" dirty="0"/>
          </a:p>
          <a:p>
            <a:pPr marL="285750" indent="-285750" fontAlgn="auto">
              <a:spcAft>
                <a:spcPts val="0"/>
              </a:spcAft>
              <a:buFont typeface="Arial" charset="0"/>
              <a:buChar char="•"/>
            </a:pPr>
            <a:r>
              <a:rPr lang="en-US" sz="2000" b="1" dirty="0"/>
              <a:t>Spain</a:t>
            </a:r>
            <a:r>
              <a:rPr lang="en-US" sz="2000" b="0" dirty="0"/>
              <a:t>: Orange, Vodafone, Movistar</a:t>
            </a:r>
          </a:p>
          <a:p>
            <a:pPr marL="285750" indent="-285750" fontAlgn="auto">
              <a:spcAft>
                <a:spcPts val="0"/>
              </a:spcAft>
              <a:buFont typeface="Arial" charset="0"/>
              <a:buChar char="•"/>
            </a:pPr>
            <a:r>
              <a:rPr lang="en-US" sz="2000" b="1" dirty="0"/>
              <a:t>Germany</a:t>
            </a:r>
            <a:r>
              <a:rPr lang="en-US" sz="2000" b="0" dirty="0"/>
              <a:t>: Vodafone, O2, T-Mobile</a:t>
            </a:r>
          </a:p>
          <a:p>
            <a:pPr marL="285750" indent="-285750" fontAlgn="auto">
              <a:spcAft>
                <a:spcPts val="0"/>
              </a:spcAft>
              <a:buFont typeface="Arial" charset="0"/>
              <a:buChar char="•"/>
            </a:pPr>
            <a:r>
              <a:rPr lang="en-US" sz="2000" b="1" dirty="0"/>
              <a:t>UK</a:t>
            </a:r>
            <a:r>
              <a:rPr lang="en-US" sz="2000" b="0" dirty="0"/>
              <a:t>: Vodafone, EE</a:t>
            </a:r>
          </a:p>
          <a:p>
            <a:pPr marL="285750" indent="-285750" fontAlgn="auto">
              <a:spcAft>
                <a:spcPts val="0"/>
              </a:spcAft>
              <a:buFont typeface="Arial" charset="0"/>
              <a:buChar char="•"/>
            </a:pPr>
            <a:r>
              <a:rPr lang="en-US" sz="2000" b="1" dirty="0"/>
              <a:t>Italy</a:t>
            </a:r>
            <a:r>
              <a:rPr lang="en-US" sz="2000" b="0" dirty="0"/>
              <a:t>: Vodafone, TIM, WIND</a:t>
            </a:r>
          </a:p>
        </p:txBody>
      </p:sp>
      <p:sp>
        <p:nvSpPr>
          <p:cNvPr id="126" name="Title 4">
            <a:extLst>
              <a:ext uri="{FF2B5EF4-FFF2-40B4-BE49-F238E27FC236}">
                <a16:creationId xmlns:a16="http://schemas.microsoft.com/office/drawing/2014/main" id="{C3B72B3B-48F9-8143-BBF5-4592CF5FE6B8}"/>
              </a:ext>
            </a:extLst>
          </p:cNvPr>
          <p:cNvSpPr txBox="1">
            <a:spLocks/>
          </p:cNvSpPr>
          <p:nvPr/>
        </p:nvSpPr>
        <p:spPr>
          <a:xfrm>
            <a:off x="142234" y="386969"/>
            <a:ext cx="7335821" cy="89878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4000" b="1" dirty="0"/>
              <a:t>MONROE-Roaming Nodes</a:t>
            </a:r>
          </a:p>
        </p:txBody>
      </p:sp>
    </p:spTree>
    <p:extLst>
      <p:ext uri="{BB962C8B-B14F-4D97-AF65-F5344CB8AC3E}">
        <p14:creationId xmlns:p14="http://schemas.microsoft.com/office/powerpoint/2010/main" val="34294018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EEB94-0ED3-6447-B527-487BA1500D6F}"/>
              </a:ext>
            </a:extLst>
          </p:cNvPr>
          <p:cNvSpPr txBox="1">
            <a:spLocks/>
          </p:cNvSpPr>
          <p:nvPr/>
        </p:nvSpPr>
        <p:spPr>
          <a:xfrm>
            <a:off x="152400" y="685800"/>
            <a:ext cx="8839200" cy="5334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nb-NO" kern="0"/>
              <a:t>Roaming Configuration</a:t>
            </a:r>
            <a:endParaRPr lang="nb-NO" kern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6A5795-D815-0147-8669-A2ECEC28222F}"/>
              </a:ext>
            </a:extLst>
          </p:cNvPr>
          <p:cNvSpPr txBox="1">
            <a:spLocks/>
          </p:cNvSpPr>
          <p:nvPr/>
        </p:nvSpPr>
        <p:spPr>
          <a:xfrm>
            <a:off x="152400" y="1447800"/>
            <a:ext cx="8839200" cy="3810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kern="0" dirty="0"/>
              <a:t>Home </a:t>
            </a:r>
            <a:r>
              <a:rPr lang="nb-NO" kern="0" dirty="0" err="1"/>
              <a:t>Routed</a:t>
            </a:r>
            <a:r>
              <a:rPr lang="nb-NO" kern="0" dirty="0"/>
              <a:t> (HR) </a:t>
            </a:r>
            <a:r>
              <a:rPr lang="nb-NO" kern="0" dirty="0" err="1"/>
              <a:t>Roaming</a:t>
            </a:r>
            <a:r>
              <a:rPr lang="nb-NO" kern="0" dirty="0"/>
              <a:t> </a:t>
            </a:r>
            <a:r>
              <a:rPr lang="nb-NO" kern="0" dirty="0" err="1"/>
              <a:t>was</a:t>
            </a:r>
            <a:r>
              <a:rPr lang="nb-NO" kern="0" dirty="0"/>
              <a:t> used by all 16 </a:t>
            </a:r>
            <a:r>
              <a:rPr lang="nb-NO" kern="0" dirty="0" err="1"/>
              <a:t>MNOs</a:t>
            </a:r>
            <a:r>
              <a:rPr lang="nb-NO" kern="0" dirty="0"/>
              <a:t>!</a:t>
            </a:r>
          </a:p>
          <a:p>
            <a:endParaRPr lang="nb-NO" kern="0" dirty="0"/>
          </a:p>
          <a:p>
            <a:r>
              <a:rPr lang="nb-NO" kern="0" dirty="0" err="1"/>
              <a:t>Why</a:t>
            </a:r>
            <a:r>
              <a:rPr lang="nb-NO" kern="0" dirty="0"/>
              <a:t> all </a:t>
            </a:r>
            <a:r>
              <a:rPr lang="nb-NO" kern="0" dirty="0" err="1"/>
              <a:t>traffic</a:t>
            </a:r>
            <a:r>
              <a:rPr lang="nb-NO" kern="0" dirty="0"/>
              <a:t> is sent back to </a:t>
            </a:r>
            <a:r>
              <a:rPr lang="nb-NO" kern="0" dirty="0" err="1"/>
              <a:t>home</a:t>
            </a:r>
            <a:r>
              <a:rPr lang="nb-NO" kern="0" dirty="0"/>
              <a:t> </a:t>
            </a:r>
            <a:r>
              <a:rPr lang="nb-NO" kern="0" dirty="0" err="1"/>
              <a:t>network</a:t>
            </a:r>
            <a:r>
              <a:rPr lang="nb-NO" kern="0" dirty="0"/>
              <a:t>?</a:t>
            </a:r>
          </a:p>
          <a:p>
            <a:pPr lvl="1"/>
            <a:r>
              <a:rPr lang="nb-NO" kern="0" dirty="0"/>
              <a:t>HR </a:t>
            </a:r>
            <a:r>
              <a:rPr lang="nb-NO" kern="0" dirty="0" err="1"/>
              <a:t>provides</a:t>
            </a:r>
            <a:r>
              <a:rPr lang="nb-NO" kern="0" dirty="0"/>
              <a:t> </a:t>
            </a:r>
            <a:r>
              <a:rPr lang="nb-NO" kern="0" dirty="0" err="1"/>
              <a:t>the</a:t>
            </a:r>
            <a:r>
              <a:rPr lang="nb-NO" kern="0" dirty="0"/>
              <a:t> </a:t>
            </a:r>
            <a:r>
              <a:rPr lang="nb-NO" kern="0" dirty="0" err="1"/>
              <a:t>home</a:t>
            </a:r>
            <a:r>
              <a:rPr lang="nb-NO" kern="0" dirty="0"/>
              <a:t> operators </a:t>
            </a:r>
            <a:r>
              <a:rPr lang="nb-NO" kern="0" dirty="0" err="1"/>
              <a:t>with</a:t>
            </a:r>
            <a:r>
              <a:rPr lang="nb-NO" kern="0" dirty="0"/>
              <a:t> all </a:t>
            </a:r>
            <a:r>
              <a:rPr lang="nb-NO" kern="0" dirty="0" err="1"/>
              <a:t>the</a:t>
            </a:r>
            <a:r>
              <a:rPr lang="nb-NO" kern="0" dirty="0"/>
              <a:t> </a:t>
            </a:r>
            <a:r>
              <a:rPr lang="nb-NO" kern="0" dirty="0" err="1"/>
              <a:t>accounting</a:t>
            </a:r>
            <a:r>
              <a:rPr lang="nb-NO" kern="0" dirty="0"/>
              <a:t> and </a:t>
            </a:r>
            <a:r>
              <a:rPr lang="nb-NO" kern="0" dirty="0" err="1"/>
              <a:t>billing</a:t>
            </a:r>
            <a:r>
              <a:rPr lang="nb-NO" kern="0" dirty="0"/>
              <a:t> </a:t>
            </a:r>
            <a:r>
              <a:rPr lang="nb-NO" kern="0" dirty="0" err="1"/>
              <a:t>information</a:t>
            </a:r>
            <a:endParaRPr lang="nb-NO" kern="0" dirty="0"/>
          </a:p>
          <a:p>
            <a:pPr lvl="1"/>
            <a:r>
              <a:rPr lang="nb-NO" kern="0" dirty="0"/>
              <a:t>Operators </a:t>
            </a:r>
            <a:r>
              <a:rPr lang="nb-NO" kern="0" dirty="0" err="1"/>
              <a:t>want</a:t>
            </a:r>
            <a:r>
              <a:rPr lang="nb-NO" kern="0" dirty="0"/>
              <a:t> to have </a:t>
            </a:r>
            <a:r>
              <a:rPr lang="nb-NO" kern="0" dirty="0" err="1"/>
              <a:t>near</a:t>
            </a:r>
            <a:r>
              <a:rPr lang="nb-NO" kern="0" dirty="0"/>
              <a:t> real-time </a:t>
            </a:r>
            <a:r>
              <a:rPr lang="nb-NO" kern="0" dirty="0" err="1"/>
              <a:t>view</a:t>
            </a:r>
            <a:r>
              <a:rPr lang="nb-NO" kern="0" dirty="0"/>
              <a:t> </a:t>
            </a:r>
            <a:r>
              <a:rPr lang="nb-NO" kern="0" dirty="0" err="1"/>
              <a:t>of</a:t>
            </a:r>
            <a:r>
              <a:rPr lang="nb-NO" kern="0" dirty="0"/>
              <a:t> </a:t>
            </a:r>
            <a:r>
              <a:rPr lang="nb-NO" kern="0" dirty="0" err="1"/>
              <a:t>the</a:t>
            </a:r>
            <a:r>
              <a:rPr lang="nb-NO" kern="0" dirty="0"/>
              <a:t> </a:t>
            </a:r>
            <a:r>
              <a:rPr lang="nb-NO" kern="0" dirty="0" err="1"/>
              <a:t>customer</a:t>
            </a:r>
            <a:r>
              <a:rPr lang="nb-NO" kern="0" dirty="0"/>
              <a:t> </a:t>
            </a:r>
            <a:r>
              <a:rPr lang="nb-NO" kern="0" dirty="0" err="1"/>
              <a:t>traffic</a:t>
            </a:r>
            <a:r>
              <a:rPr lang="nb-NO" kern="0" dirty="0"/>
              <a:t> for </a:t>
            </a:r>
            <a:r>
              <a:rPr lang="nb-NO" kern="0" dirty="0" err="1"/>
              <a:t>accounting</a:t>
            </a:r>
            <a:r>
              <a:rPr lang="nb-NO" kern="0" dirty="0"/>
              <a:t> </a:t>
            </a:r>
            <a:r>
              <a:rPr lang="nb-NO" kern="0" dirty="0" err="1"/>
              <a:t>reasons</a:t>
            </a:r>
            <a:endParaRPr lang="nb-NO" kern="0" dirty="0"/>
          </a:p>
          <a:p>
            <a:pPr lvl="1"/>
            <a:r>
              <a:rPr lang="nb-NO" kern="0" dirty="0"/>
              <a:t>More </a:t>
            </a:r>
            <a:r>
              <a:rPr lang="nb-NO" kern="0" dirty="0" err="1"/>
              <a:t>complex</a:t>
            </a:r>
            <a:r>
              <a:rPr lang="nb-NO" kern="0" dirty="0"/>
              <a:t> </a:t>
            </a:r>
            <a:r>
              <a:rPr lang="nb-NO" kern="0" dirty="0" err="1"/>
              <a:t>debugging</a:t>
            </a:r>
            <a:r>
              <a:rPr lang="nb-NO" kern="0" dirty="0"/>
              <a:t> </a:t>
            </a:r>
            <a:r>
              <a:rPr lang="nb-NO" kern="0" dirty="0" err="1"/>
              <a:t>if</a:t>
            </a:r>
            <a:r>
              <a:rPr lang="nb-NO" kern="0" dirty="0"/>
              <a:t> HR is not used, </a:t>
            </a:r>
            <a:r>
              <a:rPr lang="nb-NO" kern="0" dirty="0" err="1"/>
              <a:t>who</a:t>
            </a:r>
            <a:r>
              <a:rPr lang="nb-NO" kern="0" dirty="0"/>
              <a:t> is </a:t>
            </a:r>
            <a:r>
              <a:rPr lang="nb-NO" kern="0" dirty="0" err="1"/>
              <a:t>responsible</a:t>
            </a:r>
            <a:r>
              <a:rPr lang="nb-NO" kern="0" dirty="0"/>
              <a:t> </a:t>
            </a:r>
            <a:r>
              <a:rPr lang="nb-NO" kern="0" dirty="0" err="1"/>
              <a:t>if</a:t>
            </a:r>
            <a:r>
              <a:rPr lang="nb-NO" kern="0" dirty="0"/>
              <a:t> </a:t>
            </a:r>
            <a:r>
              <a:rPr lang="nb-NO" kern="0" dirty="0" err="1"/>
              <a:t>there</a:t>
            </a:r>
            <a:r>
              <a:rPr lang="nb-NO" kern="0" dirty="0"/>
              <a:t> is a problem?</a:t>
            </a:r>
          </a:p>
        </p:txBody>
      </p:sp>
    </p:spTree>
    <p:extLst>
      <p:ext uri="{BB962C8B-B14F-4D97-AF65-F5344CB8AC3E}">
        <p14:creationId xmlns:p14="http://schemas.microsoft.com/office/powerpoint/2010/main" val="3518697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48B17B8-9303-B446-8212-F85744F39160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362" y="957262"/>
            <a:ext cx="6624638" cy="5900738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47D1D08-BEBA-654B-BCA3-264D70E023E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04800" y="475162"/>
            <a:ext cx="8839200" cy="533400"/>
          </a:xfrm>
        </p:spPr>
        <p:txBody>
          <a:bodyPr>
            <a:normAutofit fontScale="90000"/>
          </a:bodyPr>
          <a:lstStyle/>
          <a:p>
            <a:r>
              <a:rPr lang="nb-NO" sz="4000" b="1" dirty="0" err="1"/>
              <a:t>Delay</a:t>
            </a:r>
            <a:r>
              <a:rPr lang="nb-NO" sz="4000" b="1" dirty="0"/>
              <a:t> </a:t>
            </a:r>
            <a:r>
              <a:rPr lang="nb-NO" sz="4000" b="1" dirty="0" err="1"/>
              <a:t>penalty</a:t>
            </a:r>
            <a:r>
              <a:rPr lang="nb-NO" sz="4000" b="1" dirty="0"/>
              <a:t> </a:t>
            </a:r>
            <a:r>
              <a:rPr lang="nb-NO" sz="4000" b="1" dirty="0" err="1"/>
              <a:t>of</a:t>
            </a:r>
            <a:r>
              <a:rPr lang="nb-NO" sz="4000" b="1" dirty="0"/>
              <a:t> </a:t>
            </a:r>
            <a:r>
              <a:rPr lang="nb-NO" sz="4000" b="1" dirty="0" err="1"/>
              <a:t>home-routed</a:t>
            </a:r>
            <a:r>
              <a:rPr lang="nb-NO" sz="4000" b="1" dirty="0"/>
              <a:t> </a:t>
            </a:r>
            <a:r>
              <a:rPr lang="nb-NO" sz="4000" b="1" dirty="0" err="1"/>
              <a:t>roaming</a:t>
            </a:r>
            <a:endParaRPr lang="nb-NO" sz="4000" b="1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F0E4328-BC96-6040-A728-CD0A27A17375}"/>
              </a:ext>
            </a:extLst>
          </p:cNvPr>
          <p:cNvGrpSpPr/>
          <p:nvPr/>
        </p:nvGrpSpPr>
        <p:grpSpPr>
          <a:xfrm flipH="1">
            <a:off x="4849912" y="2819960"/>
            <a:ext cx="2744688" cy="1080120"/>
            <a:chOff x="539552" y="2852936"/>
            <a:chExt cx="2016224" cy="1080120"/>
          </a:xfrm>
        </p:grpSpPr>
        <p:sp>
          <p:nvSpPr>
            <p:cNvPr id="11" name="Right Arrow Callout 10">
              <a:extLst>
                <a:ext uri="{FF2B5EF4-FFF2-40B4-BE49-F238E27FC236}">
                  <a16:creationId xmlns:a16="http://schemas.microsoft.com/office/drawing/2014/main" id="{B14F1347-A375-3546-A37C-34E3375A4D50}"/>
                </a:ext>
              </a:extLst>
            </p:cNvPr>
            <p:cNvSpPr/>
            <p:nvPr/>
          </p:nvSpPr>
          <p:spPr>
            <a:xfrm>
              <a:off x="539552" y="2852936"/>
              <a:ext cx="2016224" cy="1080120"/>
            </a:xfrm>
            <a:prstGeom prst="rightArrowCallou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solidFill>
                  <a:sysClr val="windowText" lastClr="000000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13CC7FC-7529-5E49-8C7F-35287A7C78CD}"/>
                </a:ext>
              </a:extLst>
            </p:cNvPr>
            <p:cNvSpPr txBox="1"/>
            <p:nvPr/>
          </p:nvSpPr>
          <p:spPr>
            <a:xfrm>
              <a:off x="539553" y="2924944"/>
              <a:ext cx="129614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2000" dirty="0" err="1"/>
                <a:t>Packets</a:t>
              </a:r>
              <a:r>
                <a:rPr lang="nb-NO" sz="2000" dirty="0"/>
                <a:t> </a:t>
              </a:r>
              <a:r>
                <a:rPr lang="nb-NO" sz="2000" dirty="0" err="1"/>
                <a:t>go</a:t>
              </a:r>
              <a:r>
                <a:rPr lang="nb-NO" sz="2000" dirty="0"/>
                <a:t> back and </a:t>
              </a:r>
              <a:r>
                <a:rPr lang="nb-NO" sz="2000" dirty="0" err="1"/>
                <a:t>forth</a:t>
              </a:r>
              <a:endParaRPr lang="nb-NO" sz="2000" dirty="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62925D5-9685-BD4D-B0AE-31C33003B92D}"/>
              </a:ext>
            </a:extLst>
          </p:cNvPr>
          <p:cNvGrpSpPr/>
          <p:nvPr/>
        </p:nvGrpSpPr>
        <p:grpSpPr>
          <a:xfrm>
            <a:off x="912912" y="2899164"/>
            <a:ext cx="2016224" cy="1080120"/>
            <a:chOff x="539552" y="2852936"/>
            <a:chExt cx="2016224" cy="1080120"/>
          </a:xfrm>
        </p:grpSpPr>
        <p:sp>
          <p:nvSpPr>
            <p:cNvPr id="15" name="Right Arrow Callout 14">
              <a:extLst>
                <a:ext uri="{FF2B5EF4-FFF2-40B4-BE49-F238E27FC236}">
                  <a16:creationId xmlns:a16="http://schemas.microsoft.com/office/drawing/2014/main" id="{830C8B3C-5140-9E41-AC37-6EBF71645750}"/>
                </a:ext>
              </a:extLst>
            </p:cNvPr>
            <p:cNvSpPr/>
            <p:nvPr/>
          </p:nvSpPr>
          <p:spPr>
            <a:xfrm>
              <a:off x="539552" y="2852936"/>
              <a:ext cx="2016224" cy="1080120"/>
            </a:xfrm>
            <a:prstGeom prst="rightArrowCallou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solidFill>
                  <a:sysClr val="windowText" lastClr="000000"/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1589AC6-DB98-694D-BD5E-5018FE9F589D}"/>
                </a:ext>
              </a:extLst>
            </p:cNvPr>
            <p:cNvSpPr txBox="1"/>
            <p:nvPr/>
          </p:nvSpPr>
          <p:spPr>
            <a:xfrm>
              <a:off x="648602" y="3035666"/>
              <a:ext cx="108012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2000" dirty="0" err="1"/>
                <a:t>Mimics</a:t>
              </a:r>
              <a:r>
                <a:rPr lang="nb-NO" sz="2000" dirty="0"/>
                <a:t> LBO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CB91E51-52B3-364B-A6AC-2AC27991C8DF}"/>
              </a:ext>
            </a:extLst>
          </p:cNvPr>
          <p:cNvGrpSpPr/>
          <p:nvPr/>
        </p:nvGrpSpPr>
        <p:grpSpPr>
          <a:xfrm rot="5400000">
            <a:off x="2824146" y="1538105"/>
            <a:ext cx="2016224" cy="1493407"/>
            <a:chOff x="539552" y="2852936"/>
            <a:chExt cx="2016224" cy="1127932"/>
          </a:xfrm>
        </p:grpSpPr>
        <p:sp>
          <p:nvSpPr>
            <p:cNvPr id="18" name="Right Arrow Callout 17">
              <a:extLst>
                <a:ext uri="{FF2B5EF4-FFF2-40B4-BE49-F238E27FC236}">
                  <a16:creationId xmlns:a16="http://schemas.microsoft.com/office/drawing/2014/main" id="{EB12C2FD-99FE-A545-838A-623B12BE2FD6}"/>
                </a:ext>
              </a:extLst>
            </p:cNvPr>
            <p:cNvSpPr/>
            <p:nvPr/>
          </p:nvSpPr>
          <p:spPr>
            <a:xfrm>
              <a:off x="539552" y="2852936"/>
              <a:ext cx="2016224" cy="1080120"/>
            </a:xfrm>
            <a:prstGeom prst="rightArrowCallou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solidFill>
                  <a:sysClr val="windowText" lastClr="000000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EF0B277-6C2C-D149-A4BE-C454258B3748}"/>
                </a:ext>
              </a:extLst>
            </p:cNvPr>
            <p:cNvSpPr txBox="1"/>
            <p:nvPr/>
          </p:nvSpPr>
          <p:spPr>
            <a:xfrm rot="16200000">
              <a:off x="678196" y="2932976"/>
              <a:ext cx="108012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2000" dirty="0"/>
                <a:t>Tunnel </a:t>
              </a:r>
            </a:p>
            <a:p>
              <a:pPr algn="ctr"/>
              <a:r>
                <a:rPr lang="nb-NO" sz="2000" dirty="0" err="1"/>
                <a:t>vs</a:t>
              </a:r>
              <a:r>
                <a:rPr lang="nb-NO" sz="2000" dirty="0"/>
                <a:t> </a:t>
              </a:r>
            </a:p>
            <a:p>
              <a:pPr algn="ctr"/>
              <a:r>
                <a:rPr lang="nb-NO" sz="2000" dirty="0" err="1"/>
                <a:t>Internet</a:t>
              </a:r>
              <a:endParaRPr lang="nb-NO" sz="2000" dirty="0"/>
            </a:p>
          </p:txBody>
        </p:sp>
      </p:grp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9F566FC-C48B-5941-BC7E-88EC71DF8A47}"/>
              </a:ext>
            </a:extLst>
          </p:cNvPr>
          <p:cNvCxnSpPr>
            <a:cxnSpLocks/>
          </p:cNvCxnSpPr>
          <p:nvPr/>
        </p:nvCxnSpPr>
        <p:spPr>
          <a:xfrm>
            <a:off x="3623790" y="3439224"/>
            <a:ext cx="397868" cy="0"/>
          </a:xfrm>
          <a:prstGeom prst="straightConnector1">
            <a:avLst/>
          </a:prstGeom>
          <a:ln w="38100">
            <a:solidFill>
              <a:schemeClr val="accent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5443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FE228E2E-D350-F544-A518-7B1FD3F03EA0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7700" y="1426218"/>
            <a:ext cx="5499100" cy="4985769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B17AACE-37C3-BE4A-9677-BD329D67A55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990" y="947226"/>
            <a:ext cx="8839200" cy="533400"/>
          </a:xfrm>
        </p:spPr>
        <p:txBody>
          <a:bodyPr>
            <a:normAutofit fontScale="90000"/>
          </a:bodyPr>
          <a:lstStyle/>
          <a:p>
            <a:r>
              <a:rPr lang="nb-NO" sz="3600" b="1" dirty="0" err="1"/>
              <a:t>Delay</a:t>
            </a:r>
            <a:r>
              <a:rPr lang="nb-NO" sz="3600" b="1" dirty="0"/>
              <a:t> </a:t>
            </a:r>
            <a:r>
              <a:rPr lang="nb-NO" sz="3600" b="1" dirty="0" err="1"/>
              <a:t>penalty</a:t>
            </a:r>
            <a:r>
              <a:rPr lang="nb-NO" sz="3600" b="1" dirty="0"/>
              <a:t> </a:t>
            </a:r>
            <a:r>
              <a:rPr lang="nb-NO" sz="3600" b="1" dirty="0" err="1"/>
              <a:t>of</a:t>
            </a:r>
            <a:r>
              <a:rPr lang="nb-NO" sz="3600" b="1" dirty="0"/>
              <a:t> </a:t>
            </a:r>
            <a:r>
              <a:rPr lang="nb-NO" sz="3600" b="1" dirty="0" err="1"/>
              <a:t>home-routed</a:t>
            </a:r>
            <a:r>
              <a:rPr lang="nb-NO" sz="3600" b="1" dirty="0"/>
              <a:t> </a:t>
            </a:r>
            <a:r>
              <a:rPr lang="nb-NO" sz="3600" b="1" dirty="0" err="1"/>
              <a:t>roaming</a:t>
            </a:r>
            <a:r>
              <a:rPr lang="nb-NO" sz="3600" b="1" dirty="0"/>
              <a:t> </a:t>
            </a:r>
            <a:r>
              <a:rPr lang="nb-NO" sz="3600" b="1" dirty="0" err="1"/>
              <a:t>geographically</a:t>
            </a:r>
            <a:endParaRPr lang="nb-NO" sz="36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483BB5-A22A-454C-B526-857F6CD1E4B8}"/>
              </a:ext>
            </a:extLst>
          </p:cNvPr>
          <p:cNvSpPr txBox="1"/>
          <p:nvPr/>
        </p:nvSpPr>
        <p:spPr>
          <a:xfrm>
            <a:off x="1732889" y="6367045"/>
            <a:ext cx="74388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 RTT </a:t>
            </a:r>
            <a:r>
              <a:rPr lang="nb-NO" dirty="0" err="1"/>
              <a:t>difference</a:t>
            </a:r>
            <a:r>
              <a:rPr lang="nb-NO" dirty="0"/>
              <a:t> </a:t>
            </a:r>
            <a:r>
              <a:rPr lang="nb-NO" dirty="0" err="1"/>
              <a:t>between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roaming</a:t>
            </a:r>
            <a:r>
              <a:rPr lang="nb-NO" dirty="0"/>
              <a:t> SIM and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visited</a:t>
            </a:r>
            <a:r>
              <a:rPr lang="nb-NO" dirty="0"/>
              <a:t> SIM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BA0A061-4281-3845-8C88-3B417FEB400F}"/>
              </a:ext>
            </a:extLst>
          </p:cNvPr>
          <p:cNvGrpSpPr/>
          <p:nvPr/>
        </p:nvGrpSpPr>
        <p:grpSpPr>
          <a:xfrm>
            <a:off x="5521661" y="3052653"/>
            <a:ext cx="3447999" cy="1284528"/>
            <a:chOff x="4139952" y="4379607"/>
            <a:chExt cx="3447999" cy="1284528"/>
          </a:xfrm>
        </p:grpSpPr>
        <p:sp>
          <p:nvSpPr>
            <p:cNvPr id="11" name="Right Arrow Callout 10">
              <a:extLst>
                <a:ext uri="{FF2B5EF4-FFF2-40B4-BE49-F238E27FC236}">
                  <a16:creationId xmlns:a16="http://schemas.microsoft.com/office/drawing/2014/main" id="{8C0CD997-6505-2A45-87A8-4C91CC6BE080}"/>
                </a:ext>
              </a:extLst>
            </p:cNvPr>
            <p:cNvSpPr/>
            <p:nvPr/>
          </p:nvSpPr>
          <p:spPr>
            <a:xfrm flipH="1">
              <a:off x="4139952" y="4379607"/>
              <a:ext cx="3447999" cy="1284528"/>
            </a:xfrm>
            <a:prstGeom prst="rightArrowCallou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solidFill>
                  <a:sysClr val="windowText" lastClr="000000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72651F5-6C17-6E45-B9C8-4FA0021024B7}"/>
                </a:ext>
              </a:extLst>
            </p:cNvPr>
            <p:cNvSpPr txBox="1"/>
            <p:nvPr/>
          </p:nvSpPr>
          <p:spPr>
            <a:xfrm>
              <a:off x="5445370" y="4421730"/>
              <a:ext cx="214258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2000" dirty="0"/>
                <a:t>South to North has </a:t>
              </a:r>
              <a:r>
                <a:rPr lang="nb-NO" sz="2000" dirty="0" err="1"/>
                <a:t>the</a:t>
              </a:r>
              <a:r>
                <a:rPr lang="nb-NO" sz="2000" dirty="0"/>
                <a:t> </a:t>
              </a:r>
              <a:r>
                <a:rPr lang="nb-NO" sz="2000" dirty="0" err="1"/>
                <a:t>highest</a:t>
              </a:r>
              <a:r>
                <a:rPr lang="nb-NO" sz="2000" dirty="0"/>
                <a:t> </a:t>
              </a:r>
              <a:r>
                <a:rPr lang="nb-NO" sz="2000" dirty="0" err="1"/>
                <a:t>delays</a:t>
              </a:r>
              <a:endParaRPr lang="nb-NO" sz="2000" dirty="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ADACA45-9237-9C4C-A8CF-5CAEB9F77FFD}"/>
              </a:ext>
            </a:extLst>
          </p:cNvPr>
          <p:cNvGrpSpPr/>
          <p:nvPr/>
        </p:nvGrpSpPr>
        <p:grpSpPr>
          <a:xfrm>
            <a:off x="974576" y="822734"/>
            <a:ext cx="2987824" cy="1783828"/>
            <a:chOff x="467544" y="1202750"/>
            <a:chExt cx="3456385" cy="1783828"/>
          </a:xfrm>
        </p:grpSpPr>
        <p:sp>
          <p:nvSpPr>
            <p:cNvPr id="9" name="Right Arrow Callout 8">
              <a:extLst>
                <a:ext uri="{FF2B5EF4-FFF2-40B4-BE49-F238E27FC236}">
                  <a16:creationId xmlns:a16="http://schemas.microsoft.com/office/drawing/2014/main" id="{BA6EE9BE-0C55-0646-9F3E-C17FFC4106B9}"/>
                </a:ext>
              </a:extLst>
            </p:cNvPr>
            <p:cNvSpPr/>
            <p:nvPr/>
          </p:nvSpPr>
          <p:spPr>
            <a:xfrm>
              <a:off x="467544" y="1202750"/>
              <a:ext cx="3456385" cy="1783828"/>
            </a:xfrm>
            <a:prstGeom prst="rightArrowCallou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>
                <a:solidFill>
                  <a:sysClr val="windowText" lastClr="000000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DC6FC3C-A4DE-2C42-9BAC-082DA960C601}"/>
                </a:ext>
              </a:extLst>
            </p:cNvPr>
            <p:cNvSpPr txBox="1"/>
            <p:nvPr/>
          </p:nvSpPr>
          <p:spPr>
            <a:xfrm>
              <a:off x="467544" y="1299726"/>
              <a:ext cx="2373478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2000" dirty="0"/>
                <a:t>Germany is in a </a:t>
              </a:r>
              <a:r>
                <a:rPr lang="nb-NO" sz="2000" dirty="0" err="1"/>
                <a:t>good</a:t>
              </a:r>
              <a:r>
                <a:rPr lang="nb-NO" sz="2000" dirty="0"/>
                <a:t> </a:t>
              </a:r>
              <a:r>
                <a:rPr lang="nb-NO" sz="2000" dirty="0" err="1"/>
                <a:t>position</a:t>
              </a:r>
              <a:r>
                <a:rPr lang="nb-NO" sz="2000" dirty="0"/>
                <a:t> </a:t>
              </a:r>
              <a:r>
                <a:rPr lang="nb-NO" sz="2000" dirty="0" err="1"/>
                <a:t>being</a:t>
              </a:r>
              <a:r>
                <a:rPr lang="nb-NO" sz="2000" dirty="0"/>
                <a:t> in </a:t>
              </a:r>
              <a:r>
                <a:rPr lang="nb-NO" sz="2000" dirty="0" err="1"/>
                <a:t>central</a:t>
              </a:r>
              <a:r>
                <a:rPr lang="nb-NO" sz="2000" dirty="0"/>
                <a:t> Europe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89822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72816"/>
            <a:ext cx="8219256" cy="4114800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Mobile Broadband Networks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International Roaming</a:t>
            </a:r>
          </a:p>
          <a:p>
            <a:r>
              <a:rPr lang="en-US" dirty="0"/>
              <a:t>Massive IoT</a:t>
            </a:r>
          </a:p>
          <a:p>
            <a:pPr lvl="1"/>
            <a:r>
              <a:rPr lang="en-US" dirty="0"/>
              <a:t>NB-IoT</a:t>
            </a:r>
          </a:p>
          <a:p>
            <a:pPr lvl="1"/>
            <a:r>
              <a:rPr lang="en-US" dirty="0"/>
              <a:t>LORAWAN</a:t>
            </a:r>
          </a:p>
          <a:p>
            <a:r>
              <a:rPr lang="en-US" dirty="0">
                <a:solidFill>
                  <a:schemeClr val="bg2"/>
                </a:solidFill>
              </a:rPr>
              <a:t>Paving the future</a:t>
            </a:r>
          </a:p>
          <a:p>
            <a:pPr lvl="1"/>
            <a:r>
              <a:rPr lang="en-US" dirty="0" err="1">
                <a:solidFill>
                  <a:schemeClr val="bg2"/>
                </a:solidFill>
              </a:rPr>
              <a:t>Wifi</a:t>
            </a:r>
            <a:r>
              <a:rPr lang="en-US" dirty="0">
                <a:solidFill>
                  <a:schemeClr val="bg2"/>
                </a:solidFill>
              </a:rPr>
              <a:t> 6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5G and Beyond</a:t>
            </a:r>
          </a:p>
        </p:txBody>
      </p:sp>
    </p:spTree>
    <p:extLst>
      <p:ext uri="{BB962C8B-B14F-4D97-AF65-F5344CB8AC3E}">
        <p14:creationId xmlns:p14="http://schemas.microsoft.com/office/powerpoint/2010/main" val="8434603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DBEF7-FE3B-7142-989F-9F7DECEEF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Growth in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number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connected</a:t>
            </a:r>
            <a:r>
              <a:rPr lang="nb-NO" dirty="0"/>
              <a:t> </a:t>
            </a:r>
            <a:r>
              <a:rPr lang="nb-NO" dirty="0" err="1"/>
              <a:t>devices</a:t>
            </a:r>
            <a:endParaRPr lang="nb-NO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18C9EA27-A045-714E-B32F-E8C28EBA27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19314" y="1981200"/>
            <a:ext cx="6316485" cy="4114800"/>
          </a:xfrm>
        </p:spPr>
      </p:pic>
    </p:spTree>
    <p:extLst>
      <p:ext uri="{BB962C8B-B14F-4D97-AF65-F5344CB8AC3E}">
        <p14:creationId xmlns:p14="http://schemas.microsoft.com/office/powerpoint/2010/main" val="13301860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777E0F1-DC65-7A4E-9EFD-F4ADF7368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3119A4E-403D-6646-8C50-E0FD6ABB85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53832" y="1981200"/>
            <a:ext cx="6847449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7566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Challenges for Massive </a:t>
            </a:r>
            <a:r>
              <a:rPr lang="en-US" dirty="0" err="1"/>
              <a:t>IoT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Battery life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– many IoT devices will be battery-powered, and often the cost of replacing batteries in the field is not viable. (</a:t>
            </a: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Battery </a:t>
            </a:r>
            <a:r>
              <a:rPr lang="nb-NO" sz="2400" dirty="0" err="1">
                <a:latin typeface="Arial" panose="020B0604020202020204" pitchFamily="34" charset="0"/>
                <a:cs typeface="Arial" panose="020B0604020202020204" pitchFamily="34" charset="0"/>
              </a:rPr>
              <a:t>life</a:t>
            </a: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 time </a:t>
            </a:r>
            <a:r>
              <a:rPr lang="nb-NO" sz="24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 10 </a:t>
            </a:r>
            <a:r>
              <a:rPr lang="nb-NO" sz="2400" dirty="0" err="1">
                <a:latin typeface="Arial" panose="020B0604020202020204" pitchFamily="34" charset="0"/>
                <a:cs typeface="Arial" panose="020B0604020202020204" pitchFamily="34" charset="0"/>
              </a:rPr>
              <a:t>years</a:t>
            </a: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Coverage  and Range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– deep indoor connectivity is a requirement for many applications in the utility area. Regional (or even national or global) coverage is a prerequisite for many use cases, especially within the transport area. (</a:t>
            </a: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5 –40 km in </a:t>
            </a:r>
            <a:r>
              <a:rPr lang="nb-NO" sz="24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2400" dirty="0" err="1">
                <a:latin typeface="Arial" panose="020B0604020202020204" pitchFamily="34" charset="0"/>
                <a:cs typeface="Arial" panose="020B0604020202020204" pitchFamily="34" charset="0"/>
              </a:rPr>
              <a:t>open</a:t>
            </a: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sz="2400" dirty="0" err="1">
                <a:latin typeface="Arial" panose="020B0604020202020204" pitchFamily="34" charset="0"/>
                <a:cs typeface="Arial" panose="020B0604020202020204" pitchFamily="34" charset="0"/>
              </a:rPr>
              <a:t>field</a:t>
            </a:r>
            <a:r>
              <a:rPr lang="nb-NO" sz="24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Quality of Service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– providing a certain low bitrate reliably is important for many applications while latency is not that critical. (</a:t>
            </a:r>
            <a:r>
              <a:rPr lang="nb-NO" sz="2400" dirty="0" err="1">
                <a:latin typeface="Arial" panose="020B0604020202020204" pitchFamily="34" charset="0"/>
              </a:rPr>
              <a:t>Typically</a:t>
            </a:r>
            <a:r>
              <a:rPr lang="nb-NO" sz="2400" dirty="0">
                <a:latin typeface="Arial" panose="020B0604020202020204" pitchFamily="34" charset="0"/>
              </a:rPr>
              <a:t> a </a:t>
            </a:r>
            <a:r>
              <a:rPr lang="nb-NO" sz="2400" dirty="0" err="1">
                <a:latin typeface="Arial" panose="020B0604020202020204" pitchFamily="34" charset="0"/>
              </a:rPr>
              <a:t>few</a:t>
            </a:r>
            <a:r>
              <a:rPr lang="nb-NO" sz="2400" dirty="0">
                <a:latin typeface="Arial" panose="020B0604020202020204" pitchFamily="34" charset="0"/>
              </a:rPr>
              <a:t> </a:t>
            </a:r>
            <a:r>
              <a:rPr lang="nb-NO" sz="2400" dirty="0" err="1">
                <a:latin typeface="Arial" panose="020B0604020202020204" pitchFamily="34" charset="0"/>
              </a:rPr>
              <a:t>hundred</a:t>
            </a:r>
            <a:r>
              <a:rPr lang="nb-NO" sz="2400" dirty="0">
                <a:latin typeface="Arial" panose="020B0604020202020204" pitchFamily="34" charset="0"/>
              </a:rPr>
              <a:t> bit/s or less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Deployment and device cost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– clearly a key enabler for high-volume, mass-market applications, enabling many of the use cases. Moreover, in order to enable a Massive IoT market, networks need to scale efficiently. (Device cost of a few Euros)</a:t>
            </a:r>
          </a:p>
        </p:txBody>
      </p:sp>
    </p:spTree>
    <p:extLst>
      <p:ext uri="{BB962C8B-B14F-4D97-AF65-F5344CB8AC3E}">
        <p14:creationId xmlns:p14="http://schemas.microsoft.com/office/powerpoint/2010/main" val="10603956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67C82-D33D-4144-A2BD-A46309D1F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b="1" dirty="0" err="1"/>
              <a:t>Low</a:t>
            </a:r>
            <a:r>
              <a:rPr lang="nb-NO" b="1" dirty="0"/>
              <a:t> Power </a:t>
            </a:r>
            <a:r>
              <a:rPr lang="nb-NO" b="1" dirty="0" err="1"/>
              <a:t>Wide</a:t>
            </a:r>
            <a:r>
              <a:rPr lang="nb-NO" b="1" dirty="0"/>
              <a:t> Area Networks (LPWAN)</a:t>
            </a:r>
            <a:endParaRPr lang="nb-NO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C16843F-31CA-044F-83E7-529DF2C4FD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05680" y="1981200"/>
            <a:ext cx="6543752" cy="4114800"/>
          </a:xfrm>
        </p:spPr>
      </p:pic>
    </p:spTree>
    <p:extLst>
      <p:ext uri="{BB962C8B-B14F-4D97-AF65-F5344CB8AC3E}">
        <p14:creationId xmlns:p14="http://schemas.microsoft.com/office/powerpoint/2010/main" val="6170164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84127-4169-5D42-A3E2-ADDD2EBD2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is LORAWAN?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56D118-30E9-EF4E-93E2-91656D5131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200" dirty="0" err="1"/>
              <a:t>Low</a:t>
            </a:r>
            <a:r>
              <a:rPr lang="nb-NO" sz="2200" dirty="0"/>
              <a:t> Power, </a:t>
            </a:r>
            <a:r>
              <a:rPr lang="nb-NO" sz="2200" dirty="0" err="1"/>
              <a:t>Wide</a:t>
            </a:r>
            <a:r>
              <a:rPr lang="nb-NO" sz="2200" dirty="0"/>
              <a:t> Area (LPWA) </a:t>
            </a:r>
            <a:r>
              <a:rPr lang="nb-NO" sz="2200" dirty="0" err="1"/>
              <a:t>networking</a:t>
            </a:r>
            <a:r>
              <a:rPr lang="nb-NO" sz="2200" dirty="0"/>
              <a:t> </a:t>
            </a:r>
            <a:r>
              <a:rPr lang="nb-NO" sz="2200" dirty="0" err="1"/>
              <a:t>protocol</a:t>
            </a:r>
            <a:r>
              <a:rPr lang="nb-NO" sz="2200" dirty="0"/>
              <a:t> for </a:t>
            </a:r>
            <a:r>
              <a:rPr lang="nb-NO" sz="2200" dirty="0" err="1"/>
              <a:t>IoT</a:t>
            </a:r>
            <a:endParaRPr lang="nb-NO" sz="2200" dirty="0"/>
          </a:p>
          <a:p>
            <a:r>
              <a:rPr lang="nb-NO" sz="2200" dirty="0" err="1"/>
              <a:t>Provides</a:t>
            </a:r>
            <a:r>
              <a:rPr lang="nb-NO" sz="2200" dirty="0"/>
              <a:t> bi-</a:t>
            </a:r>
            <a:r>
              <a:rPr lang="nb-NO" sz="2200" dirty="0" err="1"/>
              <a:t>directional</a:t>
            </a:r>
            <a:r>
              <a:rPr lang="nb-NO" sz="2200" dirty="0"/>
              <a:t> </a:t>
            </a:r>
            <a:r>
              <a:rPr lang="nb-NO" sz="2200" dirty="0" err="1"/>
              <a:t>communication</a:t>
            </a:r>
            <a:r>
              <a:rPr lang="nb-NO" sz="2200" dirty="0"/>
              <a:t>, end-to-end </a:t>
            </a:r>
            <a:r>
              <a:rPr lang="nb-NO" sz="2200" dirty="0" err="1"/>
              <a:t>security</a:t>
            </a:r>
            <a:r>
              <a:rPr lang="nb-NO" sz="2200" dirty="0"/>
              <a:t>, </a:t>
            </a:r>
            <a:r>
              <a:rPr lang="nb-NO" sz="2200" dirty="0" err="1"/>
              <a:t>mobility</a:t>
            </a:r>
            <a:r>
              <a:rPr lang="nb-NO" sz="2200" dirty="0"/>
              <a:t> and </a:t>
            </a:r>
            <a:r>
              <a:rPr lang="nb-NO" sz="2200" dirty="0" err="1"/>
              <a:t>localization</a:t>
            </a:r>
            <a:r>
              <a:rPr lang="nb-NO" sz="2200" dirty="0"/>
              <a:t> services </a:t>
            </a:r>
          </a:p>
          <a:p>
            <a:r>
              <a:rPr lang="en-US" sz="2200" dirty="0"/>
              <a:t>Open source standard</a:t>
            </a:r>
          </a:p>
          <a:p>
            <a:r>
              <a:rPr lang="en-US" sz="2200" dirty="0"/>
              <a:t>Unlicensed band (EU 868)</a:t>
            </a:r>
          </a:p>
          <a:p>
            <a:r>
              <a:rPr lang="en-US" sz="2200" dirty="0"/>
              <a:t>LORA Alliance (400+ industry partner)</a:t>
            </a:r>
          </a:p>
          <a:p>
            <a:r>
              <a:rPr lang="en-US" sz="2200" dirty="0"/>
              <a:t>The Things Network (TTN)*: </a:t>
            </a:r>
            <a:r>
              <a:rPr lang="en-US" sz="2200" i="1" dirty="0"/>
              <a:t>“a global, crowdsourced, open, free and decentralized </a:t>
            </a:r>
            <a:r>
              <a:rPr lang="en-US" sz="2200" i="1" dirty="0" err="1"/>
              <a:t>LoRaWAN</a:t>
            </a:r>
            <a:r>
              <a:rPr lang="en-US" sz="2200" i="1" dirty="0"/>
              <a:t> IoT platform”</a:t>
            </a:r>
          </a:p>
          <a:p>
            <a:endParaRPr lang="en-US" sz="2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8B8D7CE-00AE-A742-9BAE-36715C114B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712167"/>
            <a:ext cx="1315102" cy="101292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9080C28-9F04-AE4D-BEB6-7A47086B9973}"/>
              </a:ext>
            </a:extLst>
          </p:cNvPr>
          <p:cNvSpPr/>
          <p:nvPr/>
        </p:nvSpPr>
        <p:spPr>
          <a:xfrm>
            <a:off x="1763688" y="6471177"/>
            <a:ext cx="6063415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>
                <a:hlinkClick r:id="rId3"/>
              </a:rPr>
              <a:t>*https://www.thethingsnetwork.org/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0899630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2BCE4-2DBF-2943-9951-D69482FCF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LoRaWAN</a:t>
            </a:r>
            <a:r>
              <a:rPr lang="en-US" dirty="0"/>
              <a:t> Architecture</a:t>
            </a:r>
            <a:endParaRPr lang="nb-NO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B2C64ED-B94F-F641-A36F-A58AFE620A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38872" y="1981200"/>
            <a:ext cx="7677368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1737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45728-3B1E-5843-8094-BED52264D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LoRaWAN</a:t>
            </a:r>
            <a:r>
              <a:rPr lang="en-US" dirty="0"/>
              <a:t> Specification</a:t>
            </a:r>
          </a:p>
        </p:txBody>
      </p:sp>
      <p:graphicFrame>
        <p:nvGraphicFramePr>
          <p:cNvPr id="5" name="Table">
            <a:extLst>
              <a:ext uri="{FF2B5EF4-FFF2-40B4-BE49-F238E27FC236}">
                <a16:creationId xmlns:a16="http://schemas.microsoft.com/office/drawing/2014/main" id="{9C1E9BFA-3978-0945-A615-CDAB8BB4B78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83119428"/>
              </p:ext>
            </p:extLst>
          </p:nvPr>
        </p:nvGraphicFramePr>
        <p:xfrm>
          <a:off x="962518" y="2052796"/>
          <a:ext cx="7924307" cy="3606648"/>
        </p:xfrm>
        <a:graphic>
          <a:graphicData uri="http://schemas.openxmlformats.org/drawingml/2006/table">
            <a:tbl>
              <a:tblPr firstCol="1" bandRow="1"/>
              <a:tblGrid>
                <a:gridCol w="21814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28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1108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500" dirty="0">
                          <a:solidFill>
                            <a:schemeClr val="tx1"/>
                          </a:solidFill>
                          <a:sym typeface="Helvetica Neue Medium"/>
                        </a:rPr>
                        <a:t>Spectrum</a:t>
                      </a:r>
                    </a:p>
                  </a:txBody>
                  <a:tcPr marL="26789" marR="26789" marT="26789" marB="26789" anchor="ctr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500" b="1" i="1" dirty="0" err="1">
                          <a:solidFill>
                            <a:schemeClr val="tx1"/>
                          </a:solidFill>
                        </a:rPr>
                        <a:t>Unlicenced</a:t>
                      </a:r>
                      <a:r>
                        <a:rPr lang="en-US" sz="1500" b="0" dirty="0">
                          <a:solidFill>
                            <a:schemeClr val="tx1"/>
                          </a:solidFill>
                        </a:rPr>
                        <a:t> 863-870 MHz frequency bands (in Europe)</a:t>
                      </a:r>
                    </a:p>
                    <a:p>
                      <a:pPr lvl="0"/>
                      <a:r>
                        <a:rPr lang="en-US" sz="1500" b="0" dirty="0">
                          <a:solidFill>
                            <a:schemeClr val="tx1"/>
                          </a:solidFill>
                        </a:rPr>
                        <a:t>125/250 </a:t>
                      </a:r>
                      <a:r>
                        <a:rPr lang="en-US" sz="1500" b="0" dirty="0" err="1">
                          <a:solidFill>
                            <a:schemeClr val="tx1"/>
                          </a:solidFill>
                        </a:rPr>
                        <a:t>KHz</a:t>
                      </a:r>
                      <a:r>
                        <a:rPr lang="en-US" sz="1500" b="0" dirty="0">
                          <a:solidFill>
                            <a:schemeClr val="tx1"/>
                          </a:solidFill>
                        </a:rPr>
                        <a:t> channels </a:t>
                      </a: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108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lang="nb-NO" sz="1500" dirty="0" err="1">
                          <a:solidFill>
                            <a:schemeClr val="tx1"/>
                          </a:solidFill>
                          <a:sym typeface="Helvetica Neue Medium"/>
                        </a:rPr>
                        <a:t>Modulation</a:t>
                      </a:r>
                      <a:r>
                        <a:rPr lang="nb-NO" sz="1500" dirty="0">
                          <a:solidFill>
                            <a:schemeClr val="tx1"/>
                          </a:solidFill>
                          <a:sym typeface="Helvetica Neue Medium"/>
                        </a:rPr>
                        <a:t> and </a:t>
                      </a:r>
                      <a:r>
                        <a:rPr sz="1500" dirty="0">
                          <a:solidFill>
                            <a:schemeClr val="tx1"/>
                          </a:solidFill>
                          <a:sym typeface="Helvetica Neue Medium"/>
                        </a:rPr>
                        <a:t>Access</a:t>
                      </a:r>
                    </a:p>
                  </a:txBody>
                  <a:tcPr marL="26789" marR="26789" marT="26789" marB="26789" anchor="ctr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US" sz="1500" b="0" dirty="0" err="1">
                          <a:solidFill>
                            <a:schemeClr val="tx1"/>
                          </a:solidFill>
                        </a:rPr>
                        <a:t>LoRa</a:t>
                      </a:r>
                      <a:r>
                        <a:rPr lang="en-US" sz="1500" b="0" dirty="0">
                          <a:solidFill>
                            <a:schemeClr val="tx1"/>
                          </a:solidFill>
                        </a:rPr>
                        <a:t> modulation (</a:t>
                      </a:r>
                      <a:r>
                        <a:rPr lang="en-US" sz="1500" b="1" i="1" dirty="0">
                          <a:solidFill>
                            <a:schemeClr val="tx1"/>
                          </a:solidFill>
                        </a:rPr>
                        <a:t>Chirp Spread Spectrum (CSS))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US" sz="1500" b="0" dirty="0">
                          <a:solidFill>
                            <a:schemeClr val="tx1"/>
                          </a:solidFill>
                        </a:rPr>
                        <a:t>LORAWAN MAC (Aloha)</a:t>
                      </a: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437473525"/>
                  </a:ext>
                </a:extLst>
              </a:tr>
              <a:tr h="601108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lang="nb-NO" sz="1500" dirty="0">
                          <a:solidFill>
                            <a:schemeClr val="tx1"/>
                          </a:solidFill>
                          <a:sym typeface="Helvetica Neue Medium"/>
                        </a:rPr>
                        <a:t>D</a:t>
                      </a:r>
                      <a:r>
                        <a:rPr sz="1500" dirty="0" err="1">
                          <a:solidFill>
                            <a:schemeClr val="tx1"/>
                          </a:solidFill>
                          <a:sym typeface="Helvetica Neue Medium"/>
                        </a:rPr>
                        <a:t>ata</a:t>
                      </a:r>
                      <a:r>
                        <a:rPr sz="1500" dirty="0">
                          <a:solidFill>
                            <a:schemeClr val="tx1"/>
                          </a:solidFill>
                          <a:sym typeface="Helvetica Neue Medium"/>
                        </a:rPr>
                        <a:t> rate</a:t>
                      </a:r>
                    </a:p>
                  </a:txBody>
                  <a:tcPr marL="26789" marR="26789" marT="26789" marB="26789" anchor="ctr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lang="nb-NO" sz="1500" b="0" dirty="0">
                          <a:solidFill>
                            <a:schemeClr val="tx1"/>
                          </a:solidFill>
                          <a:sym typeface="Helvetica Neue"/>
                        </a:rPr>
                        <a:t>250bps-50kbps</a:t>
                      </a:r>
                      <a:endParaRPr sz="1500" b="0" dirty="0">
                        <a:solidFill>
                          <a:schemeClr val="tx1"/>
                        </a:solidFill>
                        <a:sym typeface="Helvetica Neue"/>
                      </a:endParaRP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1108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500" dirty="0">
                          <a:solidFill>
                            <a:schemeClr val="tx1"/>
                          </a:solidFill>
                          <a:sym typeface="Helvetica Neue Medium"/>
                        </a:rPr>
                        <a:t>UE Max Tx Power</a:t>
                      </a:r>
                    </a:p>
                  </a:txBody>
                  <a:tcPr marL="26789" marR="26789" marT="26789" marB="26789" anchor="ctr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lang="nb-NO" sz="1500" b="0" dirty="0">
                          <a:solidFill>
                            <a:schemeClr val="tx1"/>
                          </a:solidFill>
                          <a:sym typeface="Helvetica Neue"/>
                        </a:rPr>
                        <a:t>14</a:t>
                      </a:r>
                      <a:r>
                        <a:rPr sz="1500" b="0" dirty="0">
                          <a:solidFill>
                            <a:schemeClr val="tx1"/>
                          </a:solidFill>
                          <a:sym typeface="Helvetica Neue"/>
                        </a:rPr>
                        <a:t> dBm</a:t>
                      </a: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1108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lang="nb-NO" sz="1500" dirty="0">
                          <a:solidFill>
                            <a:schemeClr val="tx1"/>
                          </a:solidFill>
                          <a:sym typeface="Helvetica Neue Medium"/>
                        </a:rPr>
                        <a:t>Range</a:t>
                      </a:r>
                      <a:endParaRPr sz="1500" dirty="0">
                        <a:solidFill>
                          <a:schemeClr val="tx1"/>
                        </a:solidFill>
                        <a:sym typeface="Helvetica Neue Medium"/>
                      </a:endParaRPr>
                    </a:p>
                  </a:txBody>
                  <a:tcPr marL="26789" marR="26789" marT="26789" marB="26789" anchor="ctr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nb-NO" sz="15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 km (urban), 20 km (rural)</a:t>
                      </a:r>
                      <a:endParaRPr sz="1500" b="0" dirty="0">
                        <a:solidFill>
                          <a:schemeClr val="tx1"/>
                        </a:solidFill>
                        <a:sym typeface="Helvetica Neue"/>
                      </a:endParaRP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493827818"/>
                  </a:ext>
                </a:extLst>
              </a:tr>
              <a:tr h="601108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500" dirty="0">
                          <a:solidFill>
                            <a:schemeClr val="tx1"/>
                          </a:solidFill>
                          <a:sym typeface="Helvetica Neue Medium"/>
                        </a:rPr>
                        <a:t>Energy Efficiency</a:t>
                      </a:r>
                    </a:p>
                  </a:txBody>
                  <a:tcPr marL="26789" marR="26789" marT="26789" marB="26789" anchor="ctr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lang="nb-NO" sz="1500" b="1" i="1" dirty="0">
                          <a:solidFill>
                            <a:schemeClr val="tx1"/>
                          </a:solidFill>
                          <a:sym typeface="Helvetica Neue"/>
                        </a:rPr>
                        <a:t>Adaptive Data Rate (ADR)</a:t>
                      </a:r>
                      <a:endParaRPr sz="1500" b="1" i="1" dirty="0">
                        <a:solidFill>
                          <a:schemeClr val="tx1"/>
                        </a:solidFill>
                        <a:sym typeface="Helvetica Neue"/>
                      </a:endParaRP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21384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1D176-F0E9-6449-B0B9-2A449565E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Adaptive Data Rate (ADR)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7435F8-CE0E-054F-AB8C-6FF7DB5950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628801"/>
            <a:ext cx="8219256" cy="2088232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Adaptive Data Rate (ADR) is a mechanism for optimizing data rates, airtime and energy consumption in the network. </a:t>
            </a:r>
          </a:p>
          <a:p>
            <a:pPr>
              <a:lnSpc>
                <a:spcPct val="120000"/>
              </a:lnSpc>
            </a:pPr>
            <a:r>
              <a:rPr lang="en-US" dirty="0"/>
              <a:t>Spreading Factor (SF): </a:t>
            </a:r>
            <a:r>
              <a:rPr lang="nb-NO" dirty="0"/>
              <a:t>is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duration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chirp</a:t>
            </a:r>
            <a:r>
              <a:rPr lang="nb-NO" dirty="0"/>
              <a:t>. </a:t>
            </a:r>
            <a:r>
              <a:rPr lang="nb-NO" b="1" dirty="0" err="1"/>
              <a:t>LoRa</a:t>
            </a:r>
            <a:r>
              <a:rPr lang="nb-NO" dirty="0"/>
              <a:t> </a:t>
            </a:r>
            <a:r>
              <a:rPr lang="nb-NO" dirty="0" err="1"/>
              <a:t>operates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 </a:t>
            </a:r>
            <a:r>
              <a:rPr lang="nb-NO" b="1" dirty="0" err="1"/>
              <a:t>spread</a:t>
            </a:r>
            <a:r>
              <a:rPr lang="nb-NO" b="1" dirty="0"/>
              <a:t> </a:t>
            </a:r>
            <a:r>
              <a:rPr lang="nb-NO" b="1" dirty="0" err="1"/>
              <a:t>factors</a:t>
            </a:r>
            <a:r>
              <a:rPr lang="nb-NO" dirty="0"/>
              <a:t> from 7 to 12. SF7 is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shortest</a:t>
            </a:r>
            <a:r>
              <a:rPr lang="nb-NO" dirty="0"/>
              <a:t> time </a:t>
            </a:r>
            <a:r>
              <a:rPr lang="nb-NO" dirty="0" err="1"/>
              <a:t>on</a:t>
            </a:r>
            <a:r>
              <a:rPr lang="nb-NO" dirty="0"/>
              <a:t> air, SF12 </a:t>
            </a:r>
            <a:r>
              <a:rPr lang="nb-NO" dirty="0" err="1"/>
              <a:t>will</a:t>
            </a:r>
            <a:r>
              <a:rPr lang="nb-NO" dirty="0"/>
              <a:t> be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longest</a:t>
            </a:r>
            <a:r>
              <a:rPr lang="nb-NO" dirty="0"/>
              <a:t>.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296730E-72C7-8843-990D-DF6E85A595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6524" y="3701820"/>
            <a:ext cx="5027476" cy="2443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06672DE-7EA8-6D49-BEEC-86DBAD2B3438}"/>
              </a:ext>
            </a:extLst>
          </p:cNvPr>
          <p:cNvSpPr txBox="1"/>
          <p:nvPr/>
        </p:nvSpPr>
        <p:spPr>
          <a:xfrm>
            <a:off x="347192" y="3779600"/>
            <a:ext cx="3792759" cy="2665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800" dirty="0"/>
              <a:t>ADR triggers:</a:t>
            </a:r>
          </a:p>
          <a:p>
            <a:pPr marL="728663" lvl="1" indent="-385763">
              <a:lnSpc>
                <a:spcPct val="120000"/>
              </a:lnSpc>
              <a:buFont typeface="+mj-lt"/>
              <a:buAutoNum type="romanUcPeriod"/>
            </a:pPr>
            <a:r>
              <a:rPr lang="en-US" sz="1800" dirty="0"/>
              <a:t>SF increase (device-side): Improves message delivery in harsh radio conditions</a:t>
            </a:r>
          </a:p>
          <a:p>
            <a:pPr marL="728663" lvl="1" indent="-385763">
              <a:lnSpc>
                <a:spcPct val="120000"/>
              </a:lnSpc>
              <a:buFont typeface="+mj-lt"/>
              <a:buAutoNum type="romanUcPeriod"/>
            </a:pPr>
            <a:r>
              <a:rPr lang="en-US" sz="1800" dirty="0"/>
              <a:t>SF decrease (network-side): Improves data rate and power consumption</a:t>
            </a:r>
          </a:p>
          <a:p>
            <a:endParaRPr lang="en-NO" sz="1600" dirty="0"/>
          </a:p>
        </p:txBody>
      </p:sp>
    </p:spTree>
    <p:extLst>
      <p:ext uri="{BB962C8B-B14F-4D97-AF65-F5344CB8AC3E}">
        <p14:creationId xmlns:p14="http://schemas.microsoft.com/office/powerpoint/2010/main" val="20117948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2BCE4-2DBF-2943-9951-D69482FCF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LORAWAN Network </a:t>
            </a:r>
            <a:r>
              <a:rPr lang="nb-NO" dirty="0" err="1"/>
              <a:t>Coverage</a:t>
            </a:r>
            <a:endParaRPr lang="nb-NO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23C37EF-C04A-5B47-A040-3C87B68832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9592" y="1539014"/>
            <a:ext cx="6768752" cy="4993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3664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479F6-EADC-594D-831A-952042845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What</a:t>
            </a:r>
            <a:r>
              <a:rPr lang="nb-NO" dirty="0"/>
              <a:t> is NB-</a:t>
            </a:r>
            <a:r>
              <a:rPr lang="nb-NO" dirty="0" err="1"/>
              <a:t>IoT</a:t>
            </a:r>
            <a:r>
              <a:rPr lang="nb-NO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10D498-1021-CC47-8660-7A3FBF6465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nb-NO" dirty="0"/>
              <a:t>LPWAN radio technology standard </a:t>
            </a:r>
            <a:r>
              <a:rPr lang="nb-NO" dirty="0" err="1"/>
              <a:t>developed</a:t>
            </a:r>
            <a:r>
              <a:rPr lang="nb-NO" dirty="0"/>
              <a:t> by 3GPP to </a:t>
            </a:r>
            <a:r>
              <a:rPr lang="nb-NO" dirty="0" err="1"/>
              <a:t>meet</a:t>
            </a:r>
            <a:r>
              <a:rPr lang="nb-NO" dirty="0"/>
              <a:t> </a:t>
            </a:r>
            <a:r>
              <a:rPr lang="nb-NO" dirty="0" err="1"/>
              <a:t>IoT</a:t>
            </a:r>
            <a:r>
              <a:rPr lang="nb-NO" dirty="0"/>
              <a:t> </a:t>
            </a:r>
            <a:r>
              <a:rPr lang="nb-NO" dirty="0" err="1"/>
              <a:t>application</a:t>
            </a:r>
            <a:r>
              <a:rPr lang="nb-NO" dirty="0"/>
              <a:t> </a:t>
            </a:r>
            <a:r>
              <a:rPr lang="nb-NO" dirty="0" err="1"/>
              <a:t>requirements</a:t>
            </a:r>
            <a:endParaRPr lang="nb-NO" dirty="0"/>
          </a:p>
          <a:p>
            <a:r>
              <a:rPr lang="nb-NO" dirty="0" err="1"/>
              <a:t>Builds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LTE </a:t>
            </a:r>
            <a:r>
              <a:rPr lang="nb-NO" dirty="0" err="1"/>
              <a:t>ecosystem</a:t>
            </a:r>
            <a:r>
              <a:rPr lang="nb-NO" dirty="0"/>
              <a:t>, and </a:t>
            </a:r>
            <a:r>
              <a:rPr lang="nb-NO" dirty="0" err="1"/>
              <a:t>can</a:t>
            </a:r>
            <a:r>
              <a:rPr lang="nb-NO" dirty="0"/>
              <a:t> be </a:t>
            </a:r>
            <a:r>
              <a:rPr lang="nb-NO" dirty="0" err="1"/>
              <a:t>deployed</a:t>
            </a:r>
            <a:r>
              <a:rPr lang="nb-NO" dirty="0"/>
              <a:t> as a simple </a:t>
            </a:r>
            <a:r>
              <a:rPr lang="nb-NO" dirty="0" err="1"/>
              <a:t>addition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new</a:t>
            </a:r>
            <a:r>
              <a:rPr lang="nb-NO" dirty="0"/>
              <a:t> </a:t>
            </a:r>
            <a:r>
              <a:rPr lang="nb-NO" dirty="0" err="1"/>
              <a:t>software</a:t>
            </a:r>
            <a:r>
              <a:rPr lang="nb-NO" dirty="0"/>
              <a:t> to </a:t>
            </a:r>
            <a:r>
              <a:rPr lang="nb-NO" dirty="0" err="1"/>
              <a:t>existing</a:t>
            </a:r>
            <a:r>
              <a:rPr lang="nb-NO" dirty="0"/>
              <a:t> LTE </a:t>
            </a:r>
            <a:r>
              <a:rPr lang="nb-NO" dirty="0" err="1"/>
              <a:t>infrastructure</a:t>
            </a:r>
            <a:r>
              <a:rPr lang="nb-NO" dirty="0"/>
              <a:t> </a:t>
            </a:r>
          </a:p>
          <a:p>
            <a:pPr lvl="1"/>
            <a:r>
              <a:rPr lang="nb-NO" dirty="0" err="1"/>
              <a:t>leading</a:t>
            </a:r>
            <a:r>
              <a:rPr lang="nb-NO" dirty="0"/>
              <a:t> to fast </a:t>
            </a:r>
            <a:r>
              <a:rPr lang="nb-NO" dirty="0" err="1"/>
              <a:t>development</a:t>
            </a:r>
            <a:r>
              <a:rPr lang="nb-NO" dirty="0"/>
              <a:t>, </a:t>
            </a:r>
            <a:r>
              <a:rPr lang="nb-NO" dirty="0" err="1"/>
              <a:t>scalibility</a:t>
            </a:r>
            <a:r>
              <a:rPr lang="nb-NO" dirty="0"/>
              <a:t>, and global </a:t>
            </a:r>
            <a:r>
              <a:rPr lang="nb-NO" dirty="0" err="1"/>
              <a:t>roaming</a:t>
            </a:r>
            <a:r>
              <a:rPr lang="nb-NO" dirty="0"/>
              <a:t> </a:t>
            </a:r>
          </a:p>
          <a:p>
            <a:r>
              <a:rPr lang="nb-NO" dirty="0" err="1"/>
              <a:t>Includes</a:t>
            </a:r>
            <a:r>
              <a:rPr lang="nb-NO" dirty="0"/>
              <a:t> state-</a:t>
            </a:r>
            <a:r>
              <a:rPr lang="nb-NO" dirty="0" err="1"/>
              <a:t>of</a:t>
            </a:r>
            <a:r>
              <a:rPr lang="nb-NO" dirty="0"/>
              <a:t>-</a:t>
            </a:r>
            <a:r>
              <a:rPr lang="nb-NO" dirty="0" err="1"/>
              <a:t>the</a:t>
            </a:r>
            <a:r>
              <a:rPr lang="nb-NO" dirty="0"/>
              <a:t>-art LTE </a:t>
            </a:r>
            <a:r>
              <a:rPr lang="nb-NO" dirty="0" err="1"/>
              <a:t>security</a:t>
            </a:r>
            <a:r>
              <a:rPr lang="nb-NO" dirty="0"/>
              <a:t> </a:t>
            </a:r>
          </a:p>
          <a:p>
            <a:pPr lvl="1"/>
            <a:r>
              <a:rPr lang="nb-NO" dirty="0"/>
              <a:t>Identity management</a:t>
            </a:r>
          </a:p>
          <a:p>
            <a:pPr lvl="1"/>
            <a:r>
              <a:rPr lang="nb-NO" dirty="0" err="1"/>
              <a:t>Authentication</a:t>
            </a:r>
            <a:r>
              <a:rPr lang="nb-NO" dirty="0"/>
              <a:t> and </a:t>
            </a:r>
            <a:r>
              <a:rPr lang="nb-NO" dirty="0" err="1"/>
              <a:t>authorization</a:t>
            </a:r>
            <a:r>
              <a:rPr lang="nb-NO" dirty="0"/>
              <a:t> (</a:t>
            </a:r>
            <a:r>
              <a:rPr lang="nb-NO" dirty="0" err="1"/>
              <a:t>embedded</a:t>
            </a:r>
            <a:r>
              <a:rPr lang="nb-NO" dirty="0"/>
              <a:t> SIM)</a:t>
            </a:r>
          </a:p>
          <a:p>
            <a:pPr lvl="1"/>
            <a:r>
              <a:rPr lang="nb-NO" dirty="0"/>
              <a:t>End to end </a:t>
            </a:r>
            <a:r>
              <a:rPr lang="nb-NO" dirty="0" err="1"/>
              <a:t>encription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device</a:t>
            </a:r>
            <a:r>
              <a:rPr lang="nb-NO" dirty="0"/>
              <a:t> data and </a:t>
            </a:r>
            <a:r>
              <a:rPr lang="nb-NO" dirty="0" err="1"/>
              <a:t>signalling</a:t>
            </a:r>
            <a:endParaRPr lang="nb-NO" dirty="0"/>
          </a:p>
          <a:p>
            <a:r>
              <a:rPr lang="nb-NO" dirty="0" err="1"/>
              <a:t>Future</a:t>
            </a:r>
            <a:r>
              <a:rPr lang="nb-NO" dirty="0"/>
              <a:t> </a:t>
            </a:r>
            <a:r>
              <a:rPr lang="nb-NO" dirty="0" err="1"/>
              <a:t>feature</a:t>
            </a:r>
            <a:r>
              <a:rPr lang="nb-NO" dirty="0"/>
              <a:t> </a:t>
            </a:r>
            <a:r>
              <a:rPr lang="nb-NO" dirty="0" err="1"/>
              <a:t>growth</a:t>
            </a:r>
            <a:r>
              <a:rPr lang="nb-NO" dirty="0"/>
              <a:t> for MBB and NB-</a:t>
            </a:r>
            <a:r>
              <a:rPr lang="nb-NO" dirty="0" err="1"/>
              <a:t>IoT</a:t>
            </a:r>
            <a:r>
              <a:rPr lang="nb-NO" dirty="0"/>
              <a:t> </a:t>
            </a:r>
            <a:r>
              <a:rPr lang="nb-NO" dirty="0" err="1"/>
              <a:t>use</a:t>
            </a:r>
            <a:r>
              <a:rPr lang="nb-NO" dirty="0"/>
              <a:t> cases 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387844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NB-Io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 defTabSz="578358">
              <a:defRPr sz="7919"/>
            </a:lvl1pPr>
          </a:lstStyle>
          <a:p>
            <a:r>
              <a:rPr sz="3600" dirty="0"/>
              <a:t>NB-IoT</a:t>
            </a:r>
            <a:r>
              <a:rPr lang="nb-NO" sz="3600" dirty="0"/>
              <a:t> </a:t>
            </a:r>
            <a:r>
              <a:rPr lang="nb-NO" sz="3600" dirty="0" err="1"/>
              <a:t>Specification</a:t>
            </a:r>
            <a:endParaRPr sz="3600" dirty="0"/>
          </a:p>
        </p:txBody>
      </p:sp>
      <p:graphicFrame>
        <p:nvGraphicFramePr>
          <p:cNvPr id="128" name="Table"/>
          <p:cNvGraphicFramePr/>
          <p:nvPr>
            <p:extLst>
              <p:ext uri="{D42A27DB-BD31-4B8C-83A1-F6EECF244321}">
                <p14:modId xmlns:p14="http://schemas.microsoft.com/office/powerpoint/2010/main" val="931334731"/>
              </p:ext>
            </p:extLst>
          </p:nvPr>
        </p:nvGraphicFramePr>
        <p:xfrm>
          <a:off x="1362568" y="1961010"/>
          <a:ext cx="6781308" cy="4496943"/>
        </p:xfrm>
        <a:graphic>
          <a:graphicData uri="http://schemas.openxmlformats.org/drawingml/2006/table">
            <a:tbl>
              <a:tblPr firstCol="1" bandRow="1"/>
              <a:tblGrid>
                <a:gridCol w="18668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144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86965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800" dirty="0">
                          <a:solidFill>
                            <a:schemeClr val="tx1"/>
                          </a:solidFill>
                          <a:sym typeface="Helvetica Neue Medium"/>
                        </a:rPr>
                        <a:t>Spectrum Deployment</a:t>
                      </a:r>
                    </a:p>
                  </a:txBody>
                  <a:tcPr marL="26789" marR="26789" marT="26789" marB="26789" anchor="ctr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2200">
                          <a:sym typeface="Helvetica Neue"/>
                        </a:defRPr>
                      </a:pPr>
                      <a:endParaRPr sz="1800" dirty="0">
                        <a:solidFill>
                          <a:schemeClr val="tx1"/>
                        </a:solidFill>
                      </a:endParaRP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lnT w="12700">
                      <a:solidFill>
                        <a:srgbClr val="606060"/>
                      </a:solidFill>
                      <a:miter lim="400000"/>
                    </a:lnT>
                    <a:blipFill rotWithShape="1">
                      <a:blip r:embed="rId3"/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108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lang="nb-NO" sz="1800" dirty="0" err="1">
                          <a:solidFill>
                            <a:schemeClr val="tx1"/>
                          </a:solidFill>
                          <a:sym typeface="Helvetica Neue Medium"/>
                        </a:rPr>
                        <a:t>Modulation</a:t>
                      </a:r>
                      <a:r>
                        <a:rPr lang="nb-NO" sz="1800" dirty="0">
                          <a:solidFill>
                            <a:schemeClr val="tx1"/>
                          </a:solidFill>
                          <a:sym typeface="Helvetica Neue Medium"/>
                        </a:rPr>
                        <a:t> and </a:t>
                      </a:r>
                      <a:r>
                        <a:rPr sz="1800" dirty="0">
                          <a:solidFill>
                            <a:schemeClr val="tx1"/>
                          </a:solidFill>
                          <a:sym typeface="Helvetica Neue Medium"/>
                        </a:rPr>
                        <a:t>Access</a:t>
                      </a:r>
                    </a:p>
                  </a:txBody>
                  <a:tcPr marL="26789" marR="26789" marT="26789" marB="26789" anchor="ctr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lang="nb-NO" sz="1600" dirty="0" err="1">
                          <a:solidFill>
                            <a:schemeClr val="tx1"/>
                          </a:solidFill>
                          <a:sym typeface="Helvetica Neue"/>
                        </a:rPr>
                        <a:t>Modulation</a:t>
                      </a:r>
                      <a:r>
                        <a:rPr lang="nb-NO" sz="1600" dirty="0">
                          <a:solidFill>
                            <a:schemeClr val="tx1"/>
                          </a:solidFill>
                          <a:sym typeface="Helvetica Neue"/>
                        </a:rPr>
                        <a:t>: BPSK/QPSK</a:t>
                      </a:r>
                    </a:p>
                    <a:p>
                      <a:pPr defTabSz="914400">
                        <a:defRPr sz="1800"/>
                      </a:pPr>
                      <a:r>
                        <a:rPr lang="nb-NO" sz="1600" dirty="0">
                          <a:solidFill>
                            <a:schemeClr val="tx1"/>
                          </a:solidFill>
                          <a:sym typeface="Helvetica Neue"/>
                        </a:rPr>
                        <a:t>MAC: </a:t>
                      </a:r>
                      <a:r>
                        <a:rPr sz="1600" dirty="0">
                          <a:solidFill>
                            <a:schemeClr val="tx1"/>
                          </a:solidFill>
                          <a:sym typeface="Helvetica Neue"/>
                        </a:rPr>
                        <a:t>DL:  OFDMA</a:t>
                      </a:r>
                      <a:r>
                        <a:rPr lang="nb-NO" sz="1600" dirty="0">
                          <a:solidFill>
                            <a:schemeClr val="tx1"/>
                          </a:solidFill>
                          <a:sym typeface="Helvetica Neue"/>
                        </a:rPr>
                        <a:t>, </a:t>
                      </a:r>
                      <a:r>
                        <a:rPr sz="1600" dirty="0">
                          <a:solidFill>
                            <a:schemeClr val="tx1"/>
                          </a:solidFill>
                          <a:sym typeface="Helvetica Neue"/>
                        </a:rPr>
                        <a:t>UL: SC-FDMA</a:t>
                      </a: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108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800" dirty="0">
                          <a:solidFill>
                            <a:schemeClr val="tx1"/>
                          </a:solidFill>
                          <a:sym typeface="Helvetica Neue Medium"/>
                        </a:rPr>
                        <a:t>Peak data rate</a:t>
                      </a:r>
                    </a:p>
                  </a:txBody>
                  <a:tcPr marL="26789" marR="26789" marT="26789" marB="26789" anchor="ctr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600" dirty="0">
                          <a:solidFill>
                            <a:schemeClr val="tx1"/>
                          </a:solidFill>
                          <a:sym typeface="Helvetica Neue"/>
                        </a:rPr>
                        <a:t>DL: 250 kbps
UL: 20 kbps</a:t>
                      </a: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1108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800" dirty="0">
                          <a:solidFill>
                            <a:schemeClr val="tx1"/>
                          </a:solidFill>
                          <a:sym typeface="Helvetica Neue Medium"/>
                        </a:rPr>
                        <a:t>UE Max Tx Power</a:t>
                      </a:r>
                    </a:p>
                  </a:txBody>
                  <a:tcPr marL="26789" marR="26789" marT="26789" marB="26789" anchor="ctr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600" dirty="0">
                          <a:solidFill>
                            <a:schemeClr val="tx1"/>
                          </a:solidFill>
                          <a:sym typeface="Helvetica Neue"/>
                        </a:rPr>
                        <a:t>23 dBm</a:t>
                      </a: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1108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lang="nb-NO" sz="1800" dirty="0" err="1">
                          <a:solidFill>
                            <a:schemeClr val="tx1"/>
                          </a:solidFill>
                          <a:sym typeface="Helvetica Neue Medium"/>
                        </a:rPr>
                        <a:t>Coverage</a:t>
                      </a:r>
                      <a:r>
                        <a:rPr lang="nb-NO" sz="1800" dirty="0">
                          <a:solidFill>
                            <a:schemeClr val="tx1"/>
                          </a:solidFill>
                          <a:sym typeface="Helvetica Neue Medium"/>
                        </a:rPr>
                        <a:t> </a:t>
                      </a:r>
                      <a:r>
                        <a:rPr lang="nb-NO" sz="1800" dirty="0" err="1">
                          <a:solidFill>
                            <a:schemeClr val="tx1"/>
                          </a:solidFill>
                          <a:sym typeface="Helvetica Neue Medium"/>
                        </a:rPr>
                        <a:t>enhancements</a:t>
                      </a:r>
                      <a:endParaRPr sz="1800" dirty="0">
                        <a:solidFill>
                          <a:schemeClr val="tx1"/>
                        </a:solidFill>
                        <a:sym typeface="Helvetica Neue Medium"/>
                      </a:endParaRPr>
                    </a:p>
                  </a:txBody>
                  <a:tcPr marL="26789" marR="26789" marT="26789" marB="26789" anchor="ctr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GB" sz="1600" b="1" i="1" u="none" dirty="0">
                          <a:solidFill>
                            <a:schemeClr val="tx1"/>
                          </a:solidFill>
                        </a:rPr>
                        <a:t>Power Spectral Density boost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GB" sz="1600" b="1" i="1" u="none" dirty="0">
                          <a:solidFill>
                            <a:schemeClr val="tx1"/>
                          </a:solidFill>
                          <a:sym typeface="Helvetica Neue"/>
                        </a:rPr>
                        <a:t>Repetitions</a:t>
                      </a:r>
                      <a:endParaRPr sz="1600" b="1" i="1" u="none" dirty="0">
                        <a:solidFill>
                          <a:schemeClr val="tx1"/>
                        </a:solidFill>
                        <a:sym typeface="Helvetica Neue"/>
                      </a:endParaRP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778670699"/>
                  </a:ext>
                </a:extLst>
              </a:tr>
              <a:tr h="601108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lang="nb-NO" sz="1800" dirty="0">
                          <a:solidFill>
                            <a:schemeClr val="tx1"/>
                          </a:solidFill>
                          <a:sym typeface="Helvetica Neue Medium"/>
                        </a:rPr>
                        <a:t>Range</a:t>
                      </a:r>
                      <a:endParaRPr sz="1800" dirty="0">
                        <a:solidFill>
                          <a:schemeClr val="tx1"/>
                        </a:solidFill>
                        <a:sym typeface="Helvetica Neue Medium"/>
                      </a:endParaRPr>
                    </a:p>
                  </a:txBody>
                  <a:tcPr marL="26789" marR="26789" marT="26789" marB="26789" anchor="ctr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lang="nb-NO" sz="16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km (urban), 10 km (rural)</a:t>
                      </a:r>
                      <a:endParaRPr sz="1600" dirty="0">
                        <a:solidFill>
                          <a:schemeClr val="tx1"/>
                        </a:solidFill>
                        <a:sym typeface="Helvetica Neue"/>
                      </a:endParaRP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417602109"/>
                  </a:ext>
                </a:extLst>
              </a:tr>
              <a:tr h="601108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800" dirty="0">
                          <a:solidFill>
                            <a:schemeClr val="tx1"/>
                          </a:solidFill>
                          <a:sym typeface="Helvetica Neue Medium"/>
                        </a:rPr>
                        <a:t>Energy Efficiency</a:t>
                      </a:r>
                    </a:p>
                  </a:txBody>
                  <a:tcPr marL="26789" marR="26789" marT="26789" marB="26789" anchor="ctr" horzOverflow="overflow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600" b="1" i="1" dirty="0">
                          <a:solidFill>
                            <a:schemeClr val="tx1"/>
                          </a:solidFill>
                          <a:sym typeface="Helvetica Neue"/>
                        </a:rPr>
                        <a:t>Power Saving Mode (PSM)
extended Discontinuous Reception (</a:t>
                      </a:r>
                      <a:r>
                        <a:rPr sz="1600" b="1" i="1" dirty="0" err="1">
                          <a:solidFill>
                            <a:schemeClr val="tx1"/>
                          </a:solidFill>
                          <a:sym typeface="Helvetica Neue"/>
                        </a:rPr>
                        <a:t>eDRx</a:t>
                      </a:r>
                      <a:r>
                        <a:rPr sz="1600" b="1" i="1" dirty="0">
                          <a:solidFill>
                            <a:schemeClr val="tx1"/>
                          </a:solidFill>
                          <a:sym typeface="Helvetica Neue"/>
                        </a:rPr>
                        <a:t>) </a:t>
                      </a: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9" name="Rel-13"/>
          <p:cNvSpPr txBox="1"/>
          <p:nvPr/>
        </p:nvSpPr>
        <p:spPr>
          <a:xfrm rot="18482133">
            <a:off x="544612" y="3184130"/>
            <a:ext cx="729764" cy="2849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6789" tIns="26789" rIns="26789" bIns="26789" anchor="ctr">
            <a:spAutoFit/>
          </a:bodyPr>
          <a:lstStyle/>
          <a:p>
            <a:r>
              <a:rPr sz="1500" b="1" dirty="0"/>
              <a:t>Rel-13</a:t>
            </a:r>
          </a:p>
        </p:txBody>
      </p:sp>
    </p:spTree>
    <p:extLst>
      <p:ext uri="{BB962C8B-B14F-4D97-AF65-F5344CB8AC3E}">
        <p14:creationId xmlns:p14="http://schemas.microsoft.com/office/powerpoint/2010/main" val="270417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NB-IoT Coverag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 defTabSz="578358">
              <a:defRPr sz="7919"/>
            </a:lvl1pPr>
          </a:lstStyle>
          <a:p>
            <a:r>
              <a:rPr sz="3600" dirty="0"/>
              <a:t>NB-IoT Coverage</a:t>
            </a:r>
          </a:p>
        </p:txBody>
      </p:sp>
      <p:sp>
        <p:nvSpPr>
          <p:cNvPr id="132" name="Coverage Enhancement (CE) Techniques (w.r.t. LTE)…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spcBef>
                <a:spcPts val="527"/>
              </a:spcBef>
              <a:defRPr b="1"/>
            </a:pPr>
            <a:r>
              <a:rPr sz="2400" dirty="0"/>
              <a:t>Coverage Enhancement (CE) Techniques (</a:t>
            </a:r>
            <a:r>
              <a:rPr sz="2400" dirty="0" err="1"/>
              <a:t>w.r.t</a:t>
            </a:r>
            <a:r>
              <a:rPr sz="2400" dirty="0"/>
              <a:t>. LTE)</a:t>
            </a:r>
          </a:p>
          <a:p>
            <a:pPr lvl="1">
              <a:spcBef>
                <a:spcPts val="527"/>
              </a:spcBef>
            </a:pPr>
            <a:r>
              <a:rPr sz="2200" u="sng" dirty="0"/>
              <a:t>Power Spectral Density boost</a:t>
            </a:r>
            <a:r>
              <a:rPr sz="2200" dirty="0"/>
              <a:t>: Tx power focused on smaller bands </a:t>
            </a:r>
            <a:endParaRPr sz="2200" u="sng" dirty="0"/>
          </a:p>
          <a:p>
            <a:pPr lvl="1">
              <a:spcBef>
                <a:spcPts val="527"/>
              </a:spcBef>
            </a:pPr>
            <a:r>
              <a:rPr sz="2200" u="sng" dirty="0"/>
              <a:t>Repetitions</a:t>
            </a:r>
            <a:r>
              <a:rPr sz="2200" dirty="0"/>
              <a:t>: messages can be repeated up to 128 times</a:t>
            </a:r>
          </a:p>
          <a:p>
            <a:pPr marL="0" indent="0">
              <a:buNone/>
            </a:pPr>
            <a:endParaRPr dirty="0"/>
          </a:p>
          <a:p>
            <a:pPr marL="0" indent="0">
              <a:buNone/>
            </a:pPr>
            <a:endParaRPr dirty="0"/>
          </a:p>
          <a:p>
            <a:pPr marL="0" indent="0">
              <a:buNone/>
            </a:pPr>
            <a:endParaRPr dirty="0"/>
          </a:p>
          <a:p>
            <a:pPr marL="0" indent="0">
              <a:buNone/>
            </a:pPr>
            <a:endParaRPr dirty="0"/>
          </a:p>
        </p:txBody>
      </p:sp>
      <p:pic>
        <p:nvPicPr>
          <p:cNvPr id="133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177137"/>
            <a:ext cx="5210363" cy="1953887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34" name="Table"/>
          <p:cNvGraphicFramePr/>
          <p:nvPr>
            <p:extLst>
              <p:ext uri="{D42A27DB-BD31-4B8C-83A1-F6EECF244321}">
                <p14:modId xmlns:p14="http://schemas.microsoft.com/office/powerpoint/2010/main" val="358530739"/>
              </p:ext>
            </p:extLst>
          </p:nvPr>
        </p:nvGraphicFramePr>
        <p:xfrm>
          <a:off x="6021966" y="4489892"/>
          <a:ext cx="2054151" cy="1676156"/>
        </p:xfrm>
        <a:graphic>
          <a:graphicData uri="http://schemas.openxmlformats.org/drawingml/2006/table">
            <a:tbl>
              <a:tblPr firstRow="1" bandRow="1"/>
              <a:tblGrid>
                <a:gridCol w="10456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5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9039"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100" dirty="0">
                          <a:solidFill>
                            <a:srgbClr val="FFFFFF"/>
                          </a:solidFill>
                          <a:sym typeface="Helvetica Neue Medium"/>
                        </a:rPr>
                        <a:t>CE Level (CL)</a:t>
                      </a:r>
                    </a:p>
                  </a:txBody>
                  <a:tcPr marL="26789" marR="26789" marT="26789" marB="26789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181100" algn="l"/>
                        </a:tabLst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100" dirty="0">
                          <a:solidFill>
                            <a:srgbClr val="FFFFFF"/>
                          </a:solidFill>
                          <a:sym typeface="Helvetica Neue Medium"/>
                        </a:rPr>
                        <a:t># Repetitions</a:t>
                      </a: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039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100">
                          <a:sym typeface="Helvetica Neue"/>
                        </a:rPr>
                        <a:t>0</a:t>
                      </a:r>
                    </a:p>
                  </a:txBody>
                  <a:tcPr marL="26789" marR="26789" marT="26789" marB="26789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100">
                          <a:sym typeface="Helvetica Neue"/>
                        </a:rPr>
                        <a:t>[0-2]</a:t>
                      </a: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9039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100">
                          <a:sym typeface="Helvetica Neue"/>
                        </a:rPr>
                        <a:t>1</a:t>
                      </a:r>
                    </a:p>
                  </a:txBody>
                  <a:tcPr marL="26789" marR="26789" marT="26789" marB="26789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100">
                          <a:sym typeface="Helvetica Neue"/>
                        </a:rPr>
                        <a:t>[4-16]</a:t>
                      </a: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9039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100">
                          <a:sym typeface="Helvetica Neue"/>
                        </a:rPr>
                        <a:t>2</a:t>
                      </a:r>
                    </a:p>
                  </a:txBody>
                  <a:tcPr marL="26789" marR="26789" marT="26789" marB="26789" anchor="ctr" horzOverflow="overflow">
                    <a:lnL w="12700">
                      <a:solidFill>
                        <a:srgbClr val="606060"/>
                      </a:solidFill>
                      <a:miter lim="400000"/>
                    </a:lnL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100" dirty="0">
                          <a:sym typeface="Helvetica Neue"/>
                        </a:rPr>
                        <a:t>[32-128]</a:t>
                      </a:r>
                    </a:p>
                  </a:txBody>
                  <a:tcPr marL="26789" marR="26789" marT="26789" marB="26789" anchor="ctr" horzOverflow="overflow">
                    <a:lnR w="12700">
                      <a:solidFill>
                        <a:srgbClr val="606060"/>
                      </a:solidFill>
                      <a:miter lim="400000"/>
                    </a:lnR>
                    <a:lnB w="12700">
                      <a:solidFill>
                        <a:srgbClr val="60606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5" name="CL0 = LTE coverage"/>
          <p:cNvSpPr txBox="1"/>
          <p:nvPr/>
        </p:nvSpPr>
        <p:spPr>
          <a:xfrm>
            <a:off x="6049485" y="6241504"/>
            <a:ext cx="1169791" cy="2001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26789" tIns="26789" rIns="26789" bIns="26789" anchor="ctr">
            <a:spAutoFit/>
          </a:bodyPr>
          <a:lstStyle/>
          <a:p>
            <a:r>
              <a:rPr sz="949" dirty="0"/>
              <a:t>CL0 = LTE coverage</a:t>
            </a:r>
          </a:p>
        </p:txBody>
      </p:sp>
    </p:spTree>
    <p:extLst>
      <p:ext uri="{BB962C8B-B14F-4D97-AF65-F5344CB8AC3E}">
        <p14:creationId xmlns:p14="http://schemas.microsoft.com/office/powerpoint/2010/main" val="13537790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761EB-CC51-EB44-8F34-6DC339C06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NB-</a:t>
            </a:r>
            <a:r>
              <a:rPr lang="nb-NO" dirty="0" err="1"/>
              <a:t>IoT</a:t>
            </a:r>
            <a:r>
              <a:rPr lang="nb-NO" dirty="0"/>
              <a:t> Power </a:t>
            </a:r>
            <a:r>
              <a:rPr lang="nb-NO" dirty="0" err="1"/>
              <a:t>Savings</a:t>
            </a:r>
            <a:endParaRPr lang="nb-NO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782576-07CE-814F-A99E-AF7E5627F2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1800" b="1" dirty="0"/>
              <a:t>Power </a:t>
            </a:r>
            <a:r>
              <a:rPr lang="nb-NO" sz="1800" b="1" dirty="0" err="1"/>
              <a:t>Saving</a:t>
            </a:r>
            <a:r>
              <a:rPr lang="nb-NO" sz="1800" b="1" dirty="0"/>
              <a:t> Mode (PSM)</a:t>
            </a:r>
            <a:r>
              <a:rPr lang="nb-NO" sz="1800" dirty="0"/>
              <a:t> is a power-</a:t>
            </a:r>
            <a:r>
              <a:rPr lang="nb-NO" sz="1800" dirty="0" err="1"/>
              <a:t>off</a:t>
            </a:r>
            <a:r>
              <a:rPr lang="nb-NO" sz="1800" dirty="0"/>
              <a:t> mode, in </a:t>
            </a:r>
            <a:r>
              <a:rPr lang="nb-NO" sz="1800" dirty="0" err="1"/>
              <a:t>which</a:t>
            </a:r>
            <a:r>
              <a:rPr lang="nb-NO" sz="1800" dirty="0"/>
              <a:t> </a:t>
            </a:r>
            <a:r>
              <a:rPr lang="nb-NO" sz="1800" dirty="0" err="1"/>
              <a:t>the</a:t>
            </a:r>
            <a:r>
              <a:rPr lang="nb-NO" sz="1800" dirty="0"/>
              <a:t> </a:t>
            </a:r>
            <a:r>
              <a:rPr lang="nb-NO" sz="1800" dirty="0" err="1"/>
              <a:t>device</a:t>
            </a:r>
            <a:r>
              <a:rPr lang="nb-NO" sz="1800" dirty="0"/>
              <a:t> </a:t>
            </a:r>
            <a:r>
              <a:rPr lang="nb-NO" sz="1800" dirty="0" err="1"/>
              <a:t>nevertheless</a:t>
            </a:r>
            <a:r>
              <a:rPr lang="nb-NO" sz="1800" dirty="0"/>
              <a:t> </a:t>
            </a:r>
            <a:r>
              <a:rPr lang="nb-NO" sz="1800" dirty="0" err="1"/>
              <a:t>remains</a:t>
            </a:r>
            <a:r>
              <a:rPr lang="nb-NO" sz="1800" dirty="0"/>
              <a:t> </a:t>
            </a:r>
            <a:r>
              <a:rPr lang="nb-NO" sz="1800" dirty="0" err="1"/>
              <a:t>registered</a:t>
            </a:r>
            <a:r>
              <a:rPr lang="nb-NO" sz="1800" dirty="0"/>
              <a:t> </a:t>
            </a:r>
            <a:r>
              <a:rPr lang="nb-NO" sz="1800" dirty="0" err="1"/>
              <a:t>on</a:t>
            </a:r>
            <a:r>
              <a:rPr lang="nb-NO" sz="1800" dirty="0"/>
              <a:t> </a:t>
            </a:r>
            <a:r>
              <a:rPr lang="nb-NO" sz="1800" dirty="0" err="1"/>
              <a:t>the</a:t>
            </a:r>
            <a:r>
              <a:rPr lang="nb-NO" sz="1800" dirty="0"/>
              <a:t> </a:t>
            </a:r>
            <a:r>
              <a:rPr lang="nb-NO" sz="1800" dirty="0" err="1"/>
              <a:t>network</a:t>
            </a:r>
            <a:r>
              <a:rPr lang="nb-NO" sz="1800" dirty="0"/>
              <a:t> </a:t>
            </a:r>
          </a:p>
          <a:p>
            <a:pPr marL="0" indent="0">
              <a:buNone/>
            </a:pPr>
            <a:endParaRPr lang="nb-NO" sz="1800" dirty="0">
              <a:sym typeface="Helvetica Neue"/>
            </a:endParaRPr>
          </a:p>
          <a:p>
            <a:pPr marL="0" indent="0">
              <a:buNone/>
            </a:pPr>
            <a:endParaRPr lang="nb-NO" sz="1800" dirty="0">
              <a:sym typeface="Helvetica Neue"/>
            </a:endParaRPr>
          </a:p>
          <a:p>
            <a:pPr marL="0" indent="0">
              <a:buNone/>
            </a:pPr>
            <a:endParaRPr lang="nb-NO" sz="1800" dirty="0">
              <a:sym typeface="Helvetica Neue"/>
            </a:endParaRPr>
          </a:p>
          <a:p>
            <a:endParaRPr lang="nb-NO" sz="1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F54A5D2-55A8-6948-87EC-8EB6B219DC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335" y="2924943"/>
            <a:ext cx="7647501" cy="251829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723F9B3-0CA8-B94F-9C8B-335A9D4089A2}"/>
              </a:ext>
            </a:extLst>
          </p:cNvPr>
          <p:cNvSpPr txBox="1"/>
          <p:nvPr/>
        </p:nvSpPr>
        <p:spPr>
          <a:xfrm>
            <a:off x="611560" y="5703585"/>
            <a:ext cx="316219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500" dirty="0"/>
              <a:t>TAU: </a:t>
            </a:r>
            <a:r>
              <a:rPr lang="nb-NO" sz="1500" dirty="0" err="1"/>
              <a:t>Tracking</a:t>
            </a:r>
            <a:r>
              <a:rPr lang="nb-NO" sz="1500" dirty="0"/>
              <a:t> Area Update</a:t>
            </a:r>
          </a:p>
          <a:p>
            <a:r>
              <a:rPr lang="nb-NO" sz="1500" dirty="0"/>
              <a:t>RRC: Radio Resource Control</a:t>
            </a:r>
          </a:p>
          <a:p>
            <a:r>
              <a:rPr lang="nb-NO" sz="1500" dirty="0"/>
              <a:t>DRX: </a:t>
            </a:r>
            <a:r>
              <a:rPr lang="nb-NO" sz="1500" dirty="0" err="1"/>
              <a:t>Discontinuous</a:t>
            </a:r>
            <a:r>
              <a:rPr lang="nb-NO" sz="1500" dirty="0"/>
              <a:t> </a:t>
            </a:r>
            <a:r>
              <a:rPr lang="nb-NO" sz="1500" dirty="0" err="1"/>
              <a:t>Reception</a:t>
            </a:r>
            <a:endParaRPr lang="nb-NO" sz="1500" dirty="0"/>
          </a:p>
        </p:txBody>
      </p:sp>
    </p:spTree>
    <p:extLst>
      <p:ext uri="{BB962C8B-B14F-4D97-AF65-F5344CB8AC3E}">
        <p14:creationId xmlns:p14="http://schemas.microsoft.com/office/powerpoint/2010/main" val="15858200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761EB-CC51-EB44-8F34-6DC339C06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NB-</a:t>
            </a:r>
            <a:r>
              <a:rPr lang="nb-NO" dirty="0" err="1"/>
              <a:t>IoT</a:t>
            </a:r>
            <a:r>
              <a:rPr lang="nb-NO" dirty="0"/>
              <a:t> Power </a:t>
            </a:r>
            <a:r>
              <a:rPr lang="nb-NO" dirty="0" err="1"/>
              <a:t>Savings</a:t>
            </a:r>
            <a:endParaRPr lang="nb-NO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782576-07CE-814F-A99E-AF7E5627F2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1800" b="1" dirty="0" err="1">
                <a:sym typeface="Helvetica Neue"/>
              </a:rPr>
              <a:t>extended</a:t>
            </a:r>
            <a:r>
              <a:rPr lang="nb-NO" sz="1800" b="1" dirty="0">
                <a:sym typeface="Helvetica Neue"/>
              </a:rPr>
              <a:t> </a:t>
            </a:r>
            <a:r>
              <a:rPr lang="nb-NO" sz="1800" b="1" dirty="0" err="1">
                <a:sym typeface="Helvetica Neue"/>
              </a:rPr>
              <a:t>Discontinuous</a:t>
            </a:r>
            <a:r>
              <a:rPr lang="nb-NO" sz="1800" b="1" dirty="0">
                <a:sym typeface="Helvetica Neue"/>
              </a:rPr>
              <a:t> </a:t>
            </a:r>
            <a:r>
              <a:rPr lang="nb-NO" sz="1800" b="1" dirty="0" err="1">
                <a:sym typeface="Helvetica Neue"/>
              </a:rPr>
              <a:t>Reception</a:t>
            </a:r>
            <a:r>
              <a:rPr lang="nb-NO" sz="1800" b="1" dirty="0">
                <a:sym typeface="Helvetica Neue"/>
              </a:rPr>
              <a:t> (</a:t>
            </a:r>
            <a:r>
              <a:rPr lang="nb-NO" sz="1800" b="1" dirty="0" err="1">
                <a:sym typeface="Helvetica Neue"/>
              </a:rPr>
              <a:t>eDRx</a:t>
            </a:r>
            <a:r>
              <a:rPr lang="nb-NO" sz="1800" b="1" dirty="0">
                <a:sym typeface="Helvetica Neue"/>
              </a:rPr>
              <a:t>) </a:t>
            </a:r>
            <a:r>
              <a:rPr lang="nb-NO" sz="1800" dirty="0"/>
              <a:t>mode </a:t>
            </a:r>
            <a:r>
              <a:rPr lang="nb-NO" sz="1800" dirty="0" err="1"/>
              <a:t>allows</a:t>
            </a:r>
            <a:r>
              <a:rPr lang="nb-NO" sz="1800" dirty="0"/>
              <a:t> </a:t>
            </a:r>
            <a:r>
              <a:rPr lang="nb-NO" sz="1800" dirty="0" err="1"/>
              <a:t>you</a:t>
            </a:r>
            <a:r>
              <a:rPr lang="nb-NO" sz="1800" dirty="0"/>
              <a:t> to </a:t>
            </a:r>
            <a:r>
              <a:rPr lang="nb-NO" sz="1800" dirty="0" err="1"/>
              <a:t>significantly</a:t>
            </a:r>
            <a:r>
              <a:rPr lang="nb-NO" sz="1800" dirty="0"/>
              <a:t> </a:t>
            </a:r>
            <a:r>
              <a:rPr lang="nb-NO" sz="1800" dirty="0" err="1"/>
              <a:t>increase</a:t>
            </a:r>
            <a:r>
              <a:rPr lang="nb-NO" sz="1800" dirty="0"/>
              <a:t> </a:t>
            </a:r>
            <a:r>
              <a:rPr lang="nb-NO" sz="1800" dirty="0" err="1"/>
              <a:t>the</a:t>
            </a:r>
            <a:r>
              <a:rPr lang="nb-NO" sz="1800" dirty="0"/>
              <a:t> </a:t>
            </a:r>
            <a:r>
              <a:rPr lang="nb-NO" sz="1800" dirty="0" err="1"/>
              <a:t>period</a:t>
            </a:r>
            <a:r>
              <a:rPr lang="nb-NO" sz="1800" dirty="0"/>
              <a:t> </a:t>
            </a:r>
            <a:r>
              <a:rPr lang="nb-NO" sz="1800" dirty="0" err="1"/>
              <a:t>of</a:t>
            </a:r>
            <a:r>
              <a:rPr lang="nb-NO" sz="1800" dirty="0"/>
              <a:t> time </a:t>
            </a:r>
            <a:r>
              <a:rPr lang="nb-NO" sz="1800" dirty="0" err="1"/>
              <a:t>when</a:t>
            </a:r>
            <a:r>
              <a:rPr lang="nb-NO" sz="1800" dirty="0"/>
              <a:t> </a:t>
            </a:r>
            <a:r>
              <a:rPr lang="nb-NO" sz="1800" dirty="0" err="1"/>
              <a:t>the</a:t>
            </a:r>
            <a:r>
              <a:rPr lang="nb-NO" sz="1800" dirty="0"/>
              <a:t> </a:t>
            </a:r>
            <a:r>
              <a:rPr lang="nb-NO" sz="1800" dirty="0" err="1"/>
              <a:t>receiving</a:t>
            </a:r>
            <a:r>
              <a:rPr lang="nb-NO" sz="1800" dirty="0"/>
              <a:t> </a:t>
            </a:r>
            <a:r>
              <a:rPr lang="nb-NO" sz="1800" dirty="0" err="1"/>
              <a:t>path</a:t>
            </a:r>
            <a:r>
              <a:rPr lang="nb-NO" sz="1800" dirty="0"/>
              <a:t> </a:t>
            </a:r>
            <a:r>
              <a:rPr lang="nb-NO" sz="1800" dirty="0" err="1"/>
              <a:t>of</a:t>
            </a:r>
            <a:r>
              <a:rPr lang="nb-NO" sz="1800" dirty="0"/>
              <a:t> </a:t>
            </a:r>
            <a:r>
              <a:rPr lang="nb-NO" sz="1800" dirty="0" err="1"/>
              <a:t>the</a:t>
            </a:r>
            <a:r>
              <a:rPr lang="nb-NO" sz="1800" dirty="0"/>
              <a:t> </a:t>
            </a:r>
            <a:r>
              <a:rPr lang="nb-NO" sz="1800" dirty="0" err="1"/>
              <a:t>device</a:t>
            </a:r>
            <a:r>
              <a:rPr lang="nb-NO" sz="1800" dirty="0"/>
              <a:t> is </a:t>
            </a:r>
            <a:r>
              <a:rPr lang="nb-NO" sz="1800" dirty="0" err="1"/>
              <a:t>turned</a:t>
            </a:r>
            <a:r>
              <a:rPr lang="nb-NO" sz="1800" dirty="0"/>
              <a:t> off.</a:t>
            </a:r>
            <a:endParaRPr lang="nb-NO" sz="1800" dirty="0">
              <a:sym typeface="Helvetica Neue"/>
            </a:endParaRPr>
          </a:p>
          <a:p>
            <a:endParaRPr lang="nb-NO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EF83E4-920D-834E-95F6-1FE2A4144A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284984"/>
            <a:ext cx="8136904" cy="2651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7362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C0720E1-2A94-8A44-B994-370A7BEEC7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6538" y="1352478"/>
            <a:ext cx="8729662" cy="46769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02BCE4-2DBF-2943-9951-D69482FCF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NB-</a:t>
            </a:r>
            <a:r>
              <a:rPr lang="nb-NO" dirty="0" err="1"/>
              <a:t>IoT</a:t>
            </a:r>
            <a:r>
              <a:rPr lang="nb-NO" dirty="0"/>
              <a:t> Deployment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EB503D-BCE2-5C43-9506-8AEE7DE7E22D}"/>
              </a:ext>
            </a:extLst>
          </p:cNvPr>
          <p:cNvSpPr/>
          <p:nvPr/>
        </p:nvSpPr>
        <p:spPr>
          <a:xfrm>
            <a:off x="7153275" y="4743450"/>
            <a:ext cx="1894902" cy="11144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05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DC76B1-179E-854F-B6AC-1722FF724B9C}"/>
              </a:ext>
            </a:extLst>
          </p:cNvPr>
          <p:cNvSpPr txBox="1"/>
          <p:nvPr/>
        </p:nvSpPr>
        <p:spPr>
          <a:xfrm>
            <a:off x="1271256" y="6121400"/>
            <a:ext cx="6601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1800" dirty="0">
                <a:latin typeface="Eurostile" panose="020B0504020202050204" pitchFamily="34" charset="77"/>
              </a:rPr>
              <a:t>*Source: </a:t>
            </a:r>
            <a:r>
              <a:rPr lang="en-GB" sz="1800" dirty="0">
                <a:latin typeface="Eurostile" panose="020B0504020202050204" pitchFamily="34" charset="77"/>
              </a:rPr>
              <a:t>https://</a:t>
            </a:r>
            <a:r>
              <a:rPr lang="en-GB" sz="1800" dirty="0" err="1">
                <a:latin typeface="Eurostile" panose="020B0504020202050204" pitchFamily="34" charset="77"/>
              </a:rPr>
              <a:t>www.kotonlink.com</a:t>
            </a:r>
            <a:r>
              <a:rPr lang="en-GB" sz="1800" dirty="0">
                <a:latin typeface="Eurostile" panose="020B0504020202050204" pitchFamily="34" charset="77"/>
              </a:rPr>
              <a:t>/</a:t>
            </a:r>
            <a:r>
              <a:rPr lang="en-GB" sz="1800" dirty="0" err="1">
                <a:latin typeface="Eurostile" panose="020B0504020202050204" pitchFamily="34" charset="77"/>
              </a:rPr>
              <a:t>NewsDetail</a:t>
            </a:r>
            <a:r>
              <a:rPr lang="en-GB" sz="1800" dirty="0">
                <a:latin typeface="Eurostile" panose="020B0504020202050204" pitchFamily="34" charset="77"/>
              </a:rPr>
              <a:t>/2434022.html</a:t>
            </a:r>
            <a:endParaRPr lang="en-NO" sz="1800" dirty="0">
              <a:latin typeface="Eurostile" panose="020B050402020205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1825275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LORAWAN vs NB-IoT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B35760-4390-4541-98E2-CAFAE2C9E6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O" dirty="0"/>
              <a:t>Range and Penetration</a:t>
            </a:r>
          </a:p>
          <a:p>
            <a:r>
              <a:rPr lang="en-NO" dirty="0"/>
              <a:t>Battery</a:t>
            </a:r>
          </a:p>
          <a:p>
            <a:r>
              <a:rPr lang="en-NO" dirty="0"/>
              <a:t>Cost (deployment, spectrum, device)</a:t>
            </a:r>
          </a:p>
          <a:p>
            <a:endParaRPr lang="en-NO" dirty="0"/>
          </a:p>
          <a:p>
            <a:endParaRPr lang="en-NO" dirty="0"/>
          </a:p>
          <a:p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26797206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Overall LORAWAN vs NB-</a:t>
            </a:r>
            <a:r>
              <a:rPr lang="en-US" dirty="0" err="1"/>
              <a:t>IoT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EADCFBD-026F-1B4E-919D-4640DFF93A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7790" y="2226469"/>
            <a:ext cx="5768420" cy="3263504"/>
          </a:xfrm>
        </p:spPr>
      </p:pic>
    </p:spTree>
    <p:extLst>
      <p:ext uri="{BB962C8B-B14F-4D97-AF65-F5344CB8AC3E}">
        <p14:creationId xmlns:p14="http://schemas.microsoft.com/office/powerpoint/2010/main" val="30787815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72816"/>
            <a:ext cx="8219256" cy="4114800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Mobile Broadband Networks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International Roaming</a:t>
            </a:r>
          </a:p>
          <a:p>
            <a:r>
              <a:rPr lang="en-US" dirty="0">
                <a:solidFill>
                  <a:schemeClr val="bg2"/>
                </a:solidFill>
              </a:rPr>
              <a:t>Massive IoT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NB-IoT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LORAWAN</a:t>
            </a:r>
          </a:p>
          <a:p>
            <a:r>
              <a:rPr lang="en-US" dirty="0"/>
              <a:t>Paving the future</a:t>
            </a:r>
          </a:p>
          <a:p>
            <a:pPr lvl="1"/>
            <a:r>
              <a:rPr lang="en-US" dirty="0" err="1"/>
              <a:t>Wifi</a:t>
            </a:r>
            <a:r>
              <a:rPr lang="en-US" dirty="0"/>
              <a:t> 6</a:t>
            </a:r>
          </a:p>
          <a:p>
            <a:pPr lvl="1"/>
            <a:r>
              <a:rPr lang="en-US" dirty="0"/>
              <a:t>5G and Beyond</a:t>
            </a:r>
          </a:p>
        </p:txBody>
      </p:sp>
    </p:spTree>
    <p:extLst>
      <p:ext uri="{BB962C8B-B14F-4D97-AF65-F5344CB8AC3E}">
        <p14:creationId xmlns:p14="http://schemas.microsoft.com/office/powerpoint/2010/main" val="8769261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Evolution of Use Cases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539552" y="1732959"/>
            <a:ext cx="5018388" cy="3263504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IEEE 802.11ac was designed for the traditional Wi-Fi application</a:t>
            </a:r>
          </a:p>
          <a:p>
            <a:pPr lvl="1"/>
            <a:r>
              <a:rPr lang="en-US" dirty="0"/>
              <a:t>Consumer market with emphasize on Internet access.</a:t>
            </a:r>
          </a:p>
          <a:p>
            <a:pPr lvl="1"/>
            <a:r>
              <a:rPr lang="en-US" dirty="0"/>
              <a:t>Enterprise application, e.g. an office building or a university with focus on connectivity.</a:t>
            </a:r>
          </a:p>
          <a:p>
            <a:r>
              <a:rPr lang="en-US" dirty="0"/>
              <a:t>IEEE 802.11ac design</a:t>
            </a:r>
          </a:p>
          <a:p>
            <a:pPr lvl="1"/>
            <a:r>
              <a:rPr lang="en-US" dirty="0"/>
              <a:t>Wider Channels (80 and 160 MHz)</a:t>
            </a:r>
          </a:p>
          <a:p>
            <a:pPr lvl="1"/>
            <a:r>
              <a:rPr lang="en-US" dirty="0"/>
              <a:t>DL MU MIMO</a:t>
            </a:r>
          </a:p>
          <a:p>
            <a:pPr lvl="1"/>
            <a:r>
              <a:rPr lang="en-US" dirty="0"/>
              <a:t>Higher order MCS (256 QAM)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7" y="3364711"/>
            <a:ext cx="1998191" cy="133079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1715287"/>
            <a:ext cx="1998191" cy="1330795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CC9228-16D6-423A-88FA-FB36444B646B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4071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Wifi</a:t>
            </a:r>
            <a:r>
              <a:rPr lang="en-US" dirty="0"/>
              <a:t> 6: New Use Cases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923911"/>
            <a:ext cx="7389159" cy="637755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The Wi-Fi landscape has been rapidly changing – more devices and bandwidth demanding applications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534" y="3088359"/>
            <a:ext cx="1307135" cy="7352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853" y="3461681"/>
            <a:ext cx="1113309" cy="8359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8407" y="2712835"/>
            <a:ext cx="1958262" cy="130420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8398" y="3088359"/>
            <a:ext cx="2109265" cy="1071008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3219537" y="2643642"/>
            <a:ext cx="0" cy="322421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94272" y="4771639"/>
            <a:ext cx="227662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/>
              <a:t>Multiple Interfering Devices</a:t>
            </a:r>
          </a:p>
          <a:p>
            <a:pPr algn="ctr"/>
            <a:r>
              <a:rPr lang="en-US" sz="1500" b="1" dirty="0"/>
              <a:t>(dense deployment)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81162" y="4648988"/>
            <a:ext cx="241038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/>
              <a:t>Video Traffic is becoming Dominate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5944295" y="2658393"/>
            <a:ext cx="0" cy="322421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216987" y="4674800"/>
            <a:ext cx="241038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/>
              <a:t>Hotspots and Data offloading</a:t>
            </a:r>
          </a:p>
        </p:txBody>
      </p:sp>
    </p:spTree>
    <p:extLst>
      <p:ext uri="{BB962C8B-B14F-4D97-AF65-F5344CB8AC3E}">
        <p14:creationId xmlns:p14="http://schemas.microsoft.com/office/powerpoint/2010/main" val="36038849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802.11ax Enhancements</a:t>
            </a:r>
          </a:p>
        </p:txBody>
      </p:sp>
      <p:sp>
        <p:nvSpPr>
          <p:cNvPr id="6" name="Oval 5"/>
          <p:cNvSpPr/>
          <p:nvPr/>
        </p:nvSpPr>
        <p:spPr bwMode="auto">
          <a:xfrm>
            <a:off x="6930057" y="4111713"/>
            <a:ext cx="1060500" cy="397176"/>
          </a:xfrm>
          <a:prstGeom prst="ellipse">
            <a:avLst/>
          </a:prstGeom>
          <a:solidFill>
            <a:schemeClr val="accent3">
              <a:lumMod val="60000"/>
              <a:lumOff val="4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2400000" algn="tl" rotWithShape="0">
              <a:srgbClr val="000000">
                <a:alpha val="39000"/>
              </a:srgbClr>
            </a:outerShdw>
          </a:effec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defTabSz="685800">
              <a:defRPr/>
            </a:pPr>
            <a:endParaRPr lang="en-US" sz="1500" dirty="0">
              <a:solidFill>
                <a:prstClr val="white"/>
              </a:solidFill>
              <a:ea typeface="ＭＳ Ｐゴシック" pitchFamily="34" charset="-128"/>
              <a:cs typeface="+mn-cs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6042083" y="4139511"/>
            <a:ext cx="1060500" cy="397176"/>
          </a:xfrm>
          <a:prstGeom prst="ellipse">
            <a:avLst/>
          </a:prstGeom>
          <a:solidFill>
            <a:schemeClr val="accent1"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2400000" algn="tl" rotWithShape="0">
              <a:srgbClr val="000000">
                <a:alpha val="39000"/>
              </a:srgbClr>
            </a:outerShdw>
          </a:effec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defTabSz="685800">
              <a:defRPr/>
            </a:pPr>
            <a:endParaRPr lang="en-US" sz="1500" dirty="0">
              <a:solidFill>
                <a:prstClr val="white"/>
              </a:solidFill>
              <a:ea typeface="ＭＳ Ｐゴシック" pitchFamily="34" charset="-128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986324" y="2731036"/>
            <a:ext cx="1857408" cy="59240"/>
          </a:xfrm>
          <a:prstGeom prst="rect">
            <a:avLst/>
          </a:prstGeom>
          <a:solidFill>
            <a:schemeClr val="tx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24" tIns="45712" rIns="91424" bIns="45712" numCol="1" rtlCol="0" anchor="t" anchorCtr="0" compatLnSpc="1">
            <a:prstTxWarp prst="textNoShape">
              <a:avLst/>
            </a:prstTxWarp>
          </a:bodyPr>
          <a:lstStyle/>
          <a:p>
            <a:pPr defTabSz="9142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>
              <a:solidFill>
                <a:prstClr val="black"/>
              </a:solidFill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6076094" y="2723629"/>
            <a:ext cx="1857408" cy="59240"/>
          </a:xfrm>
          <a:prstGeom prst="rect">
            <a:avLst/>
          </a:prstGeom>
          <a:solidFill>
            <a:schemeClr val="tx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24" tIns="45712" rIns="91424" bIns="45712" numCol="1" rtlCol="0" anchor="t" anchorCtr="0" compatLnSpc="1">
            <a:prstTxWarp prst="textNoShape">
              <a:avLst/>
            </a:prstTxWarp>
          </a:bodyPr>
          <a:lstStyle/>
          <a:p>
            <a:pPr defTabSz="9142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>
              <a:solidFill>
                <a:prstClr val="black"/>
              </a:solidFill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3556153" y="2735815"/>
            <a:ext cx="1857408" cy="59240"/>
          </a:xfrm>
          <a:prstGeom prst="rect">
            <a:avLst/>
          </a:prstGeom>
          <a:solidFill>
            <a:schemeClr val="tx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24" tIns="45712" rIns="91424" bIns="45712" numCol="1" rtlCol="0" anchor="t" anchorCtr="0" compatLnSpc="1">
            <a:prstTxWarp prst="textNoShape">
              <a:avLst/>
            </a:prstTxWarp>
          </a:bodyPr>
          <a:lstStyle/>
          <a:p>
            <a:pPr defTabSz="9142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>
              <a:solidFill>
                <a:prstClr val="black"/>
              </a:solidFill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03591" y="2790274"/>
            <a:ext cx="2029018" cy="403941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25" dirty="0">
                <a:solidFill>
                  <a:srgbClr val="474747"/>
                </a:solidFill>
                <a:latin typeface="Calibri" panose="020F0502020204030204"/>
                <a:ea typeface="+mn-ea"/>
                <a:cs typeface="+mn-cs"/>
              </a:rPr>
              <a:t>OFDMA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98408" y="2785257"/>
            <a:ext cx="2029018" cy="715564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25" dirty="0">
                <a:solidFill>
                  <a:srgbClr val="474747"/>
                </a:solidFill>
                <a:latin typeface="Calibri" panose="020F0502020204030204"/>
                <a:ea typeface="+mn-ea"/>
                <a:cs typeface="+mn-cs"/>
              </a:rPr>
              <a:t>PHY and MAC Efficiency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25786" y="2799836"/>
            <a:ext cx="1510574" cy="715564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25" dirty="0">
                <a:solidFill>
                  <a:srgbClr val="474747"/>
                </a:solidFill>
                <a:latin typeface="Calibri" panose="020F0502020204030204"/>
                <a:ea typeface="+mn-ea"/>
                <a:cs typeface="+mn-cs"/>
              </a:rPr>
              <a:t>Uplink </a:t>
            </a:r>
          </a:p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25" dirty="0">
                <a:solidFill>
                  <a:srgbClr val="474747"/>
                </a:solidFill>
                <a:latin typeface="Calibri" panose="020F0502020204030204"/>
                <a:ea typeface="+mn-ea"/>
                <a:cs typeface="+mn-cs"/>
              </a:rPr>
              <a:t>MU-MIMO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954381" y="4873488"/>
            <a:ext cx="1857408" cy="59240"/>
          </a:xfrm>
          <a:prstGeom prst="rect">
            <a:avLst/>
          </a:prstGeom>
          <a:solidFill>
            <a:schemeClr val="tx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24" tIns="45712" rIns="91424" bIns="45712" numCol="1" rtlCol="0" anchor="t" anchorCtr="0" compatLnSpc="1">
            <a:prstTxWarp prst="textNoShape">
              <a:avLst/>
            </a:prstTxWarp>
          </a:bodyPr>
          <a:lstStyle/>
          <a:p>
            <a:pPr defTabSz="9142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>
              <a:solidFill>
                <a:prstClr val="black"/>
              </a:solidFill>
              <a:ea typeface="+mn-ea"/>
              <a:cs typeface="+mn-cs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3506687" y="4875878"/>
            <a:ext cx="1857408" cy="59240"/>
          </a:xfrm>
          <a:prstGeom prst="rect">
            <a:avLst/>
          </a:prstGeom>
          <a:solidFill>
            <a:schemeClr val="tx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24" tIns="45712" rIns="91424" bIns="45712" numCol="1" rtlCol="0" anchor="t" anchorCtr="0" compatLnSpc="1">
            <a:prstTxWarp prst="textNoShape">
              <a:avLst/>
            </a:prstTxWarp>
          </a:bodyPr>
          <a:lstStyle/>
          <a:p>
            <a:pPr defTabSz="9142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>
              <a:solidFill>
                <a:prstClr val="black"/>
              </a:solidFill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6042083" y="4878267"/>
            <a:ext cx="1857408" cy="59240"/>
          </a:xfrm>
          <a:prstGeom prst="rect">
            <a:avLst/>
          </a:prstGeom>
          <a:solidFill>
            <a:schemeClr val="tx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24" tIns="45712" rIns="91424" bIns="45712" numCol="1" rtlCol="0" anchor="t" anchorCtr="0" compatLnSpc="1">
            <a:prstTxWarp prst="textNoShape">
              <a:avLst/>
            </a:prstTxWarp>
          </a:bodyPr>
          <a:lstStyle/>
          <a:p>
            <a:pPr defTabSz="9142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>
              <a:solidFill>
                <a:prstClr val="black"/>
              </a:solidFill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71647" y="4932725"/>
            <a:ext cx="2029018" cy="403941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25" dirty="0">
                <a:solidFill>
                  <a:srgbClr val="474747"/>
                </a:solidFill>
                <a:latin typeface="Calibri" panose="020F0502020204030204"/>
                <a:ea typeface="+mn-ea"/>
                <a:cs typeface="+mn-cs"/>
              </a:rPr>
              <a:t>1024-QAM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429001" y="4937507"/>
            <a:ext cx="2029018" cy="715564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25" dirty="0">
                <a:solidFill>
                  <a:srgbClr val="474747"/>
                </a:solidFill>
                <a:latin typeface="Calibri" panose="020F0502020204030204"/>
                <a:ea typeface="+mn-ea"/>
                <a:cs typeface="+mn-cs"/>
              </a:rPr>
              <a:t>Power Efficiencies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11716" y="4942287"/>
            <a:ext cx="1510574" cy="403941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25" dirty="0">
                <a:solidFill>
                  <a:srgbClr val="474747"/>
                </a:solidFill>
                <a:latin typeface="Calibri" panose="020F0502020204030204"/>
                <a:ea typeface="+mn-ea"/>
                <a:cs typeface="+mn-cs"/>
              </a:rPr>
              <a:t>BSS Coloring</a:t>
            </a:r>
          </a:p>
        </p:txBody>
      </p:sp>
      <p:cxnSp>
        <p:nvCxnSpPr>
          <p:cNvPr id="20" name="Straight Connector 19"/>
          <p:cNvCxnSpPr/>
          <p:nvPr/>
        </p:nvCxnSpPr>
        <p:spPr bwMode="auto">
          <a:xfrm>
            <a:off x="1564312" y="1883558"/>
            <a:ext cx="839705" cy="0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sm" len="sm"/>
          </a:ln>
          <a:effectLst/>
        </p:spPr>
      </p:cxnSp>
      <p:grpSp>
        <p:nvGrpSpPr>
          <p:cNvPr id="21" name="Group 20"/>
          <p:cNvGrpSpPr>
            <a:grpSpLocks noChangeAspect="1"/>
          </p:cNvGrpSpPr>
          <p:nvPr/>
        </p:nvGrpSpPr>
        <p:grpSpPr>
          <a:xfrm>
            <a:off x="1565019" y="1954688"/>
            <a:ext cx="848772" cy="548640"/>
            <a:chOff x="4562054" y="2121654"/>
            <a:chExt cx="2122483" cy="1371600"/>
          </a:xfrm>
        </p:grpSpPr>
        <p:sp>
          <p:nvSpPr>
            <p:cNvPr id="22" name="Rectangle 21"/>
            <p:cNvSpPr/>
            <p:nvPr/>
          </p:nvSpPr>
          <p:spPr bwMode="auto">
            <a:xfrm>
              <a:off x="4562054" y="2121654"/>
              <a:ext cx="515697" cy="81847"/>
            </a:xfrm>
            <a:prstGeom prst="rect">
              <a:avLst/>
            </a:prstGeom>
            <a:solidFill>
              <a:srgbClr val="A15C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25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4562054" y="2207638"/>
              <a:ext cx="515697" cy="81847"/>
            </a:xfrm>
            <a:prstGeom prst="rect">
              <a:avLst/>
            </a:prstGeom>
            <a:solidFill>
              <a:srgbClr val="A15C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25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24" name="Rectangle 23"/>
            <p:cNvSpPr/>
            <p:nvPr/>
          </p:nvSpPr>
          <p:spPr bwMode="auto">
            <a:xfrm>
              <a:off x="4562054" y="2293622"/>
              <a:ext cx="515697" cy="81847"/>
            </a:xfrm>
            <a:prstGeom prst="rect">
              <a:avLst/>
            </a:prstGeom>
            <a:solidFill>
              <a:srgbClr val="A15C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25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25" name="Rectangle 24"/>
            <p:cNvSpPr/>
            <p:nvPr/>
          </p:nvSpPr>
          <p:spPr bwMode="auto">
            <a:xfrm>
              <a:off x="4562054" y="2379605"/>
              <a:ext cx="515697" cy="81847"/>
            </a:xfrm>
            <a:prstGeom prst="rect">
              <a:avLst/>
            </a:prstGeom>
            <a:solidFill>
              <a:srgbClr val="A15C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25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4562054" y="2465589"/>
              <a:ext cx="515697" cy="81847"/>
            </a:xfrm>
            <a:prstGeom prst="rect">
              <a:avLst/>
            </a:prstGeom>
            <a:solidFill>
              <a:srgbClr val="A15C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25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27" name="Rectangle 26"/>
            <p:cNvSpPr/>
            <p:nvPr/>
          </p:nvSpPr>
          <p:spPr bwMode="auto">
            <a:xfrm>
              <a:off x="4562054" y="2551573"/>
              <a:ext cx="515697" cy="81847"/>
            </a:xfrm>
            <a:prstGeom prst="rect">
              <a:avLst/>
            </a:prstGeom>
            <a:solidFill>
              <a:srgbClr val="A15C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25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4562054" y="2637557"/>
              <a:ext cx="515697" cy="81847"/>
            </a:xfrm>
            <a:prstGeom prst="rect">
              <a:avLst/>
            </a:prstGeom>
            <a:solidFill>
              <a:srgbClr val="A15C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25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29" name="Rectangle 28"/>
            <p:cNvSpPr/>
            <p:nvPr/>
          </p:nvSpPr>
          <p:spPr bwMode="auto">
            <a:xfrm>
              <a:off x="4562054" y="2723541"/>
              <a:ext cx="515697" cy="81847"/>
            </a:xfrm>
            <a:prstGeom prst="rect">
              <a:avLst/>
            </a:prstGeom>
            <a:solidFill>
              <a:srgbClr val="A15C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25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4562054" y="2809524"/>
              <a:ext cx="515697" cy="81847"/>
            </a:xfrm>
            <a:prstGeom prst="rect">
              <a:avLst/>
            </a:prstGeom>
            <a:solidFill>
              <a:srgbClr val="1BE3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25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31" name="Rectangle 30"/>
            <p:cNvSpPr/>
            <p:nvPr/>
          </p:nvSpPr>
          <p:spPr bwMode="auto">
            <a:xfrm>
              <a:off x="4562054" y="2895508"/>
              <a:ext cx="515697" cy="81847"/>
            </a:xfrm>
            <a:prstGeom prst="rect">
              <a:avLst/>
            </a:prstGeom>
            <a:solidFill>
              <a:srgbClr val="1BE3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25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32" name="Rectangle 31"/>
            <p:cNvSpPr/>
            <p:nvPr/>
          </p:nvSpPr>
          <p:spPr bwMode="auto">
            <a:xfrm>
              <a:off x="4562054" y="2981492"/>
              <a:ext cx="515697" cy="81847"/>
            </a:xfrm>
            <a:prstGeom prst="rect">
              <a:avLst/>
            </a:prstGeom>
            <a:solidFill>
              <a:srgbClr val="1BE3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25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33" name="Rectangle 32"/>
            <p:cNvSpPr/>
            <p:nvPr/>
          </p:nvSpPr>
          <p:spPr bwMode="auto">
            <a:xfrm>
              <a:off x="4562054" y="3067476"/>
              <a:ext cx="515697" cy="81847"/>
            </a:xfrm>
            <a:prstGeom prst="rect">
              <a:avLst/>
            </a:prstGeom>
            <a:solidFill>
              <a:srgbClr val="1BE3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25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34" name="Rectangle 33"/>
            <p:cNvSpPr/>
            <p:nvPr/>
          </p:nvSpPr>
          <p:spPr bwMode="auto">
            <a:xfrm>
              <a:off x="4562054" y="3153459"/>
              <a:ext cx="515697" cy="81847"/>
            </a:xfrm>
            <a:prstGeom prst="rect">
              <a:avLst/>
            </a:prstGeom>
            <a:solidFill>
              <a:srgbClr val="1BE3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25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35" name="Rectangle 34"/>
            <p:cNvSpPr/>
            <p:nvPr/>
          </p:nvSpPr>
          <p:spPr bwMode="auto">
            <a:xfrm>
              <a:off x="4562054" y="3239443"/>
              <a:ext cx="515697" cy="81847"/>
            </a:xfrm>
            <a:prstGeom prst="rect">
              <a:avLst/>
            </a:prstGeom>
            <a:solidFill>
              <a:srgbClr val="1BE3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25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36" name="Rectangle 35"/>
            <p:cNvSpPr/>
            <p:nvPr/>
          </p:nvSpPr>
          <p:spPr bwMode="auto">
            <a:xfrm>
              <a:off x="4562054" y="3325427"/>
              <a:ext cx="515697" cy="81847"/>
            </a:xfrm>
            <a:prstGeom prst="rect">
              <a:avLst/>
            </a:prstGeom>
            <a:solidFill>
              <a:srgbClr val="1BE3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25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37" name="Rectangle 36"/>
            <p:cNvSpPr/>
            <p:nvPr/>
          </p:nvSpPr>
          <p:spPr bwMode="auto">
            <a:xfrm>
              <a:off x="4562054" y="3411407"/>
              <a:ext cx="515697" cy="81847"/>
            </a:xfrm>
            <a:prstGeom prst="rect">
              <a:avLst/>
            </a:prstGeom>
            <a:solidFill>
              <a:srgbClr val="1BE3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25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38" name="Rectangle 37"/>
            <p:cNvSpPr/>
            <p:nvPr/>
          </p:nvSpPr>
          <p:spPr bwMode="auto">
            <a:xfrm>
              <a:off x="5633244" y="2121654"/>
              <a:ext cx="515697" cy="81847"/>
            </a:xfrm>
            <a:prstGeom prst="rect">
              <a:avLst/>
            </a:prstGeom>
            <a:solidFill>
              <a:srgbClr val="1BE3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25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39" name="Rectangle 38"/>
            <p:cNvSpPr/>
            <p:nvPr/>
          </p:nvSpPr>
          <p:spPr bwMode="auto">
            <a:xfrm>
              <a:off x="5633244" y="2207638"/>
              <a:ext cx="515697" cy="81847"/>
            </a:xfrm>
            <a:prstGeom prst="rect">
              <a:avLst/>
            </a:prstGeom>
            <a:solidFill>
              <a:srgbClr val="1BE3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25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40" name="Rectangle 39"/>
            <p:cNvSpPr/>
            <p:nvPr/>
          </p:nvSpPr>
          <p:spPr bwMode="auto">
            <a:xfrm>
              <a:off x="5633244" y="2293622"/>
              <a:ext cx="515697" cy="81847"/>
            </a:xfrm>
            <a:prstGeom prst="rect">
              <a:avLst/>
            </a:prstGeom>
            <a:solidFill>
              <a:srgbClr val="1BE3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25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41" name="Rectangle 40"/>
            <p:cNvSpPr/>
            <p:nvPr/>
          </p:nvSpPr>
          <p:spPr bwMode="auto">
            <a:xfrm>
              <a:off x="5633244" y="2379605"/>
              <a:ext cx="515697" cy="81847"/>
            </a:xfrm>
            <a:prstGeom prst="rect">
              <a:avLst/>
            </a:prstGeom>
            <a:solidFill>
              <a:srgbClr val="1BE3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25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42" name="Rectangle 41"/>
            <p:cNvSpPr/>
            <p:nvPr/>
          </p:nvSpPr>
          <p:spPr bwMode="auto">
            <a:xfrm>
              <a:off x="5633244" y="2465589"/>
              <a:ext cx="515697" cy="81847"/>
            </a:xfrm>
            <a:prstGeom prst="rect">
              <a:avLst/>
            </a:prstGeom>
            <a:solidFill>
              <a:srgbClr val="3DF12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25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43" name="Rectangle 42"/>
            <p:cNvSpPr/>
            <p:nvPr/>
          </p:nvSpPr>
          <p:spPr bwMode="auto">
            <a:xfrm>
              <a:off x="5633244" y="2551573"/>
              <a:ext cx="515697" cy="81847"/>
            </a:xfrm>
            <a:prstGeom prst="rect">
              <a:avLst/>
            </a:prstGeom>
            <a:solidFill>
              <a:srgbClr val="3DF12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25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44" name="Rectangle 43"/>
            <p:cNvSpPr/>
            <p:nvPr/>
          </p:nvSpPr>
          <p:spPr bwMode="auto">
            <a:xfrm>
              <a:off x="5633244" y="2637557"/>
              <a:ext cx="515697" cy="81847"/>
            </a:xfrm>
            <a:prstGeom prst="rect">
              <a:avLst/>
            </a:prstGeom>
            <a:solidFill>
              <a:srgbClr val="3DF12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25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45" name="Rectangle 44"/>
            <p:cNvSpPr/>
            <p:nvPr/>
          </p:nvSpPr>
          <p:spPr bwMode="auto">
            <a:xfrm>
              <a:off x="5633244" y="2723541"/>
              <a:ext cx="515697" cy="81847"/>
            </a:xfrm>
            <a:prstGeom prst="rect">
              <a:avLst/>
            </a:prstGeom>
            <a:solidFill>
              <a:srgbClr val="3DF12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25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46" name="Rectangle 45"/>
            <p:cNvSpPr/>
            <p:nvPr/>
          </p:nvSpPr>
          <p:spPr bwMode="auto">
            <a:xfrm>
              <a:off x="5633244" y="2809524"/>
              <a:ext cx="515697" cy="81847"/>
            </a:xfrm>
            <a:prstGeom prst="rect">
              <a:avLst/>
            </a:prstGeom>
            <a:solidFill>
              <a:srgbClr val="1D46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25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47" name="Rectangle 46"/>
            <p:cNvSpPr/>
            <p:nvPr/>
          </p:nvSpPr>
          <p:spPr bwMode="auto">
            <a:xfrm>
              <a:off x="5633244" y="2895508"/>
              <a:ext cx="515697" cy="81847"/>
            </a:xfrm>
            <a:prstGeom prst="rect">
              <a:avLst/>
            </a:prstGeom>
            <a:solidFill>
              <a:srgbClr val="1D46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25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48" name="Rectangle 47"/>
            <p:cNvSpPr/>
            <p:nvPr/>
          </p:nvSpPr>
          <p:spPr bwMode="auto">
            <a:xfrm>
              <a:off x="5633244" y="2981492"/>
              <a:ext cx="515697" cy="81847"/>
            </a:xfrm>
            <a:prstGeom prst="rect">
              <a:avLst/>
            </a:prstGeom>
            <a:solidFill>
              <a:srgbClr val="1D46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25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49" name="Rectangle 48"/>
            <p:cNvSpPr/>
            <p:nvPr/>
          </p:nvSpPr>
          <p:spPr bwMode="auto">
            <a:xfrm>
              <a:off x="5633244" y="3067476"/>
              <a:ext cx="515697" cy="81847"/>
            </a:xfrm>
            <a:prstGeom prst="rect">
              <a:avLst/>
            </a:prstGeom>
            <a:solidFill>
              <a:srgbClr val="1D46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25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50" name="Rectangle 49"/>
            <p:cNvSpPr/>
            <p:nvPr/>
          </p:nvSpPr>
          <p:spPr bwMode="auto">
            <a:xfrm>
              <a:off x="5633244" y="3153459"/>
              <a:ext cx="515697" cy="81847"/>
            </a:xfrm>
            <a:prstGeom prst="rect">
              <a:avLst/>
            </a:prstGeom>
            <a:solidFill>
              <a:srgbClr val="1D46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25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51" name="Rectangle 50"/>
            <p:cNvSpPr/>
            <p:nvPr/>
          </p:nvSpPr>
          <p:spPr bwMode="auto">
            <a:xfrm>
              <a:off x="5633244" y="3239443"/>
              <a:ext cx="515697" cy="81847"/>
            </a:xfrm>
            <a:prstGeom prst="rect">
              <a:avLst/>
            </a:prstGeom>
            <a:solidFill>
              <a:srgbClr val="1D46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25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52" name="Rectangle 51"/>
            <p:cNvSpPr/>
            <p:nvPr/>
          </p:nvSpPr>
          <p:spPr bwMode="auto">
            <a:xfrm>
              <a:off x="5633244" y="3325427"/>
              <a:ext cx="515697" cy="81847"/>
            </a:xfrm>
            <a:prstGeom prst="rect">
              <a:avLst/>
            </a:prstGeom>
            <a:solidFill>
              <a:srgbClr val="1D46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25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53" name="Rectangle 52"/>
            <p:cNvSpPr/>
            <p:nvPr/>
          </p:nvSpPr>
          <p:spPr bwMode="auto">
            <a:xfrm>
              <a:off x="5633244" y="3411407"/>
              <a:ext cx="515697" cy="81847"/>
            </a:xfrm>
            <a:prstGeom prst="rect">
              <a:avLst/>
            </a:prstGeom>
            <a:solidFill>
              <a:srgbClr val="1D46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25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54" name="Rectangle 53"/>
            <p:cNvSpPr/>
            <p:nvPr/>
          </p:nvSpPr>
          <p:spPr bwMode="auto">
            <a:xfrm>
              <a:off x="6168840" y="2121654"/>
              <a:ext cx="515697" cy="81847"/>
            </a:xfrm>
            <a:prstGeom prst="rect">
              <a:avLst/>
            </a:prstGeom>
            <a:solidFill>
              <a:srgbClr val="1BE3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25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55" name="Rectangle 54"/>
            <p:cNvSpPr/>
            <p:nvPr/>
          </p:nvSpPr>
          <p:spPr bwMode="auto">
            <a:xfrm>
              <a:off x="6168840" y="2207638"/>
              <a:ext cx="515697" cy="81847"/>
            </a:xfrm>
            <a:prstGeom prst="rect">
              <a:avLst/>
            </a:prstGeom>
            <a:solidFill>
              <a:srgbClr val="1BE3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25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56" name="Rectangle 55"/>
            <p:cNvSpPr/>
            <p:nvPr/>
          </p:nvSpPr>
          <p:spPr bwMode="auto">
            <a:xfrm>
              <a:off x="6168840" y="2293622"/>
              <a:ext cx="515697" cy="81847"/>
            </a:xfrm>
            <a:prstGeom prst="rect">
              <a:avLst/>
            </a:prstGeom>
            <a:solidFill>
              <a:srgbClr val="1D46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25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57" name="Rectangle 56"/>
            <p:cNvSpPr/>
            <p:nvPr/>
          </p:nvSpPr>
          <p:spPr bwMode="auto">
            <a:xfrm>
              <a:off x="6168840" y="2379605"/>
              <a:ext cx="515697" cy="81847"/>
            </a:xfrm>
            <a:prstGeom prst="rect">
              <a:avLst/>
            </a:prstGeom>
            <a:solidFill>
              <a:srgbClr val="1D46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25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58" name="Rectangle 57"/>
            <p:cNvSpPr/>
            <p:nvPr/>
          </p:nvSpPr>
          <p:spPr bwMode="auto">
            <a:xfrm>
              <a:off x="6168840" y="2465589"/>
              <a:ext cx="515697" cy="81847"/>
            </a:xfrm>
            <a:prstGeom prst="rect">
              <a:avLst/>
            </a:prstGeom>
            <a:solidFill>
              <a:srgbClr val="1D46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25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59" name="Rectangle 58"/>
            <p:cNvSpPr/>
            <p:nvPr/>
          </p:nvSpPr>
          <p:spPr bwMode="auto">
            <a:xfrm>
              <a:off x="6168840" y="2551573"/>
              <a:ext cx="515697" cy="81847"/>
            </a:xfrm>
            <a:prstGeom prst="rect">
              <a:avLst/>
            </a:prstGeom>
            <a:solidFill>
              <a:srgbClr val="1D46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25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60" name="Rectangle 59"/>
            <p:cNvSpPr/>
            <p:nvPr/>
          </p:nvSpPr>
          <p:spPr bwMode="auto">
            <a:xfrm>
              <a:off x="6168840" y="2637557"/>
              <a:ext cx="515697" cy="81847"/>
            </a:xfrm>
            <a:prstGeom prst="rect">
              <a:avLst/>
            </a:prstGeom>
            <a:solidFill>
              <a:srgbClr val="1D46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25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61" name="Rectangle 60"/>
            <p:cNvSpPr/>
            <p:nvPr/>
          </p:nvSpPr>
          <p:spPr bwMode="auto">
            <a:xfrm>
              <a:off x="6168840" y="2723541"/>
              <a:ext cx="515697" cy="81847"/>
            </a:xfrm>
            <a:prstGeom prst="rect">
              <a:avLst/>
            </a:prstGeom>
            <a:solidFill>
              <a:srgbClr val="1D46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25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62" name="Rectangle 61"/>
            <p:cNvSpPr/>
            <p:nvPr/>
          </p:nvSpPr>
          <p:spPr bwMode="auto">
            <a:xfrm>
              <a:off x="6168840" y="2809524"/>
              <a:ext cx="515697" cy="81847"/>
            </a:xfrm>
            <a:prstGeom prst="rect">
              <a:avLst/>
            </a:prstGeom>
            <a:solidFill>
              <a:srgbClr val="A15C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25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63" name="Rectangle 62"/>
            <p:cNvSpPr/>
            <p:nvPr/>
          </p:nvSpPr>
          <p:spPr bwMode="auto">
            <a:xfrm>
              <a:off x="6168840" y="2895508"/>
              <a:ext cx="515697" cy="81847"/>
            </a:xfrm>
            <a:prstGeom prst="rect">
              <a:avLst/>
            </a:prstGeom>
            <a:solidFill>
              <a:srgbClr val="A15C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25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64" name="Rectangle 63"/>
            <p:cNvSpPr/>
            <p:nvPr/>
          </p:nvSpPr>
          <p:spPr bwMode="auto">
            <a:xfrm>
              <a:off x="6168840" y="2981492"/>
              <a:ext cx="515697" cy="81847"/>
            </a:xfrm>
            <a:prstGeom prst="rect">
              <a:avLst/>
            </a:prstGeom>
            <a:solidFill>
              <a:srgbClr val="A15C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25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65" name="Rectangle 64"/>
            <p:cNvSpPr/>
            <p:nvPr/>
          </p:nvSpPr>
          <p:spPr bwMode="auto">
            <a:xfrm>
              <a:off x="6168840" y="3067476"/>
              <a:ext cx="515697" cy="81847"/>
            </a:xfrm>
            <a:prstGeom prst="rect">
              <a:avLst/>
            </a:prstGeom>
            <a:solidFill>
              <a:srgbClr val="A15C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25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66" name="Rectangle 65"/>
            <p:cNvSpPr/>
            <p:nvPr/>
          </p:nvSpPr>
          <p:spPr bwMode="auto">
            <a:xfrm>
              <a:off x="6168840" y="3153459"/>
              <a:ext cx="515697" cy="81847"/>
            </a:xfrm>
            <a:prstGeom prst="rect">
              <a:avLst/>
            </a:prstGeom>
            <a:solidFill>
              <a:srgbClr val="A15C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25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67" name="Rectangle 66"/>
            <p:cNvSpPr/>
            <p:nvPr/>
          </p:nvSpPr>
          <p:spPr bwMode="auto">
            <a:xfrm>
              <a:off x="6168840" y="3239443"/>
              <a:ext cx="515697" cy="81847"/>
            </a:xfrm>
            <a:prstGeom prst="rect">
              <a:avLst/>
            </a:prstGeom>
            <a:solidFill>
              <a:srgbClr val="A15C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25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68" name="Rectangle 67"/>
            <p:cNvSpPr/>
            <p:nvPr/>
          </p:nvSpPr>
          <p:spPr bwMode="auto">
            <a:xfrm>
              <a:off x="6168840" y="3325427"/>
              <a:ext cx="515697" cy="81847"/>
            </a:xfrm>
            <a:prstGeom prst="rect">
              <a:avLst/>
            </a:prstGeom>
            <a:solidFill>
              <a:srgbClr val="A15C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25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69" name="Rectangle 68"/>
            <p:cNvSpPr/>
            <p:nvPr/>
          </p:nvSpPr>
          <p:spPr bwMode="auto">
            <a:xfrm>
              <a:off x="6168840" y="3411407"/>
              <a:ext cx="515697" cy="81847"/>
            </a:xfrm>
            <a:prstGeom prst="rect">
              <a:avLst/>
            </a:prstGeom>
            <a:solidFill>
              <a:srgbClr val="A15C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25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70" name="Rectangle 69"/>
            <p:cNvSpPr/>
            <p:nvPr/>
          </p:nvSpPr>
          <p:spPr bwMode="auto">
            <a:xfrm>
              <a:off x="5097649" y="2121654"/>
              <a:ext cx="515697" cy="81847"/>
            </a:xfrm>
            <a:prstGeom prst="rect">
              <a:avLst/>
            </a:prstGeom>
            <a:solidFill>
              <a:srgbClr val="A15C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25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71" name="Rectangle 70"/>
            <p:cNvSpPr/>
            <p:nvPr/>
          </p:nvSpPr>
          <p:spPr bwMode="auto">
            <a:xfrm>
              <a:off x="5097649" y="2207638"/>
              <a:ext cx="515697" cy="81847"/>
            </a:xfrm>
            <a:prstGeom prst="rect">
              <a:avLst/>
            </a:prstGeom>
            <a:solidFill>
              <a:srgbClr val="A15C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25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72" name="Rectangle 71"/>
            <p:cNvSpPr/>
            <p:nvPr/>
          </p:nvSpPr>
          <p:spPr bwMode="auto">
            <a:xfrm>
              <a:off x="5097649" y="2293622"/>
              <a:ext cx="515697" cy="81847"/>
            </a:xfrm>
            <a:prstGeom prst="rect">
              <a:avLst/>
            </a:prstGeom>
            <a:solidFill>
              <a:srgbClr val="3DF12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25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73" name="Rectangle 72"/>
            <p:cNvSpPr/>
            <p:nvPr/>
          </p:nvSpPr>
          <p:spPr bwMode="auto">
            <a:xfrm>
              <a:off x="5097649" y="2379605"/>
              <a:ext cx="515697" cy="81847"/>
            </a:xfrm>
            <a:prstGeom prst="rect">
              <a:avLst/>
            </a:prstGeom>
            <a:solidFill>
              <a:srgbClr val="3DF12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25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74" name="Rectangle 73"/>
            <p:cNvSpPr/>
            <p:nvPr/>
          </p:nvSpPr>
          <p:spPr bwMode="auto">
            <a:xfrm>
              <a:off x="5097649" y="2465589"/>
              <a:ext cx="515697" cy="81847"/>
            </a:xfrm>
            <a:prstGeom prst="rect">
              <a:avLst/>
            </a:prstGeom>
            <a:solidFill>
              <a:srgbClr val="3DF12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25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75" name="Rectangle 74"/>
            <p:cNvSpPr/>
            <p:nvPr/>
          </p:nvSpPr>
          <p:spPr bwMode="auto">
            <a:xfrm>
              <a:off x="5097649" y="2551573"/>
              <a:ext cx="515697" cy="81847"/>
            </a:xfrm>
            <a:prstGeom prst="rect">
              <a:avLst/>
            </a:prstGeom>
            <a:solidFill>
              <a:srgbClr val="3DF12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25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76" name="Rectangle 75"/>
            <p:cNvSpPr/>
            <p:nvPr/>
          </p:nvSpPr>
          <p:spPr bwMode="auto">
            <a:xfrm>
              <a:off x="5097649" y="2637557"/>
              <a:ext cx="515697" cy="81847"/>
            </a:xfrm>
            <a:prstGeom prst="rect">
              <a:avLst/>
            </a:prstGeom>
            <a:solidFill>
              <a:srgbClr val="3DF12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25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77" name="Rectangle 76"/>
            <p:cNvSpPr/>
            <p:nvPr/>
          </p:nvSpPr>
          <p:spPr bwMode="auto">
            <a:xfrm>
              <a:off x="5097649" y="2723541"/>
              <a:ext cx="515697" cy="81847"/>
            </a:xfrm>
            <a:prstGeom prst="rect">
              <a:avLst/>
            </a:prstGeom>
            <a:solidFill>
              <a:srgbClr val="3DF12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25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78" name="Rectangle 77"/>
            <p:cNvSpPr/>
            <p:nvPr/>
          </p:nvSpPr>
          <p:spPr bwMode="auto">
            <a:xfrm>
              <a:off x="5097649" y="2809524"/>
              <a:ext cx="515697" cy="81847"/>
            </a:xfrm>
            <a:prstGeom prst="rect">
              <a:avLst/>
            </a:prstGeom>
            <a:solidFill>
              <a:srgbClr val="3DF12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25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79" name="Rectangle 78"/>
            <p:cNvSpPr/>
            <p:nvPr/>
          </p:nvSpPr>
          <p:spPr bwMode="auto">
            <a:xfrm>
              <a:off x="5097649" y="2895508"/>
              <a:ext cx="515697" cy="81847"/>
            </a:xfrm>
            <a:prstGeom prst="rect">
              <a:avLst/>
            </a:prstGeom>
            <a:solidFill>
              <a:srgbClr val="3DF12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25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80" name="Rectangle 79"/>
            <p:cNvSpPr/>
            <p:nvPr/>
          </p:nvSpPr>
          <p:spPr bwMode="auto">
            <a:xfrm>
              <a:off x="5097649" y="2981492"/>
              <a:ext cx="515697" cy="81847"/>
            </a:xfrm>
            <a:prstGeom prst="rect">
              <a:avLst/>
            </a:prstGeom>
            <a:solidFill>
              <a:srgbClr val="3DF12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25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81" name="Rectangle 80"/>
            <p:cNvSpPr/>
            <p:nvPr/>
          </p:nvSpPr>
          <p:spPr bwMode="auto">
            <a:xfrm>
              <a:off x="5097649" y="3067476"/>
              <a:ext cx="515697" cy="81847"/>
            </a:xfrm>
            <a:prstGeom prst="rect">
              <a:avLst/>
            </a:prstGeom>
            <a:solidFill>
              <a:srgbClr val="3DF12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25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82" name="Rectangle 81"/>
            <p:cNvSpPr/>
            <p:nvPr/>
          </p:nvSpPr>
          <p:spPr bwMode="auto">
            <a:xfrm>
              <a:off x="5097649" y="3153459"/>
              <a:ext cx="515697" cy="81847"/>
            </a:xfrm>
            <a:prstGeom prst="rect">
              <a:avLst/>
            </a:prstGeom>
            <a:solidFill>
              <a:srgbClr val="3DF12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25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83" name="Rectangle 82"/>
            <p:cNvSpPr/>
            <p:nvPr/>
          </p:nvSpPr>
          <p:spPr bwMode="auto">
            <a:xfrm>
              <a:off x="5097649" y="3239443"/>
              <a:ext cx="515697" cy="81847"/>
            </a:xfrm>
            <a:prstGeom prst="rect">
              <a:avLst/>
            </a:prstGeom>
            <a:solidFill>
              <a:srgbClr val="3DF12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25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84" name="Rectangle 83"/>
            <p:cNvSpPr/>
            <p:nvPr/>
          </p:nvSpPr>
          <p:spPr bwMode="auto">
            <a:xfrm>
              <a:off x="5097649" y="3325427"/>
              <a:ext cx="515697" cy="81847"/>
            </a:xfrm>
            <a:prstGeom prst="rect">
              <a:avLst/>
            </a:prstGeom>
            <a:solidFill>
              <a:srgbClr val="1BE3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25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85" name="Rectangle 84"/>
            <p:cNvSpPr/>
            <p:nvPr/>
          </p:nvSpPr>
          <p:spPr bwMode="auto">
            <a:xfrm>
              <a:off x="5097649" y="3411407"/>
              <a:ext cx="515697" cy="81847"/>
            </a:xfrm>
            <a:prstGeom prst="rect">
              <a:avLst/>
            </a:prstGeom>
            <a:solidFill>
              <a:srgbClr val="1BE3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25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</p:grpSp>
      <p:cxnSp>
        <p:nvCxnSpPr>
          <p:cNvPr id="86" name="Straight Connector 85"/>
          <p:cNvCxnSpPr/>
          <p:nvPr/>
        </p:nvCxnSpPr>
        <p:spPr bwMode="auto">
          <a:xfrm flipV="1">
            <a:off x="1498689" y="1928181"/>
            <a:ext cx="0" cy="569389"/>
          </a:xfrm>
          <a:prstGeom prst="line">
            <a:avLst/>
          </a:prstGeom>
          <a:solidFill>
            <a:schemeClr val="accent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sm" len="sm"/>
          </a:ln>
          <a:effectLst/>
        </p:spPr>
      </p:cxnSp>
      <p:sp>
        <p:nvSpPr>
          <p:cNvPr id="87" name="TextBox 86"/>
          <p:cNvSpPr txBox="1"/>
          <p:nvPr/>
        </p:nvSpPr>
        <p:spPr>
          <a:xfrm>
            <a:off x="811896" y="2037211"/>
            <a:ext cx="796904" cy="346232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25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Frequency /Subcarriers</a:t>
            </a:r>
          </a:p>
        </p:txBody>
      </p:sp>
      <p:sp>
        <p:nvSpPr>
          <p:cNvPr id="88" name="Rounded Rectangle 87"/>
          <p:cNvSpPr/>
          <p:nvPr/>
        </p:nvSpPr>
        <p:spPr bwMode="auto">
          <a:xfrm>
            <a:off x="6430271" y="4203586"/>
            <a:ext cx="215614" cy="215670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24" tIns="45712" rIns="91424" bIns="45712" numCol="1" rtlCol="0" anchor="t" anchorCtr="0" compatLnSpc="1">
            <a:prstTxWarp prst="textNoShape">
              <a:avLst/>
            </a:prstTxWarp>
          </a:bodyPr>
          <a:lstStyle/>
          <a:p>
            <a:pPr defTabSz="9142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>
              <a:solidFill>
                <a:prstClr val="black"/>
              </a:solidFill>
              <a:ea typeface="+mn-ea"/>
              <a:cs typeface="+mn-cs"/>
            </a:endParaRPr>
          </a:p>
        </p:txBody>
      </p:sp>
      <p:sp>
        <p:nvSpPr>
          <p:cNvPr id="89" name="Rounded Rectangle 88"/>
          <p:cNvSpPr/>
          <p:nvPr/>
        </p:nvSpPr>
        <p:spPr bwMode="auto">
          <a:xfrm>
            <a:off x="7359499" y="4203586"/>
            <a:ext cx="215614" cy="215670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24" tIns="45712" rIns="91424" bIns="45712" numCol="1" rtlCol="0" anchor="t" anchorCtr="0" compatLnSpc="1">
            <a:prstTxWarp prst="textNoShape">
              <a:avLst/>
            </a:prstTxWarp>
          </a:bodyPr>
          <a:lstStyle/>
          <a:p>
            <a:pPr defTabSz="9142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>
              <a:solidFill>
                <a:prstClr val="black"/>
              </a:solidFill>
              <a:ea typeface="+mn-ea"/>
              <a:cs typeface="+mn-cs"/>
            </a:endParaRPr>
          </a:p>
        </p:txBody>
      </p:sp>
      <p:grpSp>
        <p:nvGrpSpPr>
          <p:cNvPr id="90" name="Group 89"/>
          <p:cNvGrpSpPr>
            <a:grpSpLocks noChangeAspect="1"/>
          </p:cNvGrpSpPr>
          <p:nvPr/>
        </p:nvGrpSpPr>
        <p:grpSpPr>
          <a:xfrm>
            <a:off x="4920121" y="2251664"/>
            <a:ext cx="188076" cy="365760"/>
            <a:chOff x="-1354262" y="1913554"/>
            <a:chExt cx="693908" cy="1349123"/>
          </a:xfrm>
        </p:grpSpPr>
        <p:sp>
          <p:nvSpPr>
            <p:cNvPr id="91" name="Rounded Rectangle 90"/>
            <p:cNvSpPr/>
            <p:nvPr/>
          </p:nvSpPr>
          <p:spPr>
            <a:xfrm>
              <a:off x="-1354262" y="1913554"/>
              <a:ext cx="693908" cy="1349123"/>
            </a:xfrm>
            <a:prstGeom prst="roundRect">
              <a:avLst>
                <a:gd name="adj" fmla="val 10787"/>
              </a:avLst>
            </a:prstGeom>
            <a:solidFill>
              <a:sysClr val="windowText" lastClr="000000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 kern="0">
                <a:solidFill>
                  <a:sysClr val="window" lastClr="FFFFFF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2" name="Rectangle 91"/>
            <p:cNvSpPr/>
            <p:nvPr/>
          </p:nvSpPr>
          <p:spPr>
            <a:xfrm>
              <a:off x="-1288576" y="2105033"/>
              <a:ext cx="562536" cy="939904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 kern="0">
                <a:solidFill>
                  <a:sysClr val="window" lastClr="FFFFFF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3" name="Oval 92"/>
            <p:cNvSpPr/>
            <p:nvPr/>
          </p:nvSpPr>
          <p:spPr>
            <a:xfrm>
              <a:off x="-1066268" y="3097626"/>
              <a:ext cx="117921" cy="117990"/>
            </a:xfrm>
            <a:prstGeom prst="ellipse">
              <a:avLst/>
            </a:prstGeom>
            <a:solidFill>
              <a:sysClr val="window" lastClr="FFFFFF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 kern="0">
                <a:solidFill>
                  <a:sysClr val="window" lastClr="FFFFFF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4" name="Rectangle 93"/>
            <p:cNvSpPr>
              <a:spLocks noChangeAspect="1"/>
            </p:cNvSpPr>
            <p:nvPr/>
          </p:nvSpPr>
          <p:spPr>
            <a:xfrm>
              <a:off x="-1030195" y="3133720"/>
              <a:ext cx="45775" cy="45802"/>
            </a:xfrm>
            <a:prstGeom prst="rect">
              <a:avLst/>
            </a:prstGeom>
            <a:noFill/>
            <a:ln w="9525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 kern="0">
                <a:solidFill>
                  <a:sysClr val="window" lastClr="FFFFFF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5" name="Rounded Rectangle 94"/>
            <p:cNvSpPr/>
            <p:nvPr/>
          </p:nvSpPr>
          <p:spPr>
            <a:xfrm>
              <a:off x="-1066742" y="2009827"/>
              <a:ext cx="118869" cy="18112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 kern="0">
                <a:solidFill>
                  <a:sysClr val="window" lastClr="FFFFFF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96" name="Rounded Rectangle 95"/>
          <p:cNvSpPr/>
          <p:nvPr/>
        </p:nvSpPr>
        <p:spPr bwMode="auto">
          <a:xfrm>
            <a:off x="3725787" y="1993731"/>
            <a:ext cx="318298" cy="318381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24" tIns="45712" rIns="91424" bIns="45712" numCol="1" rtlCol="0" anchor="t" anchorCtr="0" compatLnSpc="1">
            <a:prstTxWarp prst="textNoShape">
              <a:avLst/>
            </a:prstTxWarp>
          </a:bodyPr>
          <a:lstStyle/>
          <a:p>
            <a:pPr defTabSz="9142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>
              <a:solidFill>
                <a:prstClr val="black"/>
              </a:solidFill>
              <a:ea typeface="+mn-ea"/>
              <a:cs typeface="+mn-cs"/>
            </a:endParaRPr>
          </a:p>
        </p:txBody>
      </p:sp>
      <p:cxnSp>
        <p:nvCxnSpPr>
          <p:cNvPr id="97" name="Straight Connector 96"/>
          <p:cNvCxnSpPr/>
          <p:nvPr/>
        </p:nvCxnSpPr>
        <p:spPr bwMode="auto">
          <a:xfrm flipH="1">
            <a:off x="4068660" y="1885025"/>
            <a:ext cx="763627" cy="207239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1D46FF"/>
            </a:solidFill>
            <a:prstDash val="solid"/>
            <a:round/>
            <a:headEnd type="none" w="med" len="med"/>
            <a:tailEnd type="triangle" w="sm" len="sm"/>
          </a:ln>
          <a:effectLst/>
        </p:spPr>
      </p:cxnSp>
      <p:cxnSp>
        <p:nvCxnSpPr>
          <p:cNvPr id="98" name="Straight Connector 97"/>
          <p:cNvCxnSpPr>
            <a:stCxn id="91" idx="1"/>
          </p:cNvCxnSpPr>
          <p:nvPr/>
        </p:nvCxnSpPr>
        <p:spPr bwMode="auto">
          <a:xfrm flipH="1" flipV="1">
            <a:off x="4068661" y="2152922"/>
            <a:ext cx="851460" cy="281622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A15CFF"/>
            </a:solidFill>
            <a:prstDash val="solid"/>
            <a:round/>
            <a:headEnd type="none" w="med" len="med"/>
            <a:tailEnd type="triangle" w="sm" len="sm"/>
          </a:ln>
          <a:effectLst/>
        </p:spPr>
      </p:cxnSp>
      <p:grpSp>
        <p:nvGrpSpPr>
          <p:cNvPr id="99" name="Group 98"/>
          <p:cNvGrpSpPr/>
          <p:nvPr/>
        </p:nvGrpSpPr>
        <p:grpSpPr>
          <a:xfrm>
            <a:off x="1276552" y="3611233"/>
            <a:ext cx="1123914" cy="1124209"/>
            <a:chOff x="1275692" y="3020671"/>
            <a:chExt cx="1124207" cy="1124209"/>
          </a:xfrm>
        </p:grpSpPr>
        <p:cxnSp>
          <p:nvCxnSpPr>
            <p:cNvPr id="100" name="Straight Connector 99"/>
            <p:cNvCxnSpPr/>
            <p:nvPr/>
          </p:nvCxnSpPr>
          <p:spPr bwMode="auto">
            <a:xfrm flipV="1">
              <a:off x="1826774" y="3020671"/>
              <a:ext cx="0" cy="1124209"/>
            </a:xfrm>
            <a:prstGeom prst="line">
              <a:avLst/>
            </a:prstGeom>
            <a:solidFill>
              <a:srgbClr val="FFFF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sm"/>
              <a:tailEnd type="triangle" w="med" len="sm"/>
            </a:ln>
            <a:effectLst/>
          </p:spPr>
        </p:cxnSp>
        <p:cxnSp>
          <p:nvCxnSpPr>
            <p:cNvPr id="101" name="Straight Connector 100"/>
            <p:cNvCxnSpPr/>
            <p:nvPr/>
          </p:nvCxnSpPr>
          <p:spPr bwMode="auto">
            <a:xfrm flipH="1">
              <a:off x="1275692" y="3571754"/>
              <a:ext cx="1124207" cy="0"/>
            </a:xfrm>
            <a:prstGeom prst="line">
              <a:avLst/>
            </a:prstGeom>
            <a:solidFill>
              <a:srgbClr val="FFFF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sm"/>
              <a:tailEnd type="triangle" w="med" len="sm"/>
            </a:ln>
            <a:effectLst/>
          </p:spPr>
        </p:cxnSp>
        <p:grpSp>
          <p:nvGrpSpPr>
            <p:cNvPr id="102" name="Group 101"/>
            <p:cNvGrpSpPr/>
            <p:nvPr/>
          </p:nvGrpSpPr>
          <p:grpSpPr>
            <a:xfrm>
              <a:off x="1408718" y="3148214"/>
              <a:ext cx="381154" cy="388783"/>
              <a:chOff x="1405543" y="3148214"/>
              <a:chExt cx="381154" cy="388783"/>
            </a:xfrm>
          </p:grpSpPr>
          <p:grpSp>
            <p:nvGrpSpPr>
              <p:cNvPr id="922" name="Group 921"/>
              <p:cNvGrpSpPr/>
              <p:nvPr/>
            </p:nvGrpSpPr>
            <p:grpSpPr>
              <a:xfrm>
                <a:off x="1405543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1178" name="Oval 1177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79" name="Oval 1178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80" name="Oval 1179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81" name="Oval 1180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82" name="Oval 1181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83" name="Oval 1182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84" name="Oval 1183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85" name="Oval 1184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86" name="Oval 1185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87" name="Oval 1186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88" name="Oval 1187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89" name="Oval 1188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90" name="Oval 1189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91" name="Oval 1190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92" name="Oval 1191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93" name="Oval 1192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23" name="Group 922"/>
              <p:cNvGrpSpPr/>
              <p:nvPr/>
            </p:nvGrpSpPr>
            <p:grpSpPr>
              <a:xfrm>
                <a:off x="1430060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1162" name="Oval 1161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63" name="Oval 1162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64" name="Oval 1163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65" name="Oval 1164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66" name="Oval 1165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67" name="Oval 1166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68" name="Oval 1167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69" name="Oval 1168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70" name="Oval 1169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71" name="Oval 1170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72" name="Oval 1171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73" name="Oval 1172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74" name="Oval 1173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75" name="Oval 1174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76" name="Oval 1175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77" name="Oval 1176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24" name="Group 923"/>
              <p:cNvGrpSpPr/>
              <p:nvPr/>
            </p:nvGrpSpPr>
            <p:grpSpPr>
              <a:xfrm>
                <a:off x="1454577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1146" name="Oval 1145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47" name="Oval 1146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48" name="Oval 1147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49" name="Oval 1148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50" name="Oval 1149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51" name="Oval 1150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52" name="Oval 1151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53" name="Oval 1152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54" name="Oval 1153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55" name="Oval 1154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56" name="Oval 1155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57" name="Oval 1156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58" name="Oval 1157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59" name="Oval 1158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60" name="Oval 1159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61" name="Oval 1160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25" name="Group 924"/>
              <p:cNvGrpSpPr/>
              <p:nvPr/>
            </p:nvGrpSpPr>
            <p:grpSpPr>
              <a:xfrm>
                <a:off x="1479094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1130" name="Oval 1129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31" name="Oval 1130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32" name="Oval 1131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33" name="Oval 1132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34" name="Oval 1133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35" name="Oval 1134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36" name="Oval 1135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37" name="Oval 1136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38" name="Oval 1137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39" name="Oval 1138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40" name="Oval 1139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41" name="Oval 1140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42" name="Oval 1141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43" name="Oval 1142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44" name="Oval 1143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45" name="Oval 1144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26" name="Group 925"/>
              <p:cNvGrpSpPr/>
              <p:nvPr/>
            </p:nvGrpSpPr>
            <p:grpSpPr>
              <a:xfrm>
                <a:off x="1503611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1114" name="Oval 1113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15" name="Oval 1114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16" name="Oval 1115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17" name="Oval 1116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18" name="Oval 1117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19" name="Oval 1118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20" name="Oval 1119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21" name="Oval 1120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22" name="Oval 1121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23" name="Oval 1122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24" name="Oval 1123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25" name="Oval 1124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26" name="Oval 1125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27" name="Oval 1126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28" name="Oval 1127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29" name="Oval 1128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27" name="Group 926"/>
              <p:cNvGrpSpPr/>
              <p:nvPr/>
            </p:nvGrpSpPr>
            <p:grpSpPr>
              <a:xfrm>
                <a:off x="1528128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1098" name="Oval 1097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99" name="Oval 1098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00" name="Oval 1099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01" name="Oval 1100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02" name="Oval 1101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03" name="Oval 1102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04" name="Oval 1103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05" name="Oval 1104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06" name="Oval 1105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07" name="Oval 1106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08" name="Oval 1107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09" name="Oval 1108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10" name="Oval 1109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11" name="Oval 1110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12" name="Oval 1111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13" name="Oval 1112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28" name="Group 927"/>
              <p:cNvGrpSpPr/>
              <p:nvPr/>
            </p:nvGrpSpPr>
            <p:grpSpPr>
              <a:xfrm>
                <a:off x="1552645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1082" name="Oval 1081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83" name="Oval 1082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84" name="Oval 1083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85" name="Oval 1084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86" name="Oval 1085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87" name="Oval 1086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88" name="Oval 1087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89" name="Oval 1088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90" name="Oval 1089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91" name="Oval 1090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92" name="Oval 1091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93" name="Oval 1092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94" name="Oval 1093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95" name="Oval 1094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96" name="Oval 1095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97" name="Oval 1096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29" name="Group 928"/>
              <p:cNvGrpSpPr/>
              <p:nvPr/>
            </p:nvGrpSpPr>
            <p:grpSpPr>
              <a:xfrm>
                <a:off x="1577162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1066" name="Oval 1065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67" name="Oval 1066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68" name="Oval 1067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69" name="Oval 1068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70" name="Oval 1069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71" name="Oval 1070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72" name="Oval 1071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73" name="Oval 1072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74" name="Oval 1073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75" name="Oval 1074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76" name="Oval 1075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77" name="Oval 1076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78" name="Oval 1077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79" name="Oval 1078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80" name="Oval 1079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81" name="Oval 1080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30" name="Group 929"/>
              <p:cNvGrpSpPr/>
              <p:nvPr/>
            </p:nvGrpSpPr>
            <p:grpSpPr>
              <a:xfrm>
                <a:off x="1601679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1050" name="Oval 1049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51" name="Oval 1050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52" name="Oval 1051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53" name="Oval 1052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54" name="Oval 1053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55" name="Oval 1054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56" name="Oval 1055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57" name="Oval 1056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58" name="Oval 1057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59" name="Oval 1058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60" name="Oval 1059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61" name="Oval 1060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62" name="Oval 1061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63" name="Oval 1062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64" name="Oval 1063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65" name="Oval 1064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31" name="Group 930"/>
              <p:cNvGrpSpPr/>
              <p:nvPr/>
            </p:nvGrpSpPr>
            <p:grpSpPr>
              <a:xfrm>
                <a:off x="1626196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1034" name="Oval 1033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35" name="Oval 1034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36" name="Oval 1035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37" name="Oval 1036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38" name="Oval 1037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39" name="Oval 1038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40" name="Oval 1039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41" name="Oval 1040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42" name="Oval 1041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43" name="Oval 1042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44" name="Oval 1043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45" name="Oval 1044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46" name="Oval 1045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47" name="Oval 1046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48" name="Oval 1047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49" name="Oval 1048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32" name="Group 931"/>
              <p:cNvGrpSpPr/>
              <p:nvPr/>
            </p:nvGrpSpPr>
            <p:grpSpPr>
              <a:xfrm>
                <a:off x="1650713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1018" name="Oval 1017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19" name="Oval 1018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20" name="Oval 1019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21" name="Oval 1020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22" name="Oval 1021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23" name="Oval 1022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24" name="Oval 1023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25" name="Oval 1024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26" name="Oval 1025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27" name="Oval 1026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28" name="Oval 1027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29" name="Oval 1028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30" name="Oval 1029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31" name="Oval 1030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32" name="Oval 1031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33" name="Oval 1032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33" name="Group 932"/>
              <p:cNvGrpSpPr/>
              <p:nvPr/>
            </p:nvGrpSpPr>
            <p:grpSpPr>
              <a:xfrm>
                <a:off x="1675230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1002" name="Oval 1001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03" name="Oval 1002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04" name="Oval 1003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05" name="Oval 1004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06" name="Oval 1005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07" name="Oval 1006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08" name="Oval 1007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09" name="Oval 1008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10" name="Oval 1009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11" name="Oval 1010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12" name="Oval 1011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13" name="Oval 1012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14" name="Oval 1013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15" name="Oval 1014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16" name="Oval 1015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17" name="Oval 1016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34" name="Group 933"/>
              <p:cNvGrpSpPr/>
              <p:nvPr/>
            </p:nvGrpSpPr>
            <p:grpSpPr>
              <a:xfrm>
                <a:off x="1699747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986" name="Oval 985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87" name="Oval 986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88" name="Oval 987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89" name="Oval 988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90" name="Oval 989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91" name="Oval 990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92" name="Oval 991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93" name="Oval 992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94" name="Oval 993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95" name="Oval 994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96" name="Oval 995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97" name="Oval 996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98" name="Oval 997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99" name="Oval 998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00" name="Oval 999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01" name="Oval 1000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35" name="Group 934"/>
              <p:cNvGrpSpPr/>
              <p:nvPr/>
            </p:nvGrpSpPr>
            <p:grpSpPr>
              <a:xfrm>
                <a:off x="1724264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970" name="Oval 969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71" name="Oval 970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72" name="Oval 971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73" name="Oval 972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74" name="Oval 973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75" name="Oval 974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76" name="Oval 975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77" name="Oval 976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78" name="Oval 977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79" name="Oval 978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80" name="Oval 979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81" name="Oval 980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82" name="Oval 981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83" name="Oval 982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84" name="Oval 983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85" name="Oval 984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36" name="Group 935"/>
              <p:cNvGrpSpPr/>
              <p:nvPr/>
            </p:nvGrpSpPr>
            <p:grpSpPr>
              <a:xfrm>
                <a:off x="1748781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954" name="Oval 953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55" name="Oval 954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56" name="Oval 955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57" name="Oval 956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58" name="Oval 957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59" name="Oval 958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60" name="Oval 959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61" name="Oval 960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62" name="Oval 961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63" name="Oval 962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64" name="Oval 963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65" name="Oval 964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66" name="Oval 965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67" name="Oval 966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68" name="Oval 967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69" name="Oval 968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937" name="Group 936"/>
              <p:cNvGrpSpPr/>
              <p:nvPr/>
            </p:nvGrpSpPr>
            <p:grpSpPr>
              <a:xfrm>
                <a:off x="1773298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938" name="Oval 937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39" name="Oval 938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40" name="Oval 939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41" name="Oval 940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42" name="Oval 941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43" name="Oval 942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44" name="Oval 943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45" name="Oval 944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46" name="Oval 945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47" name="Oval 946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48" name="Oval 947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49" name="Oval 948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50" name="Oval 949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51" name="Oval 950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52" name="Oval 951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53" name="Oval 952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03" name="Group 102"/>
            <p:cNvGrpSpPr/>
            <p:nvPr/>
          </p:nvGrpSpPr>
          <p:grpSpPr>
            <a:xfrm>
              <a:off x="1865546" y="3148214"/>
              <a:ext cx="381154" cy="388783"/>
              <a:chOff x="1405543" y="3148214"/>
              <a:chExt cx="381154" cy="388783"/>
            </a:xfrm>
          </p:grpSpPr>
          <p:grpSp>
            <p:nvGrpSpPr>
              <p:cNvPr id="650" name="Group 649"/>
              <p:cNvGrpSpPr/>
              <p:nvPr/>
            </p:nvGrpSpPr>
            <p:grpSpPr>
              <a:xfrm>
                <a:off x="1405543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906" name="Oval 905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07" name="Oval 906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08" name="Oval 907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09" name="Oval 908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10" name="Oval 909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11" name="Oval 910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12" name="Oval 911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13" name="Oval 912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14" name="Oval 913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15" name="Oval 914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16" name="Oval 915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17" name="Oval 916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18" name="Oval 917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19" name="Oval 918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20" name="Oval 919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21" name="Oval 920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51" name="Group 650"/>
              <p:cNvGrpSpPr/>
              <p:nvPr/>
            </p:nvGrpSpPr>
            <p:grpSpPr>
              <a:xfrm>
                <a:off x="1430060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890" name="Oval 889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91" name="Oval 890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92" name="Oval 891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93" name="Oval 892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94" name="Oval 893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95" name="Oval 894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96" name="Oval 895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97" name="Oval 896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98" name="Oval 897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99" name="Oval 898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00" name="Oval 899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01" name="Oval 900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02" name="Oval 901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03" name="Oval 902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04" name="Oval 903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05" name="Oval 904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52" name="Group 651"/>
              <p:cNvGrpSpPr/>
              <p:nvPr/>
            </p:nvGrpSpPr>
            <p:grpSpPr>
              <a:xfrm>
                <a:off x="1454577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874" name="Oval 873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75" name="Oval 874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76" name="Oval 875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77" name="Oval 876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78" name="Oval 877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79" name="Oval 878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80" name="Oval 879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81" name="Oval 880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82" name="Oval 881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83" name="Oval 882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84" name="Oval 883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85" name="Oval 884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86" name="Oval 885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87" name="Oval 886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88" name="Oval 887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89" name="Oval 888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53" name="Group 652"/>
              <p:cNvGrpSpPr/>
              <p:nvPr/>
            </p:nvGrpSpPr>
            <p:grpSpPr>
              <a:xfrm>
                <a:off x="1479094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858" name="Oval 857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59" name="Oval 858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60" name="Oval 859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61" name="Oval 860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62" name="Oval 861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63" name="Oval 862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64" name="Oval 863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65" name="Oval 864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66" name="Oval 865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67" name="Oval 866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68" name="Oval 867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69" name="Oval 868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70" name="Oval 869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71" name="Oval 870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72" name="Oval 871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73" name="Oval 872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54" name="Group 653"/>
              <p:cNvGrpSpPr/>
              <p:nvPr/>
            </p:nvGrpSpPr>
            <p:grpSpPr>
              <a:xfrm>
                <a:off x="1503611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842" name="Oval 841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43" name="Oval 842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44" name="Oval 843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45" name="Oval 844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46" name="Oval 845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47" name="Oval 846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48" name="Oval 847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49" name="Oval 848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50" name="Oval 849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51" name="Oval 850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52" name="Oval 851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53" name="Oval 852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54" name="Oval 853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55" name="Oval 854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56" name="Oval 855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57" name="Oval 856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55" name="Group 654"/>
              <p:cNvGrpSpPr/>
              <p:nvPr/>
            </p:nvGrpSpPr>
            <p:grpSpPr>
              <a:xfrm>
                <a:off x="1528128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826" name="Oval 825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27" name="Oval 826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28" name="Oval 827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29" name="Oval 828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30" name="Oval 829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31" name="Oval 830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32" name="Oval 831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33" name="Oval 832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34" name="Oval 833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35" name="Oval 834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36" name="Oval 835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37" name="Oval 836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38" name="Oval 837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39" name="Oval 838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40" name="Oval 839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41" name="Oval 840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56" name="Group 655"/>
              <p:cNvGrpSpPr/>
              <p:nvPr/>
            </p:nvGrpSpPr>
            <p:grpSpPr>
              <a:xfrm>
                <a:off x="1552645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810" name="Oval 809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11" name="Oval 810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12" name="Oval 811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13" name="Oval 812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14" name="Oval 813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15" name="Oval 814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16" name="Oval 815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17" name="Oval 816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18" name="Oval 817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19" name="Oval 818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20" name="Oval 819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21" name="Oval 820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22" name="Oval 821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23" name="Oval 822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24" name="Oval 823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25" name="Oval 824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57" name="Group 656"/>
              <p:cNvGrpSpPr/>
              <p:nvPr/>
            </p:nvGrpSpPr>
            <p:grpSpPr>
              <a:xfrm>
                <a:off x="1577162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794" name="Oval 793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95" name="Oval 794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96" name="Oval 795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97" name="Oval 796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98" name="Oval 797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99" name="Oval 798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00" name="Oval 799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01" name="Oval 800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02" name="Oval 801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03" name="Oval 802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04" name="Oval 803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05" name="Oval 804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06" name="Oval 805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07" name="Oval 806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08" name="Oval 807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09" name="Oval 808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58" name="Group 657"/>
              <p:cNvGrpSpPr/>
              <p:nvPr/>
            </p:nvGrpSpPr>
            <p:grpSpPr>
              <a:xfrm>
                <a:off x="1601679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778" name="Oval 777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79" name="Oval 778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80" name="Oval 779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81" name="Oval 780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82" name="Oval 781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83" name="Oval 782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84" name="Oval 783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85" name="Oval 784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86" name="Oval 785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87" name="Oval 786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88" name="Oval 787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89" name="Oval 788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90" name="Oval 789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91" name="Oval 790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92" name="Oval 791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93" name="Oval 792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59" name="Group 658"/>
              <p:cNvGrpSpPr/>
              <p:nvPr/>
            </p:nvGrpSpPr>
            <p:grpSpPr>
              <a:xfrm>
                <a:off x="1626196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762" name="Oval 761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63" name="Oval 762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64" name="Oval 763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65" name="Oval 764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66" name="Oval 765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67" name="Oval 766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68" name="Oval 767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69" name="Oval 768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70" name="Oval 769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71" name="Oval 770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72" name="Oval 771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73" name="Oval 772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74" name="Oval 773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75" name="Oval 774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76" name="Oval 775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77" name="Oval 776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60" name="Group 659"/>
              <p:cNvGrpSpPr/>
              <p:nvPr/>
            </p:nvGrpSpPr>
            <p:grpSpPr>
              <a:xfrm>
                <a:off x="1650713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746" name="Oval 745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47" name="Oval 746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48" name="Oval 747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49" name="Oval 748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50" name="Oval 749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51" name="Oval 750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52" name="Oval 751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53" name="Oval 752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54" name="Oval 753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55" name="Oval 754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56" name="Oval 755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57" name="Oval 756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58" name="Oval 757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59" name="Oval 758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60" name="Oval 759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61" name="Oval 760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61" name="Group 660"/>
              <p:cNvGrpSpPr/>
              <p:nvPr/>
            </p:nvGrpSpPr>
            <p:grpSpPr>
              <a:xfrm>
                <a:off x="1675230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730" name="Oval 729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31" name="Oval 730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32" name="Oval 731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33" name="Oval 732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34" name="Oval 733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35" name="Oval 734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36" name="Oval 735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37" name="Oval 736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38" name="Oval 737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39" name="Oval 738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40" name="Oval 739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41" name="Oval 740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42" name="Oval 741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43" name="Oval 742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44" name="Oval 743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45" name="Oval 744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62" name="Group 661"/>
              <p:cNvGrpSpPr/>
              <p:nvPr/>
            </p:nvGrpSpPr>
            <p:grpSpPr>
              <a:xfrm>
                <a:off x="1699747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714" name="Oval 713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15" name="Oval 714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16" name="Oval 715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17" name="Oval 716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18" name="Oval 717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19" name="Oval 718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20" name="Oval 719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21" name="Oval 720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22" name="Oval 721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23" name="Oval 722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24" name="Oval 723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25" name="Oval 724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26" name="Oval 725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27" name="Oval 726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28" name="Oval 727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29" name="Oval 728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63" name="Group 662"/>
              <p:cNvGrpSpPr/>
              <p:nvPr/>
            </p:nvGrpSpPr>
            <p:grpSpPr>
              <a:xfrm>
                <a:off x="1724264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698" name="Oval 697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99" name="Oval 698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00" name="Oval 699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01" name="Oval 700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02" name="Oval 701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03" name="Oval 702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04" name="Oval 703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05" name="Oval 704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06" name="Oval 705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07" name="Oval 706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08" name="Oval 707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09" name="Oval 708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10" name="Oval 709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11" name="Oval 710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12" name="Oval 711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13" name="Oval 712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64" name="Group 663"/>
              <p:cNvGrpSpPr/>
              <p:nvPr/>
            </p:nvGrpSpPr>
            <p:grpSpPr>
              <a:xfrm>
                <a:off x="1748781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682" name="Oval 681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83" name="Oval 682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84" name="Oval 683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85" name="Oval 684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86" name="Oval 685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87" name="Oval 686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88" name="Oval 687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89" name="Oval 688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90" name="Oval 689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91" name="Oval 690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92" name="Oval 691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93" name="Oval 692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94" name="Oval 693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95" name="Oval 694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96" name="Oval 695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97" name="Oval 696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65" name="Group 664"/>
              <p:cNvGrpSpPr/>
              <p:nvPr/>
            </p:nvGrpSpPr>
            <p:grpSpPr>
              <a:xfrm>
                <a:off x="1773298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666" name="Oval 665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67" name="Oval 666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68" name="Oval 667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69" name="Oval 668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70" name="Oval 669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71" name="Oval 670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72" name="Oval 671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73" name="Oval 672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74" name="Oval 673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75" name="Oval 674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76" name="Oval 675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77" name="Oval 676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78" name="Oval 677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79" name="Oval 678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80" name="Oval 679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81" name="Oval 680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04" name="Group 103"/>
            <p:cNvGrpSpPr/>
            <p:nvPr/>
          </p:nvGrpSpPr>
          <p:grpSpPr>
            <a:xfrm>
              <a:off x="1408718" y="3607438"/>
              <a:ext cx="381154" cy="388783"/>
              <a:chOff x="1405543" y="3148214"/>
              <a:chExt cx="381154" cy="388783"/>
            </a:xfrm>
          </p:grpSpPr>
          <p:grpSp>
            <p:nvGrpSpPr>
              <p:cNvPr id="378" name="Group 377"/>
              <p:cNvGrpSpPr/>
              <p:nvPr/>
            </p:nvGrpSpPr>
            <p:grpSpPr>
              <a:xfrm>
                <a:off x="1405543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634" name="Oval 633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35" name="Oval 634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36" name="Oval 635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37" name="Oval 636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38" name="Oval 637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39" name="Oval 638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40" name="Oval 639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41" name="Oval 640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42" name="Oval 641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43" name="Oval 642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44" name="Oval 643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45" name="Oval 644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46" name="Oval 645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47" name="Oval 646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48" name="Oval 647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49" name="Oval 648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79" name="Group 378"/>
              <p:cNvGrpSpPr/>
              <p:nvPr/>
            </p:nvGrpSpPr>
            <p:grpSpPr>
              <a:xfrm>
                <a:off x="1430060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618" name="Oval 617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19" name="Oval 618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20" name="Oval 619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21" name="Oval 620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22" name="Oval 621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23" name="Oval 622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24" name="Oval 623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25" name="Oval 624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26" name="Oval 625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27" name="Oval 626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28" name="Oval 627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29" name="Oval 628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30" name="Oval 629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31" name="Oval 630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32" name="Oval 631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33" name="Oval 632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80" name="Group 379"/>
              <p:cNvGrpSpPr/>
              <p:nvPr/>
            </p:nvGrpSpPr>
            <p:grpSpPr>
              <a:xfrm>
                <a:off x="1454577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602" name="Oval 601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03" name="Oval 602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04" name="Oval 603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05" name="Oval 604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06" name="Oval 605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07" name="Oval 606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08" name="Oval 607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09" name="Oval 608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10" name="Oval 609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11" name="Oval 610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12" name="Oval 611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13" name="Oval 612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14" name="Oval 613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15" name="Oval 614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16" name="Oval 615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17" name="Oval 616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81" name="Group 380"/>
              <p:cNvGrpSpPr/>
              <p:nvPr/>
            </p:nvGrpSpPr>
            <p:grpSpPr>
              <a:xfrm>
                <a:off x="1479094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586" name="Oval 585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87" name="Oval 586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88" name="Oval 587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89" name="Oval 588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90" name="Oval 589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91" name="Oval 590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92" name="Oval 591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93" name="Oval 592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94" name="Oval 593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95" name="Oval 594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96" name="Oval 595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97" name="Oval 596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98" name="Oval 597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99" name="Oval 598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00" name="Oval 599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01" name="Oval 600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82" name="Group 381"/>
              <p:cNvGrpSpPr/>
              <p:nvPr/>
            </p:nvGrpSpPr>
            <p:grpSpPr>
              <a:xfrm>
                <a:off x="1503611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570" name="Oval 569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71" name="Oval 570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72" name="Oval 571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73" name="Oval 572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74" name="Oval 573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75" name="Oval 574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76" name="Oval 575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77" name="Oval 576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78" name="Oval 577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79" name="Oval 578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80" name="Oval 579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81" name="Oval 580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82" name="Oval 581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83" name="Oval 582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84" name="Oval 583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85" name="Oval 584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83" name="Group 382"/>
              <p:cNvGrpSpPr/>
              <p:nvPr/>
            </p:nvGrpSpPr>
            <p:grpSpPr>
              <a:xfrm>
                <a:off x="1528128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554" name="Oval 553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55" name="Oval 554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56" name="Oval 555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57" name="Oval 556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58" name="Oval 557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59" name="Oval 558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60" name="Oval 559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61" name="Oval 560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62" name="Oval 561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63" name="Oval 562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64" name="Oval 563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65" name="Oval 564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66" name="Oval 565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67" name="Oval 566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68" name="Oval 567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69" name="Oval 568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84" name="Group 383"/>
              <p:cNvGrpSpPr/>
              <p:nvPr/>
            </p:nvGrpSpPr>
            <p:grpSpPr>
              <a:xfrm>
                <a:off x="1552645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538" name="Oval 537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39" name="Oval 538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40" name="Oval 539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41" name="Oval 540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42" name="Oval 541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43" name="Oval 542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44" name="Oval 543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45" name="Oval 544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46" name="Oval 545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47" name="Oval 546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48" name="Oval 547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49" name="Oval 548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50" name="Oval 549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51" name="Oval 550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52" name="Oval 551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53" name="Oval 552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85" name="Group 384"/>
              <p:cNvGrpSpPr/>
              <p:nvPr/>
            </p:nvGrpSpPr>
            <p:grpSpPr>
              <a:xfrm>
                <a:off x="1577162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522" name="Oval 521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23" name="Oval 522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24" name="Oval 523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25" name="Oval 524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26" name="Oval 525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27" name="Oval 526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28" name="Oval 527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29" name="Oval 528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30" name="Oval 529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31" name="Oval 530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32" name="Oval 531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33" name="Oval 532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34" name="Oval 533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35" name="Oval 534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36" name="Oval 535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37" name="Oval 536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86" name="Group 385"/>
              <p:cNvGrpSpPr/>
              <p:nvPr/>
            </p:nvGrpSpPr>
            <p:grpSpPr>
              <a:xfrm>
                <a:off x="1601679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506" name="Oval 505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07" name="Oval 506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08" name="Oval 507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09" name="Oval 508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10" name="Oval 509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11" name="Oval 510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12" name="Oval 511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13" name="Oval 512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14" name="Oval 513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15" name="Oval 514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16" name="Oval 515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17" name="Oval 516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18" name="Oval 517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19" name="Oval 518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20" name="Oval 519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21" name="Oval 520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87" name="Group 386"/>
              <p:cNvGrpSpPr/>
              <p:nvPr/>
            </p:nvGrpSpPr>
            <p:grpSpPr>
              <a:xfrm>
                <a:off x="1626196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490" name="Oval 489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91" name="Oval 490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92" name="Oval 491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93" name="Oval 492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94" name="Oval 493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95" name="Oval 494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96" name="Oval 495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97" name="Oval 496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98" name="Oval 497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99" name="Oval 498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00" name="Oval 499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01" name="Oval 500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02" name="Oval 501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03" name="Oval 502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04" name="Oval 503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05" name="Oval 504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88" name="Group 387"/>
              <p:cNvGrpSpPr/>
              <p:nvPr/>
            </p:nvGrpSpPr>
            <p:grpSpPr>
              <a:xfrm>
                <a:off x="1650713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474" name="Oval 473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75" name="Oval 474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76" name="Oval 475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77" name="Oval 476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78" name="Oval 477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79" name="Oval 478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80" name="Oval 479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81" name="Oval 480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82" name="Oval 481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83" name="Oval 482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84" name="Oval 483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85" name="Oval 484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86" name="Oval 485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87" name="Oval 486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88" name="Oval 487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89" name="Oval 488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89" name="Group 388"/>
              <p:cNvGrpSpPr/>
              <p:nvPr/>
            </p:nvGrpSpPr>
            <p:grpSpPr>
              <a:xfrm>
                <a:off x="1675230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458" name="Oval 457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59" name="Oval 458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60" name="Oval 459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61" name="Oval 460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62" name="Oval 461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63" name="Oval 462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64" name="Oval 463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65" name="Oval 464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66" name="Oval 465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67" name="Oval 466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68" name="Oval 467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69" name="Oval 468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70" name="Oval 469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71" name="Oval 470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72" name="Oval 471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73" name="Oval 472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90" name="Group 389"/>
              <p:cNvGrpSpPr/>
              <p:nvPr/>
            </p:nvGrpSpPr>
            <p:grpSpPr>
              <a:xfrm>
                <a:off x="1699747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442" name="Oval 441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43" name="Oval 442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44" name="Oval 443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45" name="Oval 444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46" name="Oval 445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47" name="Oval 446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48" name="Oval 447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49" name="Oval 448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50" name="Oval 449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51" name="Oval 450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52" name="Oval 451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53" name="Oval 452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54" name="Oval 453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55" name="Oval 454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56" name="Oval 455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57" name="Oval 456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91" name="Group 390"/>
              <p:cNvGrpSpPr/>
              <p:nvPr/>
            </p:nvGrpSpPr>
            <p:grpSpPr>
              <a:xfrm>
                <a:off x="1724264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426" name="Oval 425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27" name="Oval 426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28" name="Oval 427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29" name="Oval 428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30" name="Oval 429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31" name="Oval 430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32" name="Oval 431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33" name="Oval 432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34" name="Oval 433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35" name="Oval 434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36" name="Oval 435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37" name="Oval 436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38" name="Oval 437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39" name="Oval 438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40" name="Oval 439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41" name="Oval 440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92" name="Group 391"/>
              <p:cNvGrpSpPr/>
              <p:nvPr/>
            </p:nvGrpSpPr>
            <p:grpSpPr>
              <a:xfrm>
                <a:off x="1748781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410" name="Oval 409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11" name="Oval 410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12" name="Oval 411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13" name="Oval 412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14" name="Oval 413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15" name="Oval 414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16" name="Oval 415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17" name="Oval 416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18" name="Oval 417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19" name="Oval 418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20" name="Oval 419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21" name="Oval 420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22" name="Oval 421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23" name="Oval 422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24" name="Oval 423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25" name="Oval 424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93" name="Group 392"/>
              <p:cNvGrpSpPr/>
              <p:nvPr/>
            </p:nvGrpSpPr>
            <p:grpSpPr>
              <a:xfrm>
                <a:off x="1773298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394" name="Oval 393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95" name="Oval 394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96" name="Oval 395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97" name="Oval 396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98" name="Oval 397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99" name="Oval 398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00" name="Oval 399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01" name="Oval 400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02" name="Oval 401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03" name="Oval 402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04" name="Oval 403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05" name="Oval 404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06" name="Oval 405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07" name="Oval 406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08" name="Oval 407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09" name="Oval 408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05" name="Group 104"/>
            <p:cNvGrpSpPr/>
            <p:nvPr/>
          </p:nvGrpSpPr>
          <p:grpSpPr>
            <a:xfrm>
              <a:off x="1865546" y="3607438"/>
              <a:ext cx="381154" cy="388783"/>
              <a:chOff x="1405543" y="3148214"/>
              <a:chExt cx="381154" cy="388783"/>
            </a:xfrm>
          </p:grpSpPr>
          <p:grpSp>
            <p:nvGrpSpPr>
              <p:cNvPr id="106" name="Group 105"/>
              <p:cNvGrpSpPr/>
              <p:nvPr/>
            </p:nvGrpSpPr>
            <p:grpSpPr>
              <a:xfrm>
                <a:off x="1405543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362" name="Oval 361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63" name="Oval 362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64" name="Oval 363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65" name="Oval 364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66" name="Oval 365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67" name="Oval 366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68" name="Oval 367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69" name="Oval 368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70" name="Oval 369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71" name="Oval 370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72" name="Oval 371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73" name="Oval 372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74" name="Oval 373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75" name="Oval 374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76" name="Oval 375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77" name="Oval 376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07" name="Group 106"/>
              <p:cNvGrpSpPr/>
              <p:nvPr/>
            </p:nvGrpSpPr>
            <p:grpSpPr>
              <a:xfrm>
                <a:off x="1430060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346" name="Oval 345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47" name="Oval 346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48" name="Oval 347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49" name="Oval 348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50" name="Oval 349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51" name="Oval 350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52" name="Oval 351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53" name="Oval 352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54" name="Oval 353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55" name="Oval 354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56" name="Oval 355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57" name="Oval 356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58" name="Oval 357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59" name="Oval 358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60" name="Oval 359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61" name="Oval 360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08" name="Group 107"/>
              <p:cNvGrpSpPr/>
              <p:nvPr/>
            </p:nvGrpSpPr>
            <p:grpSpPr>
              <a:xfrm>
                <a:off x="1454577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330" name="Oval 329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31" name="Oval 330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32" name="Oval 331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33" name="Oval 332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34" name="Oval 333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35" name="Oval 334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36" name="Oval 335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37" name="Oval 336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38" name="Oval 337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39" name="Oval 338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40" name="Oval 339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41" name="Oval 340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42" name="Oval 341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43" name="Oval 342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44" name="Oval 343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45" name="Oval 344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09" name="Group 108"/>
              <p:cNvGrpSpPr/>
              <p:nvPr/>
            </p:nvGrpSpPr>
            <p:grpSpPr>
              <a:xfrm>
                <a:off x="1479094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314" name="Oval 313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15" name="Oval 314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16" name="Oval 315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17" name="Oval 316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18" name="Oval 317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19" name="Oval 318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20" name="Oval 319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21" name="Oval 320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22" name="Oval 321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23" name="Oval 322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24" name="Oval 323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25" name="Oval 324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26" name="Oval 325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27" name="Oval 326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28" name="Oval 327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29" name="Oval 328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10" name="Group 109"/>
              <p:cNvGrpSpPr/>
              <p:nvPr/>
            </p:nvGrpSpPr>
            <p:grpSpPr>
              <a:xfrm>
                <a:off x="1503611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298" name="Oval 297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99" name="Oval 298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00" name="Oval 299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01" name="Oval 300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02" name="Oval 301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03" name="Oval 302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04" name="Oval 303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05" name="Oval 304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06" name="Oval 305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07" name="Oval 306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08" name="Oval 307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09" name="Oval 308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10" name="Oval 309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11" name="Oval 310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12" name="Oval 311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13" name="Oval 312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11" name="Group 110"/>
              <p:cNvGrpSpPr/>
              <p:nvPr/>
            </p:nvGrpSpPr>
            <p:grpSpPr>
              <a:xfrm>
                <a:off x="1528128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282" name="Oval 281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83" name="Oval 282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84" name="Oval 283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85" name="Oval 284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86" name="Oval 285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87" name="Oval 286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88" name="Oval 287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89" name="Oval 288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90" name="Oval 289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91" name="Oval 290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92" name="Oval 291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93" name="Oval 292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94" name="Oval 293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95" name="Oval 294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96" name="Oval 295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97" name="Oval 296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12" name="Group 111"/>
              <p:cNvGrpSpPr/>
              <p:nvPr/>
            </p:nvGrpSpPr>
            <p:grpSpPr>
              <a:xfrm>
                <a:off x="1552645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266" name="Oval 265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67" name="Oval 266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68" name="Oval 267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69" name="Oval 268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70" name="Oval 269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71" name="Oval 270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72" name="Oval 271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73" name="Oval 272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74" name="Oval 273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75" name="Oval 274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76" name="Oval 275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77" name="Oval 276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78" name="Oval 277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79" name="Oval 278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80" name="Oval 279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81" name="Oval 280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13" name="Group 112"/>
              <p:cNvGrpSpPr/>
              <p:nvPr/>
            </p:nvGrpSpPr>
            <p:grpSpPr>
              <a:xfrm>
                <a:off x="1577162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250" name="Oval 249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51" name="Oval 250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52" name="Oval 251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53" name="Oval 252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54" name="Oval 253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55" name="Oval 254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56" name="Oval 255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57" name="Oval 256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58" name="Oval 257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59" name="Oval 258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60" name="Oval 259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61" name="Oval 260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62" name="Oval 261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63" name="Oval 262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64" name="Oval 263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65" name="Oval 264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14" name="Group 113"/>
              <p:cNvGrpSpPr/>
              <p:nvPr/>
            </p:nvGrpSpPr>
            <p:grpSpPr>
              <a:xfrm>
                <a:off x="1601679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234" name="Oval 233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35" name="Oval 234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36" name="Oval 235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37" name="Oval 236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38" name="Oval 237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39" name="Oval 238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40" name="Oval 239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41" name="Oval 240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42" name="Oval 241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43" name="Oval 242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44" name="Oval 243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45" name="Oval 244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46" name="Oval 245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47" name="Oval 246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48" name="Oval 247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49" name="Oval 248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15" name="Group 114"/>
              <p:cNvGrpSpPr/>
              <p:nvPr/>
            </p:nvGrpSpPr>
            <p:grpSpPr>
              <a:xfrm>
                <a:off x="1626196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218" name="Oval 217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19" name="Oval 218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20" name="Oval 219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21" name="Oval 220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22" name="Oval 221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23" name="Oval 222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24" name="Oval 223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25" name="Oval 224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26" name="Oval 225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27" name="Oval 226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28" name="Oval 227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29" name="Oval 228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30" name="Oval 229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31" name="Oval 230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32" name="Oval 231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33" name="Oval 232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16" name="Group 115"/>
              <p:cNvGrpSpPr/>
              <p:nvPr/>
            </p:nvGrpSpPr>
            <p:grpSpPr>
              <a:xfrm>
                <a:off x="1650713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202" name="Oval 201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03" name="Oval 202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04" name="Oval 203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05" name="Oval 204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06" name="Oval 205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07" name="Oval 206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08" name="Oval 207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09" name="Oval 208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10" name="Oval 209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11" name="Oval 210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12" name="Oval 211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13" name="Oval 212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14" name="Oval 213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15" name="Oval 214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16" name="Oval 215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17" name="Oval 216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17" name="Group 116"/>
              <p:cNvGrpSpPr/>
              <p:nvPr/>
            </p:nvGrpSpPr>
            <p:grpSpPr>
              <a:xfrm>
                <a:off x="1675230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186" name="Oval 185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87" name="Oval 186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88" name="Oval 187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89" name="Oval 188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90" name="Oval 189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91" name="Oval 190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92" name="Oval 191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93" name="Oval 192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94" name="Oval 193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95" name="Oval 194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96" name="Oval 195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97" name="Oval 196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98" name="Oval 197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99" name="Oval 198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00" name="Oval 199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01" name="Oval 200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18" name="Group 117"/>
              <p:cNvGrpSpPr/>
              <p:nvPr/>
            </p:nvGrpSpPr>
            <p:grpSpPr>
              <a:xfrm>
                <a:off x="1699747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170" name="Oval 169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71" name="Oval 170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72" name="Oval 171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73" name="Oval 172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74" name="Oval 173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75" name="Oval 174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76" name="Oval 175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77" name="Oval 176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78" name="Oval 177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79" name="Oval 178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80" name="Oval 179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81" name="Oval 180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82" name="Oval 181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83" name="Oval 182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84" name="Oval 183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85" name="Oval 184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19" name="Group 118"/>
              <p:cNvGrpSpPr/>
              <p:nvPr/>
            </p:nvGrpSpPr>
            <p:grpSpPr>
              <a:xfrm>
                <a:off x="1724264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154" name="Oval 153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55" name="Oval 154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56" name="Oval 155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57" name="Oval 156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58" name="Oval 157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59" name="Oval 158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60" name="Oval 159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61" name="Oval 160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62" name="Oval 161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63" name="Oval 162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64" name="Oval 163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65" name="Oval 164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66" name="Oval 165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67" name="Oval 166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68" name="Oval 167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69" name="Oval 168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0" name="Group 119"/>
              <p:cNvGrpSpPr/>
              <p:nvPr/>
            </p:nvGrpSpPr>
            <p:grpSpPr>
              <a:xfrm>
                <a:off x="1748781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138" name="Oval 137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39" name="Oval 138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40" name="Oval 139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41" name="Oval 140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42" name="Oval 141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43" name="Oval 142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44" name="Oval 143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45" name="Oval 144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46" name="Oval 145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47" name="Oval 146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48" name="Oval 147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49" name="Oval 148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50" name="Oval 149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51" name="Oval 150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52" name="Oval 151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53" name="Oval 152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1" name="Group 120"/>
              <p:cNvGrpSpPr/>
              <p:nvPr/>
            </p:nvGrpSpPr>
            <p:grpSpPr>
              <a:xfrm>
                <a:off x="1773298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122" name="Oval 121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23" name="Oval 122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24" name="Oval 123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25" name="Oval 124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26" name="Oval 125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27" name="Oval 126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28" name="Oval 127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29" name="Oval 128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30" name="Oval 129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31" name="Oval 130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32" name="Oval 131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33" name="Oval 132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34" name="Oval 133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35" name="Oval 134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36" name="Oval 135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37" name="Oval 136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</p:grpSp>
      </p:grpSp>
      <p:grpSp>
        <p:nvGrpSpPr>
          <p:cNvPr id="1194" name="Group 1193"/>
          <p:cNvGrpSpPr/>
          <p:nvPr/>
        </p:nvGrpSpPr>
        <p:grpSpPr>
          <a:xfrm>
            <a:off x="3723959" y="4035332"/>
            <a:ext cx="1446779" cy="457200"/>
            <a:chOff x="3535329" y="3444771"/>
            <a:chExt cx="1447156" cy="457200"/>
          </a:xfrm>
        </p:grpSpPr>
        <p:grpSp>
          <p:nvGrpSpPr>
            <p:cNvPr id="1195" name="Group 1194"/>
            <p:cNvGrpSpPr/>
            <p:nvPr/>
          </p:nvGrpSpPr>
          <p:grpSpPr>
            <a:xfrm>
              <a:off x="3765292" y="3444771"/>
              <a:ext cx="987229" cy="457200"/>
              <a:chOff x="3786203" y="3444771"/>
              <a:chExt cx="987229" cy="457200"/>
            </a:xfrm>
          </p:grpSpPr>
          <p:sp>
            <p:nvSpPr>
              <p:cNvPr id="1198" name="Rounded Rectangle 1897"/>
              <p:cNvSpPr>
                <a:spLocks/>
              </p:cNvSpPr>
              <p:nvPr/>
            </p:nvSpPr>
            <p:spPr bwMode="auto">
              <a:xfrm rot="5400000">
                <a:off x="4051218" y="3179756"/>
                <a:ext cx="457200" cy="987229"/>
              </a:xfrm>
              <a:custGeom>
                <a:avLst/>
                <a:gdLst/>
                <a:ahLst/>
                <a:cxnLst/>
                <a:rect l="l" t="t" r="r" b="b"/>
                <a:pathLst>
                  <a:path w="375425" h="810653">
                    <a:moveTo>
                      <a:pt x="133603" y="0"/>
                    </a:moveTo>
                    <a:lnTo>
                      <a:pt x="241822" y="0"/>
                    </a:lnTo>
                    <a:cubicBezTo>
                      <a:pt x="253673" y="0"/>
                      <a:pt x="263280" y="9607"/>
                      <a:pt x="263280" y="21458"/>
                    </a:cubicBezTo>
                    <a:lnTo>
                      <a:pt x="263280" y="64373"/>
                    </a:lnTo>
                    <a:lnTo>
                      <a:pt x="312853" y="64373"/>
                    </a:lnTo>
                    <a:cubicBezTo>
                      <a:pt x="347411" y="64373"/>
                      <a:pt x="375425" y="92387"/>
                      <a:pt x="375425" y="126945"/>
                    </a:cubicBezTo>
                    <a:lnTo>
                      <a:pt x="375425" y="748081"/>
                    </a:lnTo>
                    <a:cubicBezTo>
                      <a:pt x="375425" y="782639"/>
                      <a:pt x="347411" y="810653"/>
                      <a:pt x="312853" y="810653"/>
                    </a:cubicBezTo>
                    <a:lnTo>
                      <a:pt x="62572" y="810653"/>
                    </a:lnTo>
                    <a:cubicBezTo>
                      <a:pt x="28014" y="810653"/>
                      <a:pt x="0" y="782639"/>
                      <a:pt x="0" y="748081"/>
                    </a:cubicBezTo>
                    <a:lnTo>
                      <a:pt x="0" y="126945"/>
                    </a:lnTo>
                    <a:cubicBezTo>
                      <a:pt x="0" y="92387"/>
                      <a:pt x="28014" y="64373"/>
                      <a:pt x="62572" y="64373"/>
                    </a:cubicBezTo>
                    <a:lnTo>
                      <a:pt x="112145" y="64373"/>
                    </a:lnTo>
                    <a:lnTo>
                      <a:pt x="112145" y="21458"/>
                    </a:lnTo>
                    <a:cubicBezTo>
                      <a:pt x="112145" y="9607"/>
                      <a:pt x="121752" y="0"/>
                      <a:pt x="13360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 cap="flat" cmpd="sng" algn="ctr">
                <a:solidFill>
                  <a:schemeClr val="tx1">
                    <a:lumMod val="7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24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>
                  <a:solidFill>
                    <a:prstClr val="black"/>
                  </a:solidFill>
                  <a:ea typeface="+mn-ea"/>
                  <a:cs typeface="+mn-cs"/>
                </a:endParaRPr>
              </a:p>
            </p:txBody>
          </p:sp>
          <p:sp>
            <p:nvSpPr>
              <p:cNvPr id="1199" name="Rectangle 1198"/>
              <p:cNvSpPr>
                <a:spLocks/>
              </p:cNvSpPr>
              <p:nvPr/>
            </p:nvSpPr>
            <p:spPr bwMode="auto">
              <a:xfrm>
                <a:off x="3844569" y="3500518"/>
                <a:ext cx="68478" cy="345704"/>
              </a:xfrm>
              <a:prstGeom prst="rect">
                <a:avLst/>
              </a:prstGeom>
              <a:solidFill>
                <a:srgbClr val="3DF12F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24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>
                  <a:solidFill>
                    <a:prstClr val="black"/>
                  </a:solidFill>
                  <a:ea typeface="+mn-ea"/>
                  <a:cs typeface="+mn-cs"/>
                </a:endParaRPr>
              </a:p>
            </p:txBody>
          </p:sp>
          <p:sp>
            <p:nvSpPr>
              <p:cNvPr id="1200" name="Rectangle 1199"/>
              <p:cNvSpPr>
                <a:spLocks/>
              </p:cNvSpPr>
              <p:nvPr/>
            </p:nvSpPr>
            <p:spPr bwMode="auto">
              <a:xfrm>
                <a:off x="3932886" y="3500518"/>
                <a:ext cx="68478" cy="345704"/>
              </a:xfrm>
              <a:prstGeom prst="rect">
                <a:avLst/>
              </a:prstGeom>
              <a:solidFill>
                <a:srgbClr val="3DF12F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24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>
                  <a:solidFill>
                    <a:prstClr val="black"/>
                  </a:solidFill>
                  <a:ea typeface="+mn-ea"/>
                  <a:cs typeface="+mn-cs"/>
                </a:endParaRPr>
              </a:p>
            </p:txBody>
          </p:sp>
          <p:sp>
            <p:nvSpPr>
              <p:cNvPr id="1201" name="Rectangle 1200"/>
              <p:cNvSpPr>
                <a:spLocks/>
              </p:cNvSpPr>
              <p:nvPr/>
            </p:nvSpPr>
            <p:spPr bwMode="auto">
              <a:xfrm>
                <a:off x="4021202" y="3500518"/>
                <a:ext cx="68478" cy="345704"/>
              </a:xfrm>
              <a:prstGeom prst="rect">
                <a:avLst/>
              </a:prstGeom>
              <a:solidFill>
                <a:srgbClr val="3DF12F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24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>
                  <a:solidFill>
                    <a:prstClr val="black"/>
                  </a:solidFill>
                  <a:ea typeface="+mn-ea"/>
                  <a:cs typeface="+mn-cs"/>
                </a:endParaRPr>
              </a:p>
            </p:txBody>
          </p:sp>
          <p:sp>
            <p:nvSpPr>
              <p:cNvPr id="1202" name="Rectangle 1201"/>
              <p:cNvSpPr>
                <a:spLocks/>
              </p:cNvSpPr>
              <p:nvPr/>
            </p:nvSpPr>
            <p:spPr bwMode="auto">
              <a:xfrm>
                <a:off x="4109518" y="3500518"/>
                <a:ext cx="68478" cy="345704"/>
              </a:xfrm>
              <a:prstGeom prst="rect">
                <a:avLst/>
              </a:prstGeom>
              <a:solidFill>
                <a:srgbClr val="3DF12F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24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>
                  <a:solidFill>
                    <a:prstClr val="black"/>
                  </a:solidFill>
                  <a:ea typeface="+mn-ea"/>
                  <a:cs typeface="+mn-cs"/>
                </a:endParaRPr>
              </a:p>
            </p:txBody>
          </p:sp>
          <p:sp>
            <p:nvSpPr>
              <p:cNvPr id="1203" name="Rectangle 1202"/>
              <p:cNvSpPr>
                <a:spLocks/>
              </p:cNvSpPr>
              <p:nvPr/>
            </p:nvSpPr>
            <p:spPr bwMode="auto">
              <a:xfrm>
                <a:off x="4197835" y="3500518"/>
                <a:ext cx="68478" cy="345704"/>
              </a:xfrm>
              <a:prstGeom prst="rect">
                <a:avLst/>
              </a:prstGeom>
              <a:solidFill>
                <a:srgbClr val="3DF12F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24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>
                  <a:solidFill>
                    <a:prstClr val="black"/>
                  </a:solidFill>
                  <a:ea typeface="+mn-ea"/>
                  <a:cs typeface="+mn-cs"/>
                </a:endParaRPr>
              </a:p>
            </p:txBody>
          </p:sp>
          <p:sp>
            <p:nvSpPr>
              <p:cNvPr id="1204" name="Rectangle 1203"/>
              <p:cNvSpPr>
                <a:spLocks/>
              </p:cNvSpPr>
              <p:nvPr/>
            </p:nvSpPr>
            <p:spPr bwMode="auto">
              <a:xfrm>
                <a:off x="4286151" y="3500518"/>
                <a:ext cx="68478" cy="345704"/>
              </a:xfrm>
              <a:prstGeom prst="rect">
                <a:avLst/>
              </a:prstGeom>
              <a:solidFill>
                <a:srgbClr val="3DF12F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350">
                  <a:solidFill>
                    <a:prstClr val="black"/>
                  </a:solidFill>
                  <a:ea typeface="+mn-ea"/>
                  <a:cs typeface="+mn-cs"/>
                </a:endParaRPr>
              </a:p>
            </p:txBody>
          </p:sp>
          <p:sp>
            <p:nvSpPr>
              <p:cNvPr id="1205" name="Rectangle 1204"/>
              <p:cNvSpPr>
                <a:spLocks/>
              </p:cNvSpPr>
              <p:nvPr/>
            </p:nvSpPr>
            <p:spPr bwMode="auto">
              <a:xfrm>
                <a:off x="4374467" y="3500518"/>
                <a:ext cx="68478" cy="345704"/>
              </a:xfrm>
              <a:prstGeom prst="rect">
                <a:avLst/>
              </a:prstGeom>
              <a:solidFill>
                <a:srgbClr val="3DF12F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350">
                  <a:solidFill>
                    <a:prstClr val="black"/>
                  </a:solidFill>
                  <a:ea typeface="+mn-ea"/>
                  <a:cs typeface="+mn-cs"/>
                </a:endParaRPr>
              </a:p>
            </p:txBody>
          </p:sp>
          <p:sp>
            <p:nvSpPr>
              <p:cNvPr id="1206" name="Rectangle 1205"/>
              <p:cNvSpPr>
                <a:spLocks/>
              </p:cNvSpPr>
              <p:nvPr/>
            </p:nvSpPr>
            <p:spPr bwMode="auto">
              <a:xfrm>
                <a:off x="4462783" y="3500518"/>
                <a:ext cx="68478" cy="345704"/>
              </a:xfrm>
              <a:prstGeom prst="rect">
                <a:avLst/>
              </a:prstGeom>
              <a:solidFill>
                <a:schemeClr val="tx1">
                  <a:lumMod val="60000"/>
                  <a:lumOff val="4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24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>
                  <a:solidFill>
                    <a:prstClr val="black"/>
                  </a:solidFill>
                  <a:ea typeface="+mn-ea"/>
                  <a:cs typeface="+mn-cs"/>
                </a:endParaRPr>
              </a:p>
            </p:txBody>
          </p:sp>
          <p:sp>
            <p:nvSpPr>
              <p:cNvPr id="1207" name="Rectangle 1206"/>
              <p:cNvSpPr>
                <a:spLocks/>
              </p:cNvSpPr>
              <p:nvPr/>
            </p:nvSpPr>
            <p:spPr bwMode="auto">
              <a:xfrm>
                <a:off x="4551100" y="3500518"/>
                <a:ext cx="68478" cy="345704"/>
              </a:xfrm>
              <a:prstGeom prst="rect">
                <a:avLst/>
              </a:prstGeom>
              <a:solidFill>
                <a:schemeClr val="tx1">
                  <a:lumMod val="60000"/>
                  <a:lumOff val="4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68580" tIns="34290" rIns="68580" bIns="3429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91424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400">
                  <a:solidFill>
                    <a:prstClr val="black"/>
                  </a:solidFill>
                  <a:ea typeface="+mn-ea"/>
                  <a:cs typeface="+mn-cs"/>
                </a:endParaRPr>
              </a:p>
            </p:txBody>
          </p:sp>
        </p:grpSp>
        <p:sp>
          <p:nvSpPr>
            <p:cNvPr id="1196" name="Plus 1195"/>
            <p:cNvSpPr>
              <a:spLocks noChangeAspect="1"/>
            </p:cNvSpPr>
            <p:nvPr/>
          </p:nvSpPr>
          <p:spPr bwMode="auto">
            <a:xfrm>
              <a:off x="4845326" y="3604792"/>
              <a:ext cx="137159" cy="137159"/>
            </a:xfrm>
            <a:prstGeom prst="mathPlus">
              <a:avLst/>
            </a:prstGeom>
            <a:solidFill>
              <a:schemeClr val="tx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97" name="Minus 1196"/>
            <p:cNvSpPr>
              <a:spLocks noChangeAspect="1"/>
            </p:cNvSpPr>
            <p:nvPr/>
          </p:nvSpPr>
          <p:spPr bwMode="auto">
            <a:xfrm>
              <a:off x="3535329" y="3604792"/>
              <a:ext cx="137159" cy="137159"/>
            </a:xfrm>
            <a:prstGeom prst="mathMinus">
              <a:avLst/>
            </a:prstGeom>
            <a:solidFill>
              <a:schemeClr val="tx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</p:grpSp>
      <p:cxnSp>
        <p:nvCxnSpPr>
          <p:cNvPr id="1208" name="Straight Arrow Connector 1207"/>
          <p:cNvCxnSpPr>
            <a:cxnSpLocks noChangeAspect="1"/>
          </p:cNvCxnSpPr>
          <p:nvPr/>
        </p:nvCxnSpPr>
        <p:spPr bwMode="auto">
          <a:xfrm flipV="1">
            <a:off x="6446958" y="1709873"/>
            <a:ext cx="979379" cy="35688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1209" name="Group 1208"/>
          <p:cNvGrpSpPr/>
          <p:nvPr/>
        </p:nvGrpSpPr>
        <p:grpSpPr>
          <a:xfrm>
            <a:off x="6517839" y="1898762"/>
            <a:ext cx="937988" cy="656429"/>
            <a:chOff x="3660434" y="1333971"/>
            <a:chExt cx="938232" cy="656429"/>
          </a:xfrm>
          <a:gradFill flip="none" rotWithShape="1">
            <a:gsLst>
              <a:gs pos="92000">
                <a:srgbClr val="F15508"/>
              </a:gs>
              <a:gs pos="0">
                <a:srgbClr val="F19357"/>
              </a:gs>
            </a:gsLst>
            <a:lin ang="0" scaled="1"/>
            <a:tileRect/>
          </a:gradFill>
        </p:grpSpPr>
        <p:sp>
          <p:nvSpPr>
            <p:cNvPr id="1210" name="Rectangle 1209"/>
            <p:cNvSpPr/>
            <p:nvPr/>
          </p:nvSpPr>
          <p:spPr bwMode="auto">
            <a:xfrm>
              <a:off x="3660434" y="1654006"/>
              <a:ext cx="164055" cy="336394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11" name="Rectangle 1210"/>
            <p:cNvSpPr/>
            <p:nvPr/>
          </p:nvSpPr>
          <p:spPr bwMode="auto">
            <a:xfrm>
              <a:off x="3918493" y="1562567"/>
              <a:ext cx="164055" cy="427833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12" name="Rectangle 1211"/>
            <p:cNvSpPr/>
            <p:nvPr/>
          </p:nvSpPr>
          <p:spPr bwMode="auto">
            <a:xfrm>
              <a:off x="4176552" y="1443699"/>
              <a:ext cx="164055" cy="546701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13" name="Rectangle 1212"/>
            <p:cNvSpPr/>
            <p:nvPr/>
          </p:nvSpPr>
          <p:spPr bwMode="auto">
            <a:xfrm>
              <a:off x="4434611" y="1333971"/>
              <a:ext cx="164055" cy="656429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</p:grpSp>
      <p:grpSp>
        <p:nvGrpSpPr>
          <p:cNvPr id="1214" name="Group 1213"/>
          <p:cNvGrpSpPr>
            <a:grpSpLocks noChangeAspect="1"/>
          </p:cNvGrpSpPr>
          <p:nvPr/>
        </p:nvGrpSpPr>
        <p:grpSpPr>
          <a:xfrm>
            <a:off x="4848220" y="1699517"/>
            <a:ext cx="188076" cy="365760"/>
            <a:chOff x="-1354262" y="1913554"/>
            <a:chExt cx="693908" cy="1349123"/>
          </a:xfrm>
        </p:grpSpPr>
        <p:sp>
          <p:nvSpPr>
            <p:cNvPr id="1215" name="Rounded Rectangle 1214"/>
            <p:cNvSpPr/>
            <p:nvPr/>
          </p:nvSpPr>
          <p:spPr>
            <a:xfrm>
              <a:off x="-1354262" y="1913554"/>
              <a:ext cx="693908" cy="1349123"/>
            </a:xfrm>
            <a:prstGeom prst="roundRect">
              <a:avLst>
                <a:gd name="adj" fmla="val 10787"/>
              </a:avLst>
            </a:prstGeom>
            <a:solidFill>
              <a:sysClr val="windowText" lastClr="000000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 kern="0">
                <a:solidFill>
                  <a:sysClr val="window" lastClr="FFFFFF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16" name="Rectangle 1215"/>
            <p:cNvSpPr/>
            <p:nvPr/>
          </p:nvSpPr>
          <p:spPr>
            <a:xfrm>
              <a:off x="-1288576" y="2105033"/>
              <a:ext cx="562536" cy="939904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 kern="0">
                <a:solidFill>
                  <a:sysClr val="window" lastClr="FFFFFF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17" name="Oval 1216"/>
            <p:cNvSpPr/>
            <p:nvPr/>
          </p:nvSpPr>
          <p:spPr>
            <a:xfrm>
              <a:off x="-1066268" y="3097626"/>
              <a:ext cx="117921" cy="117990"/>
            </a:xfrm>
            <a:prstGeom prst="ellipse">
              <a:avLst/>
            </a:prstGeom>
            <a:solidFill>
              <a:sysClr val="window" lastClr="FFFFFF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 kern="0">
                <a:solidFill>
                  <a:sysClr val="window" lastClr="FFFFFF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18" name="Rectangle 1217"/>
            <p:cNvSpPr>
              <a:spLocks noChangeAspect="1"/>
            </p:cNvSpPr>
            <p:nvPr/>
          </p:nvSpPr>
          <p:spPr>
            <a:xfrm>
              <a:off x="-1030195" y="3133720"/>
              <a:ext cx="45775" cy="45802"/>
            </a:xfrm>
            <a:prstGeom prst="rect">
              <a:avLst/>
            </a:prstGeom>
            <a:noFill/>
            <a:ln w="9525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 kern="0">
                <a:solidFill>
                  <a:sysClr val="window" lastClr="FFFFFF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19" name="Rounded Rectangle 1218"/>
            <p:cNvSpPr/>
            <p:nvPr/>
          </p:nvSpPr>
          <p:spPr>
            <a:xfrm>
              <a:off x="-1066742" y="2009827"/>
              <a:ext cx="118869" cy="18112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 kern="0">
                <a:solidFill>
                  <a:sysClr val="window" lastClr="FFFFFF"/>
                </a:solidFill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5802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802.11ax – OFDMA Enables Spectral Efficiency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5" y="5715002"/>
            <a:ext cx="525992" cy="285749"/>
          </a:xfrm>
          <a:prstGeom prst="rect">
            <a:avLst/>
          </a:prstGeom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F62BCC59-8EC1-BA46-854B-5FD0FEC4523B}" type="slidenum">
              <a:rPr lang="en-US" sz="675">
                <a:solidFill>
                  <a:srgbClr val="FFFFFF"/>
                </a:solidFill>
                <a:latin typeface="Calibri" panose="020F0502020204030204"/>
                <a:ea typeface="+mn-ea"/>
                <a:cs typeface="+mn-cs"/>
              </a:rPr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32</a:t>
            </a:fld>
            <a:endParaRPr lang="en-US" sz="675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Straight Connector 4"/>
          <p:cNvCxnSpPr/>
          <p:nvPr/>
        </p:nvCxnSpPr>
        <p:spPr bwMode="auto">
          <a:xfrm>
            <a:off x="1266138" y="4374545"/>
            <a:ext cx="2723438" cy="1034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sm" len="sm"/>
          </a:ln>
          <a:effectLst/>
        </p:spPr>
      </p:cxnSp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1266137" y="2506785"/>
            <a:ext cx="667803" cy="1776618"/>
            <a:chOff x="3003402" y="1590620"/>
            <a:chExt cx="1006459" cy="2676879"/>
          </a:xfrm>
          <a:solidFill>
            <a:srgbClr val="1BE3FF"/>
          </a:solidFill>
        </p:grpSpPr>
        <p:sp>
          <p:nvSpPr>
            <p:cNvPr id="7" name="Rectangle 6"/>
            <p:cNvSpPr/>
            <p:nvPr/>
          </p:nvSpPr>
          <p:spPr bwMode="auto">
            <a:xfrm>
              <a:off x="3003402" y="1590620"/>
              <a:ext cx="1006459" cy="15973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3003402" y="1758430"/>
              <a:ext cx="1006459" cy="15973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9" name="Rectangle 8"/>
            <p:cNvSpPr/>
            <p:nvPr/>
          </p:nvSpPr>
          <p:spPr bwMode="auto">
            <a:xfrm>
              <a:off x="3003402" y="1926240"/>
              <a:ext cx="1006459" cy="15973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3003402" y="2094050"/>
              <a:ext cx="1006459" cy="15973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3003402" y="2261860"/>
              <a:ext cx="1006459" cy="15973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" name="Rectangle 11"/>
            <p:cNvSpPr/>
            <p:nvPr/>
          </p:nvSpPr>
          <p:spPr bwMode="auto">
            <a:xfrm>
              <a:off x="3003402" y="2429670"/>
              <a:ext cx="1006459" cy="15973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3003402" y="2597480"/>
              <a:ext cx="1006459" cy="15973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3003402" y="2765290"/>
              <a:ext cx="1006459" cy="15973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5" name="Rectangle 14"/>
            <p:cNvSpPr/>
            <p:nvPr/>
          </p:nvSpPr>
          <p:spPr bwMode="auto">
            <a:xfrm>
              <a:off x="3003402" y="2933100"/>
              <a:ext cx="1006459" cy="15973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6" name="Rectangle 15"/>
            <p:cNvSpPr/>
            <p:nvPr/>
          </p:nvSpPr>
          <p:spPr bwMode="auto">
            <a:xfrm>
              <a:off x="3003402" y="3100910"/>
              <a:ext cx="1006459" cy="15973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7" name="Rectangle 16"/>
            <p:cNvSpPr/>
            <p:nvPr/>
          </p:nvSpPr>
          <p:spPr bwMode="auto">
            <a:xfrm>
              <a:off x="3003402" y="3268720"/>
              <a:ext cx="1006459" cy="15973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8" name="Rectangle 17"/>
            <p:cNvSpPr/>
            <p:nvPr/>
          </p:nvSpPr>
          <p:spPr bwMode="auto">
            <a:xfrm>
              <a:off x="3003402" y="3436530"/>
              <a:ext cx="1006459" cy="15973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9" name="Rectangle 18"/>
            <p:cNvSpPr/>
            <p:nvPr/>
          </p:nvSpPr>
          <p:spPr bwMode="auto">
            <a:xfrm>
              <a:off x="3003402" y="3604340"/>
              <a:ext cx="1006459" cy="15973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20" name="Rectangle 19"/>
            <p:cNvSpPr/>
            <p:nvPr/>
          </p:nvSpPr>
          <p:spPr bwMode="auto">
            <a:xfrm>
              <a:off x="3003402" y="3772150"/>
              <a:ext cx="1006459" cy="15973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21" name="Rectangle 20"/>
            <p:cNvSpPr/>
            <p:nvPr/>
          </p:nvSpPr>
          <p:spPr bwMode="auto">
            <a:xfrm>
              <a:off x="3003402" y="3939960"/>
              <a:ext cx="1006459" cy="15973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22" name="Rectangle 21"/>
            <p:cNvSpPr/>
            <p:nvPr/>
          </p:nvSpPr>
          <p:spPr bwMode="auto">
            <a:xfrm>
              <a:off x="3003402" y="4107763"/>
              <a:ext cx="1006459" cy="15973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</p:grpSp>
      <p:grpSp>
        <p:nvGrpSpPr>
          <p:cNvPr id="23" name="Group 22"/>
          <p:cNvGrpSpPr>
            <a:grpSpLocks noChangeAspect="1"/>
          </p:cNvGrpSpPr>
          <p:nvPr/>
        </p:nvGrpSpPr>
        <p:grpSpPr>
          <a:xfrm>
            <a:off x="2653277" y="2506785"/>
            <a:ext cx="667803" cy="1776618"/>
            <a:chOff x="3003402" y="1590620"/>
            <a:chExt cx="1006459" cy="2676879"/>
          </a:xfrm>
          <a:solidFill>
            <a:srgbClr val="A15CFF"/>
          </a:solidFill>
        </p:grpSpPr>
        <p:sp>
          <p:nvSpPr>
            <p:cNvPr id="24" name="Rectangle 23"/>
            <p:cNvSpPr/>
            <p:nvPr/>
          </p:nvSpPr>
          <p:spPr bwMode="auto">
            <a:xfrm>
              <a:off x="3003402" y="1590620"/>
              <a:ext cx="1006459" cy="15973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25" name="Rectangle 24"/>
            <p:cNvSpPr/>
            <p:nvPr/>
          </p:nvSpPr>
          <p:spPr bwMode="auto">
            <a:xfrm>
              <a:off x="3003402" y="1758430"/>
              <a:ext cx="1006459" cy="15973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3003402" y="1926240"/>
              <a:ext cx="1006459" cy="15973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27" name="Rectangle 26"/>
            <p:cNvSpPr/>
            <p:nvPr/>
          </p:nvSpPr>
          <p:spPr bwMode="auto">
            <a:xfrm>
              <a:off x="3003402" y="2094050"/>
              <a:ext cx="1006459" cy="15973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3003402" y="2261860"/>
              <a:ext cx="1006459" cy="15973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29" name="Rectangle 28"/>
            <p:cNvSpPr/>
            <p:nvPr/>
          </p:nvSpPr>
          <p:spPr bwMode="auto">
            <a:xfrm>
              <a:off x="3003402" y="2429670"/>
              <a:ext cx="1006459" cy="15973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3003402" y="2597480"/>
              <a:ext cx="1006459" cy="15973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31" name="Rectangle 30"/>
            <p:cNvSpPr/>
            <p:nvPr/>
          </p:nvSpPr>
          <p:spPr bwMode="auto">
            <a:xfrm>
              <a:off x="3003402" y="2765290"/>
              <a:ext cx="1006459" cy="15973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32" name="Rectangle 31"/>
            <p:cNvSpPr/>
            <p:nvPr/>
          </p:nvSpPr>
          <p:spPr bwMode="auto">
            <a:xfrm>
              <a:off x="3003402" y="2933100"/>
              <a:ext cx="1006459" cy="15973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33" name="Rectangle 32"/>
            <p:cNvSpPr/>
            <p:nvPr/>
          </p:nvSpPr>
          <p:spPr bwMode="auto">
            <a:xfrm>
              <a:off x="3003402" y="3100910"/>
              <a:ext cx="1006459" cy="15973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34" name="Rectangle 33"/>
            <p:cNvSpPr/>
            <p:nvPr/>
          </p:nvSpPr>
          <p:spPr bwMode="auto">
            <a:xfrm>
              <a:off x="3003402" y="3268720"/>
              <a:ext cx="1006459" cy="15973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35" name="Rectangle 34"/>
            <p:cNvSpPr/>
            <p:nvPr/>
          </p:nvSpPr>
          <p:spPr bwMode="auto">
            <a:xfrm>
              <a:off x="3003402" y="3436530"/>
              <a:ext cx="1006459" cy="15973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36" name="Rectangle 35"/>
            <p:cNvSpPr/>
            <p:nvPr/>
          </p:nvSpPr>
          <p:spPr bwMode="auto">
            <a:xfrm>
              <a:off x="3003402" y="3604340"/>
              <a:ext cx="1006459" cy="15973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37" name="Rectangle 36"/>
            <p:cNvSpPr/>
            <p:nvPr/>
          </p:nvSpPr>
          <p:spPr bwMode="auto">
            <a:xfrm>
              <a:off x="3003402" y="3772150"/>
              <a:ext cx="1006459" cy="15973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38" name="Rectangle 37"/>
            <p:cNvSpPr/>
            <p:nvPr/>
          </p:nvSpPr>
          <p:spPr bwMode="auto">
            <a:xfrm>
              <a:off x="3003402" y="3939960"/>
              <a:ext cx="1006459" cy="15973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39" name="Rectangle 38"/>
            <p:cNvSpPr/>
            <p:nvPr/>
          </p:nvSpPr>
          <p:spPr bwMode="auto">
            <a:xfrm>
              <a:off x="3003402" y="4107763"/>
              <a:ext cx="1006459" cy="15973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</p:grpSp>
      <p:grpSp>
        <p:nvGrpSpPr>
          <p:cNvPr id="40" name="Group 39"/>
          <p:cNvGrpSpPr>
            <a:grpSpLocks noChangeAspect="1"/>
          </p:cNvGrpSpPr>
          <p:nvPr/>
        </p:nvGrpSpPr>
        <p:grpSpPr>
          <a:xfrm>
            <a:off x="3346847" y="2506785"/>
            <a:ext cx="667803" cy="1776618"/>
            <a:chOff x="3003402" y="1590620"/>
            <a:chExt cx="1006459" cy="2676879"/>
          </a:xfrm>
          <a:solidFill>
            <a:srgbClr val="1D46FF"/>
          </a:solidFill>
        </p:grpSpPr>
        <p:sp>
          <p:nvSpPr>
            <p:cNvPr id="41" name="Rectangle 40"/>
            <p:cNvSpPr/>
            <p:nvPr/>
          </p:nvSpPr>
          <p:spPr bwMode="auto">
            <a:xfrm>
              <a:off x="3003402" y="1590620"/>
              <a:ext cx="1006459" cy="15973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42" name="Rectangle 41"/>
            <p:cNvSpPr/>
            <p:nvPr/>
          </p:nvSpPr>
          <p:spPr bwMode="auto">
            <a:xfrm>
              <a:off x="3003402" y="1758430"/>
              <a:ext cx="1006459" cy="15973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43" name="Rectangle 42"/>
            <p:cNvSpPr/>
            <p:nvPr/>
          </p:nvSpPr>
          <p:spPr bwMode="auto">
            <a:xfrm>
              <a:off x="3003402" y="1926240"/>
              <a:ext cx="1006459" cy="15973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44" name="Rectangle 43"/>
            <p:cNvSpPr/>
            <p:nvPr/>
          </p:nvSpPr>
          <p:spPr bwMode="auto">
            <a:xfrm>
              <a:off x="3003402" y="2094050"/>
              <a:ext cx="1006459" cy="15973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45" name="Rectangle 44"/>
            <p:cNvSpPr/>
            <p:nvPr/>
          </p:nvSpPr>
          <p:spPr bwMode="auto">
            <a:xfrm>
              <a:off x="3003402" y="2261860"/>
              <a:ext cx="1006459" cy="15973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46" name="Rectangle 45"/>
            <p:cNvSpPr/>
            <p:nvPr/>
          </p:nvSpPr>
          <p:spPr bwMode="auto">
            <a:xfrm>
              <a:off x="3003402" y="2429670"/>
              <a:ext cx="1006459" cy="15973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47" name="Rectangle 46"/>
            <p:cNvSpPr/>
            <p:nvPr/>
          </p:nvSpPr>
          <p:spPr bwMode="auto">
            <a:xfrm>
              <a:off x="3003402" y="2597480"/>
              <a:ext cx="1006459" cy="15973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48" name="Rectangle 47"/>
            <p:cNvSpPr/>
            <p:nvPr/>
          </p:nvSpPr>
          <p:spPr bwMode="auto">
            <a:xfrm>
              <a:off x="3003402" y="2765290"/>
              <a:ext cx="1006459" cy="15973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49" name="Rectangle 48"/>
            <p:cNvSpPr/>
            <p:nvPr/>
          </p:nvSpPr>
          <p:spPr bwMode="auto">
            <a:xfrm>
              <a:off x="3003402" y="2933100"/>
              <a:ext cx="1006459" cy="15973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50" name="Rectangle 49"/>
            <p:cNvSpPr/>
            <p:nvPr/>
          </p:nvSpPr>
          <p:spPr bwMode="auto">
            <a:xfrm>
              <a:off x="3003402" y="3100910"/>
              <a:ext cx="1006459" cy="15973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51" name="Rectangle 50"/>
            <p:cNvSpPr/>
            <p:nvPr/>
          </p:nvSpPr>
          <p:spPr bwMode="auto">
            <a:xfrm>
              <a:off x="3003402" y="3268720"/>
              <a:ext cx="1006459" cy="15973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52" name="Rectangle 51"/>
            <p:cNvSpPr/>
            <p:nvPr/>
          </p:nvSpPr>
          <p:spPr bwMode="auto">
            <a:xfrm>
              <a:off x="3003402" y="3436530"/>
              <a:ext cx="1006459" cy="15973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53" name="Rectangle 52"/>
            <p:cNvSpPr/>
            <p:nvPr/>
          </p:nvSpPr>
          <p:spPr bwMode="auto">
            <a:xfrm>
              <a:off x="3003402" y="3604340"/>
              <a:ext cx="1006459" cy="15973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54" name="Rectangle 53"/>
            <p:cNvSpPr/>
            <p:nvPr/>
          </p:nvSpPr>
          <p:spPr bwMode="auto">
            <a:xfrm>
              <a:off x="3003402" y="3772150"/>
              <a:ext cx="1006459" cy="15973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55" name="Rectangle 54"/>
            <p:cNvSpPr/>
            <p:nvPr/>
          </p:nvSpPr>
          <p:spPr bwMode="auto">
            <a:xfrm>
              <a:off x="3003402" y="3939960"/>
              <a:ext cx="1006459" cy="15973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56" name="Rectangle 55"/>
            <p:cNvSpPr/>
            <p:nvPr/>
          </p:nvSpPr>
          <p:spPr bwMode="auto">
            <a:xfrm>
              <a:off x="3003402" y="4107763"/>
              <a:ext cx="1006459" cy="15973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</p:grpSp>
      <p:grpSp>
        <p:nvGrpSpPr>
          <p:cNvPr id="57" name="Group 56"/>
          <p:cNvGrpSpPr>
            <a:grpSpLocks noChangeAspect="1"/>
          </p:cNvGrpSpPr>
          <p:nvPr/>
        </p:nvGrpSpPr>
        <p:grpSpPr>
          <a:xfrm>
            <a:off x="1959707" y="2506785"/>
            <a:ext cx="667803" cy="1776618"/>
            <a:chOff x="3003402" y="1590620"/>
            <a:chExt cx="1006459" cy="2676879"/>
          </a:xfrm>
          <a:solidFill>
            <a:srgbClr val="3DF12F"/>
          </a:solidFill>
        </p:grpSpPr>
        <p:sp>
          <p:nvSpPr>
            <p:cNvPr id="58" name="Rectangle 57"/>
            <p:cNvSpPr/>
            <p:nvPr/>
          </p:nvSpPr>
          <p:spPr bwMode="auto">
            <a:xfrm>
              <a:off x="3003402" y="1590620"/>
              <a:ext cx="1006459" cy="15973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59" name="Rectangle 58"/>
            <p:cNvSpPr/>
            <p:nvPr/>
          </p:nvSpPr>
          <p:spPr bwMode="auto">
            <a:xfrm>
              <a:off x="3003402" y="1758430"/>
              <a:ext cx="1006459" cy="15973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60" name="Rectangle 59"/>
            <p:cNvSpPr/>
            <p:nvPr/>
          </p:nvSpPr>
          <p:spPr bwMode="auto">
            <a:xfrm>
              <a:off x="3003402" y="1926240"/>
              <a:ext cx="1006459" cy="15973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61" name="Rectangle 60"/>
            <p:cNvSpPr/>
            <p:nvPr/>
          </p:nvSpPr>
          <p:spPr bwMode="auto">
            <a:xfrm>
              <a:off x="3003402" y="2094050"/>
              <a:ext cx="1006459" cy="15973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62" name="Rectangle 61"/>
            <p:cNvSpPr/>
            <p:nvPr/>
          </p:nvSpPr>
          <p:spPr bwMode="auto">
            <a:xfrm>
              <a:off x="3003402" y="2261860"/>
              <a:ext cx="1006459" cy="15973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63" name="Rectangle 62"/>
            <p:cNvSpPr/>
            <p:nvPr/>
          </p:nvSpPr>
          <p:spPr bwMode="auto">
            <a:xfrm>
              <a:off x="3003402" y="2429670"/>
              <a:ext cx="1006459" cy="15973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64" name="Rectangle 63"/>
            <p:cNvSpPr/>
            <p:nvPr/>
          </p:nvSpPr>
          <p:spPr bwMode="auto">
            <a:xfrm>
              <a:off x="3003402" y="2597480"/>
              <a:ext cx="1006459" cy="15973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65" name="Rectangle 64"/>
            <p:cNvSpPr/>
            <p:nvPr/>
          </p:nvSpPr>
          <p:spPr bwMode="auto">
            <a:xfrm>
              <a:off x="3003402" y="2765290"/>
              <a:ext cx="1006459" cy="15973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66" name="Rectangle 65"/>
            <p:cNvSpPr/>
            <p:nvPr/>
          </p:nvSpPr>
          <p:spPr bwMode="auto">
            <a:xfrm>
              <a:off x="3003402" y="2933100"/>
              <a:ext cx="1006459" cy="15973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67" name="Rectangle 66"/>
            <p:cNvSpPr/>
            <p:nvPr/>
          </p:nvSpPr>
          <p:spPr bwMode="auto">
            <a:xfrm>
              <a:off x="3003402" y="3100910"/>
              <a:ext cx="1006459" cy="15973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68" name="Rectangle 67"/>
            <p:cNvSpPr/>
            <p:nvPr/>
          </p:nvSpPr>
          <p:spPr bwMode="auto">
            <a:xfrm>
              <a:off x="3003402" y="3268720"/>
              <a:ext cx="1006459" cy="15973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69" name="Rectangle 68"/>
            <p:cNvSpPr/>
            <p:nvPr/>
          </p:nvSpPr>
          <p:spPr bwMode="auto">
            <a:xfrm>
              <a:off x="3003402" y="3436530"/>
              <a:ext cx="1006459" cy="15973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70" name="Rectangle 69"/>
            <p:cNvSpPr/>
            <p:nvPr/>
          </p:nvSpPr>
          <p:spPr bwMode="auto">
            <a:xfrm>
              <a:off x="3003402" y="3604340"/>
              <a:ext cx="1006459" cy="15973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71" name="Rectangle 70"/>
            <p:cNvSpPr/>
            <p:nvPr/>
          </p:nvSpPr>
          <p:spPr bwMode="auto">
            <a:xfrm>
              <a:off x="3003402" y="3772150"/>
              <a:ext cx="1006459" cy="15973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72" name="Rectangle 71"/>
            <p:cNvSpPr/>
            <p:nvPr/>
          </p:nvSpPr>
          <p:spPr bwMode="auto">
            <a:xfrm>
              <a:off x="3003402" y="3939960"/>
              <a:ext cx="1006459" cy="15973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73" name="Rectangle 72"/>
            <p:cNvSpPr/>
            <p:nvPr/>
          </p:nvSpPr>
          <p:spPr bwMode="auto">
            <a:xfrm>
              <a:off x="3003402" y="4107763"/>
              <a:ext cx="1006459" cy="159736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5513134" y="2506785"/>
            <a:ext cx="2748513" cy="1776618"/>
            <a:chOff x="4562054" y="2121654"/>
            <a:chExt cx="2122483" cy="1371600"/>
          </a:xfrm>
        </p:grpSpPr>
        <p:sp>
          <p:nvSpPr>
            <p:cNvPr id="75" name="Rectangle 74"/>
            <p:cNvSpPr/>
            <p:nvPr/>
          </p:nvSpPr>
          <p:spPr bwMode="auto">
            <a:xfrm>
              <a:off x="4562054" y="2121654"/>
              <a:ext cx="515697" cy="81847"/>
            </a:xfrm>
            <a:prstGeom prst="rect">
              <a:avLst/>
            </a:prstGeom>
            <a:solidFill>
              <a:srgbClr val="A15C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76" name="Rectangle 75"/>
            <p:cNvSpPr/>
            <p:nvPr/>
          </p:nvSpPr>
          <p:spPr bwMode="auto">
            <a:xfrm>
              <a:off x="4562054" y="2207638"/>
              <a:ext cx="515697" cy="81847"/>
            </a:xfrm>
            <a:prstGeom prst="rect">
              <a:avLst/>
            </a:prstGeom>
            <a:solidFill>
              <a:srgbClr val="A15C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77" name="Rectangle 76"/>
            <p:cNvSpPr/>
            <p:nvPr/>
          </p:nvSpPr>
          <p:spPr bwMode="auto">
            <a:xfrm>
              <a:off x="4562054" y="2293622"/>
              <a:ext cx="515697" cy="81847"/>
            </a:xfrm>
            <a:prstGeom prst="rect">
              <a:avLst/>
            </a:prstGeom>
            <a:solidFill>
              <a:srgbClr val="A15C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78" name="Rectangle 77"/>
            <p:cNvSpPr/>
            <p:nvPr/>
          </p:nvSpPr>
          <p:spPr bwMode="auto">
            <a:xfrm>
              <a:off x="4562054" y="2379605"/>
              <a:ext cx="515697" cy="81847"/>
            </a:xfrm>
            <a:prstGeom prst="rect">
              <a:avLst/>
            </a:prstGeom>
            <a:solidFill>
              <a:srgbClr val="A15C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79" name="Rectangle 78"/>
            <p:cNvSpPr/>
            <p:nvPr/>
          </p:nvSpPr>
          <p:spPr bwMode="auto">
            <a:xfrm>
              <a:off x="4562054" y="2465589"/>
              <a:ext cx="515697" cy="81847"/>
            </a:xfrm>
            <a:prstGeom prst="rect">
              <a:avLst/>
            </a:prstGeom>
            <a:solidFill>
              <a:srgbClr val="A15C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80" name="Rectangle 79"/>
            <p:cNvSpPr/>
            <p:nvPr/>
          </p:nvSpPr>
          <p:spPr bwMode="auto">
            <a:xfrm>
              <a:off x="4562054" y="2551573"/>
              <a:ext cx="515697" cy="81847"/>
            </a:xfrm>
            <a:prstGeom prst="rect">
              <a:avLst/>
            </a:prstGeom>
            <a:solidFill>
              <a:srgbClr val="A15C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81" name="Rectangle 80"/>
            <p:cNvSpPr/>
            <p:nvPr/>
          </p:nvSpPr>
          <p:spPr bwMode="auto">
            <a:xfrm>
              <a:off x="4562054" y="2637557"/>
              <a:ext cx="515697" cy="81847"/>
            </a:xfrm>
            <a:prstGeom prst="rect">
              <a:avLst/>
            </a:prstGeom>
            <a:solidFill>
              <a:srgbClr val="A15C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82" name="Rectangle 81"/>
            <p:cNvSpPr/>
            <p:nvPr/>
          </p:nvSpPr>
          <p:spPr bwMode="auto">
            <a:xfrm>
              <a:off x="4562054" y="2723541"/>
              <a:ext cx="515697" cy="81847"/>
            </a:xfrm>
            <a:prstGeom prst="rect">
              <a:avLst/>
            </a:prstGeom>
            <a:solidFill>
              <a:srgbClr val="A15C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83" name="Rectangle 82"/>
            <p:cNvSpPr/>
            <p:nvPr/>
          </p:nvSpPr>
          <p:spPr bwMode="auto">
            <a:xfrm>
              <a:off x="4562054" y="2809524"/>
              <a:ext cx="515697" cy="81847"/>
            </a:xfrm>
            <a:prstGeom prst="rect">
              <a:avLst/>
            </a:prstGeom>
            <a:solidFill>
              <a:srgbClr val="1BE3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84" name="Rectangle 83"/>
            <p:cNvSpPr/>
            <p:nvPr/>
          </p:nvSpPr>
          <p:spPr bwMode="auto">
            <a:xfrm>
              <a:off x="4562054" y="2895508"/>
              <a:ext cx="515697" cy="81847"/>
            </a:xfrm>
            <a:prstGeom prst="rect">
              <a:avLst/>
            </a:prstGeom>
            <a:solidFill>
              <a:srgbClr val="1BE3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85" name="Rectangle 84"/>
            <p:cNvSpPr/>
            <p:nvPr/>
          </p:nvSpPr>
          <p:spPr bwMode="auto">
            <a:xfrm>
              <a:off x="4562054" y="2981492"/>
              <a:ext cx="515697" cy="81847"/>
            </a:xfrm>
            <a:prstGeom prst="rect">
              <a:avLst/>
            </a:prstGeom>
            <a:solidFill>
              <a:srgbClr val="1BE3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86" name="Rectangle 85"/>
            <p:cNvSpPr/>
            <p:nvPr/>
          </p:nvSpPr>
          <p:spPr bwMode="auto">
            <a:xfrm>
              <a:off x="4562054" y="3067476"/>
              <a:ext cx="515697" cy="81847"/>
            </a:xfrm>
            <a:prstGeom prst="rect">
              <a:avLst/>
            </a:prstGeom>
            <a:solidFill>
              <a:srgbClr val="1BE3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87" name="Rectangle 86"/>
            <p:cNvSpPr/>
            <p:nvPr/>
          </p:nvSpPr>
          <p:spPr bwMode="auto">
            <a:xfrm>
              <a:off x="4562054" y="3153459"/>
              <a:ext cx="515697" cy="81847"/>
            </a:xfrm>
            <a:prstGeom prst="rect">
              <a:avLst/>
            </a:prstGeom>
            <a:solidFill>
              <a:srgbClr val="1BE3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88" name="Rectangle 87"/>
            <p:cNvSpPr/>
            <p:nvPr/>
          </p:nvSpPr>
          <p:spPr bwMode="auto">
            <a:xfrm>
              <a:off x="4562054" y="3239443"/>
              <a:ext cx="515697" cy="81847"/>
            </a:xfrm>
            <a:prstGeom prst="rect">
              <a:avLst/>
            </a:prstGeom>
            <a:solidFill>
              <a:srgbClr val="1BE3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89" name="Rectangle 88"/>
            <p:cNvSpPr/>
            <p:nvPr/>
          </p:nvSpPr>
          <p:spPr bwMode="auto">
            <a:xfrm>
              <a:off x="4562054" y="3325427"/>
              <a:ext cx="515697" cy="81847"/>
            </a:xfrm>
            <a:prstGeom prst="rect">
              <a:avLst/>
            </a:prstGeom>
            <a:solidFill>
              <a:srgbClr val="1BE3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90" name="Rectangle 89"/>
            <p:cNvSpPr/>
            <p:nvPr/>
          </p:nvSpPr>
          <p:spPr bwMode="auto">
            <a:xfrm>
              <a:off x="4562054" y="3411407"/>
              <a:ext cx="515697" cy="81847"/>
            </a:xfrm>
            <a:prstGeom prst="rect">
              <a:avLst/>
            </a:prstGeom>
            <a:solidFill>
              <a:srgbClr val="1BE3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91" name="Rectangle 90"/>
            <p:cNvSpPr/>
            <p:nvPr/>
          </p:nvSpPr>
          <p:spPr bwMode="auto">
            <a:xfrm>
              <a:off x="5633244" y="2121654"/>
              <a:ext cx="515697" cy="81847"/>
            </a:xfrm>
            <a:prstGeom prst="rect">
              <a:avLst/>
            </a:prstGeom>
            <a:solidFill>
              <a:srgbClr val="1BE3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92" name="Rectangle 91"/>
            <p:cNvSpPr/>
            <p:nvPr/>
          </p:nvSpPr>
          <p:spPr bwMode="auto">
            <a:xfrm>
              <a:off x="5633244" y="2207638"/>
              <a:ext cx="515697" cy="81847"/>
            </a:xfrm>
            <a:prstGeom prst="rect">
              <a:avLst/>
            </a:prstGeom>
            <a:solidFill>
              <a:srgbClr val="1BE3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93" name="Rectangle 92"/>
            <p:cNvSpPr/>
            <p:nvPr/>
          </p:nvSpPr>
          <p:spPr bwMode="auto">
            <a:xfrm>
              <a:off x="5633244" y="2293622"/>
              <a:ext cx="515697" cy="81847"/>
            </a:xfrm>
            <a:prstGeom prst="rect">
              <a:avLst/>
            </a:prstGeom>
            <a:solidFill>
              <a:srgbClr val="1BE3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94" name="Rectangle 93"/>
            <p:cNvSpPr/>
            <p:nvPr/>
          </p:nvSpPr>
          <p:spPr bwMode="auto">
            <a:xfrm>
              <a:off x="5633244" y="2379605"/>
              <a:ext cx="515697" cy="81847"/>
            </a:xfrm>
            <a:prstGeom prst="rect">
              <a:avLst/>
            </a:prstGeom>
            <a:solidFill>
              <a:srgbClr val="1BE3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95" name="Rectangle 94"/>
            <p:cNvSpPr/>
            <p:nvPr/>
          </p:nvSpPr>
          <p:spPr bwMode="auto">
            <a:xfrm>
              <a:off x="5633244" y="2465589"/>
              <a:ext cx="515697" cy="81847"/>
            </a:xfrm>
            <a:prstGeom prst="rect">
              <a:avLst/>
            </a:prstGeom>
            <a:solidFill>
              <a:srgbClr val="3DF12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96" name="Rectangle 95"/>
            <p:cNvSpPr/>
            <p:nvPr/>
          </p:nvSpPr>
          <p:spPr bwMode="auto">
            <a:xfrm>
              <a:off x="5633244" y="2551573"/>
              <a:ext cx="515697" cy="81847"/>
            </a:xfrm>
            <a:prstGeom prst="rect">
              <a:avLst/>
            </a:prstGeom>
            <a:solidFill>
              <a:srgbClr val="3DF12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97" name="Rectangle 96"/>
            <p:cNvSpPr/>
            <p:nvPr/>
          </p:nvSpPr>
          <p:spPr bwMode="auto">
            <a:xfrm>
              <a:off x="5633244" y="2637557"/>
              <a:ext cx="515697" cy="81847"/>
            </a:xfrm>
            <a:prstGeom prst="rect">
              <a:avLst/>
            </a:prstGeom>
            <a:solidFill>
              <a:srgbClr val="3DF12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98" name="Rectangle 97"/>
            <p:cNvSpPr/>
            <p:nvPr/>
          </p:nvSpPr>
          <p:spPr bwMode="auto">
            <a:xfrm>
              <a:off x="5633244" y="2723541"/>
              <a:ext cx="515697" cy="81847"/>
            </a:xfrm>
            <a:prstGeom prst="rect">
              <a:avLst/>
            </a:prstGeom>
            <a:solidFill>
              <a:srgbClr val="3DF12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99" name="Rectangle 98"/>
            <p:cNvSpPr/>
            <p:nvPr/>
          </p:nvSpPr>
          <p:spPr bwMode="auto">
            <a:xfrm>
              <a:off x="5633244" y="2809524"/>
              <a:ext cx="515697" cy="81847"/>
            </a:xfrm>
            <a:prstGeom prst="rect">
              <a:avLst/>
            </a:prstGeom>
            <a:solidFill>
              <a:srgbClr val="1D46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00" name="Rectangle 99"/>
            <p:cNvSpPr/>
            <p:nvPr/>
          </p:nvSpPr>
          <p:spPr bwMode="auto">
            <a:xfrm>
              <a:off x="5633244" y="2895508"/>
              <a:ext cx="515697" cy="81847"/>
            </a:xfrm>
            <a:prstGeom prst="rect">
              <a:avLst/>
            </a:prstGeom>
            <a:solidFill>
              <a:srgbClr val="1D46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01" name="Rectangle 100"/>
            <p:cNvSpPr/>
            <p:nvPr/>
          </p:nvSpPr>
          <p:spPr bwMode="auto">
            <a:xfrm>
              <a:off x="5633244" y="2981492"/>
              <a:ext cx="515697" cy="81847"/>
            </a:xfrm>
            <a:prstGeom prst="rect">
              <a:avLst/>
            </a:prstGeom>
            <a:solidFill>
              <a:srgbClr val="1D46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02" name="Rectangle 101"/>
            <p:cNvSpPr/>
            <p:nvPr/>
          </p:nvSpPr>
          <p:spPr bwMode="auto">
            <a:xfrm>
              <a:off x="5633244" y="3067476"/>
              <a:ext cx="515697" cy="81847"/>
            </a:xfrm>
            <a:prstGeom prst="rect">
              <a:avLst/>
            </a:prstGeom>
            <a:solidFill>
              <a:srgbClr val="1D46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03" name="Rectangle 102"/>
            <p:cNvSpPr/>
            <p:nvPr/>
          </p:nvSpPr>
          <p:spPr bwMode="auto">
            <a:xfrm>
              <a:off x="5633244" y="3153459"/>
              <a:ext cx="515697" cy="81847"/>
            </a:xfrm>
            <a:prstGeom prst="rect">
              <a:avLst/>
            </a:prstGeom>
            <a:solidFill>
              <a:srgbClr val="1D46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04" name="Rectangle 103"/>
            <p:cNvSpPr/>
            <p:nvPr/>
          </p:nvSpPr>
          <p:spPr bwMode="auto">
            <a:xfrm>
              <a:off x="5633244" y="3239443"/>
              <a:ext cx="515697" cy="81847"/>
            </a:xfrm>
            <a:prstGeom prst="rect">
              <a:avLst/>
            </a:prstGeom>
            <a:solidFill>
              <a:srgbClr val="1D46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05" name="Rectangle 104"/>
            <p:cNvSpPr/>
            <p:nvPr/>
          </p:nvSpPr>
          <p:spPr bwMode="auto">
            <a:xfrm>
              <a:off x="5633244" y="3325427"/>
              <a:ext cx="515697" cy="81847"/>
            </a:xfrm>
            <a:prstGeom prst="rect">
              <a:avLst/>
            </a:prstGeom>
            <a:solidFill>
              <a:srgbClr val="1D46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06" name="Rectangle 105"/>
            <p:cNvSpPr/>
            <p:nvPr/>
          </p:nvSpPr>
          <p:spPr bwMode="auto">
            <a:xfrm>
              <a:off x="5633244" y="3411407"/>
              <a:ext cx="515697" cy="81847"/>
            </a:xfrm>
            <a:prstGeom prst="rect">
              <a:avLst/>
            </a:prstGeom>
            <a:solidFill>
              <a:srgbClr val="1D46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07" name="Rectangle 106"/>
            <p:cNvSpPr/>
            <p:nvPr/>
          </p:nvSpPr>
          <p:spPr bwMode="auto">
            <a:xfrm>
              <a:off x="6168840" y="2121654"/>
              <a:ext cx="515697" cy="81847"/>
            </a:xfrm>
            <a:prstGeom prst="rect">
              <a:avLst/>
            </a:prstGeom>
            <a:solidFill>
              <a:srgbClr val="1BE3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08" name="Rectangle 107"/>
            <p:cNvSpPr/>
            <p:nvPr/>
          </p:nvSpPr>
          <p:spPr bwMode="auto">
            <a:xfrm>
              <a:off x="6168840" y="2207638"/>
              <a:ext cx="515697" cy="81847"/>
            </a:xfrm>
            <a:prstGeom prst="rect">
              <a:avLst/>
            </a:prstGeom>
            <a:solidFill>
              <a:srgbClr val="1BE3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09" name="Rectangle 108"/>
            <p:cNvSpPr/>
            <p:nvPr/>
          </p:nvSpPr>
          <p:spPr bwMode="auto">
            <a:xfrm>
              <a:off x="6168840" y="2293622"/>
              <a:ext cx="515697" cy="81847"/>
            </a:xfrm>
            <a:prstGeom prst="rect">
              <a:avLst/>
            </a:prstGeom>
            <a:solidFill>
              <a:srgbClr val="1D46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0" name="Rectangle 109"/>
            <p:cNvSpPr/>
            <p:nvPr/>
          </p:nvSpPr>
          <p:spPr bwMode="auto">
            <a:xfrm>
              <a:off x="6168840" y="2379605"/>
              <a:ext cx="515697" cy="81847"/>
            </a:xfrm>
            <a:prstGeom prst="rect">
              <a:avLst/>
            </a:prstGeom>
            <a:solidFill>
              <a:srgbClr val="1D46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1" name="Rectangle 110"/>
            <p:cNvSpPr/>
            <p:nvPr/>
          </p:nvSpPr>
          <p:spPr bwMode="auto">
            <a:xfrm>
              <a:off x="6168840" y="2465589"/>
              <a:ext cx="515697" cy="81847"/>
            </a:xfrm>
            <a:prstGeom prst="rect">
              <a:avLst/>
            </a:prstGeom>
            <a:solidFill>
              <a:srgbClr val="1D46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2" name="Rectangle 111"/>
            <p:cNvSpPr/>
            <p:nvPr/>
          </p:nvSpPr>
          <p:spPr bwMode="auto">
            <a:xfrm>
              <a:off x="6168840" y="2551573"/>
              <a:ext cx="515697" cy="81847"/>
            </a:xfrm>
            <a:prstGeom prst="rect">
              <a:avLst/>
            </a:prstGeom>
            <a:solidFill>
              <a:srgbClr val="1D46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3" name="Rectangle 112"/>
            <p:cNvSpPr/>
            <p:nvPr/>
          </p:nvSpPr>
          <p:spPr bwMode="auto">
            <a:xfrm>
              <a:off x="6168840" y="2637557"/>
              <a:ext cx="515697" cy="81847"/>
            </a:xfrm>
            <a:prstGeom prst="rect">
              <a:avLst/>
            </a:prstGeom>
            <a:solidFill>
              <a:srgbClr val="1D46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4" name="Rectangle 113"/>
            <p:cNvSpPr/>
            <p:nvPr/>
          </p:nvSpPr>
          <p:spPr bwMode="auto">
            <a:xfrm>
              <a:off x="6168840" y="2723541"/>
              <a:ext cx="515697" cy="81847"/>
            </a:xfrm>
            <a:prstGeom prst="rect">
              <a:avLst/>
            </a:prstGeom>
            <a:solidFill>
              <a:srgbClr val="1D46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5" name="Rectangle 114"/>
            <p:cNvSpPr/>
            <p:nvPr/>
          </p:nvSpPr>
          <p:spPr bwMode="auto">
            <a:xfrm>
              <a:off x="6168840" y="2809524"/>
              <a:ext cx="515697" cy="81847"/>
            </a:xfrm>
            <a:prstGeom prst="rect">
              <a:avLst/>
            </a:prstGeom>
            <a:solidFill>
              <a:srgbClr val="A15C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6" name="Rectangle 115"/>
            <p:cNvSpPr/>
            <p:nvPr/>
          </p:nvSpPr>
          <p:spPr bwMode="auto">
            <a:xfrm>
              <a:off x="6168840" y="2895508"/>
              <a:ext cx="515697" cy="81847"/>
            </a:xfrm>
            <a:prstGeom prst="rect">
              <a:avLst/>
            </a:prstGeom>
            <a:solidFill>
              <a:srgbClr val="A15C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7" name="Rectangle 116"/>
            <p:cNvSpPr/>
            <p:nvPr/>
          </p:nvSpPr>
          <p:spPr bwMode="auto">
            <a:xfrm>
              <a:off x="6168840" y="2981492"/>
              <a:ext cx="515697" cy="81847"/>
            </a:xfrm>
            <a:prstGeom prst="rect">
              <a:avLst/>
            </a:prstGeom>
            <a:solidFill>
              <a:srgbClr val="A15C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8" name="Rectangle 117"/>
            <p:cNvSpPr/>
            <p:nvPr/>
          </p:nvSpPr>
          <p:spPr bwMode="auto">
            <a:xfrm>
              <a:off x="6168840" y="3067476"/>
              <a:ext cx="515697" cy="81847"/>
            </a:xfrm>
            <a:prstGeom prst="rect">
              <a:avLst/>
            </a:prstGeom>
            <a:solidFill>
              <a:srgbClr val="A15C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9" name="Rectangle 118"/>
            <p:cNvSpPr/>
            <p:nvPr/>
          </p:nvSpPr>
          <p:spPr bwMode="auto">
            <a:xfrm>
              <a:off x="6168840" y="3153459"/>
              <a:ext cx="515697" cy="81847"/>
            </a:xfrm>
            <a:prstGeom prst="rect">
              <a:avLst/>
            </a:prstGeom>
            <a:solidFill>
              <a:srgbClr val="A15C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0" name="Rectangle 119"/>
            <p:cNvSpPr/>
            <p:nvPr/>
          </p:nvSpPr>
          <p:spPr bwMode="auto">
            <a:xfrm>
              <a:off x="6168840" y="3239443"/>
              <a:ext cx="515697" cy="81847"/>
            </a:xfrm>
            <a:prstGeom prst="rect">
              <a:avLst/>
            </a:prstGeom>
            <a:solidFill>
              <a:srgbClr val="A15C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1" name="Rectangle 120"/>
            <p:cNvSpPr/>
            <p:nvPr/>
          </p:nvSpPr>
          <p:spPr bwMode="auto">
            <a:xfrm>
              <a:off x="6168840" y="3325427"/>
              <a:ext cx="515697" cy="81847"/>
            </a:xfrm>
            <a:prstGeom prst="rect">
              <a:avLst/>
            </a:prstGeom>
            <a:solidFill>
              <a:srgbClr val="A15C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2" name="Rectangle 121"/>
            <p:cNvSpPr/>
            <p:nvPr/>
          </p:nvSpPr>
          <p:spPr bwMode="auto">
            <a:xfrm>
              <a:off x="6168840" y="3411407"/>
              <a:ext cx="515697" cy="81847"/>
            </a:xfrm>
            <a:prstGeom prst="rect">
              <a:avLst/>
            </a:prstGeom>
            <a:solidFill>
              <a:srgbClr val="A15C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3" name="Rectangle 122"/>
            <p:cNvSpPr/>
            <p:nvPr/>
          </p:nvSpPr>
          <p:spPr bwMode="auto">
            <a:xfrm>
              <a:off x="5097649" y="2121654"/>
              <a:ext cx="515697" cy="81847"/>
            </a:xfrm>
            <a:prstGeom prst="rect">
              <a:avLst/>
            </a:prstGeom>
            <a:solidFill>
              <a:srgbClr val="A15C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4" name="Rectangle 123"/>
            <p:cNvSpPr/>
            <p:nvPr/>
          </p:nvSpPr>
          <p:spPr bwMode="auto">
            <a:xfrm>
              <a:off x="5097649" y="2207638"/>
              <a:ext cx="515697" cy="81847"/>
            </a:xfrm>
            <a:prstGeom prst="rect">
              <a:avLst/>
            </a:prstGeom>
            <a:solidFill>
              <a:srgbClr val="A15C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5" name="Rectangle 124"/>
            <p:cNvSpPr/>
            <p:nvPr/>
          </p:nvSpPr>
          <p:spPr bwMode="auto">
            <a:xfrm>
              <a:off x="5097649" y="2293622"/>
              <a:ext cx="515697" cy="81847"/>
            </a:xfrm>
            <a:prstGeom prst="rect">
              <a:avLst/>
            </a:prstGeom>
            <a:solidFill>
              <a:srgbClr val="3DF12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6" name="Rectangle 125"/>
            <p:cNvSpPr/>
            <p:nvPr/>
          </p:nvSpPr>
          <p:spPr bwMode="auto">
            <a:xfrm>
              <a:off x="5097649" y="2379605"/>
              <a:ext cx="515697" cy="81847"/>
            </a:xfrm>
            <a:prstGeom prst="rect">
              <a:avLst/>
            </a:prstGeom>
            <a:solidFill>
              <a:srgbClr val="3DF12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7" name="Rectangle 126"/>
            <p:cNvSpPr/>
            <p:nvPr/>
          </p:nvSpPr>
          <p:spPr bwMode="auto">
            <a:xfrm>
              <a:off x="5097649" y="2465589"/>
              <a:ext cx="515697" cy="81847"/>
            </a:xfrm>
            <a:prstGeom prst="rect">
              <a:avLst/>
            </a:prstGeom>
            <a:solidFill>
              <a:srgbClr val="3DF12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8" name="Rectangle 127"/>
            <p:cNvSpPr/>
            <p:nvPr/>
          </p:nvSpPr>
          <p:spPr bwMode="auto">
            <a:xfrm>
              <a:off x="5097649" y="2551573"/>
              <a:ext cx="515697" cy="81847"/>
            </a:xfrm>
            <a:prstGeom prst="rect">
              <a:avLst/>
            </a:prstGeom>
            <a:solidFill>
              <a:srgbClr val="3DF12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9" name="Rectangle 128"/>
            <p:cNvSpPr/>
            <p:nvPr/>
          </p:nvSpPr>
          <p:spPr bwMode="auto">
            <a:xfrm>
              <a:off x="5097649" y="2637557"/>
              <a:ext cx="515697" cy="81847"/>
            </a:xfrm>
            <a:prstGeom prst="rect">
              <a:avLst/>
            </a:prstGeom>
            <a:solidFill>
              <a:srgbClr val="3DF12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0" name="Rectangle 129"/>
            <p:cNvSpPr/>
            <p:nvPr/>
          </p:nvSpPr>
          <p:spPr bwMode="auto">
            <a:xfrm>
              <a:off x="5097649" y="2723541"/>
              <a:ext cx="515697" cy="81847"/>
            </a:xfrm>
            <a:prstGeom prst="rect">
              <a:avLst/>
            </a:prstGeom>
            <a:solidFill>
              <a:srgbClr val="3DF12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1" name="Rectangle 130"/>
            <p:cNvSpPr/>
            <p:nvPr/>
          </p:nvSpPr>
          <p:spPr bwMode="auto">
            <a:xfrm>
              <a:off x="5097649" y="2809524"/>
              <a:ext cx="515697" cy="81847"/>
            </a:xfrm>
            <a:prstGeom prst="rect">
              <a:avLst/>
            </a:prstGeom>
            <a:solidFill>
              <a:srgbClr val="3DF12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2" name="Rectangle 131"/>
            <p:cNvSpPr/>
            <p:nvPr/>
          </p:nvSpPr>
          <p:spPr bwMode="auto">
            <a:xfrm>
              <a:off x="5097649" y="2895508"/>
              <a:ext cx="515697" cy="81847"/>
            </a:xfrm>
            <a:prstGeom prst="rect">
              <a:avLst/>
            </a:prstGeom>
            <a:solidFill>
              <a:srgbClr val="3DF12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3" name="Rectangle 132"/>
            <p:cNvSpPr/>
            <p:nvPr/>
          </p:nvSpPr>
          <p:spPr bwMode="auto">
            <a:xfrm>
              <a:off x="5097649" y="2981492"/>
              <a:ext cx="515697" cy="81847"/>
            </a:xfrm>
            <a:prstGeom prst="rect">
              <a:avLst/>
            </a:prstGeom>
            <a:solidFill>
              <a:srgbClr val="3DF12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4" name="Rectangle 133"/>
            <p:cNvSpPr/>
            <p:nvPr/>
          </p:nvSpPr>
          <p:spPr bwMode="auto">
            <a:xfrm>
              <a:off x="5097649" y="3067476"/>
              <a:ext cx="515697" cy="81847"/>
            </a:xfrm>
            <a:prstGeom prst="rect">
              <a:avLst/>
            </a:prstGeom>
            <a:solidFill>
              <a:srgbClr val="3DF12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5" name="Rectangle 134"/>
            <p:cNvSpPr/>
            <p:nvPr/>
          </p:nvSpPr>
          <p:spPr bwMode="auto">
            <a:xfrm>
              <a:off x="5097649" y="3153459"/>
              <a:ext cx="515697" cy="81847"/>
            </a:xfrm>
            <a:prstGeom prst="rect">
              <a:avLst/>
            </a:prstGeom>
            <a:solidFill>
              <a:srgbClr val="3DF12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6" name="Rectangle 135"/>
            <p:cNvSpPr/>
            <p:nvPr/>
          </p:nvSpPr>
          <p:spPr bwMode="auto">
            <a:xfrm>
              <a:off x="5097649" y="3239443"/>
              <a:ext cx="515697" cy="81847"/>
            </a:xfrm>
            <a:prstGeom prst="rect">
              <a:avLst/>
            </a:prstGeom>
            <a:solidFill>
              <a:srgbClr val="3DF12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7" name="Rectangle 136"/>
            <p:cNvSpPr/>
            <p:nvPr/>
          </p:nvSpPr>
          <p:spPr bwMode="auto">
            <a:xfrm>
              <a:off x="5097649" y="3325427"/>
              <a:ext cx="515697" cy="81847"/>
            </a:xfrm>
            <a:prstGeom prst="rect">
              <a:avLst/>
            </a:prstGeom>
            <a:solidFill>
              <a:srgbClr val="1BE3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8" name="Rectangle 137"/>
            <p:cNvSpPr/>
            <p:nvPr/>
          </p:nvSpPr>
          <p:spPr bwMode="auto">
            <a:xfrm>
              <a:off x="5097649" y="3411407"/>
              <a:ext cx="515697" cy="81847"/>
            </a:xfrm>
            <a:prstGeom prst="rect">
              <a:avLst/>
            </a:prstGeom>
            <a:solidFill>
              <a:srgbClr val="1BE3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</p:grpSp>
      <p:cxnSp>
        <p:nvCxnSpPr>
          <p:cNvPr id="139" name="Straight Connector 138"/>
          <p:cNvCxnSpPr/>
          <p:nvPr/>
        </p:nvCxnSpPr>
        <p:spPr bwMode="auto">
          <a:xfrm flipV="1">
            <a:off x="1174905" y="2500788"/>
            <a:ext cx="0" cy="178308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sm" len="sm"/>
          </a:ln>
          <a:effectLst/>
        </p:spPr>
      </p:cxnSp>
      <p:sp>
        <p:nvSpPr>
          <p:cNvPr id="140" name="TextBox 139"/>
          <p:cNvSpPr txBox="1"/>
          <p:nvPr/>
        </p:nvSpPr>
        <p:spPr>
          <a:xfrm>
            <a:off x="216776" y="3105038"/>
            <a:ext cx="959869" cy="438565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25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Frequency /Subcarriers</a:t>
            </a:r>
          </a:p>
        </p:txBody>
      </p:sp>
      <p:cxnSp>
        <p:nvCxnSpPr>
          <p:cNvPr id="141" name="Straight Connector 140"/>
          <p:cNvCxnSpPr/>
          <p:nvPr/>
        </p:nvCxnSpPr>
        <p:spPr bwMode="auto">
          <a:xfrm>
            <a:off x="5538554" y="4384891"/>
            <a:ext cx="2723438" cy="1034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sm" len="sm"/>
          </a:ln>
          <a:effectLst/>
        </p:spPr>
      </p:cxnSp>
      <p:cxnSp>
        <p:nvCxnSpPr>
          <p:cNvPr id="142" name="Straight Connector 141"/>
          <p:cNvCxnSpPr/>
          <p:nvPr/>
        </p:nvCxnSpPr>
        <p:spPr bwMode="auto">
          <a:xfrm flipV="1">
            <a:off x="5423363" y="2511134"/>
            <a:ext cx="0" cy="178308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sm" len="sm"/>
          </a:ln>
          <a:effectLst/>
        </p:spPr>
      </p:cxnSp>
      <p:sp>
        <p:nvSpPr>
          <p:cNvPr id="143" name="TextBox 142"/>
          <p:cNvSpPr txBox="1"/>
          <p:nvPr/>
        </p:nvSpPr>
        <p:spPr>
          <a:xfrm>
            <a:off x="4472866" y="3105038"/>
            <a:ext cx="959869" cy="438565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25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Frequency /Subcarriers</a:t>
            </a:r>
          </a:p>
        </p:txBody>
      </p:sp>
      <p:sp>
        <p:nvSpPr>
          <p:cNvPr id="144" name="TextBox 143"/>
          <p:cNvSpPr txBox="1"/>
          <p:nvPr/>
        </p:nvSpPr>
        <p:spPr>
          <a:xfrm>
            <a:off x="2042460" y="4393092"/>
            <a:ext cx="1220575" cy="265441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25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Time</a:t>
            </a:r>
          </a:p>
        </p:txBody>
      </p:sp>
      <p:sp>
        <p:nvSpPr>
          <p:cNvPr id="145" name="TextBox 144"/>
          <p:cNvSpPr txBox="1"/>
          <p:nvPr/>
        </p:nvSpPr>
        <p:spPr>
          <a:xfrm>
            <a:off x="6267519" y="4393092"/>
            <a:ext cx="1220575" cy="265441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25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Time</a:t>
            </a:r>
          </a:p>
        </p:txBody>
      </p:sp>
      <p:grpSp>
        <p:nvGrpSpPr>
          <p:cNvPr id="146" name="Group 145"/>
          <p:cNvGrpSpPr/>
          <p:nvPr/>
        </p:nvGrpSpPr>
        <p:grpSpPr>
          <a:xfrm>
            <a:off x="3263035" y="1924165"/>
            <a:ext cx="2857031" cy="418599"/>
            <a:chOff x="3244852" y="4267135"/>
            <a:chExt cx="2857775" cy="418599"/>
          </a:xfrm>
        </p:grpSpPr>
        <p:sp>
          <p:nvSpPr>
            <p:cNvPr id="147" name="Rectangle 146"/>
            <p:cNvSpPr/>
            <p:nvPr/>
          </p:nvSpPr>
          <p:spPr bwMode="auto">
            <a:xfrm>
              <a:off x="3286239" y="4267135"/>
              <a:ext cx="667977" cy="106016"/>
            </a:xfrm>
            <a:prstGeom prst="rect">
              <a:avLst/>
            </a:prstGeom>
            <a:solidFill>
              <a:srgbClr val="1BE3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48" name="Rectangle 147"/>
            <p:cNvSpPr/>
            <p:nvPr/>
          </p:nvSpPr>
          <p:spPr bwMode="auto">
            <a:xfrm>
              <a:off x="3979989" y="4267135"/>
              <a:ext cx="667977" cy="106016"/>
            </a:xfrm>
            <a:prstGeom prst="rect">
              <a:avLst/>
            </a:prstGeom>
            <a:solidFill>
              <a:srgbClr val="3DF12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49" name="Rectangle 148"/>
            <p:cNvSpPr/>
            <p:nvPr/>
          </p:nvSpPr>
          <p:spPr bwMode="auto">
            <a:xfrm>
              <a:off x="4673740" y="4267135"/>
              <a:ext cx="667977" cy="106016"/>
            </a:xfrm>
            <a:prstGeom prst="rect">
              <a:avLst/>
            </a:prstGeom>
            <a:solidFill>
              <a:srgbClr val="A15C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50" name="Rectangle 149"/>
            <p:cNvSpPr/>
            <p:nvPr/>
          </p:nvSpPr>
          <p:spPr bwMode="auto">
            <a:xfrm>
              <a:off x="5367490" y="4267135"/>
              <a:ext cx="667977" cy="106016"/>
            </a:xfrm>
            <a:prstGeom prst="rect">
              <a:avLst/>
            </a:prstGeom>
            <a:solidFill>
              <a:srgbClr val="1D46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3244852" y="4420277"/>
              <a:ext cx="776524" cy="2654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25" dirty="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rPr>
                <a:t>User1</a:t>
              </a: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3938602" y="4420277"/>
              <a:ext cx="776524" cy="2654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25" dirty="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rPr>
                <a:t>User2</a:t>
              </a:r>
            </a:p>
          </p:txBody>
        </p:sp>
        <p:sp>
          <p:nvSpPr>
            <p:cNvPr id="153" name="TextBox 152"/>
            <p:cNvSpPr txBox="1"/>
            <p:nvPr/>
          </p:nvSpPr>
          <p:spPr>
            <a:xfrm>
              <a:off x="4632352" y="4420277"/>
              <a:ext cx="776524" cy="2654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25" dirty="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rPr>
                <a:t>User3</a:t>
              </a:r>
            </a:p>
          </p:txBody>
        </p:sp>
        <p:sp>
          <p:nvSpPr>
            <p:cNvPr id="154" name="TextBox 153"/>
            <p:cNvSpPr txBox="1"/>
            <p:nvPr/>
          </p:nvSpPr>
          <p:spPr>
            <a:xfrm>
              <a:off x="5326103" y="4420277"/>
              <a:ext cx="776524" cy="2654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125" dirty="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rPr>
                <a:t>User4</a:t>
              </a:r>
            </a:p>
          </p:txBody>
        </p:sp>
      </p:grpSp>
      <p:sp>
        <p:nvSpPr>
          <p:cNvPr id="155" name="TextBox 154"/>
          <p:cNvSpPr txBox="1"/>
          <p:nvPr/>
        </p:nvSpPr>
        <p:spPr>
          <a:xfrm>
            <a:off x="2052381" y="1981016"/>
            <a:ext cx="1220575" cy="403941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25" dirty="0">
                <a:solidFill>
                  <a:srgbClr val="474747"/>
                </a:solidFill>
                <a:latin typeface="Arial Black"/>
                <a:ea typeface="+mn-ea"/>
                <a:cs typeface="Arial Black"/>
              </a:rPr>
              <a:t>OFDM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6301397" y="1981016"/>
            <a:ext cx="1220575" cy="403941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25" dirty="0">
                <a:solidFill>
                  <a:srgbClr val="474747"/>
                </a:solidFill>
                <a:latin typeface="Arial Black"/>
                <a:ea typeface="+mn-ea"/>
                <a:cs typeface="Arial Black"/>
              </a:rPr>
              <a:t>OFDMA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882244" y="4678151"/>
            <a:ext cx="3155205" cy="707886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214313" indent="-214313" defTabSz="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latin typeface="+mn-lt"/>
                <a:ea typeface="+mn-ea"/>
                <a:cs typeface="+mn-cs"/>
              </a:rPr>
              <a:t>Full Channel Bandwidth allocated to single user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4716019" y="4639652"/>
            <a:ext cx="3934859" cy="1631216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214313" indent="-214313" defTabSz="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latin typeface="+mn-lt"/>
                <a:ea typeface="+mn-ea"/>
                <a:cs typeface="+mn-cs"/>
              </a:rPr>
              <a:t>Channel BW allocated among multiple users</a:t>
            </a:r>
          </a:p>
          <a:p>
            <a:pPr marL="214313" indent="-214313" defTabSz="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latin typeface="+mn-lt"/>
                <a:ea typeface="+mn-ea"/>
                <a:cs typeface="+mn-cs"/>
              </a:rPr>
              <a:t>Increase in spectral efficiency</a:t>
            </a:r>
          </a:p>
          <a:p>
            <a:pPr marL="214313" indent="-214313" defTabSz="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latin typeface="+mn-lt"/>
                <a:ea typeface="+mn-ea"/>
                <a:cs typeface="+mn-cs"/>
              </a:rPr>
              <a:t>Supports heterogeneous users – i.e. IM vs Large downloads</a:t>
            </a:r>
          </a:p>
        </p:txBody>
      </p:sp>
    </p:spTree>
    <p:extLst>
      <p:ext uri="{BB962C8B-B14F-4D97-AF65-F5344CB8AC3E}">
        <p14:creationId xmlns:p14="http://schemas.microsoft.com/office/powerpoint/2010/main" val="9287610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Downlink and Uplink MU-MIMO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67544" y="1981200"/>
            <a:ext cx="8219256" cy="2163422"/>
          </a:xfrm>
        </p:spPr>
        <p:txBody>
          <a:bodyPr/>
          <a:lstStyle/>
          <a:p>
            <a:r>
              <a:rPr lang="en-US" dirty="0"/>
              <a:t>Up to 8x8 MU-MIMO Downlink</a:t>
            </a:r>
          </a:p>
          <a:p>
            <a:pPr lvl="1"/>
            <a:r>
              <a:rPr lang="en-US" dirty="0"/>
              <a:t>Serving 8 users simultaneously in downlink</a:t>
            </a:r>
          </a:p>
          <a:p>
            <a:pPr lvl="1"/>
            <a:r>
              <a:rPr lang="en-US" dirty="0"/>
              <a:t>2x gains compared to 4x4 MU-MIMO in 802.11ac</a:t>
            </a:r>
          </a:p>
          <a:p>
            <a:r>
              <a:rPr lang="en-US" dirty="0"/>
              <a:t>802.11ax introduces Up to 8x8 MU-MIMO Uplink</a:t>
            </a:r>
          </a:p>
          <a:p>
            <a:pPr lvl="1"/>
            <a:r>
              <a:rPr lang="en-US" dirty="0"/>
              <a:t>Serving 8 users simultaneously in uplink</a:t>
            </a:r>
          </a:p>
          <a:p>
            <a:pPr lvl="1"/>
            <a:r>
              <a:rPr lang="en-US" dirty="0"/>
              <a:t>8x gains compared to 1x1 MIMO in 802.11ac</a:t>
            </a:r>
          </a:p>
        </p:txBody>
      </p:sp>
    </p:spTree>
    <p:extLst>
      <p:ext uri="{BB962C8B-B14F-4D97-AF65-F5344CB8AC3E}">
        <p14:creationId xmlns:p14="http://schemas.microsoft.com/office/powerpoint/2010/main" val="1189619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802.11ax – Band and Sub-Carrier Spacing </a:t>
            </a:r>
          </a:p>
        </p:txBody>
      </p:sp>
      <p:sp>
        <p:nvSpPr>
          <p:cNvPr id="3" name="Подзаголовок 2"/>
          <p:cNvSpPr txBox="1">
            <a:spLocks/>
          </p:cNvSpPr>
          <p:nvPr/>
        </p:nvSpPr>
        <p:spPr>
          <a:xfrm>
            <a:off x="518282" y="1835696"/>
            <a:ext cx="3456588" cy="3530595"/>
          </a:xfrm>
          <a:prstGeom prst="rect">
            <a:avLst/>
          </a:prstGeom>
        </p:spPr>
        <p:txBody>
          <a:bodyPr vert="horz" lIns="68580" tIns="34290" rIns="68580" bIns="34290" numCol="1" spcCol="18000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00" kern="0" dirty="0">
                <a:solidFill>
                  <a:prstClr val="black"/>
                </a:solidFill>
                <a:ea typeface="Karla" pitchFamily="2" charset="0"/>
                <a:cs typeface="Poppins" panose="02000000000000000000" pitchFamily="2" charset="0"/>
              </a:rPr>
              <a:t>Operates on 3 different frequency band</a:t>
            </a:r>
          </a:p>
          <a:p>
            <a:pPr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200" dirty="0">
              <a:solidFill>
                <a:prstClr val="black"/>
              </a:solidFill>
              <a:ea typeface="Karla" pitchFamily="2" charset="0"/>
              <a:cs typeface="Poppins" panose="02000000000000000000" pitchFamily="2" charset="0"/>
            </a:endParaRPr>
          </a:p>
        </p:txBody>
      </p:sp>
      <p:pic>
        <p:nvPicPr>
          <p:cNvPr id="5" name="Picture 2" descr="http://www.ni.com/cms/images/devzone/tut/figure_5_subcarrier_20160517152438.png">
            <a:extLst>
              <a:ext uri="{FF2B5EF4-FFF2-40B4-BE49-F238E27FC236}">
                <a16:creationId xmlns:a16="http://schemas.microsoft.com/office/drawing/2014/main" id="{33D8612B-3189-427B-AC9A-F2C421622C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991" b="57270"/>
          <a:stretch/>
        </p:blipFill>
        <p:spPr bwMode="auto">
          <a:xfrm>
            <a:off x="4155156" y="3874016"/>
            <a:ext cx="4596433" cy="1719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www.ni.com/cms/images/devzone/tut/figure_5_subcarrier_20160517152438.png">
            <a:extLst>
              <a:ext uri="{FF2B5EF4-FFF2-40B4-BE49-F238E27FC236}">
                <a16:creationId xmlns:a16="http://schemas.microsoft.com/office/drawing/2014/main" id="{1AA1990A-D007-4EC4-8035-E83D126D96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833" b="16408"/>
          <a:stretch/>
        </p:blipFill>
        <p:spPr bwMode="auto">
          <a:xfrm>
            <a:off x="4221290" y="5301208"/>
            <a:ext cx="4464164" cy="1447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62E892E-998B-B545-827D-DD6215B920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717050"/>
            <a:ext cx="3456589" cy="2156966"/>
          </a:xfrm>
          <a:prstGeom prst="rect">
            <a:avLst/>
          </a:prstGeom>
        </p:spPr>
      </p:pic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B182121D-4DF8-6F40-8F22-73010ACCEBAB}"/>
              </a:ext>
            </a:extLst>
          </p:cNvPr>
          <p:cNvSpPr txBox="1">
            <a:spLocks/>
          </p:cNvSpPr>
          <p:nvPr/>
        </p:nvSpPr>
        <p:spPr>
          <a:xfrm>
            <a:off x="507599" y="3352624"/>
            <a:ext cx="3456588" cy="3530595"/>
          </a:xfrm>
          <a:prstGeom prst="rect">
            <a:avLst/>
          </a:prstGeom>
        </p:spPr>
        <p:txBody>
          <a:bodyPr vert="horz" lIns="68580" tIns="34290" rIns="68580" bIns="34290" numCol="1" spcCol="18000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200" kern="0" dirty="0">
              <a:solidFill>
                <a:prstClr val="black"/>
              </a:solidFill>
              <a:ea typeface="Karla" pitchFamily="2" charset="0"/>
              <a:cs typeface="Poppins" panose="02000000000000000000" pitchFamily="2" charset="0"/>
            </a:endParaRPr>
          </a:p>
          <a:p>
            <a:pPr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00" kern="0" dirty="0">
                <a:solidFill>
                  <a:prstClr val="black"/>
                </a:solidFill>
                <a:ea typeface="Karla" pitchFamily="2" charset="0"/>
                <a:cs typeface="Poppins" panose="02000000000000000000" pitchFamily="2" charset="0"/>
              </a:rPr>
              <a:t>sub-carrier spacing is reduced to enable a 4X increase in the number of available channels, compared to 802.11ac.</a:t>
            </a:r>
          </a:p>
          <a:p>
            <a:pPr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200" kern="0" dirty="0">
              <a:solidFill>
                <a:prstClr val="black"/>
              </a:solidFill>
              <a:ea typeface="Karla" pitchFamily="2" charset="0"/>
              <a:cs typeface="Poppins" panose="02000000000000000000" pitchFamily="2" charset="0"/>
            </a:endParaRPr>
          </a:p>
          <a:p>
            <a:pPr defTabSz="6858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2200" dirty="0">
              <a:solidFill>
                <a:prstClr val="black"/>
              </a:solidFill>
              <a:ea typeface="Karla" pitchFamily="2" charset="0"/>
              <a:cs typeface="Poppins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7230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802.11ax – 1024-QAM Constellation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5" y="5715002"/>
            <a:ext cx="525992" cy="285749"/>
          </a:xfrm>
          <a:prstGeom prst="rect">
            <a:avLst/>
          </a:prstGeom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F62BCC59-8EC1-BA46-854B-5FD0FEC4523B}" type="slidenum">
              <a:rPr lang="en-US" sz="675">
                <a:solidFill>
                  <a:srgbClr val="FFFFFF"/>
                </a:solidFill>
                <a:latin typeface="Calibri" panose="020F0502020204030204"/>
                <a:ea typeface="+mn-ea"/>
                <a:cs typeface="+mn-cs"/>
              </a:rPr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35</a:t>
            </a:fld>
            <a:endParaRPr lang="en-US" sz="675" dirty="0">
              <a:solidFill>
                <a:srgbClr val="FFFFFF"/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36505" y="3790320"/>
            <a:ext cx="1870994" cy="1603059"/>
          </a:xfrm>
          <a:prstGeom prst="rect">
            <a:avLst/>
          </a:prstGeom>
          <a:noFill/>
        </p:spPr>
        <p:txBody>
          <a:bodyPr wrap="none" lIns="91424" tIns="45712" rIns="91424" bIns="0" rtlCol="0">
            <a:spAutoFit/>
          </a:bodyPr>
          <a:lstStyle/>
          <a:p>
            <a:pPr algn="ctr" defTabSz="914240" eaLnBrk="1" fontAlgn="auto" hangingPunct="1">
              <a:lnSpc>
                <a:spcPts val="8498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kern="0" spc="50" dirty="0">
                <a:ln w="12700" cmpd="sng">
                  <a:solidFill>
                    <a:srgbClr val="D96C00">
                      <a:satMod val="120000"/>
                      <a:shade val="80000"/>
                    </a:srgbClr>
                  </a:solidFill>
                  <a:prstDash val="solid"/>
                </a:ln>
                <a:solidFill>
                  <a:srgbClr val="D96C00">
                    <a:tint val="1000"/>
                  </a:srgbClr>
                </a:solidFill>
                <a:effectLst>
                  <a:glow rad="53100">
                    <a:srgbClr val="D96C00">
                      <a:satMod val="180000"/>
                      <a:alpha val="30000"/>
                    </a:srgbClr>
                  </a:glow>
                </a:effectLst>
                <a:latin typeface="Arial Black"/>
                <a:ea typeface="+mn-ea"/>
                <a:cs typeface="Arial Black"/>
              </a:rPr>
              <a:t>25%</a:t>
            </a:r>
            <a:r>
              <a:rPr lang="en-US" sz="900" kern="0" spc="200" dirty="0">
                <a:solidFill>
                  <a:srgbClr val="000000"/>
                </a:solidFill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algn="ctr" defTabSz="914240" eaLnBrk="1" fontAlgn="auto" hangingPunct="1">
              <a:lnSpc>
                <a:spcPts val="148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1575" kern="0" dirty="0">
                <a:solidFill>
                  <a:srgbClr val="000000"/>
                </a:solidFill>
                <a:latin typeface="Arial Black"/>
                <a:ea typeface="+mn-ea"/>
                <a:cs typeface="Arial Black"/>
              </a:rPr>
              <a:t>DATA RATE</a:t>
            </a:r>
          </a:p>
          <a:p>
            <a:pPr algn="ctr" defTabSz="685800" eaLnBrk="1" fontAlgn="auto" hangingPunct="1">
              <a:lnSpc>
                <a:spcPts val="148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75" b="1" kern="0" spc="600" dirty="0">
                <a:solidFill>
                  <a:srgbClr val="000000"/>
                </a:solidFill>
                <a:latin typeface="Calibri" panose="020F0502020204030204"/>
                <a:ea typeface="+mn-ea"/>
                <a:cs typeface="+mn-cs"/>
              </a:rPr>
              <a:t>INCREASE</a:t>
            </a:r>
            <a:r>
              <a:rPr lang="en-US" sz="1425" kern="0" spc="600" dirty="0">
                <a:solidFill>
                  <a:srgbClr val="000000"/>
                </a:solidFill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86491" y="1885950"/>
            <a:ext cx="1732531" cy="403941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25" dirty="0">
                <a:solidFill>
                  <a:srgbClr val="474747"/>
                </a:solidFill>
                <a:latin typeface="Arial Black"/>
                <a:ea typeface="+mn-ea"/>
                <a:cs typeface="Arial Black"/>
              </a:rPr>
              <a:t>256-QAM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99647" y="1885950"/>
            <a:ext cx="1732532" cy="403941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25" dirty="0">
                <a:solidFill>
                  <a:srgbClr val="474747"/>
                </a:solidFill>
                <a:latin typeface="Arial Black"/>
                <a:ea typeface="+mn-ea"/>
                <a:cs typeface="Arial Black"/>
              </a:rPr>
              <a:t>1024-QAM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5548545" y="2405722"/>
            <a:ext cx="2285401" cy="2286000"/>
            <a:chOff x="5821219" y="1917858"/>
            <a:chExt cx="2285996" cy="2286000"/>
          </a:xfrm>
        </p:grpSpPr>
        <p:cxnSp>
          <p:nvCxnSpPr>
            <p:cNvPr id="9" name="Straight Connector 8"/>
            <p:cNvCxnSpPr/>
            <p:nvPr/>
          </p:nvCxnSpPr>
          <p:spPr bwMode="auto">
            <a:xfrm flipV="1">
              <a:off x="6941806" y="1917858"/>
              <a:ext cx="0" cy="2286000"/>
            </a:xfrm>
            <a:prstGeom prst="line">
              <a:avLst/>
            </a:prstGeom>
            <a:solidFill>
              <a:srgbClr val="FFFF00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triangle" w="med" len="sm"/>
              <a:tailEnd type="triangle" w="med" len="sm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 flipH="1">
              <a:off x="5821219" y="3038447"/>
              <a:ext cx="2285996" cy="0"/>
            </a:xfrm>
            <a:prstGeom prst="line">
              <a:avLst/>
            </a:prstGeom>
            <a:solidFill>
              <a:srgbClr val="FFFF00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triangle" w="med" len="sm"/>
              <a:tailEnd type="triangle" w="med" len="sm"/>
            </a:ln>
            <a:effectLst/>
          </p:spPr>
        </p:cxnSp>
        <p:grpSp>
          <p:nvGrpSpPr>
            <p:cNvPr id="11" name="Group 10"/>
            <p:cNvGrpSpPr/>
            <p:nvPr/>
          </p:nvGrpSpPr>
          <p:grpSpPr>
            <a:xfrm>
              <a:off x="6091718" y="2177208"/>
              <a:ext cx="775050" cy="790563"/>
              <a:chOff x="1405543" y="3148214"/>
              <a:chExt cx="381154" cy="388783"/>
            </a:xfrm>
          </p:grpSpPr>
          <p:grpSp>
            <p:nvGrpSpPr>
              <p:cNvPr id="831" name="Group 830"/>
              <p:cNvGrpSpPr/>
              <p:nvPr/>
            </p:nvGrpSpPr>
            <p:grpSpPr>
              <a:xfrm>
                <a:off x="1405543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1087" name="Oval 1086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88" name="Oval 1087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89" name="Oval 1088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90" name="Oval 1089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91" name="Oval 1090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92" name="Oval 1091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93" name="Oval 1092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94" name="Oval 1093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95" name="Oval 1094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96" name="Oval 1095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97" name="Oval 1096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98" name="Oval 1097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99" name="Oval 1098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00" name="Oval 1099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01" name="Oval 1100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02" name="Oval 1101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832" name="Group 831"/>
              <p:cNvGrpSpPr/>
              <p:nvPr/>
            </p:nvGrpSpPr>
            <p:grpSpPr>
              <a:xfrm>
                <a:off x="1430060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1071" name="Oval 1070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72" name="Oval 1071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73" name="Oval 1072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74" name="Oval 1073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75" name="Oval 1074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76" name="Oval 1075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77" name="Oval 1076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78" name="Oval 1077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79" name="Oval 1078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80" name="Oval 1079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81" name="Oval 1080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82" name="Oval 1081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83" name="Oval 1082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84" name="Oval 1083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85" name="Oval 1084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86" name="Oval 1085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833" name="Group 832"/>
              <p:cNvGrpSpPr/>
              <p:nvPr/>
            </p:nvGrpSpPr>
            <p:grpSpPr>
              <a:xfrm>
                <a:off x="1454577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1055" name="Oval 1054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56" name="Oval 1055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57" name="Oval 1056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58" name="Oval 1057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59" name="Oval 1058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60" name="Oval 1059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61" name="Oval 1060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62" name="Oval 1061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63" name="Oval 1062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64" name="Oval 1063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65" name="Oval 1064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66" name="Oval 1065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67" name="Oval 1066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68" name="Oval 1067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69" name="Oval 1068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70" name="Oval 1069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834" name="Group 833"/>
              <p:cNvGrpSpPr/>
              <p:nvPr/>
            </p:nvGrpSpPr>
            <p:grpSpPr>
              <a:xfrm>
                <a:off x="1479094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1039" name="Oval 1038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40" name="Oval 1039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41" name="Oval 1040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42" name="Oval 1041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43" name="Oval 1042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44" name="Oval 1043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45" name="Oval 1044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46" name="Oval 1045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47" name="Oval 1046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48" name="Oval 1047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49" name="Oval 1048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50" name="Oval 1049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51" name="Oval 1050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52" name="Oval 1051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53" name="Oval 1052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54" name="Oval 1053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835" name="Group 834"/>
              <p:cNvGrpSpPr/>
              <p:nvPr/>
            </p:nvGrpSpPr>
            <p:grpSpPr>
              <a:xfrm>
                <a:off x="1503611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1023" name="Oval 1022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24" name="Oval 1023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25" name="Oval 1024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26" name="Oval 1025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27" name="Oval 1026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28" name="Oval 1027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29" name="Oval 1028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30" name="Oval 1029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31" name="Oval 1030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32" name="Oval 1031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33" name="Oval 1032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34" name="Oval 1033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35" name="Oval 1034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36" name="Oval 1035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37" name="Oval 1036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38" name="Oval 1037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836" name="Group 835"/>
              <p:cNvGrpSpPr/>
              <p:nvPr/>
            </p:nvGrpSpPr>
            <p:grpSpPr>
              <a:xfrm>
                <a:off x="1528128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1007" name="Oval 1006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08" name="Oval 1007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09" name="Oval 1008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10" name="Oval 1009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11" name="Oval 1010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12" name="Oval 1011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13" name="Oval 1012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14" name="Oval 1013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15" name="Oval 1014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16" name="Oval 1015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17" name="Oval 1016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18" name="Oval 1017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19" name="Oval 1018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20" name="Oval 1019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21" name="Oval 1020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22" name="Oval 1021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837" name="Group 836"/>
              <p:cNvGrpSpPr/>
              <p:nvPr/>
            </p:nvGrpSpPr>
            <p:grpSpPr>
              <a:xfrm>
                <a:off x="1552645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991" name="Oval 990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92" name="Oval 991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93" name="Oval 992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94" name="Oval 993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95" name="Oval 994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96" name="Oval 995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97" name="Oval 996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98" name="Oval 997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99" name="Oval 998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00" name="Oval 999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01" name="Oval 1000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02" name="Oval 1001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03" name="Oval 1002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04" name="Oval 1003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05" name="Oval 1004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06" name="Oval 1005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838" name="Group 837"/>
              <p:cNvGrpSpPr/>
              <p:nvPr/>
            </p:nvGrpSpPr>
            <p:grpSpPr>
              <a:xfrm>
                <a:off x="1577162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975" name="Oval 974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76" name="Oval 975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77" name="Oval 976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78" name="Oval 977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79" name="Oval 978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80" name="Oval 979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81" name="Oval 980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82" name="Oval 981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83" name="Oval 982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84" name="Oval 983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85" name="Oval 984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86" name="Oval 985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87" name="Oval 986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88" name="Oval 987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89" name="Oval 988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90" name="Oval 989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839" name="Group 838"/>
              <p:cNvGrpSpPr/>
              <p:nvPr/>
            </p:nvGrpSpPr>
            <p:grpSpPr>
              <a:xfrm>
                <a:off x="1601679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959" name="Oval 958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60" name="Oval 959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61" name="Oval 960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62" name="Oval 961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63" name="Oval 962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64" name="Oval 963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65" name="Oval 964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66" name="Oval 965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67" name="Oval 966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68" name="Oval 967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69" name="Oval 968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70" name="Oval 969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71" name="Oval 970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72" name="Oval 971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73" name="Oval 972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74" name="Oval 973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840" name="Group 839"/>
              <p:cNvGrpSpPr/>
              <p:nvPr/>
            </p:nvGrpSpPr>
            <p:grpSpPr>
              <a:xfrm>
                <a:off x="1626196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943" name="Oval 942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44" name="Oval 943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45" name="Oval 944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46" name="Oval 945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47" name="Oval 946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48" name="Oval 947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49" name="Oval 948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50" name="Oval 949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51" name="Oval 950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52" name="Oval 951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53" name="Oval 952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54" name="Oval 953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55" name="Oval 954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56" name="Oval 955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57" name="Oval 956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58" name="Oval 957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841" name="Group 840"/>
              <p:cNvGrpSpPr/>
              <p:nvPr/>
            </p:nvGrpSpPr>
            <p:grpSpPr>
              <a:xfrm>
                <a:off x="1650713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927" name="Oval 926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28" name="Oval 927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29" name="Oval 928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30" name="Oval 929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31" name="Oval 930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32" name="Oval 931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33" name="Oval 932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34" name="Oval 933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35" name="Oval 934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36" name="Oval 935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37" name="Oval 936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38" name="Oval 937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39" name="Oval 938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40" name="Oval 939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41" name="Oval 940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42" name="Oval 941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842" name="Group 841"/>
              <p:cNvGrpSpPr/>
              <p:nvPr/>
            </p:nvGrpSpPr>
            <p:grpSpPr>
              <a:xfrm>
                <a:off x="1675230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911" name="Oval 910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12" name="Oval 911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13" name="Oval 912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14" name="Oval 913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15" name="Oval 914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16" name="Oval 915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17" name="Oval 916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18" name="Oval 917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19" name="Oval 918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20" name="Oval 919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21" name="Oval 920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22" name="Oval 921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23" name="Oval 922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24" name="Oval 923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25" name="Oval 924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26" name="Oval 925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843" name="Group 842"/>
              <p:cNvGrpSpPr/>
              <p:nvPr/>
            </p:nvGrpSpPr>
            <p:grpSpPr>
              <a:xfrm>
                <a:off x="1699747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895" name="Oval 894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96" name="Oval 895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97" name="Oval 896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98" name="Oval 897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99" name="Oval 898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00" name="Oval 899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01" name="Oval 900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02" name="Oval 901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03" name="Oval 902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04" name="Oval 903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05" name="Oval 904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06" name="Oval 905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07" name="Oval 906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08" name="Oval 907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09" name="Oval 908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10" name="Oval 909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844" name="Group 843"/>
              <p:cNvGrpSpPr/>
              <p:nvPr/>
            </p:nvGrpSpPr>
            <p:grpSpPr>
              <a:xfrm>
                <a:off x="1724264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879" name="Oval 878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80" name="Oval 879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81" name="Oval 880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82" name="Oval 881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83" name="Oval 882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84" name="Oval 883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85" name="Oval 884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86" name="Oval 885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87" name="Oval 886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88" name="Oval 887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89" name="Oval 888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90" name="Oval 889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91" name="Oval 890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92" name="Oval 891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93" name="Oval 892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94" name="Oval 893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845" name="Group 844"/>
              <p:cNvGrpSpPr/>
              <p:nvPr/>
            </p:nvGrpSpPr>
            <p:grpSpPr>
              <a:xfrm>
                <a:off x="1748781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863" name="Oval 862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64" name="Oval 863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65" name="Oval 864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66" name="Oval 865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67" name="Oval 866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68" name="Oval 867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69" name="Oval 868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70" name="Oval 869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71" name="Oval 870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72" name="Oval 871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73" name="Oval 872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74" name="Oval 873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75" name="Oval 874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76" name="Oval 875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77" name="Oval 876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78" name="Oval 877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846" name="Group 845"/>
              <p:cNvGrpSpPr/>
              <p:nvPr/>
            </p:nvGrpSpPr>
            <p:grpSpPr>
              <a:xfrm>
                <a:off x="1773298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847" name="Oval 846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48" name="Oval 847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49" name="Oval 848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50" name="Oval 849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51" name="Oval 850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52" name="Oval 851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53" name="Oval 852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54" name="Oval 853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55" name="Oval 854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56" name="Oval 855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57" name="Oval 856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58" name="Oval 857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59" name="Oval 858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60" name="Oval 859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61" name="Oval 860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62" name="Oval 861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2" name="Group 11"/>
            <p:cNvGrpSpPr/>
            <p:nvPr/>
          </p:nvGrpSpPr>
          <p:grpSpPr>
            <a:xfrm>
              <a:off x="7020646" y="2177208"/>
              <a:ext cx="775050" cy="790563"/>
              <a:chOff x="1405543" y="3148214"/>
              <a:chExt cx="381154" cy="388783"/>
            </a:xfrm>
          </p:grpSpPr>
          <p:grpSp>
            <p:nvGrpSpPr>
              <p:cNvPr id="559" name="Group 558"/>
              <p:cNvGrpSpPr/>
              <p:nvPr/>
            </p:nvGrpSpPr>
            <p:grpSpPr>
              <a:xfrm>
                <a:off x="1405543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815" name="Oval 814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16" name="Oval 815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17" name="Oval 816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18" name="Oval 817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19" name="Oval 818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20" name="Oval 819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21" name="Oval 820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22" name="Oval 821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23" name="Oval 822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24" name="Oval 823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25" name="Oval 824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26" name="Oval 825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27" name="Oval 826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28" name="Oval 827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29" name="Oval 828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30" name="Oval 829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60" name="Group 559"/>
              <p:cNvGrpSpPr/>
              <p:nvPr/>
            </p:nvGrpSpPr>
            <p:grpSpPr>
              <a:xfrm>
                <a:off x="1430060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799" name="Oval 798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00" name="Oval 799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01" name="Oval 800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02" name="Oval 801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03" name="Oval 802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04" name="Oval 803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05" name="Oval 804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06" name="Oval 805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07" name="Oval 806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08" name="Oval 807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09" name="Oval 808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10" name="Oval 809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11" name="Oval 810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12" name="Oval 811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13" name="Oval 812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14" name="Oval 813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61" name="Group 560"/>
              <p:cNvGrpSpPr/>
              <p:nvPr/>
            </p:nvGrpSpPr>
            <p:grpSpPr>
              <a:xfrm>
                <a:off x="1454577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783" name="Oval 782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84" name="Oval 783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85" name="Oval 784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86" name="Oval 785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87" name="Oval 786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88" name="Oval 787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89" name="Oval 788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90" name="Oval 789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91" name="Oval 790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92" name="Oval 791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93" name="Oval 792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94" name="Oval 793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95" name="Oval 794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96" name="Oval 795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97" name="Oval 796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98" name="Oval 797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62" name="Group 561"/>
              <p:cNvGrpSpPr/>
              <p:nvPr/>
            </p:nvGrpSpPr>
            <p:grpSpPr>
              <a:xfrm>
                <a:off x="1479094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767" name="Oval 766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68" name="Oval 767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69" name="Oval 768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70" name="Oval 769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71" name="Oval 770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72" name="Oval 771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73" name="Oval 772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74" name="Oval 773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75" name="Oval 774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76" name="Oval 775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77" name="Oval 776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78" name="Oval 777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79" name="Oval 778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80" name="Oval 779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81" name="Oval 780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82" name="Oval 781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63" name="Group 562"/>
              <p:cNvGrpSpPr/>
              <p:nvPr/>
            </p:nvGrpSpPr>
            <p:grpSpPr>
              <a:xfrm>
                <a:off x="1503611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751" name="Oval 750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52" name="Oval 751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53" name="Oval 752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54" name="Oval 753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55" name="Oval 754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56" name="Oval 755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57" name="Oval 756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58" name="Oval 757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59" name="Oval 758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60" name="Oval 759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61" name="Oval 760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62" name="Oval 761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63" name="Oval 762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64" name="Oval 763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65" name="Oval 764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66" name="Oval 765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64" name="Group 563"/>
              <p:cNvGrpSpPr/>
              <p:nvPr/>
            </p:nvGrpSpPr>
            <p:grpSpPr>
              <a:xfrm>
                <a:off x="1528128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735" name="Oval 734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36" name="Oval 735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37" name="Oval 736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38" name="Oval 737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39" name="Oval 738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40" name="Oval 739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41" name="Oval 740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42" name="Oval 741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43" name="Oval 742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44" name="Oval 743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45" name="Oval 744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46" name="Oval 745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47" name="Oval 746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48" name="Oval 747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49" name="Oval 748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50" name="Oval 749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65" name="Group 564"/>
              <p:cNvGrpSpPr/>
              <p:nvPr/>
            </p:nvGrpSpPr>
            <p:grpSpPr>
              <a:xfrm>
                <a:off x="1552645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719" name="Oval 718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20" name="Oval 719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21" name="Oval 720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22" name="Oval 721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23" name="Oval 722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24" name="Oval 723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25" name="Oval 724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26" name="Oval 725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27" name="Oval 726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28" name="Oval 727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29" name="Oval 728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30" name="Oval 729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31" name="Oval 730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32" name="Oval 731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33" name="Oval 732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34" name="Oval 733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66" name="Group 565"/>
              <p:cNvGrpSpPr/>
              <p:nvPr/>
            </p:nvGrpSpPr>
            <p:grpSpPr>
              <a:xfrm>
                <a:off x="1577162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703" name="Oval 702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04" name="Oval 703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05" name="Oval 704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06" name="Oval 705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07" name="Oval 706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08" name="Oval 707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09" name="Oval 708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10" name="Oval 709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11" name="Oval 710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12" name="Oval 711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13" name="Oval 712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14" name="Oval 713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15" name="Oval 714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16" name="Oval 715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17" name="Oval 716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18" name="Oval 717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67" name="Group 566"/>
              <p:cNvGrpSpPr/>
              <p:nvPr/>
            </p:nvGrpSpPr>
            <p:grpSpPr>
              <a:xfrm>
                <a:off x="1601679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687" name="Oval 686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88" name="Oval 687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89" name="Oval 688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90" name="Oval 689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91" name="Oval 690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92" name="Oval 691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93" name="Oval 692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94" name="Oval 693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95" name="Oval 694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96" name="Oval 695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97" name="Oval 696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98" name="Oval 697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99" name="Oval 698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00" name="Oval 699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01" name="Oval 700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02" name="Oval 701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68" name="Group 567"/>
              <p:cNvGrpSpPr/>
              <p:nvPr/>
            </p:nvGrpSpPr>
            <p:grpSpPr>
              <a:xfrm>
                <a:off x="1626196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671" name="Oval 670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72" name="Oval 671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73" name="Oval 672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74" name="Oval 673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75" name="Oval 674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76" name="Oval 675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77" name="Oval 676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78" name="Oval 677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79" name="Oval 678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80" name="Oval 679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81" name="Oval 680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82" name="Oval 681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83" name="Oval 682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84" name="Oval 683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85" name="Oval 684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86" name="Oval 685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69" name="Group 568"/>
              <p:cNvGrpSpPr/>
              <p:nvPr/>
            </p:nvGrpSpPr>
            <p:grpSpPr>
              <a:xfrm>
                <a:off x="1650713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655" name="Oval 654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56" name="Oval 655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57" name="Oval 656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58" name="Oval 657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59" name="Oval 658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60" name="Oval 659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61" name="Oval 660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62" name="Oval 661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63" name="Oval 662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64" name="Oval 663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65" name="Oval 664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66" name="Oval 665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67" name="Oval 666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68" name="Oval 667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69" name="Oval 668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70" name="Oval 669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70" name="Group 569"/>
              <p:cNvGrpSpPr/>
              <p:nvPr/>
            </p:nvGrpSpPr>
            <p:grpSpPr>
              <a:xfrm>
                <a:off x="1675230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639" name="Oval 638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40" name="Oval 639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41" name="Oval 640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42" name="Oval 641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43" name="Oval 642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44" name="Oval 643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45" name="Oval 644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46" name="Oval 645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47" name="Oval 646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48" name="Oval 647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49" name="Oval 648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50" name="Oval 649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51" name="Oval 650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52" name="Oval 651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53" name="Oval 652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54" name="Oval 653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71" name="Group 570"/>
              <p:cNvGrpSpPr/>
              <p:nvPr/>
            </p:nvGrpSpPr>
            <p:grpSpPr>
              <a:xfrm>
                <a:off x="1699747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623" name="Oval 622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24" name="Oval 623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25" name="Oval 624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26" name="Oval 625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27" name="Oval 626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28" name="Oval 627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29" name="Oval 628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30" name="Oval 629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31" name="Oval 630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32" name="Oval 631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33" name="Oval 632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34" name="Oval 633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35" name="Oval 634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36" name="Oval 635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37" name="Oval 636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38" name="Oval 637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72" name="Group 571"/>
              <p:cNvGrpSpPr/>
              <p:nvPr/>
            </p:nvGrpSpPr>
            <p:grpSpPr>
              <a:xfrm>
                <a:off x="1724264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607" name="Oval 606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08" name="Oval 607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09" name="Oval 608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10" name="Oval 609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11" name="Oval 610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12" name="Oval 611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13" name="Oval 612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14" name="Oval 613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15" name="Oval 614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16" name="Oval 615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17" name="Oval 616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18" name="Oval 617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19" name="Oval 618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20" name="Oval 619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21" name="Oval 620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22" name="Oval 621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73" name="Group 572"/>
              <p:cNvGrpSpPr/>
              <p:nvPr/>
            </p:nvGrpSpPr>
            <p:grpSpPr>
              <a:xfrm>
                <a:off x="1748781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591" name="Oval 590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92" name="Oval 591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93" name="Oval 592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94" name="Oval 593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95" name="Oval 594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96" name="Oval 595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97" name="Oval 596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98" name="Oval 597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99" name="Oval 598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00" name="Oval 599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01" name="Oval 600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02" name="Oval 601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03" name="Oval 602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04" name="Oval 603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05" name="Oval 604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06" name="Oval 605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74" name="Group 573"/>
              <p:cNvGrpSpPr/>
              <p:nvPr/>
            </p:nvGrpSpPr>
            <p:grpSpPr>
              <a:xfrm>
                <a:off x="1773298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575" name="Oval 574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76" name="Oval 575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77" name="Oval 576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78" name="Oval 577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79" name="Oval 578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80" name="Oval 579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81" name="Oval 580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82" name="Oval 581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83" name="Oval 582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84" name="Oval 583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85" name="Oval 584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86" name="Oval 585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87" name="Oval 586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88" name="Oval 587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89" name="Oval 588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90" name="Oval 589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" name="Group 12"/>
            <p:cNvGrpSpPr/>
            <p:nvPr/>
          </p:nvGrpSpPr>
          <p:grpSpPr>
            <a:xfrm>
              <a:off x="6091718" y="3111007"/>
              <a:ext cx="775050" cy="790563"/>
              <a:chOff x="1405543" y="3148214"/>
              <a:chExt cx="381154" cy="388783"/>
            </a:xfrm>
          </p:grpSpPr>
          <p:grpSp>
            <p:nvGrpSpPr>
              <p:cNvPr id="287" name="Group 286"/>
              <p:cNvGrpSpPr/>
              <p:nvPr/>
            </p:nvGrpSpPr>
            <p:grpSpPr>
              <a:xfrm>
                <a:off x="1405543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543" name="Oval 542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44" name="Oval 543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45" name="Oval 544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46" name="Oval 545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47" name="Oval 546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48" name="Oval 547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49" name="Oval 548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50" name="Oval 549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51" name="Oval 550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52" name="Oval 551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53" name="Oval 552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54" name="Oval 553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55" name="Oval 554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56" name="Oval 555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57" name="Oval 556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58" name="Oval 557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88" name="Group 287"/>
              <p:cNvGrpSpPr/>
              <p:nvPr/>
            </p:nvGrpSpPr>
            <p:grpSpPr>
              <a:xfrm>
                <a:off x="1430060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527" name="Oval 526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28" name="Oval 527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29" name="Oval 528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30" name="Oval 529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31" name="Oval 530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32" name="Oval 531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33" name="Oval 532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34" name="Oval 533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35" name="Oval 534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36" name="Oval 535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37" name="Oval 536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38" name="Oval 537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39" name="Oval 538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40" name="Oval 539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41" name="Oval 540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42" name="Oval 541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89" name="Group 288"/>
              <p:cNvGrpSpPr/>
              <p:nvPr/>
            </p:nvGrpSpPr>
            <p:grpSpPr>
              <a:xfrm>
                <a:off x="1454577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511" name="Oval 510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12" name="Oval 511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13" name="Oval 512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14" name="Oval 513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15" name="Oval 514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16" name="Oval 515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17" name="Oval 516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18" name="Oval 517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19" name="Oval 518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20" name="Oval 519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21" name="Oval 520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22" name="Oval 521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23" name="Oval 522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24" name="Oval 523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25" name="Oval 524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26" name="Oval 525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90" name="Group 289"/>
              <p:cNvGrpSpPr/>
              <p:nvPr/>
            </p:nvGrpSpPr>
            <p:grpSpPr>
              <a:xfrm>
                <a:off x="1479094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495" name="Oval 494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96" name="Oval 495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97" name="Oval 496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98" name="Oval 497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99" name="Oval 498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00" name="Oval 499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01" name="Oval 500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02" name="Oval 501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03" name="Oval 502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04" name="Oval 503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05" name="Oval 504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06" name="Oval 505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07" name="Oval 506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08" name="Oval 507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09" name="Oval 508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10" name="Oval 509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91" name="Group 290"/>
              <p:cNvGrpSpPr/>
              <p:nvPr/>
            </p:nvGrpSpPr>
            <p:grpSpPr>
              <a:xfrm>
                <a:off x="1503611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479" name="Oval 478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80" name="Oval 479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81" name="Oval 480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82" name="Oval 481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83" name="Oval 482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84" name="Oval 483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85" name="Oval 484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86" name="Oval 485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87" name="Oval 486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88" name="Oval 487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89" name="Oval 488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90" name="Oval 489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91" name="Oval 490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92" name="Oval 491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93" name="Oval 492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94" name="Oval 493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92" name="Group 291"/>
              <p:cNvGrpSpPr/>
              <p:nvPr/>
            </p:nvGrpSpPr>
            <p:grpSpPr>
              <a:xfrm>
                <a:off x="1528128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463" name="Oval 462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64" name="Oval 463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65" name="Oval 464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66" name="Oval 465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67" name="Oval 466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68" name="Oval 467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69" name="Oval 468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70" name="Oval 469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71" name="Oval 470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72" name="Oval 471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73" name="Oval 472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74" name="Oval 473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75" name="Oval 474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76" name="Oval 475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77" name="Oval 476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78" name="Oval 477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93" name="Group 292"/>
              <p:cNvGrpSpPr/>
              <p:nvPr/>
            </p:nvGrpSpPr>
            <p:grpSpPr>
              <a:xfrm>
                <a:off x="1552645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447" name="Oval 446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48" name="Oval 447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49" name="Oval 448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50" name="Oval 449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51" name="Oval 450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52" name="Oval 451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53" name="Oval 452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54" name="Oval 453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55" name="Oval 454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56" name="Oval 455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57" name="Oval 456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58" name="Oval 457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59" name="Oval 458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60" name="Oval 459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61" name="Oval 460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62" name="Oval 461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94" name="Group 293"/>
              <p:cNvGrpSpPr/>
              <p:nvPr/>
            </p:nvGrpSpPr>
            <p:grpSpPr>
              <a:xfrm>
                <a:off x="1577162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431" name="Oval 430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32" name="Oval 431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33" name="Oval 432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34" name="Oval 433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35" name="Oval 434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36" name="Oval 435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37" name="Oval 436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38" name="Oval 437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39" name="Oval 438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40" name="Oval 439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41" name="Oval 440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42" name="Oval 441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43" name="Oval 442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44" name="Oval 443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45" name="Oval 444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46" name="Oval 445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95" name="Group 294"/>
              <p:cNvGrpSpPr/>
              <p:nvPr/>
            </p:nvGrpSpPr>
            <p:grpSpPr>
              <a:xfrm>
                <a:off x="1601679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415" name="Oval 414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16" name="Oval 415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17" name="Oval 416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18" name="Oval 417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19" name="Oval 418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20" name="Oval 419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21" name="Oval 420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22" name="Oval 421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23" name="Oval 422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24" name="Oval 423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25" name="Oval 424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26" name="Oval 425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27" name="Oval 426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28" name="Oval 427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29" name="Oval 428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30" name="Oval 429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96" name="Group 295"/>
              <p:cNvGrpSpPr/>
              <p:nvPr/>
            </p:nvGrpSpPr>
            <p:grpSpPr>
              <a:xfrm>
                <a:off x="1626196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399" name="Oval 398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00" name="Oval 399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01" name="Oval 400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02" name="Oval 401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03" name="Oval 402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04" name="Oval 403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05" name="Oval 404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06" name="Oval 405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07" name="Oval 406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08" name="Oval 407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09" name="Oval 408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10" name="Oval 409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11" name="Oval 410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12" name="Oval 411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13" name="Oval 412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14" name="Oval 413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97" name="Group 296"/>
              <p:cNvGrpSpPr/>
              <p:nvPr/>
            </p:nvGrpSpPr>
            <p:grpSpPr>
              <a:xfrm>
                <a:off x="1650713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383" name="Oval 382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84" name="Oval 383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85" name="Oval 384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86" name="Oval 385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87" name="Oval 386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88" name="Oval 387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89" name="Oval 388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90" name="Oval 389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91" name="Oval 390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92" name="Oval 391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93" name="Oval 392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94" name="Oval 393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95" name="Oval 394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96" name="Oval 395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97" name="Oval 396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98" name="Oval 397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98" name="Group 297"/>
              <p:cNvGrpSpPr/>
              <p:nvPr/>
            </p:nvGrpSpPr>
            <p:grpSpPr>
              <a:xfrm>
                <a:off x="1675230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367" name="Oval 366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68" name="Oval 367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69" name="Oval 368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70" name="Oval 369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71" name="Oval 370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72" name="Oval 371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73" name="Oval 372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74" name="Oval 373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75" name="Oval 374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76" name="Oval 375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77" name="Oval 376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78" name="Oval 377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79" name="Oval 378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80" name="Oval 379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81" name="Oval 380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82" name="Oval 381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99" name="Group 298"/>
              <p:cNvGrpSpPr/>
              <p:nvPr/>
            </p:nvGrpSpPr>
            <p:grpSpPr>
              <a:xfrm>
                <a:off x="1699747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351" name="Oval 350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52" name="Oval 351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53" name="Oval 352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54" name="Oval 353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55" name="Oval 354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56" name="Oval 355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57" name="Oval 356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58" name="Oval 357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59" name="Oval 358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60" name="Oval 359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61" name="Oval 360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62" name="Oval 361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63" name="Oval 362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64" name="Oval 363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65" name="Oval 364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66" name="Oval 365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00" name="Group 299"/>
              <p:cNvGrpSpPr/>
              <p:nvPr/>
            </p:nvGrpSpPr>
            <p:grpSpPr>
              <a:xfrm>
                <a:off x="1724264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335" name="Oval 334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36" name="Oval 335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37" name="Oval 336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38" name="Oval 337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39" name="Oval 338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40" name="Oval 339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41" name="Oval 340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42" name="Oval 341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43" name="Oval 342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44" name="Oval 343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45" name="Oval 344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46" name="Oval 345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47" name="Oval 346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48" name="Oval 347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49" name="Oval 348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50" name="Oval 349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01" name="Group 300"/>
              <p:cNvGrpSpPr/>
              <p:nvPr/>
            </p:nvGrpSpPr>
            <p:grpSpPr>
              <a:xfrm>
                <a:off x="1748781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319" name="Oval 318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20" name="Oval 319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21" name="Oval 320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22" name="Oval 321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23" name="Oval 322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24" name="Oval 323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25" name="Oval 324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26" name="Oval 325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27" name="Oval 326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28" name="Oval 327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29" name="Oval 328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30" name="Oval 329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31" name="Oval 330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32" name="Oval 331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33" name="Oval 332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34" name="Oval 333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02" name="Group 301"/>
              <p:cNvGrpSpPr/>
              <p:nvPr/>
            </p:nvGrpSpPr>
            <p:grpSpPr>
              <a:xfrm>
                <a:off x="1773298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303" name="Oval 302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04" name="Oval 303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05" name="Oval 304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06" name="Oval 305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07" name="Oval 306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08" name="Oval 307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09" name="Oval 308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10" name="Oval 309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11" name="Oval 310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12" name="Oval 311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13" name="Oval 312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14" name="Oval 313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15" name="Oval 314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16" name="Oval 315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17" name="Oval 316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18" name="Oval 317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4" name="Group 13"/>
            <p:cNvGrpSpPr/>
            <p:nvPr/>
          </p:nvGrpSpPr>
          <p:grpSpPr>
            <a:xfrm>
              <a:off x="7020646" y="3111007"/>
              <a:ext cx="775050" cy="790563"/>
              <a:chOff x="1405543" y="3148214"/>
              <a:chExt cx="381154" cy="388783"/>
            </a:xfrm>
          </p:grpSpPr>
          <p:grpSp>
            <p:nvGrpSpPr>
              <p:cNvPr id="15" name="Group 14"/>
              <p:cNvGrpSpPr/>
              <p:nvPr/>
            </p:nvGrpSpPr>
            <p:grpSpPr>
              <a:xfrm>
                <a:off x="1405543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271" name="Oval 270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72" name="Oval 271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73" name="Oval 272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74" name="Oval 273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75" name="Oval 274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76" name="Oval 275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77" name="Oval 276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78" name="Oval 277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79" name="Oval 278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80" name="Oval 279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81" name="Oval 280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82" name="Oval 281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83" name="Oval 282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84" name="Oval 283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85" name="Oval 284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86" name="Oval 285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6" name="Group 15"/>
              <p:cNvGrpSpPr/>
              <p:nvPr/>
            </p:nvGrpSpPr>
            <p:grpSpPr>
              <a:xfrm>
                <a:off x="1430060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255" name="Oval 254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56" name="Oval 255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57" name="Oval 256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58" name="Oval 257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59" name="Oval 258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60" name="Oval 259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61" name="Oval 260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62" name="Oval 261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63" name="Oval 262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64" name="Oval 263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65" name="Oval 264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66" name="Oval 265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67" name="Oval 266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68" name="Oval 267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69" name="Oval 268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70" name="Oval 269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7" name="Group 16"/>
              <p:cNvGrpSpPr/>
              <p:nvPr/>
            </p:nvGrpSpPr>
            <p:grpSpPr>
              <a:xfrm>
                <a:off x="1454577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239" name="Oval 238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40" name="Oval 239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41" name="Oval 240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42" name="Oval 241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43" name="Oval 242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44" name="Oval 243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45" name="Oval 244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46" name="Oval 245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47" name="Oval 246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48" name="Oval 247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49" name="Oval 248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50" name="Oval 249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51" name="Oval 250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52" name="Oval 251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53" name="Oval 252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54" name="Oval 253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" name="Group 17"/>
              <p:cNvGrpSpPr/>
              <p:nvPr/>
            </p:nvGrpSpPr>
            <p:grpSpPr>
              <a:xfrm>
                <a:off x="1479094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223" name="Oval 222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24" name="Oval 223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25" name="Oval 224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26" name="Oval 225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27" name="Oval 226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28" name="Oval 227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29" name="Oval 228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30" name="Oval 229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31" name="Oval 230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32" name="Oval 231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33" name="Oval 232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34" name="Oval 233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35" name="Oval 234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36" name="Oval 235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37" name="Oval 236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38" name="Oval 237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" name="Group 18"/>
              <p:cNvGrpSpPr/>
              <p:nvPr/>
            </p:nvGrpSpPr>
            <p:grpSpPr>
              <a:xfrm>
                <a:off x="1503611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207" name="Oval 206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08" name="Oval 207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09" name="Oval 208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10" name="Oval 209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11" name="Oval 210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12" name="Oval 211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13" name="Oval 212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14" name="Oval 213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15" name="Oval 214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16" name="Oval 215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17" name="Oval 216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18" name="Oval 217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19" name="Oval 218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20" name="Oval 219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21" name="Oval 220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22" name="Oval 221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0" name="Group 19"/>
              <p:cNvGrpSpPr/>
              <p:nvPr/>
            </p:nvGrpSpPr>
            <p:grpSpPr>
              <a:xfrm>
                <a:off x="1528128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191" name="Oval 190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92" name="Oval 191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93" name="Oval 192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94" name="Oval 193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95" name="Oval 194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96" name="Oval 195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97" name="Oval 196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98" name="Oval 197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99" name="Oval 198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00" name="Oval 199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01" name="Oval 200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02" name="Oval 201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03" name="Oval 202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04" name="Oval 203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05" name="Oval 204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206" name="Oval 205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1" name="Group 20"/>
              <p:cNvGrpSpPr/>
              <p:nvPr/>
            </p:nvGrpSpPr>
            <p:grpSpPr>
              <a:xfrm>
                <a:off x="1552645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175" name="Oval 174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76" name="Oval 175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77" name="Oval 176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78" name="Oval 177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79" name="Oval 178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80" name="Oval 179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81" name="Oval 180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82" name="Oval 181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83" name="Oval 182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84" name="Oval 183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85" name="Oval 184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86" name="Oval 185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87" name="Oval 186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88" name="Oval 187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89" name="Oval 188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90" name="Oval 189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" name="Group 21"/>
              <p:cNvGrpSpPr/>
              <p:nvPr/>
            </p:nvGrpSpPr>
            <p:grpSpPr>
              <a:xfrm>
                <a:off x="1577162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159" name="Oval 158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60" name="Oval 159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61" name="Oval 160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62" name="Oval 161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63" name="Oval 162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64" name="Oval 163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65" name="Oval 164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66" name="Oval 165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67" name="Oval 166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68" name="Oval 167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69" name="Oval 168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70" name="Oval 169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71" name="Oval 170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72" name="Oval 171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73" name="Oval 172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74" name="Oval 173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3" name="Group 22"/>
              <p:cNvGrpSpPr/>
              <p:nvPr/>
            </p:nvGrpSpPr>
            <p:grpSpPr>
              <a:xfrm>
                <a:off x="1601679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143" name="Oval 142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44" name="Oval 143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45" name="Oval 144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46" name="Oval 145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47" name="Oval 146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48" name="Oval 147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49" name="Oval 148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50" name="Oval 149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51" name="Oval 150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52" name="Oval 151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53" name="Oval 152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54" name="Oval 153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55" name="Oval 154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56" name="Oval 155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57" name="Oval 156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58" name="Oval 157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4" name="Group 23"/>
              <p:cNvGrpSpPr/>
              <p:nvPr/>
            </p:nvGrpSpPr>
            <p:grpSpPr>
              <a:xfrm>
                <a:off x="1626196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127" name="Oval 126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28" name="Oval 127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29" name="Oval 128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30" name="Oval 129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31" name="Oval 130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32" name="Oval 131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33" name="Oval 132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34" name="Oval 133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35" name="Oval 134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36" name="Oval 135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37" name="Oval 136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38" name="Oval 137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39" name="Oval 138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40" name="Oval 139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41" name="Oval 140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42" name="Oval 141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5" name="Group 24"/>
              <p:cNvGrpSpPr/>
              <p:nvPr/>
            </p:nvGrpSpPr>
            <p:grpSpPr>
              <a:xfrm>
                <a:off x="1650713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111" name="Oval 110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2" name="Oval 111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3" name="Oval 112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4" name="Oval 113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5" name="Oval 114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6" name="Oval 115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7" name="Oval 116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8" name="Oval 117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9" name="Oval 118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20" name="Oval 119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21" name="Oval 120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22" name="Oval 121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23" name="Oval 122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24" name="Oval 123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25" name="Oval 124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26" name="Oval 125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" name="Group 25"/>
              <p:cNvGrpSpPr/>
              <p:nvPr/>
            </p:nvGrpSpPr>
            <p:grpSpPr>
              <a:xfrm>
                <a:off x="1675230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95" name="Oval 94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6" name="Oval 95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7" name="Oval 96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8" name="Oval 97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9" name="Oval 98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0" name="Oval 99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1" name="Oval 100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2" name="Oval 101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3" name="Oval 102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4" name="Oval 103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5" name="Oval 104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6" name="Oval 105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7" name="Oval 106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8" name="Oval 107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09" name="Oval 108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110" name="Oval 109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7" name="Group 26"/>
              <p:cNvGrpSpPr/>
              <p:nvPr/>
            </p:nvGrpSpPr>
            <p:grpSpPr>
              <a:xfrm>
                <a:off x="1699747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79" name="Oval 78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0" name="Oval 79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1" name="Oval 80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2" name="Oval 81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3" name="Oval 82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4" name="Oval 83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5" name="Oval 84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6" name="Oval 85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7" name="Oval 86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8" name="Oval 87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89" name="Oval 88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0" name="Oval 89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1" name="Oval 90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2" name="Oval 91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3" name="Oval 92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94" name="Oval 93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8" name="Group 27"/>
              <p:cNvGrpSpPr/>
              <p:nvPr/>
            </p:nvGrpSpPr>
            <p:grpSpPr>
              <a:xfrm>
                <a:off x="1724264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63" name="Oval 62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4" name="Oval 63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5" name="Oval 64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6" name="Oval 65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7" name="Oval 66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8" name="Oval 67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9" name="Oval 68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0" name="Oval 69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1" name="Oval 70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2" name="Oval 71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3" name="Oval 72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4" name="Oval 73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5" name="Oval 74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6" name="Oval 75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7" name="Oval 76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78" name="Oval 77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9" name="Group 28"/>
              <p:cNvGrpSpPr/>
              <p:nvPr/>
            </p:nvGrpSpPr>
            <p:grpSpPr>
              <a:xfrm>
                <a:off x="1748781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47" name="Oval 46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8" name="Oval 47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9" name="Oval 48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0" name="Oval 49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1" name="Oval 50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2" name="Oval 51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3" name="Oval 52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4" name="Oval 53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5" name="Oval 54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6" name="Oval 55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7" name="Oval 56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8" name="Oval 57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59" name="Oval 58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0" name="Oval 59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1" name="Oval 60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62" name="Oval 61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0" name="Group 29"/>
              <p:cNvGrpSpPr/>
              <p:nvPr/>
            </p:nvGrpSpPr>
            <p:grpSpPr>
              <a:xfrm>
                <a:off x="1773298" y="3148214"/>
                <a:ext cx="13399" cy="388783"/>
                <a:chOff x="2651731" y="3147844"/>
                <a:chExt cx="13399" cy="388783"/>
              </a:xfrm>
            </p:grpSpPr>
            <p:sp>
              <p:nvSpPr>
                <p:cNvPr id="31" name="Oval 30"/>
                <p:cNvSpPr>
                  <a:spLocks noChangeAspect="1"/>
                </p:cNvSpPr>
                <p:nvPr/>
              </p:nvSpPr>
              <p:spPr bwMode="auto">
                <a:xfrm>
                  <a:off x="2651731" y="319793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2" name="Oval 31"/>
                <p:cNvSpPr>
                  <a:spLocks noChangeAspect="1"/>
                </p:cNvSpPr>
                <p:nvPr/>
              </p:nvSpPr>
              <p:spPr bwMode="auto">
                <a:xfrm>
                  <a:off x="2651731" y="314784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3" name="Oval 32"/>
                <p:cNvSpPr>
                  <a:spLocks noChangeAspect="1"/>
                </p:cNvSpPr>
                <p:nvPr/>
              </p:nvSpPr>
              <p:spPr bwMode="auto">
                <a:xfrm>
                  <a:off x="2651731" y="3523537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4" name="Oval 33"/>
                <p:cNvSpPr>
                  <a:spLocks noChangeAspect="1"/>
                </p:cNvSpPr>
                <p:nvPr/>
              </p:nvSpPr>
              <p:spPr bwMode="auto">
                <a:xfrm>
                  <a:off x="2651731" y="324802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5" name="Oval 34"/>
                <p:cNvSpPr>
                  <a:spLocks noChangeAspect="1"/>
                </p:cNvSpPr>
                <p:nvPr/>
              </p:nvSpPr>
              <p:spPr bwMode="auto">
                <a:xfrm>
                  <a:off x="2651731" y="339830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6" name="Oval 35"/>
                <p:cNvSpPr>
                  <a:spLocks noChangeAspect="1"/>
                </p:cNvSpPr>
                <p:nvPr/>
              </p:nvSpPr>
              <p:spPr bwMode="auto">
                <a:xfrm>
                  <a:off x="2651731" y="329812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7" name="Oval 36"/>
                <p:cNvSpPr>
                  <a:spLocks noChangeAspect="1"/>
                </p:cNvSpPr>
                <p:nvPr/>
              </p:nvSpPr>
              <p:spPr bwMode="auto">
                <a:xfrm>
                  <a:off x="2651731" y="344839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8" name="Oval 37"/>
                <p:cNvSpPr>
                  <a:spLocks noChangeAspect="1"/>
                </p:cNvSpPr>
                <p:nvPr/>
              </p:nvSpPr>
              <p:spPr bwMode="auto">
                <a:xfrm>
                  <a:off x="2651731" y="334821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39" name="Oval 38"/>
                <p:cNvSpPr>
                  <a:spLocks noChangeAspect="1"/>
                </p:cNvSpPr>
                <p:nvPr/>
              </p:nvSpPr>
              <p:spPr bwMode="auto">
                <a:xfrm>
                  <a:off x="2651731" y="322298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0" name="Oval 39"/>
                <p:cNvSpPr>
                  <a:spLocks noChangeAspect="1"/>
                </p:cNvSpPr>
                <p:nvPr/>
              </p:nvSpPr>
              <p:spPr bwMode="auto">
                <a:xfrm>
                  <a:off x="2651731" y="317289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1" name="Oval 40"/>
                <p:cNvSpPr>
                  <a:spLocks noChangeAspect="1"/>
                </p:cNvSpPr>
                <p:nvPr/>
              </p:nvSpPr>
              <p:spPr bwMode="auto">
                <a:xfrm>
                  <a:off x="2651731" y="349848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2" name="Oval 41"/>
                <p:cNvSpPr>
                  <a:spLocks noChangeAspect="1"/>
                </p:cNvSpPr>
                <p:nvPr/>
              </p:nvSpPr>
              <p:spPr bwMode="auto">
                <a:xfrm>
                  <a:off x="2651731" y="3273074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3" name="Oval 42"/>
                <p:cNvSpPr>
                  <a:spLocks noChangeAspect="1"/>
                </p:cNvSpPr>
                <p:nvPr/>
              </p:nvSpPr>
              <p:spPr bwMode="auto">
                <a:xfrm>
                  <a:off x="2651731" y="3423350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4" name="Oval 43"/>
                <p:cNvSpPr>
                  <a:spLocks noChangeAspect="1"/>
                </p:cNvSpPr>
                <p:nvPr/>
              </p:nvSpPr>
              <p:spPr bwMode="auto">
                <a:xfrm>
                  <a:off x="2651731" y="3323166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5" name="Oval 44"/>
                <p:cNvSpPr>
                  <a:spLocks noChangeAspect="1"/>
                </p:cNvSpPr>
                <p:nvPr/>
              </p:nvSpPr>
              <p:spPr bwMode="auto">
                <a:xfrm>
                  <a:off x="2651731" y="3473442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Oval 45"/>
                <p:cNvSpPr>
                  <a:spLocks noChangeAspect="1"/>
                </p:cNvSpPr>
                <p:nvPr/>
              </p:nvSpPr>
              <p:spPr bwMode="auto">
                <a:xfrm>
                  <a:off x="2651731" y="3373258"/>
                  <a:ext cx="13399" cy="13090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68580" tIns="34290" rIns="68580" bIns="3429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914240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2400">
                    <a:solidFill>
                      <a:prstClr val="black"/>
                    </a:solidFill>
                    <a:ea typeface="+mn-ea"/>
                    <a:cs typeface="+mn-cs"/>
                  </a:endParaRPr>
                </a:p>
              </p:txBody>
            </p:sp>
          </p:grpSp>
        </p:grpSp>
      </p:grpSp>
      <p:cxnSp>
        <p:nvCxnSpPr>
          <p:cNvPr id="1103" name="Straight Connector 1102"/>
          <p:cNvCxnSpPr/>
          <p:nvPr/>
        </p:nvCxnSpPr>
        <p:spPr bwMode="auto">
          <a:xfrm flipV="1">
            <a:off x="2430351" y="2405722"/>
            <a:ext cx="0" cy="2286000"/>
          </a:xfrm>
          <a:prstGeom prst="line">
            <a:avLst/>
          </a:prstGeom>
          <a:solidFill>
            <a:srgbClr val="FFFF00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sm"/>
            <a:tailEnd type="triangle" w="med" len="sm"/>
          </a:ln>
          <a:effectLst/>
        </p:spPr>
      </p:cxnSp>
      <p:cxnSp>
        <p:nvCxnSpPr>
          <p:cNvPr id="1104" name="Straight Connector 1103"/>
          <p:cNvCxnSpPr/>
          <p:nvPr/>
        </p:nvCxnSpPr>
        <p:spPr bwMode="auto">
          <a:xfrm flipH="1">
            <a:off x="1310057" y="3526311"/>
            <a:ext cx="2285401" cy="0"/>
          </a:xfrm>
          <a:prstGeom prst="line">
            <a:avLst/>
          </a:prstGeom>
          <a:solidFill>
            <a:srgbClr val="FFFF00"/>
          </a:solidFill>
          <a:ln w="38100" cap="flat" cmpd="sng" algn="ctr">
            <a:solidFill>
              <a:schemeClr val="tx1"/>
            </a:solidFill>
            <a:prstDash val="solid"/>
            <a:round/>
            <a:headEnd type="triangle" w="med" len="sm"/>
            <a:tailEnd type="triangle" w="med" len="sm"/>
          </a:ln>
          <a:effectLst/>
        </p:spPr>
      </p:cxnSp>
      <p:grpSp>
        <p:nvGrpSpPr>
          <p:cNvPr id="1105" name="Group 1104"/>
          <p:cNvGrpSpPr/>
          <p:nvPr/>
        </p:nvGrpSpPr>
        <p:grpSpPr>
          <a:xfrm>
            <a:off x="1563691" y="2658353"/>
            <a:ext cx="793562" cy="790562"/>
            <a:chOff x="1852126" y="2177208"/>
            <a:chExt cx="793769" cy="808850"/>
          </a:xfrm>
        </p:grpSpPr>
        <p:sp>
          <p:nvSpPr>
            <p:cNvPr id="1106" name="Oval 1105"/>
            <p:cNvSpPr>
              <a:spLocks noChangeAspect="1"/>
            </p:cNvSpPr>
            <p:nvPr/>
          </p:nvSpPr>
          <p:spPr bwMode="auto">
            <a:xfrm>
              <a:off x="1852126" y="217720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07" name="Oval 1106"/>
            <p:cNvSpPr>
              <a:spLocks noChangeAspect="1"/>
            </p:cNvSpPr>
            <p:nvPr/>
          </p:nvSpPr>
          <p:spPr bwMode="auto">
            <a:xfrm>
              <a:off x="1852126" y="294115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08" name="Oval 1107"/>
            <p:cNvSpPr>
              <a:spLocks noChangeAspect="1"/>
            </p:cNvSpPr>
            <p:nvPr/>
          </p:nvSpPr>
          <p:spPr bwMode="auto">
            <a:xfrm>
              <a:off x="1852126" y="239547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09" name="Oval 1108"/>
            <p:cNvSpPr>
              <a:spLocks noChangeAspect="1"/>
            </p:cNvSpPr>
            <p:nvPr/>
          </p:nvSpPr>
          <p:spPr bwMode="auto">
            <a:xfrm>
              <a:off x="1852126" y="261374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10" name="Oval 1109"/>
            <p:cNvSpPr>
              <a:spLocks noChangeAspect="1"/>
            </p:cNvSpPr>
            <p:nvPr/>
          </p:nvSpPr>
          <p:spPr bwMode="auto">
            <a:xfrm>
              <a:off x="1852126" y="283201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11" name="Oval 1110"/>
            <p:cNvSpPr>
              <a:spLocks noChangeAspect="1"/>
            </p:cNvSpPr>
            <p:nvPr/>
          </p:nvSpPr>
          <p:spPr bwMode="auto">
            <a:xfrm>
              <a:off x="1852126" y="250461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12" name="Oval 1111"/>
            <p:cNvSpPr>
              <a:spLocks noChangeAspect="1"/>
            </p:cNvSpPr>
            <p:nvPr/>
          </p:nvSpPr>
          <p:spPr bwMode="auto">
            <a:xfrm>
              <a:off x="1852126" y="272288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13" name="Oval 1112"/>
            <p:cNvSpPr>
              <a:spLocks noChangeAspect="1"/>
            </p:cNvSpPr>
            <p:nvPr/>
          </p:nvSpPr>
          <p:spPr bwMode="auto">
            <a:xfrm>
              <a:off x="1852126" y="228634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14" name="Oval 1113"/>
            <p:cNvSpPr>
              <a:spLocks noChangeAspect="1"/>
            </p:cNvSpPr>
            <p:nvPr/>
          </p:nvSpPr>
          <p:spPr bwMode="auto">
            <a:xfrm>
              <a:off x="2599930" y="217720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15" name="Oval 1114"/>
            <p:cNvSpPr>
              <a:spLocks noChangeAspect="1"/>
            </p:cNvSpPr>
            <p:nvPr/>
          </p:nvSpPr>
          <p:spPr bwMode="auto">
            <a:xfrm>
              <a:off x="2599930" y="294115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16" name="Oval 1115"/>
            <p:cNvSpPr>
              <a:spLocks noChangeAspect="1"/>
            </p:cNvSpPr>
            <p:nvPr/>
          </p:nvSpPr>
          <p:spPr bwMode="auto">
            <a:xfrm>
              <a:off x="2599930" y="239547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17" name="Oval 1116"/>
            <p:cNvSpPr>
              <a:spLocks noChangeAspect="1"/>
            </p:cNvSpPr>
            <p:nvPr/>
          </p:nvSpPr>
          <p:spPr bwMode="auto">
            <a:xfrm>
              <a:off x="2599930" y="261374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18" name="Oval 1117"/>
            <p:cNvSpPr>
              <a:spLocks noChangeAspect="1"/>
            </p:cNvSpPr>
            <p:nvPr/>
          </p:nvSpPr>
          <p:spPr bwMode="auto">
            <a:xfrm>
              <a:off x="2599930" y="283201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19" name="Oval 1118"/>
            <p:cNvSpPr>
              <a:spLocks noChangeAspect="1"/>
            </p:cNvSpPr>
            <p:nvPr/>
          </p:nvSpPr>
          <p:spPr bwMode="auto">
            <a:xfrm>
              <a:off x="2599930" y="250461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20" name="Oval 1119"/>
            <p:cNvSpPr>
              <a:spLocks noChangeAspect="1"/>
            </p:cNvSpPr>
            <p:nvPr/>
          </p:nvSpPr>
          <p:spPr bwMode="auto">
            <a:xfrm>
              <a:off x="2599930" y="272288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21" name="Oval 1120"/>
            <p:cNvSpPr>
              <a:spLocks noChangeAspect="1"/>
            </p:cNvSpPr>
            <p:nvPr/>
          </p:nvSpPr>
          <p:spPr bwMode="auto">
            <a:xfrm>
              <a:off x="2599930" y="228634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22" name="Oval 1121"/>
            <p:cNvSpPr>
              <a:spLocks noChangeAspect="1"/>
            </p:cNvSpPr>
            <p:nvPr/>
          </p:nvSpPr>
          <p:spPr bwMode="auto">
            <a:xfrm>
              <a:off x="1958955" y="217720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23" name="Oval 1122"/>
            <p:cNvSpPr>
              <a:spLocks noChangeAspect="1"/>
            </p:cNvSpPr>
            <p:nvPr/>
          </p:nvSpPr>
          <p:spPr bwMode="auto">
            <a:xfrm>
              <a:off x="1958955" y="294115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24" name="Oval 1123"/>
            <p:cNvSpPr>
              <a:spLocks noChangeAspect="1"/>
            </p:cNvSpPr>
            <p:nvPr/>
          </p:nvSpPr>
          <p:spPr bwMode="auto">
            <a:xfrm>
              <a:off x="1958955" y="239547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25" name="Oval 1124"/>
            <p:cNvSpPr>
              <a:spLocks noChangeAspect="1"/>
            </p:cNvSpPr>
            <p:nvPr/>
          </p:nvSpPr>
          <p:spPr bwMode="auto">
            <a:xfrm>
              <a:off x="1958955" y="261374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26" name="Oval 1125"/>
            <p:cNvSpPr>
              <a:spLocks noChangeAspect="1"/>
            </p:cNvSpPr>
            <p:nvPr/>
          </p:nvSpPr>
          <p:spPr bwMode="auto">
            <a:xfrm>
              <a:off x="1958955" y="283201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27" name="Oval 1126"/>
            <p:cNvSpPr>
              <a:spLocks noChangeAspect="1"/>
            </p:cNvSpPr>
            <p:nvPr/>
          </p:nvSpPr>
          <p:spPr bwMode="auto">
            <a:xfrm>
              <a:off x="1958955" y="250461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28" name="Oval 1127"/>
            <p:cNvSpPr>
              <a:spLocks noChangeAspect="1"/>
            </p:cNvSpPr>
            <p:nvPr/>
          </p:nvSpPr>
          <p:spPr bwMode="auto">
            <a:xfrm>
              <a:off x="1958955" y="272288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29" name="Oval 1128"/>
            <p:cNvSpPr>
              <a:spLocks noChangeAspect="1"/>
            </p:cNvSpPr>
            <p:nvPr/>
          </p:nvSpPr>
          <p:spPr bwMode="auto">
            <a:xfrm>
              <a:off x="1958955" y="228634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30" name="Oval 1129"/>
            <p:cNvSpPr>
              <a:spLocks noChangeAspect="1"/>
            </p:cNvSpPr>
            <p:nvPr/>
          </p:nvSpPr>
          <p:spPr bwMode="auto">
            <a:xfrm>
              <a:off x="2065784" y="217720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31" name="Oval 1130"/>
            <p:cNvSpPr>
              <a:spLocks noChangeAspect="1"/>
            </p:cNvSpPr>
            <p:nvPr/>
          </p:nvSpPr>
          <p:spPr bwMode="auto">
            <a:xfrm>
              <a:off x="2065784" y="294115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32" name="Oval 1131"/>
            <p:cNvSpPr>
              <a:spLocks noChangeAspect="1"/>
            </p:cNvSpPr>
            <p:nvPr/>
          </p:nvSpPr>
          <p:spPr bwMode="auto">
            <a:xfrm>
              <a:off x="2065784" y="239547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33" name="Oval 1132"/>
            <p:cNvSpPr>
              <a:spLocks noChangeAspect="1"/>
            </p:cNvSpPr>
            <p:nvPr/>
          </p:nvSpPr>
          <p:spPr bwMode="auto">
            <a:xfrm>
              <a:off x="2065784" y="261374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34" name="Oval 1133"/>
            <p:cNvSpPr>
              <a:spLocks noChangeAspect="1"/>
            </p:cNvSpPr>
            <p:nvPr/>
          </p:nvSpPr>
          <p:spPr bwMode="auto">
            <a:xfrm>
              <a:off x="2065784" y="283201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35" name="Oval 1134"/>
            <p:cNvSpPr>
              <a:spLocks noChangeAspect="1"/>
            </p:cNvSpPr>
            <p:nvPr/>
          </p:nvSpPr>
          <p:spPr bwMode="auto">
            <a:xfrm>
              <a:off x="2065784" y="250461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36" name="Oval 1135"/>
            <p:cNvSpPr>
              <a:spLocks noChangeAspect="1"/>
            </p:cNvSpPr>
            <p:nvPr/>
          </p:nvSpPr>
          <p:spPr bwMode="auto">
            <a:xfrm>
              <a:off x="2065784" y="272288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37" name="Oval 1136"/>
            <p:cNvSpPr>
              <a:spLocks noChangeAspect="1"/>
            </p:cNvSpPr>
            <p:nvPr/>
          </p:nvSpPr>
          <p:spPr bwMode="auto">
            <a:xfrm>
              <a:off x="2065784" y="228634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38" name="Oval 1137"/>
            <p:cNvSpPr>
              <a:spLocks noChangeAspect="1"/>
            </p:cNvSpPr>
            <p:nvPr/>
          </p:nvSpPr>
          <p:spPr bwMode="auto">
            <a:xfrm>
              <a:off x="2172613" y="217720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39" name="Oval 1138"/>
            <p:cNvSpPr>
              <a:spLocks noChangeAspect="1"/>
            </p:cNvSpPr>
            <p:nvPr/>
          </p:nvSpPr>
          <p:spPr bwMode="auto">
            <a:xfrm>
              <a:off x="2172613" y="294115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40" name="Oval 1139"/>
            <p:cNvSpPr>
              <a:spLocks noChangeAspect="1"/>
            </p:cNvSpPr>
            <p:nvPr/>
          </p:nvSpPr>
          <p:spPr bwMode="auto">
            <a:xfrm>
              <a:off x="2172613" y="239547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41" name="Oval 1140"/>
            <p:cNvSpPr>
              <a:spLocks noChangeAspect="1"/>
            </p:cNvSpPr>
            <p:nvPr/>
          </p:nvSpPr>
          <p:spPr bwMode="auto">
            <a:xfrm>
              <a:off x="2172613" y="261374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42" name="Oval 1141"/>
            <p:cNvSpPr>
              <a:spLocks noChangeAspect="1"/>
            </p:cNvSpPr>
            <p:nvPr/>
          </p:nvSpPr>
          <p:spPr bwMode="auto">
            <a:xfrm>
              <a:off x="2172613" y="283201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43" name="Oval 1142"/>
            <p:cNvSpPr>
              <a:spLocks noChangeAspect="1"/>
            </p:cNvSpPr>
            <p:nvPr/>
          </p:nvSpPr>
          <p:spPr bwMode="auto">
            <a:xfrm>
              <a:off x="2172613" y="250461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44" name="Oval 1143"/>
            <p:cNvSpPr>
              <a:spLocks noChangeAspect="1"/>
            </p:cNvSpPr>
            <p:nvPr/>
          </p:nvSpPr>
          <p:spPr bwMode="auto">
            <a:xfrm>
              <a:off x="2172613" y="272288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45" name="Oval 1144"/>
            <p:cNvSpPr>
              <a:spLocks noChangeAspect="1"/>
            </p:cNvSpPr>
            <p:nvPr/>
          </p:nvSpPr>
          <p:spPr bwMode="auto">
            <a:xfrm>
              <a:off x="2172613" y="228634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46" name="Oval 1145"/>
            <p:cNvSpPr>
              <a:spLocks noChangeAspect="1"/>
            </p:cNvSpPr>
            <p:nvPr/>
          </p:nvSpPr>
          <p:spPr bwMode="auto">
            <a:xfrm>
              <a:off x="2279442" y="217720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47" name="Oval 1146"/>
            <p:cNvSpPr>
              <a:spLocks noChangeAspect="1"/>
            </p:cNvSpPr>
            <p:nvPr/>
          </p:nvSpPr>
          <p:spPr bwMode="auto">
            <a:xfrm>
              <a:off x="2279442" y="294115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48" name="Oval 1147"/>
            <p:cNvSpPr>
              <a:spLocks noChangeAspect="1"/>
            </p:cNvSpPr>
            <p:nvPr/>
          </p:nvSpPr>
          <p:spPr bwMode="auto">
            <a:xfrm>
              <a:off x="2279442" y="239547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49" name="Oval 1148"/>
            <p:cNvSpPr>
              <a:spLocks noChangeAspect="1"/>
            </p:cNvSpPr>
            <p:nvPr/>
          </p:nvSpPr>
          <p:spPr bwMode="auto">
            <a:xfrm>
              <a:off x="2279442" y="261374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50" name="Oval 1149"/>
            <p:cNvSpPr>
              <a:spLocks noChangeAspect="1"/>
            </p:cNvSpPr>
            <p:nvPr/>
          </p:nvSpPr>
          <p:spPr bwMode="auto">
            <a:xfrm>
              <a:off x="2279442" y="283201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51" name="Oval 1150"/>
            <p:cNvSpPr>
              <a:spLocks noChangeAspect="1"/>
            </p:cNvSpPr>
            <p:nvPr/>
          </p:nvSpPr>
          <p:spPr bwMode="auto">
            <a:xfrm>
              <a:off x="2279442" y="250461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52" name="Oval 1151"/>
            <p:cNvSpPr>
              <a:spLocks noChangeAspect="1"/>
            </p:cNvSpPr>
            <p:nvPr/>
          </p:nvSpPr>
          <p:spPr bwMode="auto">
            <a:xfrm>
              <a:off x="2279442" y="272288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53" name="Oval 1152"/>
            <p:cNvSpPr>
              <a:spLocks noChangeAspect="1"/>
            </p:cNvSpPr>
            <p:nvPr/>
          </p:nvSpPr>
          <p:spPr bwMode="auto">
            <a:xfrm>
              <a:off x="2279442" y="228634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54" name="Oval 1153"/>
            <p:cNvSpPr>
              <a:spLocks noChangeAspect="1"/>
            </p:cNvSpPr>
            <p:nvPr/>
          </p:nvSpPr>
          <p:spPr bwMode="auto">
            <a:xfrm>
              <a:off x="2386271" y="217720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55" name="Oval 1154"/>
            <p:cNvSpPr>
              <a:spLocks noChangeAspect="1"/>
            </p:cNvSpPr>
            <p:nvPr/>
          </p:nvSpPr>
          <p:spPr bwMode="auto">
            <a:xfrm>
              <a:off x="2386271" y="294115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56" name="Oval 1155"/>
            <p:cNvSpPr>
              <a:spLocks noChangeAspect="1"/>
            </p:cNvSpPr>
            <p:nvPr/>
          </p:nvSpPr>
          <p:spPr bwMode="auto">
            <a:xfrm>
              <a:off x="2386271" y="239547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57" name="Oval 1156"/>
            <p:cNvSpPr>
              <a:spLocks noChangeAspect="1"/>
            </p:cNvSpPr>
            <p:nvPr/>
          </p:nvSpPr>
          <p:spPr bwMode="auto">
            <a:xfrm>
              <a:off x="2386271" y="261374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58" name="Oval 1157"/>
            <p:cNvSpPr>
              <a:spLocks noChangeAspect="1"/>
            </p:cNvSpPr>
            <p:nvPr/>
          </p:nvSpPr>
          <p:spPr bwMode="auto">
            <a:xfrm>
              <a:off x="2386271" y="283201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59" name="Oval 1158"/>
            <p:cNvSpPr>
              <a:spLocks noChangeAspect="1"/>
            </p:cNvSpPr>
            <p:nvPr/>
          </p:nvSpPr>
          <p:spPr bwMode="auto">
            <a:xfrm>
              <a:off x="2386271" y="250461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60" name="Oval 1159"/>
            <p:cNvSpPr>
              <a:spLocks noChangeAspect="1"/>
            </p:cNvSpPr>
            <p:nvPr/>
          </p:nvSpPr>
          <p:spPr bwMode="auto">
            <a:xfrm>
              <a:off x="2386271" y="272288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61" name="Oval 1160"/>
            <p:cNvSpPr>
              <a:spLocks noChangeAspect="1"/>
            </p:cNvSpPr>
            <p:nvPr/>
          </p:nvSpPr>
          <p:spPr bwMode="auto">
            <a:xfrm>
              <a:off x="2386271" y="228634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62" name="Oval 1161"/>
            <p:cNvSpPr>
              <a:spLocks noChangeAspect="1"/>
            </p:cNvSpPr>
            <p:nvPr/>
          </p:nvSpPr>
          <p:spPr bwMode="auto">
            <a:xfrm>
              <a:off x="2493100" y="217720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63" name="Oval 1162"/>
            <p:cNvSpPr>
              <a:spLocks noChangeAspect="1"/>
            </p:cNvSpPr>
            <p:nvPr/>
          </p:nvSpPr>
          <p:spPr bwMode="auto">
            <a:xfrm>
              <a:off x="2493100" y="294115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64" name="Oval 1163"/>
            <p:cNvSpPr>
              <a:spLocks noChangeAspect="1"/>
            </p:cNvSpPr>
            <p:nvPr/>
          </p:nvSpPr>
          <p:spPr bwMode="auto">
            <a:xfrm>
              <a:off x="2493100" y="239547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65" name="Oval 1164"/>
            <p:cNvSpPr>
              <a:spLocks noChangeAspect="1"/>
            </p:cNvSpPr>
            <p:nvPr/>
          </p:nvSpPr>
          <p:spPr bwMode="auto">
            <a:xfrm>
              <a:off x="2493100" y="261374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66" name="Oval 1165"/>
            <p:cNvSpPr>
              <a:spLocks noChangeAspect="1"/>
            </p:cNvSpPr>
            <p:nvPr/>
          </p:nvSpPr>
          <p:spPr bwMode="auto">
            <a:xfrm>
              <a:off x="2493100" y="283201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67" name="Oval 1166"/>
            <p:cNvSpPr>
              <a:spLocks noChangeAspect="1"/>
            </p:cNvSpPr>
            <p:nvPr/>
          </p:nvSpPr>
          <p:spPr bwMode="auto">
            <a:xfrm>
              <a:off x="2493100" y="250461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68" name="Oval 1167"/>
            <p:cNvSpPr>
              <a:spLocks noChangeAspect="1"/>
            </p:cNvSpPr>
            <p:nvPr/>
          </p:nvSpPr>
          <p:spPr bwMode="auto">
            <a:xfrm>
              <a:off x="2493100" y="272288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69" name="Oval 1168"/>
            <p:cNvSpPr>
              <a:spLocks noChangeAspect="1"/>
            </p:cNvSpPr>
            <p:nvPr/>
          </p:nvSpPr>
          <p:spPr bwMode="auto">
            <a:xfrm>
              <a:off x="2493100" y="228634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</p:grpSp>
      <p:grpSp>
        <p:nvGrpSpPr>
          <p:cNvPr id="1170" name="Group 1169"/>
          <p:cNvGrpSpPr/>
          <p:nvPr/>
        </p:nvGrpSpPr>
        <p:grpSpPr>
          <a:xfrm>
            <a:off x="2509967" y="2658353"/>
            <a:ext cx="793562" cy="790562"/>
            <a:chOff x="1852126" y="2177208"/>
            <a:chExt cx="793769" cy="808850"/>
          </a:xfrm>
        </p:grpSpPr>
        <p:sp>
          <p:nvSpPr>
            <p:cNvPr id="1171" name="Oval 1170"/>
            <p:cNvSpPr>
              <a:spLocks noChangeAspect="1"/>
            </p:cNvSpPr>
            <p:nvPr/>
          </p:nvSpPr>
          <p:spPr bwMode="auto">
            <a:xfrm>
              <a:off x="1852126" y="217720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72" name="Oval 1171"/>
            <p:cNvSpPr>
              <a:spLocks noChangeAspect="1"/>
            </p:cNvSpPr>
            <p:nvPr/>
          </p:nvSpPr>
          <p:spPr bwMode="auto">
            <a:xfrm>
              <a:off x="1852126" y="294115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73" name="Oval 1172"/>
            <p:cNvSpPr>
              <a:spLocks noChangeAspect="1"/>
            </p:cNvSpPr>
            <p:nvPr/>
          </p:nvSpPr>
          <p:spPr bwMode="auto">
            <a:xfrm>
              <a:off x="1852126" y="239547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74" name="Oval 1173"/>
            <p:cNvSpPr>
              <a:spLocks noChangeAspect="1"/>
            </p:cNvSpPr>
            <p:nvPr/>
          </p:nvSpPr>
          <p:spPr bwMode="auto">
            <a:xfrm>
              <a:off x="1852126" y="261374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75" name="Oval 1174"/>
            <p:cNvSpPr>
              <a:spLocks noChangeAspect="1"/>
            </p:cNvSpPr>
            <p:nvPr/>
          </p:nvSpPr>
          <p:spPr bwMode="auto">
            <a:xfrm>
              <a:off x="1852126" y="283201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76" name="Oval 1175"/>
            <p:cNvSpPr>
              <a:spLocks noChangeAspect="1"/>
            </p:cNvSpPr>
            <p:nvPr/>
          </p:nvSpPr>
          <p:spPr bwMode="auto">
            <a:xfrm>
              <a:off x="1852126" y="250461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77" name="Oval 1176"/>
            <p:cNvSpPr>
              <a:spLocks noChangeAspect="1"/>
            </p:cNvSpPr>
            <p:nvPr/>
          </p:nvSpPr>
          <p:spPr bwMode="auto">
            <a:xfrm>
              <a:off x="1852126" y="272288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78" name="Oval 1177"/>
            <p:cNvSpPr>
              <a:spLocks noChangeAspect="1"/>
            </p:cNvSpPr>
            <p:nvPr/>
          </p:nvSpPr>
          <p:spPr bwMode="auto">
            <a:xfrm>
              <a:off x="1852126" y="228634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79" name="Oval 1178"/>
            <p:cNvSpPr>
              <a:spLocks noChangeAspect="1"/>
            </p:cNvSpPr>
            <p:nvPr/>
          </p:nvSpPr>
          <p:spPr bwMode="auto">
            <a:xfrm>
              <a:off x="2599930" y="217720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80" name="Oval 1179"/>
            <p:cNvSpPr>
              <a:spLocks noChangeAspect="1"/>
            </p:cNvSpPr>
            <p:nvPr/>
          </p:nvSpPr>
          <p:spPr bwMode="auto">
            <a:xfrm>
              <a:off x="2599930" y="294115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81" name="Oval 1180"/>
            <p:cNvSpPr>
              <a:spLocks noChangeAspect="1"/>
            </p:cNvSpPr>
            <p:nvPr/>
          </p:nvSpPr>
          <p:spPr bwMode="auto">
            <a:xfrm>
              <a:off x="2599930" y="239547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82" name="Oval 1181"/>
            <p:cNvSpPr>
              <a:spLocks noChangeAspect="1"/>
            </p:cNvSpPr>
            <p:nvPr/>
          </p:nvSpPr>
          <p:spPr bwMode="auto">
            <a:xfrm>
              <a:off x="2599930" y="261374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83" name="Oval 1182"/>
            <p:cNvSpPr>
              <a:spLocks noChangeAspect="1"/>
            </p:cNvSpPr>
            <p:nvPr/>
          </p:nvSpPr>
          <p:spPr bwMode="auto">
            <a:xfrm>
              <a:off x="2599930" y="283201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84" name="Oval 1183"/>
            <p:cNvSpPr>
              <a:spLocks noChangeAspect="1"/>
            </p:cNvSpPr>
            <p:nvPr/>
          </p:nvSpPr>
          <p:spPr bwMode="auto">
            <a:xfrm>
              <a:off x="2599930" y="250461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85" name="Oval 1184"/>
            <p:cNvSpPr>
              <a:spLocks noChangeAspect="1"/>
            </p:cNvSpPr>
            <p:nvPr/>
          </p:nvSpPr>
          <p:spPr bwMode="auto">
            <a:xfrm>
              <a:off x="2599930" y="272288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86" name="Oval 1185"/>
            <p:cNvSpPr>
              <a:spLocks noChangeAspect="1"/>
            </p:cNvSpPr>
            <p:nvPr/>
          </p:nvSpPr>
          <p:spPr bwMode="auto">
            <a:xfrm>
              <a:off x="2599930" y="228634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87" name="Oval 1186"/>
            <p:cNvSpPr>
              <a:spLocks noChangeAspect="1"/>
            </p:cNvSpPr>
            <p:nvPr/>
          </p:nvSpPr>
          <p:spPr bwMode="auto">
            <a:xfrm>
              <a:off x="1958955" y="217720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88" name="Oval 1187"/>
            <p:cNvSpPr>
              <a:spLocks noChangeAspect="1"/>
            </p:cNvSpPr>
            <p:nvPr/>
          </p:nvSpPr>
          <p:spPr bwMode="auto">
            <a:xfrm>
              <a:off x="1958955" y="294115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89" name="Oval 1188"/>
            <p:cNvSpPr>
              <a:spLocks noChangeAspect="1"/>
            </p:cNvSpPr>
            <p:nvPr/>
          </p:nvSpPr>
          <p:spPr bwMode="auto">
            <a:xfrm>
              <a:off x="1958955" y="239547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90" name="Oval 1189"/>
            <p:cNvSpPr>
              <a:spLocks noChangeAspect="1"/>
            </p:cNvSpPr>
            <p:nvPr/>
          </p:nvSpPr>
          <p:spPr bwMode="auto">
            <a:xfrm>
              <a:off x="1958955" y="261374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91" name="Oval 1190"/>
            <p:cNvSpPr>
              <a:spLocks noChangeAspect="1"/>
            </p:cNvSpPr>
            <p:nvPr/>
          </p:nvSpPr>
          <p:spPr bwMode="auto">
            <a:xfrm>
              <a:off x="1958955" y="283201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92" name="Oval 1191"/>
            <p:cNvSpPr>
              <a:spLocks noChangeAspect="1"/>
            </p:cNvSpPr>
            <p:nvPr/>
          </p:nvSpPr>
          <p:spPr bwMode="auto">
            <a:xfrm>
              <a:off x="1958955" y="250461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93" name="Oval 1192"/>
            <p:cNvSpPr>
              <a:spLocks noChangeAspect="1"/>
            </p:cNvSpPr>
            <p:nvPr/>
          </p:nvSpPr>
          <p:spPr bwMode="auto">
            <a:xfrm>
              <a:off x="1958955" y="272288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94" name="Oval 1193"/>
            <p:cNvSpPr>
              <a:spLocks noChangeAspect="1"/>
            </p:cNvSpPr>
            <p:nvPr/>
          </p:nvSpPr>
          <p:spPr bwMode="auto">
            <a:xfrm>
              <a:off x="1958955" y="228634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95" name="Oval 1194"/>
            <p:cNvSpPr>
              <a:spLocks noChangeAspect="1"/>
            </p:cNvSpPr>
            <p:nvPr/>
          </p:nvSpPr>
          <p:spPr bwMode="auto">
            <a:xfrm>
              <a:off x="2065784" y="217720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96" name="Oval 1195"/>
            <p:cNvSpPr>
              <a:spLocks noChangeAspect="1"/>
            </p:cNvSpPr>
            <p:nvPr/>
          </p:nvSpPr>
          <p:spPr bwMode="auto">
            <a:xfrm>
              <a:off x="2065784" y="294115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97" name="Oval 1196"/>
            <p:cNvSpPr>
              <a:spLocks noChangeAspect="1"/>
            </p:cNvSpPr>
            <p:nvPr/>
          </p:nvSpPr>
          <p:spPr bwMode="auto">
            <a:xfrm>
              <a:off x="2065784" y="239547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98" name="Oval 1197"/>
            <p:cNvSpPr>
              <a:spLocks noChangeAspect="1"/>
            </p:cNvSpPr>
            <p:nvPr/>
          </p:nvSpPr>
          <p:spPr bwMode="auto">
            <a:xfrm>
              <a:off x="2065784" y="261374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99" name="Oval 1198"/>
            <p:cNvSpPr>
              <a:spLocks noChangeAspect="1"/>
            </p:cNvSpPr>
            <p:nvPr/>
          </p:nvSpPr>
          <p:spPr bwMode="auto">
            <a:xfrm>
              <a:off x="2065784" y="283201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00" name="Oval 1199"/>
            <p:cNvSpPr>
              <a:spLocks noChangeAspect="1"/>
            </p:cNvSpPr>
            <p:nvPr/>
          </p:nvSpPr>
          <p:spPr bwMode="auto">
            <a:xfrm>
              <a:off x="2065784" y="250461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01" name="Oval 1200"/>
            <p:cNvSpPr>
              <a:spLocks noChangeAspect="1"/>
            </p:cNvSpPr>
            <p:nvPr/>
          </p:nvSpPr>
          <p:spPr bwMode="auto">
            <a:xfrm>
              <a:off x="2065784" y="272288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02" name="Oval 1201"/>
            <p:cNvSpPr>
              <a:spLocks noChangeAspect="1"/>
            </p:cNvSpPr>
            <p:nvPr/>
          </p:nvSpPr>
          <p:spPr bwMode="auto">
            <a:xfrm>
              <a:off x="2065784" y="228634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03" name="Oval 1202"/>
            <p:cNvSpPr>
              <a:spLocks noChangeAspect="1"/>
            </p:cNvSpPr>
            <p:nvPr/>
          </p:nvSpPr>
          <p:spPr bwMode="auto">
            <a:xfrm>
              <a:off x="2172613" y="217720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04" name="Oval 1203"/>
            <p:cNvSpPr>
              <a:spLocks noChangeAspect="1"/>
            </p:cNvSpPr>
            <p:nvPr/>
          </p:nvSpPr>
          <p:spPr bwMode="auto">
            <a:xfrm>
              <a:off x="2172613" y="294115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05" name="Oval 1204"/>
            <p:cNvSpPr>
              <a:spLocks noChangeAspect="1"/>
            </p:cNvSpPr>
            <p:nvPr/>
          </p:nvSpPr>
          <p:spPr bwMode="auto">
            <a:xfrm>
              <a:off x="2172613" y="239547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06" name="Oval 1205"/>
            <p:cNvSpPr>
              <a:spLocks noChangeAspect="1"/>
            </p:cNvSpPr>
            <p:nvPr/>
          </p:nvSpPr>
          <p:spPr bwMode="auto">
            <a:xfrm>
              <a:off x="2172613" y="261374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07" name="Oval 1206"/>
            <p:cNvSpPr>
              <a:spLocks noChangeAspect="1"/>
            </p:cNvSpPr>
            <p:nvPr/>
          </p:nvSpPr>
          <p:spPr bwMode="auto">
            <a:xfrm>
              <a:off x="2172613" y="283201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08" name="Oval 1207"/>
            <p:cNvSpPr>
              <a:spLocks noChangeAspect="1"/>
            </p:cNvSpPr>
            <p:nvPr/>
          </p:nvSpPr>
          <p:spPr bwMode="auto">
            <a:xfrm>
              <a:off x="2172613" y="250461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09" name="Oval 1208"/>
            <p:cNvSpPr>
              <a:spLocks noChangeAspect="1"/>
            </p:cNvSpPr>
            <p:nvPr/>
          </p:nvSpPr>
          <p:spPr bwMode="auto">
            <a:xfrm>
              <a:off x="2172613" y="272288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10" name="Oval 1209"/>
            <p:cNvSpPr>
              <a:spLocks noChangeAspect="1"/>
            </p:cNvSpPr>
            <p:nvPr/>
          </p:nvSpPr>
          <p:spPr bwMode="auto">
            <a:xfrm>
              <a:off x="2172613" y="228634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11" name="Oval 1210"/>
            <p:cNvSpPr>
              <a:spLocks noChangeAspect="1"/>
            </p:cNvSpPr>
            <p:nvPr/>
          </p:nvSpPr>
          <p:spPr bwMode="auto">
            <a:xfrm>
              <a:off x="2279442" y="217720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12" name="Oval 1211"/>
            <p:cNvSpPr>
              <a:spLocks noChangeAspect="1"/>
            </p:cNvSpPr>
            <p:nvPr/>
          </p:nvSpPr>
          <p:spPr bwMode="auto">
            <a:xfrm>
              <a:off x="2279442" y="294115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13" name="Oval 1212"/>
            <p:cNvSpPr>
              <a:spLocks noChangeAspect="1"/>
            </p:cNvSpPr>
            <p:nvPr/>
          </p:nvSpPr>
          <p:spPr bwMode="auto">
            <a:xfrm>
              <a:off x="2279442" y="239547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14" name="Oval 1213"/>
            <p:cNvSpPr>
              <a:spLocks noChangeAspect="1"/>
            </p:cNvSpPr>
            <p:nvPr/>
          </p:nvSpPr>
          <p:spPr bwMode="auto">
            <a:xfrm>
              <a:off x="2279442" y="261374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15" name="Oval 1214"/>
            <p:cNvSpPr>
              <a:spLocks noChangeAspect="1"/>
            </p:cNvSpPr>
            <p:nvPr/>
          </p:nvSpPr>
          <p:spPr bwMode="auto">
            <a:xfrm>
              <a:off x="2279442" y="283201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16" name="Oval 1215"/>
            <p:cNvSpPr>
              <a:spLocks noChangeAspect="1"/>
            </p:cNvSpPr>
            <p:nvPr/>
          </p:nvSpPr>
          <p:spPr bwMode="auto">
            <a:xfrm>
              <a:off x="2279442" y="250461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17" name="Oval 1216"/>
            <p:cNvSpPr>
              <a:spLocks noChangeAspect="1"/>
            </p:cNvSpPr>
            <p:nvPr/>
          </p:nvSpPr>
          <p:spPr bwMode="auto">
            <a:xfrm>
              <a:off x="2279442" y="272288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18" name="Oval 1217"/>
            <p:cNvSpPr>
              <a:spLocks noChangeAspect="1"/>
            </p:cNvSpPr>
            <p:nvPr/>
          </p:nvSpPr>
          <p:spPr bwMode="auto">
            <a:xfrm>
              <a:off x="2279442" y="228634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19" name="Oval 1218"/>
            <p:cNvSpPr>
              <a:spLocks noChangeAspect="1"/>
            </p:cNvSpPr>
            <p:nvPr/>
          </p:nvSpPr>
          <p:spPr bwMode="auto">
            <a:xfrm>
              <a:off x="2386271" y="217720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20" name="Oval 1219"/>
            <p:cNvSpPr>
              <a:spLocks noChangeAspect="1"/>
            </p:cNvSpPr>
            <p:nvPr/>
          </p:nvSpPr>
          <p:spPr bwMode="auto">
            <a:xfrm>
              <a:off x="2386271" y="294115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21" name="Oval 1220"/>
            <p:cNvSpPr>
              <a:spLocks noChangeAspect="1"/>
            </p:cNvSpPr>
            <p:nvPr/>
          </p:nvSpPr>
          <p:spPr bwMode="auto">
            <a:xfrm>
              <a:off x="2386271" y="239547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22" name="Oval 1221"/>
            <p:cNvSpPr>
              <a:spLocks noChangeAspect="1"/>
            </p:cNvSpPr>
            <p:nvPr/>
          </p:nvSpPr>
          <p:spPr bwMode="auto">
            <a:xfrm>
              <a:off x="2386271" y="261374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23" name="Oval 1222"/>
            <p:cNvSpPr>
              <a:spLocks noChangeAspect="1"/>
            </p:cNvSpPr>
            <p:nvPr/>
          </p:nvSpPr>
          <p:spPr bwMode="auto">
            <a:xfrm>
              <a:off x="2386271" y="283201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24" name="Oval 1223"/>
            <p:cNvSpPr>
              <a:spLocks noChangeAspect="1"/>
            </p:cNvSpPr>
            <p:nvPr/>
          </p:nvSpPr>
          <p:spPr bwMode="auto">
            <a:xfrm>
              <a:off x="2386271" y="250461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25" name="Oval 1224"/>
            <p:cNvSpPr>
              <a:spLocks noChangeAspect="1"/>
            </p:cNvSpPr>
            <p:nvPr/>
          </p:nvSpPr>
          <p:spPr bwMode="auto">
            <a:xfrm>
              <a:off x="2386271" y="272288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26" name="Oval 1225"/>
            <p:cNvSpPr>
              <a:spLocks noChangeAspect="1"/>
            </p:cNvSpPr>
            <p:nvPr/>
          </p:nvSpPr>
          <p:spPr bwMode="auto">
            <a:xfrm>
              <a:off x="2386271" y="228634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27" name="Oval 1226"/>
            <p:cNvSpPr>
              <a:spLocks noChangeAspect="1"/>
            </p:cNvSpPr>
            <p:nvPr/>
          </p:nvSpPr>
          <p:spPr bwMode="auto">
            <a:xfrm>
              <a:off x="2493100" y="217720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28" name="Oval 1227"/>
            <p:cNvSpPr>
              <a:spLocks noChangeAspect="1"/>
            </p:cNvSpPr>
            <p:nvPr/>
          </p:nvSpPr>
          <p:spPr bwMode="auto">
            <a:xfrm>
              <a:off x="2493100" y="294115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29" name="Oval 1228"/>
            <p:cNvSpPr>
              <a:spLocks noChangeAspect="1"/>
            </p:cNvSpPr>
            <p:nvPr/>
          </p:nvSpPr>
          <p:spPr bwMode="auto">
            <a:xfrm>
              <a:off x="2493100" y="239547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30" name="Oval 1229"/>
            <p:cNvSpPr>
              <a:spLocks noChangeAspect="1"/>
            </p:cNvSpPr>
            <p:nvPr/>
          </p:nvSpPr>
          <p:spPr bwMode="auto">
            <a:xfrm>
              <a:off x="2493100" y="261374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31" name="Oval 1230"/>
            <p:cNvSpPr>
              <a:spLocks noChangeAspect="1"/>
            </p:cNvSpPr>
            <p:nvPr/>
          </p:nvSpPr>
          <p:spPr bwMode="auto">
            <a:xfrm>
              <a:off x="2493100" y="283201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32" name="Oval 1231"/>
            <p:cNvSpPr>
              <a:spLocks noChangeAspect="1"/>
            </p:cNvSpPr>
            <p:nvPr/>
          </p:nvSpPr>
          <p:spPr bwMode="auto">
            <a:xfrm>
              <a:off x="2493100" y="250461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33" name="Oval 1232"/>
            <p:cNvSpPr>
              <a:spLocks noChangeAspect="1"/>
            </p:cNvSpPr>
            <p:nvPr/>
          </p:nvSpPr>
          <p:spPr bwMode="auto">
            <a:xfrm>
              <a:off x="2493100" y="272288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34" name="Oval 1233"/>
            <p:cNvSpPr>
              <a:spLocks noChangeAspect="1"/>
            </p:cNvSpPr>
            <p:nvPr/>
          </p:nvSpPr>
          <p:spPr bwMode="auto">
            <a:xfrm>
              <a:off x="2493100" y="228634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</p:grpSp>
      <p:grpSp>
        <p:nvGrpSpPr>
          <p:cNvPr id="1235" name="Group 1234"/>
          <p:cNvGrpSpPr/>
          <p:nvPr/>
        </p:nvGrpSpPr>
        <p:grpSpPr>
          <a:xfrm>
            <a:off x="1563296" y="3604708"/>
            <a:ext cx="793562" cy="790562"/>
            <a:chOff x="1852126" y="2177208"/>
            <a:chExt cx="793769" cy="808850"/>
          </a:xfrm>
        </p:grpSpPr>
        <p:sp>
          <p:nvSpPr>
            <p:cNvPr id="1236" name="Oval 1235"/>
            <p:cNvSpPr>
              <a:spLocks noChangeAspect="1"/>
            </p:cNvSpPr>
            <p:nvPr/>
          </p:nvSpPr>
          <p:spPr bwMode="auto">
            <a:xfrm>
              <a:off x="1852126" y="217720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37" name="Oval 1236"/>
            <p:cNvSpPr>
              <a:spLocks noChangeAspect="1"/>
            </p:cNvSpPr>
            <p:nvPr/>
          </p:nvSpPr>
          <p:spPr bwMode="auto">
            <a:xfrm>
              <a:off x="1852126" y="294115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38" name="Oval 1237"/>
            <p:cNvSpPr>
              <a:spLocks noChangeAspect="1"/>
            </p:cNvSpPr>
            <p:nvPr/>
          </p:nvSpPr>
          <p:spPr bwMode="auto">
            <a:xfrm>
              <a:off x="1852126" y="239547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39" name="Oval 1238"/>
            <p:cNvSpPr>
              <a:spLocks noChangeAspect="1"/>
            </p:cNvSpPr>
            <p:nvPr/>
          </p:nvSpPr>
          <p:spPr bwMode="auto">
            <a:xfrm>
              <a:off x="1852126" y="261374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40" name="Oval 1239"/>
            <p:cNvSpPr>
              <a:spLocks noChangeAspect="1"/>
            </p:cNvSpPr>
            <p:nvPr/>
          </p:nvSpPr>
          <p:spPr bwMode="auto">
            <a:xfrm>
              <a:off x="1852126" y="283201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41" name="Oval 1240"/>
            <p:cNvSpPr>
              <a:spLocks noChangeAspect="1"/>
            </p:cNvSpPr>
            <p:nvPr/>
          </p:nvSpPr>
          <p:spPr bwMode="auto">
            <a:xfrm>
              <a:off x="1852126" y="250461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42" name="Oval 1241"/>
            <p:cNvSpPr>
              <a:spLocks noChangeAspect="1"/>
            </p:cNvSpPr>
            <p:nvPr/>
          </p:nvSpPr>
          <p:spPr bwMode="auto">
            <a:xfrm>
              <a:off x="1852126" y="272288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43" name="Oval 1242"/>
            <p:cNvSpPr>
              <a:spLocks noChangeAspect="1"/>
            </p:cNvSpPr>
            <p:nvPr/>
          </p:nvSpPr>
          <p:spPr bwMode="auto">
            <a:xfrm>
              <a:off x="1852126" y="228634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44" name="Oval 1243"/>
            <p:cNvSpPr>
              <a:spLocks noChangeAspect="1"/>
            </p:cNvSpPr>
            <p:nvPr/>
          </p:nvSpPr>
          <p:spPr bwMode="auto">
            <a:xfrm>
              <a:off x="2599930" y="217720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45" name="Oval 1244"/>
            <p:cNvSpPr>
              <a:spLocks noChangeAspect="1"/>
            </p:cNvSpPr>
            <p:nvPr/>
          </p:nvSpPr>
          <p:spPr bwMode="auto">
            <a:xfrm>
              <a:off x="2599930" y="294115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46" name="Oval 1245"/>
            <p:cNvSpPr>
              <a:spLocks noChangeAspect="1"/>
            </p:cNvSpPr>
            <p:nvPr/>
          </p:nvSpPr>
          <p:spPr bwMode="auto">
            <a:xfrm>
              <a:off x="2599930" y="239547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47" name="Oval 1246"/>
            <p:cNvSpPr>
              <a:spLocks noChangeAspect="1"/>
            </p:cNvSpPr>
            <p:nvPr/>
          </p:nvSpPr>
          <p:spPr bwMode="auto">
            <a:xfrm>
              <a:off x="2599930" y="261374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48" name="Oval 1247"/>
            <p:cNvSpPr>
              <a:spLocks noChangeAspect="1"/>
            </p:cNvSpPr>
            <p:nvPr/>
          </p:nvSpPr>
          <p:spPr bwMode="auto">
            <a:xfrm>
              <a:off x="2599930" y="283201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49" name="Oval 1248"/>
            <p:cNvSpPr>
              <a:spLocks noChangeAspect="1"/>
            </p:cNvSpPr>
            <p:nvPr/>
          </p:nvSpPr>
          <p:spPr bwMode="auto">
            <a:xfrm>
              <a:off x="2599930" y="250461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50" name="Oval 1249"/>
            <p:cNvSpPr>
              <a:spLocks noChangeAspect="1"/>
            </p:cNvSpPr>
            <p:nvPr/>
          </p:nvSpPr>
          <p:spPr bwMode="auto">
            <a:xfrm>
              <a:off x="2599930" y="272288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51" name="Oval 1250"/>
            <p:cNvSpPr>
              <a:spLocks noChangeAspect="1"/>
            </p:cNvSpPr>
            <p:nvPr/>
          </p:nvSpPr>
          <p:spPr bwMode="auto">
            <a:xfrm>
              <a:off x="2599930" y="228634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52" name="Oval 1251"/>
            <p:cNvSpPr>
              <a:spLocks noChangeAspect="1"/>
            </p:cNvSpPr>
            <p:nvPr/>
          </p:nvSpPr>
          <p:spPr bwMode="auto">
            <a:xfrm>
              <a:off x="1958955" y="217720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53" name="Oval 1252"/>
            <p:cNvSpPr>
              <a:spLocks noChangeAspect="1"/>
            </p:cNvSpPr>
            <p:nvPr/>
          </p:nvSpPr>
          <p:spPr bwMode="auto">
            <a:xfrm>
              <a:off x="1958955" y="294115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54" name="Oval 1253"/>
            <p:cNvSpPr>
              <a:spLocks noChangeAspect="1"/>
            </p:cNvSpPr>
            <p:nvPr/>
          </p:nvSpPr>
          <p:spPr bwMode="auto">
            <a:xfrm>
              <a:off x="1958955" y="239547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55" name="Oval 1254"/>
            <p:cNvSpPr>
              <a:spLocks noChangeAspect="1"/>
            </p:cNvSpPr>
            <p:nvPr/>
          </p:nvSpPr>
          <p:spPr bwMode="auto">
            <a:xfrm>
              <a:off x="1958955" y="261374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56" name="Oval 1255"/>
            <p:cNvSpPr>
              <a:spLocks noChangeAspect="1"/>
            </p:cNvSpPr>
            <p:nvPr/>
          </p:nvSpPr>
          <p:spPr bwMode="auto">
            <a:xfrm>
              <a:off x="1958955" y="283201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57" name="Oval 1256"/>
            <p:cNvSpPr>
              <a:spLocks noChangeAspect="1"/>
            </p:cNvSpPr>
            <p:nvPr/>
          </p:nvSpPr>
          <p:spPr bwMode="auto">
            <a:xfrm>
              <a:off x="1958955" y="250461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58" name="Oval 1257"/>
            <p:cNvSpPr>
              <a:spLocks noChangeAspect="1"/>
            </p:cNvSpPr>
            <p:nvPr/>
          </p:nvSpPr>
          <p:spPr bwMode="auto">
            <a:xfrm>
              <a:off x="1958955" y="272288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59" name="Oval 1258"/>
            <p:cNvSpPr>
              <a:spLocks noChangeAspect="1"/>
            </p:cNvSpPr>
            <p:nvPr/>
          </p:nvSpPr>
          <p:spPr bwMode="auto">
            <a:xfrm>
              <a:off x="1958955" y="228634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60" name="Oval 1259"/>
            <p:cNvSpPr>
              <a:spLocks noChangeAspect="1"/>
            </p:cNvSpPr>
            <p:nvPr/>
          </p:nvSpPr>
          <p:spPr bwMode="auto">
            <a:xfrm>
              <a:off x="2065784" y="217720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61" name="Oval 1260"/>
            <p:cNvSpPr>
              <a:spLocks noChangeAspect="1"/>
            </p:cNvSpPr>
            <p:nvPr/>
          </p:nvSpPr>
          <p:spPr bwMode="auto">
            <a:xfrm>
              <a:off x="2065784" y="294115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62" name="Oval 1261"/>
            <p:cNvSpPr>
              <a:spLocks noChangeAspect="1"/>
            </p:cNvSpPr>
            <p:nvPr/>
          </p:nvSpPr>
          <p:spPr bwMode="auto">
            <a:xfrm>
              <a:off x="2065784" y="239547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63" name="Oval 1262"/>
            <p:cNvSpPr>
              <a:spLocks noChangeAspect="1"/>
            </p:cNvSpPr>
            <p:nvPr/>
          </p:nvSpPr>
          <p:spPr bwMode="auto">
            <a:xfrm>
              <a:off x="2065784" y="261374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64" name="Oval 1263"/>
            <p:cNvSpPr>
              <a:spLocks noChangeAspect="1"/>
            </p:cNvSpPr>
            <p:nvPr/>
          </p:nvSpPr>
          <p:spPr bwMode="auto">
            <a:xfrm>
              <a:off x="2065784" y="283201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65" name="Oval 1264"/>
            <p:cNvSpPr>
              <a:spLocks noChangeAspect="1"/>
            </p:cNvSpPr>
            <p:nvPr/>
          </p:nvSpPr>
          <p:spPr bwMode="auto">
            <a:xfrm>
              <a:off x="2065784" y="250461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66" name="Oval 1265"/>
            <p:cNvSpPr>
              <a:spLocks noChangeAspect="1"/>
            </p:cNvSpPr>
            <p:nvPr/>
          </p:nvSpPr>
          <p:spPr bwMode="auto">
            <a:xfrm>
              <a:off x="2065784" y="272288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67" name="Oval 1266"/>
            <p:cNvSpPr>
              <a:spLocks noChangeAspect="1"/>
            </p:cNvSpPr>
            <p:nvPr/>
          </p:nvSpPr>
          <p:spPr bwMode="auto">
            <a:xfrm>
              <a:off x="2065784" y="228634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68" name="Oval 1267"/>
            <p:cNvSpPr>
              <a:spLocks noChangeAspect="1"/>
            </p:cNvSpPr>
            <p:nvPr/>
          </p:nvSpPr>
          <p:spPr bwMode="auto">
            <a:xfrm>
              <a:off x="2172613" y="217720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69" name="Oval 1268"/>
            <p:cNvSpPr>
              <a:spLocks noChangeAspect="1"/>
            </p:cNvSpPr>
            <p:nvPr/>
          </p:nvSpPr>
          <p:spPr bwMode="auto">
            <a:xfrm>
              <a:off x="2172613" y="294115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70" name="Oval 1269"/>
            <p:cNvSpPr>
              <a:spLocks noChangeAspect="1"/>
            </p:cNvSpPr>
            <p:nvPr/>
          </p:nvSpPr>
          <p:spPr bwMode="auto">
            <a:xfrm>
              <a:off x="2172613" y="239547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71" name="Oval 1270"/>
            <p:cNvSpPr>
              <a:spLocks noChangeAspect="1"/>
            </p:cNvSpPr>
            <p:nvPr/>
          </p:nvSpPr>
          <p:spPr bwMode="auto">
            <a:xfrm>
              <a:off x="2172613" y="261374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72" name="Oval 1271"/>
            <p:cNvSpPr>
              <a:spLocks noChangeAspect="1"/>
            </p:cNvSpPr>
            <p:nvPr/>
          </p:nvSpPr>
          <p:spPr bwMode="auto">
            <a:xfrm>
              <a:off x="2172613" y="283201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73" name="Oval 1272"/>
            <p:cNvSpPr>
              <a:spLocks noChangeAspect="1"/>
            </p:cNvSpPr>
            <p:nvPr/>
          </p:nvSpPr>
          <p:spPr bwMode="auto">
            <a:xfrm>
              <a:off x="2172613" y="250461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74" name="Oval 1273"/>
            <p:cNvSpPr>
              <a:spLocks noChangeAspect="1"/>
            </p:cNvSpPr>
            <p:nvPr/>
          </p:nvSpPr>
          <p:spPr bwMode="auto">
            <a:xfrm>
              <a:off x="2172613" y="272288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75" name="Oval 1274"/>
            <p:cNvSpPr>
              <a:spLocks noChangeAspect="1"/>
            </p:cNvSpPr>
            <p:nvPr/>
          </p:nvSpPr>
          <p:spPr bwMode="auto">
            <a:xfrm>
              <a:off x="2172613" y="228634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76" name="Oval 1275"/>
            <p:cNvSpPr>
              <a:spLocks noChangeAspect="1"/>
            </p:cNvSpPr>
            <p:nvPr/>
          </p:nvSpPr>
          <p:spPr bwMode="auto">
            <a:xfrm>
              <a:off x="2279442" y="217720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77" name="Oval 1276"/>
            <p:cNvSpPr>
              <a:spLocks noChangeAspect="1"/>
            </p:cNvSpPr>
            <p:nvPr/>
          </p:nvSpPr>
          <p:spPr bwMode="auto">
            <a:xfrm>
              <a:off x="2279442" y="294115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78" name="Oval 1277"/>
            <p:cNvSpPr>
              <a:spLocks noChangeAspect="1"/>
            </p:cNvSpPr>
            <p:nvPr/>
          </p:nvSpPr>
          <p:spPr bwMode="auto">
            <a:xfrm>
              <a:off x="2279442" y="239547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79" name="Oval 1278"/>
            <p:cNvSpPr>
              <a:spLocks noChangeAspect="1"/>
            </p:cNvSpPr>
            <p:nvPr/>
          </p:nvSpPr>
          <p:spPr bwMode="auto">
            <a:xfrm>
              <a:off x="2279442" y="261374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80" name="Oval 1279"/>
            <p:cNvSpPr>
              <a:spLocks noChangeAspect="1"/>
            </p:cNvSpPr>
            <p:nvPr/>
          </p:nvSpPr>
          <p:spPr bwMode="auto">
            <a:xfrm>
              <a:off x="2279442" y="283201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81" name="Oval 1280"/>
            <p:cNvSpPr>
              <a:spLocks noChangeAspect="1"/>
            </p:cNvSpPr>
            <p:nvPr/>
          </p:nvSpPr>
          <p:spPr bwMode="auto">
            <a:xfrm>
              <a:off x="2279442" y="250461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82" name="Oval 1281"/>
            <p:cNvSpPr>
              <a:spLocks noChangeAspect="1"/>
            </p:cNvSpPr>
            <p:nvPr/>
          </p:nvSpPr>
          <p:spPr bwMode="auto">
            <a:xfrm>
              <a:off x="2279442" y="272288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83" name="Oval 1282"/>
            <p:cNvSpPr>
              <a:spLocks noChangeAspect="1"/>
            </p:cNvSpPr>
            <p:nvPr/>
          </p:nvSpPr>
          <p:spPr bwMode="auto">
            <a:xfrm>
              <a:off x="2279442" y="228634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84" name="Oval 1283"/>
            <p:cNvSpPr>
              <a:spLocks noChangeAspect="1"/>
            </p:cNvSpPr>
            <p:nvPr/>
          </p:nvSpPr>
          <p:spPr bwMode="auto">
            <a:xfrm>
              <a:off x="2386271" y="217720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85" name="Oval 1284"/>
            <p:cNvSpPr>
              <a:spLocks noChangeAspect="1"/>
            </p:cNvSpPr>
            <p:nvPr/>
          </p:nvSpPr>
          <p:spPr bwMode="auto">
            <a:xfrm>
              <a:off x="2386271" y="294115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86" name="Oval 1285"/>
            <p:cNvSpPr>
              <a:spLocks noChangeAspect="1"/>
            </p:cNvSpPr>
            <p:nvPr/>
          </p:nvSpPr>
          <p:spPr bwMode="auto">
            <a:xfrm>
              <a:off x="2386271" y="239547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87" name="Oval 1286"/>
            <p:cNvSpPr>
              <a:spLocks noChangeAspect="1"/>
            </p:cNvSpPr>
            <p:nvPr/>
          </p:nvSpPr>
          <p:spPr bwMode="auto">
            <a:xfrm>
              <a:off x="2386271" y="261374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88" name="Oval 1287"/>
            <p:cNvSpPr>
              <a:spLocks noChangeAspect="1"/>
            </p:cNvSpPr>
            <p:nvPr/>
          </p:nvSpPr>
          <p:spPr bwMode="auto">
            <a:xfrm>
              <a:off x="2386271" y="283201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89" name="Oval 1288"/>
            <p:cNvSpPr>
              <a:spLocks noChangeAspect="1"/>
            </p:cNvSpPr>
            <p:nvPr/>
          </p:nvSpPr>
          <p:spPr bwMode="auto">
            <a:xfrm>
              <a:off x="2386271" y="250461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90" name="Oval 1289"/>
            <p:cNvSpPr>
              <a:spLocks noChangeAspect="1"/>
            </p:cNvSpPr>
            <p:nvPr/>
          </p:nvSpPr>
          <p:spPr bwMode="auto">
            <a:xfrm>
              <a:off x="2386271" y="272288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91" name="Oval 1290"/>
            <p:cNvSpPr>
              <a:spLocks noChangeAspect="1"/>
            </p:cNvSpPr>
            <p:nvPr/>
          </p:nvSpPr>
          <p:spPr bwMode="auto">
            <a:xfrm>
              <a:off x="2386271" y="228634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92" name="Oval 1291"/>
            <p:cNvSpPr>
              <a:spLocks noChangeAspect="1"/>
            </p:cNvSpPr>
            <p:nvPr/>
          </p:nvSpPr>
          <p:spPr bwMode="auto">
            <a:xfrm>
              <a:off x="2493100" y="217720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93" name="Oval 1292"/>
            <p:cNvSpPr>
              <a:spLocks noChangeAspect="1"/>
            </p:cNvSpPr>
            <p:nvPr/>
          </p:nvSpPr>
          <p:spPr bwMode="auto">
            <a:xfrm>
              <a:off x="2493100" y="294115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94" name="Oval 1293"/>
            <p:cNvSpPr>
              <a:spLocks noChangeAspect="1"/>
            </p:cNvSpPr>
            <p:nvPr/>
          </p:nvSpPr>
          <p:spPr bwMode="auto">
            <a:xfrm>
              <a:off x="2493100" y="239547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95" name="Oval 1294"/>
            <p:cNvSpPr>
              <a:spLocks noChangeAspect="1"/>
            </p:cNvSpPr>
            <p:nvPr/>
          </p:nvSpPr>
          <p:spPr bwMode="auto">
            <a:xfrm>
              <a:off x="2493100" y="261374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96" name="Oval 1295"/>
            <p:cNvSpPr>
              <a:spLocks noChangeAspect="1"/>
            </p:cNvSpPr>
            <p:nvPr/>
          </p:nvSpPr>
          <p:spPr bwMode="auto">
            <a:xfrm>
              <a:off x="2493100" y="283201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97" name="Oval 1296"/>
            <p:cNvSpPr>
              <a:spLocks noChangeAspect="1"/>
            </p:cNvSpPr>
            <p:nvPr/>
          </p:nvSpPr>
          <p:spPr bwMode="auto">
            <a:xfrm>
              <a:off x="2493100" y="250461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98" name="Oval 1297"/>
            <p:cNvSpPr>
              <a:spLocks noChangeAspect="1"/>
            </p:cNvSpPr>
            <p:nvPr/>
          </p:nvSpPr>
          <p:spPr bwMode="auto">
            <a:xfrm>
              <a:off x="2493100" y="272288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299" name="Oval 1298"/>
            <p:cNvSpPr>
              <a:spLocks noChangeAspect="1"/>
            </p:cNvSpPr>
            <p:nvPr/>
          </p:nvSpPr>
          <p:spPr bwMode="auto">
            <a:xfrm>
              <a:off x="2493100" y="228634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</p:grpSp>
      <p:grpSp>
        <p:nvGrpSpPr>
          <p:cNvPr id="1300" name="Group 1299"/>
          <p:cNvGrpSpPr/>
          <p:nvPr/>
        </p:nvGrpSpPr>
        <p:grpSpPr>
          <a:xfrm>
            <a:off x="2509573" y="3604708"/>
            <a:ext cx="793562" cy="790562"/>
            <a:chOff x="1852126" y="2177208"/>
            <a:chExt cx="793769" cy="808850"/>
          </a:xfrm>
        </p:grpSpPr>
        <p:sp>
          <p:nvSpPr>
            <p:cNvPr id="1301" name="Oval 1300"/>
            <p:cNvSpPr>
              <a:spLocks noChangeAspect="1"/>
            </p:cNvSpPr>
            <p:nvPr/>
          </p:nvSpPr>
          <p:spPr bwMode="auto">
            <a:xfrm>
              <a:off x="1852126" y="217720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02" name="Oval 1301"/>
            <p:cNvSpPr>
              <a:spLocks noChangeAspect="1"/>
            </p:cNvSpPr>
            <p:nvPr/>
          </p:nvSpPr>
          <p:spPr bwMode="auto">
            <a:xfrm>
              <a:off x="1852126" y="294115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03" name="Oval 1302"/>
            <p:cNvSpPr>
              <a:spLocks noChangeAspect="1"/>
            </p:cNvSpPr>
            <p:nvPr/>
          </p:nvSpPr>
          <p:spPr bwMode="auto">
            <a:xfrm>
              <a:off x="1852126" y="239547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04" name="Oval 1303"/>
            <p:cNvSpPr>
              <a:spLocks noChangeAspect="1"/>
            </p:cNvSpPr>
            <p:nvPr/>
          </p:nvSpPr>
          <p:spPr bwMode="auto">
            <a:xfrm>
              <a:off x="1852126" y="261374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05" name="Oval 1304"/>
            <p:cNvSpPr>
              <a:spLocks noChangeAspect="1"/>
            </p:cNvSpPr>
            <p:nvPr/>
          </p:nvSpPr>
          <p:spPr bwMode="auto">
            <a:xfrm>
              <a:off x="1852126" y="283201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06" name="Oval 1305"/>
            <p:cNvSpPr>
              <a:spLocks noChangeAspect="1"/>
            </p:cNvSpPr>
            <p:nvPr/>
          </p:nvSpPr>
          <p:spPr bwMode="auto">
            <a:xfrm>
              <a:off x="1852126" y="250461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07" name="Oval 1306"/>
            <p:cNvSpPr>
              <a:spLocks noChangeAspect="1"/>
            </p:cNvSpPr>
            <p:nvPr/>
          </p:nvSpPr>
          <p:spPr bwMode="auto">
            <a:xfrm>
              <a:off x="1852126" y="272288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08" name="Oval 1307"/>
            <p:cNvSpPr>
              <a:spLocks noChangeAspect="1"/>
            </p:cNvSpPr>
            <p:nvPr/>
          </p:nvSpPr>
          <p:spPr bwMode="auto">
            <a:xfrm>
              <a:off x="1852126" y="228634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09" name="Oval 1308"/>
            <p:cNvSpPr>
              <a:spLocks noChangeAspect="1"/>
            </p:cNvSpPr>
            <p:nvPr/>
          </p:nvSpPr>
          <p:spPr bwMode="auto">
            <a:xfrm>
              <a:off x="2599930" y="217720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10" name="Oval 1309"/>
            <p:cNvSpPr>
              <a:spLocks noChangeAspect="1"/>
            </p:cNvSpPr>
            <p:nvPr/>
          </p:nvSpPr>
          <p:spPr bwMode="auto">
            <a:xfrm>
              <a:off x="2599930" y="294115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11" name="Oval 1310"/>
            <p:cNvSpPr>
              <a:spLocks noChangeAspect="1"/>
            </p:cNvSpPr>
            <p:nvPr/>
          </p:nvSpPr>
          <p:spPr bwMode="auto">
            <a:xfrm>
              <a:off x="2599930" y="239547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12" name="Oval 1311"/>
            <p:cNvSpPr>
              <a:spLocks noChangeAspect="1"/>
            </p:cNvSpPr>
            <p:nvPr/>
          </p:nvSpPr>
          <p:spPr bwMode="auto">
            <a:xfrm>
              <a:off x="2599930" y="261374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13" name="Oval 1312"/>
            <p:cNvSpPr>
              <a:spLocks noChangeAspect="1"/>
            </p:cNvSpPr>
            <p:nvPr/>
          </p:nvSpPr>
          <p:spPr bwMode="auto">
            <a:xfrm>
              <a:off x="2599930" y="283201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14" name="Oval 1313"/>
            <p:cNvSpPr>
              <a:spLocks noChangeAspect="1"/>
            </p:cNvSpPr>
            <p:nvPr/>
          </p:nvSpPr>
          <p:spPr bwMode="auto">
            <a:xfrm>
              <a:off x="2599930" y="250461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15" name="Oval 1314"/>
            <p:cNvSpPr>
              <a:spLocks noChangeAspect="1"/>
            </p:cNvSpPr>
            <p:nvPr/>
          </p:nvSpPr>
          <p:spPr bwMode="auto">
            <a:xfrm>
              <a:off x="2599930" y="272288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16" name="Oval 1315"/>
            <p:cNvSpPr>
              <a:spLocks noChangeAspect="1"/>
            </p:cNvSpPr>
            <p:nvPr/>
          </p:nvSpPr>
          <p:spPr bwMode="auto">
            <a:xfrm>
              <a:off x="2599930" y="228634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17" name="Oval 1316"/>
            <p:cNvSpPr>
              <a:spLocks noChangeAspect="1"/>
            </p:cNvSpPr>
            <p:nvPr/>
          </p:nvSpPr>
          <p:spPr bwMode="auto">
            <a:xfrm>
              <a:off x="1958955" y="217720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18" name="Oval 1317"/>
            <p:cNvSpPr>
              <a:spLocks noChangeAspect="1"/>
            </p:cNvSpPr>
            <p:nvPr/>
          </p:nvSpPr>
          <p:spPr bwMode="auto">
            <a:xfrm>
              <a:off x="1958955" y="294115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19" name="Oval 1318"/>
            <p:cNvSpPr>
              <a:spLocks noChangeAspect="1"/>
            </p:cNvSpPr>
            <p:nvPr/>
          </p:nvSpPr>
          <p:spPr bwMode="auto">
            <a:xfrm>
              <a:off x="1958955" y="239547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20" name="Oval 1319"/>
            <p:cNvSpPr>
              <a:spLocks noChangeAspect="1"/>
            </p:cNvSpPr>
            <p:nvPr/>
          </p:nvSpPr>
          <p:spPr bwMode="auto">
            <a:xfrm>
              <a:off x="1958955" y="261374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21" name="Oval 1320"/>
            <p:cNvSpPr>
              <a:spLocks noChangeAspect="1"/>
            </p:cNvSpPr>
            <p:nvPr/>
          </p:nvSpPr>
          <p:spPr bwMode="auto">
            <a:xfrm>
              <a:off x="1958955" y="283201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22" name="Oval 1321"/>
            <p:cNvSpPr>
              <a:spLocks noChangeAspect="1"/>
            </p:cNvSpPr>
            <p:nvPr/>
          </p:nvSpPr>
          <p:spPr bwMode="auto">
            <a:xfrm>
              <a:off x="1958955" y="250461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23" name="Oval 1322"/>
            <p:cNvSpPr>
              <a:spLocks noChangeAspect="1"/>
            </p:cNvSpPr>
            <p:nvPr/>
          </p:nvSpPr>
          <p:spPr bwMode="auto">
            <a:xfrm>
              <a:off x="1958955" y="272288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24" name="Oval 1323"/>
            <p:cNvSpPr>
              <a:spLocks noChangeAspect="1"/>
            </p:cNvSpPr>
            <p:nvPr/>
          </p:nvSpPr>
          <p:spPr bwMode="auto">
            <a:xfrm>
              <a:off x="1958955" y="228634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25" name="Oval 1324"/>
            <p:cNvSpPr>
              <a:spLocks noChangeAspect="1"/>
            </p:cNvSpPr>
            <p:nvPr/>
          </p:nvSpPr>
          <p:spPr bwMode="auto">
            <a:xfrm>
              <a:off x="2065784" y="217720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26" name="Oval 1325"/>
            <p:cNvSpPr>
              <a:spLocks noChangeAspect="1"/>
            </p:cNvSpPr>
            <p:nvPr/>
          </p:nvSpPr>
          <p:spPr bwMode="auto">
            <a:xfrm>
              <a:off x="2065784" y="294115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27" name="Oval 1326"/>
            <p:cNvSpPr>
              <a:spLocks noChangeAspect="1"/>
            </p:cNvSpPr>
            <p:nvPr/>
          </p:nvSpPr>
          <p:spPr bwMode="auto">
            <a:xfrm>
              <a:off x="2065784" y="239547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28" name="Oval 1327"/>
            <p:cNvSpPr>
              <a:spLocks noChangeAspect="1"/>
            </p:cNvSpPr>
            <p:nvPr/>
          </p:nvSpPr>
          <p:spPr bwMode="auto">
            <a:xfrm>
              <a:off x="2065784" y="261374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29" name="Oval 1328"/>
            <p:cNvSpPr>
              <a:spLocks noChangeAspect="1"/>
            </p:cNvSpPr>
            <p:nvPr/>
          </p:nvSpPr>
          <p:spPr bwMode="auto">
            <a:xfrm>
              <a:off x="2065784" y="283201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30" name="Oval 1329"/>
            <p:cNvSpPr>
              <a:spLocks noChangeAspect="1"/>
            </p:cNvSpPr>
            <p:nvPr/>
          </p:nvSpPr>
          <p:spPr bwMode="auto">
            <a:xfrm>
              <a:off x="2065784" y="250461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31" name="Oval 1330"/>
            <p:cNvSpPr>
              <a:spLocks noChangeAspect="1"/>
            </p:cNvSpPr>
            <p:nvPr/>
          </p:nvSpPr>
          <p:spPr bwMode="auto">
            <a:xfrm>
              <a:off x="2065784" y="272288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32" name="Oval 1331"/>
            <p:cNvSpPr>
              <a:spLocks noChangeAspect="1"/>
            </p:cNvSpPr>
            <p:nvPr/>
          </p:nvSpPr>
          <p:spPr bwMode="auto">
            <a:xfrm>
              <a:off x="2065784" y="228634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33" name="Oval 1332"/>
            <p:cNvSpPr>
              <a:spLocks noChangeAspect="1"/>
            </p:cNvSpPr>
            <p:nvPr/>
          </p:nvSpPr>
          <p:spPr bwMode="auto">
            <a:xfrm>
              <a:off x="2172613" y="217720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34" name="Oval 1333"/>
            <p:cNvSpPr>
              <a:spLocks noChangeAspect="1"/>
            </p:cNvSpPr>
            <p:nvPr/>
          </p:nvSpPr>
          <p:spPr bwMode="auto">
            <a:xfrm>
              <a:off x="2172613" y="294115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35" name="Oval 1334"/>
            <p:cNvSpPr>
              <a:spLocks noChangeAspect="1"/>
            </p:cNvSpPr>
            <p:nvPr/>
          </p:nvSpPr>
          <p:spPr bwMode="auto">
            <a:xfrm>
              <a:off x="2172613" y="239547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36" name="Oval 1335"/>
            <p:cNvSpPr>
              <a:spLocks noChangeAspect="1"/>
            </p:cNvSpPr>
            <p:nvPr/>
          </p:nvSpPr>
          <p:spPr bwMode="auto">
            <a:xfrm>
              <a:off x="2172613" y="261374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37" name="Oval 1336"/>
            <p:cNvSpPr>
              <a:spLocks noChangeAspect="1"/>
            </p:cNvSpPr>
            <p:nvPr/>
          </p:nvSpPr>
          <p:spPr bwMode="auto">
            <a:xfrm>
              <a:off x="2172613" y="283201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38" name="Oval 1337"/>
            <p:cNvSpPr>
              <a:spLocks noChangeAspect="1"/>
            </p:cNvSpPr>
            <p:nvPr/>
          </p:nvSpPr>
          <p:spPr bwMode="auto">
            <a:xfrm>
              <a:off x="2172613" y="250461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39" name="Oval 1338"/>
            <p:cNvSpPr>
              <a:spLocks noChangeAspect="1"/>
            </p:cNvSpPr>
            <p:nvPr/>
          </p:nvSpPr>
          <p:spPr bwMode="auto">
            <a:xfrm>
              <a:off x="2172613" y="272288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40" name="Oval 1339"/>
            <p:cNvSpPr>
              <a:spLocks noChangeAspect="1"/>
            </p:cNvSpPr>
            <p:nvPr/>
          </p:nvSpPr>
          <p:spPr bwMode="auto">
            <a:xfrm>
              <a:off x="2172613" y="228634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41" name="Oval 1340"/>
            <p:cNvSpPr>
              <a:spLocks noChangeAspect="1"/>
            </p:cNvSpPr>
            <p:nvPr/>
          </p:nvSpPr>
          <p:spPr bwMode="auto">
            <a:xfrm>
              <a:off x="2279442" y="217720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42" name="Oval 1341"/>
            <p:cNvSpPr>
              <a:spLocks noChangeAspect="1"/>
            </p:cNvSpPr>
            <p:nvPr/>
          </p:nvSpPr>
          <p:spPr bwMode="auto">
            <a:xfrm>
              <a:off x="2279442" y="294115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43" name="Oval 1342"/>
            <p:cNvSpPr>
              <a:spLocks noChangeAspect="1"/>
            </p:cNvSpPr>
            <p:nvPr/>
          </p:nvSpPr>
          <p:spPr bwMode="auto">
            <a:xfrm>
              <a:off x="2279442" y="239547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44" name="Oval 1343"/>
            <p:cNvSpPr>
              <a:spLocks noChangeAspect="1"/>
            </p:cNvSpPr>
            <p:nvPr/>
          </p:nvSpPr>
          <p:spPr bwMode="auto">
            <a:xfrm>
              <a:off x="2279442" y="261374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45" name="Oval 1344"/>
            <p:cNvSpPr>
              <a:spLocks noChangeAspect="1"/>
            </p:cNvSpPr>
            <p:nvPr/>
          </p:nvSpPr>
          <p:spPr bwMode="auto">
            <a:xfrm>
              <a:off x="2279442" y="283201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46" name="Oval 1345"/>
            <p:cNvSpPr>
              <a:spLocks noChangeAspect="1"/>
            </p:cNvSpPr>
            <p:nvPr/>
          </p:nvSpPr>
          <p:spPr bwMode="auto">
            <a:xfrm>
              <a:off x="2279442" y="250461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47" name="Oval 1346"/>
            <p:cNvSpPr>
              <a:spLocks noChangeAspect="1"/>
            </p:cNvSpPr>
            <p:nvPr/>
          </p:nvSpPr>
          <p:spPr bwMode="auto">
            <a:xfrm>
              <a:off x="2279442" y="272288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48" name="Oval 1347"/>
            <p:cNvSpPr>
              <a:spLocks noChangeAspect="1"/>
            </p:cNvSpPr>
            <p:nvPr/>
          </p:nvSpPr>
          <p:spPr bwMode="auto">
            <a:xfrm>
              <a:off x="2279442" y="228634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49" name="Oval 1348"/>
            <p:cNvSpPr>
              <a:spLocks noChangeAspect="1"/>
            </p:cNvSpPr>
            <p:nvPr/>
          </p:nvSpPr>
          <p:spPr bwMode="auto">
            <a:xfrm>
              <a:off x="2386271" y="217720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50" name="Oval 1349"/>
            <p:cNvSpPr>
              <a:spLocks noChangeAspect="1"/>
            </p:cNvSpPr>
            <p:nvPr/>
          </p:nvSpPr>
          <p:spPr bwMode="auto">
            <a:xfrm>
              <a:off x="2386271" y="294115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51" name="Oval 1350"/>
            <p:cNvSpPr>
              <a:spLocks noChangeAspect="1"/>
            </p:cNvSpPr>
            <p:nvPr/>
          </p:nvSpPr>
          <p:spPr bwMode="auto">
            <a:xfrm>
              <a:off x="2386271" y="239547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52" name="Oval 1351"/>
            <p:cNvSpPr>
              <a:spLocks noChangeAspect="1"/>
            </p:cNvSpPr>
            <p:nvPr/>
          </p:nvSpPr>
          <p:spPr bwMode="auto">
            <a:xfrm>
              <a:off x="2386271" y="261374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53" name="Oval 1352"/>
            <p:cNvSpPr>
              <a:spLocks noChangeAspect="1"/>
            </p:cNvSpPr>
            <p:nvPr/>
          </p:nvSpPr>
          <p:spPr bwMode="auto">
            <a:xfrm>
              <a:off x="2386271" y="283201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54" name="Oval 1353"/>
            <p:cNvSpPr>
              <a:spLocks noChangeAspect="1"/>
            </p:cNvSpPr>
            <p:nvPr/>
          </p:nvSpPr>
          <p:spPr bwMode="auto">
            <a:xfrm>
              <a:off x="2386271" y="250461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55" name="Oval 1354"/>
            <p:cNvSpPr>
              <a:spLocks noChangeAspect="1"/>
            </p:cNvSpPr>
            <p:nvPr/>
          </p:nvSpPr>
          <p:spPr bwMode="auto">
            <a:xfrm>
              <a:off x="2386271" y="272288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56" name="Oval 1355"/>
            <p:cNvSpPr>
              <a:spLocks noChangeAspect="1"/>
            </p:cNvSpPr>
            <p:nvPr/>
          </p:nvSpPr>
          <p:spPr bwMode="auto">
            <a:xfrm>
              <a:off x="2386271" y="228634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57" name="Oval 1356"/>
            <p:cNvSpPr>
              <a:spLocks noChangeAspect="1"/>
            </p:cNvSpPr>
            <p:nvPr/>
          </p:nvSpPr>
          <p:spPr bwMode="auto">
            <a:xfrm>
              <a:off x="2493100" y="217720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58" name="Oval 1357"/>
            <p:cNvSpPr>
              <a:spLocks noChangeAspect="1"/>
            </p:cNvSpPr>
            <p:nvPr/>
          </p:nvSpPr>
          <p:spPr bwMode="auto">
            <a:xfrm>
              <a:off x="2493100" y="294115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59" name="Oval 1358"/>
            <p:cNvSpPr>
              <a:spLocks noChangeAspect="1"/>
            </p:cNvSpPr>
            <p:nvPr/>
          </p:nvSpPr>
          <p:spPr bwMode="auto">
            <a:xfrm>
              <a:off x="2493100" y="239547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60" name="Oval 1359"/>
            <p:cNvSpPr>
              <a:spLocks noChangeAspect="1"/>
            </p:cNvSpPr>
            <p:nvPr/>
          </p:nvSpPr>
          <p:spPr bwMode="auto">
            <a:xfrm>
              <a:off x="2493100" y="261374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61" name="Oval 1360"/>
            <p:cNvSpPr>
              <a:spLocks noChangeAspect="1"/>
            </p:cNvSpPr>
            <p:nvPr/>
          </p:nvSpPr>
          <p:spPr bwMode="auto">
            <a:xfrm>
              <a:off x="2493100" y="2832018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62" name="Oval 1361"/>
            <p:cNvSpPr>
              <a:spLocks noChangeAspect="1"/>
            </p:cNvSpPr>
            <p:nvPr/>
          </p:nvSpPr>
          <p:spPr bwMode="auto">
            <a:xfrm>
              <a:off x="2493100" y="250461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63" name="Oval 1362"/>
            <p:cNvSpPr>
              <a:spLocks noChangeAspect="1"/>
            </p:cNvSpPr>
            <p:nvPr/>
          </p:nvSpPr>
          <p:spPr bwMode="auto">
            <a:xfrm>
              <a:off x="2493100" y="272288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364" name="Oval 1363"/>
            <p:cNvSpPr>
              <a:spLocks noChangeAspect="1"/>
            </p:cNvSpPr>
            <p:nvPr/>
          </p:nvSpPr>
          <p:spPr bwMode="auto">
            <a:xfrm>
              <a:off x="2493100" y="2286343"/>
              <a:ext cx="45965" cy="44905"/>
            </a:xfrm>
            <a:prstGeom prst="ellipse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91424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</p:grpSp>
      <p:sp>
        <p:nvSpPr>
          <p:cNvPr id="1365" name="TextBox 1364"/>
          <p:cNvSpPr txBox="1"/>
          <p:nvPr/>
        </p:nvSpPr>
        <p:spPr>
          <a:xfrm rot="385644">
            <a:off x="3677072" y="2259671"/>
            <a:ext cx="1630481" cy="530898"/>
          </a:xfrm>
          <a:prstGeom prst="rect">
            <a:avLst/>
          </a:prstGeom>
          <a:noFill/>
        </p:spPr>
        <p:txBody>
          <a:bodyPr wrap="square" lIns="91424" tIns="45712" rIns="91424" bIns="45712" rtlCol="0">
            <a:spAutoFit/>
          </a:bodyPr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25" dirty="0">
                <a:solidFill>
                  <a:prstClr val="black"/>
                </a:solidFill>
                <a:latin typeface="Hand Of Sean"/>
                <a:ea typeface="+mn-ea"/>
                <a:cs typeface="Hand Of Sean"/>
              </a:rPr>
              <a:t>constellation diagrams</a:t>
            </a:r>
          </a:p>
        </p:txBody>
      </p:sp>
      <p:sp>
        <p:nvSpPr>
          <p:cNvPr id="1366" name="Freeform 1365"/>
          <p:cNvSpPr/>
          <p:nvPr/>
        </p:nvSpPr>
        <p:spPr>
          <a:xfrm flipV="1">
            <a:off x="3499984" y="2781605"/>
            <a:ext cx="898849" cy="376864"/>
          </a:xfrm>
          <a:custGeom>
            <a:avLst/>
            <a:gdLst>
              <a:gd name="connsiteX0" fmla="*/ 814752 w 814752"/>
              <a:gd name="connsiteY0" fmla="*/ 399340 h 399340"/>
              <a:gd name="connsiteX1" fmla="*/ 670973 w 814752"/>
              <a:gd name="connsiteY1" fmla="*/ 199670 h 399340"/>
              <a:gd name="connsiteX2" fmla="*/ 0 w 814752"/>
              <a:gd name="connsiteY2" fmla="*/ 0 h 39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14752" h="399340">
                <a:moveTo>
                  <a:pt x="814752" y="399340"/>
                </a:moveTo>
                <a:cubicBezTo>
                  <a:pt x="810758" y="332783"/>
                  <a:pt x="806765" y="266227"/>
                  <a:pt x="670973" y="199670"/>
                </a:cubicBezTo>
                <a:cubicBezTo>
                  <a:pt x="535181" y="133113"/>
                  <a:pt x="267590" y="66556"/>
                  <a:pt x="0" y="0"/>
                </a:cubicBezTo>
              </a:path>
            </a:pathLst>
          </a:custGeom>
          <a:ln w="28575" cmpd="sng">
            <a:solidFill>
              <a:srgbClr val="2687F1"/>
            </a:solidFill>
            <a:headEnd type="none"/>
            <a:tailEnd type="arrow"/>
          </a:ln>
        </p:spPr>
        <p:txBody>
          <a:bodyPr vert="horz" wrap="square" lIns="91424" tIns="45712" rIns="91424" bIns="45712" numCol="1" rtlCol="0" anchor="t" anchorCtr="0" compatLnSpc="1">
            <a:prstTxWarp prst="textNoShape">
              <a:avLst/>
            </a:prstTxWarp>
          </a:bodyPr>
          <a:lstStyle/>
          <a:p>
            <a:pPr defTabSz="9142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>
              <a:solidFill>
                <a:prstClr val="black"/>
              </a:solidFill>
              <a:ea typeface="+mn-ea"/>
              <a:cs typeface="+mn-cs"/>
            </a:endParaRPr>
          </a:p>
        </p:txBody>
      </p:sp>
      <p:sp>
        <p:nvSpPr>
          <p:cNvPr id="1367" name="Freeform 1366"/>
          <p:cNvSpPr/>
          <p:nvPr/>
        </p:nvSpPr>
        <p:spPr>
          <a:xfrm flipH="1" flipV="1">
            <a:off x="4514501" y="2796890"/>
            <a:ext cx="1025973" cy="376864"/>
          </a:xfrm>
          <a:custGeom>
            <a:avLst/>
            <a:gdLst>
              <a:gd name="connsiteX0" fmla="*/ 814752 w 814752"/>
              <a:gd name="connsiteY0" fmla="*/ 399340 h 399340"/>
              <a:gd name="connsiteX1" fmla="*/ 670973 w 814752"/>
              <a:gd name="connsiteY1" fmla="*/ 199670 h 399340"/>
              <a:gd name="connsiteX2" fmla="*/ 0 w 814752"/>
              <a:gd name="connsiteY2" fmla="*/ 0 h 399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14752" h="399340">
                <a:moveTo>
                  <a:pt x="814752" y="399340"/>
                </a:moveTo>
                <a:cubicBezTo>
                  <a:pt x="810758" y="332783"/>
                  <a:pt x="806765" y="266227"/>
                  <a:pt x="670973" y="199670"/>
                </a:cubicBezTo>
                <a:cubicBezTo>
                  <a:pt x="535181" y="133113"/>
                  <a:pt x="267590" y="66556"/>
                  <a:pt x="0" y="0"/>
                </a:cubicBezTo>
              </a:path>
            </a:pathLst>
          </a:custGeom>
          <a:ln w="28575" cmpd="sng">
            <a:solidFill>
              <a:srgbClr val="2687F1"/>
            </a:solidFill>
            <a:headEnd type="none"/>
            <a:tailEnd type="arrow"/>
          </a:ln>
        </p:spPr>
        <p:txBody>
          <a:bodyPr vert="horz" wrap="square" lIns="91424" tIns="45712" rIns="91424" bIns="45712" numCol="1" rtlCol="0" anchor="t" anchorCtr="0" compatLnSpc="1">
            <a:prstTxWarp prst="textNoShape">
              <a:avLst/>
            </a:prstTxWarp>
          </a:bodyPr>
          <a:lstStyle/>
          <a:p>
            <a:pPr defTabSz="9142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>
              <a:solidFill>
                <a:prstClr val="black"/>
              </a:solidFill>
              <a:ea typeface="+mn-ea"/>
              <a:cs typeface="+mn-cs"/>
            </a:endParaRPr>
          </a:p>
        </p:txBody>
      </p:sp>
      <p:sp>
        <p:nvSpPr>
          <p:cNvPr id="1368" name="TextBox 1367"/>
          <p:cNvSpPr txBox="1"/>
          <p:nvPr/>
        </p:nvSpPr>
        <p:spPr>
          <a:xfrm>
            <a:off x="2204103" y="4735171"/>
            <a:ext cx="462627" cy="323165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b="1" dirty="0">
                <a:solidFill>
                  <a:srgbClr val="00A8E1"/>
                </a:solidFill>
                <a:latin typeface="Calibri" panose="020F0502020204030204"/>
                <a:ea typeface="+mn-ea"/>
                <a:cs typeface="+mn-cs"/>
              </a:rPr>
              <a:t>11ac</a:t>
            </a:r>
          </a:p>
        </p:txBody>
      </p:sp>
      <p:sp>
        <p:nvSpPr>
          <p:cNvPr id="1369" name="TextBox 1368"/>
          <p:cNvSpPr txBox="1"/>
          <p:nvPr/>
        </p:nvSpPr>
        <p:spPr>
          <a:xfrm>
            <a:off x="6481677" y="4691722"/>
            <a:ext cx="468846" cy="323165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b="1" dirty="0">
                <a:solidFill>
                  <a:srgbClr val="00A8E1"/>
                </a:solidFill>
                <a:latin typeface="Calibri" panose="020F0502020204030204"/>
                <a:ea typeface="+mn-ea"/>
                <a:cs typeface="+mn-cs"/>
              </a:rPr>
              <a:t>11ax</a:t>
            </a:r>
          </a:p>
        </p:txBody>
      </p:sp>
    </p:spTree>
    <p:extLst>
      <p:ext uri="{BB962C8B-B14F-4D97-AF65-F5344CB8AC3E}">
        <p14:creationId xmlns:p14="http://schemas.microsoft.com/office/powerpoint/2010/main" val="180672794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802.11ax – Power Efficiency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2027447" y="3704837"/>
            <a:ext cx="375790" cy="730817"/>
          </a:xfrm>
          <a:prstGeom prst="roundRect">
            <a:avLst>
              <a:gd name="adj" fmla="val 10787"/>
            </a:avLst>
          </a:prstGeom>
          <a:solidFill>
            <a:sysClr val="windowText" lastClr="000000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2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 kern="0">
              <a:solidFill>
                <a:sysClr val="window" lastClr="FFFFFF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063019" y="3808561"/>
            <a:ext cx="304645" cy="509144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2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 kern="0">
              <a:solidFill>
                <a:sysClr val="window" lastClr="FFFFFF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2183411" y="4346246"/>
            <a:ext cx="63861" cy="63915"/>
          </a:xfrm>
          <a:prstGeom prst="ellipse">
            <a:avLst/>
          </a:prstGeom>
          <a:solidFill>
            <a:sysClr val="window" lastClr="FFFFFF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2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 kern="0">
              <a:solidFill>
                <a:sysClr val="window" lastClr="FFFFFF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2202947" y="4365798"/>
            <a:ext cx="24790" cy="24811"/>
          </a:xfrm>
          <a:prstGeom prst="rect">
            <a:avLst/>
          </a:prstGeom>
          <a:noFill/>
          <a:ln w="952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2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 kern="0">
              <a:solidFill>
                <a:sysClr val="window" lastClr="FFFFFF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183155" y="3756988"/>
            <a:ext cx="64374" cy="98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2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 kern="0">
              <a:solidFill>
                <a:sysClr val="window" lastClr="FFFFFF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891828" y="3656743"/>
            <a:ext cx="375790" cy="730817"/>
          </a:xfrm>
          <a:prstGeom prst="roundRect">
            <a:avLst>
              <a:gd name="adj" fmla="val 10787"/>
            </a:avLst>
          </a:prstGeom>
          <a:solidFill>
            <a:sysClr val="windowText" lastClr="000000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2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 kern="0">
              <a:solidFill>
                <a:sysClr val="window" lastClr="FFFFFF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27400" y="3760467"/>
            <a:ext cx="304645" cy="509144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2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 kern="0">
              <a:solidFill>
                <a:sysClr val="window" lastClr="FFFFFF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1047792" y="4298153"/>
            <a:ext cx="63861" cy="63915"/>
          </a:xfrm>
          <a:prstGeom prst="ellipse">
            <a:avLst/>
          </a:prstGeom>
          <a:solidFill>
            <a:sysClr val="window" lastClr="FFFFFF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2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 kern="0">
              <a:solidFill>
                <a:sysClr val="window" lastClr="FFFFFF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2" name="Rectangle 11"/>
          <p:cNvSpPr>
            <a:spLocks noChangeAspect="1"/>
          </p:cNvSpPr>
          <p:nvPr/>
        </p:nvSpPr>
        <p:spPr>
          <a:xfrm>
            <a:off x="1067328" y="4317705"/>
            <a:ext cx="24790" cy="24811"/>
          </a:xfrm>
          <a:prstGeom prst="rect">
            <a:avLst/>
          </a:prstGeom>
          <a:noFill/>
          <a:ln w="952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2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 kern="0">
              <a:solidFill>
                <a:sysClr val="window" lastClr="FFFFFF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047536" y="3708894"/>
            <a:ext cx="64374" cy="981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algn="ctr" defTabSz="9142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 kern="0">
              <a:solidFill>
                <a:sysClr val="window" lastClr="FFFFFF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4" name="Rounded Rectangle 13"/>
          <p:cNvSpPr/>
          <p:nvPr/>
        </p:nvSpPr>
        <p:spPr bwMode="auto">
          <a:xfrm>
            <a:off x="1232045" y="2114598"/>
            <a:ext cx="922542" cy="636150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24" tIns="45712" rIns="91424" bIns="45712" numCol="1" rtlCol="0" anchor="t" anchorCtr="0" compatLnSpc="1">
            <a:prstTxWarp prst="textNoShape">
              <a:avLst/>
            </a:prstTxWarp>
          </a:bodyPr>
          <a:lstStyle/>
          <a:p>
            <a:pPr defTabSz="9142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>
              <a:ea typeface="+mn-ea"/>
              <a:cs typeface="+mn-cs"/>
            </a:endParaRPr>
          </a:p>
        </p:txBody>
      </p:sp>
      <p:cxnSp>
        <p:nvCxnSpPr>
          <p:cNvPr id="15" name="Straight Arrow Connector 14"/>
          <p:cNvCxnSpPr/>
          <p:nvPr/>
        </p:nvCxnSpPr>
        <p:spPr bwMode="auto">
          <a:xfrm flipH="1">
            <a:off x="1111654" y="2996946"/>
            <a:ext cx="436295" cy="530352"/>
          </a:xfrm>
          <a:prstGeom prst="straightConnector1">
            <a:avLst/>
          </a:prstGeom>
          <a:solidFill>
            <a:schemeClr val="accent1"/>
          </a:solidFill>
          <a:ln w="34925" cap="rnd" cmpd="sng" algn="ctr">
            <a:solidFill>
              <a:srgbClr val="00B050"/>
            </a:solidFill>
            <a:prstDash val="solid"/>
            <a:round/>
            <a:headEnd type="triangle" w="med" len="med"/>
            <a:tailEnd type="triangle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>
            <a:off x="1910443" y="2996946"/>
            <a:ext cx="336830" cy="589941"/>
          </a:xfrm>
          <a:prstGeom prst="straightConnector1">
            <a:avLst/>
          </a:prstGeom>
          <a:solidFill>
            <a:schemeClr val="accent1"/>
          </a:solidFill>
          <a:ln w="34925" cap="rnd" cmpd="sng" algn="ctr">
            <a:solidFill>
              <a:srgbClr val="00B050"/>
            </a:solidFill>
            <a:prstDash val="solid"/>
            <a:round/>
            <a:headEnd type="triangle" w="med" len="med"/>
            <a:tailEnd type="triangle"/>
          </a:ln>
          <a:effectLst/>
        </p:spPr>
      </p:cxnSp>
      <p:sp>
        <p:nvSpPr>
          <p:cNvPr id="17" name="TextBox 16"/>
          <p:cNvSpPr txBox="1"/>
          <p:nvPr/>
        </p:nvSpPr>
        <p:spPr>
          <a:xfrm>
            <a:off x="1361302" y="2217262"/>
            <a:ext cx="731739" cy="323165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b="1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11ax AP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3382" y="4491284"/>
            <a:ext cx="557204" cy="323165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b="1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User1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73327" y="4517959"/>
            <a:ext cx="557204" cy="323165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b="1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User2</a:t>
            </a:r>
          </a:p>
        </p:txBody>
      </p:sp>
      <p:cxnSp>
        <p:nvCxnSpPr>
          <p:cNvPr id="20" name="Straight Connector 19"/>
          <p:cNvCxnSpPr/>
          <p:nvPr/>
        </p:nvCxnSpPr>
        <p:spPr bwMode="auto">
          <a:xfrm>
            <a:off x="3615146" y="2678948"/>
            <a:ext cx="4585063" cy="2940"/>
          </a:xfrm>
          <a:prstGeom prst="line">
            <a:avLst/>
          </a:prstGeom>
          <a:solidFill>
            <a:schemeClr val="accent1"/>
          </a:solidFill>
          <a:ln w="19050" cap="rnd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1" name="Rectangle 20"/>
          <p:cNvSpPr/>
          <p:nvPr/>
        </p:nvSpPr>
        <p:spPr bwMode="auto">
          <a:xfrm>
            <a:off x="3922196" y="2407069"/>
            <a:ext cx="636815" cy="264523"/>
          </a:xfrm>
          <a:prstGeom prst="rect">
            <a:avLst/>
          </a:prstGeom>
          <a:gradFill flip="none" rotWithShape="1">
            <a:gsLst>
              <a:gs pos="10000">
                <a:srgbClr val="626F71"/>
              </a:gs>
              <a:gs pos="0">
                <a:srgbClr val="C33600"/>
              </a:gs>
              <a:gs pos="100000">
                <a:schemeClr val="accent2"/>
              </a:gs>
            </a:gsLst>
            <a:lin ang="16800000" scaled="0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2400000" algn="tl" rotWithShape="0">
              <a:srgbClr val="000000">
                <a:alpha val="39000"/>
              </a:srgbClr>
            </a:outerShdw>
          </a:effec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>
              <a:defRPr/>
            </a:pPr>
            <a:r>
              <a:rPr lang="en-US" sz="900" dirty="0">
                <a:solidFill>
                  <a:prstClr val="white"/>
                </a:solidFill>
                <a:ea typeface="ＭＳ Ｐゴシック" pitchFamily="34" charset="-128"/>
                <a:cs typeface="+mn-cs"/>
              </a:rPr>
              <a:t>BEACON</a:t>
            </a:r>
          </a:p>
        </p:txBody>
      </p:sp>
      <p:sp>
        <p:nvSpPr>
          <p:cNvPr id="22" name="Rectangle 21"/>
          <p:cNvSpPr/>
          <p:nvPr/>
        </p:nvSpPr>
        <p:spPr bwMode="auto">
          <a:xfrm>
            <a:off x="5277059" y="2388227"/>
            <a:ext cx="661307" cy="277416"/>
          </a:xfrm>
          <a:prstGeom prst="rect">
            <a:avLst/>
          </a:prstGeom>
          <a:gradFill flip="none" rotWithShape="1">
            <a:gsLst>
              <a:gs pos="100000">
                <a:srgbClr val="626F71"/>
              </a:gs>
              <a:gs pos="0">
                <a:srgbClr val="C33600"/>
              </a:gs>
              <a:gs pos="100000">
                <a:schemeClr val="accent2"/>
              </a:gs>
            </a:gsLst>
            <a:lin ang="16800000" scaled="0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2400000" algn="tl" rotWithShape="0">
              <a:srgbClr val="000000">
                <a:alpha val="39000"/>
              </a:srgbClr>
            </a:outerShdw>
          </a:effec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>
              <a:defRPr/>
            </a:pPr>
            <a:r>
              <a:rPr lang="en-US" sz="900" dirty="0">
                <a:solidFill>
                  <a:prstClr val="white"/>
                </a:solidFill>
                <a:ea typeface="ＭＳ Ｐゴシック" pitchFamily="34" charset="-128"/>
                <a:cs typeface="+mn-cs"/>
              </a:rPr>
              <a:t>TRIGGER</a:t>
            </a:r>
          </a:p>
        </p:txBody>
      </p:sp>
      <p:sp>
        <p:nvSpPr>
          <p:cNvPr id="23" name="Rectangle 22"/>
          <p:cNvSpPr/>
          <p:nvPr/>
        </p:nvSpPr>
        <p:spPr bwMode="auto">
          <a:xfrm>
            <a:off x="6938008" y="2392295"/>
            <a:ext cx="661307" cy="277416"/>
          </a:xfrm>
          <a:prstGeom prst="rect">
            <a:avLst/>
          </a:prstGeom>
          <a:gradFill flip="none" rotWithShape="1">
            <a:gsLst>
              <a:gs pos="100000">
                <a:srgbClr val="626F71"/>
              </a:gs>
              <a:gs pos="0">
                <a:srgbClr val="C33600"/>
              </a:gs>
              <a:gs pos="100000">
                <a:schemeClr val="accent2"/>
              </a:gs>
            </a:gsLst>
            <a:lin ang="16800000" scaled="0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2400000" algn="tl" rotWithShape="0">
              <a:srgbClr val="000000">
                <a:alpha val="39000"/>
              </a:srgbClr>
            </a:outerShdw>
          </a:effec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>
              <a:defRPr/>
            </a:pPr>
            <a:r>
              <a:rPr lang="en-US" sz="900" dirty="0">
                <a:solidFill>
                  <a:prstClr val="white"/>
                </a:solidFill>
                <a:ea typeface="ＭＳ Ｐゴシック" pitchFamily="34" charset="-128"/>
                <a:cs typeface="+mn-cs"/>
              </a:rPr>
              <a:t>TRIGGER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308484" y="2346738"/>
            <a:ext cx="311945" cy="323165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b="1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AP</a:t>
            </a:r>
          </a:p>
        </p:txBody>
      </p:sp>
      <p:cxnSp>
        <p:nvCxnSpPr>
          <p:cNvPr id="25" name="Straight Connector 24"/>
          <p:cNvCxnSpPr/>
          <p:nvPr/>
        </p:nvCxnSpPr>
        <p:spPr bwMode="auto">
          <a:xfrm>
            <a:off x="3615146" y="3159182"/>
            <a:ext cx="4585063" cy="2940"/>
          </a:xfrm>
          <a:prstGeom prst="line">
            <a:avLst/>
          </a:prstGeom>
          <a:solidFill>
            <a:schemeClr val="accent1"/>
          </a:solidFill>
          <a:ln w="19050" cap="rnd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6" name="Rectangle 25"/>
          <p:cNvSpPr/>
          <p:nvPr/>
        </p:nvSpPr>
        <p:spPr bwMode="auto">
          <a:xfrm>
            <a:off x="5907677" y="2886261"/>
            <a:ext cx="568235" cy="272921"/>
          </a:xfrm>
          <a:prstGeom prst="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2400000" algn="tl" rotWithShape="0">
              <a:srgbClr val="000000">
                <a:alpha val="39000"/>
              </a:srgbClr>
            </a:outerShdw>
          </a:effec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>
              <a:defRPr/>
            </a:pPr>
            <a:r>
              <a:rPr lang="en-US" sz="900" dirty="0">
                <a:solidFill>
                  <a:prstClr val="white"/>
                </a:solidFill>
                <a:ea typeface="ＭＳ Ｐゴシック" pitchFamily="34" charset="-128"/>
                <a:cs typeface="+mn-cs"/>
              </a:rPr>
              <a:t>AWAKE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220308" y="2826972"/>
            <a:ext cx="557204" cy="323165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b="1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User1</a:t>
            </a:r>
          </a:p>
        </p:txBody>
      </p:sp>
      <p:cxnSp>
        <p:nvCxnSpPr>
          <p:cNvPr id="28" name="Straight Connector 27"/>
          <p:cNvCxnSpPr/>
          <p:nvPr/>
        </p:nvCxnSpPr>
        <p:spPr bwMode="auto">
          <a:xfrm>
            <a:off x="3645836" y="3712353"/>
            <a:ext cx="4585063" cy="2940"/>
          </a:xfrm>
          <a:prstGeom prst="line">
            <a:avLst/>
          </a:prstGeom>
          <a:solidFill>
            <a:schemeClr val="accent1"/>
          </a:solidFill>
          <a:ln w="19050" cap="rnd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9" name="TextBox 28"/>
          <p:cNvSpPr txBox="1"/>
          <p:nvPr/>
        </p:nvSpPr>
        <p:spPr>
          <a:xfrm>
            <a:off x="3250998" y="3380144"/>
            <a:ext cx="557204" cy="323165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b="1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User2</a:t>
            </a:r>
          </a:p>
        </p:txBody>
      </p:sp>
      <p:sp>
        <p:nvSpPr>
          <p:cNvPr id="30" name="Rectangle 29"/>
          <p:cNvSpPr/>
          <p:nvPr/>
        </p:nvSpPr>
        <p:spPr bwMode="auto">
          <a:xfrm>
            <a:off x="7701853" y="3423369"/>
            <a:ext cx="568235" cy="272921"/>
          </a:xfrm>
          <a:prstGeom prst="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27000" dist="38100" dir="2400000" algn="tl" rotWithShape="0">
              <a:srgbClr val="000000">
                <a:alpha val="39000"/>
              </a:srgbClr>
            </a:outerShdw>
          </a:effec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>
              <a:defRPr/>
            </a:pPr>
            <a:r>
              <a:rPr lang="en-US" sz="900" dirty="0">
                <a:solidFill>
                  <a:prstClr val="white"/>
                </a:solidFill>
                <a:ea typeface="ＭＳ Ｐゴシック" pitchFamily="34" charset="-128"/>
                <a:cs typeface="+mn-cs"/>
              </a:rPr>
              <a:t>AWAKE</a:t>
            </a:r>
          </a:p>
        </p:txBody>
      </p:sp>
      <p:cxnSp>
        <p:nvCxnSpPr>
          <p:cNvPr id="31" name="Straight Arrow Connector 30"/>
          <p:cNvCxnSpPr/>
          <p:nvPr/>
        </p:nvCxnSpPr>
        <p:spPr bwMode="auto">
          <a:xfrm>
            <a:off x="3830683" y="3022721"/>
            <a:ext cx="1910443" cy="0"/>
          </a:xfrm>
          <a:prstGeom prst="straightConnector1">
            <a:avLst/>
          </a:prstGeom>
          <a:solidFill>
            <a:schemeClr val="accent1"/>
          </a:solidFill>
          <a:ln w="25400" cap="rnd" cmpd="sng" algn="ctr">
            <a:solidFill>
              <a:schemeClr val="tx1"/>
            </a:solidFill>
            <a:prstDash val="dash"/>
            <a:round/>
            <a:headEnd type="triangle" w="med" len="med"/>
            <a:tailEnd type="triangle"/>
          </a:ln>
          <a:effectLst/>
        </p:spPr>
      </p:cxnSp>
      <p:sp>
        <p:nvSpPr>
          <p:cNvPr id="32" name="TextBox 31"/>
          <p:cNvSpPr txBox="1"/>
          <p:nvPr/>
        </p:nvSpPr>
        <p:spPr>
          <a:xfrm>
            <a:off x="4785904" y="2839526"/>
            <a:ext cx="364843" cy="230832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SLEEP</a:t>
            </a:r>
          </a:p>
        </p:txBody>
      </p:sp>
      <p:cxnSp>
        <p:nvCxnSpPr>
          <p:cNvPr id="33" name="Straight Arrow Connector 32"/>
          <p:cNvCxnSpPr/>
          <p:nvPr/>
        </p:nvCxnSpPr>
        <p:spPr bwMode="auto">
          <a:xfrm flipV="1">
            <a:off x="3830682" y="3559829"/>
            <a:ext cx="3768633" cy="4465"/>
          </a:xfrm>
          <a:prstGeom prst="straightConnector1">
            <a:avLst/>
          </a:prstGeom>
          <a:solidFill>
            <a:schemeClr val="accent1"/>
          </a:solidFill>
          <a:ln w="25400" cap="rnd" cmpd="sng" algn="ctr">
            <a:solidFill>
              <a:schemeClr val="tx1"/>
            </a:solidFill>
            <a:prstDash val="dash"/>
            <a:round/>
            <a:headEnd type="triangle" w="med" len="med"/>
            <a:tailEnd type="triangle"/>
          </a:ln>
          <a:effectLst/>
        </p:spPr>
      </p:cxnSp>
      <p:sp>
        <p:nvSpPr>
          <p:cNvPr id="34" name="TextBox 33"/>
          <p:cNvSpPr txBox="1"/>
          <p:nvPr/>
        </p:nvSpPr>
        <p:spPr>
          <a:xfrm>
            <a:off x="5247378" y="3380144"/>
            <a:ext cx="364843" cy="230832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SLEEP</a:t>
            </a:r>
          </a:p>
        </p:txBody>
      </p:sp>
      <p:cxnSp>
        <p:nvCxnSpPr>
          <p:cNvPr id="35" name="Straight Arrow Connector 34"/>
          <p:cNvCxnSpPr/>
          <p:nvPr/>
        </p:nvCxnSpPr>
        <p:spPr bwMode="auto">
          <a:xfrm>
            <a:off x="6526258" y="3050866"/>
            <a:ext cx="1743830" cy="24555"/>
          </a:xfrm>
          <a:prstGeom prst="straightConnector1">
            <a:avLst/>
          </a:prstGeom>
          <a:solidFill>
            <a:schemeClr val="accent1"/>
          </a:solidFill>
          <a:ln w="25400" cap="rnd" cmpd="sng" algn="ctr">
            <a:solidFill>
              <a:schemeClr val="tx1"/>
            </a:solidFill>
            <a:prstDash val="dash"/>
            <a:round/>
            <a:headEnd type="triangle" w="med" len="med"/>
            <a:tailEnd type="triangle"/>
          </a:ln>
          <a:effectLst/>
        </p:spPr>
      </p:cxnSp>
      <p:sp>
        <p:nvSpPr>
          <p:cNvPr id="36" name="TextBox 35"/>
          <p:cNvSpPr txBox="1"/>
          <p:nvPr/>
        </p:nvSpPr>
        <p:spPr>
          <a:xfrm>
            <a:off x="7481479" y="2867672"/>
            <a:ext cx="364843" cy="230832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SLEEP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368177" y="4191024"/>
            <a:ext cx="5140377" cy="2554545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214313" indent="-214313" defTabSz="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black"/>
                </a:solidFill>
                <a:latin typeface="+mn-lt"/>
              </a:rPr>
              <a:t>Pre-negotiated Wake times between AP and Users</a:t>
            </a:r>
          </a:p>
          <a:p>
            <a:pPr marL="214313" indent="-214313" defTabSz="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dirty="0">
                <a:latin typeface="+mn-lt"/>
              </a:rPr>
              <a:t>AP can tell a user when to sleep and when to wake</a:t>
            </a:r>
          </a:p>
          <a:p>
            <a:pPr marL="214313" indent="-214313" defTabSz="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black"/>
                </a:solidFill>
                <a:latin typeface="+mn-lt"/>
              </a:rPr>
              <a:t>Avoids contention on the air among users</a:t>
            </a:r>
          </a:p>
          <a:p>
            <a:pPr marL="214313" indent="-214313" defTabSz="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dirty="0">
                <a:latin typeface="+mn-lt"/>
              </a:rPr>
              <a:t>Improves battery life since a device will know when to listen on a channel (up to 67% lower power consumption)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805309" y="1813756"/>
            <a:ext cx="1328505" cy="276999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TARGET WAIT TIME</a:t>
            </a:r>
          </a:p>
        </p:txBody>
      </p:sp>
    </p:spTree>
    <p:extLst>
      <p:ext uri="{BB962C8B-B14F-4D97-AF65-F5344CB8AC3E}">
        <p14:creationId xmlns:p14="http://schemas.microsoft.com/office/powerpoint/2010/main" val="1953390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1731D4B-EDD7-AB47-ACBB-23A8F9A139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0936" y="2662539"/>
            <a:ext cx="6403142" cy="3667081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802.11ax – </a:t>
            </a:r>
            <a:r>
              <a:rPr lang="en-GB" dirty="0"/>
              <a:t>Spatial frequency reuse and </a:t>
            </a:r>
            <a:r>
              <a:rPr lang="en-US" dirty="0"/>
              <a:t>BSS Coloring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93228" y="2354330"/>
            <a:ext cx="2277226" cy="253916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b="1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OBSS – OVERLAPPING Basic Service Set</a:t>
            </a:r>
          </a:p>
        </p:txBody>
      </p:sp>
      <p:sp>
        <p:nvSpPr>
          <p:cNvPr id="54" name="Oval Callout 53"/>
          <p:cNvSpPr/>
          <p:nvPr/>
        </p:nvSpPr>
        <p:spPr bwMode="auto">
          <a:xfrm>
            <a:off x="4572000" y="1393240"/>
            <a:ext cx="3000039" cy="1584798"/>
          </a:xfrm>
          <a:prstGeom prst="wedgeEllipseCallout">
            <a:avLst>
              <a:gd name="adj1" fmla="val -29457"/>
              <a:gd name="adj2" fmla="val 75167"/>
            </a:avLst>
          </a:prstGeom>
          <a:solidFill>
            <a:schemeClr val="bg1">
              <a:alpha val="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27000" dist="38100" dir="2400000" algn="tl" rotWithShape="0">
              <a:srgbClr val="000000">
                <a:alpha val="39000"/>
              </a:srgbClr>
            </a:outerShdw>
          </a:effec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defTabSz="685800">
              <a:defRPr/>
            </a:pPr>
            <a:endParaRPr lang="en-US" sz="1500" dirty="0">
              <a:solidFill>
                <a:prstClr val="white"/>
              </a:solidFill>
              <a:ea typeface="ＭＳ Ｐゴシック" pitchFamily="34" charset="-128"/>
              <a:cs typeface="+mn-cs"/>
            </a:endParaRPr>
          </a:p>
        </p:txBody>
      </p:sp>
      <p:sp>
        <p:nvSpPr>
          <p:cNvPr id="55" name="Oval Callout 54"/>
          <p:cNvSpPr/>
          <p:nvPr/>
        </p:nvSpPr>
        <p:spPr bwMode="auto">
          <a:xfrm rot="10800000">
            <a:off x="251520" y="5821363"/>
            <a:ext cx="2880320" cy="1016516"/>
          </a:xfrm>
          <a:prstGeom prst="wedgeEllipseCallout">
            <a:avLst>
              <a:gd name="adj1" fmla="val -26897"/>
              <a:gd name="adj2" fmla="val 85044"/>
            </a:avLst>
          </a:prstGeom>
          <a:solidFill>
            <a:schemeClr val="bg1">
              <a:alpha val="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27000" dist="38100" dir="2400000" algn="tl" rotWithShape="0">
              <a:srgbClr val="000000">
                <a:alpha val="39000"/>
              </a:srgbClr>
            </a:outerShdw>
          </a:effectLst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 defTabSz="685800">
              <a:defRPr/>
            </a:pPr>
            <a:endParaRPr lang="en-US" sz="1500" dirty="0">
              <a:solidFill>
                <a:prstClr val="black"/>
              </a:solidFill>
              <a:ea typeface="ＭＳ Ｐゴシック" pitchFamily="34" charset="-128"/>
              <a:cs typeface="+mn-cs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76941" y="6060530"/>
            <a:ext cx="2229477" cy="52322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All APs using channel 1 waits for each other.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810736" y="1704584"/>
            <a:ext cx="2761303" cy="830997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Different color APs using the same channel can ignore Interference from others. </a:t>
            </a:r>
            <a:r>
              <a:rPr lang="en-GB" sz="1200" dirty="0" err="1">
                <a:solidFill>
                  <a:prstClr val="black"/>
                </a:solidFill>
                <a:latin typeface="+mn-lt"/>
                <a:ea typeface="+mn-ea"/>
                <a:cs typeface="+mn-cs"/>
              </a:rPr>
              <a:t>C</a:t>
            </a:r>
            <a:r>
              <a:rPr lang="en-GB" sz="1200" dirty="0" err="1">
                <a:latin typeface="+mn-lt"/>
              </a:rPr>
              <a:t>olors</a:t>
            </a:r>
            <a:r>
              <a:rPr lang="en-GB" sz="1200" dirty="0">
                <a:latin typeface="+mn-lt"/>
              </a:rPr>
              <a:t> enable them to differentiate between each other's data</a:t>
            </a:r>
            <a:endParaRPr lang="en-US" sz="1200" dirty="0">
              <a:solidFill>
                <a:prstClr val="black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5312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65808"/>
            <a:ext cx="8229600" cy="857250"/>
          </a:xfrm>
        </p:spPr>
        <p:txBody>
          <a:bodyPr/>
          <a:lstStyle/>
          <a:p>
            <a:r>
              <a:rPr lang="en-AU" b="1" dirty="0">
                <a:solidFill>
                  <a:schemeClr val="tx1"/>
                </a:solidFill>
              </a:rPr>
              <a:t>What is 5G?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5308" y="1703983"/>
            <a:ext cx="7856961" cy="862807"/>
          </a:xfrm>
        </p:spPr>
        <p:txBody>
          <a:bodyPr/>
          <a:lstStyle/>
          <a:p>
            <a:pPr marL="0" indent="0">
              <a:buNone/>
            </a:pPr>
            <a:r>
              <a:rPr lang="en-AU" dirty="0"/>
              <a:t>5G is the 5th generation of mobile networks </a:t>
            </a:r>
          </a:p>
        </p:txBody>
      </p:sp>
      <p:pic>
        <p:nvPicPr>
          <p:cNvPr id="6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596" y="2730317"/>
            <a:ext cx="6262170" cy="223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947400" y="5178597"/>
            <a:ext cx="859631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fontAlgn="ctr">
              <a:spcBef>
                <a:spcPct val="50000"/>
              </a:spcBef>
              <a:buClr>
                <a:srgbClr val="58585A"/>
              </a:buClr>
              <a:buSzPct val="150000"/>
              <a:buFont typeface="Wingdings" panose="05000000000000000000" pitchFamily="2" charset="2"/>
              <a:buChar char="§"/>
              <a:defRPr sz="28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1pPr>
            <a:lvl2pPr marL="742950" indent="-285750" fontAlgn="ctr">
              <a:spcBef>
                <a:spcPct val="50000"/>
              </a:spcBef>
              <a:buClr>
                <a:srgbClr val="58585A"/>
              </a:buClr>
              <a:buSzPct val="150000"/>
              <a:buFont typeface="Wingdings" panose="05000000000000000000" pitchFamily="2" charset="2"/>
              <a:buChar char="§"/>
              <a:defRPr sz="24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2pPr>
            <a:lvl3pPr marL="1143000" indent="-228600" fontAlgn="ctr">
              <a:spcBef>
                <a:spcPct val="50000"/>
              </a:spcBef>
              <a:buClr>
                <a:srgbClr val="58585A"/>
              </a:buClr>
              <a:buSzPct val="150000"/>
              <a:buFont typeface="Wingdings" panose="05000000000000000000" pitchFamily="2" charset="2"/>
              <a:buChar char="§"/>
              <a:defRPr sz="20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3pPr>
            <a:lvl4pPr marL="1600200" indent="-228600">
              <a:spcBef>
                <a:spcPct val="20000"/>
              </a:spcBef>
              <a:buClr>
                <a:srgbClr val="5A5A5A"/>
              </a:buClr>
              <a:buSzPct val="75000"/>
              <a:buFont typeface="Wingdings" panose="05000000000000000000" pitchFamily="2" charset="2"/>
              <a:buChar char="§"/>
              <a:defRPr sz="15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4pPr>
            <a:lvl5pPr marL="2057400" indent="-228600">
              <a:spcBef>
                <a:spcPct val="20000"/>
              </a:spcBef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9pPr>
          </a:lstStyle>
          <a:p>
            <a:pPr algn="ctr" fontAlgn="base"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050" dirty="0"/>
              <a:t>Analogue</a:t>
            </a:r>
          </a:p>
        </p:txBody>
      </p:sp>
      <p:sp>
        <p:nvSpPr>
          <p:cNvPr id="8" name="TextBox 10"/>
          <p:cNvSpPr txBox="1">
            <a:spLocks noChangeArrowheads="1"/>
          </p:cNvSpPr>
          <p:nvPr/>
        </p:nvSpPr>
        <p:spPr bwMode="auto">
          <a:xfrm>
            <a:off x="2047136" y="5178597"/>
            <a:ext cx="859631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fontAlgn="ctr">
              <a:spcBef>
                <a:spcPct val="50000"/>
              </a:spcBef>
              <a:buClr>
                <a:srgbClr val="58585A"/>
              </a:buClr>
              <a:buSzPct val="150000"/>
              <a:buFont typeface="Wingdings" panose="05000000000000000000" pitchFamily="2" charset="2"/>
              <a:buChar char="§"/>
              <a:defRPr sz="28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1pPr>
            <a:lvl2pPr marL="742950" indent="-285750" fontAlgn="ctr">
              <a:spcBef>
                <a:spcPct val="50000"/>
              </a:spcBef>
              <a:buClr>
                <a:srgbClr val="58585A"/>
              </a:buClr>
              <a:buSzPct val="150000"/>
              <a:buFont typeface="Wingdings" panose="05000000000000000000" pitchFamily="2" charset="2"/>
              <a:buChar char="§"/>
              <a:defRPr sz="24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2pPr>
            <a:lvl3pPr marL="1143000" indent="-228600" fontAlgn="ctr">
              <a:spcBef>
                <a:spcPct val="50000"/>
              </a:spcBef>
              <a:buClr>
                <a:srgbClr val="58585A"/>
              </a:buClr>
              <a:buSzPct val="150000"/>
              <a:buFont typeface="Wingdings" panose="05000000000000000000" pitchFamily="2" charset="2"/>
              <a:buChar char="§"/>
              <a:defRPr sz="20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3pPr>
            <a:lvl4pPr marL="1600200" indent="-228600">
              <a:spcBef>
                <a:spcPct val="20000"/>
              </a:spcBef>
              <a:buClr>
                <a:srgbClr val="5A5A5A"/>
              </a:buClr>
              <a:buSzPct val="75000"/>
              <a:buFont typeface="Wingdings" panose="05000000000000000000" pitchFamily="2" charset="2"/>
              <a:buChar char="§"/>
              <a:defRPr sz="15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4pPr>
            <a:lvl5pPr marL="2057400" indent="-228600">
              <a:spcBef>
                <a:spcPct val="20000"/>
              </a:spcBef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9pPr>
          </a:lstStyle>
          <a:p>
            <a:pPr algn="ctr" fontAlgn="base"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050" dirty="0"/>
              <a:t>Digital</a:t>
            </a:r>
          </a:p>
          <a:p>
            <a:pPr algn="ctr" fontAlgn="base"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050" dirty="0"/>
              <a:t>SMS</a:t>
            </a:r>
          </a:p>
        </p:txBody>
      </p:sp>
      <p:sp>
        <p:nvSpPr>
          <p:cNvPr id="9" name="TextBox 11"/>
          <p:cNvSpPr txBox="1">
            <a:spLocks noChangeArrowheads="1"/>
          </p:cNvSpPr>
          <p:nvPr/>
        </p:nvSpPr>
        <p:spPr bwMode="auto">
          <a:xfrm>
            <a:off x="3037218" y="5195526"/>
            <a:ext cx="1134026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fontAlgn="ctr">
              <a:spcBef>
                <a:spcPct val="50000"/>
              </a:spcBef>
              <a:buClr>
                <a:srgbClr val="58585A"/>
              </a:buClr>
              <a:buSzPct val="150000"/>
              <a:buFont typeface="Wingdings" panose="05000000000000000000" pitchFamily="2" charset="2"/>
              <a:buChar char="§"/>
              <a:defRPr sz="28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1pPr>
            <a:lvl2pPr marL="742950" indent="-285750" fontAlgn="ctr">
              <a:spcBef>
                <a:spcPct val="50000"/>
              </a:spcBef>
              <a:buClr>
                <a:srgbClr val="58585A"/>
              </a:buClr>
              <a:buSzPct val="150000"/>
              <a:buFont typeface="Wingdings" panose="05000000000000000000" pitchFamily="2" charset="2"/>
              <a:buChar char="§"/>
              <a:defRPr sz="24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2pPr>
            <a:lvl3pPr marL="1143000" indent="-228600" fontAlgn="ctr">
              <a:spcBef>
                <a:spcPct val="50000"/>
              </a:spcBef>
              <a:buClr>
                <a:srgbClr val="58585A"/>
              </a:buClr>
              <a:buSzPct val="150000"/>
              <a:buFont typeface="Wingdings" panose="05000000000000000000" pitchFamily="2" charset="2"/>
              <a:buChar char="§"/>
              <a:defRPr sz="20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3pPr>
            <a:lvl4pPr marL="1600200" indent="-228600">
              <a:spcBef>
                <a:spcPct val="20000"/>
              </a:spcBef>
              <a:buClr>
                <a:srgbClr val="5A5A5A"/>
              </a:buClr>
              <a:buSzPct val="75000"/>
              <a:buFont typeface="Wingdings" panose="05000000000000000000" pitchFamily="2" charset="2"/>
              <a:buChar char="§"/>
              <a:defRPr sz="15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4pPr>
            <a:lvl5pPr marL="2057400" indent="-228600">
              <a:spcBef>
                <a:spcPct val="20000"/>
              </a:spcBef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9pPr>
          </a:lstStyle>
          <a:p>
            <a:pPr algn="ctr" fontAlgn="base"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050" dirty="0"/>
              <a:t>Multimedia</a:t>
            </a:r>
          </a:p>
          <a:p>
            <a:pPr algn="ctr" fontAlgn="base"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050" dirty="0"/>
              <a:t>Video Calling</a:t>
            </a:r>
          </a:p>
          <a:p>
            <a:pPr algn="ctr" fontAlgn="base"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050" dirty="0"/>
              <a:t>Mobile internet</a:t>
            </a:r>
          </a:p>
        </p:txBody>
      </p:sp>
      <p:sp>
        <p:nvSpPr>
          <p:cNvPr id="10" name="TextBox 12"/>
          <p:cNvSpPr txBox="1">
            <a:spLocks noChangeArrowheads="1"/>
          </p:cNvSpPr>
          <p:nvPr/>
        </p:nvSpPr>
        <p:spPr bwMode="auto">
          <a:xfrm>
            <a:off x="4410549" y="5177897"/>
            <a:ext cx="1344216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fontAlgn="ctr">
              <a:spcBef>
                <a:spcPct val="50000"/>
              </a:spcBef>
              <a:buClr>
                <a:srgbClr val="58585A"/>
              </a:buClr>
              <a:buSzPct val="150000"/>
              <a:buFont typeface="Wingdings" panose="05000000000000000000" pitchFamily="2" charset="2"/>
              <a:buChar char="§"/>
              <a:defRPr sz="28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1pPr>
            <a:lvl2pPr marL="742950" indent="-285750" fontAlgn="ctr">
              <a:spcBef>
                <a:spcPct val="50000"/>
              </a:spcBef>
              <a:buClr>
                <a:srgbClr val="58585A"/>
              </a:buClr>
              <a:buSzPct val="150000"/>
              <a:buFont typeface="Wingdings" panose="05000000000000000000" pitchFamily="2" charset="2"/>
              <a:buChar char="§"/>
              <a:defRPr sz="24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2pPr>
            <a:lvl3pPr marL="1143000" indent="-228600" fontAlgn="ctr">
              <a:spcBef>
                <a:spcPct val="50000"/>
              </a:spcBef>
              <a:buClr>
                <a:srgbClr val="58585A"/>
              </a:buClr>
              <a:buSzPct val="150000"/>
              <a:buFont typeface="Wingdings" panose="05000000000000000000" pitchFamily="2" charset="2"/>
              <a:buChar char="§"/>
              <a:defRPr sz="20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3pPr>
            <a:lvl4pPr marL="1600200" indent="-228600">
              <a:spcBef>
                <a:spcPct val="20000"/>
              </a:spcBef>
              <a:buClr>
                <a:srgbClr val="5A5A5A"/>
              </a:buClr>
              <a:buSzPct val="75000"/>
              <a:buFont typeface="Wingdings" panose="05000000000000000000" pitchFamily="2" charset="2"/>
              <a:buChar char="§"/>
              <a:defRPr sz="15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4pPr>
            <a:lvl5pPr marL="2057400" indent="-228600">
              <a:spcBef>
                <a:spcPct val="20000"/>
              </a:spcBef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9pPr>
          </a:lstStyle>
          <a:p>
            <a:pPr algn="ctr" fontAlgn="base"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050" dirty="0"/>
              <a:t>Mobile Broadband</a:t>
            </a:r>
          </a:p>
          <a:p>
            <a:pPr algn="ctr" fontAlgn="base"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050" dirty="0"/>
              <a:t>Enhanced Video</a:t>
            </a:r>
          </a:p>
        </p:txBody>
      </p:sp>
      <p:sp>
        <p:nvSpPr>
          <p:cNvPr id="11" name="TextBox 13"/>
          <p:cNvSpPr txBox="1">
            <a:spLocks noChangeArrowheads="1"/>
          </p:cNvSpPr>
          <p:nvPr/>
        </p:nvSpPr>
        <p:spPr bwMode="auto">
          <a:xfrm>
            <a:off x="5773003" y="5195526"/>
            <a:ext cx="2827437" cy="122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fontAlgn="ctr">
              <a:spcBef>
                <a:spcPct val="50000"/>
              </a:spcBef>
              <a:buClr>
                <a:srgbClr val="58585A"/>
              </a:buClr>
              <a:buSzPct val="150000"/>
              <a:buFont typeface="Wingdings" panose="05000000000000000000" pitchFamily="2" charset="2"/>
              <a:buChar char="§"/>
              <a:defRPr sz="28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1pPr>
            <a:lvl2pPr marL="742950" indent="-285750" fontAlgn="ctr">
              <a:spcBef>
                <a:spcPct val="50000"/>
              </a:spcBef>
              <a:buClr>
                <a:srgbClr val="58585A"/>
              </a:buClr>
              <a:buSzPct val="150000"/>
              <a:buFont typeface="Wingdings" panose="05000000000000000000" pitchFamily="2" charset="2"/>
              <a:buChar char="§"/>
              <a:defRPr sz="24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2pPr>
            <a:lvl3pPr marL="1143000" indent="-228600" fontAlgn="ctr">
              <a:spcBef>
                <a:spcPct val="50000"/>
              </a:spcBef>
              <a:buClr>
                <a:srgbClr val="58585A"/>
              </a:buClr>
              <a:buSzPct val="150000"/>
              <a:buFont typeface="Wingdings" panose="05000000000000000000" pitchFamily="2" charset="2"/>
              <a:buChar char="§"/>
              <a:defRPr sz="20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3pPr>
            <a:lvl4pPr marL="1600200" indent="-228600">
              <a:spcBef>
                <a:spcPct val="20000"/>
              </a:spcBef>
              <a:buClr>
                <a:srgbClr val="5A5A5A"/>
              </a:buClr>
              <a:buSzPct val="75000"/>
              <a:buFont typeface="Wingdings" panose="05000000000000000000" pitchFamily="2" charset="2"/>
              <a:buChar char="§"/>
              <a:defRPr sz="15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4pPr>
            <a:lvl5pPr marL="2057400" indent="-228600">
              <a:spcBef>
                <a:spcPct val="20000"/>
              </a:spcBef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A5A5A"/>
              </a:buClr>
              <a:buSzPct val="50000"/>
              <a:buFont typeface="Wingdings" panose="05000000000000000000" pitchFamily="2" charset="2"/>
              <a:buChar char="§"/>
              <a:defRPr sz="1300" b="1">
                <a:solidFill>
                  <a:srgbClr val="58585A"/>
                </a:solidFill>
                <a:latin typeface="Arial" panose="020B0604020202020204" pitchFamily="34" charset="0"/>
                <a:ea typeface="Osaka"/>
                <a:cs typeface="Osaka"/>
              </a:defRPr>
            </a:lvl9pPr>
          </a:lstStyle>
          <a:p>
            <a:pPr algn="ctr" fontAlgn="base">
              <a:spcBef>
                <a:spcPct val="0"/>
              </a:spcBef>
              <a:buClrTx/>
              <a:buSzTx/>
              <a:buNone/>
            </a:pPr>
            <a:r>
              <a:rPr lang="en-AU" altLang="en-US" sz="1050" dirty="0"/>
              <a:t>Mobile Connected World</a:t>
            </a:r>
          </a:p>
          <a:p>
            <a:pPr algn="ctr" fontAlgn="base">
              <a:spcBef>
                <a:spcPct val="0"/>
              </a:spcBef>
              <a:buClrTx/>
              <a:buSzTx/>
              <a:buNone/>
            </a:pPr>
            <a:r>
              <a:rPr lang="en-AU" altLang="en-US" sz="1050" dirty="0"/>
              <a:t>Enhanced Mobile Broadband</a:t>
            </a:r>
            <a:br>
              <a:rPr lang="en-AU" altLang="en-US" sz="1050" dirty="0"/>
            </a:br>
            <a:endParaRPr lang="en-AU" altLang="en-US" sz="1050" dirty="0"/>
          </a:p>
          <a:p>
            <a:pPr algn="ctr" fontAlgn="base">
              <a:spcBef>
                <a:spcPct val="0"/>
              </a:spcBef>
              <a:buClrTx/>
              <a:buSzTx/>
              <a:buNone/>
            </a:pPr>
            <a:r>
              <a:rPr lang="en-AU" altLang="en-US" sz="1050" dirty="0"/>
              <a:t>Low latency applications</a:t>
            </a:r>
          </a:p>
          <a:p>
            <a:pPr algn="ctr" fontAlgn="base"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050" dirty="0"/>
              <a:t>Internet of Things</a:t>
            </a:r>
          </a:p>
          <a:p>
            <a:pPr algn="ctr" fontAlgn="base">
              <a:spcBef>
                <a:spcPct val="0"/>
              </a:spcBef>
              <a:buClrTx/>
              <a:buSzTx/>
              <a:buFontTx/>
              <a:buNone/>
            </a:pPr>
            <a:r>
              <a:rPr lang="en-AU" altLang="en-US" sz="1050" dirty="0"/>
              <a:t>Augmented and Virtual Reality (AR &amp; VR)</a:t>
            </a:r>
          </a:p>
          <a:p>
            <a:pPr algn="ctr" fontAlgn="base">
              <a:spcBef>
                <a:spcPct val="0"/>
              </a:spcBef>
              <a:buClrTx/>
              <a:buSzTx/>
              <a:buFontTx/>
              <a:buNone/>
            </a:pPr>
            <a:endParaRPr lang="en-AU" altLang="en-US" sz="1050" dirty="0"/>
          </a:p>
        </p:txBody>
      </p:sp>
      <p:sp>
        <p:nvSpPr>
          <p:cNvPr id="14" name="Left-Right Arrow 13"/>
          <p:cNvSpPr/>
          <p:nvPr/>
        </p:nvSpPr>
        <p:spPr>
          <a:xfrm>
            <a:off x="375047" y="4967502"/>
            <a:ext cx="5397956" cy="211096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500" dirty="0"/>
          </a:p>
        </p:txBody>
      </p:sp>
      <p:sp>
        <p:nvSpPr>
          <p:cNvPr id="15" name="Left-Right Arrow 14"/>
          <p:cNvSpPr/>
          <p:nvPr/>
        </p:nvSpPr>
        <p:spPr>
          <a:xfrm>
            <a:off x="6012308" y="4962812"/>
            <a:ext cx="2226291" cy="211096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500" dirty="0"/>
          </a:p>
        </p:txBody>
      </p:sp>
    </p:spTree>
    <p:extLst>
      <p:ext uri="{BB962C8B-B14F-4D97-AF65-F5344CB8AC3E}">
        <p14:creationId xmlns:p14="http://schemas.microsoft.com/office/powerpoint/2010/main" val="313281137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7A581-5E49-0443-858A-E3011A563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278" y="878695"/>
            <a:ext cx="8219256" cy="1143000"/>
          </a:xfrm>
        </p:spPr>
        <p:txBody>
          <a:bodyPr/>
          <a:lstStyle/>
          <a:p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Different requirements for 5G applications and services</a:t>
            </a:r>
            <a:br>
              <a:rPr lang="nb-NO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nb-NO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AACEE7D-39D6-F743-844C-F104D81CE09C}"/>
              </a:ext>
            </a:extLst>
          </p:cNvPr>
          <p:cNvGrpSpPr>
            <a:grpSpLocks noChangeAspect="1"/>
          </p:cNvGrpSpPr>
          <p:nvPr/>
        </p:nvGrpSpPr>
        <p:grpSpPr>
          <a:xfrm>
            <a:off x="493782" y="2132856"/>
            <a:ext cx="7314227" cy="3986531"/>
            <a:chOff x="0" y="-1"/>
            <a:chExt cx="3834774" cy="2090097"/>
          </a:xfrm>
        </p:grpSpPr>
        <p:sp>
          <p:nvSpPr>
            <p:cNvPr id="5" name="Text Box 39">
              <a:extLst>
                <a:ext uri="{FF2B5EF4-FFF2-40B4-BE49-F238E27FC236}">
                  <a16:creationId xmlns:a16="http://schemas.microsoft.com/office/drawing/2014/main" id="{7D6B1F37-826A-424A-9C26-61AB0AA5F9EC}"/>
                </a:ext>
              </a:extLst>
            </p:cNvPr>
            <p:cNvSpPr txBox="1"/>
            <p:nvPr/>
          </p:nvSpPr>
          <p:spPr>
            <a:xfrm>
              <a:off x="0" y="1955800"/>
              <a:ext cx="3750310" cy="72614"/>
            </a:xfrm>
            <a:prstGeom prst="rect">
              <a:avLst/>
            </a:prstGeom>
            <a:solidFill>
              <a:prstClr val="white"/>
            </a:solidFill>
            <a:ln>
              <a:noFill/>
            </a:ln>
            <a:effectLst/>
          </p:spPr>
          <p:txBody>
            <a:bodyPr rot="0" spcFirstLastPara="0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ts val="600"/>
                </a:spcBef>
                <a:spcAft>
                  <a:spcPts val="300"/>
                </a:spcAft>
              </a:pPr>
              <a:endParaRPr lang="nb-NO" sz="9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27303AC-F693-504E-A73E-925C514BAB5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7000" y="-1"/>
              <a:ext cx="3707774" cy="20900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877485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72" y="2276872"/>
            <a:ext cx="7079842" cy="3692584"/>
          </a:xfrm>
          <a:prstGeom prst="rect">
            <a:avLst/>
          </a:prstGeom>
        </p:spPr>
      </p:pic>
      <p:sp>
        <p:nvSpPr>
          <p:cNvPr id="3" name="Freeform 3"/>
          <p:cNvSpPr>
            <a:spLocks noChangeAspect="1" noEditPoints="1"/>
          </p:cNvSpPr>
          <p:nvPr/>
        </p:nvSpPr>
        <p:spPr bwMode="auto">
          <a:xfrm>
            <a:off x="7935728" y="2038883"/>
            <a:ext cx="791350" cy="475979"/>
          </a:xfrm>
          <a:custGeom>
            <a:avLst/>
            <a:gdLst>
              <a:gd name="T0" fmla="*/ 2147483646 w 462"/>
              <a:gd name="T1" fmla="*/ 2147483646 h 293"/>
              <a:gd name="T2" fmla="*/ 2147483646 w 462"/>
              <a:gd name="T3" fmla="*/ 2147483646 h 293"/>
              <a:gd name="T4" fmla="*/ 2147483646 w 462"/>
              <a:gd name="T5" fmla="*/ 2147483646 h 293"/>
              <a:gd name="T6" fmla="*/ 2147483646 w 462"/>
              <a:gd name="T7" fmla="*/ 2147483646 h 293"/>
              <a:gd name="T8" fmla="*/ 2147483646 w 462"/>
              <a:gd name="T9" fmla="*/ 2147483646 h 293"/>
              <a:gd name="T10" fmla="*/ 2147483646 w 462"/>
              <a:gd name="T11" fmla="*/ 2147483646 h 293"/>
              <a:gd name="T12" fmla="*/ 2147483646 w 462"/>
              <a:gd name="T13" fmla="*/ 2147483646 h 293"/>
              <a:gd name="T14" fmla="*/ 2147483646 w 462"/>
              <a:gd name="T15" fmla="*/ 2147483646 h 293"/>
              <a:gd name="T16" fmla="*/ 2147483646 w 462"/>
              <a:gd name="T17" fmla="*/ 2147483646 h 293"/>
              <a:gd name="T18" fmla="*/ 2147483646 w 462"/>
              <a:gd name="T19" fmla="*/ 2147483646 h 293"/>
              <a:gd name="T20" fmla="*/ 2147483646 w 462"/>
              <a:gd name="T21" fmla="*/ 2147483646 h 293"/>
              <a:gd name="T22" fmla="*/ 2147483646 w 462"/>
              <a:gd name="T23" fmla="*/ 2147483646 h 293"/>
              <a:gd name="T24" fmla="*/ 2147483646 w 462"/>
              <a:gd name="T25" fmla="*/ 2147483646 h 293"/>
              <a:gd name="T26" fmla="*/ 2147483646 w 462"/>
              <a:gd name="T27" fmla="*/ 2147483646 h 293"/>
              <a:gd name="T28" fmla="*/ 2147483646 w 462"/>
              <a:gd name="T29" fmla="*/ 2147483646 h 293"/>
              <a:gd name="T30" fmla="*/ 2147483646 w 462"/>
              <a:gd name="T31" fmla="*/ 2147483646 h 293"/>
              <a:gd name="T32" fmla="*/ 2147483646 w 462"/>
              <a:gd name="T33" fmla="*/ 2147483646 h 293"/>
              <a:gd name="T34" fmla="*/ 2147483646 w 462"/>
              <a:gd name="T35" fmla="*/ 2147483646 h 293"/>
              <a:gd name="T36" fmla="*/ 2147483646 w 462"/>
              <a:gd name="T37" fmla="*/ 2147483646 h 293"/>
              <a:gd name="T38" fmla="*/ 2147483646 w 462"/>
              <a:gd name="T39" fmla="*/ 2147483646 h 293"/>
              <a:gd name="T40" fmla="*/ 2147483646 w 462"/>
              <a:gd name="T41" fmla="*/ 2147483646 h 293"/>
              <a:gd name="T42" fmla="*/ 2147483646 w 462"/>
              <a:gd name="T43" fmla="*/ 2147483646 h 293"/>
              <a:gd name="T44" fmla="*/ 2147483646 w 462"/>
              <a:gd name="T45" fmla="*/ 2147483646 h 293"/>
              <a:gd name="T46" fmla="*/ 2147483646 w 462"/>
              <a:gd name="T47" fmla="*/ 2147483646 h 293"/>
              <a:gd name="T48" fmla="*/ 2147483646 w 462"/>
              <a:gd name="T49" fmla="*/ 2147483646 h 293"/>
              <a:gd name="T50" fmla="*/ 2147483646 w 462"/>
              <a:gd name="T51" fmla="*/ 2147483646 h 293"/>
              <a:gd name="T52" fmla="*/ 2147483646 w 462"/>
              <a:gd name="T53" fmla="*/ 2147483646 h 293"/>
              <a:gd name="T54" fmla="*/ 2147483646 w 462"/>
              <a:gd name="T55" fmla="*/ 2147483646 h 293"/>
              <a:gd name="T56" fmla="*/ 2147483646 w 462"/>
              <a:gd name="T57" fmla="*/ 2147483646 h 293"/>
              <a:gd name="T58" fmla="*/ 2147483646 w 462"/>
              <a:gd name="T59" fmla="*/ 2147483646 h 293"/>
              <a:gd name="T60" fmla="*/ 2147483646 w 462"/>
              <a:gd name="T61" fmla="*/ 2147483646 h 293"/>
              <a:gd name="T62" fmla="*/ 2147483646 w 462"/>
              <a:gd name="T63" fmla="*/ 2147483646 h 293"/>
              <a:gd name="T64" fmla="*/ 2147483646 w 462"/>
              <a:gd name="T65" fmla="*/ 2147483646 h 293"/>
              <a:gd name="T66" fmla="*/ 2147483646 w 462"/>
              <a:gd name="T67" fmla="*/ 2147483646 h 293"/>
              <a:gd name="T68" fmla="*/ 2147483646 w 462"/>
              <a:gd name="T69" fmla="*/ 2147483646 h 293"/>
              <a:gd name="T70" fmla="*/ 2147483646 w 462"/>
              <a:gd name="T71" fmla="*/ 2147483646 h 293"/>
              <a:gd name="T72" fmla="*/ 2147483646 w 462"/>
              <a:gd name="T73" fmla="*/ 2147483646 h 293"/>
              <a:gd name="T74" fmla="*/ 2147483646 w 462"/>
              <a:gd name="T75" fmla="*/ 2147483646 h 293"/>
              <a:gd name="T76" fmla="*/ 2147483646 w 462"/>
              <a:gd name="T77" fmla="*/ 2147483646 h 293"/>
              <a:gd name="T78" fmla="*/ 2147483646 w 462"/>
              <a:gd name="T79" fmla="*/ 2147483646 h 293"/>
              <a:gd name="T80" fmla="*/ 2147483646 w 462"/>
              <a:gd name="T81" fmla="*/ 2147483646 h 293"/>
              <a:gd name="T82" fmla="*/ 2147483646 w 462"/>
              <a:gd name="T83" fmla="*/ 2147483646 h 293"/>
              <a:gd name="T84" fmla="*/ 2147483646 w 462"/>
              <a:gd name="T85" fmla="*/ 2147483646 h 293"/>
              <a:gd name="T86" fmla="*/ 2147483646 w 462"/>
              <a:gd name="T87" fmla="*/ 2147483646 h 293"/>
              <a:gd name="T88" fmla="*/ 2147483646 w 462"/>
              <a:gd name="T89" fmla="*/ 2147483646 h 293"/>
              <a:gd name="T90" fmla="*/ 2147483646 w 462"/>
              <a:gd name="T91" fmla="*/ 2147483646 h 293"/>
              <a:gd name="T92" fmla="*/ 2147483646 w 462"/>
              <a:gd name="T93" fmla="*/ 2147483646 h 293"/>
              <a:gd name="T94" fmla="*/ 2147483646 w 462"/>
              <a:gd name="T95" fmla="*/ 2147483646 h 293"/>
              <a:gd name="T96" fmla="*/ 2147483646 w 462"/>
              <a:gd name="T97" fmla="*/ 2147483646 h 293"/>
              <a:gd name="T98" fmla="*/ 2147483646 w 462"/>
              <a:gd name="T99" fmla="*/ 2147483646 h 293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462" h="293">
                <a:moveTo>
                  <a:pt x="348" y="111"/>
                </a:moveTo>
                <a:cubicBezTo>
                  <a:pt x="348" y="96"/>
                  <a:pt x="337" y="85"/>
                  <a:pt x="322" y="85"/>
                </a:cubicBezTo>
                <a:cubicBezTo>
                  <a:pt x="313" y="85"/>
                  <a:pt x="304" y="90"/>
                  <a:pt x="300" y="98"/>
                </a:cubicBezTo>
                <a:cubicBezTo>
                  <a:pt x="238" y="86"/>
                  <a:pt x="238" y="86"/>
                  <a:pt x="238" y="86"/>
                </a:cubicBezTo>
                <a:cubicBezTo>
                  <a:pt x="236" y="73"/>
                  <a:pt x="226" y="63"/>
                  <a:pt x="212" y="63"/>
                </a:cubicBezTo>
                <a:cubicBezTo>
                  <a:pt x="198" y="63"/>
                  <a:pt x="186" y="74"/>
                  <a:pt x="186" y="89"/>
                </a:cubicBezTo>
                <a:cubicBezTo>
                  <a:pt x="186" y="90"/>
                  <a:pt x="187" y="91"/>
                  <a:pt x="187" y="92"/>
                </a:cubicBezTo>
                <a:cubicBezTo>
                  <a:pt x="160" y="105"/>
                  <a:pt x="160" y="105"/>
                  <a:pt x="160" y="105"/>
                </a:cubicBezTo>
                <a:cubicBezTo>
                  <a:pt x="155" y="100"/>
                  <a:pt x="148" y="97"/>
                  <a:pt x="141" y="97"/>
                </a:cubicBezTo>
                <a:cubicBezTo>
                  <a:pt x="127" y="97"/>
                  <a:pt x="115" y="108"/>
                  <a:pt x="115" y="122"/>
                </a:cubicBezTo>
                <a:cubicBezTo>
                  <a:pt x="115" y="134"/>
                  <a:pt x="123" y="144"/>
                  <a:pt x="133" y="147"/>
                </a:cubicBezTo>
                <a:cubicBezTo>
                  <a:pt x="133" y="193"/>
                  <a:pt x="133" y="193"/>
                  <a:pt x="133" y="193"/>
                </a:cubicBezTo>
                <a:cubicBezTo>
                  <a:pt x="123" y="196"/>
                  <a:pt x="115" y="206"/>
                  <a:pt x="115" y="217"/>
                </a:cubicBezTo>
                <a:cubicBezTo>
                  <a:pt x="115" y="232"/>
                  <a:pt x="127" y="243"/>
                  <a:pt x="141" y="243"/>
                </a:cubicBezTo>
                <a:cubicBezTo>
                  <a:pt x="151" y="243"/>
                  <a:pt x="159" y="238"/>
                  <a:pt x="163" y="230"/>
                </a:cubicBezTo>
                <a:cubicBezTo>
                  <a:pt x="225" y="242"/>
                  <a:pt x="225" y="242"/>
                  <a:pt x="225" y="242"/>
                </a:cubicBezTo>
                <a:cubicBezTo>
                  <a:pt x="227" y="255"/>
                  <a:pt x="238" y="265"/>
                  <a:pt x="251" y="265"/>
                </a:cubicBezTo>
                <a:cubicBezTo>
                  <a:pt x="265" y="265"/>
                  <a:pt x="277" y="253"/>
                  <a:pt x="277" y="239"/>
                </a:cubicBezTo>
                <a:cubicBezTo>
                  <a:pt x="277" y="238"/>
                  <a:pt x="277" y="237"/>
                  <a:pt x="277" y="236"/>
                </a:cubicBezTo>
                <a:cubicBezTo>
                  <a:pt x="304" y="224"/>
                  <a:pt x="304" y="224"/>
                  <a:pt x="304" y="224"/>
                </a:cubicBezTo>
                <a:cubicBezTo>
                  <a:pt x="308" y="229"/>
                  <a:pt x="315" y="232"/>
                  <a:pt x="322" y="232"/>
                </a:cubicBezTo>
                <a:cubicBezTo>
                  <a:pt x="337" y="232"/>
                  <a:pt x="348" y="220"/>
                  <a:pt x="348" y="206"/>
                </a:cubicBezTo>
                <a:cubicBezTo>
                  <a:pt x="348" y="195"/>
                  <a:pt x="341" y="185"/>
                  <a:pt x="330" y="181"/>
                </a:cubicBezTo>
                <a:cubicBezTo>
                  <a:pt x="330" y="135"/>
                  <a:pt x="330" y="135"/>
                  <a:pt x="330" y="135"/>
                </a:cubicBezTo>
                <a:cubicBezTo>
                  <a:pt x="341" y="132"/>
                  <a:pt x="348" y="122"/>
                  <a:pt x="348" y="111"/>
                </a:cubicBezTo>
                <a:close/>
                <a:moveTo>
                  <a:pt x="235" y="101"/>
                </a:moveTo>
                <a:cubicBezTo>
                  <a:pt x="297" y="114"/>
                  <a:pt x="297" y="114"/>
                  <a:pt x="297" y="114"/>
                </a:cubicBezTo>
                <a:cubicBezTo>
                  <a:pt x="297" y="114"/>
                  <a:pt x="297" y="114"/>
                  <a:pt x="297" y="114"/>
                </a:cubicBezTo>
                <a:cubicBezTo>
                  <a:pt x="270" y="127"/>
                  <a:pt x="270" y="127"/>
                  <a:pt x="270" y="127"/>
                </a:cubicBezTo>
                <a:cubicBezTo>
                  <a:pt x="265" y="122"/>
                  <a:pt x="258" y="119"/>
                  <a:pt x="251" y="119"/>
                </a:cubicBezTo>
                <a:cubicBezTo>
                  <a:pt x="241" y="119"/>
                  <a:pt x="233" y="124"/>
                  <a:pt x="228" y="132"/>
                </a:cubicBezTo>
                <a:cubicBezTo>
                  <a:pt x="220" y="130"/>
                  <a:pt x="220" y="130"/>
                  <a:pt x="220" y="130"/>
                </a:cubicBezTo>
                <a:cubicBezTo>
                  <a:pt x="220" y="113"/>
                  <a:pt x="220" y="113"/>
                  <a:pt x="220" y="113"/>
                </a:cubicBezTo>
                <a:cubicBezTo>
                  <a:pt x="227" y="111"/>
                  <a:pt x="232" y="107"/>
                  <a:pt x="235" y="101"/>
                </a:cubicBezTo>
                <a:close/>
                <a:moveTo>
                  <a:pt x="220" y="160"/>
                </a:moveTo>
                <a:cubicBezTo>
                  <a:pt x="220" y="147"/>
                  <a:pt x="220" y="147"/>
                  <a:pt x="220" y="147"/>
                </a:cubicBezTo>
                <a:cubicBezTo>
                  <a:pt x="225" y="148"/>
                  <a:pt x="225" y="148"/>
                  <a:pt x="225" y="148"/>
                </a:cubicBezTo>
                <a:cubicBezTo>
                  <a:pt x="227" y="158"/>
                  <a:pt x="234" y="166"/>
                  <a:pt x="243" y="169"/>
                </a:cubicBezTo>
                <a:cubicBezTo>
                  <a:pt x="243" y="182"/>
                  <a:pt x="243" y="182"/>
                  <a:pt x="243" y="182"/>
                </a:cubicBezTo>
                <a:cubicBezTo>
                  <a:pt x="238" y="181"/>
                  <a:pt x="238" y="181"/>
                  <a:pt x="238" y="181"/>
                </a:cubicBezTo>
                <a:cubicBezTo>
                  <a:pt x="237" y="171"/>
                  <a:pt x="230" y="163"/>
                  <a:pt x="220" y="160"/>
                </a:cubicBezTo>
                <a:close/>
                <a:moveTo>
                  <a:pt x="222" y="184"/>
                </a:moveTo>
                <a:cubicBezTo>
                  <a:pt x="222" y="190"/>
                  <a:pt x="218" y="194"/>
                  <a:pt x="212" y="194"/>
                </a:cubicBezTo>
                <a:cubicBezTo>
                  <a:pt x="207" y="194"/>
                  <a:pt x="202" y="190"/>
                  <a:pt x="202" y="184"/>
                </a:cubicBezTo>
                <a:cubicBezTo>
                  <a:pt x="202" y="179"/>
                  <a:pt x="207" y="174"/>
                  <a:pt x="212" y="174"/>
                </a:cubicBezTo>
                <a:cubicBezTo>
                  <a:pt x="218" y="174"/>
                  <a:pt x="222" y="179"/>
                  <a:pt x="222" y="184"/>
                </a:cubicBezTo>
                <a:close/>
                <a:moveTo>
                  <a:pt x="241" y="144"/>
                </a:moveTo>
                <a:cubicBezTo>
                  <a:pt x="241" y="139"/>
                  <a:pt x="246" y="135"/>
                  <a:pt x="251" y="135"/>
                </a:cubicBezTo>
                <a:cubicBezTo>
                  <a:pt x="256" y="135"/>
                  <a:pt x="261" y="139"/>
                  <a:pt x="261" y="144"/>
                </a:cubicBezTo>
                <a:cubicBezTo>
                  <a:pt x="261" y="150"/>
                  <a:pt x="256" y="154"/>
                  <a:pt x="251" y="154"/>
                </a:cubicBezTo>
                <a:cubicBezTo>
                  <a:pt x="246" y="154"/>
                  <a:pt x="241" y="150"/>
                  <a:pt x="241" y="144"/>
                </a:cubicBezTo>
                <a:close/>
                <a:moveTo>
                  <a:pt x="212" y="79"/>
                </a:moveTo>
                <a:cubicBezTo>
                  <a:pt x="218" y="79"/>
                  <a:pt x="222" y="83"/>
                  <a:pt x="222" y="89"/>
                </a:cubicBezTo>
                <a:cubicBezTo>
                  <a:pt x="222" y="94"/>
                  <a:pt x="218" y="99"/>
                  <a:pt x="212" y="99"/>
                </a:cubicBezTo>
                <a:cubicBezTo>
                  <a:pt x="207" y="99"/>
                  <a:pt x="202" y="94"/>
                  <a:pt x="202" y="89"/>
                </a:cubicBezTo>
                <a:cubicBezTo>
                  <a:pt x="202" y="83"/>
                  <a:pt x="207" y="79"/>
                  <a:pt x="212" y="79"/>
                </a:cubicBezTo>
                <a:close/>
                <a:moveTo>
                  <a:pt x="194" y="106"/>
                </a:moveTo>
                <a:cubicBezTo>
                  <a:pt x="197" y="110"/>
                  <a:pt x="200" y="112"/>
                  <a:pt x="204" y="113"/>
                </a:cubicBezTo>
                <a:cubicBezTo>
                  <a:pt x="204" y="127"/>
                  <a:pt x="204" y="127"/>
                  <a:pt x="204" y="127"/>
                </a:cubicBezTo>
                <a:cubicBezTo>
                  <a:pt x="167" y="120"/>
                  <a:pt x="167" y="120"/>
                  <a:pt x="167" y="120"/>
                </a:cubicBezTo>
                <a:cubicBezTo>
                  <a:pt x="167" y="120"/>
                  <a:pt x="167" y="119"/>
                  <a:pt x="167" y="119"/>
                </a:cubicBezTo>
                <a:lnTo>
                  <a:pt x="194" y="106"/>
                </a:lnTo>
                <a:close/>
                <a:moveTo>
                  <a:pt x="131" y="122"/>
                </a:moveTo>
                <a:cubicBezTo>
                  <a:pt x="131" y="117"/>
                  <a:pt x="136" y="113"/>
                  <a:pt x="141" y="113"/>
                </a:cubicBezTo>
                <a:cubicBezTo>
                  <a:pt x="146" y="113"/>
                  <a:pt x="151" y="117"/>
                  <a:pt x="151" y="122"/>
                </a:cubicBezTo>
                <a:cubicBezTo>
                  <a:pt x="151" y="128"/>
                  <a:pt x="146" y="132"/>
                  <a:pt x="141" y="132"/>
                </a:cubicBezTo>
                <a:cubicBezTo>
                  <a:pt x="136" y="132"/>
                  <a:pt x="131" y="128"/>
                  <a:pt x="131" y="122"/>
                </a:cubicBezTo>
                <a:close/>
                <a:moveTo>
                  <a:pt x="141" y="227"/>
                </a:moveTo>
                <a:cubicBezTo>
                  <a:pt x="136" y="227"/>
                  <a:pt x="131" y="223"/>
                  <a:pt x="131" y="217"/>
                </a:cubicBezTo>
                <a:cubicBezTo>
                  <a:pt x="131" y="212"/>
                  <a:pt x="136" y="207"/>
                  <a:pt x="141" y="207"/>
                </a:cubicBezTo>
                <a:cubicBezTo>
                  <a:pt x="146" y="207"/>
                  <a:pt x="151" y="212"/>
                  <a:pt x="151" y="217"/>
                </a:cubicBezTo>
                <a:cubicBezTo>
                  <a:pt x="151" y="223"/>
                  <a:pt x="146" y="227"/>
                  <a:pt x="141" y="227"/>
                </a:cubicBezTo>
                <a:close/>
                <a:moveTo>
                  <a:pt x="160" y="200"/>
                </a:moveTo>
                <a:cubicBezTo>
                  <a:pt x="157" y="197"/>
                  <a:pt x="153" y="194"/>
                  <a:pt x="149" y="193"/>
                </a:cubicBezTo>
                <a:cubicBezTo>
                  <a:pt x="149" y="147"/>
                  <a:pt x="149" y="147"/>
                  <a:pt x="149" y="147"/>
                </a:cubicBezTo>
                <a:cubicBezTo>
                  <a:pt x="155" y="145"/>
                  <a:pt x="160" y="141"/>
                  <a:pt x="163" y="136"/>
                </a:cubicBezTo>
                <a:cubicBezTo>
                  <a:pt x="204" y="144"/>
                  <a:pt x="204" y="144"/>
                  <a:pt x="204" y="144"/>
                </a:cubicBezTo>
                <a:cubicBezTo>
                  <a:pt x="204" y="160"/>
                  <a:pt x="204" y="160"/>
                  <a:pt x="204" y="160"/>
                </a:cubicBezTo>
                <a:cubicBezTo>
                  <a:pt x="194" y="163"/>
                  <a:pt x="186" y="173"/>
                  <a:pt x="186" y="184"/>
                </a:cubicBezTo>
                <a:cubicBezTo>
                  <a:pt x="186" y="185"/>
                  <a:pt x="187" y="186"/>
                  <a:pt x="187" y="187"/>
                </a:cubicBezTo>
                <a:lnTo>
                  <a:pt x="160" y="200"/>
                </a:lnTo>
                <a:close/>
                <a:moveTo>
                  <a:pt x="228" y="227"/>
                </a:moveTo>
                <a:cubicBezTo>
                  <a:pt x="167" y="214"/>
                  <a:pt x="167" y="214"/>
                  <a:pt x="167" y="214"/>
                </a:cubicBezTo>
                <a:cubicBezTo>
                  <a:pt x="194" y="202"/>
                  <a:pt x="194" y="202"/>
                  <a:pt x="194" y="202"/>
                </a:cubicBezTo>
                <a:cubicBezTo>
                  <a:pt x="198" y="207"/>
                  <a:pt x="205" y="210"/>
                  <a:pt x="212" y="210"/>
                </a:cubicBezTo>
                <a:cubicBezTo>
                  <a:pt x="222" y="210"/>
                  <a:pt x="230" y="205"/>
                  <a:pt x="235" y="197"/>
                </a:cubicBezTo>
                <a:cubicBezTo>
                  <a:pt x="243" y="198"/>
                  <a:pt x="243" y="198"/>
                  <a:pt x="243" y="198"/>
                </a:cubicBezTo>
                <a:cubicBezTo>
                  <a:pt x="243" y="215"/>
                  <a:pt x="243" y="215"/>
                  <a:pt x="243" y="215"/>
                </a:cubicBezTo>
                <a:cubicBezTo>
                  <a:pt x="237" y="217"/>
                  <a:pt x="232" y="221"/>
                  <a:pt x="228" y="227"/>
                </a:cubicBezTo>
                <a:close/>
                <a:moveTo>
                  <a:pt x="251" y="249"/>
                </a:moveTo>
                <a:cubicBezTo>
                  <a:pt x="246" y="249"/>
                  <a:pt x="241" y="245"/>
                  <a:pt x="241" y="239"/>
                </a:cubicBezTo>
                <a:cubicBezTo>
                  <a:pt x="241" y="234"/>
                  <a:pt x="246" y="229"/>
                  <a:pt x="251" y="229"/>
                </a:cubicBezTo>
                <a:cubicBezTo>
                  <a:pt x="256" y="229"/>
                  <a:pt x="261" y="234"/>
                  <a:pt x="261" y="239"/>
                </a:cubicBezTo>
                <a:cubicBezTo>
                  <a:pt x="261" y="245"/>
                  <a:pt x="256" y="249"/>
                  <a:pt x="251" y="249"/>
                </a:cubicBezTo>
                <a:close/>
                <a:moveTo>
                  <a:pt x="270" y="222"/>
                </a:moveTo>
                <a:cubicBezTo>
                  <a:pt x="267" y="219"/>
                  <a:pt x="263" y="216"/>
                  <a:pt x="259" y="215"/>
                </a:cubicBezTo>
                <a:cubicBezTo>
                  <a:pt x="259" y="202"/>
                  <a:pt x="259" y="202"/>
                  <a:pt x="259" y="202"/>
                </a:cubicBezTo>
                <a:cubicBezTo>
                  <a:pt x="297" y="209"/>
                  <a:pt x="297" y="209"/>
                  <a:pt x="297" y="209"/>
                </a:cubicBezTo>
                <a:cubicBezTo>
                  <a:pt x="297" y="209"/>
                  <a:pt x="297" y="209"/>
                  <a:pt x="297" y="209"/>
                </a:cubicBezTo>
                <a:lnTo>
                  <a:pt x="270" y="222"/>
                </a:lnTo>
                <a:close/>
                <a:moveTo>
                  <a:pt x="300" y="193"/>
                </a:moveTo>
                <a:cubicBezTo>
                  <a:pt x="259" y="185"/>
                  <a:pt x="259" y="185"/>
                  <a:pt x="259" y="185"/>
                </a:cubicBezTo>
                <a:cubicBezTo>
                  <a:pt x="259" y="169"/>
                  <a:pt x="259" y="169"/>
                  <a:pt x="259" y="169"/>
                </a:cubicBezTo>
                <a:cubicBezTo>
                  <a:pt x="269" y="166"/>
                  <a:pt x="277" y="156"/>
                  <a:pt x="277" y="144"/>
                </a:cubicBezTo>
                <a:cubicBezTo>
                  <a:pt x="277" y="143"/>
                  <a:pt x="277" y="142"/>
                  <a:pt x="277" y="141"/>
                </a:cubicBezTo>
                <a:cubicBezTo>
                  <a:pt x="304" y="128"/>
                  <a:pt x="304" y="128"/>
                  <a:pt x="304" y="128"/>
                </a:cubicBezTo>
                <a:cubicBezTo>
                  <a:pt x="306" y="131"/>
                  <a:pt x="310" y="134"/>
                  <a:pt x="314" y="135"/>
                </a:cubicBezTo>
                <a:cubicBezTo>
                  <a:pt x="314" y="181"/>
                  <a:pt x="314" y="181"/>
                  <a:pt x="314" y="181"/>
                </a:cubicBezTo>
                <a:cubicBezTo>
                  <a:pt x="308" y="183"/>
                  <a:pt x="303" y="188"/>
                  <a:pt x="300" y="193"/>
                </a:cubicBezTo>
                <a:close/>
                <a:moveTo>
                  <a:pt x="332" y="206"/>
                </a:moveTo>
                <a:cubicBezTo>
                  <a:pt x="332" y="211"/>
                  <a:pt x="328" y="216"/>
                  <a:pt x="322" y="216"/>
                </a:cubicBezTo>
                <a:cubicBezTo>
                  <a:pt x="317" y="216"/>
                  <a:pt x="312" y="211"/>
                  <a:pt x="312" y="206"/>
                </a:cubicBezTo>
                <a:cubicBezTo>
                  <a:pt x="312" y="201"/>
                  <a:pt x="317" y="196"/>
                  <a:pt x="322" y="196"/>
                </a:cubicBezTo>
                <a:cubicBezTo>
                  <a:pt x="328" y="196"/>
                  <a:pt x="332" y="201"/>
                  <a:pt x="332" y="206"/>
                </a:cubicBezTo>
                <a:close/>
                <a:moveTo>
                  <a:pt x="322" y="120"/>
                </a:moveTo>
                <a:cubicBezTo>
                  <a:pt x="317" y="120"/>
                  <a:pt x="312" y="116"/>
                  <a:pt x="312" y="111"/>
                </a:cubicBezTo>
                <a:cubicBezTo>
                  <a:pt x="312" y="105"/>
                  <a:pt x="317" y="101"/>
                  <a:pt x="322" y="101"/>
                </a:cubicBezTo>
                <a:cubicBezTo>
                  <a:pt x="328" y="101"/>
                  <a:pt x="332" y="105"/>
                  <a:pt x="332" y="111"/>
                </a:cubicBezTo>
                <a:cubicBezTo>
                  <a:pt x="332" y="116"/>
                  <a:pt x="328" y="120"/>
                  <a:pt x="322" y="120"/>
                </a:cubicBezTo>
                <a:close/>
                <a:moveTo>
                  <a:pt x="435" y="148"/>
                </a:moveTo>
                <a:cubicBezTo>
                  <a:pt x="437" y="140"/>
                  <a:pt x="439" y="132"/>
                  <a:pt x="439" y="123"/>
                </a:cubicBezTo>
                <a:cubicBezTo>
                  <a:pt x="439" y="104"/>
                  <a:pt x="433" y="86"/>
                  <a:pt x="422" y="70"/>
                </a:cubicBezTo>
                <a:cubicBezTo>
                  <a:pt x="420" y="67"/>
                  <a:pt x="415" y="66"/>
                  <a:pt x="411" y="68"/>
                </a:cubicBezTo>
                <a:cubicBezTo>
                  <a:pt x="407" y="71"/>
                  <a:pt x="406" y="76"/>
                  <a:pt x="409" y="79"/>
                </a:cubicBezTo>
                <a:cubicBezTo>
                  <a:pt x="418" y="92"/>
                  <a:pt x="423" y="108"/>
                  <a:pt x="423" y="123"/>
                </a:cubicBezTo>
                <a:cubicBezTo>
                  <a:pt x="423" y="132"/>
                  <a:pt x="421" y="140"/>
                  <a:pt x="419" y="148"/>
                </a:cubicBezTo>
                <a:cubicBezTo>
                  <a:pt x="418" y="151"/>
                  <a:pt x="419" y="154"/>
                  <a:pt x="421" y="156"/>
                </a:cubicBezTo>
                <a:cubicBezTo>
                  <a:pt x="437" y="170"/>
                  <a:pt x="446" y="189"/>
                  <a:pt x="446" y="209"/>
                </a:cubicBezTo>
                <a:cubicBezTo>
                  <a:pt x="446" y="247"/>
                  <a:pt x="415" y="277"/>
                  <a:pt x="378" y="277"/>
                </a:cubicBezTo>
                <a:cubicBezTo>
                  <a:pt x="88" y="277"/>
                  <a:pt x="88" y="277"/>
                  <a:pt x="88" y="277"/>
                </a:cubicBezTo>
                <a:cubicBezTo>
                  <a:pt x="48" y="277"/>
                  <a:pt x="16" y="245"/>
                  <a:pt x="16" y="206"/>
                </a:cubicBezTo>
                <a:cubicBezTo>
                  <a:pt x="16" y="178"/>
                  <a:pt x="31" y="154"/>
                  <a:pt x="56" y="141"/>
                </a:cubicBezTo>
                <a:cubicBezTo>
                  <a:pt x="59" y="140"/>
                  <a:pt x="60" y="137"/>
                  <a:pt x="60" y="134"/>
                </a:cubicBezTo>
                <a:cubicBezTo>
                  <a:pt x="60" y="134"/>
                  <a:pt x="60" y="133"/>
                  <a:pt x="60" y="133"/>
                </a:cubicBezTo>
                <a:cubicBezTo>
                  <a:pt x="60" y="69"/>
                  <a:pt x="113" y="16"/>
                  <a:pt x="178" y="16"/>
                </a:cubicBezTo>
                <a:cubicBezTo>
                  <a:pt x="217" y="16"/>
                  <a:pt x="254" y="36"/>
                  <a:pt x="276" y="68"/>
                </a:cubicBezTo>
                <a:cubicBezTo>
                  <a:pt x="277" y="70"/>
                  <a:pt x="279" y="72"/>
                  <a:pt x="282" y="72"/>
                </a:cubicBezTo>
                <a:cubicBezTo>
                  <a:pt x="284" y="72"/>
                  <a:pt x="287" y="71"/>
                  <a:pt x="288" y="70"/>
                </a:cubicBezTo>
                <a:cubicBezTo>
                  <a:pt x="288" y="70"/>
                  <a:pt x="289" y="69"/>
                  <a:pt x="289" y="69"/>
                </a:cubicBezTo>
                <a:cubicBezTo>
                  <a:pt x="290" y="68"/>
                  <a:pt x="309" y="45"/>
                  <a:pt x="344" y="45"/>
                </a:cubicBezTo>
                <a:cubicBezTo>
                  <a:pt x="360" y="45"/>
                  <a:pt x="375" y="50"/>
                  <a:pt x="388" y="59"/>
                </a:cubicBezTo>
                <a:cubicBezTo>
                  <a:pt x="392" y="61"/>
                  <a:pt x="397" y="60"/>
                  <a:pt x="399" y="56"/>
                </a:cubicBezTo>
                <a:cubicBezTo>
                  <a:pt x="402" y="53"/>
                  <a:pt x="401" y="48"/>
                  <a:pt x="397" y="45"/>
                </a:cubicBezTo>
                <a:cubicBezTo>
                  <a:pt x="381" y="35"/>
                  <a:pt x="363" y="29"/>
                  <a:pt x="344" y="29"/>
                </a:cubicBezTo>
                <a:cubicBezTo>
                  <a:pt x="314" y="29"/>
                  <a:pt x="294" y="43"/>
                  <a:pt x="284" y="52"/>
                </a:cubicBezTo>
                <a:cubicBezTo>
                  <a:pt x="258" y="19"/>
                  <a:pt x="220" y="0"/>
                  <a:pt x="178" y="0"/>
                </a:cubicBezTo>
                <a:cubicBezTo>
                  <a:pt x="106" y="0"/>
                  <a:pt x="47" y="58"/>
                  <a:pt x="44" y="129"/>
                </a:cubicBezTo>
                <a:cubicBezTo>
                  <a:pt x="17" y="145"/>
                  <a:pt x="0" y="174"/>
                  <a:pt x="0" y="206"/>
                </a:cubicBezTo>
                <a:cubicBezTo>
                  <a:pt x="0" y="254"/>
                  <a:pt x="39" y="293"/>
                  <a:pt x="88" y="293"/>
                </a:cubicBezTo>
                <a:cubicBezTo>
                  <a:pt x="378" y="293"/>
                  <a:pt x="378" y="293"/>
                  <a:pt x="378" y="293"/>
                </a:cubicBezTo>
                <a:cubicBezTo>
                  <a:pt x="424" y="293"/>
                  <a:pt x="462" y="256"/>
                  <a:pt x="462" y="209"/>
                </a:cubicBezTo>
                <a:cubicBezTo>
                  <a:pt x="462" y="186"/>
                  <a:pt x="452" y="164"/>
                  <a:pt x="435" y="148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/>
          <a:lstStyle/>
          <a:p>
            <a:endParaRPr lang="en-US" sz="1350"/>
          </a:p>
        </p:txBody>
      </p:sp>
      <p:sp>
        <p:nvSpPr>
          <p:cNvPr id="4" name="Rektangel 14"/>
          <p:cNvSpPr>
            <a:spLocks noChangeArrowheads="1"/>
          </p:cNvSpPr>
          <p:nvPr/>
        </p:nvSpPr>
        <p:spPr bwMode="auto">
          <a:xfrm>
            <a:off x="7372424" y="2514862"/>
            <a:ext cx="1465241" cy="40011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sz="1000" dirty="0">
                <a:solidFill>
                  <a:schemeClr val="bg1"/>
                </a:solidFill>
                <a:latin typeface="+mj-lt"/>
              </a:rPr>
              <a:t>Multi domain </a:t>
            </a:r>
            <a:br>
              <a:rPr lang="en-US" sz="1000" dirty="0">
                <a:solidFill>
                  <a:schemeClr val="bg1"/>
                </a:solidFill>
                <a:latin typeface="+mj-lt"/>
              </a:rPr>
            </a:br>
            <a:r>
              <a:rPr lang="en-US" sz="1000" dirty="0">
                <a:solidFill>
                  <a:schemeClr val="bg1"/>
                </a:solidFill>
                <a:latin typeface="+mj-lt"/>
              </a:rPr>
              <a:t>performance </a:t>
            </a:r>
          </a:p>
        </p:txBody>
      </p:sp>
      <p:sp>
        <p:nvSpPr>
          <p:cNvPr id="5" name="Freeform 3"/>
          <p:cNvSpPr>
            <a:spLocks noChangeAspect="1" noEditPoints="1"/>
          </p:cNvSpPr>
          <p:nvPr/>
        </p:nvSpPr>
        <p:spPr bwMode="auto">
          <a:xfrm>
            <a:off x="8033254" y="2848458"/>
            <a:ext cx="596296" cy="691844"/>
          </a:xfrm>
          <a:custGeom>
            <a:avLst/>
            <a:gdLst>
              <a:gd name="T0" fmla="*/ 2147483646 w 355"/>
              <a:gd name="T1" fmla="*/ 2147483646 h 411"/>
              <a:gd name="T2" fmla="*/ 2147483646 w 355"/>
              <a:gd name="T3" fmla="*/ 2147483646 h 411"/>
              <a:gd name="T4" fmla="*/ 2147483646 w 355"/>
              <a:gd name="T5" fmla="*/ 2147483646 h 411"/>
              <a:gd name="T6" fmla="*/ 2147483646 w 355"/>
              <a:gd name="T7" fmla="*/ 2147483646 h 411"/>
              <a:gd name="T8" fmla="*/ 2147483646 w 355"/>
              <a:gd name="T9" fmla="*/ 2147483646 h 411"/>
              <a:gd name="T10" fmla="*/ 2147483646 w 355"/>
              <a:gd name="T11" fmla="*/ 2147483646 h 411"/>
              <a:gd name="T12" fmla="*/ 2147483646 w 355"/>
              <a:gd name="T13" fmla="*/ 2147483646 h 411"/>
              <a:gd name="T14" fmla="*/ 2147483646 w 355"/>
              <a:gd name="T15" fmla="*/ 2147483646 h 411"/>
              <a:gd name="T16" fmla="*/ 2147483646 w 355"/>
              <a:gd name="T17" fmla="*/ 2147483646 h 411"/>
              <a:gd name="T18" fmla="*/ 2147483646 w 355"/>
              <a:gd name="T19" fmla="*/ 2147483646 h 411"/>
              <a:gd name="T20" fmla="*/ 2147483646 w 355"/>
              <a:gd name="T21" fmla="*/ 2147483646 h 411"/>
              <a:gd name="T22" fmla="*/ 2147483646 w 355"/>
              <a:gd name="T23" fmla="*/ 2147483646 h 411"/>
              <a:gd name="T24" fmla="*/ 2147483646 w 355"/>
              <a:gd name="T25" fmla="*/ 2147483646 h 411"/>
              <a:gd name="T26" fmla="*/ 2147483646 w 355"/>
              <a:gd name="T27" fmla="*/ 2147483646 h 411"/>
              <a:gd name="T28" fmla="*/ 2147483646 w 355"/>
              <a:gd name="T29" fmla="*/ 2147483646 h 411"/>
              <a:gd name="T30" fmla="*/ 2147483646 w 355"/>
              <a:gd name="T31" fmla="*/ 2147483646 h 411"/>
              <a:gd name="T32" fmla="*/ 2147483646 w 355"/>
              <a:gd name="T33" fmla="*/ 2147483646 h 411"/>
              <a:gd name="T34" fmla="*/ 2147483646 w 355"/>
              <a:gd name="T35" fmla="*/ 2147483646 h 411"/>
              <a:gd name="T36" fmla="*/ 2147483646 w 355"/>
              <a:gd name="T37" fmla="*/ 2147483646 h 411"/>
              <a:gd name="T38" fmla="*/ 2147483646 w 355"/>
              <a:gd name="T39" fmla="*/ 2147483646 h 411"/>
              <a:gd name="T40" fmla="*/ 2147483646 w 355"/>
              <a:gd name="T41" fmla="*/ 2147483646 h 411"/>
              <a:gd name="T42" fmla="*/ 2147483646 w 355"/>
              <a:gd name="T43" fmla="*/ 2147483646 h 411"/>
              <a:gd name="T44" fmla="*/ 2147483646 w 355"/>
              <a:gd name="T45" fmla="*/ 2147483646 h 411"/>
              <a:gd name="T46" fmla="*/ 2147483646 w 355"/>
              <a:gd name="T47" fmla="*/ 2147483646 h 411"/>
              <a:gd name="T48" fmla="*/ 2147483646 w 355"/>
              <a:gd name="T49" fmla="*/ 2147483646 h 411"/>
              <a:gd name="T50" fmla="*/ 2147483646 w 355"/>
              <a:gd name="T51" fmla="*/ 2147483646 h 411"/>
              <a:gd name="T52" fmla="*/ 2147483646 w 355"/>
              <a:gd name="T53" fmla="*/ 2147483646 h 411"/>
              <a:gd name="T54" fmla="*/ 2147483646 w 355"/>
              <a:gd name="T55" fmla="*/ 2147483646 h 411"/>
              <a:gd name="T56" fmla="*/ 2147483646 w 355"/>
              <a:gd name="T57" fmla="*/ 2147483646 h 411"/>
              <a:gd name="T58" fmla="*/ 2147483646 w 355"/>
              <a:gd name="T59" fmla="*/ 2147483646 h 411"/>
              <a:gd name="T60" fmla="*/ 2147483646 w 355"/>
              <a:gd name="T61" fmla="*/ 2147483646 h 411"/>
              <a:gd name="T62" fmla="*/ 2147483646 w 355"/>
              <a:gd name="T63" fmla="*/ 2147483646 h 411"/>
              <a:gd name="T64" fmla="*/ 2147483646 w 355"/>
              <a:gd name="T65" fmla="*/ 2147483646 h 411"/>
              <a:gd name="T66" fmla="*/ 2147483646 w 355"/>
              <a:gd name="T67" fmla="*/ 2147483646 h 411"/>
              <a:gd name="T68" fmla="*/ 2147483646 w 355"/>
              <a:gd name="T69" fmla="*/ 2147483646 h 411"/>
              <a:gd name="T70" fmla="*/ 2147483646 w 355"/>
              <a:gd name="T71" fmla="*/ 2147483646 h 411"/>
              <a:gd name="T72" fmla="*/ 2147483646 w 355"/>
              <a:gd name="T73" fmla="*/ 2147483646 h 411"/>
              <a:gd name="T74" fmla="*/ 2147483646 w 355"/>
              <a:gd name="T75" fmla="*/ 2147483646 h 411"/>
              <a:gd name="T76" fmla="*/ 2147483646 w 355"/>
              <a:gd name="T77" fmla="*/ 2147483646 h 411"/>
              <a:gd name="T78" fmla="*/ 2147483646 w 355"/>
              <a:gd name="T79" fmla="*/ 2147483646 h 411"/>
              <a:gd name="T80" fmla="*/ 2147483646 w 355"/>
              <a:gd name="T81" fmla="*/ 2147483646 h 411"/>
              <a:gd name="T82" fmla="*/ 2147483646 w 355"/>
              <a:gd name="T83" fmla="*/ 2147483646 h 411"/>
              <a:gd name="T84" fmla="*/ 2147483646 w 355"/>
              <a:gd name="T85" fmla="*/ 2147483646 h 411"/>
              <a:gd name="T86" fmla="*/ 2147483646 w 355"/>
              <a:gd name="T87" fmla="*/ 2147483646 h 411"/>
              <a:gd name="T88" fmla="*/ 2147483646 w 355"/>
              <a:gd name="T89" fmla="*/ 2147483646 h 411"/>
              <a:gd name="T90" fmla="*/ 2147483646 w 355"/>
              <a:gd name="T91" fmla="*/ 2147483646 h 411"/>
              <a:gd name="T92" fmla="*/ 2147483646 w 355"/>
              <a:gd name="T93" fmla="*/ 2147483646 h 411"/>
              <a:gd name="T94" fmla="*/ 2147483646 w 355"/>
              <a:gd name="T95" fmla="*/ 2147483646 h 411"/>
              <a:gd name="T96" fmla="*/ 2147483646 w 355"/>
              <a:gd name="T97" fmla="*/ 2147483646 h 411"/>
              <a:gd name="T98" fmla="*/ 2147483646 w 355"/>
              <a:gd name="T99" fmla="*/ 2147483646 h 411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355" h="411">
                <a:moveTo>
                  <a:pt x="204" y="143"/>
                </a:moveTo>
                <a:cubicBezTo>
                  <a:pt x="204" y="144"/>
                  <a:pt x="206" y="146"/>
                  <a:pt x="208" y="146"/>
                </a:cubicBezTo>
                <a:cubicBezTo>
                  <a:pt x="215" y="146"/>
                  <a:pt x="229" y="145"/>
                  <a:pt x="243" y="136"/>
                </a:cubicBezTo>
                <a:cubicBezTo>
                  <a:pt x="264" y="121"/>
                  <a:pt x="268" y="97"/>
                  <a:pt x="269" y="98"/>
                </a:cubicBezTo>
                <a:cubicBezTo>
                  <a:pt x="271" y="99"/>
                  <a:pt x="268" y="126"/>
                  <a:pt x="248" y="143"/>
                </a:cubicBezTo>
                <a:cubicBezTo>
                  <a:pt x="237" y="153"/>
                  <a:pt x="223" y="154"/>
                  <a:pt x="215" y="155"/>
                </a:cubicBezTo>
                <a:cubicBezTo>
                  <a:pt x="212" y="156"/>
                  <a:pt x="215" y="159"/>
                  <a:pt x="216" y="160"/>
                </a:cubicBezTo>
                <a:cubicBezTo>
                  <a:pt x="229" y="168"/>
                  <a:pt x="257" y="170"/>
                  <a:pt x="275" y="145"/>
                </a:cubicBezTo>
                <a:cubicBezTo>
                  <a:pt x="291" y="123"/>
                  <a:pt x="290" y="99"/>
                  <a:pt x="284" y="71"/>
                </a:cubicBezTo>
                <a:cubicBezTo>
                  <a:pt x="283" y="69"/>
                  <a:pt x="282" y="68"/>
                  <a:pt x="280" y="70"/>
                </a:cubicBezTo>
                <a:cubicBezTo>
                  <a:pt x="254" y="98"/>
                  <a:pt x="231" y="89"/>
                  <a:pt x="213" y="103"/>
                </a:cubicBezTo>
                <a:cubicBezTo>
                  <a:pt x="200" y="115"/>
                  <a:pt x="199" y="131"/>
                  <a:pt x="204" y="143"/>
                </a:cubicBezTo>
                <a:close/>
                <a:moveTo>
                  <a:pt x="354" y="309"/>
                </a:moveTo>
                <a:cubicBezTo>
                  <a:pt x="353" y="304"/>
                  <a:pt x="349" y="301"/>
                  <a:pt x="344" y="302"/>
                </a:cubicBezTo>
                <a:cubicBezTo>
                  <a:pt x="340" y="303"/>
                  <a:pt x="337" y="307"/>
                  <a:pt x="338" y="311"/>
                </a:cubicBezTo>
                <a:cubicBezTo>
                  <a:pt x="338" y="315"/>
                  <a:pt x="339" y="316"/>
                  <a:pt x="339" y="319"/>
                </a:cubicBezTo>
                <a:cubicBezTo>
                  <a:pt x="338" y="333"/>
                  <a:pt x="334" y="344"/>
                  <a:pt x="325" y="354"/>
                </a:cubicBezTo>
                <a:cubicBezTo>
                  <a:pt x="317" y="364"/>
                  <a:pt x="305" y="372"/>
                  <a:pt x="292" y="378"/>
                </a:cubicBezTo>
                <a:cubicBezTo>
                  <a:pt x="272" y="388"/>
                  <a:pt x="227" y="395"/>
                  <a:pt x="192" y="395"/>
                </a:cubicBezTo>
                <a:cubicBezTo>
                  <a:pt x="180" y="395"/>
                  <a:pt x="169" y="394"/>
                  <a:pt x="161" y="393"/>
                </a:cubicBezTo>
                <a:cubicBezTo>
                  <a:pt x="132" y="387"/>
                  <a:pt x="77" y="350"/>
                  <a:pt x="56" y="328"/>
                </a:cubicBezTo>
                <a:cubicBezTo>
                  <a:pt x="47" y="319"/>
                  <a:pt x="36" y="298"/>
                  <a:pt x="29" y="277"/>
                </a:cubicBezTo>
                <a:cubicBezTo>
                  <a:pt x="21" y="257"/>
                  <a:pt x="16" y="235"/>
                  <a:pt x="16" y="227"/>
                </a:cubicBezTo>
                <a:cubicBezTo>
                  <a:pt x="16" y="227"/>
                  <a:pt x="16" y="226"/>
                  <a:pt x="16" y="226"/>
                </a:cubicBezTo>
                <a:cubicBezTo>
                  <a:pt x="16" y="226"/>
                  <a:pt x="16" y="226"/>
                  <a:pt x="16" y="226"/>
                </a:cubicBezTo>
                <a:cubicBezTo>
                  <a:pt x="17" y="220"/>
                  <a:pt x="27" y="213"/>
                  <a:pt x="34" y="213"/>
                </a:cubicBezTo>
                <a:cubicBezTo>
                  <a:pt x="37" y="213"/>
                  <a:pt x="40" y="214"/>
                  <a:pt x="43" y="217"/>
                </a:cubicBezTo>
                <a:cubicBezTo>
                  <a:pt x="55" y="229"/>
                  <a:pt x="60" y="240"/>
                  <a:pt x="67" y="257"/>
                </a:cubicBezTo>
                <a:cubicBezTo>
                  <a:pt x="68" y="258"/>
                  <a:pt x="68" y="258"/>
                  <a:pt x="68" y="259"/>
                </a:cubicBezTo>
                <a:cubicBezTo>
                  <a:pt x="63" y="261"/>
                  <a:pt x="59" y="264"/>
                  <a:pt x="56" y="267"/>
                </a:cubicBezTo>
                <a:cubicBezTo>
                  <a:pt x="51" y="272"/>
                  <a:pt x="48" y="278"/>
                  <a:pt x="47" y="285"/>
                </a:cubicBezTo>
                <a:cubicBezTo>
                  <a:pt x="46" y="287"/>
                  <a:pt x="46" y="289"/>
                  <a:pt x="46" y="291"/>
                </a:cubicBezTo>
                <a:cubicBezTo>
                  <a:pt x="46" y="292"/>
                  <a:pt x="46" y="293"/>
                  <a:pt x="46" y="294"/>
                </a:cubicBezTo>
                <a:cubicBezTo>
                  <a:pt x="47" y="303"/>
                  <a:pt x="53" y="311"/>
                  <a:pt x="60" y="317"/>
                </a:cubicBezTo>
                <a:cubicBezTo>
                  <a:pt x="63" y="320"/>
                  <a:pt x="66" y="323"/>
                  <a:pt x="70" y="326"/>
                </a:cubicBezTo>
                <a:cubicBezTo>
                  <a:pt x="72" y="327"/>
                  <a:pt x="73" y="329"/>
                  <a:pt x="75" y="330"/>
                </a:cubicBezTo>
                <a:cubicBezTo>
                  <a:pt x="79" y="333"/>
                  <a:pt x="83" y="336"/>
                  <a:pt x="88" y="339"/>
                </a:cubicBezTo>
                <a:cubicBezTo>
                  <a:pt x="100" y="347"/>
                  <a:pt x="119" y="352"/>
                  <a:pt x="138" y="356"/>
                </a:cubicBezTo>
                <a:cubicBezTo>
                  <a:pt x="146" y="358"/>
                  <a:pt x="154" y="359"/>
                  <a:pt x="162" y="360"/>
                </a:cubicBezTo>
                <a:cubicBezTo>
                  <a:pt x="170" y="361"/>
                  <a:pt x="177" y="362"/>
                  <a:pt x="184" y="362"/>
                </a:cubicBezTo>
                <a:cubicBezTo>
                  <a:pt x="185" y="362"/>
                  <a:pt x="187" y="362"/>
                  <a:pt x="188" y="362"/>
                </a:cubicBezTo>
                <a:cubicBezTo>
                  <a:pt x="190" y="362"/>
                  <a:pt x="191" y="362"/>
                  <a:pt x="192" y="362"/>
                </a:cubicBezTo>
                <a:cubicBezTo>
                  <a:pt x="196" y="362"/>
                  <a:pt x="200" y="358"/>
                  <a:pt x="200" y="354"/>
                </a:cubicBezTo>
                <a:cubicBezTo>
                  <a:pt x="199" y="352"/>
                  <a:pt x="199" y="350"/>
                  <a:pt x="198" y="349"/>
                </a:cubicBezTo>
                <a:cubicBezTo>
                  <a:pt x="197" y="348"/>
                  <a:pt x="196" y="347"/>
                  <a:pt x="194" y="346"/>
                </a:cubicBezTo>
                <a:cubicBezTo>
                  <a:pt x="193" y="346"/>
                  <a:pt x="192" y="346"/>
                  <a:pt x="191" y="346"/>
                </a:cubicBezTo>
                <a:cubicBezTo>
                  <a:pt x="190" y="346"/>
                  <a:pt x="189" y="346"/>
                  <a:pt x="188" y="346"/>
                </a:cubicBezTo>
                <a:cubicBezTo>
                  <a:pt x="186" y="346"/>
                  <a:pt x="183" y="346"/>
                  <a:pt x="180" y="346"/>
                </a:cubicBezTo>
                <a:cubicBezTo>
                  <a:pt x="170" y="345"/>
                  <a:pt x="156" y="344"/>
                  <a:pt x="143" y="341"/>
                </a:cubicBezTo>
                <a:cubicBezTo>
                  <a:pt x="142" y="341"/>
                  <a:pt x="142" y="341"/>
                  <a:pt x="141" y="340"/>
                </a:cubicBezTo>
                <a:cubicBezTo>
                  <a:pt x="123" y="337"/>
                  <a:pt x="106" y="331"/>
                  <a:pt x="97" y="325"/>
                </a:cubicBezTo>
                <a:cubicBezTo>
                  <a:pt x="92" y="322"/>
                  <a:pt x="88" y="320"/>
                  <a:pt x="84" y="317"/>
                </a:cubicBezTo>
                <a:cubicBezTo>
                  <a:pt x="82" y="315"/>
                  <a:pt x="79" y="313"/>
                  <a:pt x="77" y="311"/>
                </a:cubicBezTo>
                <a:cubicBezTo>
                  <a:pt x="75" y="309"/>
                  <a:pt x="73" y="308"/>
                  <a:pt x="71" y="306"/>
                </a:cubicBezTo>
                <a:cubicBezTo>
                  <a:pt x="70" y="305"/>
                  <a:pt x="69" y="304"/>
                  <a:pt x="68" y="303"/>
                </a:cubicBezTo>
                <a:cubicBezTo>
                  <a:pt x="64" y="298"/>
                  <a:pt x="62" y="295"/>
                  <a:pt x="62" y="292"/>
                </a:cubicBezTo>
                <a:cubicBezTo>
                  <a:pt x="62" y="291"/>
                  <a:pt x="62" y="291"/>
                  <a:pt x="62" y="291"/>
                </a:cubicBezTo>
                <a:cubicBezTo>
                  <a:pt x="62" y="290"/>
                  <a:pt x="62" y="289"/>
                  <a:pt x="62" y="288"/>
                </a:cubicBezTo>
                <a:cubicBezTo>
                  <a:pt x="62" y="287"/>
                  <a:pt x="63" y="286"/>
                  <a:pt x="63" y="284"/>
                </a:cubicBezTo>
                <a:cubicBezTo>
                  <a:pt x="65" y="280"/>
                  <a:pt x="68" y="278"/>
                  <a:pt x="71" y="276"/>
                </a:cubicBezTo>
                <a:cubicBezTo>
                  <a:pt x="74" y="273"/>
                  <a:pt x="78" y="272"/>
                  <a:pt x="83" y="272"/>
                </a:cubicBezTo>
                <a:cubicBezTo>
                  <a:pt x="83" y="272"/>
                  <a:pt x="83" y="272"/>
                  <a:pt x="84" y="272"/>
                </a:cubicBezTo>
                <a:cubicBezTo>
                  <a:pt x="84" y="272"/>
                  <a:pt x="84" y="272"/>
                  <a:pt x="84" y="272"/>
                </a:cubicBezTo>
                <a:cubicBezTo>
                  <a:pt x="86" y="272"/>
                  <a:pt x="88" y="272"/>
                  <a:pt x="89" y="273"/>
                </a:cubicBezTo>
                <a:cubicBezTo>
                  <a:pt x="90" y="273"/>
                  <a:pt x="91" y="273"/>
                  <a:pt x="93" y="274"/>
                </a:cubicBezTo>
                <a:cubicBezTo>
                  <a:pt x="97" y="275"/>
                  <a:pt x="105" y="278"/>
                  <a:pt x="113" y="282"/>
                </a:cubicBezTo>
                <a:cubicBezTo>
                  <a:pt x="116" y="282"/>
                  <a:pt x="118" y="283"/>
                  <a:pt x="121" y="284"/>
                </a:cubicBezTo>
                <a:cubicBezTo>
                  <a:pt x="132" y="288"/>
                  <a:pt x="145" y="293"/>
                  <a:pt x="161" y="296"/>
                </a:cubicBezTo>
                <a:cubicBezTo>
                  <a:pt x="165" y="297"/>
                  <a:pt x="169" y="297"/>
                  <a:pt x="173" y="297"/>
                </a:cubicBezTo>
                <a:cubicBezTo>
                  <a:pt x="183" y="297"/>
                  <a:pt x="193" y="296"/>
                  <a:pt x="203" y="293"/>
                </a:cubicBezTo>
                <a:cubicBezTo>
                  <a:pt x="215" y="291"/>
                  <a:pt x="226" y="287"/>
                  <a:pt x="238" y="284"/>
                </a:cubicBezTo>
                <a:cubicBezTo>
                  <a:pt x="248" y="281"/>
                  <a:pt x="257" y="279"/>
                  <a:pt x="266" y="276"/>
                </a:cubicBezTo>
                <a:cubicBezTo>
                  <a:pt x="278" y="273"/>
                  <a:pt x="289" y="271"/>
                  <a:pt x="299" y="271"/>
                </a:cubicBezTo>
                <a:cubicBezTo>
                  <a:pt x="302" y="271"/>
                  <a:pt x="306" y="272"/>
                  <a:pt x="309" y="272"/>
                </a:cubicBezTo>
                <a:cubicBezTo>
                  <a:pt x="317" y="274"/>
                  <a:pt x="319" y="276"/>
                  <a:pt x="327" y="286"/>
                </a:cubicBezTo>
                <a:cubicBezTo>
                  <a:pt x="330" y="290"/>
                  <a:pt x="335" y="290"/>
                  <a:pt x="338" y="288"/>
                </a:cubicBezTo>
                <a:cubicBezTo>
                  <a:pt x="342" y="285"/>
                  <a:pt x="343" y="280"/>
                  <a:pt x="340" y="276"/>
                </a:cubicBezTo>
                <a:cubicBezTo>
                  <a:pt x="340" y="276"/>
                  <a:pt x="340" y="276"/>
                  <a:pt x="340" y="276"/>
                </a:cubicBezTo>
                <a:cubicBezTo>
                  <a:pt x="332" y="266"/>
                  <a:pt x="324" y="259"/>
                  <a:pt x="312" y="257"/>
                </a:cubicBezTo>
                <a:cubicBezTo>
                  <a:pt x="308" y="256"/>
                  <a:pt x="303" y="255"/>
                  <a:pt x="299" y="255"/>
                </a:cubicBezTo>
                <a:cubicBezTo>
                  <a:pt x="286" y="255"/>
                  <a:pt x="272" y="258"/>
                  <a:pt x="258" y="262"/>
                </a:cubicBezTo>
                <a:cubicBezTo>
                  <a:pt x="256" y="258"/>
                  <a:pt x="254" y="255"/>
                  <a:pt x="249" y="251"/>
                </a:cubicBezTo>
                <a:cubicBezTo>
                  <a:pt x="237" y="243"/>
                  <a:pt x="230" y="249"/>
                  <a:pt x="221" y="243"/>
                </a:cubicBezTo>
                <a:cubicBezTo>
                  <a:pt x="216" y="240"/>
                  <a:pt x="211" y="236"/>
                  <a:pt x="204" y="233"/>
                </a:cubicBezTo>
                <a:cubicBezTo>
                  <a:pt x="205" y="216"/>
                  <a:pt x="205" y="180"/>
                  <a:pt x="196" y="153"/>
                </a:cubicBezTo>
                <a:cubicBezTo>
                  <a:pt x="192" y="139"/>
                  <a:pt x="183" y="125"/>
                  <a:pt x="176" y="115"/>
                </a:cubicBezTo>
                <a:cubicBezTo>
                  <a:pt x="174" y="112"/>
                  <a:pt x="173" y="112"/>
                  <a:pt x="175" y="117"/>
                </a:cubicBezTo>
                <a:cubicBezTo>
                  <a:pt x="179" y="128"/>
                  <a:pt x="186" y="143"/>
                  <a:pt x="187" y="158"/>
                </a:cubicBezTo>
                <a:cubicBezTo>
                  <a:pt x="188" y="187"/>
                  <a:pt x="182" y="216"/>
                  <a:pt x="178" y="232"/>
                </a:cubicBezTo>
                <a:cubicBezTo>
                  <a:pt x="169" y="234"/>
                  <a:pt x="167" y="240"/>
                  <a:pt x="158" y="243"/>
                </a:cubicBezTo>
                <a:cubicBezTo>
                  <a:pt x="151" y="246"/>
                  <a:pt x="144" y="244"/>
                  <a:pt x="138" y="244"/>
                </a:cubicBezTo>
                <a:cubicBezTo>
                  <a:pt x="134" y="235"/>
                  <a:pt x="126" y="221"/>
                  <a:pt x="123" y="216"/>
                </a:cubicBezTo>
                <a:cubicBezTo>
                  <a:pt x="119" y="210"/>
                  <a:pt x="113" y="208"/>
                  <a:pt x="108" y="208"/>
                </a:cubicBezTo>
                <a:cubicBezTo>
                  <a:pt x="101" y="208"/>
                  <a:pt x="95" y="211"/>
                  <a:pt x="93" y="213"/>
                </a:cubicBezTo>
                <a:cubicBezTo>
                  <a:pt x="92" y="212"/>
                  <a:pt x="92" y="212"/>
                  <a:pt x="91" y="211"/>
                </a:cubicBezTo>
                <a:cubicBezTo>
                  <a:pt x="87" y="206"/>
                  <a:pt x="81" y="204"/>
                  <a:pt x="76" y="204"/>
                </a:cubicBezTo>
                <a:cubicBezTo>
                  <a:pt x="68" y="205"/>
                  <a:pt x="61" y="208"/>
                  <a:pt x="58" y="210"/>
                </a:cubicBezTo>
                <a:cubicBezTo>
                  <a:pt x="57" y="208"/>
                  <a:pt x="56" y="207"/>
                  <a:pt x="54" y="206"/>
                </a:cubicBezTo>
                <a:cubicBezTo>
                  <a:pt x="48" y="200"/>
                  <a:pt x="41" y="197"/>
                  <a:pt x="34" y="197"/>
                </a:cubicBezTo>
                <a:cubicBezTo>
                  <a:pt x="18" y="198"/>
                  <a:pt x="5" y="208"/>
                  <a:pt x="1" y="221"/>
                </a:cubicBezTo>
                <a:cubicBezTo>
                  <a:pt x="0" y="223"/>
                  <a:pt x="0" y="225"/>
                  <a:pt x="0" y="227"/>
                </a:cubicBezTo>
                <a:cubicBezTo>
                  <a:pt x="0" y="240"/>
                  <a:pt x="6" y="261"/>
                  <a:pt x="14" y="283"/>
                </a:cubicBezTo>
                <a:cubicBezTo>
                  <a:pt x="22" y="304"/>
                  <a:pt x="32" y="326"/>
                  <a:pt x="44" y="339"/>
                </a:cubicBezTo>
                <a:cubicBezTo>
                  <a:pt x="68" y="364"/>
                  <a:pt x="122" y="400"/>
                  <a:pt x="158" y="408"/>
                </a:cubicBezTo>
                <a:cubicBezTo>
                  <a:pt x="167" y="410"/>
                  <a:pt x="179" y="411"/>
                  <a:pt x="192" y="411"/>
                </a:cubicBezTo>
                <a:cubicBezTo>
                  <a:pt x="229" y="411"/>
                  <a:pt x="275" y="404"/>
                  <a:pt x="299" y="392"/>
                </a:cubicBezTo>
                <a:cubicBezTo>
                  <a:pt x="314" y="385"/>
                  <a:pt x="327" y="376"/>
                  <a:pt x="338" y="364"/>
                </a:cubicBezTo>
                <a:cubicBezTo>
                  <a:pt x="348" y="352"/>
                  <a:pt x="355" y="337"/>
                  <a:pt x="355" y="319"/>
                </a:cubicBezTo>
                <a:cubicBezTo>
                  <a:pt x="355" y="316"/>
                  <a:pt x="354" y="313"/>
                  <a:pt x="354" y="309"/>
                </a:cubicBezTo>
                <a:close/>
                <a:moveTo>
                  <a:pt x="108" y="224"/>
                </a:moveTo>
                <a:cubicBezTo>
                  <a:pt x="109" y="224"/>
                  <a:pt x="109" y="224"/>
                  <a:pt x="110" y="225"/>
                </a:cubicBezTo>
                <a:cubicBezTo>
                  <a:pt x="112" y="228"/>
                  <a:pt x="120" y="243"/>
                  <a:pt x="124" y="251"/>
                </a:cubicBezTo>
                <a:cubicBezTo>
                  <a:pt x="121" y="254"/>
                  <a:pt x="118" y="258"/>
                  <a:pt x="117" y="261"/>
                </a:cubicBezTo>
                <a:cubicBezTo>
                  <a:pt x="114" y="251"/>
                  <a:pt x="107" y="237"/>
                  <a:pt x="101" y="226"/>
                </a:cubicBezTo>
                <a:cubicBezTo>
                  <a:pt x="103" y="225"/>
                  <a:pt x="106" y="224"/>
                  <a:pt x="108" y="224"/>
                </a:cubicBezTo>
                <a:close/>
                <a:moveTo>
                  <a:pt x="76" y="220"/>
                </a:moveTo>
                <a:cubicBezTo>
                  <a:pt x="78" y="221"/>
                  <a:pt x="78" y="221"/>
                  <a:pt x="79" y="222"/>
                </a:cubicBezTo>
                <a:cubicBezTo>
                  <a:pt x="84" y="227"/>
                  <a:pt x="94" y="245"/>
                  <a:pt x="99" y="259"/>
                </a:cubicBezTo>
                <a:cubicBezTo>
                  <a:pt x="97" y="258"/>
                  <a:pt x="94" y="257"/>
                  <a:pt x="92" y="257"/>
                </a:cubicBezTo>
                <a:cubicBezTo>
                  <a:pt x="89" y="256"/>
                  <a:pt x="87" y="256"/>
                  <a:pt x="84" y="256"/>
                </a:cubicBezTo>
                <a:cubicBezTo>
                  <a:pt x="84" y="254"/>
                  <a:pt x="83" y="253"/>
                  <a:pt x="82" y="250"/>
                </a:cubicBezTo>
                <a:cubicBezTo>
                  <a:pt x="78" y="240"/>
                  <a:pt x="74" y="231"/>
                  <a:pt x="68" y="223"/>
                </a:cubicBezTo>
                <a:cubicBezTo>
                  <a:pt x="71" y="222"/>
                  <a:pt x="74" y="220"/>
                  <a:pt x="76" y="220"/>
                </a:cubicBezTo>
                <a:close/>
                <a:moveTo>
                  <a:pt x="163" y="118"/>
                </a:moveTo>
                <a:cubicBezTo>
                  <a:pt x="166" y="118"/>
                  <a:pt x="166" y="115"/>
                  <a:pt x="165" y="114"/>
                </a:cubicBezTo>
                <a:cubicBezTo>
                  <a:pt x="161" y="108"/>
                  <a:pt x="157" y="102"/>
                  <a:pt x="153" y="89"/>
                </a:cubicBezTo>
                <a:cubicBezTo>
                  <a:pt x="150" y="76"/>
                  <a:pt x="153" y="56"/>
                  <a:pt x="154" y="49"/>
                </a:cubicBezTo>
                <a:cubicBezTo>
                  <a:pt x="154" y="47"/>
                  <a:pt x="155" y="47"/>
                  <a:pt x="155" y="49"/>
                </a:cubicBezTo>
                <a:cubicBezTo>
                  <a:pt x="157" y="56"/>
                  <a:pt x="161" y="74"/>
                  <a:pt x="166" y="84"/>
                </a:cubicBezTo>
                <a:cubicBezTo>
                  <a:pt x="172" y="96"/>
                  <a:pt x="179" y="106"/>
                  <a:pt x="185" y="112"/>
                </a:cubicBezTo>
                <a:cubicBezTo>
                  <a:pt x="186" y="113"/>
                  <a:pt x="189" y="114"/>
                  <a:pt x="189" y="113"/>
                </a:cubicBezTo>
                <a:cubicBezTo>
                  <a:pt x="201" y="107"/>
                  <a:pt x="207" y="93"/>
                  <a:pt x="200" y="70"/>
                </a:cubicBezTo>
                <a:cubicBezTo>
                  <a:pt x="195" y="53"/>
                  <a:pt x="182" y="47"/>
                  <a:pt x="170" y="29"/>
                </a:cubicBezTo>
                <a:cubicBezTo>
                  <a:pt x="164" y="20"/>
                  <a:pt x="164" y="20"/>
                  <a:pt x="164" y="20"/>
                </a:cubicBezTo>
                <a:cubicBezTo>
                  <a:pt x="162" y="17"/>
                  <a:pt x="159" y="6"/>
                  <a:pt x="157" y="2"/>
                </a:cubicBezTo>
                <a:cubicBezTo>
                  <a:pt x="157" y="0"/>
                  <a:pt x="154" y="0"/>
                  <a:pt x="153" y="1"/>
                </a:cubicBezTo>
                <a:cubicBezTo>
                  <a:pt x="140" y="25"/>
                  <a:pt x="124" y="60"/>
                  <a:pt x="134" y="89"/>
                </a:cubicBezTo>
                <a:cubicBezTo>
                  <a:pt x="141" y="111"/>
                  <a:pt x="151" y="117"/>
                  <a:pt x="163" y="118"/>
                </a:cubicBezTo>
                <a:close/>
                <a:moveTo>
                  <a:pt x="60" y="144"/>
                </a:moveTo>
                <a:cubicBezTo>
                  <a:pt x="66" y="147"/>
                  <a:pt x="71" y="149"/>
                  <a:pt x="76" y="152"/>
                </a:cubicBezTo>
                <a:cubicBezTo>
                  <a:pt x="84" y="159"/>
                  <a:pt x="84" y="159"/>
                  <a:pt x="84" y="159"/>
                </a:cubicBezTo>
                <a:cubicBezTo>
                  <a:pt x="100" y="171"/>
                  <a:pt x="109" y="184"/>
                  <a:pt x="125" y="189"/>
                </a:cubicBezTo>
                <a:cubicBezTo>
                  <a:pt x="146" y="196"/>
                  <a:pt x="160" y="189"/>
                  <a:pt x="167" y="182"/>
                </a:cubicBezTo>
                <a:cubicBezTo>
                  <a:pt x="168" y="180"/>
                  <a:pt x="169" y="176"/>
                  <a:pt x="168" y="174"/>
                </a:cubicBezTo>
                <a:cubicBezTo>
                  <a:pt x="163" y="167"/>
                  <a:pt x="151" y="155"/>
                  <a:pt x="136" y="147"/>
                </a:cubicBezTo>
                <a:cubicBezTo>
                  <a:pt x="114" y="136"/>
                  <a:pt x="91" y="142"/>
                  <a:pt x="92" y="140"/>
                </a:cubicBezTo>
                <a:cubicBezTo>
                  <a:pt x="92" y="139"/>
                  <a:pt x="116" y="130"/>
                  <a:pt x="139" y="138"/>
                </a:cubicBezTo>
                <a:cubicBezTo>
                  <a:pt x="154" y="143"/>
                  <a:pt x="165" y="157"/>
                  <a:pt x="171" y="163"/>
                </a:cubicBezTo>
                <a:cubicBezTo>
                  <a:pt x="172" y="164"/>
                  <a:pt x="174" y="163"/>
                  <a:pt x="174" y="162"/>
                </a:cubicBezTo>
                <a:cubicBezTo>
                  <a:pt x="174" y="148"/>
                  <a:pt x="169" y="133"/>
                  <a:pt x="147" y="125"/>
                </a:cubicBezTo>
                <a:cubicBezTo>
                  <a:pt x="119" y="114"/>
                  <a:pt x="83" y="128"/>
                  <a:pt x="59" y="140"/>
                </a:cubicBezTo>
                <a:cubicBezTo>
                  <a:pt x="58" y="140"/>
                  <a:pt x="58" y="143"/>
                  <a:pt x="60" y="144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/>
          <a:lstStyle/>
          <a:p>
            <a:endParaRPr lang="en-US" sz="1350"/>
          </a:p>
        </p:txBody>
      </p:sp>
      <p:sp>
        <p:nvSpPr>
          <p:cNvPr id="6" name="Rektangel 16"/>
          <p:cNvSpPr>
            <a:spLocks noChangeArrowheads="1"/>
          </p:cNvSpPr>
          <p:nvPr/>
        </p:nvSpPr>
        <p:spPr bwMode="auto">
          <a:xfrm>
            <a:off x="7372424" y="3540302"/>
            <a:ext cx="1537411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/>
          <a:p>
            <a:pPr marL="266700" lvl="1" algn="ctr">
              <a:lnSpc>
                <a:spcPct val="90000"/>
              </a:lnSpc>
              <a:defRPr/>
            </a:pPr>
            <a:r>
              <a:rPr lang="en-US" altLang="sv-SE" sz="1000" dirty="0">
                <a:solidFill>
                  <a:schemeClr val="bg1"/>
                </a:solidFill>
                <a:latin typeface="+mj-lt"/>
                <a:cs typeface="Arial" charset="0"/>
              </a:rPr>
              <a:t>Energy Performance</a:t>
            </a:r>
          </a:p>
        </p:txBody>
      </p:sp>
      <p:sp>
        <p:nvSpPr>
          <p:cNvPr id="7" name="Freeform 3"/>
          <p:cNvSpPr>
            <a:spLocks noChangeAspect="1" noEditPoints="1"/>
          </p:cNvSpPr>
          <p:nvPr/>
        </p:nvSpPr>
        <p:spPr bwMode="auto">
          <a:xfrm>
            <a:off x="8033254" y="3984626"/>
            <a:ext cx="457200" cy="477441"/>
          </a:xfrm>
          <a:custGeom>
            <a:avLst/>
            <a:gdLst>
              <a:gd name="T0" fmla="*/ 2147483646 w 378"/>
              <a:gd name="T1" fmla="*/ 2147483646 h 395"/>
              <a:gd name="T2" fmla="*/ 2147483646 w 378"/>
              <a:gd name="T3" fmla="*/ 2147483646 h 395"/>
              <a:gd name="T4" fmla="*/ 2147483646 w 378"/>
              <a:gd name="T5" fmla="*/ 2147483646 h 395"/>
              <a:gd name="T6" fmla="*/ 2147483646 w 378"/>
              <a:gd name="T7" fmla="*/ 2147483646 h 395"/>
              <a:gd name="T8" fmla="*/ 2147483646 w 378"/>
              <a:gd name="T9" fmla="*/ 2147483646 h 395"/>
              <a:gd name="T10" fmla="*/ 2147483646 w 378"/>
              <a:gd name="T11" fmla="*/ 2147483646 h 395"/>
              <a:gd name="T12" fmla="*/ 2147483646 w 378"/>
              <a:gd name="T13" fmla="*/ 2147483646 h 395"/>
              <a:gd name="T14" fmla="*/ 2147483646 w 378"/>
              <a:gd name="T15" fmla="*/ 2147483646 h 395"/>
              <a:gd name="T16" fmla="*/ 2147483646 w 378"/>
              <a:gd name="T17" fmla="*/ 2147483646 h 395"/>
              <a:gd name="T18" fmla="*/ 2147483646 w 378"/>
              <a:gd name="T19" fmla="*/ 2147483646 h 395"/>
              <a:gd name="T20" fmla="*/ 2147483646 w 378"/>
              <a:gd name="T21" fmla="*/ 2147483646 h 395"/>
              <a:gd name="T22" fmla="*/ 2147483646 w 378"/>
              <a:gd name="T23" fmla="*/ 2147483646 h 395"/>
              <a:gd name="T24" fmla="*/ 2147483646 w 378"/>
              <a:gd name="T25" fmla="*/ 2147483646 h 395"/>
              <a:gd name="T26" fmla="*/ 2147483646 w 378"/>
              <a:gd name="T27" fmla="*/ 2147483646 h 395"/>
              <a:gd name="T28" fmla="*/ 2147483646 w 378"/>
              <a:gd name="T29" fmla="*/ 2147483646 h 395"/>
              <a:gd name="T30" fmla="*/ 2147483646 w 378"/>
              <a:gd name="T31" fmla="*/ 2147483646 h 395"/>
              <a:gd name="T32" fmla="*/ 2147483646 w 378"/>
              <a:gd name="T33" fmla="*/ 2147483646 h 395"/>
              <a:gd name="T34" fmla="*/ 2147483646 w 378"/>
              <a:gd name="T35" fmla="*/ 2147483646 h 395"/>
              <a:gd name="T36" fmla="*/ 2147483646 w 378"/>
              <a:gd name="T37" fmla="*/ 2147483646 h 395"/>
              <a:gd name="T38" fmla="*/ 2147483646 w 378"/>
              <a:gd name="T39" fmla="*/ 2147483646 h 395"/>
              <a:gd name="T40" fmla="*/ 2147483646 w 378"/>
              <a:gd name="T41" fmla="*/ 2147483646 h 395"/>
              <a:gd name="T42" fmla="*/ 2147483646 w 378"/>
              <a:gd name="T43" fmla="*/ 2147483646 h 395"/>
              <a:gd name="T44" fmla="*/ 2147483646 w 378"/>
              <a:gd name="T45" fmla="*/ 2147483646 h 395"/>
              <a:gd name="T46" fmla="*/ 2147483646 w 378"/>
              <a:gd name="T47" fmla="*/ 2147483646 h 395"/>
              <a:gd name="T48" fmla="*/ 2147483646 w 378"/>
              <a:gd name="T49" fmla="*/ 2147483646 h 395"/>
              <a:gd name="T50" fmla="*/ 2147483646 w 378"/>
              <a:gd name="T51" fmla="*/ 2147483646 h 395"/>
              <a:gd name="T52" fmla="*/ 2147483646 w 378"/>
              <a:gd name="T53" fmla="*/ 2147483646 h 395"/>
              <a:gd name="T54" fmla="*/ 2147483646 w 378"/>
              <a:gd name="T55" fmla="*/ 2147483646 h 395"/>
              <a:gd name="T56" fmla="*/ 2147483646 w 378"/>
              <a:gd name="T57" fmla="*/ 2147483646 h 395"/>
              <a:gd name="T58" fmla="*/ 2147483646 w 378"/>
              <a:gd name="T59" fmla="*/ 2147483646 h 395"/>
              <a:gd name="T60" fmla="*/ 2147483646 w 378"/>
              <a:gd name="T61" fmla="*/ 2147483646 h 395"/>
              <a:gd name="T62" fmla="*/ 2147483646 w 378"/>
              <a:gd name="T63" fmla="*/ 2147483646 h 395"/>
              <a:gd name="T64" fmla="*/ 2147483646 w 378"/>
              <a:gd name="T65" fmla="*/ 2147483646 h 395"/>
              <a:gd name="T66" fmla="*/ 2147483646 w 378"/>
              <a:gd name="T67" fmla="*/ 2147483646 h 395"/>
              <a:gd name="T68" fmla="*/ 2147483646 w 378"/>
              <a:gd name="T69" fmla="*/ 2147483646 h 395"/>
              <a:gd name="T70" fmla="*/ 2147483646 w 378"/>
              <a:gd name="T71" fmla="*/ 2147483646 h 395"/>
              <a:gd name="T72" fmla="*/ 2147483646 w 378"/>
              <a:gd name="T73" fmla="*/ 2147483646 h 395"/>
              <a:gd name="T74" fmla="*/ 2147483646 w 378"/>
              <a:gd name="T75" fmla="*/ 2147483646 h 395"/>
              <a:gd name="T76" fmla="*/ 2147483646 w 378"/>
              <a:gd name="T77" fmla="*/ 2147483646 h 395"/>
              <a:gd name="T78" fmla="*/ 2147483646 w 378"/>
              <a:gd name="T79" fmla="*/ 2147483646 h 395"/>
              <a:gd name="T80" fmla="*/ 2147483646 w 378"/>
              <a:gd name="T81" fmla="*/ 2147483646 h 395"/>
              <a:gd name="T82" fmla="*/ 2147483646 w 378"/>
              <a:gd name="T83" fmla="*/ 2147483646 h 395"/>
              <a:gd name="T84" fmla="*/ 2147483646 w 378"/>
              <a:gd name="T85" fmla="*/ 2147483646 h 395"/>
              <a:gd name="T86" fmla="*/ 2147483646 w 378"/>
              <a:gd name="T87" fmla="*/ 2147483646 h 395"/>
              <a:gd name="T88" fmla="*/ 2147483646 w 378"/>
              <a:gd name="T89" fmla="*/ 2147483646 h 395"/>
              <a:gd name="T90" fmla="*/ 2147483646 w 378"/>
              <a:gd name="T91" fmla="*/ 2147483646 h 395"/>
              <a:gd name="T92" fmla="*/ 2147483646 w 378"/>
              <a:gd name="T93" fmla="*/ 2147483646 h 395"/>
              <a:gd name="T94" fmla="*/ 2147483646 w 378"/>
              <a:gd name="T95" fmla="*/ 2147483646 h 395"/>
              <a:gd name="T96" fmla="*/ 2147483646 w 378"/>
              <a:gd name="T97" fmla="*/ 2147483646 h 395"/>
              <a:gd name="T98" fmla="*/ 2147483646 w 378"/>
              <a:gd name="T99" fmla="*/ 2147483646 h 395"/>
              <a:gd name="T100" fmla="*/ 2147483646 w 378"/>
              <a:gd name="T101" fmla="*/ 2147483646 h 395"/>
              <a:gd name="T102" fmla="*/ 2147483646 w 378"/>
              <a:gd name="T103" fmla="*/ 2147483646 h 395"/>
              <a:gd name="T104" fmla="*/ 2147483646 w 378"/>
              <a:gd name="T105" fmla="*/ 2147483646 h 395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378" h="395">
                <a:moveTo>
                  <a:pt x="370" y="90"/>
                </a:moveTo>
                <a:cubicBezTo>
                  <a:pt x="368" y="86"/>
                  <a:pt x="363" y="84"/>
                  <a:pt x="359" y="86"/>
                </a:cubicBezTo>
                <a:cubicBezTo>
                  <a:pt x="355" y="88"/>
                  <a:pt x="354" y="93"/>
                  <a:pt x="356" y="97"/>
                </a:cubicBezTo>
                <a:cubicBezTo>
                  <a:pt x="360" y="105"/>
                  <a:pt x="361" y="114"/>
                  <a:pt x="359" y="123"/>
                </a:cubicBezTo>
                <a:cubicBezTo>
                  <a:pt x="354" y="145"/>
                  <a:pt x="332" y="159"/>
                  <a:pt x="310" y="154"/>
                </a:cubicBezTo>
                <a:cubicBezTo>
                  <a:pt x="299" y="152"/>
                  <a:pt x="289" y="146"/>
                  <a:pt x="283" y="137"/>
                </a:cubicBezTo>
                <a:cubicBezTo>
                  <a:pt x="277" y="128"/>
                  <a:pt x="275" y="117"/>
                  <a:pt x="278" y="107"/>
                </a:cubicBezTo>
                <a:cubicBezTo>
                  <a:pt x="282" y="85"/>
                  <a:pt x="304" y="71"/>
                  <a:pt x="327" y="76"/>
                </a:cubicBezTo>
                <a:cubicBezTo>
                  <a:pt x="330" y="76"/>
                  <a:pt x="333" y="77"/>
                  <a:pt x="336" y="79"/>
                </a:cubicBezTo>
                <a:cubicBezTo>
                  <a:pt x="340" y="80"/>
                  <a:pt x="345" y="79"/>
                  <a:pt x="347" y="75"/>
                </a:cubicBezTo>
                <a:cubicBezTo>
                  <a:pt x="349" y="71"/>
                  <a:pt x="347" y="66"/>
                  <a:pt x="343" y="64"/>
                </a:cubicBezTo>
                <a:cubicBezTo>
                  <a:pt x="339" y="62"/>
                  <a:pt x="335" y="61"/>
                  <a:pt x="330" y="60"/>
                </a:cubicBezTo>
                <a:cubicBezTo>
                  <a:pt x="314" y="57"/>
                  <a:pt x="299" y="60"/>
                  <a:pt x="286" y="68"/>
                </a:cubicBezTo>
                <a:cubicBezTo>
                  <a:pt x="201" y="42"/>
                  <a:pt x="201" y="42"/>
                  <a:pt x="201" y="42"/>
                </a:cubicBezTo>
                <a:cubicBezTo>
                  <a:pt x="199" y="35"/>
                  <a:pt x="195" y="28"/>
                  <a:pt x="190" y="22"/>
                </a:cubicBezTo>
                <a:cubicBezTo>
                  <a:pt x="181" y="10"/>
                  <a:pt x="167" y="3"/>
                  <a:pt x="151" y="2"/>
                </a:cubicBezTo>
                <a:cubicBezTo>
                  <a:pt x="136" y="0"/>
                  <a:pt x="122" y="5"/>
                  <a:pt x="111" y="13"/>
                </a:cubicBezTo>
                <a:cubicBezTo>
                  <a:pt x="103" y="9"/>
                  <a:pt x="91" y="5"/>
                  <a:pt x="70" y="4"/>
                </a:cubicBezTo>
                <a:cubicBezTo>
                  <a:pt x="21" y="3"/>
                  <a:pt x="3" y="40"/>
                  <a:pt x="2" y="42"/>
                </a:cubicBezTo>
                <a:cubicBezTo>
                  <a:pt x="0" y="45"/>
                  <a:pt x="1" y="48"/>
                  <a:pt x="3" y="51"/>
                </a:cubicBezTo>
                <a:cubicBezTo>
                  <a:pt x="16" y="64"/>
                  <a:pt x="16" y="64"/>
                  <a:pt x="16" y="64"/>
                </a:cubicBezTo>
                <a:cubicBezTo>
                  <a:pt x="19" y="67"/>
                  <a:pt x="24" y="67"/>
                  <a:pt x="27" y="64"/>
                </a:cubicBezTo>
                <a:cubicBezTo>
                  <a:pt x="27" y="64"/>
                  <a:pt x="47" y="47"/>
                  <a:pt x="69" y="47"/>
                </a:cubicBezTo>
                <a:cubicBezTo>
                  <a:pt x="70" y="47"/>
                  <a:pt x="70" y="47"/>
                  <a:pt x="70" y="47"/>
                </a:cubicBezTo>
                <a:cubicBezTo>
                  <a:pt x="77" y="47"/>
                  <a:pt x="84" y="49"/>
                  <a:pt x="90" y="53"/>
                </a:cubicBezTo>
                <a:cubicBezTo>
                  <a:pt x="89" y="63"/>
                  <a:pt x="91" y="74"/>
                  <a:pt x="96" y="83"/>
                </a:cubicBezTo>
                <a:cubicBezTo>
                  <a:pt x="92" y="88"/>
                  <a:pt x="86" y="93"/>
                  <a:pt x="79" y="96"/>
                </a:cubicBezTo>
                <a:cubicBezTo>
                  <a:pt x="74" y="98"/>
                  <a:pt x="67" y="99"/>
                  <a:pt x="60" y="99"/>
                </a:cubicBezTo>
                <a:cubicBezTo>
                  <a:pt x="46" y="99"/>
                  <a:pt x="33" y="95"/>
                  <a:pt x="33" y="95"/>
                </a:cubicBezTo>
                <a:cubicBezTo>
                  <a:pt x="29" y="93"/>
                  <a:pt x="25" y="95"/>
                  <a:pt x="23" y="99"/>
                </a:cubicBezTo>
                <a:cubicBezTo>
                  <a:pt x="16" y="116"/>
                  <a:pt x="16" y="116"/>
                  <a:pt x="16" y="116"/>
                </a:cubicBezTo>
                <a:cubicBezTo>
                  <a:pt x="15" y="119"/>
                  <a:pt x="15" y="123"/>
                  <a:pt x="18" y="125"/>
                </a:cubicBezTo>
                <a:cubicBezTo>
                  <a:pt x="19" y="126"/>
                  <a:pt x="36" y="142"/>
                  <a:pt x="65" y="142"/>
                </a:cubicBezTo>
                <a:cubicBezTo>
                  <a:pt x="75" y="142"/>
                  <a:pt x="85" y="140"/>
                  <a:pt x="95" y="136"/>
                </a:cubicBezTo>
                <a:cubicBezTo>
                  <a:pt x="116" y="127"/>
                  <a:pt x="127" y="118"/>
                  <a:pt x="132" y="111"/>
                </a:cubicBezTo>
                <a:cubicBezTo>
                  <a:pt x="135" y="111"/>
                  <a:pt x="138" y="112"/>
                  <a:pt x="141" y="112"/>
                </a:cubicBezTo>
                <a:cubicBezTo>
                  <a:pt x="143" y="112"/>
                  <a:pt x="144" y="113"/>
                  <a:pt x="146" y="113"/>
                </a:cubicBezTo>
                <a:cubicBezTo>
                  <a:pt x="146" y="113"/>
                  <a:pt x="146" y="113"/>
                  <a:pt x="146" y="113"/>
                </a:cubicBezTo>
                <a:cubicBezTo>
                  <a:pt x="157" y="113"/>
                  <a:pt x="167" y="110"/>
                  <a:pt x="176" y="104"/>
                </a:cubicBezTo>
                <a:cubicBezTo>
                  <a:pt x="264" y="132"/>
                  <a:pt x="264" y="132"/>
                  <a:pt x="264" y="132"/>
                </a:cubicBezTo>
                <a:cubicBezTo>
                  <a:pt x="264" y="134"/>
                  <a:pt x="264" y="135"/>
                  <a:pt x="265" y="136"/>
                </a:cubicBezTo>
                <a:cubicBezTo>
                  <a:pt x="213" y="207"/>
                  <a:pt x="213" y="207"/>
                  <a:pt x="213" y="207"/>
                </a:cubicBezTo>
                <a:cubicBezTo>
                  <a:pt x="182" y="208"/>
                  <a:pt x="157" y="233"/>
                  <a:pt x="157" y="263"/>
                </a:cubicBezTo>
                <a:cubicBezTo>
                  <a:pt x="157" y="270"/>
                  <a:pt x="158" y="276"/>
                  <a:pt x="161" y="282"/>
                </a:cubicBezTo>
                <a:cubicBezTo>
                  <a:pt x="95" y="364"/>
                  <a:pt x="95" y="364"/>
                  <a:pt x="95" y="364"/>
                </a:cubicBezTo>
                <a:cubicBezTo>
                  <a:pt x="90" y="370"/>
                  <a:pt x="89" y="379"/>
                  <a:pt x="92" y="386"/>
                </a:cubicBezTo>
                <a:cubicBezTo>
                  <a:pt x="94" y="391"/>
                  <a:pt x="100" y="395"/>
                  <a:pt x="106" y="395"/>
                </a:cubicBezTo>
                <a:cubicBezTo>
                  <a:pt x="324" y="395"/>
                  <a:pt x="324" y="395"/>
                  <a:pt x="324" y="395"/>
                </a:cubicBezTo>
                <a:cubicBezTo>
                  <a:pt x="330" y="395"/>
                  <a:pt x="335" y="391"/>
                  <a:pt x="338" y="386"/>
                </a:cubicBezTo>
                <a:cubicBezTo>
                  <a:pt x="341" y="379"/>
                  <a:pt x="340" y="370"/>
                  <a:pt x="335" y="364"/>
                </a:cubicBezTo>
                <a:cubicBezTo>
                  <a:pt x="269" y="282"/>
                  <a:pt x="269" y="282"/>
                  <a:pt x="269" y="282"/>
                </a:cubicBezTo>
                <a:cubicBezTo>
                  <a:pt x="271" y="276"/>
                  <a:pt x="273" y="270"/>
                  <a:pt x="273" y="263"/>
                </a:cubicBezTo>
                <a:cubicBezTo>
                  <a:pt x="273" y="257"/>
                  <a:pt x="272" y="251"/>
                  <a:pt x="270" y="246"/>
                </a:cubicBezTo>
                <a:cubicBezTo>
                  <a:pt x="324" y="171"/>
                  <a:pt x="324" y="171"/>
                  <a:pt x="324" y="171"/>
                </a:cubicBezTo>
                <a:cubicBezTo>
                  <a:pt x="348" y="169"/>
                  <a:pt x="369" y="151"/>
                  <a:pt x="375" y="127"/>
                </a:cubicBezTo>
                <a:cubicBezTo>
                  <a:pt x="378" y="114"/>
                  <a:pt x="376" y="101"/>
                  <a:pt x="370" y="90"/>
                </a:cubicBezTo>
                <a:close/>
                <a:moveTo>
                  <a:pt x="93" y="37"/>
                </a:moveTo>
                <a:cubicBezTo>
                  <a:pt x="87" y="33"/>
                  <a:pt x="79" y="31"/>
                  <a:pt x="70" y="31"/>
                </a:cubicBezTo>
                <a:cubicBezTo>
                  <a:pt x="69" y="31"/>
                  <a:pt x="69" y="31"/>
                  <a:pt x="69" y="31"/>
                </a:cubicBezTo>
                <a:cubicBezTo>
                  <a:pt x="49" y="31"/>
                  <a:pt x="31" y="41"/>
                  <a:pt x="23" y="47"/>
                </a:cubicBezTo>
                <a:cubicBezTo>
                  <a:pt x="19" y="44"/>
                  <a:pt x="19" y="44"/>
                  <a:pt x="19" y="44"/>
                </a:cubicBezTo>
                <a:cubicBezTo>
                  <a:pt x="25" y="36"/>
                  <a:pt x="40" y="20"/>
                  <a:pt x="70" y="20"/>
                </a:cubicBezTo>
                <a:cubicBezTo>
                  <a:pt x="84" y="21"/>
                  <a:pt x="93" y="23"/>
                  <a:pt x="100" y="25"/>
                </a:cubicBezTo>
                <a:cubicBezTo>
                  <a:pt x="97" y="29"/>
                  <a:pt x="95" y="32"/>
                  <a:pt x="93" y="37"/>
                </a:cubicBezTo>
                <a:close/>
                <a:moveTo>
                  <a:pt x="89" y="121"/>
                </a:moveTo>
                <a:cubicBezTo>
                  <a:pt x="81" y="124"/>
                  <a:pt x="73" y="126"/>
                  <a:pt x="65" y="126"/>
                </a:cubicBezTo>
                <a:cubicBezTo>
                  <a:pt x="50" y="126"/>
                  <a:pt x="39" y="120"/>
                  <a:pt x="33" y="116"/>
                </a:cubicBezTo>
                <a:cubicBezTo>
                  <a:pt x="35" y="112"/>
                  <a:pt x="35" y="112"/>
                  <a:pt x="35" y="112"/>
                </a:cubicBezTo>
                <a:cubicBezTo>
                  <a:pt x="41" y="114"/>
                  <a:pt x="50" y="115"/>
                  <a:pt x="60" y="115"/>
                </a:cubicBezTo>
                <a:cubicBezTo>
                  <a:pt x="69" y="115"/>
                  <a:pt x="78" y="114"/>
                  <a:pt x="85" y="111"/>
                </a:cubicBezTo>
                <a:cubicBezTo>
                  <a:pt x="94" y="107"/>
                  <a:pt x="101" y="102"/>
                  <a:pt x="106" y="96"/>
                </a:cubicBezTo>
                <a:cubicBezTo>
                  <a:pt x="109" y="99"/>
                  <a:pt x="113" y="102"/>
                  <a:pt x="117" y="104"/>
                </a:cubicBezTo>
                <a:cubicBezTo>
                  <a:pt x="112" y="109"/>
                  <a:pt x="104" y="115"/>
                  <a:pt x="89" y="121"/>
                </a:cubicBezTo>
                <a:close/>
                <a:moveTo>
                  <a:pt x="187" y="61"/>
                </a:moveTo>
                <a:cubicBezTo>
                  <a:pt x="185" y="82"/>
                  <a:pt x="165" y="98"/>
                  <a:pt x="142" y="96"/>
                </a:cubicBezTo>
                <a:cubicBezTo>
                  <a:pt x="131" y="95"/>
                  <a:pt x="121" y="90"/>
                  <a:pt x="114" y="82"/>
                </a:cubicBezTo>
                <a:cubicBezTo>
                  <a:pt x="108" y="74"/>
                  <a:pt x="105" y="64"/>
                  <a:pt x="106" y="53"/>
                </a:cubicBezTo>
                <a:cubicBezTo>
                  <a:pt x="107" y="33"/>
                  <a:pt x="125" y="18"/>
                  <a:pt x="146" y="18"/>
                </a:cubicBezTo>
                <a:cubicBezTo>
                  <a:pt x="147" y="18"/>
                  <a:pt x="149" y="18"/>
                  <a:pt x="150" y="18"/>
                </a:cubicBezTo>
                <a:cubicBezTo>
                  <a:pt x="161" y="19"/>
                  <a:pt x="171" y="24"/>
                  <a:pt x="178" y="32"/>
                </a:cubicBezTo>
                <a:cubicBezTo>
                  <a:pt x="185" y="40"/>
                  <a:pt x="188" y="50"/>
                  <a:pt x="187" y="61"/>
                </a:cubicBezTo>
                <a:close/>
                <a:moveTo>
                  <a:pt x="262" y="103"/>
                </a:moveTo>
                <a:cubicBezTo>
                  <a:pt x="261" y="107"/>
                  <a:pt x="261" y="111"/>
                  <a:pt x="261" y="115"/>
                </a:cubicBezTo>
                <a:cubicBezTo>
                  <a:pt x="190" y="92"/>
                  <a:pt x="190" y="92"/>
                  <a:pt x="190" y="92"/>
                </a:cubicBezTo>
                <a:cubicBezTo>
                  <a:pt x="197" y="84"/>
                  <a:pt x="202" y="74"/>
                  <a:pt x="203" y="62"/>
                </a:cubicBezTo>
                <a:cubicBezTo>
                  <a:pt x="203" y="61"/>
                  <a:pt x="203" y="60"/>
                  <a:pt x="203" y="59"/>
                </a:cubicBezTo>
                <a:cubicBezTo>
                  <a:pt x="273" y="81"/>
                  <a:pt x="273" y="81"/>
                  <a:pt x="273" y="81"/>
                </a:cubicBezTo>
                <a:cubicBezTo>
                  <a:pt x="268" y="87"/>
                  <a:pt x="264" y="95"/>
                  <a:pt x="262" y="103"/>
                </a:cubicBezTo>
                <a:close/>
                <a:moveTo>
                  <a:pt x="215" y="223"/>
                </a:moveTo>
                <a:cubicBezTo>
                  <a:pt x="238" y="223"/>
                  <a:pt x="257" y="241"/>
                  <a:pt x="257" y="263"/>
                </a:cubicBezTo>
                <a:cubicBezTo>
                  <a:pt x="257" y="286"/>
                  <a:pt x="238" y="304"/>
                  <a:pt x="215" y="304"/>
                </a:cubicBezTo>
                <a:cubicBezTo>
                  <a:pt x="192" y="304"/>
                  <a:pt x="173" y="286"/>
                  <a:pt x="173" y="263"/>
                </a:cubicBezTo>
                <a:cubicBezTo>
                  <a:pt x="173" y="241"/>
                  <a:pt x="192" y="223"/>
                  <a:pt x="215" y="223"/>
                </a:cubicBezTo>
                <a:close/>
                <a:moveTo>
                  <a:pt x="323" y="374"/>
                </a:moveTo>
                <a:cubicBezTo>
                  <a:pt x="324" y="376"/>
                  <a:pt x="324" y="378"/>
                  <a:pt x="324" y="379"/>
                </a:cubicBezTo>
                <a:cubicBezTo>
                  <a:pt x="106" y="379"/>
                  <a:pt x="106" y="379"/>
                  <a:pt x="106" y="379"/>
                </a:cubicBezTo>
                <a:cubicBezTo>
                  <a:pt x="106" y="378"/>
                  <a:pt x="106" y="376"/>
                  <a:pt x="107" y="374"/>
                </a:cubicBezTo>
                <a:cubicBezTo>
                  <a:pt x="169" y="297"/>
                  <a:pt x="169" y="297"/>
                  <a:pt x="169" y="297"/>
                </a:cubicBezTo>
                <a:cubicBezTo>
                  <a:pt x="179" y="311"/>
                  <a:pt x="196" y="320"/>
                  <a:pt x="215" y="320"/>
                </a:cubicBezTo>
                <a:cubicBezTo>
                  <a:pt x="234" y="320"/>
                  <a:pt x="250" y="311"/>
                  <a:pt x="261" y="297"/>
                </a:cubicBezTo>
                <a:lnTo>
                  <a:pt x="323" y="374"/>
                </a:lnTo>
                <a:close/>
                <a:moveTo>
                  <a:pt x="261" y="230"/>
                </a:moveTo>
                <a:cubicBezTo>
                  <a:pt x="254" y="220"/>
                  <a:pt x="244" y="213"/>
                  <a:pt x="232" y="210"/>
                </a:cubicBezTo>
                <a:cubicBezTo>
                  <a:pt x="274" y="151"/>
                  <a:pt x="274" y="151"/>
                  <a:pt x="274" y="151"/>
                </a:cubicBezTo>
                <a:cubicBezTo>
                  <a:pt x="282" y="160"/>
                  <a:pt x="293" y="167"/>
                  <a:pt x="305" y="170"/>
                </a:cubicBezTo>
                <a:lnTo>
                  <a:pt x="261" y="230"/>
                </a:lnTo>
                <a:close/>
              </a:path>
            </a:pathLst>
          </a:custGeom>
          <a:solidFill>
            <a:srgbClr val="433D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8" name="Rektangel 16"/>
          <p:cNvSpPr>
            <a:spLocks noChangeArrowheads="1"/>
          </p:cNvSpPr>
          <p:nvPr/>
        </p:nvSpPr>
        <p:spPr bwMode="auto">
          <a:xfrm>
            <a:off x="7372424" y="4537060"/>
            <a:ext cx="1686566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/>
          <a:p>
            <a:pPr marL="266700" lvl="1" algn="ctr">
              <a:lnSpc>
                <a:spcPct val="90000"/>
              </a:lnSpc>
              <a:defRPr/>
            </a:pPr>
            <a:r>
              <a:rPr lang="en-US" altLang="sv-SE" sz="1000" dirty="0">
                <a:solidFill>
                  <a:schemeClr val="bg1"/>
                </a:solidFill>
                <a:latin typeface="+mj-lt"/>
                <a:cs typeface="Arial" charset="0"/>
              </a:rPr>
              <a:t>Critical machine type </a:t>
            </a:r>
            <a:br>
              <a:rPr lang="en-US" altLang="sv-SE" sz="1000" dirty="0">
                <a:solidFill>
                  <a:schemeClr val="bg1"/>
                </a:solidFill>
                <a:latin typeface="+mj-lt"/>
                <a:cs typeface="Arial" charset="0"/>
              </a:rPr>
            </a:br>
            <a:r>
              <a:rPr lang="en-US" altLang="sv-SE" sz="1000" dirty="0">
                <a:solidFill>
                  <a:schemeClr val="bg1"/>
                </a:solidFill>
                <a:latin typeface="+mj-lt"/>
                <a:cs typeface="Arial" charset="0"/>
              </a:rPr>
              <a:t>of communications  </a:t>
            </a:r>
          </a:p>
        </p:txBody>
      </p:sp>
      <p:sp>
        <p:nvSpPr>
          <p:cNvPr id="9" name="Freeform 3"/>
          <p:cNvSpPr>
            <a:spLocks noChangeAspect="1" noEditPoints="1"/>
          </p:cNvSpPr>
          <p:nvPr/>
        </p:nvSpPr>
        <p:spPr bwMode="auto">
          <a:xfrm>
            <a:off x="8074227" y="4981385"/>
            <a:ext cx="514350" cy="514350"/>
          </a:xfrm>
          <a:custGeom>
            <a:avLst/>
            <a:gdLst>
              <a:gd name="T0" fmla="*/ 2147483646 w 385"/>
              <a:gd name="T1" fmla="*/ 2147483646 h 385"/>
              <a:gd name="T2" fmla="*/ 2147483646 w 385"/>
              <a:gd name="T3" fmla="*/ 2147483646 h 385"/>
              <a:gd name="T4" fmla="*/ 2147483646 w 385"/>
              <a:gd name="T5" fmla="*/ 2147483646 h 385"/>
              <a:gd name="T6" fmla="*/ 2147483646 w 385"/>
              <a:gd name="T7" fmla="*/ 2147483646 h 385"/>
              <a:gd name="T8" fmla="*/ 2147483646 w 385"/>
              <a:gd name="T9" fmla="*/ 2147483646 h 385"/>
              <a:gd name="T10" fmla="*/ 2147483646 w 385"/>
              <a:gd name="T11" fmla="*/ 2147483646 h 385"/>
              <a:gd name="T12" fmla="*/ 2147483646 w 385"/>
              <a:gd name="T13" fmla="*/ 2147483646 h 385"/>
              <a:gd name="T14" fmla="*/ 2147483646 w 385"/>
              <a:gd name="T15" fmla="*/ 2147483646 h 385"/>
              <a:gd name="T16" fmla="*/ 2147483646 w 385"/>
              <a:gd name="T17" fmla="*/ 2147483646 h 385"/>
              <a:gd name="T18" fmla="*/ 2147483646 w 385"/>
              <a:gd name="T19" fmla="*/ 2147483646 h 385"/>
              <a:gd name="T20" fmla="*/ 2147483646 w 385"/>
              <a:gd name="T21" fmla="*/ 2147483646 h 385"/>
              <a:gd name="T22" fmla="*/ 2147483646 w 385"/>
              <a:gd name="T23" fmla="*/ 2147483646 h 385"/>
              <a:gd name="T24" fmla="*/ 2147483646 w 385"/>
              <a:gd name="T25" fmla="*/ 2147483646 h 385"/>
              <a:gd name="T26" fmla="*/ 2147483646 w 385"/>
              <a:gd name="T27" fmla="*/ 2147483646 h 385"/>
              <a:gd name="T28" fmla="*/ 2147483646 w 385"/>
              <a:gd name="T29" fmla="*/ 2147483646 h 385"/>
              <a:gd name="T30" fmla="*/ 2147483646 w 385"/>
              <a:gd name="T31" fmla="*/ 2147483646 h 385"/>
              <a:gd name="T32" fmla="*/ 2147483646 w 385"/>
              <a:gd name="T33" fmla="*/ 2147483646 h 385"/>
              <a:gd name="T34" fmla="*/ 2147483646 w 385"/>
              <a:gd name="T35" fmla="*/ 2147483646 h 385"/>
              <a:gd name="T36" fmla="*/ 2147483646 w 385"/>
              <a:gd name="T37" fmla="*/ 2147483646 h 385"/>
              <a:gd name="T38" fmla="*/ 2147483646 w 385"/>
              <a:gd name="T39" fmla="*/ 2147483646 h 385"/>
              <a:gd name="T40" fmla="*/ 2147483646 w 385"/>
              <a:gd name="T41" fmla="*/ 2147483646 h 385"/>
              <a:gd name="T42" fmla="*/ 2147483646 w 385"/>
              <a:gd name="T43" fmla="*/ 2147483646 h 385"/>
              <a:gd name="T44" fmla="*/ 2147483646 w 385"/>
              <a:gd name="T45" fmla="*/ 2147483646 h 385"/>
              <a:gd name="T46" fmla="*/ 2147483646 w 385"/>
              <a:gd name="T47" fmla="*/ 2147483646 h 385"/>
              <a:gd name="T48" fmla="*/ 2147483646 w 385"/>
              <a:gd name="T49" fmla="*/ 2147483646 h 385"/>
              <a:gd name="T50" fmla="*/ 2147483646 w 385"/>
              <a:gd name="T51" fmla="*/ 2147483646 h 385"/>
              <a:gd name="T52" fmla="*/ 2147483646 w 385"/>
              <a:gd name="T53" fmla="*/ 2147483646 h 385"/>
              <a:gd name="T54" fmla="*/ 2147483646 w 385"/>
              <a:gd name="T55" fmla="*/ 2147483646 h 385"/>
              <a:gd name="T56" fmla="*/ 2147483646 w 385"/>
              <a:gd name="T57" fmla="*/ 2147483646 h 385"/>
              <a:gd name="T58" fmla="*/ 2147483646 w 385"/>
              <a:gd name="T59" fmla="*/ 2147483646 h 385"/>
              <a:gd name="T60" fmla="*/ 2147483646 w 385"/>
              <a:gd name="T61" fmla="*/ 2147483646 h 385"/>
              <a:gd name="T62" fmla="*/ 2147483646 w 385"/>
              <a:gd name="T63" fmla="*/ 2147483646 h 385"/>
              <a:gd name="T64" fmla="*/ 2147483646 w 385"/>
              <a:gd name="T65" fmla="*/ 2147483646 h 385"/>
              <a:gd name="T66" fmla="*/ 2147483646 w 385"/>
              <a:gd name="T67" fmla="*/ 2147483646 h 385"/>
              <a:gd name="T68" fmla="*/ 2147483646 w 385"/>
              <a:gd name="T69" fmla="*/ 2147483646 h 385"/>
              <a:gd name="T70" fmla="*/ 2147483646 w 385"/>
              <a:gd name="T71" fmla="*/ 2147483646 h 385"/>
              <a:gd name="T72" fmla="*/ 2147483646 w 385"/>
              <a:gd name="T73" fmla="*/ 2147483646 h 385"/>
              <a:gd name="T74" fmla="*/ 2147483646 w 385"/>
              <a:gd name="T75" fmla="*/ 2147483646 h 385"/>
              <a:gd name="T76" fmla="*/ 2147483646 w 385"/>
              <a:gd name="T77" fmla="*/ 2147483646 h 385"/>
              <a:gd name="T78" fmla="*/ 2147483646 w 385"/>
              <a:gd name="T79" fmla="*/ 2147483646 h 385"/>
              <a:gd name="T80" fmla="*/ 2147483646 w 385"/>
              <a:gd name="T81" fmla="*/ 2147483646 h 385"/>
              <a:gd name="T82" fmla="*/ 2147483646 w 385"/>
              <a:gd name="T83" fmla="*/ 2147483646 h 385"/>
              <a:gd name="T84" fmla="*/ 2147483646 w 385"/>
              <a:gd name="T85" fmla="*/ 2147483646 h 385"/>
              <a:gd name="T86" fmla="*/ 2147483646 w 385"/>
              <a:gd name="T87" fmla="*/ 2147483646 h 385"/>
              <a:gd name="T88" fmla="*/ 2147483646 w 385"/>
              <a:gd name="T89" fmla="*/ 2147483646 h 385"/>
              <a:gd name="T90" fmla="*/ 2147483646 w 385"/>
              <a:gd name="T91" fmla="*/ 2147483646 h 385"/>
              <a:gd name="T92" fmla="*/ 2147483646 w 385"/>
              <a:gd name="T93" fmla="*/ 2147483646 h 385"/>
              <a:gd name="T94" fmla="*/ 2147483646 w 385"/>
              <a:gd name="T95" fmla="*/ 2147483646 h 385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385" h="385">
                <a:moveTo>
                  <a:pt x="168" y="233"/>
                </a:moveTo>
                <a:cubicBezTo>
                  <a:pt x="168" y="233"/>
                  <a:pt x="168" y="233"/>
                  <a:pt x="168" y="234"/>
                </a:cubicBezTo>
                <a:cubicBezTo>
                  <a:pt x="168" y="234"/>
                  <a:pt x="168" y="234"/>
                  <a:pt x="168" y="234"/>
                </a:cubicBezTo>
                <a:lnTo>
                  <a:pt x="168" y="233"/>
                </a:lnTo>
                <a:close/>
                <a:moveTo>
                  <a:pt x="287" y="135"/>
                </a:moveTo>
                <a:cubicBezTo>
                  <a:pt x="285" y="137"/>
                  <a:pt x="286" y="139"/>
                  <a:pt x="285" y="141"/>
                </a:cubicBezTo>
                <a:cubicBezTo>
                  <a:pt x="284" y="145"/>
                  <a:pt x="280" y="142"/>
                  <a:pt x="278" y="145"/>
                </a:cubicBezTo>
                <a:cubicBezTo>
                  <a:pt x="274" y="149"/>
                  <a:pt x="279" y="152"/>
                  <a:pt x="283" y="153"/>
                </a:cubicBezTo>
                <a:cubicBezTo>
                  <a:pt x="288" y="154"/>
                  <a:pt x="290" y="150"/>
                  <a:pt x="293" y="147"/>
                </a:cubicBezTo>
                <a:cubicBezTo>
                  <a:pt x="295" y="146"/>
                  <a:pt x="296" y="144"/>
                  <a:pt x="298" y="144"/>
                </a:cubicBezTo>
                <a:cubicBezTo>
                  <a:pt x="300" y="144"/>
                  <a:pt x="302" y="146"/>
                  <a:pt x="303" y="146"/>
                </a:cubicBezTo>
                <a:cubicBezTo>
                  <a:pt x="308" y="146"/>
                  <a:pt x="308" y="141"/>
                  <a:pt x="307" y="138"/>
                </a:cubicBezTo>
                <a:cubicBezTo>
                  <a:pt x="305" y="135"/>
                  <a:pt x="302" y="133"/>
                  <a:pt x="299" y="130"/>
                </a:cubicBezTo>
                <a:cubicBezTo>
                  <a:pt x="298" y="129"/>
                  <a:pt x="298" y="127"/>
                  <a:pt x="297" y="126"/>
                </a:cubicBezTo>
                <a:cubicBezTo>
                  <a:pt x="296" y="124"/>
                  <a:pt x="293" y="124"/>
                  <a:pt x="292" y="125"/>
                </a:cubicBezTo>
                <a:cubicBezTo>
                  <a:pt x="290" y="127"/>
                  <a:pt x="292" y="129"/>
                  <a:pt x="291" y="131"/>
                </a:cubicBezTo>
                <a:cubicBezTo>
                  <a:pt x="291" y="133"/>
                  <a:pt x="288" y="133"/>
                  <a:pt x="287" y="135"/>
                </a:cubicBezTo>
                <a:close/>
                <a:moveTo>
                  <a:pt x="339" y="68"/>
                </a:moveTo>
                <a:cubicBezTo>
                  <a:pt x="336" y="64"/>
                  <a:pt x="331" y="64"/>
                  <a:pt x="327" y="67"/>
                </a:cubicBezTo>
                <a:cubicBezTo>
                  <a:pt x="324" y="70"/>
                  <a:pt x="324" y="75"/>
                  <a:pt x="327" y="78"/>
                </a:cubicBezTo>
                <a:cubicBezTo>
                  <a:pt x="328" y="79"/>
                  <a:pt x="329" y="81"/>
                  <a:pt x="330" y="82"/>
                </a:cubicBezTo>
                <a:cubicBezTo>
                  <a:pt x="320" y="87"/>
                  <a:pt x="315" y="97"/>
                  <a:pt x="314" y="98"/>
                </a:cubicBezTo>
                <a:cubicBezTo>
                  <a:pt x="311" y="103"/>
                  <a:pt x="311" y="111"/>
                  <a:pt x="311" y="117"/>
                </a:cubicBezTo>
                <a:cubicBezTo>
                  <a:pt x="312" y="122"/>
                  <a:pt x="313" y="129"/>
                  <a:pt x="317" y="133"/>
                </a:cubicBezTo>
                <a:cubicBezTo>
                  <a:pt x="322" y="139"/>
                  <a:pt x="326" y="151"/>
                  <a:pt x="318" y="157"/>
                </a:cubicBezTo>
                <a:cubicBezTo>
                  <a:pt x="309" y="162"/>
                  <a:pt x="306" y="147"/>
                  <a:pt x="298" y="153"/>
                </a:cubicBezTo>
                <a:cubicBezTo>
                  <a:pt x="295" y="156"/>
                  <a:pt x="292" y="159"/>
                  <a:pt x="289" y="163"/>
                </a:cubicBezTo>
                <a:cubicBezTo>
                  <a:pt x="286" y="167"/>
                  <a:pt x="286" y="168"/>
                  <a:pt x="291" y="171"/>
                </a:cubicBezTo>
                <a:cubicBezTo>
                  <a:pt x="302" y="177"/>
                  <a:pt x="284" y="180"/>
                  <a:pt x="283" y="186"/>
                </a:cubicBezTo>
                <a:cubicBezTo>
                  <a:pt x="282" y="196"/>
                  <a:pt x="299" y="185"/>
                  <a:pt x="301" y="184"/>
                </a:cubicBezTo>
                <a:cubicBezTo>
                  <a:pt x="311" y="177"/>
                  <a:pt x="325" y="178"/>
                  <a:pt x="335" y="184"/>
                </a:cubicBezTo>
                <a:cubicBezTo>
                  <a:pt x="338" y="186"/>
                  <a:pt x="341" y="188"/>
                  <a:pt x="344" y="190"/>
                </a:cubicBezTo>
                <a:cubicBezTo>
                  <a:pt x="347" y="191"/>
                  <a:pt x="349" y="193"/>
                  <a:pt x="352" y="194"/>
                </a:cubicBezTo>
                <a:cubicBezTo>
                  <a:pt x="355" y="197"/>
                  <a:pt x="357" y="202"/>
                  <a:pt x="360" y="205"/>
                </a:cubicBezTo>
                <a:cubicBezTo>
                  <a:pt x="363" y="209"/>
                  <a:pt x="364" y="226"/>
                  <a:pt x="359" y="222"/>
                </a:cubicBezTo>
                <a:cubicBezTo>
                  <a:pt x="357" y="219"/>
                  <a:pt x="354" y="216"/>
                  <a:pt x="352" y="212"/>
                </a:cubicBezTo>
                <a:cubicBezTo>
                  <a:pt x="347" y="207"/>
                  <a:pt x="345" y="213"/>
                  <a:pt x="340" y="213"/>
                </a:cubicBezTo>
                <a:cubicBezTo>
                  <a:pt x="337" y="213"/>
                  <a:pt x="338" y="212"/>
                  <a:pt x="337" y="210"/>
                </a:cubicBezTo>
                <a:cubicBezTo>
                  <a:pt x="336" y="205"/>
                  <a:pt x="333" y="202"/>
                  <a:pt x="329" y="199"/>
                </a:cubicBezTo>
                <a:cubicBezTo>
                  <a:pt x="325" y="196"/>
                  <a:pt x="319" y="194"/>
                  <a:pt x="314" y="194"/>
                </a:cubicBezTo>
                <a:cubicBezTo>
                  <a:pt x="309" y="194"/>
                  <a:pt x="305" y="195"/>
                  <a:pt x="301" y="196"/>
                </a:cubicBezTo>
                <a:cubicBezTo>
                  <a:pt x="291" y="198"/>
                  <a:pt x="283" y="198"/>
                  <a:pt x="277" y="207"/>
                </a:cubicBezTo>
                <a:cubicBezTo>
                  <a:pt x="273" y="214"/>
                  <a:pt x="267" y="222"/>
                  <a:pt x="268" y="230"/>
                </a:cubicBezTo>
                <a:cubicBezTo>
                  <a:pt x="268" y="233"/>
                  <a:pt x="270" y="235"/>
                  <a:pt x="270" y="238"/>
                </a:cubicBezTo>
                <a:cubicBezTo>
                  <a:pt x="271" y="242"/>
                  <a:pt x="271" y="246"/>
                  <a:pt x="273" y="250"/>
                </a:cubicBezTo>
                <a:cubicBezTo>
                  <a:pt x="275" y="256"/>
                  <a:pt x="281" y="262"/>
                  <a:pt x="287" y="262"/>
                </a:cubicBezTo>
                <a:cubicBezTo>
                  <a:pt x="290" y="262"/>
                  <a:pt x="291" y="262"/>
                  <a:pt x="293" y="261"/>
                </a:cubicBezTo>
                <a:cubicBezTo>
                  <a:pt x="295" y="260"/>
                  <a:pt x="296" y="257"/>
                  <a:pt x="298" y="257"/>
                </a:cubicBezTo>
                <a:cubicBezTo>
                  <a:pt x="303" y="257"/>
                  <a:pt x="305" y="264"/>
                  <a:pt x="307" y="267"/>
                </a:cubicBezTo>
                <a:cubicBezTo>
                  <a:pt x="311" y="271"/>
                  <a:pt x="316" y="269"/>
                  <a:pt x="319" y="273"/>
                </a:cubicBezTo>
                <a:cubicBezTo>
                  <a:pt x="322" y="277"/>
                  <a:pt x="326" y="284"/>
                  <a:pt x="325" y="289"/>
                </a:cubicBezTo>
                <a:cubicBezTo>
                  <a:pt x="323" y="294"/>
                  <a:pt x="315" y="295"/>
                  <a:pt x="313" y="300"/>
                </a:cubicBezTo>
                <a:cubicBezTo>
                  <a:pt x="308" y="308"/>
                  <a:pt x="320" y="305"/>
                  <a:pt x="323" y="312"/>
                </a:cubicBezTo>
                <a:cubicBezTo>
                  <a:pt x="321" y="314"/>
                  <a:pt x="319" y="316"/>
                  <a:pt x="317" y="317"/>
                </a:cubicBezTo>
                <a:cubicBezTo>
                  <a:pt x="285" y="349"/>
                  <a:pt x="241" y="369"/>
                  <a:pt x="192" y="369"/>
                </a:cubicBezTo>
                <a:cubicBezTo>
                  <a:pt x="185" y="369"/>
                  <a:pt x="178" y="369"/>
                  <a:pt x="170" y="368"/>
                </a:cubicBezTo>
                <a:cubicBezTo>
                  <a:pt x="171" y="366"/>
                  <a:pt x="171" y="365"/>
                  <a:pt x="171" y="364"/>
                </a:cubicBezTo>
                <a:cubicBezTo>
                  <a:pt x="174" y="359"/>
                  <a:pt x="176" y="355"/>
                  <a:pt x="181" y="351"/>
                </a:cubicBezTo>
                <a:cubicBezTo>
                  <a:pt x="192" y="341"/>
                  <a:pt x="201" y="330"/>
                  <a:pt x="209" y="319"/>
                </a:cubicBezTo>
                <a:cubicBezTo>
                  <a:pt x="213" y="313"/>
                  <a:pt x="220" y="312"/>
                  <a:pt x="224" y="306"/>
                </a:cubicBezTo>
                <a:cubicBezTo>
                  <a:pt x="226" y="303"/>
                  <a:pt x="226" y="298"/>
                  <a:pt x="227" y="294"/>
                </a:cubicBezTo>
                <a:cubicBezTo>
                  <a:pt x="227" y="290"/>
                  <a:pt x="228" y="288"/>
                  <a:pt x="230" y="285"/>
                </a:cubicBezTo>
                <a:cubicBezTo>
                  <a:pt x="232" y="282"/>
                  <a:pt x="237" y="279"/>
                  <a:pt x="238" y="276"/>
                </a:cubicBezTo>
                <a:cubicBezTo>
                  <a:pt x="240" y="269"/>
                  <a:pt x="230" y="261"/>
                  <a:pt x="224" y="259"/>
                </a:cubicBezTo>
                <a:cubicBezTo>
                  <a:pt x="220" y="257"/>
                  <a:pt x="215" y="258"/>
                  <a:pt x="211" y="255"/>
                </a:cubicBezTo>
                <a:cubicBezTo>
                  <a:pt x="207" y="254"/>
                  <a:pt x="206" y="251"/>
                  <a:pt x="203" y="248"/>
                </a:cubicBezTo>
                <a:cubicBezTo>
                  <a:pt x="200" y="246"/>
                  <a:pt x="196" y="244"/>
                  <a:pt x="192" y="242"/>
                </a:cubicBezTo>
                <a:cubicBezTo>
                  <a:pt x="188" y="240"/>
                  <a:pt x="184" y="241"/>
                  <a:pt x="180" y="240"/>
                </a:cubicBezTo>
                <a:cubicBezTo>
                  <a:pt x="178" y="239"/>
                  <a:pt x="176" y="237"/>
                  <a:pt x="174" y="236"/>
                </a:cubicBezTo>
                <a:cubicBezTo>
                  <a:pt x="172" y="235"/>
                  <a:pt x="170" y="235"/>
                  <a:pt x="168" y="234"/>
                </a:cubicBezTo>
                <a:cubicBezTo>
                  <a:pt x="166" y="233"/>
                  <a:pt x="163" y="235"/>
                  <a:pt x="162" y="237"/>
                </a:cubicBezTo>
                <a:cubicBezTo>
                  <a:pt x="160" y="240"/>
                  <a:pt x="160" y="243"/>
                  <a:pt x="160" y="246"/>
                </a:cubicBezTo>
                <a:cubicBezTo>
                  <a:pt x="160" y="247"/>
                  <a:pt x="160" y="247"/>
                  <a:pt x="160" y="247"/>
                </a:cubicBezTo>
                <a:cubicBezTo>
                  <a:pt x="160" y="247"/>
                  <a:pt x="160" y="247"/>
                  <a:pt x="160" y="247"/>
                </a:cubicBezTo>
                <a:cubicBezTo>
                  <a:pt x="155" y="246"/>
                  <a:pt x="153" y="243"/>
                  <a:pt x="151" y="240"/>
                </a:cubicBezTo>
                <a:cubicBezTo>
                  <a:pt x="149" y="237"/>
                  <a:pt x="149" y="235"/>
                  <a:pt x="146" y="234"/>
                </a:cubicBezTo>
                <a:cubicBezTo>
                  <a:pt x="144" y="233"/>
                  <a:pt x="143" y="234"/>
                  <a:pt x="141" y="232"/>
                </a:cubicBezTo>
                <a:cubicBezTo>
                  <a:pt x="137" y="229"/>
                  <a:pt x="136" y="224"/>
                  <a:pt x="131" y="221"/>
                </a:cubicBezTo>
                <a:cubicBezTo>
                  <a:pt x="129" y="219"/>
                  <a:pt x="125" y="221"/>
                  <a:pt x="122" y="220"/>
                </a:cubicBezTo>
                <a:cubicBezTo>
                  <a:pt x="117" y="217"/>
                  <a:pt x="122" y="208"/>
                  <a:pt x="125" y="205"/>
                </a:cubicBezTo>
                <a:cubicBezTo>
                  <a:pt x="127" y="204"/>
                  <a:pt x="128" y="204"/>
                  <a:pt x="130" y="204"/>
                </a:cubicBezTo>
                <a:cubicBezTo>
                  <a:pt x="132" y="203"/>
                  <a:pt x="134" y="201"/>
                  <a:pt x="137" y="201"/>
                </a:cubicBezTo>
                <a:cubicBezTo>
                  <a:pt x="140" y="200"/>
                  <a:pt x="143" y="202"/>
                  <a:pt x="145" y="204"/>
                </a:cubicBezTo>
                <a:cubicBezTo>
                  <a:pt x="149" y="207"/>
                  <a:pt x="152" y="212"/>
                  <a:pt x="156" y="214"/>
                </a:cubicBezTo>
                <a:cubicBezTo>
                  <a:pt x="159" y="216"/>
                  <a:pt x="164" y="216"/>
                  <a:pt x="164" y="212"/>
                </a:cubicBezTo>
                <a:cubicBezTo>
                  <a:pt x="163" y="207"/>
                  <a:pt x="154" y="207"/>
                  <a:pt x="153" y="202"/>
                </a:cubicBezTo>
                <a:cubicBezTo>
                  <a:pt x="153" y="200"/>
                  <a:pt x="157" y="193"/>
                  <a:pt x="158" y="191"/>
                </a:cubicBezTo>
                <a:cubicBezTo>
                  <a:pt x="161" y="185"/>
                  <a:pt x="168" y="185"/>
                  <a:pt x="171" y="180"/>
                </a:cubicBezTo>
                <a:cubicBezTo>
                  <a:pt x="174" y="177"/>
                  <a:pt x="173" y="172"/>
                  <a:pt x="176" y="169"/>
                </a:cubicBezTo>
                <a:cubicBezTo>
                  <a:pt x="179" y="167"/>
                  <a:pt x="185" y="167"/>
                  <a:pt x="189" y="165"/>
                </a:cubicBezTo>
                <a:cubicBezTo>
                  <a:pt x="193" y="162"/>
                  <a:pt x="197" y="156"/>
                  <a:pt x="199" y="151"/>
                </a:cubicBezTo>
                <a:cubicBezTo>
                  <a:pt x="200" y="144"/>
                  <a:pt x="199" y="141"/>
                  <a:pt x="193" y="138"/>
                </a:cubicBezTo>
                <a:cubicBezTo>
                  <a:pt x="189" y="136"/>
                  <a:pt x="185" y="134"/>
                  <a:pt x="181" y="132"/>
                </a:cubicBezTo>
                <a:cubicBezTo>
                  <a:pt x="178" y="131"/>
                  <a:pt x="176" y="130"/>
                  <a:pt x="174" y="127"/>
                </a:cubicBezTo>
                <a:cubicBezTo>
                  <a:pt x="172" y="126"/>
                  <a:pt x="171" y="124"/>
                  <a:pt x="169" y="123"/>
                </a:cubicBezTo>
                <a:cubicBezTo>
                  <a:pt x="167" y="121"/>
                  <a:pt x="166" y="122"/>
                  <a:pt x="164" y="122"/>
                </a:cubicBezTo>
                <a:cubicBezTo>
                  <a:pt x="161" y="122"/>
                  <a:pt x="162" y="123"/>
                  <a:pt x="160" y="121"/>
                </a:cubicBezTo>
                <a:cubicBezTo>
                  <a:pt x="159" y="121"/>
                  <a:pt x="159" y="118"/>
                  <a:pt x="158" y="117"/>
                </a:cubicBezTo>
                <a:cubicBezTo>
                  <a:pt x="155" y="113"/>
                  <a:pt x="147" y="113"/>
                  <a:pt x="145" y="117"/>
                </a:cubicBezTo>
                <a:cubicBezTo>
                  <a:pt x="142" y="121"/>
                  <a:pt x="147" y="130"/>
                  <a:pt x="140" y="133"/>
                </a:cubicBezTo>
                <a:cubicBezTo>
                  <a:pt x="137" y="134"/>
                  <a:pt x="130" y="131"/>
                  <a:pt x="127" y="129"/>
                </a:cubicBezTo>
                <a:cubicBezTo>
                  <a:pt x="120" y="126"/>
                  <a:pt x="118" y="118"/>
                  <a:pt x="123" y="113"/>
                </a:cubicBezTo>
                <a:cubicBezTo>
                  <a:pt x="130" y="106"/>
                  <a:pt x="141" y="105"/>
                  <a:pt x="147" y="98"/>
                </a:cubicBezTo>
                <a:cubicBezTo>
                  <a:pt x="148" y="96"/>
                  <a:pt x="150" y="94"/>
                  <a:pt x="149" y="91"/>
                </a:cubicBezTo>
                <a:cubicBezTo>
                  <a:pt x="149" y="89"/>
                  <a:pt x="146" y="83"/>
                  <a:pt x="145" y="82"/>
                </a:cubicBezTo>
                <a:cubicBezTo>
                  <a:pt x="140" y="77"/>
                  <a:pt x="131" y="83"/>
                  <a:pt x="127" y="75"/>
                </a:cubicBezTo>
                <a:cubicBezTo>
                  <a:pt x="126" y="73"/>
                  <a:pt x="126" y="72"/>
                  <a:pt x="126" y="70"/>
                </a:cubicBezTo>
                <a:cubicBezTo>
                  <a:pt x="125" y="66"/>
                  <a:pt x="125" y="67"/>
                  <a:pt x="121" y="66"/>
                </a:cubicBezTo>
                <a:cubicBezTo>
                  <a:pt x="115" y="63"/>
                  <a:pt x="103" y="62"/>
                  <a:pt x="97" y="66"/>
                </a:cubicBezTo>
                <a:cubicBezTo>
                  <a:pt x="93" y="68"/>
                  <a:pt x="88" y="74"/>
                  <a:pt x="87" y="78"/>
                </a:cubicBezTo>
                <a:cubicBezTo>
                  <a:pt x="86" y="83"/>
                  <a:pt x="89" y="84"/>
                  <a:pt x="93" y="86"/>
                </a:cubicBezTo>
                <a:cubicBezTo>
                  <a:pt x="99" y="90"/>
                  <a:pt x="94" y="93"/>
                  <a:pt x="90" y="95"/>
                </a:cubicBezTo>
                <a:cubicBezTo>
                  <a:pt x="82" y="99"/>
                  <a:pt x="83" y="95"/>
                  <a:pt x="78" y="90"/>
                </a:cubicBezTo>
                <a:cubicBezTo>
                  <a:pt x="76" y="87"/>
                  <a:pt x="73" y="86"/>
                  <a:pt x="70" y="83"/>
                </a:cubicBezTo>
                <a:cubicBezTo>
                  <a:pt x="69" y="81"/>
                  <a:pt x="68" y="79"/>
                  <a:pt x="66" y="78"/>
                </a:cubicBezTo>
                <a:cubicBezTo>
                  <a:pt x="67" y="77"/>
                  <a:pt x="67" y="71"/>
                  <a:pt x="67" y="68"/>
                </a:cubicBezTo>
                <a:cubicBezTo>
                  <a:pt x="67" y="68"/>
                  <a:pt x="67" y="68"/>
                  <a:pt x="67" y="68"/>
                </a:cubicBezTo>
                <a:cubicBezTo>
                  <a:pt x="81" y="54"/>
                  <a:pt x="98" y="42"/>
                  <a:pt x="116" y="33"/>
                </a:cubicBezTo>
                <a:cubicBezTo>
                  <a:pt x="123" y="37"/>
                  <a:pt x="131" y="41"/>
                  <a:pt x="134" y="43"/>
                </a:cubicBezTo>
                <a:cubicBezTo>
                  <a:pt x="137" y="45"/>
                  <a:pt x="134" y="48"/>
                  <a:pt x="136" y="51"/>
                </a:cubicBezTo>
                <a:cubicBezTo>
                  <a:pt x="138" y="53"/>
                  <a:pt x="143" y="53"/>
                  <a:pt x="145" y="54"/>
                </a:cubicBezTo>
                <a:cubicBezTo>
                  <a:pt x="151" y="56"/>
                  <a:pt x="157" y="62"/>
                  <a:pt x="161" y="67"/>
                </a:cubicBezTo>
                <a:cubicBezTo>
                  <a:pt x="163" y="68"/>
                  <a:pt x="163" y="66"/>
                  <a:pt x="163" y="69"/>
                </a:cubicBezTo>
                <a:cubicBezTo>
                  <a:pt x="163" y="71"/>
                  <a:pt x="160" y="74"/>
                  <a:pt x="159" y="76"/>
                </a:cubicBezTo>
                <a:cubicBezTo>
                  <a:pt x="157" y="81"/>
                  <a:pt x="160" y="86"/>
                  <a:pt x="164" y="90"/>
                </a:cubicBezTo>
                <a:cubicBezTo>
                  <a:pt x="169" y="94"/>
                  <a:pt x="173" y="99"/>
                  <a:pt x="179" y="101"/>
                </a:cubicBezTo>
                <a:cubicBezTo>
                  <a:pt x="185" y="102"/>
                  <a:pt x="188" y="98"/>
                  <a:pt x="191" y="93"/>
                </a:cubicBezTo>
                <a:cubicBezTo>
                  <a:pt x="196" y="82"/>
                  <a:pt x="181" y="75"/>
                  <a:pt x="174" y="70"/>
                </a:cubicBezTo>
                <a:cubicBezTo>
                  <a:pt x="169" y="68"/>
                  <a:pt x="170" y="65"/>
                  <a:pt x="171" y="60"/>
                </a:cubicBezTo>
                <a:cubicBezTo>
                  <a:pt x="172" y="55"/>
                  <a:pt x="175" y="51"/>
                  <a:pt x="180" y="50"/>
                </a:cubicBezTo>
                <a:cubicBezTo>
                  <a:pt x="185" y="48"/>
                  <a:pt x="190" y="50"/>
                  <a:pt x="186" y="55"/>
                </a:cubicBezTo>
                <a:cubicBezTo>
                  <a:pt x="184" y="59"/>
                  <a:pt x="178" y="60"/>
                  <a:pt x="179" y="66"/>
                </a:cubicBezTo>
                <a:cubicBezTo>
                  <a:pt x="180" y="70"/>
                  <a:pt x="185" y="71"/>
                  <a:pt x="189" y="71"/>
                </a:cubicBezTo>
                <a:cubicBezTo>
                  <a:pt x="192" y="70"/>
                  <a:pt x="194" y="68"/>
                  <a:pt x="197" y="73"/>
                </a:cubicBezTo>
                <a:cubicBezTo>
                  <a:pt x="199" y="77"/>
                  <a:pt x="197" y="81"/>
                  <a:pt x="201" y="86"/>
                </a:cubicBezTo>
                <a:cubicBezTo>
                  <a:pt x="204" y="89"/>
                  <a:pt x="207" y="91"/>
                  <a:pt x="209" y="96"/>
                </a:cubicBezTo>
                <a:cubicBezTo>
                  <a:pt x="209" y="97"/>
                  <a:pt x="209" y="99"/>
                  <a:pt x="210" y="101"/>
                </a:cubicBezTo>
                <a:cubicBezTo>
                  <a:pt x="211" y="104"/>
                  <a:pt x="214" y="107"/>
                  <a:pt x="216" y="110"/>
                </a:cubicBezTo>
                <a:cubicBezTo>
                  <a:pt x="218" y="113"/>
                  <a:pt x="219" y="116"/>
                  <a:pt x="221" y="118"/>
                </a:cubicBezTo>
                <a:cubicBezTo>
                  <a:pt x="224" y="122"/>
                  <a:pt x="229" y="120"/>
                  <a:pt x="232" y="117"/>
                </a:cubicBezTo>
                <a:cubicBezTo>
                  <a:pt x="237" y="112"/>
                  <a:pt x="234" y="103"/>
                  <a:pt x="240" y="99"/>
                </a:cubicBezTo>
                <a:cubicBezTo>
                  <a:pt x="241" y="97"/>
                  <a:pt x="244" y="97"/>
                  <a:pt x="246" y="98"/>
                </a:cubicBezTo>
                <a:cubicBezTo>
                  <a:pt x="248" y="98"/>
                  <a:pt x="249" y="100"/>
                  <a:pt x="251" y="101"/>
                </a:cubicBezTo>
                <a:cubicBezTo>
                  <a:pt x="252" y="101"/>
                  <a:pt x="254" y="101"/>
                  <a:pt x="255" y="102"/>
                </a:cubicBezTo>
                <a:cubicBezTo>
                  <a:pt x="258" y="105"/>
                  <a:pt x="257" y="107"/>
                  <a:pt x="259" y="109"/>
                </a:cubicBezTo>
                <a:cubicBezTo>
                  <a:pt x="261" y="113"/>
                  <a:pt x="265" y="113"/>
                  <a:pt x="268" y="113"/>
                </a:cubicBezTo>
                <a:cubicBezTo>
                  <a:pt x="279" y="113"/>
                  <a:pt x="287" y="105"/>
                  <a:pt x="282" y="95"/>
                </a:cubicBezTo>
                <a:cubicBezTo>
                  <a:pt x="281" y="91"/>
                  <a:pt x="278" y="88"/>
                  <a:pt x="276" y="86"/>
                </a:cubicBezTo>
                <a:cubicBezTo>
                  <a:pt x="273" y="85"/>
                  <a:pt x="270" y="85"/>
                  <a:pt x="269" y="82"/>
                </a:cubicBezTo>
                <a:cubicBezTo>
                  <a:pt x="266" y="77"/>
                  <a:pt x="269" y="66"/>
                  <a:pt x="271" y="61"/>
                </a:cubicBezTo>
                <a:cubicBezTo>
                  <a:pt x="272" y="58"/>
                  <a:pt x="274" y="51"/>
                  <a:pt x="273" y="47"/>
                </a:cubicBezTo>
                <a:cubicBezTo>
                  <a:pt x="273" y="45"/>
                  <a:pt x="270" y="43"/>
                  <a:pt x="268" y="41"/>
                </a:cubicBezTo>
                <a:cubicBezTo>
                  <a:pt x="267" y="39"/>
                  <a:pt x="263" y="34"/>
                  <a:pt x="260" y="29"/>
                </a:cubicBezTo>
                <a:cubicBezTo>
                  <a:pt x="276" y="36"/>
                  <a:pt x="291" y="45"/>
                  <a:pt x="304" y="56"/>
                </a:cubicBezTo>
                <a:cubicBezTo>
                  <a:pt x="307" y="59"/>
                  <a:pt x="312" y="58"/>
                  <a:pt x="315" y="55"/>
                </a:cubicBezTo>
                <a:cubicBezTo>
                  <a:pt x="318" y="51"/>
                  <a:pt x="317" y="46"/>
                  <a:pt x="314" y="44"/>
                </a:cubicBezTo>
                <a:cubicBezTo>
                  <a:pt x="314" y="44"/>
                  <a:pt x="314" y="44"/>
                  <a:pt x="314" y="44"/>
                </a:cubicBezTo>
                <a:cubicBezTo>
                  <a:pt x="281" y="16"/>
                  <a:pt x="238" y="0"/>
                  <a:pt x="192" y="0"/>
                </a:cubicBezTo>
                <a:cubicBezTo>
                  <a:pt x="86" y="0"/>
                  <a:pt x="0" y="86"/>
                  <a:pt x="0" y="193"/>
                </a:cubicBezTo>
                <a:cubicBezTo>
                  <a:pt x="0" y="299"/>
                  <a:pt x="86" y="385"/>
                  <a:pt x="192" y="385"/>
                </a:cubicBezTo>
                <a:cubicBezTo>
                  <a:pt x="299" y="385"/>
                  <a:pt x="385" y="299"/>
                  <a:pt x="385" y="193"/>
                </a:cubicBezTo>
                <a:cubicBezTo>
                  <a:pt x="385" y="145"/>
                  <a:pt x="367" y="101"/>
                  <a:pt x="339" y="68"/>
                </a:cubicBezTo>
                <a:close/>
                <a:moveTo>
                  <a:pt x="340" y="133"/>
                </a:moveTo>
                <a:cubicBezTo>
                  <a:pt x="338" y="133"/>
                  <a:pt x="331" y="130"/>
                  <a:pt x="331" y="128"/>
                </a:cubicBezTo>
                <a:cubicBezTo>
                  <a:pt x="331" y="125"/>
                  <a:pt x="337" y="121"/>
                  <a:pt x="338" y="118"/>
                </a:cubicBezTo>
                <a:cubicBezTo>
                  <a:pt x="339" y="117"/>
                  <a:pt x="338" y="115"/>
                  <a:pt x="339" y="114"/>
                </a:cubicBezTo>
                <a:cubicBezTo>
                  <a:pt x="340" y="113"/>
                  <a:pt x="342" y="113"/>
                  <a:pt x="343" y="112"/>
                </a:cubicBezTo>
                <a:cubicBezTo>
                  <a:pt x="344" y="110"/>
                  <a:pt x="344" y="106"/>
                  <a:pt x="344" y="103"/>
                </a:cubicBezTo>
                <a:cubicBezTo>
                  <a:pt x="348" y="109"/>
                  <a:pt x="351" y="115"/>
                  <a:pt x="354" y="121"/>
                </a:cubicBezTo>
                <a:cubicBezTo>
                  <a:pt x="350" y="127"/>
                  <a:pt x="345" y="133"/>
                  <a:pt x="340" y="133"/>
                </a:cubicBezTo>
                <a:close/>
                <a:moveTo>
                  <a:pt x="169" y="306"/>
                </a:moveTo>
                <a:cubicBezTo>
                  <a:pt x="168" y="315"/>
                  <a:pt x="163" y="323"/>
                  <a:pt x="161" y="331"/>
                </a:cubicBezTo>
                <a:cubicBezTo>
                  <a:pt x="159" y="337"/>
                  <a:pt x="158" y="340"/>
                  <a:pt x="161" y="345"/>
                </a:cubicBezTo>
                <a:cubicBezTo>
                  <a:pt x="165" y="352"/>
                  <a:pt x="164" y="354"/>
                  <a:pt x="163" y="361"/>
                </a:cubicBezTo>
                <a:cubicBezTo>
                  <a:pt x="162" y="362"/>
                  <a:pt x="162" y="364"/>
                  <a:pt x="162" y="367"/>
                </a:cubicBezTo>
                <a:cubicBezTo>
                  <a:pt x="125" y="360"/>
                  <a:pt x="93" y="343"/>
                  <a:pt x="67" y="317"/>
                </a:cubicBezTo>
                <a:cubicBezTo>
                  <a:pt x="35" y="285"/>
                  <a:pt x="16" y="241"/>
                  <a:pt x="16" y="193"/>
                </a:cubicBezTo>
                <a:cubicBezTo>
                  <a:pt x="16" y="165"/>
                  <a:pt x="22" y="138"/>
                  <a:pt x="34" y="115"/>
                </a:cubicBezTo>
                <a:cubicBezTo>
                  <a:pt x="37" y="120"/>
                  <a:pt x="41" y="126"/>
                  <a:pt x="42" y="128"/>
                </a:cubicBezTo>
                <a:cubicBezTo>
                  <a:pt x="44" y="135"/>
                  <a:pt x="49" y="140"/>
                  <a:pt x="53" y="145"/>
                </a:cubicBezTo>
                <a:cubicBezTo>
                  <a:pt x="59" y="150"/>
                  <a:pt x="70" y="156"/>
                  <a:pt x="72" y="163"/>
                </a:cubicBezTo>
                <a:cubicBezTo>
                  <a:pt x="73" y="166"/>
                  <a:pt x="72" y="168"/>
                  <a:pt x="72" y="171"/>
                </a:cubicBezTo>
                <a:cubicBezTo>
                  <a:pt x="71" y="174"/>
                  <a:pt x="72" y="178"/>
                  <a:pt x="72" y="182"/>
                </a:cubicBezTo>
                <a:cubicBezTo>
                  <a:pt x="73" y="187"/>
                  <a:pt x="74" y="192"/>
                  <a:pt x="75" y="197"/>
                </a:cubicBezTo>
                <a:cubicBezTo>
                  <a:pt x="78" y="214"/>
                  <a:pt x="99" y="220"/>
                  <a:pt x="111" y="229"/>
                </a:cubicBezTo>
                <a:cubicBezTo>
                  <a:pt x="115" y="231"/>
                  <a:pt x="119" y="233"/>
                  <a:pt x="123" y="235"/>
                </a:cubicBezTo>
                <a:cubicBezTo>
                  <a:pt x="127" y="238"/>
                  <a:pt x="130" y="241"/>
                  <a:pt x="135" y="243"/>
                </a:cubicBezTo>
                <a:cubicBezTo>
                  <a:pt x="141" y="245"/>
                  <a:pt x="145" y="246"/>
                  <a:pt x="150" y="250"/>
                </a:cubicBezTo>
                <a:cubicBezTo>
                  <a:pt x="151" y="251"/>
                  <a:pt x="154" y="253"/>
                  <a:pt x="156" y="255"/>
                </a:cubicBezTo>
                <a:cubicBezTo>
                  <a:pt x="155" y="256"/>
                  <a:pt x="154" y="257"/>
                  <a:pt x="153" y="259"/>
                </a:cubicBezTo>
                <a:cubicBezTo>
                  <a:pt x="151" y="261"/>
                  <a:pt x="151" y="263"/>
                  <a:pt x="151" y="267"/>
                </a:cubicBezTo>
                <a:cubicBezTo>
                  <a:pt x="151" y="268"/>
                  <a:pt x="151" y="269"/>
                  <a:pt x="151" y="270"/>
                </a:cubicBezTo>
                <a:cubicBezTo>
                  <a:pt x="151" y="271"/>
                  <a:pt x="149" y="272"/>
                  <a:pt x="149" y="273"/>
                </a:cubicBezTo>
                <a:cubicBezTo>
                  <a:pt x="148" y="280"/>
                  <a:pt x="158" y="285"/>
                  <a:pt x="162" y="289"/>
                </a:cubicBezTo>
                <a:cubicBezTo>
                  <a:pt x="168" y="293"/>
                  <a:pt x="170" y="299"/>
                  <a:pt x="169" y="306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/>
          <a:lstStyle/>
          <a:p>
            <a:endParaRPr lang="en-US" sz="1350"/>
          </a:p>
        </p:txBody>
      </p:sp>
      <p:sp>
        <p:nvSpPr>
          <p:cNvPr id="10" name="Rektangel 16"/>
          <p:cNvSpPr>
            <a:spLocks noChangeArrowheads="1"/>
          </p:cNvSpPr>
          <p:nvPr/>
        </p:nvSpPr>
        <p:spPr bwMode="auto">
          <a:xfrm>
            <a:off x="7372424" y="5570728"/>
            <a:ext cx="1686566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/>
          <a:p>
            <a:pPr marL="266700" lvl="1" algn="ctr">
              <a:lnSpc>
                <a:spcPct val="90000"/>
              </a:lnSpc>
              <a:defRPr/>
            </a:pPr>
            <a:r>
              <a:rPr lang="en-US" altLang="sv-SE" sz="1000" dirty="0">
                <a:solidFill>
                  <a:schemeClr val="bg1"/>
                </a:solidFill>
                <a:latin typeface="+mj-lt"/>
                <a:cs typeface="Arial" charset="0"/>
              </a:rPr>
              <a:t>Global </a:t>
            </a:r>
            <a:br>
              <a:rPr lang="en-US" altLang="sv-SE" sz="1000" dirty="0">
                <a:solidFill>
                  <a:schemeClr val="bg1"/>
                </a:solidFill>
                <a:latin typeface="+mj-lt"/>
                <a:cs typeface="Arial" charset="0"/>
              </a:rPr>
            </a:br>
            <a:r>
              <a:rPr lang="en-US" altLang="sv-SE" sz="1000" dirty="0">
                <a:solidFill>
                  <a:schemeClr val="bg1"/>
                </a:solidFill>
                <a:latin typeface="+mj-lt"/>
                <a:cs typeface="Arial" charset="0"/>
              </a:rPr>
              <a:t>standard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8272" y="908720"/>
            <a:ext cx="85427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+mj-lt"/>
              </a:rPr>
              <a:t>5G Mobile Network Expected  Performance</a:t>
            </a:r>
          </a:p>
        </p:txBody>
      </p:sp>
    </p:spTree>
    <p:extLst>
      <p:ext uri="{BB962C8B-B14F-4D97-AF65-F5344CB8AC3E}">
        <p14:creationId xmlns:p14="http://schemas.microsoft.com/office/powerpoint/2010/main" val="551179807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5CDB6-BB0F-864E-B13D-B5386BF34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Back in the day…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B49D1A0-0019-3D47-93D2-6209BAEFC5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4412" y="1981200"/>
            <a:ext cx="6266288" cy="4114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F86EFE0-2819-A246-87DE-9AF3A9B46C7C}"/>
              </a:ext>
            </a:extLst>
          </p:cNvPr>
          <p:cNvSpPr/>
          <p:nvPr/>
        </p:nvSpPr>
        <p:spPr bwMode="auto">
          <a:xfrm>
            <a:off x="4499992" y="1835696"/>
            <a:ext cx="3744416" cy="461764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1502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410FC-B432-2044-B889-12E32232E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Network Flexibility: Virtualization</a:t>
            </a:r>
          </a:p>
        </p:txBody>
      </p:sp>
      <p:pic>
        <p:nvPicPr>
          <p:cNvPr id="3074" name="Picture 2" descr="Network Functions Virtualization – A Shining Star for 5G">
            <a:extLst>
              <a:ext uri="{FF2B5EF4-FFF2-40B4-BE49-F238E27FC236}">
                <a16:creationId xmlns:a16="http://schemas.microsoft.com/office/drawing/2014/main" id="{73CBFF49-888C-BC40-BB94-0F7B68CC42F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058886"/>
            <a:ext cx="8218487" cy="3959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488753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2E5B3-3D9E-1E45-B4F1-2CEB04AB2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O"/>
          </a:p>
        </p:txBody>
      </p:sp>
      <p:pic>
        <p:nvPicPr>
          <p:cNvPr id="4098" name="Picture 2" descr="5G Networks Diagram">
            <a:extLst>
              <a:ext uri="{FF2B5EF4-FFF2-40B4-BE49-F238E27FC236}">
                <a16:creationId xmlns:a16="http://schemas.microsoft.com/office/drawing/2014/main" id="{B80A2DF0-AC7B-334C-9EA4-5CCBE2407C0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516" y="908720"/>
            <a:ext cx="8712968" cy="5721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411972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E9E26CD-8DB1-3D48-8CFA-3B7D428592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520" y="1530814"/>
            <a:ext cx="8424936" cy="4994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98941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23654-32FC-A04B-BEF0-944C4260B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Network Slicing for diverse requirements</a:t>
            </a:r>
          </a:p>
        </p:txBody>
      </p:sp>
      <p:pic>
        <p:nvPicPr>
          <p:cNvPr id="5122" name="Picture 2" descr="Building 5G: Network Slicing">
            <a:extLst>
              <a:ext uri="{FF2B5EF4-FFF2-40B4-BE49-F238E27FC236}">
                <a16:creationId xmlns:a16="http://schemas.microsoft.com/office/drawing/2014/main" id="{F3C67225-3BD7-884E-83CC-755D9C8B233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35695"/>
            <a:ext cx="8219256" cy="5051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277349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6D611-5FA3-1C47-959A-EEF03BA82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Capacity Enhancements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D9816D3-F1B7-1945-8394-52240E84D3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8231" y="1628800"/>
            <a:ext cx="8218487" cy="2596966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77EB667-562D-3143-B341-B11622DB8DAF}"/>
              </a:ext>
            </a:extLst>
          </p:cNvPr>
          <p:cNvSpPr txBox="1"/>
          <p:nvPr/>
        </p:nvSpPr>
        <p:spPr>
          <a:xfrm>
            <a:off x="683569" y="4365105"/>
            <a:ext cx="20882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Small cells,</a:t>
            </a:r>
          </a:p>
          <a:p>
            <a:r>
              <a:rPr lang="en-GB" dirty="0"/>
              <a:t>Relays, mobile</a:t>
            </a:r>
          </a:p>
          <a:p>
            <a:r>
              <a:rPr lang="en-GB" dirty="0"/>
              <a:t>Relays and</a:t>
            </a:r>
          </a:p>
          <a:p>
            <a:r>
              <a:rPr lang="en-GB" dirty="0"/>
              <a:t>Drones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36BC94-9CD0-894E-BCC8-5725DC69BAB0}"/>
              </a:ext>
            </a:extLst>
          </p:cNvPr>
          <p:cNvSpPr txBox="1"/>
          <p:nvPr/>
        </p:nvSpPr>
        <p:spPr>
          <a:xfrm>
            <a:off x="3275856" y="4509120"/>
            <a:ext cx="27363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new spectrum @ higher frequencies (above 6 GHz)</a:t>
            </a:r>
          </a:p>
          <a:p>
            <a:endParaRPr lang="en-NO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67A3F4-1374-0743-BB3E-011924027929}"/>
              </a:ext>
            </a:extLst>
          </p:cNvPr>
          <p:cNvSpPr txBox="1"/>
          <p:nvPr/>
        </p:nvSpPr>
        <p:spPr>
          <a:xfrm>
            <a:off x="6444208" y="4653136"/>
            <a:ext cx="22425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Massive MIMO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Spectrum sharing</a:t>
            </a:r>
          </a:p>
          <a:p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361557375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07" y="2026449"/>
            <a:ext cx="8010659" cy="444251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0B528CFC-F763-8A42-BE6E-D8CB38E3D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5G  Bands and its impact on Cell  size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9204937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1B26B-F2A4-C84E-BFCB-72F738D56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Visible Light Communications</a:t>
            </a:r>
          </a:p>
        </p:txBody>
      </p:sp>
      <p:pic>
        <p:nvPicPr>
          <p:cNvPr id="1026" name="Picture 2" descr="ATTRACT featured stories: Visible light communication for indoor monitoring  (VLADIMIR) - ATTRACT Project">
            <a:extLst>
              <a:ext uri="{FF2B5EF4-FFF2-40B4-BE49-F238E27FC236}">
                <a16:creationId xmlns:a16="http://schemas.microsoft.com/office/drawing/2014/main" id="{86C4A81D-149C-0E46-BAE8-344172986F6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4585" y="2245374"/>
            <a:ext cx="10666425" cy="3775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A9A90A8-BA66-8443-A6C0-87369398F668}"/>
              </a:ext>
            </a:extLst>
          </p:cNvPr>
          <p:cNvSpPr/>
          <p:nvPr/>
        </p:nvSpPr>
        <p:spPr>
          <a:xfrm>
            <a:off x="251520" y="6381328"/>
            <a:ext cx="66967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NO" sz="1600" dirty="0"/>
              <a:t>https://attract-eu.com/showroom/project/vladimir/</a:t>
            </a:r>
          </a:p>
        </p:txBody>
      </p:sp>
    </p:spTree>
    <p:extLst>
      <p:ext uri="{BB962C8B-B14F-4D97-AF65-F5344CB8AC3E}">
        <p14:creationId xmlns:p14="http://schemas.microsoft.com/office/powerpoint/2010/main" val="143030318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42813F9-E2D8-3247-BB46-40A92F7D13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8313" y="1410917"/>
            <a:ext cx="8218487" cy="4036165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09DD9D0-F9C3-4C4D-92BA-7A20BC574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Millimeter </a:t>
            </a:r>
            <a:r>
              <a:rPr lang="nb-NO" dirty="0" err="1"/>
              <a:t>Wave</a:t>
            </a:r>
            <a:r>
              <a:rPr lang="nb-NO" dirty="0"/>
              <a:t> Massive MIMO</a:t>
            </a:r>
            <a:endParaRPr lang="en-NO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2EDF26-F73F-5549-8118-8631F85E7A6E}"/>
              </a:ext>
            </a:extLst>
          </p:cNvPr>
          <p:cNvSpPr/>
          <p:nvPr/>
        </p:nvSpPr>
        <p:spPr>
          <a:xfrm>
            <a:off x="251520" y="5780782"/>
            <a:ext cx="82184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latin typeface="Helvetica" pitchFamily="2" charset="0"/>
              </a:rPr>
              <a:t>B. Yang, Z. Yu, Y. Dong, J. Zhou and W. Hong, "Compact Tapered Slot Antenna Array for 5G </a:t>
            </a:r>
            <a:r>
              <a:rPr lang="en-GB" sz="1600" dirty="0" err="1">
                <a:latin typeface="Helvetica" pitchFamily="2" charset="0"/>
              </a:rPr>
              <a:t>Millimeter</a:t>
            </a:r>
            <a:r>
              <a:rPr lang="en-GB" sz="1600" dirty="0">
                <a:latin typeface="Helvetica" pitchFamily="2" charset="0"/>
              </a:rPr>
              <a:t>-Wave Massive MIMO Systems," in IEEE Transactions on Antennas and Propagation, vol. 65, no. 12, pp. 6721–6727, Dec. 2017.</a:t>
            </a:r>
            <a:endParaRPr lang="en-GB" sz="1600" dirty="0">
              <a:effectLst/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292359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C0DFC-CE74-BF44-839F-30D5611CD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Multi-User MIMO Beamforming</a:t>
            </a:r>
            <a:endParaRPr lang="en-NO" dirty="0"/>
          </a:p>
        </p:txBody>
      </p:sp>
      <p:pic>
        <p:nvPicPr>
          <p:cNvPr id="5122" name="Picture 2" descr="Exploring the Future of 5G | 2018-11-19 | Microwave Journal">
            <a:extLst>
              <a:ext uri="{FF2B5EF4-FFF2-40B4-BE49-F238E27FC236}">
                <a16:creationId xmlns:a16="http://schemas.microsoft.com/office/drawing/2014/main" id="{76AC4A66-E29C-2747-953A-3021864031A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281" y="1981200"/>
            <a:ext cx="668655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699771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5166F-DA95-8E48-BE16-B4FC33BD7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Spectrum Sharing: Multi-connectivity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0680C95-73C9-1D46-B773-E3D9E43B4E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8313" y="2446414"/>
            <a:ext cx="8218487" cy="3184371"/>
          </a:xfrm>
        </p:spPr>
      </p:pic>
    </p:spTree>
    <p:extLst>
      <p:ext uri="{BB962C8B-B14F-4D97-AF65-F5344CB8AC3E}">
        <p14:creationId xmlns:p14="http://schemas.microsoft.com/office/powerpoint/2010/main" val="375349914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64EB7-EC2E-3D43-BB43-195FA5161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Ultra high reliability and Low Latency</a:t>
            </a:r>
          </a:p>
        </p:txBody>
      </p:sp>
      <p:pic>
        <p:nvPicPr>
          <p:cNvPr id="4098" name="Picture 2" descr="Applied Sciences | Free Full-Text | Comparative Analysis of 5G Mobile  Communication Network Architectures | HTML">
            <a:extLst>
              <a:ext uri="{FF2B5EF4-FFF2-40B4-BE49-F238E27FC236}">
                <a16:creationId xmlns:a16="http://schemas.microsoft.com/office/drawing/2014/main" id="{482BB2DA-5B44-F54B-A3BF-8A78A70F4FE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835696"/>
            <a:ext cx="7373912" cy="4648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596342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idx="1"/>
          </p:nvPr>
        </p:nvSpPr>
        <p:spPr>
          <a:xfrm>
            <a:off x="375424" y="994856"/>
            <a:ext cx="8219256" cy="4114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From 4G to 5G Transition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884" y="2279197"/>
            <a:ext cx="637701" cy="5936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884" y="4878603"/>
            <a:ext cx="637701" cy="59361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10233" y="2878251"/>
            <a:ext cx="5358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4G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09820" y="5478627"/>
            <a:ext cx="5358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5G</a:t>
            </a: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91" y="3644445"/>
            <a:ext cx="293727" cy="437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an 9"/>
          <p:cNvSpPr/>
          <p:nvPr/>
        </p:nvSpPr>
        <p:spPr>
          <a:xfrm>
            <a:off x="5155569" y="2334108"/>
            <a:ext cx="611179" cy="545138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1" name="TextBox 10"/>
          <p:cNvSpPr txBox="1"/>
          <p:nvPr/>
        </p:nvSpPr>
        <p:spPr>
          <a:xfrm>
            <a:off x="5137307" y="2508240"/>
            <a:ext cx="6477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EPC</a:t>
            </a:r>
          </a:p>
        </p:txBody>
      </p:sp>
      <p:sp>
        <p:nvSpPr>
          <p:cNvPr id="12" name="Can 11"/>
          <p:cNvSpPr/>
          <p:nvPr/>
        </p:nvSpPr>
        <p:spPr>
          <a:xfrm>
            <a:off x="5155570" y="4927077"/>
            <a:ext cx="611179" cy="545138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3" name="TextBox 12"/>
          <p:cNvSpPr txBox="1"/>
          <p:nvPr/>
        </p:nvSpPr>
        <p:spPr>
          <a:xfrm>
            <a:off x="5067057" y="5098174"/>
            <a:ext cx="7746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5G-CN</a:t>
            </a:r>
          </a:p>
        </p:txBody>
      </p:sp>
      <p:cxnSp>
        <p:nvCxnSpPr>
          <p:cNvPr id="20" name="Straight Connector 19"/>
          <p:cNvCxnSpPr/>
          <p:nvPr/>
        </p:nvCxnSpPr>
        <p:spPr>
          <a:xfrm flipH="1">
            <a:off x="1694844" y="3128689"/>
            <a:ext cx="17472" cy="14560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106600" y="3128689"/>
            <a:ext cx="605717" cy="57077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1694844" y="2755941"/>
            <a:ext cx="530002" cy="51835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28" name="Group 27"/>
          <p:cNvGrpSpPr/>
          <p:nvPr/>
        </p:nvGrpSpPr>
        <p:grpSpPr>
          <a:xfrm rot="21000000">
            <a:off x="1191656" y="4000507"/>
            <a:ext cx="943521" cy="1118247"/>
            <a:chOff x="822481" y="2927632"/>
            <a:chExt cx="943521" cy="1118247"/>
          </a:xfrm>
        </p:grpSpPr>
        <p:cxnSp>
          <p:nvCxnSpPr>
            <p:cNvPr id="25" name="Straight Connector 24"/>
            <p:cNvCxnSpPr/>
            <p:nvPr/>
          </p:nvCxnSpPr>
          <p:spPr>
            <a:xfrm rot="5400000" flipV="1">
              <a:off x="1177757" y="3457635"/>
              <a:ext cx="605717" cy="570772"/>
            </a:xfrm>
            <a:prstGeom prst="line">
              <a:avLst/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5400000" flipH="1">
              <a:off x="1259296" y="3376095"/>
              <a:ext cx="17472" cy="145606"/>
            </a:xfrm>
            <a:prstGeom prst="line">
              <a:avLst/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5400000" flipV="1">
              <a:off x="816657" y="2933456"/>
              <a:ext cx="530002" cy="518354"/>
            </a:xfrm>
            <a:prstGeom prst="line">
              <a:avLst/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30" name="Straight Connector 29"/>
          <p:cNvCxnSpPr>
            <a:stCxn id="6" idx="0"/>
            <a:endCxn id="7" idx="2"/>
          </p:cNvCxnSpPr>
          <p:nvPr/>
        </p:nvCxnSpPr>
        <p:spPr>
          <a:xfrm flipV="1">
            <a:off x="2777734" y="3278361"/>
            <a:ext cx="412" cy="1600242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5" idx="3"/>
          </p:cNvCxnSpPr>
          <p:nvPr/>
        </p:nvCxnSpPr>
        <p:spPr>
          <a:xfrm>
            <a:off x="3096584" y="2576003"/>
            <a:ext cx="1970472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3045646" y="2962497"/>
            <a:ext cx="2109922" cy="196458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3088174" y="5180980"/>
            <a:ext cx="1970472" cy="0"/>
          </a:xfrm>
          <a:prstGeom prst="line">
            <a:avLst/>
          </a:prstGeom>
          <a:ln>
            <a:solidFill>
              <a:srgbClr val="125ACB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3096584" y="2508062"/>
            <a:ext cx="1970472" cy="0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5873519" y="1735631"/>
            <a:ext cx="302947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latinLnBrk="0" hangingPunct="0"/>
            <a:r>
              <a:rPr lang="en-GB" sz="1800" u="sng" dirty="0">
                <a:solidFill>
                  <a:schemeClr val="accent5">
                    <a:lumMod val="50000"/>
                  </a:schemeClr>
                </a:solidFill>
              </a:rPr>
              <a:t>Today – 4G Access</a:t>
            </a:r>
          </a:p>
          <a:p>
            <a:pPr eaLnBrk="0" latinLnBrk="0" hangingPunct="0"/>
            <a:r>
              <a:rPr lang="en-GB" sz="1800" dirty="0">
                <a:solidFill>
                  <a:schemeClr val="accent5">
                    <a:lumMod val="50000"/>
                  </a:schemeClr>
                </a:solidFill>
              </a:rPr>
              <a:t>Device attaches to LTE/4G radio and Evolved Packet Core (EPC)</a:t>
            </a:r>
          </a:p>
          <a:p>
            <a:pPr eaLnBrk="0" latinLnBrk="0" hangingPunct="0"/>
            <a:endParaRPr lang="en-GB" sz="1800" dirty="0"/>
          </a:p>
          <a:p>
            <a:pPr eaLnBrk="0" latinLnBrk="0" hangingPunct="0"/>
            <a:r>
              <a:rPr lang="en-GB" sz="1800" u="sng" dirty="0"/>
              <a:t>Early 5G – Non-Standalone </a:t>
            </a:r>
            <a:endParaRPr lang="en-GB" sz="1800" dirty="0"/>
          </a:p>
          <a:p>
            <a:pPr eaLnBrk="0" latinLnBrk="0" hangingPunct="0"/>
            <a:r>
              <a:rPr lang="en-GB" sz="1800" dirty="0"/>
              <a:t>Device attaches to 5G-NR, which routes either via 4G Base Station to EPC, or direct to EPC</a:t>
            </a:r>
          </a:p>
          <a:p>
            <a:pPr eaLnBrk="0" latinLnBrk="0" hangingPunct="0"/>
            <a:r>
              <a:rPr lang="en-GB" sz="1800" dirty="0"/>
              <a:t>4G acts as control plane</a:t>
            </a:r>
          </a:p>
          <a:p>
            <a:pPr eaLnBrk="0" latinLnBrk="0" hangingPunct="0"/>
            <a:endParaRPr lang="en-GB" sz="1800" dirty="0"/>
          </a:p>
          <a:p>
            <a:pPr eaLnBrk="0" latinLnBrk="0" hangingPunct="0"/>
            <a:r>
              <a:rPr lang="en-GB" sz="1800" u="sng" dirty="0">
                <a:solidFill>
                  <a:srgbClr val="125ACB"/>
                </a:solidFill>
              </a:rPr>
              <a:t>5G Standalone</a:t>
            </a:r>
          </a:p>
          <a:p>
            <a:pPr eaLnBrk="0" latinLnBrk="0" hangingPunct="0"/>
            <a:r>
              <a:rPr lang="en-GB" sz="1800" dirty="0">
                <a:solidFill>
                  <a:srgbClr val="125ACB"/>
                </a:solidFill>
              </a:rPr>
              <a:t>Device attaches to 5G-NR and 5G Core Network.</a:t>
            </a:r>
          </a:p>
        </p:txBody>
      </p:sp>
    </p:spTree>
    <p:extLst>
      <p:ext uri="{BB962C8B-B14F-4D97-AF65-F5344CB8AC3E}">
        <p14:creationId xmlns:p14="http://schemas.microsoft.com/office/powerpoint/2010/main" val="2503325453"/>
      </p:ext>
    </p:extLst>
  </p:cSld>
  <p:clrMapOvr>
    <a:masterClrMapping/>
  </p:clrMapOvr>
</p:sld>
</file>

<file path=ppt/theme/theme1.xml><?xml version="1.0" encoding="utf-8"?>
<a:theme xmlns:a="http://schemas.openxmlformats.org/drawingml/2006/main" name="ifi-nd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ifi-nd.potx</Template>
  <TotalTime>6176</TotalTime>
  <Words>1849</Words>
  <Application>Microsoft Macintosh PowerPoint</Application>
  <PresentationFormat>On-screen Show (4:3)</PresentationFormat>
  <Paragraphs>324</Paragraphs>
  <Slides>53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65" baseType="lpstr">
      <vt:lpstr>Arial Unicode MS</vt:lpstr>
      <vt:lpstr>Arial</vt:lpstr>
      <vt:lpstr>Arial Black</vt:lpstr>
      <vt:lpstr>Calibri</vt:lpstr>
      <vt:lpstr>Eurostile</vt:lpstr>
      <vt:lpstr>Hand Of Sean</vt:lpstr>
      <vt:lpstr>Helvetica</vt:lpstr>
      <vt:lpstr>Helvetica Neue</vt:lpstr>
      <vt:lpstr>Helvetica Neue Medium</vt:lpstr>
      <vt:lpstr>Times New Roman</vt:lpstr>
      <vt:lpstr>Wingdings</vt:lpstr>
      <vt:lpstr>ifi-nd</vt:lpstr>
      <vt:lpstr>Department of Informatics Networks and Distributed Systems (ND) group</vt:lpstr>
      <vt:lpstr>Outline</vt:lpstr>
      <vt:lpstr>Free roaming in Europe</vt:lpstr>
      <vt:lpstr>Roaming Infrastructure</vt:lpstr>
      <vt:lpstr>Roaming Models</vt:lpstr>
      <vt:lpstr>PowerPoint Presentation</vt:lpstr>
      <vt:lpstr>PowerPoint Presentation</vt:lpstr>
      <vt:lpstr>Delay penalty of home-routed roaming</vt:lpstr>
      <vt:lpstr>Delay penalty of home-routed roaming geographically</vt:lpstr>
      <vt:lpstr>Outline</vt:lpstr>
      <vt:lpstr>Growth in the number of connected devices</vt:lpstr>
      <vt:lpstr>PowerPoint Presentation</vt:lpstr>
      <vt:lpstr>Key Challenges for Massive IoT</vt:lpstr>
      <vt:lpstr>Low Power Wide Area Networks (LPWAN)</vt:lpstr>
      <vt:lpstr>What is LORAWAN?</vt:lpstr>
      <vt:lpstr>LoRaWAN Architecture</vt:lpstr>
      <vt:lpstr>LoRaWAN Specification</vt:lpstr>
      <vt:lpstr>Adaptive Data Rate (ADR)</vt:lpstr>
      <vt:lpstr>LORAWAN Network Coverage</vt:lpstr>
      <vt:lpstr>What is NB-IoT?</vt:lpstr>
      <vt:lpstr>NB-IoT Specification</vt:lpstr>
      <vt:lpstr>NB-IoT Coverage</vt:lpstr>
      <vt:lpstr>NB-IoT Power Savings</vt:lpstr>
      <vt:lpstr>NB-IoT Power Savings</vt:lpstr>
      <vt:lpstr>NB-IoT Deployment</vt:lpstr>
      <vt:lpstr>LORAWAN vs NB-IoT</vt:lpstr>
      <vt:lpstr>Overall LORAWAN vs NB-IoT</vt:lpstr>
      <vt:lpstr>Outline</vt:lpstr>
      <vt:lpstr>Evolution of Use Cases</vt:lpstr>
      <vt:lpstr>Wifi 6: New Use Cases</vt:lpstr>
      <vt:lpstr>Key 802.11ax Enhancements</vt:lpstr>
      <vt:lpstr>802.11ax – OFDMA Enables Spectral Efficiency </vt:lpstr>
      <vt:lpstr>Downlink and Uplink MU-MIMO</vt:lpstr>
      <vt:lpstr>802.11ax – Band and Sub-Carrier Spacing </vt:lpstr>
      <vt:lpstr>802.11ax – 1024-QAM Constellation </vt:lpstr>
      <vt:lpstr>802.11ax – Power Efficiency</vt:lpstr>
      <vt:lpstr>802.11ax – Spatial frequency reuse and BSS Coloring </vt:lpstr>
      <vt:lpstr>What is 5G?</vt:lpstr>
      <vt:lpstr>Different requirements for 5G applications and services </vt:lpstr>
      <vt:lpstr>PowerPoint Presentation</vt:lpstr>
      <vt:lpstr>Back in the day…</vt:lpstr>
      <vt:lpstr>Network Flexibility: Virtualization</vt:lpstr>
      <vt:lpstr>PowerPoint Presentation</vt:lpstr>
      <vt:lpstr>PowerPoint Presentation</vt:lpstr>
      <vt:lpstr>Network Slicing for diverse requirements</vt:lpstr>
      <vt:lpstr>Capacity Enhancements</vt:lpstr>
      <vt:lpstr>5G  Bands and its impact on Cell  size</vt:lpstr>
      <vt:lpstr>Visible Light Communications</vt:lpstr>
      <vt:lpstr>Millimeter Wave Massive MIMO</vt:lpstr>
      <vt:lpstr>Multi-User MIMO Beamforming</vt:lpstr>
      <vt:lpstr>Spectrum Sharing: Multi-connectivity</vt:lpstr>
      <vt:lpstr>Ultra high reliability and Low Latency</vt:lpstr>
      <vt:lpstr>PowerPoint Presentation</vt:lpstr>
    </vt:vector>
  </TitlesOfParts>
  <Company>Rayon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Henrik Haugan</dc:creator>
  <cp:lastModifiedBy>Microsoft Office User</cp:lastModifiedBy>
  <cp:revision>347</cp:revision>
  <cp:lastPrinted>2011-08-15T11:15:31Z</cp:lastPrinted>
  <dcterms:created xsi:type="dcterms:W3CDTF">2011-02-18T08:40:46Z</dcterms:created>
  <dcterms:modified xsi:type="dcterms:W3CDTF">2021-11-10T10:48:54Z</dcterms:modified>
</cp:coreProperties>
</file>