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44"/>
  </p:notesMasterIdLst>
  <p:handoutMasterIdLst>
    <p:handoutMasterId r:id="rId45"/>
  </p:handoutMasterIdLst>
  <p:sldIdLst>
    <p:sldId id="261" r:id="rId2"/>
    <p:sldId id="276" r:id="rId3"/>
    <p:sldId id="281" r:id="rId4"/>
    <p:sldId id="282" r:id="rId5"/>
    <p:sldId id="283" r:id="rId6"/>
    <p:sldId id="408" r:id="rId7"/>
    <p:sldId id="285" r:id="rId8"/>
    <p:sldId id="287" r:id="rId9"/>
    <p:sldId id="340" r:id="rId10"/>
    <p:sldId id="338" r:id="rId11"/>
    <p:sldId id="355" r:id="rId12"/>
    <p:sldId id="339" r:id="rId13"/>
    <p:sldId id="336" r:id="rId14"/>
    <p:sldId id="289" r:id="rId15"/>
    <p:sldId id="407" r:id="rId16"/>
    <p:sldId id="293" r:id="rId17"/>
    <p:sldId id="294" r:id="rId18"/>
    <p:sldId id="295" r:id="rId19"/>
    <p:sldId id="305" r:id="rId20"/>
    <p:sldId id="307" r:id="rId21"/>
    <p:sldId id="309" r:id="rId22"/>
    <p:sldId id="409" r:id="rId23"/>
    <p:sldId id="310" r:id="rId24"/>
    <p:sldId id="311" r:id="rId25"/>
    <p:sldId id="378" r:id="rId26"/>
    <p:sldId id="381" r:id="rId27"/>
    <p:sldId id="411" r:id="rId28"/>
    <p:sldId id="304" r:id="rId29"/>
    <p:sldId id="380" r:id="rId30"/>
    <p:sldId id="354" r:id="rId31"/>
    <p:sldId id="362" r:id="rId32"/>
    <p:sldId id="386" r:id="rId33"/>
    <p:sldId id="383" r:id="rId34"/>
    <p:sldId id="387" r:id="rId35"/>
    <p:sldId id="372" r:id="rId36"/>
    <p:sldId id="410" r:id="rId37"/>
    <p:sldId id="364" r:id="rId38"/>
    <p:sldId id="365" r:id="rId39"/>
    <p:sldId id="367" r:id="rId40"/>
    <p:sldId id="368" r:id="rId41"/>
    <p:sldId id="369" r:id="rId42"/>
    <p:sldId id="370" r:id="rId43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6pPr>
    <a:lvl7pPr marL="27432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7pPr>
    <a:lvl8pPr marL="32004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8pPr>
    <a:lvl9pPr marL="36576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672">
          <p15:clr>
            <a:srgbClr val="A4A3A4"/>
          </p15:clr>
        </p15:guide>
        <p15:guide id="3" pos="5472">
          <p15:clr>
            <a:srgbClr val="A4A3A4"/>
          </p15:clr>
        </p15:guide>
        <p15:guide id="4" pos="1008">
          <p15:clr>
            <a:srgbClr val="A4A3A4"/>
          </p15:clr>
        </p15:guide>
        <p15:guide id="5" pos="115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2" frame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6934"/>
    <p:restoredTop sz="95559"/>
  </p:normalViewPr>
  <p:slideViewPr>
    <p:cSldViewPr>
      <p:cViewPr varScale="1">
        <p:scale>
          <a:sx n="115" d="100"/>
          <a:sy n="115" d="100"/>
        </p:scale>
        <p:origin x="2056" y="192"/>
      </p:cViewPr>
      <p:guideLst>
        <p:guide orient="horz" pos="216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5DA9C2F1-FE3E-FD4D-B3CF-D1F00FBEE699}" type="datetime1">
              <a:rPr lang="nb-NO"/>
              <a:pPr>
                <a:defRPr/>
              </a:pPr>
              <a:t>15.09.2021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DA2284C8-EE65-5941-ACC6-7B91BBDFCFFE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05324508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E4B61072-AF82-9747-9BCF-167273C6A7FC}" type="datetime1">
              <a:rPr lang="nb-NO"/>
              <a:pPr>
                <a:defRPr/>
              </a:pPr>
              <a:t>15.09.2021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nb-NO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noProof="0"/>
              <a:t>Click to edit Master text styles</a:t>
            </a:r>
          </a:p>
          <a:p>
            <a:pPr lvl="1"/>
            <a:r>
              <a:rPr lang="nb-NO" noProof="0"/>
              <a:t>Second level</a:t>
            </a:r>
          </a:p>
          <a:p>
            <a:pPr lvl="2"/>
            <a:r>
              <a:rPr lang="nb-NO" noProof="0"/>
              <a:t>Third level</a:t>
            </a:r>
          </a:p>
          <a:p>
            <a:pPr lvl="3"/>
            <a:r>
              <a:rPr lang="nb-NO" noProof="0"/>
              <a:t>Fourth level</a:t>
            </a:r>
          </a:p>
          <a:p>
            <a:pPr lvl="4"/>
            <a:r>
              <a:rPr lang="nb-NO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5437272B-E7F9-1548-8BC0-B72804DC4B01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48560314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ＭＳ Ｐゴシック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50938" y="692150"/>
            <a:ext cx="4556125" cy="3416300"/>
          </a:xfrm>
          <a:noFill/>
          <a:ln cap="flat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0225"/>
            <a:ext cx="5027613" cy="4116388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lIns="86954" tIns="42714" rIns="86954" bIns="42714"/>
          <a:lstStyle/>
          <a:p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026"/>
          <p:cNvSpPr>
            <a:spLocks noGrp="1" noChangeArrowheads="1"/>
          </p:cNvSpPr>
          <p:nvPr>
            <p:ph type="ctrTitle" sz="quarter" hasCustomPrompt="1"/>
          </p:nvPr>
        </p:nvSpPr>
        <p:spPr>
          <a:xfrm>
            <a:off x="1979712" y="2333600"/>
            <a:ext cx="6630888" cy="519336"/>
          </a:xfrm>
        </p:spPr>
        <p:txBody>
          <a:bodyPr anchor="b"/>
          <a:lstStyle>
            <a:lvl1pPr>
              <a:defRPr sz="1600">
                <a:solidFill>
                  <a:schemeClr val="bg2"/>
                </a:solidFill>
              </a:defRPr>
            </a:lvl1pPr>
          </a:lstStyle>
          <a:p>
            <a:r>
              <a:rPr lang="nb-NO" dirty="0"/>
              <a:t>Department </a:t>
            </a:r>
            <a:r>
              <a:rPr lang="nb-NO" dirty="0" err="1"/>
              <a:t>of</a:t>
            </a:r>
            <a:r>
              <a:rPr lang="nb-NO" dirty="0"/>
              <a:t> Informatics</a:t>
            </a:r>
            <a:br>
              <a:rPr lang="nb-NO" dirty="0"/>
            </a:br>
            <a:r>
              <a:rPr lang="nb-NO" dirty="0"/>
              <a:t>Networks and Distributed Systems (ND) </a:t>
            </a:r>
            <a:r>
              <a:rPr lang="nb-NO" dirty="0" err="1"/>
              <a:t>group</a:t>
            </a:r>
            <a:endParaRPr lang="en-US" dirty="0"/>
          </a:p>
        </p:txBody>
      </p:sp>
      <p:sp>
        <p:nvSpPr>
          <p:cNvPr id="3075" name="Rectangle 102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295400" y="3476600"/>
            <a:ext cx="7315200" cy="1752600"/>
          </a:xfrm>
        </p:spPr>
        <p:txBody>
          <a:bodyPr/>
          <a:lstStyle>
            <a:lvl1pPr marL="0" indent="0">
              <a:buFontTx/>
              <a:buNone/>
              <a:defRPr sz="3000" b="1" i="0" baseline="0">
                <a:latin typeface="Arial"/>
                <a:cs typeface="Arial"/>
              </a:defRPr>
            </a:lvl1pPr>
          </a:lstStyle>
          <a:p>
            <a:r>
              <a:rPr lang="nb-NO"/>
              <a:t>Click to edit Master subtitle style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331640" y="2348880"/>
            <a:ext cx="595856" cy="40594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4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3A29C21-4605-924F-A079-2D0340AA88B2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5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b-NO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7" name="Slide Number Placeholder 8"/>
          <p:cNvSpPr>
            <a:spLocks noGrp="1"/>
          </p:cNvSpPr>
          <p:nvPr>
            <p:ph type="sldNum" sz="quarter" idx="10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</a:p>
        </p:txBody>
      </p:sp>
      <p:sp>
        <p:nvSpPr>
          <p:cNvPr id="3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5240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5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nb-NO" noProof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5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4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nb-NO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4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467544" y="692696"/>
            <a:ext cx="8219256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/>
              <a:t>Click to edit Master title style</a:t>
            </a:r>
            <a:endParaRPr lang="en-US" dirty="0"/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7544" y="1981200"/>
            <a:ext cx="8219256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CED1529-5045-C64B-893E-FADEF82FC3DB}" type="datetime1">
              <a:rPr lang="nb-NO"/>
              <a:pPr>
                <a:defRPr/>
              </a:pPr>
              <a:t>15.09.2021</a:t>
            </a:fld>
            <a:endParaRPr lang="nb-NO"/>
          </a:p>
        </p:txBody>
      </p:sp>
      <p:pic>
        <p:nvPicPr>
          <p:cNvPr id="13" name="Picture 12" descr="UiO_MN_A_ENG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96041" y="228600"/>
            <a:ext cx="5114159" cy="39349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316416" y="188640"/>
            <a:ext cx="595856" cy="405942"/>
          </a:xfrm>
          <a:prstGeom prst="rect">
            <a:avLst/>
          </a:prstGeom>
        </p:spPr>
      </p:pic>
      <p:sp>
        <p:nvSpPr>
          <p:cNvPr id="2" name="Rectangle 1"/>
          <p:cNvSpPr/>
          <p:nvPr userDrawn="1"/>
        </p:nvSpPr>
        <p:spPr>
          <a:xfrm>
            <a:off x="8731478" y="6536377"/>
            <a:ext cx="37702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fld id="{CDA37B57-12BB-EE40-B12F-0758C29EA9A3}" type="slidenum">
              <a:rPr lang="nb-NO" sz="1200" smtClean="0"/>
              <a:pPr>
                <a:defRPr/>
              </a:pPr>
              <a:t>‹#›</a:t>
            </a:fld>
            <a:endParaRPr lang="nb-NO" sz="120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49" r:id="rId1"/>
    <p:sldLayoutId id="2147484050" r:id="rId2"/>
    <p:sldLayoutId id="2147484051" r:id="rId3"/>
    <p:sldLayoutId id="2147484052" r:id="rId4"/>
    <p:sldLayoutId id="2147484053" r:id="rId5"/>
    <p:sldLayoutId id="2147484054" r:id="rId6"/>
    <p:sldLayoutId id="2147484055" r:id="rId7"/>
    <p:sldLayoutId id="2147484056" r:id="rId8"/>
    <p:sldLayoutId id="2147484057" r:id="rId9"/>
    <p:sldLayoutId id="2147484058" r:id="rId10"/>
    <p:sldLayoutId id="2147484059" r:id="rId11"/>
  </p:sldLayoutIdLst>
  <p:hf sldNum="0"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if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tiff"/><Relationship Id="rId2" Type="http://schemas.openxmlformats.org/officeDocument/2006/relationships/image" Target="../media/image11.tif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wm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tif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 sz="quarter"/>
          </p:nvPr>
        </p:nvSpPr>
        <p:spPr/>
        <p:txBody>
          <a:bodyPr/>
          <a:lstStyle/>
          <a:p>
            <a:r>
              <a:rPr lang="nb-NO" dirty="0"/>
              <a:t>Department </a:t>
            </a:r>
            <a:r>
              <a:rPr lang="nb-NO" dirty="0" err="1"/>
              <a:t>of</a:t>
            </a:r>
            <a:r>
              <a:rPr lang="nb-NO"/>
              <a:t> Informatics</a:t>
            </a:r>
            <a:br>
              <a:rPr lang="nb-NO"/>
            </a:br>
            <a:r>
              <a:rPr lang="nb-NO"/>
              <a:t>Networks and Distributed Systems (ND) </a:t>
            </a:r>
            <a:r>
              <a:rPr lang="nb-NO" err="1"/>
              <a:t>group</a:t>
            </a:r>
            <a:endParaRPr lang="en-US"/>
          </a:p>
        </p:txBody>
      </p:sp>
      <p:sp>
        <p:nvSpPr>
          <p:cNvPr id="5" name="Subtitle 4"/>
          <p:cNvSpPr>
            <a:spLocks noGrp="1"/>
          </p:cNvSpPr>
          <p:nvPr>
            <p:ph type="subTitle" sz="quarter" idx="1"/>
          </p:nvPr>
        </p:nvSpPr>
        <p:spPr>
          <a:xfrm>
            <a:off x="1295400" y="3332584"/>
            <a:ext cx="7315200" cy="1752600"/>
          </a:xfrm>
        </p:spPr>
        <p:txBody>
          <a:bodyPr/>
          <a:lstStyle/>
          <a:p>
            <a:r>
              <a:rPr lang="en-US"/>
              <a:t>IN3230 / IN4230</a:t>
            </a:r>
          </a:p>
          <a:p>
            <a:r>
              <a:rPr lang="en-US"/>
              <a:t>The Internet transport layer</a:t>
            </a:r>
          </a:p>
        </p:txBody>
      </p:sp>
      <p:sp>
        <p:nvSpPr>
          <p:cNvPr id="2" name="Rectangle 1"/>
          <p:cNvSpPr/>
          <p:nvPr/>
        </p:nvSpPr>
        <p:spPr>
          <a:xfrm>
            <a:off x="3563888" y="5765194"/>
            <a:ext cx="54006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/>
              <a:t>Michael Welzl</a:t>
            </a:r>
          </a:p>
        </p:txBody>
      </p:sp>
    </p:spTree>
    <p:extLst>
      <p:ext uri="{BB962C8B-B14F-4D97-AF65-F5344CB8AC3E}">
        <p14:creationId xmlns:p14="http://schemas.microsoft.com/office/powerpoint/2010/main" val="6201142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 charset="0"/>
              </a:rPr>
              <a:t>Where we are in the stack...</a:t>
            </a:r>
          </a:p>
        </p:txBody>
      </p:sp>
      <p:pic>
        <p:nvPicPr>
          <p:cNvPr id="15364" name="Picture 5" descr="6-0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875" y="2204864"/>
            <a:ext cx="7221538" cy="3665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749044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 charset="0"/>
              </a:rPr>
              <a:t>Addressing			[Tanenbaum book]</a:t>
            </a:r>
          </a:p>
        </p:txBody>
      </p:sp>
      <p:pic>
        <p:nvPicPr>
          <p:cNvPr id="22532" name="Picture 5" descr="6-0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2650" y="2008336"/>
            <a:ext cx="4799013" cy="398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3" name="Rectangle 5"/>
          <p:cNvSpPr>
            <a:spLocks noChangeArrowheads="1"/>
          </p:cNvSpPr>
          <p:nvPr/>
        </p:nvSpPr>
        <p:spPr bwMode="auto">
          <a:xfrm>
            <a:off x="2292350" y="6083449"/>
            <a:ext cx="45593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1800"/>
              <a:t>TSAPs, NSAPs and transport connections</a:t>
            </a:r>
          </a:p>
        </p:txBody>
      </p:sp>
    </p:spTree>
    <p:extLst>
      <p:ext uri="{BB962C8B-B14F-4D97-AF65-F5344CB8AC3E}">
        <p14:creationId xmlns:p14="http://schemas.microsoft.com/office/powerpoint/2010/main" val="5691398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Calibri" charset="0"/>
              </a:rPr>
              <a:t>Conn. establishment		[Tanenbaum book]</a:t>
            </a:r>
          </a:p>
        </p:txBody>
      </p:sp>
      <p:pic>
        <p:nvPicPr>
          <p:cNvPr id="23556" name="Picture 5" descr="6-0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864568"/>
            <a:ext cx="6257925" cy="402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7" name="Rectangle 3"/>
          <p:cNvSpPr txBox="1">
            <a:spLocks noChangeArrowheads="1"/>
          </p:cNvSpPr>
          <p:nvPr/>
        </p:nvSpPr>
        <p:spPr bwMode="auto">
          <a:xfrm>
            <a:off x="1119188" y="5903168"/>
            <a:ext cx="6881812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609600" indent="-609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chemeClr val="accent2"/>
              </a:buClr>
            </a:pPr>
            <a:r>
              <a:rPr lang="en-US" sz="1800"/>
              <a:t>How a user process in host 1 could establish a connection with a time-of-day server in host 2</a:t>
            </a:r>
          </a:p>
        </p:txBody>
      </p:sp>
    </p:spTree>
    <p:extLst>
      <p:ext uri="{BB962C8B-B14F-4D97-AF65-F5344CB8AC3E}">
        <p14:creationId xmlns:p14="http://schemas.microsoft.com/office/powerpoint/2010/main" val="12112506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 charset="0"/>
              </a:rPr>
              <a:t>The Internet transport layer</a:t>
            </a:r>
          </a:p>
        </p:txBody>
      </p:sp>
      <p:sp>
        <p:nvSpPr>
          <p:cNvPr id="2457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z="2000" dirty="0">
                <a:latin typeface="Calibri" charset="0"/>
              </a:rPr>
              <a:t>Services are (mostly) defined by two protocols</a:t>
            </a:r>
          </a:p>
          <a:p>
            <a:pPr lvl="1" eaLnBrk="1" hangingPunct="1"/>
            <a:r>
              <a:rPr lang="en-US" sz="1800" dirty="0">
                <a:latin typeface="Calibri" charset="0"/>
                <a:ea typeface="ＭＳ Ｐゴシック" charset="0"/>
              </a:rPr>
              <a:t>UDP (connectionless): sends a “datagram”</a:t>
            </a:r>
          </a:p>
          <a:p>
            <a:pPr lvl="1" eaLnBrk="1" hangingPunct="1"/>
            <a:r>
              <a:rPr lang="en-US" sz="1800" dirty="0">
                <a:latin typeface="Calibri" charset="0"/>
                <a:ea typeface="ＭＳ Ｐゴシック" charset="0"/>
              </a:rPr>
              <a:t>TCP (connection oriented): transfers a reliable </a:t>
            </a:r>
            <a:r>
              <a:rPr lang="en-US" sz="1800" dirty="0" err="1">
                <a:latin typeface="Calibri" charset="0"/>
                <a:ea typeface="ＭＳ Ｐゴシック" charset="0"/>
              </a:rPr>
              <a:t>bytestream</a:t>
            </a:r>
            <a:endParaRPr lang="en-US" sz="1800" dirty="0">
              <a:latin typeface="Calibri" charset="0"/>
              <a:ea typeface="ＭＳ Ｐゴシック" charset="0"/>
            </a:endParaRPr>
          </a:p>
          <a:p>
            <a:pPr lvl="1" eaLnBrk="1" hangingPunct="1"/>
            <a:endParaRPr lang="en-US" sz="1800" dirty="0">
              <a:latin typeface="Calibri" charset="0"/>
              <a:ea typeface="ＭＳ Ｐゴシック" charset="0"/>
            </a:endParaRPr>
          </a:p>
          <a:p>
            <a:pPr eaLnBrk="1" hangingPunct="1"/>
            <a:r>
              <a:rPr lang="en-US" sz="2000" dirty="0">
                <a:latin typeface="Calibri" charset="0"/>
              </a:rPr>
              <a:t>Addressing: port numbers</a:t>
            </a:r>
          </a:p>
          <a:p>
            <a:pPr lvl="1" eaLnBrk="1" hangingPunct="1"/>
            <a:r>
              <a:rPr lang="en-US" sz="1800" dirty="0">
                <a:latin typeface="Calibri" charset="0"/>
                <a:ea typeface="ＭＳ Ｐゴシック" charset="0"/>
              </a:rPr>
              <a:t>Choosing a service during connection establishment: well-known ports</a:t>
            </a:r>
          </a:p>
        </p:txBody>
      </p:sp>
      <p:pic>
        <p:nvPicPr>
          <p:cNvPr id="24581" name="Picture 5" descr="6-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4442544"/>
            <a:ext cx="5033963" cy="208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83" name="TextBox 6"/>
          <p:cNvSpPr txBox="1">
            <a:spLocks noChangeArrowheads="1"/>
          </p:cNvSpPr>
          <p:nvPr/>
        </p:nvSpPr>
        <p:spPr bwMode="auto">
          <a:xfrm>
            <a:off x="6477000" y="4903912"/>
            <a:ext cx="25146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/>
              <a:t>Berkeley sockets:</a:t>
            </a:r>
          </a:p>
          <a:p>
            <a:pPr eaLnBrk="1" hangingPunct="1"/>
            <a:r>
              <a:rPr lang="en-US" sz="1800"/>
              <a:t>TCP service primitives</a:t>
            </a:r>
          </a:p>
        </p:txBody>
      </p:sp>
    </p:spTree>
    <p:extLst>
      <p:ext uri="{BB962C8B-B14F-4D97-AF65-F5344CB8AC3E}">
        <p14:creationId xmlns:p14="http://schemas.microsoft.com/office/powerpoint/2010/main" val="13014710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01E179-7AE9-2F47-9581-90AF9C0CEF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Evolution of the Internet's transport layer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D11E95-A347-DB43-8E43-9ACA6D785D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8" y="1844824"/>
            <a:ext cx="8219256" cy="4968552"/>
          </a:xfrm>
        </p:spPr>
        <p:txBody>
          <a:bodyPr/>
          <a:lstStyle/>
          <a:p>
            <a:r>
              <a:rPr lang="en-US" sz="2000" dirty="0">
                <a:solidFill>
                  <a:srgbClr val="0070C0"/>
                </a:solidFill>
              </a:rPr>
              <a:t>Only TCP and UDP</a:t>
            </a:r>
            <a:r>
              <a:rPr lang="en-US" sz="2000" dirty="0"/>
              <a:t>... so long that it has become almost impossible to use something else. "</a:t>
            </a:r>
            <a:r>
              <a:rPr lang="en-US" sz="2000" b="1" dirty="0"/>
              <a:t>Ossification</a:t>
            </a:r>
            <a:r>
              <a:rPr lang="en-US" sz="2000" dirty="0"/>
              <a:t>”</a:t>
            </a:r>
          </a:p>
          <a:p>
            <a:pPr lvl="1"/>
            <a:r>
              <a:rPr lang="en-US" sz="1800" dirty="0"/>
              <a:t>E.g., in-network devices make X/IP fail unless X != {TCP, UDP}</a:t>
            </a:r>
          </a:p>
          <a:p>
            <a:pPr>
              <a:spcBef>
                <a:spcPts val="1824"/>
              </a:spcBef>
            </a:pPr>
            <a:r>
              <a:rPr lang="en-US" sz="2000" dirty="0"/>
              <a:t>Try-a-different-protocol-else-</a:t>
            </a:r>
            <a:r>
              <a:rPr lang="en-US" sz="2000" dirty="0" err="1"/>
              <a:t>fall-back</a:t>
            </a:r>
            <a:r>
              <a:rPr lang="en-US" sz="2000" dirty="0"/>
              <a:t> hard to implement; thus, protocols now often developed in user space, over UDP, per app.</a:t>
            </a:r>
          </a:p>
          <a:p>
            <a:pPr lvl="1"/>
            <a:r>
              <a:rPr lang="en-US" sz="1800" dirty="0"/>
              <a:t>Wheel re-invention: e.g. multi-streaming is in </a:t>
            </a:r>
            <a:r>
              <a:rPr lang="en-US" sz="1800" dirty="0">
                <a:solidFill>
                  <a:srgbClr val="0070C0"/>
                </a:solidFill>
              </a:rPr>
              <a:t>SCTP</a:t>
            </a:r>
            <a:r>
              <a:rPr lang="en-US" sz="1800" dirty="0"/>
              <a:t>, Adobe's </a:t>
            </a:r>
            <a:r>
              <a:rPr lang="en-US" sz="1800" dirty="0">
                <a:solidFill>
                  <a:srgbClr val="0070C0"/>
                </a:solidFill>
              </a:rPr>
              <a:t>RTMFP</a:t>
            </a:r>
            <a:r>
              <a:rPr lang="en-US" sz="1800" dirty="0"/>
              <a:t>, Google's </a:t>
            </a:r>
            <a:r>
              <a:rPr lang="en-US" sz="1800" dirty="0">
                <a:solidFill>
                  <a:srgbClr val="0070C0"/>
                </a:solidFill>
              </a:rPr>
              <a:t>QUIC</a:t>
            </a:r>
            <a:r>
              <a:rPr lang="en-US" sz="1800" dirty="0"/>
              <a:t>, Apple's </a:t>
            </a:r>
            <a:r>
              <a:rPr lang="en-US" sz="1800" dirty="0">
                <a:solidFill>
                  <a:srgbClr val="0070C0"/>
                </a:solidFill>
              </a:rPr>
              <a:t>Minion</a:t>
            </a:r>
            <a:r>
              <a:rPr lang="en-US" sz="1800" dirty="0"/>
              <a:t>...</a:t>
            </a:r>
          </a:p>
          <a:p>
            <a:pPr lvl="1"/>
            <a:r>
              <a:rPr lang="en-US" sz="1800" dirty="0"/>
              <a:t>Think "TCP++" for these protocols. Good to understand TCP first!</a:t>
            </a:r>
          </a:p>
          <a:p>
            <a:pPr lvl="1"/>
            <a:endParaRPr lang="en-US" sz="1800" dirty="0"/>
          </a:p>
          <a:p>
            <a:pPr>
              <a:spcBef>
                <a:spcPts val="1824"/>
              </a:spcBef>
            </a:pPr>
            <a:r>
              <a:rPr lang="en-US" sz="2000" dirty="0">
                <a:solidFill>
                  <a:srgbClr val="0070C0"/>
                </a:solidFill>
              </a:rPr>
              <a:t>IETF Transport Services (TAPS) WG:</a:t>
            </a:r>
            <a:br>
              <a:rPr lang="en-US" sz="2000" dirty="0">
                <a:solidFill>
                  <a:srgbClr val="0070C0"/>
                </a:solidFill>
              </a:rPr>
            </a:br>
            <a:r>
              <a:rPr lang="en-US" sz="2000" dirty="0"/>
              <a:t>new API that lets applications choose service instead of protocol</a:t>
            </a:r>
          </a:p>
          <a:p>
            <a:pPr lvl="1"/>
            <a:r>
              <a:rPr lang="en-US" sz="1800" dirty="0"/>
              <a:t>Flexible protocol choice, try-else-</a:t>
            </a:r>
            <a:r>
              <a:rPr lang="en-US" sz="1800" dirty="0" err="1"/>
              <a:t>fall-back</a:t>
            </a:r>
            <a:r>
              <a:rPr lang="en-US" sz="1800" dirty="0"/>
              <a:t> complexity: all below the API</a:t>
            </a:r>
          </a:p>
          <a:p>
            <a:pPr lvl="1"/>
            <a:r>
              <a:rPr lang="en-US" sz="1800" dirty="0"/>
              <a:t>New standard; Apple’s </a:t>
            </a:r>
            <a:r>
              <a:rPr lang="en-US" sz="1800" dirty="0" err="1"/>
              <a:t>Network.Framework</a:t>
            </a:r>
            <a:r>
              <a:rPr lang="en-US" sz="1800" dirty="0"/>
              <a:t> (since beta for </a:t>
            </a:r>
            <a:r>
              <a:rPr lang="en-US" sz="1800" dirty="0" err="1"/>
              <a:t>iOS</a:t>
            </a:r>
            <a:r>
              <a:rPr lang="en-US" sz="1800" dirty="0"/>
              <a:t> 12 and </a:t>
            </a:r>
            <a:r>
              <a:rPr lang="en-US" sz="1800" dirty="0" err="1"/>
              <a:t>macOS</a:t>
            </a:r>
            <a:r>
              <a:rPr lang="en-US" sz="1800" dirty="0"/>
              <a:t> Mojave, presented at WWDC 2018) conforms to TAPS</a:t>
            </a:r>
          </a:p>
        </p:txBody>
      </p:sp>
      <p:sp>
        <p:nvSpPr>
          <p:cNvPr id="5" name="Rectangular Callout 4"/>
          <p:cNvSpPr/>
          <p:nvPr/>
        </p:nvSpPr>
        <p:spPr bwMode="auto">
          <a:xfrm>
            <a:off x="5868144" y="5013176"/>
            <a:ext cx="1368152" cy="360040"/>
          </a:xfrm>
          <a:prstGeom prst="wedgeRectCallout">
            <a:avLst>
              <a:gd name="adj1" fmla="val -103220"/>
              <a:gd name="adj2" fmla="val 46335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IFI research!</a:t>
            </a:r>
          </a:p>
        </p:txBody>
      </p:sp>
    </p:spTree>
    <p:extLst>
      <p:ext uri="{BB962C8B-B14F-4D97-AF65-F5344CB8AC3E}">
        <p14:creationId xmlns:p14="http://schemas.microsoft.com/office/powerpoint/2010/main" val="3970813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 charset="0"/>
              </a:rPr>
              <a:t>Internet terminology</a:t>
            </a:r>
          </a:p>
        </p:txBody>
      </p:sp>
      <p:sp>
        <p:nvSpPr>
          <p:cNvPr id="26627" name="Content Placeholder 2"/>
          <p:cNvSpPr>
            <a:spLocks noGrp="1"/>
          </p:cNvSpPr>
          <p:nvPr>
            <p:ph idx="1"/>
          </p:nvPr>
        </p:nvSpPr>
        <p:spPr>
          <a:xfrm>
            <a:off x="395536" y="2060848"/>
            <a:ext cx="8507288" cy="4741987"/>
          </a:xfrm>
        </p:spPr>
        <p:txBody>
          <a:bodyPr/>
          <a:lstStyle/>
          <a:p>
            <a:pPr eaLnBrk="1" hangingPunct="1"/>
            <a:r>
              <a:rPr lang="en-US" sz="2800" dirty="0">
                <a:latin typeface="Calibri" charset="0"/>
              </a:rPr>
              <a:t>PDU, SDU, etc.: OSI terminology</a:t>
            </a:r>
          </a:p>
          <a:p>
            <a:pPr lvl="1" eaLnBrk="1" hangingPunct="1"/>
            <a:r>
              <a:rPr lang="en-US" sz="2400" dirty="0">
                <a:latin typeface="Calibri" charset="0"/>
                <a:ea typeface="ＭＳ Ｐゴシック" charset="0"/>
              </a:rPr>
              <a:t>Internet terminology: datagram, segment, packet</a:t>
            </a:r>
          </a:p>
          <a:p>
            <a:pPr marL="457200" lvl="1" indent="0" eaLnBrk="1" hangingPunct="1">
              <a:buNone/>
            </a:pPr>
            <a:endParaRPr lang="en-US" sz="2400" dirty="0">
              <a:latin typeface="Calibri" charset="0"/>
              <a:ea typeface="ＭＳ Ｐゴシック" charset="0"/>
            </a:endParaRPr>
          </a:p>
          <a:p>
            <a:pPr eaLnBrk="1" hangingPunct="1"/>
            <a:r>
              <a:rPr lang="en-US" sz="2800" dirty="0">
                <a:latin typeface="Calibri" charset="0"/>
              </a:rPr>
              <a:t>Theoretically, 1 TCP segment could be split into multiple IP packets</a:t>
            </a:r>
          </a:p>
          <a:p>
            <a:pPr lvl="1" eaLnBrk="1" hangingPunct="1"/>
            <a:r>
              <a:rPr lang="en-US" sz="2400" dirty="0">
                <a:latin typeface="Calibri" charset="0"/>
                <a:ea typeface="ＭＳ Ｐゴシック" charset="0"/>
              </a:rPr>
              <a:t>hence different words used</a:t>
            </a:r>
          </a:p>
          <a:p>
            <a:pPr lvl="1" eaLnBrk="1" hangingPunct="1">
              <a:buFont typeface="Arial" charset="0"/>
              <a:buNone/>
            </a:pPr>
            <a:endParaRPr lang="en-US" sz="2400" dirty="0">
              <a:latin typeface="Calibri" charset="0"/>
              <a:ea typeface="ＭＳ Ｐゴシック" charset="0"/>
            </a:endParaRPr>
          </a:p>
          <a:p>
            <a:pPr eaLnBrk="1" hangingPunct="1"/>
            <a:r>
              <a:rPr lang="en-US" sz="2800" dirty="0">
                <a:latin typeface="Calibri" charset="0"/>
              </a:rPr>
              <a:t>In practice, this is inefficient and not often done</a:t>
            </a:r>
          </a:p>
          <a:p>
            <a:pPr lvl="1" eaLnBrk="1" hangingPunct="1"/>
            <a:r>
              <a:rPr lang="en-US" sz="2400" dirty="0">
                <a:latin typeface="Calibri" charset="0"/>
                <a:ea typeface="ＭＳ Ｐゴシック" charset="0"/>
              </a:rPr>
              <a:t>hence segment = packet</a:t>
            </a:r>
          </a:p>
          <a:p>
            <a:pPr lvl="1"/>
            <a:r>
              <a:rPr lang="en-US" dirty="0">
                <a:latin typeface="Calibri" charset="0"/>
              </a:rPr>
              <a:t>Except, (of course!): TCP segment does not contain IP header</a:t>
            </a:r>
            <a:endParaRPr lang="en-US" dirty="0">
              <a:latin typeface="Calibri" charset="0"/>
              <a:ea typeface="ＭＳ Ｐゴシック" charset="0"/>
            </a:endParaRPr>
          </a:p>
          <a:p>
            <a:pPr lvl="1" eaLnBrk="1" hangingPunct="1"/>
            <a:endParaRPr lang="en-US" sz="2400" dirty="0">
              <a:latin typeface="Calibri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74719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>
                <a:latin typeface="Calibri" charset="0"/>
              </a:rPr>
              <a:t>UDP</a:t>
            </a:r>
            <a:endParaRPr lang="de-AT">
              <a:latin typeface="Calibri" charset="0"/>
            </a:endParaRP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37977" y="4005064"/>
            <a:ext cx="8039100" cy="2664296"/>
          </a:xfrm>
        </p:spPr>
        <p:txBody>
          <a:bodyPr/>
          <a:lstStyle/>
          <a:p>
            <a:pPr eaLnBrk="1" hangingPunct="1"/>
            <a:r>
              <a:rPr lang="de-DE" sz="2000" dirty="0">
                <a:latin typeface="Calibri" charset="0"/>
              </a:rPr>
              <a:t>UDP = IP + 2 </a:t>
            </a:r>
            <a:r>
              <a:rPr lang="de-DE" sz="2000" dirty="0" err="1">
                <a:latin typeface="Calibri" charset="0"/>
              </a:rPr>
              <a:t>features</a:t>
            </a:r>
            <a:r>
              <a:rPr lang="de-DE" sz="2000" dirty="0">
                <a:latin typeface="Calibri" charset="0"/>
              </a:rPr>
              <a:t>:</a:t>
            </a:r>
          </a:p>
          <a:p>
            <a:pPr lvl="1" eaLnBrk="1" hangingPunct="1"/>
            <a:r>
              <a:rPr lang="de-DE" sz="1800" dirty="0">
                <a:solidFill>
                  <a:srgbClr val="3366FF"/>
                </a:solidFill>
                <a:latin typeface="Calibri" charset="0"/>
                <a:ea typeface="ＭＳ Ｐゴシック" charset="0"/>
              </a:rPr>
              <a:t>Ports:</a:t>
            </a:r>
            <a:r>
              <a:rPr lang="de-DE" sz="1800" dirty="0">
                <a:latin typeface="Calibri" charset="0"/>
                <a:ea typeface="ＭＳ Ｐゴシック" charset="0"/>
              </a:rPr>
              <a:t> </a:t>
            </a:r>
            <a:r>
              <a:rPr lang="de-DE" sz="1800" dirty="0" err="1">
                <a:latin typeface="Calibri" charset="0"/>
                <a:ea typeface="ＭＳ Ｐゴシック" charset="0"/>
              </a:rPr>
              <a:t>identify</a:t>
            </a:r>
            <a:r>
              <a:rPr lang="de-DE" sz="1800" dirty="0">
                <a:latin typeface="Calibri" charset="0"/>
                <a:ea typeface="ＭＳ Ｐゴシック" charset="0"/>
              </a:rPr>
              <a:t> </a:t>
            </a:r>
            <a:r>
              <a:rPr lang="de-DE" sz="1800" dirty="0" err="1">
                <a:latin typeface="Calibri" charset="0"/>
                <a:ea typeface="ＭＳ Ｐゴシック" charset="0"/>
              </a:rPr>
              <a:t>communicating</a:t>
            </a:r>
            <a:r>
              <a:rPr lang="de-DE" sz="1800" dirty="0">
                <a:latin typeface="Calibri" charset="0"/>
                <a:ea typeface="ＭＳ Ｐゴシック" charset="0"/>
              </a:rPr>
              <a:t> </a:t>
            </a:r>
            <a:r>
              <a:rPr lang="de-DE" sz="1800" dirty="0" err="1">
                <a:latin typeface="Calibri" charset="0"/>
                <a:ea typeface="ＭＳ Ｐゴシック" charset="0"/>
              </a:rPr>
              <a:t>instances</a:t>
            </a:r>
            <a:r>
              <a:rPr lang="de-DE" sz="1800" dirty="0">
                <a:latin typeface="Calibri" charset="0"/>
                <a:ea typeface="ＭＳ Ｐゴシック" charset="0"/>
              </a:rPr>
              <a:t> </a:t>
            </a:r>
            <a:r>
              <a:rPr lang="de-DE" sz="1800" dirty="0" err="1">
                <a:latin typeface="Calibri" charset="0"/>
                <a:ea typeface="ＭＳ Ｐゴシック" charset="0"/>
              </a:rPr>
              <a:t>with</a:t>
            </a:r>
            <a:r>
              <a:rPr lang="de-DE" sz="1800" dirty="0">
                <a:latin typeface="Calibri" charset="0"/>
                <a:ea typeface="ＭＳ Ｐゴシック" charset="0"/>
              </a:rPr>
              <a:t> </a:t>
            </a:r>
            <a:r>
              <a:rPr lang="de-DE" sz="1800" dirty="0" err="1">
                <a:latin typeface="Calibri" charset="0"/>
                <a:ea typeface="ＭＳ Ｐゴシック" charset="0"/>
              </a:rPr>
              <a:t>similar</a:t>
            </a:r>
            <a:r>
              <a:rPr lang="de-DE" sz="1800" dirty="0">
                <a:latin typeface="Calibri" charset="0"/>
                <a:ea typeface="ＭＳ Ｐゴシック" charset="0"/>
              </a:rPr>
              <a:t> IP </a:t>
            </a:r>
            <a:r>
              <a:rPr lang="de-DE" sz="1800" dirty="0" err="1">
                <a:latin typeface="Calibri" charset="0"/>
                <a:ea typeface="ＭＳ Ｐゴシック" charset="0"/>
              </a:rPr>
              <a:t>address</a:t>
            </a:r>
            <a:br>
              <a:rPr lang="de-DE" sz="1800" dirty="0">
                <a:latin typeface="Calibri" charset="0"/>
                <a:ea typeface="ＭＳ Ｐゴシック" charset="0"/>
              </a:rPr>
            </a:br>
            <a:r>
              <a:rPr lang="de-DE" sz="1800" dirty="0">
                <a:latin typeface="Calibri" charset="0"/>
                <a:ea typeface="ＭＳ Ｐゴシック" charset="0"/>
              </a:rPr>
              <a:t>(</a:t>
            </a:r>
            <a:r>
              <a:rPr lang="de-DE" sz="1800" dirty="0" err="1">
                <a:latin typeface="Calibri" charset="0"/>
                <a:ea typeface="ＭＳ Ｐゴシック" charset="0"/>
              </a:rPr>
              <a:t>transport</a:t>
            </a:r>
            <a:r>
              <a:rPr lang="de-DE" sz="1800" dirty="0">
                <a:latin typeface="Calibri" charset="0"/>
                <a:ea typeface="ＭＳ Ｐゴシック" charset="0"/>
              </a:rPr>
              <a:t> </a:t>
            </a:r>
            <a:r>
              <a:rPr lang="de-DE" sz="1800" dirty="0" err="1">
                <a:latin typeface="Calibri" charset="0"/>
                <a:ea typeface="ＭＳ Ｐゴシック" charset="0"/>
              </a:rPr>
              <a:t>layer</a:t>
            </a:r>
            <a:r>
              <a:rPr lang="de-DE" sz="1800" dirty="0">
                <a:latin typeface="Calibri" charset="0"/>
                <a:ea typeface="ＭＳ Ｐゴシック" charset="0"/>
              </a:rPr>
              <a:t>)</a:t>
            </a:r>
          </a:p>
          <a:p>
            <a:pPr lvl="1" eaLnBrk="1" hangingPunct="1"/>
            <a:r>
              <a:rPr lang="de-DE" sz="1800" dirty="0" err="1">
                <a:solidFill>
                  <a:srgbClr val="3366FF"/>
                </a:solidFill>
                <a:latin typeface="Calibri" charset="0"/>
                <a:ea typeface="ＭＳ Ｐゴシック" charset="0"/>
              </a:rPr>
              <a:t>Checksum</a:t>
            </a:r>
            <a:r>
              <a:rPr lang="de-DE" sz="1800" dirty="0">
                <a:solidFill>
                  <a:srgbClr val="3366FF"/>
                </a:solidFill>
                <a:latin typeface="Calibri" charset="0"/>
                <a:ea typeface="ＭＳ Ｐゴシック" charset="0"/>
              </a:rPr>
              <a:t>:</a:t>
            </a:r>
            <a:r>
              <a:rPr lang="de-DE" sz="1800" dirty="0">
                <a:latin typeface="Calibri" charset="0"/>
                <a:ea typeface="ＭＳ Ｐゴシック" charset="0"/>
              </a:rPr>
              <a:t> Adler-32 </a:t>
            </a:r>
            <a:r>
              <a:rPr lang="de-DE" sz="1800" dirty="0" err="1">
                <a:latin typeface="Calibri" charset="0"/>
                <a:ea typeface="ＭＳ Ｐゴシック" charset="0"/>
              </a:rPr>
              <a:t>covering</a:t>
            </a:r>
            <a:r>
              <a:rPr lang="de-DE" sz="1800" dirty="0">
                <a:latin typeface="Calibri" charset="0"/>
                <a:ea typeface="ＭＳ Ｐゴシック" charset="0"/>
              </a:rPr>
              <a:t> </a:t>
            </a:r>
            <a:r>
              <a:rPr lang="de-DE" sz="1800" dirty="0" err="1">
                <a:latin typeface="Calibri" charset="0"/>
                <a:ea typeface="ＭＳ Ｐゴシック" charset="0"/>
              </a:rPr>
              <a:t>the</a:t>
            </a:r>
            <a:r>
              <a:rPr lang="de-DE" sz="1800" dirty="0">
                <a:latin typeface="Calibri" charset="0"/>
                <a:ea typeface="ＭＳ Ｐゴシック" charset="0"/>
              </a:rPr>
              <a:t> </a:t>
            </a:r>
            <a:r>
              <a:rPr lang="de-DE" sz="1800" dirty="0" err="1">
                <a:latin typeface="Calibri" charset="0"/>
                <a:ea typeface="ＭＳ Ｐゴシック" charset="0"/>
              </a:rPr>
              <a:t>whole</a:t>
            </a:r>
            <a:r>
              <a:rPr lang="de-DE" sz="1800" dirty="0">
                <a:latin typeface="Calibri" charset="0"/>
                <a:ea typeface="ＭＳ Ｐゴシック" charset="0"/>
              </a:rPr>
              <a:t> packet</a:t>
            </a:r>
          </a:p>
          <a:p>
            <a:pPr lvl="2" eaLnBrk="1" hangingPunct="1"/>
            <a:r>
              <a:rPr lang="de-DE" sz="1800" dirty="0" err="1">
                <a:latin typeface="Calibri" charset="0"/>
                <a:ea typeface="ＭＳ Ｐゴシック" charset="0"/>
              </a:rPr>
              <a:t>checksum</a:t>
            </a:r>
            <a:r>
              <a:rPr lang="de-DE" sz="1800" dirty="0">
                <a:latin typeface="Calibri" charset="0"/>
                <a:ea typeface="ＭＳ Ｐゴシック" charset="0"/>
              </a:rPr>
              <a:t> </a:t>
            </a:r>
            <a:r>
              <a:rPr lang="de-DE" sz="1800" dirty="0" err="1">
                <a:latin typeface="Calibri" charset="0"/>
                <a:ea typeface="ＭＳ Ｐゴシック" charset="0"/>
              </a:rPr>
              <a:t>field</a:t>
            </a:r>
            <a:r>
              <a:rPr lang="de-DE" sz="1800" dirty="0">
                <a:latin typeface="Calibri" charset="0"/>
                <a:ea typeface="ＭＳ Ｐゴシック" charset="0"/>
              </a:rPr>
              <a:t> = 0: </a:t>
            </a:r>
            <a:r>
              <a:rPr lang="de-DE" sz="1800" dirty="0" err="1">
                <a:latin typeface="Calibri" charset="0"/>
                <a:ea typeface="ＭＳ Ｐゴシック" charset="0"/>
              </a:rPr>
              <a:t>no</a:t>
            </a:r>
            <a:r>
              <a:rPr lang="de-DE" sz="1800" dirty="0">
                <a:latin typeface="Calibri" charset="0"/>
                <a:ea typeface="ＭＳ Ｐゴシック" charset="0"/>
              </a:rPr>
              <a:t> </a:t>
            </a:r>
            <a:r>
              <a:rPr lang="de-DE" sz="1800" dirty="0" err="1">
                <a:latin typeface="Calibri" charset="0"/>
                <a:ea typeface="ＭＳ Ｐゴシック" charset="0"/>
              </a:rPr>
              <a:t>checksum</a:t>
            </a:r>
            <a:r>
              <a:rPr lang="de-DE" sz="1800" dirty="0">
                <a:latin typeface="Calibri" charset="0"/>
                <a:ea typeface="ＭＳ Ｐゴシック" charset="0"/>
              </a:rPr>
              <a:t> </a:t>
            </a:r>
            <a:r>
              <a:rPr lang="de-DE" sz="1800" dirty="0" err="1">
                <a:latin typeface="Calibri" charset="0"/>
                <a:ea typeface="ＭＳ Ｐゴシック" charset="0"/>
              </a:rPr>
              <a:t>at</a:t>
            </a:r>
            <a:r>
              <a:rPr lang="de-DE" sz="1800" dirty="0">
                <a:latin typeface="Calibri" charset="0"/>
                <a:ea typeface="ＭＳ Ｐゴシック" charset="0"/>
              </a:rPr>
              <a:t> all</a:t>
            </a:r>
          </a:p>
          <a:p>
            <a:pPr lvl="2" eaLnBrk="1" hangingPunct="1"/>
            <a:endParaRPr lang="de-DE" sz="1800" dirty="0">
              <a:latin typeface="Calibri" charset="0"/>
              <a:ea typeface="ＭＳ Ｐゴシック" charset="0"/>
            </a:endParaRPr>
          </a:p>
          <a:p>
            <a:r>
              <a:rPr lang="de-DE" sz="2000" dirty="0" err="1">
                <a:latin typeface="Calibri" charset="0"/>
              </a:rPr>
              <a:t>Usage</a:t>
            </a:r>
            <a:r>
              <a:rPr lang="de-DE" sz="2000" dirty="0">
                <a:latin typeface="Calibri" charset="0"/>
              </a:rPr>
              <a:t> </a:t>
            </a:r>
            <a:r>
              <a:rPr lang="de-DE" sz="2000" dirty="0" err="1">
                <a:latin typeface="Calibri" charset="0"/>
              </a:rPr>
              <a:t>of</a:t>
            </a:r>
            <a:r>
              <a:rPr lang="de-DE" sz="2000" dirty="0">
                <a:latin typeface="Calibri" charset="0"/>
              </a:rPr>
              <a:t> UDP: </a:t>
            </a:r>
            <a:r>
              <a:rPr lang="de-DE" sz="2000" dirty="0" err="1">
                <a:latin typeface="Calibri" charset="0"/>
              </a:rPr>
              <a:t>unreliable</a:t>
            </a:r>
            <a:r>
              <a:rPr lang="de-DE" sz="2000" dirty="0">
                <a:latin typeface="Calibri" charset="0"/>
              </a:rPr>
              <a:t> </a:t>
            </a:r>
            <a:r>
              <a:rPr lang="de-DE" sz="2000" dirty="0" err="1">
                <a:latin typeface="Calibri" charset="0"/>
              </a:rPr>
              <a:t>data</a:t>
            </a:r>
            <a:r>
              <a:rPr lang="de-DE" sz="2000" dirty="0">
                <a:latin typeface="Calibri" charset="0"/>
              </a:rPr>
              <a:t> </a:t>
            </a:r>
            <a:r>
              <a:rPr lang="de-DE" sz="2000" dirty="0" err="1">
                <a:latin typeface="Calibri" charset="0"/>
              </a:rPr>
              <a:t>transmission</a:t>
            </a:r>
            <a:br>
              <a:rPr lang="de-DE" sz="2000" dirty="0" err="1">
                <a:latin typeface="Calibri" charset="0"/>
              </a:rPr>
            </a:br>
            <a:r>
              <a:rPr lang="de-DE" sz="2000" dirty="0">
                <a:latin typeface="Calibri" charset="0"/>
              </a:rPr>
              <a:t>(DNS, SNMP, real-time </a:t>
            </a:r>
            <a:r>
              <a:rPr lang="de-DE" sz="2000" dirty="0" err="1">
                <a:latin typeface="Calibri" charset="0"/>
              </a:rPr>
              <a:t>streams</a:t>
            </a:r>
            <a:r>
              <a:rPr lang="de-DE" sz="2000" dirty="0">
                <a:latin typeface="Calibri" charset="0"/>
              </a:rPr>
              <a:t>, ..)</a:t>
            </a:r>
            <a:endParaRPr lang="de-AT" sz="2000" dirty="0">
              <a:latin typeface="Calibri" charset="0"/>
            </a:endParaRPr>
          </a:p>
        </p:txBody>
      </p:sp>
      <p:pic>
        <p:nvPicPr>
          <p:cNvPr id="28676" name="Picture 4" descr="6-2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960562"/>
            <a:ext cx="8207375" cy="1468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91849429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683568" y="2060848"/>
            <a:ext cx="7772400" cy="2808312"/>
          </a:xfrm>
        </p:spPr>
        <p:txBody>
          <a:bodyPr/>
          <a:lstStyle/>
          <a:p>
            <a:pPr algn="ctr"/>
            <a:r>
              <a:rPr lang="en-US" sz="4000"/>
              <a:t>TCP</a:t>
            </a:r>
          </a:p>
          <a:p>
            <a:pPr algn="ctr"/>
            <a:endParaRPr lang="en-US" sz="4000"/>
          </a:p>
          <a:p>
            <a:pPr algn="ctr"/>
            <a:r>
              <a:rPr lang="en-US" sz="2800"/>
              <a:t>How it </a:t>
            </a:r>
            <a:r>
              <a:rPr lang="en-US" sz="2800" u="sng"/>
              <a:t>really</a:t>
            </a:r>
            <a:r>
              <a:rPr lang="en-US" sz="2800"/>
              <a:t> is today.</a:t>
            </a:r>
          </a:p>
          <a:p>
            <a:pPr algn="ctr"/>
            <a:r>
              <a:rPr lang="en-US" sz="2800"/>
              <a:t>Skipping the very basic things that you should know from IN2140.</a:t>
            </a:r>
          </a:p>
        </p:txBody>
      </p:sp>
    </p:spTree>
    <p:extLst>
      <p:ext uri="{BB962C8B-B14F-4D97-AF65-F5344CB8AC3E}">
        <p14:creationId xmlns:p14="http://schemas.microsoft.com/office/powerpoint/2010/main" val="6337417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>
                <a:latin typeface="Calibri" charset="0"/>
              </a:rPr>
              <a:t>The </a:t>
            </a:r>
            <a:r>
              <a:rPr lang="de-DE" err="1">
                <a:latin typeface="Calibri" charset="0"/>
              </a:rPr>
              <a:t>beginning</a:t>
            </a:r>
            <a:r>
              <a:rPr lang="de-DE">
                <a:latin typeface="Calibri" charset="0"/>
              </a:rPr>
              <a:t> (1970s, </a:t>
            </a:r>
            <a:r>
              <a:rPr lang="de-DE" err="1">
                <a:latin typeface="Calibri" charset="0"/>
              </a:rPr>
              <a:t>up</a:t>
            </a:r>
            <a:r>
              <a:rPr lang="de-DE">
                <a:latin typeface="Calibri" charset="0"/>
              </a:rPr>
              <a:t> </a:t>
            </a:r>
            <a:r>
              <a:rPr lang="de-DE" err="1">
                <a:latin typeface="Calibri" charset="0"/>
              </a:rPr>
              <a:t>to</a:t>
            </a:r>
            <a:r>
              <a:rPr lang="de-DE">
                <a:latin typeface="Calibri" charset="0"/>
              </a:rPr>
              <a:t> 1981)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772816"/>
            <a:ext cx="8892480" cy="5085184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de-AT" sz="2400">
                <a:solidFill>
                  <a:srgbClr val="000000"/>
                </a:solidFill>
                <a:latin typeface="Calibri" charset="0"/>
              </a:rPr>
              <a:t>RFC 793, 1981, Jon Postel</a:t>
            </a:r>
          </a:p>
          <a:p>
            <a:pPr lvl="1">
              <a:lnSpc>
                <a:spcPct val="90000"/>
              </a:lnSpc>
            </a:pPr>
            <a:r>
              <a:rPr lang="de-AT" sz="2000">
                <a:solidFill>
                  <a:srgbClr val="000000"/>
                </a:solidFill>
                <a:latin typeface="Calibri" charset="0"/>
              </a:rPr>
              <a:t>Front </a:t>
            </a:r>
            <a:r>
              <a:rPr lang="de-AT" sz="2000" err="1">
                <a:solidFill>
                  <a:srgbClr val="000000"/>
                </a:solidFill>
                <a:latin typeface="Calibri" charset="0"/>
              </a:rPr>
              <a:t>page</a:t>
            </a:r>
            <a:r>
              <a:rPr lang="de-AT" sz="20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000" err="1">
                <a:solidFill>
                  <a:srgbClr val="000000"/>
                </a:solidFill>
                <a:latin typeface="Calibri" charset="0"/>
              </a:rPr>
              <a:t>says</a:t>
            </a:r>
            <a:r>
              <a:rPr lang="de-AT" sz="2000">
                <a:solidFill>
                  <a:srgbClr val="000000"/>
                </a:solidFill>
                <a:latin typeface="Calibri" charset="0"/>
              </a:rPr>
              <a:t>: "DARPA INTERNET PROGRAM PROTOCOL SPECIFICATION" </a:t>
            </a:r>
            <a:r>
              <a:rPr lang="de-AT" sz="2000" err="1">
                <a:solidFill>
                  <a:srgbClr val="000000"/>
                </a:solidFill>
                <a:latin typeface="Calibri" charset="0"/>
              </a:rPr>
              <a:t>and</a:t>
            </a:r>
            <a:r>
              <a:rPr lang="de-AT" sz="2000">
                <a:solidFill>
                  <a:srgbClr val="000000"/>
                </a:solidFill>
                <a:latin typeface="Calibri" charset="0"/>
              </a:rPr>
              <a:t> "</a:t>
            </a:r>
            <a:r>
              <a:rPr lang="de-AT" sz="2000" err="1">
                <a:solidFill>
                  <a:srgbClr val="000000"/>
                </a:solidFill>
                <a:latin typeface="Calibri" charset="0"/>
              </a:rPr>
              <a:t>prepared</a:t>
            </a:r>
            <a:r>
              <a:rPr lang="de-AT" sz="20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000" err="1">
                <a:solidFill>
                  <a:srgbClr val="000000"/>
                </a:solidFill>
                <a:latin typeface="Calibri" charset="0"/>
              </a:rPr>
              <a:t>for</a:t>
            </a:r>
            <a:r>
              <a:rPr lang="de-AT" sz="2000">
                <a:solidFill>
                  <a:srgbClr val="000000"/>
                </a:solidFill>
                <a:latin typeface="Calibri" charset="0"/>
              </a:rPr>
              <a:t> Defense </a:t>
            </a:r>
            <a:r>
              <a:rPr lang="de-AT" sz="2000" err="1">
                <a:solidFill>
                  <a:srgbClr val="000000"/>
                </a:solidFill>
                <a:latin typeface="Calibri" charset="0"/>
              </a:rPr>
              <a:t>Advanced</a:t>
            </a:r>
            <a:r>
              <a:rPr lang="de-AT" sz="2000">
                <a:solidFill>
                  <a:srgbClr val="000000"/>
                </a:solidFill>
                <a:latin typeface="Calibri" charset="0"/>
              </a:rPr>
              <a:t> Research Projects Agency"</a:t>
            </a:r>
          </a:p>
          <a:p>
            <a:pPr lvl="1">
              <a:lnSpc>
                <a:spcPct val="90000"/>
              </a:lnSpc>
            </a:pPr>
            <a:r>
              <a:rPr lang="de-AT" sz="2000">
                <a:solidFill>
                  <a:srgbClr val="000000"/>
                </a:solidFill>
                <a:latin typeface="Calibri" charset="0"/>
              </a:rPr>
              <a:t>Goal was </a:t>
            </a:r>
            <a:r>
              <a:rPr lang="de-AT" sz="2000" err="1">
                <a:solidFill>
                  <a:srgbClr val="000000"/>
                </a:solidFill>
                <a:latin typeface="Calibri" charset="0"/>
              </a:rPr>
              <a:t>obviously</a:t>
            </a:r>
            <a:r>
              <a:rPr lang="de-AT" sz="20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000" err="1">
                <a:solidFill>
                  <a:srgbClr val="000000"/>
                </a:solidFill>
                <a:latin typeface="Calibri" charset="0"/>
              </a:rPr>
              <a:t>to</a:t>
            </a:r>
            <a:r>
              <a:rPr lang="de-AT" sz="20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000" err="1">
                <a:solidFill>
                  <a:srgbClr val="000000"/>
                </a:solidFill>
                <a:latin typeface="Calibri" charset="0"/>
              </a:rPr>
              <a:t>make</a:t>
            </a:r>
            <a:r>
              <a:rPr lang="de-AT" sz="20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000" err="1">
                <a:solidFill>
                  <a:srgbClr val="000000"/>
                </a:solidFill>
                <a:latin typeface="Calibri" charset="0"/>
              </a:rPr>
              <a:t>it</a:t>
            </a:r>
            <a:r>
              <a:rPr lang="de-AT" sz="2000">
                <a:solidFill>
                  <a:srgbClr val="000000"/>
                </a:solidFill>
                <a:latin typeface="Calibri" charset="0"/>
              </a:rPr>
              <a:t> super </a:t>
            </a:r>
            <a:r>
              <a:rPr lang="de-AT" sz="2000" err="1">
                <a:solidFill>
                  <a:srgbClr val="000000"/>
                </a:solidFill>
                <a:latin typeface="Calibri" charset="0"/>
              </a:rPr>
              <a:t>reliable</a:t>
            </a:r>
            <a:r>
              <a:rPr lang="de-AT" sz="2000">
                <a:solidFill>
                  <a:srgbClr val="000000"/>
                </a:solidFill>
                <a:latin typeface="Calibri" charset="0"/>
              </a:rPr>
              <a:t>:</a:t>
            </a:r>
            <a:br>
              <a:rPr lang="de-AT" sz="2000">
                <a:solidFill>
                  <a:srgbClr val="000000"/>
                </a:solidFill>
                <a:latin typeface="Calibri" charset="0"/>
              </a:rPr>
            </a:br>
            <a:r>
              <a:rPr lang="de-AT" sz="2000">
                <a:solidFill>
                  <a:srgbClr val="000000"/>
                </a:solidFill>
                <a:latin typeface="Calibri" charset="0"/>
              </a:rPr>
              <a:t>85 </a:t>
            </a:r>
            <a:r>
              <a:rPr lang="de-AT" sz="2000" err="1">
                <a:solidFill>
                  <a:srgbClr val="000000"/>
                </a:solidFill>
                <a:latin typeface="Calibri" charset="0"/>
              </a:rPr>
              <a:t>pages</a:t>
            </a:r>
            <a:r>
              <a:rPr lang="de-AT" sz="2000">
                <a:solidFill>
                  <a:srgbClr val="000000"/>
                </a:solidFill>
                <a:latin typeface="Calibri" charset="0"/>
              </a:rPr>
              <a:t>, </a:t>
            </a:r>
            <a:r>
              <a:rPr lang="de-AT" sz="2000" err="1">
                <a:solidFill>
                  <a:srgbClr val="000000"/>
                </a:solidFill>
                <a:latin typeface="Calibri" charset="0"/>
              </a:rPr>
              <a:t>covering</a:t>
            </a:r>
            <a:br>
              <a:rPr lang="de-AT" sz="2000">
                <a:solidFill>
                  <a:srgbClr val="000000"/>
                </a:solidFill>
                <a:latin typeface="Calibri" charset="0"/>
              </a:rPr>
            </a:br>
            <a:r>
              <a:rPr lang="de-AT" sz="2000" err="1">
                <a:solidFill>
                  <a:srgbClr val="000000"/>
                </a:solidFill>
                <a:latin typeface="Calibri" charset="0"/>
              </a:rPr>
              <a:t>many</a:t>
            </a:r>
            <a:r>
              <a:rPr lang="de-AT" sz="20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000" err="1">
                <a:solidFill>
                  <a:srgbClr val="000000"/>
                </a:solidFill>
                <a:latin typeface="Calibri" charset="0"/>
              </a:rPr>
              <a:t>corner</a:t>
            </a:r>
            <a:r>
              <a:rPr lang="de-AT" sz="20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000" err="1">
                <a:solidFill>
                  <a:srgbClr val="000000"/>
                </a:solidFill>
                <a:latin typeface="Calibri" charset="0"/>
              </a:rPr>
              <a:t>cases</a:t>
            </a:r>
            <a:endParaRPr lang="de-AT" sz="2000">
              <a:solidFill>
                <a:srgbClr val="000000"/>
              </a:solidFill>
              <a:latin typeface="Calibri" charset="0"/>
            </a:endParaRPr>
          </a:p>
          <a:p>
            <a:pPr lvl="1">
              <a:lnSpc>
                <a:spcPct val="90000"/>
              </a:lnSpc>
            </a:pPr>
            <a:endParaRPr lang="de-AT" sz="2000">
              <a:solidFill>
                <a:srgbClr val="000000"/>
              </a:solidFill>
              <a:latin typeface="Calibri" charset="0"/>
            </a:endParaRPr>
          </a:p>
          <a:p>
            <a:pPr lvl="1">
              <a:lnSpc>
                <a:spcPct val="90000"/>
              </a:lnSpc>
            </a:pPr>
            <a:endParaRPr lang="de-AT" sz="2000">
              <a:solidFill>
                <a:srgbClr val="000000"/>
              </a:solidFill>
              <a:latin typeface="Calibri" charset="0"/>
            </a:endParaRPr>
          </a:p>
          <a:p>
            <a:pPr lvl="1">
              <a:lnSpc>
                <a:spcPct val="90000"/>
              </a:lnSpc>
            </a:pPr>
            <a:endParaRPr lang="de-AT" sz="2000">
              <a:solidFill>
                <a:srgbClr val="000000"/>
              </a:solidFill>
              <a:latin typeface="Calibri" charset="0"/>
            </a:endParaRPr>
          </a:p>
          <a:p>
            <a:pPr lvl="1">
              <a:lnSpc>
                <a:spcPct val="90000"/>
              </a:lnSpc>
            </a:pPr>
            <a:endParaRPr lang="de-AT" sz="2000">
              <a:solidFill>
                <a:srgbClr val="000000"/>
              </a:solidFill>
              <a:latin typeface="Calibri" charset="0"/>
            </a:endParaRPr>
          </a:p>
          <a:p>
            <a:pPr lvl="1">
              <a:lnSpc>
                <a:spcPct val="90000"/>
              </a:lnSpc>
            </a:pPr>
            <a:endParaRPr lang="de-AT" sz="2000">
              <a:solidFill>
                <a:srgbClr val="000000"/>
              </a:solidFill>
              <a:latin typeface="Calibri" charset="0"/>
            </a:endParaRPr>
          </a:p>
          <a:p>
            <a:pPr lvl="1">
              <a:lnSpc>
                <a:spcPct val="90000"/>
              </a:lnSpc>
            </a:pPr>
            <a:endParaRPr lang="de-AT" sz="2000">
              <a:solidFill>
                <a:srgbClr val="000000"/>
              </a:solidFill>
              <a:latin typeface="Calibri" charset="0"/>
            </a:endParaRPr>
          </a:p>
          <a:p>
            <a:pPr>
              <a:lnSpc>
                <a:spcPct val="90000"/>
              </a:lnSpc>
            </a:pPr>
            <a:r>
              <a:rPr lang="de-AT" sz="2400" err="1">
                <a:solidFill>
                  <a:srgbClr val="000000"/>
                </a:solidFill>
                <a:latin typeface="Calibri" charset="0"/>
              </a:rPr>
              <a:t>Robustness</a:t>
            </a:r>
            <a:r>
              <a:rPr lang="de-AT" sz="24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400" err="1">
                <a:solidFill>
                  <a:srgbClr val="000000"/>
                </a:solidFill>
                <a:latin typeface="Calibri" charset="0"/>
              </a:rPr>
              <a:t>is</a:t>
            </a:r>
            <a:r>
              <a:rPr lang="de-AT" sz="24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400" err="1">
                <a:solidFill>
                  <a:srgbClr val="000000"/>
                </a:solidFill>
                <a:latin typeface="Calibri" charset="0"/>
              </a:rPr>
              <a:t>never</a:t>
            </a:r>
            <a:r>
              <a:rPr lang="de-AT" sz="2400">
                <a:solidFill>
                  <a:srgbClr val="000000"/>
                </a:solidFill>
                <a:latin typeface="Calibri" charset="0"/>
              </a:rPr>
              <a:t> a </a:t>
            </a:r>
            <a:r>
              <a:rPr lang="de-AT" sz="2400" err="1">
                <a:solidFill>
                  <a:srgbClr val="000000"/>
                </a:solidFill>
                <a:latin typeface="Calibri" charset="0"/>
              </a:rPr>
              <a:t>bad</a:t>
            </a:r>
            <a:r>
              <a:rPr lang="de-AT" sz="24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400" err="1">
                <a:solidFill>
                  <a:srgbClr val="000000"/>
                </a:solidFill>
                <a:latin typeface="Calibri" charset="0"/>
              </a:rPr>
              <a:t>thing</a:t>
            </a:r>
            <a:r>
              <a:rPr lang="de-AT" sz="2400">
                <a:solidFill>
                  <a:srgbClr val="000000"/>
                </a:solidFill>
                <a:latin typeface="Calibri" charset="0"/>
              </a:rPr>
              <a:t>, so </a:t>
            </a:r>
            <a:r>
              <a:rPr lang="de-AT" sz="2400" err="1">
                <a:solidFill>
                  <a:srgbClr val="000000"/>
                </a:solidFill>
                <a:latin typeface="Calibri" charset="0"/>
              </a:rPr>
              <a:t>complexity</a:t>
            </a:r>
            <a:r>
              <a:rPr lang="de-AT" sz="24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400" err="1">
                <a:solidFill>
                  <a:srgbClr val="000000"/>
                </a:solidFill>
                <a:latin typeface="Calibri" charset="0"/>
              </a:rPr>
              <a:t>has</a:t>
            </a:r>
            <a:r>
              <a:rPr lang="de-AT" sz="24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400" err="1">
                <a:solidFill>
                  <a:srgbClr val="000000"/>
                </a:solidFill>
                <a:latin typeface="Calibri" charset="0"/>
              </a:rPr>
              <a:t>remained</a:t>
            </a:r>
            <a:endParaRPr lang="de-AT" sz="2400">
              <a:solidFill>
                <a:srgbClr val="000000"/>
              </a:solidFill>
              <a:latin typeface="Calibri" charset="0"/>
            </a:endParaRPr>
          </a:p>
          <a:p>
            <a:pPr lvl="1">
              <a:lnSpc>
                <a:spcPct val="90000"/>
              </a:lnSpc>
            </a:pPr>
            <a:r>
              <a:rPr lang="de-AT" sz="2000" err="1">
                <a:solidFill>
                  <a:srgbClr val="000000"/>
                </a:solidFill>
                <a:latin typeface="Calibri" charset="0"/>
              </a:rPr>
              <a:t>Some</a:t>
            </a:r>
            <a:r>
              <a:rPr lang="de-AT" sz="20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000" err="1">
                <a:solidFill>
                  <a:srgbClr val="000000"/>
                </a:solidFill>
                <a:latin typeface="Calibri" charset="0"/>
              </a:rPr>
              <a:t>things</a:t>
            </a:r>
            <a:r>
              <a:rPr lang="de-AT" sz="20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000" err="1">
                <a:solidFill>
                  <a:srgbClr val="000000"/>
                </a:solidFill>
                <a:latin typeface="Calibri" charset="0"/>
              </a:rPr>
              <a:t>slightly</a:t>
            </a:r>
            <a:r>
              <a:rPr lang="de-AT" sz="20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000" err="1">
                <a:solidFill>
                  <a:srgbClr val="000000"/>
                </a:solidFill>
                <a:latin typeface="Calibri" charset="0"/>
              </a:rPr>
              <a:t>obscure</a:t>
            </a:r>
            <a:r>
              <a:rPr lang="de-AT" sz="2000">
                <a:solidFill>
                  <a:srgbClr val="000000"/>
                </a:solidFill>
                <a:latin typeface="Calibri" charset="0"/>
              </a:rPr>
              <a:t>: e.g., half-</a:t>
            </a:r>
            <a:r>
              <a:rPr lang="de-AT" sz="2000" err="1">
                <a:solidFill>
                  <a:srgbClr val="000000"/>
                </a:solidFill>
                <a:latin typeface="Calibri" charset="0"/>
              </a:rPr>
              <a:t>closed</a:t>
            </a:r>
            <a:r>
              <a:rPr lang="de-AT" sz="20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000" err="1">
                <a:solidFill>
                  <a:srgbClr val="000000"/>
                </a:solidFill>
                <a:latin typeface="Calibri" charset="0"/>
              </a:rPr>
              <a:t>connections</a:t>
            </a:r>
            <a:r>
              <a:rPr lang="de-AT" sz="2000">
                <a:solidFill>
                  <a:srgbClr val="000000"/>
                </a:solidFill>
                <a:latin typeface="Calibri" charset="0"/>
              </a:rPr>
              <a:t>: after </a:t>
            </a:r>
            <a:r>
              <a:rPr lang="de-AT" sz="2000" err="1">
                <a:solidFill>
                  <a:srgbClr val="000000"/>
                </a:solidFill>
                <a:latin typeface="Calibri" charset="0"/>
              </a:rPr>
              <a:t>saying</a:t>
            </a:r>
            <a:r>
              <a:rPr lang="de-AT" sz="2000">
                <a:solidFill>
                  <a:srgbClr val="000000"/>
                </a:solidFill>
                <a:latin typeface="Calibri" charset="0"/>
              </a:rPr>
              <a:t> "FIN", host </a:t>
            </a:r>
            <a:r>
              <a:rPr lang="de-AT" sz="2000" err="1">
                <a:solidFill>
                  <a:srgbClr val="000000"/>
                </a:solidFill>
                <a:latin typeface="Calibri" charset="0"/>
              </a:rPr>
              <a:t>can</a:t>
            </a:r>
            <a:r>
              <a:rPr lang="de-AT" sz="2000">
                <a:solidFill>
                  <a:srgbClr val="000000"/>
                </a:solidFill>
                <a:latin typeface="Calibri" charset="0"/>
              </a:rPr>
              <a:t> still </a:t>
            </a:r>
            <a:r>
              <a:rPr lang="de-AT" sz="2000" err="1">
                <a:solidFill>
                  <a:srgbClr val="000000"/>
                </a:solidFill>
                <a:latin typeface="Calibri" charset="0"/>
              </a:rPr>
              <a:t>receive</a:t>
            </a:r>
            <a:r>
              <a:rPr lang="de-AT" sz="2000">
                <a:solidFill>
                  <a:srgbClr val="000000"/>
                </a:solidFill>
                <a:latin typeface="Calibri" charset="0"/>
              </a:rPr>
              <a:t>, </a:t>
            </a:r>
            <a:r>
              <a:rPr lang="de-AT" sz="2000" u="sng" err="1">
                <a:solidFill>
                  <a:srgbClr val="000000"/>
                </a:solidFill>
                <a:latin typeface="Calibri" charset="0"/>
              </a:rPr>
              <a:t>with</a:t>
            </a:r>
            <a:r>
              <a:rPr lang="de-AT" sz="2000" u="sng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000" u="sng" err="1">
                <a:solidFill>
                  <a:srgbClr val="000000"/>
                </a:solidFill>
                <a:latin typeface="Calibri" charset="0"/>
              </a:rPr>
              <a:t>no</a:t>
            </a:r>
            <a:r>
              <a:rPr lang="de-AT" sz="2000" u="sng">
                <a:solidFill>
                  <a:srgbClr val="000000"/>
                </a:solidFill>
                <a:latin typeface="Calibri" charset="0"/>
              </a:rPr>
              <a:t> time </a:t>
            </a:r>
            <a:r>
              <a:rPr lang="de-AT" sz="2000" u="sng" err="1">
                <a:solidFill>
                  <a:srgbClr val="000000"/>
                </a:solidFill>
                <a:latin typeface="Calibri" charset="0"/>
              </a:rPr>
              <a:t>limit</a:t>
            </a:r>
            <a:r>
              <a:rPr lang="de-AT" sz="2000">
                <a:solidFill>
                  <a:srgbClr val="000000"/>
                </a:solidFill>
                <a:latin typeface="Calibri" charset="0"/>
              </a:rPr>
              <a:t>, </a:t>
            </a:r>
            <a:r>
              <a:rPr lang="de-AT" sz="2000" err="1">
                <a:solidFill>
                  <a:srgbClr val="000000"/>
                </a:solidFill>
                <a:latin typeface="Calibri" charset="0"/>
              </a:rPr>
              <a:t>until</a:t>
            </a:r>
            <a:r>
              <a:rPr lang="de-AT" sz="20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000" err="1">
                <a:solidFill>
                  <a:srgbClr val="000000"/>
                </a:solidFill>
                <a:latin typeface="Calibri" charset="0"/>
              </a:rPr>
              <a:t>other</a:t>
            </a:r>
            <a:r>
              <a:rPr lang="de-AT" sz="2000">
                <a:solidFill>
                  <a:srgbClr val="000000"/>
                </a:solidFill>
                <a:latin typeface="Calibri" charset="0"/>
              </a:rPr>
              <a:t> host </a:t>
            </a:r>
            <a:r>
              <a:rPr lang="de-AT" sz="2000" err="1">
                <a:solidFill>
                  <a:srgbClr val="000000"/>
                </a:solidFill>
                <a:latin typeface="Calibri" charset="0"/>
              </a:rPr>
              <a:t>says</a:t>
            </a:r>
            <a:r>
              <a:rPr lang="de-AT" sz="2000">
                <a:solidFill>
                  <a:srgbClr val="000000"/>
                </a:solidFill>
                <a:latin typeface="Calibri" charset="0"/>
              </a:rPr>
              <a:t> "FIN".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7264" y="3284984"/>
            <a:ext cx="5154133" cy="223224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0927124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Some old things are best forgotten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988840"/>
            <a:ext cx="8219256" cy="4608512"/>
          </a:xfrm>
        </p:spPr>
        <p:txBody>
          <a:bodyPr/>
          <a:lstStyle/>
          <a:p>
            <a:r>
              <a:rPr lang="en-US" dirty="0"/>
              <a:t>Push bit (</a:t>
            </a:r>
            <a:r>
              <a:rPr lang="en-US" dirty="0">
                <a:solidFill>
                  <a:srgbClr val="0070C0"/>
                </a:solidFill>
              </a:rPr>
              <a:t>PSH</a:t>
            </a:r>
            <a:r>
              <a:rPr lang="en-US" dirty="0"/>
              <a:t>)</a:t>
            </a:r>
          </a:p>
          <a:p>
            <a:r>
              <a:rPr lang="en-US" dirty="0"/>
              <a:t>Urgent pointer (</a:t>
            </a:r>
            <a:r>
              <a:rPr lang="en-US" dirty="0">
                <a:solidFill>
                  <a:srgbClr val="0070C0"/>
                </a:solidFill>
              </a:rPr>
              <a:t>URG</a:t>
            </a:r>
            <a:r>
              <a:rPr lang="en-US" dirty="0"/>
              <a:t>)</a:t>
            </a:r>
          </a:p>
          <a:p>
            <a:endParaRPr lang="en-US" dirty="0"/>
          </a:p>
          <a:p>
            <a:r>
              <a:rPr lang="en-US" dirty="0"/>
              <a:t>Generally, maybe don’t read RFC 793</a:t>
            </a:r>
            <a:r>
              <a:rPr lang="mr-IN" dirty="0"/>
              <a:t>…</a:t>
            </a:r>
            <a:endParaRPr lang="nb-NO" dirty="0"/>
          </a:p>
          <a:p>
            <a:pPr lvl="1"/>
            <a:r>
              <a:rPr lang="nb-NO" dirty="0"/>
              <a:t>draft-ietf-tcpm-rfc793bis:</a:t>
            </a:r>
            <a:br>
              <a:rPr lang="nb-NO" dirty="0"/>
            </a:br>
            <a:r>
              <a:rPr lang="nb-NO" dirty="0"/>
              <a:t>"This </a:t>
            </a:r>
            <a:r>
              <a:rPr lang="nb-NO" dirty="0" err="1"/>
              <a:t>document</a:t>
            </a:r>
            <a:r>
              <a:rPr lang="nb-NO" dirty="0"/>
              <a:t> obsoletes RFC 793, as </a:t>
            </a:r>
            <a:r>
              <a:rPr lang="nb-NO" dirty="0" err="1"/>
              <a:t>well</a:t>
            </a:r>
            <a:r>
              <a:rPr lang="nb-NO" dirty="0"/>
              <a:t> as 879, 2873, 6093, 6429, 6528, and 6691 </a:t>
            </a:r>
            <a:r>
              <a:rPr lang="nb-NO" dirty="0" err="1"/>
              <a:t>that</a:t>
            </a:r>
            <a:r>
              <a:rPr lang="nb-NO" dirty="0"/>
              <a:t> </a:t>
            </a:r>
            <a:r>
              <a:rPr lang="nb-NO" dirty="0" err="1"/>
              <a:t>updated</a:t>
            </a:r>
            <a:r>
              <a:rPr lang="nb-NO" dirty="0"/>
              <a:t> parts </a:t>
            </a:r>
            <a:r>
              <a:rPr lang="nb-NO" dirty="0" err="1"/>
              <a:t>of</a:t>
            </a:r>
            <a:r>
              <a:rPr lang="nb-NO" dirty="0"/>
              <a:t> RFC 793. It </a:t>
            </a:r>
            <a:r>
              <a:rPr lang="nb-NO" dirty="0" err="1"/>
              <a:t>updates</a:t>
            </a:r>
            <a:r>
              <a:rPr lang="nb-NO" dirty="0"/>
              <a:t> RFC 1122 (..) RFC 5961 (..)"</a:t>
            </a:r>
          </a:p>
          <a:p>
            <a:r>
              <a:rPr lang="nb-NO" dirty="0" err="1"/>
              <a:t>Also</a:t>
            </a:r>
            <a:r>
              <a:rPr lang="nb-NO" dirty="0"/>
              <a:t> </a:t>
            </a:r>
            <a:r>
              <a:rPr lang="nb-NO" dirty="0" err="1"/>
              <a:t>consider</a:t>
            </a:r>
            <a:r>
              <a:rPr lang="nb-NO" dirty="0"/>
              <a:t>: TCP </a:t>
            </a:r>
            <a:r>
              <a:rPr lang="nb-NO" dirty="0" err="1"/>
              <a:t>spec</a:t>
            </a:r>
            <a:r>
              <a:rPr lang="nb-NO" dirty="0"/>
              <a:t> </a:t>
            </a:r>
            <a:r>
              <a:rPr lang="nb-NO" dirty="0" err="1"/>
              <a:t>roadmap</a:t>
            </a:r>
            <a:r>
              <a:rPr lang="nb-NO" dirty="0"/>
              <a:t> (</a:t>
            </a:r>
            <a:r>
              <a:rPr lang="de-DE" dirty="0"/>
              <a:t>RFC 7414)</a:t>
            </a:r>
          </a:p>
          <a:p>
            <a:pPr lvl="1"/>
            <a:r>
              <a:rPr lang="de-DE" dirty="0" err="1"/>
              <a:t>And</a:t>
            </a:r>
            <a:r>
              <a:rPr lang="de-DE" dirty="0"/>
              <a:t> implementations </a:t>
            </a:r>
            <a:r>
              <a:rPr lang="de-DE" dirty="0" err="1"/>
              <a:t>diverge</a:t>
            </a:r>
            <a:r>
              <a:rPr lang="de-DE" dirty="0"/>
              <a:t>...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52193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620688"/>
            <a:ext cx="8219256" cy="1143000"/>
          </a:xfrm>
        </p:spPr>
        <p:txBody>
          <a:bodyPr/>
          <a:lstStyle/>
          <a:p>
            <a:r>
              <a:rPr lang="de-DE" dirty="0" err="1">
                <a:latin typeface="Calibri" charset="0"/>
              </a:rPr>
              <a:t>Later</a:t>
            </a:r>
            <a:r>
              <a:rPr lang="de-DE" dirty="0">
                <a:latin typeface="Calibri" charset="0"/>
              </a:rPr>
              <a:t> 80‘s, </a:t>
            </a:r>
            <a:r>
              <a:rPr lang="de-DE" dirty="0" err="1">
                <a:latin typeface="Calibri" charset="0"/>
              </a:rPr>
              <a:t>and</a:t>
            </a:r>
            <a:r>
              <a:rPr lang="de-DE" dirty="0">
                <a:latin typeface="Calibri" charset="0"/>
              </a:rPr>
              <a:t> 90‘s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700808"/>
            <a:ext cx="8219256" cy="5157192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de-AT" sz="2400" dirty="0">
                <a:solidFill>
                  <a:srgbClr val="000000"/>
                </a:solidFill>
                <a:latin typeface="Calibri" charset="0"/>
              </a:rPr>
              <a:t>FreeBSD was "</a:t>
            </a:r>
            <a:r>
              <a:rPr lang="de-AT" sz="2400" dirty="0" err="1">
                <a:solidFill>
                  <a:srgbClr val="000000"/>
                </a:solidFill>
                <a:latin typeface="Calibri" charset="0"/>
              </a:rPr>
              <a:t>reference</a:t>
            </a:r>
            <a:r>
              <a:rPr lang="de-AT" sz="2400" dirty="0">
                <a:solidFill>
                  <a:srgbClr val="000000"/>
                </a:solidFill>
                <a:latin typeface="Calibri" charset="0"/>
              </a:rPr>
              <a:t>" </a:t>
            </a:r>
            <a:r>
              <a:rPr lang="de-AT" sz="2400" dirty="0" err="1">
                <a:solidFill>
                  <a:srgbClr val="000000"/>
                </a:solidFill>
                <a:latin typeface="Calibri" charset="0"/>
              </a:rPr>
              <a:t>implementation</a:t>
            </a:r>
            <a:endParaRPr lang="de-AT" sz="2400" dirty="0">
              <a:solidFill>
                <a:srgbClr val="000000"/>
              </a:solidFill>
              <a:latin typeface="Calibri" charset="0"/>
            </a:endParaRPr>
          </a:p>
          <a:p>
            <a:pPr lvl="1">
              <a:lnSpc>
                <a:spcPct val="90000"/>
              </a:lnSpc>
            </a:pP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Matches Stevens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book [K.Fall, R. Stevens: TCP/IP Illustrated]</a:t>
            </a:r>
            <a:br>
              <a:rPr lang="de-AT" sz="2000" dirty="0">
                <a:solidFill>
                  <a:srgbClr val="000000"/>
                </a:solidFill>
                <a:latin typeface="Calibri" charset="0"/>
              </a:rPr>
            </a:b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patches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over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time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were if-clauses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in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the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code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;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later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revamped</a:t>
            </a:r>
            <a:endParaRPr lang="de-AT" sz="2000" dirty="0">
              <a:solidFill>
                <a:srgbClr val="000000"/>
              </a:solidFill>
              <a:latin typeface="Calibri" charset="0"/>
            </a:endParaRPr>
          </a:p>
          <a:p>
            <a:pPr lvl="1">
              <a:lnSpc>
                <a:spcPct val="90000"/>
              </a:lnSpc>
            </a:pP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Originally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,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much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code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written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by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people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who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also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wrote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the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RFCs</a:t>
            </a:r>
            <a:br>
              <a:rPr lang="de-AT" sz="2000" dirty="0">
                <a:solidFill>
                  <a:srgbClr val="000000"/>
                </a:solidFill>
                <a:latin typeface="Calibri" charset="0"/>
              </a:rPr>
            </a:b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(Van Jacobson, Sally Floyd, Mark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Allman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, Matt Mathis, ..)</a:t>
            </a:r>
          </a:p>
          <a:p>
            <a:pPr lvl="1">
              <a:lnSpc>
                <a:spcPct val="90000"/>
              </a:lnSpc>
            </a:pP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Many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of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them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also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wrote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ns-2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simulator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code</a:t>
            </a:r>
            <a:endParaRPr lang="de-AT" sz="2000" dirty="0">
              <a:solidFill>
                <a:srgbClr val="000000"/>
              </a:solidFill>
              <a:latin typeface="Calibri" charset="0"/>
            </a:endParaRPr>
          </a:p>
          <a:p>
            <a:pPr lvl="1">
              <a:lnSpc>
                <a:spcPct val="90000"/>
              </a:lnSpc>
            </a:pP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These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people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guided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the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design in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the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IETF</a:t>
            </a:r>
          </a:p>
          <a:p>
            <a:pPr lvl="1">
              <a:lnSpc>
                <a:spcPct val="90000"/>
              </a:lnSpc>
            </a:pPr>
            <a:endParaRPr lang="de-AT" sz="1800" dirty="0">
              <a:solidFill>
                <a:srgbClr val="000000"/>
              </a:solidFill>
              <a:latin typeface="Calibri" charset="0"/>
            </a:endParaRPr>
          </a:p>
          <a:p>
            <a:pPr>
              <a:lnSpc>
                <a:spcPct val="90000"/>
              </a:lnSpc>
            </a:pPr>
            <a:r>
              <a:rPr lang="de-AT" sz="2400" dirty="0">
                <a:latin typeface="Calibri" charset="0"/>
              </a:rPr>
              <a:t>Van Jacobson "</a:t>
            </a:r>
            <a:r>
              <a:rPr lang="de-AT" sz="2400" dirty="0" err="1">
                <a:latin typeface="Calibri" charset="0"/>
              </a:rPr>
              <a:t>saved</a:t>
            </a:r>
            <a:r>
              <a:rPr lang="de-AT" sz="2400" dirty="0">
                <a:latin typeface="Calibri" charset="0"/>
              </a:rPr>
              <a:t> </a:t>
            </a:r>
            <a:r>
              <a:rPr lang="de-AT" sz="2400" dirty="0" err="1">
                <a:latin typeface="Calibri" charset="0"/>
              </a:rPr>
              <a:t>the</a:t>
            </a:r>
            <a:r>
              <a:rPr lang="de-AT" sz="2400" dirty="0">
                <a:latin typeface="Calibri" charset="0"/>
              </a:rPr>
              <a:t> Internet" after </a:t>
            </a:r>
            <a:r>
              <a:rPr lang="de-AT" sz="2400" dirty="0" err="1">
                <a:latin typeface="Calibri" charset="0"/>
              </a:rPr>
              <a:t>congestion</a:t>
            </a:r>
            <a:r>
              <a:rPr lang="de-AT" sz="2400" dirty="0">
                <a:latin typeface="Calibri" charset="0"/>
              </a:rPr>
              <a:t> </a:t>
            </a:r>
            <a:r>
              <a:rPr lang="de-AT" sz="2400" dirty="0" err="1">
                <a:latin typeface="Calibri" charset="0"/>
              </a:rPr>
              <a:t>collapse</a:t>
            </a:r>
            <a:r>
              <a:rPr lang="de-AT" sz="2400" dirty="0">
                <a:latin typeface="Calibri" charset="0"/>
              </a:rPr>
              <a:t>, </a:t>
            </a:r>
            <a:r>
              <a:rPr lang="de-AT" sz="2400" dirty="0" err="1">
                <a:latin typeface="Calibri" charset="0"/>
              </a:rPr>
              <a:t>with</a:t>
            </a:r>
            <a:r>
              <a:rPr lang="de-AT" sz="2400" dirty="0">
                <a:latin typeface="Calibri" charset="0"/>
              </a:rPr>
              <a:t> </a:t>
            </a:r>
            <a:r>
              <a:rPr lang="de-AT" sz="2400" dirty="0" err="1">
                <a:latin typeface="Calibri" charset="0"/>
              </a:rPr>
              <a:t>code</a:t>
            </a:r>
            <a:r>
              <a:rPr lang="de-AT" sz="2400" dirty="0">
                <a:latin typeface="Calibri" charset="0"/>
              </a:rPr>
              <a:t> + SIGCOMM 1988 </a:t>
            </a:r>
            <a:r>
              <a:rPr lang="de-AT" sz="2400" dirty="0" err="1">
                <a:latin typeface="Calibri" charset="0"/>
              </a:rPr>
              <a:t>paper</a:t>
            </a:r>
            <a:r>
              <a:rPr lang="de-AT" sz="2400" dirty="0">
                <a:latin typeface="Calibri" charset="0"/>
              </a:rPr>
              <a:t> </a:t>
            </a:r>
            <a:r>
              <a:rPr lang="de-AT" sz="2400" dirty="0" err="1">
                <a:latin typeface="Calibri" charset="0"/>
              </a:rPr>
              <a:t>about</a:t>
            </a:r>
            <a:r>
              <a:rPr lang="de-AT" sz="2400" dirty="0">
                <a:latin typeface="Calibri" charset="0"/>
              </a:rPr>
              <a:t> </a:t>
            </a:r>
            <a:r>
              <a:rPr lang="de-AT" sz="2400" dirty="0" err="1">
                <a:latin typeface="Calibri" charset="0"/>
              </a:rPr>
              <a:t>it</a:t>
            </a:r>
            <a:r>
              <a:rPr lang="de-AT" sz="2400" dirty="0">
                <a:latin typeface="Calibri" charset="0"/>
              </a:rPr>
              <a:t>: </a:t>
            </a:r>
            <a:r>
              <a:rPr lang="de-DE" sz="2400" dirty="0">
                <a:latin typeface="Calibri" charset="0"/>
              </a:rPr>
              <a:t>"</a:t>
            </a:r>
            <a:r>
              <a:rPr lang="de-AT" sz="2400" dirty="0" err="1">
                <a:solidFill>
                  <a:srgbClr val="0070C0"/>
                </a:solidFill>
                <a:latin typeface="Calibri" charset="0"/>
              </a:rPr>
              <a:t>Congestion</a:t>
            </a:r>
            <a:r>
              <a:rPr lang="de-AT" sz="2400" dirty="0">
                <a:solidFill>
                  <a:srgbClr val="0070C0"/>
                </a:solidFill>
                <a:latin typeface="Calibri" charset="0"/>
              </a:rPr>
              <a:t> </a:t>
            </a:r>
            <a:r>
              <a:rPr lang="de-AT" sz="2400" dirty="0" err="1">
                <a:solidFill>
                  <a:srgbClr val="0070C0"/>
                </a:solidFill>
                <a:latin typeface="Calibri" charset="0"/>
              </a:rPr>
              <a:t>Avoidance</a:t>
            </a:r>
            <a:r>
              <a:rPr lang="de-AT" sz="2400" dirty="0">
                <a:solidFill>
                  <a:srgbClr val="0070C0"/>
                </a:solidFill>
                <a:latin typeface="Calibri" charset="0"/>
              </a:rPr>
              <a:t> </a:t>
            </a:r>
            <a:r>
              <a:rPr lang="de-AT" sz="2400" dirty="0" err="1">
                <a:solidFill>
                  <a:srgbClr val="0070C0"/>
                </a:solidFill>
                <a:latin typeface="Calibri" charset="0"/>
              </a:rPr>
              <a:t>and</a:t>
            </a:r>
            <a:r>
              <a:rPr lang="de-AT" sz="2400" dirty="0">
                <a:solidFill>
                  <a:srgbClr val="0070C0"/>
                </a:solidFill>
                <a:latin typeface="Calibri" charset="0"/>
              </a:rPr>
              <a:t> </a:t>
            </a:r>
            <a:r>
              <a:rPr lang="de-AT" sz="2400" dirty="0" err="1">
                <a:solidFill>
                  <a:srgbClr val="0070C0"/>
                </a:solidFill>
                <a:latin typeface="Calibri" charset="0"/>
              </a:rPr>
              <a:t>Control</a:t>
            </a:r>
            <a:r>
              <a:rPr lang="de-DE" sz="2400" dirty="0">
                <a:latin typeface="Calibri" charset="0"/>
              </a:rPr>
              <a:t>"</a:t>
            </a:r>
          </a:p>
          <a:p>
            <a:pPr>
              <a:lnSpc>
                <a:spcPct val="90000"/>
              </a:lnSpc>
            </a:pPr>
            <a:endParaRPr lang="en-US" sz="2400" dirty="0">
              <a:latin typeface="Calibri" charset="0"/>
            </a:endParaRPr>
          </a:p>
          <a:p>
            <a:pPr>
              <a:lnSpc>
                <a:spcPct val="90000"/>
              </a:lnSpc>
            </a:pPr>
            <a:r>
              <a:rPr lang="en-US" sz="2400" dirty="0">
                <a:latin typeface="Calibri" charset="0"/>
              </a:rPr>
              <a:t>Linux implementation also common and well known in IETF, completely different code (segment-, not byte-based)</a:t>
            </a:r>
          </a:p>
          <a:p>
            <a:pPr lvl="1">
              <a:lnSpc>
                <a:spcPct val="90000"/>
              </a:lnSpc>
            </a:pPr>
            <a:r>
              <a:rPr lang="en-US" sz="2000" dirty="0">
                <a:latin typeface="Calibri" charset="0"/>
              </a:rPr>
              <a:t>Focus of Google (more later)</a:t>
            </a:r>
            <a:endParaRPr lang="en-US" dirty="0"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56722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err="1">
                <a:latin typeface="Calibri" charset="0"/>
              </a:rPr>
              <a:t>Resulting</a:t>
            </a:r>
            <a:r>
              <a:rPr lang="de-DE">
                <a:latin typeface="Calibri" charset="0"/>
              </a:rPr>
              <a:t> IETF </a:t>
            </a:r>
            <a:r>
              <a:rPr lang="de-DE" err="1">
                <a:latin typeface="Calibri" charset="0"/>
              </a:rPr>
              <a:t>view</a:t>
            </a:r>
            <a:endParaRPr lang="de-AT">
              <a:latin typeface="Calibri" charset="0"/>
            </a:endParaRP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7544" y="1988840"/>
            <a:ext cx="8219256" cy="4392488"/>
          </a:xfrm>
        </p:spPr>
        <p:txBody>
          <a:bodyPr/>
          <a:lstStyle/>
          <a:p>
            <a:pPr marL="400050">
              <a:lnSpc>
                <a:spcPct val="90000"/>
              </a:lnSpc>
            </a:pPr>
            <a:r>
              <a:rPr lang="de-AT" sz="2400">
                <a:solidFill>
                  <a:srgbClr val="000000"/>
                </a:solidFill>
                <a:latin typeface="Calibri" charset="0"/>
              </a:rPr>
              <a:t>TCP </a:t>
            </a:r>
            <a:r>
              <a:rPr lang="de-AT" sz="2400" err="1">
                <a:solidFill>
                  <a:srgbClr val="000000"/>
                </a:solidFill>
                <a:latin typeface="Calibri" charset="0"/>
              </a:rPr>
              <a:t>has</a:t>
            </a:r>
            <a:r>
              <a:rPr lang="de-AT" sz="2400">
                <a:solidFill>
                  <a:srgbClr val="000000"/>
                </a:solidFill>
                <a:latin typeface="Calibri" charset="0"/>
              </a:rPr>
              <a:t> been </a:t>
            </a:r>
            <a:r>
              <a:rPr lang="de-AT" sz="2400" err="1">
                <a:solidFill>
                  <a:srgbClr val="000000"/>
                </a:solidFill>
                <a:latin typeface="Calibri" charset="0"/>
              </a:rPr>
              <a:t>working</a:t>
            </a:r>
            <a:r>
              <a:rPr lang="de-AT" sz="24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400" err="1">
                <a:solidFill>
                  <a:srgbClr val="000000"/>
                </a:solidFill>
                <a:latin typeface="Calibri" charset="0"/>
              </a:rPr>
              <a:t>for</a:t>
            </a:r>
            <a:r>
              <a:rPr lang="de-AT" sz="2400">
                <a:solidFill>
                  <a:srgbClr val="000000"/>
                </a:solidFill>
                <a:latin typeface="Calibri" charset="0"/>
              </a:rPr>
              <a:t> a </a:t>
            </a:r>
            <a:r>
              <a:rPr lang="de-AT" sz="2400" err="1">
                <a:solidFill>
                  <a:srgbClr val="000000"/>
                </a:solidFill>
                <a:latin typeface="Calibri" charset="0"/>
              </a:rPr>
              <a:t>long</a:t>
            </a:r>
            <a:r>
              <a:rPr lang="de-AT" sz="2400">
                <a:solidFill>
                  <a:srgbClr val="000000"/>
                </a:solidFill>
                <a:latin typeface="Calibri" charset="0"/>
              </a:rPr>
              <a:t> time, so </a:t>
            </a:r>
            <a:r>
              <a:rPr lang="de-AT" sz="2400" err="1">
                <a:solidFill>
                  <a:srgbClr val="000000"/>
                </a:solidFill>
                <a:latin typeface="Calibri" charset="0"/>
              </a:rPr>
              <a:t>let‘s</a:t>
            </a:r>
            <a:r>
              <a:rPr lang="de-AT" sz="24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400" err="1">
                <a:solidFill>
                  <a:srgbClr val="000000"/>
                </a:solidFill>
                <a:latin typeface="Calibri" charset="0"/>
              </a:rPr>
              <a:t>be</a:t>
            </a:r>
            <a:r>
              <a:rPr lang="de-AT" sz="24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400" err="1">
                <a:solidFill>
                  <a:srgbClr val="000000"/>
                </a:solidFill>
                <a:latin typeface="Calibri" charset="0"/>
              </a:rPr>
              <a:t>careful</a:t>
            </a:r>
            <a:br>
              <a:rPr lang="de-AT" sz="2400">
                <a:solidFill>
                  <a:srgbClr val="000000"/>
                </a:solidFill>
                <a:latin typeface="Calibri" charset="0"/>
              </a:rPr>
            </a:br>
            <a:r>
              <a:rPr lang="en-US" sz="2400">
                <a:latin typeface="Wingdings" charset="0"/>
                <a:ea typeface="ＭＳ Ｐゴシック" charset="0"/>
                <a:cs typeface="Wingdings" charset="0"/>
              </a:rPr>
              <a:t></a:t>
            </a:r>
            <a:r>
              <a:rPr lang="de-AT" sz="24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400" err="1">
                <a:solidFill>
                  <a:srgbClr val="0070C0"/>
                </a:solidFill>
                <a:latin typeface="Calibri" charset="0"/>
              </a:rPr>
              <a:t>making</a:t>
            </a:r>
            <a:r>
              <a:rPr lang="de-AT" sz="2400">
                <a:solidFill>
                  <a:srgbClr val="0070C0"/>
                </a:solidFill>
                <a:latin typeface="Calibri" charset="0"/>
              </a:rPr>
              <a:t> </a:t>
            </a:r>
            <a:r>
              <a:rPr lang="de-AT" sz="2400" err="1">
                <a:solidFill>
                  <a:srgbClr val="0070C0"/>
                </a:solidFill>
                <a:latin typeface="Calibri" charset="0"/>
              </a:rPr>
              <a:t>it</a:t>
            </a:r>
            <a:r>
              <a:rPr lang="de-AT" sz="2400">
                <a:solidFill>
                  <a:srgbClr val="0070C0"/>
                </a:solidFill>
                <a:latin typeface="Calibri" charset="0"/>
              </a:rPr>
              <a:t> </a:t>
            </a:r>
            <a:r>
              <a:rPr lang="de-AT" sz="2400" u="sng" err="1">
                <a:solidFill>
                  <a:srgbClr val="0070C0"/>
                </a:solidFill>
                <a:latin typeface="Calibri" charset="0"/>
              </a:rPr>
              <a:t>more</a:t>
            </a:r>
            <a:r>
              <a:rPr lang="de-AT" sz="2400" u="sng">
                <a:solidFill>
                  <a:srgbClr val="0070C0"/>
                </a:solidFill>
                <a:latin typeface="Calibri" charset="0"/>
              </a:rPr>
              <a:t> robust</a:t>
            </a:r>
            <a:r>
              <a:rPr lang="de-AT" sz="2400">
                <a:solidFill>
                  <a:srgbClr val="0070C0"/>
                </a:solidFill>
                <a:latin typeface="Calibri" charset="0"/>
              </a:rPr>
              <a:t> </a:t>
            </a:r>
            <a:r>
              <a:rPr lang="de-AT" sz="2400" err="1">
                <a:solidFill>
                  <a:srgbClr val="0070C0"/>
                </a:solidFill>
                <a:latin typeface="Calibri" charset="0"/>
              </a:rPr>
              <a:t>is</a:t>
            </a:r>
            <a:r>
              <a:rPr lang="de-AT" sz="2400">
                <a:solidFill>
                  <a:srgbClr val="0070C0"/>
                </a:solidFill>
                <a:latin typeface="Calibri" charset="0"/>
              </a:rPr>
              <a:t> okay</a:t>
            </a:r>
            <a:r>
              <a:rPr lang="de-AT" sz="2400">
                <a:solidFill>
                  <a:schemeClr val="accent2"/>
                </a:solidFill>
                <a:latin typeface="Calibri" charset="0"/>
              </a:rPr>
              <a:t>.</a:t>
            </a:r>
          </a:p>
          <a:p>
            <a:pPr marL="800100" lvl="1">
              <a:lnSpc>
                <a:spcPct val="90000"/>
              </a:lnSpc>
            </a:pPr>
            <a:r>
              <a:rPr lang="de-AT" sz="2000">
                <a:latin typeface="Calibri" charset="0"/>
              </a:rPr>
              <a:t>Note: WG is called </a:t>
            </a:r>
            <a:r>
              <a:rPr lang="de-AT" sz="2000">
                <a:solidFill>
                  <a:srgbClr val="7030A0"/>
                </a:solidFill>
                <a:latin typeface="Calibri" charset="0"/>
              </a:rPr>
              <a:t>"TCP Maintenance and Minor Extensions (TCPM)"</a:t>
            </a:r>
          </a:p>
          <a:p>
            <a:pPr marL="400050">
              <a:lnSpc>
                <a:spcPct val="90000"/>
              </a:lnSpc>
            </a:pPr>
            <a:r>
              <a:rPr lang="de-AT" sz="2400">
                <a:solidFill>
                  <a:srgbClr val="000000"/>
                </a:solidFill>
                <a:latin typeface="Calibri" charset="0"/>
              </a:rPr>
              <a:t>...</a:t>
            </a:r>
            <a:r>
              <a:rPr lang="de-AT" sz="2400" err="1">
                <a:solidFill>
                  <a:srgbClr val="000000"/>
                </a:solidFill>
                <a:latin typeface="Calibri" charset="0"/>
              </a:rPr>
              <a:t>and</a:t>
            </a:r>
            <a:r>
              <a:rPr lang="de-AT" sz="24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400" err="1">
                <a:solidFill>
                  <a:srgbClr val="000000"/>
                </a:solidFill>
                <a:latin typeface="Calibri" charset="0"/>
              </a:rPr>
              <a:t>let‘s</a:t>
            </a:r>
            <a:r>
              <a:rPr lang="de-AT" sz="24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400" err="1">
                <a:solidFill>
                  <a:srgbClr val="000000"/>
                </a:solidFill>
                <a:latin typeface="Calibri" charset="0"/>
              </a:rPr>
              <a:t>be</a:t>
            </a:r>
            <a:r>
              <a:rPr lang="de-AT" sz="24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400" u="sng" err="1">
                <a:solidFill>
                  <a:srgbClr val="0070C0"/>
                </a:solidFill>
                <a:latin typeface="Calibri" charset="0"/>
              </a:rPr>
              <a:t>careful</a:t>
            </a:r>
            <a:r>
              <a:rPr lang="de-AT" sz="2400" u="sng">
                <a:solidFill>
                  <a:srgbClr val="0070C0"/>
                </a:solidFill>
                <a:latin typeface="Calibri" charset="0"/>
              </a:rPr>
              <a:t> </a:t>
            </a:r>
            <a:r>
              <a:rPr lang="de-AT" sz="2400" u="sng" err="1">
                <a:solidFill>
                  <a:srgbClr val="0070C0"/>
                </a:solidFill>
                <a:latin typeface="Calibri" charset="0"/>
              </a:rPr>
              <a:t>about</a:t>
            </a:r>
            <a:r>
              <a:rPr lang="de-AT" sz="2400" u="sng">
                <a:solidFill>
                  <a:srgbClr val="0070C0"/>
                </a:solidFill>
                <a:latin typeface="Calibri" charset="0"/>
              </a:rPr>
              <a:t> </a:t>
            </a:r>
            <a:r>
              <a:rPr lang="de-AT" sz="2400" u="sng" err="1">
                <a:solidFill>
                  <a:srgbClr val="0070C0"/>
                </a:solidFill>
                <a:latin typeface="Calibri" charset="0"/>
              </a:rPr>
              <a:t>congestion</a:t>
            </a:r>
            <a:r>
              <a:rPr lang="de-AT" sz="2400" u="sng">
                <a:solidFill>
                  <a:srgbClr val="0070C0"/>
                </a:solidFill>
                <a:latin typeface="Calibri" charset="0"/>
              </a:rPr>
              <a:t> </a:t>
            </a:r>
            <a:r>
              <a:rPr lang="de-AT" sz="2400" u="sng" err="1">
                <a:solidFill>
                  <a:srgbClr val="0070C0"/>
                </a:solidFill>
                <a:latin typeface="Calibri" charset="0"/>
              </a:rPr>
              <a:t>control</a:t>
            </a:r>
            <a:r>
              <a:rPr lang="de-AT" sz="2400">
                <a:solidFill>
                  <a:srgbClr val="000000"/>
                </a:solidFill>
                <a:latin typeface="Calibri" charset="0"/>
              </a:rPr>
              <a:t> in </a:t>
            </a:r>
            <a:r>
              <a:rPr lang="de-AT" sz="2400" err="1">
                <a:solidFill>
                  <a:srgbClr val="000000"/>
                </a:solidFill>
                <a:latin typeface="Calibri" charset="0"/>
              </a:rPr>
              <a:t>particular</a:t>
            </a:r>
            <a:r>
              <a:rPr lang="de-AT" sz="2400">
                <a:solidFill>
                  <a:srgbClr val="000000"/>
                </a:solidFill>
                <a:latin typeface="Calibri" charset="0"/>
              </a:rPr>
              <a:t>.</a:t>
            </a:r>
          </a:p>
          <a:p>
            <a:pPr marL="400050">
              <a:lnSpc>
                <a:spcPct val="90000"/>
              </a:lnSpc>
            </a:pPr>
            <a:r>
              <a:rPr lang="de-AT" sz="2400" err="1">
                <a:solidFill>
                  <a:srgbClr val="000000"/>
                </a:solidFill>
                <a:latin typeface="Calibri" charset="0"/>
              </a:rPr>
              <a:t>Our</a:t>
            </a:r>
            <a:r>
              <a:rPr lang="de-AT" sz="2400">
                <a:solidFill>
                  <a:srgbClr val="000000"/>
                </a:solidFill>
                <a:latin typeface="Calibri" charset="0"/>
              </a:rPr>
              <a:t> "</a:t>
            </a:r>
            <a:r>
              <a:rPr lang="de-AT" sz="2400" err="1">
                <a:solidFill>
                  <a:srgbClr val="000000"/>
                </a:solidFill>
                <a:latin typeface="Calibri" charset="0"/>
              </a:rPr>
              <a:t>early</a:t>
            </a:r>
            <a:r>
              <a:rPr lang="de-AT" sz="24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400" err="1">
                <a:solidFill>
                  <a:srgbClr val="000000"/>
                </a:solidFill>
                <a:latin typeface="Calibri" charset="0"/>
              </a:rPr>
              <a:t>heroes</a:t>
            </a:r>
            <a:r>
              <a:rPr lang="de-AT" sz="2400">
                <a:solidFill>
                  <a:srgbClr val="000000"/>
                </a:solidFill>
                <a:latin typeface="Calibri" charset="0"/>
              </a:rPr>
              <a:t>" </a:t>
            </a:r>
            <a:r>
              <a:rPr lang="de-AT" sz="2400" err="1">
                <a:solidFill>
                  <a:srgbClr val="000000"/>
                </a:solidFill>
                <a:latin typeface="Calibri" charset="0"/>
              </a:rPr>
              <a:t>did</a:t>
            </a:r>
            <a:r>
              <a:rPr lang="de-AT" sz="2400">
                <a:solidFill>
                  <a:srgbClr val="000000"/>
                </a:solidFill>
                <a:latin typeface="Calibri" charset="0"/>
              </a:rPr>
              <a:t> a </a:t>
            </a:r>
            <a:r>
              <a:rPr lang="de-AT" sz="2400" err="1">
                <a:solidFill>
                  <a:srgbClr val="000000"/>
                </a:solidFill>
                <a:latin typeface="Calibri" charset="0"/>
              </a:rPr>
              <a:t>great</a:t>
            </a:r>
            <a:r>
              <a:rPr lang="de-AT" sz="24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400" err="1">
                <a:solidFill>
                  <a:srgbClr val="000000"/>
                </a:solidFill>
                <a:latin typeface="Calibri" charset="0"/>
              </a:rPr>
              <a:t>job</a:t>
            </a:r>
            <a:r>
              <a:rPr lang="de-AT" sz="2400">
                <a:solidFill>
                  <a:srgbClr val="000000"/>
                </a:solidFill>
                <a:latin typeface="Calibri" charset="0"/>
              </a:rPr>
              <a:t>, so </a:t>
            </a:r>
            <a:r>
              <a:rPr lang="de-AT" sz="2400" u="sng" err="1">
                <a:solidFill>
                  <a:srgbClr val="000000"/>
                </a:solidFill>
                <a:latin typeface="Calibri" charset="0"/>
              </a:rPr>
              <a:t>never</a:t>
            </a:r>
            <a:r>
              <a:rPr lang="de-AT" sz="2400">
                <a:solidFill>
                  <a:srgbClr val="000000"/>
                </a:solidFill>
                <a:latin typeface="Calibri" charset="0"/>
              </a:rPr>
              <a:t> break </a:t>
            </a:r>
            <a:r>
              <a:rPr lang="de-AT" sz="2400" err="1">
                <a:solidFill>
                  <a:srgbClr val="000000"/>
                </a:solidFill>
                <a:latin typeface="Calibri" charset="0"/>
              </a:rPr>
              <a:t>their</a:t>
            </a:r>
            <a:r>
              <a:rPr lang="de-AT" sz="24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400" err="1">
                <a:solidFill>
                  <a:srgbClr val="000000"/>
                </a:solidFill>
                <a:latin typeface="Calibri" charset="0"/>
              </a:rPr>
              <a:t>rules</a:t>
            </a:r>
            <a:br>
              <a:rPr lang="de-AT" sz="2400">
                <a:solidFill>
                  <a:srgbClr val="000000"/>
                </a:solidFill>
                <a:latin typeface="Calibri" charset="0"/>
              </a:rPr>
            </a:br>
            <a:r>
              <a:rPr lang="en-US" sz="2400">
                <a:latin typeface="Wingdings" charset="0"/>
                <a:ea typeface="ＭＳ Ｐゴシック" charset="0"/>
                <a:cs typeface="Wingdings" charset="0"/>
              </a:rPr>
              <a:t></a:t>
            </a:r>
            <a:r>
              <a:rPr lang="de-AT" sz="24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400" err="1">
                <a:solidFill>
                  <a:srgbClr val="000000"/>
                </a:solidFill>
                <a:latin typeface="Calibri" charset="0"/>
              </a:rPr>
              <a:t>important</a:t>
            </a:r>
            <a:r>
              <a:rPr lang="de-AT" sz="24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400" err="1">
                <a:solidFill>
                  <a:srgbClr val="000000"/>
                </a:solidFill>
                <a:latin typeface="Calibri" charset="0"/>
              </a:rPr>
              <a:t>congestion</a:t>
            </a:r>
            <a:r>
              <a:rPr lang="de-AT" sz="24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400" err="1">
                <a:solidFill>
                  <a:srgbClr val="000000"/>
                </a:solidFill>
                <a:latin typeface="Calibri" charset="0"/>
              </a:rPr>
              <a:t>control</a:t>
            </a:r>
            <a:r>
              <a:rPr lang="de-AT" sz="24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400" err="1">
                <a:solidFill>
                  <a:srgbClr val="000000"/>
                </a:solidFill>
                <a:latin typeface="Calibri" charset="0"/>
              </a:rPr>
              <a:t>principles</a:t>
            </a:r>
            <a:r>
              <a:rPr lang="de-AT" sz="2400">
                <a:solidFill>
                  <a:srgbClr val="000000"/>
                </a:solidFill>
                <a:latin typeface="Calibri" charset="0"/>
              </a:rPr>
              <a:t>:</a:t>
            </a:r>
          </a:p>
          <a:p>
            <a:pPr marL="971550" lvl="1" indent="-457200">
              <a:lnSpc>
                <a:spcPct val="90000"/>
              </a:lnSpc>
              <a:buFont typeface="+mj-lt"/>
              <a:buAutoNum type="arabicPeriod"/>
            </a:pPr>
            <a:r>
              <a:rPr lang="de-AT">
                <a:solidFill>
                  <a:srgbClr val="FF0000"/>
                </a:solidFill>
                <a:latin typeface="Calibri" charset="0"/>
              </a:rPr>
              <a:t>ACK </a:t>
            </a:r>
            <a:r>
              <a:rPr lang="de-AT" err="1">
                <a:solidFill>
                  <a:srgbClr val="FF0000"/>
                </a:solidFill>
                <a:latin typeface="Calibri" charset="0"/>
              </a:rPr>
              <a:t>clocking</a:t>
            </a:r>
            <a:r>
              <a:rPr lang="de-AT">
                <a:solidFill>
                  <a:srgbClr val="FF0000"/>
                </a:solidFill>
                <a:latin typeface="Calibri" charset="0"/>
              </a:rPr>
              <a:t>  ("</a:t>
            </a:r>
            <a:r>
              <a:rPr lang="de-AT" err="1">
                <a:solidFill>
                  <a:srgbClr val="FF0000"/>
                </a:solidFill>
                <a:latin typeface="Calibri" charset="0"/>
              </a:rPr>
              <a:t>conservation</a:t>
            </a:r>
            <a:r>
              <a:rPr lang="de-AT">
                <a:solidFill>
                  <a:srgbClr val="FF0000"/>
                </a:solidFill>
                <a:latin typeface="Calibri" charset="0"/>
              </a:rPr>
              <a:t> </a:t>
            </a:r>
            <a:r>
              <a:rPr lang="de-AT" err="1">
                <a:solidFill>
                  <a:srgbClr val="FF0000"/>
                </a:solidFill>
                <a:latin typeface="Calibri" charset="0"/>
              </a:rPr>
              <a:t>of</a:t>
            </a:r>
            <a:r>
              <a:rPr lang="de-AT">
                <a:solidFill>
                  <a:srgbClr val="FF0000"/>
                </a:solidFill>
                <a:latin typeface="Calibri" charset="0"/>
              </a:rPr>
              <a:t> </a:t>
            </a:r>
            <a:r>
              <a:rPr lang="de-AT" err="1">
                <a:solidFill>
                  <a:srgbClr val="FF0000"/>
                </a:solidFill>
                <a:latin typeface="Calibri" charset="0"/>
              </a:rPr>
              <a:t>packets</a:t>
            </a:r>
            <a:r>
              <a:rPr lang="de-AT">
                <a:solidFill>
                  <a:srgbClr val="FF0000"/>
                </a:solidFill>
                <a:latin typeface="Calibri" charset="0"/>
              </a:rPr>
              <a:t>" </a:t>
            </a:r>
            <a:r>
              <a:rPr lang="de-AT" err="1">
                <a:solidFill>
                  <a:srgbClr val="FF0000"/>
                </a:solidFill>
                <a:latin typeface="Calibri" charset="0"/>
              </a:rPr>
              <a:t>principle</a:t>
            </a:r>
            <a:r>
              <a:rPr lang="de-AT">
                <a:solidFill>
                  <a:srgbClr val="FF0000"/>
                </a:solidFill>
                <a:latin typeface="Calibri" charset="0"/>
              </a:rPr>
              <a:t>)</a:t>
            </a:r>
          </a:p>
          <a:p>
            <a:pPr marL="971550" lvl="1" indent="-457200">
              <a:lnSpc>
                <a:spcPct val="90000"/>
              </a:lnSpc>
              <a:buFont typeface="+mj-lt"/>
              <a:buAutoNum type="arabicPeriod"/>
            </a:pPr>
            <a:r>
              <a:rPr lang="de-AT">
                <a:solidFill>
                  <a:srgbClr val="FF0000"/>
                </a:solidFill>
                <a:latin typeface="Calibri" charset="0"/>
              </a:rPr>
              <a:t>Timeout </a:t>
            </a:r>
            <a:r>
              <a:rPr lang="de-AT" err="1">
                <a:solidFill>
                  <a:srgbClr val="FF0000"/>
                </a:solidFill>
                <a:latin typeface="Calibri" charset="0"/>
              </a:rPr>
              <a:t>means</a:t>
            </a:r>
            <a:r>
              <a:rPr lang="de-AT">
                <a:solidFill>
                  <a:srgbClr val="FF0000"/>
                </a:solidFill>
                <a:latin typeface="Calibri" charset="0"/>
              </a:rPr>
              <a:t> </a:t>
            </a:r>
            <a:r>
              <a:rPr lang="de-AT" err="1">
                <a:solidFill>
                  <a:srgbClr val="FF0000"/>
                </a:solidFill>
                <a:latin typeface="Calibri" charset="0"/>
              </a:rPr>
              <a:t>that</a:t>
            </a:r>
            <a:r>
              <a:rPr lang="de-AT">
                <a:solidFill>
                  <a:srgbClr val="FF0000"/>
                </a:solidFill>
                <a:latin typeface="Calibri" charset="0"/>
              </a:rPr>
              <a:t> </a:t>
            </a:r>
            <a:r>
              <a:rPr lang="de-AT" err="1">
                <a:solidFill>
                  <a:srgbClr val="FF0000"/>
                </a:solidFill>
                <a:latin typeface="Calibri" charset="0"/>
              </a:rPr>
              <a:t>the</a:t>
            </a:r>
            <a:r>
              <a:rPr lang="de-AT">
                <a:solidFill>
                  <a:srgbClr val="FF0000"/>
                </a:solidFill>
                <a:latin typeface="Calibri" charset="0"/>
              </a:rPr>
              <a:t> </a:t>
            </a:r>
            <a:r>
              <a:rPr lang="de-AT" err="1">
                <a:solidFill>
                  <a:srgbClr val="FF0000"/>
                </a:solidFill>
                <a:latin typeface="Calibri" charset="0"/>
              </a:rPr>
              <a:t>network</a:t>
            </a:r>
            <a:r>
              <a:rPr lang="de-AT">
                <a:solidFill>
                  <a:srgbClr val="FF0000"/>
                </a:solidFill>
                <a:latin typeface="Calibri" charset="0"/>
              </a:rPr>
              <a:t> </a:t>
            </a:r>
            <a:r>
              <a:rPr lang="de-AT" err="1">
                <a:solidFill>
                  <a:srgbClr val="FF0000"/>
                </a:solidFill>
                <a:latin typeface="Calibri" charset="0"/>
              </a:rPr>
              <a:t>is</a:t>
            </a:r>
            <a:r>
              <a:rPr lang="de-AT">
                <a:solidFill>
                  <a:srgbClr val="FF0000"/>
                </a:solidFill>
                <a:latin typeface="Calibri" charset="0"/>
              </a:rPr>
              <a:t> </a:t>
            </a:r>
            <a:r>
              <a:rPr lang="de-AT" err="1">
                <a:solidFill>
                  <a:srgbClr val="FF0000"/>
                </a:solidFill>
                <a:latin typeface="Calibri" charset="0"/>
              </a:rPr>
              <a:t>empty</a:t>
            </a:r>
            <a:br>
              <a:rPr lang="de-AT">
                <a:solidFill>
                  <a:srgbClr val="000000"/>
                </a:solidFill>
                <a:latin typeface="Calibri" charset="0"/>
              </a:rPr>
            </a:br>
            <a:endParaRPr lang="de-AT" sz="2000">
              <a:solidFill>
                <a:srgbClr val="000000"/>
              </a:solidFill>
              <a:latin typeface="Calibri" charset="0"/>
            </a:endParaRPr>
          </a:p>
          <a:p>
            <a:pPr marL="400050">
              <a:lnSpc>
                <a:spcPct val="90000"/>
              </a:lnSpc>
            </a:pPr>
            <a:r>
              <a:rPr lang="de-AT" sz="2400">
                <a:solidFill>
                  <a:srgbClr val="000000"/>
                </a:solidFill>
                <a:latin typeface="Calibri" charset="0"/>
              </a:rPr>
              <a:t>But, </a:t>
            </a:r>
            <a:r>
              <a:rPr lang="de-AT" sz="2400" err="1">
                <a:solidFill>
                  <a:srgbClr val="000000"/>
                </a:solidFill>
                <a:latin typeface="Calibri" charset="0"/>
              </a:rPr>
              <a:t>note</a:t>
            </a:r>
            <a:r>
              <a:rPr lang="de-AT" sz="2400">
                <a:solidFill>
                  <a:srgbClr val="000000"/>
                </a:solidFill>
                <a:latin typeface="Calibri" charset="0"/>
              </a:rPr>
              <a:t>: </a:t>
            </a:r>
            <a:r>
              <a:rPr lang="de-AT" sz="2400" err="1">
                <a:solidFill>
                  <a:srgbClr val="000000"/>
                </a:solidFill>
                <a:latin typeface="Calibri" charset="0"/>
              </a:rPr>
              <a:t>the</a:t>
            </a:r>
            <a:r>
              <a:rPr lang="de-AT" sz="2400">
                <a:solidFill>
                  <a:srgbClr val="000000"/>
                </a:solidFill>
                <a:latin typeface="Calibri" charset="0"/>
              </a:rPr>
              <a:t> IETF also </a:t>
            </a:r>
            <a:r>
              <a:rPr lang="de-AT" sz="2400" err="1">
                <a:solidFill>
                  <a:srgbClr val="000000"/>
                </a:solidFill>
                <a:latin typeface="Calibri" charset="0"/>
              </a:rPr>
              <a:t>tries</a:t>
            </a:r>
            <a:r>
              <a:rPr lang="de-AT" sz="24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400" err="1">
                <a:solidFill>
                  <a:srgbClr val="000000"/>
                </a:solidFill>
                <a:latin typeface="Calibri" charset="0"/>
              </a:rPr>
              <a:t>to</a:t>
            </a:r>
            <a:r>
              <a:rPr lang="de-AT" sz="24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400" err="1">
                <a:solidFill>
                  <a:srgbClr val="000000"/>
                </a:solidFill>
                <a:latin typeface="Calibri" charset="0"/>
              </a:rPr>
              <a:t>stay</a:t>
            </a:r>
            <a:r>
              <a:rPr lang="de-AT" sz="24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400" err="1">
                <a:solidFill>
                  <a:srgbClr val="000000"/>
                </a:solidFill>
                <a:latin typeface="Calibri" charset="0"/>
              </a:rPr>
              <a:t>meaningful</a:t>
            </a:r>
            <a:endParaRPr lang="de-AT" sz="2400">
              <a:solidFill>
                <a:srgbClr val="000000"/>
              </a:solidFill>
              <a:latin typeface="Calibri" charset="0"/>
            </a:endParaRPr>
          </a:p>
          <a:p>
            <a:pPr marL="800100" lvl="1">
              <a:lnSpc>
                <a:spcPct val="90000"/>
              </a:lnSpc>
            </a:pPr>
            <a:r>
              <a:rPr lang="de-AT" sz="2200" err="1">
                <a:solidFill>
                  <a:srgbClr val="000000"/>
                </a:solidFill>
                <a:latin typeface="Calibri" charset="0"/>
              </a:rPr>
              <a:t>Voluntary</a:t>
            </a:r>
            <a:r>
              <a:rPr lang="de-AT" sz="2200">
                <a:solidFill>
                  <a:srgbClr val="000000"/>
                </a:solidFill>
                <a:latin typeface="Calibri" charset="0"/>
              </a:rPr>
              <a:t>, </a:t>
            </a:r>
            <a:r>
              <a:rPr lang="de-AT" sz="2200" err="1">
                <a:solidFill>
                  <a:srgbClr val="000000"/>
                </a:solidFill>
                <a:latin typeface="Calibri" charset="0"/>
              </a:rPr>
              <a:t>we</a:t>
            </a:r>
            <a:r>
              <a:rPr lang="de-AT" sz="22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200" err="1">
                <a:solidFill>
                  <a:srgbClr val="000000"/>
                </a:solidFill>
                <a:latin typeface="Calibri" charset="0"/>
              </a:rPr>
              <a:t>have</a:t>
            </a:r>
            <a:r>
              <a:rPr lang="de-AT" sz="22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200" err="1">
                <a:solidFill>
                  <a:srgbClr val="000000"/>
                </a:solidFill>
                <a:latin typeface="Calibri" charset="0"/>
              </a:rPr>
              <a:t>no</a:t>
            </a:r>
            <a:r>
              <a:rPr lang="de-AT" sz="2200">
                <a:solidFill>
                  <a:srgbClr val="000000"/>
                </a:solidFill>
                <a:latin typeface="Calibri" charset="0"/>
              </a:rPr>
              <a:t> "Internet </a:t>
            </a:r>
            <a:r>
              <a:rPr lang="de-AT" sz="2200" err="1">
                <a:solidFill>
                  <a:srgbClr val="000000"/>
                </a:solidFill>
                <a:latin typeface="Calibri" charset="0"/>
              </a:rPr>
              <a:t>police</a:t>
            </a:r>
            <a:r>
              <a:rPr lang="de-AT" sz="2200">
                <a:solidFill>
                  <a:srgbClr val="000000"/>
                </a:solidFill>
                <a:latin typeface="Calibri" charset="0"/>
              </a:rPr>
              <a:t>"</a:t>
            </a:r>
          </a:p>
          <a:p>
            <a:pPr marL="800100" lvl="1">
              <a:lnSpc>
                <a:spcPct val="90000"/>
              </a:lnSpc>
            </a:pPr>
            <a:r>
              <a:rPr lang="de-AT" sz="2200" err="1">
                <a:solidFill>
                  <a:srgbClr val="000000"/>
                </a:solidFill>
                <a:latin typeface="Calibri" charset="0"/>
              </a:rPr>
              <a:t>We</a:t>
            </a:r>
            <a:r>
              <a:rPr lang="de-AT" sz="22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200" err="1">
                <a:solidFill>
                  <a:srgbClr val="000000"/>
                </a:solidFill>
                <a:latin typeface="Calibri" charset="0"/>
              </a:rPr>
              <a:t>should</a:t>
            </a:r>
            <a:r>
              <a:rPr lang="de-AT" sz="22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200" err="1">
                <a:solidFill>
                  <a:srgbClr val="000000"/>
                </a:solidFill>
                <a:latin typeface="Calibri" charset="0"/>
              </a:rPr>
              <a:t>be</a:t>
            </a:r>
            <a:r>
              <a:rPr lang="de-AT" sz="2200">
                <a:solidFill>
                  <a:srgbClr val="000000"/>
                </a:solidFill>
                <a:latin typeface="Calibri" charset="0"/>
              </a:rPr>
              <a:t> happy </a:t>
            </a:r>
            <a:r>
              <a:rPr lang="de-AT" sz="2200" err="1">
                <a:solidFill>
                  <a:srgbClr val="000000"/>
                </a:solidFill>
                <a:latin typeface="Calibri" charset="0"/>
              </a:rPr>
              <a:t>that</a:t>
            </a:r>
            <a:r>
              <a:rPr lang="de-AT" sz="22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200" err="1">
                <a:solidFill>
                  <a:srgbClr val="000000"/>
                </a:solidFill>
                <a:latin typeface="Calibri" charset="0"/>
              </a:rPr>
              <a:t>companies</a:t>
            </a:r>
            <a:r>
              <a:rPr lang="de-AT" sz="2200">
                <a:solidFill>
                  <a:srgbClr val="000000"/>
                </a:solidFill>
                <a:latin typeface="Calibri" charset="0"/>
              </a:rPr>
              <a:t> such </a:t>
            </a:r>
            <a:r>
              <a:rPr lang="de-AT" sz="2200" err="1">
                <a:solidFill>
                  <a:srgbClr val="000000"/>
                </a:solidFill>
                <a:latin typeface="Calibri" charset="0"/>
              </a:rPr>
              <a:t>as</a:t>
            </a:r>
            <a:r>
              <a:rPr lang="de-AT" sz="2200">
                <a:solidFill>
                  <a:srgbClr val="000000"/>
                </a:solidFill>
                <a:latin typeface="Calibri" charset="0"/>
              </a:rPr>
              <a:t> Google (in case of TCP) </a:t>
            </a:r>
            <a:r>
              <a:rPr lang="de-AT" sz="2200" err="1">
                <a:solidFill>
                  <a:srgbClr val="000000"/>
                </a:solidFill>
                <a:latin typeface="Calibri" charset="0"/>
              </a:rPr>
              <a:t>keep</a:t>
            </a:r>
            <a:r>
              <a:rPr lang="de-AT" sz="22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200" err="1">
                <a:solidFill>
                  <a:srgbClr val="000000"/>
                </a:solidFill>
                <a:latin typeface="Calibri" charset="0"/>
              </a:rPr>
              <a:t>coming</a:t>
            </a:r>
            <a:r>
              <a:rPr lang="de-AT" sz="22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200" err="1">
                <a:solidFill>
                  <a:srgbClr val="000000"/>
                </a:solidFill>
                <a:latin typeface="Calibri" charset="0"/>
              </a:rPr>
              <a:t>to</a:t>
            </a:r>
            <a:r>
              <a:rPr lang="de-AT" sz="22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200" err="1">
                <a:solidFill>
                  <a:srgbClr val="000000"/>
                </a:solidFill>
                <a:latin typeface="Calibri" charset="0"/>
              </a:rPr>
              <a:t>the</a:t>
            </a:r>
            <a:r>
              <a:rPr lang="de-AT" sz="2200">
                <a:solidFill>
                  <a:srgbClr val="000000"/>
                </a:solidFill>
                <a:latin typeface="Calibri" charset="0"/>
              </a:rPr>
              <a:t> IETF </a:t>
            </a:r>
            <a:r>
              <a:rPr lang="de-AT" sz="2200" err="1">
                <a:solidFill>
                  <a:srgbClr val="000000"/>
                </a:solidFill>
                <a:latin typeface="Calibri" charset="0"/>
              </a:rPr>
              <a:t>to</a:t>
            </a:r>
            <a:r>
              <a:rPr lang="de-AT" sz="22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200" err="1">
                <a:solidFill>
                  <a:srgbClr val="000000"/>
                </a:solidFill>
                <a:latin typeface="Calibri" charset="0"/>
              </a:rPr>
              <a:t>tell</a:t>
            </a:r>
            <a:r>
              <a:rPr lang="de-AT" sz="22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200" err="1">
                <a:solidFill>
                  <a:srgbClr val="000000"/>
                </a:solidFill>
                <a:latin typeface="Calibri" charset="0"/>
              </a:rPr>
              <a:t>us</a:t>
            </a:r>
            <a:r>
              <a:rPr lang="de-AT" sz="22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200" err="1">
                <a:solidFill>
                  <a:srgbClr val="000000"/>
                </a:solidFill>
                <a:latin typeface="Calibri" charset="0"/>
              </a:rPr>
              <a:t>what</a:t>
            </a:r>
            <a:r>
              <a:rPr lang="de-AT" sz="22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200" err="1">
                <a:solidFill>
                  <a:srgbClr val="000000"/>
                </a:solidFill>
                <a:latin typeface="Calibri" charset="0"/>
              </a:rPr>
              <a:t>they</a:t>
            </a:r>
            <a:r>
              <a:rPr lang="de-AT" sz="2200">
                <a:solidFill>
                  <a:srgbClr val="000000"/>
                </a:solidFill>
                <a:latin typeface="Calibri" charset="0"/>
              </a:rPr>
              <a:t> do</a:t>
            </a:r>
          </a:p>
        </p:txBody>
      </p:sp>
      <p:sp>
        <p:nvSpPr>
          <p:cNvPr id="2" name="Rectangular Callout 1"/>
          <p:cNvSpPr/>
          <p:nvPr/>
        </p:nvSpPr>
        <p:spPr bwMode="auto">
          <a:xfrm>
            <a:off x="7308304" y="4869160"/>
            <a:ext cx="1584176" cy="792088"/>
          </a:xfrm>
          <a:prstGeom prst="wedgeRectCallout">
            <a:avLst>
              <a:gd name="adj1" fmla="val -51809"/>
              <a:gd name="adj2" fmla="val -76671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Keep them in mind</a:t>
            </a:r>
          </a:p>
        </p:txBody>
      </p:sp>
    </p:spTree>
    <p:extLst>
      <p:ext uri="{BB962C8B-B14F-4D97-AF65-F5344CB8AC3E}">
        <p14:creationId xmlns:p14="http://schemas.microsoft.com/office/powerpoint/2010/main" val="196605672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>
                <a:latin typeface="Calibri" charset="0"/>
              </a:rPr>
              <a:t>TCP Header</a:t>
            </a:r>
            <a:endParaRPr lang="de-AT">
              <a:latin typeface="Calibri" charset="0"/>
            </a:endParaRP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1520" y="4956448"/>
            <a:ext cx="8640960" cy="178492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de-DE" sz="2000">
                <a:latin typeface="Calibri" charset="0"/>
              </a:rPr>
              <a:t>Flags </a:t>
            </a:r>
            <a:r>
              <a:rPr lang="de-DE" sz="2000" err="1">
                <a:latin typeface="Calibri" charset="0"/>
              </a:rPr>
              <a:t>indicate</a:t>
            </a:r>
            <a:r>
              <a:rPr lang="de-DE" sz="2000">
                <a:latin typeface="Calibri" charset="0"/>
              </a:rPr>
              <a:t> </a:t>
            </a:r>
            <a:r>
              <a:rPr lang="de-DE" sz="2000" err="1">
                <a:latin typeface="Calibri" charset="0"/>
              </a:rPr>
              <a:t>connection</a:t>
            </a:r>
            <a:r>
              <a:rPr lang="de-DE" sz="2000">
                <a:latin typeface="Calibri" charset="0"/>
              </a:rPr>
              <a:t> </a:t>
            </a:r>
            <a:r>
              <a:rPr lang="de-DE" sz="2000" err="1">
                <a:latin typeface="Calibri" charset="0"/>
              </a:rPr>
              <a:t>setup</a:t>
            </a:r>
            <a:r>
              <a:rPr lang="de-DE" sz="2000">
                <a:latin typeface="Calibri" charset="0"/>
              </a:rPr>
              <a:t>/</a:t>
            </a:r>
            <a:r>
              <a:rPr lang="de-DE" sz="2000" err="1">
                <a:latin typeface="Calibri" charset="0"/>
              </a:rPr>
              <a:t>teardown</a:t>
            </a:r>
            <a:r>
              <a:rPr lang="de-DE" sz="2000">
                <a:latin typeface="Calibri" charset="0"/>
              </a:rPr>
              <a:t>, ACK, ..</a:t>
            </a:r>
          </a:p>
          <a:p>
            <a:pPr eaLnBrk="1" hangingPunct="1">
              <a:lnSpc>
                <a:spcPct val="90000"/>
              </a:lnSpc>
            </a:pPr>
            <a:r>
              <a:rPr lang="de-DE" sz="2000" err="1">
                <a:latin typeface="Calibri" charset="0"/>
              </a:rPr>
              <a:t>If</a:t>
            </a:r>
            <a:r>
              <a:rPr lang="de-DE" sz="2000">
                <a:latin typeface="Calibri" charset="0"/>
              </a:rPr>
              <a:t> </a:t>
            </a:r>
            <a:r>
              <a:rPr lang="de-DE" sz="2000" err="1">
                <a:latin typeface="Calibri" charset="0"/>
              </a:rPr>
              <a:t>no</a:t>
            </a:r>
            <a:r>
              <a:rPr lang="de-DE" sz="2000">
                <a:latin typeface="Calibri" charset="0"/>
              </a:rPr>
              <a:t> </a:t>
            </a:r>
            <a:r>
              <a:rPr lang="de-DE" sz="2000" err="1">
                <a:latin typeface="Calibri" charset="0"/>
              </a:rPr>
              <a:t>data</a:t>
            </a:r>
            <a:r>
              <a:rPr lang="de-DE" sz="2000">
                <a:latin typeface="Calibri" charset="0"/>
              </a:rPr>
              <a:t>: packet </a:t>
            </a:r>
            <a:r>
              <a:rPr lang="de-DE" sz="2000" err="1">
                <a:latin typeface="Calibri" charset="0"/>
              </a:rPr>
              <a:t>is</a:t>
            </a:r>
            <a:r>
              <a:rPr lang="de-DE" sz="2000">
                <a:latin typeface="Calibri" charset="0"/>
              </a:rPr>
              <a:t> just an ACK</a:t>
            </a:r>
          </a:p>
          <a:p>
            <a:pPr eaLnBrk="1" hangingPunct="1">
              <a:lnSpc>
                <a:spcPct val="90000"/>
              </a:lnSpc>
            </a:pPr>
            <a:r>
              <a:rPr lang="de-DE" sz="2000" err="1">
                <a:latin typeface="Calibri" charset="0"/>
              </a:rPr>
              <a:t>Window</a:t>
            </a:r>
            <a:r>
              <a:rPr lang="de-DE" sz="2000">
                <a:latin typeface="Calibri" charset="0"/>
              </a:rPr>
              <a:t> = </a:t>
            </a:r>
            <a:r>
              <a:rPr lang="de-DE" sz="2000" err="1">
                <a:latin typeface="Calibri" charset="0"/>
              </a:rPr>
              <a:t>advertised</a:t>
            </a:r>
            <a:r>
              <a:rPr lang="de-DE" sz="2000">
                <a:latin typeface="Calibri" charset="0"/>
              </a:rPr>
              <a:t> </a:t>
            </a:r>
            <a:r>
              <a:rPr lang="de-DE" sz="2000" err="1">
                <a:latin typeface="Calibri" charset="0"/>
              </a:rPr>
              <a:t>window</a:t>
            </a:r>
            <a:r>
              <a:rPr lang="de-DE" sz="2000">
                <a:latin typeface="Calibri" charset="0"/>
              </a:rPr>
              <a:t> </a:t>
            </a:r>
            <a:r>
              <a:rPr lang="de-DE" sz="2000" err="1">
                <a:latin typeface="Calibri" charset="0"/>
              </a:rPr>
              <a:t>from</a:t>
            </a:r>
            <a:r>
              <a:rPr lang="de-DE" sz="2000">
                <a:latin typeface="Calibri" charset="0"/>
              </a:rPr>
              <a:t> </a:t>
            </a:r>
            <a:r>
              <a:rPr lang="de-DE" sz="2000" err="1">
                <a:latin typeface="Calibri" charset="0"/>
              </a:rPr>
              <a:t>receiver</a:t>
            </a:r>
            <a:r>
              <a:rPr lang="de-DE" sz="2000">
                <a:latin typeface="Calibri" charset="0"/>
              </a:rPr>
              <a:t> (</a:t>
            </a:r>
            <a:r>
              <a:rPr lang="de-DE" sz="2000" err="1">
                <a:latin typeface="Calibri" charset="0"/>
              </a:rPr>
              <a:t>flow</a:t>
            </a:r>
            <a:r>
              <a:rPr lang="de-DE" sz="2000">
                <a:latin typeface="Calibri" charset="0"/>
              </a:rPr>
              <a:t> </a:t>
            </a:r>
            <a:r>
              <a:rPr lang="de-DE" sz="2000" err="1">
                <a:latin typeface="Calibri" charset="0"/>
              </a:rPr>
              <a:t>control</a:t>
            </a:r>
            <a:r>
              <a:rPr lang="de-DE" sz="2000">
                <a:latin typeface="Calibri" charset="0"/>
              </a:rPr>
              <a:t>)</a:t>
            </a:r>
          </a:p>
          <a:p>
            <a:pPr lvl="1" eaLnBrk="1" hangingPunct="1">
              <a:lnSpc>
                <a:spcPct val="90000"/>
              </a:lnSpc>
            </a:pPr>
            <a:r>
              <a:rPr lang="de-AT" sz="1800">
                <a:latin typeface="Calibri" charset="0"/>
                <a:ea typeface="ＭＳ Ｐゴシック" charset="0"/>
              </a:rPr>
              <a:t>Field </a:t>
            </a:r>
            <a:r>
              <a:rPr lang="de-AT" sz="1800" err="1">
                <a:latin typeface="Calibri" charset="0"/>
                <a:ea typeface="ＭＳ Ｐゴシック" charset="0"/>
              </a:rPr>
              <a:t>size</a:t>
            </a:r>
            <a:r>
              <a:rPr lang="de-AT" sz="1800">
                <a:latin typeface="Calibri" charset="0"/>
                <a:ea typeface="ＭＳ Ｐゴシック" charset="0"/>
              </a:rPr>
              <a:t> </a:t>
            </a:r>
            <a:r>
              <a:rPr lang="de-AT" sz="1800" err="1">
                <a:latin typeface="Calibri" charset="0"/>
                <a:ea typeface="ＭＳ Ｐゴシック" charset="0"/>
              </a:rPr>
              <a:t>limits</a:t>
            </a:r>
            <a:r>
              <a:rPr lang="de-AT" sz="1800">
                <a:latin typeface="Calibri" charset="0"/>
                <a:ea typeface="ＭＳ Ｐゴシック" charset="0"/>
              </a:rPr>
              <a:t> </a:t>
            </a:r>
            <a:r>
              <a:rPr lang="de-AT" sz="1800" err="1">
                <a:latin typeface="Calibri" charset="0"/>
                <a:ea typeface="ＭＳ Ｐゴシック" charset="0"/>
              </a:rPr>
              <a:t>sending</a:t>
            </a:r>
            <a:r>
              <a:rPr lang="de-AT" sz="1800">
                <a:latin typeface="Calibri" charset="0"/>
                <a:ea typeface="ＭＳ Ｐゴシック" charset="0"/>
              </a:rPr>
              <a:t> rate in </a:t>
            </a:r>
            <a:r>
              <a:rPr lang="de-AT" sz="1800" err="1">
                <a:latin typeface="Calibri" charset="0"/>
                <a:ea typeface="ＭＳ Ｐゴシック" charset="0"/>
              </a:rPr>
              <a:t>today‘s</a:t>
            </a:r>
            <a:r>
              <a:rPr lang="de-AT" sz="1800">
                <a:latin typeface="Calibri" charset="0"/>
                <a:ea typeface="ＭＳ Ｐゴシック" charset="0"/>
              </a:rPr>
              <a:t> high </a:t>
            </a:r>
            <a:r>
              <a:rPr lang="de-AT" sz="1800" err="1">
                <a:latin typeface="Calibri" charset="0"/>
                <a:ea typeface="ＭＳ Ｐゴシック" charset="0"/>
              </a:rPr>
              <a:t>speed</a:t>
            </a:r>
            <a:r>
              <a:rPr lang="de-AT" sz="1800">
                <a:latin typeface="Calibri" charset="0"/>
                <a:ea typeface="ＭＳ Ｐゴシック" charset="0"/>
              </a:rPr>
              <a:t> </a:t>
            </a:r>
            <a:r>
              <a:rPr lang="de-AT" sz="1800" err="1">
                <a:latin typeface="Calibri" charset="0"/>
                <a:ea typeface="ＭＳ Ｐゴシック" charset="0"/>
              </a:rPr>
              <a:t>environments</a:t>
            </a:r>
            <a:r>
              <a:rPr lang="de-AT" sz="1800">
                <a:latin typeface="Calibri" charset="0"/>
                <a:ea typeface="ＭＳ Ｐゴシック" charset="0"/>
              </a:rPr>
              <a:t>; </a:t>
            </a:r>
            <a:r>
              <a:rPr lang="de-AT" sz="1800" err="1">
                <a:latin typeface="Calibri" charset="0"/>
                <a:ea typeface="ＭＳ Ｐゴシック" charset="0"/>
              </a:rPr>
              <a:t>solution</a:t>
            </a:r>
            <a:r>
              <a:rPr lang="de-AT" sz="1800">
                <a:latin typeface="Calibri" charset="0"/>
                <a:ea typeface="ＭＳ Ｐゴシック" charset="0"/>
              </a:rPr>
              <a:t>:</a:t>
            </a:r>
            <a:br>
              <a:rPr lang="de-AT" sz="1800">
                <a:latin typeface="Calibri" charset="0"/>
                <a:ea typeface="ＭＳ Ｐゴシック" charset="0"/>
              </a:rPr>
            </a:br>
            <a:r>
              <a:rPr lang="de-AT" sz="1800" err="1">
                <a:solidFill>
                  <a:srgbClr val="0070C0"/>
                </a:solidFill>
                <a:latin typeface="Calibri" charset="0"/>
                <a:ea typeface="ＭＳ Ｐゴシック" charset="0"/>
              </a:rPr>
              <a:t>Window</a:t>
            </a:r>
            <a:r>
              <a:rPr lang="de-AT" sz="1800">
                <a:solidFill>
                  <a:srgbClr val="0070C0"/>
                </a:solidFill>
                <a:latin typeface="Calibri" charset="0"/>
                <a:ea typeface="ＭＳ Ｐゴシック" charset="0"/>
              </a:rPr>
              <a:t> </a:t>
            </a:r>
            <a:r>
              <a:rPr lang="de-AT" sz="1800" err="1">
                <a:solidFill>
                  <a:srgbClr val="0070C0"/>
                </a:solidFill>
                <a:latin typeface="Calibri" charset="0"/>
                <a:ea typeface="ＭＳ Ｐゴシック" charset="0"/>
              </a:rPr>
              <a:t>Scaling</a:t>
            </a:r>
            <a:r>
              <a:rPr lang="de-AT" sz="1800">
                <a:solidFill>
                  <a:srgbClr val="0070C0"/>
                </a:solidFill>
                <a:latin typeface="Calibri" charset="0"/>
                <a:ea typeface="ＭＳ Ｐゴシック" charset="0"/>
              </a:rPr>
              <a:t> Option</a:t>
            </a:r>
            <a:r>
              <a:rPr lang="de-AT" sz="1800">
                <a:solidFill>
                  <a:srgbClr val="0000FF"/>
                </a:solidFill>
                <a:latin typeface="Calibri" charset="0"/>
                <a:ea typeface="ＭＳ Ｐゴシック" charset="0"/>
              </a:rPr>
              <a:t> </a:t>
            </a:r>
            <a:r>
              <a:rPr lang="de-AT" sz="1800">
                <a:latin typeface="Calibri" charset="0"/>
                <a:ea typeface="ＭＳ Ｐゴシック" charset="0"/>
              </a:rPr>
              <a:t>– </a:t>
            </a:r>
            <a:r>
              <a:rPr lang="de-AT" sz="1800" err="1">
                <a:latin typeface="Calibri" charset="0"/>
                <a:ea typeface="ＭＳ Ｐゴシック" charset="0"/>
              </a:rPr>
              <a:t>both</a:t>
            </a:r>
            <a:r>
              <a:rPr lang="de-AT" sz="1800">
                <a:latin typeface="Calibri" charset="0"/>
                <a:ea typeface="ＭＳ Ｐゴシック" charset="0"/>
              </a:rPr>
              <a:t> </a:t>
            </a:r>
            <a:r>
              <a:rPr lang="de-AT" sz="1800" err="1">
                <a:latin typeface="Calibri" charset="0"/>
                <a:ea typeface="ＭＳ Ｐゴシック" charset="0"/>
              </a:rPr>
              <a:t>sides</a:t>
            </a:r>
            <a:r>
              <a:rPr lang="de-AT" sz="1800">
                <a:latin typeface="Calibri" charset="0"/>
                <a:ea typeface="ＭＳ Ｐゴシック" charset="0"/>
              </a:rPr>
              <a:t> </a:t>
            </a:r>
            <a:r>
              <a:rPr lang="de-AT" sz="1800" err="1">
                <a:latin typeface="Calibri" charset="0"/>
                <a:ea typeface="ＭＳ Ｐゴシック" charset="0"/>
              </a:rPr>
              <a:t>agree</a:t>
            </a:r>
            <a:r>
              <a:rPr lang="de-AT" sz="1800">
                <a:latin typeface="Calibri" charset="0"/>
                <a:ea typeface="ＭＳ Ｐゴシック" charset="0"/>
              </a:rPr>
              <a:t> </a:t>
            </a:r>
            <a:r>
              <a:rPr lang="de-AT" sz="1800" err="1">
                <a:latin typeface="Calibri" charset="0"/>
                <a:ea typeface="ＭＳ Ｐゴシック" charset="0"/>
              </a:rPr>
              <a:t>to</a:t>
            </a:r>
            <a:r>
              <a:rPr lang="de-AT" sz="1800">
                <a:latin typeface="Calibri" charset="0"/>
                <a:ea typeface="ＭＳ Ｐゴシック" charset="0"/>
              </a:rPr>
              <a:t> </a:t>
            </a:r>
            <a:r>
              <a:rPr lang="de-AT" sz="1800" err="1">
                <a:latin typeface="Calibri" charset="0"/>
                <a:ea typeface="ＭＳ Ｐゴシック" charset="0"/>
              </a:rPr>
              <a:t>left-shift</a:t>
            </a:r>
            <a:r>
              <a:rPr lang="de-AT" sz="1800">
                <a:latin typeface="Calibri" charset="0"/>
                <a:ea typeface="ＭＳ Ｐゴシック" charset="0"/>
              </a:rPr>
              <a:t> </a:t>
            </a:r>
            <a:r>
              <a:rPr lang="de-AT" sz="1800" err="1">
                <a:latin typeface="Calibri" charset="0"/>
                <a:ea typeface="ＭＳ Ｐゴシック" charset="0"/>
              </a:rPr>
              <a:t>the</a:t>
            </a:r>
            <a:r>
              <a:rPr lang="de-AT" sz="1800">
                <a:latin typeface="Calibri" charset="0"/>
                <a:ea typeface="ＭＳ Ｐゴシック" charset="0"/>
              </a:rPr>
              <a:t> </a:t>
            </a:r>
            <a:r>
              <a:rPr lang="de-AT" sz="1800" err="1">
                <a:latin typeface="Calibri" charset="0"/>
                <a:ea typeface="ＭＳ Ｐゴシック" charset="0"/>
              </a:rPr>
              <a:t>window</a:t>
            </a:r>
            <a:r>
              <a:rPr lang="de-AT" sz="1800">
                <a:latin typeface="Calibri" charset="0"/>
                <a:ea typeface="ＭＳ Ｐゴシック" charset="0"/>
              </a:rPr>
              <a:t> </a:t>
            </a:r>
            <a:r>
              <a:rPr lang="de-AT" sz="1800" err="1">
                <a:latin typeface="Calibri" charset="0"/>
                <a:ea typeface="ＭＳ Ｐゴシック" charset="0"/>
              </a:rPr>
              <a:t>value</a:t>
            </a:r>
            <a:r>
              <a:rPr lang="de-AT" sz="1800">
                <a:latin typeface="Calibri" charset="0"/>
                <a:ea typeface="ＭＳ Ｐゴシック" charset="0"/>
              </a:rPr>
              <a:t> </a:t>
            </a:r>
            <a:r>
              <a:rPr lang="de-AT" sz="1800" err="1">
                <a:latin typeface="Calibri" charset="0"/>
                <a:ea typeface="ＭＳ Ｐゴシック" charset="0"/>
              </a:rPr>
              <a:t>by</a:t>
            </a:r>
            <a:r>
              <a:rPr lang="de-AT" sz="1800">
                <a:latin typeface="Calibri" charset="0"/>
                <a:ea typeface="ＭＳ Ｐゴシック" charset="0"/>
              </a:rPr>
              <a:t> N </a:t>
            </a:r>
            <a:r>
              <a:rPr lang="de-AT" sz="1800" err="1">
                <a:latin typeface="Calibri" charset="0"/>
                <a:ea typeface="ＭＳ Ｐゴシック" charset="0"/>
              </a:rPr>
              <a:t>bit</a:t>
            </a:r>
            <a:endParaRPr lang="de-AT" sz="1800">
              <a:latin typeface="Calibri" charset="0"/>
              <a:ea typeface="ＭＳ Ｐゴシック" charset="0"/>
            </a:endParaRPr>
          </a:p>
        </p:txBody>
      </p:sp>
      <p:pic>
        <p:nvPicPr>
          <p:cNvPr id="30724" name="Picture 4" descr="3_1-tcphead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825352"/>
            <a:ext cx="8408988" cy="297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38705283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importance of Window Scaling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1176" y="5184576"/>
            <a:ext cx="8579296" cy="1556792"/>
          </a:xfrm>
        </p:spPr>
        <p:txBody>
          <a:bodyPr/>
          <a:lstStyle/>
          <a:p>
            <a:r>
              <a:rPr lang="en-US" sz="2400"/>
              <a:t>2007 measurements with Linux</a:t>
            </a:r>
          </a:p>
          <a:p>
            <a:pPr lvl="1"/>
            <a:r>
              <a:rPr lang="en-US" sz="2000"/>
              <a:t>TCP BIC vs. TCP-Reno competition</a:t>
            </a:r>
          </a:p>
          <a:p>
            <a:r>
              <a:rPr lang="en-US" sz="2400"/>
              <a:t>OSes gradually increase factor</a:t>
            </a:r>
          </a:p>
          <a:p>
            <a:pPr lvl="1"/>
            <a:r>
              <a:rPr lang="en-US" sz="2000"/>
              <a:t>SIGCOMM 2017 QUIC paper: 4.6% rwnd-limited TCP connections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248" y="1869992"/>
            <a:ext cx="3988172" cy="289635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82420" y="1797481"/>
            <a:ext cx="4104880" cy="3128284"/>
          </a:xfrm>
          <a:prstGeom prst="rect">
            <a:avLst/>
          </a:prstGeom>
        </p:spPr>
      </p:pic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1907704" y="4800641"/>
            <a:ext cx="2232248" cy="5194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kern="0">
                <a:solidFill>
                  <a:srgbClr val="0070C0"/>
                </a:solidFill>
              </a:rPr>
              <a:t>Local testbed</a:t>
            </a:r>
          </a:p>
        </p:txBody>
      </p:sp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5148064" y="4870322"/>
            <a:ext cx="3168352" cy="5194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800" kern="0">
                <a:solidFill>
                  <a:srgbClr val="0070C0"/>
                </a:solidFill>
              </a:rPr>
              <a:t>PlanetLab</a:t>
            </a:r>
            <a:br>
              <a:rPr lang="en-US" sz="1800" kern="0">
                <a:solidFill>
                  <a:srgbClr val="0070C0"/>
                </a:solidFill>
              </a:rPr>
            </a:br>
            <a:r>
              <a:rPr lang="en-US" sz="1800" kern="0">
                <a:solidFill>
                  <a:srgbClr val="0070C0"/>
                </a:solidFill>
              </a:rPr>
              <a:t>(Austria =&gt; Brazil)</a:t>
            </a:r>
          </a:p>
        </p:txBody>
      </p:sp>
    </p:spTree>
    <p:extLst>
      <p:ext uri="{BB962C8B-B14F-4D97-AF65-F5344CB8AC3E}">
        <p14:creationId xmlns:p14="http://schemas.microsoft.com/office/powerpoint/2010/main" val="14743963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1026"/>
          <p:cNvSpPr>
            <a:spLocks noGrp="1" noChangeArrowheads="1"/>
          </p:cNvSpPr>
          <p:nvPr>
            <p:ph type="title"/>
          </p:nvPr>
        </p:nvSpPr>
        <p:spPr>
          <a:xfrm>
            <a:off x="467544" y="548680"/>
            <a:ext cx="8219256" cy="1143000"/>
          </a:xfrm>
        </p:spPr>
        <p:txBody>
          <a:bodyPr/>
          <a:lstStyle/>
          <a:p>
            <a:pPr eaLnBrk="1" hangingPunct="1"/>
            <a:r>
              <a:rPr lang="de-DE">
                <a:latin typeface="Calibri" charset="0"/>
              </a:rPr>
              <a:t>Error control: Acknowledgement</a:t>
            </a:r>
          </a:p>
        </p:txBody>
      </p:sp>
      <p:sp>
        <p:nvSpPr>
          <p:cNvPr id="34819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323528" y="1879376"/>
            <a:ext cx="8496944" cy="4861992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de-DE" sz="2000" dirty="0">
                <a:solidFill>
                  <a:srgbClr val="0070C0"/>
                </a:solidFill>
                <a:latin typeface="Calibri" charset="0"/>
              </a:rPr>
              <a:t>ACK (“positive” </a:t>
            </a:r>
            <a:r>
              <a:rPr lang="de-DE" sz="2000" dirty="0" err="1">
                <a:solidFill>
                  <a:srgbClr val="0070C0"/>
                </a:solidFill>
                <a:latin typeface="Calibri" charset="0"/>
              </a:rPr>
              <a:t>Acknowledgement</a:t>
            </a:r>
            <a:r>
              <a:rPr lang="de-DE" sz="2000" dirty="0">
                <a:solidFill>
                  <a:srgbClr val="0070C0"/>
                </a:solidFill>
                <a:latin typeface="Calibri" charset="0"/>
              </a:rPr>
              <a:t>) </a:t>
            </a:r>
            <a:r>
              <a:rPr lang="de-DE" sz="2000" dirty="0" err="1">
                <a:solidFill>
                  <a:srgbClr val="0070C0"/>
                </a:solidFill>
                <a:latin typeface="Calibri" charset="0"/>
              </a:rPr>
              <a:t>serves</a:t>
            </a:r>
            <a:r>
              <a:rPr lang="de-DE" sz="2000" dirty="0">
                <a:solidFill>
                  <a:srgbClr val="0070C0"/>
                </a:solidFill>
                <a:latin typeface="Calibri" charset="0"/>
              </a:rPr>
              <a:t> multiple </a:t>
            </a:r>
            <a:r>
              <a:rPr lang="de-DE" sz="2000" dirty="0" err="1">
                <a:solidFill>
                  <a:srgbClr val="0070C0"/>
                </a:solidFill>
                <a:latin typeface="Calibri" charset="0"/>
              </a:rPr>
              <a:t>purposes</a:t>
            </a:r>
            <a:r>
              <a:rPr lang="de-DE" sz="2000" dirty="0">
                <a:solidFill>
                  <a:srgbClr val="0070C0"/>
                </a:solidFill>
                <a:latin typeface="Calibri" charset="0"/>
              </a:rPr>
              <a:t>:</a:t>
            </a:r>
          </a:p>
          <a:p>
            <a:pPr lvl="1" eaLnBrk="1" hangingPunct="1">
              <a:lnSpc>
                <a:spcPct val="90000"/>
              </a:lnSpc>
            </a:pPr>
            <a:r>
              <a:rPr lang="de-DE" sz="1800" dirty="0" err="1">
                <a:latin typeface="Calibri" charset="0"/>
                <a:ea typeface="ＭＳ Ｐゴシック" charset="0"/>
              </a:rPr>
              <a:t>sender</a:t>
            </a:r>
            <a:r>
              <a:rPr lang="de-DE" sz="1800" dirty="0">
                <a:latin typeface="Calibri" charset="0"/>
                <a:ea typeface="ＭＳ Ｐゴシック" charset="0"/>
              </a:rPr>
              <a:t>: </a:t>
            </a:r>
            <a:r>
              <a:rPr lang="de-DE" sz="1800" dirty="0" err="1">
                <a:latin typeface="Calibri" charset="0"/>
                <a:ea typeface="ＭＳ Ｐゴシック" charset="0"/>
              </a:rPr>
              <a:t>throw</a:t>
            </a:r>
            <a:r>
              <a:rPr lang="de-DE" sz="1800" dirty="0">
                <a:latin typeface="Calibri" charset="0"/>
                <a:ea typeface="ＭＳ Ｐゴシック" charset="0"/>
              </a:rPr>
              <a:t> </a:t>
            </a:r>
            <a:r>
              <a:rPr lang="de-DE" sz="1800" dirty="0" err="1">
                <a:latin typeface="Calibri" charset="0"/>
                <a:ea typeface="ＭＳ Ｐゴシック" charset="0"/>
              </a:rPr>
              <a:t>away</a:t>
            </a:r>
            <a:r>
              <a:rPr lang="de-DE" sz="1800" dirty="0">
                <a:latin typeface="Calibri" charset="0"/>
                <a:ea typeface="ＭＳ Ｐゴシック" charset="0"/>
              </a:rPr>
              <a:t> </a:t>
            </a:r>
            <a:r>
              <a:rPr lang="de-DE" sz="1800" dirty="0" err="1">
                <a:latin typeface="Calibri" charset="0"/>
                <a:ea typeface="ＭＳ Ｐゴシック" charset="0"/>
              </a:rPr>
              <a:t>copy</a:t>
            </a:r>
            <a:r>
              <a:rPr lang="de-DE" sz="1800" dirty="0">
                <a:latin typeface="Calibri" charset="0"/>
                <a:ea typeface="ＭＳ Ｐゴシック" charset="0"/>
              </a:rPr>
              <a:t> </a:t>
            </a:r>
            <a:r>
              <a:rPr lang="de-DE" sz="1800" dirty="0" err="1">
                <a:latin typeface="Calibri" charset="0"/>
                <a:ea typeface="ＭＳ Ｐゴシック" charset="0"/>
              </a:rPr>
              <a:t>of</a:t>
            </a:r>
            <a:r>
              <a:rPr lang="de-DE" sz="1800" dirty="0">
                <a:latin typeface="Calibri" charset="0"/>
                <a:ea typeface="ＭＳ Ｐゴシック" charset="0"/>
              </a:rPr>
              <a:t> </a:t>
            </a:r>
            <a:r>
              <a:rPr lang="de-DE" sz="1800" dirty="0" err="1">
                <a:latin typeface="Calibri" charset="0"/>
                <a:ea typeface="ＭＳ Ｐゴシック" charset="0"/>
              </a:rPr>
              <a:t>data</a:t>
            </a:r>
            <a:r>
              <a:rPr lang="de-DE" sz="1800" dirty="0">
                <a:latin typeface="Calibri" charset="0"/>
                <a:ea typeface="ＭＳ Ｐゴシック" charset="0"/>
              </a:rPr>
              <a:t> </a:t>
            </a:r>
            <a:r>
              <a:rPr lang="de-DE" sz="1800" dirty="0" err="1">
                <a:latin typeface="Calibri" charset="0"/>
                <a:ea typeface="ＭＳ Ｐゴシック" charset="0"/>
              </a:rPr>
              <a:t>held</a:t>
            </a:r>
            <a:r>
              <a:rPr lang="de-DE" sz="1800" dirty="0">
                <a:latin typeface="Calibri" charset="0"/>
                <a:ea typeface="ＭＳ Ｐゴシック" charset="0"/>
              </a:rPr>
              <a:t> </a:t>
            </a:r>
            <a:r>
              <a:rPr lang="de-DE" sz="1800" dirty="0" err="1">
                <a:latin typeface="Calibri" charset="0"/>
                <a:ea typeface="ＭＳ Ｐゴシック" charset="0"/>
              </a:rPr>
              <a:t>for</a:t>
            </a:r>
            <a:r>
              <a:rPr lang="de-DE" sz="1800" dirty="0">
                <a:latin typeface="Calibri" charset="0"/>
                <a:ea typeface="ＭＳ Ｐゴシック" charset="0"/>
              </a:rPr>
              <a:t> </a:t>
            </a:r>
            <a:r>
              <a:rPr lang="de-DE" sz="1800" dirty="0" err="1">
                <a:latin typeface="Calibri" charset="0"/>
                <a:ea typeface="ＭＳ Ｐゴシック" charset="0"/>
              </a:rPr>
              <a:t>retransmit</a:t>
            </a:r>
            <a:endParaRPr lang="de-DE" sz="1800" dirty="0">
              <a:latin typeface="Calibri" charset="0"/>
              <a:ea typeface="ＭＳ Ｐゴシック" charset="0"/>
            </a:endParaRPr>
          </a:p>
          <a:p>
            <a:pPr lvl="1" eaLnBrk="1" hangingPunct="1">
              <a:lnSpc>
                <a:spcPct val="90000"/>
              </a:lnSpc>
            </a:pPr>
            <a:r>
              <a:rPr lang="de-DE" sz="1800" dirty="0" err="1">
                <a:latin typeface="Calibri" charset="0"/>
                <a:ea typeface="ＭＳ Ｐゴシック" charset="0"/>
              </a:rPr>
              <a:t>time-out</a:t>
            </a:r>
            <a:r>
              <a:rPr lang="de-DE" sz="1800" dirty="0">
                <a:latin typeface="Calibri" charset="0"/>
                <a:ea typeface="ＭＳ Ｐゴシック" charset="0"/>
              </a:rPr>
              <a:t> </a:t>
            </a:r>
            <a:r>
              <a:rPr lang="de-DE" sz="1800" dirty="0" err="1">
                <a:latin typeface="Calibri" charset="0"/>
                <a:ea typeface="ＭＳ Ｐゴシック" charset="0"/>
              </a:rPr>
              <a:t>cancelled</a:t>
            </a:r>
            <a:endParaRPr lang="de-DE" sz="1800" dirty="0">
              <a:latin typeface="Calibri" charset="0"/>
              <a:ea typeface="ＭＳ Ｐゴシック" charset="0"/>
            </a:endParaRPr>
          </a:p>
          <a:p>
            <a:pPr lvl="1" eaLnBrk="1" hangingPunct="1">
              <a:lnSpc>
                <a:spcPct val="90000"/>
              </a:lnSpc>
            </a:pPr>
            <a:r>
              <a:rPr lang="de-DE" sz="1800" dirty="0" err="1">
                <a:latin typeface="Calibri" charset="0"/>
                <a:ea typeface="ＭＳ Ｐゴシック" charset="0"/>
              </a:rPr>
              <a:t>msg-number</a:t>
            </a:r>
            <a:r>
              <a:rPr lang="de-DE" sz="1800" dirty="0">
                <a:latin typeface="Calibri" charset="0"/>
                <a:ea typeface="ＭＳ Ｐゴシック" charset="0"/>
              </a:rPr>
              <a:t> </a:t>
            </a:r>
            <a:r>
              <a:rPr lang="de-DE" sz="1800" dirty="0" err="1">
                <a:latin typeface="Calibri" charset="0"/>
                <a:ea typeface="ＭＳ Ｐゴシック" charset="0"/>
              </a:rPr>
              <a:t>can</a:t>
            </a:r>
            <a:r>
              <a:rPr lang="de-DE" sz="1800" dirty="0">
                <a:latin typeface="Calibri" charset="0"/>
                <a:ea typeface="ＭＳ Ｐゴシック" charset="0"/>
              </a:rPr>
              <a:t> </a:t>
            </a:r>
            <a:r>
              <a:rPr lang="de-DE" sz="1800" dirty="0" err="1">
                <a:latin typeface="Calibri" charset="0"/>
                <a:ea typeface="ＭＳ Ｐゴシック" charset="0"/>
              </a:rPr>
              <a:t>be</a:t>
            </a:r>
            <a:r>
              <a:rPr lang="de-DE" sz="1800" dirty="0">
                <a:latin typeface="Calibri" charset="0"/>
                <a:ea typeface="ＭＳ Ｐゴシック" charset="0"/>
              </a:rPr>
              <a:t> </a:t>
            </a:r>
            <a:r>
              <a:rPr lang="de-DE" sz="1800" dirty="0" err="1">
                <a:latin typeface="Calibri" charset="0"/>
                <a:ea typeface="ＭＳ Ｐゴシック" charset="0"/>
              </a:rPr>
              <a:t>re-used</a:t>
            </a:r>
            <a:br>
              <a:rPr lang="de-DE" sz="1800" dirty="0">
                <a:latin typeface="Calibri" charset="0"/>
                <a:ea typeface="ＭＳ Ｐゴシック" charset="0"/>
              </a:rPr>
            </a:br>
            <a:endParaRPr lang="de-DE" sz="1800" dirty="0">
              <a:latin typeface="Calibri" charset="0"/>
              <a:ea typeface="ＭＳ Ｐゴシック" charset="0"/>
            </a:endParaRPr>
          </a:p>
          <a:p>
            <a:pPr>
              <a:lnSpc>
                <a:spcPct val="90000"/>
              </a:lnSpc>
            </a:pPr>
            <a:r>
              <a:rPr lang="de-DE" sz="2000" dirty="0">
                <a:solidFill>
                  <a:srgbClr val="0070C0"/>
                </a:solidFill>
                <a:latin typeface="Calibri" charset="0"/>
              </a:rPr>
              <a:t>TCP ACKs </a:t>
            </a:r>
            <a:r>
              <a:rPr lang="de-DE" sz="2000" dirty="0" err="1">
                <a:solidFill>
                  <a:srgbClr val="0070C0"/>
                </a:solidFill>
                <a:latin typeface="Calibri" charset="0"/>
              </a:rPr>
              <a:t>are</a:t>
            </a:r>
            <a:r>
              <a:rPr lang="de-DE" sz="2000" dirty="0">
                <a:solidFill>
                  <a:srgbClr val="0070C0"/>
                </a:solidFill>
                <a:latin typeface="Calibri" charset="0"/>
              </a:rPr>
              <a:t> </a:t>
            </a:r>
            <a:r>
              <a:rPr lang="de-DE" sz="2000" dirty="0" err="1">
                <a:solidFill>
                  <a:srgbClr val="0070C0"/>
                </a:solidFill>
                <a:latin typeface="Calibri" charset="0"/>
              </a:rPr>
              <a:t>cumulative</a:t>
            </a:r>
            <a:endParaRPr lang="de-DE" sz="2000" dirty="0">
              <a:solidFill>
                <a:srgbClr val="0070C0"/>
              </a:solidFill>
              <a:latin typeface="Calibri" charset="0"/>
            </a:endParaRPr>
          </a:p>
          <a:p>
            <a:pPr lvl="1">
              <a:lnSpc>
                <a:spcPct val="90000"/>
              </a:lnSpc>
            </a:pPr>
            <a:r>
              <a:rPr lang="de-DE" sz="1800" dirty="0">
                <a:latin typeface="Calibri" charset="0"/>
                <a:ea typeface="ＭＳ Ｐゴシック" charset="0"/>
              </a:rPr>
              <a:t>ACK </a:t>
            </a:r>
            <a:r>
              <a:rPr lang="de-DE" sz="1800" i="1" dirty="0" err="1">
                <a:latin typeface="Calibri" charset="0"/>
                <a:ea typeface="ＭＳ Ｐゴシック" charset="0"/>
              </a:rPr>
              <a:t>n</a:t>
            </a:r>
            <a:r>
              <a:rPr lang="de-DE" sz="1800" dirty="0">
                <a:latin typeface="Calibri" charset="0"/>
                <a:ea typeface="ＭＳ Ｐゴシック" charset="0"/>
              </a:rPr>
              <a:t> </a:t>
            </a:r>
            <a:r>
              <a:rPr lang="de-DE" sz="1800" dirty="0" err="1">
                <a:latin typeface="Calibri" charset="0"/>
                <a:ea typeface="ＭＳ Ｐゴシック" charset="0"/>
              </a:rPr>
              <a:t>acknowledges</a:t>
            </a:r>
            <a:r>
              <a:rPr lang="de-DE" sz="1800" dirty="0">
                <a:latin typeface="Calibri" charset="0"/>
                <a:ea typeface="ＭＳ Ｐゴシック" charset="0"/>
              </a:rPr>
              <a:t> </a:t>
            </a:r>
            <a:r>
              <a:rPr lang="de-DE" sz="1800" dirty="0" err="1">
                <a:latin typeface="Calibri" charset="0"/>
                <a:ea typeface="ＭＳ Ｐゴシック" charset="0"/>
              </a:rPr>
              <a:t>everything</a:t>
            </a:r>
            <a:r>
              <a:rPr lang="de-DE" sz="1800" dirty="0">
                <a:latin typeface="Calibri" charset="0"/>
                <a:ea typeface="ＭＳ Ｐゴシック" charset="0"/>
              </a:rPr>
              <a:t> </a:t>
            </a:r>
            <a:r>
              <a:rPr lang="de-DE" sz="1800" dirty="0" err="1">
                <a:latin typeface="Calibri" charset="0"/>
                <a:ea typeface="ＭＳ Ｐゴシック" charset="0"/>
              </a:rPr>
              <a:t>up</a:t>
            </a:r>
            <a:r>
              <a:rPr lang="de-DE" sz="1800" dirty="0">
                <a:latin typeface="Calibri" charset="0"/>
                <a:ea typeface="ＭＳ Ｐゴシック" charset="0"/>
              </a:rPr>
              <a:t> </a:t>
            </a:r>
            <a:r>
              <a:rPr lang="de-DE" sz="1800" dirty="0" err="1">
                <a:latin typeface="Calibri" charset="0"/>
                <a:ea typeface="ＭＳ Ｐゴシック" charset="0"/>
              </a:rPr>
              <a:t>to</a:t>
            </a:r>
            <a:r>
              <a:rPr lang="de-DE" sz="1800" dirty="0">
                <a:latin typeface="Calibri" charset="0"/>
                <a:ea typeface="ＭＳ Ｐゴシック" charset="0"/>
              </a:rPr>
              <a:t> </a:t>
            </a:r>
            <a:r>
              <a:rPr lang="de-DE" sz="1800" i="1" dirty="0">
                <a:latin typeface="Calibri" charset="0"/>
                <a:ea typeface="ＭＳ Ｐゴシック" charset="0"/>
              </a:rPr>
              <a:t>n-1</a:t>
            </a:r>
            <a:br>
              <a:rPr lang="de-DE" sz="1800" dirty="0">
                <a:latin typeface="Calibri" charset="0"/>
                <a:ea typeface="ＭＳ Ｐゴシック" charset="0"/>
              </a:rPr>
            </a:br>
            <a:endParaRPr lang="de-DE" sz="1800" dirty="0">
              <a:solidFill>
                <a:srgbClr val="0000FF"/>
              </a:solidFill>
              <a:latin typeface="Calibri" charset="0"/>
              <a:ea typeface="ＭＳ Ｐゴシック" charset="0"/>
            </a:endParaRPr>
          </a:p>
          <a:p>
            <a:pPr>
              <a:lnSpc>
                <a:spcPct val="90000"/>
              </a:lnSpc>
            </a:pPr>
            <a:r>
              <a:rPr lang="de-DE" sz="2000" dirty="0">
                <a:solidFill>
                  <a:srgbClr val="0070C0"/>
                </a:solidFill>
                <a:latin typeface="Calibri" charset="0"/>
              </a:rPr>
              <a:t>ACKs </a:t>
            </a:r>
            <a:r>
              <a:rPr lang="de-DE" sz="2000" dirty="0" err="1">
                <a:solidFill>
                  <a:srgbClr val="0070C0"/>
                </a:solidFill>
                <a:latin typeface="Calibri" charset="0"/>
              </a:rPr>
              <a:t>should</a:t>
            </a:r>
            <a:r>
              <a:rPr lang="de-DE" sz="2000" dirty="0">
                <a:solidFill>
                  <a:srgbClr val="0070C0"/>
                </a:solidFill>
                <a:latin typeface="Calibri" charset="0"/>
              </a:rPr>
              <a:t> </a:t>
            </a:r>
            <a:r>
              <a:rPr lang="de-DE" sz="2000" dirty="0" err="1">
                <a:solidFill>
                  <a:srgbClr val="0070C0"/>
                </a:solidFill>
                <a:latin typeface="Calibri" charset="0"/>
              </a:rPr>
              <a:t>be</a:t>
            </a:r>
            <a:r>
              <a:rPr lang="de-DE" sz="2000" dirty="0">
                <a:solidFill>
                  <a:srgbClr val="0070C0"/>
                </a:solidFill>
                <a:latin typeface="Calibri" charset="0"/>
              </a:rPr>
              <a:t> </a:t>
            </a:r>
            <a:r>
              <a:rPr lang="de-DE" sz="2000" dirty="0" err="1">
                <a:solidFill>
                  <a:srgbClr val="0070C0"/>
                </a:solidFill>
                <a:latin typeface="Calibri" charset="0"/>
              </a:rPr>
              <a:t>delayed</a:t>
            </a:r>
            <a:r>
              <a:rPr lang="de-DE" sz="2000" i="1" dirty="0">
                <a:latin typeface="Calibri" charset="0"/>
              </a:rPr>
              <a:t> (</a:t>
            </a:r>
            <a:r>
              <a:rPr lang="de-DE" sz="2000" i="1" dirty="0" err="1">
                <a:latin typeface="Calibri" charset="0"/>
              </a:rPr>
              <a:t>except</a:t>
            </a:r>
            <a:r>
              <a:rPr lang="de-DE" sz="2000" i="1" dirty="0">
                <a:latin typeface="Calibri" charset="0"/>
              </a:rPr>
              <a:t> </a:t>
            </a:r>
            <a:r>
              <a:rPr lang="de-DE" sz="2000" i="1" dirty="0" err="1">
                <a:latin typeface="Calibri" charset="0"/>
              </a:rPr>
              <a:t>when</a:t>
            </a:r>
            <a:r>
              <a:rPr lang="de-DE" sz="2000" i="1" dirty="0">
                <a:latin typeface="Calibri" charset="0"/>
              </a:rPr>
              <a:t> </a:t>
            </a:r>
            <a:r>
              <a:rPr lang="de-DE" sz="2000" i="1" dirty="0" err="1">
                <a:latin typeface="Calibri" charset="0"/>
              </a:rPr>
              <a:t>sending</a:t>
            </a:r>
            <a:r>
              <a:rPr lang="de-DE" sz="2000" i="1" dirty="0">
                <a:latin typeface="Calibri" charset="0"/>
              </a:rPr>
              <a:t> </a:t>
            </a:r>
            <a:r>
              <a:rPr lang="de-DE" sz="2000" i="1" dirty="0" err="1">
                <a:latin typeface="Calibri" charset="0"/>
              </a:rPr>
              <a:t>duplicates</a:t>
            </a:r>
            <a:r>
              <a:rPr lang="de-DE" sz="2000" i="1" dirty="0">
                <a:latin typeface="Calibri" charset="0"/>
              </a:rPr>
              <a:t> </a:t>
            </a:r>
            <a:r>
              <a:rPr lang="mr-IN" sz="2000" i="1" dirty="0">
                <a:latin typeface="Calibri" charset="0"/>
              </a:rPr>
              <a:t>–</a:t>
            </a:r>
            <a:r>
              <a:rPr lang="nb-NO" sz="2000" i="1" dirty="0">
                <a:latin typeface="Calibri" charset="0"/>
              </a:rPr>
              <a:t> </a:t>
            </a:r>
            <a:r>
              <a:rPr lang="nb-NO" sz="2000" i="1" dirty="0" err="1">
                <a:latin typeface="Calibri" charset="0"/>
              </a:rPr>
              <a:t>why</a:t>
            </a:r>
            <a:r>
              <a:rPr lang="nb-NO" sz="2000" i="1" dirty="0">
                <a:latin typeface="Calibri" charset="0"/>
              </a:rPr>
              <a:t>? </a:t>
            </a:r>
            <a:r>
              <a:rPr lang="de-DE" sz="2000" i="1" dirty="0" err="1">
                <a:solidFill>
                  <a:srgbClr val="FF0000"/>
                </a:solidFill>
                <a:latin typeface="Calibri" charset="0"/>
              </a:rPr>
              <a:t>later</a:t>
            </a:r>
            <a:r>
              <a:rPr lang="de-DE" sz="2000" i="1" dirty="0">
                <a:solidFill>
                  <a:srgbClr val="FF0000"/>
                </a:solidFill>
                <a:latin typeface="Calibri" charset="0"/>
              </a:rPr>
              <a:t>!</a:t>
            </a:r>
            <a:r>
              <a:rPr lang="de-DE" sz="2000" i="1" dirty="0">
                <a:latin typeface="Calibri" charset="0"/>
              </a:rPr>
              <a:t>)</a:t>
            </a:r>
          </a:p>
          <a:p>
            <a:pPr lvl="1">
              <a:lnSpc>
                <a:spcPct val="90000"/>
              </a:lnSpc>
            </a:pPr>
            <a:r>
              <a:rPr lang="de-DE" sz="1800" dirty="0">
                <a:latin typeface="Calibri" charset="0"/>
                <a:ea typeface="ＭＳ Ｐゴシック" charset="0"/>
              </a:rPr>
              <a:t>TCP ACKs </a:t>
            </a:r>
            <a:r>
              <a:rPr lang="de-DE" sz="1800" dirty="0" err="1">
                <a:latin typeface="Calibri" charset="0"/>
                <a:ea typeface="ＭＳ Ｐゴシック" charset="0"/>
              </a:rPr>
              <a:t>are</a:t>
            </a:r>
            <a:r>
              <a:rPr lang="de-DE" sz="1800" dirty="0">
                <a:latin typeface="Calibri" charset="0"/>
                <a:ea typeface="ＭＳ Ｐゴシック" charset="0"/>
              </a:rPr>
              <a:t> </a:t>
            </a:r>
            <a:r>
              <a:rPr lang="de-DE" sz="1800" dirty="0" err="1">
                <a:latin typeface="Calibri" charset="0"/>
                <a:ea typeface="ＭＳ Ｐゴシック" charset="0"/>
              </a:rPr>
              <a:t>unreliable</a:t>
            </a:r>
            <a:r>
              <a:rPr lang="de-DE" sz="1800" dirty="0">
                <a:latin typeface="Calibri" charset="0"/>
                <a:ea typeface="ＭＳ Ｐゴシック" charset="0"/>
              </a:rPr>
              <a:t>: </a:t>
            </a:r>
            <a:r>
              <a:rPr lang="de-DE" sz="1800" dirty="0" err="1">
                <a:latin typeface="Calibri" charset="0"/>
                <a:ea typeface="ＭＳ Ｐゴシック" charset="0"/>
              </a:rPr>
              <a:t>dropping</a:t>
            </a:r>
            <a:r>
              <a:rPr lang="de-DE" sz="1800" dirty="0">
                <a:latin typeface="Calibri" charset="0"/>
                <a:ea typeface="ＭＳ Ｐゴシック" charset="0"/>
              </a:rPr>
              <a:t> </a:t>
            </a:r>
            <a:r>
              <a:rPr lang="de-DE" sz="1800" dirty="0" err="1">
                <a:latin typeface="Calibri" charset="0"/>
                <a:ea typeface="ＭＳ Ｐゴシック" charset="0"/>
              </a:rPr>
              <a:t>one</a:t>
            </a:r>
            <a:r>
              <a:rPr lang="de-DE" sz="1800" dirty="0">
                <a:latin typeface="Calibri" charset="0"/>
                <a:ea typeface="ＭＳ Ｐゴシック" charset="0"/>
              </a:rPr>
              <a:t> </a:t>
            </a:r>
            <a:r>
              <a:rPr lang="de-DE" sz="1800" dirty="0" err="1">
                <a:latin typeface="Calibri" charset="0"/>
                <a:ea typeface="ＭＳ Ｐゴシック" charset="0"/>
              </a:rPr>
              <a:t>does</a:t>
            </a:r>
            <a:r>
              <a:rPr lang="de-DE" sz="1800" dirty="0">
                <a:latin typeface="Calibri" charset="0"/>
                <a:ea typeface="ＭＳ Ｐゴシック" charset="0"/>
              </a:rPr>
              <a:t> not </a:t>
            </a:r>
            <a:r>
              <a:rPr lang="de-DE" sz="1800" dirty="0" err="1">
                <a:latin typeface="Calibri" charset="0"/>
                <a:ea typeface="ＭＳ Ｐゴシック" charset="0"/>
              </a:rPr>
              <a:t>cause</a:t>
            </a:r>
            <a:r>
              <a:rPr lang="de-DE" sz="1800" dirty="0">
                <a:latin typeface="Calibri" charset="0"/>
                <a:ea typeface="ＭＳ Ｐゴシック" charset="0"/>
              </a:rPr>
              <a:t> </a:t>
            </a:r>
            <a:r>
              <a:rPr lang="de-DE" sz="1800" dirty="0" err="1">
                <a:latin typeface="Calibri" charset="0"/>
                <a:ea typeface="ＭＳ Ｐゴシック" charset="0"/>
              </a:rPr>
              <a:t>much</a:t>
            </a:r>
            <a:r>
              <a:rPr lang="de-DE" sz="1800" dirty="0">
                <a:latin typeface="Calibri" charset="0"/>
                <a:ea typeface="ＭＳ Ｐゴシック" charset="0"/>
              </a:rPr>
              <a:t> </a:t>
            </a:r>
            <a:r>
              <a:rPr lang="de-DE" sz="1800" dirty="0" err="1">
                <a:latin typeface="Calibri" charset="0"/>
                <a:ea typeface="ＭＳ Ｐゴシック" charset="0"/>
              </a:rPr>
              <a:t>harm</a:t>
            </a:r>
            <a:endParaRPr lang="de-DE" sz="1800" dirty="0">
              <a:latin typeface="Calibri" charset="0"/>
              <a:ea typeface="ＭＳ Ｐゴシック" charset="0"/>
            </a:endParaRPr>
          </a:p>
          <a:p>
            <a:pPr lvl="1">
              <a:lnSpc>
                <a:spcPct val="90000"/>
              </a:lnSpc>
            </a:pPr>
            <a:r>
              <a:rPr lang="de-DE" sz="1800" dirty="0" err="1">
                <a:latin typeface="Calibri" charset="0"/>
                <a:ea typeface="ＭＳ Ｐゴシック" charset="0"/>
              </a:rPr>
              <a:t>Enough</a:t>
            </a:r>
            <a:r>
              <a:rPr lang="de-DE" sz="1800" dirty="0">
                <a:latin typeface="Calibri" charset="0"/>
                <a:ea typeface="ＭＳ Ｐゴシック" charset="0"/>
              </a:rPr>
              <a:t> </a:t>
            </a:r>
            <a:r>
              <a:rPr lang="de-DE" sz="1800" dirty="0" err="1">
                <a:latin typeface="Calibri" charset="0"/>
                <a:ea typeface="ＭＳ Ｐゴシック" charset="0"/>
              </a:rPr>
              <a:t>with</a:t>
            </a:r>
            <a:r>
              <a:rPr lang="de-DE" sz="1800" dirty="0">
                <a:latin typeface="Calibri" charset="0"/>
                <a:ea typeface="ＭＳ Ｐゴシック" charset="0"/>
              </a:rPr>
              <a:t> 1 ACK </a:t>
            </a:r>
            <a:r>
              <a:rPr lang="de-DE" sz="1800" dirty="0" err="1">
                <a:latin typeface="Calibri" charset="0"/>
                <a:ea typeface="ＭＳ Ｐゴシック" charset="0"/>
              </a:rPr>
              <a:t>every</a:t>
            </a:r>
            <a:r>
              <a:rPr lang="de-DE" sz="1800" dirty="0">
                <a:latin typeface="Calibri" charset="0"/>
                <a:ea typeface="ＭＳ Ｐゴシック" charset="0"/>
              </a:rPr>
              <a:t> 2 </a:t>
            </a:r>
            <a:r>
              <a:rPr lang="de-DE" sz="1800" dirty="0" err="1">
                <a:latin typeface="Calibri" charset="0"/>
                <a:ea typeface="ＭＳ Ｐゴシック" charset="0"/>
              </a:rPr>
              <a:t>segments</a:t>
            </a:r>
            <a:r>
              <a:rPr lang="de-DE" sz="1800" dirty="0">
                <a:latin typeface="Calibri" charset="0"/>
                <a:ea typeface="ＭＳ Ｐゴシック" charset="0"/>
              </a:rPr>
              <a:t>, </a:t>
            </a:r>
            <a:r>
              <a:rPr lang="de-DE" sz="1800" dirty="0" err="1">
                <a:latin typeface="Calibri" charset="0"/>
                <a:ea typeface="ＭＳ Ｐゴシック" charset="0"/>
              </a:rPr>
              <a:t>or</a:t>
            </a:r>
            <a:r>
              <a:rPr lang="de-DE" sz="1800" dirty="0">
                <a:latin typeface="Calibri" charset="0"/>
                <a:ea typeface="ＭＳ Ｐゴシック" charset="0"/>
              </a:rPr>
              <a:t> </a:t>
            </a:r>
            <a:r>
              <a:rPr lang="de-DE" sz="1800" dirty="0" err="1">
                <a:latin typeface="Calibri" charset="0"/>
                <a:ea typeface="ＭＳ Ｐゴシック" charset="0"/>
              </a:rPr>
              <a:t>at</a:t>
            </a:r>
            <a:r>
              <a:rPr lang="de-DE" sz="1800" dirty="0">
                <a:latin typeface="Calibri" charset="0"/>
                <a:ea typeface="ＭＳ Ｐゴシック" charset="0"/>
              </a:rPr>
              <a:t> least 1 </a:t>
            </a:r>
            <a:r>
              <a:rPr lang="de-DE" sz="1800" dirty="0" err="1">
                <a:latin typeface="Calibri" charset="0"/>
                <a:ea typeface="ＭＳ Ｐゴシック" charset="0"/>
              </a:rPr>
              <a:t>every</a:t>
            </a:r>
            <a:r>
              <a:rPr lang="de-DE" sz="1800" dirty="0">
                <a:latin typeface="Calibri" charset="0"/>
                <a:ea typeface="ＭＳ Ｐゴシック" charset="0"/>
              </a:rPr>
              <a:t> 500 </a:t>
            </a:r>
            <a:r>
              <a:rPr lang="de-DE" sz="1800" dirty="0" err="1">
                <a:latin typeface="Calibri" charset="0"/>
                <a:ea typeface="ＭＳ Ｐゴシック" charset="0"/>
              </a:rPr>
              <a:t>ms</a:t>
            </a:r>
            <a:r>
              <a:rPr lang="de-DE" sz="1800" dirty="0">
                <a:latin typeface="Calibri" charset="0"/>
                <a:ea typeface="ＭＳ Ｐゴシック" charset="0"/>
              </a:rPr>
              <a:t> (</a:t>
            </a:r>
            <a:r>
              <a:rPr lang="de-DE" sz="1800" dirty="0" err="1">
                <a:latin typeface="Calibri" charset="0"/>
                <a:ea typeface="ＭＳ Ｐゴシック" charset="0"/>
              </a:rPr>
              <a:t>often</a:t>
            </a:r>
            <a:r>
              <a:rPr lang="de-DE" sz="1800" dirty="0">
                <a:latin typeface="Calibri" charset="0"/>
                <a:ea typeface="ＭＳ Ｐゴシック" charset="0"/>
              </a:rPr>
              <a:t>: 200 </a:t>
            </a:r>
            <a:r>
              <a:rPr lang="de-DE" sz="1800" dirty="0" err="1">
                <a:latin typeface="Calibri" charset="0"/>
                <a:ea typeface="ＭＳ Ｐゴシック" charset="0"/>
              </a:rPr>
              <a:t>ms</a:t>
            </a:r>
            <a:r>
              <a:rPr lang="de-DE" sz="1800" dirty="0">
                <a:latin typeface="Calibri" charset="0"/>
                <a:ea typeface="ＭＳ Ｐゴシック" charset="0"/>
              </a:rPr>
              <a:t>)</a:t>
            </a:r>
          </a:p>
          <a:p>
            <a:pPr eaLnBrk="1" hangingPunct="1">
              <a:lnSpc>
                <a:spcPct val="90000"/>
              </a:lnSpc>
            </a:pPr>
            <a:endParaRPr lang="de-DE" sz="2000" dirty="0">
              <a:solidFill>
                <a:srgbClr val="0000FF"/>
              </a:solidFill>
              <a:latin typeface="Calibri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de-DE" sz="2000" dirty="0">
                <a:solidFill>
                  <a:srgbClr val="0070C0"/>
                </a:solidFill>
                <a:latin typeface="Calibri" charset="0"/>
              </a:rPr>
              <a:t>TCP </a:t>
            </a:r>
            <a:r>
              <a:rPr lang="de-DE" sz="2000" dirty="0" err="1">
                <a:solidFill>
                  <a:srgbClr val="0070C0"/>
                </a:solidFill>
                <a:latin typeface="Calibri" charset="0"/>
              </a:rPr>
              <a:t>counts</a:t>
            </a:r>
            <a:r>
              <a:rPr lang="de-DE" sz="2000" dirty="0">
                <a:solidFill>
                  <a:srgbClr val="0070C0"/>
                </a:solidFill>
                <a:latin typeface="Calibri" charset="0"/>
              </a:rPr>
              <a:t> </a:t>
            </a:r>
            <a:r>
              <a:rPr lang="de-DE" sz="2000" dirty="0" err="1">
                <a:solidFill>
                  <a:srgbClr val="0070C0"/>
                </a:solidFill>
                <a:latin typeface="Calibri" charset="0"/>
              </a:rPr>
              <a:t>bytes</a:t>
            </a:r>
            <a:r>
              <a:rPr lang="de-DE" sz="2000" dirty="0">
                <a:latin typeface="Calibri" charset="0"/>
              </a:rPr>
              <a:t>; ACK </a:t>
            </a:r>
            <a:r>
              <a:rPr lang="de-DE" sz="2000" dirty="0" err="1">
                <a:latin typeface="Calibri" charset="0"/>
              </a:rPr>
              <a:t>carries</a:t>
            </a:r>
            <a:r>
              <a:rPr lang="de-DE" sz="2000" dirty="0">
                <a:latin typeface="Calibri" charset="0"/>
              </a:rPr>
              <a:t> “</a:t>
            </a:r>
            <a:r>
              <a:rPr lang="de-DE" sz="2000" dirty="0" err="1">
                <a:latin typeface="Calibri" charset="0"/>
              </a:rPr>
              <a:t>next</a:t>
            </a:r>
            <a:r>
              <a:rPr lang="de-DE" sz="2000" dirty="0">
                <a:latin typeface="Calibri" charset="0"/>
              </a:rPr>
              <a:t> </a:t>
            </a:r>
            <a:r>
              <a:rPr lang="de-DE" sz="2000" dirty="0" err="1">
                <a:latin typeface="Calibri" charset="0"/>
              </a:rPr>
              <a:t>expected</a:t>
            </a:r>
            <a:r>
              <a:rPr lang="de-DE" sz="2000" dirty="0">
                <a:latin typeface="Calibri" charset="0"/>
              </a:rPr>
              <a:t> </a:t>
            </a:r>
            <a:r>
              <a:rPr lang="de-DE" sz="2000" dirty="0" err="1">
                <a:latin typeface="Calibri" charset="0"/>
              </a:rPr>
              <a:t>byte</a:t>
            </a:r>
            <a:r>
              <a:rPr lang="de-DE" sz="2000" dirty="0">
                <a:latin typeface="Calibri" charset="0"/>
              </a:rPr>
              <a:t>“ (#+1)</a:t>
            </a:r>
          </a:p>
          <a:p>
            <a:pPr lvl="1">
              <a:lnSpc>
                <a:spcPct val="90000"/>
              </a:lnSpc>
            </a:pPr>
            <a:r>
              <a:rPr lang="de-DE" sz="1800" dirty="0">
                <a:latin typeface="Calibri" charset="0"/>
              </a:rPr>
              <a:t>Sender </a:t>
            </a:r>
            <a:r>
              <a:rPr lang="de-DE" sz="1800" dirty="0" err="1">
                <a:latin typeface="Calibri" charset="0"/>
              </a:rPr>
              <a:t>sends</a:t>
            </a:r>
            <a:r>
              <a:rPr lang="de-DE" sz="1800" dirty="0">
                <a:latin typeface="Calibri" charset="0"/>
              </a:rPr>
              <a:t> </a:t>
            </a:r>
            <a:r>
              <a:rPr lang="de-DE" sz="1800" dirty="0" err="1">
                <a:latin typeface="Calibri" charset="0"/>
              </a:rPr>
              <a:t>them</a:t>
            </a:r>
            <a:r>
              <a:rPr lang="de-DE" sz="1800" dirty="0">
                <a:latin typeface="Calibri" charset="0"/>
              </a:rPr>
              <a:t> </a:t>
            </a:r>
            <a:r>
              <a:rPr lang="de-DE" sz="1800" dirty="0" err="1">
                <a:latin typeface="Calibri" charset="0"/>
              </a:rPr>
              <a:t>as</a:t>
            </a:r>
            <a:r>
              <a:rPr lang="de-DE" sz="1800" dirty="0">
                <a:latin typeface="Calibri" charset="0"/>
              </a:rPr>
              <a:t> "</a:t>
            </a:r>
            <a:r>
              <a:rPr lang="de-DE" sz="1800" dirty="0" err="1">
                <a:latin typeface="Calibri" charset="0"/>
              </a:rPr>
              <a:t>segments</a:t>
            </a:r>
            <a:r>
              <a:rPr lang="de-DE" sz="1800" dirty="0">
                <a:latin typeface="Calibri" charset="0"/>
              </a:rPr>
              <a:t>", </a:t>
            </a:r>
            <a:r>
              <a:rPr lang="de-DE" sz="1800" dirty="0" err="1">
                <a:latin typeface="Calibri" charset="0"/>
              </a:rPr>
              <a:t>ideally</a:t>
            </a:r>
            <a:r>
              <a:rPr lang="de-DE" sz="1800" dirty="0">
                <a:latin typeface="Calibri" charset="0"/>
              </a:rPr>
              <a:t> </a:t>
            </a:r>
            <a:r>
              <a:rPr lang="de-DE" sz="1800" dirty="0" err="1">
                <a:latin typeface="Calibri" charset="0"/>
              </a:rPr>
              <a:t>of</a:t>
            </a:r>
            <a:r>
              <a:rPr lang="de-DE" sz="1800" dirty="0">
                <a:latin typeface="Calibri" charset="0"/>
              </a:rPr>
              <a:t> </a:t>
            </a:r>
            <a:r>
              <a:rPr lang="de-DE" sz="1800" dirty="0" err="1">
                <a:latin typeface="Calibri" charset="0"/>
              </a:rPr>
              <a:t>size</a:t>
            </a:r>
            <a:r>
              <a:rPr lang="de-DE" sz="1800" dirty="0">
                <a:latin typeface="Calibri" charset="0"/>
              </a:rPr>
              <a:t> </a:t>
            </a:r>
            <a:r>
              <a:rPr lang="de-DE" sz="1800" dirty="0">
                <a:solidFill>
                  <a:srgbClr val="0070C0"/>
                </a:solidFill>
                <a:latin typeface="Calibri" charset="0"/>
              </a:rPr>
              <a:t>SMSS</a:t>
            </a:r>
          </a:p>
          <a:p>
            <a:pPr lvl="1">
              <a:lnSpc>
                <a:spcPct val="90000"/>
              </a:lnSpc>
            </a:pPr>
            <a:r>
              <a:rPr lang="de-DE" sz="1800" dirty="0">
                <a:latin typeface="Calibri" charset="0"/>
              </a:rPr>
              <a:t>Nagle </a:t>
            </a:r>
            <a:r>
              <a:rPr lang="de-DE" sz="1800" dirty="0" err="1">
                <a:latin typeface="Calibri" charset="0"/>
              </a:rPr>
              <a:t>algorithm</a:t>
            </a:r>
            <a:r>
              <a:rPr lang="de-DE" sz="1800" dirty="0">
                <a:latin typeface="Calibri" charset="0"/>
              </a:rPr>
              <a:t> </a:t>
            </a:r>
            <a:r>
              <a:rPr lang="de-DE" sz="1800" dirty="0" err="1">
                <a:latin typeface="Calibri" charset="0"/>
              </a:rPr>
              <a:t>delays</a:t>
            </a:r>
            <a:r>
              <a:rPr lang="de-DE" sz="1800" dirty="0">
                <a:latin typeface="Calibri" charset="0"/>
              </a:rPr>
              <a:t> </a:t>
            </a:r>
            <a:r>
              <a:rPr lang="de-DE" sz="1800" dirty="0" err="1">
                <a:latin typeface="Calibri" charset="0"/>
              </a:rPr>
              <a:t>sending</a:t>
            </a:r>
            <a:r>
              <a:rPr lang="de-DE" sz="1800" dirty="0">
                <a:latin typeface="Calibri" charset="0"/>
              </a:rPr>
              <a:t> </a:t>
            </a:r>
            <a:r>
              <a:rPr lang="de-DE" sz="1800" dirty="0" err="1">
                <a:latin typeface="Calibri" charset="0"/>
              </a:rPr>
              <a:t>to</a:t>
            </a:r>
            <a:r>
              <a:rPr lang="de-DE" sz="1800" dirty="0">
                <a:latin typeface="Calibri" charset="0"/>
              </a:rPr>
              <a:t> </a:t>
            </a:r>
            <a:r>
              <a:rPr lang="de-DE" sz="1800" dirty="0" err="1">
                <a:latin typeface="Calibri" charset="0"/>
              </a:rPr>
              <a:t>collect</a:t>
            </a:r>
            <a:r>
              <a:rPr lang="de-DE" sz="1800" dirty="0">
                <a:latin typeface="Calibri" charset="0"/>
              </a:rPr>
              <a:t> </a:t>
            </a:r>
            <a:r>
              <a:rPr lang="de-DE" sz="1800" dirty="0" err="1">
                <a:latin typeface="Calibri" charset="0"/>
              </a:rPr>
              <a:t>bytes</a:t>
            </a:r>
            <a:r>
              <a:rPr lang="de-DE" sz="1800" dirty="0">
                <a:latin typeface="Calibri" charset="0"/>
              </a:rPr>
              <a:t> &amp; </a:t>
            </a:r>
            <a:r>
              <a:rPr lang="de-DE" sz="1800" dirty="0" err="1">
                <a:latin typeface="Calibri" charset="0"/>
              </a:rPr>
              <a:t>avoid</a:t>
            </a:r>
            <a:br>
              <a:rPr lang="de-DE" sz="1800" dirty="0">
                <a:latin typeface="Calibri" charset="0"/>
              </a:rPr>
            </a:br>
            <a:r>
              <a:rPr lang="de-DE" sz="1800" dirty="0" err="1">
                <a:latin typeface="Calibri" charset="0"/>
              </a:rPr>
              <a:t>sending</a:t>
            </a:r>
            <a:r>
              <a:rPr lang="de-DE" sz="1800" dirty="0">
                <a:latin typeface="Calibri" charset="0"/>
              </a:rPr>
              <a:t> </a:t>
            </a:r>
            <a:r>
              <a:rPr lang="de-DE" sz="1800" dirty="0" err="1">
                <a:latin typeface="Calibri" charset="0"/>
              </a:rPr>
              <a:t>tiny</a:t>
            </a:r>
            <a:r>
              <a:rPr lang="de-DE" sz="1800" dirty="0">
                <a:latin typeface="Calibri" charset="0"/>
              </a:rPr>
              <a:t> </a:t>
            </a:r>
            <a:r>
              <a:rPr lang="de-DE" sz="1800" dirty="0" err="1">
                <a:latin typeface="Calibri" charset="0"/>
              </a:rPr>
              <a:t>segments</a:t>
            </a:r>
            <a:r>
              <a:rPr lang="de-DE" sz="1800" dirty="0">
                <a:latin typeface="Calibri" charset="0"/>
              </a:rPr>
              <a:t> (</a:t>
            </a:r>
            <a:r>
              <a:rPr lang="de-DE" sz="1800" dirty="0" err="1">
                <a:latin typeface="Calibri" charset="0"/>
              </a:rPr>
              <a:t>can</a:t>
            </a:r>
            <a:r>
              <a:rPr lang="de-DE" sz="1800" dirty="0">
                <a:latin typeface="Calibri" charset="0"/>
              </a:rPr>
              <a:t> </a:t>
            </a:r>
            <a:r>
              <a:rPr lang="de-DE" sz="1800" dirty="0" err="1">
                <a:latin typeface="Calibri" charset="0"/>
              </a:rPr>
              <a:t>be</a:t>
            </a:r>
            <a:r>
              <a:rPr lang="de-DE" sz="1800" dirty="0">
                <a:latin typeface="Calibri" charset="0"/>
              </a:rPr>
              <a:t> </a:t>
            </a:r>
            <a:r>
              <a:rPr lang="de-DE" sz="1800" dirty="0" err="1">
                <a:latin typeface="Calibri" charset="0"/>
              </a:rPr>
              <a:t>disabled</a:t>
            </a:r>
            <a:r>
              <a:rPr lang="de-DE" sz="1800" dirty="0">
                <a:latin typeface="Calibri" charset="0"/>
              </a:rPr>
              <a:t>)</a:t>
            </a:r>
          </a:p>
          <a:p>
            <a:pPr eaLnBrk="1" hangingPunct="1">
              <a:lnSpc>
                <a:spcPct val="90000"/>
              </a:lnSpc>
            </a:pPr>
            <a:endParaRPr lang="de-DE" sz="2000" dirty="0">
              <a:solidFill>
                <a:schemeClr val="accent2"/>
              </a:solidFill>
              <a:latin typeface="Calibri" charset="0"/>
            </a:endParaRPr>
          </a:p>
        </p:txBody>
      </p:sp>
      <p:sp>
        <p:nvSpPr>
          <p:cNvPr id="4" name="Rectangular Callout 3"/>
          <p:cNvSpPr/>
          <p:nvPr/>
        </p:nvSpPr>
        <p:spPr bwMode="auto">
          <a:xfrm>
            <a:off x="6876256" y="5373216"/>
            <a:ext cx="1872208" cy="1340768"/>
          </a:xfrm>
          <a:prstGeom prst="wedgeRectCallout">
            <a:avLst>
              <a:gd name="adj1" fmla="val 3262"/>
              <a:gd name="adj2" fmla="val 24875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Following slides: segment numbers for simplicity (imagine 1-byte segments)</a:t>
            </a:r>
          </a:p>
        </p:txBody>
      </p:sp>
    </p:spTree>
    <p:extLst>
      <p:ext uri="{BB962C8B-B14F-4D97-AF65-F5344CB8AC3E}">
        <p14:creationId xmlns:p14="http://schemas.microsoft.com/office/powerpoint/2010/main" val="378048468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050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>
                <a:latin typeface="Calibri" charset="0"/>
              </a:rPr>
              <a:t>Error control: Timeout</a:t>
            </a:r>
            <a:endParaRPr lang="de-AT">
              <a:latin typeface="Calibri" charset="0"/>
            </a:endParaRPr>
          </a:p>
        </p:txBody>
      </p:sp>
      <p:sp>
        <p:nvSpPr>
          <p:cNvPr id="36867" name="Rectangle 2051"/>
          <p:cNvSpPr>
            <a:spLocks noGrp="1" noChangeArrowheads="1"/>
          </p:cNvSpPr>
          <p:nvPr>
            <p:ph type="body" idx="1"/>
          </p:nvPr>
        </p:nvSpPr>
        <p:spPr>
          <a:xfrm>
            <a:off x="467544" y="1868760"/>
            <a:ext cx="8178800" cy="48006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de-DE" sz="1800">
                <a:solidFill>
                  <a:srgbClr val="0070C0"/>
                </a:solidFill>
                <a:latin typeface="Calibri" charset="0"/>
              </a:rPr>
              <a:t>Go-Back-N behavior</a:t>
            </a:r>
            <a:r>
              <a:rPr lang="de-DE" sz="1800">
                <a:solidFill>
                  <a:srgbClr val="0000FF"/>
                </a:solidFill>
                <a:latin typeface="Calibri" charset="0"/>
              </a:rPr>
              <a:t> </a:t>
            </a:r>
            <a:r>
              <a:rPr lang="de-DE" sz="1800">
                <a:latin typeface="Calibri" charset="0"/>
              </a:rPr>
              <a:t>in response to timeout</a:t>
            </a:r>
          </a:p>
          <a:p>
            <a:pPr eaLnBrk="1" hangingPunct="1">
              <a:lnSpc>
                <a:spcPct val="90000"/>
              </a:lnSpc>
            </a:pPr>
            <a:endParaRPr lang="de-DE" sz="1800">
              <a:solidFill>
                <a:schemeClr val="tx2"/>
              </a:solidFill>
              <a:latin typeface="Calibri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de-DE" sz="1800">
                <a:solidFill>
                  <a:srgbClr val="0070C0"/>
                </a:solidFill>
                <a:latin typeface="Calibri" charset="0"/>
              </a:rPr>
              <a:t>Retransmit Timeout (RTO)</a:t>
            </a:r>
            <a:r>
              <a:rPr lang="de-DE" sz="1800">
                <a:solidFill>
                  <a:srgbClr val="0000FF"/>
                </a:solidFill>
                <a:latin typeface="Calibri" charset="0"/>
              </a:rPr>
              <a:t> </a:t>
            </a:r>
            <a:r>
              <a:rPr lang="de-DE" sz="1800">
                <a:latin typeface="Calibri" charset="0"/>
              </a:rPr>
              <a:t>timer value difficult to determine:</a:t>
            </a:r>
          </a:p>
          <a:p>
            <a:pPr lvl="1">
              <a:lnSpc>
                <a:spcPct val="90000"/>
              </a:lnSpc>
            </a:pPr>
            <a:r>
              <a:rPr lang="de-DE" sz="1600">
                <a:latin typeface="Calibri" charset="0"/>
                <a:ea typeface="ＭＳ Ｐゴシック" charset="0"/>
              </a:rPr>
              <a:t>too long </a:t>
            </a:r>
            <a:r>
              <a:rPr lang="en-US" sz="1600">
                <a:latin typeface="Wingdings" charset="0"/>
                <a:ea typeface="ＭＳ Ｐゴシック" charset="0"/>
                <a:cs typeface="Wingdings" charset="0"/>
              </a:rPr>
              <a:t></a:t>
            </a:r>
            <a:r>
              <a:rPr lang="de-DE" sz="1600">
                <a:latin typeface="Calibri" charset="0"/>
                <a:ea typeface="ＭＳ Ｐゴシック" charset="0"/>
              </a:rPr>
              <a:t> bad in case of msg-loss; too short </a:t>
            </a:r>
            <a:r>
              <a:rPr lang="en-US" sz="1600">
                <a:latin typeface="Wingdings" charset="0"/>
                <a:ea typeface="ＭＳ Ｐゴシック" charset="0"/>
                <a:cs typeface="Wingdings" charset="0"/>
              </a:rPr>
              <a:t></a:t>
            </a:r>
            <a:r>
              <a:rPr lang="de-DE" sz="1600">
                <a:latin typeface="Calibri" charset="0"/>
                <a:ea typeface="ＭＳ Ｐゴシック" charset="0"/>
              </a:rPr>
              <a:t> risk of false alarms</a:t>
            </a:r>
          </a:p>
          <a:p>
            <a:pPr lvl="1" eaLnBrk="1" hangingPunct="1">
              <a:lnSpc>
                <a:spcPct val="90000"/>
              </a:lnSpc>
            </a:pPr>
            <a:r>
              <a:rPr lang="de-DE" sz="1600">
                <a:latin typeface="Calibri" charset="0"/>
                <a:ea typeface="ＭＳ Ｐゴシック" charset="0"/>
              </a:rPr>
              <a:t>General consensus: too short is worse than too long; use conservative estimate</a:t>
            </a:r>
          </a:p>
          <a:p>
            <a:pPr lvl="1" eaLnBrk="1" hangingPunct="1">
              <a:lnSpc>
                <a:spcPct val="90000"/>
              </a:lnSpc>
            </a:pPr>
            <a:endParaRPr lang="de-DE" sz="1600">
              <a:latin typeface="Calibri" charset="0"/>
              <a:ea typeface="ＭＳ Ｐゴシック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de-DE" sz="1800">
                <a:latin typeface="Calibri" charset="0"/>
              </a:rPr>
              <a:t>Calculation: measure RTT (Seg# ... ACK#) , then:</a:t>
            </a:r>
            <a:br>
              <a:rPr lang="de-DE" sz="1800">
                <a:latin typeface="Calibri" charset="0"/>
              </a:rPr>
            </a:br>
            <a:r>
              <a:rPr lang="de-DE" sz="1800">
                <a:latin typeface="Calibri" charset="0"/>
              </a:rPr>
              <a:t>original suggestion in RFC 793: </a:t>
            </a:r>
            <a:r>
              <a:rPr lang="de-DE" sz="1800">
                <a:solidFill>
                  <a:srgbClr val="0070C0"/>
                </a:solidFill>
                <a:latin typeface="Calibri" charset="0"/>
              </a:rPr>
              <a:t>Exponentially Weighed Moving Average (EWMA)</a:t>
            </a:r>
          </a:p>
          <a:p>
            <a:pPr lvl="1" eaLnBrk="1" hangingPunct="1">
              <a:lnSpc>
                <a:spcPct val="90000"/>
              </a:lnSpc>
            </a:pPr>
            <a:r>
              <a:rPr lang="de-DE" sz="1600">
                <a:solidFill>
                  <a:srgbClr val="0070C0"/>
                </a:solidFill>
                <a:latin typeface="Calibri" charset="0"/>
                <a:ea typeface="ＭＳ Ｐゴシック" charset="0"/>
              </a:rPr>
              <a:t>SRTT = (1-</a:t>
            </a:r>
            <a:r>
              <a:rPr lang="de-DE" sz="1600">
                <a:solidFill>
                  <a:srgbClr val="0070C0"/>
                </a:solidFill>
                <a:latin typeface="Calibri" charset="0"/>
                <a:ea typeface="ＭＳ Ｐゴシック" charset="0"/>
                <a:sym typeface="Symbol" charset="0"/>
              </a:rPr>
              <a:t></a:t>
            </a:r>
            <a:r>
              <a:rPr lang="de-DE" sz="1600">
                <a:solidFill>
                  <a:srgbClr val="0070C0"/>
                </a:solidFill>
                <a:latin typeface="Calibri" charset="0"/>
                <a:ea typeface="ＭＳ Ｐゴシック" charset="0"/>
              </a:rPr>
              <a:t>) SRTT + </a:t>
            </a:r>
            <a:r>
              <a:rPr lang="de-DE" sz="1600">
                <a:solidFill>
                  <a:srgbClr val="0070C0"/>
                </a:solidFill>
                <a:latin typeface="Calibri" charset="0"/>
                <a:ea typeface="ＭＳ Ｐゴシック" charset="0"/>
                <a:sym typeface="Symbol" charset="0"/>
              </a:rPr>
              <a:t></a:t>
            </a:r>
            <a:r>
              <a:rPr lang="de-DE" sz="1600">
                <a:solidFill>
                  <a:srgbClr val="0070C0"/>
                </a:solidFill>
                <a:latin typeface="Calibri" charset="0"/>
                <a:ea typeface="ＭＳ Ｐゴシック" charset="0"/>
              </a:rPr>
              <a:t> RTT</a:t>
            </a:r>
          </a:p>
          <a:p>
            <a:pPr lvl="1" eaLnBrk="1" hangingPunct="1">
              <a:lnSpc>
                <a:spcPct val="90000"/>
              </a:lnSpc>
            </a:pPr>
            <a:r>
              <a:rPr lang="de-DE" sz="1600">
                <a:solidFill>
                  <a:srgbClr val="0070C0"/>
                </a:solidFill>
                <a:latin typeface="Calibri" charset="0"/>
                <a:ea typeface="ＭＳ Ｐゴシック" charset="0"/>
              </a:rPr>
              <a:t>RTO = min(UBOUND, max(LBOUND, </a:t>
            </a:r>
            <a:r>
              <a:rPr lang="de-DE" sz="1600">
                <a:solidFill>
                  <a:srgbClr val="0070C0"/>
                </a:solidFill>
                <a:latin typeface="Calibri" charset="0"/>
                <a:ea typeface="ＭＳ Ｐゴシック" charset="0"/>
                <a:sym typeface="Symbol" charset="0"/>
              </a:rPr>
              <a:t></a:t>
            </a:r>
            <a:r>
              <a:rPr lang="de-DE" sz="1600">
                <a:solidFill>
                  <a:srgbClr val="0070C0"/>
                </a:solidFill>
                <a:latin typeface="Calibri" charset="0"/>
                <a:ea typeface="ＭＳ Ｐゴシック" charset="0"/>
              </a:rPr>
              <a:t> * SRTT))</a:t>
            </a:r>
          </a:p>
          <a:p>
            <a:pPr lvl="1" eaLnBrk="1" hangingPunct="1">
              <a:lnSpc>
                <a:spcPct val="90000"/>
              </a:lnSpc>
            </a:pPr>
            <a:endParaRPr lang="de-DE" sz="1600">
              <a:solidFill>
                <a:schemeClr val="tx2"/>
              </a:solidFill>
              <a:latin typeface="Calibri" charset="0"/>
              <a:ea typeface="ＭＳ Ｐゴシック" charset="0"/>
              <a:sym typeface="Symbol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de-DE" sz="1800">
                <a:latin typeface="Calibri" charset="0"/>
              </a:rPr>
              <a:t>Depending on variation, result may be too small or too large; thus, final algorithm includes variation (approximated via mean deviation)</a:t>
            </a:r>
          </a:p>
          <a:p>
            <a:pPr lvl="1" eaLnBrk="1" hangingPunct="1">
              <a:lnSpc>
                <a:spcPct val="90000"/>
              </a:lnSpc>
            </a:pPr>
            <a:r>
              <a:rPr lang="de-DE" sz="1600">
                <a:solidFill>
                  <a:srgbClr val="0070C0"/>
                </a:solidFill>
                <a:latin typeface="Calibri" charset="0"/>
                <a:ea typeface="ＭＳ Ｐゴシック" charset="0"/>
              </a:rPr>
              <a:t>SRTT = (1-</a:t>
            </a:r>
            <a:r>
              <a:rPr lang="de-DE" sz="1600">
                <a:solidFill>
                  <a:srgbClr val="0070C0"/>
                </a:solidFill>
                <a:latin typeface="Calibri" charset="0"/>
                <a:ea typeface="ＭＳ Ｐゴシック" charset="0"/>
                <a:sym typeface="Symbol" charset="0"/>
              </a:rPr>
              <a:t></a:t>
            </a:r>
            <a:r>
              <a:rPr lang="de-DE" sz="1600">
                <a:solidFill>
                  <a:srgbClr val="0070C0"/>
                </a:solidFill>
                <a:latin typeface="Calibri" charset="0"/>
                <a:ea typeface="ＭＳ Ｐゴシック" charset="0"/>
              </a:rPr>
              <a:t>) SRTT + </a:t>
            </a:r>
            <a:r>
              <a:rPr lang="de-DE" sz="1600">
                <a:solidFill>
                  <a:srgbClr val="0070C0"/>
                </a:solidFill>
                <a:latin typeface="Calibri" charset="0"/>
                <a:ea typeface="ＭＳ Ｐゴシック" charset="0"/>
                <a:sym typeface="Symbol" charset="0"/>
              </a:rPr>
              <a:t></a:t>
            </a:r>
            <a:r>
              <a:rPr lang="de-DE" sz="1600">
                <a:solidFill>
                  <a:srgbClr val="0070C0"/>
                </a:solidFill>
                <a:latin typeface="Calibri" charset="0"/>
                <a:ea typeface="ＭＳ Ｐゴシック" charset="0"/>
              </a:rPr>
              <a:t> RTT</a:t>
            </a:r>
          </a:p>
          <a:p>
            <a:pPr lvl="1" eaLnBrk="1" hangingPunct="1">
              <a:lnSpc>
                <a:spcPct val="90000"/>
              </a:lnSpc>
            </a:pPr>
            <a:r>
              <a:rPr lang="de-AT" sz="1600">
                <a:solidFill>
                  <a:srgbClr val="0070C0"/>
                </a:solidFill>
                <a:latin typeface="Calibri" charset="0"/>
                <a:ea typeface="ＭＳ Ｐゴシック" charset="0"/>
                <a:sym typeface="Symbol" charset="0"/>
              </a:rPr>
              <a:t></a:t>
            </a:r>
            <a:r>
              <a:rPr lang="de-AT" sz="1600">
                <a:solidFill>
                  <a:srgbClr val="0070C0"/>
                </a:solidFill>
                <a:latin typeface="Calibri" charset="0"/>
                <a:ea typeface="ＭＳ Ｐゴシック" charset="0"/>
              </a:rPr>
              <a:t> = (1 - </a:t>
            </a:r>
            <a:r>
              <a:rPr lang="de-DE" sz="1600">
                <a:solidFill>
                  <a:srgbClr val="0070C0"/>
                </a:solidFill>
                <a:latin typeface="Calibri" charset="0"/>
                <a:ea typeface="ＭＳ Ｐゴシック" charset="0"/>
                <a:sym typeface="Symbol" charset="0"/>
              </a:rPr>
              <a:t></a:t>
            </a:r>
            <a:r>
              <a:rPr lang="de-AT" sz="1600">
                <a:solidFill>
                  <a:srgbClr val="0070C0"/>
                </a:solidFill>
                <a:latin typeface="Calibri" charset="0"/>
                <a:ea typeface="ＭＳ Ｐゴシック" charset="0"/>
              </a:rPr>
              <a:t>) * </a:t>
            </a:r>
            <a:r>
              <a:rPr lang="de-AT" sz="1600">
                <a:solidFill>
                  <a:srgbClr val="0070C0"/>
                </a:solidFill>
                <a:latin typeface="Calibri" charset="0"/>
                <a:ea typeface="ＭＳ Ｐゴシック" charset="0"/>
                <a:sym typeface="Symbol" charset="0"/>
              </a:rPr>
              <a:t></a:t>
            </a:r>
            <a:r>
              <a:rPr lang="de-AT" sz="1600">
                <a:solidFill>
                  <a:srgbClr val="0070C0"/>
                </a:solidFill>
                <a:latin typeface="Calibri" charset="0"/>
                <a:ea typeface="ＭＳ Ｐゴシック" charset="0"/>
              </a:rPr>
              <a:t> + </a:t>
            </a:r>
            <a:r>
              <a:rPr lang="de-DE" sz="1600">
                <a:solidFill>
                  <a:srgbClr val="0070C0"/>
                </a:solidFill>
                <a:latin typeface="Calibri" charset="0"/>
                <a:ea typeface="ＭＳ Ｐゴシック" charset="0"/>
                <a:sym typeface="Symbol" charset="0"/>
              </a:rPr>
              <a:t></a:t>
            </a:r>
            <a:r>
              <a:rPr lang="de-AT" sz="1600">
                <a:solidFill>
                  <a:srgbClr val="0070C0"/>
                </a:solidFill>
                <a:latin typeface="Calibri" charset="0"/>
                <a:ea typeface="ＭＳ Ｐゴシック" charset="0"/>
              </a:rPr>
              <a:t> * [SRTT - RTT]</a:t>
            </a:r>
          </a:p>
          <a:p>
            <a:pPr lvl="1" eaLnBrk="1" hangingPunct="1">
              <a:lnSpc>
                <a:spcPct val="90000"/>
              </a:lnSpc>
            </a:pPr>
            <a:r>
              <a:rPr lang="de-AT" sz="1600">
                <a:solidFill>
                  <a:srgbClr val="0070C0"/>
                </a:solidFill>
                <a:latin typeface="Calibri" charset="0"/>
                <a:ea typeface="ＭＳ Ｐゴシック" charset="0"/>
              </a:rPr>
              <a:t>RTO = SRTT + 4 * </a:t>
            </a:r>
            <a:r>
              <a:rPr lang="de-AT" sz="1600">
                <a:solidFill>
                  <a:srgbClr val="0070C0"/>
                </a:solidFill>
                <a:latin typeface="Calibri" charset="0"/>
                <a:ea typeface="ＭＳ Ｐゴシック" charset="0"/>
                <a:sym typeface="Symbol" charset="0"/>
              </a:rPr>
              <a:t></a:t>
            </a:r>
          </a:p>
        </p:txBody>
      </p:sp>
      <p:sp>
        <p:nvSpPr>
          <p:cNvPr id="2" name="Rectangular Callout 1"/>
          <p:cNvSpPr/>
          <p:nvPr/>
        </p:nvSpPr>
        <p:spPr bwMode="auto">
          <a:xfrm>
            <a:off x="4644008" y="5805264"/>
            <a:ext cx="1872208" cy="648072"/>
          </a:xfrm>
          <a:prstGeom prst="wedgeRectCallout">
            <a:avLst>
              <a:gd name="adj1" fmla="val -76837"/>
              <a:gd name="adj2" fmla="val -27801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That's not how Linux does it</a:t>
            </a:r>
          </a:p>
        </p:txBody>
      </p:sp>
      <p:sp>
        <p:nvSpPr>
          <p:cNvPr id="5" name="Rectangular Callout 4">
            <a:extLst>
              <a:ext uri="{FF2B5EF4-FFF2-40B4-BE49-F238E27FC236}">
                <a16:creationId xmlns:a16="http://schemas.microsoft.com/office/drawing/2014/main" id="{95A36056-FD86-2646-AAC7-D20AFB28D146}"/>
              </a:ext>
            </a:extLst>
          </p:cNvPr>
          <p:cNvSpPr/>
          <p:nvPr/>
        </p:nvSpPr>
        <p:spPr bwMode="auto">
          <a:xfrm>
            <a:off x="5148064" y="980728"/>
            <a:ext cx="3816424" cy="1008112"/>
          </a:xfrm>
          <a:prstGeom prst="wedgeRectCallout">
            <a:avLst>
              <a:gd name="adj1" fmla="val -67139"/>
              <a:gd name="adj2" fmla="val -20242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Remember: that's the first congestion signal.</a:t>
            </a:r>
            <a:r>
              <a:rPr kumimoji="0" lang="en-US" sz="1800" b="0" i="0" u="none" strike="noStrike" cap="none" normalizeH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 Back to square 1 (SS from cwnd=1).</a:t>
            </a: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982912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>
                <a:latin typeface="Calibri" charset="0"/>
              </a:rPr>
              <a:t>RTO calculation</a:t>
            </a:r>
            <a:endParaRPr lang="de-AT">
              <a:latin typeface="Calibri" charset="0"/>
            </a:endParaRP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7544" y="1628800"/>
            <a:ext cx="8219256" cy="5112568"/>
          </a:xfrm>
        </p:spPr>
        <p:txBody>
          <a:bodyPr/>
          <a:lstStyle/>
          <a:p>
            <a:pPr lvl="1" eaLnBrk="1" hangingPunct="1">
              <a:lnSpc>
                <a:spcPct val="90000"/>
              </a:lnSpc>
            </a:pPr>
            <a:endParaRPr lang="de-DE" sz="1600" dirty="0">
              <a:solidFill>
                <a:schemeClr val="tx2"/>
              </a:solidFill>
              <a:latin typeface="Calibri" charset="0"/>
              <a:ea typeface="ＭＳ Ｐゴシック" charset="0"/>
              <a:sym typeface="Symbol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de-DE" sz="1800" dirty="0">
                <a:latin typeface="Calibri" charset="0"/>
                <a:sym typeface="Symbol" charset="0"/>
              </a:rPr>
              <a:t>Problem: </a:t>
            </a:r>
            <a:r>
              <a:rPr lang="de-DE" sz="1800" dirty="0" err="1">
                <a:solidFill>
                  <a:srgbClr val="0070C0"/>
                </a:solidFill>
                <a:latin typeface="Calibri" charset="0"/>
                <a:sym typeface="Symbol" charset="0"/>
              </a:rPr>
              <a:t>retransmission</a:t>
            </a:r>
            <a:r>
              <a:rPr lang="de-DE" sz="1800" dirty="0">
                <a:solidFill>
                  <a:srgbClr val="0070C0"/>
                </a:solidFill>
                <a:latin typeface="Calibri" charset="0"/>
                <a:sym typeface="Symbol" charset="0"/>
              </a:rPr>
              <a:t> </a:t>
            </a:r>
            <a:r>
              <a:rPr lang="de-DE" sz="1800" dirty="0" err="1">
                <a:solidFill>
                  <a:srgbClr val="0070C0"/>
                </a:solidFill>
                <a:latin typeface="Calibri" charset="0"/>
                <a:sym typeface="Symbol" charset="0"/>
              </a:rPr>
              <a:t>ambiguity</a:t>
            </a:r>
            <a:endParaRPr lang="de-DE" sz="1800" dirty="0">
              <a:solidFill>
                <a:srgbClr val="0070C0"/>
              </a:solidFill>
              <a:latin typeface="Calibri" charset="0"/>
              <a:sym typeface="Symbol" charset="0"/>
            </a:endParaRPr>
          </a:p>
          <a:p>
            <a:pPr lvl="1" eaLnBrk="1" hangingPunct="1">
              <a:lnSpc>
                <a:spcPct val="90000"/>
              </a:lnSpc>
            </a:pPr>
            <a:r>
              <a:rPr lang="de-DE" sz="1600" dirty="0">
                <a:latin typeface="Calibri" charset="0"/>
                <a:ea typeface="ＭＳ Ｐゴシック" charset="0"/>
                <a:sym typeface="Symbol" charset="0"/>
              </a:rPr>
              <a:t>Segment #1 </a:t>
            </a:r>
            <a:r>
              <a:rPr lang="de-DE" sz="1600" dirty="0" err="1">
                <a:latin typeface="Calibri" charset="0"/>
                <a:ea typeface="ＭＳ Ｐゴシック" charset="0"/>
                <a:sym typeface="Symbol" charset="0"/>
              </a:rPr>
              <a:t>sent</a:t>
            </a:r>
            <a:r>
              <a:rPr lang="de-DE" sz="1600" dirty="0">
                <a:latin typeface="Calibri" charset="0"/>
                <a:ea typeface="ＭＳ Ｐゴシック" charset="0"/>
                <a:sym typeface="Symbol" charset="0"/>
              </a:rPr>
              <a:t>, </a:t>
            </a:r>
            <a:r>
              <a:rPr lang="de-DE" sz="1600" dirty="0" err="1">
                <a:latin typeface="Calibri" charset="0"/>
                <a:ea typeface="ＭＳ Ｐゴシック" charset="0"/>
                <a:sym typeface="Symbol" charset="0"/>
              </a:rPr>
              <a:t>no</a:t>
            </a:r>
            <a:r>
              <a:rPr lang="de-DE" sz="1600" dirty="0">
                <a:latin typeface="Calibri" charset="0"/>
                <a:ea typeface="ＭＳ Ｐゴシック" charset="0"/>
                <a:sym typeface="Symbol" charset="0"/>
              </a:rPr>
              <a:t> ACK </a:t>
            </a:r>
            <a:r>
              <a:rPr lang="de-DE" sz="1600" dirty="0" err="1">
                <a:latin typeface="Calibri" charset="0"/>
                <a:ea typeface="ＭＳ Ｐゴシック" charset="0"/>
                <a:sym typeface="Symbol" charset="0"/>
              </a:rPr>
              <a:t>received</a:t>
            </a:r>
            <a:r>
              <a:rPr lang="de-DE" sz="1600" dirty="0">
                <a:latin typeface="Calibri" charset="0"/>
                <a:ea typeface="ＭＳ Ｐゴシック" charset="0"/>
                <a:sym typeface="Symbol" charset="0"/>
              </a:rPr>
              <a:t> </a:t>
            </a:r>
            <a:r>
              <a:rPr lang="de-DE" sz="1600" dirty="0">
                <a:latin typeface="Calibri" charset="0"/>
                <a:ea typeface="ＭＳ Ｐゴシック" charset="0"/>
                <a:sym typeface="Wingdings" charset="0"/>
              </a:rPr>
              <a:t></a:t>
            </a:r>
            <a:r>
              <a:rPr lang="de-DE" sz="1600" dirty="0">
                <a:latin typeface="Calibri" charset="0"/>
                <a:ea typeface="ＭＳ Ｐゴシック" charset="0"/>
                <a:sym typeface="Symbol" charset="0"/>
              </a:rPr>
              <a:t> </a:t>
            </a:r>
            <a:r>
              <a:rPr lang="de-DE" sz="1600" dirty="0" err="1">
                <a:latin typeface="Calibri" charset="0"/>
                <a:ea typeface="ＭＳ Ｐゴシック" charset="0"/>
                <a:sym typeface="Symbol" charset="0"/>
              </a:rPr>
              <a:t>segment</a:t>
            </a:r>
            <a:r>
              <a:rPr lang="de-DE" sz="1600" dirty="0">
                <a:latin typeface="Calibri" charset="0"/>
                <a:ea typeface="ＭＳ Ｐゴシック" charset="0"/>
                <a:sym typeface="Symbol" charset="0"/>
              </a:rPr>
              <a:t> #1 </a:t>
            </a:r>
            <a:r>
              <a:rPr lang="de-DE" sz="1600" dirty="0" err="1">
                <a:latin typeface="Calibri" charset="0"/>
                <a:ea typeface="ＭＳ Ｐゴシック" charset="0"/>
                <a:sym typeface="Symbol" charset="0"/>
              </a:rPr>
              <a:t>retransmitted</a:t>
            </a:r>
            <a:endParaRPr lang="de-DE" sz="1600" dirty="0">
              <a:latin typeface="Calibri" charset="0"/>
              <a:ea typeface="ＭＳ Ｐゴシック" charset="0"/>
              <a:sym typeface="Symbol" charset="0"/>
            </a:endParaRPr>
          </a:p>
          <a:p>
            <a:pPr lvl="1" eaLnBrk="1" hangingPunct="1">
              <a:lnSpc>
                <a:spcPct val="90000"/>
              </a:lnSpc>
            </a:pPr>
            <a:r>
              <a:rPr lang="de-DE" sz="1600" dirty="0" err="1">
                <a:latin typeface="Calibri" charset="0"/>
                <a:ea typeface="ＭＳ Ｐゴシック" charset="0"/>
                <a:sym typeface="Symbol" charset="0"/>
              </a:rPr>
              <a:t>Incoming</a:t>
            </a:r>
            <a:r>
              <a:rPr lang="de-DE" sz="1600" dirty="0">
                <a:latin typeface="Calibri" charset="0"/>
                <a:ea typeface="ＭＳ Ｐゴシック" charset="0"/>
                <a:sym typeface="Symbol" charset="0"/>
              </a:rPr>
              <a:t> ACK #2: </a:t>
            </a:r>
            <a:r>
              <a:rPr lang="de-DE" sz="1600" dirty="0" err="1">
                <a:latin typeface="Calibri" charset="0"/>
                <a:ea typeface="ＭＳ Ｐゴシック" charset="0"/>
                <a:sym typeface="Symbol" charset="0"/>
              </a:rPr>
              <a:t>cannot</a:t>
            </a:r>
            <a:r>
              <a:rPr lang="de-DE" sz="1600" dirty="0">
                <a:latin typeface="Calibri" charset="0"/>
                <a:ea typeface="ＭＳ Ｐゴシック" charset="0"/>
                <a:sym typeface="Symbol" charset="0"/>
              </a:rPr>
              <a:t> tell </a:t>
            </a:r>
            <a:r>
              <a:rPr lang="de-DE" sz="1600" dirty="0" err="1">
                <a:latin typeface="Calibri" charset="0"/>
                <a:ea typeface="ＭＳ Ｐゴシック" charset="0"/>
                <a:sym typeface="Symbol" charset="0"/>
              </a:rPr>
              <a:t>whether</a:t>
            </a:r>
            <a:r>
              <a:rPr lang="de-DE" sz="1600" dirty="0">
                <a:latin typeface="Calibri" charset="0"/>
                <a:ea typeface="ＭＳ Ｐゴシック" charset="0"/>
                <a:sym typeface="Symbol" charset="0"/>
              </a:rPr>
              <a:t> original </a:t>
            </a:r>
            <a:r>
              <a:rPr lang="de-DE" sz="1600" dirty="0" err="1">
                <a:latin typeface="Calibri" charset="0"/>
                <a:ea typeface="ＭＳ Ｐゴシック" charset="0"/>
                <a:sym typeface="Symbol" charset="0"/>
              </a:rPr>
              <a:t>or</a:t>
            </a:r>
            <a:r>
              <a:rPr lang="de-DE" sz="1600" dirty="0">
                <a:latin typeface="Calibri" charset="0"/>
                <a:ea typeface="ＭＳ Ｐゴシック" charset="0"/>
                <a:sym typeface="Symbol" charset="0"/>
              </a:rPr>
              <a:t> </a:t>
            </a:r>
            <a:r>
              <a:rPr lang="de-DE" sz="1600" dirty="0" err="1">
                <a:latin typeface="Calibri" charset="0"/>
                <a:ea typeface="ＭＳ Ｐゴシック" charset="0"/>
                <a:sym typeface="Symbol" charset="0"/>
              </a:rPr>
              <a:t>retransmitted</a:t>
            </a:r>
            <a:r>
              <a:rPr lang="de-DE" sz="1600" dirty="0">
                <a:latin typeface="Calibri" charset="0"/>
                <a:ea typeface="ＭＳ Ｐゴシック" charset="0"/>
                <a:sym typeface="Symbol" charset="0"/>
              </a:rPr>
              <a:t> </a:t>
            </a:r>
            <a:r>
              <a:rPr lang="de-DE" sz="1600" dirty="0" err="1">
                <a:latin typeface="Calibri" charset="0"/>
                <a:ea typeface="ＭＳ Ｐゴシック" charset="0"/>
                <a:sym typeface="Symbol" charset="0"/>
              </a:rPr>
              <a:t>segment</a:t>
            </a:r>
            <a:r>
              <a:rPr lang="de-DE" sz="1600" dirty="0">
                <a:latin typeface="Calibri" charset="0"/>
                <a:ea typeface="ＭＳ Ｐゴシック" charset="0"/>
                <a:sym typeface="Symbol" charset="0"/>
              </a:rPr>
              <a:t> #1 was </a:t>
            </a:r>
            <a:r>
              <a:rPr lang="de-DE" sz="1600" dirty="0" err="1">
                <a:latin typeface="Calibri" charset="0"/>
                <a:ea typeface="ＭＳ Ｐゴシック" charset="0"/>
                <a:sym typeface="Symbol" charset="0"/>
              </a:rPr>
              <a:t>ACKed</a:t>
            </a:r>
            <a:endParaRPr lang="de-DE" sz="1600" dirty="0">
              <a:latin typeface="Calibri" charset="0"/>
              <a:ea typeface="ＭＳ Ｐゴシック" charset="0"/>
              <a:sym typeface="Symbol" charset="0"/>
            </a:endParaRPr>
          </a:p>
          <a:p>
            <a:pPr lvl="1" eaLnBrk="1" hangingPunct="1">
              <a:lnSpc>
                <a:spcPct val="90000"/>
              </a:lnSpc>
            </a:pPr>
            <a:r>
              <a:rPr lang="de-DE" sz="1600" dirty="0">
                <a:latin typeface="Calibri" charset="0"/>
                <a:ea typeface="ＭＳ Ｐゴシック" charset="0"/>
                <a:sym typeface="Symbol" charset="0"/>
              </a:rPr>
              <a:t>Thus, </a:t>
            </a:r>
            <a:r>
              <a:rPr lang="de-DE" sz="1600" dirty="0" err="1">
                <a:latin typeface="Calibri" charset="0"/>
                <a:ea typeface="ＭＳ Ｐゴシック" charset="0"/>
                <a:sym typeface="Symbol" charset="0"/>
              </a:rPr>
              <a:t>cannot</a:t>
            </a:r>
            <a:r>
              <a:rPr lang="de-DE" sz="1600" dirty="0">
                <a:latin typeface="Calibri" charset="0"/>
                <a:ea typeface="ＭＳ Ｐゴシック" charset="0"/>
                <a:sym typeface="Symbol" charset="0"/>
              </a:rPr>
              <a:t> </a:t>
            </a:r>
            <a:r>
              <a:rPr lang="de-DE" sz="1600" dirty="0" err="1">
                <a:latin typeface="Calibri" charset="0"/>
                <a:ea typeface="ＭＳ Ｐゴシック" charset="0"/>
                <a:sym typeface="Symbol" charset="0"/>
              </a:rPr>
              <a:t>reliably</a:t>
            </a:r>
            <a:r>
              <a:rPr lang="de-DE" sz="1600" dirty="0">
                <a:latin typeface="Calibri" charset="0"/>
                <a:ea typeface="ＭＳ Ｐゴシック" charset="0"/>
                <a:sym typeface="Symbol" charset="0"/>
              </a:rPr>
              <a:t> </a:t>
            </a:r>
            <a:r>
              <a:rPr lang="de-DE" sz="1600" dirty="0" err="1">
                <a:latin typeface="Calibri" charset="0"/>
                <a:ea typeface="ＭＳ Ｐゴシック" charset="0"/>
                <a:sym typeface="Symbol" charset="0"/>
              </a:rPr>
              <a:t>calculate</a:t>
            </a:r>
            <a:r>
              <a:rPr lang="de-DE" sz="1600" dirty="0">
                <a:latin typeface="Calibri" charset="0"/>
                <a:ea typeface="ＭＳ Ｐゴシック" charset="0"/>
                <a:sym typeface="Symbol" charset="0"/>
              </a:rPr>
              <a:t> RTO!</a:t>
            </a:r>
          </a:p>
          <a:p>
            <a:pPr lvl="1" eaLnBrk="1" hangingPunct="1">
              <a:lnSpc>
                <a:spcPct val="90000"/>
              </a:lnSpc>
            </a:pPr>
            <a:endParaRPr lang="de-DE" sz="1600" dirty="0">
              <a:latin typeface="Calibri" charset="0"/>
              <a:ea typeface="ＭＳ Ｐゴシック" charset="0"/>
              <a:sym typeface="Symbol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de-DE" sz="1800" dirty="0">
                <a:solidFill>
                  <a:srgbClr val="0070C0"/>
                </a:solidFill>
                <a:latin typeface="Calibri" charset="0"/>
                <a:sym typeface="Symbol" charset="0"/>
              </a:rPr>
              <a:t>Solution 1 [Karn/</a:t>
            </a:r>
            <a:r>
              <a:rPr lang="de-DE" sz="1800" dirty="0" err="1">
                <a:solidFill>
                  <a:srgbClr val="0070C0"/>
                </a:solidFill>
                <a:latin typeface="Calibri" charset="0"/>
                <a:sym typeface="Symbol" charset="0"/>
              </a:rPr>
              <a:t>Partridge</a:t>
            </a:r>
            <a:r>
              <a:rPr lang="de-DE" sz="1800" dirty="0">
                <a:solidFill>
                  <a:srgbClr val="0070C0"/>
                </a:solidFill>
                <a:latin typeface="Calibri" charset="0"/>
                <a:sym typeface="Symbol" charset="0"/>
              </a:rPr>
              <a:t>]: </a:t>
            </a:r>
            <a:r>
              <a:rPr lang="de-DE" sz="1800" dirty="0" err="1">
                <a:solidFill>
                  <a:srgbClr val="0070C0"/>
                </a:solidFill>
                <a:latin typeface="Calibri" charset="0"/>
                <a:sym typeface="Symbol" charset="0"/>
              </a:rPr>
              <a:t>ignore</a:t>
            </a:r>
            <a:r>
              <a:rPr lang="de-DE" sz="1800" dirty="0">
                <a:solidFill>
                  <a:srgbClr val="0070C0"/>
                </a:solidFill>
                <a:latin typeface="Calibri" charset="0"/>
                <a:sym typeface="Symbol" charset="0"/>
              </a:rPr>
              <a:t> RTT </a:t>
            </a:r>
            <a:r>
              <a:rPr lang="de-DE" sz="1800" dirty="0" err="1">
                <a:solidFill>
                  <a:srgbClr val="0070C0"/>
                </a:solidFill>
                <a:latin typeface="Calibri" charset="0"/>
                <a:sym typeface="Symbol" charset="0"/>
              </a:rPr>
              <a:t>values</a:t>
            </a:r>
            <a:r>
              <a:rPr lang="de-DE" sz="1800" dirty="0">
                <a:solidFill>
                  <a:srgbClr val="0070C0"/>
                </a:solidFill>
                <a:latin typeface="Calibri" charset="0"/>
                <a:sym typeface="Symbol" charset="0"/>
              </a:rPr>
              <a:t> </a:t>
            </a:r>
            <a:r>
              <a:rPr lang="de-DE" sz="1800" dirty="0" err="1">
                <a:solidFill>
                  <a:srgbClr val="0070C0"/>
                </a:solidFill>
                <a:latin typeface="Calibri" charset="0"/>
                <a:sym typeface="Symbol" charset="0"/>
              </a:rPr>
              <a:t>from</a:t>
            </a:r>
            <a:r>
              <a:rPr lang="de-DE" sz="1800" dirty="0">
                <a:solidFill>
                  <a:srgbClr val="0070C0"/>
                </a:solidFill>
                <a:latin typeface="Calibri" charset="0"/>
                <a:sym typeface="Symbol" charset="0"/>
              </a:rPr>
              <a:t> </a:t>
            </a:r>
            <a:r>
              <a:rPr lang="de-DE" sz="1800" dirty="0" err="1">
                <a:solidFill>
                  <a:srgbClr val="0070C0"/>
                </a:solidFill>
                <a:latin typeface="Calibri" charset="0"/>
                <a:sym typeface="Symbol" charset="0"/>
              </a:rPr>
              <a:t>retransmits</a:t>
            </a:r>
            <a:endParaRPr lang="de-DE" sz="1800" dirty="0">
              <a:solidFill>
                <a:srgbClr val="0070C0"/>
              </a:solidFill>
              <a:latin typeface="Calibri" charset="0"/>
              <a:sym typeface="Symbol" charset="0"/>
            </a:endParaRPr>
          </a:p>
          <a:p>
            <a:pPr lvl="1" eaLnBrk="1" hangingPunct="1">
              <a:lnSpc>
                <a:spcPct val="90000"/>
              </a:lnSpc>
            </a:pPr>
            <a:r>
              <a:rPr lang="de-DE" sz="1600" dirty="0">
                <a:latin typeface="Calibri" charset="0"/>
                <a:ea typeface="ＭＳ Ｐゴシック" charset="0"/>
                <a:sym typeface="Symbol" charset="0"/>
              </a:rPr>
              <a:t>Problem: RTT </a:t>
            </a:r>
            <a:r>
              <a:rPr lang="de-DE" sz="1600" dirty="0" err="1">
                <a:latin typeface="Calibri" charset="0"/>
                <a:ea typeface="ＭＳ Ｐゴシック" charset="0"/>
                <a:sym typeface="Symbol" charset="0"/>
              </a:rPr>
              <a:t>calculation</a:t>
            </a:r>
            <a:r>
              <a:rPr lang="de-DE" sz="1600" dirty="0">
                <a:latin typeface="Calibri" charset="0"/>
                <a:ea typeface="ＭＳ Ｐゴシック" charset="0"/>
                <a:sym typeface="Symbol" charset="0"/>
              </a:rPr>
              <a:t> </a:t>
            </a:r>
            <a:r>
              <a:rPr lang="de-DE" sz="1600" dirty="0" err="1">
                <a:latin typeface="Calibri" charset="0"/>
                <a:ea typeface="ＭＳ Ｐゴシック" charset="0"/>
                <a:sym typeface="Symbol" charset="0"/>
              </a:rPr>
              <a:t>especially</a:t>
            </a:r>
            <a:r>
              <a:rPr lang="de-DE" sz="1600" dirty="0">
                <a:latin typeface="Calibri" charset="0"/>
                <a:ea typeface="ＭＳ Ｐゴシック" charset="0"/>
                <a:sym typeface="Symbol" charset="0"/>
              </a:rPr>
              <a:t> </a:t>
            </a:r>
            <a:r>
              <a:rPr lang="de-DE" sz="1600" dirty="0" err="1">
                <a:latin typeface="Calibri" charset="0"/>
                <a:ea typeface="ＭＳ Ｐゴシック" charset="0"/>
                <a:sym typeface="Symbol" charset="0"/>
              </a:rPr>
              <a:t>important</a:t>
            </a:r>
            <a:r>
              <a:rPr lang="de-DE" sz="1600" dirty="0">
                <a:latin typeface="Calibri" charset="0"/>
                <a:ea typeface="ＭＳ Ｐゴシック" charset="0"/>
                <a:sym typeface="Symbol" charset="0"/>
              </a:rPr>
              <a:t> </a:t>
            </a:r>
            <a:r>
              <a:rPr lang="de-DE" sz="1600" dirty="0" err="1">
                <a:latin typeface="Calibri" charset="0"/>
                <a:ea typeface="ＭＳ Ｐゴシック" charset="0"/>
                <a:sym typeface="Symbol" charset="0"/>
              </a:rPr>
              <a:t>when</a:t>
            </a:r>
            <a:r>
              <a:rPr lang="de-DE" sz="1600" dirty="0">
                <a:latin typeface="Calibri" charset="0"/>
                <a:ea typeface="ＭＳ Ｐゴシック" charset="0"/>
                <a:sym typeface="Symbol" charset="0"/>
              </a:rPr>
              <a:t> </a:t>
            </a:r>
            <a:r>
              <a:rPr lang="de-DE" sz="1600" dirty="0" err="1">
                <a:latin typeface="Calibri" charset="0"/>
                <a:ea typeface="ＭＳ Ｐゴシック" charset="0"/>
                <a:sym typeface="Symbol" charset="0"/>
              </a:rPr>
              <a:t>loss</a:t>
            </a:r>
            <a:r>
              <a:rPr lang="de-DE" sz="1600" dirty="0">
                <a:latin typeface="Calibri" charset="0"/>
                <a:ea typeface="ＭＳ Ｐゴシック" charset="0"/>
                <a:sym typeface="Symbol" charset="0"/>
              </a:rPr>
              <a:t> </a:t>
            </a:r>
            <a:r>
              <a:rPr lang="de-DE" sz="1600" dirty="0" err="1">
                <a:latin typeface="Calibri" charset="0"/>
                <a:ea typeface="ＭＳ Ｐゴシック" charset="0"/>
                <a:sym typeface="Symbol" charset="0"/>
              </a:rPr>
              <a:t>occurs</a:t>
            </a:r>
            <a:r>
              <a:rPr lang="de-DE" sz="1600" dirty="0">
                <a:latin typeface="Calibri" charset="0"/>
                <a:ea typeface="ＭＳ Ｐゴシック" charset="0"/>
                <a:sym typeface="Symbol" charset="0"/>
              </a:rPr>
              <a:t>; </a:t>
            </a:r>
            <a:r>
              <a:rPr lang="de-DE" sz="1600" dirty="0" err="1">
                <a:latin typeface="Calibri" charset="0"/>
                <a:ea typeface="ＭＳ Ｐゴシック" charset="0"/>
                <a:sym typeface="Symbol" charset="0"/>
              </a:rPr>
              <a:t>sampling</a:t>
            </a:r>
            <a:r>
              <a:rPr lang="de-DE" sz="1600" dirty="0">
                <a:latin typeface="Calibri" charset="0"/>
                <a:ea typeface="ＭＳ Ｐゴシック" charset="0"/>
                <a:sym typeface="Symbol" charset="0"/>
              </a:rPr>
              <a:t> </a:t>
            </a:r>
            <a:r>
              <a:rPr lang="de-DE" sz="1600" dirty="0" err="1">
                <a:latin typeface="Calibri" charset="0"/>
                <a:ea typeface="ＭＳ Ｐゴシック" charset="0"/>
                <a:sym typeface="Symbol" charset="0"/>
              </a:rPr>
              <a:t>theorem</a:t>
            </a:r>
            <a:r>
              <a:rPr lang="de-DE" sz="1600" dirty="0">
                <a:latin typeface="Calibri" charset="0"/>
                <a:ea typeface="ＭＳ Ｐゴシック" charset="0"/>
                <a:sym typeface="Symbol" charset="0"/>
              </a:rPr>
              <a:t> </a:t>
            </a:r>
            <a:r>
              <a:rPr lang="de-DE" sz="1600" dirty="0" err="1">
                <a:latin typeface="Calibri" charset="0"/>
                <a:ea typeface="ＭＳ Ｐゴシック" charset="0"/>
                <a:sym typeface="Symbol" charset="0"/>
              </a:rPr>
              <a:t>suggests</a:t>
            </a:r>
            <a:r>
              <a:rPr lang="de-DE" sz="1600" dirty="0">
                <a:latin typeface="Calibri" charset="0"/>
                <a:ea typeface="ＭＳ Ｐゴシック" charset="0"/>
                <a:sym typeface="Symbol" charset="0"/>
              </a:rPr>
              <a:t> </a:t>
            </a:r>
            <a:r>
              <a:rPr lang="de-DE" sz="1600" dirty="0" err="1">
                <a:latin typeface="Calibri" charset="0"/>
                <a:ea typeface="ＭＳ Ｐゴシック" charset="0"/>
                <a:sym typeface="Symbol" charset="0"/>
              </a:rPr>
              <a:t>that</a:t>
            </a:r>
            <a:r>
              <a:rPr lang="de-DE" sz="1600" dirty="0">
                <a:latin typeface="Calibri" charset="0"/>
                <a:ea typeface="ＭＳ Ｐゴシック" charset="0"/>
                <a:sym typeface="Symbol" charset="0"/>
              </a:rPr>
              <a:t> RTT </a:t>
            </a:r>
            <a:r>
              <a:rPr lang="de-DE" sz="1600" dirty="0" err="1">
                <a:latin typeface="Calibri" charset="0"/>
                <a:ea typeface="ＭＳ Ｐゴシック" charset="0"/>
                <a:sym typeface="Symbol" charset="0"/>
              </a:rPr>
              <a:t>samples</a:t>
            </a:r>
            <a:r>
              <a:rPr lang="de-DE" sz="1600" dirty="0">
                <a:latin typeface="Calibri" charset="0"/>
                <a:ea typeface="ＭＳ Ｐゴシック" charset="0"/>
                <a:sym typeface="Symbol" charset="0"/>
              </a:rPr>
              <a:t> </a:t>
            </a:r>
            <a:r>
              <a:rPr lang="de-DE" sz="1600" dirty="0" err="1">
                <a:latin typeface="Calibri" charset="0"/>
                <a:ea typeface="ＭＳ Ｐゴシック" charset="0"/>
                <a:sym typeface="Symbol" charset="0"/>
              </a:rPr>
              <a:t>should</a:t>
            </a:r>
            <a:r>
              <a:rPr lang="de-DE" sz="1600" dirty="0">
                <a:latin typeface="Calibri" charset="0"/>
                <a:ea typeface="ＭＳ Ｐゴシック" charset="0"/>
                <a:sym typeface="Symbol" charset="0"/>
              </a:rPr>
              <a:t> </a:t>
            </a:r>
            <a:r>
              <a:rPr lang="de-DE" sz="1600" dirty="0" err="1">
                <a:latin typeface="Calibri" charset="0"/>
                <a:ea typeface="ＭＳ Ｐゴシック" charset="0"/>
                <a:sym typeface="Symbol" charset="0"/>
              </a:rPr>
              <a:t>be</a:t>
            </a:r>
            <a:r>
              <a:rPr lang="de-DE" sz="1600" dirty="0">
                <a:latin typeface="Calibri" charset="0"/>
                <a:ea typeface="ＭＳ Ｐゴシック" charset="0"/>
                <a:sym typeface="Symbol" charset="0"/>
              </a:rPr>
              <a:t> </a:t>
            </a:r>
            <a:r>
              <a:rPr lang="de-DE" sz="1600" dirty="0" err="1">
                <a:latin typeface="Calibri" charset="0"/>
                <a:ea typeface="ＭＳ Ｐゴシック" charset="0"/>
                <a:sym typeface="Symbol" charset="0"/>
              </a:rPr>
              <a:t>taken</a:t>
            </a:r>
            <a:r>
              <a:rPr lang="de-DE" sz="1600" dirty="0">
                <a:latin typeface="Calibri" charset="0"/>
                <a:ea typeface="ＭＳ Ｐゴシック" charset="0"/>
                <a:sym typeface="Symbol" charset="0"/>
              </a:rPr>
              <a:t> </a:t>
            </a:r>
            <a:r>
              <a:rPr lang="de-DE" sz="1600" dirty="0" err="1">
                <a:latin typeface="Calibri" charset="0"/>
                <a:ea typeface="ＭＳ Ｐゴシック" charset="0"/>
                <a:sym typeface="Symbol" charset="0"/>
              </a:rPr>
              <a:t>more</a:t>
            </a:r>
            <a:r>
              <a:rPr lang="de-DE" sz="1600" dirty="0">
                <a:latin typeface="Calibri" charset="0"/>
                <a:ea typeface="ＭＳ Ｐゴシック" charset="0"/>
                <a:sym typeface="Symbol" charset="0"/>
              </a:rPr>
              <a:t> </a:t>
            </a:r>
            <a:r>
              <a:rPr lang="de-DE" sz="1600" dirty="0" err="1">
                <a:latin typeface="Calibri" charset="0"/>
                <a:ea typeface="ＭＳ Ｐゴシック" charset="0"/>
                <a:sym typeface="Symbol" charset="0"/>
              </a:rPr>
              <a:t>often</a:t>
            </a:r>
            <a:endParaRPr lang="de-DE" sz="1600" dirty="0">
              <a:latin typeface="Calibri" charset="0"/>
              <a:ea typeface="ＭＳ Ｐゴシック" charset="0"/>
              <a:sym typeface="Symbol" charset="0"/>
            </a:endParaRPr>
          </a:p>
          <a:p>
            <a:pPr lvl="1" eaLnBrk="1" hangingPunct="1">
              <a:lnSpc>
                <a:spcPct val="90000"/>
              </a:lnSpc>
            </a:pPr>
            <a:endParaRPr lang="de-DE" sz="1600" dirty="0">
              <a:latin typeface="Calibri" charset="0"/>
              <a:ea typeface="ＭＳ Ｐゴシック" charset="0"/>
              <a:sym typeface="Symbol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de-DE" sz="1800" dirty="0">
                <a:solidFill>
                  <a:srgbClr val="0070C0"/>
                </a:solidFill>
                <a:latin typeface="Calibri" charset="0"/>
                <a:sym typeface="Symbol" charset="0"/>
              </a:rPr>
              <a:t>Solution 2: </a:t>
            </a:r>
            <a:r>
              <a:rPr lang="de-DE" sz="1800" dirty="0" err="1">
                <a:solidFill>
                  <a:srgbClr val="0070C0"/>
                </a:solidFill>
                <a:latin typeface="Calibri" charset="0"/>
                <a:sym typeface="Symbol" charset="0"/>
              </a:rPr>
              <a:t>Timestamps</a:t>
            </a:r>
            <a:r>
              <a:rPr lang="de-DE" sz="1800" dirty="0">
                <a:solidFill>
                  <a:srgbClr val="0070C0"/>
                </a:solidFill>
                <a:latin typeface="Calibri" charset="0"/>
                <a:sym typeface="Symbol" charset="0"/>
              </a:rPr>
              <a:t> </a:t>
            </a:r>
            <a:r>
              <a:rPr lang="de-DE" sz="1800" dirty="0" err="1">
                <a:solidFill>
                  <a:srgbClr val="0070C0"/>
                </a:solidFill>
                <a:latin typeface="Calibri" charset="0"/>
                <a:sym typeface="Symbol" charset="0"/>
              </a:rPr>
              <a:t>option</a:t>
            </a:r>
            <a:endParaRPr lang="de-DE" sz="1800" dirty="0">
              <a:solidFill>
                <a:srgbClr val="0070C0"/>
              </a:solidFill>
              <a:latin typeface="Calibri" charset="0"/>
              <a:sym typeface="Symbol" charset="0"/>
            </a:endParaRPr>
          </a:p>
          <a:p>
            <a:pPr lvl="1" eaLnBrk="1" hangingPunct="1">
              <a:lnSpc>
                <a:spcPct val="90000"/>
              </a:lnSpc>
            </a:pPr>
            <a:r>
              <a:rPr lang="de-DE" sz="1600" dirty="0">
                <a:latin typeface="Calibri" charset="0"/>
                <a:ea typeface="ＭＳ Ｐゴシック" charset="0"/>
                <a:sym typeface="Symbol" charset="0"/>
              </a:rPr>
              <a:t>Sender </a:t>
            </a:r>
            <a:r>
              <a:rPr lang="de-DE" sz="1600" dirty="0" err="1">
                <a:latin typeface="Calibri" charset="0"/>
                <a:ea typeface="ＭＳ Ｐゴシック" charset="0"/>
                <a:sym typeface="Symbol" charset="0"/>
              </a:rPr>
              <a:t>writes</a:t>
            </a:r>
            <a:r>
              <a:rPr lang="de-DE" sz="1600" dirty="0">
                <a:latin typeface="Calibri" charset="0"/>
                <a:ea typeface="ＭＳ Ｐゴシック" charset="0"/>
                <a:sym typeface="Symbol" charset="0"/>
              </a:rPr>
              <a:t> </a:t>
            </a:r>
            <a:r>
              <a:rPr lang="de-DE" sz="1600" dirty="0" err="1">
                <a:latin typeface="Calibri" charset="0"/>
                <a:ea typeface="ＭＳ Ｐゴシック" charset="0"/>
                <a:sym typeface="Symbol" charset="0"/>
              </a:rPr>
              <a:t>current</a:t>
            </a:r>
            <a:r>
              <a:rPr lang="de-DE" sz="1600" dirty="0">
                <a:latin typeface="Calibri" charset="0"/>
                <a:ea typeface="ＭＳ Ｐゴシック" charset="0"/>
                <a:sym typeface="Symbol" charset="0"/>
              </a:rPr>
              <a:t> time </a:t>
            </a:r>
            <a:r>
              <a:rPr lang="de-DE" sz="1600" dirty="0" err="1">
                <a:latin typeface="Calibri" charset="0"/>
                <a:ea typeface="ＭＳ Ｐゴシック" charset="0"/>
                <a:sym typeface="Symbol" charset="0"/>
              </a:rPr>
              <a:t>into</a:t>
            </a:r>
            <a:r>
              <a:rPr lang="de-DE" sz="1600" dirty="0">
                <a:latin typeface="Calibri" charset="0"/>
                <a:ea typeface="ＭＳ Ｐゴシック" charset="0"/>
                <a:sym typeface="Symbol" charset="0"/>
              </a:rPr>
              <a:t> packet </a:t>
            </a:r>
            <a:r>
              <a:rPr lang="de-DE" sz="1600" dirty="0" err="1">
                <a:latin typeface="Calibri" charset="0"/>
                <a:ea typeface="ＭＳ Ｐゴシック" charset="0"/>
                <a:sym typeface="Symbol" charset="0"/>
              </a:rPr>
              <a:t>header</a:t>
            </a:r>
            <a:r>
              <a:rPr lang="de-DE" sz="1600" dirty="0">
                <a:latin typeface="Calibri" charset="0"/>
                <a:ea typeface="ＭＳ Ｐゴシック" charset="0"/>
                <a:sym typeface="Symbol" charset="0"/>
              </a:rPr>
              <a:t> (</a:t>
            </a:r>
            <a:r>
              <a:rPr lang="de-DE" sz="1600" dirty="0" err="1">
                <a:latin typeface="Calibri" charset="0"/>
                <a:ea typeface="ＭＳ Ｐゴシック" charset="0"/>
                <a:sym typeface="Symbol" charset="0"/>
              </a:rPr>
              <a:t>option</a:t>
            </a:r>
            <a:r>
              <a:rPr lang="de-DE" sz="1600" dirty="0">
                <a:latin typeface="Calibri" charset="0"/>
                <a:ea typeface="ＭＳ Ｐゴシック" charset="0"/>
                <a:sym typeface="Symbol" charset="0"/>
              </a:rPr>
              <a:t>)</a:t>
            </a:r>
          </a:p>
          <a:p>
            <a:pPr lvl="1" eaLnBrk="1" hangingPunct="1">
              <a:lnSpc>
                <a:spcPct val="90000"/>
              </a:lnSpc>
            </a:pPr>
            <a:r>
              <a:rPr lang="de-DE" sz="1600" dirty="0">
                <a:latin typeface="Calibri" charset="0"/>
                <a:ea typeface="ＭＳ Ｐゴシック" charset="0"/>
                <a:sym typeface="Symbol" charset="0"/>
              </a:rPr>
              <a:t>Receiver </a:t>
            </a:r>
            <a:r>
              <a:rPr lang="de-DE" sz="1600" dirty="0" err="1">
                <a:latin typeface="Calibri" charset="0"/>
                <a:ea typeface="ＭＳ Ｐゴシック" charset="0"/>
                <a:sym typeface="Symbol" charset="0"/>
              </a:rPr>
              <a:t>reflects</a:t>
            </a:r>
            <a:r>
              <a:rPr lang="de-DE" sz="1600" dirty="0">
                <a:latin typeface="Calibri" charset="0"/>
                <a:ea typeface="ＭＳ Ｐゴシック" charset="0"/>
                <a:sym typeface="Symbol" charset="0"/>
              </a:rPr>
              <a:t> </a:t>
            </a:r>
            <a:r>
              <a:rPr lang="de-DE" sz="1600" dirty="0" err="1">
                <a:latin typeface="Calibri" charset="0"/>
                <a:ea typeface="ＭＳ Ｐゴシック" charset="0"/>
                <a:sym typeface="Symbol" charset="0"/>
              </a:rPr>
              <a:t>value</a:t>
            </a:r>
            <a:endParaRPr lang="de-DE" sz="1600" dirty="0">
              <a:latin typeface="Calibri" charset="0"/>
              <a:ea typeface="ＭＳ Ｐゴシック" charset="0"/>
              <a:sym typeface="Symbol" charset="0"/>
            </a:endParaRPr>
          </a:p>
          <a:p>
            <a:pPr lvl="1" eaLnBrk="1" hangingPunct="1">
              <a:lnSpc>
                <a:spcPct val="90000"/>
              </a:lnSpc>
            </a:pPr>
            <a:r>
              <a:rPr lang="de-DE" sz="1600" dirty="0" err="1">
                <a:latin typeface="Calibri" charset="0"/>
                <a:ea typeface="ＭＳ Ｐゴシック" charset="0"/>
                <a:sym typeface="Symbol" charset="0"/>
              </a:rPr>
              <a:t>At</a:t>
            </a:r>
            <a:r>
              <a:rPr lang="de-DE" sz="1600" dirty="0">
                <a:latin typeface="Calibri" charset="0"/>
                <a:ea typeface="ＭＳ Ｐゴシック" charset="0"/>
                <a:sym typeface="Symbol" charset="0"/>
              </a:rPr>
              <a:t> </a:t>
            </a:r>
            <a:r>
              <a:rPr lang="de-DE" sz="1600" dirty="0" err="1">
                <a:latin typeface="Calibri" charset="0"/>
                <a:ea typeface="ＭＳ Ｐゴシック" charset="0"/>
                <a:sym typeface="Symbol" charset="0"/>
              </a:rPr>
              <a:t>sender</a:t>
            </a:r>
            <a:r>
              <a:rPr lang="de-DE" sz="1600" dirty="0">
                <a:latin typeface="Calibri" charset="0"/>
                <a:ea typeface="ＭＳ Ｐゴシック" charset="0"/>
                <a:sym typeface="Symbol" charset="0"/>
              </a:rPr>
              <a:t>, </a:t>
            </a:r>
            <a:r>
              <a:rPr lang="de-DE" sz="1600" dirty="0" err="1">
                <a:latin typeface="Calibri" charset="0"/>
                <a:ea typeface="ＭＳ Ｐゴシック" charset="0"/>
                <a:sym typeface="Symbol" charset="0"/>
              </a:rPr>
              <a:t>when</a:t>
            </a:r>
            <a:r>
              <a:rPr lang="de-DE" sz="1600" dirty="0">
                <a:latin typeface="Calibri" charset="0"/>
                <a:ea typeface="ＭＳ Ｐゴシック" charset="0"/>
                <a:sym typeface="Symbol" charset="0"/>
              </a:rPr>
              <a:t> ACK </a:t>
            </a:r>
            <a:r>
              <a:rPr lang="de-DE" sz="1600" dirty="0" err="1">
                <a:latin typeface="Calibri" charset="0"/>
                <a:ea typeface="ＭＳ Ｐゴシック" charset="0"/>
                <a:sym typeface="Symbol" charset="0"/>
              </a:rPr>
              <a:t>arrives</a:t>
            </a:r>
            <a:r>
              <a:rPr lang="de-DE" sz="1600" dirty="0">
                <a:latin typeface="Calibri" charset="0"/>
                <a:ea typeface="ＭＳ Ｐゴシック" charset="0"/>
                <a:sym typeface="Symbol" charset="0"/>
              </a:rPr>
              <a:t>, RTT = (</a:t>
            </a:r>
            <a:r>
              <a:rPr lang="de-DE" sz="1600" dirty="0" err="1">
                <a:latin typeface="Calibri" charset="0"/>
                <a:ea typeface="ＭＳ Ｐゴシック" charset="0"/>
                <a:sym typeface="Symbol" charset="0"/>
              </a:rPr>
              <a:t>current</a:t>
            </a:r>
            <a:r>
              <a:rPr lang="de-DE" sz="1600" dirty="0">
                <a:latin typeface="Calibri" charset="0"/>
                <a:ea typeface="ＭＳ Ｐゴシック" charset="0"/>
                <a:sym typeface="Symbol" charset="0"/>
              </a:rPr>
              <a:t> time) - (</a:t>
            </a:r>
            <a:r>
              <a:rPr lang="de-DE" sz="1600" dirty="0" err="1">
                <a:latin typeface="Calibri" charset="0"/>
                <a:ea typeface="ＭＳ Ｐゴシック" charset="0"/>
                <a:sym typeface="Symbol" charset="0"/>
              </a:rPr>
              <a:t>value</a:t>
            </a:r>
            <a:r>
              <a:rPr lang="de-DE" sz="1600" dirty="0">
                <a:latin typeface="Calibri" charset="0"/>
                <a:ea typeface="ＭＳ Ｐゴシック" charset="0"/>
                <a:sym typeface="Symbol" charset="0"/>
              </a:rPr>
              <a:t> </a:t>
            </a:r>
            <a:r>
              <a:rPr lang="de-DE" sz="1600" dirty="0" err="1">
                <a:latin typeface="Calibri" charset="0"/>
                <a:ea typeface="ＭＳ Ｐゴシック" charset="0"/>
                <a:sym typeface="Symbol" charset="0"/>
              </a:rPr>
              <a:t>carried</a:t>
            </a:r>
            <a:r>
              <a:rPr lang="de-DE" sz="1600" dirty="0">
                <a:latin typeface="Calibri" charset="0"/>
                <a:ea typeface="ＭＳ Ｐゴシック" charset="0"/>
                <a:sym typeface="Symbol" charset="0"/>
              </a:rPr>
              <a:t> in </a:t>
            </a:r>
            <a:r>
              <a:rPr lang="de-DE" sz="1600" dirty="0" err="1">
                <a:latin typeface="Calibri" charset="0"/>
                <a:ea typeface="ＭＳ Ｐゴシック" charset="0"/>
                <a:sym typeface="Symbol" charset="0"/>
              </a:rPr>
              <a:t>option</a:t>
            </a:r>
            <a:r>
              <a:rPr lang="de-DE" sz="1600" dirty="0">
                <a:latin typeface="Calibri" charset="0"/>
                <a:ea typeface="ＭＳ Ｐゴシック" charset="0"/>
                <a:sym typeface="Symbol" charset="0"/>
              </a:rPr>
              <a:t>)</a:t>
            </a:r>
          </a:p>
          <a:p>
            <a:pPr lvl="1" eaLnBrk="1" hangingPunct="1">
              <a:lnSpc>
                <a:spcPct val="90000"/>
              </a:lnSpc>
            </a:pPr>
            <a:r>
              <a:rPr lang="de-DE" sz="1600" dirty="0">
                <a:latin typeface="Calibri" charset="0"/>
                <a:ea typeface="ＭＳ Ｐゴシック" charset="0"/>
                <a:sym typeface="Symbol" charset="0"/>
              </a:rPr>
              <a:t>Problems: additional </a:t>
            </a:r>
            <a:r>
              <a:rPr lang="de-DE" sz="1600" dirty="0" err="1">
                <a:latin typeface="Calibri" charset="0"/>
                <a:ea typeface="ＭＳ Ｐゴシック" charset="0"/>
                <a:sym typeface="Symbol" charset="0"/>
              </a:rPr>
              <a:t>header</a:t>
            </a:r>
            <a:r>
              <a:rPr lang="de-DE" sz="1600" dirty="0">
                <a:latin typeface="Calibri" charset="0"/>
                <a:ea typeface="ＭＳ Ｐゴシック" charset="0"/>
                <a:sym typeface="Symbol" charset="0"/>
              </a:rPr>
              <a:t> </a:t>
            </a:r>
            <a:r>
              <a:rPr lang="de-DE" sz="1600" dirty="0" err="1">
                <a:latin typeface="Calibri" charset="0"/>
                <a:ea typeface="ＭＳ Ｐゴシック" charset="0"/>
                <a:sym typeface="Symbol" charset="0"/>
              </a:rPr>
              <a:t>space</a:t>
            </a:r>
            <a:r>
              <a:rPr lang="de-DE" sz="1600" dirty="0">
                <a:latin typeface="Calibri" charset="0"/>
                <a:ea typeface="ＭＳ Ｐゴシック" charset="0"/>
                <a:sym typeface="Symbol" charset="0"/>
              </a:rPr>
              <a:t>; </a:t>
            </a:r>
            <a:r>
              <a:rPr lang="de-DE" sz="1600" dirty="0" err="1">
                <a:latin typeface="Calibri" charset="0"/>
                <a:ea typeface="ＭＳ Ｐゴシック" charset="0"/>
                <a:sym typeface="Symbol" charset="0"/>
              </a:rPr>
              <a:t>historical</a:t>
            </a:r>
            <a:r>
              <a:rPr lang="de-DE" sz="1600" dirty="0">
                <a:latin typeface="Calibri" charset="0"/>
                <a:ea typeface="ＭＳ Ｐゴシック" charset="0"/>
                <a:sym typeface="Symbol" charset="0"/>
              </a:rPr>
              <a:t>: </a:t>
            </a:r>
            <a:r>
              <a:rPr lang="de-DE" sz="1600" dirty="0" err="1">
                <a:latin typeface="Calibri" charset="0"/>
                <a:ea typeface="ＭＳ Ｐゴシック" charset="0"/>
                <a:sym typeface="Symbol" charset="0"/>
              </a:rPr>
              <a:t>facilitates</a:t>
            </a:r>
            <a:r>
              <a:rPr lang="de-DE" sz="1600" dirty="0">
                <a:latin typeface="Calibri" charset="0"/>
                <a:ea typeface="ＭＳ Ｐゴシック" charset="0"/>
                <a:sym typeface="Symbol" charset="0"/>
              </a:rPr>
              <a:t> NAT </a:t>
            </a:r>
            <a:r>
              <a:rPr lang="de-DE" sz="1600" dirty="0" err="1">
                <a:latin typeface="Calibri" charset="0"/>
                <a:ea typeface="ＭＳ Ｐゴシック" charset="0"/>
                <a:sym typeface="Symbol" charset="0"/>
              </a:rPr>
              <a:t>detection</a:t>
            </a:r>
            <a:endParaRPr lang="de-DE" sz="1600" dirty="0">
              <a:latin typeface="Calibri" charset="0"/>
              <a:ea typeface="ＭＳ Ｐゴシック" charset="0"/>
              <a:sym typeface="Symbol" charset="0"/>
            </a:endParaRPr>
          </a:p>
          <a:p>
            <a:pPr lvl="1" eaLnBrk="1" hangingPunct="1">
              <a:lnSpc>
                <a:spcPct val="90000"/>
              </a:lnSpc>
            </a:pPr>
            <a:endParaRPr lang="de-DE" sz="1600" dirty="0">
              <a:latin typeface="Calibri" charset="0"/>
              <a:ea typeface="ＭＳ Ｐゴシック" charset="0"/>
              <a:sym typeface="Symbol" charset="0"/>
            </a:endParaRPr>
          </a:p>
          <a:p>
            <a:pPr>
              <a:lnSpc>
                <a:spcPct val="90000"/>
              </a:lnSpc>
            </a:pPr>
            <a:r>
              <a:rPr lang="de-DE" sz="1800" dirty="0">
                <a:solidFill>
                  <a:srgbClr val="7030A0"/>
                </a:solidFill>
                <a:latin typeface="Calibri" charset="0"/>
                <a:ea typeface="ＭＳ Ｐゴシック" charset="0"/>
                <a:sym typeface="Symbol" charset="0"/>
              </a:rPr>
              <a:t>Note: </a:t>
            </a:r>
            <a:r>
              <a:rPr lang="de-DE" sz="1800" dirty="0" err="1">
                <a:solidFill>
                  <a:srgbClr val="7030A0"/>
                </a:solidFill>
                <a:latin typeface="Calibri" charset="0"/>
                <a:ea typeface="ＭＳ Ｐゴシック" charset="0"/>
                <a:sym typeface="Symbol" charset="0"/>
              </a:rPr>
              <a:t>because</a:t>
            </a:r>
            <a:r>
              <a:rPr lang="de-DE" sz="1800" dirty="0">
                <a:solidFill>
                  <a:srgbClr val="7030A0"/>
                </a:solidFill>
                <a:latin typeface="Calibri" charset="0"/>
                <a:ea typeface="ＭＳ Ｐゴシック" charset="0"/>
                <a:sym typeface="Symbol" charset="0"/>
              </a:rPr>
              <a:t> </a:t>
            </a:r>
            <a:r>
              <a:rPr lang="de-DE" sz="1800" dirty="0" err="1">
                <a:solidFill>
                  <a:srgbClr val="7030A0"/>
                </a:solidFill>
                <a:latin typeface="Calibri" charset="0"/>
                <a:ea typeface="ＭＳ Ｐゴシック" charset="0"/>
                <a:sym typeface="Symbol" charset="0"/>
              </a:rPr>
              <a:t>of</a:t>
            </a:r>
            <a:r>
              <a:rPr lang="de-DE" sz="1800" dirty="0">
                <a:solidFill>
                  <a:srgbClr val="7030A0"/>
                </a:solidFill>
                <a:latin typeface="Calibri" charset="0"/>
                <a:ea typeface="ＭＳ Ｐゴシック" charset="0"/>
                <a:sym typeface="Symbol" charset="0"/>
              </a:rPr>
              <a:t> </a:t>
            </a:r>
            <a:r>
              <a:rPr lang="de-DE" sz="1800" dirty="0" err="1">
                <a:solidFill>
                  <a:srgbClr val="7030A0"/>
                </a:solidFill>
                <a:latin typeface="Calibri" charset="0"/>
                <a:ea typeface="ＭＳ Ｐゴシック" charset="0"/>
                <a:sym typeface="Symbol" charset="0"/>
              </a:rPr>
              <a:t>how</a:t>
            </a:r>
            <a:r>
              <a:rPr lang="de-DE" sz="1800" dirty="0">
                <a:solidFill>
                  <a:srgbClr val="7030A0"/>
                </a:solidFill>
                <a:latin typeface="Calibri" charset="0"/>
                <a:ea typeface="ＭＳ Ｐゴシック" charset="0"/>
                <a:sym typeface="Symbol" charset="0"/>
              </a:rPr>
              <a:t> RTO </a:t>
            </a:r>
            <a:r>
              <a:rPr lang="de-DE" sz="1800" dirty="0" err="1">
                <a:solidFill>
                  <a:srgbClr val="7030A0"/>
                </a:solidFill>
                <a:latin typeface="Calibri" charset="0"/>
                <a:ea typeface="ＭＳ Ｐゴシック" charset="0"/>
                <a:sym typeface="Symbol" charset="0"/>
              </a:rPr>
              <a:t>is</a:t>
            </a:r>
            <a:r>
              <a:rPr lang="de-DE" sz="1800" dirty="0">
                <a:solidFill>
                  <a:srgbClr val="7030A0"/>
                </a:solidFill>
                <a:latin typeface="Calibri" charset="0"/>
                <a:ea typeface="ＭＳ Ｐゴシック" charset="0"/>
                <a:sym typeface="Symbol" charset="0"/>
              </a:rPr>
              <a:t> </a:t>
            </a:r>
            <a:r>
              <a:rPr lang="de-DE" sz="1800" dirty="0" err="1">
                <a:solidFill>
                  <a:srgbClr val="7030A0"/>
                </a:solidFill>
                <a:latin typeface="Calibri" charset="0"/>
                <a:ea typeface="ＭＳ Ｐゴシック" charset="0"/>
                <a:sym typeface="Symbol" charset="0"/>
              </a:rPr>
              <a:t>calculated</a:t>
            </a:r>
            <a:r>
              <a:rPr lang="de-DE" sz="1800" dirty="0">
                <a:solidFill>
                  <a:srgbClr val="7030A0"/>
                </a:solidFill>
                <a:latin typeface="Calibri" charset="0"/>
                <a:ea typeface="ＭＳ Ｐゴシック" charset="0"/>
                <a:sym typeface="Symbol" charset="0"/>
              </a:rPr>
              <a:t>, not </a:t>
            </a:r>
            <a:r>
              <a:rPr lang="de-DE" sz="1800" dirty="0" err="1">
                <a:solidFill>
                  <a:srgbClr val="7030A0"/>
                </a:solidFill>
                <a:latin typeface="Calibri" charset="0"/>
                <a:ea typeface="ＭＳ Ｐゴシック" charset="0"/>
                <a:sym typeface="Symbol" charset="0"/>
              </a:rPr>
              <a:t>much</a:t>
            </a:r>
            <a:r>
              <a:rPr lang="de-DE" sz="1800" dirty="0">
                <a:solidFill>
                  <a:srgbClr val="7030A0"/>
                </a:solidFill>
                <a:latin typeface="Calibri" charset="0"/>
                <a:ea typeface="ＭＳ Ｐゴシック" charset="0"/>
                <a:sym typeface="Symbol" charset="0"/>
              </a:rPr>
              <a:t> </a:t>
            </a:r>
            <a:r>
              <a:rPr lang="de-DE" sz="1800" dirty="0" err="1">
                <a:solidFill>
                  <a:srgbClr val="7030A0"/>
                </a:solidFill>
                <a:latin typeface="Calibri" charset="0"/>
                <a:ea typeface="ＭＳ Ｐゴシック" charset="0"/>
                <a:sym typeface="Symbol" charset="0"/>
              </a:rPr>
              <a:t>gain</a:t>
            </a:r>
            <a:r>
              <a:rPr lang="de-DE" sz="1800" dirty="0">
                <a:solidFill>
                  <a:srgbClr val="7030A0"/>
                </a:solidFill>
                <a:latin typeface="Calibri" charset="0"/>
                <a:ea typeface="ＭＳ Ｐゴシック" charset="0"/>
                <a:sym typeface="Symbol" charset="0"/>
              </a:rPr>
              <a:t> </a:t>
            </a:r>
            <a:r>
              <a:rPr lang="de-DE" sz="1800" dirty="0" err="1">
                <a:solidFill>
                  <a:srgbClr val="7030A0"/>
                </a:solidFill>
                <a:latin typeface="Calibri" charset="0"/>
                <a:ea typeface="ＭＳ Ｐゴシック" charset="0"/>
                <a:sym typeface="Symbol" charset="0"/>
              </a:rPr>
              <a:t>from</a:t>
            </a:r>
            <a:r>
              <a:rPr lang="de-DE" sz="1800" dirty="0">
                <a:solidFill>
                  <a:srgbClr val="7030A0"/>
                </a:solidFill>
                <a:latin typeface="Calibri" charset="0"/>
                <a:ea typeface="ＭＳ Ｐゴシック" charset="0"/>
                <a:sym typeface="Symbol" charset="0"/>
              </a:rPr>
              <a:t> </a:t>
            </a:r>
            <a:r>
              <a:rPr lang="de-DE" sz="1800" dirty="0" err="1">
                <a:solidFill>
                  <a:srgbClr val="7030A0"/>
                </a:solidFill>
                <a:latin typeface="Calibri" charset="0"/>
                <a:ea typeface="ＭＳ Ｐゴシック" charset="0"/>
                <a:sym typeface="Symbol" charset="0"/>
              </a:rPr>
              <a:t>sampling</a:t>
            </a:r>
            <a:r>
              <a:rPr lang="de-DE" sz="1800" dirty="0">
                <a:solidFill>
                  <a:srgbClr val="7030A0"/>
                </a:solidFill>
                <a:latin typeface="Calibri" charset="0"/>
                <a:ea typeface="ＭＳ Ｐゴシック" charset="0"/>
                <a:sym typeface="Symbol" charset="0"/>
              </a:rPr>
              <a:t> </a:t>
            </a:r>
            <a:r>
              <a:rPr lang="de-DE" sz="1800" dirty="0" err="1">
                <a:solidFill>
                  <a:srgbClr val="7030A0"/>
                </a:solidFill>
                <a:latin typeface="Calibri" charset="0"/>
                <a:ea typeface="ＭＳ Ｐゴシック" charset="0"/>
                <a:sym typeface="Symbol" charset="0"/>
              </a:rPr>
              <a:t>more</a:t>
            </a:r>
            <a:r>
              <a:rPr lang="de-DE" sz="1800" dirty="0">
                <a:solidFill>
                  <a:srgbClr val="7030A0"/>
                </a:solidFill>
                <a:latin typeface="Calibri" charset="0"/>
                <a:ea typeface="ＭＳ Ｐゴシック" charset="0"/>
                <a:sym typeface="Symbol" charset="0"/>
              </a:rPr>
              <a:t> </a:t>
            </a:r>
            <a:r>
              <a:rPr lang="de-DE" sz="1800" dirty="0" err="1">
                <a:solidFill>
                  <a:srgbClr val="7030A0"/>
                </a:solidFill>
                <a:latin typeface="Calibri" charset="0"/>
                <a:ea typeface="ＭＳ Ｐゴシック" charset="0"/>
                <a:sym typeface="Symbol" charset="0"/>
              </a:rPr>
              <a:t>than</a:t>
            </a:r>
            <a:r>
              <a:rPr lang="de-DE" sz="1800" dirty="0">
                <a:solidFill>
                  <a:srgbClr val="7030A0"/>
                </a:solidFill>
                <a:latin typeface="Calibri" charset="0"/>
                <a:ea typeface="ＭＳ Ｐゴシック" charset="0"/>
                <a:sym typeface="Symbol" charset="0"/>
              </a:rPr>
              <a:t> </a:t>
            </a:r>
            <a:r>
              <a:rPr lang="de-DE" sz="1800" dirty="0" err="1">
                <a:solidFill>
                  <a:srgbClr val="7030A0"/>
                </a:solidFill>
                <a:latin typeface="Calibri" charset="0"/>
                <a:ea typeface="ＭＳ Ｐゴシック" charset="0"/>
                <a:sym typeface="Symbol" charset="0"/>
              </a:rPr>
              <a:t>once</a:t>
            </a:r>
            <a:r>
              <a:rPr lang="de-DE" sz="1800" dirty="0">
                <a:solidFill>
                  <a:srgbClr val="7030A0"/>
                </a:solidFill>
                <a:latin typeface="Calibri" charset="0"/>
                <a:ea typeface="ＭＳ Ｐゴシック" charset="0"/>
                <a:sym typeface="Symbol" charset="0"/>
              </a:rPr>
              <a:t> per RTT</a:t>
            </a:r>
            <a:endParaRPr lang="de-AT" sz="1800" dirty="0">
              <a:solidFill>
                <a:srgbClr val="7030A0"/>
              </a:solidFill>
              <a:latin typeface="Calibri" charset="0"/>
              <a:ea typeface="ＭＳ Ｐゴシック" charset="0"/>
              <a:sym typeface="Symbo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6529587"/>
      </p:ext>
    </p:extLst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050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>
                <a:latin typeface="Calibri" charset="0"/>
              </a:rPr>
              <a:t>Fast Retransmit / Fast Recovery (FR/FR) (Reno)</a:t>
            </a:r>
            <a:endParaRPr lang="de-AT">
              <a:latin typeface="Calibri" charset="0"/>
            </a:endParaRPr>
          </a:p>
        </p:txBody>
      </p:sp>
      <p:sp>
        <p:nvSpPr>
          <p:cNvPr id="48131" name="Rectangle 2051"/>
          <p:cNvSpPr>
            <a:spLocks noGrp="1" noChangeArrowheads="1"/>
          </p:cNvSpPr>
          <p:nvPr>
            <p:ph type="body" idx="1"/>
          </p:nvPr>
        </p:nvSpPr>
        <p:spPr>
          <a:xfrm>
            <a:off x="241176" y="1700808"/>
            <a:ext cx="8902824" cy="5157192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de-DE" sz="1600" err="1">
                <a:solidFill>
                  <a:srgbClr val="000000"/>
                </a:solidFill>
                <a:latin typeface="Calibri" charset="0"/>
              </a:rPr>
              <a:t>Reasoning</a:t>
            </a:r>
            <a:r>
              <a:rPr lang="de-DE" sz="1600">
                <a:solidFill>
                  <a:srgbClr val="000000"/>
                </a:solidFill>
                <a:latin typeface="Calibri" charset="0"/>
              </a:rPr>
              <a:t>: </a:t>
            </a:r>
            <a:r>
              <a:rPr lang="de-DE" sz="1600" err="1">
                <a:solidFill>
                  <a:srgbClr val="0070C0"/>
                </a:solidFill>
                <a:latin typeface="Calibri" charset="0"/>
              </a:rPr>
              <a:t>slow</a:t>
            </a:r>
            <a:r>
              <a:rPr lang="de-DE" sz="1600">
                <a:solidFill>
                  <a:srgbClr val="0070C0"/>
                </a:solidFill>
                <a:latin typeface="Calibri" charset="0"/>
              </a:rPr>
              <a:t> </a:t>
            </a:r>
            <a:r>
              <a:rPr lang="de-DE" sz="1600" err="1">
                <a:solidFill>
                  <a:srgbClr val="0070C0"/>
                </a:solidFill>
                <a:latin typeface="Calibri" charset="0"/>
              </a:rPr>
              <a:t>start</a:t>
            </a:r>
            <a:r>
              <a:rPr lang="de-DE" sz="1600">
                <a:solidFill>
                  <a:srgbClr val="0070C0"/>
                </a:solidFill>
                <a:latin typeface="Calibri" charset="0"/>
              </a:rPr>
              <a:t> = </a:t>
            </a:r>
            <a:r>
              <a:rPr lang="de-DE" sz="1600" err="1">
                <a:solidFill>
                  <a:srgbClr val="0070C0"/>
                </a:solidFill>
                <a:latin typeface="Calibri" charset="0"/>
              </a:rPr>
              <a:t>restart</a:t>
            </a:r>
            <a:r>
              <a:rPr lang="de-DE" sz="1600">
                <a:solidFill>
                  <a:srgbClr val="0070C0"/>
                </a:solidFill>
                <a:latin typeface="Calibri" charset="0"/>
              </a:rPr>
              <a:t>; </a:t>
            </a:r>
            <a:r>
              <a:rPr lang="de-DE" sz="1600" err="1">
                <a:solidFill>
                  <a:srgbClr val="0070C0"/>
                </a:solidFill>
                <a:latin typeface="Calibri" charset="0"/>
              </a:rPr>
              <a:t>assume</a:t>
            </a:r>
            <a:r>
              <a:rPr lang="de-DE" sz="1600">
                <a:solidFill>
                  <a:srgbClr val="0070C0"/>
                </a:solidFill>
                <a:latin typeface="Calibri" charset="0"/>
              </a:rPr>
              <a:t> </a:t>
            </a:r>
            <a:r>
              <a:rPr lang="de-DE" sz="1600" err="1">
                <a:solidFill>
                  <a:srgbClr val="0070C0"/>
                </a:solidFill>
                <a:latin typeface="Calibri" charset="0"/>
              </a:rPr>
              <a:t>that</a:t>
            </a:r>
            <a:r>
              <a:rPr lang="de-DE" sz="1600">
                <a:solidFill>
                  <a:srgbClr val="0070C0"/>
                </a:solidFill>
                <a:latin typeface="Calibri" charset="0"/>
              </a:rPr>
              <a:t> </a:t>
            </a:r>
            <a:r>
              <a:rPr lang="de-DE" sz="1600" err="1">
                <a:solidFill>
                  <a:srgbClr val="0070C0"/>
                </a:solidFill>
                <a:latin typeface="Calibri" charset="0"/>
              </a:rPr>
              <a:t>network</a:t>
            </a:r>
            <a:r>
              <a:rPr lang="de-DE" sz="1600">
                <a:solidFill>
                  <a:srgbClr val="0070C0"/>
                </a:solidFill>
                <a:latin typeface="Calibri" charset="0"/>
              </a:rPr>
              <a:t> </a:t>
            </a:r>
            <a:r>
              <a:rPr lang="de-DE" sz="1600" err="1">
                <a:solidFill>
                  <a:srgbClr val="0070C0"/>
                </a:solidFill>
                <a:latin typeface="Calibri" charset="0"/>
              </a:rPr>
              <a:t>is</a:t>
            </a:r>
            <a:r>
              <a:rPr lang="de-DE" sz="1600">
                <a:solidFill>
                  <a:srgbClr val="0070C0"/>
                </a:solidFill>
                <a:latin typeface="Calibri" charset="0"/>
              </a:rPr>
              <a:t> </a:t>
            </a:r>
            <a:r>
              <a:rPr lang="de-DE" sz="1600" err="1">
                <a:solidFill>
                  <a:srgbClr val="0070C0"/>
                </a:solidFill>
                <a:latin typeface="Calibri" charset="0"/>
              </a:rPr>
              <a:t>empty</a:t>
            </a:r>
            <a:endParaRPr lang="de-DE" sz="1600">
              <a:solidFill>
                <a:srgbClr val="0070C0"/>
              </a:solidFill>
              <a:latin typeface="Calibri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e-DE" sz="1600">
                <a:solidFill>
                  <a:srgbClr val="FF0000"/>
                </a:solidFill>
                <a:latin typeface="Calibri" charset="0"/>
              </a:rPr>
              <a:t>But </a:t>
            </a:r>
            <a:r>
              <a:rPr lang="de-DE" sz="1600" err="1">
                <a:solidFill>
                  <a:srgbClr val="FF0000"/>
                </a:solidFill>
                <a:latin typeface="Calibri" charset="0"/>
              </a:rPr>
              <a:t>even</a:t>
            </a:r>
            <a:r>
              <a:rPr lang="de-DE" sz="1600">
                <a:solidFill>
                  <a:srgbClr val="FF0000"/>
                </a:solidFill>
                <a:latin typeface="Calibri" charset="0"/>
              </a:rPr>
              <a:t> </a:t>
            </a:r>
            <a:r>
              <a:rPr lang="de-DE" sz="1600" err="1">
                <a:solidFill>
                  <a:srgbClr val="FF0000"/>
                </a:solidFill>
                <a:latin typeface="Calibri" charset="0"/>
              </a:rPr>
              <a:t>similar</a:t>
            </a:r>
            <a:r>
              <a:rPr lang="de-DE" sz="1600">
                <a:solidFill>
                  <a:srgbClr val="FF0000"/>
                </a:solidFill>
                <a:latin typeface="Calibri" charset="0"/>
              </a:rPr>
              <a:t> </a:t>
            </a:r>
            <a:r>
              <a:rPr lang="de-DE" sz="1600" err="1">
                <a:solidFill>
                  <a:srgbClr val="FF0000"/>
                </a:solidFill>
                <a:latin typeface="Calibri" charset="0"/>
              </a:rPr>
              <a:t>incoming</a:t>
            </a:r>
            <a:r>
              <a:rPr lang="de-DE" sz="1600">
                <a:solidFill>
                  <a:srgbClr val="FF0000"/>
                </a:solidFill>
                <a:latin typeface="Calibri" charset="0"/>
              </a:rPr>
              <a:t> ACKs </a:t>
            </a:r>
            <a:r>
              <a:rPr lang="de-DE" sz="1600" err="1">
                <a:solidFill>
                  <a:srgbClr val="FF0000"/>
                </a:solidFill>
                <a:latin typeface="Calibri" charset="0"/>
              </a:rPr>
              <a:t>indicate</a:t>
            </a:r>
            <a:r>
              <a:rPr lang="de-DE" sz="1600">
                <a:solidFill>
                  <a:srgbClr val="FF0000"/>
                </a:solidFill>
                <a:latin typeface="Calibri" charset="0"/>
              </a:rPr>
              <a:t> </a:t>
            </a:r>
            <a:r>
              <a:rPr lang="de-DE" sz="1600" err="1">
                <a:solidFill>
                  <a:srgbClr val="FF0000"/>
                </a:solidFill>
                <a:latin typeface="Calibri" charset="0"/>
              </a:rPr>
              <a:t>that</a:t>
            </a:r>
            <a:r>
              <a:rPr lang="de-DE" sz="1600">
                <a:solidFill>
                  <a:srgbClr val="FF0000"/>
                </a:solidFill>
                <a:latin typeface="Calibri" charset="0"/>
              </a:rPr>
              <a:t> </a:t>
            </a:r>
            <a:r>
              <a:rPr lang="de-DE" sz="1600" err="1">
                <a:solidFill>
                  <a:srgbClr val="FF0000"/>
                </a:solidFill>
                <a:latin typeface="Calibri" charset="0"/>
              </a:rPr>
              <a:t>packets</a:t>
            </a:r>
            <a:r>
              <a:rPr lang="de-DE" sz="1600">
                <a:solidFill>
                  <a:srgbClr val="FF0000"/>
                </a:solidFill>
                <a:latin typeface="Calibri" charset="0"/>
              </a:rPr>
              <a:t> </a:t>
            </a:r>
            <a:r>
              <a:rPr lang="de-DE" sz="1600" err="1">
                <a:solidFill>
                  <a:srgbClr val="FF0000"/>
                </a:solidFill>
                <a:latin typeface="Calibri" charset="0"/>
              </a:rPr>
              <a:t>arrive</a:t>
            </a:r>
            <a:r>
              <a:rPr lang="de-DE" sz="1600">
                <a:solidFill>
                  <a:srgbClr val="FF0000"/>
                </a:solidFill>
                <a:latin typeface="Calibri" charset="0"/>
              </a:rPr>
              <a:t> </a:t>
            </a:r>
            <a:r>
              <a:rPr lang="de-DE" sz="1600" err="1">
                <a:solidFill>
                  <a:srgbClr val="FF0000"/>
                </a:solidFill>
                <a:latin typeface="Calibri" charset="0"/>
              </a:rPr>
              <a:t>at</a:t>
            </a:r>
            <a:r>
              <a:rPr lang="de-DE" sz="1600">
                <a:solidFill>
                  <a:srgbClr val="FF0000"/>
                </a:solidFill>
                <a:latin typeface="Calibri" charset="0"/>
              </a:rPr>
              <a:t> </a:t>
            </a:r>
            <a:r>
              <a:rPr lang="de-DE" sz="1600" err="1">
                <a:solidFill>
                  <a:srgbClr val="FF0000"/>
                </a:solidFill>
                <a:latin typeface="Calibri" charset="0"/>
              </a:rPr>
              <a:t>the</a:t>
            </a:r>
            <a:r>
              <a:rPr lang="de-DE" sz="1600">
                <a:solidFill>
                  <a:srgbClr val="FF0000"/>
                </a:solidFill>
                <a:latin typeface="Calibri" charset="0"/>
              </a:rPr>
              <a:t> </a:t>
            </a:r>
            <a:r>
              <a:rPr lang="de-DE" sz="1600" err="1">
                <a:solidFill>
                  <a:srgbClr val="FF0000"/>
                </a:solidFill>
                <a:latin typeface="Calibri" charset="0"/>
              </a:rPr>
              <a:t>receiver</a:t>
            </a:r>
            <a:r>
              <a:rPr lang="de-DE" sz="1600">
                <a:solidFill>
                  <a:srgbClr val="FF0000"/>
                </a:solidFill>
                <a:latin typeface="Calibri" charset="0"/>
              </a:rPr>
              <a:t>!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e-DE" sz="1600">
                <a:latin typeface="Calibri" charset="0"/>
              </a:rPr>
              <a:t>Thus, </a:t>
            </a:r>
            <a:r>
              <a:rPr lang="de-DE" sz="1600" err="1">
                <a:latin typeface="Calibri" charset="0"/>
              </a:rPr>
              <a:t>slow</a:t>
            </a:r>
            <a:r>
              <a:rPr lang="de-DE" sz="1600">
                <a:latin typeface="Calibri" charset="0"/>
              </a:rPr>
              <a:t> </a:t>
            </a:r>
            <a:r>
              <a:rPr lang="de-DE" sz="1600" err="1">
                <a:latin typeface="Calibri" charset="0"/>
              </a:rPr>
              <a:t>start</a:t>
            </a:r>
            <a:r>
              <a:rPr lang="de-DE" sz="1600">
                <a:latin typeface="Calibri" charset="0"/>
              </a:rPr>
              <a:t> </a:t>
            </a:r>
            <a:r>
              <a:rPr lang="de-DE" sz="1600" err="1">
                <a:latin typeface="Calibri" charset="0"/>
              </a:rPr>
              <a:t>reaction</a:t>
            </a:r>
            <a:r>
              <a:rPr lang="de-DE" sz="1600">
                <a:latin typeface="Calibri" charset="0"/>
              </a:rPr>
              <a:t> = </a:t>
            </a:r>
            <a:r>
              <a:rPr lang="de-DE" sz="1600" err="1">
                <a:latin typeface="Calibri" charset="0"/>
              </a:rPr>
              <a:t>too</a:t>
            </a:r>
            <a:r>
              <a:rPr lang="de-DE" sz="1600">
                <a:latin typeface="Calibri" charset="0"/>
              </a:rPr>
              <a:t> </a:t>
            </a:r>
            <a:r>
              <a:rPr lang="de-DE" sz="1600" err="1">
                <a:latin typeface="Calibri" charset="0"/>
              </a:rPr>
              <a:t>conservative</a:t>
            </a:r>
            <a:r>
              <a:rPr lang="de-DE" sz="1600">
                <a:latin typeface="Calibri" charset="0"/>
              </a:rPr>
              <a:t>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de-DE" sz="1600">
              <a:solidFill>
                <a:schemeClr val="accent1"/>
              </a:solidFill>
              <a:latin typeface="Calibri" charset="0"/>
            </a:endParaRPr>
          </a:p>
          <a:p>
            <a:pPr eaLnBrk="1" hangingPunct="1">
              <a:lnSpc>
                <a:spcPct val="90000"/>
              </a:lnSpc>
              <a:buFontTx/>
              <a:buAutoNum type="arabicPeriod"/>
            </a:pPr>
            <a:r>
              <a:rPr lang="de-DE" sz="1600">
                <a:solidFill>
                  <a:srgbClr val="000000"/>
                </a:solidFill>
                <a:latin typeface="Calibri" charset="0"/>
              </a:rPr>
              <a:t>Upon </a:t>
            </a:r>
            <a:r>
              <a:rPr lang="de-DE" sz="1600" err="1">
                <a:solidFill>
                  <a:srgbClr val="000000"/>
                </a:solidFill>
                <a:latin typeface="Calibri" charset="0"/>
              </a:rPr>
              <a:t>reception</a:t>
            </a:r>
            <a:r>
              <a:rPr lang="de-DE" sz="16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DE" sz="1600" err="1">
                <a:solidFill>
                  <a:srgbClr val="000000"/>
                </a:solidFill>
                <a:latin typeface="Calibri" charset="0"/>
              </a:rPr>
              <a:t>of</a:t>
            </a:r>
            <a:r>
              <a:rPr lang="de-DE" sz="16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1600" err="1">
                <a:solidFill>
                  <a:srgbClr val="000000"/>
                </a:solidFill>
                <a:latin typeface="Calibri" charset="0"/>
              </a:rPr>
              <a:t>third</a:t>
            </a:r>
            <a:r>
              <a:rPr lang="de-AT" sz="16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DE" sz="1600" err="1">
                <a:solidFill>
                  <a:srgbClr val="000000"/>
                </a:solidFill>
                <a:latin typeface="Calibri" charset="0"/>
              </a:rPr>
              <a:t>duplicate</a:t>
            </a:r>
            <a:r>
              <a:rPr lang="de-DE" sz="1600">
                <a:solidFill>
                  <a:srgbClr val="000000"/>
                </a:solidFill>
                <a:latin typeface="Calibri" charset="0"/>
              </a:rPr>
              <a:t> A</a:t>
            </a:r>
            <a:r>
              <a:rPr lang="de-AT" sz="1600">
                <a:solidFill>
                  <a:srgbClr val="000000"/>
                </a:solidFill>
                <a:latin typeface="Calibri" charset="0"/>
              </a:rPr>
              <a:t>CK</a:t>
            </a:r>
            <a:r>
              <a:rPr lang="de-DE" sz="1600">
                <a:solidFill>
                  <a:srgbClr val="000000"/>
                </a:solidFill>
                <a:latin typeface="Calibri" charset="0"/>
              </a:rPr>
              <a:t> (</a:t>
            </a:r>
            <a:r>
              <a:rPr lang="de-DE" sz="1600" err="1">
                <a:solidFill>
                  <a:srgbClr val="000000"/>
                </a:solidFill>
                <a:latin typeface="Calibri" charset="0"/>
              </a:rPr>
              <a:t>DupACK</a:t>
            </a:r>
            <a:r>
              <a:rPr lang="de-DE" sz="1600">
                <a:solidFill>
                  <a:srgbClr val="000000"/>
                </a:solidFill>
                <a:latin typeface="Calibri" charset="0"/>
              </a:rPr>
              <a:t>):</a:t>
            </a:r>
            <a:br>
              <a:rPr lang="de-AT" sz="1600">
                <a:solidFill>
                  <a:srgbClr val="000000"/>
                </a:solidFill>
                <a:latin typeface="Calibri" charset="0"/>
              </a:rPr>
            </a:br>
            <a:r>
              <a:rPr lang="de-AT" sz="1600" err="1">
                <a:solidFill>
                  <a:srgbClr val="000000"/>
                </a:solidFill>
                <a:latin typeface="Calibri" charset="0"/>
              </a:rPr>
              <a:t>ssthresh</a:t>
            </a:r>
            <a:r>
              <a:rPr lang="de-AT" sz="16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DE" sz="1600">
                <a:solidFill>
                  <a:srgbClr val="000000"/>
                </a:solidFill>
                <a:latin typeface="Calibri" charset="0"/>
              </a:rPr>
              <a:t>= </a:t>
            </a:r>
            <a:r>
              <a:rPr lang="de-DE" sz="1600" err="1">
                <a:solidFill>
                  <a:srgbClr val="000000"/>
                </a:solidFill>
                <a:latin typeface="Calibri" charset="0"/>
              </a:rPr>
              <a:t>FlightSize</a:t>
            </a:r>
            <a:r>
              <a:rPr lang="de-DE" sz="1600">
                <a:solidFill>
                  <a:srgbClr val="000000"/>
                </a:solidFill>
                <a:latin typeface="Calibri" charset="0"/>
              </a:rPr>
              <a:t>/2</a:t>
            </a:r>
            <a:br>
              <a:rPr lang="de-DE" sz="1600">
                <a:solidFill>
                  <a:schemeClr val="tx2"/>
                </a:solidFill>
                <a:latin typeface="Calibri" charset="0"/>
              </a:rPr>
            </a:br>
            <a:endParaRPr lang="de-AT" sz="1600">
              <a:solidFill>
                <a:srgbClr val="000000"/>
              </a:solidFill>
              <a:latin typeface="Calibri" charset="0"/>
            </a:endParaRPr>
          </a:p>
          <a:p>
            <a:pPr eaLnBrk="1" hangingPunct="1">
              <a:lnSpc>
                <a:spcPct val="90000"/>
              </a:lnSpc>
              <a:buFontTx/>
              <a:buAutoNum type="arabicPeriod"/>
            </a:pPr>
            <a:r>
              <a:rPr lang="de-AT" sz="1600" err="1">
                <a:solidFill>
                  <a:srgbClr val="000000"/>
                </a:solidFill>
                <a:latin typeface="Calibri" charset="0"/>
              </a:rPr>
              <a:t>Retransmit</a:t>
            </a:r>
            <a:r>
              <a:rPr lang="de-AT" sz="1600">
                <a:solidFill>
                  <a:srgbClr val="000000"/>
                </a:solidFill>
                <a:latin typeface="Calibri" charset="0"/>
              </a:rPr>
              <a:t> the lost </a:t>
            </a:r>
            <a:r>
              <a:rPr lang="de-AT" sz="1600" err="1">
                <a:solidFill>
                  <a:srgbClr val="000000"/>
                </a:solidFill>
                <a:latin typeface="Calibri" charset="0"/>
              </a:rPr>
              <a:t>segment</a:t>
            </a:r>
            <a:r>
              <a:rPr lang="de-DE" sz="1600">
                <a:solidFill>
                  <a:srgbClr val="000000"/>
                </a:solidFill>
                <a:latin typeface="Calibri" charset="0"/>
              </a:rPr>
              <a:t> (fast </a:t>
            </a:r>
            <a:r>
              <a:rPr lang="de-DE" sz="1600" err="1">
                <a:solidFill>
                  <a:srgbClr val="000000"/>
                </a:solidFill>
                <a:latin typeface="Calibri" charset="0"/>
              </a:rPr>
              <a:t>retransmit</a:t>
            </a:r>
            <a:r>
              <a:rPr lang="de-DE" sz="1600">
                <a:solidFill>
                  <a:srgbClr val="000000"/>
                </a:solidFill>
                <a:latin typeface="Calibri" charset="0"/>
              </a:rPr>
              <a:t>);</a:t>
            </a:r>
            <a:br>
              <a:rPr lang="de-DE" sz="1600">
                <a:solidFill>
                  <a:srgbClr val="000000"/>
                </a:solidFill>
                <a:latin typeface="Calibri" charset="0"/>
              </a:rPr>
            </a:br>
            <a:r>
              <a:rPr lang="de-AT" sz="1600" err="1">
                <a:solidFill>
                  <a:srgbClr val="000000"/>
                </a:solidFill>
                <a:latin typeface="Calibri" charset="0"/>
              </a:rPr>
              <a:t>cwnd</a:t>
            </a:r>
            <a:r>
              <a:rPr lang="de-AT" sz="16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DE" sz="1600">
                <a:solidFill>
                  <a:srgbClr val="000000"/>
                </a:solidFill>
                <a:latin typeface="Calibri" charset="0"/>
              </a:rPr>
              <a:t>= </a:t>
            </a:r>
            <a:r>
              <a:rPr lang="de-AT" sz="1600" err="1">
                <a:solidFill>
                  <a:srgbClr val="000000"/>
                </a:solidFill>
                <a:latin typeface="Calibri" charset="0"/>
              </a:rPr>
              <a:t>ssthresh</a:t>
            </a:r>
            <a:r>
              <a:rPr lang="de-AT" sz="16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DE" sz="1600">
                <a:solidFill>
                  <a:srgbClr val="000000"/>
                </a:solidFill>
                <a:latin typeface="Calibri" charset="0"/>
              </a:rPr>
              <a:t>+</a:t>
            </a:r>
            <a:r>
              <a:rPr lang="de-AT" sz="1600">
                <a:solidFill>
                  <a:srgbClr val="000000"/>
                </a:solidFill>
                <a:latin typeface="Calibri" charset="0"/>
              </a:rPr>
              <a:t> 3*SMSS</a:t>
            </a:r>
            <a:br>
              <a:rPr lang="de-DE" sz="1600">
                <a:solidFill>
                  <a:srgbClr val="000000"/>
                </a:solidFill>
                <a:latin typeface="Calibri" charset="0"/>
              </a:rPr>
            </a:br>
            <a:r>
              <a:rPr lang="de-DE" sz="1600">
                <a:solidFill>
                  <a:srgbClr val="000000"/>
                </a:solidFill>
                <a:latin typeface="Calibri" charset="0"/>
              </a:rPr>
              <a:t>(</a:t>
            </a:r>
            <a:r>
              <a:rPr lang="de-AT" sz="1600">
                <a:solidFill>
                  <a:srgbClr val="000000"/>
                </a:solidFill>
                <a:latin typeface="Calibri" charset="0"/>
              </a:rPr>
              <a:t>"</a:t>
            </a:r>
            <a:r>
              <a:rPr lang="de-AT" sz="1600" err="1">
                <a:solidFill>
                  <a:srgbClr val="000000"/>
                </a:solidFill>
                <a:latin typeface="Calibri" charset="0"/>
              </a:rPr>
              <a:t>inflates</a:t>
            </a:r>
            <a:r>
              <a:rPr lang="de-AT" sz="1600">
                <a:solidFill>
                  <a:srgbClr val="000000"/>
                </a:solidFill>
                <a:latin typeface="Calibri" charset="0"/>
              </a:rPr>
              <a:t>" </a:t>
            </a:r>
            <a:r>
              <a:rPr lang="de-DE" sz="1600" err="1">
                <a:solidFill>
                  <a:srgbClr val="000000"/>
                </a:solidFill>
                <a:latin typeface="Calibri" charset="0"/>
              </a:rPr>
              <a:t>cwnd</a:t>
            </a:r>
            <a:r>
              <a:rPr lang="de-DE" sz="16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1600" err="1">
                <a:solidFill>
                  <a:srgbClr val="000000"/>
                </a:solidFill>
                <a:latin typeface="Calibri" charset="0"/>
              </a:rPr>
              <a:t>by</a:t>
            </a:r>
            <a:r>
              <a:rPr lang="de-AT" sz="16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1600" err="1">
                <a:solidFill>
                  <a:srgbClr val="000000"/>
                </a:solidFill>
                <a:latin typeface="Calibri" charset="0"/>
              </a:rPr>
              <a:t>the</a:t>
            </a:r>
            <a:r>
              <a:rPr lang="de-AT" sz="16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1600" err="1">
                <a:solidFill>
                  <a:srgbClr val="000000"/>
                </a:solidFill>
                <a:latin typeface="Calibri" charset="0"/>
              </a:rPr>
              <a:t>number</a:t>
            </a:r>
            <a:r>
              <a:rPr lang="de-AT" sz="16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1600" err="1">
                <a:solidFill>
                  <a:srgbClr val="000000"/>
                </a:solidFill>
                <a:latin typeface="Calibri" charset="0"/>
              </a:rPr>
              <a:t>of</a:t>
            </a:r>
            <a:r>
              <a:rPr lang="de-AT" sz="16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1600" err="1">
                <a:solidFill>
                  <a:srgbClr val="000000"/>
                </a:solidFill>
                <a:latin typeface="Calibri" charset="0"/>
              </a:rPr>
              <a:t>segments</a:t>
            </a:r>
            <a:r>
              <a:rPr lang="de-AT" sz="1600">
                <a:solidFill>
                  <a:srgbClr val="000000"/>
                </a:solidFill>
                <a:latin typeface="Calibri" charset="0"/>
              </a:rPr>
              <a:t> (</a:t>
            </a:r>
            <a:r>
              <a:rPr lang="de-AT" sz="1600" err="1">
                <a:solidFill>
                  <a:srgbClr val="000000"/>
                </a:solidFill>
                <a:latin typeface="Calibri" charset="0"/>
              </a:rPr>
              <a:t>three</a:t>
            </a:r>
            <a:r>
              <a:rPr lang="de-AT" sz="1600">
                <a:solidFill>
                  <a:srgbClr val="000000"/>
                </a:solidFill>
                <a:latin typeface="Calibri" charset="0"/>
              </a:rPr>
              <a:t>)</a:t>
            </a:r>
            <a:br>
              <a:rPr lang="de-AT" sz="1600">
                <a:solidFill>
                  <a:srgbClr val="000000"/>
                </a:solidFill>
                <a:latin typeface="Calibri" charset="0"/>
              </a:rPr>
            </a:br>
            <a:r>
              <a:rPr lang="de-AT" sz="1600" err="1">
                <a:solidFill>
                  <a:srgbClr val="000000"/>
                </a:solidFill>
                <a:latin typeface="Calibri" charset="0"/>
              </a:rPr>
              <a:t>that</a:t>
            </a:r>
            <a:r>
              <a:rPr lang="de-AT" sz="16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1600" err="1">
                <a:solidFill>
                  <a:srgbClr val="000000"/>
                </a:solidFill>
                <a:latin typeface="Calibri" charset="0"/>
              </a:rPr>
              <a:t>have</a:t>
            </a:r>
            <a:r>
              <a:rPr lang="de-AT" sz="16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1600" err="1">
                <a:solidFill>
                  <a:srgbClr val="000000"/>
                </a:solidFill>
                <a:latin typeface="Calibri" charset="0"/>
              </a:rPr>
              <a:t>left</a:t>
            </a:r>
            <a:r>
              <a:rPr lang="de-AT" sz="16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1600" err="1">
                <a:solidFill>
                  <a:srgbClr val="000000"/>
                </a:solidFill>
                <a:latin typeface="Calibri" charset="0"/>
              </a:rPr>
              <a:t>the</a:t>
            </a:r>
            <a:r>
              <a:rPr lang="de-AT" sz="16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1600" err="1">
                <a:solidFill>
                  <a:srgbClr val="000000"/>
                </a:solidFill>
                <a:latin typeface="Calibri" charset="0"/>
              </a:rPr>
              <a:t>network</a:t>
            </a:r>
            <a:r>
              <a:rPr lang="de-AT" sz="16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1600" err="1">
                <a:solidFill>
                  <a:srgbClr val="000000"/>
                </a:solidFill>
                <a:latin typeface="Calibri" charset="0"/>
              </a:rPr>
              <a:t>and</a:t>
            </a:r>
            <a:r>
              <a:rPr lang="de-AT" sz="16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1600" err="1">
                <a:solidFill>
                  <a:srgbClr val="000000"/>
                </a:solidFill>
                <a:latin typeface="Calibri" charset="0"/>
              </a:rPr>
              <a:t>which</a:t>
            </a:r>
            <a:r>
              <a:rPr lang="de-AT" sz="16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1600" err="1">
                <a:solidFill>
                  <a:srgbClr val="000000"/>
                </a:solidFill>
                <a:latin typeface="Calibri" charset="0"/>
              </a:rPr>
              <a:t>the</a:t>
            </a:r>
            <a:r>
              <a:rPr lang="de-AT" sz="16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1600" err="1">
                <a:solidFill>
                  <a:srgbClr val="000000"/>
                </a:solidFill>
                <a:latin typeface="Calibri" charset="0"/>
              </a:rPr>
              <a:t>receiver</a:t>
            </a:r>
            <a:br>
              <a:rPr lang="de-AT" sz="1600">
                <a:solidFill>
                  <a:srgbClr val="000000"/>
                </a:solidFill>
                <a:latin typeface="Calibri" charset="0"/>
              </a:rPr>
            </a:br>
            <a:r>
              <a:rPr lang="de-AT" sz="1600" err="1">
                <a:solidFill>
                  <a:srgbClr val="000000"/>
                </a:solidFill>
                <a:latin typeface="Calibri" charset="0"/>
              </a:rPr>
              <a:t>has</a:t>
            </a:r>
            <a:r>
              <a:rPr lang="de-AT" sz="16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1600" err="1">
                <a:solidFill>
                  <a:srgbClr val="000000"/>
                </a:solidFill>
                <a:latin typeface="Calibri" charset="0"/>
              </a:rPr>
              <a:t>buffered</a:t>
            </a:r>
            <a:r>
              <a:rPr lang="de-DE" sz="1600">
                <a:solidFill>
                  <a:srgbClr val="000000"/>
                </a:solidFill>
                <a:latin typeface="Calibri" charset="0"/>
              </a:rPr>
              <a:t>)</a:t>
            </a:r>
            <a:br>
              <a:rPr lang="de-DE" sz="1600">
                <a:solidFill>
                  <a:srgbClr val="000000"/>
                </a:solidFill>
                <a:latin typeface="Calibri" charset="0"/>
              </a:rPr>
            </a:br>
            <a:endParaRPr lang="de-AT" sz="1600">
              <a:solidFill>
                <a:srgbClr val="000000"/>
              </a:solidFill>
              <a:latin typeface="Calibri" charset="0"/>
            </a:endParaRPr>
          </a:p>
          <a:p>
            <a:pPr eaLnBrk="1" hangingPunct="1">
              <a:lnSpc>
                <a:spcPct val="90000"/>
              </a:lnSpc>
              <a:buFontTx/>
              <a:buAutoNum type="arabicPeriod"/>
            </a:pPr>
            <a:r>
              <a:rPr lang="de-AT" sz="1600" err="1">
                <a:solidFill>
                  <a:srgbClr val="000000"/>
                </a:solidFill>
                <a:latin typeface="Calibri" charset="0"/>
              </a:rPr>
              <a:t>For</a:t>
            </a:r>
            <a:r>
              <a:rPr lang="de-AT" sz="16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1600" err="1">
                <a:solidFill>
                  <a:srgbClr val="000000"/>
                </a:solidFill>
                <a:latin typeface="Calibri" charset="0"/>
              </a:rPr>
              <a:t>each</a:t>
            </a:r>
            <a:r>
              <a:rPr lang="de-AT" sz="1600">
                <a:solidFill>
                  <a:srgbClr val="000000"/>
                </a:solidFill>
                <a:latin typeface="Calibri" charset="0"/>
              </a:rPr>
              <a:t> additional </a:t>
            </a:r>
            <a:r>
              <a:rPr lang="de-DE" sz="1600" err="1">
                <a:solidFill>
                  <a:srgbClr val="000000"/>
                </a:solidFill>
                <a:latin typeface="Calibri" charset="0"/>
              </a:rPr>
              <a:t>Dup</a:t>
            </a:r>
            <a:r>
              <a:rPr lang="de-AT" sz="1600">
                <a:solidFill>
                  <a:srgbClr val="000000"/>
                </a:solidFill>
                <a:latin typeface="Calibri" charset="0"/>
              </a:rPr>
              <a:t>ACK </a:t>
            </a:r>
            <a:r>
              <a:rPr lang="de-AT" sz="1600" err="1">
                <a:solidFill>
                  <a:srgbClr val="000000"/>
                </a:solidFill>
                <a:latin typeface="Calibri" charset="0"/>
              </a:rPr>
              <a:t>received</a:t>
            </a:r>
            <a:r>
              <a:rPr lang="de-DE" sz="1600">
                <a:solidFill>
                  <a:srgbClr val="000000"/>
                </a:solidFill>
                <a:latin typeface="Calibri" charset="0"/>
              </a:rPr>
              <a:t>:</a:t>
            </a:r>
            <a:r>
              <a:rPr lang="de-AT" sz="16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1600" err="1">
                <a:solidFill>
                  <a:srgbClr val="000000"/>
                </a:solidFill>
                <a:latin typeface="Calibri" charset="0"/>
              </a:rPr>
              <a:t>cwnd</a:t>
            </a:r>
            <a:r>
              <a:rPr lang="de-AT" sz="16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DE" sz="1600">
                <a:solidFill>
                  <a:srgbClr val="000000"/>
                </a:solidFill>
                <a:latin typeface="Calibri" charset="0"/>
              </a:rPr>
              <a:t>+= SMSS</a:t>
            </a:r>
            <a:br>
              <a:rPr lang="de-DE" sz="1600">
                <a:solidFill>
                  <a:srgbClr val="000000"/>
                </a:solidFill>
                <a:latin typeface="Calibri" charset="0"/>
              </a:rPr>
            </a:br>
            <a:r>
              <a:rPr lang="de-DE" sz="1600">
                <a:solidFill>
                  <a:srgbClr val="000000"/>
                </a:solidFill>
                <a:latin typeface="Calibri" charset="0"/>
              </a:rPr>
              <a:t>(</a:t>
            </a:r>
            <a:r>
              <a:rPr lang="de-AT" sz="1600" err="1">
                <a:solidFill>
                  <a:srgbClr val="000000"/>
                </a:solidFill>
                <a:latin typeface="Calibri" charset="0"/>
              </a:rPr>
              <a:t>inflates</a:t>
            </a:r>
            <a:r>
              <a:rPr lang="de-AT" sz="16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DE" sz="1600" err="1">
                <a:solidFill>
                  <a:srgbClr val="000000"/>
                </a:solidFill>
                <a:latin typeface="Calibri" charset="0"/>
              </a:rPr>
              <a:t>cwnd</a:t>
            </a:r>
            <a:r>
              <a:rPr lang="de-DE" sz="16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DE" sz="1600" err="1">
                <a:solidFill>
                  <a:srgbClr val="000000"/>
                </a:solidFill>
                <a:latin typeface="Calibri" charset="0"/>
              </a:rPr>
              <a:t>to</a:t>
            </a:r>
            <a:r>
              <a:rPr lang="de-DE" sz="16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DE" sz="1600" err="1">
                <a:solidFill>
                  <a:srgbClr val="000000"/>
                </a:solidFill>
                <a:latin typeface="Calibri" charset="0"/>
              </a:rPr>
              <a:t>reflect</a:t>
            </a:r>
            <a:r>
              <a:rPr lang="de-DE" sz="16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1600" err="1">
                <a:solidFill>
                  <a:srgbClr val="000000"/>
                </a:solidFill>
                <a:latin typeface="Calibri" charset="0"/>
              </a:rPr>
              <a:t>the</a:t>
            </a:r>
            <a:r>
              <a:rPr lang="de-AT" sz="1600">
                <a:solidFill>
                  <a:srgbClr val="000000"/>
                </a:solidFill>
                <a:latin typeface="Calibri" charset="0"/>
              </a:rPr>
              <a:t> additional </a:t>
            </a:r>
            <a:r>
              <a:rPr lang="de-AT" sz="1600" err="1">
                <a:solidFill>
                  <a:srgbClr val="000000"/>
                </a:solidFill>
                <a:latin typeface="Calibri" charset="0"/>
              </a:rPr>
              <a:t>segment</a:t>
            </a:r>
            <a:r>
              <a:rPr lang="de-AT" sz="16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1600" err="1">
                <a:solidFill>
                  <a:srgbClr val="000000"/>
                </a:solidFill>
                <a:latin typeface="Calibri" charset="0"/>
              </a:rPr>
              <a:t>that</a:t>
            </a:r>
            <a:br>
              <a:rPr lang="de-AT" sz="1600">
                <a:solidFill>
                  <a:srgbClr val="000000"/>
                </a:solidFill>
                <a:latin typeface="Calibri" charset="0"/>
              </a:rPr>
            </a:br>
            <a:r>
              <a:rPr lang="de-AT" sz="1600" err="1">
                <a:solidFill>
                  <a:srgbClr val="000000"/>
                </a:solidFill>
                <a:latin typeface="Calibri" charset="0"/>
              </a:rPr>
              <a:t>has</a:t>
            </a:r>
            <a:r>
              <a:rPr lang="de-AT" sz="16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1600" err="1">
                <a:solidFill>
                  <a:srgbClr val="000000"/>
                </a:solidFill>
                <a:latin typeface="Calibri" charset="0"/>
              </a:rPr>
              <a:t>left</a:t>
            </a:r>
            <a:r>
              <a:rPr lang="de-AT" sz="16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1600" err="1">
                <a:solidFill>
                  <a:srgbClr val="000000"/>
                </a:solidFill>
                <a:latin typeface="Calibri" charset="0"/>
              </a:rPr>
              <a:t>the</a:t>
            </a:r>
            <a:r>
              <a:rPr lang="de-AT" sz="16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1600" err="1">
                <a:solidFill>
                  <a:srgbClr val="000000"/>
                </a:solidFill>
                <a:latin typeface="Calibri" charset="0"/>
              </a:rPr>
              <a:t>network</a:t>
            </a:r>
            <a:r>
              <a:rPr lang="de-DE" sz="1600">
                <a:solidFill>
                  <a:srgbClr val="000000"/>
                </a:solidFill>
                <a:latin typeface="Calibri" charset="0"/>
              </a:rPr>
              <a:t>)</a:t>
            </a:r>
            <a:br>
              <a:rPr lang="de-DE" sz="1600">
                <a:solidFill>
                  <a:srgbClr val="000000"/>
                </a:solidFill>
                <a:latin typeface="Calibri" charset="0"/>
              </a:rPr>
            </a:br>
            <a:endParaRPr lang="de-DE" sz="1600">
              <a:solidFill>
                <a:srgbClr val="000000"/>
              </a:solidFill>
              <a:latin typeface="Calibri" charset="0"/>
            </a:endParaRPr>
          </a:p>
          <a:p>
            <a:pPr eaLnBrk="1" hangingPunct="1">
              <a:lnSpc>
                <a:spcPct val="90000"/>
              </a:lnSpc>
              <a:buFontTx/>
              <a:buAutoNum type="arabicPeriod"/>
            </a:pPr>
            <a:r>
              <a:rPr lang="de-AT" sz="1600" err="1">
                <a:solidFill>
                  <a:srgbClr val="000000"/>
                </a:solidFill>
                <a:latin typeface="Calibri" charset="0"/>
              </a:rPr>
              <a:t>Transmit</a:t>
            </a:r>
            <a:r>
              <a:rPr lang="de-AT" sz="1600">
                <a:solidFill>
                  <a:srgbClr val="000000"/>
                </a:solidFill>
                <a:latin typeface="Calibri" charset="0"/>
              </a:rPr>
              <a:t> a </a:t>
            </a:r>
            <a:r>
              <a:rPr lang="de-AT" sz="1600" err="1">
                <a:solidFill>
                  <a:srgbClr val="000000"/>
                </a:solidFill>
                <a:latin typeface="Calibri" charset="0"/>
              </a:rPr>
              <a:t>segment</a:t>
            </a:r>
            <a:r>
              <a:rPr lang="de-AT" sz="1600">
                <a:solidFill>
                  <a:srgbClr val="000000"/>
                </a:solidFill>
                <a:latin typeface="Calibri" charset="0"/>
              </a:rPr>
              <a:t>, </a:t>
            </a:r>
            <a:r>
              <a:rPr lang="de-AT" sz="1600" err="1">
                <a:solidFill>
                  <a:srgbClr val="000000"/>
                </a:solidFill>
                <a:latin typeface="Calibri" charset="0"/>
              </a:rPr>
              <a:t>if</a:t>
            </a:r>
            <a:r>
              <a:rPr lang="de-AT" sz="16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1600" err="1">
                <a:solidFill>
                  <a:srgbClr val="000000"/>
                </a:solidFill>
                <a:latin typeface="Calibri" charset="0"/>
              </a:rPr>
              <a:t>allowed</a:t>
            </a:r>
            <a:r>
              <a:rPr lang="de-AT" sz="16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1600" err="1">
                <a:solidFill>
                  <a:srgbClr val="000000"/>
                </a:solidFill>
                <a:latin typeface="Calibri" charset="0"/>
              </a:rPr>
              <a:t>by</a:t>
            </a:r>
            <a:r>
              <a:rPr lang="de-AT" sz="16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1600" err="1">
                <a:solidFill>
                  <a:srgbClr val="000000"/>
                </a:solidFill>
                <a:latin typeface="Calibri" charset="0"/>
              </a:rPr>
              <a:t>the</a:t>
            </a:r>
            <a:r>
              <a:rPr lang="de-AT" sz="16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1600" err="1">
                <a:solidFill>
                  <a:srgbClr val="000000"/>
                </a:solidFill>
                <a:latin typeface="Calibri" charset="0"/>
              </a:rPr>
              <a:t>new</a:t>
            </a:r>
            <a:r>
              <a:rPr lang="de-AT" sz="16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1600" err="1">
                <a:solidFill>
                  <a:srgbClr val="000000"/>
                </a:solidFill>
                <a:latin typeface="Calibri" charset="0"/>
              </a:rPr>
              <a:t>value</a:t>
            </a:r>
            <a:r>
              <a:rPr lang="de-AT" sz="16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1600" err="1">
                <a:solidFill>
                  <a:srgbClr val="000000"/>
                </a:solidFill>
                <a:latin typeface="Calibri" charset="0"/>
              </a:rPr>
              <a:t>of</a:t>
            </a:r>
            <a:r>
              <a:rPr lang="de-AT" sz="16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DE" sz="1600" err="1">
                <a:solidFill>
                  <a:srgbClr val="000000"/>
                </a:solidFill>
                <a:latin typeface="Calibri" charset="0"/>
              </a:rPr>
              <a:t>cwnd</a:t>
            </a:r>
            <a:r>
              <a:rPr lang="de-DE" sz="16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1600" err="1">
                <a:solidFill>
                  <a:srgbClr val="000000"/>
                </a:solidFill>
                <a:latin typeface="Calibri" charset="0"/>
              </a:rPr>
              <a:t>and</a:t>
            </a:r>
            <a:r>
              <a:rPr lang="de-AT" sz="16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DE" sz="1600" err="1">
                <a:solidFill>
                  <a:srgbClr val="000000"/>
                </a:solidFill>
                <a:latin typeface="Calibri" charset="0"/>
              </a:rPr>
              <a:t>rwnd</a:t>
            </a:r>
            <a:br>
              <a:rPr lang="de-DE" sz="1600">
                <a:solidFill>
                  <a:srgbClr val="000000"/>
                </a:solidFill>
                <a:latin typeface="Calibri" charset="0"/>
              </a:rPr>
            </a:br>
            <a:endParaRPr lang="de-DE" sz="1600">
              <a:solidFill>
                <a:srgbClr val="000000"/>
              </a:solidFill>
              <a:latin typeface="Calibri" charset="0"/>
            </a:endParaRPr>
          </a:p>
          <a:p>
            <a:pPr eaLnBrk="1" hangingPunct="1">
              <a:lnSpc>
                <a:spcPct val="90000"/>
              </a:lnSpc>
              <a:buFontTx/>
              <a:buAutoNum type="arabicPeriod"/>
            </a:pPr>
            <a:r>
              <a:rPr lang="de-DE" sz="1600">
                <a:solidFill>
                  <a:srgbClr val="000000"/>
                </a:solidFill>
                <a:latin typeface="Calibri" charset="0"/>
              </a:rPr>
              <a:t>Upon </a:t>
            </a:r>
            <a:r>
              <a:rPr lang="de-DE" sz="1600" err="1">
                <a:solidFill>
                  <a:srgbClr val="000000"/>
                </a:solidFill>
                <a:latin typeface="Calibri" charset="0"/>
              </a:rPr>
              <a:t>reception</a:t>
            </a:r>
            <a:r>
              <a:rPr lang="de-DE" sz="16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DE" sz="1600" err="1">
                <a:solidFill>
                  <a:srgbClr val="000000"/>
                </a:solidFill>
                <a:latin typeface="Calibri" charset="0"/>
              </a:rPr>
              <a:t>of</a:t>
            </a:r>
            <a:r>
              <a:rPr lang="de-DE" sz="16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1600">
                <a:solidFill>
                  <a:srgbClr val="000000"/>
                </a:solidFill>
                <a:latin typeface="Calibri" charset="0"/>
              </a:rPr>
              <a:t>ACK </a:t>
            </a:r>
            <a:r>
              <a:rPr lang="de-AT" sz="1600" err="1">
                <a:solidFill>
                  <a:srgbClr val="000000"/>
                </a:solidFill>
                <a:latin typeface="Calibri" charset="0"/>
              </a:rPr>
              <a:t>that</a:t>
            </a:r>
            <a:r>
              <a:rPr lang="de-AT" sz="16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1600" err="1">
                <a:solidFill>
                  <a:srgbClr val="000000"/>
                </a:solidFill>
                <a:latin typeface="Calibri" charset="0"/>
              </a:rPr>
              <a:t>acknowledges</a:t>
            </a:r>
            <a:r>
              <a:rPr lang="de-AT" sz="16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1600" err="1">
                <a:solidFill>
                  <a:srgbClr val="000000"/>
                </a:solidFill>
                <a:latin typeface="Calibri" charset="0"/>
              </a:rPr>
              <a:t>new</a:t>
            </a:r>
            <a:r>
              <a:rPr lang="de-AT" sz="16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1600" err="1">
                <a:solidFill>
                  <a:srgbClr val="000000"/>
                </a:solidFill>
                <a:latin typeface="Calibri" charset="0"/>
              </a:rPr>
              <a:t>data</a:t>
            </a:r>
            <a:r>
              <a:rPr lang="de-DE" sz="1600">
                <a:solidFill>
                  <a:srgbClr val="000000"/>
                </a:solidFill>
                <a:latin typeface="Calibri" charset="0"/>
              </a:rPr>
              <a:t> (“</a:t>
            </a:r>
            <a:r>
              <a:rPr lang="de-DE" sz="1600" err="1">
                <a:solidFill>
                  <a:srgbClr val="000000"/>
                </a:solidFill>
                <a:latin typeface="Calibri" charset="0"/>
              </a:rPr>
              <a:t>full</a:t>
            </a:r>
            <a:r>
              <a:rPr lang="de-DE" sz="1600">
                <a:solidFill>
                  <a:srgbClr val="000000"/>
                </a:solidFill>
                <a:latin typeface="Calibri" charset="0"/>
              </a:rPr>
              <a:t> ACK“):</a:t>
            </a:r>
            <a:br>
              <a:rPr lang="de-DE" sz="1600">
                <a:solidFill>
                  <a:srgbClr val="000000"/>
                </a:solidFill>
                <a:latin typeface="Calibri" charset="0"/>
              </a:rPr>
            </a:br>
            <a:r>
              <a:rPr lang="de-AT" sz="1600">
                <a:solidFill>
                  <a:srgbClr val="000000"/>
                </a:solidFill>
                <a:latin typeface="Calibri" charset="0"/>
              </a:rPr>
              <a:t>"</a:t>
            </a:r>
            <a:r>
              <a:rPr lang="de-AT" sz="1600" err="1">
                <a:solidFill>
                  <a:srgbClr val="000000"/>
                </a:solidFill>
                <a:latin typeface="Calibri" charset="0"/>
              </a:rPr>
              <a:t>deflat</a:t>
            </a:r>
            <a:r>
              <a:rPr lang="de-DE" sz="1600" err="1">
                <a:solidFill>
                  <a:srgbClr val="000000"/>
                </a:solidFill>
                <a:latin typeface="Calibri" charset="0"/>
              </a:rPr>
              <a:t>e</a:t>
            </a:r>
            <a:r>
              <a:rPr lang="de-AT" sz="1600">
                <a:solidFill>
                  <a:srgbClr val="000000"/>
                </a:solidFill>
                <a:latin typeface="Calibri" charset="0"/>
              </a:rPr>
              <a:t>" </a:t>
            </a:r>
            <a:r>
              <a:rPr lang="de-AT" sz="1600" err="1">
                <a:solidFill>
                  <a:srgbClr val="000000"/>
                </a:solidFill>
                <a:latin typeface="Calibri" charset="0"/>
              </a:rPr>
              <a:t>window</a:t>
            </a:r>
            <a:r>
              <a:rPr lang="de-DE" sz="1600">
                <a:solidFill>
                  <a:srgbClr val="000000"/>
                </a:solidFill>
                <a:latin typeface="Calibri" charset="0"/>
              </a:rPr>
              <a:t>: </a:t>
            </a:r>
            <a:r>
              <a:rPr lang="de-AT" sz="1600" err="1">
                <a:solidFill>
                  <a:srgbClr val="000000"/>
                </a:solidFill>
                <a:latin typeface="Calibri" charset="0"/>
              </a:rPr>
              <a:t>cwnd</a:t>
            </a:r>
            <a:r>
              <a:rPr lang="de-AT" sz="16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DE" sz="1600">
                <a:solidFill>
                  <a:srgbClr val="000000"/>
                </a:solidFill>
                <a:latin typeface="Calibri" charset="0"/>
              </a:rPr>
              <a:t>= </a:t>
            </a:r>
            <a:r>
              <a:rPr lang="de-AT" sz="1600" err="1">
                <a:solidFill>
                  <a:srgbClr val="000000"/>
                </a:solidFill>
                <a:latin typeface="Calibri" charset="0"/>
              </a:rPr>
              <a:t>ssthresh</a:t>
            </a:r>
            <a:r>
              <a:rPr lang="de-DE" sz="16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1600">
                <a:solidFill>
                  <a:srgbClr val="000000"/>
                </a:solidFill>
                <a:latin typeface="Calibri" charset="0"/>
              </a:rPr>
              <a:t>(</a:t>
            </a:r>
            <a:r>
              <a:rPr lang="de-AT" sz="1600" err="1">
                <a:solidFill>
                  <a:srgbClr val="000000"/>
                </a:solidFill>
                <a:latin typeface="Calibri" charset="0"/>
              </a:rPr>
              <a:t>the</a:t>
            </a:r>
            <a:r>
              <a:rPr lang="de-AT" sz="16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1600" err="1">
                <a:solidFill>
                  <a:srgbClr val="000000"/>
                </a:solidFill>
                <a:latin typeface="Calibri" charset="0"/>
              </a:rPr>
              <a:t>value</a:t>
            </a:r>
            <a:r>
              <a:rPr lang="de-AT" sz="16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1600" err="1">
                <a:solidFill>
                  <a:srgbClr val="000000"/>
                </a:solidFill>
                <a:latin typeface="Calibri" charset="0"/>
              </a:rPr>
              <a:t>set</a:t>
            </a:r>
            <a:r>
              <a:rPr lang="de-AT" sz="1600">
                <a:solidFill>
                  <a:srgbClr val="000000"/>
                </a:solidFill>
                <a:latin typeface="Calibri" charset="0"/>
              </a:rPr>
              <a:t> in </a:t>
            </a:r>
            <a:r>
              <a:rPr lang="de-AT" sz="1600" err="1">
                <a:solidFill>
                  <a:srgbClr val="000000"/>
                </a:solidFill>
                <a:latin typeface="Calibri" charset="0"/>
              </a:rPr>
              <a:t>step</a:t>
            </a:r>
            <a:r>
              <a:rPr lang="de-AT" sz="1600">
                <a:solidFill>
                  <a:srgbClr val="000000"/>
                </a:solidFill>
                <a:latin typeface="Calibri" charset="0"/>
              </a:rPr>
              <a:t> 1</a:t>
            </a:r>
            <a:r>
              <a:rPr lang="de-DE" sz="1600">
                <a:solidFill>
                  <a:srgbClr val="000000"/>
                </a:solidFill>
                <a:latin typeface="Calibri" charset="0"/>
              </a:rPr>
              <a:t>)</a:t>
            </a:r>
            <a:br>
              <a:rPr lang="de-DE" sz="1600">
                <a:latin typeface="Calibri" charset="0"/>
              </a:rPr>
            </a:br>
            <a:endParaRPr lang="de-AT" sz="1600">
              <a:latin typeface="Calibri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20072" y="2564904"/>
            <a:ext cx="3759200" cy="3136900"/>
          </a:xfrm>
          <a:prstGeom prst="rect">
            <a:avLst/>
          </a:prstGeom>
        </p:spPr>
      </p:pic>
      <p:sp>
        <p:nvSpPr>
          <p:cNvPr id="5" name="AutoShape 11"/>
          <p:cNvSpPr>
            <a:spLocks noChangeArrowheads="1"/>
          </p:cNvSpPr>
          <p:nvPr/>
        </p:nvSpPr>
        <p:spPr bwMode="auto">
          <a:xfrm>
            <a:off x="7602685" y="5157192"/>
            <a:ext cx="1120775" cy="330200"/>
          </a:xfrm>
          <a:prstGeom prst="wedgeRectCallout">
            <a:avLst>
              <a:gd name="adj1" fmla="val -104605"/>
              <a:gd name="adj2" fmla="val -263405"/>
            </a:avLst>
          </a:prstGeom>
          <a:solidFill>
            <a:schemeClr val="bg1"/>
          </a:solidFill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 lIns="90000" tIns="46800" rIns="90000" bIns="46800"/>
          <a:lstStyle/>
          <a:p>
            <a:pPr defTabSz="76200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</a:pPr>
            <a:r>
              <a:rPr lang="de-DE" sz="1600"/>
              <a:t>Slow Start</a:t>
            </a:r>
            <a:endParaRPr lang="de-AT" sz="1600"/>
          </a:p>
        </p:txBody>
      </p:sp>
      <p:sp>
        <p:nvSpPr>
          <p:cNvPr id="6" name="AutoShape 12"/>
          <p:cNvSpPr>
            <a:spLocks noChangeArrowheads="1"/>
          </p:cNvSpPr>
          <p:nvPr/>
        </p:nvSpPr>
        <p:spPr bwMode="auto">
          <a:xfrm>
            <a:off x="7866561" y="2132856"/>
            <a:ext cx="1249363" cy="528638"/>
          </a:xfrm>
          <a:prstGeom prst="wedgeRectCallout">
            <a:avLst>
              <a:gd name="adj1" fmla="val -1898"/>
              <a:gd name="adj2" fmla="val 161763"/>
            </a:avLst>
          </a:prstGeom>
          <a:solidFill>
            <a:schemeClr val="bg1"/>
          </a:solidFill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 lIns="90000" tIns="46800" rIns="90000" bIns="46800"/>
          <a:lstStyle/>
          <a:p>
            <a:pPr defTabSz="76200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</a:pPr>
            <a:r>
              <a:rPr lang="de-DE" sz="1600" err="1"/>
              <a:t>Congestion</a:t>
            </a:r>
            <a:r>
              <a:rPr lang="de-DE" sz="1600"/>
              <a:t> </a:t>
            </a:r>
            <a:r>
              <a:rPr lang="de-DE" sz="1600" err="1"/>
              <a:t>Avoidance</a:t>
            </a:r>
            <a:endParaRPr lang="de-AT" sz="1600"/>
          </a:p>
        </p:txBody>
      </p:sp>
      <p:sp>
        <p:nvSpPr>
          <p:cNvPr id="7" name="AutoShape 12"/>
          <p:cNvSpPr>
            <a:spLocks noChangeArrowheads="1"/>
          </p:cNvSpPr>
          <p:nvPr/>
        </p:nvSpPr>
        <p:spPr bwMode="auto">
          <a:xfrm>
            <a:off x="6012160" y="2348880"/>
            <a:ext cx="1249363" cy="576064"/>
          </a:xfrm>
          <a:prstGeom prst="wedgeRectCallout">
            <a:avLst>
              <a:gd name="adj1" fmla="val 62133"/>
              <a:gd name="adj2" fmla="val 138455"/>
            </a:avLst>
          </a:prstGeom>
          <a:solidFill>
            <a:schemeClr val="bg1"/>
          </a:solidFill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 lIns="90000" tIns="46800" rIns="90000" bIns="46800"/>
          <a:lstStyle/>
          <a:p>
            <a:pPr defTabSz="76200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</a:pPr>
            <a:r>
              <a:rPr lang="de-DE" sz="1600" err="1"/>
              <a:t>Congestion</a:t>
            </a:r>
            <a:r>
              <a:rPr lang="de-DE" sz="1600"/>
              <a:t> </a:t>
            </a:r>
            <a:r>
              <a:rPr lang="de-DE" sz="1600" err="1"/>
              <a:t>Avoidance</a:t>
            </a:r>
            <a:endParaRPr lang="de-AT" sz="1600"/>
          </a:p>
        </p:txBody>
      </p:sp>
      <p:sp>
        <p:nvSpPr>
          <p:cNvPr id="8" name="AutoShape 11"/>
          <p:cNvSpPr>
            <a:spLocks noChangeArrowheads="1"/>
          </p:cNvSpPr>
          <p:nvPr/>
        </p:nvSpPr>
        <p:spPr bwMode="auto">
          <a:xfrm>
            <a:off x="4932040" y="2924944"/>
            <a:ext cx="1120775" cy="330200"/>
          </a:xfrm>
          <a:prstGeom prst="wedgeRectCallout">
            <a:avLst>
              <a:gd name="adj1" fmla="val 66110"/>
              <a:gd name="adj2" fmla="val 156163"/>
            </a:avLst>
          </a:prstGeom>
          <a:solidFill>
            <a:schemeClr val="bg1"/>
          </a:solidFill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 lIns="90000" tIns="46800" rIns="90000" bIns="46800"/>
          <a:lstStyle/>
          <a:p>
            <a:pPr defTabSz="76200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</a:pPr>
            <a:r>
              <a:rPr lang="de-DE" sz="1600"/>
              <a:t>Slow Start</a:t>
            </a:r>
            <a:endParaRPr lang="de-AT" sz="1600"/>
          </a:p>
        </p:txBody>
      </p:sp>
      <p:sp>
        <p:nvSpPr>
          <p:cNvPr id="2" name="Rectangular Callout 1"/>
          <p:cNvSpPr/>
          <p:nvPr/>
        </p:nvSpPr>
        <p:spPr bwMode="auto">
          <a:xfrm>
            <a:off x="6285408" y="5877272"/>
            <a:ext cx="2438052" cy="832644"/>
          </a:xfrm>
          <a:prstGeom prst="wedgeRectCallout">
            <a:avLst>
              <a:gd name="adj1" fmla="val -23965"/>
              <a:gd name="adj2" fmla="val 27154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Remember: goal is to quickly + correctly reach ssthresh</a:t>
            </a:r>
          </a:p>
        </p:txBody>
      </p:sp>
    </p:spTree>
    <p:extLst>
      <p:ext uri="{BB962C8B-B14F-4D97-AF65-F5344CB8AC3E}">
        <p14:creationId xmlns:p14="http://schemas.microsoft.com/office/powerpoint/2010/main" val="403420308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9" name="Rectangle 2"/>
          <p:cNvSpPr>
            <a:spLocks noGrp="1" noChangeArrowheads="1"/>
          </p:cNvSpPr>
          <p:nvPr>
            <p:ph type="title"/>
          </p:nvPr>
        </p:nvSpPr>
        <p:spPr>
          <a:xfrm>
            <a:off x="323528" y="441350"/>
            <a:ext cx="8159750" cy="1187450"/>
          </a:xfrm>
        </p:spPr>
        <p:txBody>
          <a:bodyPr/>
          <a:lstStyle/>
          <a:p>
            <a:pPr eaLnBrk="1" hangingPunct="1"/>
            <a:r>
              <a:rPr lang="de-DE">
                <a:latin typeface="Calibri" charset="0"/>
              </a:rPr>
              <a:t>Multiple </a:t>
            </a:r>
            <a:r>
              <a:rPr lang="de-DE" err="1">
                <a:latin typeface="Calibri" charset="0"/>
              </a:rPr>
              <a:t>dropped</a:t>
            </a:r>
            <a:r>
              <a:rPr lang="de-DE">
                <a:latin typeface="Calibri" charset="0"/>
              </a:rPr>
              <a:t> </a:t>
            </a:r>
            <a:r>
              <a:rPr lang="de-DE" err="1">
                <a:latin typeface="Calibri" charset="0"/>
              </a:rPr>
              <a:t>segments</a:t>
            </a:r>
            <a:endParaRPr lang="de-AT">
              <a:latin typeface="Calibri" charset="0"/>
            </a:endParaRPr>
          </a:p>
        </p:txBody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31617" y="1484784"/>
            <a:ext cx="4504879" cy="5181600"/>
          </a:xfrm>
        </p:spPr>
        <p:txBody>
          <a:bodyPr/>
          <a:lstStyle/>
          <a:p>
            <a:pPr eaLnBrk="1" hangingPunct="1"/>
            <a:r>
              <a:rPr lang="de-DE" sz="2000">
                <a:solidFill>
                  <a:srgbClr val="000000"/>
                </a:solidFill>
                <a:latin typeface="Calibri" charset="0"/>
              </a:rPr>
              <a:t>Sender </a:t>
            </a:r>
            <a:r>
              <a:rPr lang="de-DE" sz="2000" err="1">
                <a:solidFill>
                  <a:srgbClr val="000000"/>
                </a:solidFill>
                <a:latin typeface="Calibri" charset="0"/>
              </a:rPr>
              <a:t>cannot</a:t>
            </a:r>
            <a:r>
              <a:rPr lang="de-DE" sz="20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DE" sz="2000" err="1">
                <a:solidFill>
                  <a:srgbClr val="000000"/>
                </a:solidFill>
                <a:latin typeface="Calibri" charset="0"/>
              </a:rPr>
              <a:t>detect</a:t>
            </a:r>
            <a:r>
              <a:rPr lang="de-DE" sz="20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DE" sz="2000" err="1">
                <a:solidFill>
                  <a:srgbClr val="000000"/>
                </a:solidFill>
                <a:latin typeface="Calibri" charset="0"/>
              </a:rPr>
              <a:t>loss</a:t>
            </a:r>
            <a:r>
              <a:rPr lang="de-DE" sz="20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DE" sz="2000" err="1">
                <a:solidFill>
                  <a:srgbClr val="000000"/>
                </a:solidFill>
                <a:latin typeface="Calibri" charset="0"/>
              </a:rPr>
              <a:t>of</a:t>
            </a:r>
            <a:r>
              <a:rPr lang="de-DE" sz="2000">
                <a:solidFill>
                  <a:srgbClr val="000000"/>
                </a:solidFill>
                <a:latin typeface="Calibri" charset="0"/>
              </a:rPr>
              <a:t> multiple </a:t>
            </a:r>
            <a:r>
              <a:rPr lang="de-DE" sz="2000" err="1">
                <a:solidFill>
                  <a:srgbClr val="000000"/>
                </a:solidFill>
                <a:latin typeface="Calibri" charset="0"/>
              </a:rPr>
              <a:t>segments</a:t>
            </a:r>
            <a:r>
              <a:rPr lang="de-DE" sz="20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DE" sz="2000" err="1">
                <a:solidFill>
                  <a:srgbClr val="000000"/>
                </a:solidFill>
                <a:latin typeface="Calibri" charset="0"/>
              </a:rPr>
              <a:t>from</a:t>
            </a:r>
            <a:r>
              <a:rPr lang="de-DE" sz="2000">
                <a:solidFill>
                  <a:srgbClr val="000000"/>
                </a:solidFill>
                <a:latin typeface="Calibri" charset="0"/>
              </a:rPr>
              <a:t> a </a:t>
            </a:r>
            <a:r>
              <a:rPr lang="de-DE" sz="2000" err="1">
                <a:solidFill>
                  <a:srgbClr val="000000"/>
                </a:solidFill>
                <a:latin typeface="Calibri" charset="0"/>
              </a:rPr>
              <a:t>single</a:t>
            </a:r>
            <a:r>
              <a:rPr lang="de-DE" sz="20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DE" sz="2000" err="1">
                <a:solidFill>
                  <a:srgbClr val="000000"/>
                </a:solidFill>
                <a:latin typeface="Calibri" charset="0"/>
              </a:rPr>
              <a:t>window</a:t>
            </a:r>
            <a:endParaRPr lang="de-DE" sz="2000">
              <a:solidFill>
                <a:srgbClr val="000000"/>
              </a:solidFill>
              <a:latin typeface="Calibri" charset="0"/>
            </a:endParaRPr>
          </a:p>
          <a:p>
            <a:pPr lvl="1"/>
            <a:r>
              <a:rPr lang="de-DE" sz="1800" err="1">
                <a:solidFill>
                  <a:srgbClr val="000000"/>
                </a:solidFill>
                <a:latin typeface="Calibri" charset="0"/>
              </a:rPr>
              <a:t>Insufficient</a:t>
            </a:r>
            <a:r>
              <a:rPr lang="de-DE" sz="18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DE" sz="1800" err="1">
                <a:solidFill>
                  <a:srgbClr val="000000"/>
                </a:solidFill>
                <a:latin typeface="Calibri" charset="0"/>
              </a:rPr>
              <a:t>information</a:t>
            </a:r>
            <a:r>
              <a:rPr lang="de-DE" sz="1800">
                <a:solidFill>
                  <a:srgbClr val="000000"/>
                </a:solidFill>
                <a:latin typeface="Calibri" charset="0"/>
              </a:rPr>
              <a:t> in </a:t>
            </a:r>
            <a:r>
              <a:rPr lang="de-DE" sz="1800" err="1">
                <a:solidFill>
                  <a:srgbClr val="000000"/>
                </a:solidFill>
                <a:latin typeface="Calibri" charset="0"/>
              </a:rPr>
              <a:t>DupACKs</a:t>
            </a:r>
            <a:endParaRPr lang="de-DE" sz="1800">
              <a:solidFill>
                <a:srgbClr val="000000"/>
              </a:solidFill>
              <a:latin typeface="Calibri" charset="0"/>
            </a:endParaRPr>
          </a:p>
          <a:p>
            <a:pPr eaLnBrk="1" hangingPunct="1"/>
            <a:endParaRPr lang="de-DE" sz="2000">
              <a:solidFill>
                <a:srgbClr val="000000"/>
              </a:solidFill>
              <a:latin typeface="Calibri" charset="0"/>
            </a:endParaRPr>
          </a:p>
          <a:p>
            <a:pPr eaLnBrk="1" hangingPunct="1"/>
            <a:r>
              <a:rPr lang="de-DE" sz="2000" err="1">
                <a:solidFill>
                  <a:srgbClr val="0070C0"/>
                </a:solidFill>
                <a:latin typeface="Calibri" charset="0"/>
              </a:rPr>
              <a:t>NewReno</a:t>
            </a:r>
            <a:r>
              <a:rPr lang="de-DE" sz="2000">
                <a:solidFill>
                  <a:srgbClr val="0070C0"/>
                </a:solidFill>
                <a:latin typeface="Calibri" charset="0"/>
              </a:rPr>
              <a:t>:</a:t>
            </a:r>
          </a:p>
          <a:p>
            <a:pPr lvl="1" eaLnBrk="1" hangingPunct="1"/>
            <a:r>
              <a:rPr lang="de-DE" sz="1800" err="1">
                <a:solidFill>
                  <a:srgbClr val="000000"/>
                </a:solidFill>
                <a:latin typeface="Calibri" charset="0"/>
                <a:ea typeface="ＭＳ Ｐゴシック" charset="0"/>
              </a:rPr>
              <a:t>stay</a:t>
            </a:r>
            <a:r>
              <a:rPr lang="de-DE" sz="1800">
                <a:solidFill>
                  <a:srgbClr val="000000"/>
                </a:solidFill>
                <a:latin typeface="Calibri" charset="0"/>
                <a:ea typeface="ＭＳ Ｐゴシック" charset="0"/>
              </a:rPr>
              <a:t> in FR/FR </a:t>
            </a:r>
            <a:r>
              <a:rPr lang="de-DE" sz="1800" err="1">
                <a:solidFill>
                  <a:srgbClr val="000000"/>
                </a:solidFill>
                <a:latin typeface="Calibri" charset="0"/>
                <a:ea typeface="ＭＳ Ｐゴシック" charset="0"/>
              </a:rPr>
              <a:t>when</a:t>
            </a:r>
            <a:r>
              <a:rPr lang="de-DE" sz="1800">
                <a:solidFill>
                  <a:srgbClr val="000000"/>
                </a:solidFill>
                <a:latin typeface="Calibri" charset="0"/>
                <a:ea typeface="ＭＳ Ｐゴシック" charset="0"/>
              </a:rPr>
              <a:t> </a:t>
            </a:r>
            <a:r>
              <a:rPr lang="de-DE" sz="1800">
                <a:solidFill>
                  <a:srgbClr val="008000"/>
                </a:solidFill>
                <a:latin typeface="Calibri" charset="0"/>
                <a:ea typeface="ＭＳ Ｐゴシック" charset="0"/>
              </a:rPr>
              <a:t>partial ACK</a:t>
            </a:r>
            <a:r>
              <a:rPr lang="de-DE" sz="1800">
                <a:solidFill>
                  <a:srgbClr val="000000"/>
                </a:solidFill>
                <a:latin typeface="Calibri" charset="0"/>
                <a:ea typeface="ＭＳ Ｐゴシック" charset="0"/>
              </a:rPr>
              <a:t> </a:t>
            </a:r>
            <a:r>
              <a:rPr lang="de-DE" sz="1800" err="1">
                <a:solidFill>
                  <a:srgbClr val="000000"/>
                </a:solidFill>
                <a:latin typeface="Calibri" charset="0"/>
                <a:ea typeface="ＭＳ Ｐゴシック" charset="0"/>
              </a:rPr>
              <a:t>arrives</a:t>
            </a:r>
            <a:r>
              <a:rPr lang="de-DE" sz="1800">
                <a:solidFill>
                  <a:srgbClr val="000000"/>
                </a:solidFill>
                <a:latin typeface="Calibri" charset="0"/>
                <a:ea typeface="ＭＳ Ｐゴシック" charset="0"/>
              </a:rPr>
              <a:t> after </a:t>
            </a:r>
            <a:r>
              <a:rPr lang="de-DE" sz="1800" err="1">
                <a:solidFill>
                  <a:srgbClr val="000000"/>
                </a:solidFill>
                <a:latin typeface="Calibri" charset="0"/>
                <a:ea typeface="ＭＳ Ｐゴシック" charset="0"/>
              </a:rPr>
              <a:t>DupACKs</a:t>
            </a:r>
            <a:endParaRPr lang="de-DE" sz="1800">
              <a:solidFill>
                <a:srgbClr val="000000"/>
              </a:solidFill>
              <a:latin typeface="Calibri" charset="0"/>
              <a:ea typeface="ＭＳ Ｐゴシック" charset="0"/>
            </a:endParaRPr>
          </a:p>
          <a:p>
            <a:pPr lvl="1" eaLnBrk="1" hangingPunct="1"/>
            <a:r>
              <a:rPr lang="de-DE" sz="1800" err="1">
                <a:solidFill>
                  <a:srgbClr val="000000"/>
                </a:solidFill>
                <a:latin typeface="Calibri" charset="0"/>
                <a:ea typeface="ＭＳ Ｐゴシック" charset="0"/>
              </a:rPr>
              <a:t>retransmit</a:t>
            </a:r>
            <a:r>
              <a:rPr lang="de-DE" sz="1800">
                <a:solidFill>
                  <a:srgbClr val="000000"/>
                </a:solidFill>
                <a:latin typeface="Calibri" charset="0"/>
                <a:ea typeface="ＭＳ Ｐゴシック" charset="0"/>
              </a:rPr>
              <a:t> </a:t>
            </a:r>
            <a:r>
              <a:rPr lang="de-DE" sz="1800" err="1">
                <a:solidFill>
                  <a:srgbClr val="000000"/>
                </a:solidFill>
                <a:latin typeface="Calibri" charset="0"/>
                <a:ea typeface="ＭＳ Ｐゴシック" charset="0"/>
              </a:rPr>
              <a:t>single</a:t>
            </a:r>
            <a:r>
              <a:rPr lang="de-DE" sz="1800">
                <a:solidFill>
                  <a:srgbClr val="000000"/>
                </a:solidFill>
                <a:latin typeface="Calibri" charset="0"/>
                <a:ea typeface="ＭＳ Ｐゴシック" charset="0"/>
              </a:rPr>
              <a:t> </a:t>
            </a:r>
            <a:r>
              <a:rPr lang="de-DE" sz="1800" err="1">
                <a:solidFill>
                  <a:srgbClr val="000000"/>
                </a:solidFill>
                <a:latin typeface="Calibri" charset="0"/>
                <a:ea typeface="ＭＳ Ｐゴシック" charset="0"/>
              </a:rPr>
              <a:t>segment</a:t>
            </a:r>
            <a:endParaRPr lang="de-DE" sz="1800">
              <a:solidFill>
                <a:srgbClr val="000000"/>
              </a:solidFill>
              <a:latin typeface="Calibri" charset="0"/>
              <a:ea typeface="ＭＳ Ｐゴシック" charset="0"/>
            </a:endParaRPr>
          </a:p>
          <a:p>
            <a:pPr lvl="1" eaLnBrk="1" hangingPunct="1"/>
            <a:r>
              <a:rPr lang="de-DE" sz="1800" err="1">
                <a:solidFill>
                  <a:srgbClr val="000000"/>
                </a:solidFill>
                <a:latin typeface="Calibri" charset="0"/>
                <a:ea typeface="ＭＳ Ｐゴシック" charset="0"/>
              </a:rPr>
              <a:t>only</a:t>
            </a:r>
            <a:r>
              <a:rPr lang="de-DE" sz="1800">
                <a:solidFill>
                  <a:srgbClr val="000000"/>
                </a:solidFill>
                <a:latin typeface="Calibri" charset="0"/>
                <a:ea typeface="ＭＳ Ｐゴシック" charset="0"/>
              </a:rPr>
              <a:t> </a:t>
            </a:r>
            <a:r>
              <a:rPr lang="de-DE" sz="1800" err="1">
                <a:solidFill>
                  <a:srgbClr val="000000"/>
                </a:solidFill>
                <a:latin typeface="Calibri" charset="0"/>
                <a:ea typeface="ＭＳ Ｐゴシック" charset="0"/>
              </a:rPr>
              <a:t>full</a:t>
            </a:r>
            <a:r>
              <a:rPr lang="de-DE" sz="1800">
                <a:solidFill>
                  <a:srgbClr val="000000"/>
                </a:solidFill>
                <a:latin typeface="Calibri" charset="0"/>
                <a:ea typeface="ＭＳ Ｐゴシック" charset="0"/>
              </a:rPr>
              <a:t> ACK </a:t>
            </a:r>
            <a:r>
              <a:rPr lang="de-DE" sz="1800" err="1">
                <a:solidFill>
                  <a:srgbClr val="000000"/>
                </a:solidFill>
                <a:latin typeface="Calibri" charset="0"/>
                <a:ea typeface="ＭＳ Ｐゴシック" charset="0"/>
              </a:rPr>
              <a:t>ends</a:t>
            </a:r>
            <a:r>
              <a:rPr lang="de-DE" sz="1800">
                <a:solidFill>
                  <a:srgbClr val="000000"/>
                </a:solidFill>
                <a:latin typeface="Calibri" charset="0"/>
                <a:ea typeface="ＭＳ Ｐゴシック" charset="0"/>
              </a:rPr>
              <a:t> </a:t>
            </a:r>
            <a:r>
              <a:rPr lang="de-DE" sz="1800" err="1">
                <a:solidFill>
                  <a:srgbClr val="000000"/>
                </a:solidFill>
                <a:latin typeface="Calibri" charset="0"/>
                <a:ea typeface="ＭＳ Ｐゴシック" charset="0"/>
              </a:rPr>
              <a:t>process</a:t>
            </a:r>
            <a:endParaRPr lang="de-DE" sz="1800">
              <a:solidFill>
                <a:srgbClr val="000000"/>
              </a:solidFill>
              <a:latin typeface="Calibri" charset="0"/>
              <a:ea typeface="ＭＳ Ｐゴシック" charset="0"/>
            </a:endParaRPr>
          </a:p>
          <a:p>
            <a:pPr lvl="1" eaLnBrk="1" hangingPunct="1"/>
            <a:endParaRPr lang="de-DE" sz="1800">
              <a:solidFill>
                <a:srgbClr val="000000"/>
              </a:solidFill>
              <a:latin typeface="Calibri" charset="0"/>
              <a:ea typeface="ＭＳ Ｐゴシック" charset="0"/>
            </a:endParaRPr>
          </a:p>
          <a:p>
            <a:pPr eaLnBrk="1" hangingPunct="1"/>
            <a:r>
              <a:rPr lang="de-DE" sz="2000" err="1">
                <a:solidFill>
                  <a:srgbClr val="000000"/>
                </a:solidFill>
                <a:latin typeface="Calibri" charset="0"/>
              </a:rPr>
              <a:t>Important</a:t>
            </a:r>
            <a:r>
              <a:rPr lang="de-DE" sz="20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DE" sz="2000" err="1">
                <a:solidFill>
                  <a:srgbClr val="000000"/>
                </a:solidFill>
                <a:latin typeface="Calibri" charset="0"/>
              </a:rPr>
              <a:t>to</a:t>
            </a:r>
            <a:r>
              <a:rPr lang="de-DE" sz="20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DE" sz="2000" err="1">
                <a:solidFill>
                  <a:srgbClr val="000000"/>
                </a:solidFill>
                <a:latin typeface="Calibri" charset="0"/>
              </a:rPr>
              <a:t>obtain</a:t>
            </a:r>
            <a:r>
              <a:rPr lang="de-DE" sz="20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DE" sz="2000" err="1">
                <a:solidFill>
                  <a:srgbClr val="000000"/>
                </a:solidFill>
                <a:latin typeface="Calibri" charset="0"/>
              </a:rPr>
              <a:t>enough</a:t>
            </a:r>
            <a:r>
              <a:rPr lang="de-DE" sz="2000">
                <a:solidFill>
                  <a:srgbClr val="000000"/>
                </a:solidFill>
                <a:latin typeface="Calibri" charset="0"/>
              </a:rPr>
              <a:t> ACKs </a:t>
            </a:r>
            <a:r>
              <a:rPr lang="de-DE" sz="2000" err="1">
                <a:solidFill>
                  <a:srgbClr val="000000"/>
                </a:solidFill>
                <a:latin typeface="Calibri" charset="0"/>
              </a:rPr>
              <a:t>to</a:t>
            </a:r>
            <a:r>
              <a:rPr lang="de-DE" sz="20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DE" sz="2000" err="1">
                <a:solidFill>
                  <a:srgbClr val="000000"/>
                </a:solidFill>
                <a:latin typeface="Calibri" charset="0"/>
              </a:rPr>
              <a:t>avoid</a:t>
            </a:r>
            <a:r>
              <a:rPr lang="de-DE" sz="20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DE" sz="2000" err="1">
                <a:solidFill>
                  <a:srgbClr val="000000"/>
                </a:solidFill>
                <a:latin typeface="Calibri" charset="0"/>
              </a:rPr>
              <a:t>timeout</a:t>
            </a:r>
            <a:endParaRPr lang="de-DE" sz="2000">
              <a:solidFill>
                <a:srgbClr val="000000"/>
              </a:solidFill>
              <a:latin typeface="Calibri" charset="0"/>
            </a:endParaRPr>
          </a:p>
          <a:p>
            <a:pPr lvl="1" eaLnBrk="1" hangingPunct="1"/>
            <a:r>
              <a:rPr lang="de-DE" sz="1800">
                <a:solidFill>
                  <a:srgbClr val="0070C0"/>
                </a:solidFill>
                <a:latin typeface="Calibri" charset="0"/>
                <a:ea typeface="ＭＳ Ｐゴシック" charset="0"/>
              </a:rPr>
              <a:t>Limited </a:t>
            </a:r>
            <a:r>
              <a:rPr lang="de-DE" sz="1800" err="1">
                <a:solidFill>
                  <a:srgbClr val="0070C0"/>
                </a:solidFill>
                <a:latin typeface="Calibri" charset="0"/>
                <a:ea typeface="ＭＳ Ｐゴシック" charset="0"/>
              </a:rPr>
              <a:t>transmit</a:t>
            </a:r>
            <a:r>
              <a:rPr lang="de-DE" sz="1800">
                <a:solidFill>
                  <a:srgbClr val="0070C0"/>
                </a:solidFill>
                <a:latin typeface="Calibri" charset="0"/>
                <a:ea typeface="ＭＳ Ｐゴシック" charset="0"/>
              </a:rPr>
              <a:t>: </a:t>
            </a:r>
            <a:r>
              <a:rPr lang="de-DE" sz="1800">
                <a:solidFill>
                  <a:srgbClr val="000000"/>
                </a:solidFill>
                <a:latin typeface="Calibri" charset="0"/>
                <a:ea typeface="ＭＳ Ｐゴシック" charset="0"/>
              </a:rPr>
              <a:t>also send </a:t>
            </a:r>
            <a:r>
              <a:rPr lang="de-DE" sz="1800" err="1">
                <a:solidFill>
                  <a:srgbClr val="000000"/>
                </a:solidFill>
                <a:latin typeface="Calibri" charset="0"/>
                <a:ea typeface="ＭＳ Ｐゴシック" charset="0"/>
              </a:rPr>
              <a:t>new</a:t>
            </a:r>
            <a:r>
              <a:rPr lang="de-DE" sz="1800">
                <a:solidFill>
                  <a:srgbClr val="000000"/>
                </a:solidFill>
                <a:latin typeface="Calibri" charset="0"/>
                <a:ea typeface="ＭＳ Ｐゴシック" charset="0"/>
              </a:rPr>
              <a:t> </a:t>
            </a:r>
            <a:r>
              <a:rPr lang="de-DE" sz="1800" err="1">
                <a:solidFill>
                  <a:srgbClr val="000000"/>
                </a:solidFill>
                <a:latin typeface="Calibri" charset="0"/>
                <a:ea typeface="ＭＳ Ｐゴシック" charset="0"/>
              </a:rPr>
              <a:t>segments</a:t>
            </a:r>
            <a:r>
              <a:rPr lang="de-DE" sz="1800">
                <a:solidFill>
                  <a:srgbClr val="000000"/>
                </a:solidFill>
                <a:latin typeface="Calibri" charset="0"/>
                <a:ea typeface="ＭＳ Ｐゴシック" charset="0"/>
              </a:rPr>
              <a:t> </a:t>
            </a:r>
            <a:r>
              <a:rPr lang="de-DE" sz="1800" err="1">
                <a:solidFill>
                  <a:srgbClr val="000000"/>
                </a:solidFill>
                <a:latin typeface="Calibri" charset="0"/>
                <a:ea typeface="ＭＳ Ｐゴシック" charset="0"/>
              </a:rPr>
              <a:t>for</a:t>
            </a:r>
            <a:r>
              <a:rPr lang="de-DE" sz="1800">
                <a:solidFill>
                  <a:srgbClr val="000000"/>
                </a:solidFill>
                <a:latin typeface="Calibri" charset="0"/>
                <a:ea typeface="ＭＳ Ｐゴシック" charset="0"/>
              </a:rPr>
              <a:t> </a:t>
            </a:r>
            <a:r>
              <a:rPr lang="de-DE" sz="1800" err="1">
                <a:solidFill>
                  <a:srgbClr val="000000"/>
                </a:solidFill>
                <a:latin typeface="Calibri" charset="0"/>
                <a:ea typeface="ＭＳ Ｐゴシック" charset="0"/>
              </a:rPr>
              <a:t>first</a:t>
            </a:r>
            <a:r>
              <a:rPr lang="de-DE" sz="1800">
                <a:solidFill>
                  <a:srgbClr val="000000"/>
                </a:solidFill>
                <a:latin typeface="Calibri" charset="0"/>
                <a:ea typeface="ＭＳ Ｐゴシック" charset="0"/>
              </a:rPr>
              <a:t> </a:t>
            </a:r>
            <a:r>
              <a:rPr lang="de-DE" sz="1800" err="1">
                <a:solidFill>
                  <a:srgbClr val="000000"/>
                </a:solidFill>
                <a:latin typeface="Calibri" charset="0"/>
                <a:ea typeface="ＭＳ Ｐゴシック" charset="0"/>
              </a:rPr>
              <a:t>two</a:t>
            </a:r>
            <a:r>
              <a:rPr lang="de-DE" sz="1800">
                <a:solidFill>
                  <a:srgbClr val="000000"/>
                </a:solidFill>
                <a:latin typeface="Calibri" charset="0"/>
                <a:ea typeface="ＭＳ Ｐゴシック" charset="0"/>
              </a:rPr>
              <a:t> </a:t>
            </a:r>
            <a:r>
              <a:rPr lang="de-DE" sz="1800" err="1">
                <a:solidFill>
                  <a:srgbClr val="000000"/>
                </a:solidFill>
                <a:latin typeface="Calibri" charset="0"/>
                <a:ea typeface="ＭＳ Ｐゴシック" charset="0"/>
              </a:rPr>
              <a:t>DupACKs</a:t>
            </a:r>
          </a:p>
          <a:p>
            <a:pPr lvl="1" eaLnBrk="1" hangingPunct="1"/>
            <a:r>
              <a:rPr lang="de-DE" sz="1800" err="1">
                <a:solidFill>
                  <a:srgbClr val="0070C0"/>
                </a:solidFill>
                <a:latin typeface="Calibri" charset="0"/>
                <a:ea typeface="ＭＳ Ｐゴシック" charset="0"/>
              </a:rPr>
              <a:t>Early retransmit</a:t>
            </a:r>
            <a:r>
              <a:rPr lang="de-DE" sz="1800" err="1">
                <a:solidFill>
                  <a:srgbClr val="000000"/>
                </a:solidFill>
                <a:latin typeface="Calibri" charset="0"/>
                <a:ea typeface="ＭＳ Ｐゴシック" charset="0"/>
              </a:rPr>
              <a:t>: resend old data if there's not enough to send</a:t>
            </a:r>
            <a:endParaRPr lang="de-AT" sz="1800">
              <a:solidFill>
                <a:srgbClr val="000000"/>
              </a:solidFill>
              <a:latin typeface="Calibri" charset="0"/>
              <a:ea typeface="ＭＳ Ｐゴシック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96" y="1689099"/>
            <a:ext cx="4281512" cy="5034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6671710"/>
      </p:ext>
    </p:extLst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629816"/>
            <a:ext cx="8763000" cy="1143000"/>
          </a:xfrm>
        </p:spPr>
        <p:txBody>
          <a:bodyPr/>
          <a:lstStyle/>
          <a:p>
            <a:pPr eaLnBrk="1" hangingPunct="1"/>
            <a:r>
              <a:rPr lang="de-DE" err="1">
                <a:latin typeface="Calibri" charset="0"/>
              </a:rPr>
              <a:t>Selective</a:t>
            </a:r>
            <a:r>
              <a:rPr lang="de-DE">
                <a:latin typeface="Calibri" charset="0"/>
              </a:rPr>
              <a:t> </a:t>
            </a:r>
            <a:r>
              <a:rPr lang="de-DE" err="1">
                <a:latin typeface="Calibri" charset="0"/>
              </a:rPr>
              <a:t>ACKnowledgements</a:t>
            </a:r>
            <a:r>
              <a:rPr lang="de-DE">
                <a:latin typeface="Calibri" charset="0"/>
              </a:rPr>
              <a:t> (SACK)</a:t>
            </a:r>
            <a:endParaRPr lang="de-AT">
              <a:latin typeface="Calibri" charset="0"/>
            </a:endParaRPr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7544" y="3744416"/>
            <a:ext cx="8447856" cy="2852936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de-DE" sz="2000" err="1">
                <a:latin typeface="Calibri" charset="0"/>
              </a:rPr>
              <a:t>Example</a:t>
            </a:r>
            <a:r>
              <a:rPr lang="de-DE" sz="2000">
                <a:latin typeface="Calibri" charset="0"/>
              </a:rPr>
              <a:t> on </a:t>
            </a:r>
            <a:r>
              <a:rPr lang="de-DE" sz="2000" err="1">
                <a:latin typeface="Calibri" charset="0"/>
              </a:rPr>
              <a:t>NewReno</a:t>
            </a:r>
            <a:r>
              <a:rPr lang="de-DE" sz="2000">
                <a:latin typeface="Calibri" charset="0"/>
              </a:rPr>
              <a:t> </a:t>
            </a:r>
            <a:r>
              <a:rPr lang="de-DE" sz="2000" err="1">
                <a:latin typeface="Calibri" charset="0"/>
              </a:rPr>
              <a:t>slide</a:t>
            </a:r>
            <a:r>
              <a:rPr lang="de-DE" sz="2000">
                <a:latin typeface="Calibri" charset="0"/>
              </a:rPr>
              <a:t>: send ACK 1, SACK 3, SACK 5 in </a:t>
            </a:r>
            <a:r>
              <a:rPr lang="de-DE" sz="2000" err="1">
                <a:latin typeface="Calibri" charset="0"/>
              </a:rPr>
              <a:t>response</a:t>
            </a:r>
            <a:r>
              <a:rPr lang="de-DE" sz="2000">
                <a:latin typeface="Calibri" charset="0"/>
              </a:rPr>
              <a:t> </a:t>
            </a:r>
            <a:r>
              <a:rPr lang="de-DE" sz="2000" err="1">
                <a:latin typeface="Calibri" charset="0"/>
              </a:rPr>
              <a:t>to</a:t>
            </a:r>
            <a:r>
              <a:rPr lang="de-DE" sz="2000">
                <a:latin typeface="Calibri" charset="0"/>
              </a:rPr>
              <a:t> </a:t>
            </a:r>
            <a:r>
              <a:rPr lang="de-DE" sz="2000" err="1">
                <a:latin typeface="Calibri" charset="0"/>
              </a:rPr>
              <a:t>segment</a:t>
            </a:r>
            <a:r>
              <a:rPr lang="de-DE" sz="2000">
                <a:latin typeface="Calibri" charset="0"/>
              </a:rPr>
              <a:t> #4</a:t>
            </a:r>
          </a:p>
          <a:p>
            <a:pPr eaLnBrk="1" hangingPunct="1">
              <a:lnSpc>
                <a:spcPct val="90000"/>
              </a:lnSpc>
            </a:pPr>
            <a:r>
              <a:rPr lang="de-DE" sz="2000" err="1">
                <a:latin typeface="Calibri" charset="0"/>
              </a:rPr>
              <a:t>Better</a:t>
            </a:r>
            <a:r>
              <a:rPr lang="de-DE" sz="2000">
                <a:latin typeface="Calibri" charset="0"/>
              </a:rPr>
              <a:t> </a:t>
            </a:r>
            <a:r>
              <a:rPr lang="de-DE" sz="2000" err="1">
                <a:latin typeface="Calibri" charset="0"/>
              </a:rPr>
              <a:t>sender</a:t>
            </a:r>
            <a:r>
              <a:rPr lang="de-DE" sz="2000">
                <a:latin typeface="Calibri" charset="0"/>
              </a:rPr>
              <a:t> </a:t>
            </a:r>
            <a:r>
              <a:rPr lang="de-DE" sz="2000" err="1">
                <a:latin typeface="Calibri" charset="0"/>
              </a:rPr>
              <a:t>reaction</a:t>
            </a:r>
            <a:r>
              <a:rPr lang="de-DE" sz="2000">
                <a:latin typeface="Calibri" charset="0"/>
              </a:rPr>
              <a:t> </a:t>
            </a:r>
            <a:r>
              <a:rPr lang="de-DE" sz="2000" err="1">
                <a:latin typeface="Calibri" charset="0"/>
              </a:rPr>
              <a:t>possible</a:t>
            </a:r>
            <a:endParaRPr lang="de-DE" sz="2000">
              <a:latin typeface="Calibri" charset="0"/>
            </a:endParaRPr>
          </a:p>
          <a:p>
            <a:pPr lvl="1" eaLnBrk="1" hangingPunct="1">
              <a:lnSpc>
                <a:spcPct val="90000"/>
              </a:lnSpc>
            </a:pPr>
            <a:r>
              <a:rPr lang="de-DE" sz="1800">
                <a:latin typeface="Calibri" charset="0"/>
                <a:ea typeface="ＭＳ Ｐゴシック" charset="0"/>
              </a:rPr>
              <a:t>(New)Reno </a:t>
            </a:r>
            <a:r>
              <a:rPr lang="de-DE" sz="1800" err="1">
                <a:latin typeface="Calibri" charset="0"/>
                <a:ea typeface="ＭＳ Ｐゴシック" charset="0"/>
              </a:rPr>
              <a:t>can</a:t>
            </a:r>
            <a:r>
              <a:rPr lang="de-DE" sz="1800">
                <a:latin typeface="Calibri" charset="0"/>
                <a:ea typeface="ＭＳ Ｐゴシック" charset="0"/>
              </a:rPr>
              <a:t> </a:t>
            </a:r>
            <a:r>
              <a:rPr lang="de-DE" sz="1800" err="1">
                <a:latin typeface="Calibri" charset="0"/>
                <a:ea typeface="ＭＳ Ｐゴシック" charset="0"/>
              </a:rPr>
              <a:t>only</a:t>
            </a:r>
            <a:r>
              <a:rPr lang="de-DE" sz="1800">
                <a:latin typeface="Calibri" charset="0"/>
                <a:ea typeface="ＭＳ Ｐゴシック" charset="0"/>
              </a:rPr>
              <a:t> </a:t>
            </a:r>
            <a:r>
              <a:rPr lang="de-DE" sz="1800" err="1">
                <a:latin typeface="Calibri" charset="0"/>
                <a:ea typeface="ＭＳ Ｐゴシック" charset="0"/>
              </a:rPr>
              <a:t>retransmit</a:t>
            </a:r>
            <a:r>
              <a:rPr lang="de-DE" sz="1800">
                <a:latin typeface="Calibri" charset="0"/>
                <a:ea typeface="ＭＳ Ｐゴシック" charset="0"/>
              </a:rPr>
              <a:t> 1 </a:t>
            </a:r>
            <a:r>
              <a:rPr lang="de-DE" sz="1800" err="1">
                <a:latin typeface="Calibri" charset="0"/>
                <a:ea typeface="ＭＳ Ｐゴシック" charset="0"/>
              </a:rPr>
              <a:t>segment</a:t>
            </a:r>
            <a:r>
              <a:rPr lang="de-DE" sz="1800">
                <a:latin typeface="Calibri" charset="0"/>
                <a:ea typeface="ＭＳ Ｐゴシック" charset="0"/>
              </a:rPr>
              <a:t> / </a:t>
            </a:r>
            <a:r>
              <a:rPr lang="de-DE" sz="1800" err="1">
                <a:latin typeface="Calibri" charset="0"/>
                <a:ea typeface="ＭＳ Ｐゴシック" charset="0"/>
              </a:rPr>
              <a:t>RTT</a:t>
            </a:r>
            <a:r>
              <a:rPr lang="de-DE" sz="1800">
                <a:latin typeface="Calibri" charset="0"/>
                <a:ea typeface="ＭＳ Ｐゴシック" charset="0"/>
              </a:rPr>
              <a:t>, SACK </a:t>
            </a:r>
            <a:r>
              <a:rPr lang="de-DE" sz="1800" err="1">
                <a:latin typeface="Calibri" charset="0"/>
                <a:ea typeface="ＭＳ Ｐゴシック" charset="0"/>
              </a:rPr>
              <a:t>can</a:t>
            </a:r>
            <a:r>
              <a:rPr lang="de-DE" sz="1800">
                <a:latin typeface="Calibri" charset="0"/>
                <a:ea typeface="ＭＳ Ｐゴシック" charset="0"/>
              </a:rPr>
              <a:t> </a:t>
            </a:r>
            <a:r>
              <a:rPr lang="de-DE" sz="1800" err="1">
                <a:latin typeface="Calibri" charset="0"/>
                <a:ea typeface="ＭＳ Ｐゴシック" charset="0"/>
              </a:rPr>
              <a:t>retransmit</a:t>
            </a:r>
            <a:r>
              <a:rPr lang="de-DE" sz="1800">
                <a:latin typeface="Calibri" charset="0"/>
                <a:ea typeface="ＭＳ Ｐゴシック" charset="0"/>
              </a:rPr>
              <a:t> </a:t>
            </a:r>
            <a:r>
              <a:rPr lang="de-DE" sz="1800" err="1">
                <a:latin typeface="Calibri" charset="0"/>
                <a:ea typeface="ＭＳ Ｐゴシック" charset="0"/>
              </a:rPr>
              <a:t>more</a:t>
            </a:r>
            <a:endParaRPr lang="de-DE" sz="1800">
              <a:latin typeface="Calibri" charset="0"/>
              <a:ea typeface="ＭＳ Ｐゴシック" charset="0"/>
            </a:endParaRPr>
          </a:p>
          <a:p>
            <a:pPr lvl="1" eaLnBrk="1" hangingPunct="1">
              <a:lnSpc>
                <a:spcPct val="90000"/>
              </a:lnSpc>
            </a:pPr>
            <a:r>
              <a:rPr lang="de-DE" sz="1800" err="1">
                <a:latin typeface="Calibri" charset="0"/>
                <a:ea typeface="ＭＳ Ｐゴシック" charset="0"/>
              </a:rPr>
              <a:t>Particularly</a:t>
            </a:r>
            <a:r>
              <a:rPr lang="de-DE" sz="1800">
                <a:latin typeface="Calibri" charset="0"/>
                <a:ea typeface="ＭＳ Ｐゴシック" charset="0"/>
              </a:rPr>
              <a:t> </a:t>
            </a:r>
            <a:r>
              <a:rPr lang="de-DE" sz="1800" err="1">
                <a:latin typeface="Calibri" charset="0"/>
                <a:ea typeface="ＭＳ Ｐゴシック" charset="0"/>
              </a:rPr>
              <a:t>advantageous</a:t>
            </a:r>
            <a:r>
              <a:rPr lang="de-DE" sz="1800">
                <a:latin typeface="Calibri" charset="0"/>
                <a:ea typeface="ＭＳ Ｐゴシック" charset="0"/>
              </a:rPr>
              <a:t> </a:t>
            </a:r>
            <a:r>
              <a:rPr lang="de-DE" sz="1800" err="1">
                <a:latin typeface="Calibri" charset="0"/>
                <a:ea typeface="ＭＳ Ｐゴシック" charset="0"/>
              </a:rPr>
              <a:t>when</a:t>
            </a:r>
            <a:r>
              <a:rPr lang="de-DE" sz="1800">
                <a:latin typeface="Calibri" charset="0"/>
                <a:ea typeface="ＭＳ Ｐゴシック" charset="0"/>
              </a:rPr>
              <a:t> </a:t>
            </a:r>
            <a:r>
              <a:rPr lang="de-DE" sz="1800" err="1">
                <a:latin typeface="Calibri" charset="0"/>
                <a:ea typeface="ＭＳ Ｐゴシック" charset="0"/>
              </a:rPr>
              <a:t>window</a:t>
            </a:r>
            <a:r>
              <a:rPr lang="de-DE" sz="1800">
                <a:latin typeface="Calibri" charset="0"/>
                <a:ea typeface="ＭＳ Ｐゴシック" charset="0"/>
              </a:rPr>
              <a:t> </a:t>
            </a:r>
            <a:r>
              <a:rPr lang="de-DE" sz="1800" err="1">
                <a:latin typeface="Calibri" charset="0"/>
                <a:ea typeface="ＭＳ Ｐゴシック" charset="0"/>
              </a:rPr>
              <a:t>is</a:t>
            </a:r>
            <a:r>
              <a:rPr lang="de-DE" sz="1800">
                <a:latin typeface="Calibri" charset="0"/>
                <a:ea typeface="ＭＳ Ｐゴシック" charset="0"/>
              </a:rPr>
              <a:t> large (</a:t>
            </a:r>
            <a:r>
              <a:rPr lang="de-DE" sz="1800" err="1">
                <a:latin typeface="Calibri" charset="0"/>
                <a:ea typeface="ＭＳ Ｐゴシック" charset="0"/>
              </a:rPr>
              <a:t>long</a:t>
            </a:r>
            <a:r>
              <a:rPr lang="de-DE" sz="1800">
                <a:latin typeface="Calibri" charset="0"/>
                <a:ea typeface="ＭＳ Ｐゴシック" charset="0"/>
              </a:rPr>
              <a:t> </a:t>
            </a:r>
            <a:r>
              <a:rPr lang="de-DE" sz="1800" err="1">
                <a:latin typeface="Calibri" charset="0"/>
                <a:ea typeface="ＭＳ Ｐゴシック" charset="0"/>
              </a:rPr>
              <a:t>fat</a:t>
            </a:r>
            <a:r>
              <a:rPr lang="de-DE" sz="1800">
                <a:latin typeface="Calibri" charset="0"/>
                <a:ea typeface="ＭＳ Ｐゴシック" charset="0"/>
              </a:rPr>
              <a:t> </a:t>
            </a:r>
            <a:r>
              <a:rPr lang="de-DE" sz="1800" err="1">
                <a:latin typeface="Calibri" charset="0"/>
                <a:ea typeface="ＭＳ Ｐゴシック" charset="0"/>
              </a:rPr>
              <a:t>pipes</a:t>
            </a:r>
            <a:r>
              <a:rPr lang="de-DE" sz="1800">
                <a:latin typeface="Calibri" charset="0"/>
                <a:ea typeface="ＭＳ Ｐゴシック" charset="0"/>
              </a:rPr>
              <a:t>)</a:t>
            </a:r>
          </a:p>
          <a:p>
            <a:pPr eaLnBrk="1" hangingPunct="1">
              <a:lnSpc>
                <a:spcPct val="90000"/>
              </a:lnSpc>
            </a:pPr>
            <a:r>
              <a:rPr lang="de-DE" sz="2000">
                <a:latin typeface="Calibri" charset="0"/>
              </a:rPr>
              <a:t>Extension: </a:t>
            </a:r>
            <a:r>
              <a:rPr lang="de-DE" sz="2000">
                <a:solidFill>
                  <a:srgbClr val="0070C0"/>
                </a:solidFill>
                <a:latin typeface="Calibri" charset="0"/>
              </a:rPr>
              <a:t>DSACK</a:t>
            </a:r>
            <a:r>
              <a:rPr lang="de-DE" sz="2000">
                <a:solidFill>
                  <a:srgbClr val="0000FF"/>
                </a:solidFill>
                <a:latin typeface="Calibri" charset="0"/>
              </a:rPr>
              <a:t> </a:t>
            </a:r>
            <a:r>
              <a:rPr lang="de-DE" sz="2000" err="1">
                <a:latin typeface="Calibri" charset="0"/>
              </a:rPr>
              <a:t>informs</a:t>
            </a:r>
            <a:r>
              <a:rPr lang="de-DE" sz="2000">
                <a:latin typeface="Calibri" charset="0"/>
              </a:rPr>
              <a:t> </a:t>
            </a:r>
            <a:r>
              <a:rPr lang="de-DE" sz="2000" err="1">
                <a:latin typeface="Calibri" charset="0"/>
              </a:rPr>
              <a:t>the</a:t>
            </a:r>
            <a:r>
              <a:rPr lang="de-DE" sz="2000">
                <a:latin typeface="Calibri" charset="0"/>
              </a:rPr>
              <a:t> </a:t>
            </a:r>
            <a:r>
              <a:rPr lang="de-DE" sz="2000" err="1">
                <a:latin typeface="Calibri" charset="0"/>
              </a:rPr>
              <a:t>sender</a:t>
            </a:r>
            <a:r>
              <a:rPr lang="de-DE" sz="2000">
                <a:latin typeface="Calibri" charset="0"/>
              </a:rPr>
              <a:t> </a:t>
            </a:r>
            <a:r>
              <a:rPr lang="de-DE" sz="2000" err="1">
                <a:latin typeface="Calibri" charset="0"/>
              </a:rPr>
              <a:t>of</a:t>
            </a:r>
            <a:r>
              <a:rPr lang="de-DE" sz="2000">
                <a:latin typeface="Calibri" charset="0"/>
              </a:rPr>
              <a:t> </a:t>
            </a:r>
            <a:r>
              <a:rPr lang="de-DE" sz="2000" err="1">
                <a:latin typeface="Calibri" charset="0"/>
              </a:rPr>
              <a:t>duplicate</a:t>
            </a:r>
            <a:r>
              <a:rPr lang="de-DE" sz="2000">
                <a:latin typeface="Calibri" charset="0"/>
              </a:rPr>
              <a:t> </a:t>
            </a:r>
            <a:r>
              <a:rPr lang="de-DE" sz="2000" err="1">
                <a:latin typeface="Calibri" charset="0"/>
              </a:rPr>
              <a:t>arrivals</a:t>
            </a:r>
            <a:endParaRPr lang="de-DE" sz="2000">
              <a:latin typeface="Calibri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de-DE" sz="2000" err="1">
                <a:latin typeface="Calibri" charset="0"/>
              </a:rPr>
              <a:t>Reaction</a:t>
            </a:r>
            <a:r>
              <a:rPr lang="de-DE" sz="2000">
                <a:latin typeface="Calibri" charset="0"/>
              </a:rPr>
              <a:t> </a:t>
            </a:r>
            <a:r>
              <a:rPr lang="de-DE" sz="2000" err="1">
                <a:latin typeface="Calibri" charset="0"/>
              </a:rPr>
              <a:t>to</a:t>
            </a:r>
            <a:r>
              <a:rPr lang="de-DE" sz="2000">
                <a:latin typeface="Calibri" charset="0"/>
              </a:rPr>
              <a:t> SACK open </a:t>
            </a:r>
            <a:r>
              <a:rPr lang="de-DE" sz="2000" err="1">
                <a:latin typeface="Calibri" charset="0"/>
              </a:rPr>
              <a:t>to</a:t>
            </a:r>
            <a:r>
              <a:rPr lang="de-DE" sz="2000">
                <a:latin typeface="Calibri" charset="0"/>
              </a:rPr>
              <a:t> </a:t>
            </a:r>
            <a:r>
              <a:rPr lang="de-DE" sz="2000" err="1">
                <a:latin typeface="Calibri" charset="0"/>
              </a:rPr>
              <a:t>implementer, but must follow general</a:t>
            </a:r>
            <a:r>
              <a:rPr lang="de-DE" sz="2000">
                <a:latin typeface="Calibri" charset="0"/>
              </a:rPr>
              <a:t> CC </a:t>
            </a:r>
            <a:r>
              <a:rPr lang="de-DE" sz="2000" err="1">
                <a:latin typeface="Calibri" charset="0"/>
              </a:rPr>
              <a:t>rules</a:t>
            </a:r>
            <a:endParaRPr lang="de-DE" sz="2000">
              <a:latin typeface="Calibri" charset="0"/>
            </a:endParaRPr>
          </a:p>
          <a:p>
            <a:pPr marL="742950" lvl="2" indent="-342900">
              <a:lnSpc>
                <a:spcPct val="90000"/>
              </a:lnSpc>
            </a:pPr>
            <a:r>
              <a:rPr lang="de-DE" sz="1800">
                <a:latin typeface="Calibri" charset="0"/>
                <a:ea typeface="ＭＳ Ｐゴシック" charset="0"/>
              </a:rPr>
              <a:t>Next: IETF-</a:t>
            </a:r>
            <a:r>
              <a:rPr lang="de-DE" sz="1800" err="1">
                <a:latin typeface="Calibri" charset="0"/>
                <a:ea typeface="ＭＳ Ｐゴシック" charset="0"/>
              </a:rPr>
              <a:t>recommended</a:t>
            </a:r>
            <a:r>
              <a:rPr lang="de-DE" sz="1800">
                <a:latin typeface="Calibri" charset="0"/>
                <a:ea typeface="ＭＳ Ｐゴシック" charset="0"/>
              </a:rPr>
              <a:t> "</a:t>
            </a:r>
            <a:r>
              <a:rPr lang="de-DE" sz="1800" err="1">
                <a:latin typeface="Calibri" charset="0"/>
                <a:ea typeface="ＭＳ Ｐゴシック" charset="0"/>
              </a:rPr>
              <a:t>conservative</a:t>
            </a:r>
            <a:r>
              <a:rPr lang="de-DE" sz="1800">
                <a:latin typeface="Calibri" charset="0"/>
                <a:ea typeface="ＭＳ Ｐゴシック" charset="0"/>
              </a:rPr>
              <a:t>" </a:t>
            </a:r>
            <a:r>
              <a:rPr lang="de-DE" sz="1800" err="1">
                <a:latin typeface="Calibri" charset="0"/>
                <a:ea typeface="ＭＳ Ｐゴシック" charset="0"/>
              </a:rPr>
              <a:t>algorithm</a:t>
            </a:r>
            <a:r>
              <a:rPr lang="de-AT" sz="1800">
                <a:latin typeface="Calibri" charset="0"/>
              </a:rPr>
              <a:t> (RFC 6675)</a:t>
            </a:r>
          </a:p>
          <a:p>
            <a:pPr marL="742950" lvl="2" indent="-342900">
              <a:lnSpc>
                <a:spcPct val="90000"/>
              </a:lnSpc>
            </a:pPr>
            <a:r>
              <a:rPr lang="de-AT" sz="1800">
                <a:latin typeface="Calibri" charset="0"/>
              </a:rPr>
              <a:t>Other variant: </a:t>
            </a:r>
            <a:r>
              <a:rPr lang="de-AT" sz="1800">
                <a:solidFill>
                  <a:srgbClr val="0070C0"/>
                </a:solidFill>
                <a:latin typeface="Calibri" charset="0"/>
              </a:rPr>
              <a:t>FACK</a:t>
            </a:r>
            <a:r>
              <a:rPr lang="de-AT" sz="1800">
                <a:latin typeface="Calibri" charset="0"/>
              </a:rPr>
              <a:t>, optional in Linux; considers all "holes" as lost </a:t>
            </a:r>
            <a:r>
              <a:rPr lang="en-US" sz="1800">
                <a:latin typeface="Wingdings" charset="0"/>
                <a:ea typeface="ＭＳ Ｐゴシック" charset="0"/>
                <a:cs typeface="Wingdings" charset="0"/>
              </a:rPr>
              <a:t></a:t>
            </a:r>
            <a:r>
              <a:rPr lang="de-AT" sz="1800">
                <a:latin typeface="Calibri" charset="0"/>
              </a:rPr>
              <a:t> retransmit</a:t>
            </a:r>
            <a:endParaRPr lang="de-DE" sz="1800">
              <a:latin typeface="Calibri" charset="0"/>
            </a:endParaRPr>
          </a:p>
        </p:txBody>
      </p:sp>
      <p:pic>
        <p:nvPicPr>
          <p:cNvPr id="52228" name="Picture 4" descr="3_8-sackforma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916832"/>
            <a:ext cx="6945313" cy="170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20357324"/>
      </p:ext>
    </p:extLst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497F60-9348-D943-8138-B83EFBCD49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SACK loss recovery: key aspects</a:t>
            </a:r>
            <a:br>
              <a:rPr lang="en-US"/>
            </a:br>
            <a:r>
              <a:rPr lang="en-US"/>
              <a:t>(see extra slides for details)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B6B019-CC1D-C54F-983D-2A97BCC8FF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544" y="1864568"/>
            <a:ext cx="8219256" cy="4876800"/>
          </a:xfrm>
        </p:spPr>
        <p:txBody>
          <a:bodyPr/>
          <a:lstStyle/>
          <a:p>
            <a:r>
              <a:rPr lang="en-US" sz="2400"/>
              <a:t>Explicitly estimate #bytes in flight: "</a:t>
            </a:r>
            <a:r>
              <a:rPr lang="en-US" sz="2400">
                <a:solidFill>
                  <a:srgbClr val="0070C0"/>
                </a:solidFill>
              </a:rPr>
              <a:t>pipe</a:t>
            </a:r>
            <a:r>
              <a:rPr lang="en-US" sz="2400"/>
              <a:t>"</a:t>
            </a:r>
          </a:p>
          <a:p>
            <a:pPr lvl="1"/>
            <a:r>
              <a:rPr lang="en-US" sz="2000"/>
              <a:t>cwnd – pipe &gt; 1 segment means: "allowed to send"</a:t>
            </a:r>
            <a:br>
              <a:rPr lang="en-US" sz="2000"/>
            </a:br>
            <a:endParaRPr lang="en-US" sz="2000"/>
          </a:p>
          <a:p>
            <a:r>
              <a:rPr lang="en-US" sz="2400"/>
              <a:t>Determine the ideal next segment to send</a:t>
            </a:r>
          </a:p>
          <a:p>
            <a:pPr lvl="1"/>
            <a:r>
              <a:rPr lang="en-US" sz="2000"/>
              <a:t>Retransmit only when we're really sure that a segment was lost</a:t>
            </a:r>
          </a:p>
          <a:p>
            <a:pPr lvl="1"/>
            <a:r>
              <a:rPr lang="en-US" sz="2000"/>
              <a:t>Else transmit new segments, if possible... or just do something reasonable (better to retransmit less-sure-segments than nothing if we're allowed to send)</a:t>
            </a:r>
          </a:p>
          <a:p>
            <a:pPr lvl="1"/>
            <a:endParaRPr lang="en-US" sz="2000"/>
          </a:p>
          <a:p>
            <a:r>
              <a:rPr lang="en-US" sz="2400"/>
              <a:t>Maintain other existing TCP logic</a:t>
            </a:r>
          </a:p>
          <a:p>
            <a:pPr lvl="1"/>
            <a:r>
              <a:rPr lang="en-US" sz="2000"/>
              <a:t>DupACK interpretation</a:t>
            </a:r>
          </a:p>
          <a:p>
            <a:pPr lvl="1"/>
            <a:r>
              <a:rPr lang="en-US" sz="2000"/>
              <a:t>Limited Transmit</a:t>
            </a:r>
          </a:p>
          <a:p>
            <a:pPr lvl="1"/>
            <a:r>
              <a:rPr lang="en-US" sz="2000"/>
              <a:t>...</a:t>
            </a:r>
          </a:p>
        </p:txBody>
      </p:sp>
    </p:spTree>
    <p:extLst>
      <p:ext uri="{BB962C8B-B14F-4D97-AF65-F5344CB8AC3E}">
        <p14:creationId xmlns:p14="http://schemas.microsoft.com/office/powerpoint/2010/main" val="55257067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>
                <a:latin typeface="Calibri" charset="0"/>
              </a:rPr>
              <a:t>Spurious timeouts</a:t>
            </a:r>
            <a:endParaRPr lang="de-AT">
              <a:latin typeface="Calibri" charset="0"/>
            </a:endParaRPr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916832"/>
            <a:ext cx="5257800" cy="4941168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de-DE" sz="1800" err="1">
                <a:latin typeface="Calibri" charset="0"/>
              </a:rPr>
              <a:t>Possible</a:t>
            </a:r>
            <a:r>
              <a:rPr lang="de-DE" sz="1800">
                <a:latin typeface="Calibri" charset="0"/>
              </a:rPr>
              <a:t> </a:t>
            </a:r>
            <a:r>
              <a:rPr lang="de-DE" sz="1800" err="1">
                <a:latin typeface="Calibri" charset="0"/>
              </a:rPr>
              <a:t>occurrence</a:t>
            </a:r>
            <a:r>
              <a:rPr lang="de-DE" sz="1800">
                <a:latin typeface="Calibri" charset="0"/>
              </a:rPr>
              <a:t> in e.g. </a:t>
            </a:r>
            <a:r>
              <a:rPr lang="de-DE" sz="1800" err="1">
                <a:latin typeface="Calibri" charset="0"/>
              </a:rPr>
              <a:t>wireless</a:t>
            </a:r>
            <a:r>
              <a:rPr lang="de-DE" sz="1800">
                <a:latin typeface="Calibri" charset="0"/>
              </a:rPr>
              <a:t> </a:t>
            </a:r>
            <a:r>
              <a:rPr lang="de-DE" sz="1800" err="1">
                <a:latin typeface="Calibri" charset="0"/>
              </a:rPr>
              <a:t>scenarios</a:t>
            </a:r>
            <a:r>
              <a:rPr lang="de-DE" sz="1800">
                <a:latin typeface="Calibri" charset="0"/>
              </a:rPr>
              <a:t> (</a:t>
            </a:r>
            <a:r>
              <a:rPr lang="de-DE" sz="1800" err="1">
                <a:latin typeface="Calibri" charset="0"/>
              </a:rPr>
              <a:t>handover</a:t>
            </a:r>
            <a:r>
              <a:rPr lang="de-DE" sz="1800">
                <a:latin typeface="Calibri" charset="0"/>
              </a:rPr>
              <a:t>): </a:t>
            </a:r>
            <a:r>
              <a:rPr lang="de-DE" sz="1800" err="1">
                <a:latin typeface="Calibri" charset="0"/>
              </a:rPr>
              <a:t>sudden</a:t>
            </a:r>
            <a:r>
              <a:rPr lang="de-DE" sz="1800">
                <a:latin typeface="Calibri" charset="0"/>
              </a:rPr>
              <a:t> </a:t>
            </a:r>
            <a:r>
              <a:rPr lang="de-DE" sz="1800" err="1">
                <a:latin typeface="Calibri" charset="0"/>
              </a:rPr>
              <a:t>delay</a:t>
            </a:r>
            <a:r>
              <a:rPr lang="de-DE" sz="1800">
                <a:latin typeface="Calibri" charset="0"/>
              </a:rPr>
              <a:t> </a:t>
            </a:r>
            <a:r>
              <a:rPr lang="de-DE" sz="1800" err="1">
                <a:latin typeface="Calibri" charset="0"/>
              </a:rPr>
              <a:t>spike</a:t>
            </a:r>
            <a:endParaRPr lang="de-DE" sz="1800">
              <a:latin typeface="Calibri" charset="0"/>
            </a:endParaRPr>
          </a:p>
          <a:p>
            <a:pPr eaLnBrk="1" hangingPunct="1">
              <a:lnSpc>
                <a:spcPct val="90000"/>
              </a:lnSpc>
            </a:pPr>
            <a:endParaRPr lang="de-DE" sz="1800">
              <a:latin typeface="Calibri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de-DE" sz="1800">
                <a:latin typeface="Calibri" charset="0"/>
              </a:rPr>
              <a:t>Can </a:t>
            </a:r>
            <a:r>
              <a:rPr lang="de-DE" sz="1800" err="1">
                <a:latin typeface="Calibri" charset="0"/>
              </a:rPr>
              <a:t>lead</a:t>
            </a:r>
            <a:r>
              <a:rPr lang="de-DE" sz="1800">
                <a:latin typeface="Calibri" charset="0"/>
              </a:rPr>
              <a:t> </a:t>
            </a:r>
            <a:r>
              <a:rPr lang="de-DE" sz="1800" err="1">
                <a:latin typeface="Calibri" charset="0"/>
              </a:rPr>
              <a:t>to</a:t>
            </a:r>
            <a:r>
              <a:rPr lang="de-DE" sz="1800">
                <a:latin typeface="Calibri" charset="0"/>
              </a:rPr>
              <a:t> </a:t>
            </a:r>
            <a:r>
              <a:rPr lang="de-DE" sz="1800" err="1">
                <a:latin typeface="Calibri" charset="0"/>
              </a:rPr>
              <a:t>timeout</a:t>
            </a:r>
            <a:br>
              <a:rPr lang="de-DE" sz="1800">
                <a:latin typeface="Calibri" charset="0"/>
              </a:rPr>
            </a:br>
            <a:r>
              <a:rPr lang="de-DE" sz="1800">
                <a:latin typeface="Calibri" charset="0"/>
              </a:rPr>
              <a:t> </a:t>
            </a:r>
            <a:r>
              <a:rPr lang="de-DE" sz="1800">
                <a:latin typeface="Calibri" charset="0"/>
                <a:sym typeface="Wingdings" charset="0"/>
              </a:rPr>
              <a:t> </a:t>
            </a:r>
            <a:r>
              <a:rPr lang="de-DE" sz="1800" err="1">
                <a:latin typeface="Calibri" charset="0"/>
                <a:sym typeface="Wingdings" charset="0"/>
              </a:rPr>
              <a:t>slow</a:t>
            </a:r>
            <a:r>
              <a:rPr lang="de-DE" sz="1800">
                <a:latin typeface="Calibri" charset="0"/>
                <a:sym typeface="Wingdings" charset="0"/>
              </a:rPr>
              <a:t> </a:t>
            </a:r>
            <a:r>
              <a:rPr lang="de-DE" sz="1800" err="1">
                <a:latin typeface="Calibri" charset="0"/>
                <a:sym typeface="Wingdings" charset="0"/>
              </a:rPr>
              <a:t>start</a:t>
            </a:r>
            <a:endParaRPr lang="de-DE" sz="1800">
              <a:latin typeface="Calibri" charset="0"/>
              <a:sym typeface="Wingdings" charset="0"/>
            </a:endParaRPr>
          </a:p>
          <a:p>
            <a:pPr lvl="1" eaLnBrk="1" hangingPunct="1">
              <a:lnSpc>
                <a:spcPct val="90000"/>
              </a:lnSpc>
            </a:pPr>
            <a:r>
              <a:rPr lang="de-DE" sz="1600">
                <a:latin typeface="Calibri" charset="0"/>
                <a:ea typeface="ＭＳ Ｐゴシック" charset="0"/>
                <a:sym typeface="Wingdings" charset="0"/>
              </a:rPr>
              <a:t>But: </a:t>
            </a:r>
            <a:r>
              <a:rPr lang="de-DE" sz="1600" err="1">
                <a:latin typeface="Calibri" charset="0"/>
                <a:ea typeface="ＭＳ Ｐゴシック" charset="0"/>
                <a:sym typeface="Wingdings" charset="0"/>
              </a:rPr>
              <a:t>underlying</a:t>
            </a:r>
            <a:r>
              <a:rPr lang="de-DE" sz="1600">
                <a:latin typeface="Calibri" charset="0"/>
                <a:ea typeface="ＭＳ Ｐゴシック" charset="0"/>
                <a:sym typeface="Wingdings" charset="0"/>
              </a:rPr>
              <a:t> </a:t>
            </a:r>
            <a:r>
              <a:rPr lang="de-DE" sz="1600" err="1">
                <a:latin typeface="Calibri" charset="0"/>
                <a:ea typeface="ＭＳ Ｐゴシック" charset="0"/>
                <a:sym typeface="Wingdings" charset="0"/>
              </a:rPr>
              <a:t>assumption</a:t>
            </a:r>
            <a:r>
              <a:rPr lang="de-DE" sz="1600">
                <a:latin typeface="Calibri" charset="0"/>
                <a:ea typeface="ＭＳ Ｐゴシック" charset="0"/>
                <a:sym typeface="Wingdings" charset="0"/>
              </a:rPr>
              <a:t>: “</a:t>
            </a:r>
            <a:r>
              <a:rPr lang="de-DE" sz="1600" err="1">
                <a:latin typeface="Calibri" charset="0"/>
                <a:ea typeface="ＭＳ Ｐゴシック" charset="0"/>
                <a:sym typeface="Wingdings" charset="0"/>
              </a:rPr>
              <a:t>pipe</a:t>
            </a:r>
            <a:r>
              <a:rPr lang="de-DE" sz="1600">
                <a:latin typeface="Calibri" charset="0"/>
                <a:ea typeface="ＭＳ Ｐゴシック" charset="0"/>
                <a:sym typeface="Wingdings" charset="0"/>
              </a:rPr>
              <a:t> </a:t>
            </a:r>
            <a:r>
              <a:rPr lang="de-DE" sz="1600" err="1">
                <a:latin typeface="Calibri" charset="0"/>
                <a:ea typeface="ＭＳ Ｐゴシック" charset="0"/>
                <a:sym typeface="Wingdings" charset="0"/>
              </a:rPr>
              <a:t>empty</a:t>
            </a:r>
            <a:r>
              <a:rPr lang="de-DE" sz="1600">
                <a:latin typeface="Calibri" charset="0"/>
                <a:ea typeface="ＭＳ Ｐゴシック" charset="0"/>
                <a:sym typeface="Wingdings" charset="0"/>
              </a:rPr>
              <a:t>“ </a:t>
            </a:r>
            <a:r>
              <a:rPr lang="de-DE" sz="1600" err="1">
                <a:latin typeface="Calibri" charset="0"/>
                <a:ea typeface="ＭＳ Ｐゴシック" charset="0"/>
                <a:sym typeface="Wingdings" charset="0"/>
              </a:rPr>
              <a:t>is</a:t>
            </a:r>
            <a:r>
              <a:rPr lang="de-DE" sz="1600">
                <a:latin typeface="Calibri" charset="0"/>
                <a:ea typeface="ＭＳ Ｐゴシック" charset="0"/>
                <a:sym typeface="Wingdings" charset="0"/>
              </a:rPr>
              <a:t> </a:t>
            </a:r>
            <a:r>
              <a:rPr lang="de-DE" sz="1600" err="1">
                <a:latin typeface="Calibri" charset="0"/>
                <a:ea typeface="ＭＳ Ｐゴシック" charset="0"/>
                <a:sym typeface="Wingdings" charset="0"/>
              </a:rPr>
              <a:t>wrong</a:t>
            </a:r>
            <a:r>
              <a:rPr lang="de-DE" sz="1600">
                <a:latin typeface="Calibri" charset="0"/>
                <a:ea typeface="ＭＳ Ｐゴシック" charset="0"/>
                <a:sym typeface="Wingdings" charset="0"/>
              </a:rPr>
              <a:t>!</a:t>
            </a:r>
            <a:br>
              <a:rPr lang="de-DE" sz="1600">
                <a:latin typeface="Calibri" charset="0"/>
                <a:ea typeface="ＭＳ Ｐゴシック" charset="0"/>
                <a:sym typeface="Wingdings" charset="0"/>
              </a:rPr>
            </a:br>
            <a:r>
              <a:rPr lang="de-DE" sz="1600">
                <a:latin typeface="Calibri" charset="0"/>
                <a:ea typeface="ＭＳ Ｐゴシック" charset="0"/>
                <a:sym typeface="Wingdings" charset="0"/>
              </a:rPr>
              <a:t>(</a:t>
            </a:r>
            <a:r>
              <a:rPr lang="de-DE" sz="1600">
                <a:solidFill>
                  <a:srgbClr val="008000"/>
                </a:solidFill>
                <a:latin typeface="Calibri" charset="0"/>
                <a:ea typeface="ＭＳ Ｐゴシック" charset="0"/>
                <a:sym typeface="Wingdings" charset="0"/>
              </a:rPr>
              <a:t>“</a:t>
            </a:r>
            <a:r>
              <a:rPr lang="de-DE" sz="1600" err="1">
                <a:solidFill>
                  <a:srgbClr val="008000"/>
                </a:solidFill>
                <a:latin typeface="Calibri" charset="0"/>
                <a:ea typeface="ＭＳ Ｐゴシック" charset="0"/>
                <a:sym typeface="Wingdings" charset="0"/>
              </a:rPr>
              <a:t>spurious</a:t>
            </a:r>
            <a:r>
              <a:rPr lang="de-DE" sz="1600">
                <a:solidFill>
                  <a:srgbClr val="008000"/>
                </a:solidFill>
                <a:latin typeface="Calibri" charset="0"/>
                <a:ea typeface="ＭＳ Ｐゴシック" charset="0"/>
                <a:sym typeface="Wingdings" charset="0"/>
              </a:rPr>
              <a:t> </a:t>
            </a:r>
            <a:r>
              <a:rPr lang="de-DE" sz="1600" err="1">
                <a:solidFill>
                  <a:srgbClr val="008000"/>
                </a:solidFill>
                <a:latin typeface="Calibri" charset="0"/>
                <a:ea typeface="ＭＳ Ｐゴシック" charset="0"/>
                <a:sym typeface="Wingdings" charset="0"/>
              </a:rPr>
              <a:t>timeout</a:t>
            </a:r>
            <a:r>
              <a:rPr lang="de-DE" sz="1600">
                <a:solidFill>
                  <a:srgbClr val="008000"/>
                </a:solidFill>
                <a:latin typeface="Calibri" charset="0"/>
                <a:ea typeface="ＭＳ Ｐゴシック" charset="0"/>
                <a:sym typeface="Wingdings" charset="0"/>
              </a:rPr>
              <a:t>“</a:t>
            </a:r>
            <a:r>
              <a:rPr lang="de-DE" sz="1600">
                <a:latin typeface="Calibri" charset="0"/>
                <a:ea typeface="ＭＳ Ｐゴシック" charset="0"/>
                <a:sym typeface="Wingdings" charset="0"/>
              </a:rPr>
              <a:t>)</a:t>
            </a:r>
          </a:p>
          <a:p>
            <a:pPr lvl="1" eaLnBrk="1" hangingPunct="1">
              <a:lnSpc>
                <a:spcPct val="90000"/>
              </a:lnSpc>
            </a:pPr>
            <a:r>
              <a:rPr lang="de-DE" sz="1600">
                <a:latin typeface="Calibri" charset="0"/>
                <a:ea typeface="ＭＳ Ｐゴシック" charset="0"/>
                <a:sym typeface="Wingdings" charset="0"/>
              </a:rPr>
              <a:t>Old </a:t>
            </a:r>
            <a:r>
              <a:rPr lang="de-DE" sz="1600" err="1">
                <a:latin typeface="Calibri" charset="0"/>
                <a:ea typeface="ＭＳ Ｐゴシック" charset="0"/>
                <a:sym typeface="Wingdings" charset="0"/>
              </a:rPr>
              <a:t>incoming</a:t>
            </a:r>
            <a:r>
              <a:rPr lang="de-DE" sz="1600">
                <a:latin typeface="Calibri" charset="0"/>
                <a:ea typeface="ＭＳ Ｐゴシック" charset="0"/>
                <a:sym typeface="Wingdings" charset="0"/>
              </a:rPr>
              <a:t> ACK after </a:t>
            </a:r>
            <a:r>
              <a:rPr lang="de-DE" sz="1600" err="1">
                <a:latin typeface="Calibri" charset="0"/>
                <a:ea typeface="ＭＳ Ｐゴシック" charset="0"/>
                <a:sym typeface="Wingdings" charset="0"/>
              </a:rPr>
              <a:t>timeout</a:t>
            </a:r>
            <a:r>
              <a:rPr lang="de-DE" sz="1600">
                <a:latin typeface="Calibri" charset="0"/>
                <a:ea typeface="ＭＳ Ｐゴシック" charset="0"/>
                <a:sym typeface="Wingdings" charset="0"/>
              </a:rPr>
              <a:t> </a:t>
            </a:r>
            <a:r>
              <a:rPr lang="de-DE" sz="1600" err="1">
                <a:latin typeface="Calibri" charset="0"/>
                <a:ea typeface="ＭＳ Ｐゴシック" charset="0"/>
                <a:sym typeface="Wingdings" charset="0"/>
              </a:rPr>
              <a:t>should</a:t>
            </a:r>
            <a:r>
              <a:rPr lang="de-DE" sz="1600">
                <a:latin typeface="Calibri" charset="0"/>
                <a:ea typeface="ＭＳ Ｐゴシック" charset="0"/>
                <a:sym typeface="Wingdings" charset="0"/>
              </a:rPr>
              <a:t> </a:t>
            </a:r>
            <a:r>
              <a:rPr lang="de-DE" sz="1600" err="1">
                <a:latin typeface="Calibri" charset="0"/>
                <a:ea typeface="ＭＳ Ｐゴシック" charset="0"/>
                <a:sym typeface="Wingdings" charset="0"/>
              </a:rPr>
              <a:t>be</a:t>
            </a:r>
            <a:r>
              <a:rPr lang="de-DE" sz="1600">
                <a:latin typeface="Calibri" charset="0"/>
                <a:ea typeface="ＭＳ Ｐゴシック" charset="0"/>
                <a:sym typeface="Wingdings" charset="0"/>
              </a:rPr>
              <a:t> </a:t>
            </a:r>
            <a:r>
              <a:rPr lang="de-DE" sz="1600" err="1">
                <a:latin typeface="Calibri" charset="0"/>
                <a:ea typeface="ＭＳ Ｐゴシック" charset="0"/>
                <a:sym typeface="Wingdings" charset="0"/>
              </a:rPr>
              <a:t>used</a:t>
            </a:r>
            <a:r>
              <a:rPr lang="de-DE" sz="1600">
                <a:latin typeface="Calibri" charset="0"/>
                <a:ea typeface="ＭＳ Ｐゴシック" charset="0"/>
                <a:sym typeface="Wingdings" charset="0"/>
              </a:rPr>
              <a:t> </a:t>
            </a:r>
            <a:r>
              <a:rPr lang="de-DE" sz="1600" err="1">
                <a:latin typeface="Calibri" charset="0"/>
                <a:ea typeface="ＭＳ Ｐゴシック" charset="0"/>
                <a:sym typeface="Wingdings" charset="0"/>
              </a:rPr>
              <a:t>to</a:t>
            </a:r>
            <a:r>
              <a:rPr lang="de-DE" sz="1600">
                <a:latin typeface="Calibri" charset="0"/>
                <a:ea typeface="ＭＳ Ｐゴシック" charset="0"/>
                <a:sym typeface="Wingdings" charset="0"/>
              </a:rPr>
              <a:t> </a:t>
            </a:r>
            <a:r>
              <a:rPr lang="de-DE" sz="1600" err="1">
                <a:latin typeface="Calibri" charset="0"/>
                <a:ea typeface="ＭＳ Ｐゴシック" charset="0"/>
                <a:sym typeface="Wingdings" charset="0"/>
              </a:rPr>
              <a:t>undo</a:t>
            </a:r>
            <a:r>
              <a:rPr lang="de-DE" sz="1600">
                <a:latin typeface="Calibri" charset="0"/>
                <a:ea typeface="ＭＳ Ｐゴシック" charset="0"/>
                <a:sym typeface="Wingdings" charset="0"/>
              </a:rPr>
              <a:t> </a:t>
            </a:r>
            <a:r>
              <a:rPr lang="de-DE" sz="1600" err="1">
                <a:latin typeface="Calibri" charset="0"/>
                <a:ea typeface="ＭＳ Ｐゴシック" charset="0"/>
                <a:sym typeface="Wingdings" charset="0"/>
              </a:rPr>
              <a:t>the</a:t>
            </a:r>
            <a:r>
              <a:rPr lang="de-DE" sz="1600">
                <a:latin typeface="Calibri" charset="0"/>
                <a:ea typeface="ＭＳ Ｐゴシック" charset="0"/>
                <a:sym typeface="Wingdings" charset="0"/>
              </a:rPr>
              <a:t> </a:t>
            </a:r>
            <a:r>
              <a:rPr lang="de-DE" sz="1600" err="1">
                <a:latin typeface="Calibri" charset="0"/>
                <a:ea typeface="ＭＳ Ｐゴシック" charset="0"/>
                <a:sym typeface="Wingdings" charset="0"/>
              </a:rPr>
              <a:t>error</a:t>
            </a:r>
            <a:endParaRPr lang="de-DE" sz="1600">
              <a:latin typeface="Calibri" charset="0"/>
              <a:ea typeface="ＭＳ Ｐゴシック" charset="0"/>
              <a:sym typeface="Wingdings" charset="0"/>
            </a:endParaRPr>
          </a:p>
          <a:p>
            <a:pPr lvl="1" eaLnBrk="1" hangingPunct="1">
              <a:lnSpc>
                <a:spcPct val="90000"/>
              </a:lnSpc>
            </a:pPr>
            <a:endParaRPr lang="de-DE" sz="1600">
              <a:latin typeface="Calibri" charset="0"/>
              <a:ea typeface="ＭＳ Ｐゴシック" charset="0"/>
              <a:sym typeface="Wingdings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de-DE" sz="1800" err="1">
                <a:latin typeface="Calibri" charset="0"/>
                <a:sym typeface="Wingdings" charset="0"/>
              </a:rPr>
              <a:t>Several</a:t>
            </a:r>
            <a:r>
              <a:rPr lang="de-DE" sz="1800">
                <a:latin typeface="Calibri" charset="0"/>
                <a:sym typeface="Wingdings" charset="0"/>
              </a:rPr>
              <a:t> </a:t>
            </a:r>
            <a:r>
              <a:rPr lang="de-DE" sz="1800" err="1">
                <a:latin typeface="Calibri" charset="0"/>
                <a:sym typeface="Wingdings" charset="0"/>
              </a:rPr>
              <a:t>methods</a:t>
            </a:r>
            <a:r>
              <a:rPr lang="de-DE" sz="1800">
                <a:latin typeface="Calibri" charset="0"/>
                <a:sym typeface="Wingdings" charset="0"/>
              </a:rPr>
              <a:t> </a:t>
            </a:r>
            <a:r>
              <a:rPr lang="de-DE" sz="1800" err="1">
                <a:latin typeface="Calibri" charset="0"/>
                <a:sym typeface="Wingdings" charset="0"/>
              </a:rPr>
              <a:t>proposed</a:t>
            </a:r>
            <a:br>
              <a:rPr lang="de-DE" sz="1800">
                <a:latin typeface="Calibri" charset="0"/>
                <a:sym typeface="Wingdings" charset="0"/>
              </a:rPr>
            </a:br>
            <a:r>
              <a:rPr lang="de-DE" sz="1800" err="1">
                <a:latin typeface="Calibri" charset="0"/>
                <a:sym typeface="Wingdings" charset="0"/>
              </a:rPr>
              <a:t>Examples</a:t>
            </a:r>
            <a:r>
              <a:rPr lang="de-DE" sz="1800">
                <a:latin typeface="Calibri" charset="0"/>
                <a:sym typeface="Wingdings" charset="0"/>
              </a:rPr>
              <a:t>:</a:t>
            </a:r>
            <a:endParaRPr lang="de-DE" sz="1800">
              <a:solidFill>
                <a:schemeClr val="accent1"/>
              </a:solidFill>
              <a:latin typeface="Calibri" charset="0"/>
              <a:sym typeface="Wingdings" charset="0"/>
            </a:endParaRPr>
          </a:p>
          <a:p>
            <a:pPr lvl="1" eaLnBrk="1" hangingPunct="1">
              <a:lnSpc>
                <a:spcPct val="90000"/>
              </a:lnSpc>
            </a:pPr>
            <a:r>
              <a:rPr lang="de-DE" sz="1600">
                <a:solidFill>
                  <a:srgbClr val="0070C0"/>
                </a:solidFill>
                <a:latin typeface="Calibri" charset="0"/>
                <a:ea typeface="ＭＳ Ｐゴシック" charset="0"/>
                <a:sym typeface="Wingdings" charset="0"/>
              </a:rPr>
              <a:t>Eifel </a:t>
            </a:r>
            <a:r>
              <a:rPr lang="de-DE" sz="1600" err="1">
                <a:solidFill>
                  <a:srgbClr val="0070C0"/>
                </a:solidFill>
                <a:latin typeface="Calibri" charset="0"/>
                <a:ea typeface="ＭＳ Ｐゴシック" charset="0"/>
                <a:sym typeface="Wingdings" charset="0"/>
              </a:rPr>
              <a:t>Algorithm</a:t>
            </a:r>
            <a:r>
              <a:rPr lang="de-DE" sz="1600">
                <a:latin typeface="Calibri" charset="0"/>
                <a:ea typeface="ＭＳ Ｐゴシック" charset="0"/>
                <a:sym typeface="Wingdings" charset="0"/>
              </a:rPr>
              <a:t>: </a:t>
            </a:r>
            <a:r>
              <a:rPr lang="de-DE" sz="1600" err="1">
                <a:latin typeface="Calibri" charset="0"/>
                <a:ea typeface="ＭＳ Ｐゴシック" charset="0"/>
                <a:sym typeface="Wingdings" charset="0"/>
              </a:rPr>
              <a:t>use</a:t>
            </a:r>
            <a:r>
              <a:rPr lang="de-DE" sz="1600">
                <a:latin typeface="Calibri" charset="0"/>
                <a:ea typeface="ＭＳ Ｐゴシック" charset="0"/>
                <a:sym typeface="Wingdings" charset="0"/>
              </a:rPr>
              <a:t> </a:t>
            </a:r>
            <a:r>
              <a:rPr lang="de-DE" sz="1600" err="1">
                <a:latin typeface="Calibri" charset="0"/>
                <a:ea typeface="ＭＳ Ｐゴシック" charset="0"/>
                <a:sym typeface="Wingdings" charset="0"/>
              </a:rPr>
              <a:t>timestamps</a:t>
            </a:r>
            <a:r>
              <a:rPr lang="de-DE" sz="1600">
                <a:latin typeface="Calibri" charset="0"/>
                <a:ea typeface="ＭＳ Ｐゴシック" charset="0"/>
                <a:sym typeface="Wingdings" charset="0"/>
              </a:rPr>
              <a:t> </a:t>
            </a:r>
            <a:r>
              <a:rPr lang="de-DE" sz="1600" err="1">
                <a:latin typeface="Calibri" charset="0"/>
                <a:ea typeface="ＭＳ Ｐゴシック" charset="0"/>
                <a:sym typeface="Wingdings" charset="0"/>
              </a:rPr>
              <a:t>option</a:t>
            </a:r>
            <a:r>
              <a:rPr lang="de-DE" sz="1600">
                <a:latin typeface="Calibri" charset="0"/>
                <a:ea typeface="ＭＳ Ｐゴシック" charset="0"/>
                <a:sym typeface="Wingdings" charset="0"/>
              </a:rPr>
              <a:t> </a:t>
            </a:r>
            <a:r>
              <a:rPr lang="de-DE" sz="1600" err="1">
                <a:latin typeface="Calibri" charset="0"/>
                <a:ea typeface="ＭＳ Ｐゴシック" charset="0"/>
                <a:sym typeface="Wingdings" charset="0"/>
              </a:rPr>
              <a:t>to</a:t>
            </a:r>
            <a:r>
              <a:rPr lang="de-DE" sz="1600">
                <a:latin typeface="Calibri" charset="0"/>
                <a:ea typeface="ＭＳ Ｐゴシック" charset="0"/>
                <a:sym typeface="Wingdings" charset="0"/>
              </a:rPr>
              <a:t> check: </a:t>
            </a:r>
            <a:r>
              <a:rPr lang="de-DE" sz="1600" err="1">
                <a:latin typeface="Calibri" charset="0"/>
                <a:ea typeface="ＭＳ Ｐゴシック" charset="0"/>
                <a:sym typeface="Wingdings" charset="0"/>
              </a:rPr>
              <a:t>timestamp</a:t>
            </a:r>
            <a:r>
              <a:rPr lang="de-DE" sz="1600">
                <a:latin typeface="Calibri" charset="0"/>
                <a:ea typeface="ＭＳ Ｐゴシック" charset="0"/>
                <a:sym typeface="Wingdings" charset="0"/>
              </a:rPr>
              <a:t> in ACK &lt; time </a:t>
            </a:r>
            <a:r>
              <a:rPr lang="de-DE" sz="1600" err="1">
                <a:latin typeface="Calibri" charset="0"/>
                <a:ea typeface="ＭＳ Ｐゴシック" charset="0"/>
                <a:sym typeface="Wingdings" charset="0"/>
              </a:rPr>
              <a:t>of</a:t>
            </a:r>
            <a:r>
              <a:rPr lang="de-DE" sz="1600">
                <a:latin typeface="Calibri" charset="0"/>
                <a:ea typeface="ＭＳ Ｐゴシック" charset="0"/>
                <a:sym typeface="Wingdings" charset="0"/>
              </a:rPr>
              <a:t> </a:t>
            </a:r>
            <a:r>
              <a:rPr lang="de-DE" sz="1600" err="1">
                <a:latin typeface="Calibri" charset="0"/>
                <a:ea typeface="ＭＳ Ｐゴシック" charset="0"/>
                <a:sym typeface="Wingdings" charset="0"/>
              </a:rPr>
              <a:t>timeout</a:t>
            </a:r>
            <a:r>
              <a:rPr lang="de-DE" sz="1600">
                <a:latin typeface="Calibri" charset="0"/>
                <a:ea typeface="ＭＳ Ｐゴシック" charset="0"/>
                <a:sym typeface="Wingdings" charset="0"/>
              </a:rPr>
              <a:t>?</a:t>
            </a:r>
          </a:p>
          <a:p>
            <a:pPr lvl="1" eaLnBrk="1" hangingPunct="1">
              <a:lnSpc>
                <a:spcPct val="90000"/>
              </a:lnSpc>
            </a:pPr>
            <a:r>
              <a:rPr lang="de-DE" sz="1600">
                <a:solidFill>
                  <a:srgbClr val="0070C0"/>
                </a:solidFill>
                <a:latin typeface="Calibri" charset="0"/>
                <a:ea typeface="ＭＳ Ｐゴシック" charset="0"/>
                <a:sym typeface="Wingdings" charset="0"/>
              </a:rPr>
              <a:t>DSACK</a:t>
            </a:r>
            <a:r>
              <a:rPr lang="de-DE" sz="1600">
                <a:latin typeface="Calibri" charset="0"/>
                <a:ea typeface="ＭＳ Ｐゴシック" charset="0"/>
                <a:sym typeface="Wingdings" charset="0"/>
              </a:rPr>
              <a:t>: </a:t>
            </a:r>
            <a:r>
              <a:rPr lang="de-DE" sz="1600" err="1">
                <a:latin typeface="Calibri" charset="0"/>
                <a:ea typeface="ＭＳ Ｐゴシック" charset="0"/>
                <a:sym typeface="Wingdings" charset="0"/>
              </a:rPr>
              <a:t>duplicate</a:t>
            </a:r>
            <a:r>
              <a:rPr lang="de-DE" sz="1600">
                <a:latin typeface="Calibri" charset="0"/>
                <a:ea typeface="ＭＳ Ｐゴシック" charset="0"/>
                <a:sym typeface="Wingdings" charset="0"/>
              </a:rPr>
              <a:t> </a:t>
            </a:r>
            <a:r>
              <a:rPr lang="de-DE" sz="1600" err="1">
                <a:latin typeface="Calibri" charset="0"/>
                <a:ea typeface="ＭＳ Ｐゴシック" charset="0"/>
                <a:sym typeface="Wingdings" charset="0"/>
              </a:rPr>
              <a:t>arrived</a:t>
            </a:r>
            <a:endParaRPr lang="de-DE" sz="1600">
              <a:latin typeface="Calibri" charset="0"/>
              <a:ea typeface="ＭＳ Ｐゴシック" charset="0"/>
              <a:sym typeface="Wingdings" charset="0"/>
            </a:endParaRPr>
          </a:p>
          <a:p>
            <a:pPr lvl="1">
              <a:lnSpc>
                <a:spcPct val="90000"/>
              </a:lnSpc>
            </a:pPr>
            <a:r>
              <a:rPr lang="de-DE" sz="1600">
                <a:solidFill>
                  <a:srgbClr val="0070C0"/>
                </a:solidFill>
                <a:latin typeface="Calibri" charset="0"/>
                <a:ea typeface="ＭＳ Ｐゴシック" charset="0"/>
                <a:sym typeface="Wingdings" charset="0"/>
              </a:rPr>
              <a:t>F-RTO</a:t>
            </a:r>
            <a:r>
              <a:rPr lang="de-DE" sz="1600">
                <a:latin typeface="Calibri" charset="0"/>
                <a:ea typeface="ＭＳ Ｐゴシック" charset="0"/>
                <a:sym typeface="Wingdings" charset="0"/>
              </a:rPr>
              <a:t>: after RTO, send </a:t>
            </a:r>
            <a:r>
              <a:rPr lang="de-DE" sz="1600" err="1">
                <a:latin typeface="Calibri" charset="0"/>
                <a:ea typeface="ＭＳ Ｐゴシック" charset="0"/>
                <a:sym typeface="Wingdings" charset="0"/>
              </a:rPr>
              <a:t>one</a:t>
            </a:r>
            <a:r>
              <a:rPr lang="de-DE" sz="1600">
                <a:latin typeface="Calibri" charset="0"/>
                <a:ea typeface="ＭＳ Ｐゴシック" charset="0"/>
                <a:sym typeface="Wingdings" charset="0"/>
              </a:rPr>
              <a:t> </a:t>
            </a:r>
            <a:r>
              <a:rPr lang="de-DE" sz="1600" err="1">
                <a:latin typeface="Calibri" charset="0"/>
                <a:ea typeface="ＭＳ Ｐゴシック" charset="0"/>
                <a:sym typeface="Wingdings" charset="0"/>
              </a:rPr>
              <a:t>retransmit</a:t>
            </a:r>
            <a:r>
              <a:rPr lang="de-DE" sz="1600">
                <a:latin typeface="Calibri" charset="0"/>
                <a:ea typeface="ＭＳ Ｐゴシック" charset="0"/>
                <a:sym typeface="Wingdings" charset="0"/>
              </a:rPr>
              <a:t>, </a:t>
            </a:r>
            <a:r>
              <a:rPr lang="de-DE" sz="1600" err="1">
                <a:latin typeface="Calibri" charset="0"/>
                <a:ea typeface="ＭＳ Ｐゴシック" charset="0"/>
                <a:sym typeface="Wingdings" charset="0"/>
              </a:rPr>
              <a:t>then</a:t>
            </a:r>
            <a:r>
              <a:rPr lang="de-DE" sz="1600">
                <a:latin typeface="Calibri" charset="0"/>
                <a:ea typeface="ＭＳ Ｐゴシック" charset="0"/>
                <a:sym typeface="Wingdings" charset="0"/>
              </a:rPr>
              <a:t>, </a:t>
            </a:r>
            <a:r>
              <a:rPr lang="de-DE" sz="1600" err="1">
                <a:latin typeface="Calibri" charset="0"/>
                <a:ea typeface="ＭＳ Ｐゴシック" charset="0"/>
                <a:sym typeface="Wingdings" charset="0"/>
              </a:rPr>
              <a:t>if</a:t>
            </a:r>
            <a:r>
              <a:rPr lang="de-DE" sz="1600">
                <a:latin typeface="Calibri" charset="0"/>
                <a:ea typeface="ＭＳ Ｐゴシック" charset="0"/>
                <a:sym typeface="Wingdings" charset="0"/>
              </a:rPr>
              <a:t> ACK </a:t>
            </a:r>
            <a:r>
              <a:rPr lang="de-DE" sz="1600" err="1">
                <a:latin typeface="Calibri" charset="0"/>
                <a:ea typeface="ＭＳ Ｐゴシック" charset="0"/>
                <a:sym typeface="Wingdings" charset="0"/>
              </a:rPr>
              <a:t>advances</a:t>
            </a:r>
            <a:r>
              <a:rPr lang="de-DE" sz="1600">
                <a:latin typeface="Calibri" charset="0"/>
                <a:ea typeface="ＭＳ Ｐゴシック" charset="0"/>
                <a:sym typeface="Wingdings" charset="0"/>
              </a:rPr>
              <a:t> </a:t>
            </a:r>
            <a:r>
              <a:rPr lang="de-DE" sz="1600" err="1">
                <a:latin typeface="Calibri" charset="0"/>
                <a:ea typeface="ＭＳ Ｐゴシック" charset="0"/>
                <a:sym typeface="Wingdings" charset="0"/>
              </a:rPr>
              <a:t>the</a:t>
            </a:r>
            <a:r>
              <a:rPr lang="de-DE" sz="1600">
                <a:latin typeface="Calibri" charset="0"/>
                <a:ea typeface="ＭＳ Ｐゴシック" charset="0"/>
                <a:sym typeface="Wingdings" charset="0"/>
              </a:rPr>
              <a:t> </a:t>
            </a:r>
            <a:r>
              <a:rPr lang="de-DE" sz="1600" err="1">
                <a:latin typeface="Calibri" charset="0"/>
                <a:ea typeface="ＭＳ Ｐゴシック" charset="0"/>
                <a:sym typeface="Wingdings" charset="0"/>
              </a:rPr>
              <a:t>window</a:t>
            </a:r>
            <a:r>
              <a:rPr lang="de-DE" sz="1600">
                <a:latin typeface="Calibri" charset="0"/>
                <a:ea typeface="ＭＳ Ｐゴシック" charset="0"/>
                <a:sym typeface="Wingdings" charset="0"/>
              </a:rPr>
              <a:t>, send </a:t>
            </a:r>
            <a:r>
              <a:rPr lang="de-DE" sz="1600" err="1">
                <a:latin typeface="Calibri" charset="0"/>
                <a:ea typeface="ＭＳ Ｐゴシック" charset="0"/>
                <a:sym typeface="Wingdings" charset="0"/>
              </a:rPr>
              <a:t>new</a:t>
            </a:r>
            <a:r>
              <a:rPr lang="de-DE" sz="1600">
                <a:latin typeface="Calibri" charset="0"/>
                <a:ea typeface="ＭＳ Ｐゴシック" charset="0"/>
                <a:sym typeface="Wingdings" charset="0"/>
              </a:rPr>
              <a:t> </a:t>
            </a:r>
            <a:r>
              <a:rPr lang="de-DE" sz="1600" err="1">
                <a:latin typeface="Calibri" charset="0"/>
                <a:ea typeface="ＭＳ Ｐゴシック" charset="0"/>
                <a:sym typeface="Wingdings" charset="0"/>
              </a:rPr>
              <a:t>data</a:t>
            </a:r>
            <a:r>
              <a:rPr lang="de-DE" sz="1600">
                <a:latin typeface="Calibri" charset="0"/>
                <a:ea typeface="ＭＳ Ｐゴシック" charset="0"/>
                <a:sym typeface="Wingdings" charset="0"/>
              </a:rPr>
              <a:t>; </a:t>
            </a:r>
            <a:r>
              <a:rPr lang="de-DE" sz="1600" err="1">
                <a:latin typeface="Calibri" charset="0"/>
                <a:ea typeface="ＭＳ Ｐゴシック" charset="0"/>
                <a:sym typeface="Wingdings" charset="0"/>
              </a:rPr>
              <a:t>if</a:t>
            </a:r>
            <a:r>
              <a:rPr lang="de-DE" sz="1600">
                <a:latin typeface="Calibri" charset="0"/>
                <a:ea typeface="ＭＳ Ｐゴシック" charset="0"/>
                <a:sym typeface="Wingdings" charset="0"/>
              </a:rPr>
              <a:t> </a:t>
            </a:r>
            <a:r>
              <a:rPr lang="de-DE" sz="1600" err="1">
                <a:latin typeface="Calibri" charset="0"/>
                <a:ea typeface="ＭＳ Ｐゴシック" charset="0"/>
                <a:sym typeface="Wingdings" charset="0"/>
              </a:rPr>
              <a:t>new</a:t>
            </a:r>
            <a:r>
              <a:rPr lang="de-DE" sz="1600">
                <a:latin typeface="Calibri" charset="0"/>
                <a:ea typeface="ＭＳ Ｐゴシック" charset="0"/>
                <a:sym typeface="Wingdings" charset="0"/>
              </a:rPr>
              <a:t> </a:t>
            </a:r>
            <a:r>
              <a:rPr lang="de-DE" sz="1600" err="1">
                <a:latin typeface="Calibri" charset="0"/>
                <a:ea typeface="ＭＳ Ｐゴシック" charset="0"/>
                <a:sym typeface="Wingdings" charset="0"/>
              </a:rPr>
              <a:t>data</a:t>
            </a:r>
            <a:r>
              <a:rPr lang="de-DE" sz="1600">
                <a:latin typeface="Calibri" charset="0"/>
                <a:ea typeface="ＭＳ Ｐゴシック" charset="0"/>
                <a:sym typeface="Wingdings" charset="0"/>
              </a:rPr>
              <a:t> </a:t>
            </a:r>
            <a:r>
              <a:rPr lang="de-DE" sz="1600" err="1">
                <a:latin typeface="Calibri" charset="0"/>
                <a:ea typeface="ＭＳ Ｐゴシック" charset="0"/>
                <a:sym typeface="Wingdings" charset="0"/>
              </a:rPr>
              <a:t>gets</a:t>
            </a:r>
            <a:r>
              <a:rPr lang="de-DE" sz="1600">
                <a:latin typeface="Calibri" charset="0"/>
                <a:ea typeface="ＭＳ Ｐゴシック" charset="0"/>
                <a:sym typeface="Wingdings" charset="0"/>
              </a:rPr>
              <a:t> </a:t>
            </a:r>
            <a:r>
              <a:rPr lang="de-DE" sz="1600" err="1">
                <a:latin typeface="Calibri" charset="0"/>
                <a:ea typeface="ＭＳ Ｐゴシック" charset="0"/>
                <a:sym typeface="Wingdings" charset="0"/>
              </a:rPr>
              <a:t>ACKed</a:t>
            </a:r>
            <a:r>
              <a:rPr lang="de-DE" sz="1600">
                <a:latin typeface="Calibri" charset="0"/>
                <a:ea typeface="ＭＳ Ｐゴシック" charset="0"/>
                <a:sym typeface="Wingdings" charset="0"/>
              </a:rPr>
              <a:t>, </a:t>
            </a:r>
            <a:r>
              <a:rPr lang="de-DE" sz="1600" err="1">
                <a:latin typeface="Calibri" charset="0"/>
                <a:ea typeface="ＭＳ Ｐゴシック" charset="0"/>
                <a:sym typeface="Wingdings" charset="0"/>
              </a:rPr>
              <a:t>timeout</a:t>
            </a:r>
            <a:r>
              <a:rPr lang="de-DE" sz="1600">
                <a:latin typeface="Calibri" charset="0"/>
                <a:ea typeface="ＭＳ Ｐゴシック" charset="0"/>
                <a:sym typeface="Wingdings" charset="0"/>
              </a:rPr>
              <a:t> was </a:t>
            </a:r>
            <a:r>
              <a:rPr lang="de-DE" sz="1600" err="1">
                <a:latin typeface="Calibri" charset="0"/>
                <a:ea typeface="ＭＳ Ｐゴシック" charset="0"/>
                <a:sym typeface="Wingdings" charset="0"/>
              </a:rPr>
              <a:t>spurious</a:t>
            </a:r>
            <a:endParaRPr lang="de-AT" sz="1600">
              <a:latin typeface="Calibri" charset="0"/>
              <a:ea typeface="ＭＳ Ｐゴシック" charset="0"/>
              <a:sym typeface="Wingdings" charset="0"/>
            </a:endParaRPr>
          </a:p>
        </p:txBody>
      </p:sp>
      <p:pic>
        <p:nvPicPr>
          <p:cNvPr id="53252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1470049"/>
            <a:ext cx="3528392" cy="48873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11493258"/>
      </p:ext>
    </p:extLst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>
                <a:latin typeface="Calibri" charset="0"/>
              </a:rPr>
              <a:t>Appropriate Byte Counting</a:t>
            </a:r>
            <a:endParaRPr lang="de-AT">
              <a:latin typeface="Calibri" charset="0"/>
            </a:endParaRP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536" y="2012776"/>
            <a:ext cx="8039100" cy="4800600"/>
          </a:xfrm>
        </p:spPr>
        <p:txBody>
          <a:bodyPr/>
          <a:lstStyle/>
          <a:p>
            <a:pPr eaLnBrk="1" hangingPunct="1"/>
            <a:r>
              <a:rPr lang="de-DE" sz="2000" err="1">
                <a:latin typeface="Calibri" charset="0"/>
              </a:rPr>
              <a:t>Increasing</a:t>
            </a:r>
            <a:r>
              <a:rPr lang="de-DE" sz="2000">
                <a:latin typeface="Calibri" charset="0"/>
              </a:rPr>
              <a:t> in </a:t>
            </a:r>
            <a:r>
              <a:rPr lang="de-DE" sz="2000" err="1">
                <a:latin typeface="Calibri" charset="0"/>
              </a:rPr>
              <a:t>Congestion</a:t>
            </a:r>
            <a:r>
              <a:rPr lang="de-DE" sz="2000">
                <a:latin typeface="Calibri" charset="0"/>
              </a:rPr>
              <a:t> </a:t>
            </a:r>
            <a:r>
              <a:rPr lang="de-DE" sz="2000" err="1">
                <a:latin typeface="Calibri" charset="0"/>
              </a:rPr>
              <a:t>Avoidance</a:t>
            </a:r>
            <a:r>
              <a:rPr lang="de-DE" sz="2000">
                <a:latin typeface="Calibri" charset="0"/>
              </a:rPr>
              <a:t> </a:t>
            </a:r>
            <a:r>
              <a:rPr lang="de-DE" sz="2000" err="1">
                <a:latin typeface="Calibri" charset="0"/>
              </a:rPr>
              <a:t>mode</a:t>
            </a:r>
            <a:r>
              <a:rPr lang="de-DE" sz="2000">
                <a:latin typeface="Calibri" charset="0"/>
              </a:rPr>
              <a:t>: </a:t>
            </a:r>
            <a:r>
              <a:rPr lang="de-DE" sz="2000" err="1">
                <a:latin typeface="Calibri" charset="0"/>
              </a:rPr>
              <a:t>common</a:t>
            </a:r>
            <a:r>
              <a:rPr lang="de-DE" sz="2000">
                <a:latin typeface="Calibri" charset="0"/>
              </a:rPr>
              <a:t> </a:t>
            </a:r>
            <a:r>
              <a:rPr lang="de-DE" sz="2000" err="1">
                <a:latin typeface="Calibri" charset="0"/>
              </a:rPr>
              <a:t>implementation</a:t>
            </a:r>
            <a:r>
              <a:rPr lang="de-DE" sz="2000">
                <a:latin typeface="Calibri" charset="0"/>
              </a:rPr>
              <a:t> (e.g. Jan’05 FreeBSD </a:t>
            </a:r>
            <a:r>
              <a:rPr lang="de-DE" sz="2000" err="1">
                <a:latin typeface="Calibri" charset="0"/>
              </a:rPr>
              <a:t>code</a:t>
            </a:r>
            <a:r>
              <a:rPr lang="de-DE" sz="2000">
                <a:latin typeface="Calibri" charset="0"/>
              </a:rPr>
              <a:t>): </a:t>
            </a:r>
            <a:r>
              <a:rPr lang="de-DE" sz="2000" err="1">
                <a:latin typeface="Calibri" charset="0"/>
              </a:rPr>
              <a:t>cwnd</a:t>
            </a:r>
            <a:r>
              <a:rPr lang="de-DE" sz="2000">
                <a:latin typeface="Calibri" charset="0"/>
              </a:rPr>
              <a:t> += SMSS*SMSS/</a:t>
            </a:r>
            <a:r>
              <a:rPr lang="de-DE" sz="2000" err="1">
                <a:latin typeface="Calibri" charset="0"/>
              </a:rPr>
              <a:t>cwnd</a:t>
            </a:r>
            <a:r>
              <a:rPr lang="de-DE" sz="2000">
                <a:latin typeface="Calibri" charset="0"/>
              </a:rPr>
              <a:t> </a:t>
            </a:r>
            <a:r>
              <a:rPr lang="de-DE" sz="2000" err="1">
                <a:latin typeface="Calibri" charset="0"/>
              </a:rPr>
              <a:t>for</a:t>
            </a:r>
            <a:r>
              <a:rPr lang="de-DE" sz="2000">
                <a:latin typeface="Calibri" charset="0"/>
              </a:rPr>
              <a:t> </a:t>
            </a:r>
            <a:r>
              <a:rPr lang="de-DE" sz="2000" err="1">
                <a:latin typeface="Calibri" charset="0"/>
              </a:rPr>
              <a:t>every</a:t>
            </a:r>
            <a:r>
              <a:rPr lang="de-DE" sz="2000">
                <a:latin typeface="Calibri" charset="0"/>
              </a:rPr>
              <a:t> ACK</a:t>
            </a:r>
            <a:br>
              <a:rPr lang="de-DE" sz="2000">
                <a:latin typeface="Calibri" charset="0"/>
              </a:rPr>
            </a:br>
            <a:r>
              <a:rPr lang="de-DE" sz="2000">
                <a:latin typeface="Calibri" charset="0"/>
              </a:rPr>
              <a:t>(same </a:t>
            </a:r>
            <a:r>
              <a:rPr lang="de-DE" sz="2000" err="1">
                <a:latin typeface="Calibri" charset="0"/>
              </a:rPr>
              <a:t>as</a:t>
            </a:r>
            <a:r>
              <a:rPr lang="de-DE" sz="2000">
                <a:latin typeface="Calibri" charset="0"/>
              </a:rPr>
              <a:t> </a:t>
            </a:r>
            <a:r>
              <a:rPr lang="de-DE" sz="2000" err="1">
                <a:latin typeface="Calibri" charset="0"/>
              </a:rPr>
              <a:t>cwnd</a:t>
            </a:r>
            <a:r>
              <a:rPr lang="de-DE" sz="2000">
                <a:latin typeface="Calibri" charset="0"/>
              </a:rPr>
              <a:t> += 1/</a:t>
            </a:r>
            <a:r>
              <a:rPr lang="de-DE" sz="2000" err="1">
                <a:latin typeface="Calibri" charset="0"/>
              </a:rPr>
              <a:t>cwnd</a:t>
            </a:r>
            <a:r>
              <a:rPr lang="de-DE" sz="2000">
                <a:latin typeface="Calibri" charset="0"/>
              </a:rPr>
              <a:t> </a:t>
            </a:r>
            <a:r>
              <a:rPr lang="de-DE" sz="2000" err="1">
                <a:latin typeface="Calibri" charset="0"/>
              </a:rPr>
              <a:t>if</a:t>
            </a:r>
            <a:r>
              <a:rPr lang="de-DE" sz="2000">
                <a:latin typeface="Calibri" charset="0"/>
              </a:rPr>
              <a:t> </a:t>
            </a:r>
            <a:r>
              <a:rPr lang="de-DE" sz="2000" err="1">
                <a:latin typeface="Calibri" charset="0"/>
              </a:rPr>
              <a:t>we</a:t>
            </a:r>
            <a:r>
              <a:rPr lang="de-DE" sz="2000">
                <a:latin typeface="Calibri" charset="0"/>
              </a:rPr>
              <a:t> </a:t>
            </a:r>
            <a:r>
              <a:rPr lang="de-DE" sz="2000" err="1">
                <a:latin typeface="Calibri" charset="0"/>
              </a:rPr>
              <a:t>count</a:t>
            </a:r>
            <a:r>
              <a:rPr lang="de-DE" sz="2000">
                <a:latin typeface="Calibri" charset="0"/>
              </a:rPr>
              <a:t> </a:t>
            </a:r>
            <a:r>
              <a:rPr lang="de-DE" sz="2000" err="1">
                <a:latin typeface="Calibri" charset="0"/>
              </a:rPr>
              <a:t>segments</a:t>
            </a:r>
            <a:r>
              <a:rPr lang="de-DE" sz="2000">
                <a:latin typeface="Calibri" charset="0"/>
              </a:rPr>
              <a:t>)</a:t>
            </a:r>
          </a:p>
          <a:p>
            <a:pPr lvl="1" eaLnBrk="1" hangingPunct="1"/>
            <a:r>
              <a:rPr lang="de-DE" sz="1800">
                <a:latin typeface="Calibri" charset="0"/>
                <a:ea typeface="ＭＳ Ｐゴシック" charset="0"/>
              </a:rPr>
              <a:t>Problem: e.g. </a:t>
            </a:r>
            <a:r>
              <a:rPr lang="de-DE" sz="1800" err="1">
                <a:latin typeface="Calibri" charset="0"/>
                <a:ea typeface="ＭＳ Ｐゴシック" charset="0"/>
              </a:rPr>
              <a:t>cwnd</a:t>
            </a:r>
            <a:r>
              <a:rPr lang="de-DE" sz="1800">
                <a:latin typeface="Calibri" charset="0"/>
                <a:ea typeface="ＭＳ Ｐゴシック" charset="0"/>
              </a:rPr>
              <a:t> = 2: 2 + 1/2 + 1/ (2+1/2)) = 2+0.5+0.4 = 2.9</a:t>
            </a:r>
            <a:br>
              <a:rPr lang="de-DE" sz="1800">
                <a:latin typeface="Calibri" charset="0"/>
                <a:ea typeface="ＭＳ Ｐゴシック" charset="0"/>
              </a:rPr>
            </a:br>
            <a:r>
              <a:rPr lang="de-DE" sz="1800" err="1">
                <a:latin typeface="Calibri" charset="0"/>
                <a:ea typeface="ＭＳ Ｐゴシック" charset="0"/>
              </a:rPr>
              <a:t>thus</a:t>
            </a:r>
            <a:r>
              <a:rPr lang="de-DE" sz="1800">
                <a:latin typeface="Calibri" charset="0"/>
                <a:ea typeface="ＭＳ Ｐゴシック" charset="0"/>
              </a:rPr>
              <a:t>, </a:t>
            </a:r>
            <a:r>
              <a:rPr lang="de-DE" sz="1800" err="1">
                <a:latin typeface="Calibri" charset="0"/>
                <a:ea typeface="ＭＳ Ｐゴシック" charset="0"/>
              </a:rPr>
              <a:t>cannot</a:t>
            </a:r>
            <a:r>
              <a:rPr lang="de-DE" sz="1800">
                <a:latin typeface="Calibri" charset="0"/>
                <a:ea typeface="ＭＳ Ｐゴシック" charset="0"/>
              </a:rPr>
              <a:t> send a </a:t>
            </a:r>
            <a:r>
              <a:rPr lang="de-DE" sz="1800" err="1">
                <a:latin typeface="Calibri" charset="0"/>
                <a:ea typeface="ＭＳ Ｐゴシック" charset="0"/>
              </a:rPr>
              <a:t>new</a:t>
            </a:r>
            <a:r>
              <a:rPr lang="de-DE" sz="1800">
                <a:latin typeface="Calibri" charset="0"/>
                <a:ea typeface="ＭＳ Ｐゴシック" charset="0"/>
              </a:rPr>
              <a:t> packet after 1 RTT</a:t>
            </a:r>
          </a:p>
          <a:p>
            <a:pPr lvl="1" eaLnBrk="1" hangingPunct="1"/>
            <a:r>
              <a:rPr lang="de-DE" sz="1800" err="1">
                <a:latin typeface="Calibri" charset="0"/>
                <a:ea typeface="ＭＳ Ｐゴシック" charset="0"/>
              </a:rPr>
              <a:t>Worse</a:t>
            </a:r>
            <a:r>
              <a:rPr lang="de-DE" sz="1800">
                <a:latin typeface="Calibri" charset="0"/>
                <a:ea typeface="ＭＳ Ｐゴシック" charset="0"/>
              </a:rPr>
              <a:t> </a:t>
            </a:r>
            <a:r>
              <a:rPr lang="de-DE" sz="1800" err="1">
                <a:latin typeface="Calibri" charset="0"/>
                <a:ea typeface="ＭＳ Ｐゴシック" charset="0"/>
              </a:rPr>
              <a:t>with</a:t>
            </a:r>
            <a:r>
              <a:rPr lang="de-DE" sz="1800">
                <a:latin typeface="Calibri" charset="0"/>
                <a:ea typeface="ＭＳ Ｐゴシック" charset="0"/>
              </a:rPr>
              <a:t> </a:t>
            </a:r>
            <a:r>
              <a:rPr lang="de-DE" sz="1800" err="1">
                <a:latin typeface="Calibri" charset="0"/>
                <a:ea typeface="ＭＳ Ｐゴシック" charset="0"/>
              </a:rPr>
              <a:t>delayed</a:t>
            </a:r>
            <a:r>
              <a:rPr lang="de-DE" sz="1800">
                <a:latin typeface="Calibri" charset="0"/>
                <a:ea typeface="ＭＳ Ｐゴシック" charset="0"/>
              </a:rPr>
              <a:t> ACKs (</a:t>
            </a:r>
            <a:r>
              <a:rPr lang="de-DE" sz="1800" err="1">
                <a:latin typeface="Calibri" charset="0"/>
                <a:ea typeface="ＭＳ Ｐゴシック" charset="0"/>
              </a:rPr>
              <a:t>cwnd</a:t>
            </a:r>
            <a:r>
              <a:rPr lang="de-DE" sz="1800">
                <a:latin typeface="Calibri" charset="0"/>
                <a:ea typeface="ＭＳ Ｐゴシック" charset="0"/>
              </a:rPr>
              <a:t> = 2.5)</a:t>
            </a:r>
          </a:p>
          <a:p>
            <a:pPr lvl="1" eaLnBrk="1" hangingPunct="1"/>
            <a:r>
              <a:rPr lang="de-DE" sz="1800">
                <a:latin typeface="Calibri" charset="0"/>
                <a:ea typeface="ＭＳ Ｐゴシック" charset="0"/>
              </a:rPr>
              <a:t>Even </a:t>
            </a:r>
            <a:r>
              <a:rPr lang="de-DE" sz="1800" err="1">
                <a:latin typeface="Calibri" charset="0"/>
                <a:ea typeface="ＭＳ Ｐゴシック" charset="0"/>
              </a:rPr>
              <a:t>worse</a:t>
            </a:r>
            <a:r>
              <a:rPr lang="de-DE" sz="1800">
                <a:latin typeface="Calibri" charset="0"/>
                <a:ea typeface="ＭＳ Ｐゴシック" charset="0"/>
              </a:rPr>
              <a:t> </a:t>
            </a:r>
            <a:r>
              <a:rPr lang="de-DE" sz="1800" err="1">
                <a:latin typeface="Calibri" charset="0"/>
                <a:ea typeface="ＭＳ Ｐゴシック" charset="0"/>
              </a:rPr>
              <a:t>with</a:t>
            </a:r>
            <a:r>
              <a:rPr lang="de-DE" sz="1800">
                <a:latin typeface="Calibri" charset="0"/>
                <a:ea typeface="ＭＳ Ｐゴシック" charset="0"/>
              </a:rPr>
              <a:t> ACKs </a:t>
            </a:r>
            <a:r>
              <a:rPr lang="de-DE" sz="1800" err="1">
                <a:latin typeface="Calibri" charset="0"/>
                <a:ea typeface="ＭＳ Ｐゴシック" charset="0"/>
              </a:rPr>
              <a:t>for</a:t>
            </a:r>
            <a:r>
              <a:rPr lang="de-DE" sz="1800">
                <a:latin typeface="Calibri" charset="0"/>
                <a:ea typeface="ＭＳ Ｐゴシック" charset="0"/>
              </a:rPr>
              <a:t> </a:t>
            </a:r>
            <a:r>
              <a:rPr lang="de-DE" sz="1800" err="1">
                <a:latin typeface="Calibri" charset="0"/>
                <a:ea typeface="ＭＳ Ｐゴシック" charset="0"/>
              </a:rPr>
              <a:t>less</a:t>
            </a:r>
            <a:r>
              <a:rPr lang="de-DE" sz="1800">
                <a:latin typeface="Calibri" charset="0"/>
                <a:ea typeface="ＭＳ Ｐゴシック" charset="0"/>
              </a:rPr>
              <a:t> </a:t>
            </a:r>
            <a:r>
              <a:rPr lang="de-DE" sz="1800" err="1">
                <a:latin typeface="Calibri" charset="0"/>
                <a:ea typeface="ＭＳ Ｐゴシック" charset="0"/>
              </a:rPr>
              <a:t>than</a:t>
            </a:r>
            <a:r>
              <a:rPr lang="de-DE" sz="1800">
                <a:latin typeface="Calibri" charset="0"/>
                <a:ea typeface="ＭＳ Ｐゴシック" charset="0"/>
              </a:rPr>
              <a:t> 1 </a:t>
            </a:r>
            <a:r>
              <a:rPr lang="de-DE" sz="1800" err="1">
                <a:latin typeface="Calibri" charset="0"/>
                <a:ea typeface="ＭＳ Ｐゴシック" charset="0"/>
              </a:rPr>
              <a:t>segment</a:t>
            </a:r>
            <a:r>
              <a:rPr lang="de-DE" sz="1800">
                <a:latin typeface="Calibri" charset="0"/>
                <a:ea typeface="ＭＳ Ｐゴシック" charset="0"/>
              </a:rPr>
              <a:t> (</a:t>
            </a:r>
            <a:r>
              <a:rPr lang="de-DE" sz="1800" err="1">
                <a:latin typeface="Calibri" charset="0"/>
                <a:ea typeface="ＭＳ Ｐゴシック" charset="0"/>
              </a:rPr>
              <a:t>consider</a:t>
            </a:r>
            <a:r>
              <a:rPr lang="de-DE" sz="1800">
                <a:latin typeface="Calibri" charset="0"/>
                <a:ea typeface="ＭＳ Ｐゴシック" charset="0"/>
              </a:rPr>
              <a:t> 1000 1-byte ACKs)</a:t>
            </a:r>
            <a:br>
              <a:rPr lang="de-DE" sz="1800">
                <a:latin typeface="Calibri" charset="0"/>
                <a:ea typeface="ＭＳ Ｐゴシック" charset="0"/>
              </a:rPr>
            </a:br>
            <a:r>
              <a:rPr lang="de-DE" sz="1800">
                <a:latin typeface="Calibri" charset="0"/>
                <a:ea typeface="ＭＳ Ｐゴシック" charset="0"/>
              </a:rPr>
              <a:t> </a:t>
            </a:r>
            <a:r>
              <a:rPr lang="de-DE" sz="1800">
                <a:latin typeface="Calibri" charset="0"/>
                <a:ea typeface="ＭＳ Ｐゴシック" charset="0"/>
                <a:sym typeface="Wingdings" charset="0"/>
              </a:rPr>
              <a:t></a:t>
            </a:r>
            <a:r>
              <a:rPr lang="de-DE" sz="1800">
                <a:latin typeface="Calibri" charset="0"/>
                <a:ea typeface="ＭＳ Ｐゴシック" charset="0"/>
              </a:rPr>
              <a:t> </a:t>
            </a:r>
            <a:r>
              <a:rPr lang="de-DE" sz="1800" err="1">
                <a:latin typeface="Calibri" charset="0"/>
                <a:ea typeface="ＭＳ Ｐゴシック" charset="0"/>
              </a:rPr>
              <a:t>too</a:t>
            </a:r>
            <a:r>
              <a:rPr lang="de-DE" sz="1800">
                <a:latin typeface="Calibri" charset="0"/>
                <a:ea typeface="ＭＳ Ｐゴシック" charset="0"/>
              </a:rPr>
              <a:t> aggressive!</a:t>
            </a:r>
            <a:br>
              <a:rPr lang="de-DE" sz="1800">
                <a:latin typeface="Calibri" charset="0"/>
                <a:ea typeface="ＭＳ Ｐゴシック" charset="0"/>
              </a:rPr>
            </a:br>
            <a:endParaRPr lang="de-DE" sz="1800">
              <a:latin typeface="Calibri" charset="0"/>
              <a:ea typeface="ＭＳ Ｐゴシック" charset="0"/>
            </a:endParaRPr>
          </a:p>
          <a:p>
            <a:pPr eaLnBrk="1" hangingPunct="1"/>
            <a:r>
              <a:rPr lang="de-DE" sz="2000">
                <a:latin typeface="Calibri" charset="0"/>
                <a:sym typeface="Wingdings" charset="0"/>
              </a:rPr>
              <a:t>Solution: </a:t>
            </a:r>
            <a:r>
              <a:rPr lang="de-DE" sz="2000" err="1">
                <a:solidFill>
                  <a:srgbClr val="0070C0"/>
                </a:solidFill>
                <a:latin typeface="Calibri" charset="0"/>
              </a:rPr>
              <a:t>Appropriate</a:t>
            </a:r>
            <a:r>
              <a:rPr lang="de-DE" sz="2000">
                <a:solidFill>
                  <a:srgbClr val="0070C0"/>
                </a:solidFill>
                <a:latin typeface="Calibri" charset="0"/>
              </a:rPr>
              <a:t> Byte </a:t>
            </a:r>
            <a:r>
              <a:rPr lang="de-DE" sz="2000" err="1">
                <a:solidFill>
                  <a:srgbClr val="0070C0"/>
                </a:solidFill>
                <a:latin typeface="Calibri" charset="0"/>
              </a:rPr>
              <a:t>Counting</a:t>
            </a:r>
            <a:r>
              <a:rPr lang="de-DE" sz="2000">
                <a:solidFill>
                  <a:srgbClr val="0070C0"/>
                </a:solidFill>
                <a:latin typeface="Calibri" charset="0"/>
              </a:rPr>
              <a:t> (ABC)</a:t>
            </a:r>
          </a:p>
          <a:p>
            <a:pPr lvl="1" eaLnBrk="1" hangingPunct="1"/>
            <a:r>
              <a:rPr lang="de-DE" sz="1800" err="1">
                <a:latin typeface="Calibri" charset="0"/>
                <a:ea typeface="ＭＳ Ｐゴシック" charset="0"/>
              </a:rPr>
              <a:t>Maintain</a:t>
            </a:r>
            <a:r>
              <a:rPr lang="de-DE" sz="1800">
                <a:latin typeface="Calibri" charset="0"/>
                <a:ea typeface="ＭＳ Ｐゴシック" charset="0"/>
              </a:rPr>
              <a:t> </a:t>
            </a:r>
            <a:r>
              <a:rPr lang="de-DE" sz="1800" err="1">
                <a:latin typeface="Calibri" charset="0"/>
                <a:ea typeface="ＭＳ Ｐゴシック" charset="0"/>
              </a:rPr>
              <a:t>bytes_acked</a:t>
            </a:r>
            <a:r>
              <a:rPr lang="de-DE" sz="1800">
                <a:latin typeface="Calibri" charset="0"/>
                <a:ea typeface="ＭＳ Ｐゴシック" charset="0"/>
              </a:rPr>
              <a:t> variable; send </a:t>
            </a:r>
            <a:r>
              <a:rPr lang="de-DE" sz="1800" err="1">
                <a:latin typeface="Calibri" charset="0"/>
                <a:ea typeface="ＭＳ Ｐゴシック" charset="0"/>
              </a:rPr>
              <a:t>segment</a:t>
            </a:r>
            <a:r>
              <a:rPr lang="de-DE" sz="1800">
                <a:latin typeface="Calibri" charset="0"/>
                <a:ea typeface="ＭＳ Ｐゴシック" charset="0"/>
              </a:rPr>
              <a:t> </a:t>
            </a:r>
            <a:r>
              <a:rPr lang="de-DE" sz="1800" err="1">
                <a:latin typeface="Calibri" charset="0"/>
                <a:ea typeface="ＭＳ Ｐゴシック" charset="0"/>
              </a:rPr>
              <a:t>when</a:t>
            </a:r>
            <a:r>
              <a:rPr lang="de-DE" sz="1800">
                <a:latin typeface="Calibri" charset="0"/>
                <a:ea typeface="ＭＳ Ｐゴシック" charset="0"/>
              </a:rPr>
              <a:t> </a:t>
            </a:r>
            <a:r>
              <a:rPr lang="de-DE" sz="1800" err="1">
                <a:latin typeface="Calibri" charset="0"/>
                <a:ea typeface="ＭＳ Ｐゴシック" charset="0"/>
              </a:rPr>
              <a:t>threshold</a:t>
            </a:r>
            <a:r>
              <a:rPr lang="de-DE" sz="1800">
                <a:latin typeface="Calibri" charset="0"/>
                <a:ea typeface="ＭＳ Ｐゴシック" charset="0"/>
              </a:rPr>
              <a:t> </a:t>
            </a:r>
            <a:r>
              <a:rPr lang="de-DE" sz="1800" err="1">
                <a:latin typeface="Calibri" charset="0"/>
                <a:ea typeface="ＭＳ Ｐゴシック" charset="0"/>
              </a:rPr>
              <a:t>exceeded</a:t>
            </a:r>
            <a:endParaRPr lang="de-DE" sz="1800">
              <a:latin typeface="Calibri" charset="0"/>
              <a:ea typeface="ＭＳ Ｐゴシック" charset="0"/>
            </a:endParaRPr>
          </a:p>
          <a:p>
            <a:pPr lvl="1" eaLnBrk="1" hangingPunct="1"/>
            <a:r>
              <a:rPr lang="de-DE" sz="1800">
                <a:latin typeface="Calibri" charset="0"/>
                <a:ea typeface="ＭＳ Ｐゴシック" charset="0"/>
              </a:rPr>
              <a:t>Works in </a:t>
            </a:r>
            <a:r>
              <a:rPr lang="de-DE" sz="1800" err="1">
                <a:latin typeface="Calibri" charset="0"/>
                <a:ea typeface="ＭＳ Ｐゴシック" charset="0"/>
              </a:rPr>
              <a:t>Congestion</a:t>
            </a:r>
            <a:r>
              <a:rPr lang="de-DE" sz="1800">
                <a:latin typeface="Calibri" charset="0"/>
                <a:ea typeface="ＭＳ Ｐゴシック" charset="0"/>
              </a:rPr>
              <a:t> </a:t>
            </a:r>
            <a:r>
              <a:rPr lang="de-DE" sz="1800" err="1">
                <a:latin typeface="Calibri" charset="0"/>
                <a:ea typeface="ＭＳ Ｐゴシック" charset="0"/>
              </a:rPr>
              <a:t>Avoidance</a:t>
            </a:r>
            <a:r>
              <a:rPr lang="de-DE" sz="1800">
                <a:latin typeface="Calibri" charset="0"/>
                <a:ea typeface="ＭＳ Ｐゴシック" charset="0"/>
              </a:rPr>
              <a:t>; but </a:t>
            </a:r>
            <a:r>
              <a:rPr lang="de-DE" sz="1800" err="1">
                <a:latin typeface="Calibri" charset="0"/>
                <a:ea typeface="ＭＳ Ｐゴシック" charset="0"/>
              </a:rPr>
              <a:t>what</a:t>
            </a:r>
            <a:r>
              <a:rPr lang="de-DE" sz="1800">
                <a:latin typeface="Calibri" charset="0"/>
                <a:ea typeface="ＭＳ Ｐゴシック" charset="0"/>
              </a:rPr>
              <a:t> </a:t>
            </a:r>
            <a:r>
              <a:rPr lang="de-DE" sz="1800" err="1">
                <a:latin typeface="Calibri" charset="0"/>
                <a:ea typeface="ＭＳ Ｐゴシック" charset="0"/>
              </a:rPr>
              <a:t>about</a:t>
            </a:r>
            <a:r>
              <a:rPr lang="de-DE" sz="1800">
                <a:latin typeface="Calibri" charset="0"/>
                <a:ea typeface="ＭＳ Ｐゴシック" charset="0"/>
              </a:rPr>
              <a:t> Slow Start?</a:t>
            </a:r>
          </a:p>
          <a:p>
            <a:pPr lvl="2" eaLnBrk="1" hangingPunct="1"/>
            <a:r>
              <a:rPr lang="de-DE" sz="1600" err="1">
                <a:latin typeface="Calibri" charset="0"/>
                <a:ea typeface="ＭＳ Ｐゴシック" charset="0"/>
              </a:rPr>
              <a:t>Here</a:t>
            </a:r>
            <a:r>
              <a:rPr lang="de-DE" sz="1600">
                <a:latin typeface="Calibri" charset="0"/>
                <a:ea typeface="ＭＳ Ｐゴシック" charset="0"/>
              </a:rPr>
              <a:t>, ABC + </a:t>
            </a:r>
            <a:r>
              <a:rPr lang="de-DE" sz="1600" err="1">
                <a:latin typeface="Calibri" charset="0"/>
                <a:ea typeface="ＭＳ Ｐゴシック" charset="0"/>
              </a:rPr>
              <a:t>delayed</a:t>
            </a:r>
            <a:r>
              <a:rPr lang="de-DE" sz="1600">
                <a:latin typeface="Calibri" charset="0"/>
                <a:ea typeface="ＭＳ Ｐゴシック" charset="0"/>
              </a:rPr>
              <a:t> ACKs </a:t>
            </a:r>
            <a:r>
              <a:rPr lang="de-DE" sz="1600" err="1">
                <a:latin typeface="Calibri" charset="0"/>
                <a:ea typeface="ＭＳ Ｐゴシック" charset="0"/>
              </a:rPr>
              <a:t>means</a:t>
            </a:r>
            <a:r>
              <a:rPr lang="de-DE" sz="1600">
                <a:latin typeface="Calibri" charset="0"/>
                <a:ea typeface="ＭＳ Ｐゴシック" charset="0"/>
              </a:rPr>
              <a:t> </a:t>
            </a:r>
            <a:r>
              <a:rPr lang="de-DE" sz="1600" err="1">
                <a:latin typeface="Calibri" charset="0"/>
                <a:ea typeface="ＭＳ Ｐゴシック" charset="0"/>
              </a:rPr>
              <a:t>that</a:t>
            </a:r>
            <a:r>
              <a:rPr lang="de-DE" sz="1600">
                <a:latin typeface="Calibri" charset="0"/>
                <a:ea typeface="ＭＳ Ｐゴシック" charset="0"/>
              </a:rPr>
              <a:t> </a:t>
            </a:r>
            <a:r>
              <a:rPr lang="de-DE" sz="1600" err="1">
                <a:latin typeface="Calibri" charset="0"/>
                <a:ea typeface="ＭＳ Ｐゴシック" charset="0"/>
              </a:rPr>
              <a:t>the</a:t>
            </a:r>
            <a:r>
              <a:rPr lang="de-DE" sz="1600">
                <a:latin typeface="Calibri" charset="0"/>
                <a:ea typeface="ＭＳ Ｐゴシック" charset="0"/>
              </a:rPr>
              <a:t> rate </a:t>
            </a:r>
            <a:r>
              <a:rPr lang="de-DE" sz="1600" err="1">
                <a:latin typeface="Calibri" charset="0"/>
                <a:ea typeface="ＭＳ Ｐゴシック" charset="0"/>
              </a:rPr>
              <a:t>increases</a:t>
            </a:r>
            <a:r>
              <a:rPr lang="de-DE" sz="1600">
                <a:latin typeface="Calibri" charset="0"/>
                <a:ea typeface="ＭＳ Ｐゴシック" charset="0"/>
              </a:rPr>
              <a:t> in 2*SMSS </a:t>
            </a:r>
            <a:r>
              <a:rPr lang="de-DE" sz="1600" err="1">
                <a:latin typeface="Calibri" charset="0"/>
                <a:ea typeface="ＭＳ Ｐゴシック" charset="0"/>
              </a:rPr>
              <a:t>steps</a:t>
            </a:r>
            <a:endParaRPr lang="de-DE" sz="1600">
              <a:latin typeface="Calibri" charset="0"/>
              <a:ea typeface="ＭＳ Ｐゴシック" charset="0"/>
            </a:endParaRPr>
          </a:p>
          <a:p>
            <a:pPr lvl="2" eaLnBrk="1" hangingPunct="1"/>
            <a:r>
              <a:rPr lang="de-DE" sz="1600" err="1">
                <a:latin typeface="Calibri" charset="0"/>
                <a:ea typeface="ＭＳ Ｐゴシック" charset="0"/>
              </a:rPr>
              <a:t>If</a:t>
            </a:r>
            <a:r>
              <a:rPr lang="de-DE" sz="1600">
                <a:latin typeface="Calibri" charset="0"/>
                <a:ea typeface="ＭＳ Ｐゴシック" charset="0"/>
              </a:rPr>
              <a:t> a </a:t>
            </a:r>
            <a:r>
              <a:rPr lang="de-DE" sz="1600" err="1">
                <a:latin typeface="Calibri" charset="0"/>
                <a:ea typeface="ＭＳ Ｐゴシック" charset="0"/>
              </a:rPr>
              <a:t>series</a:t>
            </a:r>
            <a:r>
              <a:rPr lang="de-DE" sz="1600">
                <a:latin typeface="Calibri" charset="0"/>
                <a:ea typeface="ＭＳ Ｐゴシック" charset="0"/>
              </a:rPr>
              <a:t> </a:t>
            </a:r>
            <a:r>
              <a:rPr lang="de-DE" sz="1600" err="1">
                <a:latin typeface="Calibri" charset="0"/>
                <a:ea typeface="ＭＳ Ｐゴシック" charset="0"/>
              </a:rPr>
              <a:t>of</a:t>
            </a:r>
            <a:r>
              <a:rPr lang="de-DE" sz="1600">
                <a:latin typeface="Calibri" charset="0"/>
                <a:ea typeface="ＭＳ Ｐゴシック" charset="0"/>
              </a:rPr>
              <a:t> ACKs </a:t>
            </a:r>
            <a:r>
              <a:rPr lang="de-DE" sz="1600" err="1">
                <a:latin typeface="Calibri" charset="0"/>
                <a:ea typeface="ＭＳ Ｐゴシック" charset="0"/>
              </a:rPr>
              <a:t>are</a:t>
            </a:r>
            <a:r>
              <a:rPr lang="de-DE" sz="1600">
                <a:latin typeface="Calibri" charset="0"/>
                <a:ea typeface="ＭＳ Ｐゴシック" charset="0"/>
              </a:rPr>
              <a:t> </a:t>
            </a:r>
            <a:r>
              <a:rPr lang="de-DE" sz="1600" err="1">
                <a:latin typeface="Calibri" charset="0"/>
                <a:ea typeface="ＭＳ Ｐゴシック" charset="0"/>
              </a:rPr>
              <a:t>dropped</a:t>
            </a:r>
            <a:r>
              <a:rPr lang="de-DE" sz="1600">
                <a:latin typeface="Calibri" charset="0"/>
                <a:ea typeface="ＭＳ Ｐゴシック" charset="0"/>
              </a:rPr>
              <a:t>, </a:t>
            </a:r>
            <a:r>
              <a:rPr lang="de-DE" sz="1600" err="1">
                <a:latin typeface="Calibri" charset="0"/>
                <a:ea typeface="ＭＳ Ｐゴシック" charset="0"/>
              </a:rPr>
              <a:t>this</a:t>
            </a:r>
            <a:r>
              <a:rPr lang="de-DE" sz="1600">
                <a:latin typeface="Calibri" charset="0"/>
                <a:ea typeface="ＭＳ Ｐゴシック" charset="0"/>
              </a:rPr>
              <a:t> </a:t>
            </a:r>
            <a:r>
              <a:rPr lang="de-DE" sz="1600" err="1">
                <a:latin typeface="Calibri" charset="0"/>
                <a:ea typeface="ＭＳ Ｐゴシック" charset="0"/>
              </a:rPr>
              <a:t>could</a:t>
            </a:r>
            <a:r>
              <a:rPr lang="de-DE" sz="1600">
                <a:latin typeface="Calibri" charset="0"/>
                <a:ea typeface="ＭＳ Ｐゴシック" charset="0"/>
              </a:rPr>
              <a:t> </a:t>
            </a:r>
            <a:r>
              <a:rPr lang="de-DE" sz="1600" err="1">
                <a:latin typeface="Calibri" charset="0"/>
                <a:ea typeface="ＭＳ Ｐゴシック" charset="0"/>
              </a:rPr>
              <a:t>be</a:t>
            </a:r>
            <a:r>
              <a:rPr lang="de-DE" sz="1600">
                <a:latin typeface="Calibri" charset="0"/>
                <a:ea typeface="ＭＳ Ｐゴシック" charset="0"/>
              </a:rPr>
              <a:t> a </a:t>
            </a:r>
            <a:r>
              <a:rPr lang="de-DE" sz="1600" err="1">
                <a:latin typeface="Calibri" charset="0"/>
                <a:ea typeface="ＭＳ Ｐゴシック" charset="0"/>
              </a:rPr>
              <a:t>significant</a:t>
            </a:r>
            <a:r>
              <a:rPr lang="de-DE" sz="1600">
                <a:latin typeface="Calibri" charset="0"/>
                <a:ea typeface="ＭＳ Ｐゴシック" charset="0"/>
              </a:rPr>
              <a:t> </a:t>
            </a:r>
            <a:r>
              <a:rPr lang="de-DE" sz="1600" err="1">
                <a:latin typeface="Calibri" charset="0"/>
                <a:ea typeface="ＭＳ Ｐゴシック" charset="0"/>
              </a:rPr>
              <a:t>burst</a:t>
            </a:r>
            <a:r>
              <a:rPr lang="de-DE" sz="1600">
                <a:latin typeface="Calibri" charset="0"/>
                <a:ea typeface="ＭＳ Ｐゴシック" charset="0"/>
              </a:rPr>
              <a:t> (“</a:t>
            </a:r>
            <a:r>
              <a:rPr lang="de-DE" sz="1600" err="1">
                <a:latin typeface="Calibri" charset="0"/>
                <a:ea typeface="ＭＳ Ｐゴシック" charset="0"/>
              </a:rPr>
              <a:t>micro-burstiness</a:t>
            </a:r>
            <a:r>
              <a:rPr lang="de-DE" sz="1600">
                <a:latin typeface="Calibri" charset="0"/>
                <a:ea typeface="ＭＳ Ｐゴシック" charset="0"/>
              </a:rPr>
              <a:t>“); </a:t>
            </a:r>
            <a:r>
              <a:rPr lang="de-DE" sz="1600" err="1">
                <a:latin typeface="Calibri" charset="0"/>
                <a:ea typeface="ＭＳ Ｐゴシック" charset="0"/>
              </a:rPr>
              <a:t>thus</a:t>
            </a:r>
            <a:r>
              <a:rPr lang="de-DE" sz="1600">
                <a:latin typeface="Calibri" charset="0"/>
                <a:ea typeface="ＭＳ Ｐゴシック" charset="0"/>
              </a:rPr>
              <a:t>, </a:t>
            </a:r>
            <a:r>
              <a:rPr lang="de-DE" sz="1600" err="1">
                <a:latin typeface="Calibri" charset="0"/>
                <a:ea typeface="ＭＳ Ｐゴシック" charset="0"/>
              </a:rPr>
              <a:t>limit</a:t>
            </a:r>
            <a:r>
              <a:rPr lang="de-DE" sz="1600">
                <a:latin typeface="Calibri" charset="0"/>
                <a:ea typeface="ＭＳ Ｐゴシック" charset="0"/>
              </a:rPr>
              <a:t> </a:t>
            </a:r>
            <a:r>
              <a:rPr lang="de-DE" sz="1600" err="1">
                <a:latin typeface="Calibri" charset="0"/>
                <a:ea typeface="ＭＳ Ｐゴシック" charset="0"/>
              </a:rPr>
              <a:t>of</a:t>
            </a:r>
            <a:r>
              <a:rPr lang="de-DE" sz="1600">
                <a:latin typeface="Calibri" charset="0"/>
                <a:ea typeface="ＭＳ Ｐゴシック" charset="0"/>
              </a:rPr>
              <a:t> 2*SMSS per ACK </a:t>
            </a:r>
            <a:r>
              <a:rPr lang="de-DE" sz="1600" err="1">
                <a:latin typeface="Calibri" charset="0"/>
                <a:ea typeface="ＭＳ Ｐゴシック" charset="0"/>
              </a:rPr>
              <a:t>recommended</a:t>
            </a:r>
            <a:endParaRPr lang="de-AT" sz="1600">
              <a:latin typeface="Calibri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3102903"/>
      </p:ext>
    </p:extLst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Proportional Rate Reduction (PRR)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1772816"/>
            <a:ext cx="8964488" cy="5085184"/>
          </a:xfrm>
        </p:spPr>
        <p:txBody>
          <a:bodyPr/>
          <a:lstStyle/>
          <a:p>
            <a:r>
              <a:rPr lang="en-US" sz="2400"/>
              <a:t>Generalization (any back-off factor) of Linux' Rate-Halving</a:t>
            </a:r>
          </a:p>
          <a:p>
            <a:pPr lvl="1"/>
            <a:r>
              <a:rPr lang="en-US" sz="2000"/>
              <a:t>Rate-halving avoids burst + pause behavior of FACK or RFC 6675 "conservative loss recovery" algorithm; "paces" segments</a:t>
            </a:r>
          </a:p>
          <a:p>
            <a:pPr lvl="1"/>
            <a:r>
              <a:rPr lang="en-US" sz="2000"/>
              <a:t>Implements, for FR, common logic: Slow Start when cwnd&lt;ssthresh</a:t>
            </a:r>
            <a:br>
              <a:rPr lang="en-US" sz="2000"/>
            </a:br>
            <a:br>
              <a:rPr lang="en-US" sz="2000"/>
            </a:br>
            <a:r>
              <a:rPr lang="en-US" sz="2000"/>
              <a:t>Example from RFC6937 </a:t>
            </a:r>
            <a:r>
              <a:rPr lang="en-US" sz="1800"/>
              <a:t>(X = lost, N = new, R = retransmit)</a:t>
            </a:r>
            <a:r>
              <a:rPr lang="en-US" sz="2000"/>
              <a:t>:</a:t>
            </a:r>
          </a:p>
          <a:p>
            <a:pPr marL="457200" lvl="1" indent="0">
              <a:buNone/>
            </a:pPr>
            <a:r>
              <a:rPr lang="de-DE" sz="1400">
                <a:latin typeface="Courier" charset="0"/>
                <a:ea typeface="Courier" charset="0"/>
                <a:cs typeface="Courier" charset="0"/>
              </a:rPr>
              <a:t>RFC 6675</a:t>
            </a:r>
          </a:p>
          <a:p>
            <a:pPr marL="457200" lvl="1" indent="0">
              <a:buNone/>
            </a:pPr>
            <a:r>
              <a:rPr lang="de-DE" sz="1400">
                <a:latin typeface="Courier" charset="0"/>
                <a:ea typeface="Courier" charset="0"/>
                <a:cs typeface="Courier" charset="0"/>
              </a:rPr>
              <a:t>ack#   X  1  2  3  4  5  6  7  8  9 10 11 12 13 14 15 16 17 18 19</a:t>
            </a:r>
          </a:p>
          <a:p>
            <a:pPr marL="457200" lvl="1" indent="0">
              <a:buNone/>
            </a:pPr>
            <a:r>
              <a:rPr lang="de-DE" sz="1400">
                <a:latin typeface="Courier" charset="0"/>
                <a:ea typeface="Courier" charset="0"/>
                <a:cs typeface="Courier" charset="0"/>
              </a:rPr>
              <a:t>cwnd:    20 20 11 11 11 11 11 11 11 11 11 11 11 11 11 11 11 11 11</a:t>
            </a:r>
          </a:p>
          <a:p>
            <a:pPr marL="457200" lvl="1" indent="0">
              <a:buNone/>
            </a:pPr>
            <a:r>
              <a:rPr lang="de-DE" sz="1400">
                <a:latin typeface="Courier" charset="0"/>
                <a:ea typeface="Courier" charset="0"/>
                <a:cs typeface="Courier" charset="0"/>
              </a:rPr>
              <a:t>pipe:    19 19 18 18 17 16 15 14 13 12 11 10 10 10 10 10 10 10 10</a:t>
            </a:r>
          </a:p>
          <a:p>
            <a:pPr marL="457200" lvl="1" indent="0">
              <a:buNone/>
            </a:pPr>
            <a:r>
              <a:rPr lang="de-DE" sz="1400">
                <a:latin typeface="Courier" charset="0"/>
                <a:ea typeface="Courier" charset="0"/>
                <a:cs typeface="Courier" charset="0"/>
              </a:rPr>
              <a:t>sent:     N  N  R                          N  N  N  N  N  N  N  N</a:t>
            </a:r>
          </a:p>
          <a:p>
            <a:pPr marL="457200" lvl="1" indent="0">
              <a:buNone/>
            </a:pPr>
            <a:endParaRPr lang="de-DE" sz="1400">
              <a:latin typeface="Courier" charset="0"/>
              <a:ea typeface="Courier" charset="0"/>
              <a:cs typeface="Courier" charset="0"/>
            </a:endParaRPr>
          </a:p>
          <a:p>
            <a:pPr marL="457200" lvl="1" indent="0">
              <a:buNone/>
            </a:pPr>
            <a:r>
              <a:rPr lang="de-DE" sz="1400">
                <a:latin typeface="Courier" charset="0"/>
                <a:ea typeface="Courier" charset="0"/>
                <a:cs typeface="Courier" charset="0"/>
              </a:rPr>
              <a:t>Rate-Halving (Linux)</a:t>
            </a:r>
          </a:p>
          <a:p>
            <a:pPr marL="457200" lvl="1" indent="0">
              <a:buNone/>
            </a:pPr>
            <a:r>
              <a:rPr lang="de-DE" sz="1400">
                <a:latin typeface="Courier" charset="0"/>
                <a:ea typeface="Courier" charset="0"/>
                <a:cs typeface="Courier" charset="0"/>
              </a:rPr>
              <a:t>ack#   X  1  2  3  4  5  6  7  8  9 10 11 12 13 14 15 16 17 18 19</a:t>
            </a:r>
          </a:p>
          <a:p>
            <a:pPr marL="457200" lvl="1" indent="0">
              <a:buNone/>
            </a:pPr>
            <a:r>
              <a:rPr lang="de-DE" sz="1400">
                <a:latin typeface="Courier" charset="0"/>
                <a:ea typeface="Courier" charset="0"/>
                <a:cs typeface="Courier" charset="0"/>
              </a:rPr>
              <a:t>cwnd:    20 20 19 18 18 17 17 16 16 15 15 14 14 13 13 12 12 11 11</a:t>
            </a:r>
          </a:p>
          <a:p>
            <a:pPr marL="457200" lvl="1" indent="0">
              <a:buNone/>
            </a:pPr>
            <a:r>
              <a:rPr lang="de-DE" sz="1400">
                <a:latin typeface="Courier" charset="0"/>
                <a:ea typeface="Courier" charset="0"/>
                <a:cs typeface="Courier" charset="0"/>
              </a:rPr>
              <a:t>pipe:    19 19 18 18 17 17 16 16 15 15 14 14 13 13 12 12 11 11 10</a:t>
            </a:r>
          </a:p>
          <a:p>
            <a:pPr marL="457200" lvl="1" indent="0">
              <a:buNone/>
            </a:pPr>
            <a:r>
              <a:rPr lang="de-DE" sz="1400">
                <a:latin typeface="Courier" charset="0"/>
                <a:ea typeface="Courier" charset="0"/>
                <a:cs typeface="Courier" charset="0"/>
              </a:rPr>
              <a:t>sent:     N  N  R     N     N     N     N     N     N     N     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729824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692696"/>
            <a:ext cx="8219256" cy="1143000"/>
          </a:xfrm>
        </p:spPr>
        <p:txBody>
          <a:bodyPr/>
          <a:lstStyle/>
          <a:p>
            <a:r>
              <a:rPr lang="en-US"/>
              <a:t>Next: measures to help short flows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916832"/>
            <a:ext cx="8568952" cy="4941168"/>
          </a:xfrm>
        </p:spPr>
        <p:txBody>
          <a:bodyPr/>
          <a:lstStyle/>
          <a:p>
            <a:r>
              <a:rPr lang="en-US" sz="2400"/>
              <a:t>Short flows are often interactive; latency matters</a:t>
            </a:r>
          </a:p>
          <a:p>
            <a:pPr lvl="1"/>
            <a:r>
              <a:rPr lang="en-US" sz="2000"/>
              <a:t>Large bulk data transfer not usually latency-critical</a:t>
            </a:r>
          </a:p>
          <a:p>
            <a:pPr lvl="1"/>
            <a:endParaRPr lang="en-US" sz="2000"/>
          </a:p>
          <a:p>
            <a:r>
              <a:rPr lang="en-US" sz="2400"/>
              <a:t>Every packet matters:</a:t>
            </a:r>
            <a:br>
              <a:rPr lang="en-US" sz="2400"/>
            </a:br>
            <a:r>
              <a:rPr lang="en-US" sz="2400"/>
              <a:t>drop </a:t>
            </a:r>
            <a:r>
              <a:rPr lang="en-US" sz="2400">
                <a:latin typeface="Wingdings" charset="0"/>
                <a:ea typeface="ＭＳ Ｐゴシック" charset="0"/>
                <a:cs typeface="Wingdings" charset="0"/>
              </a:rPr>
              <a:t></a:t>
            </a:r>
            <a:r>
              <a:rPr lang="en-US" sz="2400"/>
              <a:t> retransmit </a:t>
            </a:r>
            <a:r>
              <a:rPr lang="en-US" sz="2400">
                <a:latin typeface="Wingdings" charset="0"/>
                <a:ea typeface="ＭＳ Ｐゴシック" charset="0"/>
                <a:cs typeface="Wingdings" charset="0"/>
              </a:rPr>
              <a:t></a:t>
            </a:r>
            <a:r>
              <a:rPr lang="en-US" sz="2400"/>
              <a:t> user-perceived latency</a:t>
            </a:r>
          </a:p>
          <a:p>
            <a:pPr lvl="1"/>
            <a:r>
              <a:rPr lang="en-US" sz="2000"/>
              <a:t>Good to send much, fast (speed up slow start)</a:t>
            </a:r>
          </a:p>
          <a:p>
            <a:pPr lvl="1"/>
            <a:r>
              <a:rPr lang="en-US" sz="2000"/>
              <a:t>Shaving off round-trips: when all the data can be sent in e.g. 1 RTT, handshake latency = ½ of the time</a:t>
            </a:r>
          </a:p>
          <a:p>
            <a:pPr lvl="1"/>
            <a:r>
              <a:rPr lang="en-US" sz="2000"/>
              <a:t>Tail loss: FR can't work when no more data to send, hence no more ACK arrives</a:t>
            </a:r>
          </a:p>
          <a:p>
            <a:pPr lvl="1"/>
            <a:endParaRPr lang="en-US" sz="2000"/>
          </a:p>
          <a:p>
            <a:r>
              <a:rPr lang="en-US" sz="2400">
                <a:solidFill>
                  <a:srgbClr val="0070C0"/>
                </a:solidFill>
              </a:rPr>
              <a:t>Note: short flows </a:t>
            </a:r>
            <a:r>
              <a:rPr lang="en-US" sz="2400" dirty="0">
                <a:solidFill>
                  <a:srgbClr val="0070C0"/>
                </a:solidFill>
                <a:latin typeface="Times"/>
                <a:ea typeface="Lucida Grande"/>
                <a:cs typeface="Times"/>
              </a:rPr>
              <a:t>≈ </a:t>
            </a:r>
            <a:r>
              <a:rPr lang="en-US" sz="2400">
                <a:solidFill>
                  <a:srgbClr val="0070C0"/>
                </a:solidFill>
              </a:rPr>
              <a:t>application-limited flows</a:t>
            </a:r>
            <a:br>
              <a:rPr lang="en-US" sz="2400">
                <a:solidFill>
                  <a:srgbClr val="0070C0"/>
                </a:solidFill>
              </a:rPr>
            </a:br>
            <a:r>
              <a:rPr lang="en-US" sz="2400">
                <a:solidFill>
                  <a:srgbClr val="0070C0"/>
                </a:solidFill>
              </a:rPr>
              <a:t>("thin streams")     </a:t>
            </a:r>
            <a:r>
              <a:rPr lang="en-US" sz="2400"/>
              <a:t>(also: rwnd-limited flows!)</a:t>
            </a:r>
          </a:p>
        </p:txBody>
      </p:sp>
    </p:spTree>
    <p:extLst>
      <p:ext uri="{BB962C8B-B14F-4D97-AF65-F5344CB8AC3E}">
        <p14:creationId xmlns:p14="http://schemas.microsoft.com/office/powerpoint/2010/main" val="183543305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Short flows are common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837184"/>
            <a:ext cx="8219256" cy="5020816"/>
          </a:xfrm>
        </p:spPr>
        <p:txBody>
          <a:bodyPr/>
          <a:lstStyle/>
          <a:p>
            <a:r>
              <a:rPr lang="en-US" sz="2000" dirty="0"/>
              <a:t>6 minute Internet traffic traces from 12:59, 17. 1. 2019</a:t>
            </a:r>
          </a:p>
          <a:p>
            <a:pPr lvl="1"/>
            <a:r>
              <a:rPr lang="en-US" sz="1800" dirty="0"/>
              <a:t>Center for Applied Internet Data Analysis (CAIDA): “</a:t>
            </a:r>
            <a:r>
              <a:rPr lang="en-US" sz="1800" dirty="0" err="1"/>
              <a:t>equinix-nyc</a:t>
            </a:r>
            <a:r>
              <a:rPr lang="en-US" sz="1800" dirty="0"/>
              <a:t>” high-speed network monitor node, located at the </a:t>
            </a:r>
            <a:r>
              <a:rPr lang="en-US" sz="1800" dirty="0" err="1"/>
              <a:t>Equinix</a:t>
            </a:r>
            <a:r>
              <a:rPr lang="en-US" sz="1800" dirty="0"/>
              <a:t> datacenter in New York and connected to an OC192 backbone link (9953 Mbps) of a Tier-1 ISP between New York, </a:t>
            </a:r>
            <a:r>
              <a:rPr lang="en-US" sz="1800" dirty="0" err="1"/>
              <a:t>NY,and</a:t>
            </a:r>
            <a:r>
              <a:rPr lang="en-US" sz="1800" dirty="0"/>
              <a:t> Sao Paulo, Brazil.</a:t>
            </a:r>
          </a:p>
          <a:p>
            <a:pPr lvl="1"/>
            <a:r>
              <a:rPr lang="en-US" sz="1800" dirty="0"/>
              <a:t>Consider connections that terminate within this time interval</a:t>
            </a:r>
          </a:p>
          <a:p>
            <a:pPr lvl="1"/>
            <a:endParaRPr lang="en-US" sz="1800" dirty="0"/>
          </a:p>
          <a:p>
            <a:r>
              <a:rPr lang="en-US" sz="2000" dirty="0"/>
              <a:t>Statistics</a:t>
            </a:r>
          </a:p>
          <a:p>
            <a:pPr lvl="1"/>
            <a:r>
              <a:rPr lang="en-US" sz="1800" dirty="0"/>
              <a:t>Server-client / client-server: 75% of connections shorter than 10 / 5 Kbit</a:t>
            </a:r>
          </a:p>
          <a:p>
            <a:pPr lvl="1"/>
            <a:r>
              <a:rPr lang="en-US" sz="1800" dirty="0"/>
              <a:t>Total: 88042 connections, ~ 48.5 </a:t>
            </a:r>
            <a:r>
              <a:rPr lang="en-US" sz="1800" dirty="0" err="1"/>
              <a:t>Gbyte</a:t>
            </a:r>
            <a:endParaRPr lang="en-US" sz="1800" dirty="0"/>
          </a:p>
          <a:p>
            <a:pPr lvl="1"/>
            <a:r>
              <a:rPr lang="en-US" sz="1800" dirty="0"/>
              <a:t>Client to server: 3952 (4.49%) of connections had retransmissions</a:t>
            </a:r>
          </a:p>
          <a:p>
            <a:pPr lvl="1"/>
            <a:r>
              <a:rPr lang="en-US" sz="1800" dirty="0"/>
              <a:t>Server to client: 2523 (2.86%) of connections had retransmissions</a:t>
            </a:r>
          </a:p>
          <a:p>
            <a:pPr lvl="1"/>
            <a:r>
              <a:rPr lang="en-US" sz="1800" dirty="0"/>
              <a:t>Total: 6475 (7.35%) of connections had retransmissions</a:t>
            </a:r>
          </a:p>
          <a:p>
            <a:pPr lvl="1"/>
            <a:endParaRPr lang="en-US" sz="1800" dirty="0"/>
          </a:p>
          <a:p>
            <a:r>
              <a:rPr lang="en-US" sz="2200" dirty="0">
                <a:solidFill>
                  <a:srgbClr val="800000"/>
                </a:solidFill>
              </a:rPr>
              <a:t>No retransmission </a:t>
            </a:r>
            <a:r>
              <a:rPr lang="en-US" sz="1800" dirty="0">
                <a:solidFill>
                  <a:srgbClr val="800000"/>
                </a:solidFill>
                <a:latin typeface="Wingdings"/>
                <a:ea typeface="Wingdings"/>
                <a:cs typeface="Wingdings"/>
                <a:sym typeface="Wingdings"/>
              </a:rPr>
              <a:t></a:t>
            </a:r>
            <a:r>
              <a:rPr lang="en-US" sz="2200" dirty="0">
                <a:solidFill>
                  <a:srgbClr val="800000"/>
                </a:solidFill>
              </a:rPr>
              <a:t> no loss </a:t>
            </a:r>
            <a:r>
              <a:rPr lang="en-US" sz="1800" dirty="0">
                <a:solidFill>
                  <a:srgbClr val="800000"/>
                </a:solidFill>
                <a:latin typeface="Wingdings"/>
                <a:ea typeface="Wingdings"/>
                <a:cs typeface="Wingdings"/>
                <a:sym typeface="Wingdings"/>
              </a:rPr>
              <a:t></a:t>
            </a:r>
            <a:r>
              <a:rPr lang="en-US" sz="2200" dirty="0">
                <a:solidFill>
                  <a:srgbClr val="800000"/>
                </a:solidFill>
              </a:rPr>
              <a:t> no capacity probing</a:t>
            </a:r>
          </a:p>
        </p:txBody>
      </p:sp>
      <p:sp>
        <p:nvSpPr>
          <p:cNvPr id="4" name="Rectangular Callout 3"/>
          <p:cNvSpPr/>
          <p:nvPr/>
        </p:nvSpPr>
        <p:spPr bwMode="auto">
          <a:xfrm>
            <a:off x="7884368" y="1052736"/>
            <a:ext cx="1008112" cy="576064"/>
          </a:xfrm>
          <a:prstGeom prst="wedgeRectCallout">
            <a:avLst>
              <a:gd name="adj1" fmla="val -23965"/>
              <a:gd name="adj2" fmla="val 27154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IFI research</a:t>
            </a:r>
          </a:p>
        </p:txBody>
      </p:sp>
    </p:spTree>
    <p:extLst>
      <p:ext uri="{BB962C8B-B14F-4D97-AF65-F5344CB8AC3E}">
        <p14:creationId xmlns:p14="http://schemas.microsoft.com/office/powerpoint/2010/main" val="1529177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7" name="Rectangle 1026"/>
          <p:cNvSpPr>
            <a:spLocks noGrp="1" noChangeArrowheads="1"/>
          </p:cNvSpPr>
          <p:nvPr>
            <p:ph type="title"/>
          </p:nvPr>
        </p:nvSpPr>
        <p:spPr>
          <a:xfrm>
            <a:off x="467544" y="476672"/>
            <a:ext cx="8219256" cy="1143000"/>
          </a:xfrm>
        </p:spPr>
        <p:txBody>
          <a:bodyPr/>
          <a:lstStyle/>
          <a:p>
            <a:pPr eaLnBrk="1" hangingPunct="1"/>
            <a:r>
              <a:rPr lang="de-DE">
                <a:latin typeface="Calibri" charset="0"/>
              </a:rPr>
              <a:t>Increasing the Initial Window (IW)</a:t>
            </a:r>
            <a:endParaRPr lang="de-AT">
              <a:latin typeface="Calibri" charset="0"/>
            </a:endParaRPr>
          </a:p>
        </p:txBody>
      </p:sp>
      <p:sp>
        <p:nvSpPr>
          <p:cNvPr id="47108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533400" y="1456183"/>
            <a:ext cx="5791200" cy="5285185"/>
          </a:xfrm>
        </p:spPr>
        <p:txBody>
          <a:bodyPr/>
          <a:lstStyle/>
          <a:p>
            <a:pPr eaLnBrk="1" hangingPunct="1"/>
            <a:r>
              <a:rPr lang="de-DE" sz="2400">
                <a:solidFill>
                  <a:srgbClr val="0070C0"/>
                </a:solidFill>
                <a:latin typeface="Calibri" charset="0"/>
              </a:rPr>
              <a:t>Slow </a:t>
            </a:r>
            <a:r>
              <a:rPr lang="de-DE" sz="2400" err="1">
                <a:solidFill>
                  <a:srgbClr val="0070C0"/>
                </a:solidFill>
                <a:latin typeface="Calibri" charset="0"/>
              </a:rPr>
              <a:t>start</a:t>
            </a:r>
            <a:r>
              <a:rPr lang="de-DE" sz="2400">
                <a:solidFill>
                  <a:srgbClr val="0070C0"/>
                </a:solidFill>
                <a:latin typeface="Calibri" charset="0"/>
              </a:rPr>
              <a:t>:</a:t>
            </a:r>
            <a:r>
              <a:rPr lang="de-DE" sz="2400">
                <a:solidFill>
                  <a:srgbClr val="0000FF"/>
                </a:solidFill>
                <a:latin typeface="Calibri" charset="0"/>
              </a:rPr>
              <a:t> </a:t>
            </a:r>
            <a:r>
              <a:rPr lang="de-DE" sz="2400">
                <a:latin typeface="Calibri" charset="0"/>
              </a:rPr>
              <a:t>3 RTTs </a:t>
            </a:r>
            <a:r>
              <a:rPr lang="de-DE" sz="2400" err="1">
                <a:latin typeface="Calibri" charset="0"/>
              </a:rPr>
              <a:t>for</a:t>
            </a:r>
            <a:r>
              <a:rPr lang="de-DE" sz="2400">
                <a:latin typeface="Calibri" charset="0"/>
              </a:rPr>
              <a:t> 3 </a:t>
            </a:r>
            <a:r>
              <a:rPr lang="de-DE" sz="2400" err="1">
                <a:latin typeface="Calibri" charset="0"/>
              </a:rPr>
              <a:t>packets</a:t>
            </a:r>
            <a:r>
              <a:rPr lang="de-DE" sz="2400">
                <a:latin typeface="Calibri" charset="0"/>
              </a:rPr>
              <a:t> = </a:t>
            </a:r>
            <a:r>
              <a:rPr lang="de-DE" sz="2400" err="1">
                <a:latin typeface="Calibri" charset="0"/>
              </a:rPr>
              <a:t>inefficient</a:t>
            </a:r>
            <a:r>
              <a:rPr lang="de-DE" sz="2400">
                <a:latin typeface="Calibri" charset="0"/>
              </a:rPr>
              <a:t> </a:t>
            </a:r>
            <a:r>
              <a:rPr lang="de-DE" sz="2400" err="1">
                <a:latin typeface="Calibri" charset="0"/>
              </a:rPr>
              <a:t>for</a:t>
            </a:r>
            <a:r>
              <a:rPr lang="de-DE" sz="2400">
                <a:latin typeface="Calibri" charset="0"/>
              </a:rPr>
              <a:t> </a:t>
            </a:r>
            <a:r>
              <a:rPr lang="de-DE" sz="2400" err="1">
                <a:latin typeface="Calibri" charset="0"/>
              </a:rPr>
              <a:t>very</a:t>
            </a:r>
            <a:r>
              <a:rPr lang="de-DE" sz="2400">
                <a:latin typeface="Calibri" charset="0"/>
              </a:rPr>
              <a:t> </a:t>
            </a:r>
            <a:r>
              <a:rPr lang="de-DE" sz="2400" err="1">
                <a:latin typeface="Calibri" charset="0"/>
              </a:rPr>
              <a:t>short</a:t>
            </a:r>
            <a:r>
              <a:rPr lang="de-DE" sz="2400">
                <a:latin typeface="Calibri" charset="0"/>
              </a:rPr>
              <a:t> </a:t>
            </a:r>
            <a:r>
              <a:rPr lang="de-DE" sz="2400" err="1">
                <a:latin typeface="Calibri" charset="0"/>
              </a:rPr>
              <a:t>transfers</a:t>
            </a:r>
            <a:endParaRPr lang="de-DE" sz="2400">
              <a:latin typeface="Calibri" charset="0"/>
            </a:endParaRPr>
          </a:p>
          <a:p>
            <a:pPr lvl="1"/>
            <a:r>
              <a:rPr lang="de-DE" sz="2000" err="1">
                <a:latin typeface="Calibri" charset="0"/>
              </a:rPr>
              <a:t>Example</a:t>
            </a:r>
            <a:r>
              <a:rPr lang="de-DE" sz="2000">
                <a:latin typeface="Calibri" charset="0"/>
              </a:rPr>
              <a:t>: HTTP </a:t>
            </a:r>
            <a:r>
              <a:rPr lang="de-DE" sz="2000" err="1">
                <a:latin typeface="Calibri" charset="0"/>
              </a:rPr>
              <a:t>Requests</a:t>
            </a:r>
            <a:endParaRPr lang="de-DE" sz="2000">
              <a:latin typeface="Calibri" charset="0"/>
            </a:endParaRPr>
          </a:p>
          <a:p>
            <a:pPr eaLnBrk="1" hangingPunct="1"/>
            <a:endParaRPr lang="de-DE" sz="2400">
              <a:solidFill>
                <a:schemeClr val="tx2"/>
              </a:solidFill>
              <a:latin typeface="Calibri" charset="0"/>
            </a:endParaRPr>
          </a:p>
          <a:p>
            <a:pPr eaLnBrk="1" hangingPunct="1"/>
            <a:r>
              <a:rPr lang="de-DE" sz="2400">
                <a:latin typeface="Calibri" charset="0"/>
              </a:rPr>
              <a:t>Thus, </a:t>
            </a:r>
            <a:r>
              <a:rPr lang="de-DE" sz="2400" err="1">
                <a:latin typeface="Calibri" charset="0"/>
              </a:rPr>
              <a:t>initial</a:t>
            </a:r>
            <a:r>
              <a:rPr lang="de-DE" sz="2400">
                <a:latin typeface="Calibri" charset="0"/>
              </a:rPr>
              <a:t> </a:t>
            </a:r>
            <a:r>
              <a:rPr lang="de-DE" sz="2400" err="1">
                <a:latin typeface="Calibri" charset="0"/>
              </a:rPr>
              <a:t>window since ~2002:</a:t>
            </a:r>
            <a:br>
              <a:rPr lang="de-DE" sz="2400">
                <a:latin typeface="Calibri" charset="0"/>
              </a:rPr>
            </a:br>
            <a:r>
              <a:rPr lang="de-DE" sz="2400">
                <a:solidFill>
                  <a:srgbClr val="0070C0"/>
                </a:solidFill>
                <a:latin typeface="Calibri" charset="0"/>
              </a:rPr>
              <a:t>IW = min(4*MSS, </a:t>
            </a:r>
            <a:r>
              <a:rPr lang="de-DE" sz="2400" err="1">
                <a:solidFill>
                  <a:srgbClr val="0070C0"/>
                </a:solidFill>
                <a:latin typeface="Calibri" charset="0"/>
              </a:rPr>
              <a:t>max</a:t>
            </a:r>
            <a:r>
              <a:rPr lang="de-DE" sz="2400">
                <a:solidFill>
                  <a:srgbClr val="0070C0"/>
                </a:solidFill>
                <a:latin typeface="Calibri" charset="0"/>
              </a:rPr>
              <a:t>(2*MSS, 4380 </a:t>
            </a:r>
            <a:r>
              <a:rPr lang="de-DE" sz="2400" err="1">
                <a:solidFill>
                  <a:srgbClr val="0070C0"/>
                </a:solidFill>
                <a:latin typeface="Calibri" charset="0"/>
              </a:rPr>
              <a:t>byte</a:t>
            </a:r>
            <a:r>
              <a:rPr lang="de-DE" sz="2400">
                <a:solidFill>
                  <a:srgbClr val="0070C0"/>
                </a:solidFill>
                <a:latin typeface="Calibri" charset="0"/>
              </a:rPr>
              <a:t>))</a:t>
            </a:r>
            <a:br>
              <a:rPr lang="de-DE" sz="2400">
                <a:solidFill>
                  <a:srgbClr val="0070C0"/>
                </a:solidFill>
                <a:latin typeface="Calibri" charset="0"/>
              </a:rPr>
            </a:br>
            <a:r>
              <a:rPr lang="de-DE" sz="2400" i="1">
                <a:latin typeface="Calibri" charset="0"/>
              </a:rPr>
              <a:t>(typically 3)</a:t>
            </a:r>
          </a:p>
          <a:p>
            <a:r>
              <a:rPr lang="de-DE" sz="2400" err="1">
                <a:latin typeface="Calibri" charset="0"/>
                <a:ea typeface="ＭＳ Ｐゴシック" charset="0"/>
              </a:rPr>
              <a:t>Since ~2013:</a:t>
            </a:r>
            <a:br>
              <a:rPr lang="de-DE" sz="2400" err="1">
                <a:latin typeface="Calibri" charset="0"/>
                <a:ea typeface="ＭＳ Ｐゴシック" charset="0"/>
              </a:rPr>
            </a:br>
            <a:r>
              <a:rPr lang="de-DE" sz="2400" err="1">
                <a:solidFill>
                  <a:srgbClr val="0070C0"/>
                </a:solidFill>
                <a:latin typeface="Calibri" charset="0"/>
                <a:ea typeface="ＭＳ Ｐゴシック" charset="0"/>
              </a:rPr>
              <a:t>IW = </a:t>
            </a:r>
            <a:r>
              <a:rPr lang="mr-IN" sz="2400" err="1">
                <a:solidFill>
                  <a:srgbClr val="0070C0"/>
                </a:solidFill>
                <a:latin typeface="Calibri" charset="0"/>
                <a:ea typeface="ＭＳ Ｐゴシック" charset="0"/>
              </a:rPr>
              <a:t>min (10*MSS, max (2*MSS, 14600))</a:t>
            </a:r>
            <a:br>
              <a:rPr lang="nb-NO" sz="2400" err="1">
                <a:solidFill>
                  <a:srgbClr val="0070C0"/>
                </a:solidFill>
                <a:latin typeface="Calibri" charset="0"/>
                <a:ea typeface="ＭＳ Ｐゴシック" charset="0"/>
              </a:rPr>
            </a:br>
            <a:r>
              <a:rPr lang="nb-NO" sz="2400" err="1">
                <a:latin typeface="Calibri" charset="0"/>
                <a:ea typeface="ＭＳ Ｐゴシック" charset="0"/>
              </a:rPr>
              <a:t>(typically 10)</a:t>
            </a:r>
            <a:endParaRPr lang="de-DE" sz="2400">
              <a:latin typeface="Calibri" charset="0"/>
              <a:ea typeface="ＭＳ Ｐゴシック" charset="0"/>
            </a:endParaRPr>
          </a:p>
          <a:p>
            <a:pPr lvl="1" eaLnBrk="1" hangingPunct="1"/>
            <a:r>
              <a:rPr lang="de-DE" sz="2000" err="1">
                <a:latin typeface="Calibri" charset="0"/>
                <a:ea typeface="ＭＳ Ｐゴシック" charset="0"/>
              </a:rPr>
              <a:t>Adopted</a:t>
            </a:r>
            <a:r>
              <a:rPr lang="de-DE" sz="2000">
                <a:latin typeface="Calibri" charset="0"/>
                <a:ea typeface="ＭＳ Ｐゴシック" charset="0"/>
              </a:rPr>
              <a:t> in Linux </a:t>
            </a:r>
            <a:r>
              <a:rPr lang="de-DE" sz="2000" err="1">
                <a:latin typeface="Calibri" charset="0"/>
                <a:ea typeface="ＭＳ Ｐゴシック" charset="0"/>
              </a:rPr>
              <a:t>as</a:t>
            </a:r>
            <a:r>
              <a:rPr lang="de-DE" sz="2000">
                <a:latin typeface="Calibri" charset="0"/>
                <a:ea typeface="ＭＳ Ｐゴシック" charset="0"/>
              </a:rPr>
              <a:t> </a:t>
            </a:r>
            <a:r>
              <a:rPr lang="de-DE" sz="2000" err="1">
                <a:latin typeface="Calibri" charset="0"/>
                <a:ea typeface="ＭＳ Ｐゴシック" charset="0"/>
              </a:rPr>
              <a:t>default</a:t>
            </a:r>
            <a:r>
              <a:rPr lang="de-DE" sz="2000">
                <a:latin typeface="Calibri" charset="0"/>
                <a:ea typeface="ＭＳ Ｐゴシック" charset="0"/>
              </a:rPr>
              <a:t> </a:t>
            </a:r>
            <a:r>
              <a:rPr lang="de-DE" sz="2000" err="1">
                <a:latin typeface="Calibri" charset="0"/>
                <a:ea typeface="ＭＳ Ｐゴシック" charset="0"/>
              </a:rPr>
              <a:t>since</a:t>
            </a:r>
            <a:r>
              <a:rPr lang="de-DE" sz="2000">
                <a:latin typeface="Calibri" charset="0"/>
                <a:ea typeface="ＭＳ Ｐゴシック" charset="0"/>
              </a:rPr>
              <a:t> </a:t>
            </a:r>
            <a:r>
              <a:rPr lang="de-DE" sz="2000" err="1">
                <a:latin typeface="Calibri" charset="0"/>
                <a:ea typeface="ＭＳ Ｐゴシック" charset="0"/>
              </a:rPr>
              <a:t>kernel</a:t>
            </a:r>
            <a:r>
              <a:rPr lang="de-DE" sz="2000">
                <a:latin typeface="Calibri" charset="0"/>
                <a:ea typeface="ＭＳ Ｐゴシック" charset="0"/>
              </a:rPr>
              <a:t> 2.6.39</a:t>
            </a:r>
            <a:br>
              <a:rPr lang="de-DE" sz="2000">
                <a:latin typeface="Calibri" charset="0"/>
                <a:ea typeface="ＭＳ Ｐゴシック" charset="0"/>
              </a:rPr>
            </a:br>
            <a:r>
              <a:rPr lang="de-DE" sz="2000">
                <a:latin typeface="Calibri" charset="0"/>
                <a:ea typeface="ＭＳ Ｐゴシック" charset="0"/>
              </a:rPr>
              <a:t>(May 2011)</a:t>
            </a:r>
          </a:p>
          <a:p>
            <a:pPr lvl="1" eaLnBrk="1" hangingPunct="1"/>
            <a:r>
              <a:rPr lang="de-DE" sz="2000">
                <a:solidFill>
                  <a:srgbClr val="7030A0"/>
                </a:solidFill>
                <a:latin typeface="Calibri" charset="0"/>
                <a:ea typeface="ＭＳ Ｐゴシック" charset="0"/>
              </a:rPr>
              <a:t>Note: </a:t>
            </a:r>
            <a:r>
              <a:rPr lang="de-DE" sz="2000" err="1">
                <a:solidFill>
                  <a:srgbClr val="7030A0"/>
                </a:solidFill>
                <a:latin typeface="Calibri" charset="0"/>
                <a:ea typeface="ＭＳ Ｐゴシック" charset="0"/>
              </a:rPr>
              <a:t>cwnd</a:t>
            </a:r>
            <a:r>
              <a:rPr lang="de-DE" sz="2000">
                <a:solidFill>
                  <a:srgbClr val="7030A0"/>
                </a:solidFill>
                <a:latin typeface="Calibri" charset="0"/>
                <a:ea typeface="ＭＳ Ｐゴシック" charset="0"/>
              </a:rPr>
              <a:t> after </a:t>
            </a:r>
            <a:r>
              <a:rPr lang="de-DE" sz="2000" err="1">
                <a:solidFill>
                  <a:srgbClr val="7030A0"/>
                </a:solidFill>
                <a:latin typeface="Calibri" charset="0"/>
                <a:ea typeface="ＭＳ Ｐゴシック" charset="0"/>
              </a:rPr>
              <a:t>timeout</a:t>
            </a:r>
            <a:br>
              <a:rPr lang="de-DE" sz="2000">
                <a:solidFill>
                  <a:srgbClr val="7030A0"/>
                </a:solidFill>
                <a:latin typeface="Calibri" charset="0"/>
                <a:ea typeface="ＭＳ Ｐゴシック" charset="0"/>
              </a:rPr>
            </a:br>
            <a:r>
              <a:rPr lang="de-DE" sz="2000">
                <a:solidFill>
                  <a:srgbClr val="7030A0"/>
                </a:solidFill>
                <a:latin typeface="Calibri" charset="0"/>
                <a:ea typeface="ＭＳ Ｐゴシック" charset="0"/>
              </a:rPr>
              <a:t>("</a:t>
            </a:r>
            <a:r>
              <a:rPr lang="de-DE" sz="2000" err="1">
                <a:solidFill>
                  <a:srgbClr val="7030A0"/>
                </a:solidFill>
                <a:latin typeface="Calibri" charset="0"/>
                <a:ea typeface="ＭＳ Ｐゴシック" charset="0"/>
              </a:rPr>
              <a:t>Loss Window</a:t>
            </a:r>
            <a:r>
              <a:rPr lang="de-DE" sz="2000">
                <a:solidFill>
                  <a:srgbClr val="7030A0"/>
                </a:solidFill>
                <a:latin typeface="Calibri" charset="0"/>
                <a:ea typeface="ＭＳ Ｐゴシック" charset="0"/>
              </a:rPr>
              <a:t>" (LW)) still 1</a:t>
            </a:r>
          </a:p>
          <a:p>
            <a:pPr eaLnBrk="1" hangingPunct="1"/>
            <a:endParaRPr lang="de-AT" sz="2400">
              <a:solidFill>
                <a:schemeClr val="accent1"/>
              </a:solidFill>
              <a:latin typeface="Calibri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8184" y="1365293"/>
            <a:ext cx="2884016" cy="4944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2283018"/>
      </p:ext>
    </p:extLst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TCP Fast Open (TFO)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844824"/>
            <a:ext cx="8219256" cy="4876800"/>
          </a:xfrm>
        </p:spPr>
        <p:txBody>
          <a:bodyPr/>
          <a:lstStyle/>
          <a:p>
            <a:r>
              <a:rPr lang="en-US" sz="2400"/>
              <a:t>Builds on T/TCP idea: allow HTTP GET on SYN, respond with data + SYN/ACK</a:t>
            </a:r>
          </a:p>
          <a:p>
            <a:pPr lvl="1"/>
            <a:r>
              <a:rPr lang="en-US" sz="2000"/>
              <a:t>There, the problem was: DoS attack surface</a:t>
            </a:r>
          </a:p>
          <a:p>
            <a:pPr lvl="1"/>
            <a:endParaRPr lang="en-US" sz="2000"/>
          </a:p>
          <a:p>
            <a:r>
              <a:rPr lang="en-US" sz="2400"/>
              <a:t>Solution:</a:t>
            </a:r>
          </a:p>
          <a:p>
            <a:pPr lvl="1"/>
            <a:r>
              <a:rPr lang="en-US" sz="2000"/>
              <a:t>First handshake like normal, server gives client cookie and remembers it (locally configurable time)</a:t>
            </a:r>
          </a:p>
          <a:p>
            <a:pPr lvl="1"/>
            <a:r>
              <a:rPr lang="en-US" sz="2000"/>
              <a:t>Later handshakes: SYN + data + cookie</a:t>
            </a:r>
          </a:p>
          <a:p>
            <a:pPr lvl="1"/>
            <a:endParaRPr lang="en-US" sz="2000"/>
          </a:p>
          <a:p>
            <a:r>
              <a:rPr lang="en-US" sz="2400"/>
              <a:t>Remaining problem: server cannot tell original from retransmitted SYN </a:t>
            </a:r>
            <a:r>
              <a:rPr lang="en-US" sz="2000">
                <a:latin typeface="Wingdings" charset="0"/>
                <a:ea typeface="ＭＳ Ｐゴシック" charset="0"/>
                <a:cs typeface="Wingdings" charset="0"/>
              </a:rPr>
              <a:t></a:t>
            </a:r>
            <a:r>
              <a:rPr lang="en-US" sz="2400"/>
              <a:t> application must be able to accept duplicate data (changes semantics, also API)</a:t>
            </a:r>
          </a:p>
          <a:p>
            <a:pPr lvl="1"/>
            <a:r>
              <a:rPr lang="en-US" sz="2000"/>
              <a:t>Not a big problem for a web server</a:t>
            </a:r>
          </a:p>
        </p:txBody>
      </p:sp>
    </p:spTree>
    <p:extLst>
      <p:ext uri="{BB962C8B-B14F-4D97-AF65-F5344CB8AC3E}">
        <p14:creationId xmlns:p14="http://schemas.microsoft.com/office/powerpoint/2010/main" val="145881430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Tail loss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981200"/>
            <a:ext cx="8219256" cy="4616152"/>
          </a:xfrm>
        </p:spPr>
        <p:txBody>
          <a:bodyPr/>
          <a:lstStyle/>
          <a:p>
            <a:r>
              <a:rPr lang="en-US" sz="2400"/>
              <a:t>Consider the "tail" of a transmission</a:t>
            </a:r>
          </a:p>
          <a:p>
            <a:pPr lvl="1"/>
            <a:r>
              <a:rPr lang="en-US" sz="2000"/>
              <a:t>e.g., segments 8, 9, 10 of a total 10-segment transfer</a:t>
            </a:r>
          </a:p>
          <a:p>
            <a:endParaRPr lang="en-US" sz="2400"/>
          </a:p>
          <a:p>
            <a:r>
              <a:rPr lang="en-US" sz="2400">
                <a:solidFill>
                  <a:srgbClr val="0070C0"/>
                </a:solidFill>
              </a:rPr>
              <a:t>Segment 8 lost</a:t>
            </a:r>
            <a:r>
              <a:rPr lang="en-US" sz="2400"/>
              <a:t>: we get 2 DupACKs</a:t>
            </a:r>
          </a:p>
          <a:p>
            <a:pPr lvl="1"/>
            <a:r>
              <a:rPr lang="en-US" sz="2000"/>
              <a:t>If we have new data to send, </a:t>
            </a:r>
            <a:r>
              <a:rPr lang="en-US" sz="2000">
                <a:solidFill>
                  <a:srgbClr val="0070C0"/>
                </a:solidFill>
              </a:rPr>
              <a:t>Limited Transmit </a:t>
            </a:r>
            <a:r>
              <a:rPr lang="en-US" sz="2000"/>
              <a:t>allows us to do that (which will give us another DupACK and we can enter FR, where we can retransmit)</a:t>
            </a:r>
          </a:p>
          <a:p>
            <a:pPr lvl="1"/>
            <a:r>
              <a:rPr lang="en-US" sz="2000"/>
              <a:t>Else, </a:t>
            </a:r>
            <a:r>
              <a:rPr lang="en-US" sz="2000">
                <a:solidFill>
                  <a:srgbClr val="0070C0"/>
                </a:solidFill>
              </a:rPr>
              <a:t>Early Retransmit </a:t>
            </a:r>
            <a:r>
              <a:rPr lang="en-US" sz="2000"/>
              <a:t>allows us to resend segment 8</a:t>
            </a:r>
          </a:p>
          <a:p>
            <a:pPr lvl="1"/>
            <a:endParaRPr lang="en-US" sz="2000"/>
          </a:p>
          <a:p>
            <a:r>
              <a:rPr lang="en-US" sz="2400">
                <a:solidFill>
                  <a:srgbClr val="0070C0"/>
                </a:solidFill>
              </a:rPr>
              <a:t>Segment 10 lost</a:t>
            </a:r>
            <a:r>
              <a:rPr lang="en-US" sz="2400"/>
              <a:t>: we get no more ACKs, only the RTO can help us...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0152" y="227856"/>
            <a:ext cx="1905000" cy="190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337028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19256" cy="1143000"/>
          </a:xfrm>
        </p:spPr>
        <p:txBody>
          <a:bodyPr/>
          <a:lstStyle/>
          <a:p>
            <a:r>
              <a:rPr lang="en-US"/>
              <a:t>RTO Restart (RTOR)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2132856"/>
            <a:ext cx="4453818" cy="4688161"/>
          </a:xfrm>
        </p:spPr>
        <p:txBody>
          <a:bodyPr/>
          <a:lstStyle/>
          <a:p>
            <a:r>
              <a:rPr lang="en-US" sz="2000" dirty="0">
                <a:cs typeface="Times"/>
              </a:rPr>
              <a:t>In some cases TCP/SCTP must use RTO for loss recovery</a:t>
            </a:r>
          </a:p>
          <a:p>
            <a:pPr lvl="1"/>
            <a:r>
              <a:rPr lang="en-US" sz="1800" dirty="0">
                <a:cs typeface="Times"/>
              </a:rPr>
              <a:t>e.g., if a connection has 2 outstanding packets and 1 is lost</a:t>
            </a:r>
          </a:p>
          <a:p>
            <a:r>
              <a:rPr lang="en-US" sz="2000" dirty="0">
                <a:cs typeface="Times"/>
              </a:rPr>
              <a:t>However, the effective RTO often becomes RTO = RTO + </a:t>
            </a:r>
            <a:r>
              <a:rPr lang="en-US" sz="2000" dirty="0">
                <a:ea typeface="Lucida Grande"/>
                <a:cs typeface="Times"/>
              </a:rPr>
              <a:t>t</a:t>
            </a:r>
            <a:endParaRPr lang="en-US" sz="2000" dirty="0">
              <a:cs typeface="Times"/>
            </a:endParaRPr>
          </a:p>
          <a:p>
            <a:pPr lvl="1"/>
            <a:r>
              <a:rPr lang="en-US" sz="1600" dirty="0">
                <a:cs typeface="Times"/>
              </a:rPr>
              <a:t>Where </a:t>
            </a:r>
            <a:r>
              <a:rPr lang="en-US" sz="1600" dirty="0">
                <a:ea typeface="Lucida Grande"/>
                <a:cs typeface="Times"/>
              </a:rPr>
              <a:t>t ≈ RTT [+</a:t>
            </a:r>
            <a:r>
              <a:rPr lang="en-US" sz="1600" dirty="0" err="1">
                <a:ea typeface="Lucida Grande"/>
                <a:cs typeface="Times"/>
              </a:rPr>
              <a:t>delACK</a:t>
            </a:r>
            <a:r>
              <a:rPr lang="en-US" sz="1600" dirty="0">
                <a:ea typeface="Lucida Grande"/>
                <a:cs typeface="Times"/>
              </a:rPr>
              <a:t>]</a:t>
            </a:r>
          </a:p>
          <a:p>
            <a:endParaRPr lang="en-US" sz="2000" dirty="0">
              <a:ea typeface="Lucida Grande"/>
              <a:cs typeface="Times"/>
            </a:endParaRPr>
          </a:p>
          <a:p>
            <a:r>
              <a:rPr lang="en-US" sz="2000" dirty="0">
                <a:ea typeface="Lucida Grande"/>
                <a:cs typeface="Times"/>
              </a:rPr>
              <a:t>The reason is that the timer is restarted on each incoming ACK (RFC 6298, RFC 4960)</a:t>
            </a:r>
            <a:endParaRPr lang="en-US" sz="2000" dirty="0">
              <a:cs typeface="Times"/>
            </a:endParaRPr>
          </a:p>
          <a:p>
            <a:endParaRPr lang="en-US" sz="2000" dirty="0">
              <a:cs typeface="Times"/>
            </a:endParaRPr>
          </a:p>
          <a:p>
            <a:r>
              <a:rPr lang="en-US" sz="2000" dirty="0">
                <a:cs typeface="Times"/>
              </a:rPr>
              <a:t>RTOR rearms timer as:</a:t>
            </a:r>
            <a:br>
              <a:rPr lang="en-US" sz="2000" dirty="0">
                <a:cs typeface="Times"/>
              </a:rPr>
            </a:br>
            <a:r>
              <a:rPr lang="en-US" sz="2000" dirty="0">
                <a:cs typeface="Times"/>
              </a:rPr>
              <a:t>RTO = RTO - t</a:t>
            </a:r>
            <a:endParaRPr lang="en-US" sz="2000"/>
          </a:p>
        </p:txBody>
      </p:sp>
      <p:cxnSp>
        <p:nvCxnSpPr>
          <p:cNvPr id="18" name="Straight Connector 17"/>
          <p:cNvCxnSpPr/>
          <p:nvPr/>
        </p:nvCxnSpPr>
        <p:spPr>
          <a:xfrm>
            <a:off x="8817518" y="2574196"/>
            <a:ext cx="0" cy="3749662"/>
          </a:xfrm>
          <a:prstGeom prst="line">
            <a:avLst/>
          </a:prstGeom>
          <a:ln w="508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6175652" y="2947146"/>
            <a:ext cx="2641866" cy="332631"/>
          </a:xfrm>
          <a:prstGeom prst="straightConnector1">
            <a:avLst/>
          </a:prstGeom>
          <a:ln w="50800">
            <a:solidFill>
              <a:srgbClr val="0000FF"/>
            </a:solidFill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flipH="1">
            <a:off x="6175652" y="3880725"/>
            <a:ext cx="2641866" cy="197758"/>
          </a:xfrm>
          <a:prstGeom prst="straightConnector1">
            <a:avLst/>
          </a:prstGeom>
          <a:ln w="50800">
            <a:solidFill>
              <a:srgbClr val="0000FF"/>
            </a:solidFill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6175652" y="3099546"/>
            <a:ext cx="1977197" cy="260869"/>
          </a:xfrm>
          <a:prstGeom prst="straightConnector1">
            <a:avLst/>
          </a:prstGeom>
          <a:ln w="50800">
            <a:solidFill>
              <a:srgbClr val="0000FF"/>
            </a:solidFill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>
            <a:off x="8026864" y="3254577"/>
            <a:ext cx="251970" cy="211675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 flipV="1">
            <a:off x="8026864" y="3254577"/>
            <a:ext cx="251970" cy="211675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5753920" y="2204864"/>
            <a:ext cx="8434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Times"/>
                <a:cs typeface="Times"/>
              </a:rPr>
              <a:t>Sender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961011" y="2204864"/>
            <a:ext cx="10054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Times"/>
                <a:cs typeface="Times"/>
              </a:rPr>
              <a:t>Receiver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499992" y="3893817"/>
            <a:ext cx="1340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Times"/>
                <a:cs typeface="Times"/>
              </a:rPr>
              <a:t>RTO Restart</a:t>
            </a:r>
          </a:p>
        </p:txBody>
      </p:sp>
      <p:cxnSp>
        <p:nvCxnSpPr>
          <p:cNvPr id="27" name="Straight Arrow Connector 26"/>
          <p:cNvCxnSpPr/>
          <p:nvPr/>
        </p:nvCxnSpPr>
        <p:spPr>
          <a:xfrm>
            <a:off x="6175652" y="5679958"/>
            <a:ext cx="2641866" cy="332631"/>
          </a:xfrm>
          <a:prstGeom prst="straightConnector1">
            <a:avLst/>
          </a:prstGeom>
          <a:ln w="50800">
            <a:solidFill>
              <a:srgbClr val="FF0000"/>
            </a:solidFill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5120413" y="4694859"/>
            <a:ext cx="6335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Times"/>
                <a:cs typeface="Times"/>
              </a:rPr>
              <a:t>RTO</a:t>
            </a:r>
          </a:p>
        </p:txBody>
      </p:sp>
      <p:sp>
        <p:nvSpPr>
          <p:cNvPr id="29" name="Left Brace 28"/>
          <p:cNvSpPr/>
          <p:nvPr/>
        </p:nvSpPr>
        <p:spPr>
          <a:xfrm>
            <a:off x="5840060" y="3099546"/>
            <a:ext cx="261253" cy="978937"/>
          </a:xfrm>
          <a:prstGeom prst="leftBrac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atin typeface="Times"/>
              <a:cs typeface="Times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591261" y="3377060"/>
            <a:ext cx="2487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0" dirty="0">
                <a:latin typeface="Times"/>
                <a:ea typeface="Lucida Grande"/>
                <a:cs typeface="Times"/>
              </a:rPr>
              <a:t>t</a:t>
            </a:r>
            <a:endParaRPr lang="en-US" dirty="0">
              <a:latin typeface="Times"/>
              <a:cs typeface="Times"/>
            </a:endParaRPr>
          </a:p>
        </p:txBody>
      </p:sp>
      <p:sp>
        <p:nvSpPr>
          <p:cNvPr id="31" name="Left Brace 30"/>
          <p:cNvSpPr/>
          <p:nvPr/>
        </p:nvSpPr>
        <p:spPr>
          <a:xfrm>
            <a:off x="5840060" y="4078483"/>
            <a:ext cx="261253" cy="1601475"/>
          </a:xfrm>
          <a:prstGeom prst="leftBrac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atin typeface="Times"/>
              <a:cs typeface="Times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455744" y="1340768"/>
            <a:ext cx="823105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NL" sz="1400" b="1" i="1" dirty="0"/>
              <a:t>RFC 7765</a:t>
            </a:r>
            <a:endParaRPr lang="en-US" sz="1400" b="1" i="1" dirty="0"/>
          </a:p>
        </p:txBody>
      </p:sp>
      <p:sp>
        <p:nvSpPr>
          <p:cNvPr id="32" name="Rectangular Callout 31"/>
          <p:cNvSpPr/>
          <p:nvPr/>
        </p:nvSpPr>
        <p:spPr bwMode="auto">
          <a:xfrm>
            <a:off x="7956376" y="908720"/>
            <a:ext cx="1008112" cy="576064"/>
          </a:xfrm>
          <a:prstGeom prst="wedgeRectCallout">
            <a:avLst>
              <a:gd name="adj1" fmla="val -23965"/>
              <a:gd name="adj2" fmla="val 27154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IFI research</a:t>
            </a:r>
          </a:p>
        </p:txBody>
      </p:sp>
    </p:spTree>
    <p:extLst>
      <p:ext uri="{BB962C8B-B14F-4D97-AF65-F5344CB8AC3E}">
        <p14:creationId xmlns:p14="http://schemas.microsoft.com/office/powerpoint/2010/main" val="11389625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Tail Loss Probe (TLP)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864568"/>
            <a:ext cx="8219256" cy="4876800"/>
          </a:xfrm>
        </p:spPr>
        <p:txBody>
          <a:bodyPr/>
          <a:lstStyle/>
          <a:p>
            <a:r>
              <a:rPr lang="en-US" sz="2400" dirty="0"/>
              <a:t>From draft-dukkipati-tcpm-tcp-loss-probe-01:</a:t>
            </a:r>
          </a:p>
          <a:p>
            <a:pPr marL="457200" lvl="1" indent="0">
              <a:buNone/>
            </a:pPr>
            <a:r>
              <a:rPr lang="en-US" sz="1800" dirty="0"/>
              <a:t>"Measurements on Google Web servers show that approximately 70% of   retransmissions for Web transfers are sent after the RTO timer expires, while only 30% are handled by fast recovery."</a:t>
            </a:r>
          </a:p>
          <a:p>
            <a:pPr marL="457200" lvl="1" indent="0">
              <a:buNone/>
            </a:pPr>
            <a:r>
              <a:rPr lang="en-US" sz="1800" dirty="0"/>
              <a:t>"...distribution of RTO/RTT values on Google Web servers.</a:t>
            </a:r>
            <a:br>
              <a:rPr lang="en-US" sz="1800" dirty="0"/>
            </a:br>
            <a:r>
              <a:rPr lang="en-US" sz="1800" dirty="0"/>
              <a:t>[percentile, RTO/RTT]: [50th percentile, 4.3]; [75th percentile, 11.3];</a:t>
            </a:r>
            <a:br>
              <a:rPr lang="en-US" sz="1800" dirty="0"/>
            </a:br>
            <a:r>
              <a:rPr lang="en-US" sz="1800" dirty="0"/>
              <a:t>[90th percentile, 28.9]; [95th percentile, 53.9]; [99th percentile, 214]."</a:t>
            </a:r>
            <a:br>
              <a:rPr lang="en-US" sz="1800" dirty="0"/>
            </a:br>
            <a:r>
              <a:rPr lang="en-US" sz="1800" dirty="0"/>
              <a:t>"... typically caused by variance in measured RTTs..."</a:t>
            </a:r>
          </a:p>
          <a:p>
            <a:endParaRPr lang="en-US" sz="2400" dirty="0"/>
          </a:p>
          <a:p>
            <a:r>
              <a:rPr lang="en-US" sz="2400" dirty="0"/>
              <a:t>Idea: more aggressive timer allows to send one single packet ("</a:t>
            </a:r>
            <a:r>
              <a:rPr lang="en-US" sz="2400" dirty="0">
                <a:solidFill>
                  <a:srgbClr val="0070C0"/>
                </a:solidFill>
              </a:rPr>
              <a:t>probe</a:t>
            </a:r>
            <a:r>
              <a:rPr lang="en-US" sz="2400" dirty="0"/>
              <a:t>") before RTO fires</a:t>
            </a:r>
          </a:p>
          <a:p>
            <a:pPr lvl="1"/>
            <a:r>
              <a:rPr lang="nb-NO" sz="2000" dirty="0"/>
              <a:t>timer: 2*SRTT</a:t>
            </a:r>
            <a:br>
              <a:rPr lang="nb-NO" sz="2000" dirty="0"/>
            </a:br>
            <a:r>
              <a:rPr lang="nb-NO" sz="2000" dirty="0"/>
              <a:t>(+</a:t>
            </a:r>
            <a:r>
              <a:rPr lang="nb-NO" sz="2000" dirty="0" err="1"/>
              <a:t>extra</a:t>
            </a:r>
            <a:r>
              <a:rPr lang="nb-NO" sz="2000" dirty="0"/>
              <a:t> time for </a:t>
            </a:r>
            <a:r>
              <a:rPr lang="nb-NO" sz="2000" dirty="0" err="1"/>
              <a:t>DelACK</a:t>
            </a:r>
            <a:r>
              <a:rPr lang="nb-NO" sz="2000" dirty="0"/>
              <a:t> </a:t>
            </a:r>
            <a:r>
              <a:rPr lang="nb-NO" sz="2000" dirty="0" err="1"/>
              <a:t>if</a:t>
            </a:r>
            <a:r>
              <a:rPr lang="nb-NO" sz="2000" dirty="0"/>
              <a:t> </a:t>
            </a:r>
            <a:r>
              <a:rPr lang="nb-NO" sz="2000" dirty="0" err="1"/>
              <a:t>FlightSize</a:t>
            </a:r>
            <a:r>
              <a:rPr lang="nb-NO" sz="2000" dirty="0"/>
              <a:t>==1)</a:t>
            </a:r>
          </a:p>
          <a:p>
            <a:pPr lvl="1"/>
            <a:r>
              <a:rPr lang="nb-NO" sz="2000" dirty="0" err="1"/>
              <a:t>new</a:t>
            </a:r>
            <a:r>
              <a:rPr lang="nb-NO" sz="2000" dirty="0"/>
              <a:t>, </a:t>
            </a:r>
            <a:r>
              <a:rPr lang="nb-NO" sz="2000" dirty="0" err="1"/>
              <a:t>if</a:t>
            </a:r>
            <a:r>
              <a:rPr lang="nb-NO" sz="2000" dirty="0"/>
              <a:t> data </a:t>
            </a:r>
            <a:r>
              <a:rPr lang="nb-NO" sz="2000" dirty="0" err="1"/>
              <a:t>available</a:t>
            </a:r>
            <a:r>
              <a:rPr lang="nb-NO" sz="2000" dirty="0"/>
              <a:t>, </a:t>
            </a:r>
            <a:r>
              <a:rPr lang="nb-NO" sz="2000" dirty="0" err="1"/>
              <a:t>else</a:t>
            </a:r>
            <a:r>
              <a:rPr lang="nb-NO" sz="2000" dirty="0"/>
              <a:t> </a:t>
            </a:r>
            <a:r>
              <a:rPr lang="nb-NO" sz="2000" dirty="0" err="1"/>
              <a:t>resend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59409646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Recent ACKnowledgment (RACK)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916832"/>
            <a:ext cx="8219256" cy="4876800"/>
          </a:xfrm>
        </p:spPr>
        <p:txBody>
          <a:bodyPr/>
          <a:lstStyle/>
          <a:p>
            <a:r>
              <a:rPr lang="en-US" sz="2000"/>
              <a:t>Main idea: use time instead of sequence numbers</a:t>
            </a:r>
            <a:br>
              <a:rPr lang="en-US" sz="2000"/>
            </a:br>
            <a:r>
              <a:rPr lang="en-US" sz="2000"/>
              <a:t>(avoid basing logic on </a:t>
            </a:r>
            <a:r>
              <a:rPr lang="en-US" sz="2000">
                <a:solidFill>
                  <a:srgbClr val="7030A0"/>
                </a:solidFill>
              </a:rPr>
              <a:t>DupThresh</a:t>
            </a:r>
            <a:r>
              <a:rPr lang="en-US" sz="2000"/>
              <a:t>)</a:t>
            </a:r>
          </a:p>
          <a:p>
            <a:pPr lvl="1"/>
            <a:r>
              <a:rPr lang="en-US" sz="1800"/>
              <a:t>Multiple benefits: eliminates need for much loss recovery logic (drastic simplification!), works with every packet (also retransmits), ..</a:t>
            </a:r>
          </a:p>
          <a:p>
            <a:endParaRPr lang="en-US" sz="2000"/>
          </a:p>
          <a:p>
            <a:r>
              <a:rPr lang="en-US" sz="2000"/>
              <a:t>Packet A is lost if some packet B sent sufficiently later is (s)acked</a:t>
            </a:r>
          </a:p>
          <a:p>
            <a:pPr lvl="1"/>
            <a:r>
              <a:rPr lang="en-US" sz="1800"/>
              <a:t>"Sufficiently later": later by at least a "reordering window"</a:t>
            </a:r>
            <a:br>
              <a:rPr lang="en-US" sz="1800"/>
            </a:br>
            <a:r>
              <a:rPr lang="en-US" sz="1800"/>
              <a:t>(</a:t>
            </a:r>
            <a:r>
              <a:rPr lang="en-US" sz="1800">
                <a:solidFill>
                  <a:srgbClr val="7030A0"/>
                </a:solidFill>
              </a:rPr>
              <a:t>RACK.reo_wnd</a:t>
            </a:r>
            <a:r>
              <a:rPr lang="en-US" sz="1800"/>
              <a:t>, default min_rtt / 4)</a:t>
            </a:r>
          </a:p>
          <a:p>
            <a:pPr lvl="1"/>
            <a:r>
              <a:rPr lang="en-US" sz="1800"/>
              <a:t>min_rtt calc. from RTTs per ACK; tried seeding with SRTT or most recent RTT, no major difference</a:t>
            </a:r>
          </a:p>
          <a:p>
            <a:endParaRPr lang="en-US" sz="2000"/>
          </a:p>
          <a:p>
            <a:r>
              <a:rPr lang="en-US" sz="2000"/>
              <a:t>Also: arm a timer to detect loss in case no ACK arrives</a:t>
            </a:r>
          </a:p>
          <a:p>
            <a:pPr lvl="1"/>
            <a:r>
              <a:rPr lang="en-US" sz="1800"/>
              <a:t>TLP is a special case; merged with RACK [RFC 8985]</a:t>
            </a:r>
          </a:p>
          <a:p>
            <a:pPr lvl="1"/>
            <a:r>
              <a:rPr lang="en-US" sz="1800"/>
              <a:t>Conceptually, RACK arms a (virtual) timer on every</a:t>
            </a:r>
            <a:br>
              <a:rPr lang="en-US" sz="1800"/>
            </a:br>
            <a:r>
              <a:rPr lang="en-US" sz="1800"/>
              <a:t>packet sent, times updated with new RTT samples</a:t>
            </a:r>
          </a:p>
        </p:txBody>
      </p:sp>
      <p:sp>
        <p:nvSpPr>
          <p:cNvPr id="4" name="Rectangular Callout 3"/>
          <p:cNvSpPr/>
          <p:nvPr/>
        </p:nvSpPr>
        <p:spPr bwMode="auto">
          <a:xfrm>
            <a:off x="7318648" y="5517232"/>
            <a:ext cx="1368152" cy="1008112"/>
          </a:xfrm>
          <a:prstGeom prst="wedgeRectCallout">
            <a:avLst>
              <a:gd name="adj1" fmla="val -16101"/>
              <a:gd name="adj2" fmla="val 18154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On by default in Linux!</a:t>
            </a:r>
          </a:p>
        </p:txBody>
      </p:sp>
    </p:spTree>
    <p:extLst>
      <p:ext uri="{BB962C8B-B14F-4D97-AF65-F5344CB8AC3E}">
        <p14:creationId xmlns:p14="http://schemas.microsoft.com/office/powerpoint/2010/main" val="1943282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620688"/>
            <a:ext cx="8568952" cy="1143000"/>
          </a:xfrm>
        </p:spPr>
        <p:txBody>
          <a:bodyPr/>
          <a:lstStyle/>
          <a:p>
            <a:r>
              <a:rPr lang="en-US"/>
              <a:t>RACK examples: sender sends P1, P2, P3</a:t>
            </a:r>
            <a:br>
              <a:rPr lang="en-US"/>
            </a:br>
            <a:r>
              <a:rPr lang="en-US" sz="2400" b="0"/>
              <a:t>(more than RACK.reo_wnd time in between them)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936576"/>
            <a:ext cx="8219256" cy="4876800"/>
          </a:xfrm>
        </p:spPr>
        <p:txBody>
          <a:bodyPr/>
          <a:lstStyle/>
          <a:p>
            <a:r>
              <a:rPr lang="en-US" sz="2400">
                <a:solidFill>
                  <a:srgbClr val="0070C0"/>
                </a:solidFill>
              </a:rPr>
              <a:t>Example 1: P1 and P3 lost</a:t>
            </a:r>
          </a:p>
          <a:p>
            <a:pPr lvl="1"/>
            <a:r>
              <a:rPr lang="en-US" sz="2000"/>
              <a:t>P2 SACK arrives </a:t>
            </a:r>
            <a:r>
              <a:rPr lang="en-US" sz="2000">
                <a:latin typeface="Wingdings" charset="0"/>
                <a:ea typeface="ＭＳ Ｐゴシック" charset="0"/>
                <a:cs typeface="Wingdings" charset="0"/>
              </a:rPr>
              <a:t></a:t>
            </a:r>
            <a:r>
              <a:rPr lang="en-US" sz="2000"/>
              <a:t> P1 lost, retransmit (R1)</a:t>
            </a:r>
          </a:p>
          <a:p>
            <a:pPr lvl="1"/>
            <a:r>
              <a:rPr lang="en-US" sz="2000"/>
              <a:t>R1 is cumulatively ACKed </a:t>
            </a:r>
            <a:r>
              <a:rPr lang="en-US" sz="2000">
                <a:latin typeface="Wingdings" charset="0"/>
                <a:ea typeface="ＭＳ Ｐゴシック" charset="0"/>
                <a:cs typeface="Wingdings" charset="0"/>
              </a:rPr>
              <a:t></a:t>
            </a:r>
            <a:r>
              <a:rPr lang="en-US" sz="2000"/>
              <a:t> P3 lost, retransmit (R3)</a:t>
            </a:r>
          </a:p>
          <a:p>
            <a:pPr lvl="1"/>
            <a:r>
              <a:rPr lang="en-US" sz="2000"/>
              <a:t>No timer needed</a:t>
            </a:r>
            <a:endParaRPr lang="en-US" sz="2400"/>
          </a:p>
          <a:p>
            <a:r>
              <a:rPr lang="en-US" sz="2400">
                <a:solidFill>
                  <a:srgbClr val="0070C0"/>
                </a:solidFill>
              </a:rPr>
              <a:t>Example 2: P1 and P2 lost</a:t>
            </a:r>
          </a:p>
          <a:p>
            <a:pPr lvl="1"/>
            <a:r>
              <a:rPr lang="en-US" sz="2000"/>
              <a:t>P3 SACK arrives </a:t>
            </a:r>
            <a:r>
              <a:rPr lang="en-US" sz="2000">
                <a:latin typeface="Wingdings" charset="0"/>
                <a:ea typeface="ＭＳ Ｐゴシック" charset="0"/>
                <a:cs typeface="Wingdings" charset="0"/>
              </a:rPr>
              <a:t></a:t>
            </a:r>
            <a:r>
              <a:rPr lang="en-US" sz="2000"/>
              <a:t> P1, P2 lost, retransmit (R1, R2)</a:t>
            </a:r>
          </a:p>
          <a:p>
            <a:pPr lvl="1"/>
            <a:r>
              <a:rPr lang="en-US" sz="2000"/>
              <a:t>R1 lost again but R2 SACKed </a:t>
            </a:r>
            <a:r>
              <a:rPr lang="en-US" sz="2000">
                <a:latin typeface="Wingdings" charset="0"/>
                <a:ea typeface="ＭＳ Ｐゴシック" charset="0"/>
                <a:cs typeface="Wingdings" charset="0"/>
              </a:rPr>
              <a:t></a:t>
            </a:r>
            <a:r>
              <a:rPr lang="en-US" sz="2000"/>
              <a:t> R1 lost, retransmit</a:t>
            </a:r>
          </a:p>
          <a:p>
            <a:pPr lvl="1"/>
            <a:r>
              <a:rPr lang="en-US" sz="2000"/>
              <a:t>Common with rate limiting from token bucket policers with large bucket depth and low rate limit</a:t>
            </a:r>
          </a:p>
          <a:p>
            <a:pPr lvl="1"/>
            <a:r>
              <a:rPr lang="en-US" sz="2000"/>
              <a:t>Retransmissions often lost repeatedly because CC. requires multiple RTTs to reduce the rate below the policed rate</a:t>
            </a:r>
          </a:p>
          <a:p>
            <a:pPr lvl="1"/>
            <a:endParaRPr lang="en-US" sz="2000"/>
          </a:p>
          <a:p>
            <a:pPr marL="342900" lvl="1" indent="-342900">
              <a:buFontTx/>
              <a:buChar char="•"/>
            </a:pPr>
            <a:r>
              <a:rPr lang="en-US"/>
              <a:t>No DupACK based solution can detect such losses!</a:t>
            </a:r>
          </a:p>
        </p:txBody>
      </p:sp>
    </p:spTree>
    <p:extLst>
      <p:ext uri="{BB962C8B-B14F-4D97-AF65-F5344CB8AC3E}">
        <p14:creationId xmlns:p14="http://schemas.microsoft.com/office/powerpoint/2010/main" val="53482872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Conclusion on TCP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988840"/>
            <a:ext cx="8856984" cy="4896544"/>
          </a:xfrm>
        </p:spPr>
        <p:txBody>
          <a:bodyPr/>
          <a:lstStyle/>
          <a:p>
            <a:r>
              <a:rPr lang="en-US" sz="2000"/>
              <a:t>Note, we focused on what was implemented</a:t>
            </a:r>
          </a:p>
          <a:p>
            <a:pPr lvl="1"/>
            <a:r>
              <a:rPr lang="en-US" sz="1800"/>
              <a:t>We also skipped some things: header compression, authentication, sequence number attacks, implementation specifics (e.g. </a:t>
            </a:r>
            <a:r>
              <a:rPr lang="en-US" sz="1800">
                <a:solidFill>
                  <a:srgbClr val="0070C0"/>
                </a:solidFill>
              </a:rPr>
              <a:t>TCP_NOTSENT_LOWAT</a:t>
            </a:r>
            <a:r>
              <a:rPr lang="en-US" sz="1800"/>
              <a:t>)...</a:t>
            </a:r>
          </a:p>
          <a:p>
            <a:pPr lvl="1"/>
            <a:endParaRPr lang="en-US" sz="1800"/>
          </a:p>
          <a:p>
            <a:r>
              <a:rPr lang="en-US" sz="2000"/>
              <a:t>RFC series documents many non-implemented (??) ideas from that time</a:t>
            </a:r>
          </a:p>
          <a:p>
            <a:pPr lvl="1"/>
            <a:r>
              <a:rPr lang="en-US" sz="1800"/>
              <a:t>Being more robust to reordering (</a:t>
            </a:r>
            <a:r>
              <a:rPr lang="en-US" sz="1800">
                <a:solidFill>
                  <a:srgbClr val="0070C0"/>
                </a:solidFill>
              </a:rPr>
              <a:t>TCP-NCR</a:t>
            </a:r>
            <a:r>
              <a:rPr lang="en-US" sz="1800"/>
              <a:t>)</a:t>
            </a:r>
          </a:p>
          <a:p>
            <a:pPr lvl="1"/>
            <a:r>
              <a:rPr lang="en-US" sz="1800"/>
              <a:t>Doing congestion control for ACKs (</a:t>
            </a:r>
            <a:r>
              <a:rPr lang="en-US" sz="1800">
                <a:solidFill>
                  <a:srgbClr val="0070C0"/>
                </a:solidFill>
              </a:rPr>
              <a:t>ACK-CC</a:t>
            </a:r>
            <a:r>
              <a:rPr lang="en-US" sz="1800"/>
              <a:t>)</a:t>
            </a:r>
          </a:p>
          <a:p>
            <a:pPr lvl="1"/>
            <a:r>
              <a:rPr lang="en-US" sz="1800"/>
              <a:t>Reducing cwnd when the sender doesn't have data to send (</a:t>
            </a:r>
            <a:r>
              <a:rPr lang="en-US" sz="1800">
                <a:solidFill>
                  <a:srgbClr val="0070C0"/>
                </a:solidFill>
              </a:rPr>
              <a:t>CWV</a:t>
            </a:r>
            <a:r>
              <a:rPr lang="en-US" sz="1800"/>
              <a:t>)</a:t>
            </a:r>
          </a:p>
          <a:p>
            <a:pPr lvl="1"/>
            <a:r>
              <a:rPr lang="en-US" sz="1800"/>
              <a:t>Adjusting user timeout (when TCP says "it's over") at both ends (</a:t>
            </a:r>
            <a:r>
              <a:rPr lang="en-US" sz="1800">
                <a:solidFill>
                  <a:srgbClr val="0070C0"/>
                </a:solidFill>
              </a:rPr>
              <a:t>UTO</a:t>
            </a:r>
            <a:r>
              <a:rPr lang="en-US" sz="1800"/>
              <a:t>)</a:t>
            </a:r>
          </a:p>
          <a:p>
            <a:pPr lvl="1"/>
            <a:r>
              <a:rPr lang="en-US" sz="1800"/>
              <a:t>Avoiding Slow Start overshoot for large windows (</a:t>
            </a:r>
            <a:r>
              <a:rPr lang="en-US" sz="1800">
                <a:solidFill>
                  <a:srgbClr val="0070C0"/>
                </a:solidFill>
              </a:rPr>
              <a:t>Limited Slow-Start</a:t>
            </a:r>
            <a:r>
              <a:rPr lang="en-US" sz="1800"/>
              <a:t>)</a:t>
            </a:r>
          </a:p>
          <a:p>
            <a:pPr lvl="1"/>
            <a:endParaRPr lang="en-US" sz="1800"/>
          </a:p>
          <a:p>
            <a:r>
              <a:rPr lang="en-US" sz="2000"/>
              <a:t>...and some old ideas "took off" later (e.g. </a:t>
            </a:r>
            <a:r>
              <a:rPr lang="en-US" sz="2000">
                <a:solidFill>
                  <a:srgbClr val="0070C0"/>
                </a:solidFill>
              </a:rPr>
              <a:t>T/TCP, ECN</a:t>
            </a:r>
            <a:r>
              <a:rPr lang="en-US" sz="2000"/>
              <a:t>)</a:t>
            </a:r>
          </a:p>
          <a:p>
            <a:pPr lvl="1"/>
            <a:r>
              <a:rPr lang="en-US" sz="1800"/>
              <a:t>Or not? Time will tell</a:t>
            </a:r>
          </a:p>
        </p:txBody>
      </p:sp>
    </p:spTree>
    <p:extLst>
      <p:ext uri="{BB962C8B-B14F-4D97-AF65-F5344CB8AC3E}">
        <p14:creationId xmlns:p14="http://schemas.microsoft.com/office/powerpoint/2010/main" val="112921965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683568" y="2060848"/>
            <a:ext cx="7772400" cy="2808312"/>
          </a:xfrm>
        </p:spPr>
        <p:txBody>
          <a:bodyPr/>
          <a:lstStyle/>
          <a:p>
            <a:pPr algn="ctr"/>
            <a:r>
              <a:rPr lang="en-US" sz="4000" dirty="0"/>
              <a:t>Extra slides</a:t>
            </a:r>
            <a:br>
              <a:rPr lang="en-US" sz="4000" dirty="0"/>
            </a:br>
            <a:r>
              <a:rPr lang="en-US" sz="4000" dirty="0"/>
              <a:t>(not </a:t>
            </a:r>
            <a:r>
              <a:rPr lang="en-US" sz="4000" dirty="0" err="1"/>
              <a:t>pensum</a:t>
            </a:r>
            <a:r>
              <a:rPr lang="en-US" sz="4000" dirty="0"/>
              <a:t>)</a:t>
            </a:r>
          </a:p>
          <a:p>
            <a:pPr algn="ctr"/>
            <a:endParaRPr lang="en-US" sz="4000" dirty="0"/>
          </a:p>
          <a:p>
            <a:pPr algn="ctr"/>
            <a:r>
              <a:rPr lang="en-US" sz="4000"/>
              <a:t>RFC 6675  SACK loss recovery</a:t>
            </a:r>
          </a:p>
        </p:txBody>
      </p:sp>
    </p:spTree>
    <p:extLst>
      <p:ext uri="{BB962C8B-B14F-4D97-AF65-F5344CB8AC3E}">
        <p14:creationId xmlns:p14="http://schemas.microsoft.com/office/powerpoint/2010/main" val="286514147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SACK loss recovery: definitions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844824"/>
            <a:ext cx="8964488" cy="4618856"/>
          </a:xfrm>
        </p:spPr>
        <p:txBody>
          <a:bodyPr/>
          <a:lstStyle/>
          <a:p>
            <a:r>
              <a:rPr lang="en-US" sz="2100" b="1" err="1">
                <a:solidFill>
                  <a:srgbClr val="7030A0"/>
                </a:solidFill>
              </a:rPr>
              <a:t>HighData</a:t>
            </a:r>
            <a:r>
              <a:rPr lang="en-US" sz="2100" b="1"/>
              <a:t>:</a:t>
            </a:r>
            <a:r>
              <a:rPr lang="en-US" sz="2100"/>
              <a:t> highest </a:t>
            </a:r>
            <a:r>
              <a:rPr lang="en-US" sz="2100" err="1"/>
              <a:t>seqno</a:t>
            </a:r>
            <a:r>
              <a:rPr lang="en-US" sz="2100"/>
              <a:t> transmitted</a:t>
            </a:r>
          </a:p>
          <a:p>
            <a:r>
              <a:rPr lang="en-US" sz="2100" b="1" err="1">
                <a:solidFill>
                  <a:srgbClr val="7030A0"/>
                </a:solidFill>
              </a:rPr>
              <a:t>HighACK</a:t>
            </a:r>
            <a:r>
              <a:rPr lang="en-US" sz="2100" b="1"/>
              <a:t>:</a:t>
            </a:r>
            <a:r>
              <a:rPr lang="en-US" sz="2100"/>
              <a:t> </a:t>
            </a:r>
            <a:r>
              <a:rPr lang="en-US" sz="2100" err="1"/>
              <a:t>seqno</a:t>
            </a:r>
            <a:r>
              <a:rPr lang="en-US" sz="2100"/>
              <a:t> of highest cumulatively </a:t>
            </a:r>
            <a:r>
              <a:rPr lang="en-US" sz="2100" err="1"/>
              <a:t>ACKed</a:t>
            </a:r>
            <a:r>
              <a:rPr lang="en-US" sz="2100"/>
              <a:t> byte</a:t>
            </a:r>
          </a:p>
          <a:p>
            <a:r>
              <a:rPr lang="en-US" sz="2100" b="1" err="1">
                <a:solidFill>
                  <a:srgbClr val="7030A0"/>
                </a:solidFill>
              </a:rPr>
              <a:t>HighRxt</a:t>
            </a:r>
            <a:r>
              <a:rPr lang="en-US" sz="2100" b="1"/>
              <a:t>:</a:t>
            </a:r>
            <a:r>
              <a:rPr lang="en-US" sz="2100"/>
              <a:t> highest </a:t>
            </a:r>
            <a:r>
              <a:rPr lang="en-US" sz="2100" err="1"/>
              <a:t>seqno</a:t>
            </a:r>
            <a:r>
              <a:rPr lang="en-US" sz="2100"/>
              <a:t> retransmitted in this loss recovery phase</a:t>
            </a:r>
          </a:p>
          <a:p>
            <a:r>
              <a:rPr lang="en-US" sz="2100" b="1">
                <a:solidFill>
                  <a:srgbClr val="7030A0"/>
                </a:solidFill>
              </a:rPr>
              <a:t>Pipe</a:t>
            </a:r>
            <a:r>
              <a:rPr lang="en-US" sz="2100" b="1"/>
              <a:t>:</a:t>
            </a:r>
            <a:r>
              <a:rPr lang="en-US" sz="2100"/>
              <a:t> sender's estimate of the number of bytes outstanding in the network. Key variable for cc. because now this number is explicit.</a:t>
            </a:r>
          </a:p>
          <a:p>
            <a:r>
              <a:rPr lang="en-US" sz="2100" b="1" err="1">
                <a:solidFill>
                  <a:srgbClr val="7030A0"/>
                </a:solidFill>
              </a:rPr>
              <a:t>DupAcks</a:t>
            </a:r>
            <a:r>
              <a:rPr lang="en-US" sz="2100" b="1"/>
              <a:t>:</a:t>
            </a:r>
            <a:r>
              <a:rPr lang="en-US" sz="2100"/>
              <a:t> # </a:t>
            </a:r>
            <a:r>
              <a:rPr lang="en-US" sz="2100" err="1"/>
              <a:t>DupACKs</a:t>
            </a:r>
            <a:r>
              <a:rPr lang="en-US" sz="2100"/>
              <a:t> received since last cumulative ACK</a:t>
            </a:r>
            <a:br>
              <a:rPr lang="en-US" sz="2100"/>
            </a:br>
            <a:r>
              <a:rPr lang="en-US" sz="2100"/>
              <a:t>(</a:t>
            </a:r>
            <a:r>
              <a:rPr lang="en-US" sz="2100" err="1"/>
              <a:t>DupACK</a:t>
            </a:r>
            <a:r>
              <a:rPr lang="en-US" sz="2100"/>
              <a:t> = segment containing SACK block that identifies previously </a:t>
            </a:r>
            <a:r>
              <a:rPr lang="en-US" sz="2100" err="1"/>
              <a:t>unacked</a:t>
            </a:r>
            <a:r>
              <a:rPr lang="en-US" sz="2100"/>
              <a:t> and un-</a:t>
            </a:r>
            <a:r>
              <a:rPr lang="en-US" sz="2100" err="1"/>
              <a:t>SACKed</a:t>
            </a:r>
            <a:r>
              <a:rPr lang="en-US" sz="2100"/>
              <a:t> bytes between </a:t>
            </a:r>
            <a:r>
              <a:rPr lang="en-US" sz="2100" err="1"/>
              <a:t>HighACK</a:t>
            </a:r>
            <a:r>
              <a:rPr lang="en-US" sz="2100"/>
              <a:t> and </a:t>
            </a:r>
            <a:r>
              <a:rPr lang="en-US" sz="2100" err="1"/>
              <a:t>HighData</a:t>
            </a:r>
            <a:r>
              <a:rPr lang="en-US" sz="2100"/>
              <a:t>)</a:t>
            </a:r>
          </a:p>
          <a:p>
            <a:r>
              <a:rPr lang="en-US" sz="2100" b="1" err="1">
                <a:solidFill>
                  <a:srgbClr val="7030A0"/>
                </a:solidFill>
              </a:rPr>
              <a:t>DupThresh</a:t>
            </a:r>
            <a:r>
              <a:rPr lang="en-US" sz="2100" b="1"/>
              <a:t>:</a:t>
            </a:r>
            <a:r>
              <a:rPr lang="en-US" sz="2100"/>
              <a:t> # </a:t>
            </a:r>
            <a:r>
              <a:rPr lang="en-US" sz="2100" err="1"/>
              <a:t>DupACKs</a:t>
            </a:r>
            <a:r>
              <a:rPr lang="en-US" sz="2100"/>
              <a:t> needed to trigger retransmission (normally 3)</a:t>
            </a:r>
          </a:p>
          <a:p>
            <a:r>
              <a:rPr lang="en-US" sz="2100" b="1">
                <a:solidFill>
                  <a:srgbClr val="7030A0"/>
                </a:solidFill>
              </a:rPr>
              <a:t>Scoreboard</a:t>
            </a:r>
            <a:r>
              <a:rPr lang="en-US" sz="2100" b="1"/>
              <a:t>:</a:t>
            </a:r>
            <a:r>
              <a:rPr lang="en-US" sz="2100"/>
              <a:t> data structure to keep track of sequence number ranges</a:t>
            </a:r>
          </a:p>
          <a:p>
            <a:r>
              <a:rPr lang="en-US" sz="2100" b="1" err="1">
                <a:solidFill>
                  <a:srgbClr val="7030A0"/>
                </a:solidFill>
              </a:rPr>
              <a:t>RescueRxt</a:t>
            </a:r>
            <a:r>
              <a:rPr lang="en-US" sz="2100" b="1"/>
              <a:t>:</a:t>
            </a:r>
            <a:r>
              <a:rPr lang="en-US" sz="2100"/>
              <a:t> highest </a:t>
            </a:r>
            <a:r>
              <a:rPr lang="en-US" sz="2100" err="1"/>
              <a:t>seqno</a:t>
            </a:r>
            <a:r>
              <a:rPr lang="en-US" sz="2100"/>
              <a:t> which has been optimistically retransmitted to prevent stalling of the ACK clock when there is loss at the end of the window and no new data is available for transmission.</a:t>
            </a:r>
          </a:p>
        </p:txBody>
      </p:sp>
    </p:spTree>
    <p:extLst>
      <p:ext uri="{BB962C8B-B14F-4D97-AF65-F5344CB8AC3E}">
        <p14:creationId xmlns:p14="http://schemas.microsoft.com/office/powerpoint/2010/main" val="51865158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700808"/>
            <a:ext cx="8856984" cy="5013176"/>
          </a:xfrm>
        </p:spPr>
        <p:txBody>
          <a:bodyPr/>
          <a:lstStyle/>
          <a:p>
            <a:r>
              <a:rPr lang="en-US" sz="2000" b="1">
                <a:solidFill>
                  <a:srgbClr val="0070C0"/>
                </a:solidFill>
              </a:rPr>
              <a:t>Update()</a:t>
            </a:r>
          </a:p>
          <a:p>
            <a:pPr lvl="1"/>
            <a:r>
              <a:rPr lang="en-US" sz="1800"/>
              <a:t>Mark all cumulatively </a:t>
            </a:r>
            <a:r>
              <a:rPr lang="en-US" sz="1800" err="1"/>
              <a:t>ACKed</a:t>
            </a:r>
            <a:r>
              <a:rPr lang="en-US" sz="1800"/>
              <a:t> or </a:t>
            </a:r>
            <a:r>
              <a:rPr lang="en-US" sz="1800" err="1"/>
              <a:t>SACKed</a:t>
            </a:r>
            <a:r>
              <a:rPr lang="en-US" sz="1800"/>
              <a:t> bytes, record total # </a:t>
            </a:r>
            <a:r>
              <a:rPr lang="en-US" sz="1800" err="1"/>
              <a:t>SACKed</a:t>
            </a:r>
            <a:r>
              <a:rPr lang="en-US" sz="1800"/>
              <a:t> bytes</a:t>
            </a:r>
          </a:p>
          <a:p>
            <a:r>
              <a:rPr lang="en-US" sz="2000" b="1" err="1">
                <a:solidFill>
                  <a:srgbClr val="0070C0"/>
                </a:solidFill>
              </a:rPr>
              <a:t>IsLost</a:t>
            </a:r>
            <a:r>
              <a:rPr lang="en-US" sz="2000" b="1">
                <a:solidFill>
                  <a:srgbClr val="0070C0"/>
                </a:solidFill>
              </a:rPr>
              <a:t>(</a:t>
            </a:r>
            <a:r>
              <a:rPr lang="en-US" sz="2000" b="1" err="1">
                <a:solidFill>
                  <a:srgbClr val="0070C0"/>
                </a:solidFill>
              </a:rPr>
              <a:t>SeqNo</a:t>
            </a:r>
            <a:r>
              <a:rPr lang="en-US" sz="2000" b="1">
                <a:solidFill>
                  <a:srgbClr val="0070C0"/>
                </a:solidFill>
              </a:rPr>
              <a:t>)</a:t>
            </a:r>
          </a:p>
          <a:p>
            <a:pPr lvl="1"/>
            <a:r>
              <a:rPr lang="en-US" sz="1800"/>
              <a:t>True when either </a:t>
            </a:r>
            <a:r>
              <a:rPr lang="en-US" sz="1800" err="1">
                <a:solidFill>
                  <a:srgbClr val="7030A0"/>
                </a:solidFill>
              </a:rPr>
              <a:t>DupThresh</a:t>
            </a:r>
            <a:r>
              <a:rPr lang="en-US" sz="1800">
                <a:solidFill>
                  <a:srgbClr val="7030A0"/>
                </a:solidFill>
              </a:rPr>
              <a:t> </a:t>
            </a:r>
            <a:r>
              <a:rPr lang="en-US" sz="1800" err="1"/>
              <a:t>discontiguous</a:t>
            </a:r>
            <a:r>
              <a:rPr lang="en-US" sz="1800"/>
              <a:t> </a:t>
            </a:r>
            <a:r>
              <a:rPr lang="en-US" sz="1800" err="1"/>
              <a:t>SACKed</a:t>
            </a:r>
            <a:r>
              <a:rPr lang="en-US" sz="1800"/>
              <a:t> sequences have arrived above </a:t>
            </a:r>
            <a:r>
              <a:rPr lang="en-US" sz="1800" err="1"/>
              <a:t>SeqNo</a:t>
            </a:r>
            <a:r>
              <a:rPr lang="en-US" sz="1800"/>
              <a:t>, or more than (</a:t>
            </a:r>
            <a:r>
              <a:rPr lang="en-US" sz="1800" err="1">
                <a:solidFill>
                  <a:srgbClr val="7030A0"/>
                </a:solidFill>
              </a:rPr>
              <a:t>DupThresh</a:t>
            </a:r>
            <a:r>
              <a:rPr lang="en-US" sz="1800">
                <a:solidFill>
                  <a:srgbClr val="7030A0"/>
                </a:solidFill>
              </a:rPr>
              <a:t> </a:t>
            </a:r>
            <a:r>
              <a:rPr lang="en-US" sz="1800"/>
              <a:t>- 1) * SMSS bytes with sequence No's &gt; </a:t>
            </a:r>
            <a:r>
              <a:rPr lang="en-US" sz="1800" err="1"/>
              <a:t>SeqNo</a:t>
            </a:r>
            <a:r>
              <a:rPr lang="en-US" sz="1800"/>
              <a:t> have been </a:t>
            </a:r>
            <a:r>
              <a:rPr lang="en-US" sz="1800" err="1"/>
              <a:t>SACKed</a:t>
            </a:r>
            <a:endParaRPr lang="en-US" sz="1800"/>
          </a:p>
          <a:p>
            <a:r>
              <a:rPr lang="en-US" sz="2000" b="1" err="1">
                <a:solidFill>
                  <a:srgbClr val="0070C0"/>
                </a:solidFill>
              </a:rPr>
              <a:t>SetPipe</a:t>
            </a:r>
            <a:r>
              <a:rPr lang="en-US" sz="2000" b="1">
                <a:solidFill>
                  <a:srgbClr val="0070C0"/>
                </a:solidFill>
              </a:rPr>
              <a:t>()</a:t>
            </a:r>
          </a:p>
          <a:p>
            <a:pPr lvl="1"/>
            <a:r>
              <a:rPr lang="en-US" sz="1800">
                <a:solidFill>
                  <a:srgbClr val="7030A0"/>
                </a:solidFill>
                <a:ea typeface="Courier New" charset="0"/>
                <a:cs typeface="Courier New" charset="0"/>
              </a:rPr>
              <a:t>pipe</a:t>
            </a:r>
            <a:r>
              <a:rPr lang="en-US" sz="1800">
                <a:ea typeface="Courier New" charset="0"/>
                <a:cs typeface="Courier New" charset="0"/>
              </a:rPr>
              <a:t> = 0</a:t>
            </a:r>
          </a:p>
          <a:p>
            <a:pPr lvl="1"/>
            <a:r>
              <a:rPr lang="en-US" sz="1800">
                <a:ea typeface="Courier New" charset="0"/>
                <a:cs typeface="Courier New" charset="0"/>
              </a:rPr>
              <a:t>for(S1=</a:t>
            </a:r>
            <a:r>
              <a:rPr lang="en-US" sz="1800" err="1">
                <a:solidFill>
                  <a:srgbClr val="7030A0"/>
                </a:solidFill>
                <a:ea typeface="Courier New" charset="0"/>
                <a:cs typeface="Courier New" charset="0"/>
              </a:rPr>
              <a:t>HighACK</a:t>
            </a:r>
            <a:r>
              <a:rPr lang="en-US" sz="1800">
                <a:ea typeface="Courier New" charset="0"/>
                <a:cs typeface="Courier New" charset="0"/>
              </a:rPr>
              <a:t>; S1&lt;=</a:t>
            </a:r>
            <a:r>
              <a:rPr lang="en-US" sz="1800" err="1">
                <a:solidFill>
                  <a:srgbClr val="7030A0"/>
                </a:solidFill>
                <a:ea typeface="Courier New" charset="0"/>
                <a:cs typeface="Courier New" charset="0"/>
              </a:rPr>
              <a:t>HighData</a:t>
            </a:r>
            <a:r>
              <a:rPr lang="en-US" sz="1800">
                <a:ea typeface="Courier New" charset="0"/>
                <a:cs typeface="Courier New" charset="0"/>
              </a:rPr>
              <a:t>; S1++)</a:t>
            </a:r>
          </a:p>
          <a:p>
            <a:pPr lvl="2"/>
            <a:r>
              <a:rPr lang="en-US" sz="1800">
                <a:ea typeface="Courier New" charset="0"/>
                <a:cs typeface="Courier New" charset="0"/>
              </a:rPr>
              <a:t>if(</a:t>
            </a:r>
            <a:r>
              <a:rPr lang="en-US" sz="1800">
                <a:solidFill>
                  <a:srgbClr val="7030A0"/>
                </a:solidFill>
                <a:ea typeface="Courier New" charset="0"/>
                <a:cs typeface="Courier New" charset="0"/>
              </a:rPr>
              <a:t>scoreboard</a:t>
            </a:r>
            <a:r>
              <a:rPr lang="en-US" sz="1800">
                <a:ea typeface="Courier New" charset="0"/>
                <a:cs typeface="Courier New" charset="0"/>
              </a:rPr>
              <a:t>[S1] </a:t>
            </a:r>
            <a:r>
              <a:rPr lang="en-US" sz="1800" err="1">
                <a:ea typeface="Courier New" charset="0"/>
                <a:cs typeface="Courier New" charset="0"/>
              </a:rPr>
              <a:t>unsacked</a:t>
            </a:r>
            <a:r>
              <a:rPr lang="en-US" sz="1800">
                <a:ea typeface="Courier New" charset="0"/>
                <a:cs typeface="Courier New" charset="0"/>
              </a:rPr>
              <a:t>)</a:t>
            </a:r>
          </a:p>
          <a:p>
            <a:pPr lvl="3"/>
            <a:r>
              <a:rPr lang="en-US">
                <a:ea typeface="Courier New" charset="0"/>
                <a:cs typeface="Courier New" charset="0"/>
              </a:rPr>
              <a:t>if !</a:t>
            </a:r>
            <a:r>
              <a:rPr lang="en-US" err="1">
                <a:solidFill>
                  <a:srgbClr val="7030A0"/>
                </a:solidFill>
                <a:ea typeface="Courier New" charset="0"/>
                <a:cs typeface="Courier New" charset="0"/>
              </a:rPr>
              <a:t>IsLost</a:t>
            </a:r>
            <a:r>
              <a:rPr lang="en-US">
                <a:ea typeface="Courier New" charset="0"/>
                <a:cs typeface="Courier New" charset="0"/>
              </a:rPr>
              <a:t>(S1):</a:t>
            </a:r>
          </a:p>
          <a:p>
            <a:pPr lvl="4"/>
            <a:r>
              <a:rPr lang="en-US" sz="1800">
                <a:solidFill>
                  <a:srgbClr val="7030A0"/>
                </a:solidFill>
                <a:ea typeface="Courier New" charset="0"/>
                <a:cs typeface="Courier New" charset="0"/>
              </a:rPr>
              <a:t>pipe</a:t>
            </a:r>
            <a:r>
              <a:rPr lang="en-US" sz="1800">
                <a:ea typeface="Courier New" charset="0"/>
                <a:cs typeface="Courier New" charset="0"/>
              </a:rPr>
              <a:t>++ 	// not </a:t>
            </a:r>
            <a:r>
              <a:rPr lang="en-US" sz="1800" err="1">
                <a:ea typeface="Courier New" charset="0"/>
                <a:cs typeface="Courier New" charset="0"/>
              </a:rPr>
              <a:t>SACKed</a:t>
            </a:r>
            <a:r>
              <a:rPr lang="en-US" sz="1800">
                <a:ea typeface="Courier New" charset="0"/>
                <a:cs typeface="Courier New" charset="0"/>
              </a:rPr>
              <a:t>, not lost </a:t>
            </a:r>
            <a:r>
              <a:rPr lang="en-US" sz="1800">
                <a:latin typeface="Wingdings" charset="0"/>
                <a:ea typeface="ＭＳ Ｐゴシック" charset="0"/>
                <a:cs typeface="Wingdings" charset="0"/>
              </a:rPr>
              <a:t></a:t>
            </a:r>
            <a:r>
              <a:rPr lang="en-US" sz="1800">
                <a:ea typeface="Courier New" charset="0"/>
                <a:cs typeface="Courier New" charset="0"/>
              </a:rPr>
              <a:t> in flight</a:t>
            </a:r>
          </a:p>
          <a:p>
            <a:pPr lvl="3"/>
            <a:r>
              <a:rPr lang="en-US">
                <a:ea typeface="Courier New" charset="0"/>
                <a:cs typeface="Courier New" charset="0"/>
              </a:rPr>
              <a:t>if S1 &lt;= </a:t>
            </a:r>
            <a:r>
              <a:rPr lang="en-US" err="1">
                <a:solidFill>
                  <a:srgbClr val="7030A0"/>
                </a:solidFill>
                <a:ea typeface="Courier New" charset="0"/>
                <a:cs typeface="Courier New" charset="0"/>
              </a:rPr>
              <a:t>HighRxt</a:t>
            </a:r>
            <a:r>
              <a:rPr lang="en-US">
                <a:ea typeface="Courier New" charset="0"/>
                <a:cs typeface="Courier New" charset="0"/>
              </a:rPr>
              <a:t>:</a:t>
            </a:r>
          </a:p>
          <a:p>
            <a:pPr lvl="4"/>
            <a:r>
              <a:rPr lang="en-US" sz="1800">
                <a:solidFill>
                  <a:srgbClr val="7030A0"/>
                </a:solidFill>
                <a:ea typeface="Courier New" charset="0"/>
                <a:cs typeface="Courier New" charset="0"/>
              </a:rPr>
              <a:t>pipe</a:t>
            </a:r>
            <a:r>
              <a:rPr lang="en-US" sz="1800">
                <a:ea typeface="Courier New" charset="0"/>
                <a:cs typeface="Courier New" charset="0"/>
              </a:rPr>
              <a:t>++ 	// retransmitted, not lost </a:t>
            </a:r>
            <a:r>
              <a:rPr lang="en-US" sz="1800">
                <a:latin typeface="Wingdings" charset="0"/>
                <a:ea typeface="ＭＳ Ｐゴシック" charset="0"/>
                <a:cs typeface="Wingdings" charset="0"/>
              </a:rPr>
              <a:t></a:t>
            </a:r>
            <a:r>
              <a:rPr lang="en-US" sz="1800">
                <a:ea typeface="Courier New" charset="0"/>
                <a:cs typeface="Courier New" charset="0"/>
              </a:rPr>
              <a:t> 2* in flight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692696"/>
            <a:ext cx="8568952" cy="1143000"/>
          </a:xfrm>
        </p:spPr>
        <p:txBody>
          <a:bodyPr/>
          <a:lstStyle/>
          <a:p>
            <a:r>
              <a:rPr lang="en-US"/>
              <a:t>SACK loss recovery: scoreboard functions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04744" y="4149080"/>
            <a:ext cx="288032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/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92776" y="4149080"/>
            <a:ext cx="288032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/>
              <a:t>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780808" y="4149080"/>
            <a:ext cx="288032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/>
              <a:t>X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068840" y="4149080"/>
            <a:ext cx="288032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/>
              <a:t>4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56872" y="4149080"/>
            <a:ext cx="288032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/>
              <a:t>5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44904" y="4149080"/>
            <a:ext cx="288032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/>
              <a:t>X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932936" y="4149080"/>
            <a:ext cx="288032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/>
              <a:t>7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0968" y="4149080"/>
            <a:ext cx="288032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/>
              <a:t>8</a:t>
            </a:r>
          </a:p>
        </p:txBody>
      </p:sp>
      <p:grpSp>
        <p:nvGrpSpPr>
          <p:cNvPr id="36" name="Group 35"/>
          <p:cNvGrpSpPr/>
          <p:nvPr/>
        </p:nvGrpSpPr>
        <p:grpSpPr>
          <a:xfrm>
            <a:off x="6996832" y="3429000"/>
            <a:ext cx="1592552" cy="648072"/>
            <a:chOff x="7092280" y="3501008"/>
            <a:chExt cx="1592552" cy="648072"/>
          </a:xfrm>
        </p:grpSpPr>
        <p:sp>
          <p:nvSpPr>
            <p:cNvPr id="14" name="Left Brace 13"/>
            <p:cNvSpPr/>
            <p:nvPr/>
          </p:nvSpPr>
          <p:spPr bwMode="auto">
            <a:xfrm rot="5400000">
              <a:off x="7781002" y="3325634"/>
              <a:ext cx="278740" cy="1368152"/>
            </a:xfrm>
            <a:prstGeom prst="leftBrac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endParaRP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7164288" y="3501008"/>
              <a:ext cx="152054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800" i="1" err="1">
                  <a:solidFill>
                    <a:srgbClr val="00B050"/>
                  </a:solidFill>
                  <a:ea typeface="Courier New" charset="0"/>
                  <a:cs typeface="Courier New" charset="0"/>
                </a:rPr>
                <a:t>IsLost = True</a:t>
              </a:r>
              <a:endParaRPr lang="en-US" sz="1800" i="1">
                <a:solidFill>
                  <a:srgbClr val="00B050"/>
                </a:solidFill>
              </a:endParaRPr>
            </a:p>
          </p:txBody>
        </p:sp>
        <p:cxnSp>
          <p:nvCxnSpPr>
            <p:cNvPr id="22" name="Straight Arrow Connector 21"/>
            <p:cNvCxnSpPr/>
            <p:nvPr/>
          </p:nvCxnSpPr>
          <p:spPr bwMode="auto">
            <a:xfrm flipH="1">
              <a:off x="7092280" y="3870340"/>
              <a:ext cx="144016" cy="27874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38" name="Group 37"/>
          <p:cNvGrpSpPr/>
          <p:nvPr/>
        </p:nvGrpSpPr>
        <p:grpSpPr>
          <a:xfrm>
            <a:off x="5700688" y="4581128"/>
            <a:ext cx="1133644" cy="573478"/>
            <a:chOff x="5796136" y="4653136"/>
            <a:chExt cx="1133644" cy="573478"/>
          </a:xfrm>
        </p:grpSpPr>
        <p:sp>
          <p:nvSpPr>
            <p:cNvPr id="18" name="Rectangle 17"/>
            <p:cNvSpPr/>
            <p:nvPr/>
          </p:nvSpPr>
          <p:spPr>
            <a:xfrm>
              <a:off x="5796136" y="4857282"/>
              <a:ext cx="113364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800" i="1" err="1">
                  <a:solidFill>
                    <a:srgbClr val="00B050"/>
                  </a:solidFill>
                  <a:ea typeface="Courier New" charset="0"/>
                  <a:cs typeface="Courier New" charset="0"/>
                </a:rPr>
                <a:t>HighACK</a:t>
              </a:r>
              <a:endParaRPr lang="en-US" sz="1800" i="1">
                <a:solidFill>
                  <a:srgbClr val="00B050"/>
                </a:solidFill>
              </a:endParaRPr>
            </a:p>
          </p:txBody>
        </p:sp>
        <p:cxnSp>
          <p:nvCxnSpPr>
            <p:cNvPr id="27" name="Straight Arrow Connector 26"/>
            <p:cNvCxnSpPr/>
            <p:nvPr/>
          </p:nvCxnSpPr>
          <p:spPr bwMode="auto">
            <a:xfrm flipV="1">
              <a:off x="6588224" y="4653136"/>
              <a:ext cx="144016" cy="230286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39" name="Group 38"/>
          <p:cNvGrpSpPr/>
          <p:nvPr/>
        </p:nvGrpSpPr>
        <p:grpSpPr>
          <a:xfrm>
            <a:off x="7932936" y="4593370"/>
            <a:ext cx="1146468" cy="555438"/>
            <a:chOff x="8028384" y="4665378"/>
            <a:chExt cx="1146468" cy="555438"/>
          </a:xfrm>
        </p:grpSpPr>
        <p:sp>
          <p:nvSpPr>
            <p:cNvPr id="19" name="Rectangle 18"/>
            <p:cNvSpPr/>
            <p:nvPr/>
          </p:nvSpPr>
          <p:spPr>
            <a:xfrm>
              <a:off x="8028384" y="4851484"/>
              <a:ext cx="114646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800" i="1" err="1">
                  <a:solidFill>
                    <a:srgbClr val="00B050"/>
                  </a:solidFill>
                  <a:ea typeface="Courier New" charset="0"/>
                  <a:cs typeface="Courier New" charset="0"/>
                </a:rPr>
                <a:t>HighData</a:t>
              </a:r>
              <a:endParaRPr lang="en-US" sz="1800" i="1">
                <a:solidFill>
                  <a:srgbClr val="00B050"/>
                </a:solidFill>
              </a:endParaRPr>
            </a:p>
          </p:txBody>
        </p:sp>
        <p:cxnSp>
          <p:nvCxnSpPr>
            <p:cNvPr id="28" name="Straight Arrow Connector 27"/>
            <p:cNvCxnSpPr/>
            <p:nvPr/>
          </p:nvCxnSpPr>
          <p:spPr bwMode="auto">
            <a:xfrm flipV="1">
              <a:off x="8460432" y="4665378"/>
              <a:ext cx="0" cy="213074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37" name="Group 36"/>
          <p:cNvGrpSpPr/>
          <p:nvPr/>
        </p:nvGrpSpPr>
        <p:grpSpPr>
          <a:xfrm>
            <a:off x="5580112" y="3501008"/>
            <a:ext cx="1120820" cy="712731"/>
            <a:chOff x="5675560" y="3573016"/>
            <a:chExt cx="1120820" cy="712731"/>
          </a:xfrm>
        </p:grpSpPr>
        <p:sp>
          <p:nvSpPr>
            <p:cNvPr id="30" name="Rectangle 29"/>
            <p:cNvSpPr/>
            <p:nvPr/>
          </p:nvSpPr>
          <p:spPr>
            <a:xfrm>
              <a:off x="5675560" y="3573016"/>
              <a:ext cx="112082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800" i="1" err="1">
                  <a:solidFill>
                    <a:srgbClr val="00B050"/>
                  </a:solidFill>
                  <a:ea typeface="Courier New" charset="0"/>
                  <a:cs typeface="Courier New" charset="0"/>
                </a:rPr>
                <a:t>HighRXT</a:t>
              </a:r>
              <a:endParaRPr lang="en-US" sz="1800" i="1">
                <a:solidFill>
                  <a:srgbClr val="00B050"/>
                </a:solidFill>
              </a:endParaRPr>
            </a:p>
          </p:txBody>
        </p:sp>
        <p:cxnSp>
          <p:nvCxnSpPr>
            <p:cNvPr id="31" name="Straight Arrow Connector 30"/>
            <p:cNvCxnSpPr/>
            <p:nvPr/>
          </p:nvCxnSpPr>
          <p:spPr bwMode="auto">
            <a:xfrm flipH="1">
              <a:off x="6192180" y="3953663"/>
              <a:ext cx="43790" cy="332084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40" name="Group 39"/>
          <p:cNvGrpSpPr/>
          <p:nvPr/>
        </p:nvGrpSpPr>
        <p:grpSpPr>
          <a:xfrm>
            <a:off x="7331287" y="4593370"/>
            <a:ext cx="968535" cy="902459"/>
            <a:chOff x="7426735" y="4665378"/>
            <a:chExt cx="968535" cy="902459"/>
          </a:xfrm>
        </p:grpSpPr>
        <p:sp>
          <p:nvSpPr>
            <p:cNvPr id="33" name="Rectangle 32"/>
            <p:cNvSpPr/>
            <p:nvPr/>
          </p:nvSpPr>
          <p:spPr>
            <a:xfrm>
              <a:off x="7426735" y="5167727"/>
              <a:ext cx="968535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i="1" err="1">
                  <a:solidFill>
                    <a:srgbClr val="FF0000"/>
                  </a:solidFill>
                  <a:ea typeface="Courier New" charset="0"/>
                  <a:cs typeface="Courier New" charset="0"/>
                </a:rPr>
                <a:t>pipe++</a:t>
              </a:r>
              <a:endParaRPr lang="en-US">
                <a:solidFill>
                  <a:srgbClr val="FF0000"/>
                </a:solidFill>
              </a:endParaRPr>
            </a:p>
          </p:txBody>
        </p:sp>
        <p:cxnSp>
          <p:nvCxnSpPr>
            <p:cNvPr id="34" name="Straight Arrow Connector 33"/>
            <p:cNvCxnSpPr/>
            <p:nvPr/>
          </p:nvCxnSpPr>
          <p:spPr bwMode="auto">
            <a:xfrm flipV="1">
              <a:off x="7884368" y="4665378"/>
              <a:ext cx="0" cy="55543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cxnSp>
        <p:nvCxnSpPr>
          <p:cNvPr id="41" name="Straight Arrow Connector 40"/>
          <p:cNvCxnSpPr/>
          <p:nvPr/>
        </p:nvCxnSpPr>
        <p:spPr bwMode="auto">
          <a:xfrm>
            <a:off x="6396484" y="3867324"/>
            <a:ext cx="168300" cy="24513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00B050"/>
            </a:solidFill>
            <a:prstDash val="dash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11345751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6" y="692696"/>
            <a:ext cx="9036496" cy="1143000"/>
          </a:xfrm>
        </p:spPr>
        <p:txBody>
          <a:bodyPr/>
          <a:lstStyle/>
          <a:p>
            <a:r>
              <a:rPr lang="en-US"/>
              <a:t>SACK loss recovery: scoreboard functions /2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700808"/>
            <a:ext cx="8856984" cy="5013176"/>
          </a:xfrm>
        </p:spPr>
        <p:txBody>
          <a:bodyPr/>
          <a:lstStyle/>
          <a:p>
            <a:r>
              <a:rPr lang="en-US" sz="2000" b="1" err="1">
                <a:solidFill>
                  <a:srgbClr val="0070C0"/>
                </a:solidFill>
              </a:rPr>
              <a:t>NextSeg</a:t>
            </a:r>
            <a:r>
              <a:rPr lang="en-US" sz="2000" b="1">
                <a:solidFill>
                  <a:srgbClr val="0070C0"/>
                </a:solidFill>
              </a:rPr>
              <a:t>()  </a:t>
            </a:r>
            <a:r>
              <a:rPr lang="en-US" sz="2000"/>
              <a:t>(what to transmit next)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sz="1800">
                <a:ea typeface="Arial" charset="0"/>
                <a:cs typeface="Arial" charset="0"/>
              </a:rPr>
              <a:t>if there exists S2 such that:</a:t>
            </a:r>
          </a:p>
          <a:p>
            <a:pPr marL="1257300" lvl="2" indent="-342900">
              <a:buFont typeface="+mj-lt"/>
              <a:buAutoNum type="alphaLcParenR"/>
            </a:pPr>
            <a:r>
              <a:rPr lang="en-US" sz="1800">
                <a:ea typeface="Arial" charset="0"/>
                <a:cs typeface="Arial" charset="0"/>
              </a:rPr>
              <a:t>S2 &gt; </a:t>
            </a:r>
            <a:r>
              <a:rPr lang="en-US" sz="1800" err="1">
                <a:solidFill>
                  <a:srgbClr val="7030A0"/>
                </a:solidFill>
                <a:ea typeface="Arial" charset="0"/>
                <a:cs typeface="Arial" charset="0"/>
              </a:rPr>
              <a:t>HighRxt</a:t>
            </a:r>
            <a:endParaRPr lang="en-US" sz="1800">
              <a:solidFill>
                <a:srgbClr val="7030A0"/>
              </a:solidFill>
              <a:ea typeface="Arial" charset="0"/>
              <a:cs typeface="Arial" charset="0"/>
            </a:endParaRPr>
          </a:p>
          <a:p>
            <a:pPr marL="1257300" lvl="2" indent="-342900">
              <a:buFont typeface="+mj-lt"/>
              <a:buAutoNum type="alphaLcParenR"/>
            </a:pPr>
            <a:r>
              <a:rPr lang="en-US" sz="1800">
                <a:ea typeface="Arial" charset="0"/>
                <a:cs typeface="Arial" charset="0"/>
              </a:rPr>
              <a:t>S2 &lt; highest byte covered by</a:t>
            </a:r>
            <a:br>
              <a:rPr lang="en-US" sz="1800">
                <a:ea typeface="Arial" charset="0"/>
                <a:cs typeface="Arial" charset="0"/>
              </a:rPr>
            </a:br>
            <a:r>
              <a:rPr lang="en-US" sz="1800">
                <a:ea typeface="Arial" charset="0"/>
                <a:cs typeface="Arial" charset="0"/>
              </a:rPr>
              <a:t>any received SACK</a:t>
            </a:r>
          </a:p>
          <a:p>
            <a:pPr marL="1257300" lvl="2" indent="-342900">
              <a:buFont typeface="+mj-lt"/>
              <a:buAutoNum type="alphaLcParenR"/>
            </a:pPr>
            <a:r>
              <a:rPr lang="en-US" sz="1800" err="1">
                <a:solidFill>
                  <a:srgbClr val="0070C0"/>
                </a:solidFill>
                <a:ea typeface="Arial" charset="0"/>
                <a:cs typeface="Arial" charset="0"/>
              </a:rPr>
              <a:t>IsLost</a:t>
            </a:r>
            <a:r>
              <a:rPr lang="en-US" sz="1800">
                <a:solidFill>
                  <a:srgbClr val="0070C0"/>
                </a:solidFill>
                <a:ea typeface="Arial" charset="0"/>
                <a:cs typeface="Arial" charset="0"/>
              </a:rPr>
              <a:t>(S2)</a:t>
            </a:r>
            <a:r>
              <a:rPr lang="en-US" sz="1800">
                <a:ea typeface="Arial" charset="0"/>
                <a:cs typeface="Arial" charset="0"/>
              </a:rPr>
              <a:t> == true</a:t>
            </a:r>
          </a:p>
          <a:p>
            <a:pPr marL="914400" lvl="2" indent="0">
              <a:buNone/>
            </a:pPr>
            <a:r>
              <a:rPr lang="en-US" sz="1800">
                <a:ea typeface="Arial" charset="0"/>
                <a:cs typeface="Arial" charset="0"/>
              </a:rPr>
              <a:t>... return max. SMSS sequence range starting with S2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sz="1800">
                <a:ea typeface="Arial" charset="0"/>
                <a:cs typeface="Arial" charset="0"/>
              </a:rPr>
              <a:t>else, if there is unsent data and </a:t>
            </a:r>
            <a:r>
              <a:rPr lang="en-US" sz="1800" err="1">
                <a:ea typeface="Arial" charset="0"/>
                <a:cs typeface="Arial" charset="0"/>
              </a:rPr>
              <a:t>rwnd</a:t>
            </a:r>
            <a:r>
              <a:rPr lang="en-US" sz="1800">
                <a:ea typeface="Arial" charset="0"/>
                <a:cs typeface="Arial" charset="0"/>
              </a:rPr>
              <a:t> allows, return max. SMSS sequence range starting with </a:t>
            </a:r>
            <a:r>
              <a:rPr lang="en-US" sz="1800">
                <a:solidFill>
                  <a:srgbClr val="7030A0"/>
                </a:solidFill>
                <a:ea typeface="Arial" charset="0"/>
                <a:cs typeface="Arial" charset="0"/>
              </a:rPr>
              <a:t>HighData</a:t>
            </a:r>
            <a:r>
              <a:rPr lang="en-US" sz="1800">
                <a:ea typeface="Arial" charset="0"/>
                <a:cs typeface="Arial" charset="0"/>
              </a:rPr>
              <a:t>+1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sz="1800">
                <a:ea typeface="Arial" charset="0"/>
                <a:cs typeface="Arial" charset="0"/>
              </a:rPr>
              <a:t>else, if there exists S3 for which 1a) and 1b) are true, return one segment of max. SMSS bytes starting with S3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sz="1800">
                <a:ea typeface="Arial" charset="0"/>
                <a:cs typeface="Arial" charset="0"/>
              </a:rPr>
              <a:t>else, if </a:t>
            </a:r>
            <a:r>
              <a:rPr lang="en-US" sz="1800" err="1">
                <a:solidFill>
                  <a:srgbClr val="7030A0"/>
                </a:solidFill>
                <a:ea typeface="Arial" charset="0"/>
                <a:cs typeface="Arial" charset="0"/>
              </a:rPr>
              <a:t>HighACK</a:t>
            </a:r>
            <a:r>
              <a:rPr lang="en-US" sz="1800">
                <a:ea typeface="Arial" charset="0"/>
                <a:cs typeface="Arial" charset="0"/>
              </a:rPr>
              <a:t> &gt; </a:t>
            </a:r>
            <a:r>
              <a:rPr lang="en-US" sz="1800" err="1">
                <a:solidFill>
                  <a:srgbClr val="7030A0"/>
                </a:solidFill>
                <a:ea typeface="Arial" charset="0"/>
                <a:cs typeface="Arial" charset="0"/>
              </a:rPr>
              <a:t>RescueRxt</a:t>
            </a:r>
            <a:r>
              <a:rPr lang="en-US" sz="1800">
                <a:ea typeface="Arial" charset="0"/>
                <a:cs typeface="Arial" charset="0"/>
              </a:rPr>
              <a:t> (or </a:t>
            </a:r>
            <a:r>
              <a:rPr lang="en-US" sz="1800" err="1">
                <a:solidFill>
                  <a:srgbClr val="7030A0"/>
                </a:solidFill>
                <a:ea typeface="Arial" charset="0"/>
                <a:cs typeface="Arial" charset="0"/>
              </a:rPr>
              <a:t>RescueRxt</a:t>
            </a:r>
            <a:r>
              <a:rPr lang="en-US" sz="1800" err="1">
                <a:ea typeface="Arial" charset="0"/>
                <a:cs typeface="Arial" charset="0"/>
              </a:rPr>
              <a:t> undefined</a:t>
            </a:r>
            <a:r>
              <a:rPr lang="en-US" sz="1800">
                <a:ea typeface="Arial" charset="0"/>
                <a:cs typeface="Arial" charset="0"/>
              </a:rPr>
              <a:t>), return one segment of max. SMSS bytes that includes the highest outstanding </a:t>
            </a:r>
            <a:r>
              <a:rPr lang="en-US" sz="1800" err="1">
                <a:ea typeface="Arial" charset="0"/>
                <a:cs typeface="Arial" charset="0"/>
              </a:rPr>
              <a:t>unSACKed</a:t>
            </a:r>
            <a:r>
              <a:rPr lang="en-US" sz="1800">
                <a:ea typeface="Arial" charset="0"/>
                <a:cs typeface="Arial" charset="0"/>
              </a:rPr>
              <a:t> seq.no, and set </a:t>
            </a:r>
            <a:r>
              <a:rPr lang="en-US" sz="1800" err="1">
                <a:solidFill>
                  <a:srgbClr val="7030A0"/>
                </a:solidFill>
                <a:ea typeface="Arial" charset="0"/>
                <a:cs typeface="Arial" charset="0"/>
              </a:rPr>
              <a:t>RescueRxt</a:t>
            </a:r>
            <a:r>
              <a:rPr lang="en-US" sz="1800">
                <a:ea typeface="Arial" charset="0"/>
                <a:cs typeface="Arial" charset="0"/>
              </a:rPr>
              <a:t> to </a:t>
            </a:r>
            <a:r>
              <a:rPr lang="en-US" sz="1800" err="1">
                <a:solidFill>
                  <a:srgbClr val="7030A0"/>
                </a:solidFill>
                <a:ea typeface="Arial" charset="0"/>
                <a:cs typeface="Arial" charset="0"/>
              </a:rPr>
              <a:t>RecoveryPoint </a:t>
            </a:r>
            <a:r>
              <a:rPr lang="en-US" sz="1800" i="1" err="1">
                <a:solidFill>
                  <a:srgbClr val="FF0000"/>
                </a:solidFill>
                <a:ea typeface="Arial" charset="0"/>
                <a:cs typeface="Arial" charset="0"/>
              </a:rPr>
              <a:t>(HighData)</a:t>
            </a:r>
            <a:r>
              <a:rPr lang="en-US" sz="1800">
                <a:ea typeface="Arial" charset="0"/>
                <a:cs typeface="Arial" charset="0"/>
              </a:rPr>
              <a:t>. Do not update </a:t>
            </a:r>
            <a:r>
              <a:rPr lang="en-US" sz="1800" err="1">
                <a:solidFill>
                  <a:srgbClr val="7030A0"/>
                </a:solidFill>
                <a:ea typeface="Arial" charset="0"/>
                <a:cs typeface="Arial" charset="0"/>
              </a:rPr>
              <a:t>HighRxt</a:t>
            </a:r>
            <a:r>
              <a:rPr lang="en-US" sz="1800">
                <a:ea typeface="Arial" charset="0"/>
                <a:cs typeface="Arial" charset="0"/>
              </a:rPr>
              <a:t>.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sz="1800">
                <a:ea typeface="Arial" charset="0"/>
                <a:cs typeface="Arial" charset="0"/>
              </a:rPr>
              <a:t>else fail (nothing returned)</a:t>
            </a:r>
          </a:p>
          <a:p>
            <a:r>
              <a:rPr lang="en-US" sz="2000"/>
              <a:t>Rules 3 and 4 are a retransmission "last resort"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04744" y="2348880"/>
            <a:ext cx="288032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/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92776" y="2348880"/>
            <a:ext cx="288032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/>
              <a:t>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780808" y="2348880"/>
            <a:ext cx="288032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/>
              <a:t>X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068840" y="2348880"/>
            <a:ext cx="288032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/>
              <a:t>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56872" y="2348880"/>
            <a:ext cx="288032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/>
              <a:t>5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44904" y="2348880"/>
            <a:ext cx="288032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/>
              <a:t>X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932936" y="2348880"/>
            <a:ext cx="288032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/>
              <a:t>7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0968" y="2348880"/>
            <a:ext cx="288032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/>
              <a:t>8</a:t>
            </a:r>
          </a:p>
        </p:txBody>
      </p:sp>
      <p:sp>
        <p:nvSpPr>
          <p:cNvPr id="12" name="Left Brace 11"/>
          <p:cNvSpPr/>
          <p:nvPr/>
        </p:nvSpPr>
        <p:spPr bwMode="auto">
          <a:xfrm rot="5400000">
            <a:off x="7685554" y="1453426"/>
            <a:ext cx="278740" cy="1368152"/>
          </a:xfrm>
          <a:prstGeom prst="lef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7068840" y="1628800"/>
            <a:ext cx="15205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i="1" err="1">
                <a:solidFill>
                  <a:srgbClr val="00B050"/>
                </a:solidFill>
                <a:ea typeface="Courier New" charset="0"/>
                <a:cs typeface="Courier New" charset="0"/>
              </a:rPr>
              <a:t>IsLost = True</a:t>
            </a:r>
            <a:endParaRPr lang="en-US" sz="1800" i="1">
              <a:solidFill>
                <a:srgbClr val="00B050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5700688" y="2985074"/>
            <a:ext cx="11336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i="1" err="1">
                <a:solidFill>
                  <a:srgbClr val="00B050"/>
                </a:solidFill>
                <a:ea typeface="Courier New" charset="0"/>
                <a:cs typeface="Courier New" charset="0"/>
              </a:rPr>
              <a:t>HighACK</a:t>
            </a:r>
            <a:endParaRPr lang="en-US" sz="1800" i="1">
              <a:solidFill>
                <a:srgbClr val="00B05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7932936" y="2979276"/>
            <a:ext cx="11464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i="1" err="1">
                <a:solidFill>
                  <a:srgbClr val="00B050"/>
                </a:solidFill>
                <a:ea typeface="Courier New" charset="0"/>
                <a:cs typeface="Courier New" charset="0"/>
              </a:rPr>
              <a:t>HighData</a:t>
            </a:r>
            <a:endParaRPr lang="en-US" sz="1800" i="1">
              <a:solidFill>
                <a:srgbClr val="00B050"/>
              </a:solidFill>
            </a:endParaRPr>
          </a:p>
        </p:txBody>
      </p:sp>
      <p:cxnSp>
        <p:nvCxnSpPr>
          <p:cNvPr id="16" name="Straight Arrow Connector 15"/>
          <p:cNvCxnSpPr/>
          <p:nvPr/>
        </p:nvCxnSpPr>
        <p:spPr bwMode="auto">
          <a:xfrm flipH="1">
            <a:off x="6996832" y="1998132"/>
            <a:ext cx="144016" cy="27874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00B05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7" name="Straight Arrow Connector 16"/>
          <p:cNvCxnSpPr/>
          <p:nvPr/>
        </p:nvCxnSpPr>
        <p:spPr bwMode="auto">
          <a:xfrm flipV="1">
            <a:off x="6492776" y="2780928"/>
            <a:ext cx="144016" cy="23028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00B05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8" name="Straight Arrow Connector 17"/>
          <p:cNvCxnSpPr/>
          <p:nvPr/>
        </p:nvCxnSpPr>
        <p:spPr bwMode="auto">
          <a:xfrm flipV="1">
            <a:off x="8364984" y="2793170"/>
            <a:ext cx="0" cy="21307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00B05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9" name="Rectangle 18"/>
          <p:cNvSpPr/>
          <p:nvPr/>
        </p:nvSpPr>
        <p:spPr>
          <a:xfrm>
            <a:off x="5580112" y="1700808"/>
            <a:ext cx="11208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i="1" err="1">
                <a:solidFill>
                  <a:srgbClr val="00B050"/>
                </a:solidFill>
                <a:ea typeface="Courier New" charset="0"/>
                <a:cs typeface="Courier New" charset="0"/>
              </a:rPr>
              <a:t>HighRXT</a:t>
            </a:r>
            <a:endParaRPr lang="en-US" sz="1800" i="1">
              <a:solidFill>
                <a:srgbClr val="00B050"/>
              </a:solidFill>
            </a:endParaRPr>
          </a:p>
        </p:txBody>
      </p:sp>
      <p:cxnSp>
        <p:nvCxnSpPr>
          <p:cNvPr id="20" name="Straight Arrow Connector 19"/>
          <p:cNvCxnSpPr/>
          <p:nvPr/>
        </p:nvCxnSpPr>
        <p:spPr bwMode="auto">
          <a:xfrm flipH="1">
            <a:off x="6096732" y="2081455"/>
            <a:ext cx="43790" cy="33208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00B05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1" name="Rectangle 20"/>
          <p:cNvSpPr/>
          <p:nvPr/>
        </p:nvSpPr>
        <p:spPr>
          <a:xfrm>
            <a:off x="7331287" y="3295519"/>
            <a:ext cx="96853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err="1">
                <a:solidFill>
                  <a:srgbClr val="00B050"/>
                </a:solidFill>
                <a:ea typeface="Courier New" charset="0"/>
                <a:cs typeface="Courier New" charset="0"/>
              </a:rPr>
              <a:t>pipe++</a:t>
            </a:r>
            <a:endParaRPr lang="en-US">
              <a:solidFill>
                <a:srgbClr val="00B050"/>
              </a:solidFill>
            </a:endParaRPr>
          </a:p>
        </p:txBody>
      </p:sp>
      <p:cxnSp>
        <p:nvCxnSpPr>
          <p:cNvPr id="22" name="Straight Arrow Connector 21"/>
          <p:cNvCxnSpPr/>
          <p:nvPr/>
        </p:nvCxnSpPr>
        <p:spPr bwMode="auto">
          <a:xfrm flipV="1">
            <a:off x="7788920" y="2793170"/>
            <a:ext cx="0" cy="55543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00B05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3" name="Rectangle 22"/>
          <p:cNvSpPr/>
          <p:nvPr/>
        </p:nvSpPr>
        <p:spPr>
          <a:xfrm>
            <a:off x="5844704" y="3317820"/>
            <a:ext cx="145264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err="1">
                <a:solidFill>
                  <a:srgbClr val="FF0000"/>
                </a:solidFill>
                <a:ea typeface="Courier New" charset="0"/>
                <a:cs typeface="Courier New" charset="0"/>
              </a:rPr>
              <a:t>1. NextSeg</a:t>
            </a:r>
            <a:endParaRPr lang="en-US">
              <a:solidFill>
                <a:srgbClr val="FF0000"/>
              </a:solidFill>
            </a:endParaRPr>
          </a:p>
        </p:txBody>
      </p:sp>
      <p:cxnSp>
        <p:nvCxnSpPr>
          <p:cNvPr id="24" name="Straight Arrow Connector 23"/>
          <p:cNvCxnSpPr/>
          <p:nvPr/>
        </p:nvCxnSpPr>
        <p:spPr bwMode="auto">
          <a:xfrm flipV="1">
            <a:off x="6834332" y="2793170"/>
            <a:ext cx="90492" cy="55543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6" name="Straight Arrow Connector 25"/>
          <p:cNvCxnSpPr/>
          <p:nvPr/>
        </p:nvCxnSpPr>
        <p:spPr bwMode="auto">
          <a:xfrm>
            <a:off x="6396484" y="2060848"/>
            <a:ext cx="168300" cy="24513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00B050"/>
            </a:solidFill>
            <a:prstDash val="dash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30705341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When an ACK with SACK info arrives...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844824"/>
            <a:ext cx="8424936" cy="4876800"/>
          </a:xfrm>
        </p:spPr>
        <p:txBody>
          <a:bodyPr/>
          <a:lstStyle/>
          <a:p>
            <a:r>
              <a:rPr lang="en-US" sz="2400"/>
              <a:t>Run </a:t>
            </a:r>
            <a:r>
              <a:rPr lang="en-US" sz="2400">
                <a:solidFill>
                  <a:srgbClr val="0070C0"/>
                </a:solidFill>
              </a:rPr>
              <a:t>Update()</a:t>
            </a:r>
          </a:p>
          <a:p>
            <a:r>
              <a:rPr lang="en-US" sz="2400"/>
              <a:t>Cumulative ACK? If so, </a:t>
            </a:r>
            <a:r>
              <a:rPr lang="en-US" sz="2400" err="1">
                <a:solidFill>
                  <a:srgbClr val="7030A0"/>
                </a:solidFill>
              </a:rPr>
              <a:t>DupAcks</a:t>
            </a:r>
            <a:r>
              <a:rPr lang="en-US" sz="2400">
                <a:solidFill>
                  <a:srgbClr val="7030A0"/>
                </a:solidFill>
              </a:rPr>
              <a:t> </a:t>
            </a:r>
            <a:r>
              <a:rPr lang="en-US" sz="2400"/>
              <a:t>= 0</a:t>
            </a:r>
          </a:p>
          <a:p>
            <a:r>
              <a:rPr lang="en-US" sz="2400" err="1"/>
              <a:t>DupACK</a:t>
            </a:r>
            <a:r>
              <a:rPr lang="en-US" sz="2400"/>
              <a:t>? If so, and not in FR yet:</a:t>
            </a:r>
          </a:p>
          <a:p>
            <a:pPr lvl="1"/>
            <a:r>
              <a:rPr lang="en-US" sz="2000" err="1">
                <a:solidFill>
                  <a:srgbClr val="7030A0"/>
                </a:solidFill>
              </a:rPr>
              <a:t>DupAcks</a:t>
            </a:r>
            <a:r>
              <a:rPr lang="en-US" sz="2000"/>
              <a:t>++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000"/>
              <a:t>If </a:t>
            </a:r>
            <a:r>
              <a:rPr lang="en-US" sz="2000" err="1">
                <a:solidFill>
                  <a:srgbClr val="7030A0"/>
                </a:solidFill>
              </a:rPr>
              <a:t>DupAcks</a:t>
            </a:r>
            <a:r>
              <a:rPr lang="en-US" sz="2000">
                <a:solidFill>
                  <a:srgbClr val="7030A0"/>
                </a:solidFill>
              </a:rPr>
              <a:t> </a:t>
            </a:r>
            <a:r>
              <a:rPr lang="en-US" sz="2000"/>
              <a:t>&gt;= </a:t>
            </a:r>
            <a:r>
              <a:rPr lang="en-US" sz="2000" err="1">
                <a:solidFill>
                  <a:srgbClr val="7030A0"/>
                </a:solidFill>
              </a:rPr>
              <a:t>DupThresh</a:t>
            </a:r>
            <a:r>
              <a:rPr lang="en-US" sz="2000"/>
              <a:t>, </a:t>
            </a:r>
            <a:r>
              <a:rPr lang="en-US" sz="2000" err="1"/>
              <a:t>goto</a:t>
            </a:r>
            <a:r>
              <a:rPr lang="en-US" sz="2000"/>
              <a:t> </a:t>
            </a:r>
            <a:r>
              <a:rPr lang="en-US" sz="2000">
                <a:solidFill>
                  <a:srgbClr val="FF0000"/>
                </a:solidFill>
              </a:rPr>
              <a:t>(4)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000"/>
              <a:t>If </a:t>
            </a:r>
            <a:r>
              <a:rPr lang="en-US" sz="2000" err="1">
                <a:solidFill>
                  <a:srgbClr val="7030A0"/>
                </a:solidFill>
              </a:rPr>
              <a:t>DupAcks</a:t>
            </a:r>
            <a:r>
              <a:rPr lang="en-US" sz="2000">
                <a:solidFill>
                  <a:srgbClr val="7030A0"/>
                </a:solidFill>
              </a:rPr>
              <a:t> </a:t>
            </a:r>
            <a:r>
              <a:rPr lang="en-US" sz="2000"/>
              <a:t>&lt; </a:t>
            </a:r>
            <a:r>
              <a:rPr lang="en-US" sz="2000" err="1">
                <a:solidFill>
                  <a:srgbClr val="7030A0"/>
                </a:solidFill>
              </a:rPr>
              <a:t>DupThresh</a:t>
            </a:r>
            <a:r>
              <a:rPr lang="en-US" sz="2000">
                <a:solidFill>
                  <a:srgbClr val="7030A0"/>
                </a:solidFill>
              </a:rPr>
              <a:t> </a:t>
            </a:r>
            <a:r>
              <a:rPr lang="en-US" sz="2000"/>
              <a:t>but </a:t>
            </a:r>
            <a:r>
              <a:rPr lang="en-US" sz="2000" err="1">
                <a:solidFill>
                  <a:srgbClr val="0070C0"/>
                </a:solidFill>
              </a:rPr>
              <a:t>IsLost</a:t>
            </a:r>
            <a:r>
              <a:rPr lang="en-US" sz="2000"/>
              <a:t>(</a:t>
            </a:r>
            <a:r>
              <a:rPr lang="en-US" sz="2000" err="1">
                <a:solidFill>
                  <a:srgbClr val="7030A0"/>
                </a:solidFill>
              </a:rPr>
              <a:t>HighACK</a:t>
            </a:r>
            <a:r>
              <a:rPr lang="en-US" sz="2000"/>
              <a:t> + 1), </a:t>
            </a:r>
            <a:r>
              <a:rPr lang="en-US" sz="2000" err="1"/>
              <a:t>goto</a:t>
            </a:r>
            <a:r>
              <a:rPr lang="en-US" sz="2000"/>
              <a:t> (4)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000"/>
              <a:t>Send new segments (Limited Transmit):</a:t>
            </a:r>
          </a:p>
          <a:p>
            <a:pPr marL="1257300" lvl="2" indent="-342900">
              <a:buFont typeface="+mj-lt"/>
              <a:buAutoNum type="arabicPeriod"/>
            </a:pPr>
            <a:r>
              <a:rPr lang="en-US" sz="1800"/>
              <a:t>Set </a:t>
            </a:r>
            <a:r>
              <a:rPr lang="en-US" sz="1800" err="1">
                <a:solidFill>
                  <a:srgbClr val="7030A0"/>
                </a:solidFill>
              </a:rPr>
              <a:t>HighRxt</a:t>
            </a:r>
            <a:r>
              <a:rPr lang="en-US" sz="1800">
                <a:solidFill>
                  <a:srgbClr val="7030A0"/>
                </a:solidFill>
              </a:rPr>
              <a:t> </a:t>
            </a:r>
            <a:r>
              <a:rPr lang="en-US" sz="1800"/>
              <a:t>to </a:t>
            </a:r>
            <a:r>
              <a:rPr lang="en-US" sz="1800" err="1">
                <a:solidFill>
                  <a:srgbClr val="7030A0"/>
                </a:solidFill>
              </a:rPr>
              <a:t>HighACK</a:t>
            </a:r>
            <a:endParaRPr lang="en-US" sz="1800">
              <a:solidFill>
                <a:srgbClr val="7030A0"/>
              </a:solidFill>
            </a:endParaRPr>
          </a:p>
          <a:p>
            <a:pPr marL="1257300" lvl="2" indent="-342900">
              <a:buFont typeface="+mj-lt"/>
              <a:buAutoNum type="arabicPeriod"/>
            </a:pPr>
            <a:r>
              <a:rPr lang="en-US" sz="1800"/>
              <a:t>Run </a:t>
            </a:r>
            <a:r>
              <a:rPr lang="en-US" sz="1800" err="1">
                <a:solidFill>
                  <a:srgbClr val="0070C0"/>
                </a:solidFill>
              </a:rPr>
              <a:t>SetPipe</a:t>
            </a:r>
            <a:r>
              <a:rPr lang="en-US" sz="1800">
                <a:solidFill>
                  <a:srgbClr val="0070C0"/>
                </a:solidFill>
              </a:rPr>
              <a:t> ()</a:t>
            </a:r>
          </a:p>
          <a:p>
            <a:pPr marL="1257300" lvl="2" indent="-342900">
              <a:buFont typeface="+mj-lt"/>
              <a:buAutoNum type="arabicPeriod"/>
            </a:pPr>
            <a:r>
              <a:rPr lang="en-US" sz="1800"/>
              <a:t>If (</a:t>
            </a:r>
            <a:r>
              <a:rPr lang="en-US" sz="1800" err="1"/>
              <a:t>cwnd</a:t>
            </a:r>
            <a:r>
              <a:rPr lang="en-US" sz="1800"/>
              <a:t> - </a:t>
            </a:r>
            <a:r>
              <a:rPr lang="en-US" sz="1800">
                <a:solidFill>
                  <a:srgbClr val="7030A0"/>
                </a:solidFill>
              </a:rPr>
              <a:t>pipe</a:t>
            </a:r>
            <a:r>
              <a:rPr lang="en-US" sz="1800"/>
              <a:t>) &gt;= 1 SMSS, there exists previously unsent             data, and </a:t>
            </a:r>
            <a:r>
              <a:rPr lang="en-US" sz="1800" err="1"/>
              <a:t>rwnd</a:t>
            </a:r>
            <a:r>
              <a:rPr lang="en-US" sz="1800"/>
              <a:t> allows, transmit up to 1 SMSS of data starting with the byte </a:t>
            </a:r>
            <a:r>
              <a:rPr lang="en-US" sz="1800">
                <a:solidFill>
                  <a:srgbClr val="7030A0"/>
                </a:solidFill>
              </a:rPr>
              <a:t>HighData</a:t>
            </a:r>
            <a:r>
              <a:rPr lang="en-US" sz="1800"/>
              <a:t>+1 and update </a:t>
            </a:r>
            <a:r>
              <a:rPr lang="en-US" sz="1800" err="1">
                <a:solidFill>
                  <a:srgbClr val="7030A0"/>
                </a:solidFill>
              </a:rPr>
              <a:t>HighData</a:t>
            </a:r>
            <a:r>
              <a:rPr lang="en-US" sz="1800">
                <a:solidFill>
                  <a:srgbClr val="7030A0"/>
                </a:solidFill>
              </a:rPr>
              <a:t> </a:t>
            </a:r>
            <a:r>
              <a:rPr lang="en-US" sz="1800"/>
              <a:t>to reflect this transmission, then return to (3.2)</a:t>
            </a:r>
          </a:p>
          <a:p>
            <a:pPr marL="1257300" lvl="2" indent="-342900">
              <a:buFont typeface="+mj-lt"/>
              <a:buAutoNum type="arabicPeriod"/>
            </a:pPr>
            <a:r>
              <a:rPr lang="en-US" sz="1800"/>
              <a:t>Terminate processing of this ACK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04744" y="2442291"/>
            <a:ext cx="288032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/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92776" y="2442291"/>
            <a:ext cx="288032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/>
              <a:t>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780808" y="2442291"/>
            <a:ext cx="288032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/>
              <a:t>X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068840" y="2442291"/>
            <a:ext cx="288032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/>
              <a:t>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56872" y="2442291"/>
            <a:ext cx="288032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/>
              <a:t>5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44904" y="2442291"/>
            <a:ext cx="288032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/>
              <a:t>X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932936" y="2442291"/>
            <a:ext cx="288032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/>
              <a:t>7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0968" y="2442291"/>
            <a:ext cx="288032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/>
              <a:t>8</a:t>
            </a:r>
          </a:p>
        </p:txBody>
      </p:sp>
      <p:sp>
        <p:nvSpPr>
          <p:cNvPr id="12" name="Left Brace 11"/>
          <p:cNvSpPr/>
          <p:nvPr/>
        </p:nvSpPr>
        <p:spPr bwMode="auto">
          <a:xfrm rot="5400000">
            <a:off x="7685554" y="1546837"/>
            <a:ext cx="278740" cy="1368152"/>
          </a:xfrm>
          <a:prstGeom prst="lef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7068840" y="1722211"/>
            <a:ext cx="15205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i="1" err="1">
                <a:solidFill>
                  <a:srgbClr val="00B050"/>
                </a:solidFill>
                <a:ea typeface="Courier New" charset="0"/>
                <a:cs typeface="Courier New" charset="0"/>
              </a:rPr>
              <a:t>IsLost = True</a:t>
            </a:r>
            <a:endParaRPr lang="en-US" sz="1800" i="1">
              <a:solidFill>
                <a:srgbClr val="00B050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5700688" y="3078485"/>
            <a:ext cx="11336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i="1" err="1">
                <a:solidFill>
                  <a:srgbClr val="00B050"/>
                </a:solidFill>
                <a:ea typeface="Courier New" charset="0"/>
                <a:cs typeface="Courier New" charset="0"/>
              </a:rPr>
              <a:t>HighACK</a:t>
            </a:r>
            <a:endParaRPr lang="en-US" sz="1800" i="1">
              <a:solidFill>
                <a:srgbClr val="00B05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7932936" y="3072687"/>
            <a:ext cx="11464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i="1" err="1">
                <a:solidFill>
                  <a:srgbClr val="00B050"/>
                </a:solidFill>
                <a:ea typeface="Courier New" charset="0"/>
                <a:cs typeface="Courier New" charset="0"/>
              </a:rPr>
              <a:t>HighData</a:t>
            </a:r>
            <a:endParaRPr lang="en-US" sz="1800" i="1">
              <a:solidFill>
                <a:srgbClr val="00B050"/>
              </a:solidFill>
            </a:endParaRPr>
          </a:p>
        </p:txBody>
      </p:sp>
      <p:cxnSp>
        <p:nvCxnSpPr>
          <p:cNvPr id="16" name="Straight Arrow Connector 15"/>
          <p:cNvCxnSpPr/>
          <p:nvPr/>
        </p:nvCxnSpPr>
        <p:spPr bwMode="auto">
          <a:xfrm flipH="1">
            <a:off x="6996832" y="2091543"/>
            <a:ext cx="144016" cy="27874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00B05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7" name="Straight Arrow Connector 16"/>
          <p:cNvCxnSpPr/>
          <p:nvPr/>
        </p:nvCxnSpPr>
        <p:spPr bwMode="auto">
          <a:xfrm flipV="1">
            <a:off x="6492776" y="2874339"/>
            <a:ext cx="144016" cy="23028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00B05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8" name="Straight Arrow Connector 17"/>
          <p:cNvCxnSpPr/>
          <p:nvPr/>
        </p:nvCxnSpPr>
        <p:spPr bwMode="auto">
          <a:xfrm flipV="1">
            <a:off x="8364984" y="2886581"/>
            <a:ext cx="0" cy="21307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00B05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9" name="Rectangle 18"/>
          <p:cNvSpPr/>
          <p:nvPr/>
        </p:nvSpPr>
        <p:spPr>
          <a:xfrm>
            <a:off x="5580112" y="1794219"/>
            <a:ext cx="11208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i="1" err="1">
                <a:solidFill>
                  <a:srgbClr val="00B050"/>
                </a:solidFill>
                <a:ea typeface="Courier New" charset="0"/>
                <a:cs typeface="Courier New" charset="0"/>
              </a:rPr>
              <a:t>HighRXT</a:t>
            </a:r>
            <a:endParaRPr lang="en-US" sz="1800" i="1">
              <a:solidFill>
                <a:srgbClr val="00B050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7331287" y="3388930"/>
            <a:ext cx="96853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err="1">
                <a:solidFill>
                  <a:srgbClr val="00B050"/>
                </a:solidFill>
                <a:ea typeface="Courier New" charset="0"/>
                <a:cs typeface="Courier New" charset="0"/>
              </a:rPr>
              <a:t>pipe++</a:t>
            </a:r>
            <a:endParaRPr lang="en-US">
              <a:solidFill>
                <a:srgbClr val="00B050"/>
              </a:solidFill>
            </a:endParaRPr>
          </a:p>
        </p:txBody>
      </p:sp>
      <p:cxnSp>
        <p:nvCxnSpPr>
          <p:cNvPr id="22" name="Straight Arrow Connector 21"/>
          <p:cNvCxnSpPr/>
          <p:nvPr/>
        </p:nvCxnSpPr>
        <p:spPr bwMode="auto">
          <a:xfrm flipV="1">
            <a:off x="7788920" y="2886581"/>
            <a:ext cx="0" cy="55543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00B05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5" name="Straight Arrow Connector 24"/>
          <p:cNvCxnSpPr/>
          <p:nvPr/>
        </p:nvCxnSpPr>
        <p:spPr bwMode="auto">
          <a:xfrm>
            <a:off x="6396484" y="2154259"/>
            <a:ext cx="168300" cy="24513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00B050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222955894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...cont'd: entering FR/FR  (step 4)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981200"/>
            <a:ext cx="8424936" cy="4876800"/>
          </a:xfrm>
        </p:spPr>
        <p:txBody>
          <a:bodyPr/>
          <a:lstStyle/>
          <a:p>
            <a:pPr>
              <a:buFont typeface="+mj-lt"/>
              <a:buAutoNum type="arabicPeriod"/>
            </a:pPr>
            <a:r>
              <a:rPr lang="en-US" sz="2000" err="1">
                <a:solidFill>
                  <a:srgbClr val="7030A0"/>
                </a:solidFill>
              </a:rPr>
              <a:t>RecoveryPoint</a:t>
            </a:r>
            <a:r>
              <a:rPr lang="en-US" sz="2000">
                <a:solidFill>
                  <a:srgbClr val="7030A0"/>
                </a:solidFill>
              </a:rPr>
              <a:t> </a:t>
            </a:r>
            <a:r>
              <a:rPr lang="en-US" sz="2000"/>
              <a:t>= </a:t>
            </a:r>
            <a:r>
              <a:rPr lang="en-US" sz="2000" err="1">
                <a:solidFill>
                  <a:srgbClr val="7030A0"/>
                </a:solidFill>
              </a:rPr>
              <a:t>HighData</a:t>
            </a:r>
            <a:endParaRPr lang="en-US" sz="2000">
              <a:solidFill>
                <a:srgbClr val="7030A0"/>
              </a:solidFill>
            </a:endParaRPr>
          </a:p>
          <a:p>
            <a:pPr>
              <a:buFont typeface="+mj-lt"/>
              <a:buAutoNum type="arabicPeriod"/>
            </a:pPr>
            <a:r>
              <a:rPr lang="en-US" sz="2000" err="1"/>
              <a:t>ssthresh</a:t>
            </a:r>
            <a:r>
              <a:rPr lang="en-US" sz="2000"/>
              <a:t> = </a:t>
            </a:r>
            <a:r>
              <a:rPr lang="en-US" sz="2000" err="1"/>
              <a:t>cwnd</a:t>
            </a:r>
            <a:r>
              <a:rPr lang="en-US" sz="2000"/>
              <a:t> = (</a:t>
            </a:r>
            <a:r>
              <a:rPr lang="en-US" sz="2000" err="1"/>
              <a:t>FlightSize</a:t>
            </a:r>
            <a:r>
              <a:rPr lang="en-US" sz="2000"/>
              <a:t> / 2)</a:t>
            </a:r>
            <a:br>
              <a:rPr lang="en-US" sz="2000"/>
            </a:br>
            <a:r>
              <a:rPr lang="en-US" sz="2000"/>
              <a:t>(Segments sent as part of Limited Transmit not counted in </a:t>
            </a:r>
            <a:r>
              <a:rPr lang="en-US" sz="2000" err="1"/>
              <a:t>FlightSize</a:t>
            </a:r>
            <a:r>
              <a:rPr lang="en-US" sz="2000"/>
              <a:t>)</a:t>
            </a:r>
          </a:p>
          <a:p>
            <a:pPr>
              <a:buFont typeface="+mj-lt"/>
              <a:buAutoNum type="arabicPeriod"/>
            </a:pPr>
            <a:r>
              <a:rPr lang="en-US" sz="2000"/>
              <a:t>Retransmit the first data segment presumed dropped:</a:t>
            </a:r>
            <a:br>
              <a:rPr lang="en-US" sz="2000"/>
            </a:br>
            <a:r>
              <a:rPr lang="en-US" sz="2000"/>
              <a:t>the segment starting with sequence number </a:t>
            </a:r>
            <a:r>
              <a:rPr lang="en-US" sz="2000" err="1">
                <a:solidFill>
                  <a:srgbClr val="7030A0"/>
                </a:solidFill>
              </a:rPr>
              <a:t>HighACK</a:t>
            </a:r>
            <a:r>
              <a:rPr lang="en-US" sz="2000">
                <a:solidFill>
                  <a:srgbClr val="7030A0"/>
                </a:solidFill>
              </a:rPr>
              <a:t> </a:t>
            </a:r>
            <a:r>
              <a:rPr lang="en-US" sz="2000"/>
              <a:t>+ 1.</a:t>
            </a:r>
            <a:br>
              <a:rPr lang="en-US" sz="2000"/>
            </a:br>
            <a:r>
              <a:rPr lang="en-US" sz="2000"/>
              <a:t>To prevent repeated retransmission of the same data or a premature rescue retransmission, set both </a:t>
            </a:r>
            <a:r>
              <a:rPr lang="en-US" sz="2000" err="1">
                <a:solidFill>
                  <a:srgbClr val="7030A0"/>
                </a:solidFill>
              </a:rPr>
              <a:t>HighRxt</a:t>
            </a:r>
            <a:r>
              <a:rPr lang="en-US" sz="2000">
                <a:solidFill>
                  <a:srgbClr val="7030A0"/>
                </a:solidFill>
              </a:rPr>
              <a:t> </a:t>
            </a:r>
            <a:r>
              <a:rPr lang="en-US" sz="2000"/>
              <a:t>and </a:t>
            </a:r>
            <a:r>
              <a:rPr lang="en-US" sz="2000" err="1">
                <a:solidFill>
                  <a:srgbClr val="7030A0"/>
                </a:solidFill>
              </a:rPr>
              <a:t>RescueRxt</a:t>
            </a:r>
            <a:r>
              <a:rPr lang="en-US" sz="2000">
                <a:solidFill>
                  <a:srgbClr val="7030A0"/>
                </a:solidFill>
              </a:rPr>
              <a:t> </a:t>
            </a:r>
            <a:r>
              <a:rPr lang="en-US" sz="2000"/>
              <a:t>to the highest sequence number in the retransmitted segment.</a:t>
            </a:r>
          </a:p>
          <a:p>
            <a:pPr>
              <a:buFont typeface="+mj-lt"/>
              <a:buAutoNum type="arabicPeriod"/>
            </a:pPr>
            <a:r>
              <a:rPr lang="en-US" sz="2000"/>
              <a:t>Run </a:t>
            </a:r>
            <a:r>
              <a:rPr lang="en-US" sz="2000" err="1">
                <a:solidFill>
                  <a:srgbClr val="0070C0"/>
                </a:solidFill>
              </a:rPr>
              <a:t>SetPipe</a:t>
            </a:r>
            <a:r>
              <a:rPr lang="en-US" sz="2000">
                <a:solidFill>
                  <a:srgbClr val="0070C0"/>
                </a:solidFill>
              </a:rPr>
              <a:t>()</a:t>
            </a:r>
          </a:p>
          <a:p>
            <a:pPr>
              <a:buFont typeface="+mj-lt"/>
              <a:buAutoNum type="arabicPeriod"/>
            </a:pPr>
            <a:r>
              <a:rPr lang="en-US" sz="2000"/>
              <a:t>In order to take advantage of potential additional available </a:t>
            </a:r>
            <a:r>
              <a:rPr lang="en-US" sz="2000" err="1"/>
              <a:t>cwnd</a:t>
            </a:r>
            <a:r>
              <a:rPr lang="en-US" sz="2000"/>
              <a:t>, proceed to transmission step of FR algorithm (</a:t>
            </a:r>
            <a:r>
              <a:rPr lang="en-US" sz="2000">
                <a:solidFill>
                  <a:srgbClr val="FF0000"/>
                </a:solidFill>
              </a:rPr>
              <a:t>next</a:t>
            </a:r>
            <a:r>
              <a:rPr lang="en-US" sz="2000"/>
              <a:t>)</a:t>
            </a:r>
          </a:p>
        </p:txBody>
      </p:sp>
      <p:sp>
        <p:nvSpPr>
          <p:cNvPr id="4" name="Rectangular Callout 3"/>
          <p:cNvSpPr/>
          <p:nvPr/>
        </p:nvSpPr>
        <p:spPr bwMode="auto">
          <a:xfrm>
            <a:off x="5076056" y="1772816"/>
            <a:ext cx="1368152" cy="769776"/>
          </a:xfrm>
          <a:prstGeom prst="wedgeRectCallout">
            <a:avLst>
              <a:gd name="adj1" fmla="val -124819"/>
              <a:gd name="adj2" fmla="val 3899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Also upon timeout!</a:t>
            </a:r>
          </a:p>
        </p:txBody>
      </p:sp>
    </p:spTree>
    <p:extLst>
      <p:ext uri="{BB962C8B-B14F-4D97-AF65-F5344CB8AC3E}">
        <p14:creationId xmlns:p14="http://schemas.microsoft.com/office/powerpoint/2010/main" val="1427518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FR algorithm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772816"/>
            <a:ext cx="8856984" cy="5085184"/>
          </a:xfrm>
        </p:spPr>
        <p:txBody>
          <a:bodyPr/>
          <a:lstStyle/>
          <a:p>
            <a:r>
              <a:rPr lang="en-US" sz="2400"/>
              <a:t>ACK arrives: Cumulative ACK for </a:t>
            </a:r>
            <a:r>
              <a:rPr lang="en-US" sz="2400" err="1"/>
              <a:t>seqno</a:t>
            </a:r>
            <a:r>
              <a:rPr lang="en-US" sz="2400"/>
              <a:t> &gt; </a:t>
            </a:r>
            <a:r>
              <a:rPr lang="en-US" sz="2400" err="1">
                <a:solidFill>
                  <a:srgbClr val="7030A0"/>
                </a:solidFill>
              </a:rPr>
              <a:t>RecoveryPoint</a:t>
            </a:r>
            <a:r>
              <a:rPr lang="en-US" sz="2400"/>
              <a:t>?</a:t>
            </a:r>
          </a:p>
          <a:p>
            <a:pPr lvl="1"/>
            <a:r>
              <a:rPr lang="en-US" sz="2000"/>
              <a:t>yes: end FR; keep scoreboard info above </a:t>
            </a:r>
            <a:r>
              <a:rPr lang="en-US" sz="2000" err="1">
                <a:solidFill>
                  <a:srgbClr val="7030A0"/>
                </a:solidFill>
              </a:rPr>
              <a:t>HighACK</a:t>
            </a:r>
            <a:endParaRPr lang="en-US" sz="2000">
              <a:solidFill>
                <a:srgbClr val="7030A0"/>
              </a:solidFill>
            </a:endParaRPr>
          </a:p>
          <a:p>
            <a:pPr lvl="1"/>
            <a:r>
              <a:rPr lang="en-US" sz="2000"/>
              <a:t>no: run </a:t>
            </a:r>
            <a:r>
              <a:rPr lang="en-US" sz="2000">
                <a:solidFill>
                  <a:srgbClr val="0070C0"/>
                </a:solidFill>
              </a:rPr>
              <a:t>Update()</a:t>
            </a:r>
            <a:r>
              <a:rPr lang="en-US" sz="2000"/>
              <a:t> and </a:t>
            </a:r>
            <a:r>
              <a:rPr lang="en-US" sz="2000" err="1">
                <a:solidFill>
                  <a:srgbClr val="0070C0"/>
                </a:solidFill>
              </a:rPr>
              <a:t>SetPipe</a:t>
            </a:r>
            <a:r>
              <a:rPr lang="en-US" sz="2000">
                <a:solidFill>
                  <a:srgbClr val="0070C0"/>
                </a:solidFill>
              </a:rPr>
              <a:t>()</a:t>
            </a:r>
          </a:p>
          <a:p>
            <a:pPr lvl="1"/>
            <a:endParaRPr lang="en-US" sz="2000"/>
          </a:p>
          <a:p>
            <a:r>
              <a:rPr lang="en-US" sz="2400" err="1"/>
              <a:t>cwnd</a:t>
            </a:r>
            <a:r>
              <a:rPr lang="en-US" sz="2400"/>
              <a:t>-</a:t>
            </a:r>
            <a:r>
              <a:rPr lang="en-US" sz="2400">
                <a:solidFill>
                  <a:srgbClr val="7030A0"/>
                </a:solidFill>
              </a:rPr>
              <a:t>pipe</a:t>
            </a:r>
            <a:r>
              <a:rPr lang="en-US" sz="2400"/>
              <a:t> &gt;= 1 SMSS? transmit segments!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000"/>
              <a:t>Send based on </a:t>
            </a:r>
            <a:r>
              <a:rPr lang="en-US" sz="2000" err="1">
                <a:solidFill>
                  <a:srgbClr val="0070C0"/>
                </a:solidFill>
              </a:rPr>
              <a:t>NextSeg</a:t>
            </a:r>
            <a:r>
              <a:rPr lang="en-US" sz="2000">
                <a:solidFill>
                  <a:srgbClr val="0070C0"/>
                </a:solidFill>
              </a:rPr>
              <a:t>()</a:t>
            </a:r>
            <a:r>
              <a:rPr lang="en-US" sz="2000"/>
              <a:t>  (stop this if </a:t>
            </a:r>
            <a:r>
              <a:rPr lang="en-US" sz="2000" err="1">
                <a:solidFill>
                  <a:srgbClr val="0070C0"/>
                </a:solidFill>
              </a:rPr>
              <a:t>NextSeg</a:t>
            </a:r>
            <a:r>
              <a:rPr lang="en-US" sz="2000">
                <a:solidFill>
                  <a:srgbClr val="0070C0"/>
                </a:solidFill>
              </a:rPr>
              <a:t>()</a:t>
            </a:r>
            <a:r>
              <a:rPr lang="en-US" sz="2000"/>
              <a:t> fails)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000"/>
              <a:t>If any of the bytes sent in 1) are below </a:t>
            </a:r>
            <a:r>
              <a:rPr lang="en-US" sz="2000" err="1">
                <a:solidFill>
                  <a:srgbClr val="7030A0"/>
                </a:solidFill>
              </a:rPr>
              <a:t>HighData</a:t>
            </a:r>
            <a:r>
              <a:rPr lang="en-US" sz="2000"/>
              <a:t>, set </a:t>
            </a:r>
            <a:r>
              <a:rPr lang="en-US" sz="2000" err="1">
                <a:solidFill>
                  <a:srgbClr val="7030A0"/>
                </a:solidFill>
              </a:rPr>
              <a:t>HighRxt</a:t>
            </a:r>
            <a:r>
              <a:rPr lang="en-US" sz="2000">
                <a:solidFill>
                  <a:srgbClr val="7030A0"/>
                </a:solidFill>
              </a:rPr>
              <a:t> </a:t>
            </a:r>
            <a:r>
              <a:rPr lang="en-US" sz="2000"/>
              <a:t>to the highest sequence number of the retransmitted segment unless </a:t>
            </a:r>
            <a:r>
              <a:rPr lang="en-US" sz="2000" err="1">
                <a:solidFill>
                  <a:srgbClr val="0070C0"/>
                </a:solidFill>
              </a:rPr>
              <a:t>NextSeg</a:t>
            </a:r>
            <a:r>
              <a:rPr lang="en-US" sz="2000">
                <a:solidFill>
                  <a:srgbClr val="0070C0"/>
                </a:solidFill>
              </a:rPr>
              <a:t>()</a:t>
            </a:r>
            <a:r>
              <a:rPr lang="en-US" sz="2000"/>
              <a:t> rule (4) was invoked for this retransmission. (</a:t>
            </a:r>
            <a:r>
              <a:rPr lang="en-US" sz="2000" err="1">
                <a:solidFill>
                  <a:srgbClr val="7030A0"/>
                </a:solidFill>
              </a:rPr>
              <a:t>rescueRxt</a:t>
            </a:r>
            <a:r>
              <a:rPr lang="en-US" sz="2000"/>
              <a:t>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000"/>
              <a:t>If any of the bytes sent in 1) are above </a:t>
            </a:r>
            <a:r>
              <a:rPr lang="en-US" sz="2000" err="1">
                <a:solidFill>
                  <a:srgbClr val="7030A0"/>
                </a:solidFill>
              </a:rPr>
              <a:t>HighData</a:t>
            </a:r>
            <a:r>
              <a:rPr lang="en-US" sz="2000"/>
              <a:t>, update </a:t>
            </a:r>
            <a:r>
              <a:rPr lang="en-US" sz="2000" err="1">
                <a:solidFill>
                  <a:srgbClr val="7030A0"/>
                </a:solidFill>
              </a:rPr>
              <a:t>HighData</a:t>
            </a:r>
            <a:endParaRPr lang="en-US" sz="2000">
              <a:solidFill>
                <a:srgbClr val="7030A0"/>
              </a:solidFill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000">
                <a:solidFill>
                  <a:srgbClr val="7030A0"/>
                </a:solidFill>
              </a:rPr>
              <a:t>pipe</a:t>
            </a:r>
            <a:r>
              <a:rPr lang="en-US" sz="2000"/>
              <a:t> += bytes transmitted in 1)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000"/>
              <a:t>If </a:t>
            </a:r>
            <a:r>
              <a:rPr lang="en-US" sz="2000" err="1"/>
              <a:t>cwnd</a:t>
            </a:r>
            <a:r>
              <a:rPr lang="en-US" sz="2000"/>
              <a:t> - </a:t>
            </a:r>
            <a:r>
              <a:rPr lang="en-US" sz="2000">
                <a:solidFill>
                  <a:srgbClr val="7030A0"/>
                </a:solidFill>
              </a:rPr>
              <a:t>pipe</a:t>
            </a:r>
            <a:r>
              <a:rPr lang="en-US" sz="2000"/>
              <a:t> &gt;= 1 SMSS, return to 1)</a:t>
            </a:r>
          </a:p>
        </p:txBody>
      </p:sp>
    </p:spTree>
    <p:extLst>
      <p:ext uri="{BB962C8B-B14F-4D97-AF65-F5344CB8AC3E}">
        <p14:creationId xmlns:p14="http://schemas.microsoft.com/office/powerpoint/2010/main" val="792060072"/>
      </p:ext>
    </p:extLst>
  </p:cSld>
  <p:clrMapOvr>
    <a:masterClrMapping/>
  </p:clrMapOvr>
</p:sld>
</file>

<file path=ppt/theme/theme1.xml><?xml version="1.0" encoding="utf-8"?>
<a:theme xmlns:a="http://schemas.openxmlformats.org/drawingml/2006/main" name="ifi-nd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ifi-nd.potx</Template>
  <TotalTime>3092</TotalTime>
  <Words>4502</Words>
  <Application>Microsoft Macintosh PowerPoint</Application>
  <PresentationFormat>On-screen Show (4:3)</PresentationFormat>
  <Paragraphs>455</Paragraphs>
  <Slides>42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8" baseType="lpstr">
      <vt:lpstr>Arial</vt:lpstr>
      <vt:lpstr>Calibri</vt:lpstr>
      <vt:lpstr>Courier</vt:lpstr>
      <vt:lpstr>Times</vt:lpstr>
      <vt:lpstr>Wingdings</vt:lpstr>
      <vt:lpstr>ifi-nd</vt:lpstr>
      <vt:lpstr>Department of Informatics Networks and Distributed Systems (ND) group</vt:lpstr>
      <vt:lpstr>Where we are in the stack...</vt:lpstr>
      <vt:lpstr>Addressing   [Tanenbaum book]</vt:lpstr>
      <vt:lpstr>Conn. establishment  [Tanenbaum book]</vt:lpstr>
      <vt:lpstr>The Internet transport layer</vt:lpstr>
      <vt:lpstr>Evolution of the Internet's transport layer</vt:lpstr>
      <vt:lpstr>Internet terminology</vt:lpstr>
      <vt:lpstr>UDP</vt:lpstr>
      <vt:lpstr>PowerPoint Presentation</vt:lpstr>
      <vt:lpstr>The beginning (1970s, up to 1981)</vt:lpstr>
      <vt:lpstr>Some old things are best forgotten</vt:lpstr>
      <vt:lpstr>Later 80‘s, and 90‘s</vt:lpstr>
      <vt:lpstr>Resulting IETF view</vt:lpstr>
      <vt:lpstr>TCP Header</vt:lpstr>
      <vt:lpstr>The importance of Window Scaling</vt:lpstr>
      <vt:lpstr>Error control: Acknowledgement</vt:lpstr>
      <vt:lpstr>Error control: Timeout</vt:lpstr>
      <vt:lpstr>RTO calculation</vt:lpstr>
      <vt:lpstr>Fast Retransmit / Fast Recovery (FR/FR) (Reno)</vt:lpstr>
      <vt:lpstr>Multiple dropped segments</vt:lpstr>
      <vt:lpstr>Selective ACKnowledgements (SACK)</vt:lpstr>
      <vt:lpstr>SACK loss recovery: key aspects (see extra slides for details)</vt:lpstr>
      <vt:lpstr>Spurious timeouts</vt:lpstr>
      <vt:lpstr>Appropriate Byte Counting</vt:lpstr>
      <vt:lpstr>Proportional Rate Reduction (PRR)</vt:lpstr>
      <vt:lpstr>Next: measures to help short flows</vt:lpstr>
      <vt:lpstr>Short flows are common</vt:lpstr>
      <vt:lpstr>Increasing the Initial Window (IW)</vt:lpstr>
      <vt:lpstr>TCP Fast Open (TFO)</vt:lpstr>
      <vt:lpstr>Tail loss</vt:lpstr>
      <vt:lpstr>RTO Restart (RTOR)</vt:lpstr>
      <vt:lpstr>Tail Loss Probe (TLP)</vt:lpstr>
      <vt:lpstr>Recent ACKnowledgment (RACK)</vt:lpstr>
      <vt:lpstr>RACK examples: sender sends P1, P2, P3 (more than RACK.reo_wnd time in between them)</vt:lpstr>
      <vt:lpstr>Conclusion on TCP</vt:lpstr>
      <vt:lpstr>PowerPoint Presentation</vt:lpstr>
      <vt:lpstr>SACK loss recovery: definitions</vt:lpstr>
      <vt:lpstr>SACK loss recovery: scoreboard functions</vt:lpstr>
      <vt:lpstr>SACK loss recovery: scoreboard functions /2</vt:lpstr>
      <vt:lpstr>When an ACK with SACK info arrives...</vt:lpstr>
      <vt:lpstr>...cont'd: entering FR/FR  (step 4)</vt:lpstr>
      <vt:lpstr>FR algorithm</vt:lpstr>
    </vt:vector>
  </TitlesOfParts>
  <Company>Rayon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Henrik Haugan</dc:creator>
  <cp:lastModifiedBy>Michael Welzl</cp:lastModifiedBy>
  <cp:revision>594</cp:revision>
  <cp:lastPrinted>2011-08-15T11:15:31Z</cp:lastPrinted>
  <dcterms:created xsi:type="dcterms:W3CDTF">2011-02-18T08:40:46Z</dcterms:created>
  <dcterms:modified xsi:type="dcterms:W3CDTF">2021-09-15T07:23:10Z</dcterms:modified>
</cp:coreProperties>
</file>