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vml" ContentType="application/vnd.openxmlformats-officedocument.vmlDrawing"/>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notesMasterIdLst>
    <p:notesMasterId r:id="rId83"/>
  </p:notesMasterIdLst>
  <p:handoutMasterIdLst>
    <p:handoutMasterId r:id="rId84"/>
  </p:handoutMasterIdLst>
  <p:sldIdLst>
    <p:sldId id="806" r:id="rId2"/>
    <p:sldId id="332" r:id="rId3"/>
    <p:sldId id="336" r:id="rId4"/>
    <p:sldId id="323" r:id="rId5"/>
    <p:sldId id="355" r:id="rId6"/>
    <p:sldId id="357" r:id="rId7"/>
    <p:sldId id="468" r:id="rId8"/>
    <p:sldId id="356" r:id="rId9"/>
    <p:sldId id="359" r:id="rId10"/>
    <p:sldId id="360" r:id="rId11"/>
    <p:sldId id="361" r:id="rId12"/>
    <p:sldId id="364" r:id="rId13"/>
    <p:sldId id="365" r:id="rId14"/>
    <p:sldId id="469" r:id="rId15"/>
    <p:sldId id="370" r:id="rId16"/>
    <p:sldId id="371" r:id="rId17"/>
    <p:sldId id="372" r:id="rId18"/>
    <p:sldId id="373" r:id="rId19"/>
    <p:sldId id="374" r:id="rId20"/>
    <p:sldId id="375" r:id="rId21"/>
    <p:sldId id="376" r:id="rId22"/>
    <p:sldId id="377" r:id="rId23"/>
    <p:sldId id="378" r:id="rId24"/>
    <p:sldId id="379" r:id="rId25"/>
    <p:sldId id="380" r:id="rId26"/>
    <p:sldId id="381" r:id="rId27"/>
    <p:sldId id="382" r:id="rId28"/>
    <p:sldId id="383" r:id="rId29"/>
    <p:sldId id="384" r:id="rId30"/>
    <p:sldId id="385" r:id="rId31"/>
    <p:sldId id="386" r:id="rId32"/>
    <p:sldId id="807" r:id="rId33"/>
    <p:sldId id="387" r:id="rId34"/>
    <p:sldId id="809" r:id="rId35"/>
    <p:sldId id="810" r:id="rId36"/>
    <p:sldId id="389" r:id="rId37"/>
    <p:sldId id="474" r:id="rId38"/>
    <p:sldId id="435" r:id="rId39"/>
    <p:sldId id="436" r:id="rId40"/>
    <p:sldId id="437" r:id="rId41"/>
    <p:sldId id="438" r:id="rId42"/>
    <p:sldId id="439" r:id="rId43"/>
    <p:sldId id="440" r:id="rId44"/>
    <p:sldId id="441" r:id="rId45"/>
    <p:sldId id="442" r:id="rId46"/>
    <p:sldId id="443" r:id="rId47"/>
    <p:sldId id="444" r:id="rId48"/>
    <p:sldId id="445" r:id="rId49"/>
    <p:sldId id="446" r:id="rId50"/>
    <p:sldId id="470" r:id="rId51"/>
    <p:sldId id="391" r:id="rId52"/>
    <p:sldId id="392" r:id="rId53"/>
    <p:sldId id="393" r:id="rId54"/>
    <p:sldId id="816" r:id="rId55"/>
    <p:sldId id="811" r:id="rId56"/>
    <p:sldId id="394" r:id="rId57"/>
    <p:sldId id="395" r:id="rId58"/>
    <p:sldId id="471" r:id="rId59"/>
    <p:sldId id="397" r:id="rId60"/>
    <p:sldId id="812" r:id="rId61"/>
    <p:sldId id="398" r:id="rId62"/>
    <p:sldId id="813" r:id="rId63"/>
    <p:sldId id="814" r:id="rId64"/>
    <p:sldId id="399" r:id="rId65"/>
    <p:sldId id="400" r:id="rId66"/>
    <p:sldId id="401" r:id="rId67"/>
    <p:sldId id="402" r:id="rId68"/>
    <p:sldId id="403" r:id="rId69"/>
    <p:sldId id="406" r:id="rId70"/>
    <p:sldId id="815" r:id="rId71"/>
    <p:sldId id="412" r:id="rId72"/>
    <p:sldId id="472" r:id="rId73"/>
    <p:sldId id="414" r:id="rId74"/>
    <p:sldId id="415" r:id="rId75"/>
    <p:sldId id="416" r:id="rId76"/>
    <p:sldId id="417" r:id="rId77"/>
    <p:sldId id="418" r:id="rId78"/>
    <p:sldId id="419" r:id="rId79"/>
    <p:sldId id="420" r:id="rId80"/>
    <p:sldId id="425" r:id="rId81"/>
    <p:sldId id="467" r:id="rId8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1pPr>
    <a:lvl2pPr marL="4572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2pPr>
    <a:lvl3pPr marL="9144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3pPr>
    <a:lvl4pPr marL="13716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4pPr>
    <a:lvl5pPr marL="1828800" algn="l" rtl="0" fontAlgn="base">
      <a:spcBef>
        <a:spcPct val="0"/>
      </a:spcBef>
      <a:spcAft>
        <a:spcPct val="0"/>
      </a:spcAft>
      <a:defRPr kern="1200">
        <a:solidFill>
          <a:schemeClr val="tx1"/>
        </a:solidFill>
        <a:latin typeface="Arial" panose="020B0604020202020204" pitchFamily="34" charset="0"/>
        <a:ea typeface="ＭＳ Ｐゴシック" panose="020B0600070205080204" pitchFamily="34" charset="-128"/>
        <a:cs typeface="+mn-cs"/>
      </a:defRPr>
    </a:lvl5pPr>
    <a:lvl6pPr marL="22860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6pPr>
    <a:lvl7pPr marL="27432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7pPr>
    <a:lvl8pPr marL="32004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8pPr>
    <a:lvl9pPr marL="3657600" algn="l" defTabSz="914400" rtl="0" eaLnBrk="1" latinLnBrk="0" hangingPunct="1">
      <a:defRPr kern="1200">
        <a:solidFill>
          <a:schemeClr val="tx1"/>
        </a:solidFill>
        <a:latin typeface="Arial" panose="020B0604020202020204" pitchFamily="34"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874">
          <p15:clr>
            <a:srgbClr val="A4A3A4"/>
          </p15:clr>
        </p15:guide>
        <p15:guide id="2" pos="429">
          <p15:clr>
            <a:srgbClr val="A4A3A4"/>
          </p15:clr>
        </p15:guide>
      </p15:sldGuideLst>
    </p:ext>
    <p:ext uri="{2D200454-40CA-4A62-9FC3-DE9A4176ACB9}">
      <p15:notesGuideLst xmlns:p15="http://schemas.microsoft.com/office/powerpoint/2012/main">
        <p15:guide id="1" orient="horz" pos="2880">
          <p15:clr>
            <a:srgbClr val="A4A3A4"/>
          </p15:clr>
        </p15:guide>
        <p15:guide id="2" pos="723">
          <p15:clr>
            <a:srgbClr val="A4A3A4"/>
          </p15:clr>
        </p15:guide>
        <p15:guide id="3" pos="3603">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71"/>
    <p:restoredTop sz="88704"/>
  </p:normalViewPr>
  <p:slideViewPr>
    <p:cSldViewPr>
      <p:cViewPr varScale="1">
        <p:scale>
          <a:sx n="125" d="100"/>
          <a:sy n="125" d="100"/>
        </p:scale>
        <p:origin x="1840" y="176"/>
      </p:cViewPr>
      <p:guideLst>
        <p:guide orient="horz" pos="874"/>
        <p:guide pos="429"/>
      </p:guideLst>
    </p:cSldViewPr>
  </p:slideViewPr>
  <p:outlineViewPr>
    <p:cViewPr>
      <p:scale>
        <a:sx n="33" d="100"/>
        <a:sy n="33" d="100"/>
      </p:scale>
      <p:origin x="0" y="-30352"/>
    </p:cViewPr>
  </p:outlineViewPr>
  <p:notesTextViewPr>
    <p:cViewPr>
      <p:scale>
        <a:sx n="100" d="100"/>
        <a:sy n="100" d="100"/>
      </p:scale>
      <p:origin x="0" y="0"/>
    </p:cViewPr>
  </p:notesTextViewPr>
  <p:sorterViewPr>
    <p:cViewPr>
      <p:scale>
        <a:sx n="200" d="100"/>
        <a:sy n="200" d="100"/>
      </p:scale>
      <p:origin x="0" y="82080"/>
    </p:cViewPr>
  </p:sorterViewPr>
  <p:notesViewPr>
    <p:cSldViewPr>
      <p:cViewPr>
        <p:scale>
          <a:sx n="66" d="100"/>
          <a:sy n="66" d="100"/>
        </p:scale>
        <p:origin x="-984" y="-474"/>
      </p:cViewPr>
      <p:guideLst>
        <p:guide orient="horz" pos="2880"/>
        <p:guide pos="723"/>
        <p:guide pos="3603"/>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handoutMaster" Target="handoutMasters/handoutMaster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notesMaster" Target="notesMasters/notesMaster1.xml"/><Relationship Id="rId88"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theme" Target="theme/theme1.xml"/><Relationship Id="rId61" Type="http://schemas.openxmlformats.org/officeDocument/2006/relationships/slide" Target="slides/slide60.xml"/><Relationship Id="rId82" Type="http://schemas.openxmlformats.org/officeDocument/2006/relationships/slide" Target="slides/slide8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id="{4368507C-C06E-0744-84E2-D03AD94D3821}"/>
              </a:ext>
            </a:extLst>
          </p:cNvPr>
          <p:cNvSpPr>
            <a:spLocks noGrp="1"/>
          </p:cNvSpPr>
          <p:nvPr>
            <p:ph type="ftr" sz="quarter" idx="2"/>
          </p:nvPr>
        </p:nvSpPr>
        <p:spPr>
          <a:xfrm>
            <a:off x="103188" y="8794750"/>
            <a:ext cx="2971800" cy="338138"/>
          </a:xfrm>
          <a:prstGeom prst="rect">
            <a:avLst/>
          </a:prstGeom>
        </p:spPr>
        <p:txBody>
          <a:bodyPr vert="horz" wrap="square" lIns="91440" tIns="45720" rIns="91440" bIns="45720" numCol="1" anchor="ctr" anchorCtr="0" compatLnSpc="1">
            <a:prstTxWarp prst="textNoShape">
              <a:avLst/>
            </a:prstTxWarp>
            <a:spAutoFit/>
          </a:bodyPr>
          <a:lstStyle>
            <a:lvl1pPr>
              <a:defRPr sz="800">
                <a:solidFill>
                  <a:srgbClr val="8E8E95"/>
                </a:solidFill>
                <a:cs typeface="Arial" panose="020B0604020202020204" pitchFamily="34" charset="0"/>
              </a:defRPr>
            </a:lvl1pPr>
          </a:lstStyle>
          <a:p>
            <a:r>
              <a:rPr lang="en-US" altLang="nb-NO"/>
              <a:t>© 2009, Cisco Systems, Inc. All rights reserved.</a:t>
            </a:r>
          </a:p>
          <a:p>
            <a:r>
              <a:rPr lang="en-US" altLang="nb-NO"/>
              <a:t>Presentation_ID.scr</a:t>
            </a:r>
          </a:p>
        </p:txBody>
      </p:sp>
      <p:sp>
        <p:nvSpPr>
          <p:cNvPr id="5" name="Slide Number Placeholder 4">
            <a:extLst>
              <a:ext uri="{FF2B5EF4-FFF2-40B4-BE49-F238E27FC236}">
                <a16:creationId xmlns:a16="http://schemas.microsoft.com/office/drawing/2014/main" id="{F7E9EF0B-E87D-2D44-A0C7-2282354014FE}"/>
              </a:ext>
            </a:extLst>
          </p:cNvPr>
          <p:cNvSpPr>
            <a:spLocks noGrp="1"/>
          </p:cNvSpPr>
          <p:nvPr>
            <p:ph type="sldNum" sz="quarter" idx="3"/>
          </p:nvPr>
        </p:nvSpPr>
        <p:spPr>
          <a:xfrm>
            <a:off x="6338888" y="8786813"/>
            <a:ext cx="417512" cy="217487"/>
          </a:xfrm>
          <a:prstGeom prst="rect">
            <a:avLst/>
          </a:prstGeom>
        </p:spPr>
        <p:txBody>
          <a:bodyPr vert="horz" wrap="square" lIns="91440" tIns="45720" rIns="91440" bIns="45720" numCol="1" anchor="ctr" anchorCtr="0" compatLnSpc="1">
            <a:prstTxWarp prst="textNoShape">
              <a:avLst/>
            </a:prstTxWarp>
            <a:spAutoFit/>
          </a:bodyPr>
          <a:lstStyle>
            <a:lvl1pPr algn="r">
              <a:defRPr sz="800">
                <a:solidFill>
                  <a:srgbClr val="8E8E95"/>
                </a:solidFill>
                <a:latin typeface="Calibri" panose="020F0502020204030204" pitchFamily="34" charset="0"/>
              </a:defRPr>
            </a:lvl1pPr>
          </a:lstStyle>
          <a:p>
            <a:fld id="{ED752980-0575-7246-BC62-39B2CCA9C58B}" type="slidenum">
              <a:rPr lang="en-US" altLang="nb-NO"/>
              <a:pPr/>
              <a:t>‹#›</a:t>
            </a:fld>
            <a:endParaRPr lang="en-US" altLang="nb-NO"/>
          </a:p>
        </p:txBody>
      </p:sp>
      <p:sp>
        <p:nvSpPr>
          <p:cNvPr id="8" name="Line 10">
            <a:extLst>
              <a:ext uri="{FF2B5EF4-FFF2-40B4-BE49-F238E27FC236}">
                <a16:creationId xmlns:a16="http://schemas.microsoft.com/office/drawing/2014/main" id="{C7FBCA79-E226-8C48-84CB-616E674DC3DF}"/>
              </a:ext>
            </a:extLst>
          </p:cNvPr>
          <p:cNvSpPr>
            <a:spLocks noChangeShapeType="1"/>
          </p:cNvSpPr>
          <p:nvPr/>
        </p:nvSpPr>
        <p:spPr bwMode="auto">
          <a:xfrm>
            <a:off x="103188" y="8799513"/>
            <a:ext cx="6653212" cy="0"/>
          </a:xfrm>
          <a:prstGeom prst="line">
            <a:avLst/>
          </a:prstGeom>
          <a:noFill/>
          <a:ln w="12700">
            <a:solidFill>
              <a:srgbClr val="8E8E95"/>
            </a:solidFill>
            <a:round/>
            <a:headEnd type="none" w="sm" len="sm"/>
            <a:tailEnd type="none" w="sm" len="sm"/>
          </a:ln>
          <a:effectLst/>
        </p:spPr>
        <p:txBody>
          <a:bodyPr wrap="none" anchor="ctr"/>
          <a:lstStyle/>
          <a:p>
            <a:pPr fontAlgn="auto">
              <a:spcBef>
                <a:spcPts val="0"/>
              </a:spcBef>
              <a:spcAft>
                <a:spcPts val="0"/>
              </a:spcAft>
              <a:defRPr/>
            </a:pPr>
            <a:endParaRPr lang="en-US">
              <a:solidFill>
                <a:srgbClr val="8E8E95"/>
              </a:solidFill>
              <a:latin typeface="+mn-lt"/>
              <a:ea typeface="+mn-ea"/>
            </a:endParaRPr>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Slide Image Placeholder 3">
            <a:extLst>
              <a:ext uri="{FF2B5EF4-FFF2-40B4-BE49-F238E27FC236}">
                <a16:creationId xmlns:a16="http://schemas.microsoft.com/office/drawing/2014/main" id="{000B3FD4-A7DB-CD45-BBD8-7A780D06493C}"/>
              </a:ext>
            </a:extLst>
          </p:cNvPr>
          <p:cNvSpPr>
            <a:spLocks noGrp="1" noRot="1" noChangeAspect="1"/>
          </p:cNvSpPr>
          <p:nvPr>
            <p:ph type="sldImg" idx="2"/>
          </p:nvPr>
        </p:nvSpPr>
        <p:spPr>
          <a:xfrm>
            <a:off x="1143000" y="685800"/>
            <a:ext cx="4572000" cy="3429000"/>
          </a:xfrm>
          <a:prstGeom prst="rect">
            <a:avLst/>
          </a:prstGeom>
          <a:noFill/>
          <a:ln w="9525">
            <a:solidFill>
              <a:srgbClr val="8E8E95"/>
            </a:solidFill>
          </a:ln>
        </p:spPr>
        <p:txBody>
          <a:bodyPr vert="horz" wrap="square" lIns="91440" tIns="45720" rIns="91440" bIns="45720" numCol="1" anchor="ctr" anchorCtr="0" compatLnSpc="1">
            <a:prstTxWarp prst="textNoShape">
              <a:avLst/>
            </a:prstTxWarp>
          </a:bodyPr>
          <a:lstStyle/>
          <a:p>
            <a:pPr lvl="0"/>
            <a:endParaRPr lang="nb-NO" altLang="nb-NO"/>
          </a:p>
        </p:txBody>
      </p:sp>
      <p:sp>
        <p:nvSpPr>
          <p:cNvPr id="5" name="Notes Placeholder 4">
            <a:extLst>
              <a:ext uri="{FF2B5EF4-FFF2-40B4-BE49-F238E27FC236}">
                <a16:creationId xmlns:a16="http://schemas.microsoft.com/office/drawing/2014/main" id="{CB8EEC2D-8F14-1A47-B385-B839E7B16BD6}"/>
              </a:ext>
            </a:extLst>
          </p:cNvPr>
          <p:cNvSpPr>
            <a:spLocks noGrp="1"/>
          </p:cNvSpPr>
          <p:nvPr>
            <p:ph type="body" sz="quarter" idx="3"/>
          </p:nvPr>
        </p:nvSpPr>
        <p:spPr>
          <a:xfrm>
            <a:off x="1143000" y="4343400"/>
            <a:ext cx="4576763" cy="4114800"/>
          </a:xfrm>
          <a:prstGeom prst="rect">
            <a:avLst/>
          </a:prstGeom>
        </p:spPr>
        <p:txBody>
          <a:bodyPr vert="horz" wrap="square" lIns="91440" tIns="45720" rIns="91440" bIns="45720" numCol="1" anchor="t" anchorCtr="0" compatLnSpc="1">
            <a:prstTxWarp prst="textNoShape">
              <a:avLst/>
            </a:prstTxWarp>
            <a:normAutofit/>
          </a:bodyPr>
          <a:lstStyle/>
          <a:p>
            <a:pPr lvl="0"/>
            <a:r>
              <a:rPr lang="en-US" altLang="nb-NO"/>
              <a:t>Click to edit Master text styles</a:t>
            </a:r>
          </a:p>
          <a:p>
            <a:pPr lvl="1"/>
            <a:r>
              <a:rPr lang="en-US" altLang="nb-NO"/>
              <a:t>Second level</a:t>
            </a:r>
          </a:p>
          <a:p>
            <a:pPr lvl="2"/>
            <a:r>
              <a:rPr lang="en-US" altLang="nb-NO"/>
              <a:t>Third level</a:t>
            </a:r>
          </a:p>
          <a:p>
            <a:pPr lvl="3"/>
            <a:r>
              <a:rPr lang="en-US" altLang="nb-NO"/>
              <a:t>Fourth level</a:t>
            </a:r>
          </a:p>
          <a:p>
            <a:pPr lvl="4"/>
            <a:r>
              <a:rPr lang="en-US" altLang="nb-NO"/>
              <a:t>Fifth level</a:t>
            </a:r>
          </a:p>
        </p:txBody>
      </p:sp>
      <p:sp>
        <p:nvSpPr>
          <p:cNvPr id="6" name="Footer Placeholder 5">
            <a:extLst>
              <a:ext uri="{FF2B5EF4-FFF2-40B4-BE49-F238E27FC236}">
                <a16:creationId xmlns:a16="http://schemas.microsoft.com/office/drawing/2014/main" id="{37D5D779-7D4B-F844-9554-EA7F9B5AF4E6}"/>
              </a:ext>
            </a:extLst>
          </p:cNvPr>
          <p:cNvSpPr>
            <a:spLocks noGrp="1"/>
          </p:cNvSpPr>
          <p:nvPr>
            <p:ph type="ftr" sz="quarter" idx="4"/>
          </p:nvPr>
        </p:nvSpPr>
        <p:spPr>
          <a:xfrm>
            <a:off x="103188" y="8794750"/>
            <a:ext cx="2982912" cy="349250"/>
          </a:xfrm>
          <a:prstGeom prst="rect">
            <a:avLst/>
          </a:prstGeom>
        </p:spPr>
        <p:txBody>
          <a:bodyPr vert="horz" wrap="square" lIns="91440" tIns="45720" rIns="91440" bIns="45720" numCol="1" anchor="ctr" anchorCtr="0" compatLnSpc="1">
            <a:prstTxWarp prst="textNoShape">
              <a:avLst/>
            </a:prstTxWarp>
            <a:spAutoFit/>
          </a:bodyPr>
          <a:lstStyle>
            <a:lvl1pPr>
              <a:defRPr sz="800">
                <a:solidFill>
                  <a:srgbClr val="8E8E95"/>
                </a:solidFill>
                <a:cs typeface="Arial" panose="020B0604020202020204" pitchFamily="34" charset="0"/>
              </a:defRPr>
            </a:lvl1pPr>
          </a:lstStyle>
          <a:p>
            <a:r>
              <a:rPr lang="en-US" altLang="nb-NO"/>
              <a:t>© 2009, Cisco Systems, Inc. All rights reserved.</a:t>
            </a:r>
          </a:p>
          <a:p>
            <a:r>
              <a:rPr lang="en-US" altLang="nb-NO"/>
              <a:t>Presentation_ID.scr</a:t>
            </a:r>
          </a:p>
        </p:txBody>
      </p:sp>
      <p:sp>
        <p:nvSpPr>
          <p:cNvPr id="7" name="Slide Number Placeholder 6">
            <a:extLst>
              <a:ext uri="{FF2B5EF4-FFF2-40B4-BE49-F238E27FC236}">
                <a16:creationId xmlns:a16="http://schemas.microsoft.com/office/drawing/2014/main" id="{746F439D-EF58-6547-A703-192F98A07098}"/>
              </a:ext>
            </a:extLst>
          </p:cNvPr>
          <p:cNvSpPr>
            <a:spLocks noGrp="1"/>
          </p:cNvSpPr>
          <p:nvPr>
            <p:ph type="sldNum" sz="quarter" idx="5"/>
          </p:nvPr>
        </p:nvSpPr>
        <p:spPr>
          <a:xfrm>
            <a:off x="6367463" y="8786813"/>
            <a:ext cx="388937" cy="214312"/>
          </a:xfrm>
          <a:prstGeom prst="rect">
            <a:avLst/>
          </a:prstGeom>
        </p:spPr>
        <p:txBody>
          <a:bodyPr vert="horz" wrap="square" lIns="91440" tIns="45720" rIns="91440" bIns="45720" numCol="1" anchor="ctr" anchorCtr="0" compatLnSpc="1">
            <a:prstTxWarp prst="textNoShape">
              <a:avLst/>
            </a:prstTxWarp>
            <a:spAutoFit/>
          </a:bodyPr>
          <a:lstStyle>
            <a:lvl1pPr algn="r">
              <a:defRPr sz="800">
                <a:solidFill>
                  <a:srgbClr val="8E8E95"/>
                </a:solidFill>
              </a:defRPr>
            </a:lvl1pPr>
          </a:lstStyle>
          <a:p>
            <a:fld id="{2A5E7EA8-19E4-2D42-93E3-39282988508D}" type="slidenum">
              <a:rPr lang="en-US" altLang="nb-NO"/>
              <a:pPr/>
              <a:t>‹#›</a:t>
            </a:fld>
            <a:endParaRPr lang="en-US" altLang="nb-NO"/>
          </a:p>
        </p:txBody>
      </p:sp>
      <p:sp>
        <p:nvSpPr>
          <p:cNvPr id="11" name="Line 10">
            <a:extLst>
              <a:ext uri="{FF2B5EF4-FFF2-40B4-BE49-F238E27FC236}">
                <a16:creationId xmlns:a16="http://schemas.microsoft.com/office/drawing/2014/main" id="{000BF48B-3693-F94B-9EF1-970D1E2B246A}"/>
              </a:ext>
            </a:extLst>
          </p:cNvPr>
          <p:cNvSpPr>
            <a:spLocks noChangeShapeType="1"/>
          </p:cNvSpPr>
          <p:nvPr/>
        </p:nvSpPr>
        <p:spPr bwMode="auto">
          <a:xfrm>
            <a:off x="103188" y="8799513"/>
            <a:ext cx="6653212" cy="0"/>
          </a:xfrm>
          <a:prstGeom prst="line">
            <a:avLst/>
          </a:prstGeom>
          <a:noFill/>
          <a:ln w="12700">
            <a:solidFill>
              <a:srgbClr val="8E8E95"/>
            </a:solidFill>
            <a:round/>
            <a:headEnd type="none" w="sm" len="sm"/>
            <a:tailEnd type="none" w="sm" len="sm"/>
          </a:ln>
          <a:effectLst/>
        </p:spPr>
        <p:txBody>
          <a:bodyPr wrap="none" anchor="ctr"/>
          <a:lstStyle/>
          <a:p>
            <a:pPr fontAlgn="auto">
              <a:spcBef>
                <a:spcPts val="0"/>
              </a:spcBef>
              <a:spcAft>
                <a:spcPts val="0"/>
              </a:spcAft>
              <a:defRPr/>
            </a:pPr>
            <a:endParaRPr lang="en-US">
              <a:solidFill>
                <a:srgbClr val="8E8E95"/>
              </a:solidFill>
              <a:latin typeface="+mn-lt"/>
              <a:ea typeface="+mn-ea"/>
            </a:endParaRPr>
          </a:p>
        </p:txBody>
      </p:sp>
    </p:spTree>
  </p:cSld>
  <p:clrMap bg1="lt1" tx1="dk1" bg2="lt2" tx2="dk2" accent1="accent1" accent2="accent2" accent3="accent3" accent4="accent4" accent5="accent5" accent6="accent6" hlink="hlink" folHlink="folHlink"/>
  <p:hf hdr="0" dt="0"/>
  <p:notesStyle>
    <a:lvl1pPr marL="236538" indent="-236538" algn="l" rtl="0" eaLnBrk="0" fontAlgn="base" hangingPunct="0">
      <a:lnSpc>
        <a:spcPct val="95000"/>
      </a:lnSpc>
      <a:spcBef>
        <a:spcPts val="1438"/>
      </a:spcBef>
      <a:spcAft>
        <a:spcPct val="0"/>
      </a:spcAft>
      <a:buFont typeface="Wingdings" pitchFamily="2" charset="2"/>
      <a:buChar char="§"/>
      <a:defRPr lang="en-US" sz="1400" kern="1200" dirty="0">
        <a:solidFill>
          <a:schemeClr val="tx1"/>
        </a:solidFill>
        <a:latin typeface="+mn-lt"/>
        <a:ea typeface="ＭＳ Ｐゴシック" panose="020B0600070205080204" pitchFamily="34" charset="-128"/>
        <a:cs typeface="+mn-cs"/>
      </a:defRPr>
    </a:lvl1pPr>
    <a:lvl2pPr marL="574675" algn="l" rtl="0" eaLnBrk="0" fontAlgn="base" hangingPunct="0">
      <a:lnSpc>
        <a:spcPct val="95000"/>
      </a:lnSpc>
      <a:spcBef>
        <a:spcPts val="838"/>
      </a:spcBef>
      <a:spcAft>
        <a:spcPct val="0"/>
      </a:spcAft>
      <a:defRPr lang="en-US" sz="1200" kern="1200" dirty="0">
        <a:solidFill>
          <a:schemeClr val="tx1"/>
        </a:solidFill>
        <a:latin typeface="+mn-lt"/>
        <a:ea typeface="ＭＳ Ｐゴシック" pitchFamily="-111" charset="-128"/>
        <a:cs typeface="+mn-cs"/>
      </a:defRPr>
    </a:lvl2pPr>
    <a:lvl3pPr marL="914400" algn="l" rtl="0" eaLnBrk="0" fontAlgn="base" hangingPunct="0">
      <a:lnSpc>
        <a:spcPct val="95000"/>
      </a:lnSpc>
      <a:spcBef>
        <a:spcPts val="838"/>
      </a:spcBef>
      <a:spcAft>
        <a:spcPct val="0"/>
      </a:spcAft>
      <a:defRPr lang="en-US" sz="1000" kern="1200" dirty="0">
        <a:solidFill>
          <a:schemeClr val="tx1"/>
        </a:solidFill>
        <a:latin typeface="+mn-lt"/>
        <a:ea typeface="ＭＳ Ｐゴシック" pitchFamily="-111" charset="-128"/>
        <a:cs typeface="+mn-cs"/>
      </a:defRPr>
    </a:lvl3pPr>
    <a:lvl4pPr marL="1371600" algn="l" rtl="0" eaLnBrk="0" fontAlgn="base" hangingPunct="0">
      <a:lnSpc>
        <a:spcPct val="95000"/>
      </a:lnSpc>
      <a:spcBef>
        <a:spcPts val="838"/>
      </a:spcBef>
      <a:spcAft>
        <a:spcPct val="0"/>
      </a:spcAft>
      <a:defRPr lang="en-US" sz="1000" kern="1200" dirty="0">
        <a:solidFill>
          <a:schemeClr val="tx1"/>
        </a:solidFill>
        <a:latin typeface="+mn-lt"/>
        <a:ea typeface="ＭＳ Ｐゴシック" pitchFamily="-111" charset="-128"/>
        <a:cs typeface="+mn-cs"/>
      </a:defRPr>
    </a:lvl4pPr>
    <a:lvl5pPr marL="1828800" algn="l" rtl="0" eaLnBrk="0" fontAlgn="base" hangingPunct="0">
      <a:lnSpc>
        <a:spcPct val="95000"/>
      </a:lnSpc>
      <a:spcBef>
        <a:spcPts val="838"/>
      </a:spcBef>
      <a:spcAft>
        <a:spcPct val="0"/>
      </a:spcAft>
      <a:defRPr lang="en-US" sz="1000" kern="1200" dirty="0">
        <a:solidFill>
          <a:schemeClr val="tx1"/>
        </a:solidFill>
        <a:latin typeface="+mn-lt"/>
        <a:ea typeface="ＭＳ Ｐゴシック" pitchFamily="-111"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68054994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212180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11">
            <a:extLst>
              <a:ext uri="{FF2B5EF4-FFF2-40B4-BE49-F238E27FC236}">
                <a16:creationId xmlns:a16="http://schemas.microsoft.com/office/drawing/2014/main" id="{B245F444-FEB4-E549-9A61-2C641211A6E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21677C64-DB4A-6544-BB81-D8079C017970}" type="slidenum">
              <a:rPr lang="en-US" altLang="nb-NO" sz="800">
                <a:solidFill>
                  <a:srgbClr val="8E8E95"/>
                </a:solidFill>
              </a:rPr>
              <a:pPr eaLnBrk="1" hangingPunct="1"/>
              <a:t>5</a:t>
            </a:fld>
            <a:endParaRPr lang="en-US" altLang="nb-NO" sz="800">
              <a:solidFill>
                <a:srgbClr val="8E8E95"/>
              </a:solidFill>
            </a:endParaRPr>
          </a:p>
        </p:txBody>
      </p:sp>
      <p:sp>
        <p:nvSpPr>
          <p:cNvPr id="31747" name="Rectangle 4">
            <a:extLst>
              <a:ext uri="{FF2B5EF4-FFF2-40B4-BE49-F238E27FC236}">
                <a16:creationId xmlns:a16="http://schemas.microsoft.com/office/drawing/2014/main" id="{FBC2AF9D-50E8-5147-853D-C7F61C50E424}"/>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31748" name="Rectangle 5">
            <a:extLst>
              <a:ext uri="{FF2B5EF4-FFF2-40B4-BE49-F238E27FC236}">
                <a16:creationId xmlns:a16="http://schemas.microsoft.com/office/drawing/2014/main" id="{3BF78C51-0CD0-764D-8C5B-363CDBB9FF75}"/>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11">
            <a:extLst>
              <a:ext uri="{FF2B5EF4-FFF2-40B4-BE49-F238E27FC236}">
                <a16:creationId xmlns:a16="http://schemas.microsoft.com/office/drawing/2014/main" id="{B3756274-DFF8-BB47-A244-CDFFA764613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74697F11-01C7-9543-BBCD-70E8D7C371A2}" type="slidenum">
              <a:rPr lang="en-US" altLang="nb-NO" sz="800">
                <a:solidFill>
                  <a:srgbClr val="8E8E95"/>
                </a:solidFill>
              </a:rPr>
              <a:pPr eaLnBrk="1" hangingPunct="1"/>
              <a:t>6</a:t>
            </a:fld>
            <a:endParaRPr lang="en-US" altLang="nb-NO" sz="800">
              <a:solidFill>
                <a:srgbClr val="8E8E95"/>
              </a:solidFill>
            </a:endParaRPr>
          </a:p>
        </p:txBody>
      </p:sp>
      <p:sp>
        <p:nvSpPr>
          <p:cNvPr id="34819" name="Rectangle 4">
            <a:extLst>
              <a:ext uri="{FF2B5EF4-FFF2-40B4-BE49-F238E27FC236}">
                <a16:creationId xmlns:a16="http://schemas.microsoft.com/office/drawing/2014/main" id="{D753CCF0-EB77-AA40-A844-C3B9C507768C}"/>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34820" name="Rectangle 5">
            <a:extLst>
              <a:ext uri="{FF2B5EF4-FFF2-40B4-BE49-F238E27FC236}">
                <a16:creationId xmlns:a16="http://schemas.microsoft.com/office/drawing/2014/main" id="{44496F81-47B9-4D40-B097-7AF6A809A05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11">
            <a:extLst>
              <a:ext uri="{FF2B5EF4-FFF2-40B4-BE49-F238E27FC236}">
                <a16:creationId xmlns:a16="http://schemas.microsoft.com/office/drawing/2014/main" id="{EC3540F4-4112-A44C-B5E2-DA69035C067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80C538FE-774A-FC41-BD76-067016DDAD88}" type="slidenum">
              <a:rPr lang="en-US" altLang="nb-NO" sz="800">
                <a:solidFill>
                  <a:srgbClr val="8E8E95"/>
                </a:solidFill>
              </a:rPr>
              <a:pPr eaLnBrk="1" hangingPunct="1"/>
              <a:t>9</a:t>
            </a:fld>
            <a:endParaRPr lang="en-US" altLang="nb-NO" sz="800">
              <a:solidFill>
                <a:srgbClr val="8E8E95"/>
              </a:solidFill>
            </a:endParaRPr>
          </a:p>
        </p:txBody>
      </p:sp>
      <p:sp>
        <p:nvSpPr>
          <p:cNvPr id="37891" name="Rectangle 2">
            <a:extLst>
              <a:ext uri="{FF2B5EF4-FFF2-40B4-BE49-F238E27FC236}">
                <a16:creationId xmlns:a16="http://schemas.microsoft.com/office/drawing/2014/main" id="{0A2830F5-4914-C048-A360-6AD004F11B02}"/>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37892" name="Rectangle 3">
            <a:extLst>
              <a:ext uri="{FF2B5EF4-FFF2-40B4-BE49-F238E27FC236}">
                <a16:creationId xmlns:a16="http://schemas.microsoft.com/office/drawing/2014/main" id="{5792F47C-60A4-934C-9CFC-CAE86FE76422}"/>
              </a:ext>
            </a:extLst>
          </p:cNvPr>
          <p:cNvSpPr>
            <a:spLocks noGrp="1" noChangeArrowheads="1"/>
          </p:cNvSpPr>
          <p:nvPr>
            <p:ph type="body" idx="1"/>
          </p:nvPr>
        </p:nvSpPr>
        <p:spPr bwMode="auto">
          <a:xfrm>
            <a:off x="396875" y="4305300"/>
            <a:ext cx="598805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altLang="nb-NO" dirty="0"/>
              <a:t>Carrier perspective</a:t>
            </a:r>
          </a:p>
          <a:p>
            <a:pPr lvl="1" eaLnBrk="1" hangingPunct="1"/>
            <a:r>
              <a:rPr altLang="nb-NO" dirty="0">
                <a:ea typeface="ＭＳ Ｐゴシック" panose="020B0600070205080204" pitchFamily="34" charset="-128"/>
              </a:rPr>
              <a:t>Reduce costs (CAPEX); need for collapsing separate (legacy) networks into a single converged network infrastructure</a:t>
            </a:r>
          </a:p>
          <a:p>
            <a:pPr lvl="1" eaLnBrk="1" hangingPunct="1"/>
            <a:r>
              <a:rPr altLang="nb-NO" dirty="0">
                <a:ea typeface="ＭＳ Ｐゴシック" panose="020B0600070205080204" pitchFamily="34" charset="-128"/>
              </a:rPr>
              <a:t>Need for support of both traditional layer-2 services (ATM, FR) and IP/Layer-3 IP-services over single network infrastructure</a:t>
            </a:r>
          </a:p>
          <a:p>
            <a:pPr lvl="1" eaLnBrk="1" hangingPunct="1"/>
            <a:r>
              <a:rPr altLang="nb-NO" dirty="0">
                <a:ea typeface="ＭＳ Ｐゴシック" panose="020B0600070205080204" pitchFamily="34" charset="-128"/>
              </a:rPr>
              <a:t>Increasingly stringent SLAs; need for ‘layer-2’-type traffic engineering, incl. bandwidth management, failure protection</a:t>
            </a:r>
          </a:p>
          <a:p>
            <a:pPr lvl="1" eaLnBrk="1" hangingPunct="1"/>
            <a:r>
              <a:rPr altLang="nb-NO" dirty="0">
                <a:ea typeface="ＭＳ Ｐゴシック" panose="020B0600070205080204" pitchFamily="34" charset="-128"/>
              </a:rPr>
              <a:t>Increasing scale of IP-based services; need for flexible and scalable service provisioning and maintenance capabilities</a:t>
            </a:r>
          </a:p>
        </p:txBody>
      </p:sp>
      <p:sp>
        <p:nvSpPr>
          <p:cNvPr id="37893" name="Rectangle 5">
            <a:extLst>
              <a:ext uri="{FF2B5EF4-FFF2-40B4-BE49-F238E27FC236}">
                <a16:creationId xmlns:a16="http://schemas.microsoft.com/office/drawing/2014/main" id="{A220BB0B-5690-7E45-98E5-D8FEE87603FA}"/>
              </a:ext>
            </a:extLst>
          </p:cNvPr>
          <p:cNvSpPr>
            <a:spLocks noChangeArrowheads="1"/>
          </p:cNvSpPr>
          <p:nvPr/>
        </p:nvSpPr>
        <p:spPr bwMode="auto">
          <a:xfrm>
            <a:off x="433388" y="4303713"/>
            <a:ext cx="5991225" cy="418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872" tIns="49244" rIns="93872" bIns="49244"/>
          <a:lstStyle>
            <a:lvl1pPr marL="109538" indent="-109538" defTabSz="10033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033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spcBef>
                <a:spcPct val="50000"/>
              </a:spcBef>
              <a:buSzPct val="100000"/>
              <a:buFontTx/>
              <a:buChar char="•"/>
            </a:pPr>
            <a:endParaRPr lang="nb-NO" altLang="nb-NO" sz="120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11">
            <a:extLst>
              <a:ext uri="{FF2B5EF4-FFF2-40B4-BE49-F238E27FC236}">
                <a16:creationId xmlns:a16="http://schemas.microsoft.com/office/drawing/2014/main" id="{5E4AE4A6-EAF2-DD46-9705-88F39BBDA3E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D31CB189-7543-D24E-82F6-23514EE1B921}" type="slidenum">
              <a:rPr lang="en-US" altLang="nb-NO" sz="800">
                <a:solidFill>
                  <a:srgbClr val="8E8E95"/>
                </a:solidFill>
              </a:rPr>
              <a:pPr eaLnBrk="1" hangingPunct="1"/>
              <a:t>10</a:t>
            </a:fld>
            <a:endParaRPr lang="en-US" altLang="nb-NO" sz="800">
              <a:solidFill>
                <a:srgbClr val="8E8E95"/>
              </a:solidFill>
            </a:endParaRPr>
          </a:p>
        </p:txBody>
      </p:sp>
      <p:sp>
        <p:nvSpPr>
          <p:cNvPr id="39939" name="Rectangle 2">
            <a:extLst>
              <a:ext uri="{FF2B5EF4-FFF2-40B4-BE49-F238E27FC236}">
                <a16:creationId xmlns:a16="http://schemas.microsoft.com/office/drawing/2014/main" id="{60E291C3-E77B-8C44-8478-F8AB2A2D6CC6}"/>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39940" name="Rectangle 3">
            <a:extLst>
              <a:ext uri="{FF2B5EF4-FFF2-40B4-BE49-F238E27FC236}">
                <a16:creationId xmlns:a16="http://schemas.microsoft.com/office/drawing/2014/main" id="{1E645112-C9F8-9849-8538-D86A4CAEBBF4}"/>
              </a:ext>
            </a:extLst>
          </p:cNvPr>
          <p:cNvSpPr>
            <a:spLocks noGrp="1" noChangeArrowheads="1"/>
          </p:cNvSpPr>
          <p:nvPr>
            <p:ph type="body" idx="1"/>
          </p:nvPr>
        </p:nvSpPr>
        <p:spPr bwMode="auto">
          <a:xfrm>
            <a:off x="396875" y="4305300"/>
            <a:ext cx="598805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11">
            <a:extLst>
              <a:ext uri="{FF2B5EF4-FFF2-40B4-BE49-F238E27FC236}">
                <a16:creationId xmlns:a16="http://schemas.microsoft.com/office/drawing/2014/main" id="{271D5425-0C4C-E54F-A55C-02D5B56F85A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AAF4F6E4-2266-2B47-BBDE-7B46769AFE22}" type="slidenum">
              <a:rPr lang="en-US" altLang="nb-NO" sz="800">
                <a:solidFill>
                  <a:srgbClr val="8E8E95"/>
                </a:solidFill>
              </a:rPr>
              <a:pPr eaLnBrk="1" hangingPunct="1"/>
              <a:t>11</a:t>
            </a:fld>
            <a:endParaRPr lang="en-US" altLang="nb-NO" sz="800">
              <a:solidFill>
                <a:srgbClr val="8E8E95"/>
              </a:solidFill>
            </a:endParaRPr>
          </a:p>
        </p:txBody>
      </p:sp>
      <p:sp>
        <p:nvSpPr>
          <p:cNvPr id="41987" name="Rectangle 2">
            <a:extLst>
              <a:ext uri="{FF2B5EF4-FFF2-40B4-BE49-F238E27FC236}">
                <a16:creationId xmlns:a16="http://schemas.microsoft.com/office/drawing/2014/main" id="{F5A9EE7E-0D26-7946-9CFD-FC3C5B645EA5}"/>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41988" name="Rectangle 3">
            <a:extLst>
              <a:ext uri="{FF2B5EF4-FFF2-40B4-BE49-F238E27FC236}">
                <a16:creationId xmlns:a16="http://schemas.microsoft.com/office/drawing/2014/main" id="{655EB3FC-0AC0-D846-AA0E-14C02C313E42}"/>
              </a:ext>
            </a:extLst>
          </p:cNvPr>
          <p:cNvSpPr>
            <a:spLocks noGrp="1" noChangeArrowheads="1"/>
          </p:cNvSpPr>
          <p:nvPr>
            <p:ph type="body" idx="1"/>
          </p:nvPr>
        </p:nvSpPr>
        <p:spPr bwMode="auto">
          <a:xfrm>
            <a:off x="396875" y="4305300"/>
            <a:ext cx="598805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11">
            <a:extLst>
              <a:ext uri="{FF2B5EF4-FFF2-40B4-BE49-F238E27FC236}">
                <a16:creationId xmlns:a16="http://schemas.microsoft.com/office/drawing/2014/main" id="{C83905EA-8E1F-D246-B81B-ECB6F82C83C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9202F5C4-7909-FB44-9ADA-5D2A36849C20}" type="slidenum">
              <a:rPr lang="en-US" altLang="nb-NO" sz="800">
                <a:solidFill>
                  <a:srgbClr val="8E8E95"/>
                </a:solidFill>
              </a:rPr>
              <a:pPr eaLnBrk="1" hangingPunct="1"/>
              <a:t>15</a:t>
            </a:fld>
            <a:endParaRPr lang="en-US" altLang="nb-NO" sz="800">
              <a:solidFill>
                <a:srgbClr val="8E8E95"/>
              </a:solidFill>
            </a:endParaRPr>
          </a:p>
        </p:txBody>
      </p:sp>
      <p:sp>
        <p:nvSpPr>
          <p:cNvPr id="49155" name="Rectangle 2">
            <a:extLst>
              <a:ext uri="{FF2B5EF4-FFF2-40B4-BE49-F238E27FC236}">
                <a16:creationId xmlns:a16="http://schemas.microsoft.com/office/drawing/2014/main" id="{86AF4A06-2720-5442-ACC1-36655874ACB5}"/>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49156" name="Rectangle 3">
            <a:extLst>
              <a:ext uri="{FF2B5EF4-FFF2-40B4-BE49-F238E27FC236}">
                <a16:creationId xmlns:a16="http://schemas.microsoft.com/office/drawing/2014/main" id="{9DB6BB7B-0D00-2E47-9EFB-168BA7D9FA5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11">
            <a:extLst>
              <a:ext uri="{FF2B5EF4-FFF2-40B4-BE49-F238E27FC236}">
                <a16:creationId xmlns:a16="http://schemas.microsoft.com/office/drawing/2014/main" id="{B86AF11F-4C82-914E-86C0-90C7A9AC2D8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BB5DEC8E-421E-5A41-890C-D14D3DD8F8B0}" type="slidenum">
              <a:rPr lang="en-US" altLang="nb-NO" sz="800">
                <a:solidFill>
                  <a:srgbClr val="8E8E95"/>
                </a:solidFill>
              </a:rPr>
              <a:pPr eaLnBrk="1" hangingPunct="1"/>
              <a:t>16</a:t>
            </a:fld>
            <a:endParaRPr lang="en-US" altLang="nb-NO" sz="800">
              <a:solidFill>
                <a:srgbClr val="8E8E95"/>
              </a:solidFill>
            </a:endParaRPr>
          </a:p>
        </p:txBody>
      </p:sp>
      <p:sp>
        <p:nvSpPr>
          <p:cNvPr id="51203" name="Rectangle 2">
            <a:extLst>
              <a:ext uri="{FF2B5EF4-FFF2-40B4-BE49-F238E27FC236}">
                <a16:creationId xmlns:a16="http://schemas.microsoft.com/office/drawing/2014/main" id="{7C32A42C-FE21-CD44-813A-697D32D9062D}"/>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51204" name="Rectangle 3">
            <a:extLst>
              <a:ext uri="{FF2B5EF4-FFF2-40B4-BE49-F238E27FC236}">
                <a16:creationId xmlns:a16="http://schemas.microsoft.com/office/drawing/2014/main" id="{DED81162-F9DE-5949-A88B-DE5CE9D8A4A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11">
            <a:extLst>
              <a:ext uri="{FF2B5EF4-FFF2-40B4-BE49-F238E27FC236}">
                <a16:creationId xmlns:a16="http://schemas.microsoft.com/office/drawing/2014/main" id="{95BC2534-CAA8-C44D-AC51-A02F3B10555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F00394B-0CA9-FB49-8A81-E361411A50D2}" type="slidenum">
              <a:rPr lang="en-US" altLang="nb-NO" sz="800">
                <a:solidFill>
                  <a:srgbClr val="8E8E95"/>
                </a:solidFill>
              </a:rPr>
              <a:pPr eaLnBrk="1" hangingPunct="1"/>
              <a:t>17</a:t>
            </a:fld>
            <a:endParaRPr lang="en-US" altLang="nb-NO" sz="800">
              <a:solidFill>
                <a:srgbClr val="8E8E95"/>
              </a:solidFill>
            </a:endParaRPr>
          </a:p>
        </p:txBody>
      </p:sp>
      <p:sp>
        <p:nvSpPr>
          <p:cNvPr id="53251" name="Rectangle 2">
            <a:extLst>
              <a:ext uri="{FF2B5EF4-FFF2-40B4-BE49-F238E27FC236}">
                <a16:creationId xmlns:a16="http://schemas.microsoft.com/office/drawing/2014/main" id="{73A45517-C5FC-0948-AF83-BCE48309B95A}"/>
              </a:ext>
            </a:extLst>
          </p:cNvPr>
          <p:cNvSpPr>
            <a:spLocks noChangeArrowheads="1"/>
          </p:cNvSpPr>
          <p:nvPr/>
        </p:nvSpPr>
        <p:spPr bwMode="auto">
          <a:xfrm>
            <a:off x="3884613" y="-1588"/>
            <a:ext cx="2973387"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3252" name="Rectangle 3">
            <a:extLst>
              <a:ext uri="{FF2B5EF4-FFF2-40B4-BE49-F238E27FC236}">
                <a16:creationId xmlns:a16="http://schemas.microsoft.com/office/drawing/2014/main" id="{819D0C67-2F76-FF49-870D-52DB2589C5ED}"/>
              </a:ext>
            </a:extLst>
          </p:cNvPr>
          <p:cNvSpPr>
            <a:spLocks noChangeArrowheads="1"/>
          </p:cNvSpPr>
          <p:nvPr/>
        </p:nvSpPr>
        <p:spPr bwMode="auto">
          <a:xfrm>
            <a:off x="3884613" y="8683625"/>
            <a:ext cx="2973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3253" name="Rectangle 4">
            <a:extLst>
              <a:ext uri="{FF2B5EF4-FFF2-40B4-BE49-F238E27FC236}">
                <a16:creationId xmlns:a16="http://schemas.microsoft.com/office/drawing/2014/main" id="{EB2CCDEB-D483-DE45-BB63-23AA3F4EFB76}"/>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3254" name="Rectangle 5">
            <a:extLst>
              <a:ext uri="{FF2B5EF4-FFF2-40B4-BE49-F238E27FC236}">
                <a16:creationId xmlns:a16="http://schemas.microsoft.com/office/drawing/2014/main" id="{AE266FD3-078D-AB4D-84BF-57C5DA083EC8}"/>
              </a:ext>
            </a:extLst>
          </p:cNvPr>
          <p:cNvSpPr>
            <a:spLocks noChangeArrowheads="1"/>
          </p:cNvSpPr>
          <p:nvPr/>
        </p:nvSpPr>
        <p:spPr bwMode="auto">
          <a:xfrm>
            <a:off x="0" y="-1588"/>
            <a:ext cx="2973388"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3255" name="Rectangle 6">
            <a:extLst>
              <a:ext uri="{FF2B5EF4-FFF2-40B4-BE49-F238E27FC236}">
                <a16:creationId xmlns:a16="http://schemas.microsoft.com/office/drawing/2014/main" id="{7451BB53-34DA-254C-8D17-5400AE365AAB}"/>
              </a:ext>
            </a:extLst>
          </p:cNvPr>
          <p:cNvSpPr>
            <a:spLocks noChangeArrowheads="1"/>
          </p:cNvSpPr>
          <p:nvPr/>
        </p:nvSpPr>
        <p:spPr bwMode="auto">
          <a:xfrm>
            <a:off x="3884613" y="-1588"/>
            <a:ext cx="2973387"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3256" name="Rectangle 7">
            <a:extLst>
              <a:ext uri="{FF2B5EF4-FFF2-40B4-BE49-F238E27FC236}">
                <a16:creationId xmlns:a16="http://schemas.microsoft.com/office/drawing/2014/main" id="{A58C53AC-DE5F-CC4B-AF00-FD08EB2E785A}"/>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3257" name="Rectangle 8">
            <a:extLst>
              <a:ext uri="{FF2B5EF4-FFF2-40B4-BE49-F238E27FC236}">
                <a16:creationId xmlns:a16="http://schemas.microsoft.com/office/drawing/2014/main" id="{271525C9-B420-1D4E-A5A6-A7353896229C}"/>
              </a:ext>
            </a:extLst>
          </p:cNvPr>
          <p:cNvSpPr>
            <a:spLocks noChangeArrowheads="1"/>
          </p:cNvSpPr>
          <p:nvPr/>
        </p:nvSpPr>
        <p:spPr bwMode="auto">
          <a:xfrm>
            <a:off x="0" y="-1588"/>
            <a:ext cx="2973388"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3258" name="Rectangle 11">
            <a:extLst>
              <a:ext uri="{FF2B5EF4-FFF2-40B4-BE49-F238E27FC236}">
                <a16:creationId xmlns:a16="http://schemas.microsoft.com/office/drawing/2014/main" id="{62783146-810B-7840-B08E-9051219FB953}"/>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53259" name="Rectangle 12">
            <a:extLst>
              <a:ext uri="{FF2B5EF4-FFF2-40B4-BE49-F238E27FC236}">
                <a16:creationId xmlns:a16="http://schemas.microsoft.com/office/drawing/2014/main" id="{D2EDBC19-2CAF-EC42-B914-B8CB39DDDE5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11">
            <a:extLst>
              <a:ext uri="{FF2B5EF4-FFF2-40B4-BE49-F238E27FC236}">
                <a16:creationId xmlns:a16="http://schemas.microsoft.com/office/drawing/2014/main" id="{5DF3B181-E3B8-5445-A5D3-2DD7E9DDCE7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5B934BA4-209B-4D4A-8206-96D69EB0DF0A}" type="slidenum">
              <a:rPr lang="en-US" altLang="nb-NO" sz="800">
                <a:solidFill>
                  <a:srgbClr val="8E8E95"/>
                </a:solidFill>
              </a:rPr>
              <a:pPr eaLnBrk="1" hangingPunct="1"/>
              <a:t>18</a:t>
            </a:fld>
            <a:endParaRPr lang="en-US" altLang="nb-NO" sz="800">
              <a:solidFill>
                <a:srgbClr val="8E8E95"/>
              </a:solidFill>
            </a:endParaRPr>
          </a:p>
        </p:txBody>
      </p:sp>
      <p:sp>
        <p:nvSpPr>
          <p:cNvPr id="55299" name="Rectangle 4">
            <a:extLst>
              <a:ext uri="{FF2B5EF4-FFF2-40B4-BE49-F238E27FC236}">
                <a16:creationId xmlns:a16="http://schemas.microsoft.com/office/drawing/2014/main" id="{0CA28394-7F3E-9941-98A5-DA332B388B50}"/>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55300" name="Rectangle 5">
            <a:extLst>
              <a:ext uri="{FF2B5EF4-FFF2-40B4-BE49-F238E27FC236}">
                <a16:creationId xmlns:a16="http://schemas.microsoft.com/office/drawing/2014/main" id="{59796AAE-3709-B143-8268-BC64F2F1BD5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bunntekst 3"/>
          <p:cNvSpPr>
            <a:spLocks noGrp="1"/>
          </p:cNvSpPr>
          <p:nvPr>
            <p:ph type="ftr" sz="quarter" idx="4"/>
          </p:nvPr>
        </p:nvSpPr>
        <p:spPr/>
        <p:txBody>
          <a:bodyPr/>
          <a:lstStyle/>
          <a:p>
            <a:r>
              <a:rPr lang="en-US" altLang="nb-NO"/>
              <a:t>© 2009, Cisco Systems, Inc. All rights reserved.</a:t>
            </a:r>
          </a:p>
          <a:p>
            <a:r>
              <a:rPr lang="en-US" altLang="nb-NO"/>
              <a:t>Presentation_ID.scr</a:t>
            </a:r>
          </a:p>
        </p:txBody>
      </p:sp>
      <p:sp>
        <p:nvSpPr>
          <p:cNvPr id="5" name="Plassholder for lysbildenummer 4"/>
          <p:cNvSpPr>
            <a:spLocks noGrp="1"/>
          </p:cNvSpPr>
          <p:nvPr>
            <p:ph type="sldNum" sz="quarter" idx="5"/>
          </p:nvPr>
        </p:nvSpPr>
        <p:spPr/>
        <p:txBody>
          <a:bodyPr/>
          <a:lstStyle/>
          <a:p>
            <a:fld id="{2A5E7EA8-19E4-2D42-93E3-39282988508D}" type="slidenum">
              <a:rPr lang="en-US" altLang="nb-NO" smtClean="0"/>
              <a:pPr/>
              <a:t>19</a:t>
            </a:fld>
            <a:endParaRPr lang="en-US" altLang="nb-NO"/>
          </a:p>
        </p:txBody>
      </p:sp>
    </p:spTree>
    <p:extLst>
      <p:ext uri="{BB962C8B-B14F-4D97-AF65-F5344CB8AC3E}">
        <p14:creationId xmlns:p14="http://schemas.microsoft.com/office/powerpoint/2010/main" val="29939053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11">
            <a:extLst>
              <a:ext uri="{FF2B5EF4-FFF2-40B4-BE49-F238E27FC236}">
                <a16:creationId xmlns:a16="http://schemas.microsoft.com/office/drawing/2014/main" id="{8E27969E-7D7A-F34E-9331-FFB42103AB7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DEF148FF-BAA8-7B46-8FE1-6487FDF117A5}" type="slidenum">
              <a:rPr lang="en-US" altLang="nb-NO" sz="800">
                <a:solidFill>
                  <a:srgbClr val="8E8E95"/>
                </a:solidFill>
              </a:rPr>
              <a:pPr eaLnBrk="1" hangingPunct="1"/>
              <a:t>20</a:t>
            </a:fld>
            <a:endParaRPr lang="en-US" altLang="nb-NO" sz="800">
              <a:solidFill>
                <a:srgbClr val="8E8E95"/>
              </a:solidFill>
            </a:endParaRPr>
          </a:p>
        </p:txBody>
      </p:sp>
      <p:sp>
        <p:nvSpPr>
          <p:cNvPr id="58371" name="Rectangle 4">
            <a:extLst>
              <a:ext uri="{FF2B5EF4-FFF2-40B4-BE49-F238E27FC236}">
                <a16:creationId xmlns:a16="http://schemas.microsoft.com/office/drawing/2014/main" id="{9BC84D2D-7EB8-8443-B776-EA73C29C3FC1}"/>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58372" name="Rectangle 5">
            <a:extLst>
              <a:ext uri="{FF2B5EF4-FFF2-40B4-BE49-F238E27FC236}">
                <a16:creationId xmlns:a16="http://schemas.microsoft.com/office/drawing/2014/main" id="{28CA0CAD-335C-AC48-845F-7211C4F8E5C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11">
            <a:extLst>
              <a:ext uri="{FF2B5EF4-FFF2-40B4-BE49-F238E27FC236}">
                <a16:creationId xmlns:a16="http://schemas.microsoft.com/office/drawing/2014/main" id="{751C5703-69CF-9244-AC8F-8151482390A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0F0B27FF-2C2E-B444-8A9F-B5A362DA983C}" type="slidenum">
              <a:rPr lang="en-US" altLang="nb-NO" sz="800">
                <a:solidFill>
                  <a:srgbClr val="8E8E95"/>
                </a:solidFill>
              </a:rPr>
              <a:pPr eaLnBrk="1" hangingPunct="1"/>
              <a:t>21</a:t>
            </a:fld>
            <a:endParaRPr lang="en-US" altLang="nb-NO" sz="800">
              <a:solidFill>
                <a:srgbClr val="8E8E95"/>
              </a:solidFill>
            </a:endParaRPr>
          </a:p>
        </p:txBody>
      </p:sp>
      <p:sp>
        <p:nvSpPr>
          <p:cNvPr id="60419" name="Rectangle 2">
            <a:extLst>
              <a:ext uri="{FF2B5EF4-FFF2-40B4-BE49-F238E27FC236}">
                <a16:creationId xmlns:a16="http://schemas.microsoft.com/office/drawing/2014/main" id="{5414322E-95B3-394D-BD75-F194A12940AA}"/>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60420" name="Rectangle 3">
            <a:extLst>
              <a:ext uri="{FF2B5EF4-FFF2-40B4-BE49-F238E27FC236}">
                <a16:creationId xmlns:a16="http://schemas.microsoft.com/office/drawing/2014/main" id="{1D34F41E-DAB8-5641-94E6-361D54AAA58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11">
            <a:extLst>
              <a:ext uri="{FF2B5EF4-FFF2-40B4-BE49-F238E27FC236}">
                <a16:creationId xmlns:a16="http://schemas.microsoft.com/office/drawing/2014/main" id="{E462B40C-E429-4A47-A12D-3D6D0C490E4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A7766EA-4C54-834B-8645-FFFC372C98F7}" type="slidenum">
              <a:rPr lang="en-US" altLang="nb-NO" sz="800">
                <a:solidFill>
                  <a:srgbClr val="8E8E95"/>
                </a:solidFill>
              </a:rPr>
              <a:pPr eaLnBrk="1" hangingPunct="1"/>
              <a:t>22</a:t>
            </a:fld>
            <a:endParaRPr lang="en-US" altLang="nb-NO" sz="800">
              <a:solidFill>
                <a:srgbClr val="8E8E95"/>
              </a:solidFill>
            </a:endParaRPr>
          </a:p>
        </p:txBody>
      </p:sp>
      <p:sp>
        <p:nvSpPr>
          <p:cNvPr id="62467" name="Rectangle 4">
            <a:extLst>
              <a:ext uri="{FF2B5EF4-FFF2-40B4-BE49-F238E27FC236}">
                <a16:creationId xmlns:a16="http://schemas.microsoft.com/office/drawing/2014/main" id="{EE2FD72F-636B-4442-AE41-7978752AEADD}"/>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62468" name="Rectangle 5">
            <a:extLst>
              <a:ext uri="{FF2B5EF4-FFF2-40B4-BE49-F238E27FC236}">
                <a16:creationId xmlns:a16="http://schemas.microsoft.com/office/drawing/2014/main" id="{FC3A6480-6014-EF4B-A717-A193D514CB4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11">
            <a:extLst>
              <a:ext uri="{FF2B5EF4-FFF2-40B4-BE49-F238E27FC236}">
                <a16:creationId xmlns:a16="http://schemas.microsoft.com/office/drawing/2014/main" id="{B58C630B-8634-E54A-9E13-2DD3BA3CDD0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81C57B18-17B5-6A4C-A1A2-53BA88B186A7}" type="slidenum">
              <a:rPr lang="en-US" altLang="nb-NO" sz="800">
                <a:solidFill>
                  <a:srgbClr val="8E8E95"/>
                </a:solidFill>
              </a:rPr>
              <a:pPr eaLnBrk="1" hangingPunct="1"/>
              <a:t>23</a:t>
            </a:fld>
            <a:endParaRPr lang="en-US" altLang="nb-NO" sz="800">
              <a:solidFill>
                <a:srgbClr val="8E8E95"/>
              </a:solidFill>
            </a:endParaRPr>
          </a:p>
        </p:txBody>
      </p:sp>
      <p:sp>
        <p:nvSpPr>
          <p:cNvPr id="64515" name="Rectangle 2">
            <a:extLst>
              <a:ext uri="{FF2B5EF4-FFF2-40B4-BE49-F238E27FC236}">
                <a16:creationId xmlns:a16="http://schemas.microsoft.com/office/drawing/2014/main" id="{4D518D40-3100-C048-BC7C-B9643F495436}"/>
              </a:ext>
            </a:extLst>
          </p:cNvPr>
          <p:cNvSpPr>
            <a:spLocks noGrp="1" noRot="1" noChangeAspect="1" noChangeArrowheads="1" noTextEdit="1"/>
          </p:cNvSpPr>
          <p:nvPr>
            <p:ph type="sldImg"/>
          </p:nvPr>
        </p:nvSpPr>
        <p:spPr bwMode="auto">
          <a:noFill/>
          <a:ln>
            <a:miter lim="800000"/>
            <a:headEnd/>
            <a:tailEnd/>
          </a:ln>
          <a:extLst>
            <a:ext uri="{909E8E84-426E-40DD-AFC4-6F175D3DCCD1}">
              <a14:hiddenFill xmlns:a14="http://schemas.microsoft.com/office/drawing/2010/main">
                <a:solidFill>
                  <a:srgbClr val="FFFFFF"/>
                </a:solidFill>
              </a14:hiddenFill>
            </a:ext>
          </a:extLst>
        </p:spPr>
      </p:sp>
      <p:sp>
        <p:nvSpPr>
          <p:cNvPr id="64516" name="Rectangle 3">
            <a:extLst>
              <a:ext uri="{FF2B5EF4-FFF2-40B4-BE49-F238E27FC236}">
                <a16:creationId xmlns:a16="http://schemas.microsoft.com/office/drawing/2014/main" id="{EA4CD10D-655E-3B40-89CE-23D0AF74F39C}"/>
              </a:ext>
            </a:extLst>
          </p:cNvPr>
          <p:cNvSpPr>
            <a:spLocks noGrp="1" noChangeArrowheads="1"/>
          </p:cNvSpPr>
          <p:nvPr>
            <p:ph type="body" idx="1"/>
          </p:nvPr>
        </p:nvSpPr>
        <p:spPr bwMode="auto">
          <a:xfrm>
            <a:off x="685800" y="4343400"/>
            <a:ext cx="5486400" cy="4114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68275" indent="-168275" defTabSz="898525" eaLnBrk="1" hangingPunct="1">
              <a:lnSpc>
                <a:spcPct val="85000"/>
              </a:lnSpc>
            </a:pPr>
            <a:r>
              <a:rPr altLang="nb-NO" dirty="0"/>
              <a:t>This diagram depicts the most important interactions internal and external to a node.</a:t>
            </a:r>
          </a:p>
          <a:p>
            <a:pPr marL="168275" indent="-168275" defTabSz="898525" eaLnBrk="1" hangingPunct="1">
              <a:lnSpc>
                <a:spcPct val="85000"/>
              </a:lnSpc>
            </a:pPr>
            <a:r>
              <a:rPr altLang="nb-NO" dirty="0"/>
              <a:t>LDP keeps local labels mapping and remote bindings learned from its peers in a data structure call the LIB (Label Information Base).  The contents of LIB are kept up to date with interaction with RIB.  On route up and down the contents are change as seen necessary.  On the other hand the remote bindings are updated as peers go away, new peers come up, or a peer decides to use a different label for a specific prefix.</a:t>
            </a:r>
          </a:p>
          <a:p>
            <a:pPr marL="168275" indent="-168275" defTabSz="898525" eaLnBrk="1" hangingPunct="1">
              <a:lnSpc>
                <a:spcPct val="85000"/>
              </a:lnSpc>
            </a:pPr>
            <a:r>
              <a:rPr altLang="nb-NO" dirty="0"/>
              <a:t>LDP also interacts with the MFI/CEF to ensure that if an </a:t>
            </a:r>
            <a:r>
              <a:rPr altLang="nb-NO" dirty="0" err="1"/>
              <a:t>mpls</a:t>
            </a:r>
            <a:r>
              <a:rPr altLang="nb-NO" dirty="0"/>
              <a:t> path is available for a route known by IGP, the incoming and outgoing label are made available.  LDP is also responsible to update this information if there is a route change or a change by a peer dictates change in the forwarding.</a:t>
            </a:r>
          </a:p>
          <a:p>
            <a:pPr marL="168275" indent="-168275" defTabSz="898525" eaLnBrk="1" hangingPunct="1">
              <a:lnSpc>
                <a:spcPct val="85000"/>
              </a:lnSpc>
            </a:pPr>
            <a:r>
              <a:rPr altLang="nb-NO" dirty="0"/>
              <a:t>The programming of the forwarding is normally done using the pull model.  In other words when there is a change either in LDP control plane or </a:t>
            </a:r>
            <a:r>
              <a:rPr altLang="nb-NO" dirty="0" err="1"/>
              <a:t>igp</a:t>
            </a:r>
            <a:r>
              <a:rPr altLang="nb-NO" dirty="0"/>
              <a:t>, the forwarding infrastructure is asked to pull the label information from LDP and program into forwarding.</a:t>
            </a:r>
          </a:p>
          <a:p>
            <a:pPr marL="168275" indent="-168275" defTabSz="898525" eaLnBrk="1" hangingPunct="1">
              <a:lnSpc>
                <a:spcPct val="85000"/>
              </a:lnSpc>
            </a:pPr>
            <a:endParaRPr altLang="nb-NO"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11">
            <a:extLst>
              <a:ext uri="{FF2B5EF4-FFF2-40B4-BE49-F238E27FC236}">
                <a16:creationId xmlns:a16="http://schemas.microsoft.com/office/drawing/2014/main" id="{E445AE77-32B1-8B49-8526-BF5E98E567A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D899CE4E-D214-8F4D-9919-9284E5AA28B2}" type="slidenum">
              <a:rPr lang="en-US" altLang="nb-NO" sz="800">
                <a:solidFill>
                  <a:srgbClr val="8E8E95"/>
                </a:solidFill>
              </a:rPr>
              <a:pPr eaLnBrk="1" hangingPunct="1"/>
              <a:t>24</a:t>
            </a:fld>
            <a:endParaRPr lang="en-US" altLang="nb-NO" sz="800">
              <a:solidFill>
                <a:srgbClr val="8E8E95"/>
              </a:solidFill>
            </a:endParaRPr>
          </a:p>
        </p:txBody>
      </p:sp>
      <p:sp>
        <p:nvSpPr>
          <p:cNvPr id="66563" name="Rectangle 4">
            <a:extLst>
              <a:ext uri="{FF2B5EF4-FFF2-40B4-BE49-F238E27FC236}">
                <a16:creationId xmlns:a16="http://schemas.microsoft.com/office/drawing/2014/main" id="{2FDABA5F-849D-CB40-AAC4-CDA0628B9B2D}"/>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66564" name="Rectangle 5">
            <a:extLst>
              <a:ext uri="{FF2B5EF4-FFF2-40B4-BE49-F238E27FC236}">
                <a16:creationId xmlns:a16="http://schemas.microsoft.com/office/drawing/2014/main" id="{A830B1C6-9A90-F444-A358-1B0FDC98C44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11">
            <a:extLst>
              <a:ext uri="{FF2B5EF4-FFF2-40B4-BE49-F238E27FC236}">
                <a16:creationId xmlns:a16="http://schemas.microsoft.com/office/drawing/2014/main" id="{5DCDE7BA-3592-DD45-9C7F-98EF1D1DCDB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E83B054-86D1-404A-A4BA-9F9DC1DFDAAB}" type="slidenum">
              <a:rPr lang="en-US" altLang="nb-NO" sz="800">
                <a:solidFill>
                  <a:srgbClr val="8E8E95"/>
                </a:solidFill>
              </a:rPr>
              <a:pPr eaLnBrk="1" hangingPunct="1"/>
              <a:t>25</a:t>
            </a:fld>
            <a:endParaRPr lang="en-US" altLang="nb-NO" sz="800">
              <a:solidFill>
                <a:srgbClr val="8E8E95"/>
              </a:solidFill>
            </a:endParaRPr>
          </a:p>
        </p:txBody>
      </p:sp>
      <p:sp>
        <p:nvSpPr>
          <p:cNvPr id="68611" name="Rectangle 2">
            <a:extLst>
              <a:ext uri="{FF2B5EF4-FFF2-40B4-BE49-F238E27FC236}">
                <a16:creationId xmlns:a16="http://schemas.microsoft.com/office/drawing/2014/main" id="{9D8C23AD-ECFC-CC45-8412-CBD867EAB7C7}"/>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68612" name="Rectangle 3">
            <a:extLst>
              <a:ext uri="{FF2B5EF4-FFF2-40B4-BE49-F238E27FC236}">
                <a16:creationId xmlns:a16="http://schemas.microsoft.com/office/drawing/2014/main" id="{0A9A28FF-C42D-CA48-8DF2-877410C31957}"/>
              </a:ext>
            </a:extLst>
          </p:cNvPr>
          <p:cNvSpPr>
            <a:spLocks noGrp="1" noChangeArrowheads="1"/>
          </p:cNvSpPr>
          <p:nvPr>
            <p:ph type="body" idx="1"/>
          </p:nvPr>
        </p:nvSpPr>
        <p:spPr bwMode="auto">
          <a:xfrm>
            <a:off x="396875" y="4305300"/>
            <a:ext cx="598805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altLang="nb-NO"/>
              <a:t>Now when a packet comes into a router a look up is done based on the IP address in the packet, at match is obtained, and the packet is forwarded out the appropriate interface.</a:t>
            </a:r>
          </a:p>
          <a:p>
            <a:pPr eaLnBrk="1" hangingPunct="1"/>
            <a:r>
              <a:rPr altLang="nb-NO"/>
              <a:t>The packet follows the same process on a hop-by-hop bases through the network until it reaches its destination.</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11">
            <a:extLst>
              <a:ext uri="{FF2B5EF4-FFF2-40B4-BE49-F238E27FC236}">
                <a16:creationId xmlns:a16="http://schemas.microsoft.com/office/drawing/2014/main" id="{83A77A50-E080-CA46-8269-DBA39267EF4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A62B000D-CE02-4649-B53C-E0FD3B05E75F}" type="slidenum">
              <a:rPr lang="en-US" altLang="nb-NO" sz="800">
                <a:solidFill>
                  <a:srgbClr val="8E8E95"/>
                </a:solidFill>
              </a:rPr>
              <a:pPr eaLnBrk="1" hangingPunct="1"/>
              <a:t>26</a:t>
            </a:fld>
            <a:endParaRPr lang="en-US" altLang="nb-NO" sz="800">
              <a:solidFill>
                <a:srgbClr val="8E8E95"/>
              </a:solidFill>
            </a:endParaRPr>
          </a:p>
        </p:txBody>
      </p:sp>
      <p:sp>
        <p:nvSpPr>
          <p:cNvPr id="70659" name="Rectangle 2">
            <a:extLst>
              <a:ext uri="{FF2B5EF4-FFF2-40B4-BE49-F238E27FC236}">
                <a16:creationId xmlns:a16="http://schemas.microsoft.com/office/drawing/2014/main" id="{A84E4810-B104-2F40-80EF-DC06533FA196}"/>
              </a:ext>
            </a:extLst>
          </p:cNvPr>
          <p:cNvSpPr>
            <a:spLocks noChangeArrowheads="1"/>
          </p:cNvSpPr>
          <p:nvPr/>
        </p:nvSpPr>
        <p:spPr bwMode="auto">
          <a:xfrm>
            <a:off x="3884613" y="-1588"/>
            <a:ext cx="2973387"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0660" name="Rectangle 3">
            <a:extLst>
              <a:ext uri="{FF2B5EF4-FFF2-40B4-BE49-F238E27FC236}">
                <a16:creationId xmlns:a16="http://schemas.microsoft.com/office/drawing/2014/main" id="{049C8EE1-EAE8-9F4B-919C-5EE0E9AA3241}"/>
              </a:ext>
            </a:extLst>
          </p:cNvPr>
          <p:cNvSpPr>
            <a:spLocks noChangeArrowheads="1"/>
          </p:cNvSpPr>
          <p:nvPr/>
        </p:nvSpPr>
        <p:spPr bwMode="auto">
          <a:xfrm>
            <a:off x="3884613" y="8683625"/>
            <a:ext cx="2973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0661" name="Rectangle 4">
            <a:extLst>
              <a:ext uri="{FF2B5EF4-FFF2-40B4-BE49-F238E27FC236}">
                <a16:creationId xmlns:a16="http://schemas.microsoft.com/office/drawing/2014/main" id="{9C3E3FCD-F9EE-6543-A683-D4BCB118E68E}"/>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0662" name="Rectangle 5">
            <a:extLst>
              <a:ext uri="{FF2B5EF4-FFF2-40B4-BE49-F238E27FC236}">
                <a16:creationId xmlns:a16="http://schemas.microsoft.com/office/drawing/2014/main" id="{5F3AA97B-9705-644D-8B31-9F1A3A001CA3}"/>
              </a:ext>
            </a:extLst>
          </p:cNvPr>
          <p:cNvSpPr>
            <a:spLocks noChangeArrowheads="1"/>
          </p:cNvSpPr>
          <p:nvPr/>
        </p:nvSpPr>
        <p:spPr bwMode="auto">
          <a:xfrm>
            <a:off x="0" y="-1588"/>
            <a:ext cx="2973388"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0663" name="Rectangle 6">
            <a:extLst>
              <a:ext uri="{FF2B5EF4-FFF2-40B4-BE49-F238E27FC236}">
                <a16:creationId xmlns:a16="http://schemas.microsoft.com/office/drawing/2014/main" id="{E1032AFE-BA79-E646-93D6-B3C8545F5D6B}"/>
              </a:ext>
            </a:extLst>
          </p:cNvPr>
          <p:cNvSpPr>
            <a:spLocks noChangeArrowheads="1"/>
          </p:cNvSpPr>
          <p:nvPr/>
        </p:nvSpPr>
        <p:spPr bwMode="auto">
          <a:xfrm>
            <a:off x="3884613" y="-1588"/>
            <a:ext cx="2973387"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0664" name="Rectangle 7">
            <a:extLst>
              <a:ext uri="{FF2B5EF4-FFF2-40B4-BE49-F238E27FC236}">
                <a16:creationId xmlns:a16="http://schemas.microsoft.com/office/drawing/2014/main" id="{8D0A8503-FF8B-7940-9B54-C7A2183DFC68}"/>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0665" name="Rectangle 8">
            <a:extLst>
              <a:ext uri="{FF2B5EF4-FFF2-40B4-BE49-F238E27FC236}">
                <a16:creationId xmlns:a16="http://schemas.microsoft.com/office/drawing/2014/main" id="{727AF909-DA3C-8743-9D2E-A6039882A589}"/>
              </a:ext>
            </a:extLst>
          </p:cNvPr>
          <p:cNvSpPr>
            <a:spLocks noChangeArrowheads="1"/>
          </p:cNvSpPr>
          <p:nvPr/>
        </p:nvSpPr>
        <p:spPr bwMode="auto">
          <a:xfrm>
            <a:off x="0" y="-1588"/>
            <a:ext cx="2973388"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0666" name="Rectangle 9">
            <a:extLst>
              <a:ext uri="{FF2B5EF4-FFF2-40B4-BE49-F238E27FC236}">
                <a16:creationId xmlns:a16="http://schemas.microsoft.com/office/drawing/2014/main" id="{777B7A8E-B622-8943-AF08-3C924F1FDA91}"/>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70667" name="Rectangle 10">
            <a:extLst>
              <a:ext uri="{FF2B5EF4-FFF2-40B4-BE49-F238E27FC236}">
                <a16:creationId xmlns:a16="http://schemas.microsoft.com/office/drawing/2014/main" id="{AEAF392D-AE11-6E49-9CB9-92DD14F0B30C}"/>
              </a:ext>
            </a:extLst>
          </p:cNvPr>
          <p:cNvSpPr>
            <a:spLocks noGrp="1" noChangeArrowheads="1"/>
          </p:cNvSpPr>
          <p:nvPr>
            <p:ph type="body" idx="1"/>
          </p:nvPr>
        </p:nvSpPr>
        <p:spPr bwMode="auto">
          <a:xfrm>
            <a:off x="396875" y="4305300"/>
            <a:ext cx="598805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altLang="nb-NO"/>
              <a:t>Tag edge routers and tag switches use standard IP routing protocols to identify routes through the network.  Theses fully interoperate with non-tag switching routers</a:t>
            </a:r>
          </a:p>
          <a:p>
            <a:pPr eaLnBrk="1" hangingPunct="1"/>
            <a:r>
              <a:rPr altLang="nb-NO"/>
              <a:t>So what tag switching does is it extends the forwarding table by adding a tag field.  One for the incoming tag and  one for the outgoing tag.  Note the topology of the network is discovered using unmodified layer 3 protocols such as OSPF. </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11">
            <a:extLst>
              <a:ext uri="{FF2B5EF4-FFF2-40B4-BE49-F238E27FC236}">
                <a16:creationId xmlns:a16="http://schemas.microsoft.com/office/drawing/2014/main" id="{C9FEB947-B646-2F4D-8C31-FDC1782470B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2FB2280B-07C3-F944-99FB-735E30DCC3EA}" type="slidenum">
              <a:rPr lang="en-US" altLang="nb-NO" sz="800">
                <a:solidFill>
                  <a:srgbClr val="8E8E95"/>
                </a:solidFill>
              </a:rPr>
              <a:pPr eaLnBrk="1" hangingPunct="1"/>
              <a:t>27</a:t>
            </a:fld>
            <a:endParaRPr lang="en-US" altLang="nb-NO" sz="800">
              <a:solidFill>
                <a:srgbClr val="8E8E95"/>
              </a:solidFill>
            </a:endParaRPr>
          </a:p>
        </p:txBody>
      </p:sp>
      <p:sp>
        <p:nvSpPr>
          <p:cNvPr id="72707" name="Rectangle 2">
            <a:extLst>
              <a:ext uri="{FF2B5EF4-FFF2-40B4-BE49-F238E27FC236}">
                <a16:creationId xmlns:a16="http://schemas.microsoft.com/office/drawing/2014/main" id="{3FF29557-B434-0340-A7BC-77B025F90F31}"/>
              </a:ext>
            </a:extLst>
          </p:cNvPr>
          <p:cNvSpPr>
            <a:spLocks noChangeArrowheads="1"/>
          </p:cNvSpPr>
          <p:nvPr/>
        </p:nvSpPr>
        <p:spPr bwMode="auto">
          <a:xfrm>
            <a:off x="3884613" y="-1588"/>
            <a:ext cx="2973387"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2708" name="Rectangle 3">
            <a:extLst>
              <a:ext uri="{FF2B5EF4-FFF2-40B4-BE49-F238E27FC236}">
                <a16:creationId xmlns:a16="http://schemas.microsoft.com/office/drawing/2014/main" id="{4FC6B633-9580-F147-8D76-3827830A5D99}"/>
              </a:ext>
            </a:extLst>
          </p:cNvPr>
          <p:cNvSpPr>
            <a:spLocks noChangeArrowheads="1"/>
          </p:cNvSpPr>
          <p:nvPr/>
        </p:nvSpPr>
        <p:spPr bwMode="auto">
          <a:xfrm>
            <a:off x="3884613" y="8683625"/>
            <a:ext cx="2973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2709" name="Rectangle 4">
            <a:extLst>
              <a:ext uri="{FF2B5EF4-FFF2-40B4-BE49-F238E27FC236}">
                <a16:creationId xmlns:a16="http://schemas.microsoft.com/office/drawing/2014/main" id="{8E0FC8BE-8493-494D-B4C5-2A92E4611C21}"/>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2710" name="Rectangle 5">
            <a:extLst>
              <a:ext uri="{FF2B5EF4-FFF2-40B4-BE49-F238E27FC236}">
                <a16:creationId xmlns:a16="http://schemas.microsoft.com/office/drawing/2014/main" id="{7E094534-BDC2-3D4D-9071-2410F51BDD7E}"/>
              </a:ext>
            </a:extLst>
          </p:cNvPr>
          <p:cNvSpPr>
            <a:spLocks noChangeArrowheads="1"/>
          </p:cNvSpPr>
          <p:nvPr/>
        </p:nvSpPr>
        <p:spPr bwMode="auto">
          <a:xfrm>
            <a:off x="0" y="-1588"/>
            <a:ext cx="2973388"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2711" name="Rectangle 6">
            <a:extLst>
              <a:ext uri="{FF2B5EF4-FFF2-40B4-BE49-F238E27FC236}">
                <a16:creationId xmlns:a16="http://schemas.microsoft.com/office/drawing/2014/main" id="{AB7C5148-49BD-6B42-92CA-FF6C9A552627}"/>
              </a:ext>
            </a:extLst>
          </p:cNvPr>
          <p:cNvSpPr>
            <a:spLocks noChangeArrowheads="1"/>
          </p:cNvSpPr>
          <p:nvPr/>
        </p:nvSpPr>
        <p:spPr bwMode="auto">
          <a:xfrm>
            <a:off x="3884613" y="-1588"/>
            <a:ext cx="2973387"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2712" name="Rectangle 7">
            <a:extLst>
              <a:ext uri="{FF2B5EF4-FFF2-40B4-BE49-F238E27FC236}">
                <a16:creationId xmlns:a16="http://schemas.microsoft.com/office/drawing/2014/main" id="{E08C975F-B088-0C4F-90F5-8382E88E14B6}"/>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2713" name="Rectangle 8">
            <a:extLst>
              <a:ext uri="{FF2B5EF4-FFF2-40B4-BE49-F238E27FC236}">
                <a16:creationId xmlns:a16="http://schemas.microsoft.com/office/drawing/2014/main" id="{CC3674A0-7788-D843-ABBC-E975F8D245FA}"/>
              </a:ext>
            </a:extLst>
          </p:cNvPr>
          <p:cNvSpPr>
            <a:spLocks noChangeArrowheads="1"/>
          </p:cNvSpPr>
          <p:nvPr/>
        </p:nvSpPr>
        <p:spPr bwMode="auto">
          <a:xfrm>
            <a:off x="0" y="-1588"/>
            <a:ext cx="2973388"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2714" name="Rectangle 9">
            <a:extLst>
              <a:ext uri="{FF2B5EF4-FFF2-40B4-BE49-F238E27FC236}">
                <a16:creationId xmlns:a16="http://schemas.microsoft.com/office/drawing/2014/main" id="{EDC59AC4-BDD7-3D42-A540-0448D7125078}"/>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72715" name="Rectangle 10">
            <a:extLst>
              <a:ext uri="{FF2B5EF4-FFF2-40B4-BE49-F238E27FC236}">
                <a16:creationId xmlns:a16="http://schemas.microsoft.com/office/drawing/2014/main" id="{92D95405-2307-3343-8B25-37B71DD72F15}"/>
              </a:ext>
            </a:extLst>
          </p:cNvPr>
          <p:cNvSpPr>
            <a:spLocks noGrp="1" noChangeArrowheads="1"/>
          </p:cNvSpPr>
          <p:nvPr>
            <p:ph type="body" idx="1"/>
          </p:nvPr>
        </p:nvSpPr>
        <p:spPr bwMode="auto">
          <a:xfrm>
            <a:off x="396875" y="4305300"/>
            <a:ext cx="598805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altLang="nb-NO" dirty="0"/>
              <a:t>Tag routers and switches use the tables generated by the standard routing protocols to assign and distribute tag information via the tag distribution protocol (TDP).  Tag routers receive the TDP information and build a forwarding database, which makes use of the tags.</a:t>
            </a:r>
          </a:p>
          <a:p>
            <a:pPr eaLnBrk="1" hangingPunct="1"/>
            <a:r>
              <a:rPr altLang="nb-NO" dirty="0"/>
              <a:t>TDP is then used to bind tags to routes and distribute this information to each routers upstream neighbor.</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11">
            <a:extLst>
              <a:ext uri="{FF2B5EF4-FFF2-40B4-BE49-F238E27FC236}">
                <a16:creationId xmlns:a16="http://schemas.microsoft.com/office/drawing/2014/main" id="{241FD296-6177-2446-856A-8BD2F1114B3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631419D-31EF-DC4D-AE42-BBDC8E9139A2}" type="slidenum">
              <a:rPr lang="en-US" altLang="nb-NO" sz="800">
                <a:solidFill>
                  <a:srgbClr val="8E8E95"/>
                </a:solidFill>
              </a:rPr>
              <a:pPr eaLnBrk="1" hangingPunct="1"/>
              <a:t>28</a:t>
            </a:fld>
            <a:endParaRPr lang="en-US" altLang="nb-NO" sz="800">
              <a:solidFill>
                <a:srgbClr val="8E8E95"/>
              </a:solidFill>
            </a:endParaRPr>
          </a:p>
        </p:txBody>
      </p:sp>
      <p:sp>
        <p:nvSpPr>
          <p:cNvPr id="74755" name="Rectangle 2">
            <a:extLst>
              <a:ext uri="{FF2B5EF4-FFF2-40B4-BE49-F238E27FC236}">
                <a16:creationId xmlns:a16="http://schemas.microsoft.com/office/drawing/2014/main" id="{0E1072EC-B3C6-EF4F-B205-3E29EEEE4B1B}"/>
              </a:ext>
            </a:extLst>
          </p:cNvPr>
          <p:cNvSpPr>
            <a:spLocks noChangeArrowheads="1"/>
          </p:cNvSpPr>
          <p:nvPr/>
        </p:nvSpPr>
        <p:spPr bwMode="auto">
          <a:xfrm>
            <a:off x="3884613" y="-1588"/>
            <a:ext cx="2973387"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4756" name="Rectangle 3">
            <a:extLst>
              <a:ext uri="{FF2B5EF4-FFF2-40B4-BE49-F238E27FC236}">
                <a16:creationId xmlns:a16="http://schemas.microsoft.com/office/drawing/2014/main" id="{516C1F15-90F1-C94A-9566-30980B747D88}"/>
              </a:ext>
            </a:extLst>
          </p:cNvPr>
          <p:cNvSpPr>
            <a:spLocks noChangeArrowheads="1"/>
          </p:cNvSpPr>
          <p:nvPr/>
        </p:nvSpPr>
        <p:spPr bwMode="auto">
          <a:xfrm>
            <a:off x="3884613" y="8683625"/>
            <a:ext cx="2973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4757" name="Rectangle 4">
            <a:extLst>
              <a:ext uri="{FF2B5EF4-FFF2-40B4-BE49-F238E27FC236}">
                <a16:creationId xmlns:a16="http://schemas.microsoft.com/office/drawing/2014/main" id="{EF37B6BE-4B35-2A4E-B84A-DDC7E62DD489}"/>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4758" name="Rectangle 5">
            <a:extLst>
              <a:ext uri="{FF2B5EF4-FFF2-40B4-BE49-F238E27FC236}">
                <a16:creationId xmlns:a16="http://schemas.microsoft.com/office/drawing/2014/main" id="{F655A4BC-D71C-DD40-BAB8-45B7FBC586C3}"/>
              </a:ext>
            </a:extLst>
          </p:cNvPr>
          <p:cNvSpPr>
            <a:spLocks noChangeArrowheads="1"/>
          </p:cNvSpPr>
          <p:nvPr/>
        </p:nvSpPr>
        <p:spPr bwMode="auto">
          <a:xfrm>
            <a:off x="0" y="-1588"/>
            <a:ext cx="2973388"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4759" name="Rectangle 6">
            <a:extLst>
              <a:ext uri="{FF2B5EF4-FFF2-40B4-BE49-F238E27FC236}">
                <a16:creationId xmlns:a16="http://schemas.microsoft.com/office/drawing/2014/main" id="{0F947513-88CC-8541-9F18-8F0279B7BF77}"/>
              </a:ext>
            </a:extLst>
          </p:cNvPr>
          <p:cNvSpPr>
            <a:spLocks noChangeArrowheads="1"/>
          </p:cNvSpPr>
          <p:nvPr/>
        </p:nvSpPr>
        <p:spPr bwMode="auto">
          <a:xfrm>
            <a:off x="3884613" y="-1588"/>
            <a:ext cx="2973387"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4760" name="Rectangle 7">
            <a:extLst>
              <a:ext uri="{FF2B5EF4-FFF2-40B4-BE49-F238E27FC236}">
                <a16:creationId xmlns:a16="http://schemas.microsoft.com/office/drawing/2014/main" id="{DE342CF8-2C5A-4B42-A173-10FFA095FFDE}"/>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4761" name="Rectangle 8">
            <a:extLst>
              <a:ext uri="{FF2B5EF4-FFF2-40B4-BE49-F238E27FC236}">
                <a16:creationId xmlns:a16="http://schemas.microsoft.com/office/drawing/2014/main" id="{21F527B2-0B2E-D24B-B053-6224BD965776}"/>
              </a:ext>
            </a:extLst>
          </p:cNvPr>
          <p:cNvSpPr>
            <a:spLocks noChangeArrowheads="1"/>
          </p:cNvSpPr>
          <p:nvPr/>
        </p:nvSpPr>
        <p:spPr bwMode="auto">
          <a:xfrm>
            <a:off x="0" y="-1588"/>
            <a:ext cx="2973388"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4762" name="Rectangle 9">
            <a:extLst>
              <a:ext uri="{FF2B5EF4-FFF2-40B4-BE49-F238E27FC236}">
                <a16:creationId xmlns:a16="http://schemas.microsoft.com/office/drawing/2014/main" id="{662471B3-5AF9-B74A-B953-D65BB9412870}"/>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74763" name="Rectangle 10">
            <a:extLst>
              <a:ext uri="{FF2B5EF4-FFF2-40B4-BE49-F238E27FC236}">
                <a16:creationId xmlns:a16="http://schemas.microsoft.com/office/drawing/2014/main" id="{068C76A1-CA3C-2349-965C-024519C68F7F}"/>
              </a:ext>
            </a:extLst>
          </p:cNvPr>
          <p:cNvSpPr>
            <a:spLocks noGrp="1" noChangeArrowheads="1"/>
          </p:cNvSpPr>
          <p:nvPr>
            <p:ph type="body" idx="1"/>
          </p:nvPr>
        </p:nvSpPr>
        <p:spPr bwMode="auto">
          <a:xfrm>
            <a:off x="396875" y="4305300"/>
            <a:ext cx="598805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altLang="nb-NO"/>
              <a:t>Tag routers and switches use the tables generated by the standard routing protocols to assign and distribute tag information via the tag distribution protocol (TDP).  Tag routers receive the TDP information and build a forwarding database, which makes use of the tags.</a:t>
            </a:r>
          </a:p>
          <a:p>
            <a:pPr eaLnBrk="1" hangingPunct="1"/>
            <a:r>
              <a:rPr altLang="nb-NO"/>
              <a:t>TDP is then used to bind tags to routes and distribute this information to each routers upstream neighbor.</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11">
            <a:extLst>
              <a:ext uri="{FF2B5EF4-FFF2-40B4-BE49-F238E27FC236}">
                <a16:creationId xmlns:a16="http://schemas.microsoft.com/office/drawing/2014/main" id="{287FDC9A-5E01-C140-B0F6-6372F1568DE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BAA19E35-4F28-3E4A-82EE-248EAC2604E6}" type="slidenum">
              <a:rPr lang="en-US" altLang="nb-NO" sz="800">
                <a:solidFill>
                  <a:srgbClr val="8E8E95"/>
                </a:solidFill>
              </a:rPr>
              <a:pPr eaLnBrk="1" hangingPunct="1"/>
              <a:t>29</a:t>
            </a:fld>
            <a:endParaRPr lang="en-US" altLang="nb-NO" sz="800">
              <a:solidFill>
                <a:srgbClr val="8E8E95"/>
              </a:solidFill>
            </a:endParaRPr>
          </a:p>
        </p:txBody>
      </p:sp>
      <p:sp>
        <p:nvSpPr>
          <p:cNvPr id="76803" name="Rectangle 2">
            <a:extLst>
              <a:ext uri="{FF2B5EF4-FFF2-40B4-BE49-F238E27FC236}">
                <a16:creationId xmlns:a16="http://schemas.microsoft.com/office/drawing/2014/main" id="{39EF4CA0-712C-7B42-983B-C3180EB7D545}"/>
              </a:ext>
            </a:extLst>
          </p:cNvPr>
          <p:cNvSpPr>
            <a:spLocks noChangeArrowheads="1"/>
          </p:cNvSpPr>
          <p:nvPr/>
        </p:nvSpPr>
        <p:spPr bwMode="auto">
          <a:xfrm>
            <a:off x="3884613" y="-1588"/>
            <a:ext cx="2973387"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6804" name="Rectangle 3">
            <a:extLst>
              <a:ext uri="{FF2B5EF4-FFF2-40B4-BE49-F238E27FC236}">
                <a16:creationId xmlns:a16="http://schemas.microsoft.com/office/drawing/2014/main" id="{934BFB4B-6F73-F44C-A0E5-00D6B8966C5E}"/>
              </a:ext>
            </a:extLst>
          </p:cNvPr>
          <p:cNvSpPr>
            <a:spLocks noChangeArrowheads="1"/>
          </p:cNvSpPr>
          <p:nvPr/>
        </p:nvSpPr>
        <p:spPr bwMode="auto">
          <a:xfrm>
            <a:off x="3884613" y="8683625"/>
            <a:ext cx="2973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6805" name="Rectangle 4">
            <a:extLst>
              <a:ext uri="{FF2B5EF4-FFF2-40B4-BE49-F238E27FC236}">
                <a16:creationId xmlns:a16="http://schemas.microsoft.com/office/drawing/2014/main" id="{4755B442-06D1-D348-9456-13688F2880BC}"/>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6806" name="Rectangle 5">
            <a:extLst>
              <a:ext uri="{FF2B5EF4-FFF2-40B4-BE49-F238E27FC236}">
                <a16:creationId xmlns:a16="http://schemas.microsoft.com/office/drawing/2014/main" id="{8D9528BB-3361-4A4B-9804-BF1FC93CA867}"/>
              </a:ext>
            </a:extLst>
          </p:cNvPr>
          <p:cNvSpPr>
            <a:spLocks noChangeArrowheads="1"/>
          </p:cNvSpPr>
          <p:nvPr/>
        </p:nvSpPr>
        <p:spPr bwMode="auto">
          <a:xfrm>
            <a:off x="0" y="-1588"/>
            <a:ext cx="2973388"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6807" name="Rectangle 6">
            <a:extLst>
              <a:ext uri="{FF2B5EF4-FFF2-40B4-BE49-F238E27FC236}">
                <a16:creationId xmlns:a16="http://schemas.microsoft.com/office/drawing/2014/main" id="{AF5C4002-0691-DE45-B4B5-0D847F79732F}"/>
              </a:ext>
            </a:extLst>
          </p:cNvPr>
          <p:cNvSpPr>
            <a:spLocks noChangeArrowheads="1"/>
          </p:cNvSpPr>
          <p:nvPr/>
        </p:nvSpPr>
        <p:spPr bwMode="auto">
          <a:xfrm>
            <a:off x="3884613" y="-1588"/>
            <a:ext cx="2973387"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6808" name="Rectangle 7">
            <a:extLst>
              <a:ext uri="{FF2B5EF4-FFF2-40B4-BE49-F238E27FC236}">
                <a16:creationId xmlns:a16="http://schemas.microsoft.com/office/drawing/2014/main" id="{937530D6-59D9-8C49-971E-4304F9AEEBD6}"/>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6809" name="Rectangle 8">
            <a:extLst>
              <a:ext uri="{FF2B5EF4-FFF2-40B4-BE49-F238E27FC236}">
                <a16:creationId xmlns:a16="http://schemas.microsoft.com/office/drawing/2014/main" id="{D36BED6C-2C5C-EC4F-8DBF-BE78AAB3B8BE}"/>
              </a:ext>
            </a:extLst>
          </p:cNvPr>
          <p:cNvSpPr>
            <a:spLocks noChangeArrowheads="1"/>
          </p:cNvSpPr>
          <p:nvPr/>
        </p:nvSpPr>
        <p:spPr bwMode="auto">
          <a:xfrm>
            <a:off x="0" y="-1588"/>
            <a:ext cx="2973388" cy="454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6810" name="Rectangle 9">
            <a:extLst>
              <a:ext uri="{FF2B5EF4-FFF2-40B4-BE49-F238E27FC236}">
                <a16:creationId xmlns:a16="http://schemas.microsoft.com/office/drawing/2014/main" id="{4A8C27A1-E358-4D4A-B24B-8322CD5797C5}"/>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76811" name="Rectangle 10">
            <a:extLst>
              <a:ext uri="{FF2B5EF4-FFF2-40B4-BE49-F238E27FC236}">
                <a16:creationId xmlns:a16="http://schemas.microsoft.com/office/drawing/2014/main" id="{585FA93C-F21B-1243-9854-B9C5BFFB0F70}"/>
              </a:ext>
            </a:extLst>
          </p:cNvPr>
          <p:cNvSpPr>
            <a:spLocks noGrp="1" noChangeArrowheads="1"/>
          </p:cNvSpPr>
          <p:nvPr>
            <p:ph type="body" idx="1"/>
          </p:nvPr>
        </p:nvSpPr>
        <p:spPr bwMode="auto">
          <a:xfrm>
            <a:off x="396875" y="4305300"/>
            <a:ext cx="5988050"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altLang="nb-NO" dirty="0"/>
              <a:t>When we get to the first router, the one performing the tag imposition, there’s an IP look-up based on the IP prefix. It finds the forwarding table entry and it discovers that to get to the destination it should use tag x. It sticks that tag on the front of the packet and forwards it along to the next hop tag switch.</a:t>
            </a:r>
          </a:p>
          <a:p>
            <a:pPr eaLnBrk="1" hangingPunct="1"/>
            <a:r>
              <a:rPr altLang="nb-NO" dirty="0"/>
              <a:t> At this point the router can just do pure tag forwarding, gets in the packet with tag x, figures our that the outgoing interface is y, and the outgoing tag replaces the incoming tag.  Note packet is forwarded based solely on the tag without re-analyzing the network layer header.  This provides the essential separation of routing and forwarding referred to earlier.</a:t>
            </a:r>
          </a:p>
          <a:p>
            <a:pPr eaLnBrk="1" hangingPunct="1"/>
            <a:r>
              <a:rPr altLang="nb-NO" dirty="0"/>
              <a:t>The packet reaches the tag edge router at the egress point of the network ,where the tag is stripped off and the packet delivered.</a:t>
            </a:r>
          </a:p>
          <a:p>
            <a:pPr eaLnBrk="1" hangingPunct="1"/>
            <a:endParaRPr altLang="nb-NO" dirty="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11">
            <a:extLst>
              <a:ext uri="{FF2B5EF4-FFF2-40B4-BE49-F238E27FC236}">
                <a16:creationId xmlns:a16="http://schemas.microsoft.com/office/drawing/2014/main" id="{ACDF202D-F4F6-0448-9DB2-67B22F61A9C8}"/>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6710B0D7-2519-7D4E-8AAD-A65BD1EAA3BF}" type="slidenum">
              <a:rPr lang="en-US" altLang="nb-NO" sz="800">
                <a:solidFill>
                  <a:srgbClr val="8E8E95"/>
                </a:solidFill>
              </a:rPr>
              <a:pPr eaLnBrk="1" hangingPunct="1"/>
              <a:t>31</a:t>
            </a:fld>
            <a:endParaRPr lang="en-US" altLang="nb-NO" sz="800">
              <a:solidFill>
                <a:srgbClr val="8E8E95"/>
              </a:solidFill>
            </a:endParaRPr>
          </a:p>
        </p:txBody>
      </p:sp>
      <p:sp>
        <p:nvSpPr>
          <p:cNvPr id="79875" name="Rectangle 2">
            <a:extLst>
              <a:ext uri="{FF2B5EF4-FFF2-40B4-BE49-F238E27FC236}">
                <a16:creationId xmlns:a16="http://schemas.microsoft.com/office/drawing/2014/main" id="{ABC5BF4D-F257-C641-93F9-BAC01C550550}"/>
              </a:ext>
            </a:extLst>
          </p:cNvPr>
          <p:cNvSpPr>
            <a:spLocks noChangeArrowheads="1"/>
          </p:cNvSpPr>
          <p:nvPr/>
        </p:nvSpPr>
        <p:spPr bwMode="auto">
          <a:xfrm>
            <a:off x="3884613" y="-1588"/>
            <a:ext cx="2973387"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9876" name="Rectangle 3">
            <a:extLst>
              <a:ext uri="{FF2B5EF4-FFF2-40B4-BE49-F238E27FC236}">
                <a16:creationId xmlns:a16="http://schemas.microsoft.com/office/drawing/2014/main" id="{147BEA67-8DE6-0D46-81E9-B91793838FDD}"/>
              </a:ext>
            </a:extLst>
          </p:cNvPr>
          <p:cNvSpPr>
            <a:spLocks noChangeArrowheads="1"/>
          </p:cNvSpPr>
          <p:nvPr/>
        </p:nvSpPr>
        <p:spPr bwMode="auto">
          <a:xfrm>
            <a:off x="3884613" y="8683625"/>
            <a:ext cx="2973387"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9877" name="Rectangle 4">
            <a:extLst>
              <a:ext uri="{FF2B5EF4-FFF2-40B4-BE49-F238E27FC236}">
                <a16:creationId xmlns:a16="http://schemas.microsoft.com/office/drawing/2014/main" id="{588D6231-C805-D945-AFEB-6F1034E61CEC}"/>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9878" name="Rectangle 5">
            <a:extLst>
              <a:ext uri="{FF2B5EF4-FFF2-40B4-BE49-F238E27FC236}">
                <a16:creationId xmlns:a16="http://schemas.microsoft.com/office/drawing/2014/main" id="{9FA39C5E-F3DE-8E47-8ABD-E09606E4492F}"/>
              </a:ext>
            </a:extLst>
          </p:cNvPr>
          <p:cNvSpPr>
            <a:spLocks noChangeArrowheads="1"/>
          </p:cNvSpPr>
          <p:nvPr/>
        </p:nvSpPr>
        <p:spPr bwMode="auto">
          <a:xfrm>
            <a:off x="0" y="-1588"/>
            <a:ext cx="2973388"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9879" name="Rectangle 6">
            <a:extLst>
              <a:ext uri="{FF2B5EF4-FFF2-40B4-BE49-F238E27FC236}">
                <a16:creationId xmlns:a16="http://schemas.microsoft.com/office/drawing/2014/main" id="{6B5F46AA-A8B5-4446-BF45-107259F1D339}"/>
              </a:ext>
            </a:extLst>
          </p:cNvPr>
          <p:cNvSpPr>
            <a:spLocks noChangeArrowheads="1"/>
          </p:cNvSpPr>
          <p:nvPr/>
        </p:nvSpPr>
        <p:spPr bwMode="auto">
          <a:xfrm>
            <a:off x="3884613" y="-1588"/>
            <a:ext cx="2973387"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9880" name="Rectangle 7">
            <a:extLst>
              <a:ext uri="{FF2B5EF4-FFF2-40B4-BE49-F238E27FC236}">
                <a16:creationId xmlns:a16="http://schemas.microsoft.com/office/drawing/2014/main" id="{9DFB3CC3-1FFD-D943-B09F-8A92051C0B58}"/>
              </a:ext>
            </a:extLst>
          </p:cNvPr>
          <p:cNvSpPr>
            <a:spLocks noChangeArrowheads="1"/>
          </p:cNvSpPr>
          <p:nvPr/>
        </p:nvSpPr>
        <p:spPr bwMode="auto">
          <a:xfrm>
            <a:off x="0" y="8683625"/>
            <a:ext cx="2973388"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9881" name="Rectangle 8">
            <a:extLst>
              <a:ext uri="{FF2B5EF4-FFF2-40B4-BE49-F238E27FC236}">
                <a16:creationId xmlns:a16="http://schemas.microsoft.com/office/drawing/2014/main" id="{FD6409CD-0DCA-E544-9B38-518CD74A3FD7}"/>
              </a:ext>
            </a:extLst>
          </p:cNvPr>
          <p:cNvSpPr>
            <a:spLocks noChangeArrowheads="1"/>
          </p:cNvSpPr>
          <p:nvPr/>
        </p:nvSpPr>
        <p:spPr bwMode="auto">
          <a:xfrm>
            <a:off x="0" y="-1588"/>
            <a:ext cx="2973388" cy="455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9940" tIns="44970" rIns="89940" bIns="4497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9882" name="Rectangle 9">
            <a:extLst>
              <a:ext uri="{FF2B5EF4-FFF2-40B4-BE49-F238E27FC236}">
                <a16:creationId xmlns:a16="http://schemas.microsoft.com/office/drawing/2014/main" id="{6131EDCB-3353-4B4B-92B7-5112CC334A59}"/>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79883" name="Rectangle 10">
            <a:extLst>
              <a:ext uri="{FF2B5EF4-FFF2-40B4-BE49-F238E27FC236}">
                <a16:creationId xmlns:a16="http://schemas.microsoft.com/office/drawing/2014/main" id="{7B241180-14DA-B046-ABCA-5EBB1AD8DDCA}"/>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bunntekst 3"/>
          <p:cNvSpPr>
            <a:spLocks noGrp="1"/>
          </p:cNvSpPr>
          <p:nvPr>
            <p:ph type="ftr" sz="quarter" idx="4"/>
          </p:nvPr>
        </p:nvSpPr>
        <p:spPr/>
        <p:txBody>
          <a:bodyPr/>
          <a:lstStyle/>
          <a:p>
            <a:r>
              <a:rPr lang="en-US" altLang="nb-NO"/>
              <a:t>© 2009, Cisco Systems, Inc. All rights reserved.</a:t>
            </a:r>
          </a:p>
          <a:p>
            <a:r>
              <a:rPr lang="en-US" altLang="nb-NO"/>
              <a:t>Presentation_ID.scr</a:t>
            </a:r>
          </a:p>
        </p:txBody>
      </p:sp>
      <p:sp>
        <p:nvSpPr>
          <p:cNvPr id="5" name="Plassholder for lysbildenummer 4"/>
          <p:cNvSpPr>
            <a:spLocks noGrp="1"/>
          </p:cNvSpPr>
          <p:nvPr>
            <p:ph type="sldNum" sz="quarter" idx="5"/>
          </p:nvPr>
        </p:nvSpPr>
        <p:spPr/>
        <p:txBody>
          <a:bodyPr/>
          <a:lstStyle/>
          <a:p>
            <a:fld id="{2A5E7EA8-19E4-2D42-93E3-39282988508D}" type="slidenum">
              <a:rPr lang="en-US" altLang="nb-NO" smtClean="0"/>
              <a:pPr/>
              <a:t>32</a:t>
            </a:fld>
            <a:endParaRPr lang="en-US" altLang="nb-NO"/>
          </a:p>
        </p:txBody>
      </p:sp>
    </p:spTree>
    <p:extLst>
      <p:ext uri="{BB962C8B-B14F-4D97-AF65-F5344CB8AC3E}">
        <p14:creationId xmlns:p14="http://schemas.microsoft.com/office/powerpoint/2010/main" val="10892775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11">
            <a:extLst>
              <a:ext uri="{FF2B5EF4-FFF2-40B4-BE49-F238E27FC236}">
                <a16:creationId xmlns:a16="http://schemas.microsoft.com/office/drawing/2014/main" id="{8E6F52CC-F7C9-424C-BA7D-DEA2BC5AE7D6}"/>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686C9203-786D-4842-B948-AE4E7A10764C}" type="slidenum">
              <a:rPr lang="en-US" altLang="nb-NO" sz="800">
                <a:solidFill>
                  <a:srgbClr val="8E8E95"/>
                </a:solidFill>
              </a:rPr>
              <a:pPr eaLnBrk="1" hangingPunct="1"/>
              <a:t>33</a:t>
            </a:fld>
            <a:endParaRPr lang="en-US" altLang="nb-NO" sz="800">
              <a:solidFill>
                <a:srgbClr val="8E8E95"/>
              </a:solidFill>
            </a:endParaRPr>
          </a:p>
        </p:txBody>
      </p:sp>
      <p:sp>
        <p:nvSpPr>
          <p:cNvPr id="81923" name="Rectangle 4">
            <a:extLst>
              <a:ext uri="{FF2B5EF4-FFF2-40B4-BE49-F238E27FC236}">
                <a16:creationId xmlns:a16="http://schemas.microsoft.com/office/drawing/2014/main" id="{56583216-1BF6-0748-8216-E7BFF6A036A9}"/>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81924" name="Rectangle 5">
            <a:extLst>
              <a:ext uri="{FF2B5EF4-FFF2-40B4-BE49-F238E27FC236}">
                <a16:creationId xmlns:a16="http://schemas.microsoft.com/office/drawing/2014/main" id="{1D9C6DB0-686C-BD4A-85AB-94187463D4A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dirty="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bunntekst 3"/>
          <p:cNvSpPr>
            <a:spLocks noGrp="1"/>
          </p:cNvSpPr>
          <p:nvPr>
            <p:ph type="ftr" sz="quarter" idx="4"/>
          </p:nvPr>
        </p:nvSpPr>
        <p:spPr/>
        <p:txBody>
          <a:bodyPr/>
          <a:lstStyle/>
          <a:p>
            <a:r>
              <a:rPr lang="en-US" altLang="nb-NO"/>
              <a:t>© 2009, Cisco Systems, Inc. All rights reserved.</a:t>
            </a:r>
          </a:p>
          <a:p>
            <a:r>
              <a:rPr lang="en-US" altLang="nb-NO"/>
              <a:t>Presentation_ID.scr</a:t>
            </a:r>
          </a:p>
        </p:txBody>
      </p:sp>
      <p:sp>
        <p:nvSpPr>
          <p:cNvPr id="5" name="Plassholder for lysbildenummer 4"/>
          <p:cNvSpPr>
            <a:spLocks noGrp="1"/>
          </p:cNvSpPr>
          <p:nvPr>
            <p:ph type="sldNum" sz="quarter" idx="5"/>
          </p:nvPr>
        </p:nvSpPr>
        <p:spPr/>
        <p:txBody>
          <a:bodyPr/>
          <a:lstStyle/>
          <a:p>
            <a:fld id="{2A5E7EA8-19E4-2D42-93E3-39282988508D}" type="slidenum">
              <a:rPr lang="en-US" altLang="nb-NO" smtClean="0"/>
              <a:pPr/>
              <a:t>34</a:t>
            </a:fld>
            <a:endParaRPr lang="en-US" altLang="nb-NO"/>
          </a:p>
        </p:txBody>
      </p:sp>
    </p:spTree>
    <p:extLst>
      <p:ext uri="{BB962C8B-B14F-4D97-AF65-F5344CB8AC3E}">
        <p14:creationId xmlns:p14="http://schemas.microsoft.com/office/powerpoint/2010/main" val="424789042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11">
            <a:extLst>
              <a:ext uri="{FF2B5EF4-FFF2-40B4-BE49-F238E27FC236}">
                <a16:creationId xmlns:a16="http://schemas.microsoft.com/office/drawing/2014/main" id="{021ABA41-D4B0-AE43-A51F-FDBE1694B73D}"/>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8D0A361-C227-DC44-A88D-9CAB2DB335A6}" type="slidenum">
              <a:rPr lang="en-US" altLang="nb-NO" sz="800">
                <a:solidFill>
                  <a:srgbClr val="8E8E95"/>
                </a:solidFill>
              </a:rPr>
              <a:pPr eaLnBrk="1" hangingPunct="1"/>
              <a:t>38</a:t>
            </a:fld>
            <a:endParaRPr lang="en-US" altLang="nb-NO" sz="800">
              <a:solidFill>
                <a:srgbClr val="8E8E95"/>
              </a:solidFill>
            </a:endParaRPr>
          </a:p>
        </p:txBody>
      </p:sp>
      <p:sp>
        <p:nvSpPr>
          <p:cNvPr id="146435" name="Rectangle 2">
            <a:extLst>
              <a:ext uri="{FF2B5EF4-FFF2-40B4-BE49-F238E27FC236}">
                <a16:creationId xmlns:a16="http://schemas.microsoft.com/office/drawing/2014/main" id="{730340AD-E8E8-3F4A-98E5-CEF71DDEA58A}"/>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46436" name="Rectangle 3">
            <a:extLst>
              <a:ext uri="{FF2B5EF4-FFF2-40B4-BE49-F238E27FC236}">
                <a16:creationId xmlns:a16="http://schemas.microsoft.com/office/drawing/2014/main" id="{131A7DED-9101-E541-AFF1-57CB10B8F4D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extLst>
      <p:ext uri="{BB962C8B-B14F-4D97-AF65-F5344CB8AC3E}">
        <p14:creationId xmlns:p14="http://schemas.microsoft.com/office/powerpoint/2010/main" val="28692151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11">
            <a:extLst>
              <a:ext uri="{FF2B5EF4-FFF2-40B4-BE49-F238E27FC236}">
                <a16:creationId xmlns:a16="http://schemas.microsoft.com/office/drawing/2014/main" id="{FBD85EFB-815F-F741-A558-767C86DEE46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B62040B5-C2BB-004A-BE7B-B72CAEBD3E26}" type="slidenum">
              <a:rPr lang="en-US" altLang="nb-NO" sz="800">
                <a:solidFill>
                  <a:srgbClr val="8E8E95"/>
                </a:solidFill>
              </a:rPr>
              <a:pPr eaLnBrk="1" hangingPunct="1"/>
              <a:t>39</a:t>
            </a:fld>
            <a:endParaRPr lang="en-US" altLang="nb-NO" sz="800">
              <a:solidFill>
                <a:srgbClr val="8E8E95"/>
              </a:solidFill>
            </a:endParaRPr>
          </a:p>
        </p:txBody>
      </p:sp>
      <p:sp>
        <p:nvSpPr>
          <p:cNvPr id="148483" name="Rectangle 4">
            <a:extLst>
              <a:ext uri="{FF2B5EF4-FFF2-40B4-BE49-F238E27FC236}">
                <a16:creationId xmlns:a16="http://schemas.microsoft.com/office/drawing/2014/main" id="{4190F1F6-A87F-E246-BB61-97475F6F172D}"/>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48484" name="Rectangle 5">
            <a:extLst>
              <a:ext uri="{FF2B5EF4-FFF2-40B4-BE49-F238E27FC236}">
                <a16:creationId xmlns:a16="http://schemas.microsoft.com/office/drawing/2014/main" id="{48F850CF-D5E5-1A49-A456-29AF22DE167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nb-NO"/>
          </a:p>
        </p:txBody>
      </p:sp>
    </p:spTree>
    <p:extLst>
      <p:ext uri="{BB962C8B-B14F-4D97-AF65-F5344CB8AC3E}">
        <p14:creationId xmlns:p14="http://schemas.microsoft.com/office/powerpoint/2010/main" val="23166224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11">
            <a:extLst>
              <a:ext uri="{FF2B5EF4-FFF2-40B4-BE49-F238E27FC236}">
                <a16:creationId xmlns:a16="http://schemas.microsoft.com/office/drawing/2014/main" id="{2765A46C-655D-8047-8FAA-99918ABC983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00D1A619-3101-3B44-97D7-12932918F306}" type="slidenum">
              <a:rPr lang="en-US" altLang="nb-NO" sz="800">
                <a:solidFill>
                  <a:srgbClr val="8E8E95"/>
                </a:solidFill>
              </a:rPr>
              <a:pPr eaLnBrk="1" hangingPunct="1"/>
              <a:t>40</a:t>
            </a:fld>
            <a:endParaRPr lang="en-US" altLang="nb-NO" sz="800">
              <a:solidFill>
                <a:srgbClr val="8E8E95"/>
              </a:solidFill>
            </a:endParaRPr>
          </a:p>
        </p:txBody>
      </p:sp>
      <p:sp>
        <p:nvSpPr>
          <p:cNvPr id="150531" name="Rectangle 4">
            <a:extLst>
              <a:ext uri="{FF2B5EF4-FFF2-40B4-BE49-F238E27FC236}">
                <a16:creationId xmlns:a16="http://schemas.microsoft.com/office/drawing/2014/main" id="{B7C7AB36-83C2-A342-8B7F-273A009A4DFF}"/>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50532" name="Rectangle 5">
            <a:extLst>
              <a:ext uri="{FF2B5EF4-FFF2-40B4-BE49-F238E27FC236}">
                <a16:creationId xmlns:a16="http://schemas.microsoft.com/office/drawing/2014/main" id="{44163458-3DDC-5141-8EDE-3FEA13267B7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extLst>
      <p:ext uri="{BB962C8B-B14F-4D97-AF65-F5344CB8AC3E}">
        <p14:creationId xmlns:p14="http://schemas.microsoft.com/office/powerpoint/2010/main" val="69213556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11">
            <a:extLst>
              <a:ext uri="{FF2B5EF4-FFF2-40B4-BE49-F238E27FC236}">
                <a16:creationId xmlns:a16="http://schemas.microsoft.com/office/drawing/2014/main" id="{E0DE7B73-7353-C641-9D55-0737A42ECEE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F28AD2F4-157E-364A-9A5A-7A0C578FEC85}" type="slidenum">
              <a:rPr lang="en-US" altLang="nb-NO" sz="800">
                <a:solidFill>
                  <a:srgbClr val="8E8E95"/>
                </a:solidFill>
              </a:rPr>
              <a:pPr eaLnBrk="1" hangingPunct="1"/>
              <a:t>41</a:t>
            </a:fld>
            <a:endParaRPr lang="en-US" altLang="nb-NO" sz="800">
              <a:solidFill>
                <a:srgbClr val="8E8E95"/>
              </a:solidFill>
            </a:endParaRPr>
          </a:p>
        </p:txBody>
      </p:sp>
      <p:sp>
        <p:nvSpPr>
          <p:cNvPr id="152579" name="Rectangle 4">
            <a:extLst>
              <a:ext uri="{FF2B5EF4-FFF2-40B4-BE49-F238E27FC236}">
                <a16:creationId xmlns:a16="http://schemas.microsoft.com/office/drawing/2014/main" id="{158BD603-8D80-B343-8606-C6D741673F39}"/>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52580" name="Rectangle 5">
            <a:extLst>
              <a:ext uri="{FF2B5EF4-FFF2-40B4-BE49-F238E27FC236}">
                <a16:creationId xmlns:a16="http://schemas.microsoft.com/office/drawing/2014/main" id="{F52E5F3E-8F09-ED42-8DEE-819FA730864D}"/>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extLst>
      <p:ext uri="{BB962C8B-B14F-4D97-AF65-F5344CB8AC3E}">
        <p14:creationId xmlns:p14="http://schemas.microsoft.com/office/powerpoint/2010/main" val="3058407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11">
            <a:extLst>
              <a:ext uri="{FF2B5EF4-FFF2-40B4-BE49-F238E27FC236}">
                <a16:creationId xmlns:a16="http://schemas.microsoft.com/office/drawing/2014/main" id="{D3D0CE22-8BE9-AB40-BBD1-E59F3AA7103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2F0B8190-35A1-2C4D-A8B1-14DB8D376466}" type="slidenum">
              <a:rPr lang="en-US" altLang="nb-NO" sz="800">
                <a:solidFill>
                  <a:srgbClr val="8E8E95"/>
                </a:solidFill>
              </a:rPr>
              <a:pPr eaLnBrk="1" hangingPunct="1"/>
              <a:t>42</a:t>
            </a:fld>
            <a:endParaRPr lang="en-US" altLang="nb-NO" sz="800">
              <a:solidFill>
                <a:srgbClr val="8E8E95"/>
              </a:solidFill>
            </a:endParaRPr>
          </a:p>
        </p:txBody>
      </p:sp>
      <p:sp>
        <p:nvSpPr>
          <p:cNvPr id="154627" name="Rectangle 2">
            <a:extLst>
              <a:ext uri="{FF2B5EF4-FFF2-40B4-BE49-F238E27FC236}">
                <a16:creationId xmlns:a16="http://schemas.microsoft.com/office/drawing/2014/main" id="{268A2E11-4241-6E46-8ACA-14A9E75D683E}"/>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54628" name="Rectangle 3">
            <a:extLst>
              <a:ext uri="{FF2B5EF4-FFF2-40B4-BE49-F238E27FC236}">
                <a16:creationId xmlns:a16="http://schemas.microsoft.com/office/drawing/2014/main" id="{D474184C-F9A8-A74E-B56F-1DC65E44253D}"/>
              </a:ext>
            </a:extLst>
          </p:cNvPr>
          <p:cNvSpPr>
            <a:spLocks noGrp="1" noChangeArrowheads="1"/>
          </p:cNvSpPr>
          <p:nvPr>
            <p:ph type="body" idx="1"/>
          </p:nvPr>
        </p:nvSpPr>
        <p:spPr bwMode="auto">
          <a:xfrm>
            <a:off x="396875" y="4303713"/>
            <a:ext cx="5986463" cy="4186237"/>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0109" tIns="45053" rIns="90109" bIns="45053"/>
          <a:lstStyle/>
          <a:p>
            <a:pPr eaLnBrk="1" hangingPunct="1"/>
            <a:endParaRPr lang="nb-NO" altLang="nb-NO"/>
          </a:p>
        </p:txBody>
      </p:sp>
    </p:spTree>
    <p:extLst>
      <p:ext uri="{BB962C8B-B14F-4D97-AF65-F5344CB8AC3E}">
        <p14:creationId xmlns:p14="http://schemas.microsoft.com/office/powerpoint/2010/main" val="19332764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11">
            <a:extLst>
              <a:ext uri="{FF2B5EF4-FFF2-40B4-BE49-F238E27FC236}">
                <a16:creationId xmlns:a16="http://schemas.microsoft.com/office/drawing/2014/main" id="{F2318E40-79A6-1B48-9B8E-D71E9D47882F}"/>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55D87522-1028-2042-A150-AF389725D1D9}" type="slidenum">
              <a:rPr lang="en-US" altLang="nb-NO" sz="800">
                <a:solidFill>
                  <a:srgbClr val="8E8E95"/>
                </a:solidFill>
              </a:rPr>
              <a:pPr eaLnBrk="1" hangingPunct="1"/>
              <a:t>43</a:t>
            </a:fld>
            <a:endParaRPr lang="en-US" altLang="nb-NO" sz="800">
              <a:solidFill>
                <a:srgbClr val="8E8E95"/>
              </a:solidFill>
            </a:endParaRPr>
          </a:p>
        </p:txBody>
      </p:sp>
      <p:sp>
        <p:nvSpPr>
          <p:cNvPr id="156675" name="Rectangle 2">
            <a:extLst>
              <a:ext uri="{FF2B5EF4-FFF2-40B4-BE49-F238E27FC236}">
                <a16:creationId xmlns:a16="http://schemas.microsoft.com/office/drawing/2014/main" id="{B6A839C6-744A-C64E-91A3-3842E7ABB8D0}"/>
              </a:ext>
            </a:extLst>
          </p:cNvPr>
          <p:cNvSpPr>
            <a:spLocks noGrp="1" noRot="1" noChangeAspect="1" noChangeArrowheads="1" noTextEdit="1"/>
          </p:cNvSpPr>
          <p:nvPr>
            <p:ph type="sldImg"/>
          </p:nvPr>
        </p:nvSpPr>
        <p:spPr bwMode="auto">
          <a:xfrm>
            <a:off x="839788" y="241300"/>
            <a:ext cx="5233987" cy="3927475"/>
          </a:xfrm>
          <a:noFill/>
          <a:ln>
            <a:miter lim="800000"/>
            <a:headEnd/>
            <a:tailEnd/>
          </a:ln>
          <a:extLst>
            <a:ext uri="{909E8E84-426E-40DD-AFC4-6F175D3DCCD1}">
              <a14:hiddenFill xmlns:a14="http://schemas.microsoft.com/office/drawing/2010/main">
                <a:solidFill>
                  <a:srgbClr val="FFFFFF"/>
                </a:solidFill>
              </a14:hiddenFill>
            </a:ext>
          </a:extLst>
        </p:spPr>
      </p:sp>
      <p:sp>
        <p:nvSpPr>
          <p:cNvPr id="156676" name="Rectangle 3">
            <a:extLst>
              <a:ext uri="{FF2B5EF4-FFF2-40B4-BE49-F238E27FC236}">
                <a16:creationId xmlns:a16="http://schemas.microsoft.com/office/drawing/2014/main" id="{97022EE4-3678-B349-A829-6192D7FF617B}"/>
              </a:ext>
            </a:extLst>
          </p:cNvPr>
          <p:cNvSpPr>
            <a:spLocks noGrp="1" noChangeArrowheads="1"/>
          </p:cNvSpPr>
          <p:nvPr>
            <p:ph type="body" idx="1"/>
          </p:nvPr>
        </p:nvSpPr>
        <p:spPr bwMode="auto">
          <a:xfrm>
            <a:off x="398463" y="4305300"/>
            <a:ext cx="5986462"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nb-NO"/>
          </a:p>
        </p:txBody>
      </p:sp>
    </p:spTree>
    <p:extLst>
      <p:ext uri="{BB962C8B-B14F-4D97-AF65-F5344CB8AC3E}">
        <p14:creationId xmlns:p14="http://schemas.microsoft.com/office/powerpoint/2010/main" val="26902879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11">
            <a:extLst>
              <a:ext uri="{FF2B5EF4-FFF2-40B4-BE49-F238E27FC236}">
                <a16:creationId xmlns:a16="http://schemas.microsoft.com/office/drawing/2014/main" id="{FB0DC81B-CA1C-CD4A-83EB-7D4B917F586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C672E86D-BB21-FB40-9D0C-9A5FEB8E570E}" type="slidenum">
              <a:rPr lang="en-US" altLang="nb-NO" sz="800">
                <a:solidFill>
                  <a:srgbClr val="8E8E95"/>
                </a:solidFill>
              </a:rPr>
              <a:pPr eaLnBrk="1" hangingPunct="1"/>
              <a:t>44</a:t>
            </a:fld>
            <a:endParaRPr lang="en-US" altLang="nb-NO" sz="800">
              <a:solidFill>
                <a:srgbClr val="8E8E95"/>
              </a:solidFill>
            </a:endParaRPr>
          </a:p>
        </p:txBody>
      </p:sp>
      <p:sp>
        <p:nvSpPr>
          <p:cNvPr id="158723" name="Rectangle 2">
            <a:extLst>
              <a:ext uri="{FF2B5EF4-FFF2-40B4-BE49-F238E27FC236}">
                <a16:creationId xmlns:a16="http://schemas.microsoft.com/office/drawing/2014/main" id="{BFA0FF16-E8F3-D442-8E97-D8453CE3FAD5}"/>
              </a:ext>
            </a:extLst>
          </p:cNvPr>
          <p:cNvSpPr>
            <a:spLocks noGrp="1" noRot="1" noChangeAspect="1" noChangeArrowheads="1" noTextEdit="1"/>
          </p:cNvSpPr>
          <p:nvPr>
            <p:ph type="sldImg"/>
          </p:nvPr>
        </p:nvSpPr>
        <p:spPr bwMode="auto">
          <a:xfrm>
            <a:off x="839788" y="241300"/>
            <a:ext cx="5233987" cy="3927475"/>
          </a:xfrm>
          <a:noFill/>
          <a:ln>
            <a:miter lim="800000"/>
            <a:headEnd/>
            <a:tailEnd/>
          </a:ln>
          <a:extLst>
            <a:ext uri="{909E8E84-426E-40DD-AFC4-6F175D3DCCD1}">
              <a14:hiddenFill xmlns:a14="http://schemas.microsoft.com/office/drawing/2010/main">
                <a:solidFill>
                  <a:srgbClr val="FFFFFF"/>
                </a:solidFill>
              </a14:hiddenFill>
            </a:ext>
          </a:extLst>
        </p:spPr>
      </p:sp>
      <p:sp>
        <p:nvSpPr>
          <p:cNvPr id="158724" name="Rectangle 3">
            <a:extLst>
              <a:ext uri="{FF2B5EF4-FFF2-40B4-BE49-F238E27FC236}">
                <a16:creationId xmlns:a16="http://schemas.microsoft.com/office/drawing/2014/main" id="{99E189F0-EB15-3347-B3CD-442716815083}"/>
              </a:ext>
            </a:extLst>
          </p:cNvPr>
          <p:cNvSpPr>
            <a:spLocks noGrp="1" noChangeArrowheads="1"/>
          </p:cNvSpPr>
          <p:nvPr>
            <p:ph type="body" idx="1"/>
          </p:nvPr>
        </p:nvSpPr>
        <p:spPr bwMode="auto">
          <a:xfrm>
            <a:off x="398463" y="4305300"/>
            <a:ext cx="5986462"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nb-NO"/>
          </a:p>
        </p:txBody>
      </p:sp>
    </p:spTree>
    <p:extLst>
      <p:ext uri="{BB962C8B-B14F-4D97-AF65-F5344CB8AC3E}">
        <p14:creationId xmlns:p14="http://schemas.microsoft.com/office/powerpoint/2010/main" val="219597203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11">
            <a:extLst>
              <a:ext uri="{FF2B5EF4-FFF2-40B4-BE49-F238E27FC236}">
                <a16:creationId xmlns:a16="http://schemas.microsoft.com/office/drawing/2014/main" id="{DA8757D5-B4CD-8847-BDC5-F48548E1BDB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84859CA-1836-0745-BE48-EDE5699C85AB}" type="slidenum">
              <a:rPr lang="en-US" altLang="nb-NO" sz="800">
                <a:solidFill>
                  <a:srgbClr val="8E8E95"/>
                </a:solidFill>
              </a:rPr>
              <a:pPr eaLnBrk="1" hangingPunct="1"/>
              <a:t>45</a:t>
            </a:fld>
            <a:endParaRPr lang="en-US" altLang="nb-NO" sz="800">
              <a:solidFill>
                <a:srgbClr val="8E8E95"/>
              </a:solidFill>
            </a:endParaRPr>
          </a:p>
        </p:txBody>
      </p:sp>
      <p:sp>
        <p:nvSpPr>
          <p:cNvPr id="160771" name="Rectangle 2">
            <a:extLst>
              <a:ext uri="{FF2B5EF4-FFF2-40B4-BE49-F238E27FC236}">
                <a16:creationId xmlns:a16="http://schemas.microsoft.com/office/drawing/2014/main" id="{1C9CC595-32B1-9349-8898-153C79C3B476}"/>
              </a:ext>
            </a:extLst>
          </p:cNvPr>
          <p:cNvSpPr>
            <a:spLocks noGrp="1" noRot="1" noChangeAspect="1" noChangeArrowheads="1" noTextEdit="1"/>
          </p:cNvSpPr>
          <p:nvPr>
            <p:ph type="sldImg"/>
          </p:nvPr>
        </p:nvSpPr>
        <p:spPr bwMode="auto">
          <a:xfrm>
            <a:off x="839788" y="241300"/>
            <a:ext cx="5233987" cy="3927475"/>
          </a:xfrm>
          <a:noFill/>
          <a:ln>
            <a:miter lim="800000"/>
            <a:headEnd/>
            <a:tailEnd/>
          </a:ln>
          <a:extLst>
            <a:ext uri="{909E8E84-426E-40DD-AFC4-6F175D3DCCD1}">
              <a14:hiddenFill xmlns:a14="http://schemas.microsoft.com/office/drawing/2010/main">
                <a:solidFill>
                  <a:srgbClr val="FFFFFF"/>
                </a:solidFill>
              </a14:hiddenFill>
            </a:ext>
          </a:extLst>
        </p:spPr>
      </p:sp>
      <p:sp>
        <p:nvSpPr>
          <p:cNvPr id="160772" name="Rectangle 3">
            <a:extLst>
              <a:ext uri="{FF2B5EF4-FFF2-40B4-BE49-F238E27FC236}">
                <a16:creationId xmlns:a16="http://schemas.microsoft.com/office/drawing/2014/main" id="{8E1656AC-E108-E84F-8763-2C2E65D4B531}"/>
              </a:ext>
            </a:extLst>
          </p:cNvPr>
          <p:cNvSpPr>
            <a:spLocks noGrp="1" noChangeArrowheads="1"/>
          </p:cNvSpPr>
          <p:nvPr>
            <p:ph type="body" idx="1"/>
          </p:nvPr>
        </p:nvSpPr>
        <p:spPr bwMode="auto">
          <a:xfrm>
            <a:off x="398463" y="4305300"/>
            <a:ext cx="5986462" cy="418465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nb-NO"/>
          </a:p>
        </p:txBody>
      </p:sp>
    </p:spTree>
    <p:extLst>
      <p:ext uri="{BB962C8B-B14F-4D97-AF65-F5344CB8AC3E}">
        <p14:creationId xmlns:p14="http://schemas.microsoft.com/office/powerpoint/2010/main" val="350739921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818" name="Rectangle 11">
            <a:extLst>
              <a:ext uri="{FF2B5EF4-FFF2-40B4-BE49-F238E27FC236}">
                <a16:creationId xmlns:a16="http://schemas.microsoft.com/office/drawing/2014/main" id="{CD7A6A8C-9A8F-E345-B201-9D0087033AF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D058E74-8598-6A4C-8B6E-8CE0E566EFED}" type="slidenum">
              <a:rPr lang="en-US" altLang="nb-NO" sz="800">
                <a:solidFill>
                  <a:srgbClr val="8E8E95"/>
                </a:solidFill>
              </a:rPr>
              <a:pPr eaLnBrk="1" hangingPunct="1"/>
              <a:t>46</a:t>
            </a:fld>
            <a:endParaRPr lang="en-US" altLang="nb-NO" sz="800">
              <a:solidFill>
                <a:srgbClr val="8E8E95"/>
              </a:solidFill>
            </a:endParaRPr>
          </a:p>
        </p:txBody>
      </p:sp>
      <p:sp>
        <p:nvSpPr>
          <p:cNvPr id="162819" name="Rectangle 4">
            <a:extLst>
              <a:ext uri="{FF2B5EF4-FFF2-40B4-BE49-F238E27FC236}">
                <a16:creationId xmlns:a16="http://schemas.microsoft.com/office/drawing/2014/main" id="{848CB503-FAE6-4946-BB4D-9D92B1776B4F}"/>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62820" name="Rectangle 5">
            <a:extLst>
              <a:ext uri="{FF2B5EF4-FFF2-40B4-BE49-F238E27FC236}">
                <a16:creationId xmlns:a16="http://schemas.microsoft.com/office/drawing/2014/main" id="{785D6A0A-9A50-D84F-AEC5-9F18E8326E1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nb-NO"/>
          </a:p>
        </p:txBody>
      </p:sp>
    </p:spTree>
    <p:extLst>
      <p:ext uri="{BB962C8B-B14F-4D97-AF65-F5344CB8AC3E}">
        <p14:creationId xmlns:p14="http://schemas.microsoft.com/office/powerpoint/2010/main" val="284951463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Rectangle 11">
            <a:extLst>
              <a:ext uri="{FF2B5EF4-FFF2-40B4-BE49-F238E27FC236}">
                <a16:creationId xmlns:a16="http://schemas.microsoft.com/office/drawing/2014/main" id="{38E27E81-0C08-004E-A54C-F1B1695CE04B}"/>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2359994-AEC0-744A-A1F1-B2AB56BAC2A7}" type="slidenum">
              <a:rPr lang="en-US" altLang="nb-NO" sz="800">
                <a:solidFill>
                  <a:srgbClr val="8E8E95"/>
                </a:solidFill>
              </a:rPr>
              <a:pPr eaLnBrk="1" hangingPunct="1"/>
              <a:t>47</a:t>
            </a:fld>
            <a:endParaRPr lang="en-US" altLang="nb-NO" sz="800">
              <a:solidFill>
                <a:srgbClr val="8E8E95"/>
              </a:solidFill>
            </a:endParaRPr>
          </a:p>
        </p:txBody>
      </p:sp>
      <p:sp>
        <p:nvSpPr>
          <p:cNvPr id="164867" name="Rectangle 2">
            <a:extLst>
              <a:ext uri="{FF2B5EF4-FFF2-40B4-BE49-F238E27FC236}">
                <a16:creationId xmlns:a16="http://schemas.microsoft.com/office/drawing/2014/main" id="{75095F54-1597-A043-83BF-9EB1AB6AD3BD}"/>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64868" name="Rectangle 4">
            <a:extLst>
              <a:ext uri="{FF2B5EF4-FFF2-40B4-BE49-F238E27FC236}">
                <a16:creationId xmlns:a16="http://schemas.microsoft.com/office/drawing/2014/main" id="{F98D5420-3BF4-1D43-8235-AD08ED7BBFA3}"/>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extLst>
      <p:ext uri="{BB962C8B-B14F-4D97-AF65-F5344CB8AC3E}">
        <p14:creationId xmlns:p14="http://schemas.microsoft.com/office/powerpoint/2010/main" val="153958481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Rectangle 11">
            <a:extLst>
              <a:ext uri="{FF2B5EF4-FFF2-40B4-BE49-F238E27FC236}">
                <a16:creationId xmlns:a16="http://schemas.microsoft.com/office/drawing/2014/main" id="{45CECB6B-0ECC-C648-8CFB-99117538053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6B739B5-B5CD-A24A-882B-FCB912349139}" type="slidenum">
              <a:rPr lang="en-US" altLang="nb-NO" sz="800">
                <a:solidFill>
                  <a:srgbClr val="8E8E95"/>
                </a:solidFill>
              </a:rPr>
              <a:pPr eaLnBrk="1" hangingPunct="1"/>
              <a:t>48</a:t>
            </a:fld>
            <a:endParaRPr lang="en-US" altLang="nb-NO" sz="800">
              <a:solidFill>
                <a:srgbClr val="8E8E95"/>
              </a:solidFill>
            </a:endParaRPr>
          </a:p>
        </p:txBody>
      </p:sp>
      <p:sp>
        <p:nvSpPr>
          <p:cNvPr id="166915" name="Rectangle 4">
            <a:extLst>
              <a:ext uri="{FF2B5EF4-FFF2-40B4-BE49-F238E27FC236}">
                <a16:creationId xmlns:a16="http://schemas.microsoft.com/office/drawing/2014/main" id="{FDF06B89-079E-E741-A001-BFC000C0AA7C}"/>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66916" name="Rectangle 5">
            <a:extLst>
              <a:ext uri="{FF2B5EF4-FFF2-40B4-BE49-F238E27FC236}">
                <a16:creationId xmlns:a16="http://schemas.microsoft.com/office/drawing/2014/main" id="{12C5FB3A-0592-0943-8D84-0FDE7A87A607}"/>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extLst>
      <p:ext uri="{BB962C8B-B14F-4D97-AF65-F5344CB8AC3E}">
        <p14:creationId xmlns:p14="http://schemas.microsoft.com/office/powerpoint/2010/main" val="40845873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Rectangle 11">
            <a:extLst>
              <a:ext uri="{FF2B5EF4-FFF2-40B4-BE49-F238E27FC236}">
                <a16:creationId xmlns:a16="http://schemas.microsoft.com/office/drawing/2014/main" id="{ED814DA1-BDD4-5546-A7F1-1933BB588A1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FB360CA9-6081-3449-9EED-4DAD532B4198}" type="slidenum">
              <a:rPr lang="en-US" altLang="nb-NO" sz="800">
                <a:solidFill>
                  <a:srgbClr val="8E8E95"/>
                </a:solidFill>
              </a:rPr>
              <a:pPr eaLnBrk="1" hangingPunct="1"/>
              <a:t>49</a:t>
            </a:fld>
            <a:endParaRPr lang="en-US" altLang="nb-NO" sz="800">
              <a:solidFill>
                <a:srgbClr val="8E8E95"/>
              </a:solidFill>
            </a:endParaRPr>
          </a:p>
        </p:txBody>
      </p:sp>
      <p:sp>
        <p:nvSpPr>
          <p:cNvPr id="168963" name="Rectangle 4">
            <a:extLst>
              <a:ext uri="{FF2B5EF4-FFF2-40B4-BE49-F238E27FC236}">
                <a16:creationId xmlns:a16="http://schemas.microsoft.com/office/drawing/2014/main" id="{89464FFB-E2C8-394A-9157-91F1E3E130D0}"/>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68964" name="Rectangle 5">
            <a:extLst>
              <a:ext uri="{FF2B5EF4-FFF2-40B4-BE49-F238E27FC236}">
                <a16:creationId xmlns:a16="http://schemas.microsoft.com/office/drawing/2014/main" id="{A32AA494-0B14-4649-94F0-99EBD6F158F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extLst>
      <p:ext uri="{BB962C8B-B14F-4D97-AF65-F5344CB8AC3E}">
        <p14:creationId xmlns:p14="http://schemas.microsoft.com/office/powerpoint/2010/main" val="378502642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11">
            <a:extLst>
              <a:ext uri="{FF2B5EF4-FFF2-40B4-BE49-F238E27FC236}">
                <a16:creationId xmlns:a16="http://schemas.microsoft.com/office/drawing/2014/main" id="{91EC929C-2381-BF4D-B516-C8A4D95BB5F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CF40EE7E-CEC0-CD41-9A30-7CE4ECDA712C}" type="slidenum">
              <a:rPr lang="en-US" altLang="nb-NO" sz="800">
                <a:solidFill>
                  <a:srgbClr val="8E8E95"/>
                </a:solidFill>
              </a:rPr>
              <a:pPr eaLnBrk="1" hangingPunct="1"/>
              <a:t>51</a:t>
            </a:fld>
            <a:endParaRPr lang="en-US" altLang="nb-NO" sz="800">
              <a:solidFill>
                <a:srgbClr val="8E8E95"/>
              </a:solidFill>
            </a:endParaRPr>
          </a:p>
        </p:txBody>
      </p:sp>
      <p:sp>
        <p:nvSpPr>
          <p:cNvPr id="86019" name="Rectangle 2">
            <a:extLst>
              <a:ext uri="{FF2B5EF4-FFF2-40B4-BE49-F238E27FC236}">
                <a16:creationId xmlns:a16="http://schemas.microsoft.com/office/drawing/2014/main" id="{2AD43CA8-5E0B-3B46-82B0-98F38FFA4A17}"/>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86020" name="Rectangle 3">
            <a:extLst>
              <a:ext uri="{FF2B5EF4-FFF2-40B4-BE49-F238E27FC236}">
                <a16:creationId xmlns:a16="http://schemas.microsoft.com/office/drawing/2014/main" id="{6D02E9F6-80B6-BE47-B25B-DB86D9C0E40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11">
            <a:extLst>
              <a:ext uri="{FF2B5EF4-FFF2-40B4-BE49-F238E27FC236}">
                <a16:creationId xmlns:a16="http://schemas.microsoft.com/office/drawing/2014/main" id="{9C245A57-F435-094E-B9E7-01436B33283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CF24708C-AABD-CE4E-847E-9C93672B708B}" type="slidenum">
              <a:rPr lang="en-US" altLang="nb-NO" sz="800">
                <a:solidFill>
                  <a:srgbClr val="8E8E95"/>
                </a:solidFill>
              </a:rPr>
              <a:pPr eaLnBrk="1" hangingPunct="1"/>
              <a:t>52</a:t>
            </a:fld>
            <a:endParaRPr lang="en-US" altLang="nb-NO" sz="800">
              <a:solidFill>
                <a:srgbClr val="8E8E95"/>
              </a:solidFill>
            </a:endParaRPr>
          </a:p>
        </p:txBody>
      </p:sp>
      <p:sp>
        <p:nvSpPr>
          <p:cNvPr id="88067" name="Rectangle 4">
            <a:extLst>
              <a:ext uri="{FF2B5EF4-FFF2-40B4-BE49-F238E27FC236}">
                <a16:creationId xmlns:a16="http://schemas.microsoft.com/office/drawing/2014/main" id="{1EB2B1F9-65E4-F14A-935C-9F858625CBC6}"/>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88068" name="Rectangle 5">
            <a:extLst>
              <a:ext uri="{FF2B5EF4-FFF2-40B4-BE49-F238E27FC236}">
                <a16:creationId xmlns:a16="http://schemas.microsoft.com/office/drawing/2014/main" id="{3D241BB3-D970-DE4A-B1F6-D3A9BDF4B92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bunntekst 3"/>
          <p:cNvSpPr>
            <a:spLocks noGrp="1"/>
          </p:cNvSpPr>
          <p:nvPr>
            <p:ph type="ftr" sz="quarter" idx="4"/>
          </p:nvPr>
        </p:nvSpPr>
        <p:spPr/>
        <p:txBody>
          <a:bodyPr/>
          <a:lstStyle/>
          <a:p>
            <a:r>
              <a:rPr lang="en-US" altLang="nb-NO"/>
              <a:t>© 2009, Cisco Systems, Inc. All rights reserved.</a:t>
            </a:r>
          </a:p>
          <a:p>
            <a:r>
              <a:rPr lang="en-US" altLang="nb-NO"/>
              <a:t>Presentation_ID.scr</a:t>
            </a:r>
          </a:p>
        </p:txBody>
      </p:sp>
      <p:sp>
        <p:nvSpPr>
          <p:cNvPr id="5" name="Plassholder for lysbildenummer 4"/>
          <p:cNvSpPr>
            <a:spLocks noGrp="1"/>
          </p:cNvSpPr>
          <p:nvPr>
            <p:ph type="sldNum" sz="quarter" idx="5"/>
          </p:nvPr>
        </p:nvSpPr>
        <p:spPr/>
        <p:txBody>
          <a:bodyPr/>
          <a:lstStyle/>
          <a:p>
            <a:fld id="{2A5E7EA8-19E4-2D42-93E3-39282988508D}" type="slidenum">
              <a:rPr lang="en-US" altLang="nb-NO" smtClean="0"/>
              <a:pPr/>
              <a:t>54</a:t>
            </a:fld>
            <a:endParaRPr lang="en-US" altLang="nb-NO"/>
          </a:p>
        </p:txBody>
      </p:sp>
    </p:spTree>
    <p:extLst>
      <p:ext uri="{BB962C8B-B14F-4D97-AF65-F5344CB8AC3E}">
        <p14:creationId xmlns:p14="http://schemas.microsoft.com/office/powerpoint/2010/main" val="25235356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11">
            <a:extLst>
              <a:ext uri="{FF2B5EF4-FFF2-40B4-BE49-F238E27FC236}">
                <a16:creationId xmlns:a16="http://schemas.microsoft.com/office/drawing/2014/main" id="{F1DD8ED2-70B0-A44A-9922-B97D94287BD4}"/>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756FFEDD-4FEE-BF47-A1F8-FFDA6A892F4C}" type="slidenum">
              <a:rPr lang="en-US" altLang="nb-NO" sz="800">
                <a:solidFill>
                  <a:srgbClr val="8E8E95"/>
                </a:solidFill>
              </a:rPr>
              <a:pPr eaLnBrk="1" hangingPunct="1"/>
              <a:t>57</a:t>
            </a:fld>
            <a:endParaRPr lang="en-US" altLang="nb-NO" sz="800">
              <a:solidFill>
                <a:srgbClr val="8E8E95"/>
              </a:solidFill>
            </a:endParaRPr>
          </a:p>
        </p:txBody>
      </p:sp>
      <p:sp>
        <p:nvSpPr>
          <p:cNvPr id="92163" name="Rectangle 2">
            <a:extLst>
              <a:ext uri="{FF2B5EF4-FFF2-40B4-BE49-F238E27FC236}">
                <a16:creationId xmlns:a16="http://schemas.microsoft.com/office/drawing/2014/main" id="{107276B1-EC4B-D846-A489-7D1BFB1A02FB}"/>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92164" name="Rectangle 3">
            <a:extLst>
              <a:ext uri="{FF2B5EF4-FFF2-40B4-BE49-F238E27FC236}">
                <a16:creationId xmlns:a16="http://schemas.microsoft.com/office/drawing/2014/main" id="{2A830875-4ECB-6B41-B335-B16CA275670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dirty="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Footer Placeholder 3"/>
          <p:cNvSpPr>
            <a:spLocks noGrp="1"/>
          </p:cNvSpPr>
          <p:nvPr>
            <p:ph type="ftr" sz="quarter" idx="4"/>
          </p:nvPr>
        </p:nvSpPr>
        <p:spPr/>
        <p:txBody>
          <a:bodyPr/>
          <a:lstStyle/>
          <a:p>
            <a:r>
              <a:rPr lang="en-US" altLang="nb-NO"/>
              <a:t>© 2009, Cisco Systems, Inc. All rights reserved.</a:t>
            </a:r>
          </a:p>
          <a:p>
            <a:r>
              <a:rPr lang="en-US" altLang="nb-NO"/>
              <a:t>Presentation_ID.scr</a:t>
            </a:r>
          </a:p>
        </p:txBody>
      </p:sp>
      <p:sp>
        <p:nvSpPr>
          <p:cNvPr id="5" name="Slide Number Placeholder 4"/>
          <p:cNvSpPr>
            <a:spLocks noGrp="1"/>
          </p:cNvSpPr>
          <p:nvPr>
            <p:ph type="sldNum" sz="quarter" idx="5"/>
          </p:nvPr>
        </p:nvSpPr>
        <p:spPr/>
        <p:txBody>
          <a:bodyPr/>
          <a:lstStyle/>
          <a:p>
            <a:fld id="{2A5E7EA8-19E4-2D42-93E3-39282988508D}" type="slidenum">
              <a:rPr lang="en-US" altLang="nb-NO" smtClean="0"/>
              <a:pPr/>
              <a:t>60</a:t>
            </a:fld>
            <a:endParaRPr lang="en-US" altLang="nb-NO"/>
          </a:p>
        </p:txBody>
      </p:sp>
    </p:spTree>
    <p:extLst>
      <p:ext uri="{BB962C8B-B14F-4D97-AF65-F5344CB8AC3E}">
        <p14:creationId xmlns:p14="http://schemas.microsoft.com/office/powerpoint/2010/main" val="347611101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en-US" dirty="0"/>
          </a:p>
        </p:txBody>
      </p:sp>
      <p:sp>
        <p:nvSpPr>
          <p:cNvPr id="4" name="Plassholder for bunntekst 3"/>
          <p:cNvSpPr>
            <a:spLocks noGrp="1"/>
          </p:cNvSpPr>
          <p:nvPr>
            <p:ph type="ftr" sz="quarter" idx="4"/>
          </p:nvPr>
        </p:nvSpPr>
        <p:spPr/>
        <p:txBody>
          <a:bodyPr/>
          <a:lstStyle/>
          <a:p>
            <a:r>
              <a:rPr lang="en-US" altLang="nb-NO"/>
              <a:t>© 2009, Cisco Systems, Inc. All rights reserved.</a:t>
            </a:r>
          </a:p>
          <a:p>
            <a:r>
              <a:rPr lang="en-US" altLang="nb-NO"/>
              <a:t>Presentation_ID.scr</a:t>
            </a:r>
          </a:p>
        </p:txBody>
      </p:sp>
      <p:sp>
        <p:nvSpPr>
          <p:cNvPr id="5" name="Plassholder for lysbildenummer 4"/>
          <p:cNvSpPr>
            <a:spLocks noGrp="1"/>
          </p:cNvSpPr>
          <p:nvPr>
            <p:ph type="sldNum" sz="quarter" idx="5"/>
          </p:nvPr>
        </p:nvSpPr>
        <p:spPr/>
        <p:txBody>
          <a:bodyPr/>
          <a:lstStyle/>
          <a:p>
            <a:fld id="{2A5E7EA8-19E4-2D42-93E3-39282988508D}" type="slidenum">
              <a:rPr lang="en-US" altLang="nb-NO" smtClean="0"/>
              <a:pPr/>
              <a:t>65</a:t>
            </a:fld>
            <a:endParaRPr lang="en-US" altLang="nb-NO"/>
          </a:p>
        </p:txBody>
      </p:sp>
    </p:spTree>
    <p:extLst>
      <p:ext uri="{BB962C8B-B14F-4D97-AF65-F5344CB8AC3E}">
        <p14:creationId xmlns:p14="http://schemas.microsoft.com/office/powerpoint/2010/main" val="347314705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11">
            <a:extLst>
              <a:ext uri="{FF2B5EF4-FFF2-40B4-BE49-F238E27FC236}">
                <a16:creationId xmlns:a16="http://schemas.microsoft.com/office/drawing/2014/main" id="{9CC6F062-D08A-6948-B2B9-2CDB3F3E37F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F82A067-88F0-5E45-8BD7-D0BF0F7CCAFD}" type="slidenum">
              <a:rPr lang="en-US" altLang="nb-NO" sz="800">
                <a:solidFill>
                  <a:srgbClr val="8E8E95"/>
                </a:solidFill>
              </a:rPr>
              <a:pPr eaLnBrk="1" hangingPunct="1"/>
              <a:t>66</a:t>
            </a:fld>
            <a:endParaRPr lang="en-US" altLang="nb-NO" sz="800">
              <a:solidFill>
                <a:srgbClr val="8E8E95"/>
              </a:solidFill>
            </a:endParaRPr>
          </a:p>
        </p:txBody>
      </p:sp>
      <p:sp>
        <p:nvSpPr>
          <p:cNvPr id="99331" name="Rectangle 4">
            <a:extLst>
              <a:ext uri="{FF2B5EF4-FFF2-40B4-BE49-F238E27FC236}">
                <a16:creationId xmlns:a16="http://schemas.microsoft.com/office/drawing/2014/main" id="{11DD074A-9C12-144B-B9DC-DD58B43F0B87}"/>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99332" name="Rectangle 5">
            <a:extLst>
              <a:ext uri="{FF2B5EF4-FFF2-40B4-BE49-F238E27FC236}">
                <a16:creationId xmlns:a16="http://schemas.microsoft.com/office/drawing/2014/main" id="{63AE7C67-9BEA-6D45-B42F-24D90D77DB66}"/>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11">
            <a:extLst>
              <a:ext uri="{FF2B5EF4-FFF2-40B4-BE49-F238E27FC236}">
                <a16:creationId xmlns:a16="http://schemas.microsoft.com/office/drawing/2014/main" id="{BF3E5163-7CF8-EA43-AE5D-7CBFAA834AD3}"/>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617E9045-0D0B-4940-A0ED-DED4BDE2DF19}" type="slidenum">
              <a:rPr lang="en-US" altLang="nb-NO" sz="800">
                <a:solidFill>
                  <a:srgbClr val="8E8E95"/>
                </a:solidFill>
              </a:rPr>
              <a:pPr eaLnBrk="1" hangingPunct="1"/>
              <a:t>67</a:t>
            </a:fld>
            <a:endParaRPr lang="en-US" altLang="nb-NO" sz="800">
              <a:solidFill>
                <a:srgbClr val="8E8E95"/>
              </a:solidFill>
            </a:endParaRPr>
          </a:p>
        </p:txBody>
      </p:sp>
      <p:sp>
        <p:nvSpPr>
          <p:cNvPr id="101379" name="Rectangle 2">
            <a:extLst>
              <a:ext uri="{FF2B5EF4-FFF2-40B4-BE49-F238E27FC236}">
                <a16:creationId xmlns:a16="http://schemas.microsoft.com/office/drawing/2014/main" id="{A4E848DB-E4C2-E04E-A11D-8FC8303AC86F}"/>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01380" name="Rectangle 3">
            <a:extLst>
              <a:ext uri="{FF2B5EF4-FFF2-40B4-BE49-F238E27FC236}">
                <a16:creationId xmlns:a16="http://schemas.microsoft.com/office/drawing/2014/main" id="{AA1EEBE6-0B84-B545-B7A8-013390FB4D12}"/>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11">
            <a:extLst>
              <a:ext uri="{FF2B5EF4-FFF2-40B4-BE49-F238E27FC236}">
                <a16:creationId xmlns:a16="http://schemas.microsoft.com/office/drawing/2014/main" id="{05A82C35-D781-1C48-9FE9-7750E9F4D9C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BB857DFF-654D-AE45-A700-98A624D58903}" type="slidenum">
              <a:rPr lang="en-US" altLang="nb-NO" sz="800">
                <a:solidFill>
                  <a:srgbClr val="8E8E95"/>
                </a:solidFill>
              </a:rPr>
              <a:pPr eaLnBrk="1" hangingPunct="1"/>
              <a:t>71</a:t>
            </a:fld>
            <a:endParaRPr lang="en-US" altLang="nb-NO" sz="800">
              <a:solidFill>
                <a:srgbClr val="8E8E95"/>
              </a:solidFill>
            </a:endParaRPr>
          </a:p>
        </p:txBody>
      </p:sp>
      <p:sp>
        <p:nvSpPr>
          <p:cNvPr id="110595" name="Rectangle 4">
            <a:extLst>
              <a:ext uri="{FF2B5EF4-FFF2-40B4-BE49-F238E27FC236}">
                <a16:creationId xmlns:a16="http://schemas.microsoft.com/office/drawing/2014/main" id="{C9681684-5A85-6042-BA91-F1866CB16B19}"/>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10596" name="Rectangle 5">
            <a:extLst>
              <a:ext uri="{FF2B5EF4-FFF2-40B4-BE49-F238E27FC236}">
                <a16:creationId xmlns:a16="http://schemas.microsoft.com/office/drawing/2014/main" id="{0EA8F1DD-A059-8E44-9391-F699ECEE4F7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11">
            <a:extLst>
              <a:ext uri="{FF2B5EF4-FFF2-40B4-BE49-F238E27FC236}">
                <a16:creationId xmlns:a16="http://schemas.microsoft.com/office/drawing/2014/main" id="{7B99D96D-0BD4-1549-8125-109847EEC1A7}"/>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99B427C9-56B5-694D-8841-EAE49462FB97}" type="slidenum">
              <a:rPr lang="en-US" altLang="nb-NO" sz="800">
                <a:solidFill>
                  <a:srgbClr val="8E8E95"/>
                </a:solidFill>
              </a:rPr>
              <a:pPr eaLnBrk="1" hangingPunct="1"/>
              <a:t>73</a:t>
            </a:fld>
            <a:endParaRPr lang="en-US" altLang="nb-NO" sz="800">
              <a:solidFill>
                <a:srgbClr val="8E8E95"/>
              </a:solidFill>
            </a:endParaRPr>
          </a:p>
        </p:txBody>
      </p:sp>
      <p:sp>
        <p:nvSpPr>
          <p:cNvPr id="113667" name="Rectangle 4">
            <a:extLst>
              <a:ext uri="{FF2B5EF4-FFF2-40B4-BE49-F238E27FC236}">
                <a16:creationId xmlns:a16="http://schemas.microsoft.com/office/drawing/2014/main" id="{B352BC12-03BE-514D-88E2-5994F1FC19BB}"/>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13668" name="Rectangle 5">
            <a:extLst>
              <a:ext uri="{FF2B5EF4-FFF2-40B4-BE49-F238E27FC236}">
                <a16:creationId xmlns:a16="http://schemas.microsoft.com/office/drawing/2014/main" id="{2FDE514D-533D-D548-9ABC-012B04ADF71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11">
            <a:extLst>
              <a:ext uri="{FF2B5EF4-FFF2-40B4-BE49-F238E27FC236}">
                <a16:creationId xmlns:a16="http://schemas.microsoft.com/office/drawing/2014/main" id="{759E9EA1-92C3-3E41-8E7A-B651D35C081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6F9B66D1-4412-DD46-ACF1-C76603DC4FA3}" type="slidenum">
              <a:rPr lang="en-US" altLang="nb-NO" sz="800">
                <a:solidFill>
                  <a:srgbClr val="8E8E95"/>
                </a:solidFill>
              </a:rPr>
              <a:pPr eaLnBrk="1" hangingPunct="1"/>
              <a:t>74</a:t>
            </a:fld>
            <a:endParaRPr lang="en-US" altLang="nb-NO" sz="800">
              <a:solidFill>
                <a:srgbClr val="8E8E95"/>
              </a:solidFill>
            </a:endParaRPr>
          </a:p>
        </p:txBody>
      </p:sp>
      <p:sp>
        <p:nvSpPr>
          <p:cNvPr id="115715" name="Rectangle 2">
            <a:extLst>
              <a:ext uri="{FF2B5EF4-FFF2-40B4-BE49-F238E27FC236}">
                <a16:creationId xmlns:a16="http://schemas.microsoft.com/office/drawing/2014/main" id="{47132A5F-9193-4C46-A3C7-FB00A42755BC}"/>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15716" name="Rectangle 3">
            <a:extLst>
              <a:ext uri="{FF2B5EF4-FFF2-40B4-BE49-F238E27FC236}">
                <a16:creationId xmlns:a16="http://schemas.microsoft.com/office/drawing/2014/main" id="{55190FC9-1CF7-BF41-89C8-0722EA7A0839}"/>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Rectangle 11">
            <a:extLst>
              <a:ext uri="{FF2B5EF4-FFF2-40B4-BE49-F238E27FC236}">
                <a16:creationId xmlns:a16="http://schemas.microsoft.com/office/drawing/2014/main" id="{8DB5081E-1D09-0742-8DEC-D3F5D3E8B6A0}"/>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BDEAE61E-7074-8C4C-B8C0-21FCD3A73A52}" type="slidenum">
              <a:rPr lang="en-US" altLang="nb-NO" sz="800">
                <a:solidFill>
                  <a:srgbClr val="8E8E95"/>
                </a:solidFill>
              </a:rPr>
              <a:pPr eaLnBrk="1" hangingPunct="1"/>
              <a:t>75</a:t>
            </a:fld>
            <a:endParaRPr lang="en-US" altLang="nb-NO" sz="800">
              <a:solidFill>
                <a:srgbClr val="8E8E95"/>
              </a:solidFill>
            </a:endParaRPr>
          </a:p>
        </p:txBody>
      </p:sp>
      <p:sp>
        <p:nvSpPr>
          <p:cNvPr id="117763" name="Rectangle 4">
            <a:extLst>
              <a:ext uri="{FF2B5EF4-FFF2-40B4-BE49-F238E27FC236}">
                <a16:creationId xmlns:a16="http://schemas.microsoft.com/office/drawing/2014/main" id="{06966DA3-7B41-3349-B1E5-33CDE0130D08}"/>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17764" name="Rectangle 5">
            <a:extLst>
              <a:ext uri="{FF2B5EF4-FFF2-40B4-BE49-F238E27FC236}">
                <a16:creationId xmlns:a16="http://schemas.microsoft.com/office/drawing/2014/main" id="{01932C06-8D79-7B44-8C45-F2D7C6B078E4}"/>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nb-NO"/>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11">
            <a:extLst>
              <a:ext uri="{FF2B5EF4-FFF2-40B4-BE49-F238E27FC236}">
                <a16:creationId xmlns:a16="http://schemas.microsoft.com/office/drawing/2014/main" id="{47F60581-657F-8840-898C-DE07ED5C633A}"/>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BBCD8456-5000-7C4C-B614-2BD6C94DC6BD}" type="slidenum">
              <a:rPr lang="en-US" altLang="nb-NO" sz="800">
                <a:solidFill>
                  <a:srgbClr val="8E8E95"/>
                </a:solidFill>
              </a:rPr>
              <a:pPr eaLnBrk="1" hangingPunct="1"/>
              <a:t>77</a:t>
            </a:fld>
            <a:endParaRPr lang="en-US" altLang="nb-NO" sz="800">
              <a:solidFill>
                <a:srgbClr val="8E8E95"/>
              </a:solidFill>
            </a:endParaRPr>
          </a:p>
        </p:txBody>
      </p:sp>
      <p:sp>
        <p:nvSpPr>
          <p:cNvPr id="120835" name="Rectangle 2">
            <a:extLst>
              <a:ext uri="{FF2B5EF4-FFF2-40B4-BE49-F238E27FC236}">
                <a16:creationId xmlns:a16="http://schemas.microsoft.com/office/drawing/2014/main" id="{D47E7F65-9611-1342-956E-82C9278156A6}"/>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20836" name="Rectangle 3">
            <a:extLst>
              <a:ext uri="{FF2B5EF4-FFF2-40B4-BE49-F238E27FC236}">
                <a16:creationId xmlns:a16="http://schemas.microsoft.com/office/drawing/2014/main" id="{0020BDDA-A693-1E40-A6D5-09C93E92638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11">
            <a:extLst>
              <a:ext uri="{FF2B5EF4-FFF2-40B4-BE49-F238E27FC236}">
                <a16:creationId xmlns:a16="http://schemas.microsoft.com/office/drawing/2014/main" id="{A68F89A0-6FC9-EB4F-8972-1F5AF1E1EDB1}"/>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5C05E73-A1F0-CE49-AD89-4CA10B7167B0}" type="slidenum">
              <a:rPr lang="en-US" altLang="nb-NO" sz="800">
                <a:solidFill>
                  <a:srgbClr val="8E8E95"/>
                </a:solidFill>
              </a:rPr>
              <a:pPr eaLnBrk="1" hangingPunct="1"/>
              <a:t>78</a:t>
            </a:fld>
            <a:endParaRPr lang="en-US" altLang="nb-NO" sz="800">
              <a:solidFill>
                <a:srgbClr val="8E8E95"/>
              </a:solidFill>
            </a:endParaRPr>
          </a:p>
        </p:txBody>
      </p:sp>
      <p:sp>
        <p:nvSpPr>
          <p:cNvPr id="122883" name="Rectangle 2">
            <a:extLst>
              <a:ext uri="{FF2B5EF4-FFF2-40B4-BE49-F238E27FC236}">
                <a16:creationId xmlns:a16="http://schemas.microsoft.com/office/drawing/2014/main" id="{C86B52E1-05CB-7949-B5A2-2A9F47B01171}"/>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22884" name="Rectangle 3">
            <a:extLst>
              <a:ext uri="{FF2B5EF4-FFF2-40B4-BE49-F238E27FC236}">
                <a16:creationId xmlns:a16="http://schemas.microsoft.com/office/drawing/2014/main" id="{AA8C08C2-BFF5-0C49-9CAB-43D56A25C19F}"/>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11">
            <a:extLst>
              <a:ext uri="{FF2B5EF4-FFF2-40B4-BE49-F238E27FC236}">
                <a16:creationId xmlns:a16="http://schemas.microsoft.com/office/drawing/2014/main" id="{2E56DF66-8093-F54E-815B-BE6090BA2D65}"/>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EF1D7088-C8E0-EC4A-848A-98E93A4720FD}" type="slidenum">
              <a:rPr lang="en-US" altLang="nb-NO" sz="800">
                <a:solidFill>
                  <a:srgbClr val="8E8E95"/>
                </a:solidFill>
              </a:rPr>
              <a:pPr eaLnBrk="1" hangingPunct="1"/>
              <a:t>80</a:t>
            </a:fld>
            <a:endParaRPr lang="en-US" altLang="nb-NO" sz="800">
              <a:solidFill>
                <a:srgbClr val="8E8E95"/>
              </a:solidFill>
            </a:endParaRPr>
          </a:p>
        </p:txBody>
      </p:sp>
      <p:sp>
        <p:nvSpPr>
          <p:cNvPr id="133123" name="Rectangle 4">
            <a:extLst>
              <a:ext uri="{FF2B5EF4-FFF2-40B4-BE49-F238E27FC236}">
                <a16:creationId xmlns:a16="http://schemas.microsoft.com/office/drawing/2014/main" id="{4E6546B8-8F14-CD48-A6D8-012F1C973408}"/>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33124" name="Rectangle 5">
            <a:extLst>
              <a:ext uri="{FF2B5EF4-FFF2-40B4-BE49-F238E27FC236}">
                <a16:creationId xmlns:a16="http://schemas.microsoft.com/office/drawing/2014/main" id="{DC210148-E3F1-A54E-9223-02DC34E2C6B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11">
            <a:extLst>
              <a:ext uri="{FF2B5EF4-FFF2-40B4-BE49-F238E27FC236}">
                <a16:creationId xmlns:a16="http://schemas.microsoft.com/office/drawing/2014/main" id="{E3632C1B-6962-EF47-A8A5-1F6ED2B9CD5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80EABC6C-870B-7549-9D7C-7AC9AF2FFCD1}" type="slidenum">
              <a:rPr lang="en-US" altLang="nb-NO" sz="800">
                <a:solidFill>
                  <a:srgbClr val="8E8E95"/>
                </a:solidFill>
              </a:rPr>
              <a:pPr eaLnBrk="1" hangingPunct="1"/>
              <a:t>81</a:t>
            </a:fld>
            <a:endParaRPr lang="en-US" altLang="nb-NO" sz="800">
              <a:solidFill>
                <a:srgbClr val="8E8E95"/>
              </a:solidFill>
            </a:endParaRPr>
          </a:p>
        </p:txBody>
      </p:sp>
      <p:sp>
        <p:nvSpPr>
          <p:cNvPr id="188419" name="Rectangle 2">
            <a:extLst>
              <a:ext uri="{FF2B5EF4-FFF2-40B4-BE49-F238E27FC236}">
                <a16:creationId xmlns:a16="http://schemas.microsoft.com/office/drawing/2014/main" id="{083B3496-7057-DD4C-973E-01A64AB067A1}"/>
              </a:ext>
            </a:extLst>
          </p:cNvPr>
          <p:cNvSpPr>
            <a:spLocks noGrp="1" noRot="1" noChangeAspect="1" noChangeArrowheads="1" noTextEdit="1"/>
          </p:cNvSpPr>
          <p:nvPr>
            <p:ph type="sldImg"/>
          </p:nvPr>
        </p:nvSpPr>
        <p:spPr bwMode="auto">
          <a:xfrm>
            <a:off x="839788" y="241300"/>
            <a:ext cx="5233987" cy="3925888"/>
          </a:xfrm>
          <a:noFill/>
          <a:ln>
            <a:miter lim="800000"/>
            <a:headEnd/>
            <a:tailEnd/>
          </a:ln>
          <a:extLst>
            <a:ext uri="{909E8E84-426E-40DD-AFC4-6F175D3DCCD1}">
              <a14:hiddenFill xmlns:a14="http://schemas.microsoft.com/office/drawing/2010/main">
                <a:solidFill>
                  <a:srgbClr val="FFFFFF"/>
                </a:solidFill>
              </a14:hiddenFill>
            </a:ext>
          </a:extLst>
        </p:spPr>
      </p:sp>
      <p:sp>
        <p:nvSpPr>
          <p:cNvPr id="188420" name="Rectangle 3">
            <a:extLst>
              <a:ext uri="{FF2B5EF4-FFF2-40B4-BE49-F238E27FC236}">
                <a16:creationId xmlns:a16="http://schemas.microsoft.com/office/drawing/2014/main" id="{B9028C4B-F75D-794F-A2E2-EB92EA38AD7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nb-NO" altLang="nb-NO"/>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Horizontal 1">
    <p:spTree>
      <p:nvGrpSpPr>
        <p:cNvPr id="1" name=""/>
        <p:cNvGrpSpPr/>
        <p:nvPr/>
      </p:nvGrpSpPr>
      <p:grpSpPr>
        <a:xfrm>
          <a:off x="0" y="0"/>
          <a:ext cx="0" cy="0"/>
          <a:chOff x="0" y="0"/>
          <a:chExt cx="0" cy="0"/>
        </a:xfrm>
      </p:grpSpPr>
      <p:grpSp>
        <p:nvGrpSpPr>
          <p:cNvPr id="4" name="Group 7">
            <a:extLst>
              <a:ext uri="{FF2B5EF4-FFF2-40B4-BE49-F238E27FC236}">
                <a16:creationId xmlns:a16="http://schemas.microsoft.com/office/drawing/2014/main" id="{75CFBDD5-D96C-1745-B35B-602F9ABD0438}"/>
              </a:ext>
            </a:extLst>
          </p:cNvPr>
          <p:cNvGrpSpPr>
            <a:grpSpLocks/>
          </p:cNvGrpSpPr>
          <p:nvPr/>
        </p:nvGrpSpPr>
        <p:grpSpPr bwMode="auto">
          <a:xfrm>
            <a:off x="676275" y="927100"/>
            <a:ext cx="858838" cy="457200"/>
            <a:chOff x="3272" y="1316"/>
            <a:chExt cx="1889" cy="1002"/>
          </a:xfrm>
        </p:grpSpPr>
        <p:sp>
          <p:nvSpPr>
            <p:cNvPr id="5" name="AutoShape 8">
              <a:extLst>
                <a:ext uri="{FF2B5EF4-FFF2-40B4-BE49-F238E27FC236}">
                  <a16:creationId xmlns:a16="http://schemas.microsoft.com/office/drawing/2014/main" id="{9195B4EC-E4A0-2340-BB9A-641C39D4C4F6}"/>
                </a:ext>
              </a:extLst>
            </p:cNvPr>
            <p:cNvSpPr>
              <a:spLocks noChangeAspect="1" noChangeArrowheads="1" noTextEdit="1"/>
            </p:cNvSpPr>
            <p:nvPr/>
          </p:nvSpPr>
          <p:spPr bwMode="black">
            <a:xfrm>
              <a:off x="3272" y="1316"/>
              <a:ext cx="1889" cy="1002"/>
            </a:xfrm>
            <a:prstGeom prst="rect">
              <a:avLst/>
            </a:prstGeom>
            <a:noFill/>
            <a:ln w="9525">
              <a:noFill/>
              <a:miter lim="800000"/>
              <a:headEnd/>
              <a:tailEnd/>
            </a:ln>
          </p:spPr>
          <p:txBody>
            <a:bodyPr/>
            <a:lstStyle/>
            <a:p>
              <a:pPr fontAlgn="auto">
                <a:spcBef>
                  <a:spcPts val="0"/>
                </a:spcBef>
                <a:spcAft>
                  <a:spcPts val="0"/>
                </a:spcAft>
                <a:defRPr/>
              </a:pPr>
              <a:endParaRPr lang="en-US">
                <a:latin typeface="+mn-lt"/>
                <a:ea typeface="+mn-ea"/>
              </a:endParaRPr>
            </a:p>
          </p:txBody>
        </p:sp>
        <p:sp>
          <p:nvSpPr>
            <p:cNvPr id="6" name="Rectangle 10">
              <a:extLst>
                <a:ext uri="{FF2B5EF4-FFF2-40B4-BE49-F238E27FC236}">
                  <a16:creationId xmlns:a16="http://schemas.microsoft.com/office/drawing/2014/main" id="{E3985FEA-E520-F94A-9690-730EE915293A}"/>
                </a:ext>
              </a:extLst>
            </p:cNvPr>
            <p:cNvSpPr>
              <a:spLocks noChangeArrowheads="1"/>
            </p:cNvSpPr>
            <p:nvPr/>
          </p:nvSpPr>
          <p:spPr bwMode="black">
            <a:xfrm>
              <a:off x="3803" y="1981"/>
              <a:ext cx="87" cy="324"/>
            </a:xfrm>
            <a:prstGeom prst="rect">
              <a:avLst/>
            </a:prstGeom>
            <a:solidFill>
              <a:schemeClr val="bg2">
                <a:lumMod val="50000"/>
              </a:schemeClr>
            </a:solidFill>
            <a:ln w="9525">
              <a:noFill/>
              <a:miter lim="800000"/>
              <a:headEnd/>
              <a:tailEnd/>
            </a:ln>
          </p:spPr>
          <p:txBody>
            <a:bodyPr/>
            <a:lstStyle/>
            <a:p>
              <a:pPr fontAlgn="auto">
                <a:spcBef>
                  <a:spcPts val="0"/>
                </a:spcBef>
                <a:spcAft>
                  <a:spcPts val="0"/>
                </a:spcAft>
                <a:defRPr/>
              </a:pPr>
              <a:endParaRPr lang="en-US">
                <a:latin typeface="+mn-lt"/>
                <a:ea typeface="+mn-ea"/>
              </a:endParaRPr>
            </a:p>
          </p:txBody>
        </p:sp>
        <p:sp>
          <p:nvSpPr>
            <p:cNvPr id="7" name="Freeform 11">
              <a:extLst>
                <a:ext uri="{FF2B5EF4-FFF2-40B4-BE49-F238E27FC236}">
                  <a16:creationId xmlns:a16="http://schemas.microsoft.com/office/drawing/2014/main" id="{7B049D35-A7EA-0D4B-9718-3944F6DF98DA}"/>
                </a:ext>
              </a:extLst>
            </p:cNvPr>
            <p:cNvSpPr>
              <a:spLocks/>
            </p:cNvSpPr>
            <p:nvPr/>
          </p:nvSpPr>
          <p:spPr bwMode="black">
            <a:xfrm>
              <a:off x="4306" y="1970"/>
              <a:ext cx="248" cy="344"/>
            </a:xfrm>
            <a:custGeom>
              <a:avLst/>
              <a:gdLst/>
              <a:ahLst/>
              <a:cxnLst>
                <a:cxn ang="0">
                  <a:pos x="58" y="24"/>
                </a:cxn>
                <a:cxn ang="0">
                  <a:pos x="42" y="20"/>
                </a:cxn>
                <a:cxn ang="0">
                  <a:pos x="21" y="40"/>
                </a:cxn>
                <a:cxn ang="0">
                  <a:pos x="42" y="60"/>
                </a:cxn>
                <a:cxn ang="0">
                  <a:pos x="58" y="56"/>
                </a:cxn>
                <a:cxn ang="0">
                  <a:pos x="58" y="77"/>
                </a:cxn>
                <a:cxn ang="0">
                  <a:pos x="41" y="80"/>
                </a:cxn>
                <a:cxn ang="0">
                  <a:pos x="0" y="40"/>
                </a:cxn>
                <a:cxn ang="0">
                  <a:pos x="41" y="0"/>
                </a:cxn>
                <a:cxn ang="0">
                  <a:pos x="58" y="3"/>
                </a:cxn>
                <a:cxn ang="0">
                  <a:pos x="58" y="24"/>
                </a:cxn>
              </a:cxnLst>
              <a:rect l="0" t="0" r="r" b="b"/>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8" name="Freeform 13">
              <a:extLst>
                <a:ext uri="{FF2B5EF4-FFF2-40B4-BE49-F238E27FC236}">
                  <a16:creationId xmlns:a16="http://schemas.microsoft.com/office/drawing/2014/main" id="{1B862190-7FDB-AD4E-AE3F-687745A70F6C}"/>
                </a:ext>
              </a:extLst>
            </p:cNvPr>
            <p:cNvSpPr>
              <a:spLocks/>
            </p:cNvSpPr>
            <p:nvPr/>
          </p:nvSpPr>
          <p:spPr bwMode="black">
            <a:xfrm>
              <a:off x="3443" y="1970"/>
              <a:ext cx="248" cy="344"/>
            </a:xfrm>
            <a:custGeom>
              <a:avLst/>
              <a:gdLst/>
              <a:ahLst/>
              <a:cxnLst>
                <a:cxn ang="0">
                  <a:pos x="58" y="24"/>
                </a:cxn>
                <a:cxn ang="0">
                  <a:pos x="42" y="20"/>
                </a:cxn>
                <a:cxn ang="0">
                  <a:pos x="21" y="40"/>
                </a:cxn>
                <a:cxn ang="0">
                  <a:pos x="42" y="60"/>
                </a:cxn>
                <a:cxn ang="0">
                  <a:pos x="58" y="56"/>
                </a:cxn>
                <a:cxn ang="0">
                  <a:pos x="58" y="77"/>
                </a:cxn>
                <a:cxn ang="0">
                  <a:pos x="40" y="80"/>
                </a:cxn>
                <a:cxn ang="0">
                  <a:pos x="0" y="40"/>
                </a:cxn>
                <a:cxn ang="0">
                  <a:pos x="40" y="0"/>
                </a:cxn>
                <a:cxn ang="0">
                  <a:pos x="58" y="3"/>
                </a:cxn>
                <a:cxn ang="0">
                  <a:pos x="58" y="24"/>
                </a:cxn>
              </a:cxnLst>
              <a:rect l="0" t="0" r="r" b="b"/>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9" name="Freeform 14">
              <a:extLst>
                <a:ext uri="{FF2B5EF4-FFF2-40B4-BE49-F238E27FC236}">
                  <a16:creationId xmlns:a16="http://schemas.microsoft.com/office/drawing/2014/main" id="{805CA603-7C6E-2148-B78E-2E08AD3EEE63}"/>
                </a:ext>
              </a:extLst>
            </p:cNvPr>
            <p:cNvSpPr>
              <a:spLocks noEditPoints="1"/>
            </p:cNvSpPr>
            <p:nvPr/>
          </p:nvSpPr>
          <p:spPr bwMode="black">
            <a:xfrm>
              <a:off x="4644" y="1970"/>
              <a:ext cx="342" cy="344"/>
            </a:xfrm>
            <a:custGeom>
              <a:avLst/>
              <a:gdLst/>
              <a:ahLst/>
              <a:cxnLst>
                <a:cxn ang="0">
                  <a:pos x="80" y="40"/>
                </a:cxn>
                <a:cxn ang="0">
                  <a:pos x="40" y="80"/>
                </a:cxn>
                <a:cxn ang="0">
                  <a:pos x="0" y="40"/>
                </a:cxn>
                <a:cxn ang="0">
                  <a:pos x="40" y="0"/>
                </a:cxn>
                <a:cxn ang="0">
                  <a:pos x="80" y="40"/>
                </a:cxn>
                <a:cxn ang="0">
                  <a:pos x="40" y="20"/>
                </a:cxn>
                <a:cxn ang="0">
                  <a:pos x="20" y="40"/>
                </a:cxn>
                <a:cxn ang="0">
                  <a:pos x="40" y="60"/>
                </a:cxn>
                <a:cxn ang="0">
                  <a:pos x="60" y="40"/>
                </a:cxn>
                <a:cxn ang="0">
                  <a:pos x="40" y="20"/>
                </a:cxn>
              </a:cxnLst>
              <a:rect l="0" t="0" r="r" b="b"/>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0" name="Freeform 15">
              <a:extLst>
                <a:ext uri="{FF2B5EF4-FFF2-40B4-BE49-F238E27FC236}">
                  <a16:creationId xmlns:a16="http://schemas.microsoft.com/office/drawing/2014/main" id="{506DA928-F7A4-AA42-B131-156CFF9C6C87}"/>
                </a:ext>
              </a:extLst>
            </p:cNvPr>
            <p:cNvSpPr>
              <a:spLocks/>
            </p:cNvSpPr>
            <p:nvPr/>
          </p:nvSpPr>
          <p:spPr bwMode="black">
            <a:xfrm>
              <a:off x="3998" y="1970"/>
              <a:ext cx="223" cy="344"/>
            </a:xfrm>
            <a:custGeom>
              <a:avLst/>
              <a:gdLst/>
              <a:ahLst/>
              <a:cxnLst>
                <a:cxn ang="0">
                  <a:pos x="47" y="19"/>
                </a:cxn>
                <a:cxn ang="0">
                  <a:pos x="32" y="17"/>
                </a:cxn>
                <a:cxn ang="0">
                  <a:pos x="20" y="23"/>
                </a:cxn>
                <a:cxn ang="0">
                  <a:pos x="29" y="30"/>
                </a:cxn>
                <a:cxn ang="0">
                  <a:pos x="34" y="32"/>
                </a:cxn>
                <a:cxn ang="0">
                  <a:pos x="52" y="54"/>
                </a:cxn>
                <a:cxn ang="0">
                  <a:pos x="21" y="80"/>
                </a:cxn>
                <a:cxn ang="0">
                  <a:pos x="0" y="77"/>
                </a:cxn>
                <a:cxn ang="0">
                  <a:pos x="0" y="60"/>
                </a:cxn>
                <a:cxn ang="0">
                  <a:pos x="18" y="63"/>
                </a:cxn>
                <a:cxn ang="0">
                  <a:pos x="32" y="56"/>
                </a:cxn>
                <a:cxn ang="0">
                  <a:pos x="23" y="48"/>
                </a:cxn>
                <a:cxn ang="0">
                  <a:pos x="19" y="47"/>
                </a:cxn>
                <a:cxn ang="0">
                  <a:pos x="0" y="24"/>
                </a:cxn>
                <a:cxn ang="0">
                  <a:pos x="28" y="0"/>
                </a:cxn>
                <a:cxn ang="0">
                  <a:pos x="47" y="3"/>
                </a:cxn>
                <a:cxn ang="0">
                  <a:pos x="47" y="19"/>
                </a:cxn>
              </a:cxnLst>
              <a:rect l="0" t="0" r="r" b="b"/>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1" name="Freeform 16">
              <a:extLst>
                <a:ext uri="{FF2B5EF4-FFF2-40B4-BE49-F238E27FC236}">
                  <a16:creationId xmlns:a16="http://schemas.microsoft.com/office/drawing/2014/main" id="{D31F4D3F-0EA4-174A-9B5C-35B549828F22}"/>
                </a:ext>
              </a:extLst>
            </p:cNvPr>
            <p:cNvSpPr>
              <a:spLocks/>
            </p:cNvSpPr>
            <p:nvPr/>
          </p:nvSpPr>
          <p:spPr bwMode="black">
            <a:xfrm>
              <a:off x="3272" y="1587"/>
              <a:ext cx="80" cy="167"/>
            </a:xfrm>
            <a:custGeom>
              <a:avLst/>
              <a:gdLst/>
              <a:ahLst/>
              <a:cxnLst>
                <a:cxn ang="0">
                  <a:pos x="19" y="10"/>
                </a:cxn>
                <a:cxn ang="0">
                  <a:pos x="10" y="0"/>
                </a:cxn>
                <a:cxn ang="0">
                  <a:pos x="0" y="10"/>
                </a:cxn>
                <a:cxn ang="0">
                  <a:pos x="0" y="30"/>
                </a:cxn>
                <a:cxn ang="0">
                  <a:pos x="10" y="39"/>
                </a:cxn>
                <a:cxn ang="0">
                  <a:pos x="19" y="30"/>
                </a:cxn>
                <a:cxn ang="0">
                  <a:pos x="19" y="10"/>
                </a:cxn>
              </a:cxnLst>
              <a:rect l="0" t="0" r="r" b="b"/>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2" name="Freeform 17">
              <a:extLst>
                <a:ext uri="{FF2B5EF4-FFF2-40B4-BE49-F238E27FC236}">
                  <a16:creationId xmlns:a16="http://schemas.microsoft.com/office/drawing/2014/main" id="{6A644C1F-D8C8-2A4C-B6B7-8704E6C77F82}"/>
                </a:ext>
              </a:extLst>
            </p:cNvPr>
            <p:cNvSpPr>
              <a:spLocks/>
            </p:cNvSpPr>
            <p:nvPr/>
          </p:nvSpPr>
          <p:spPr bwMode="black">
            <a:xfrm>
              <a:off x="3499" y="1473"/>
              <a:ext cx="80" cy="282"/>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3" name="Freeform 18">
              <a:extLst>
                <a:ext uri="{FF2B5EF4-FFF2-40B4-BE49-F238E27FC236}">
                  <a16:creationId xmlns:a16="http://schemas.microsoft.com/office/drawing/2014/main" id="{957BA67B-F82C-8143-9E65-B77B42FE13B2}"/>
                </a:ext>
              </a:extLst>
            </p:cNvPr>
            <p:cNvSpPr>
              <a:spLocks/>
            </p:cNvSpPr>
            <p:nvPr/>
          </p:nvSpPr>
          <p:spPr bwMode="black">
            <a:xfrm>
              <a:off x="3722" y="1319"/>
              <a:ext cx="80" cy="515"/>
            </a:xfrm>
            <a:custGeom>
              <a:avLst/>
              <a:gdLst/>
              <a:ahLst/>
              <a:cxnLst>
                <a:cxn ang="0">
                  <a:pos x="19" y="9"/>
                </a:cxn>
                <a:cxn ang="0">
                  <a:pos x="10" y="0"/>
                </a:cxn>
                <a:cxn ang="0">
                  <a:pos x="0" y="9"/>
                </a:cxn>
                <a:cxn ang="0">
                  <a:pos x="0" y="111"/>
                </a:cxn>
                <a:cxn ang="0">
                  <a:pos x="10" y="120"/>
                </a:cxn>
                <a:cxn ang="0">
                  <a:pos x="19" y="111"/>
                </a:cxn>
                <a:cxn ang="0">
                  <a:pos x="19" y="9"/>
                </a:cxn>
              </a:cxnLst>
              <a:rect l="0" t="0" r="r" b="b"/>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4" name="Freeform 19">
              <a:extLst>
                <a:ext uri="{FF2B5EF4-FFF2-40B4-BE49-F238E27FC236}">
                  <a16:creationId xmlns:a16="http://schemas.microsoft.com/office/drawing/2014/main" id="{520EC49C-30D8-9E43-9171-06971205596D}"/>
                </a:ext>
              </a:extLst>
            </p:cNvPr>
            <p:cNvSpPr>
              <a:spLocks/>
            </p:cNvSpPr>
            <p:nvPr/>
          </p:nvSpPr>
          <p:spPr bwMode="black">
            <a:xfrm>
              <a:off x="3949" y="1473"/>
              <a:ext cx="80" cy="282"/>
            </a:xfrm>
            <a:custGeom>
              <a:avLst/>
              <a:gdLst/>
              <a:ahLst/>
              <a:cxnLst>
                <a:cxn ang="0">
                  <a:pos x="19" y="9"/>
                </a:cxn>
                <a:cxn ang="0">
                  <a:pos x="9" y="0"/>
                </a:cxn>
                <a:cxn ang="0">
                  <a:pos x="0" y="9"/>
                </a:cxn>
                <a:cxn ang="0">
                  <a:pos x="0" y="56"/>
                </a:cxn>
                <a:cxn ang="0">
                  <a:pos x="9" y="65"/>
                </a:cxn>
                <a:cxn ang="0">
                  <a:pos x="19" y="56"/>
                </a:cxn>
                <a:cxn ang="0">
                  <a:pos x="19" y="9"/>
                </a:cxn>
              </a:cxnLst>
              <a:rect l="0" t="0" r="r" b="b"/>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5" name="Freeform 20">
              <a:extLst>
                <a:ext uri="{FF2B5EF4-FFF2-40B4-BE49-F238E27FC236}">
                  <a16:creationId xmlns:a16="http://schemas.microsoft.com/office/drawing/2014/main" id="{DAA6DCC3-10BC-8843-8A39-E21512FF38A0}"/>
                </a:ext>
              </a:extLst>
            </p:cNvPr>
            <p:cNvSpPr>
              <a:spLocks/>
            </p:cNvSpPr>
            <p:nvPr/>
          </p:nvSpPr>
          <p:spPr bwMode="black">
            <a:xfrm>
              <a:off x="4169" y="1587"/>
              <a:ext cx="87" cy="167"/>
            </a:xfrm>
            <a:custGeom>
              <a:avLst/>
              <a:gdLst/>
              <a:ahLst/>
              <a:cxnLst>
                <a:cxn ang="0">
                  <a:pos x="20" y="10"/>
                </a:cxn>
                <a:cxn ang="0">
                  <a:pos x="10" y="0"/>
                </a:cxn>
                <a:cxn ang="0">
                  <a:pos x="0" y="10"/>
                </a:cxn>
                <a:cxn ang="0">
                  <a:pos x="0" y="30"/>
                </a:cxn>
                <a:cxn ang="0">
                  <a:pos x="10" y="39"/>
                </a:cxn>
                <a:cxn ang="0">
                  <a:pos x="20" y="30"/>
                </a:cxn>
                <a:cxn ang="0">
                  <a:pos x="20" y="10"/>
                </a:cxn>
              </a:cxnLst>
              <a:rect l="0" t="0" r="r" b="b"/>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6" name="Freeform 21">
              <a:extLst>
                <a:ext uri="{FF2B5EF4-FFF2-40B4-BE49-F238E27FC236}">
                  <a16:creationId xmlns:a16="http://schemas.microsoft.com/office/drawing/2014/main" id="{267B8A16-459F-6045-B164-194212971891}"/>
                </a:ext>
              </a:extLst>
            </p:cNvPr>
            <p:cNvSpPr>
              <a:spLocks/>
            </p:cNvSpPr>
            <p:nvPr/>
          </p:nvSpPr>
          <p:spPr bwMode="black">
            <a:xfrm>
              <a:off x="4396" y="1473"/>
              <a:ext cx="84" cy="282"/>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7" name="Freeform 22">
              <a:extLst>
                <a:ext uri="{FF2B5EF4-FFF2-40B4-BE49-F238E27FC236}">
                  <a16:creationId xmlns:a16="http://schemas.microsoft.com/office/drawing/2014/main" id="{A4989E14-53E6-B844-8C35-6A9D296A3BD3}"/>
                </a:ext>
              </a:extLst>
            </p:cNvPr>
            <p:cNvSpPr>
              <a:spLocks/>
            </p:cNvSpPr>
            <p:nvPr/>
          </p:nvSpPr>
          <p:spPr bwMode="black">
            <a:xfrm>
              <a:off x="4623" y="1319"/>
              <a:ext cx="84" cy="515"/>
            </a:xfrm>
            <a:custGeom>
              <a:avLst/>
              <a:gdLst/>
              <a:ahLst/>
              <a:cxnLst>
                <a:cxn ang="0">
                  <a:pos x="19" y="9"/>
                </a:cxn>
                <a:cxn ang="0">
                  <a:pos x="9" y="0"/>
                </a:cxn>
                <a:cxn ang="0">
                  <a:pos x="0" y="9"/>
                </a:cxn>
                <a:cxn ang="0">
                  <a:pos x="0" y="111"/>
                </a:cxn>
                <a:cxn ang="0">
                  <a:pos x="9" y="120"/>
                </a:cxn>
                <a:cxn ang="0">
                  <a:pos x="19" y="111"/>
                </a:cxn>
                <a:cxn ang="0">
                  <a:pos x="19" y="9"/>
                </a:cxn>
              </a:cxnLst>
              <a:rect l="0" t="0" r="r" b="b"/>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8" name="Freeform 23">
              <a:extLst>
                <a:ext uri="{FF2B5EF4-FFF2-40B4-BE49-F238E27FC236}">
                  <a16:creationId xmlns:a16="http://schemas.microsoft.com/office/drawing/2014/main" id="{02435F2A-83A0-F243-8167-076D0A16F57B}"/>
                </a:ext>
              </a:extLst>
            </p:cNvPr>
            <p:cNvSpPr>
              <a:spLocks/>
            </p:cNvSpPr>
            <p:nvPr/>
          </p:nvSpPr>
          <p:spPr bwMode="black">
            <a:xfrm>
              <a:off x="4847" y="1473"/>
              <a:ext cx="84" cy="282"/>
            </a:xfrm>
            <a:custGeom>
              <a:avLst/>
              <a:gdLst/>
              <a:ahLst/>
              <a:cxnLst>
                <a:cxn ang="0">
                  <a:pos x="19" y="9"/>
                </a:cxn>
                <a:cxn ang="0">
                  <a:pos x="10" y="0"/>
                </a:cxn>
                <a:cxn ang="0">
                  <a:pos x="0" y="9"/>
                </a:cxn>
                <a:cxn ang="0">
                  <a:pos x="0" y="56"/>
                </a:cxn>
                <a:cxn ang="0">
                  <a:pos x="10" y="65"/>
                </a:cxn>
                <a:cxn ang="0">
                  <a:pos x="19" y="56"/>
                </a:cxn>
                <a:cxn ang="0">
                  <a:pos x="19" y="9"/>
                </a:cxn>
              </a:cxnLst>
              <a:rect l="0" t="0" r="r" b="b"/>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sp>
          <p:nvSpPr>
            <p:cNvPr id="19" name="Freeform 24">
              <a:extLst>
                <a:ext uri="{FF2B5EF4-FFF2-40B4-BE49-F238E27FC236}">
                  <a16:creationId xmlns:a16="http://schemas.microsoft.com/office/drawing/2014/main" id="{CB878864-C6E6-3043-8156-296B0B5C1D69}"/>
                </a:ext>
              </a:extLst>
            </p:cNvPr>
            <p:cNvSpPr>
              <a:spLocks/>
            </p:cNvSpPr>
            <p:nvPr/>
          </p:nvSpPr>
          <p:spPr bwMode="black">
            <a:xfrm>
              <a:off x="5074" y="1587"/>
              <a:ext cx="84" cy="167"/>
            </a:xfrm>
            <a:custGeom>
              <a:avLst/>
              <a:gdLst/>
              <a:ahLst/>
              <a:cxnLst>
                <a:cxn ang="0">
                  <a:pos x="19" y="10"/>
                </a:cxn>
                <a:cxn ang="0">
                  <a:pos x="9" y="0"/>
                </a:cxn>
                <a:cxn ang="0">
                  <a:pos x="0" y="10"/>
                </a:cxn>
                <a:cxn ang="0">
                  <a:pos x="0" y="30"/>
                </a:cxn>
                <a:cxn ang="0">
                  <a:pos x="9" y="39"/>
                </a:cxn>
                <a:cxn ang="0">
                  <a:pos x="19" y="30"/>
                </a:cxn>
                <a:cxn ang="0">
                  <a:pos x="19" y="10"/>
                </a:cxn>
              </a:cxnLst>
              <a:rect l="0" t="0" r="r" b="b"/>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solidFill>
              <a:schemeClr val="bg2">
                <a:lumMod val="50000"/>
              </a:schemeClr>
            </a:solidFill>
            <a:ln w="9525">
              <a:noFill/>
              <a:round/>
              <a:headEnd/>
              <a:tailEnd/>
            </a:ln>
          </p:spPr>
          <p:txBody>
            <a:bodyPr/>
            <a:lstStyle/>
            <a:p>
              <a:pPr fontAlgn="auto">
                <a:spcBef>
                  <a:spcPts val="0"/>
                </a:spcBef>
                <a:spcAft>
                  <a:spcPts val="0"/>
                </a:spcAft>
                <a:defRPr/>
              </a:pPr>
              <a:endParaRPr lang="en-US">
                <a:latin typeface="+mn-lt"/>
                <a:ea typeface="+mn-ea"/>
              </a:endParaRPr>
            </a:p>
          </p:txBody>
        </p:sp>
      </p:grpSp>
      <p:sp>
        <p:nvSpPr>
          <p:cNvPr id="20" name="Rectangle 3">
            <a:extLst>
              <a:ext uri="{FF2B5EF4-FFF2-40B4-BE49-F238E27FC236}">
                <a16:creationId xmlns:a16="http://schemas.microsoft.com/office/drawing/2014/main" id="{4B72C1CA-D4AB-8A4B-B5A6-4CCC66F24247}"/>
              </a:ext>
            </a:extLst>
          </p:cNvPr>
          <p:cNvSpPr>
            <a:spLocks noChangeArrowheads="1"/>
          </p:cNvSpPr>
          <p:nvPr/>
        </p:nvSpPr>
        <p:spPr bwMode="white">
          <a:xfrm>
            <a:off x="0" y="0"/>
            <a:ext cx="9144000" cy="177800"/>
          </a:xfrm>
          <a:prstGeom prst="rect">
            <a:avLst/>
          </a:prstGeom>
          <a:solidFill>
            <a:schemeClr val="bg2"/>
          </a:solidFill>
          <a:ln w="25400" algn="ctr">
            <a:noFill/>
            <a:miter lim="800000"/>
            <a:headEnd/>
            <a:tailEnd/>
          </a:ln>
          <a:effectLst/>
        </p:spPr>
        <p:txBody>
          <a:bodyPr wrap="none" anchor="ctr"/>
          <a:lstStyle/>
          <a:p>
            <a:pPr fontAlgn="auto">
              <a:spcBef>
                <a:spcPts val="0"/>
              </a:spcBef>
              <a:spcAft>
                <a:spcPts val="0"/>
              </a:spcAft>
              <a:defRPr/>
            </a:pPr>
            <a:endParaRPr lang="en-US">
              <a:latin typeface="+mn-lt"/>
              <a:ea typeface="+mn-ea"/>
            </a:endParaRPr>
          </a:p>
        </p:txBody>
      </p:sp>
      <p:pic>
        <p:nvPicPr>
          <p:cNvPr id="21" name="Picture 30">
            <a:extLst>
              <a:ext uri="{FF2B5EF4-FFF2-40B4-BE49-F238E27FC236}">
                <a16:creationId xmlns:a16="http://schemas.microsoft.com/office/drawing/2014/main" id="{2B4FD4C9-8572-1844-B983-5111B09329C9}"/>
              </a:ext>
            </a:extLst>
          </p:cNvPr>
          <p:cNvPicPr>
            <a:picLocks noChangeAspect="1"/>
          </p:cNvPicPr>
          <p:nvPr userDrawn="1"/>
        </p:nvPicPr>
        <p:blipFill>
          <a:blip r:embed="rId2">
            <a:extLst>
              <a:ext uri="{28A0092B-C50C-407E-A947-70E740481C1C}">
                <a14:useLocalDpi xmlns:a14="http://schemas.microsoft.com/office/drawing/2010/main" val="0"/>
              </a:ext>
            </a:extLst>
          </a:blip>
          <a:srcRect l="21800" r="40942" b="24738"/>
          <a:stretch>
            <a:fillRect/>
          </a:stretch>
        </p:blipFill>
        <p:spPr bwMode="auto">
          <a:xfrm>
            <a:off x="0" y="3225800"/>
            <a:ext cx="9144000" cy="3632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ubtitle 2"/>
          <p:cNvSpPr>
            <a:spLocks noGrp="1"/>
          </p:cNvSpPr>
          <p:nvPr>
            <p:ph type="subTitle" idx="1"/>
          </p:nvPr>
        </p:nvSpPr>
        <p:spPr>
          <a:xfrm>
            <a:off x="650874" y="3082925"/>
            <a:ext cx="3768726" cy="384175"/>
          </a:xfrm>
        </p:spPr>
        <p:txBody>
          <a:bodyPr>
            <a:normAutofit/>
          </a:bodyPr>
          <a:lstStyle>
            <a:lvl1pPr marL="0" indent="0" algn="l">
              <a:buNone/>
              <a:defRPr sz="20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2" name="Title 1"/>
          <p:cNvSpPr>
            <a:spLocks noGrp="1"/>
          </p:cNvSpPr>
          <p:nvPr>
            <p:ph type="ctrTitle"/>
          </p:nvPr>
        </p:nvSpPr>
        <p:spPr>
          <a:xfrm>
            <a:off x="650874" y="1714500"/>
            <a:ext cx="8112125" cy="1022350"/>
          </a:xfrm>
        </p:spPr>
        <p:txBody>
          <a:bodyPr/>
          <a:lstStyle>
            <a:lvl1pPr>
              <a:defRPr b="0">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717425277"/>
      </p:ext>
    </p:extLst>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93751" y="304800"/>
            <a:ext cx="7435849" cy="838200"/>
          </a:xfrm>
        </p:spPr>
        <p:txBody>
          <a:bodyPr/>
          <a:lstStyle/>
          <a:p>
            <a:r>
              <a:rPr lang="en-US"/>
              <a:t>Click to edit Master title style</a:t>
            </a:r>
            <a:endParaRPr lang="en-US" dirty="0"/>
          </a:p>
        </p:txBody>
      </p:sp>
      <p:sp>
        <p:nvSpPr>
          <p:cNvPr id="3" name="Content Placeholder 2"/>
          <p:cNvSpPr>
            <a:spLocks noGrp="1"/>
          </p:cNvSpPr>
          <p:nvPr>
            <p:ph idx="1"/>
          </p:nvPr>
        </p:nvSpPr>
        <p:spPr>
          <a:xfrm>
            <a:off x="793751" y="1600200"/>
            <a:ext cx="7435849"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0"/>
          </p:nvPr>
        </p:nvSpPr>
        <p:spPr>
          <a:xfrm>
            <a:off x="793751" y="1186542"/>
            <a:ext cx="7435849" cy="381000"/>
          </a:xfrm>
        </p:spPr>
        <p:txBody>
          <a:bodyPr anchor="ctr">
            <a:noAutofit/>
          </a:bodyPr>
          <a:lstStyle>
            <a:lvl1pPr>
              <a:buFontTx/>
              <a:buNone/>
              <a:defRPr sz="2400"/>
            </a:lvl1pPr>
            <a:lvl2pPr>
              <a:defRPr sz="2400"/>
            </a:lvl2pPr>
            <a:lvl3pPr>
              <a:defRPr sz="2400"/>
            </a:lvl3pPr>
            <a:lvl4pPr>
              <a:defRPr sz="2400"/>
            </a:lvl4pPr>
            <a:lvl5pPr>
              <a:defRPr sz="2400"/>
            </a:lvl5pPr>
          </a:lstStyle>
          <a:p>
            <a:pPr lvl="0"/>
            <a:r>
              <a:rPr lang="en-US"/>
              <a:t>Click to edit Master text styles</a:t>
            </a:r>
          </a:p>
        </p:txBody>
      </p:sp>
      <p:sp>
        <p:nvSpPr>
          <p:cNvPr id="10" name="Text Placeholder 9"/>
          <p:cNvSpPr>
            <a:spLocks noGrp="1"/>
          </p:cNvSpPr>
          <p:nvPr>
            <p:ph type="body" sz="quarter" idx="11"/>
          </p:nvPr>
        </p:nvSpPr>
        <p:spPr>
          <a:xfrm>
            <a:off x="793750" y="6372423"/>
            <a:ext cx="7461250" cy="307777"/>
          </a:xfrm>
        </p:spPr>
        <p:txBody>
          <a:bodyPr anchor="b">
            <a:spAutoFit/>
          </a:bodyPr>
          <a:lstStyle>
            <a:lvl1pPr algn="l" defTabSz="804863">
              <a:lnSpc>
                <a:spcPct val="100000"/>
              </a:lnSpc>
              <a:spcBef>
                <a:spcPct val="50000"/>
              </a:spcBef>
              <a:buNone/>
              <a:defRPr sz="1400"/>
            </a:lvl1pPr>
            <a:lvl2pPr>
              <a:buFont typeface="Arial" pitchFamily="34" charset="0"/>
              <a:buNone/>
              <a:defRPr sz="1400"/>
            </a:lvl2pPr>
            <a:lvl3pPr>
              <a:buFont typeface="Arial" pitchFamily="34" charset="0"/>
              <a:buNone/>
              <a:defRPr sz="1400"/>
            </a:lvl3pPr>
            <a:lvl4pPr>
              <a:buFont typeface="Arial" pitchFamily="34" charset="0"/>
              <a:buNone/>
              <a:defRPr sz="1400"/>
            </a:lvl4pPr>
            <a:lvl5pPr>
              <a:buFont typeface="Arial" pitchFamily="34" charset="0"/>
              <a:buNone/>
              <a:defRPr sz="1400"/>
            </a:lvl5pPr>
          </a:lstStyle>
          <a:p>
            <a:pPr lvl="0"/>
            <a:r>
              <a:rPr lang="en-US"/>
              <a:t>Click to edit Master text styles</a:t>
            </a:r>
          </a:p>
        </p:txBody>
      </p:sp>
    </p:spTree>
    <p:extLst>
      <p:ext uri="{BB962C8B-B14F-4D97-AF65-F5344CB8AC3E}">
        <p14:creationId xmlns:p14="http://schemas.microsoft.com/office/powerpoint/2010/main" val="12528984"/>
      </p:ext>
    </p:extLst>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and Two Column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793750" y="1600200"/>
            <a:ext cx="3549649" cy="4525963"/>
          </a:xfrm>
        </p:spPr>
        <p:txBody>
          <a:bodyPr>
            <a:normAutofit/>
          </a:bodyPr>
          <a:lstStyle>
            <a:lvl1pPr>
              <a:defRPr sz="2400"/>
            </a:lvl1pPr>
            <a:lvl2pPr>
              <a:defRPr sz="2000"/>
            </a:lvl2pPr>
            <a:lvl3pPr>
              <a:defRPr sz="1600"/>
            </a:lvl3pPr>
            <a:lvl4pPr>
              <a:defRPr sz="1200"/>
            </a:lvl4pPr>
            <a:lvl5pPr>
              <a:defRPr sz="1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79951" y="1600200"/>
            <a:ext cx="3549649" cy="4525963"/>
          </a:xfrm>
        </p:spPr>
        <p:txBody>
          <a:bodyPr>
            <a:normAutofit/>
          </a:bodyPr>
          <a:lstStyle>
            <a:lvl1pPr>
              <a:defRPr sz="2400"/>
            </a:lvl1pPr>
            <a:lvl2pPr>
              <a:defRPr sz="2000"/>
            </a:lvl2pPr>
            <a:lvl3pPr>
              <a:defRPr sz="1600"/>
            </a:lvl3pPr>
            <a:lvl4pPr>
              <a:defRPr sz="1200"/>
            </a:lvl4pPr>
            <a:lvl5pPr>
              <a:defRPr sz="12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3"/>
          </p:nvPr>
        </p:nvSpPr>
        <p:spPr>
          <a:xfrm>
            <a:off x="793751" y="1186542"/>
            <a:ext cx="7435849" cy="381000"/>
          </a:xfrm>
        </p:spPr>
        <p:txBody>
          <a:bodyPr anchor="ctr">
            <a:noAutofit/>
          </a:bodyPr>
          <a:lstStyle>
            <a:lvl1pPr>
              <a:buFontTx/>
              <a:buNone/>
              <a:defRPr sz="2400"/>
            </a:lvl1pPr>
            <a:lvl2pPr>
              <a:defRPr sz="2400"/>
            </a:lvl2pPr>
            <a:lvl3pPr>
              <a:defRPr sz="2400"/>
            </a:lvl3pPr>
            <a:lvl4pPr>
              <a:defRPr sz="2400"/>
            </a:lvl4pPr>
            <a:lvl5pPr>
              <a:defRPr sz="2400"/>
            </a:lvl5pPr>
          </a:lstStyle>
          <a:p>
            <a:pPr lvl="0"/>
            <a:r>
              <a:rPr lang="en-US"/>
              <a:t>Click to edit Master text styles</a:t>
            </a:r>
          </a:p>
        </p:txBody>
      </p:sp>
      <p:sp>
        <p:nvSpPr>
          <p:cNvPr id="9" name="Text Placeholder 9"/>
          <p:cNvSpPr>
            <a:spLocks noGrp="1"/>
          </p:cNvSpPr>
          <p:nvPr>
            <p:ph type="body" sz="quarter" idx="11"/>
          </p:nvPr>
        </p:nvSpPr>
        <p:spPr>
          <a:xfrm>
            <a:off x="793750" y="6372423"/>
            <a:ext cx="7461250" cy="307777"/>
          </a:xfrm>
        </p:spPr>
        <p:txBody>
          <a:bodyPr anchor="b">
            <a:spAutoFit/>
          </a:bodyPr>
          <a:lstStyle>
            <a:lvl1pPr algn="l" defTabSz="804863">
              <a:lnSpc>
                <a:spcPct val="100000"/>
              </a:lnSpc>
              <a:spcBef>
                <a:spcPct val="50000"/>
              </a:spcBef>
              <a:buNone/>
              <a:defRPr sz="1400"/>
            </a:lvl1pPr>
            <a:lvl2pPr>
              <a:buFont typeface="Arial" pitchFamily="34" charset="0"/>
              <a:buNone/>
              <a:defRPr sz="1400"/>
            </a:lvl2pPr>
            <a:lvl3pPr>
              <a:buFont typeface="Arial" pitchFamily="34" charset="0"/>
              <a:buNone/>
              <a:defRPr sz="1400"/>
            </a:lvl3pPr>
            <a:lvl4pPr>
              <a:buFont typeface="Arial" pitchFamily="34" charset="0"/>
              <a:buNone/>
              <a:defRPr sz="1400"/>
            </a:lvl4pPr>
            <a:lvl5pPr>
              <a:buFont typeface="Arial" pitchFamily="34" charset="0"/>
              <a:buNone/>
              <a:defRPr sz="1400"/>
            </a:lvl5pPr>
          </a:lstStyle>
          <a:p>
            <a:pPr lvl="0"/>
            <a:r>
              <a:rPr lang="en-US"/>
              <a:t>Click to edit Master text styles</a:t>
            </a:r>
          </a:p>
        </p:txBody>
      </p:sp>
    </p:spTree>
    <p:extLst>
      <p:ext uri="{BB962C8B-B14F-4D97-AF65-F5344CB8AC3E}">
        <p14:creationId xmlns:p14="http://schemas.microsoft.com/office/powerpoint/2010/main" val="1928492365"/>
      </p:ext>
    </p:extLst>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Tree>
    <p:extLst>
      <p:ext uri="{BB962C8B-B14F-4D97-AF65-F5344CB8AC3E}">
        <p14:creationId xmlns:p14="http://schemas.microsoft.com/office/powerpoint/2010/main" val="3207901435"/>
      </p:ext>
    </p:extLst>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4263501961"/>
      </p:ext>
    </p:extLst>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arge Photo ">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258763" y="1142999"/>
            <a:ext cx="8631237" cy="5455921"/>
          </a:xfrm>
        </p:spPr>
        <p:txBody>
          <a:bodyPr rtlCol="0" anchor="ctr">
            <a:normAutofit/>
          </a:bodyPr>
          <a:lstStyle>
            <a:lvl1pPr marL="0" indent="0" algn="ctr">
              <a:buNone/>
              <a:defRPr sz="3200"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39" name="Title 1"/>
          <p:cNvSpPr>
            <a:spLocks noGrp="1"/>
          </p:cNvSpPr>
          <p:nvPr>
            <p:ph type="title"/>
          </p:nvPr>
        </p:nvSpPr>
        <p:spPr>
          <a:xfrm>
            <a:off x="793751" y="304800"/>
            <a:ext cx="7435849" cy="838200"/>
          </a:xfrm>
        </p:spPr>
        <p:txBody>
          <a:bodyPr/>
          <a:lstStyle>
            <a:lvl1pPr>
              <a:defRPr/>
            </a:lvl1pPr>
          </a:lstStyle>
          <a:p>
            <a:r>
              <a:rPr lang="en-US"/>
              <a:t>Click to edit Master title style</a:t>
            </a:r>
            <a:endParaRPr lang="en-US" dirty="0"/>
          </a:p>
        </p:txBody>
      </p:sp>
    </p:spTree>
    <p:extLst>
      <p:ext uri="{BB962C8B-B14F-4D97-AF65-F5344CB8AC3E}">
        <p14:creationId xmlns:p14="http://schemas.microsoft.com/office/powerpoint/2010/main" val="1771751637"/>
      </p:ext>
    </p:extLst>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eft Third Photo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93751" y="304800"/>
            <a:ext cx="7435849" cy="838200"/>
          </a:xfrm>
        </p:spPr>
        <p:txBody>
          <a:bodyPr/>
          <a:lstStyle/>
          <a:p>
            <a:r>
              <a:rPr lang="en-US"/>
              <a:t>Click to edit Master title style</a:t>
            </a:r>
            <a:endParaRPr lang="en-US" dirty="0"/>
          </a:p>
        </p:txBody>
      </p:sp>
      <p:sp>
        <p:nvSpPr>
          <p:cNvPr id="3" name="Content Placeholder 2"/>
          <p:cNvSpPr>
            <a:spLocks noGrp="1"/>
          </p:cNvSpPr>
          <p:nvPr>
            <p:ph idx="1"/>
          </p:nvPr>
        </p:nvSpPr>
        <p:spPr>
          <a:xfrm>
            <a:off x="3454400" y="1600200"/>
            <a:ext cx="4775200" cy="4648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4" name="Picture Placeholder 43"/>
          <p:cNvSpPr>
            <a:spLocks noGrp="1"/>
          </p:cNvSpPr>
          <p:nvPr>
            <p:ph type="pic" sz="quarter" idx="11"/>
          </p:nvPr>
        </p:nvSpPr>
        <p:spPr>
          <a:xfrm>
            <a:off x="0" y="1143000"/>
            <a:ext cx="3048000" cy="5715000"/>
          </a:xfrm>
        </p:spPr>
        <p:txBody>
          <a:bodyPr rtlCol="0" anchor="ctr" anchorCtr="1">
            <a:normAutofit/>
          </a:bodyPr>
          <a:lstStyle>
            <a:lvl1pPr>
              <a:buNone/>
              <a:defRPr baseline="0"/>
            </a:lvl1pPr>
          </a:lstStyle>
          <a:p>
            <a:pPr lvl="0"/>
            <a:r>
              <a:rPr lang="en-US" noProof="0"/>
              <a:t>Click icon to add picture</a:t>
            </a:r>
            <a:endParaRPr lang="en-US" noProof="0" dirty="0"/>
          </a:p>
        </p:txBody>
      </p:sp>
    </p:spTree>
    <p:extLst>
      <p:ext uri="{BB962C8B-B14F-4D97-AF65-F5344CB8AC3E}">
        <p14:creationId xmlns:p14="http://schemas.microsoft.com/office/powerpoint/2010/main" val="656429239"/>
      </p:ext>
    </p:extLst>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Middle Third Photo">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3048000" y="1143000"/>
            <a:ext cx="3048000" cy="5718174"/>
          </a:xfrm>
        </p:spPr>
        <p:txBody>
          <a:bodyPr rtlCol="0" anchor="ctr">
            <a:normAutofit/>
          </a:bodyPr>
          <a:lstStyle>
            <a:lvl1pPr marL="0" indent="0" algn="ctr">
              <a:buNone/>
              <a:defRPr sz="3200" baseline="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endParaRPr lang="en-US" noProof="0" dirty="0"/>
          </a:p>
        </p:txBody>
      </p:sp>
      <p:sp>
        <p:nvSpPr>
          <p:cNvPr id="39" name="Title 1"/>
          <p:cNvSpPr>
            <a:spLocks noGrp="1"/>
          </p:cNvSpPr>
          <p:nvPr>
            <p:ph type="title"/>
          </p:nvPr>
        </p:nvSpPr>
        <p:spPr>
          <a:xfrm>
            <a:off x="793751" y="304800"/>
            <a:ext cx="7435849" cy="838200"/>
          </a:xfrm>
        </p:spPr>
        <p:txBody>
          <a:bodyPr/>
          <a:lstStyle>
            <a:lvl1pPr>
              <a:defRPr/>
            </a:lvl1pPr>
          </a:lstStyle>
          <a:p>
            <a:r>
              <a:rPr lang="en-US"/>
              <a:t>Click to edit Master title style</a:t>
            </a:r>
            <a:endParaRPr lang="en-US" dirty="0"/>
          </a:p>
        </p:txBody>
      </p:sp>
    </p:spTree>
    <p:extLst>
      <p:ext uri="{BB962C8B-B14F-4D97-AF65-F5344CB8AC3E}">
        <p14:creationId xmlns:p14="http://schemas.microsoft.com/office/powerpoint/2010/main" val="135912254"/>
      </p:ext>
    </p:extLst>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Right Third Photo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93751" y="304800"/>
            <a:ext cx="7435849" cy="838200"/>
          </a:xfrm>
        </p:spPr>
        <p:txBody>
          <a:bodyPr/>
          <a:lstStyle/>
          <a:p>
            <a:r>
              <a:rPr lang="en-US"/>
              <a:t>Click to edit Master title style</a:t>
            </a:r>
            <a:endParaRPr lang="en-US" dirty="0"/>
          </a:p>
        </p:txBody>
      </p:sp>
      <p:sp>
        <p:nvSpPr>
          <p:cNvPr id="3" name="Content Placeholder 2"/>
          <p:cNvSpPr>
            <a:spLocks noGrp="1"/>
          </p:cNvSpPr>
          <p:nvPr>
            <p:ph idx="1"/>
          </p:nvPr>
        </p:nvSpPr>
        <p:spPr>
          <a:xfrm>
            <a:off x="793751" y="1600200"/>
            <a:ext cx="4540249"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0"/>
          </p:nvPr>
        </p:nvSpPr>
        <p:spPr>
          <a:xfrm>
            <a:off x="793751" y="1186542"/>
            <a:ext cx="4540249" cy="381000"/>
          </a:xfrm>
        </p:spPr>
        <p:txBody>
          <a:bodyPr anchor="ctr">
            <a:noAutofit/>
          </a:bodyPr>
          <a:lstStyle>
            <a:lvl1pPr>
              <a:buFontTx/>
              <a:buNone/>
              <a:defRPr sz="2400"/>
            </a:lvl1pPr>
            <a:lvl2pPr>
              <a:defRPr sz="2400"/>
            </a:lvl2pPr>
            <a:lvl3pPr>
              <a:defRPr sz="2400"/>
            </a:lvl3pPr>
            <a:lvl4pPr>
              <a:defRPr sz="2400"/>
            </a:lvl4pPr>
            <a:lvl5pPr>
              <a:defRPr sz="2400"/>
            </a:lvl5pPr>
          </a:lstStyle>
          <a:p>
            <a:pPr lvl="0"/>
            <a:r>
              <a:rPr lang="en-US"/>
              <a:t>Click to edit Master text styles</a:t>
            </a:r>
          </a:p>
        </p:txBody>
      </p:sp>
      <p:sp>
        <p:nvSpPr>
          <p:cNvPr id="44" name="Picture Placeholder 43"/>
          <p:cNvSpPr>
            <a:spLocks noGrp="1"/>
          </p:cNvSpPr>
          <p:nvPr>
            <p:ph type="pic" sz="quarter" idx="11"/>
          </p:nvPr>
        </p:nvSpPr>
        <p:spPr>
          <a:xfrm>
            <a:off x="6096000" y="1143000"/>
            <a:ext cx="3048000" cy="5715000"/>
          </a:xfrm>
        </p:spPr>
        <p:txBody>
          <a:bodyPr rtlCol="0" anchor="ctr" anchorCtr="1">
            <a:normAutofit/>
          </a:bodyPr>
          <a:lstStyle>
            <a:lvl1pPr>
              <a:buNone/>
              <a:defRPr/>
            </a:lvl1pPr>
          </a:lstStyle>
          <a:p>
            <a:pPr lvl="0"/>
            <a:r>
              <a:rPr lang="en-US" noProof="0"/>
              <a:t>Click icon to add picture</a:t>
            </a:r>
            <a:endParaRPr lang="en-US" noProof="0" dirty="0"/>
          </a:p>
        </p:txBody>
      </p:sp>
    </p:spTree>
    <p:extLst>
      <p:ext uri="{BB962C8B-B14F-4D97-AF65-F5344CB8AC3E}">
        <p14:creationId xmlns:p14="http://schemas.microsoft.com/office/powerpoint/2010/main" val="651831765"/>
      </p:ext>
    </p:extLst>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op Third Photo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93751" y="304800"/>
            <a:ext cx="7435849" cy="838200"/>
          </a:xfrm>
        </p:spPr>
        <p:txBody>
          <a:bodyPr/>
          <a:lstStyle/>
          <a:p>
            <a:r>
              <a:rPr lang="en-US"/>
              <a:t>Click to edit Master title style</a:t>
            </a:r>
            <a:endParaRPr lang="en-US" dirty="0"/>
          </a:p>
        </p:txBody>
      </p:sp>
      <p:sp>
        <p:nvSpPr>
          <p:cNvPr id="3" name="Content Placeholder 2"/>
          <p:cNvSpPr>
            <a:spLocks noGrp="1"/>
          </p:cNvSpPr>
          <p:nvPr>
            <p:ph idx="1"/>
          </p:nvPr>
        </p:nvSpPr>
        <p:spPr>
          <a:xfrm>
            <a:off x="793751" y="3512457"/>
            <a:ext cx="7464878" cy="273594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4" name="Picture Placeholder 43"/>
          <p:cNvSpPr>
            <a:spLocks noGrp="1"/>
          </p:cNvSpPr>
          <p:nvPr>
            <p:ph type="pic" sz="quarter" idx="11"/>
          </p:nvPr>
        </p:nvSpPr>
        <p:spPr>
          <a:xfrm>
            <a:off x="0" y="1143000"/>
            <a:ext cx="9144000" cy="1905000"/>
          </a:xfrm>
        </p:spPr>
        <p:txBody>
          <a:bodyPr rtlCol="0" anchor="ctr" anchorCtr="1">
            <a:normAutofit/>
          </a:bodyPr>
          <a:lstStyle>
            <a:lvl1pPr>
              <a:buNone/>
              <a:defRPr baseline="0"/>
            </a:lvl1pPr>
          </a:lstStyle>
          <a:p>
            <a:pPr lvl="0"/>
            <a:r>
              <a:rPr lang="en-US" noProof="0"/>
              <a:t>Click icon to add picture</a:t>
            </a:r>
            <a:endParaRPr lang="en-US" noProof="0" dirty="0"/>
          </a:p>
        </p:txBody>
      </p:sp>
    </p:spTree>
    <p:extLst>
      <p:ext uri="{BB962C8B-B14F-4D97-AF65-F5344CB8AC3E}">
        <p14:creationId xmlns:p14="http://schemas.microsoft.com/office/powerpoint/2010/main" val="2838750673"/>
      </p:ext>
    </p:extLst>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Horizontal Middle Third Photo">
    <p:spTree>
      <p:nvGrpSpPr>
        <p:cNvPr id="1" name=""/>
        <p:cNvGrpSpPr/>
        <p:nvPr/>
      </p:nvGrpSpPr>
      <p:grpSpPr>
        <a:xfrm>
          <a:off x="0" y="0"/>
          <a:ext cx="0" cy="0"/>
          <a:chOff x="0" y="0"/>
          <a:chExt cx="0" cy="0"/>
        </a:xfrm>
      </p:grpSpPr>
      <p:sp>
        <p:nvSpPr>
          <p:cNvPr id="2" name="Title 1"/>
          <p:cNvSpPr>
            <a:spLocks noGrp="1"/>
          </p:cNvSpPr>
          <p:nvPr>
            <p:ph type="title"/>
          </p:nvPr>
        </p:nvSpPr>
        <p:spPr>
          <a:xfrm>
            <a:off x="793751" y="304800"/>
            <a:ext cx="7435849" cy="838200"/>
          </a:xfrm>
        </p:spPr>
        <p:txBody>
          <a:bodyPr/>
          <a:lstStyle/>
          <a:p>
            <a:r>
              <a:rPr lang="en-US"/>
              <a:t>Click to edit Master title style</a:t>
            </a:r>
            <a:endParaRPr lang="en-US" dirty="0"/>
          </a:p>
        </p:txBody>
      </p:sp>
      <p:sp>
        <p:nvSpPr>
          <p:cNvPr id="44" name="Picture Placeholder 43"/>
          <p:cNvSpPr>
            <a:spLocks noGrp="1"/>
          </p:cNvSpPr>
          <p:nvPr>
            <p:ph type="pic" sz="quarter" idx="11"/>
          </p:nvPr>
        </p:nvSpPr>
        <p:spPr>
          <a:xfrm>
            <a:off x="0" y="3044371"/>
            <a:ext cx="9144000" cy="1905000"/>
          </a:xfrm>
        </p:spPr>
        <p:txBody>
          <a:bodyPr rtlCol="0" anchor="ctr" anchorCtr="1">
            <a:normAutofit/>
          </a:bodyPr>
          <a:lstStyle>
            <a:lvl1pPr>
              <a:buNone/>
              <a:defRPr baseline="0"/>
            </a:lvl1pPr>
          </a:lstStyle>
          <a:p>
            <a:pPr lvl="0"/>
            <a:r>
              <a:rPr lang="en-US" noProof="0"/>
              <a:t>Click icon to add picture</a:t>
            </a:r>
            <a:endParaRPr lang="en-US" noProof="0" dirty="0"/>
          </a:p>
        </p:txBody>
      </p:sp>
    </p:spTree>
    <p:extLst>
      <p:ext uri="{BB962C8B-B14F-4D97-AF65-F5344CB8AC3E}">
        <p14:creationId xmlns:p14="http://schemas.microsoft.com/office/powerpoint/2010/main" val="746908664"/>
      </p:ext>
    </p:extLst>
  </p:cSld>
  <p:clrMapOvr>
    <a:masterClrMapping/>
  </p:clrMapOvr>
  <p:transition>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Bottom Third Photo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93751" y="304800"/>
            <a:ext cx="7435849" cy="838200"/>
          </a:xfrm>
        </p:spPr>
        <p:txBody>
          <a:bodyPr/>
          <a:lstStyle/>
          <a:p>
            <a:r>
              <a:rPr lang="en-US"/>
              <a:t>Click to edit Master title style</a:t>
            </a:r>
            <a:endParaRPr lang="en-US" dirty="0"/>
          </a:p>
        </p:txBody>
      </p:sp>
      <p:sp>
        <p:nvSpPr>
          <p:cNvPr id="44" name="Picture Placeholder 43"/>
          <p:cNvSpPr>
            <a:spLocks noGrp="1"/>
          </p:cNvSpPr>
          <p:nvPr>
            <p:ph type="pic" sz="quarter" idx="11"/>
          </p:nvPr>
        </p:nvSpPr>
        <p:spPr>
          <a:xfrm>
            <a:off x="0" y="4953000"/>
            <a:ext cx="9144000" cy="1905000"/>
          </a:xfrm>
        </p:spPr>
        <p:txBody>
          <a:bodyPr rtlCol="0" anchor="ctr" anchorCtr="1">
            <a:normAutofit/>
          </a:bodyPr>
          <a:lstStyle>
            <a:lvl1pPr>
              <a:buNone/>
              <a:defRPr baseline="0"/>
            </a:lvl1pPr>
          </a:lstStyle>
          <a:p>
            <a:pPr lvl="0"/>
            <a:r>
              <a:rPr lang="en-US" noProof="0"/>
              <a:t>Click icon to add picture</a:t>
            </a:r>
            <a:endParaRPr lang="en-US" noProof="0" dirty="0"/>
          </a:p>
        </p:txBody>
      </p:sp>
      <p:sp>
        <p:nvSpPr>
          <p:cNvPr id="43" name="Content Placeholder 2"/>
          <p:cNvSpPr>
            <a:spLocks noGrp="1"/>
          </p:cNvSpPr>
          <p:nvPr>
            <p:ph idx="12"/>
          </p:nvPr>
        </p:nvSpPr>
        <p:spPr>
          <a:xfrm>
            <a:off x="793751" y="1600201"/>
            <a:ext cx="7461249" cy="28828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6548361"/>
      </p:ext>
    </p:extLst>
  </p:cSld>
  <p:clrMapOvr>
    <a:masterClrMapping/>
  </p:clrMapOvr>
  <p:transition>
    <p:wipe dir="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op Half Photo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93751" y="304800"/>
            <a:ext cx="7435849" cy="838200"/>
          </a:xfrm>
        </p:spPr>
        <p:txBody>
          <a:bodyPr/>
          <a:lstStyle/>
          <a:p>
            <a:r>
              <a:rPr lang="en-US"/>
              <a:t>Click to edit Master title style</a:t>
            </a:r>
            <a:endParaRPr lang="en-US" dirty="0"/>
          </a:p>
        </p:txBody>
      </p:sp>
      <p:sp>
        <p:nvSpPr>
          <p:cNvPr id="3" name="Content Placeholder 2"/>
          <p:cNvSpPr>
            <a:spLocks noGrp="1"/>
          </p:cNvSpPr>
          <p:nvPr>
            <p:ph idx="1"/>
          </p:nvPr>
        </p:nvSpPr>
        <p:spPr>
          <a:xfrm>
            <a:off x="793751" y="4495799"/>
            <a:ext cx="7464878" cy="1752599"/>
          </a:xfrm>
        </p:spPr>
        <p:txBody>
          <a:bodyPr/>
          <a:lstStyle/>
          <a:p>
            <a:pPr lvl="0"/>
            <a:r>
              <a:rPr lang="en-US"/>
              <a:t>Click to edit Master text styles</a:t>
            </a:r>
          </a:p>
        </p:txBody>
      </p:sp>
      <p:sp>
        <p:nvSpPr>
          <p:cNvPr id="44" name="Picture Placeholder 43"/>
          <p:cNvSpPr>
            <a:spLocks noGrp="1"/>
          </p:cNvSpPr>
          <p:nvPr>
            <p:ph type="pic" sz="quarter" idx="11"/>
          </p:nvPr>
        </p:nvSpPr>
        <p:spPr>
          <a:xfrm>
            <a:off x="0" y="1143000"/>
            <a:ext cx="9144000" cy="2857500"/>
          </a:xfrm>
        </p:spPr>
        <p:txBody>
          <a:bodyPr rtlCol="0" anchor="ctr" anchorCtr="1">
            <a:normAutofit/>
          </a:bodyPr>
          <a:lstStyle>
            <a:lvl1pPr>
              <a:buNone/>
              <a:defRPr baseline="0"/>
            </a:lvl1pPr>
          </a:lstStyle>
          <a:p>
            <a:pPr lvl="0"/>
            <a:r>
              <a:rPr lang="en-US" noProof="0"/>
              <a:t>Click icon to add picture</a:t>
            </a:r>
            <a:endParaRPr lang="en-US" noProof="0" dirty="0"/>
          </a:p>
        </p:txBody>
      </p:sp>
    </p:spTree>
    <p:extLst>
      <p:ext uri="{BB962C8B-B14F-4D97-AF65-F5344CB8AC3E}">
        <p14:creationId xmlns:p14="http://schemas.microsoft.com/office/powerpoint/2010/main" val="1707879672"/>
      </p:ext>
    </p:extLst>
  </p:cSld>
  <p:clrMapOvr>
    <a:masterClrMapping/>
  </p:clrMapOvr>
  <p:transition>
    <p:wipe dir="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Right Half Photo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93751" y="304800"/>
            <a:ext cx="7435849" cy="838200"/>
          </a:xfrm>
        </p:spPr>
        <p:txBody>
          <a:bodyPr/>
          <a:lstStyle/>
          <a:p>
            <a:r>
              <a:rPr lang="en-US"/>
              <a:t>Click to edit Master title style</a:t>
            </a:r>
            <a:endParaRPr lang="en-US" dirty="0"/>
          </a:p>
        </p:txBody>
      </p:sp>
      <p:sp>
        <p:nvSpPr>
          <p:cNvPr id="3" name="Content Placeholder 2"/>
          <p:cNvSpPr>
            <a:spLocks noGrp="1"/>
          </p:cNvSpPr>
          <p:nvPr>
            <p:ph idx="1"/>
          </p:nvPr>
        </p:nvSpPr>
        <p:spPr>
          <a:xfrm>
            <a:off x="793751" y="1600200"/>
            <a:ext cx="3016249"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Text Placeholder 7"/>
          <p:cNvSpPr>
            <a:spLocks noGrp="1"/>
          </p:cNvSpPr>
          <p:nvPr>
            <p:ph type="body" sz="quarter" idx="10"/>
          </p:nvPr>
        </p:nvSpPr>
        <p:spPr>
          <a:xfrm>
            <a:off x="793751" y="1186542"/>
            <a:ext cx="3028949" cy="381000"/>
          </a:xfrm>
        </p:spPr>
        <p:txBody>
          <a:bodyPr anchor="ctr">
            <a:noAutofit/>
          </a:bodyPr>
          <a:lstStyle>
            <a:lvl1pPr>
              <a:buFontTx/>
              <a:buNone/>
              <a:defRPr sz="2400"/>
            </a:lvl1pPr>
            <a:lvl2pPr>
              <a:defRPr sz="2400"/>
            </a:lvl2pPr>
            <a:lvl3pPr>
              <a:defRPr sz="2400"/>
            </a:lvl3pPr>
            <a:lvl4pPr>
              <a:defRPr sz="2400"/>
            </a:lvl4pPr>
            <a:lvl5pPr>
              <a:defRPr sz="2400"/>
            </a:lvl5pPr>
          </a:lstStyle>
          <a:p>
            <a:pPr lvl="0"/>
            <a:r>
              <a:rPr lang="en-US"/>
              <a:t>Click to edit Master text styles</a:t>
            </a:r>
          </a:p>
        </p:txBody>
      </p:sp>
      <p:sp>
        <p:nvSpPr>
          <p:cNvPr id="44" name="Picture Placeholder 43"/>
          <p:cNvSpPr>
            <a:spLocks noGrp="1"/>
          </p:cNvSpPr>
          <p:nvPr>
            <p:ph type="pic" sz="quarter" idx="11"/>
          </p:nvPr>
        </p:nvSpPr>
        <p:spPr>
          <a:xfrm>
            <a:off x="4572000" y="1143000"/>
            <a:ext cx="4572000" cy="5715000"/>
          </a:xfrm>
        </p:spPr>
        <p:txBody>
          <a:bodyPr rtlCol="0" anchor="ctr" anchorCtr="1">
            <a:normAutofit/>
          </a:bodyPr>
          <a:lstStyle>
            <a:lvl1pPr>
              <a:buNone/>
              <a:defRPr/>
            </a:lvl1pPr>
          </a:lstStyle>
          <a:p>
            <a:pPr lvl="0"/>
            <a:r>
              <a:rPr lang="en-US" noProof="0"/>
              <a:t>Click icon to add picture</a:t>
            </a:r>
            <a:endParaRPr lang="en-US" noProof="0" dirty="0"/>
          </a:p>
        </p:txBody>
      </p:sp>
    </p:spTree>
    <p:extLst>
      <p:ext uri="{BB962C8B-B14F-4D97-AF65-F5344CB8AC3E}">
        <p14:creationId xmlns:p14="http://schemas.microsoft.com/office/powerpoint/2010/main" val="1788041196"/>
      </p:ext>
    </p:extLst>
  </p:cSld>
  <p:clrMapOvr>
    <a:masterClrMapping/>
  </p:clrMapOvr>
  <p:transition>
    <p:wipe dir="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Quote Option 1">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819980C6-9D53-8943-879B-967D2C8DF284}"/>
              </a:ext>
            </a:extLst>
          </p:cNvPr>
          <p:cNvSpPr>
            <a:spLocks noChangeArrowheads="1"/>
          </p:cNvSpPr>
          <p:nvPr userDrawn="1"/>
        </p:nvSpPr>
        <p:spPr bwMode="ltGray">
          <a:xfrm>
            <a:off x="2206625" y="6634163"/>
            <a:ext cx="2249488" cy="190500"/>
          </a:xfrm>
          <a:prstGeom prst="rect">
            <a:avLst/>
          </a:prstGeom>
          <a:noFill/>
          <a:ln w="9525">
            <a:noFill/>
            <a:miter lim="800000"/>
            <a:headEnd/>
            <a:tailEnd/>
          </a:ln>
          <a:effectLst/>
        </p:spPr>
        <p:txBody>
          <a:bodyPr wrap="none" lIns="82124" tIns="41061" rIns="82124" bIns="41061" anchor="b" anchorCtr="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700">
                <a:solidFill>
                  <a:srgbClr val="8E8E95"/>
                </a:solidFill>
              </a:rPr>
              <a:t>© 2010 Cisco and/or its affiliates. All rights reserved.</a:t>
            </a:r>
          </a:p>
        </p:txBody>
      </p:sp>
      <p:sp>
        <p:nvSpPr>
          <p:cNvPr id="5" name="Rectangle 5">
            <a:extLst>
              <a:ext uri="{FF2B5EF4-FFF2-40B4-BE49-F238E27FC236}">
                <a16:creationId xmlns:a16="http://schemas.microsoft.com/office/drawing/2014/main" id="{C414320C-B4B3-434E-A95C-CD6F9D7E962C}"/>
              </a:ext>
            </a:extLst>
          </p:cNvPr>
          <p:cNvSpPr>
            <a:spLocks noChangeArrowheads="1"/>
          </p:cNvSpPr>
          <p:nvPr userDrawn="1"/>
        </p:nvSpPr>
        <p:spPr bwMode="ltGray">
          <a:xfrm>
            <a:off x="4768850" y="6634163"/>
            <a:ext cx="655638" cy="190500"/>
          </a:xfrm>
          <a:prstGeom prst="rect">
            <a:avLst/>
          </a:prstGeom>
          <a:noFill/>
          <a:ln w="9525">
            <a:noFill/>
            <a:miter lim="800000"/>
            <a:headEnd/>
            <a:tailEnd/>
          </a:ln>
          <a:effectLst/>
        </p:spPr>
        <p:txBody>
          <a:bodyPr wrap="none" lIns="82124" tIns="41061" rIns="82124" bIns="41061" anchor="b">
            <a:spAutoFit/>
          </a:bodyPr>
          <a:lstStyle/>
          <a:p>
            <a:pPr algn="r" defTabSz="814388" fontAlgn="auto">
              <a:spcBef>
                <a:spcPts val="0"/>
              </a:spcBef>
              <a:spcAft>
                <a:spcPts val="0"/>
              </a:spcAft>
              <a:defRPr/>
            </a:pPr>
            <a:r>
              <a:rPr lang="en-US" sz="700" dirty="0">
                <a:solidFill>
                  <a:srgbClr val="8E8E95"/>
                </a:solidFill>
                <a:latin typeface="+mn-lt"/>
                <a:ea typeface="+mn-ea"/>
              </a:rPr>
              <a:t>Cisco Public</a:t>
            </a:r>
          </a:p>
        </p:txBody>
      </p:sp>
      <p:sp>
        <p:nvSpPr>
          <p:cNvPr id="6" name="Rectangle 6">
            <a:extLst>
              <a:ext uri="{FF2B5EF4-FFF2-40B4-BE49-F238E27FC236}">
                <a16:creationId xmlns:a16="http://schemas.microsoft.com/office/drawing/2014/main" id="{552A2B13-17AF-8E42-B630-78926B1212BE}"/>
              </a:ext>
            </a:extLst>
          </p:cNvPr>
          <p:cNvSpPr>
            <a:spLocks noChangeArrowheads="1"/>
          </p:cNvSpPr>
          <p:nvPr userDrawn="1"/>
        </p:nvSpPr>
        <p:spPr bwMode="ltGray">
          <a:xfrm>
            <a:off x="812800" y="6634163"/>
            <a:ext cx="962025" cy="188912"/>
          </a:xfrm>
          <a:prstGeom prst="rect">
            <a:avLst/>
          </a:prstGeom>
          <a:noFill/>
          <a:ln w="9525">
            <a:noFill/>
            <a:miter lim="800000"/>
            <a:headEnd/>
            <a:tailEnd/>
          </a:ln>
          <a:effectLst/>
        </p:spPr>
        <p:txBody>
          <a:bodyPr lIns="82124" tIns="41061" rIns="82124" bIns="41061" anchor="b">
            <a:spAutoFit/>
          </a:bodyPr>
          <a:lstStyle/>
          <a:p>
            <a:pPr defTabSz="814388" fontAlgn="auto">
              <a:spcBef>
                <a:spcPts val="0"/>
              </a:spcBef>
              <a:spcAft>
                <a:spcPts val="0"/>
              </a:spcAft>
              <a:defRPr/>
            </a:pPr>
            <a:r>
              <a:rPr lang="en-US" sz="700" dirty="0" err="1">
                <a:solidFill>
                  <a:srgbClr val="8E8E95"/>
                </a:solidFill>
                <a:latin typeface="+mn-lt"/>
                <a:ea typeface="+mn-ea"/>
              </a:rPr>
              <a:t>Presentation_ID</a:t>
            </a:r>
            <a:endParaRPr lang="en-US" sz="700" dirty="0">
              <a:solidFill>
                <a:srgbClr val="8E8E95"/>
              </a:solidFill>
              <a:latin typeface="+mn-lt"/>
              <a:ea typeface="+mn-ea"/>
            </a:endParaRPr>
          </a:p>
        </p:txBody>
      </p:sp>
      <p:sp>
        <p:nvSpPr>
          <p:cNvPr id="7" name="Rectangle 7">
            <a:extLst>
              <a:ext uri="{FF2B5EF4-FFF2-40B4-BE49-F238E27FC236}">
                <a16:creationId xmlns:a16="http://schemas.microsoft.com/office/drawing/2014/main" id="{009CB1D3-24F0-624D-9DF1-08E5AFAC4902}"/>
              </a:ext>
            </a:extLst>
          </p:cNvPr>
          <p:cNvSpPr>
            <a:spLocks noChangeArrowheads="1"/>
          </p:cNvSpPr>
          <p:nvPr userDrawn="1"/>
        </p:nvSpPr>
        <p:spPr bwMode="ltGray">
          <a:xfrm>
            <a:off x="8596313" y="6626225"/>
            <a:ext cx="320675" cy="234950"/>
          </a:xfrm>
          <a:prstGeom prst="rect">
            <a:avLst/>
          </a:prstGeom>
          <a:noFill/>
          <a:ln w="9525" algn="ctr">
            <a:noFill/>
            <a:miter lim="800000"/>
            <a:headEnd/>
            <a:tailEnd/>
          </a:ln>
          <a:effectLst/>
        </p:spPr>
        <p:txBody>
          <a:bodyPr wrap="none" lIns="82124" tIns="41061" rIns="82124" bIns="41061" anchor="b">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DB5868BD-D969-B644-A3B7-8E626FF0073A}" type="slidenum">
              <a:rPr lang="en-US" altLang="nb-NO" sz="1000">
                <a:solidFill>
                  <a:srgbClr val="8E8E95"/>
                </a:solidFill>
              </a:rPr>
              <a:pPr algn="r" eaLnBrk="1" hangingPunct="1"/>
              <a:t>‹#›</a:t>
            </a:fld>
            <a:endParaRPr lang="en-US" altLang="nb-NO" sz="1000">
              <a:solidFill>
                <a:srgbClr val="8E8E95"/>
              </a:solidFill>
            </a:endParaRPr>
          </a:p>
        </p:txBody>
      </p:sp>
      <p:pic>
        <p:nvPicPr>
          <p:cNvPr id="8" name="Picture 17">
            <a:extLst>
              <a:ext uri="{FF2B5EF4-FFF2-40B4-BE49-F238E27FC236}">
                <a16:creationId xmlns:a16="http://schemas.microsoft.com/office/drawing/2014/main" id="{645798F2-0714-AC42-801F-1478E8E4723B}"/>
              </a:ext>
            </a:extLst>
          </p:cNvPr>
          <p:cNvPicPr>
            <a:picLocks noChangeAspect="1"/>
          </p:cNvPicPr>
          <p:nvPr userDrawn="1"/>
        </p:nvPicPr>
        <p:blipFill>
          <a:blip r:embed="rId2">
            <a:extLst>
              <a:ext uri="{28A0092B-C50C-407E-A947-70E740481C1C}">
                <a14:useLocalDpi xmlns:a14="http://schemas.microsoft.com/office/drawing/2010/main" val="0"/>
              </a:ext>
            </a:extLst>
          </a:blip>
          <a:srcRect l="22272" r="29076" b="17010"/>
          <a:stretch>
            <a:fillRect/>
          </a:stretch>
        </p:blipFill>
        <p:spPr bwMode="auto">
          <a:xfrm>
            <a:off x="0" y="3790950"/>
            <a:ext cx="9144000" cy="306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Text Placeholder 41"/>
          <p:cNvSpPr>
            <a:spLocks noGrp="1"/>
          </p:cNvSpPr>
          <p:nvPr>
            <p:ph type="body" sz="quarter" idx="10"/>
          </p:nvPr>
        </p:nvSpPr>
        <p:spPr>
          <a:xfrm>
            <a:off x="687388" y="1038225"/>
            <a:ext cx="7366000" cy="1441451"/>
          </a:xfrm>
        </p:spPr>
        <p:txBody>
          <a:bodyPr>
            <a:noAutofit/>
          </a:bodyPr>
          <a:lstStyle>
            <a:lvl1pPr marL="114300" indent="-118872" algn="l" defTabSz="814388" eaLnBrk="1" hangingPunct="1">
              <a:lnSpc>
                <a:spcPct val="95000"/>
              </a:lnSpc>
              <a:buNone/>
              <a:defRPr sz="2200">
                <a:solidFill>
                  <a:schemeClr val="tx1"/>
                </a:solidFill>
              </a:defRPr>
            </a:lvl1pPr>
          </a:lstStyle>
          <a:p>
            <a:pPr lvl="0"/>
            <a:r>
              <a:rPr lang="en-US"/>
              <a:t>Click to edit Master text styles</a:t>
            </a:r>
          </a:p>
        </p:txBody>
      </p:sp>
      <p:sp>
        <p:nvSpPr>
          <p:cNvPr id="44" name="Text Placeholder 43"/>
          <p:cNvSpPr>
            <a:spLocks noGrp="1"/>
          </p:cNvSpPr>
          <p:nvPr>
            <p:ph type="body" sz="quarter" idx="11"/>
          </p:nvPr>
        </p:nvSpPr>
        <p:spPr>
          <a:xfrm>
            <a:off x="801688" y="2773965"/>
            <a:ext cx="7275512" cy="647700"/>
          </a:xfrm>
        </p:spPr>
        <p:txBody>
          <a:bodyPr anchor="ctr">
            <a:normAutofit/>
          </a:bodyPr>
          <a:lstStyle>
            <a:lvl1pPr marL="0" indent="0" algn="l" defTabSz="814388">
              <a:spcBef>
                <a:spcPct val="30000"/>
              </a:spcBef>
              <a:buClr>
                <a:schemeClr val="tx2"/>
              </a:buClr>
              <a:buSzPct val="100000"/>
              <a:buFont typeface="Wingdings" pitchFamily="2" charset="2"/>
              <a:buNone/>
              <a:defRPr sz="1600" b="0">
                <a:solidFill>
                  <a:srgbClr val="0183B7"/>
                </a:solidFill>
              </a:defRPr>
            </a:lvl1pPr>
          </a:lstStyle>
          <a:p>
            <a:pPr lvl="0"/>
            <a:r>
              <a:rPr lang="en-US"/>
              <a:t>Click to edit Master text styles</a:t>
            </a:r>
          </a:p>
        </p:txBody>
      </p:sp>
    </p:spTree>
    <p:extLst>
      <p:ext uri="{BB962C8B-B14F-4D97-AF65-F5344CB8AC3E}">
        <p14:creationId xmlns:p14="http://schemas.microsoft.com/office/powerpoint/2010/main" val="2781464848"/>
      </p:ext>
    </p:extLst>
  </p:cSld>
  <p:clrMapOvr>
    <a:masterClrMapping/>
  </p:clrMapOvr>
  <p:transition>
    <p:wipe dir="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Quote Option 2">
    <p:spTree>
      <p:nvGrpSpPr>
        <p:cNvPr id="1" name=""/>
        <p:cNvGrpSpPr/>
        <p:nvPr/>
      </p:nvGrpSpPr>
      <p:grpSpPr>
        <a:xfrm>
          <a:off x="0" y="0"/>
          <a:ext cx="0" cy="0"/>
          <a:chOff x="0" y="0"/>
          <a:chExt cx="0" cy="0"/>
        </a:xfrm>
      </p:grpSpPr>
      <p:sp>
        <p:nvSpPr>
          <p:cNvPr id="4" name="Rectangle 4">
            <a:extLst>
              <a:ext uri="{FF2B5EF4-FFF2-40B4-BE49-F238E27FC236}">
                <a16:creationId xmlns:a16="http://schemas.microsoft.com/office/drawing/2014/main" id="{A3B002A6-5C4C-4C45-B6C8-9447C6F65475}"/>
              </a:ext>
            </a:extLst>
          </p:cNvPr>
          <p:cNvSpPr>
            <a:spLocks noChangeArrowheads="1"/>
          </p:cNvSpPr>
          <p:nvPr userDrawn="1"/>
        </p:nvSpPr>
        <p:spPr bwMode="ltGray">
          <a:xfrm>
            <a:off x="2206625" y="6634163"/>
            <a:ext cx="2249488" cy="190500"/>
          </a:xfrm>
          <a:prstGeom prst="rect">
            <a:avLst/>
          </a:prstGeom>
          <a:noFill/>
          <a:ln w="9525">
            <a:noFill/>
            <a:miter lim="800000"/>
            <a:headEnd/>
            <a:tailEnd/>
          </a:ln>
          <a:effectLst/>
        </p:spPr>
        <p:txBody>
          <a:bodyPr wrap="none" lIns="82124" tIns="41061" rIns="82124" bIns="41061" anchor="b" anchorCtr="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700">
                <a:solidFill>
                  <a:srgbClr val="8E8E95"/>
                </a:solidFill>
              </a:rPr>
              <a:t>© 2010 Cisco and/or its affiliates. All rights reserved.</a:t>
            </a:r>
          </a:p>
        </p:txBody>
      </p:sp>
      <p:sp>
        <p:nvSpPr>
          <p:cNvPr id="5" name="Rectangle 7">
            <a:extLst>
              <a:ext uri="{FF2B5EF4-FFF2-40B4-BE49-F238E27FC236}">
                <a16:creationId xmlns:a16="http://schemas.microsoft.com/office/drawing/2014/main" id="{B5E9E41C-2BBD-A54B-8AD4-431A92021EE8}"/>
              </a:ext>
            </a:extLst>
          </p:cNvPr>
          <p:cNvSpPr>
            <a:spLocks noChangeArrowheads="1"/>
          </p:cNvSpPr>
          <p:nvPr userDrawn="1"/>
        </p:nvSpPr>
        <p:spPr bwMode="ltGray">
          <a:xfrm>
            <a:off x="8596313" y="6626225"/>
            <a:ext cx="320675" cy="234950"/>
          </a:xfrm>
          <a:prstGeom prst="rect">
            <a:avLst/>
          </a:prstGeom>
          <a:noFill/>
          <a:ln w="9525" algn="ctr">
            <a:noFill/>
            <a:miter lim="800000"/>
            <a:headEnd/>
            <a:tailEnd/>
          </a:ln>
          <a:effectLst/>
        </p:spPr>
        <p:txBody>
          <a:bodyPr wrap="none" lIns="82124" tIns="41061" rIns="82124" bIns="41061" anchor="b">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5A6C47C6-6C6C-7041-AFB8-8D5FAC368B4E}" type="slidenum">
              <a:rPr lang="en-US" altLang="nb-NO" sz="1000">
                <a:solidFill>
                  <a:srgbClr val="8E8E95"/>
                </a:solidFill>
              </a:rPr>
              <a:pPr algn="r" eaLnBrk="1" hangingPunct="1"/>
              <a:t>‹#›</a:t>
            </a:fld>
            <a:endParaRPr lang="en-US" altLang="nb-NO" sz="1000">
              <a:solidFill>
                <a:srgbClr val="8E8E95"/>
              </a:solidFill>
            </a:endParaRPr>
          </a:p>
        </p:txBody>
      </p:sp>
      <p:pic>
        <p:nvPicPr>
          <p:cNvPr id="6" name="Picture 17">
            <a:extLst>
              <a:ext uri="{FF2B5EF4-FFF2-40B4-BE49-F238E27FC236}">
                <a16:creationId xmlns:a16="http://schemas.microsoft.com/office/drawing/2014/main" id="{85A972B4-38FD-DB41-9957-04406253D1B9}"/>
              </a:ext>
            </a:extLst>
          </p:cNvPr>
          <p:cNvPicPr>
            <a:picLocks noChangeAspect="1"/>
          </p:cNvPicPr>
          <p:nvPr userDrawn="1"/>
        </p:nvPicPr>
        <p:blipFill>
          <a:blip r:embed="rId2">
            <a:extLst>
              <a:ext uri="{28A0092B-C50C-407E-A947-70E740481C1C}">
                <a14:useLocalDpi xmlns:a14="http://schemas.microsoft.com/office/drawing/2010/main" val="0"/>
              </a:ext>
            </a:extLst>
          </a:blip>
          <a:srcRect l="22272" r="29076" b="17010"/>
          <a:stretch>
            <a:fillRect/>
          </a:stretch>
        </p:blipFill>
        <p:spPr bwMode="auto">
          <a:xfrm>
            <a:off x="0" y="3790950"/>
            <a:ext cx="9144000" cy="306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2" name="Text Placeholder 41"/>
          <p:cNvSpPr>
            <a:spLocks noGrp="1"/>
          </p:cNvSpPr>
          <p:nvPr>
            <p:ph type="body" sz="quarter" idx="10"/>
          </p:nvPr>
        </p:nvSpPr>
        <p:spPr>
          <a:xfrm>
            <a:off x="687388" y="1038225"/>
            <a:ext cx="7366000" cy="1441451"/>
          </a:xfrm>
        </p:spPr>
        <p:txBody>
          <a:bodyPr>
            <a:noAutofit/>
          </a:bodyPr>
          <a:lstStyle>
            <a:lvl1pPr marL="114300" indent="-118872" algn="l" defTabSz="814388" eaLnBrk="1" hangingPunct="1">
              <a:lnSpc>
                <a:spcPct val="95000"/>
              </a:lnSpc>
              <a:buNone/>
              <a:defRPr sz="2200">
                <a:solidFill>
                  <a:schemeClr val="tx1"/>
                </a:solidFill>
              </a:defRPr>
            </a:lvl1pPr>
          </a:lstStyle>
          <a:p>
            <a:pPr lvl="0"/>
            <a:r>
              <a:rPr lang="en-US"/>
              <a:t>Click to edit Master text styles</a:t>
            </a:r>
          </a:p>
        </p:txBody>
      </p:sp>
      <p:sp>
        <p:nvSpPr>
          <p:cNvPr id="44" name="Text Placeholder 43"/>
          <p:cNvSpPr>
            <a:spLocks noGrp="1"/>
          </p:cNvSpPr>
          <p:nvPr>
            <p:ph type="body" sz="quarter" idx="11"/>
          </p:nvPr>
        </p:nvSpPr>
        <p:spPr>
          <a:xfrm>
            <a:off x="801688" y="2773965"/>
            <a:ext cx="7275512" cy="647700"/>
          </a:xfrm>
        </p:spPr>
        <p:txBody>
          <a:bodyPr anchor="ctr">
            <a:normAutofit/>
          </a:bodyPr>
          <a:lstStyle>
            <a:lvl1pPr marL="0" indent="0" algn="l" defTabSz="814388">
              <a:spcBef>
                <a:spcPct val="30000"/>
              </a:spcBef>
              <a:buClr>
                <a:schemeClr val="tx2"/>
              </a:buClr>
              <a:buSzPct val="100000"/>
              <a:buFont typeface="Wingdings" pitchFamily="2" charset="2"/>
              <a:buNone/>
              <a:defRPr sz="1600" b="0">
                <a:solidFill>
                  <a:srgbClr val="0183B7"/>
                </a:solidFill>
              </a:defRPr>
            </a:lvl1pPr>
          </a:lstStyle>
          <a:p>
            <a:pPr lvl="0"/>
            <a:r>
              <a:rPr lang="en-US"/>
              <a:t>Click to edit Master text styles</a:t>
            </a:r>
          </a:p>
        </p:txBody>
      </p:sp>
    </p:spTree>
    <p:extLst>
      <p:ext uri="{BB962C8B-B14F-4D97-AF65-F5344CB8AC3E}">
        <p14:creationId xmlns:p14="http://schemas.microsoft.com/office/powerpoint/2010/main" val="3813391410"/>
      </p:ext>
    </p:extLst>
  </p:cSld>
  <p:clrMapOvr>
    <a:masterClrMapping/>
  </p:clrMapOvr>
  <p:transition>
    <p:wipe dir="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and Chart">
    <p:spTree>
      <p:nvGrpSpPr>
        <p:cNvPr id="1" name=""/>
        <p:cNvGrpSpPr/>
        <p:nvPr/>
      </p:nvGrpSpPr>
      <p:grpSpPr>
        <a:xfrm>
          <a:off x="0" y="0"/>
          <a:ext cx="0" cy="0"/>
          <a:chOff x="0" y="0"/>
          <a:chExt cx="0" cy="0"/>
        </a:xfrm>
      </p:grpSpPr>
      <p:sp>
        <p:nvSpPr>
          <p:cNvPr id="39" name="Title 1"/>
          <p:cNvSpPr>
            <a:spLocks noGrp="1"/>
          </p:cNvSpPr>
          <p:nvPr>
            <p:ph type="title"/>
          </p:nvPr>
        </p:nvSpPr>
        <p:spPr>
          <a:xfrm>
            <a:off x="793751" y="304800"/>
            <a:ext cx="7435849" cy="838200"/>
          </a:xfrm>
        </p:spPr>
        <p:txBody>
          <a:bodyPr/>
          <a:lstStyle>
            <a:lvl1pPr>
              <a:defRPr/>
            </a:lvl1pPr>
          </a:lstStyle>
          <a:p>
            <a:r>
              <a:rPr lang="en-US"/>
              <a:t>Click to edit Master title style</a:t>
            </a:r>
            <a:endParaRPr lang="en-US" dirty="0"/>
          </a:p>
        </p:txBody>
      </p:sp>
      <p:sp>
        <p:nvSpPr>
          <p:cNvPr id="36" name="Chart Placeholder 35"/>
          <p:cNvSpPr>
            <a:spLocks noGrp="1"/>
          </p:cNvSpPr>
          <p:nvPr>
            <p:ph type="chart" sz="quarter" idx="10"/>
          </p:nvPr>
        </p:nvSpPr>
        <p:spPr>
          <a:xfrm>
            <a:off x="636591" y="1625147"/>
            <a:ext cx="7807322" cy="3803196"/>
          </a:xfrm>
        </p:spPr>
        <p:txBody>
          <a:bodyPr rtlCol="0" anchor="ctr" anchorCtr="1">
            <a:normAutofit/>
          </a:bodyPr>
          <a:lstStyle>
            <a:lvl1pPr>
              <a:buNone/>
              <a:defRPr/>
            </a:lvl1pPr>
          </a:lstStyle>
          <a:p>
            <a:pPr lvl="0"/>
            <a:r>
              <a:rPr lang="en-US" noProof="0"/>
              <a:t>Click icon to add chart</a:t>
            </a:r>
          </a:p>
        </p:txBody>
      </p:sp>
      <p:sp>
        <p:nvSpPr>
          <p:cNvPr id="5" name="Text Placeholder 9"/>
          <p:cNvSpPr>
            <a:spLocks noGrp="1"/>
          </p:cNvSpPr>
          <p:nvPr>
            <p:ph type="body" sz="quarter" idx="11"/>
          </p:nvPr>
        </p:nvSpPr>
        <p:spPr>
          <a:xfrm>
            <a:off x="793750" y="6372423"/>
            <a:ext cx="7461250" cy="307777"/>
          </a:xfrm>
        </p:spPr>
        <p:txBody>
          <a:bodyPr anchor="b">
            <a:spAutoFit/>
          </a:bodyPr>
          <a:lstStyle>
            <a:lvl1pPr algn="l" defTabSz="804863">
              <a:lnSpc>
                <a:spcPct val="100000"/>
              </a:lnSpc>
              <a:spcBef>
                <a:spcPct val="50000"/>
              </a:spcBef>
              <a:buNone/>
              <a:defRPr sz="1400"/>
            </a:lvl1pPr>
            <a:lvl2pPr>
              <a:buFont typeface="Arial" pitchFamily="34" charset="0"/>
              <a:buNone/>
              <a:defRPr sz="1400"/>
            </a:lvl2pPr>
            <a:lvl3pPr>
              <a:buFont typeface="Arial" pitchFamily="34" charset="0"/>
              <a:buNone/>
              <a:defRPr sz="1400"/>
            </a:lvl3pPr>
            <a:lvl4pPr>
              <a:buFont typeface="Arial" pitchFamily="34" charset="0"/>
              <a:buNone/>
              <a:defRPr sz="1400"/>
            </a:lvl4pPr>
            <a:lvl5pPr>
              <a:buFont typeface="Arial" pitchFamily="34" charset="0"/>
              <a:buNone/>
              <a:defRPr sz="1400"/>
            </a:lvl5pPr>
          </a:lstStyle>
          <a:p>
            <a:pPr lvl="0"/>
            <a:r>
              <a:rPr lang="en-US"/>
              <a:t>Click to edit Master text styles</a:t>
            </a:r>
          </a:p>
        </p:txBody>
      </p:sp>
    </p:spTree>
    <p:extLst>
      <p:ext uri="{BB962C8B-B14F-4D97-AF65-F5344CB8AC3E}">
        <p14:creationId xmlns:p14="http://schemas.microsoft.com/office/powerpoint/2010/main" val="780932198"/>
      </p:ext>
    </p:extLst>
  </p:cSld>
  <p:clrMapOvr>
    <a:masterClrMapping/>
  </p:clrMapOvr>
  <p:transition>
    <p:wipe dir="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itle and Table">
    <p:spTree>
      <p:nvGrpSpPr>
        <p:cNvPr id="1" name=""/>
        <p:cNvGrpSpPr/>
        <p:nvPr/>
      </p:nvGrpSpPr>
      <p:grpSpPr>
        <a:xfrm>
          <a:off x="0" y="0"/>
          <a:ext cx="0" cy="0"/>
          <a:chOff x="0" y="0"/>
          <a:chExt cx="0" cy="0"/>
        </a:xfrm>
      </p:grpSpPr>
      <p:sp>
        <p:nvSpPr>
          <p:cNvPr id="6" name="Table Placeholder 5"/>
          <p:cNvSpPr>
            <a:spLocks noGrp="1"/>
          </p:cNvSpPr>
          <p:nvPr>
            <p:ph type="tbl" sz="quarter" idx="11"/>
          </p:nvPr>
        </p:nvSpPr>
        <p:spPr>
          <a:xfrm>
            <a:off x="798286" y="1625373"/>
            <a:ext cx="7474857" cy="4281941"/>
          </a:xfrm>
        </p:spPr>
        <p:txBody>
          <a:bodyPr rtlCol="0" anchor="ctr" anchorCtr="1">
            <a:normAutofit/>
          </a:bodyPr>
          <a:lstStyle>
            <a:lvl1pPr>
              <a:buNone/>
              <a:defRPr/>
            </a:lvl1pPr>
          </a:lstStyle>
          <a:p>
            <a:pPr lvl="0"/>
            <a:r>
              <a:rPr lang="en-US" noProof="0"/>
              <a:t>Click icon to add table</a:t>
            </a:r>
          </a:p>
        </p:txBody>
      </p:sp>
      <p:sp>
        <p:nvSpPr>
          <p:cNvPr id="39" name="Title 1"/>
          <p:cNvSpPr>
            <a:spLocks noGrp="1"/>
          </p:cNvSpPr>
          <p:nvPr>
            <p:ph type="title"/>
          </p:nvPr>
        </p:nvSpPr>
        <p:spPr>
          <a:xfrm>
            <a:off x="793751" y="304800"/>
            <a:ext cx="7435849" cy="838200"/>
          </a:xfrm>
        </p:spPr>
        <p:txBody>
          <a:bodyPr/>
          <a:lstStyle>
            <a:lvl1pPr>
              <a:defRPr/>
            </a:lvl1pPr>
          </a:lstStyle>
          <a:p>
            <a:r>
              <a:rPr lang="en-US"/>
              <a:t>Click to edit Master title style</a:t>
            </a:r>
            <a:endParaRPr lang="en-US" dirty="0"/>
          </a:p>
        </p:txBody>
      </p:sp>
      <p:sp>
        <p:nvSpPr>
          <p:cNvPr id="5" name="Text Placeholder 9"/>
          <p:cNvSpPr>
            <a:spLocks noGrp="1"/>
          </p:cNvSpPr>
          <p:nvPr>
            <p:ph type="body" sz="quarter" idx="12"/>
          </p:nvPr>
        </p:nvSpPr>
        <p:spPr>
          <a:xfrm>
            <a:off x="793750" y="6372423"/>
            <a:ext cx="7461250" cy="307777"/>
          </a:xfrm>
        </p:spPr>
        <p:txBody>
          <a:bodyPr anchor="b">
            <a:spAutoFit/>
          </a:bodyPr>
          <a:lstStyle>
            <a:lvl1pPr algn="l" defTabSz="804863">
              <a:lnSpc>
                <a:spcPct val="100000"/>
              </a:lnSpc>
              <a:spcBef>
                <a:spcPct val="50000"/>
              </a:spcBef>
              <a:buNone/>
              <a:defRPr sz="1400"/>
            </a:lvl1pPr>
            <a:lvl2pPr>
              <a:buFont typeface="Arial" pitchFamily="34" charset="0"/>
              <a:buNone/>
              <a:defRPr sz="1400"/>
            </a:lvl2pPr>
            <a:lvl3pPr>
              <a:buFont typeface="Arial" pitchFamily="34" charset="0"/>
              <a:buNone/>
              <a:defRPr sz="1400"/>
            </a:lvl3pPr>
            <a:lvl4pPr>
              <a:buFont typeface="Arial" pitchFamily="34" charset="0"/>
              <a:buNone/>
              <a:defRPr sz="1400"/>
            </a:lvl4pPr>
            <a:lvl5pPr>
              <a:buFont typeface="Arial" pitchFamily="34" charset="0"/>
              <a:buNone/>
              <a:defRPr sz="1400"/>
            </a:lvl5pPr>
          </a:lstStyle>
          <a:p>
            <a:pPr lvl="0"/>
            <a:r>
              <a:rPr lang="en-US"/>
              <a:t>Click to edit Master text styles</a:t>
            </a:r>
          </a:p>
        </p:txBody>
      </p:sp>
    </p:spTree>
    <p:extLst>
      <p:ext uri="{BB962C8B-B14F-4D97-AF65-F5344CB8AC3E}">
        <p14:creationId xmlns:p14="http://schemas.microsoft.com/office/powerpoint/2010/main" val="124161352"/>
      </p:ext>
    </p:extLst>
  </p:cSld>
  <p:clrMapOvr>
    <a:masterClrMapping/>
  </p:clrMapOvr>
  <p:transition>
    <p:wipe dir="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userDrawn="1">
  <p:cSld name="Segue Option 1">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E7CD6C54-BB57-5543-9972-45D28F35D8E3}"/>
              </a:ext>
            </a:extLst>
          </p:cNvPr>
          <p:cNvSpPr>
            <a:spLocks noChangeArrowheads="1"/>
          </p:cNvSpPr>
          <p:nvPr userDrawn="1"/>
        </p:nvSpPr>
        <p:spPr bwMode="ltGray">
          <a:xfrm>
            <a:off x="2206625" y="6634163"/>
            <a:ext cx="2249488" cy="190500"/>
          </a:xfrm>
          <a:prstGeom prst="rect">
            <a:avLst/>
          </a:prstGeom>
          <a:noFill/>
          <a:ln w="9525">
            <a:noFill/>
            <a:miter lim="800000"/>
            <a:headEnd/>
            <a:tailEnd/>
          </a:ln>
          <a:effectLst/>
        </p:spPr>
        <p:txBody>
          <a:bodyPr wrap="none" lIns="82124" tIns="41061" rIns="82124" bIns="41061" anchor="b" anchorCtr="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700">
                <a:solidFill>
                  <a:srgbClr val="8E8E95"/>
                </a:solidFill>
              </a:rPr>
              <a:t>© 2010 Cisco and/or its affiliates. All rights reserved.</a:t>
            </a:r>
          </a:p>
        </p:txBody>
      </p:sp>
      <p:sp>
        <p:nvSpPr>
          <p:cNvPr id="4" name="Rectangle 5">
            <a:extLst>
              <a:ext uri="{FF2B5EF4-FFF2-40B4-BE49-F238E27FC236}">
                <a16:creationId xmlns:a16="http://schemas.microsoft.com/office/drawing/2014/main" id="{EE03804E-C7F8-8C42-8440-00DFEC6D1B69}"/>
              </a:ext>
            </a:extLst>
          </p:cNvPr>
          <p:cNvSpPr>
            <a:spLocks noChangeArrowheads="1"/>
          </p:cNvSpPr>
          <p:nvPr userDrawn="1"/>
        </p:nvSpPr>
        <p:spPr bwMode="ltGray">
          <a:xfrm>
            <a:off x="4768850" y="6634163"/>
            <a:ext cx="655638" cy="190500"/>
          </a:xfrm>
          <a:prstGeom prst="rect">
            <a:avLst/>
          </a:prstGeom>
          <a:noFill/>
          <a:ln w="9525">
            <a:noFill/>
            <a:miter lim="800000"/>
            <a:headEnd/>
            <a:tailEnd/>
          </a:ln>
          <a:effectLst/>
        </p:spPr>
        <p:txBody>
          <a:bodyPr wrap="none" lIns="82124" tIns="41061" rIns="82124" bIns="41061" anchor="b">
            <a:spAutoFit/>
          </a:bodyPr>
          <a:lstStyle/>
          <a:p>
            <a:pPr algn="r" defTabSz="814388" fontAlgn="auto">
              <a:spcBef>
                <a:spcPts val="0"/>
              </a:spcBef>
              <a:spcAft>
                <a:spcPts val="0"/>
              </a:spcAft>
              <a:defRPr/>
            </a:pPr>
            <a:r>
              <a:rPr lang="en-US" sz="700" dirty="0">
                <a:solidFill>
                  <a:srgbClr val="8E8E95"/>
                </a:solidFill>
                <a:latin typeface="+mn-lt"/>
                <a:ea typeface="+mn-ea"/>
              </a:rPr>
              <a:t>Cisco Public</a:t>
            </a:r>
          </a:p>
        </p:txBody>
      </p:sp>
      <p:sp>
        <p:nvSpPr>
          <p:cNvPr id="5" name="Rectangle 6">
            <a:extLst>
              <a:ext uri="{FF2B5EF4-FFF2-40B4-BE49-F238E27FC236}">
                <a16:creationId xmlns:a16="http://schemas.microsoft.com/office/drawing/2014/main" id="{A37DB4F9-F7A9-7047-A272-80251BAAD031}"/>
              </a:ext>
            </a:extLst>
          </p:cNvPr>
          <p:cNvSpPr>
            <a:spLocks noChangeArrowheads="1"/>
          </p:cNvSpPr>
          <p:nvPr userDrawn="1"/>
        </p:nvSpPr>
        <p:spPr bwMode="ltGray">
          <a:xfrm>
            <a:off x="812800" y="6634163"/>
            <a:ext cx="962025" cy="188912"/>
          </a:xfrm>
          <a:prstGeom prst="rect">
            <a:avLst/>
          </a:prstGeom>
          <a:noFill/>
          <a:ln w="9525">
            <a:noFill/>
            <a:miter lim="800000"/>
            <a:headEnd/>
            <a:tailEnd/>
          </a:ln>
          <a:effectLst/>
        </p:spPr>
        <p:txBody>
          <a:bodyPr lIns="82124" tIns="41061" rIns="82124" bIns="41061" anchor="b">
            <a:spAutoFit/>
          </a:bodyPr>
          <a:lstStyle/>
          <a:p>
            <a:pPr defTabSz="814388" fontAlgn="auto">
              <a:spcBef>
                <a:spcPts val="0"/>
              </a:spcBef>
              <a:spcAft>
                <a:spcPts val="0"/>
              </a:spcAft>
              <a:defRPr/>
            </a:pPr>
            <a:r>
              <a:rPr lang="en-US" sz="700" dirty="0" err="1">
                <a:solidFill>
                  <a:srgbClr val="8E8E95"/>
                </a:solidFill>
                <a:latin typeface="+mn-lt"/>
                <a:ea typeface="+mn-ea"/>
              </a:rPr>
              <a:t>Presentation_ID</a:t>
            </a:r>
            <a:endParaRPr lang="en-US" sz="700" dirty="0">
              <a:solidFill>
                <a:srgbClr val="8E8E95"/>
              </a:solidFill>
              <a:latin typeface="+mn-lt"/>
              <a:ea typeface="+mn-ea"/>
            </a:endParaRPr>
          </a:p>
        </p:txBody>
      </p:sp>
      <p:sp>
        <p:nvSpPr>
          <p:cNvPr id="6" name="Rectangle 7">
            <a:extLst>
              <a:ext uri="{FF2B5EF4-FFF2-40B4-BE49-F238E27FC236}">
                <a16:creationId xmlns:a16="http://schemas.microsoft.com/office/drawing/2014/main" id="{35C301FD-7FF0-424B-9B4C-66D32443D40C}"/>
              </a:ext>
            </a:extLst>
          </p:cNvPr>
          <p:cNvSpPr>
            <a:spLocks noChangeArrowheads="1"/>
          </p:cNvSpPr>
          <p:nvPr userDrawn="1"/>
        </p:nvSpPr>
        <p:spPr bwMode="ltGray">
          <a:xfrm>
            <a:off x="8596313" y="6626225"/>
            <a:ext cx="320675" cy="234950"/>
          </a:xfrm>
          <a:prstGeom prst="rect">
            <a:avLst/>
          </a:prstGeom>
          <a:noFill/>
          <a:ln w="9525" algn="ctr">
            <a:noFill/>
            <a:miter lim="800000"/>
            <a:headEnd/>
            <a:tailEnd/>
          </a:ln>
          <a:effectLst/>
        </p:spPr>
        <p:txBody>
          <a:bodyPr wrap="none" lIns="82124" tIns="41061" rIns="82124" bIns="41061" anchor="b">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AF459B4A-850F-D843-9627-A2B7A981DC10}" type="slidenum">
              <a:rPr lang="en-US" altLang="nb-NO" sz="1000">
                <a:solidFill>
                  <a:srgbClr val="8E8E95"/>
                </a:solidFill>
              </a:rPr>
              <a:pPr algn="r" eaLnBrk="1" hangingPunct="1"/>
              <a:t>‹#›</a:t>
            </a:fld>
            <a:endParaRPr lang="en-US" altLang="nb-NO" sz="1000">
              <a:solidFill>
                <a:srgbClr val="8E8E95"/>
              </a:solidFill>
            </a:endParaRPr>
          </a:p>
        </p:txBody>
      </p:sp>
      <p:pic>
        <p:nvPicPr>
          <p:cNvPr id="7" name="Picture 17">
            <a:extLst>
              <a:ext uri="{FF2B5EF4-FFF2-40B4-BE49-F238E27FC236}">
                <a16:creationId xmlns:a16="http://schemas.microsoft.com/office/drawing/2014/main" id="{67E60079-8E77-F840-8792-E6C90642A636}"/>
              </a:ext>
            </a:extLst>
          </p:cNvPr>
          <p:cNvPicPr>
            <a:picLocks noChangeAspect="1"/>
          </p:cNvPicPr>
          <p:nvPr userDrawn="1"/>
        </p:nvPicPr>
        <p:blipFill>
          <a:blip r:embed="rId2">
            <a:extLst>
              <a:ext uri="{28A0092B-C50C-407E-A947-70E740481C1C}">
                <a14:useLocalDpi xmlns:a14="http://schemas.microsoft.com/office/drawing/2010/main" val="0"/>
              </a:ext>
            </a:extLst>
          </a:blip>
          <a:srcRect l="22272" r="29076" b="17010"/>
          <a:stretch>
            <a:fillRect/>
          </a:stretch>
        </p:blipFill>
        <p:spPr bwMode="auto">
          <a:xfrm>
            <a:off x="0" y="3790950"/>
            <a:ext cx="9144000" cy="306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Title 1"/>
          <p:cNvSpPr>
            <a:spLocks noGrp="1"/>
          </p:cNvSpPr>
          <p:nvPr>
            <p:ph type="ctrTitle"/>
          </p:nvPr>
        </p:nvSpPr>
        <p:spPr>
          <a:xfrm>
            <a:off x="774699" y="2203450"/>
            <a:ext cx="6921501" cy="1022350"/>
          </a:xfrm>
        </p:spPr>
        <p:txBody>
          <a:bodyPr anchor="ctr"/>
          <a:lstStyle>
            <a:lvl1pPr>
              <a:defRPr b="0">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913535345"/>
      </p:ext>
    </p:extLst>
  </p:cSld>
  <p:clrMapOvr>
    <a:masterClrMapping/>
  </p:clrMapOvr>
  <p:transition>
    <p:wipe dir="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userDrawn="1">
  <p:cSld name="Segue Option 2">
    <p:spTree>
      <p:nvGrpSpPr>
        <p:cNvPr id="1" name=""/>
        <p:cNvGrpSpPr/>
        <p:nvPr/>
      </p:nvGrpSpPr>
      <p:grpSpPr>
        <a:xfrm>
          <a:off x="0" y="0"/>
          <a:ext cx="0" cy="0"/>
          <a:chOff x="0" y="0"/>
          <a:chExt cx="0" cy="0"/>
        </a:xfrm>
      </p:grpSpPr>
      <p:sp>
        <p:nvSpPr>
          <p:cNvPr id="3" name="Rectangle 4">
            <a:extLst>
              <a:ext uri="{FF2B5EF4-FFF2-40B4-BE49-F238E27FC236}">
                <a16:creationId xmlns:a16="http://schemas.microsoft.com/office/drawing/2014/main" id="{A4A46C11-D73A-D849-9867-512229A0BD37}"/>
              </a:ext>
            </a:extLst>
          </p:cNvPr>
          <p:cNvSpPr>
            <a:spLocks noChangeArrowheads="1"/>
          </p:cNvSpPr>
          <p:nvPr userDrawn="1"/>
        </p:nvSpPr>
        <p:spPr bwMode="ltGray">
          <a:xfrm>
            <a:off x="2206625" y="6634163"/>
            <a:ext cx="2249488" cy="190500"/>
          </a:xfrm>
          <a:prstGeom prst="rect">
            <a:avLst/>
          </a:prstGeom>
          <a:noFill/>
          <a:ln w="9525">
            <a:noFill/>
            <a:miter lim="800000"/>
            <a:headEnd/>
            <a:tailEnd/>
          </a:ln>
          <a:effectLst/>
        </p:spPr>
        <p:txBody>
          <a:bodyPr wrap="none" lIns="82124" tIns="41061" rIns="82124" bIns="41061" anchor="b" anchorCtr="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700">
                <a:solidFill>
                  <a:srgbClr val="8E8E95"/>
                </a:solidFill>
              </a:rPr>
              <a:t>© 2010 Cisco and/or its affiliates. All rights reserved.</a:t>
            </a:r>
          </a:p>
        </p:txBody>
      </p:sp>
      <p:sp>
        <p:nvSpPr>
          <p:cNvPr id="4" name="Rectangle 5">
            <a:extLst>
              <a:ext uri="{FF2B5EF4-FFF2-40B4-BE49-F238E27FC236}">
                <a16:creationId xmlns:a16="http://schemas.microsoft.com/office/drawing/2014/main" id="{A5DC5BB8-501B-314B-A208-75A4F94F94D0}"/>
              </a:ext>
            </a:extLst>
          </p:cNvPr>
          <p:cNvSpPr>
            <a:spLocks noChangeArrowheads="1"/>
          </p:cNvSpPr>
          <p:nvPr userDrawn="1"/>
        </p:nvSpPr>
        <p:spPr bwMode="ltGray">
          <a:xfrm>
            <a:off x="4768850" y="6634163"/>
            <a:ext cx="655638" cy="190500"/>
          </a:xfrm>
          <a:prstGeom prst="rect">
            <a:avLst/>
          </a:prstGeom>
          <a:noFill/>
          <a:ln w="9525">
            <a:noFill/>
            <a:miter lim="800000"/>
            <a:headEnd/>
            <a:tailEnd/>
          </a:ln>
          <a:effectLst/>
        </p:spPr>
        <p:txBody>
          <a:bodyPr wrap="none" lIns="82124" tIns="41061" rIns="82124" bIns="41061" anchor="b">
            <a:spAutoFit/>
          </a:bodyPr>
          <a:lstStyle/>
          <a:p>
            <a:pPr algn="r" defTabSz="814388" fontAlgn="auto">
              <a:spcBef>
                <a:spcPts val="0"/>
              </a:spcBef>
              <a:spcAft>
                <a:spcPts val="0"/>
              </a:spcAft>
              <a:defRPr/>
            </a:pPr>
            <a:r>
              <a:rPr lang="en-US" sz="700" dirty="0">
                <a:solidFill>
                  <a:srgbClr val="8E8E95"/>
                </a:solidFill>
                <a:latin typeface="+mn-lt"/>
                <a:ea typeface="+mn-ea"/>
              </a:rPr>
              <a:t>Cisco Public</a:t>
            </a:r>
          </a:p>
        </p:txBody>
      </p:sp>
      <p:sp>
        <p:nvSpPr>
          <p:cNvPr id="5" name="Rectangle 6">
            <a:extLst>
              <a:ext uri="{FF2B5EF4-FFF2-40B4-BE49-F238E27FC236}">
                <a16:creationId xmlns:a16="http://schemas.microsoft.com/office/drawing/2014/main" id="{C87F9E49-3997-7341-BC22-B739145972A2}"/>
              </a:ext>
            </a:extLst>
          </p:cNvPr>
          <p:cNvSpPr>
            <a:spLocks noChangeArrowheads="1"/>
          </p:cNvSpPr>
          <p:nvPr userDrawn="1"/>
        </p:nvSpPr>
        <p:spPr bwMode="ltGray">
          <a:xfrm>
            <a:off x="812800" y="6634163"/>
            <a:ext cx="962025" cy="188912"/>
          </a:xfrm>
          <a:prstGeom prst="rect">
            <a:avLst/>
          </a:prstGeom>
          <a:noFill/>
          <a:ln w="9525">
            <a:noFill/>
            <a:miter lim="800000"/>
            <a:headEnd/>
            <a:tailEnd/>
          </a:ln>
          <a:effectLst/>
        </p:spPr>
        <p:txBody>
          <a:bodyPr lIns="82124" tIns="41061" rIns="82124" bIns="41061" anchor="b">
            <a:spAutoFit/>
          </a:bodyPr>
          <a:lstStyle/>
          <a:p>
            <a:pPr defTabSz="814388" fontAlgn="auto">
              <a:spcBef>
                <a:spcPts val="0"/>
              </a:spcBef>
              <a:spcAft>
                <a:spcPts val="0"/>
              </a:spcAft>
              <a:defRPr/>
            </a:pPr>
            <a:r>
              <a:rPr lang="en-US" sz="700" dirty="0" err="1">
                <a:solidFill>
                  <a:srgbClr val="8E8E95"/>
                </a:solidFill>
                <a:latin typeface="+mn-lt"/>
                <a:ea typeface="+mn-ea"/>
              </a:rPr>
              <a:t>Presentation_ID</a:t>
            </a:r>
            <a:endParaRPr lang="en-US" sz="700" dirty="0">
              <a:solidFill>
                <a:srgbClr val="8E8E95"/>
              </a:solidFill>
              <a:latin typeface="+mn-lt"/>
              <a:ea typeface="+mn-ea"/>
            </a:endParaRPr>
          </a:p>
        </p:txBody>
      </p:sp>
      <p:sp>
        <p:nvSpPr>
          <p:cNvPr id="6" name="Rectangle 7">
            <a:extLst>
              <a:ext uri="{FF2B5EF4-FFF2-40B4-BE49-F238E27FC236}">
                <a16:creationId xmlns:a16="http://schemas.microsoft.com/office/drawing/2014/main" id="{96FA747E-521D-DE46-96E5-D16FC58001CF}"/>
              </a:ext>
            </a:extLst>
          </p:cNvPr>
          <p:cNvSpPr>
            <a:spLocks noChangeArrowheads="1"/>
          </p:cNvSpPr>
          <p:nvPr userDrawn="1"/>
        </p:nvSpPr>
        <p:spPr bwMode="ltGray">
          <a:xfrm>
            <a:off x="8596313" y="6626225"/>
            <a:ext cx="320675" cy="234950"/>
          </a:xfrm>
          <a:prstGeom prst="rect">
            <a:avLst/>
          </a:prstGeom>
          <a:noFill/>
          <a:ln w="9525" algn="ctr">
            <a:noFill/>
            <a:miter lim="800000"/>
            <a:headEnd/>
            <a:tailEnd/>
          </a:ln>
          <a:effectLst/>
        </p:spPr>
        <p:txBody>
          <a:bodyPr wrap="none" lIns="82124" tIns="41061" rIns="82124" bIns="41061" anchor="b">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B4A5890A-EE14-3947-88B1-6D99F97A061B}" type="slidenum">
              <a:rPr lang="en-US" altLang="nb-NO" sz="1000">
                <a:solidFill>
                  <a:srgbClr val="8E8E95"/>
                </a:solidFill>
              </a:rPr>
              <a:pPr algn="r" eaLnBrk="1" hangingPunct="1"/>
              <a:t>‹#›</a:t>
            </a:fld>
            <a:endParaRPr lang="en-US" altLang="nb-NO" sz="1000">
              <a:solidFill>
                <a:srgbClr val="8E8E95"/>
              </a:solidFill>
            </a:endParaRPr>
          </a:p>
        </p:txBody>
      </p:sp>
      <p:pic>
        <p:nvPicPr>
          <p:cNvPr id="7" name="Picture 17">
            <a:extLst>
              <a:ext uri="{FF2B5EF4-FFF2-40B4-BE49-F238E27FC236}">
                <a16:creationId xmlns:a16="http://schemas.microsoft.com/office/drawing/2014/main" id="{A1789C86-48F4-8641-B91E-4F4C95D6880F}"/>
              </a:ext>
            </a:extLst>
          </p:cNvPr>
          <p:cNvPicPr>
            <a:picLocks noChangeAspect="1"/>
          </p:cNvPicPr>
          <p:nvPr userDrawn="1"/>
        </p:nvPicPr>
        <p:blipFill>
          <a:blip r:embed="rId2">
            <a:extLst>
              <a:ext uri="{28A0092B-C50C-407E-A947-70E740481C1C}">
                <a14:useLocalDpi xmlns:a14="http://schemas.microsoft.com/office/drawing/2010/main" val="0"/>
              </a:ext>
            </a:extLst>
          </a:blip>
          <a:srcRect l="22272" r="29076" b="17010"/>
          <a:stretch>
            <a:fillRect/>
          </a:stretch>
        </p:blipFill>
        <p:spPr bwMode="auto">
          <a:xfrm>
            <a:off x="0" y="3790950"/>
            <a:ext cx="9144000" cy="3067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Title 1"/>
          <p:cNvSpPr>
            <a:spLocks noGrp="1"/>
          </p:cNvSpPr>
          <p:nvPr>
            <p:ph type="ctrTitle"/>
          </p:nvPr>
        </p:nvSpPr>
        <p:spPr>
          <a:xfrm>
            <a:off x="774699" y="2203450"/>
            <a:ext cx="6921501" cy="1022350"/>
          </a:xfrm>
        </p:spPr>
        <p:txBody>
          <a:bodyPr anchor="ctr"/>
          <a:lstStyle>
            <a:lvl1pPr>
              <a:defRPr b="0">
                <a:solidFill>
                  <a:schemeClr val="tx1"/>
                </a:solidFill>
              </a:defRPr>
            </a:lvl1pPr>
          </a:lstStyle>
          <a:p>
            <a:r>
              <a:rPr lang="en-US"/>
              <a:t>Click to edit Master title style</a:t>
            </a:r>
            <a:endParaRPr lang="en-US" dirty="0"/>
          </a:p>
        </p:txBody>
      </p:sp>
    </p:spTree>
    <p:extLst>
      <p:ext uri="{BB962C8B-B14F-4D97-AF65-F5344CB8AC3E}">
        <p14:creationId xmlns:p14="http://schemas.microsoft.com/office/powerpoint/2010/main" val="1616935382"/>
      </p:ext>
    </p:extLst>
  </p:cSld>
  <p:clrMapOvr>
    <a:masterClrMapping/>
  </p:clrMapOvr>
  <p:transition>
    <p:wipe dir="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Closing Slide">
    <p:spTree>
      <p:nvGrpSpPr>
        <p:cNvPr id="1" name=""/>
        <p:cNvGrpSpPr/>
        <p:nvPr/>
      </p:nvGrpSpPr>
      <p:grpSpPr>
        <a:xfrm>
          <a:off x="0" y="0"/>
          <a:ext cx="0" cy="0"/>
          <a:chOff x="0" y="0"/>
          <a:chExt cx="0" cy="0"/>
        </a:xfrm>
      </p:grpSpPr>
      <p:pic>
        <p:nvPicPr>
          <p:cNvPr id="2" name="Picture 13" descr="Cisco_Logo_rgb_large2">
            <a:extLst>
              <a:ext uri="{FF2B5EF4-FFF2-40B4-BE49-F238E27FC236}">
                <a16:creationId xmlns:a16="http://schemas.microsoft.com/office/drawing/2014/main" id="{AAE55AC3-C7EB-604A-8A4C-0D3B77B4A892}"/>
              </a:ext>
            </a:extLst>
          </p:cNvPr>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black">
          <a:xfrm>
            <a:off x="2803525" y="2420938"/>
            <a:ext cx="3529013" cy="185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74536144"/>
      </p:ext>
    </p:extLst>
  </p:cSld>
  <p:clrMapOvr>
    <a:masterClrMapping/>
  </p:clrMapOvr>
  <p:transition>
    <p:wipe dir="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673666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55638" y="1295400"/>
            <a:ext cx="3862387"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70425" y="1295400"/>
            <a:ext cx="3863975"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063829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cSld name="Tittellysbilde">
    <p:spTree>
      <p:nvGrpSpPr>
        <p:cNvPr id="1" name=""/>
        <p:cNvGrpSpPr/>
        <p:nvPr/>
      </p:nvGrpSpPr>
      <p:grpSpPr>
        <a:xfrm>
          <a:off x="0" y="0"/>
          <a:ext cx="0" cy="0"/>
          <a:chOff x="0" y="0"/>
          <a:chExt cx="0" cy="0"/>
        </a:xfrm>
      </p:grpSpPr>
      <p:sp>
        <p:nvSpPr>
          <p:cNvPr id="624642" name="Rectangle 2">
            <a:extLst>
              <a:ext uri="{FF2B5EF4-FFF2-40B4-BE49-F238E27FC236}">
                <a16:creationId xmlns:a16="http://schemas.microsoft.com/office/drawing/2014/main" id="{937A5ACD-820A-5347-9909-006070CD976A}"/>
              </a:ext>
            </a:extLst>
          </p:cNvPr>
          <p:cNvSpPr>
            <a:spLocks noGrp="1" noChangeArrowheads="1"/>
          </p:cNvSpPr>
          <p:nvPr>
            <p:ph type="ctrTitle"/>
          </p:nvPr>
        </p:nvSpPr>
        <p:spPr>
          <a:xfrm>
            <a:off x="709921" y="1566885"/>
            <a:ext cx="7771680" cy="1143480"/>
          </a:xfrm>
        </p:spPr>
        <p:txBody>
          <a:bodyPr/>
          <a:lstStyle>
            <a:lvl1pPr algn="ctr">
              <a:defRPr/>
            </a:lvl1pPr>
          </a:lstStyle>
          <a:p>
            <a:pPr lvl="0"/>
            <a:r>
              <a:rPr lang="es-ES_tradnl" altLang="nb-NO" noProof="0"/>
              <a:t>Haga clic para modificar el estilo de título del patrón</a:t>
            </a:r>
          </a:p>
        </p:txBody>
      </p:sp>
      <p:sp>
        <p:nvSpPr>
          <p:cNvPr id="624643" name="Rectangle 3">
            <a:extLst>
              <a:ext uri="{FF2B5EF4-FFF2-40B4-BE49-F238E27FC236}">
                <a16:creationId xmlns:a16="http://schemas.microsoft.com/office/drawing/2014/main" id="{BAB23AE3-A2FC-9F48-90BE-B90B8B08AA92}"/>
              </a:ext>
            </a:extLst>
          </p:cNvPr>
          <p:cNvSpPr>
            <a:spLocks noGrp="1" noChangeArrowheads="1"/>
          </p:cNvSpPr>
          <p:nvPr>
            <p:ph type="subTitle" idx="1"/>
          </p:nvPr>
        </p:nvSpPr>
        <p:spPr>
          <a:xfrm>
            <a:off x="724321" y="3430440"/>
            <a:ext cx="7765920" cy="1752664"/>
          </a:xfrm>
        </p:spPr>
        <p:txBody>
          <a:bodyPr/>
          <a:lstStyle>
            <a:lvl1pPr marL="0" indent="0">
              <a:defRPr/>
            </a:lvl1pPr>
          </a:lstStyle>
          <a:p>
            <a:pPr lvl="0"/>
            <a:r>
              <a:rPr lang="es-ES_tradnl" altLang="nb-NO" noProof="0"/>
              <a:t>Haga clic para modificar el estilo de subtítulo del patrón</a:t>
            </a:r>
          </a:p>
        </p:txBody>
      </p:sp>
      <p:sp>
        <p:nvSpPr>
          <p:cNvPr id="4" name="Rectangle 6">
            <a:extLst>
              <a:ext uri="{FF2B5EF4-FFF2-40B4-BE49-F238E27FC236}">
                <a16:creationId xmlns:a16="http://schemas.microsoft.com/office/drawing/2014/main" id="{6DD51CF4-F942-2744-AB2B-93EE5F4A4B33}"/>
              </a:ext>
            </a:extLst>
          </p:cNvPr>
          <p:cNvSpPr>
            <a:spLocks noGrp="1" noChangeArrowheads="1"/>
          </p:cNvSpPr>
          <p:nvPr>
            <p:ph type="ftr" sz="quarter" idx="10"/>
          </p:nvPr>
        </p:nvSpPr>
        <p:spPr/>
        <p:txBody>
          <a:bodyPr/>
          <a:lstStyle>
            <a:lvl1pPr>
              <a:defRPr/>
            </a:lvl1pPr>
          </a:lstStyle>
          <a:p>
            <a:pPr>
              <a:defRPr/>
            </a:pPr>
            <a:endParaRPr lang="es-ES_tradnl" altLang="nb-NO"/>
          </a:p>
        </p:txBody>
      </p:sp>
    </p:spTree>
    <p:extLst>
      <p:ext uri="{BB962C8B-B14F-4D97-AF65-F5344CB8AC3E}">
        <p14:creationId xmlns:p14="http://schemas.microsoft.com/office/powerpoint/2010/main" val="32689875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a:extLst>
              <a:ext uri="{FF2B5EF4-FFF2-40B4-BE49-F238E27FC236}">
                <a16:creationId xmlns:a16="http://schemas.microsoft.com/office/drawing/2014/main" id="{8AC8554E-5A66-BC45-B3C9-D00F46D48294}"/>
              </a:ext>
            </a:extLst>
          </p:cNvPr>
          <p:cNvSpPr>
            <a:spLocks noGrp="1"/>
          </p:cNvSpPr>
          <p:nvPr>
            <p:ph type="title"/>
          </p:nvPr>
        </p:nvSpPr>
        <p:spPr bwMode="auto">
          <a:xfrm>
            <a:off x="793750" y="304800"/>
            <a:ext cx="7435850"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82296" tIns="45720" rIns="82296" bIns="45720" numCol="1" anchor="b" anchorCtr="0" compatLnSpc="1">
            <a:prstTxWarp prst="textNoShape">
              <a:avLst/>
            </a:prstTxWarp>
          </a:bodyPr>
          <a:lstStyle/>
          <a:p>
            <a:pPr lvl="0"/>
            <a:r>
              <a:rPr lang="en-US" altLang="nb-NO"/>
              <a:t>Slide Title Goes Here</a:t>
            </a:r>
          </a:p>
        </p:txBody>
      </p:sp>
      <p:sp>
        <p:nvSpPr>
          <p:cNvPr id="1027" name="Text Placeholder 2">
            <a:extLst>
              <a:ext uri="{FF2B5EF4-FFF2-40B4-BE49-F238E27FC236}">
                <a16:creationId xmlns:a16="http://schemas.microsoft.com/office/drawing/2014/main" id="{E1777512-EAA1-404F-A1C1-D1EE391A3BEA}"/>
              </a:ext>
            </a:extLst>
          </p:cNvPr>
          <p:cNvSpPr>
            <a:spLocks noGrp="1"/>
          </p:cNvSpPr>
          <p:nvPr>
            <p:ph type="body" idx="1"/>
          </p:nvPr>
        </p:nvSpPr>
        <p:spPr bwMode="auto">
          <a:xfrm>
            <a:off x="793750" y="1600200"/>
            <a:ext cx="743585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nb-NO"/>
              <a:t>Body Text</a:t>
            </a:r>
          </a:p>
          <a:p>
            <a:pPr lvl="1"/>
            <a:r>
              <a:rPr lang="en-US" altLang="nb-NO"/>
              <a:t>Second level</a:t>
            </a:r>
          </a:p>
          <a:p>
            <a:pPr lvl="2"/>
            <a:r>
              <a:rPr lang="en-US" altLang="nb-NO"/>
              <a:t>Third level</a:t>
            </a:r>
          </a:p>
          <a:p>
            <a:pPr lvl="3"/>
            <a:r>
              <a:rPr lang="en-US" altLang="nb-NO"/>
              <a:t>Fourth level</a:t>
            </a:r>
          </a:p>
          <a:p>
            <a:pPr lvl="4"/>
            <a:r>
              <a:rPr lang="en-US" altLang="nb-NO"/>
              <a:t>Fifth level</a:t>
            </a:r>
          </a:p>
        </p:txBody>
      </p:sp>
      <p:sp>
        <p:nvSpPr>
          <p:cNvPr id="10" name="Rectangle 4">
            <a:extLst>
              <a:ext uri="{FF2B5EF4-FFF2-40B4-BE49-F238E27FC236}">
                <a16:creationId xmlns:a16="http://schemas.microsoft.com/office/drawing/2014/main" id="{0E543E4E-21A9-2340-A2E6-BA2367AE3789}"/>
              </a:ext>
            </a:extLst>
          </p:cNvPr>
          <p:cNvSpPr>
            <a:spLocks noChangeArrowheads="1"/>
          </p:cNvSpPr>
          <p:nvPr/>
        </p:nvSpPr>
        <p:spPr bwMode="ltGray">
          <a:xfrm>
            <a:off x="0" y="6634163"/>
            <a:ext cx="9144000" cy="190500"/>
          </a:xfrm>
          <a:prstGeom prst="rect">
            <a:avLst/>
          </a:prstGeom>
          <a:noFill/>
          <a:ln w="9525">
            <a:noFill/>
            <a:miter lim="800000"/>
            <a:headEnd/>
            <a:tailEnd/>
          </a:ln>
          <a:effectLst/>
        </p:spPr>
        <p:txBody>
          <a:bodyPr lIns="82124" tIns="41061" rIns="82124" bIns="41061" anchor="b" anchorCtr="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700">
                <a:solidFill>
                  <a:srgbClr val="8E8E95"/>
                </a:solidFill>
              </a:rPr>
              <a:t>© 2010 Cisco and/or its affiliates. All rights reserved.</a:t>
            </a:r>
          </a:p>
        </p:txBody>
      </p:sp>
      <p:sp>
        <p:nvSpPr>
          <p:cNvPr id="9" name="Rectangle 7">
            <a:extLst>
              <a:ext uri="{FF2B5EF4-FFF2-40B4-BE49-F238E27FC236}">
                <a16:creationId xmlns:a16="http://schemas.microsoft.com/office/drawing/2014/main" id="{551AB4FE-9280-5148-9E5C-B31DB45B5F98}"/>
              </a:ext>
            </a:extLst>
          </p:cNvPr>
          <p:cNvSpPr>
            <a:spLocks noChangeArrowheads="1"/>
          </p:cNvSpPr>
          <p:nvPr/>
        </p:nvSpPr>
        <p:spPr bwMode="ltGray">
          <a:xfrm>
            <a:off x="8596313" y="6626225"/>
            <a:ext cx="320675" cy="234950"/>
          </a:xfrm>
          <a:prstGeom prst="rect">
            <a:avLst/>
          </a:prstGeom>
          <a:noFill/>
          <a:ln w="9525" algn="ctr">
            <a:noFill/>
            <a:miter lim="800000"/>
            <a:headEnd/>
            <a:tailEnd/>
          </a:ln>
          <a:effectLst/>
        </p:spPr>
        <p:txBody>
          <a:bodyPr wrap="none" lIns="82124" tIns="41061" rIns="82124" bIns="41061" anchor="b">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eaLnBrk="1" hangingPunct="1"/>
            <a:fld id="{3A23E54F-ED5A-324C-AA86-ED4678BDF872}" type="slidenum">
              <a:rPr lang="en-US" altLang="nb-NO" sz="1000">
                <a:solidFill>
                  <a:srgbClr val="8E8E95"/>
                </a:solidFill>
              </a:rPr>
              <a:pPr algn="r" eaLnBrk="1" hangingPunct="1"/>
              <a:t>‹#›</a:t>
            </a:fld>
            <a:endParaRPr lang="en-US" altLang="nb-NO" sz="1000">
              <a:solidFill>
                <a:srgbClr val="8E8E95"/>
              </a:solidFill>
            </a:endParaRPr>
          </a:p>
        </p:txBody>
      </p:sp>
      <p:sp>
        <p:nvSpPr>
          <p:cNvPr id="13" name="Rectangle 12">
            <a:extLst>
              <a:ext uri="{FF2B5EF4-FFF2-40B4-BE49-F238E27FC236}">
                <a16:creationId xmlns:a16="http://schemas.microsoft.com/office/drawing/2014/main" id="{5BBDD457-CC64-DA46-8B9B-55758E954D74}"/>
              </a:ext>
            </a:extLst>
          </p:cNvPr>
          <p:cNvSpPr>
            <a:spLocks noChangeArrowheads="1"/>
          </p:cNvSpPr>
          <p:nvPr/>
        </p:nvSpPr>
        <p:spPr bwMode="black">
          <a:xfrm rot="10800000">
            <a:off x="0" y="0"/>
            <a:ext cx="9144000" cy="177800"/>
          </a:xfrm>
          <a:prstGeom prst="rect">
            <a:avLst/>
          </a:prstGeom>
          <a:gradFill rotWithShape="1">
            <a:gsLst>
              <a:gs pos="0">
                <a:srgbClr val="FBDA05"/>
              </a:gs>
              <a:gs pos="100000">
                <a:srgbClr val="E03B26"/>
              </a:gs>
            </a:gsLst>
            <a:lin ang="0" scaled="1"/>
          </a:gradFill>
          <a:ln w="25400" algn="ctr">
            <a:noFill/>
            <a:miter lim="800000"/>
            <a:headEnd/>
            <a:tailEnd/>
          </a:ln>
        </p:spPr>
        <p:txBody>
          <a:bodyPr rot="10800000" wrap="none" anchor="ctr"/>
          <a:lstStyle/>
          <a:p>
            <a:pPr fontAlgn="auto">
              <a:spcBef>
                <a:spcPts val="0"/>
              </a:spcBef>
              <a:spcAft>
                <a:spcPts val="0"/>
              </a:spcAft>
              <a:defRPr/>
            </a:pPr>
            <a:endParaRPr lang="en-US">
              <a:latin typeface="+mn-lt"/>
              <a:ea typeface="+mn-ea"/>
            </a:endParaRPr>
          </a:p>
        </p:txBody>
      </p:sp>
    </p:spTree>
  </p:cSld>
  <p:clrMap bg1="lt1" tx1="dk1" bg2="lt2" tx2="dk2" accent1="accent1" accent2="accent2" accent3="accent3" accent4="accent4" accent5="accent5" accent6="accent6" hlink="hlink" folHlink="folHlink"/>
  <p:sldLayoutIdLst>
    <p:sldLayoutId id="2147483791" r:id="rId1"/>
    <p:sldLayoutId id="2147483772" r:id="rId2"/>
    <p:sldLayoutId id="2147483773" r:id="rId3"/>
    <p:sldLayoutId id="2147483774" r:id="rId4"/>
    <p:sldLayoutId id="2147483775" r:id="rId5"/>
    <p:sldLayoutId id="2147483776" r:id="rId6"/>
    <p:sldLayoutId id="2147483777" r:id="rId7"/>
    <p:sldLayoutId id="2147483778" r:id="rId8"/>
    <p:sldLayoutId id="2147483779" r:id="rId9"/>
    <p:sldLayoutId id="2147483780" r:id="rId10"/>
    <p:sldLayoutId id="2147483781" r:id="rId11"/>
    <p:sldLayoutId id="2147483782" r:id="rId12"/>
    <p:sldLayoutId id="2147483783" r:id="rId13"/>
    <p:sldLayoutId id="2147483784" r:id="rId14"/>
    <p:sldLayoutId id="2147483792" r:id="rId15"/>
    <p:sldLayoutId id="2147483793" r:id="rId16"/>
    <p:sldLayoutId id="2147483785" r:id="rId17"/>
    <p:sldLayoutId id="2147483786" r:id="rId18"/>
    <p:sldLayoutId id="2147483794" r:id="rId19"/>
    <p:sldLayoutId id="2147483795" r:id="rId20"/>
    <p:sldLayoutId id="2147483796" r:id="rId21"/>
    <p:sldLayoutId id="2147483787" r:id="rId22"/>
    <p:sldLayoutId id="2147483789" r:id="rId23"/>
    <p:sldLayoutId id="2147483797" r:id="rId24"/>
  </p:sldLayoutIdLst>
  <p:transition>
    <p:wipe dir="r"/>
  </p:transition>
  <p:txStyles>
    <p:titleStyle>
      <a:lvl1pPr algn="l" rtl="0" eaLnBrk="0" fontAlgn="base" hangingPunct="0">
        <a:lnSpc>
          <a:spcPct val="90000"/>
        </a:lnSpc>
        <a:spcBef>
          <a:spcPct val="0"/>
        </a:spcBef>
        <a:spcAft>
          <a:spcPct val="0"/>
        </a:spcAft>
        <a:defRPr sz="3000" b="1" kern="1200">
          <a:solidFill>
            <a:schemeClr val="accent1"/>
          </a:solidFill>
          <a:latin typeface="+mj-lt"/>
          <a:ea typeface="ＭＳ Ｐゴシック" panose="020B0600070205080204" pitchFamily="34" charset="-128"/>
          <a:cs typeface="+mj-cs"/>
        </a:defRPr>
      </a:lvl1pPr>
      <a:lvl2pPr algn="l" rtl="0" eaLnBrk="0" fontAlgn="base" hangingPunct="0">
        <a:lnSpc>
          <a:spcPct val="90000"/>
        </a:lnSpc>
        <a:spcBef>
          <a:spcPct val="0"/>
        </a:spcBef>
        <a:spcAft>
          <a:spcPct val="0"/>
        </a:spcAft>
        <a:defRPr sz="3000" b="1">
          <a:solidFill>
            <a:schemeClr val="accent1"/>
          </a:solidFill>
          <a:latin typeface="Arial" pitchFamily="-111" charset="0"/>
          <a:ea typeface="ＭＳ Ｐゴシック" panose="020B0600070205080204" pitchFamily="34" charset="-128"/>
        </a:defRPr>
      </a:lvl2pPr>
      <a:lvl3pPr algn="l" rtl="0" eaLnBrk="0" fontAlgn="base" hangingPunct="0">
        <a:lnSpc>
          <a:spcPct val="90000"/>
        </a:lnSpc>
        <a:spcBef>
          <a:spcPct val="0"/>
        </a:spcBef>
        <a:spcAft>
          <a:spcPct val="0"/>
        </a:spcAft>
        <a:defRPr sz="3000" b="1">
          <a:solidFill>
            <a:schemeClr val="accent1"/>
          </a:solidFill>
          <a:latin typeface="Arial" pitchFamily="-111" charset="0"/>
          <a:ea typeface="ＭＳ Ｐゴシック" panose="020B0600070205080204" pitchFamily="34" charset="-128"/>
        </a:defRPr>
      </a:lvl3pPr>
      <a:lvl4pPr algn="l" rtl="0" eaLnBrk="0" fontAlgn="base" hangingPunct="0">
        <a:lnSpc>
          <a:spcPct val="90000"/>
        </a:lnSpc>
        <a:spcBef>
          <a:spcPct val="0"/>
        </a:spcBef>
        <a:spcAft>
          <a:spcPct val="0"/>
        </a:spcAft>
        <a:defRPr sz="3000" b="1">
          <a:solidFill>
            <a:schemeClr val="accent1"/>
          </a:solidFill>
          <a:latin typeface="Arial" pitchFamily="-111" charset="0"/>
          <a:ea typeface="ＭＳ Ｐゴシック" panose="020B0600070205080204" pitchFamily="34" charset="-128"/>
        </a:defRPr>
      </a:lvl4pPr>
      <a:lvl5pPr algn="l" rtl="0" eaLnBrk="0" fontAlgn="base" hangingPunct="0">
        <a:lnSpc>
          <a:spcPct val="90000"/>
        </a:lnSpc>
        <a:spcBef>
          <a:spcPct val="0"/>
        </a:spcBef>
        <a:spcAft>
          <a:spcPct val="0"/>
        </a:spcAft>
        <a:defRPr sz="3000" b="1">
          <a:solidFill>
            <a:schemeClr val="accent1"/>
          </a:solidFill>
          <a:latin typeface="Arial" pitchFamily="-111" charset="0"/>
          <a:ea typeface="ＭＳ Ｐゴシック" panose="020B0600070205080204" pitchFamily="34" charset="-128"/>
        </a:defRPr>
      </a:lvl5pPr>
      <a:lvl6pPr marL="457200" algn="l" rtl="0" fontAlgn="base">
        <a:lnSpc>
          <a:spcPct val="90000"/>
        </a:lnSpc>
        <a:spcBef>
          <a:spcPct val="0"/>
        </a:spcBef>
        <a:spcAft>
          <a:spcPct val="0"/>
        </a:spcAft>
        <a:defRPr sz="3000" b="1">
          <a:solidFill>
            <a:schemeClr val="accent1"/>
          </a:solidFill>
          <a:latin typeface="Arial" pitchFamily="-111" charset="0"/>
        </a:defRPr>
      </a:lvl6pPr>
      <a:lvl7pPr marL="914400" algn="l" rtl="0" fontAlgn="base">
        <a:lnSpc>
          <a:spcPct val="90000"/>
        </a:lnSpc>
        <a:spcBef>
          <a:spcPct val="0"/>
        </a:spcBef>
        <a:spcAft>
          <a:spcPct val="0"/>
        </a:spcAft>
        <a:defRPr sz="3000" b="1">
          <a:solidFill>
            <a:schemeClr val="accent1"/>
          </a:solidFill>
          <a:latin typeface="Arial" pitchFamily="-111" charset="0"/>
        </a:defRPr>
      </a:lvl7pPr>
      <a:lvl8pPr marL="1371600" algn="l" rtl="0" fontAlgn="base">
        <a:lnSpc>
          <a:spcPct val="90000"/>
        </a:lnSpc>
        <a:spcBef>
          <a:spcPct val="0"/>
        </a:spcBef>
        <a:spcAft>
          <a:spcPct val="0"/>
        </a:spcAft>
        <a:defRPr sz="3000" b="1">
          <a:solidFill>
            <a:schemeClr val="accent1"/>
          </a:solidFill>
          <a:latin typeface="Arial" pitchFamily="-111" charset="0"/>
        </a:defRPr>
      </a:lvl8pPr>
      <a:lvl9pPr marL="1828800" algn="l" rtl="0" fontAlgn="base">
        <a:lnSpc>
          <a:spcPct val="90000"/>
        </a:lnSpc>
        <a:spcBef>
          <a:spcPct val="0"/>
        </a:spcBef>
        <a:spcAft>
          <a:spcPct val="0"/>
        </a:spcAft>
        <a:defRPr sz="3000" b="1">
          <a:solidFill>
            <a:schemeClr val="accent1"/>
          </a:solidFill>
          <a:latin typeface="Arial" pitchFamily="-111" charset="0"/>
        </a:defRPr>
      </a:lvl9pPr>
    </p:titleStyle>
    <p:bodyStyle>
      <a:lvl1pPr marL="236538" indent="-236538" algn="l" rtl="0" eaLnBrk="0" fontAlgn="base" hangingPunct="0">
        <a:lnSpc>
          <a:spcPct val="95000"/>
        </a:lnSpc>
        <a:spcBef>
          <a:spcPts val="1438"/>
        </a:spcBef>
        <a:spcAft>
          <a:spcPct val="0"/>
        </a:spcAft>
        <a:buClr>
          <a:schemeClr val="accent1"/>
        </a:buClr>
        <a:buFont typeface="Wingdings" pitchFamily="2" charset="2"/>
        <a:buChar char="§"/>
        <a:defRPr sz="2400" kern="1200">
          <a:solidFill>
            <a:schemeClr val="tx1"/>
          </a:solidFill>
          <a:latin typeface="+mn-lt"/>
          <a:ea typeface="ＭＳ Ｐゴシック" panose="020B0600070205080204" pitchFamily="34" charset="-128"/>
          <a:cs typeface="+mn-cs"/>
        </a:defRPr>
      </a:lvl1pPr>
      <a:lvl2pPr marL="574675" indent="-117475" algn="l" rtl="0" eaLnBrk="0" fontAlgn="base" hangingPunct="0">
        <a:lnSpc>
          <a:spcPct val="95000"/>
        </a:lnSpc>
        <a:spcBef>
          <a:spcPts val="838"/>
        </a:spcBef>
        <a:spcAft>
          <a:spcPct val="0"/>
        </a:spcAft>
        <a:buFont typeface="Arial" panose="020B0604020202020204" pitchFamily="34" charset="0"/>
        <a:defRPr sz="2000" kern="1200">
          <a:solidFill>
            <a:schemeClr val="tx1"/>
          </a:solidFill>
          <a:latin typeface="+mn-lt"/>
          <a:ea typeface="ＭＳ Ｐゴシック" pitchFamily="-111" charset="-128"/>
          <a:cs typeface="+mn-cs"/>
        </a:defRPr>
      </a:lvl2pPr>
      <a:lvl3pPr marL="914400" algn="l" rtl="0" eaLnBrk="0" fontAlgn="base" hangingPunct="0">
        <a:lnSpc>
          <a:spcPct val="95000"/>
        </a:lnSpc>
        <a:spcBef>
          <a:spcPts val="838"/>
        </a:spcBef>
        <a:spcAft>
          <a:spcPct val="0"/>
        </a:spcAft>
        <a:buFont typeface="Arial" panose="020B0604020202020204" pitchFamily="34" charset="0"/>
        <a:defRPr sz="1600" kern="1200">
          <a:solidFill>
            <a:schemeClr val="tx1"/>
          </a:solidFill>
          <a:latin typeface="+mn-lt"/>
          <a:ea typeface="ＭＳ Ｐゴシック" pitchFamily="-111" charset="-128"/>
          <a:cs typeface="+mn-cs"/>
        </a:defRPr>
      </a:lvl3pPr>
      <a:lvl4pPr marL="1252538" indent="119063" algn="l" rtl="0" eaLnBrk="0" fontAlgn="base" hangingPunct="0">
        <a:lnSpc>
          <a:spcPct val="95000"/>
        </a:lnSpc>
        <a:spcBef>
          <a:spcPts val="838"/>
        </a:spcBef>
        <a:spcAft>
          <a:spcPct val="0"/>
        </a:spcAft>
        <a:buFont typeface="Arial" panose="020B0604020202020204" pitchFamily="34" charset="0"/>
        <a:defRPr sz="1200" kern="1200">
          <a:solidFill>
            <a:schemeClr val="tx1"/>
          </a:solidFill>
          <a:latin typeface="+mn-lt"/>
          <a:ea typeface="ＭＳ Ｐゴシック" pitchFamily="-111" charset="-128"/>
          <a:cs typeface="+mn-cs"/>
        </a:defRPr>
      </a:lvl4pPr>
      <a:lvl5pPr marL="1608138" indent="220663" algn="l" rtl="0" eaLnBrk="0" fontAlgn="base" hangingPunct="0">
        <a:lnSpc>
          <a:spcPct val="95000"/>
        </a:lnSpc>
        <a:spcBef>
          <a:spcPts val="838"/>
        </a:spcBef>
        <a:spcAft>
          <a:spcPct val="0"/>
        </a:spcAft>
        <a:buFont typeface="Arial" panose="020B0604020202020204" pitchFamily="34" charset="0"/>
        <a:defRPr sz="1200" kern="1200">
          <a:solidFill>
            <a:schemeClr val="tx1"/>
          </a:solidFill>
          <a:latin typeface="+mn-lt"/>
          <a:ea typeface="ＭＳ Ｐゴシック" pitchFamily="-111" charset="-128"/>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1.xml"/><Relationship Id="rId1" Type="http://schemas.openxmlformats.org/officeDocument/2006/relationships/slideLayout" Target="../slideLayouts/slideLayout2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Layout" Target="../slideLayouts/slideLayout22.xml"/><Relationship Id="rId4" Type="http://schemas.openxmlformats.org/officeDocument/2006/relationships/image" Target="../media/image10.emf"/></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2.xml"/></Relationships>
</file>

<file path=ppt/slides/_rels/slide1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7.xml"/><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0.xml"/><Relationship Id="rId1" Type="http://schemas.openxmlformats.org/officeDocument/2006/relationships/slideLayout" Target="../slideLayouts/slideLayout22.xml"/><Relationship Id="rId5" Type="http://schemas.openxmlformats.org/officeDocument/2006/relationships/image" Target="../media/image10.emf"/><Relationship Id="rId4" Type="http://schemas.openxmlformats.org/officeDocument/2006/relationships/image" Target="../media/image9.emf"/></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2.xml"/></Relationships>
</file>

<file path=ppt/slides/_rels/slide19.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2.xml"/><Relationship Id="rId1" Type="http://schemas.openxmlformats.org/officeDocument/2006/relationships/slideLayout" Target="../slideLayouts/slideLayout22.xml"/><Relationship Id="rId5" Type="http://schemas.openxmlformats.org/officeDocument/2006/relationships/image" Target="../media/image10.emf"/><Relationship Id="rId4" Type="http://schemas.openxmlformats.org/officeDocument/2006/relationships/image" Target="../media/image9.emf"/></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19.xml"/><Relationship Id="rId1" Type="http://schemas.openxmlformats.org/officeDocument/2006/relationships/slideLayout" Target="../slideLayouts/slideLayout4.xml"/><Relationship Id="rId4" Type="http://schemas.openxmlformats.org/officeDocument/2006/relationships/image" Target="../media/image10.emf"/></Relationships>
</file>

<file path=ppt/slides/_rels/slide27.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0.xml"/><Relationship Id="rId1" Type="http://schemas.openxmlformats.org/officeDocument/2006/relationships/slideLayout" Target="../slideLayouts/slideLayout4.xml"/><Relationship Id="rId4" Type="http://schemas.openxmlformats.org/officeDocument/2006/relationships/image" Target="../media/image10.emf"/></Relationships>
</file>

<file path=ppt/slides/_rels/slide28.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1.xml"/><Relationship Id="rId1" Type="http://schemas.openxmlformats.org/officeDocument/2006/relationships/slideLayout" Target="../slideLayouts/slideLayout4.xml"/><Relationship Id="rId4" Type="http://schemas.openxmlformats.org/officeDocument/2006/relationships/image" Target="../media/image10.emf"/></Relationships>
</file>

<file path=ppt/slides/_rels/slide29.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notesSlide" Target="../notesSlides/notesSlide22.xml"/><Relationship Id="rId1" Type="http://schemas.openxmlformats.org/officeDocument/2006/relationships/slideLayout" Target="../slideLayouts/slideLayout4.xml"/><Relationship Id="rId4" Type="http://schemas.openxmlformats.org/officeDocument/2006/relationships/image" Target="../media/image10.emf"/></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3.xml"/><Relationship Id="rId1" Type="http://schemas.openxmlformats.org/officeDocument/2006/relationships/slideLayout" Target="../slideLayouts/slideLayout22.xml"/><Relationship Id="rId5" Type="http://schemas.openxmlformats.org/officeDocument/2006/relationships/image" Target="../media/image9.emf"/><Relationship Id="rId4" Type="http://schemas.openxmlformats.org/officeDocument/2006/relationships/image" Target="../media/image10.emf"/></Relationships>
</file>

<file path=ppt/slides/_rels/slide3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4.xml"/><Relationship Id="rId1" Type="http://schemas.openxmlformats.org/officeDocument/2006/relationships/slideLayout" Target="../slideLayouts/slideLayout2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2.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22.xml"/></Relationships>
</file>

<file path=ppt/slides/_rels/slide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2.xml"/></Relationships>
</file>

<file path=ppt/slides/_rels/slide40.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12.emf"/></Relationships>
</file>

<file path=ppt/slides/_rels/slide4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12.emf"/></Relationships>
</file>

<file path=ppt/slides/_rels/slide4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1.xml"/><Relationship Id="rId1" Type="http://schemas.openxmlformats.org/officeDocument/2006/relationships/slideLayout" Target="../slideLayouts/slideLayout23.xml"/><Relationship Id="rId4" Type="http://schemas.openxmlformats.org/officeDocument/2006/relationships/image" Target="../media/image9.emf"/></Relationships>
</file>

<file path=ppt/slides/_rels/slide4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2.xml"/><Relationship Id="rId1" Type="http://schemas.openxmlformats.org/officeDocument/2006/relationships/slideLayout" Target="../slideLayouts/slideLayout23.xml"/><Relationship Id="rId4" Type="http://schemas.openxmlformats.org/officeDocument/2006/relationships/image" Target="../media/image9.emf"/></Relationships>
</file>

<file path=ppt/slides/_rels/slide4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3.xml"/><Relationship Id="rId1" Type="http://schemas.openxmlformats.org/officeDocument/2006/relationships/slideLayout" Target="../slideLayouts/slideLayout23.xml"/><Relationship Id="rId4" Type="http://schemas.openxmlformats.org/officeDocument/2006/relationships/image" Target="../media/image9.emf"/></Relationships>
</file>

<file path=ppt/slides/_rels/slide4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4.xml"/><Relationship Id="rId1" Type="http://schemas.openxmlformats.org/officeDocument/2006/relationships/slideLayout" Target="../slideLayouts/slideLayout23.xml"/><Relationship Id="rId4" Type="http://schemas.openxmlformats.org/officeDocument/2006/relationships/image" Target="../media/image9.emf"/></Relationships>
</file>

<file path=ppt/slides/_rels/slide4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35.xml"/><Relationship Id="rId1" Type="http://schemas.openxmlformats.org/officeDocument/2006/relationships/slideLayout" Target="../slideLayouts/slideLayout22.xml"/></Relationships>
</file>

<file path=ppt/slides/_rels/slide47.xml.rels><?xml version="1.0" encoding="UTF-8" standalone="yes"?>
<Relationships xmlns="http://schemas.openxmlformats.org/package/2006/relationships"><Relationship Id="rId3" Type="http://schemas.openxmlformats.org/officeDocument/2006/relationships/image" Target="../media/image17.emf"/><Relationship Id="rId2" Type="http://schemas.openxmlformats.org/officeDocument/2006/relationships/notesSlide" Target="../notesSlides/notesSlide36.xml"/><Relationship Id="rId1" Type="http://schemas.openxmlformats.org/officeDocument/2006/relationships/slideLayout" Target="../slideLayouts/slideLayout22.xml"/><Relationship Id="rId6" Type="http://schemas.openxmlformats.org/officeDocument/2006/relationships/image" Target="../media/image9.emf"/><Relationship Id="rId5" Type="http://schemas.openxmlformats.org/officeDocument/2006/relationships/image" Target="../media/image18.emf"/><Relationship Id="rId4" Type="http://schemas.openxmlformats.org/officeDocument/2006/relationships/image" Target="../media/image8.emf"/></Relationships>
</file>

<file path=ppt/slides/_rels/slide48.xml.rels><?xml version="1.0" encoding="UTF-8" standalone="yes"?>
<Relationships xmlns="http://schemas.openxmlformats.org/package/2006/relationships"><Relationship Id="rId3" Type="http://schemas.openxmlformats.org/officeDocument/2006/relationships/image" Target="../media/image19.emf"/><Relationship Id="rId7" Type="http://schemas.openxmlformats.org/officeDocument/2006/relationships/image" Target="../media/image18.emf"/><Relationship Id="rId2" Type="http://schemas.openxmlformats.org/officeDocument/2006/relationships/notesSlide" Target="../notesSlides/notesSlide37.xml"/><Relationship Id="rId1" Type="http://schemas.openxmlformats.org/officeDocument/2006/relationships/slideLayout" Target="../slideLayouts/slideLayout22.xml"/><Relationship Id="rId6" Type="http://schemas.openxmlformats.org/officeDocument/2006/relationships/image" Target="../media/image9.emf"/><Relationship Id="rId5" Type="http://schemas.openxmlformats.org/officeDocument/2006/relationships/image" Target="../media/image17.emf"/><Relationship Id="rId4" Type="http://schemas.openxmlformats.org/officeDocument/2006/relationships/image" Target="../media/image20.emf"/></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2.xml"/></Relationships>
</file>

<file path=ppt/slides/_rels/slide53.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image" Target="../media/image8.emf"/><Relationship Id="rId1" Type="http://schemas.openxmlformats.org/officeDocument/2006/relationships/slideLayout" Target="../slideLayouts/slideLayout22.xml"/><Relationship Id="rId4" Type="http://schemas.openxmlformats.org/officeDocument/2006/relationships/image" Target="../media/image9.emf"/></Relationships>
</file>

<file path=ppt/slides/_rels/slide54.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41.xml"/><Relationship Id="rId1" Type="http://schemas.openxmlformats.org/officeDocument/2006/relationships/slideLayout" Target="../slideLayouts/slideLayout22.xml"/><Relationship Id="rId6" Type="http://schemas.openxmlformats.org/officeDocument/2006/relationships/image" Target="../media/image21.png"/><Relationship Id="rId5" Type="http://schemas.openxmlformats.org/officeDocument/2006/relationships/image" Target="../media/image9.emf"/><Relationship Id="rId4" Type="http://schemas.openxmlformats.org/officeDocument/2006/relationships/image" Target="../media/image10.emf"/></Relationships>
</file>

<file path=ppt/slides/_rels/slide5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6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43.xml"/><Relationship Id="rId1" Type="http://schemas.openxmlformats.org/officeDocument/2006/relationships/slideLayout" Target="../slideLayouts/slideLayout22.xml"/></Relationships>
</file>

<file path=ppt/slides/_rels/slide61.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2.xml"/></Relationships>
</file>

<file path=ppt/slides/_rels/slide6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2.xml"/></Relationships>
</file>

<file path=ppt/slides/_rels/slide63.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2.xml"/></Relationships>
</file>

<file path=ppt/slides/_rels/slide6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emf"/><Relationship Id="rId1" Type="http://schemas.openxmlformats.org/officeDocument/2006/relationships/slideLayout" Target="../slideLayouts/slideLayout22.xml"/></Relationships>
</file>

<file path=ppt/slides/_rels/slide65.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44.xml"/><Relationship Id="rId1" Type="http://schemas.openxmlformats.org/officeDocument/2006/relationships/slideLayout" Target="../slideLayouts/slideLayout22.xml"/><Relationship Id="rId6" Type="http://schemas.openxmlformats.org/officeDocument/2006/relationships/image" Target="../media/image21.png"/><Relationship Id="rId5" Type="http://schemas.openxmlformats.org/officeDocument/2006/relationships/image" Target="../media/image9.emf"/><Relationship Id="rId4" Type="http://schemas.openxmlformats.org/officeDocument/2006/relationships/image" Target="../media/image10.emf"/></Relationships>
</file>

<file path=ppt/slides/_rels/slide66.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45.xml"/><Relationship Id="rId1" Type="http://schemas.openxmlformats.org/officeDocument/2006/relationships/slideLayout" Target="../slideLayouts/slideLayout23.xml"/><Relationship Id="rId4" Type="http://schemas.openxmlformats.org/officeDocument/2006/relationships/image" Target="../media/image9.emf"/></Relationships>
</file>

<file path=ppt/slides/_rels/slide6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46.xml"/><Relationship Id="rId1" Type="http://schemas.openxmlformats.org/officeDocument/2006/relationships/slideLayout" Target="../slideLayouts/slideLayout22.xml"/><Relationship Id="rId4" Type="http://schemas.openxmlformats.org/officeDocument/2006/relationships/image" Target="../media/image9.emf"/></Relationships>
</file>

<file path=ppt/slides/_rels/slide68.xml.rels><?xml version="1.0" encoding="UTF-8" standalone="yes"?>
<Relationships xmlns="http://schemas.openxmlformats.org/package/2006/relationships"><Relationship Id="rId8" Type="http://schemas.openxmlformats.org/officeDocument/2006/relationships/image" Target="../media/image33.emf"/><Relationship Id="rId3" Type="http://schemas.openxmlformats.org/officeDocument/2006/relationships/image" Target="../media/image30.emf"/><Relationship Id="rId7" Type="http://schemas.openxmlformats.org/officeDocument/2006/relationships/image" Target="../media/image20.emf"/><Relationship Id="rId12" Type="http://schemas.openxmlformats.org/officeDocument/2006/relationships/image" Target="../media/image9.emf"/><Relationship Id="rId2" Type="http://schemas.openxmlformats.org/officeDocument/2006/relationships/image" Target="../media/image29.emf"/><Relationship Id="rId1" Type="http://schemas.openxmlformats.org/officeDocument/2006/relationships/slideLayout" Target="../slideLayouts/slideLayout22.xml"/><Relationship Id="rId6" Type="http://schemas.openxmlformats.org/officeDocument/2006/relationships/image" Target="../media/image19.emf"/><Relationship Id="rId11" Type="http://schemas.openxmlformats.org/officeDocument/2006/relationships/image" Target="../media/image17.emf"/><Relationship Id="rId5" Type="http://schemas.openxmlformats.org/officeDocument/2006/relationships/image" Target="../media/image32.emf"/><Relationship Id="rId10" Type="http://schemas.openxmlformats.org/officeDocument/2006/relationships/image" Target="../media/image35.emf"/><Relationship Id="rId4" Type="http://schemas.openxmlformats.org/officeDocument/2006/relationships/image" Target="../media/image31.emf"/><Relationship Id="rId9" Type="http://schemas.openxmlformats.org/officeDocument/2006/relationships/image" Target="../media/image34.emf"/></Relationships>
</file>

<file path=ppt/slides/_rels/slide69.xml.rels><?xml version="1.0" encoding="UTF-8" standalone="yes"?>
<Relationships xmlns="http://schemas.openxmlformats.org/package/2006/relationships"><Relationship Id="rId3" Type="http://schemas.openxmlformats.org/officeDocument/2006/relationships/image" Target="../media/image30.emf"/><Relationship Id="rId2" Type="http://schemas.openxmlformats.org/officeDocument/2006/relationships/image" Target="../media/image17.emf"/><Relationship Id="rId1" Type="http://schemas.openxmlformats.org/officeDocument/2006/relationships/slideLayout" Target="../slideLayouts/slideLayout22.xml"/><Relationship Id="rId6" Type="http://schemas.openxmlformats.org/officeDocument/2006/relationships/image" Target="../media/image35.emf"/><Relationship Id="rId5" Type="http://schemas.openxmlformats.org/officeDocument/2006/relationships/image" Target="../media/image20.emf"/><Relationship Id="rId4" Type="http://schemas.openxmlformats.org/officeDocument/2006/relationships/image" Target="../media/image34.emf"/></Relationships>
</file>

<file path=ppt/slides/_rels/slide7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2.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2.xm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22.xml"/><Relationship Id="rId1" Type="http://schemas.openxmlformats.org/officeDocument/2006/relationships/vmlDrawing" Target="../drawings/vmlDrawing1.vml"/><Relationship Id="rId5" Type="http://schemas.openxmlformats.org/officeDocument/2006/relationships/image" Target="../media/image37.emf"/><Relationship Id="rId4" Type="http://schemas.openxmlformats.org/officeDocument/2006/relationships/oleObject" Target="../embeddings/oleObject1.bin"/></Relationships>
</file>

<file path=ppt/slides/_rels/slide75.xml.rels><?xml version="1.0" encoding="UTF-8" standalone="yes"?>
<Relationships xmlns="http://schemas.openxmlformats.org/package/2006/relationships"><Relationship Id="rId8" Type="http://schemas.openxmlformats.org/officeDocument/2006/relationships/image" Target="../media/image41.emf"/><Relationship Id="rId3" Type="http://schemas.openxmlformats.org/officeDocument/2006/relationships/image" Target="../media/image8.emf"/><Relationship Id="rId7" Type="http://schemas.openxmlformats.org/officeDocument/2006/relationships/image" Target="../media/image12.emf"/><Relationship Id="rId2" Type="http://schemas.openxmlformats.org/officeDocument/2006/relationships/notesSlide" Target="../notesSlides/notesSlide50.xml"/><Relationship Id="rId1" Type="http://schemas.openxmlformats.org/officeDocument/2006/relationships/slideLayout" Target="../slideLayouts/slideLayout22.xml"/><Relationship Id="rId6" Type="http://schemas.openxmlformats.org/officeDocument/2006/relationships/image" Target="../media/image40.emf"/><Relationship Id="rId5" Type="http://schemas.openxmlformats.org/officeDocument/2006/relationships/image" Target="../media/image39.emf"/><Relationship Id="rId4" Type="http://schemas.openxmlformats.org/officeDocument/2006/relationships/image" Target="../media/image38.emf"/></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77.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51.xml"/><Relationship Id="rId1" Type="http://schemas.openxmlformats.org/officeDocument/2006/relationships/slideLayout" Target="../slideLayouts/slideLayout22.xml"/><Relationship Id="rId4" Type="http://schemas.openxmlformats.org/officeDocument/2006/relationships/image" Target="../media/image9.emf"/></Relationships>
</file>

<file path=ppt/slides/_rels/slide78.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52.xml"/><Relationship Id="rId1" Type="http://schemas.openxmlformats.org/officeDocument/2006/relationships/slideLayout" Target="../slideLayouts/slideLayout22.xml"/><Relationship Id="rId4" Type="http://schemas.openxmlformats.org/officeDocument/2006/relationships/image" Target="../media/image9.emf"/></Relationships>
</file>

<file path=ppt/slides/_rels/slide7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8.emf"/><Relationship Id="rId1" Type="http://schemas.openxmlformats.org/officeDocument/2006/relationships/slideLayout" Target="../slideLayouts/slideLayout22.xml"/><Relationship Id="rId4" Type="http://schemas.openxmlformats.org/officeDocument/2006/relationships/image" Target="../media/image9.emf"/></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2.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2">
            <a:extLst>
              <a:ext uri="{FF2B5EF4-FFF2-40B4-BE49-F238E27FC236}">
                <a16:creationId xmlns:a16="http://schemas.microsoft.com/office/drawing/2014/main" id="{791311C4-ED2C-B74D-B0E1-8DB64F34C607}"/>
              </a:ext>
            </a:extLst>
          </p:cNvPr>
          <p:cNvSpPr>
            <a:spLocks noGrp="1" noChangeArrowheads="1"/>
          </p:cNvSpPr>
          <p:nvPr>
            <p:ph type="ctrTitle"/>
          </p:nvPr>
        </p:nvSpPr>
        <p:spPr>
          <a:xfrm>
            <a:off x="522721" y="685800"/>
            <a:ext cx="7771680" cy="1099201"/>
          </a:xfrm>
        </p:spPr>
        <p:txBody>
          <a:bodyPr/>
          <a:lstStyle/>
          <a:p>
            <a:r>
              <a:rPr lang="en-US" altLang="nb-NO" b="1" dirty="0"/>
              <a:t>Introduction to MPLS</a:t>
            </a:r>
            <a:endParaRPr lang="en-US" altLang="nb-NO" sz="2540" i="1" dirty="0"/>
          </a:p>
        </p:txBody>
      </p:sp>
      <p:sp>
        <p:nvSpPr>
          <p:cNvPr id="18434" name="Rectangle 3">
            <a:extLst>
              <a:ext uri="{FF2B5EF4-FFF2-40B4-BE49-F238E27FC236}">
                <a16:creationId xmlns:a16="http://schemas.microsoft.com/office/drawing/2014/main" id="{E3F3617E-E05D-5D44-BBF8-2C93D6EBA6BF}"/>
              </a:ext>
            </a:extLst>
          </p:cNvPr>
          <p:cNvSpPr>
            <a:spLocks noGrp="1" noChangeArrowheads="1"/>
          </p:cNvSpPr>
          <p:nvPr>
            <p:ph type="subTitle" idx="1"/>
          </p:nvPr>
        </p:nvSpPr>
        <p:spPr>
          <a:xfrm>
            <a:off x="522721" y="2726281"/>
            <a:ext cx="7765920" cy="2743200"/>
          </a:xfrm>
        </p:spPr>
        <p:txBody>
          <a:bodyPr/>
          <a:lstStyle/>
          <a:p>
            <a:pPr algn="ctr">
              <a:lnSpc>
                <a:spcPct val="90000"/>
              </a:lnSpc>
              <a:buNone/>
            </a:pPr>
            <a:r>
              <a:rPr lang="en-US" altLang="nb-NO" sz="2177" dirty="0"/>
              <a:t>Tor </a:t>
            </a:r>
            <a:r>
              <a:rPr lang="en-US" altLang="nb-NO" sz="2177" dirty="0" err="1"/>
              <a:t>Skeie</a:t>
            </a:r>
            <a:endParaRPr lang="en-US" altLang="nb-NO" sz="2177" dirty="0"/>
          </a:p>
          <a:p>
            <a:pPr algn="ctr">
              <a:lnSpc>
                <a:spcPct val="90000"/>
              </a:lnSpc>
              <a:buNone/>
            </a:pPr>
            <a:r>
              <a:rPr lang="en-US" altLang="nb-NO" sz="2177" dirty="0"/>
              <a:t>University of Oslo, Department of informatics</a:t>
            </a:r>
          </a:p>
        </p:txBody>
      </p:sp>
      <p:sp>
        <p:nvSpPr>
          <p:cNvPr id="18435" name="Text Box 4">
            <a:extLst>
              <a:ext uri="{FF2B5EF4-FFF2-40B4-BE49-F238E27FC236}">
                <a16:creationId xmlns:a16="http://schemas.microsoft.com/office/drawing/2014/main" id="{3812278F-DA34-6148-903F-5304B4A06C5A}"/>
              </a:ext>
            </a:extLst>
          </p:cNvPr>
          <p:cNvSpPr txBox="1">
            <a:spLocks noChangeArrowheads="1"/>
          </p:cNvSpPr>
          <p:nvPr/>
        </p:nvSpPr>
        <p:spPr bwMode="auto">
          <a:xfrm>
            <a:off x="645583" y="4213801"/>
            <a:ext cx="7246617" cy="1169235"/>
          </a:xfrm>
          <a:prstGeom prst="rect">
            <a:avLst/>
          </a:prstGeom>
          <a:noFill/>
          <a:ln>
            <a:noFill/>
          </a:ln>
          <a:effectLst/>
          <a:extLst>
            <a:ext uri="{909E8E84-426E-40DD-AFC4-6F175D3DCCD1}">
              <a14:hiddenFill xmlns:a14="http://schemas.microsoft.com/office/drawing/2010/main">
                <a:solidFill>
                  <a:srgbClr val="C0C0C0"/>
                </a:solidFill>
              </a14:hiddenFill>
            </a:ext>
            <a:ext uri="{91240B29-F687-4F45-9708-019B960494DF}">
              <a14:hiddenLine xmlns:a14="http://schemas.microsoft.com/office/drawing/2010/main" w="12700" algn="ctr">
                <a:solidFill>
                  <a:schemeClr val="tx1"/>
                </a:solidFill>
                <a:miter lim="800000"/>
                <a:headEnd/>
                <a:tailEnd/>
              </a14:hiddenLine>
            </a:ext>
            <a:ext uri="{AF507438-7753-43E0-B8FC-AC1667EBCBE1}">
              <a14:hiddenEffects xmlns:a14="http://schemas.microsoft.com/office/drawing/2010/main">
                <a:effectLst>
                  <a:outerShdw dist="107763" dir="18900000" algn="ctr" rotWithShape="0">
                    <a:schemeClr val="bg2"/>
                  </a:outerShdw>
                </a:effectLst>
              </a14:hiddenEffects>
            </a:ext>
          </a:extLst>
        </p:spPr>
        <p:txBody>
          <a:bodyPr wrap="none" lIns="81638" tIns="42452" rIns="81638" bIns="42452">
            <a:spAutoFit/>
          </a:bodyPr>
          <a:lstStyle>
            <a:lvl1pPr>
              <a:spcBef>
                <a:spcPct val="20000"/>
              </a:spcBef>
              <a:defRPr sz="2700">
                <a:solidFill>
                  <a:srgbClr val="CC3300"/>
                </a:solidFill>
                <a:latin typeface="Arial" panose="020B0604020202020204" pitchFamily="34" charset="0"/>
              </a:defRPr>
            </a:lvl1pPr>
            <a:lvl2pPr marL="733425" indent="-315913">
              <a:spcBef>
                <a:spcPct val="10000"/>
              </a:spcBef>
              <a:buChar char="•"/>
              <a:defRPr sz="2300">
                <a:solidFill>
                  <a:schemeClr val="tx1"/>
                </a:solidFill>
                <a:latin typeface="Arial" panose="020B0604020202020204" pitchFamily="34" charset="0"/>
              </a:defRPr>
            </a:lvl2pPr>
            <a:lvl3pPr marL="1195388" indent="-252413">
              <a:spcBef>
                <a:spcPct val="20000"/>
              </a:spcBef>
              <a:buChar char="–"/>
              <a:defRPr sz="2200">
                <a:solidFill>
                  <a:schemeClr val="tx1"/>
                </a:solidFill>
                <a:latin typeface="Arial" panose="020B0604020202020204" pitchFamily="34" charset="0"/>
              </a:defRPr>
            </a:lvl3pPr>
            <a:lvl4pPr marL="1657350" indent="-252413">
              <a:spcBef>
                <a:spcPct val="20000"/>
              </a:spcBef>
              <a:buChar char="›"/>
              <a:defRPr sz="2000">
                <a:solidFill>
                  <a:schemeClr val="tx1"/>
                </a:solidFill>
                <a:latin typeface="Arial" panose="020B0604020202020204" pitchFamily="34" charset="0"/>
              </a:defRPr>
            </a:lvl4pPr>
            <a:lvl5pPr marL="2119313" indent="-252413">
              <a:spcBef>
                <a:spcPct val="20000"/>
              </a:spcBef>
              <a:buChar char="»"/>
              <a:defRPr sz="2000">
                <a:solidFill>
                  <a:schemeClr val="tx1"/>
                </a:solidFill>
                <a:latin typeface="Arial" panose="020B0604020202020204" pitchFamily="34" charset="0"/>
              </a:defRPr>
            </a:lvl5pPr>
            <a:lvl6pPr marL="2576513" indent="-252413" defTabSz="449263" eaLnBrk="0" fontAlgn="base" hangingPunct="0">
              <a:spcBef>
                <a:spcPct val="20000"/>
              </a:spcBef>
              <a:spcAft>
                <a:spcPct val="0"/>
              </a:spcAft>
              <a:buChar char="»"/>
              <a:defRPr sz="2000">
                <a:solidFill>
                  <a:schemeClr val="tx1"/>
                </a:solidFill>
                <a:latin typeface="Arial" panose="020B0604020202020204" pitchFamily="34" charset="0"/>
              </a:defRPr>
            </a:lvl6pPr>
            <a:lvl7pPr marL="3033713" indent="-252413" defTabSz="449263" eaLnBrk="0" fontAlgn="base" hangingPunct="0">
              <a:spcBef>
                <a:spcPct val="20000"/>
              </a:spcBef>
              <a:spcAft>
                <a:spcPct val="0"/>
              </a:spcAft>
              <a:buChar char="»"/>
              <a:defRPr sz="2000">
                <a:solidFill>
                  <a:schemeClr val="tx1"/>
                </a:solidFill>
                <a:latin typeface="Arial" panose="020B0604020202020204" pitchFamily="34" charset="0"/>
              </a:defRPr>
            </a:lvl7pPr>
            <a:lvl8pPr marL="3490913" indent="-252413" defTabSz="449263" eaLnBrk="0" fontAlgn="base" hangingPunct="0">
              <a:spcBef>
                <a:spcPct val="20000"/>
              </a:spcBef>
              <a:spcAft>
                <a:spcPct val="0"/>
              </a:spcAft>
              <a:buChar char="»"/>
              <a:defRPr sz="2000">
                <a:solidFill>
                  <a:schemeClr val="tx1"/>
                </a:solidFill>
                <a:latin typeface="Arial" panose="020B0604020202020204" pitchFamily="34" charset="0"/>
              </a:defRPr>
            </a:lvl8pPr>
            <a:lvl9pPr marL="3948113" indent="-252413" defTabSz="449263"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lnSpc>
                <a:spcPct val="150000"/>
              </a:lnSpc>
              <a:spcBef>
                <a:spcPct val="0"/>
              </a:spcBef>
            </a:pPr>
            <a:r>
              <a:rPr lang="en-US" altLang="nb-NO" sz="1633" i="1" dirty="0">
                <a:solidFill>
                  <a:schemeClr val="tx1"/>
                </a:solidFill>
                <a:latin typeface="Tahoma" panose="020B0604030504040204" pitchFamily="34" charset="0"/>
              </a:rPr>
              <a:t>This presentation is based mainly on </a:t>
            </a:r>
            <a:r>
              <a:rPr lang="en-US" altLang="nb-NO" sz="1633" i="1" dirty="0" err="1">
                <a:solidFill>
                  <a:schemeClr val="tx1"/>
                </a:solidFill>
                <a:latin typeface="Tahoma" panose="020B0604030504040204" pitchFamily="34" charset="0"/>
              </a:rPr>
              <a:t>Santanu</a:t>
            </a:r>
            <a:r>
              <a:rPr lang="en-US" altLang="nb-NO" sz="1633" i="1" dirty="0">
                <a:solidFill>
                  <a:schemeClr val="tx1"/>
                </a:solidFill>
                <a:latin typeface="Tahoma" panose="020B0604030504040204" pitchFamily="34" charset="0"/>
              </a:rPr>
              <a:t> Dasgupta´s</a:t>
            </a:r>
            <a:br>
              <a:rPr lang="en-US" altLang="nb-NO" sz="1633" i="1" dirty="0">
                <a:solidFill>
                  <a:schemeClr val="tx1"/>
                </a:solidFill>
                <a:latin typeface="Tahoma" panose="020B0604030504040204" pitchFamily="34" charset="0"/>
              </a:rPr>
            </a:br>
            <a:r>
              <a:rPr lang="en-US" altLang="nb-NO" sz="1633" i="1" dirty="0">
                <a:solidFill>
                  <a:schemeClr val="tx1"/>
                </a:solidFill>
                <a:latin typeface="Tahoma" panose="020B0604030504040204" pitchFamily="34" charset="0"/>
              </a:rPr>
              <a:t>slide series  that describe the Multiprotocol Label Switching (MPLS) concept</a:t>
            </a:r>
            <a:br>
              <a:rPr lang="en-US" altLang="nb-NO" sz="1633" i="1" dirty="0">
                <a:solidFill>
                  <a:schemeClr val="tx1"/>
                </a:solidFill>
                <a:latin typeface="Tahoma" panose="020B0604030504040204" pitchFamily="34" charset="0"/>
              </a:rPr>
            </a:br>
            <a:r>
              <a:rPr lang="en-US" altLang="nb-NO" sz="1633" i="1" dirty="0" err="1">
                <a:solidFill>
                  <a:schemeClr val="tx1"/>
                </a:solidFill>
                <a:latin typeface="Tahoma" panose="020B0604030504040204" pitchFamily="34" charset="0"/>
              </a:rPr>
              <a:t>Santanu</a:t>
            </a:r>
            <a:r>
              <a:rPr lang="en-US" altLang="nb-NO" sz="1633" i="1" dirty="0">
                <a:solidFill>
                  <a:schemeClr val="tx1"/>
                </a:solidFill>
                <a:latin typeface="Tahoma" panose="020B0604030504040204" pitchFamily="34" charset="0"/>
              </a:rPr>
              <a:t> Dasgupta is a Distinguished Architect at Cisco</a:t>
            </a:r>
            <a:endParaRPr lang="en-US" altLang="nb-NO" sz="1633" dirty="0">
              <a:solidFill>
                <a:schemeClr val="tx1"/>
              </a:solidFill>
            </a:endParaRPr>
          </a:p>
        </p:txBody>
      </p:sp>
      <p:pic>
        <p:nvPicPr>
          <p:cNvPr id="18436" name="Picture 8">
            <a:extLst>
              <a:ext uri="{FF2B5EF4-FFF2-40B4-BE49-F238E27FC236}">
                <a16:creationId xmlns:a16="http://schemas.microsoft.com/office/drawing/2014/main" id="{F42B478D-1F2F-6F4D-8A6F-B0651918A8E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0641" y="6107401"/>
            <a:ext cx="2492640" cy="4305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188296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Theory</a:t>
            </a:r>
          </a:p>
        </p:txBody>
      </p:sp>
      <p:sp>
        <p:nvSpPr>
          <p:cNvPr id="3" name="Content Placeholder 2"/>
          <p:cNvSpPr>
            <a:spLocks noGrp="1"/>
          </p:cNvSpPr>
          <p:nvPr>
            <p:ph idx="1"/>
          </p:nvPr>
        </p:nvSpPr>
        <p:spPr>
          <a:xfrm>
            <a:off x="1043608" y="1981200"/>
            <a:ext cx="3024336" cy="4114800"/>
          </a:xfrm>
        </p:spPr>
        <p:txBody>
          <a:bodyPr/>
          <a:lstStyle/>
          <a:p>
            <a:pPr marL="0" indent="0">
              <a:buNone/>
            </a:pPr>
            <a:r>
              <a:rPr lang="en-US" dirty="0"/>
              <a:t>ISO/OSI model</a:t>
            </a:r>
          </a:p>
        </p:txBody>
      </p:sp>
      <p:pic>
        <p:nvPicPr>
          <p:cNvPr id="4" name="Picture 4"/>
          <p:cNvPicPr>
            <a:picLocks noChangeArrowheads="1"/>
          </p:cNvPicPr>
          <p:nvPr/>
        </p:nvPicPr>
        <p:blipFill rotWithShape="1">
          <a:blip r:embed="rId3">
            <a:extLst>
              <a:ext uri="{28A0092B-C50C-407E-A947-70E740481C1C}">
                <a14:useLocalDpi xmlns:a14="http://schemas.microsoft.com/office/drawing/2010/main" val="0"/>
              </a:ext>
            </a:extLst>
          </a:blip>
          <a:srcRect r="5616"/>
          <a:stretch/>
        </p:blipFill>
        <p:spPr bwMode="auto">
          <a:xfrm>
            <a:off x="395416" y="2852936"/>
            <a:ext cx="3744536" cy="3344416"/>
          </a:xfrm>
          <a:prstGeom prst="rect">
            <a:avLst/>
          </a:prstGeom>
          <a:solidFill>
            <a:schemeClr val="bg1"/>
          </a:solidFill>
          <a:ln>
            <a:noFill/>
          </a:ln>
          <a:effectLst/>
        </p:spPr>
      </p:pic>
      <p:pic>
        <p:nvPicPr>
          <p:cNvPr id="5" name="Picture 1028" descr="C:\mydata\teaching\computernetzwerke\bilder\hourglass.g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92013" y="2852936"/>
            <a:ext cx="4320480" cy="3240360"/>
          </a:xfrm>
          <a:prstGeom prst="rect">
            <a:avLst/>
          </a:prstGeom>
          <a:noFill/>
          <a:extLst>
            <a:ext uri="{909E8E84-426E-40dd-AFC4-6F175D3DCCD1}">
              <a14:hiddenFill xmlns:a14="http://schemas.microsoft.com/office/drawing/2010/main" xmlns="">
                <a:solidFill>
                  <a:srgbClr val="FFFFFF"/>
                </a:solidFill>
              </a14:hiddenFill>
            </a:ext>
          </a:extLst>
        </p:spPr>
      </p:pic>
      <p:sp>
        <p:nvSpPr>
          <p:cNvPr id="6" name="Content Placeholder 2"/>
          <p:cNvSpPr txBox="1">
            <a:spLocks/>
          </p:cNvSpPr>
          <p:nvPr/>
        </p:nvSpPr>
        <p:spPr bwMode="auto">
          <a:xfrm>
            <a:off x="5868144" y="1988840"/>
            <a:ext cx="252028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1" fontAlgn="base" hangingPunct="1">
              <a:spcBef>
                <a:spcPct val="20000"/>
              </a:spcBef>
              <a:spcAft>
                <a:spcPct val="0"/>
              </a:spcAft>
              <a:buChar char="•"/>
              <a:defRPr sz="28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400">
                <a:solidFill>
                  <a:schemeClr val="tx1"/>
                </a:solidFill>
                <a:latin typeface="+mn-lt"/>
                <a:ea typeface="+mn-ea"/>
                <a:cs typeface="+mn-cs"/>
              </a:defRPr>
            </a:lvl2pPr>
            <a:lvl3pPr marL="1143000" indent="-228600" algn="l" rtl="0" eaLnBrk="1" fontAlgn="base" hangingPunct="1">
              <a:spcBef>
                <a:spcPct val="20000"/>
              </a:spcBef>
              <a:spcAft>
                <a:spcPct val="0"/>
              </a:spcAft>
              <a:buChar char="•"/>
              <a:defRPr sz="2000">
                <a:solidFill>
                  <a:schemeClr val="tx1"/>
                </a:solidFill>
                <a:latin typeface="+mn-lt"/>
                <a:ea typeface="+mn-ea"/>
                <a:cs typeface="+mn-cs"/>
              </a:defRPr>
            </a:lvl3pPr>
            <a:lvl4pPr marL="1600200" indent="-228600" algn="l" rtl="0" eaLnBrk="1" fontAlgn="base" hangingPunct="1">
              <a:spcBef>
                <a:spcPct val="20000"/>
              </a:spcBef>
              <a:spcAft>
                <a:spcPct val="0"/>
              </a:spcAft>
              <a:buChar char="–"/>
              <a:defRPr>
                <a:solidFill>
                  <a:schemeClr val="tx1"/>
                </a:solidFill>
                <a:latin typeface="+mn-lt"/>
                <a:ea typeface="+mn-ea"/>
                <a:cs typeface="+mn-cs"/>
              </a:defRPr>
            </a:lvl4pPr>
            <a:lvl5pPr marL="2057400" indent="-228600" algn="l" rtl="0" eaLnBrk="1" fontAlgn="base" hangingPunct="1">
              <a:spcBef>
                <a:spcPct val="20000"/>
              </a:spcBef>
              <a:spcAft>
                <a:spcPct val="0"/>
              </a:spcAft>
              <a:buChar char="»"/>
              <a:defRPr sz="1600">
                <a:solidFill>
                  <a:schemeClr val="tx1"/>
                </a:solidFill>
                <a:latin typeface="+mn-lt"/>
                <a:ea typeface="+mn-ea"/>
                <a:cs typeface="+mn-cs"/>
              </a:defRPr>
            </a:lvl5pPr>
            <a:lvl6pPr marL="2514600" indent="-228600" algn="l" rtl="0" eaLnBrk="1" fontAlgn="base" hangingPunct="1">
              <a:spcBef>
                <a:spcPct val="20000"/>
              </a:spcBef>
              <a:spcAft>
                <a:spcPct val="0"/>
              </a:spcAft>
              <a:buChar char="»"/>
              <a:defRPr sz="1600">
                <a:solidFill>
                  <a:schemeClr val="tx1"/>
                </a:solidFill>
                <a:latin typeface="+mn-lt"/>
                <a:ea typeface="+mn-ea"/>
                <a:cs typeface="+mn-cs"/>
              </a:defRPr>
            </a:lvl6pPr>
            <a:lvl7pPr marL="2971800" indent="-228600" algn="l" rtl="0" eaLnBrk="1" fontAlgn="base" hangingPunct="1">
              <a:spcBef>
                <a:spcPct val="20000"/>
              </a:spcBef>
              <a:spcAft>
                <a:spcPct val="0"/>
              </a:spcAft>
              <a:buChar char="»"/>
              <a:defRPr sz="1600">
                <a:solidFill>
                  <a:schemeClr val="tx1"/>
                </a:solidFill>
                <a:latin typeface="+mn-lt"/>
                <a:ea typeface="+mn-ea"/>
                <a:cs typeface="+mn-cs"/>
              </a:defRPr>
            </a:lvl7pPr>
            <a:lvl8pPr marL="3429000" indent="-228600" algn="l" rtl="0" eaLnBrk="1" fontAlgn="base" hangingPunct="1">
              <a:spcBef>
                <a:spcPct val="20000"/>
              </a:spcBef>
              <a:spcAft>
                <a:spcPct val="0"/>
              </a:spcAft>
              <a:buChar char="»"/>
              <a:defRPr sz="1600">
                <a:solidFill>
                  <a:schemeClr val="tx1"/>
                </a:solidFill>
                <a:latin typeface="+mn-lt"/>
                <a:ea typeface="+mn-ea"/>
                <a:cs typeface="+mn-cs"/>
              </a:defRPr>
            </a:lvl8pPr>
            <a:lvl9pPr marL="3886200" indent="-228600" algn="l" rtl="0" eaLnBrk="1" fontAlgn="base" hangingPunct="1">
              <a:spcBef>
                <a:spcPct val="20000"/>
              </a:spcBef>
              <a:spcAft>
                <a:spcPct val="0"/>
              </a:spcAft>
              <a:buChar char="»"/>
              <a:defRPr sz="1600">
                <a:solidFill>
                  <a:schemeClr val="tx1"/>
                </a:solidFill>
                <a:latin typeface="+mn-lt"/>
                <a:ea typeface="+mn-ea"/>
                <a:cs typeface="+mn-cs"/>
              </a:defRPr>
            </a:lvl9pPr>
          </a:lstStyle>
          <a:p>
            <a:pPr marL="0" indent="0">
              <a:buNone/>
            </a:pPr>
            <a:r>
              <a:rPr lang="en-US" dirty="0" err="1"/>
              <a:t>DoD</a:t>
            </a:r>
            <a:r>
              <a:rPr lang="en-US" dirty="0"/>
              <a:t> model</a:t>
            </a:r>
          </a:p>
        </p:txBody>
      </p:sp>
      <p:sp>
        <p:nvSpPr>
          <p:cNvPr id="7" name="TextBox 6">
            <a:extLst>
              <a:ext uri="{FF2B5EF4-FFF2-40B4-BE49-F238E27FC236}">
                <a16:creationId xmlns:a16="http://schemas.microsoft.com/office/drawing/2014/main" id="{248EABE4-6E6F-6046-9C66-C8772FE02F33}"/>
              </a:ext>
            </a:extLst>
          </p:cNvPr>
          <p:cNvSpPr txBox="1"/>
          <p:nvPr/>
        </p:nvSpPr>
        <p:spPr>
          <a:xfrm>
            <a:off x="7596335" y="3356992"/>
            <a:ext cx="1416158" cy="338554"/>
          </a:xfrm>
          <a:prstGeom prst="rect">
            <a:avLst/>
          </a:prstGeom>
          <a:noFill/>
        </p:spPr>
        <p:txBody>
          <a:bodyPr wrap="square" rtlCol="0">
            <a:spAutoFit/>
          </a:bodyPr>
          <a:lstStyle/>
          <a:p>
            <a:r>
              <a:rPr lang="en-US" sz="1600">
                <a:solidFill>
                  <a:srgbClr val="C00000"/>
                </a:solidFill>
              </a:rPr>
              <a:t>5. Application</a:t>
            </a:r>
          </a:p>
        </p:txBody>
      </p:sp>
      <p:sp>
        <p:nvSpPr>
          <p:cNvPr id="8" name="TextBox 7">
            <a:extLst>
              <a:ext uri="{FF2B5EF4-FFF2-40B4-BE49-F238E27FC236}">
                <a16:creationId xmlns:a16="http://schemas.microsoft.com/office/drawing/2014/main" id="{400FA197-2F05-9E45-BEEF-5B0E4F514A94}"/>
              </a:ext>
            </a:extLst>
          </p:cNvPr>
          <p:cNvSpPr txBox="1"/>
          <p:nvPr/>
        </p:nvSpPr>
        <p:spPr>
          <a:xfrm>
            <a:off x="7596336" y="3933056"/>
            <a:ext cx="1296144" cy="338554"/>
          </a:xfrm>
          <a:prstGeom prst="rect">
            <a:avLst/>
          </a:prstGeom>
          <a:noFill/>
        </p:spPr>
        <p:txBody>
          <a:bodyPr wrap="square" rtlCol="0">
            <a:spAutoFit/>
          </a:bodyPr>
          <a:lstStyle/>
          <a:p>
            <a:r>
              <a:rPr lang="en-US" sz="1600">
                <a:solidFill>
                  <a:srgbClr val="C00000"/>
                </a:solidFill>
              </a:rPr>
              <a:t>4. Transport</a:t>
            </a:r>
          </a:p>
        </p:txBody>
      </p:sp>
      <p:sp>
        <p:nvSpPr>
          <p:cNvPr id="9" name="TextBox 8">
            <a:extLst>
              <a:ext uri="{FF2B5EF4-FFF2-40B4-BE49-F238E27FC236}">
                <a16:creationId xmlns:a16="http://schemas.microsoft.com/office/drawing/2014/main" id="{A9D16E1B-1B14-B346-8469-D72A1C827E61}"/>
              </a:ext>
            </a:extLst>
          </p:cNvPr>
          <p:cNvSpPr txBox="1"/>
          <p:nvPr/>
        </p:nvSpPr>
        <p:spPr>
          <a:xfrm>
            <a:off x="7596336" y="4303839"/>
            <a:ext cx="1296144" cy="338554"/>
          </a:xfrm>
          <a:prstGeom prst="rect">
            <a:avLst/>
          </a:prstGeom>
          <a:noFill/>
        </p:spPr>
        <p:txBody>
          <a:bodyPr wrap="square" rtlCol="0">
            <a:spAutoFit/>
          </a:bodyPr>
          <a:lstStyle/>
          <a:p>
            <a:r>
              <a:rPr lang="en-US" sz="1600">
                <a:solidFill>
                  <a:srgbClr val="C00000"/>
                </a:solidFill>
              </a:rPr>
              <a:t>3. Network </a:t>
            </a:r>
          </a:p>
        </p:txBody>
      </p:sp>
      <p:sp>
        <p:nvSpPr>
          <p:cNvPr id="10" name="TextBox 9">
            <a:extLst>
              <a:ext uri="{FF2B5EF4-FFF2-40B4-BE49-F238E27FC236}">
                <a16:creationId xmlns:a16="http://schemas.microsoft.com/office/drawing/2014/main" id="{12497821-C793-454B-9EB4-654F7C92F290}"/>
              </a:ext>
            </a:extLst>
          </p:cNvPr>
          <p:cNvSpPr txBox="1"/>
          <p:nvPr/>
        </p:nvSpPr>
        <p:spPr>
          <a:xfrm>
            <a:off x="7596335" y="4658507"/>
            <a:ext cx="1416158" cy="338554"/>
          </a:xfrm>
          <a:prstGeom prst="rect">
            <a:avLst/>
          </a:prstGeom>
          <a:noFill/>
        </p:spPr>
        <p:txBody>
          <a:bodyPr wrap="square" rtlCol="0">
            <a:spAutoFit/>
          </a:bodyPr>
          <a:lstStyle/>
          <a:p>
            <a:r>
              <a:rPr lang="en-US" sz="1600">
                <a:solidFill>
                  <a:srgbClr val="C00000"/>
                </a:solidFill>
              </a:rPr>
              <a:t>2. Link Layer</a:t>
            </a:r>
          </a:p>
        </p:txBody>
      </p:sp>
    </p:spTree>
    <p:extLst>
      <p:ext uri="{BB962C8B-B14F-4D97-AF65-F5344CB8AC3E}">
        <p14:creationId xmlns:p14="http://schemas.microsoft.com/office/powerpoint/2010/main" val="271852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1331640" y="1516722"/>
            <a:ext cx="5715737" cy="4032448"/>
          </a:xfrm>
          <a:prstGeom prst="rect">
            <a:avLst/>
          </a:prstGeom>
        </p:spPr>
      </p:pic>
      <p:sp>
        <p:nvSpPr>
          <p:cNvPr id="2" name="Title 1"/>
          <p:cNvSpPr>
            <a:spLocks noGrp="1"/>
          </p:cNvSpPr>
          <p:nvPr>
            <p:ph type="title"/>
          </p:nvPr>
        </p:nvSpPr>
        <p:spPr/>
        <p:txBody>
          <a:bodyPr/>
          <a:lstStyle/>
          <a:p>
            <a:r>
              <a:rPr lang="en-US" dirty="0"/>
              <a:t>Reality</a:t>
            </a:r>
          </a:p>
        </p:txBody>
      </p:sp>
      <p:sp>
        <p:nvSpPr>
          <p:cNvPr id="5" name="Rectangle 4"/>
          <p:cNvSpPr/>
          <p:nvPr/>
        </p:nvSpPr>
        <p:spPr>
          <a:xfrm>
            <a:off x="1403648" y="5549170"/>
            <a:ext cx="5237331" cy="400110"/>
          </a:xfrm>
          <a:prstGeom prst="rect">
            <a:avLst/>
          </a:prstGeom>
        </p:spPr>
        <p:txBody>
          <a:bodyPr wrap="none">
            <a:spAutoFit/>
          </a:bodyPr>
          <a:lstStyle/>
          <a:p>
            <a:r>
              <a:rPr lang="en-US" dirty="0"/>
              <a:t>Typical packet from AT&amp;T backbone network</a:t>
            </a:r>
          </a:p>
        </p:txBody>
      </p:sp>
      <p:sp>
        <p:nvSpPr>
          <p:cNvPr id="7" name="Rectangle 6"/>
          <p:cNvSpPr/>
          <p:nvPr/>
        </p:nvSpPr>
        <p:spPr>
          <a:xfrm>
            <a:off x="395536" y="6237312"/>
            <a:ext cx="8352928" cy="523220"/>
          </a:xfrm>
          <a:prstGeom prst="rect">
            <a:avLst/>
          </a:prstGeom>
        </p:spPr>
        <p:txBody>
          <a:bodyPr wrap="square">
            <a:spAutoFit/>
          </a:bodyPr>
          <a:lstStyle/>
          <a:p>
            <a:r>
              <a:rPr lang="en-US" sz="1400" i="1" dirty="0"/>
              <a:t>Pamela </a:t>
            </a:r>
            <a:r>
              <a:rPr lang="en-US" sz="1400" i="1" dirty="0" err="1"/>
              <a:t>Zave</a:t>
            </a:r>
            <a:r>
              <a:rPr lang="en-US" sz="1400" i="1" dirty="0"/>
              <a:t> and Jennifer Rexford. 2019. The compositional architecture of the internet.</a:t>
            </a:r>
            <a:br>
              <a:rPr lang="en-US" sz="1400" i="1" dirty="0"/>
            </a:br>
            <a:r>
              <a:rPr lang="en-US" sz="1400" i="1" dirty="0" err="1"/>
              <a:t>Commun</a:t>
            </a:r>
            <a:r>
              <a:rPr lang="en-US" sz="1400" i="1" dirty="0"/>
              <a:t>. ACM 62, 3 (February 2019), 78-87. DOI: https://</a:t>
            </a:r>
            <a:r>
              <a:rPr lang="en-US" sz="1400" i="1" dirty="0" err="1"/>
              <a:t>doi.org</a:t>
            </a:r>
            <a:r>
              <a:rPr lang="en-US" sz="1400" i="1" dirty="0"/>
              <a:t>/10.1145/3226588</a:t>
            </a:r>
          </a:p>
        </p:txBody>
      </p:sp>
    </p:spTree>
    <p:extLst>
      <p:ext uri="{BB962C8B-B14F-4D97-AF65-F5344CB8AC3E}">
        <p14:creationId xmlns:p14="http://schemas.microsoft.com/office/powerpoint/2010/main" val="16066969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9698" name="Subtitle 2">
            <a:extLst>
              <a:ext uri="{FF2B5EF4-FFF2-40B4-BE49-F238E27FC236}">
                <a16:creationId xmlns:a16="http://schemas.microsoft.com/office/drawing/2014/main" id="{0CD2B8DE-C67C-1244-852A-8E0723B23233}"/>
              </a:ext>
            </a:extLst>
          </p:cNvPr>
          <p:cNvSpPr>
            <a:spLocks noGrp="1"/>
          </p:cNvSpPr>
          <p:nvPr>
            <p:ph type="subTitle" idx="1"/>
          </p:nvPr>
        </p:nvSpPr>
        <p:spPr>
          <a:xfrm>
            <a:off x="650875" y="2895600"/>
            <a:ext cx="3768725" cy="838200"/>
          </a:xfrm>
        </p:spPr>
        <p:txBody>
          <a:bodyPr/>
          <a:lstStyle/>
          <a:p>
            <a:pPr eaLnBrk="1" hangingPunct="1"/>
            <a:r>
              <a:rPr lang="en-US" altLang="nb-NO"/>
              <a:t>Santanu Dasgupta</a:t>
            </a:r>
          </a:p>
          <a:p>
            <a:pPr eaLnBrk="1" hangingPunct="1"/>
            <a:r>
              <a:rPr lang="en-US" altLang="nb-NO" sz="1400"/>
              <a:t>sadasgup@cisco.com</a:t>
            </a:r>
          </a:p>
          <a:p>
            <a:pPr eaLnBrk="1" hangingPunct="1"/>
            <a:endParaRPr lang="en-US" altLang="nb-NO"/>
          </a:p>
        </p:txBody>
      </p:sp>
      <p:sp>
        <p:nvSpPr>
          <p:cNvPr id="29699" name="Title 1">
            <a:extLst>
              <a:ext uri="{FF2B5EF4-FFF2-40B4-BE49-F238E27FC236}">
                <a16:creationId xmlns:a16="http://schemas.microsoft.com/office/drawing/2014/main" id="{A47CD2D1-D61B-F34A-B1F6-05AFE0D91931}"/>
              </a:ext>
            </a:extLst>
          </p:cNvPr>
          <p:cNvSpPr>
            <a:spLocks noGrp="1"/>
          </p:cNvSpPr>
          <p:nvPr>
            <p:ph type="ctrTitle"/>
          </p:nvPr>
        </p:nvSpPr>
        <p:spPr>
          <a:xfrm>
            <a:off x="650875" y="1371600"/>
            <a:ext cx="8112125" cy="1022350"/>
          </a:xfrm>
        </p:spPr>
        <p:txBody>
          <a:bodyPr/>
          <a:lstStyle/>
          <a:p>
            <a:pPr eaLnBrk="1" hangingPunct="1"/>
            <a:r>
              <a:rPr lang="en-US" altLang="nb-NO"/>
              <a:t>Introduction to MPLS</a:t>
            </a:r>
          </a:p>
        </p:txBody>
      </p:sp>
    </p:spTree>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6">
            <a:extLst>
              <a:ext uri="{FF2B5EF4-FFF2-40B4-BE49-F238E27FC236}">
                <a16:creationId xmlns:a16="http://schemas.microsoft.com/office/drawing/2014/main" id="{727D9D41-F94A-1543-A8CE-65EC9B2475E0}"/>
              </a:ext>
            </a:extLst>
          </p:cNvPr>
          <p:cNvSpPr>
            <a:spLocks noGrp="1" noChangeArrowheads="1"/>
          </p:cNvSpPr>
          <p:nvPr>
            <p:ph type="title"/>
          </p:nvPr>
        </p:nvSpPr>
        <p:spPr/>
        <p:txBody>
          <a:bodyPr/>
          <a:lstStyle/>
          <a:p>
            <a:pPr eaLnBrk="1" hangingPunct="1"/>
            <a:r>
              <a:rPr lang="en-US" altLang="nb-NO" dirty="0"/>
              <a:t>Goals of this Lecture</a:t>
            </a:r>
          </a:p>
        </p:txBody>
      </p:sp>
      <p:sp>
        <p:nvSpPr>
          <p:cNvPr id="30723" name="Rectangle 7">
            <a:extLst>
              <a:ext uri="{FF2B5EF4-FFF2-40B4-BE49-F238E27FC236}">
                <a16:creationId xmlns:a16="http://schemas.microsoft.com/office/drawing/2014/main" id="{0389E9BE-653B-484E-8552-0E4C2A9813CB}"/>
              </a:ext>
            </a:extLst>
          </p:cNvPr>
          <p:cNvSpPr>
            <a:spLocks noGrp="1" noChangeArrowheads="1"/>
          </p:cNvSpPr>
          <p:nvPr>
            <p:ph idx="1"/>
          </p:nvPr>
        </p:nvSpPr>
        <p:spPr>
          <a:xfrm>
            <a:off x="793750" y="1752600"/>
            <a:ext cx="7435850" cy="4038600"/>
          </a:xfrm>
        </p:spPr>
        <p:txBody>
          <a:bodyPr/>
          <a:lstStyle/>
          <a:p>
            <a:pPr eaLnBrk="1" hangingPunct="1"/>
            <a:r>
              <a:rPr lang="en-US" altLang="nb-NO" dirty="0"/>
              <a:t>Understand the business drivers for MPLS</a:t>
            </a:r>
          </a:p>
          <a:p>
            <a:pPr eaLnBrk="1" hangingPunct="1"/>
            <a:r>
              <a:rPr lang="en-US" altLang="nb-NO" dirty="0"/>
              <a:t>Learn about MPLS customer and market segments</a:t>
            </a:r>
          </a:p>
          <a:p>
            <a:pPr eaLnBrk="1" hangingPunct="1"/>
            <a:r>
              <a:rPr lang="en-US" altLang="nb-NO" dirty="0"/>
              <a:t>Understand the problems MPLS is addressing</a:t>
            </a:r>
          </a:p>
          <a:p>
            <a:pPr eaLnBrk="1" hangingPunct="1"/>
            <a:r>
              <a:rPr lang="en-US" altLang="nb-NO" dirty="0"/>
              <a:t>Understand benefits of deploying MPLS</a:t>
            </a:r>
          </a:p>
          <a:p>
            <a:pPr eaLnBrk="1" hangingPunct="1"/>
            <a:r>
              <a:rPr lang="en-US" altLang="nb-NO" dirty="0"/>
              <a:t>Understand the major MPLS technology components</a:t>
            </a:r>
          </a:p>
          <a:p>
            <a:pPr eaLnBrk="1" hangingPunct="1"/>
            <a:r>
              <a:rPr lang="en-US" altLang="nb-NO" dirty="0"/>
              <a:t>Understand typical applications of MPLS</a:t>
            </a:r>
          </a:p>
          <a:p>
            <a:pPr eaLnBrk="1" hangingPunct="1"/>
            <a:endParaRPr lang="en-US" altLang="nb-NO" dirty="0"/>
          </a:p>
          <a:p>
            <a:pPr eaLnBrk="1" hangingPunct="1"/>
            <a:endParaRPr lang="en-US" altLang="nb-NO" dirty="0"/>
          </a:p>
        </p:txBody>
      </p:sp>
    </p:spTree>
  </p:cSld>
  <p:clrMapOvr>
    <a:masterClrMapping/>
  </p:clrMapOvr>
  <p:transition>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4">
            <a:extLst>
              <a:ext uri="{FF2B5EF4-FFF2-40B4-BE49-F238E27FC236}">
                <a16:creationId xmlns:a16="http://schemas.microsoft.com/office/drawing/2014/main" id="{0D1BDDDC-60C3-B647-AF19-1B4C49597E30}"/>
              </a:ext>
            </a:extLst>
          </p:cNvPr>
          <p:cNvSpPr>
            <a:spLocks noGrp="1" noChangeArrowheads="1"/>
          </p:cNvSpPr>
          <p:nvPr>
            <p:ph type="title"/>
          </p:nvPr>
        </p:nvSpPr>
        <p:spPr/>
        <p:txBody>
          <a:bodyPr/>
          <a:lstStyle/>
          <a:p>
            <a:pPr eaLnBrk="1" hangingPunct="1"/>
            <a:r>
              <a:rPr lang="en-US" altLang="nb-NO"/>
              <a:t>Agenda</a:t>
            </a:r>
          </a:p>
        </p:txBody>
      </p:sp>
      <p:sp>
        <p:nvSpPr>
          <p:cNvPr id="33795" name="Rectangle 3">
            <a:extLst>
              <a:ext uri="{FF2B5EF4-FFF2-40B4-BE49-F238E27FC236}">
                <a16:creationId xmlns:a16="http://schemas.microsoft.com/office/drawing/2014/main" id="{C7B02AC4-21C3-7E4F-9E24-9EB987414990}"/>
              </a:ext>
            </a:extLst>
          </p:cNvPr>
          <p:cNvSpPr>
            <a:spLocks noGrp="1" noChangeArrowheads="1"/>
          </p:cNvSpPr>
          <p:nvPr>
            <p:ph idx="1"/>
          </p:nvPr>
        </p:nvSpPr>
        <p:spPr>
          <a:xfrm>
            <a:off x="793750" y="1371600"/>
            <a:ext cx="7435850" cy="4525963"/>
          </a:xfrm>
        </p:spPr>
        <p:txBody>
          <a:bodyPr/>
          <a:lstStyle/>
          <a:p>
            <a:pPr eaLnBrk="1" hangingPunct="1">
              <a:spcBef>
                <a:spcPct val="30000"/>
              </a:spcBef>
            </a:pPr>
            <a:r>
              <a:rPr lang="en-US" altLang="nb-NO" dirty="0"/>
              <a:t>Introduction </a:t>
            </a:r>
          </a:p>
          <a:p>
            <a:pPr eaLnBrk="1" hangingPunct="1">
              <a:spcBef>
                <a:spcPct val="30000"/>
              </a:spcBef>
            </a:pPr>
            <a:endParaRPr lang="en-US" altLang="nb-NO" dirty="0"/>
          </a:p>
          <a:p>
            <a:pPr eaLnBrk="1" hangingPunct="1">
              <a:spcBef>
                <a:spcPct val="30000"/>
              </a:spcBef>
            </a:pPr>
            <a:r>
              <a:rPr lang="en-US" altLang="nb-NO" dirty="0"/>
              <a:t>MPLS Network Components</a:t>
            </a:r>
          </a:p>
          <a:p>
            <a:pPr eaLnBrk="1" hangingPunct="1">
              <a:spcBef>
                <a:spcPct val="30000"/>
              </a:spcBef>
            </a:pPr>
            <a:endParaRPr lang="en-US" altLang="nb-NO" dirty="0"/>
          </a:p>
          <a:p>
            <a:pPr eaLnBrk="1" hangingPunct="1">
              <a:spcBef>
                <a:spcPct val="30000"/>
              </a:spcBef>
            </a:pPr>
            <a:r>
              <a:rPr lang="en-US" altLang="nb-NO" dirty="0"/>
              <a:t>MPLS Traffic Engineering</a:t>
            </a:r>
          </a:p>
          <a:p>
            <a:pPr eaLnBrk="1" hangingPunct="1">
              <a:spcBef>
                <a:spcPct val="30000"/>
              </a:spcBef>
            </a:pPr>
            <a:endParaRPr lang="en-US" altLang="nb-NO" dirty="0"/>
          </a:p>
          <a:p>
            <a:pPr eaLnBrk="1" hangingPunct="1">
              <a:spcBef>
                <a:spcPct val="30000"/>
              </a:spcBef>
            </a:pPr>
            <a:r>
              <a:rPr lang="en-US" altLang="nb-NO" dirty="0"/>
              <a:t>MPLS VPNs</a:t>
            </a:r>
          </a:p>
          <a:p>
            <a:pPr lvl="1" indent="0" eaLnBrk="1" hangingPunct="1">
              <a:spcBef>
                <a:spcPct val="30000"/>
              </a:spcBef>
            </a:pPr>
            <a:r>
              <a:rPr lang="en-US" altLang="nb-NO" dirty="0">
                <a:ea typeface="ＭＳ Ｐゴシック" panose="020B0600070205080204" pitchFamily="34" charset="-128"/>
              </a:rPr>
              <a:t>MPLS Layer-3 VPNs</a:t>
            </a:r>
          </a:p>
          <a:p>
            <a:pPr lvl="1" indent="0" eaLnBrk="1" hangingPunct="1">
              <a:spcBef>
                <a:spcPct val="30000"/>
              </a:spcBef>
            </a:pPr>
            <a:r>
              <a:rPr lang="en-US" altLang="nb-NO" dirty="0">
                <a:ea typeface="ＭＳ Ｐゴシック" panose="020B0600070205080204" pitchFamily="34" charset="-128"/>
              </a:rPr>
              <a:t>MPLS Layer-2 VPNs</a:t>
            </a:r>
            <a:endParaRPr lang="en-US" altLang="nb-NO" dirty="0"/>
          </a:p>
          <a:p>
            <a:pPr eaLnBrk="1" hangingPunct="1">
              <a:spcBef>
                <a:spcPct val="30000"/>
              </a:spcBef>
            </a:pPr>
            <a:endParaRPr lang="en-US" altLang="nb-NO" dirty="0"/>
          </a:p>
          <a:p>
            <a:pPr eaLnBrk="1" hangingPunct="1">
              <a:spcBef>
                <a:spcPct val="30000"/>
              </a:spcBef>
            </a:pPr>
            <a:r>
              <a:rPr lang="en-US" altLang="nb-NO" dirty="0"/>
              <a:t>Summary</a:t>
            </a:r>
          </a:p>
        </p:txBody>
      </p:sp>
      <p:grpSp>
        <p:nvGrpSpPr>
          <p:cNvPr id="2" name="Group 16">
            <a:extLst>
              <a:ext uri="{FF2B5EF4-FFF2-40B4-BE49-F238E27FC236}">
                <a16:creationId xmlns:a16="http://schemas.microsoft.com/office/drawing/2014/main" id="{A966699E-D2C0-2649-80FE-250EF19AB690}"/>
              </a:ext>
            </a:extLst>
          </p:cNvPr>
          <p:cNvGrpSpPr>
            <a:grpSpLocks/>
          </p:cNvGrpSpPr>
          <p:nvPr/>
        </p:nvGrpSpPr>
        <p:grpSpPr bwMode="auto">
          <a:xfrm>
            <a:off x="5334000" y="2286000"/>
            <a:ext cx="3276600" cy="447675"/>
            <a:chOff x="3168" y="1104"/>
            <a:chExt cx="2064" cy="282"/>
          </a:xfrm>
        </p:grpSpPr>
        <p:sp>
          <p:nvSpPr>
            <p:cNvPr id="33807" name="Text Box 5">
              <a:extLst>
                <a:ext uri="{FF2B5EF4-FFF2-40B4-BE49-F238E27FC236}">
                  <a16:creationId xmlns:a16="http://schemas.microsoft.com/office/drawing/2014/main" id="{CA910D1B-F21C-B349-A295-E38E5FCC1ADB}"/>
                </a:ext>
              </a:extLst>
            </p:cNvPr>
            <p:cNvSpPr txBox="1">
              <a:spLocks noChangeArrowheads="1"/>
            </p:cNvSpPr>
            <p:nvPr/>
          </p:nvSpPr>
          <p:spPr bwMode="auto">
            <a:xfrm>
              <a:off x="3696" y="1104"/>
              <a:ext cx="1536"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dirty="0">
                  <a:solidFill>
                    <a:schemeClr val="accent2"/>
                  </a:solidFill>
                </a:rPr>
                <a:t>Core MPLS</a:t>
              </a:r>
            </a:p>
          </p:txBody>
        </p:sp>
        <p:sp>
          <p:nvSpPr>
            <p:cNvPr id="33808" name="Line 6">
              <a:extLst>
                <a:ext uri="{FF2B5EF4-FFF2-40B4-BE49-F238E27FC236}">
                  <a16:creationId xmlns:a16="http://schemas.microsoft.com/office/drawing/2014/main" id="{EEC14E41-7451-D44A-A104-442A5673761C}"/>
                </a:ext>
              </a:extLst>
            </p:cNvPr>
            <p:cNvSpPr>
              <a:spLocks noChangeShapeType="1"/>
            </p:cNvSpPr>
            <p:nvPr/>
          </p:nvSpPr>
          <p:spPr bwMode="auto">
            <a:xfrm>
              <a:off x="3168" y="1248"/>
              <a:ext cx="432" cy="0"/>
            </a:xfrm>
            <a:prstGeom prst="line">
              <a:avLst/>
            </a:prstGeom>
            <a:noFill/>
            <a:ln w="25400">
              <a:solidFill>
                <a:schemeClr val="accent2"/>
              </a:solidFill>
              <a:round/>
              <a:headEnd/>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grpSp>
        <p:nvGrpSpPr>
          <p:cNvPr id="3" name="Group 17">
            <a:extLst>
              <a:ext uri="{FF2B5EF4-FFF2-40B4-BE49-F238E27FC236}">
                <a16:creationId xmlns:a16="http://schemas.microsoft.com/office/drawing/2014/main" id="{6D009C37-5814-B143-9C0C-46EA00A20BA0}"/>
              </a:ext>
            </a:extLst>
          </p:cNvPr>
          <p:cNvGrpSpPr>
            <a:grpSpLocks/>
          </p:cNvGrpSpPr>
          <p:nvPr/>
        </p:nvGrpSpPr>
        <p:grpSpPr bwMode="auto">
          <a:xfrm>
            <a:off x="3962400" y="4343400"/>
            <a:ext cx="4759325" cy="1143000"/>
            <a:chOff x="2304" y="1440"/>
            <a:chExt cx="2998" cy="720"/>
          </a:xfrm>
        </p:grpSpPr>
        <p:grpSp>
          <p:nvGrpSpPr>
            <p:cNvPr id="33803" name="Group 13">
              <a:extLst>
                <a:ext uri="{FF2B5EF4-FFF2-40B4-BE49-F238E27FC236}">
                  <a16:creationId xmlns:a16="http://schemas.microsoft.com/office/drawing/2014/main" id="{091948C9-2BDB-F645-A22C-D7696B30281B}"/>
                </a:ext>
              </a:extLst>
            </p:cNvPr>
            <p:cNvGrpSpPr>
              <a:grpSpLocks/>
            </p:cNvGrpSpPr>
            <p:nvPr/>
          </p:nvGrpSpPr>
          <p:grpSpPr bwMode="auto">
            <a:xfrm>
              <a:off x="2304" y="1440"/>
              <a:ext cx="1296" cy="720"/>
              <a:chOff x="2304" y="1440"/>
              <a:chExt cx="1296" cy="720"/>
            </a:xfrm>
          </p:grpSpPr>
          <p:sp>
            <p:nvSpPr>
              <p:cNvPr id="33805" name="AutoShape 7">
                <a:extLst>
                  <a:ext uri="{FF2B5EF4-FFF2-40B4-BE49-F238E27FC236}">
                    <a16:creationId xmlns:a16="http://schemas.microsoft.com/office/drawing/2014/main" id="{C114790A-22D6-FD43-AB8F-E899A97879F5}"/>
                  </a:ext>
                </a:extLst>
              </p:cNvPr>
              <p:cNvSpPr>
                <a:spLocks/>
              </p:cNvSpPr>
              <p:nvPr/>
            </p:nvSpPr>
            <p:spPr bwMode="auto">
              <a:xfrm>
                <a:off x="2304" y="1440"/>
                <a:ext cx="240" cy="720"/>
              </a:xfrm>
              <a:prstGeom prst="rightBrace">
                <a:avLst>
                  <a:gd name="adj1" fmla="val 25000"/>
                  <a:gd name="adj2" fmla="val 50000"/>
                </a:avLst>
              </a:prstGeom>
              <a:noFill/>
              <a:ln w="254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33806" name="Line 8">
                <a:extLst>
                  <a:ext uri="{FF2B5EF4-FFF2-40B4-BE49-F238E27FC236}">
                    <a16:creationId xmlns:a16="http://schemas.microsoft.com/office/drawing/2014/main" id="{CF56836A-BF97-1244-8550-EFCA0B42C222}"/>
                  </a:ext>
                </a:extLst>
              </p:cNvPr>
              <p:cNvSpPr>
                <a:spLocks noChangeShapeType="1"/>
              </p:cNvSpPr>
              <p:nvPr/>
            </p:nvSpPr>
            <p:spPr bwMode="auto">
              <a:xfrm>
                <a:off x="2592" y="1800"/>
                <a:ext cx="1008" cy="0"/>
              </a:xfrm>
              <a:prstGeom prst="line">
                <a:avLst/>
              </a:prstGeom>
              <a:noFill/>
              <a:ln w="25400">
                <a:solidFill>
                  <a:schemeClr val="accent2"/>
                </a:solidFill>
                <a:round/>
                <a:headEnd/>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sp>
          <p:nvSpPr>
            <p:cNvPr id="33804" name="Text Box 14">
              <a:extLst>
                <a:ext uri="{FF2B5EF4-FFF2-40B4-BE49-F238E27FC236}">
                  <a16:creationId xmlns:a16="http://schemas.microsoft.com/office/drawing/2014/main" id="{109D9EF5-C2AC-9D4C-AC77-58A57A07FE78}"/>
                </a:ext>
              </a:extLst>
            </p:cNvPr>
            <p:cNvSpPr txBox="1">
              <a:spLocks noChangeArrowheads="1"/>
            </p:cNvSpPr>
            <p:nvPr/>
          </p:nvSpPr>
          <p:spPr bwMode="auto">
            <a:xfrm>
              <a:off x="3600" y="1552"/>
              <a:ext cx="1702"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dirty="0">
                  <a:solidFill>
                    <a:schemeClr val="accent2"/>
                  </a:solidFill>
                </a:rPr>
                <a:t>End-to-end MPLS</a:t>
              </a:r>
              <a:br>
                <a:rPr lang="en-US" altLang="nb-NO" sz="1800" b="1" dirty="0">
                  <a:solidFill>
                    <a:schemeClr val="accent2"/>
                  </a:solidFill>
                </a:rPr>
              </a:br>
              <a:r>
                <a:rPr lang="en-US" altLang="nb-NO" sz="1800" b="1" dirty="0">
                  <a:solidFill>
                    <a:schemeClr val="accent2"/>
                  </a:solidFill>
                </a:rPr>
                <a:t>Services</a:t>
              </a:r>
            </a:p>
          </p:txBody>
        </p:sp>
      </p:grpSp>
      <p:grpSp>
        <p:nvGrpSpPr>
          <p:cNvPr id="5" name="Group 18">
            <a:extLst>
              <a:ext uri="{FF2B5EF4-FFF2-40B4-BE49-F238E27FC236}">
                <a16:creationId xmlns:a16="http://schemas.microsoft.com/office/drawing/2014/main" id="{4154A8EF-D359-8243-A906-183DA453E072}"/>
              </a:ext>
            </a:extLst>
          </p:cNvPr>
          <p:cNvGrpSpPr>
            <a:grpSpLocks/>
          </p:cNvGrpSpPr>
          <p:nvPr/>
        </p:nvGrpSpPr>
        <p:grpSpPr bwMode="auto">
          <a:xfrm>
            <a:off x="5181600" y="2971800"/>
            <a:ext cx="3341688" cy="888997"/>
            <a:chOff x="3072" y="2320"/>
            <a:chExt cx="2105" cy="512"/>
          </a:xfrm>
        </p:grpSpPr>
        <p:sp>
          <p:nvSpPr>
            <p:cNvPr id="33802" name="Line 10">
              <a:extLst>
                <a:ext uri="{FF2B5EF4-FFF2-40B4-BE49-F238E27FC236}">
                  <a16:creationId xmlns:a16="http://schemas.microsoft.com/office/drawing/2014/main" id="{5886B56F-9F0A-F241-9A3A-97A57E5FAAE0}"/>
                </a:ext>
              </a:extLst>
            </p:cNvPr>
            <p:cNvSpPr>
              <a:spLocks noChangeShapeType="1"/>
            </p:cNvSpPr>
            <p:nvPr/>
          </p:nvSpPr>
          <p:spPr bwMode="auto">
            <a:xfrm>
              <a:off x="3072" y="2568"/>
              <a:ext cx="528" cy="0"/>
            </a:xfrm>
            <a:prstGeom prst="line">
              <a:avLst/>
            </a:prstGeom>
            <a:noFill/>
            <a:ln w="25400">
              <a:solidFill>
                <a:schemeClr val="accent2"/>
              </a:solidFill>
              <a:round/>
              <a:headEnd/>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33800" name="Text Box 15">
              <a:extLst>
                <a:ext uri="{FF2B5EF4-FFF2-40B4-BE49-F238E27FC236}">
                  <a16:creationId xmlns:a16="http://schemas.microsoft.com/office/drawing/2014/main" id="{8B43DC09-C85C-1247-B54E-68778AA46946}"/>
                </a:ext>
              </a:extLst>
            </p:cNvPr>
            <p:cNvSpPr txBox="1">
              <a:spLocks noChangeArrowheads="1"/>
            </p:cNvSpPr>
            <p:nvPr/>
          </p:nvSpPr>
          <p:spPr bwMode="auto">
            <a:xfrm>
              <a:off x="3729" y="2320"/>
              <a:ext cx="1448" cy="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dirty="0">
                  <a:solidFill>
                    <a:schemeClr val="accent2"/>
                  </a:solidFill>
                </a:rPr>
                <a:t>MPLS Network</a:t>
              </a:r>
              <a:br>
                <a:rPr lang="en-US" altLang="nb-NO" sz="1800" b="1" dirty="0">
                  <a:solidFill>
                    <a:schemeClr val="accent2"/>
                  </a:solidFill>
                </a:rPr>
              </a:br>
              <a:r>
                <a:rPr lang="en-US" altLang="nb-NO" sz="1800" b="1" dirty="0">
                  <a:solidFill>
                    <a:schemeClr val="accent2"/>
                  </a:solidFill>
                </a:rPr>
                <a:t>Services</a:t>
              </a:r>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par>
                          <p:cTn id="8" fill="hold" nodeType="afterGroup">
                            <p:stCondLst>
                              <p:cond delay="2000"/>
                            </p:stCondLst>
                            <p:childTnLst>
                              <p:par>
                                <p:cTn id="9" presetID="10"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2000"/>
                                        <p:tgtEl>
                                          <p:spTgt spid="3"/>
                                        </p:tgtEl>
                                      </p:cBhvr>
                                    </p:animEffect>
                                  </p:childTnLst>
                                </p:cTn>
                              </p:par>
                            </p:childTnLst>
                          </p:cTn>
                        </p:par>
                        <p:par>
                          <p:cTn id="12" fill="hold" nodeType="afterGroup">
                            <p:stCondLst>
                              <p:cond delay="4000"/>
                            </p:stCondLst>
                            <p:childTnLst>
                              <p:par>
                                <p:cTn id="13" presetID="10"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fade">
                                      <p:cBhvr>
                                        <p:cTn id="15"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2">
            <a:extLst>
              <a:ext uri="{FF2B5EF4-FFF2-40B4-BE49-F238E27FC236}">
                <a16:creationId xmlns:a16="http://schemas.microsoft.com/office/drawing/2014/main" id="{8185FE13-47A1-3742-A842-1D4838514FD2}"/>
              </a:ext>
            </a:extLst>
          </p:cNvPr>
          <p:cNvSpPr txBox="1">
            <a:spLocks noChangeArrowheads="1"/>
          </p:cNvSpPr>
          <p:nvPr/>
        </p:nvSpPr>
        <p:spPr>
          <a:xfrm>
            <a:off x="633413" y="2232025"/>
            <a:ext cx="5989637" cy="838200"/>
          </a:xfrm>
          <a:prstGeom prst="rect">
            <a:avLst/>
          </a:prstGeom>
        </p:spPr>
        <p:txBody>
          <a:bodyPr lIns="82296" rIns="82296" anchor="ctr"/>
          <a:lstStyle/>
          <a:p>
            <a:pPr fontAlgn="auto">
              <a:lnSpc>
                <a:spcPct val="90000"/>
              </a:lnSpc>
              <a:spcAft>
                <a:spcPts val="0"/>
              </a:spcAft>
              <a:defRPr/>
            </a:pPr>
            <a:r>
              <a:rPr lang="en-US" sz="3400" b="1" dirty="0">
                <a:latin typeface="+mj-lt"/>
                <a:ea typeface="+mj-ea"/>
                <a:cs typeface="+mj-cs"/>
              </a:rPr>
              <a:t>Introduction</a:t>
            </a:r>
          </a:p>
        </p:txBody>
      </p:sp>
    </p:spTree>
  </p:cSld>
  <p:clrMapOvr>
    <a:masterClrMapping/>
  </p:clrMapOvr>
  <p:transition>
    <p:wipe dir="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a:extLst>
              <a:ext uri="{FF2B5EF4-FFF2-40B4-BE49-F238E27FC236}">
                <a16:creationId xmlns:a16="http://schemas.microsoft.com/office/drawing/2014/main" id="{3EE93C81-D979-444E-9DF2-293F7F66F1E0}"/>
              </a:ext>
            </a:extLst>
          </p:cNvPr>
          <p:cNvSpPr>
            <a:spLocks noGrp="1" noChangeArrowheads="1"/>
          </p:cNvSpPr>
          <p:nvPr>
            <p:ph type="title"/>
          </p:nvPr>
        </p:nvSpPr>
        <p:spPr/>
        <p:txBody>
          <a:bodyPr/>
          <a:lstStyle/>
          <a:p>
            <a:pPr eaLnBrk="1" hangingPunct="1"/>
            <a:r>
              <a:rPr lang="en-US" altLang="nb-NO"/>
              <a:t>The Big Picture</a:t>
            </a:r>
          </a:p>
        </p:txBody>
      </p:sp>
      <p:grpSp>
        <p:nvGrpSpPr>
          <p:cNvPr id="2" name="Group 78">
            <a:extLst>
              <a:ext uri="{FF2B5EF4-FFF2-40B4-BE49-F238E27FC236}">
                <a16:creationId xmlns:a16="http://schemas.microsoft.com/office/drawing/2014/main" id="{983074B9-BC93-0546-A6A2-9559DBB7976B}"/>
              </a:ext>
            </a:extLst>
          </p:cNvPr>
          <p:cNvGrpSpPr>
            <a:grpSpLocks/>
          </p:cNvGrpSpPr>
          <p:nvPr/>
        </p:nvGrpSpPr>
        <p:grpSpPr bwMode="auto">
          <a:xfrm>
            <a:off x="2133600" y="1676400"/>
            <a:ext cx="4953000" cy="3505200"/>
            <a:chOff x="1344" y="1056"/>
            <a:chExt cx="3120" cy="2208"/>
          </a:xfrm>
        </p:grpSpPr>
        <p:sp>
          <p:nvSpPr>
            <p:cNvPr id="32849" name="Rectangle 5">
              <a:extLst>
                <a:ext uri="{FF2B5EF4-FFF2-40B4-BE49-F238E27FC236}">
                  <a16:creationId xmlns:a16="http://schemas.microsoft.com/office/drawing/2014/main" id="{BD547891-569A-1049-82A3-CD3FF1765313}"/>
                </a:ext>
              </a:extLst>
            </p:cNvPr>
            <p:cNvSpPr>
              <a:spLocks noChangeArrowheads="1"/>
            </p:cNvSpPr>
            <p:nvPr/>
          </p:nvSpPr>
          <p:spPr bwMode="auto">
            <a:xfrm>
              <a:off x="1344" y="1056"/>
              <a:ext cx="3120" cy="2208"/>
            </a:xfrm>
            <a:prstGeom prst="rect">
              <a:avLst/>
            </a:prstGeom>
            <a:solidFill>
              <a:srgbClr val="FFFF99">
                <a:alpha val="5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grpSp>
          <p:nvGrpSpPr>
            <p:cNvPr id="32850" name="Group 8">
              <a:extLst>
                <a:ext uri="{FF2B5EF4-FFF2-40B4-BE49-F238E27FC236}">
                  <a16:creationId xmlns:a16="http://schemas.microsoft.com/office/drawing/2014/main" id="{CA7D81B7-4254-E446-B0DA-CBDB4784035F}"/>
                </a:ext>
              </a:extLst>
            </p:cNvPr>
            <p:cNvGrpSpPr>
              <a:grpSpLocks/>
            </p:cNvGrpSpPr>
            <p:nvPr/>
          </p:nvGrpSpPr>
          <p:grpSpPr bwMode="auto">
            <a:xfrm>
              <a:off x="1440" y="1106"/>
              <a:ext cx="2880" cy="220"/>
              <a:chOff x="1440" y="750"/>
              <a:chExt cx="2880" cy="210"/>
            </a:xfrm>
          </p:grpSpPr>
          <p:sp>
            <p:nvSpPr>
              <p:cNvPr id="32851" name="Line 9">
                <a:extLst>
                  <a:ext uri="{FF2B5EF4-FFF2-40B4-BE49-F238E27FC236}">
                    <a16:creationId xmlns:a16="http://schemas.microsoft.com/office/drawing/2014/main" id="{089F7089-17C5-744A-9C59-0EF429363B86}"/>
                  </a:ext>
                </a:extLst>
              </p:cNvPr>
              <p:cNvSpPr>
                <a:spLocks noChangeShapeType="1"/>
              </p:cNvSpPr>
              <p:nvPr/>
            </p:nvSpPr>
            <p:spPr bwMode="auto">
              <a:xfrm>
                <a:off x="1440" y="960"/>
                <a:ext cx="2880" cy="0"/>
              </a:xfrm>
              <a:prstGeom prst="line">
                <a:avLst/>
              </a:prstGeom>
              <a:noFill/>
              <a:ln w="9525">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32852" name="Text Box 10">
                <a:extLst>
                  <a:ext uri="{FF2B5EF4-FFF2-40B4-BE49-F238E27FC236}">
                    <a16:creationId xmlns:a16="http://schemas.microsoft.com/office/drawing/2014/main" id="{1F5F2EF6-BAB4-8448-97E0-147AD013AFCB}"/>
                  </a:ext>
                </a:extLst>
              </p:cNvPr>
              <p:cNvSpPr txBox="1">
                <a:spLocks noChangeArrowheads="1"/>
              </p:cNvSpPr>
              <p:nvPr/>
            </p:nvSpPr>
            <p:spPr bwMode="auto">
              <a:xfrm>
                <a:off x="1440" y="750"/>
                <a:ext cx="2880"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t>MPLS in Core Network</a:t>
                </a:r>
              </a:p>
            </p:txBody>
          </p:sp>
        </p:grpSp>
      </p:grpSp>
      <p:pic>
        <p:nvPicPr>
          <p:cNvPr id="32772" name="Picture 11">
            <a:extLst>
              <a:ext uri="{FF2B5EF4-FFF2-40B4-BE49-F238E27FC236}">
                <a16:creationId xmlns:a16="http://schemas.microsoft.com/office/drawing/2014/main" id="{9FB4ABB1-5689-7448-B8FC-7D77FA768710}"/>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2197100"/>
            <a:ext cx="4495800" cy="26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3" name="Line 12">
            <a:extLst>
              <a:ext uri="{FF2B5EF4-FFF2-40B4-BE49-F238E27FC236}">
                <a16:creationId xmlns:a16="http://schemas.microsoft.com/office/drawing/2014/main" id="{A00797A1-4346-2A46-9448-1CB3FF544964}"/>
              </a:ext>
            </a:extLst>
          </p:cNvPr>
          <p:cNvSpPr>
            <a:spLocks noChangeShapeType="1"/>
          </p:cNvSpPr>
          <p:nvPr/>
        </p:nvSpPr>
        <p:spPr bwMode="auto">
          <a:xfrm>
            <a:off x="2590800" y="3187700"/>
            <a:ext cx="12192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2774" name="Line 13">
            <a:extLst>
              <a:ext uri="{FF2B5EF4-FFF2-40B4-BE49-F238E27FC236}">
                <a16:creationId xmlns:a16="http://schemas.microsoft.com/office/drawing/2014/main" id="{03CAB944-5155-3046-946F-0DF60283434E}"/>
              </a:ext>
            </a:extLst>
          </p:cNvPr>
          <p:cNvSpPr>
            <a:spLocks noChangeShapeType="1"/>
          </p:cNvSpPr>
          <p:nvPr/>
        </p:nvSpPr>
        <p:spPr bwMode="auto">
          <a:xfrm>
            <a:off x="5334000" y="31877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2775" name="Line 14">
            <a:extLst>
              <a:ext uri="{FF2B5EF4-FFF2-40B4-BE49-F238E27FC236}">
                <a16:creationId xmlns:a16="http://schemas.microsoft.com/office/drawing/2014/main" id="{EC7512EA-4404-9940-BCF0-83C7FCE7B773}"/>
              </a:ext>
            </a:extLst>
          </p:cNvPr>
          <p:cNvSpPr>
            <a:spLocks noChangeShapeType="1"/>
          </p:cNvSpPr>
          <p:nvPr/>
        </p:nvSpPr>
        <p:spPr bwMode="auto">
          <a:xfrm>
            <a:off x="2514600" y="4178300"/>
            <a:ext cx="13716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2776" name="Line 15">
            <a:extLst>
              <a:ext uri="{FF2B5EF4-FFF2-40B4-BE49-F238E27FC236}">
                <a16:creationId xmlns:a16="http://schemas.microsoft.com/office/drawing/2014/main" id="{F5990D32-640B-4B4A-847D-3BB6E4E8D326}"/>
              </a:ext>
            </a:extLst>
          </p:cNvPr>
          <p:cNvSpPr>
            <a:spLocks noChangeShapeType="1"/>
          </p:cNvSpPr>
          <p:nvPr/>
        </p:nvSpPr>
        <p:spPr bwMode="auto">
          <a:xfrm>
            <a:off x="5334000" y="41783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32777" name="Group 16">
            <a:extLst>
              <a:ext uri="{FF2B5EF4-FFF2-40B4-BE49-F238E27FC236}">
                <a16:creationId xmlns:a16="http://schemas.microsoft.com/office/drawing/2014/main" id="{28BA62C0-5D3C-B84E-960D-C040B4F24350}"/>
              </a:ext>
            </a:extLst>
          </p:cNvPr>
          <p:cNvGrpSpPr>
            <a:grpSpLocks/>
          </p:cNvGrpSpPr>
          <p:nvPr/>
        </p:nvGrpSpPr>
        <p:grpSpPr bwMode="auto">
          <a:xfrm>
            <a:off x="3886200" y="3187700"/>
            <a:ext cx="1371600" cy="990600"/>
            <a:chOff x="2496" y="1632"/>
            <a:chExt cx="864" cy="624"/>
          </a:xfrm>
        </p:grpSpPr>
        <p:sp>
          <p:nvSpPr>
            <p:cNvPr id="32846" name="Rectangle 17">
              <a:extLst>
                <a:ext uri="{FF2B5EF4-FFF2-40B4-BE49-F238E27FC236}">
                  <a16:creationId xmlns:a16="http://schemas.microsoft.com/office/drawing/2014/main" id="{C4DF44D9-F18A-1144-BE17-8E8669219E14}"/>
                </a:ext>
              </a:extLst>
            </p:cNvPr>
            <p:cNvSpPr>
              <a:spLocks noChangeArrowheads="1"/>
            </p:cNvSpPr>
            <p:nvPr/>
          </p:nvSpPr>
          <p:spPr bwMode="auto">
            <a:xfrm>
              <a:off x="2496" y="1632"/>
              <a:ext cx="864" cy="624"/>
            </a:xfrm>
            <a:prstGeom prst="rect">
              <a:avLst/>
            </a:prstGeom>
            <a:noFill/>
            <a:ln w="222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32847" name="Line 18">
              <a:extLst>
                <a:ext uri="{FF2B5EF4-FFF2-40B4-BE49-F238E27FC236}">
                  <a16:creationId xmlns:a16="http://schemas.microsoft.com/office/drawing/2014/main" id="{AEBB54B1-6782-4B49-8BCA-8595ECBA6A03}"/>
                </a:ext>
              </a:extLst>
            </p:cNvPr>
            <p:cNvSpPr>
              <a:spLocks noChangeShapeType="1"/>
            </p:cNvSpPr>
            <p:nvPr/>
          </p:nvSpPr>
          <p:spPr bwMode="auto">
            <a:xfrm flipV="1">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32848" name="Line 19">
              <a:extLst>
                <a:ext uri="{FF2B5EF4-FFF2-40B4-BE49-F238E27FC236}">
                  <a16:creationId xmlns:a16="http://schemas.microsoft.com/office/drawing/2014/main" id="{B116F0FF-FF70-674C-A090-03870C3AF465}"/>
                </a:ext>
              </a:extLst>
            </p:cNvPr>
            <p:cNvSpPr>
              <a:spLocks noChangeShapeType="1"/>
            </p:cNvSpPr>
            <p:nvPr/>
          </p:nvSpPr>
          <p:spPr bwMode="auto">
            <a:xfrm>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32778" name="Line 20">
            <a:extLst>
              <a:ext uri="{FF2B5EF4-FFF2-40B4-BE49-F238E27FC236}">
                <a16:creationId xmlns:a16="http://schemas.microsoft.com/office/drawing/2014/main" id="{EE4FBA97-2CEA-784A-A912-1501A528B24A}"/>
              </a:ext>
            </a:extLst>
          </p:cNvPr>
          <p:cNvSpPr>
            <a:spLocks noChangeShapeType="1"/>
          </p:cNvSpPr>
          <p:nvPr/>
        </p:nvSpPr>
        <p:spPr bwMode="auto">
          <a:xfrm>
            <a:off x="1371600" y="31877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32779" name="Group 21">
            <a:extLst>
              <a:ext uri="{FF2B5EF4-FFF2-40B4-BE49-F238E27FC236}">
                <a16:creationId xmlns:a16="http://schemas.microsoft.com/office/drawing/2014/main" id="{72CBC6FD-277E-B246-BA46-3E3D0D68D5A1}"/>
              </a:ext>
            </a:extLst>
          </p:cNvPr>
          <p:cNvGrpSpPr>
            <a:grpSpLocks/>
          </p:cNvGrpSpPr>
          <p:nvPr/>
        </p:nvGrpSpPr>
        <p:grpSpPr bwMode="auto">
          <a:xfrm>
            <a:off x="884238" y="2730500"/>
            <a:ext cx="701675" cy="533400"/>
            <a:chOff x="605" y="1344"/>
            <a:chExt cx="442" cy="336"/>
          </a:xfrm>
        </p:grpSpPr>
        <p:pic>
          <p:nvPicPr>
            <p:cNvPr id="32844" name="Picture 22">
              <a:extLst>
                <a:ext uri="{FF2B5EF4-FFF2-40B4-BE49-F238E27FC236}">
                  <a16:creationId xmlns:a16="http://schemas.microsoft.com/office/drawing/2014/main" id="{A6C9964D-E894-EC4B-B55C-52D2EC92D1D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45" name="Rectangle 23">
              <a:extLst>
                <a:ext uri="{FF2B5EF4-FFF2-40B4-BE49-F238E27FC236}">
                  <a16:creationId xmlns:a16="http://schemas.microsoft.com/office/drawing/2014/main" id="{4AE8BF94-07C6-A046-B528-CB54BAA85122}"/>
                </a:ext>
              </a:extLst>
            </p:cNvPr>
            <p:cNvSpPr>
              <a:spLocks noChangeArrowheads="1"/>
            </p:cNvSpPr>
            <p:nvPr/>
          </p:nvSpPr>
          <p:spPr bwMode="auto">
            <a:xfrm>
              <a:off x="605" y="1344"/>
              <a:ext cx="442"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Edge</a:t>
              </a:r>
            </a:p>
          </p:txBody>
        </p:sp>
      </p:grpSp>
      <p:sp>
        <p:nvSpPr>
          <p:cNvPr id="32780" name="Line 24">
            <a:extLst>
              <a:ext uri="{FF2B5EF4-FFF2-40B4-BE49-F238E27FC236}">
                <a16:creationId xmlns:a16="http://schemas.microsoft.com/office/drawing/2014/main" id="{1F65A688-FE63-1948-B72A-E0B9940A929F}"/>
              </a:ext>
            </a:extLst>
          </p:cNvPr>
          <p:cNvSpPr>
            <a:spLocks noChangeShapeType="1"/>
          </p:cNvSpPr>
          <p:nvPr/>
        </p:nvSpPr>
        <p:spPr bwMode="auto">
          <a:xfrm>
            <a:off x="1371600" y="41783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32781" name="Group 25">
            <a:extLst>
              <a:ext uri="{FF2B5EF4-FFF2-40B4-BE49-F238E27FC236}">
                <a16:creationId xmlns:a16="http://schemas.microsoft.com/office/drawing/2014/main" id="{7FBBBBA1-74B6-5B4B-A95F-E5CFD05A1581}"/>
              </a:ext>
            </a:extLst>
          </p:cNvPr>
          <p:cNvGrpSpPr>
            <a:grpSpLocks/>
          </p:cNvGrpSpPr>
          <p:nvPr/>
        </p:nvGrpSpPr>
        <p:grpSpPr bwMode="auto">
          <a:xfrm>
            <a:off x="884238" y="3721100"/>
            <a:ext cx="701675" cy="533400"/>
            <a:chOff x="605" y="1344"/>
            <a:chExt cx="442" cy="336"/>
          </a:xfrm>
        </p:grpSpPr>
        <p:pic>
          <p:nvPicPr>
            <p:cNvPr id="32842" name="Picture 26">
              <a:extLst>
                <a:ext uri="{FF2B5EF4-FFF2-40B4-BE49-F238E27FC236}">
                  <a16:creationId xmlns:a16="http://schemas.microsoft.com/office/drawing/2014/main" id="{7F9303AA-E71B-CF47-B0DB-CCFA51F874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43" name="Rectangle 27">
              <a:extLst>
                <a:ext uri="{FF2B5EF4-FFF2-40B4-BE49-F238E27FC236}">
                  <a16:creationId xmlns:a16="http://schemas.microsoft.com/office/drawing/2014/main" id="{8BA4426F-28C7-1E46-AFFD-8C61EB1D3E56}"/>
                </a:ext>
              </a:extLst>
            </p:cNvPr>
            <p:cNvSpPr>
              <a:spLocks noChangeArrowheads="1"/>
            </p:cNvSpPr>
            <p:nvPr/>
          </p:nvSpPr>
          <p:spPr bwMode="auto">
            <a:xfrm>
              <a:off x="605" y="1344"/>
              <a:ext cx="442"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Edge</a:t>
              </a:r>
            </a:p>
          </p:txBody>
        </p:sp>
      </p:grpSp>
      <p:sp>
        <p:nvSpPr>
          <p:cNvPr id="32782" name="Line 28">
            <a:extLst>
              <a:ext uri="{FF2B5EF4-FFF2-40B4-BE49-F238E27FC236}">
                <a16:creationId xmlns:a16="http://schemas.microsoft.com/office/drawing/2014/main" id="{979D0A71-4A5A-FF4D-B70A-60BD6B01FD86}"/>
              </a:ext>
            </a:extLst>
          </p:cNvPr>
          <p:cNvSpPr>
            <a:spLocks noChangeShapeType="1"/>
          </p:cNvSpPr>
          <p:nvPr/>
        </p:nvSpPr>
        <p:spPr bwMode="auto">
          <a:xfrm>
            <a:off x="6858000" y="31877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32783" name="Group 29">
            <a:extLst>
              <a:ext uri="{FF2B5EF4-FFF2-40B4-BE49-F238E27FC236}">
                <a16:creationId xmlns:a16="http://schemas.microsoft.com/office/drawing/2014/main" id="{0EB62BAA-6CA2-374C-AB07-0179A9B2657F}"/>
              </a:ext>
            </a:extLst>
          </p:cNvPr>
          <p:cNvGrpSpPr>
            <a:grpSpLocks/>
          </p:cNvGrpSpPr>
          <p:nvPr/>
        </p:nvGrpSpPr>
        <p:grpSpPr bwMode="auto">
          <a:xfrm>
            <a:off x="7513638" y="2730500"/>
            <a:ext cx="701675" cy="533400"/>
            <a:chOff x="605" y="1344"/>
            <a:chExt cx="442" cy="336"/>
          </a:xfrm>
        </p:grpSpPr>
        <p:pic>
          <p:nvPicPr>
            <p:cNvPr id="32840" name="Picture 30">
              <a:extLst>
                <a:ext uri="{FF2B5EF4-FFF2-40B4-BE49-F238E27FC236}">
                  <a16:creationId xmlns:a16="http://schemas.microsoft.com/office/drawing/2014/main" id="{EEDCA07E-DE87-7B42-83DC-1C0385F858B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41" name="Rectangle 31">
              <a:extLst>
                <a:ext uri="{FF2B5EF4-FFF2-40B4-BE49-F238E27FC236}">
                  <a16:creationId xmlns:a16="http://schemas.microsoft.com/office/drawing/2014/main" id="{0DAF99B9-7EE7-3449-A80F-65DE195198C7}"/>
                </a:ext>
              </a:extLst>
            </p:cNvPr>
            <p:cNvSpPr>
              <a:spLocks noChangeArrowheads="1"/>
            </p:cNvSpPr>
            <p:nvPr/>
          </p:nvSpPr>
          <p:spPr bwMode="auto">
            <a:xfrm>
              <a:off x="605" y="1344"/>
              <a:ext cx="442"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Edge</a:t>
              </a:r>
            </a:p>
          </p:txBody>
        </p:sp>
      </p:grpSp>
      <p:sp>
        <p:nvSpPr>
          <p:cNvPr id="32784" name="Line 32">
            <a:extLst>
              <a:ext uri="{FF2B5EF4-FFF2-40B4-BE49-F238E27FC236}">
                <a16:creationId xmlns:a16="http://schemas.microsoft.com/office/drawing/2014/main" id="{7CA1748F-C1CF-834A-A225-357A961E5A98}"/>
              </a:ext>
            </a:extLst>
          </p:cNvPr>
          <p:cNvSpPr>
            <a:spLocks noChangeShapeType="1"/>
          </p:cNvSpPr>
          <p:nvPr/>
        </p:nvSpPr>
        <p:spPr bwMode="auto">
          <a:xfrm>
            <a:off x="6858000" y="41783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32785" name="Group 33">
            <a:extLst>
              <a:ext uri="{FF2B5EF4-FFF2-40B4-BE49-F238E27FC236}">
                <a16:creationId xmlns:a16="http://schemas.microsoft.com/office/drawing/2014/main" id="{05B94A47-EF0F-4C4C-A972-F939994E9CB3}"/>
              </a:ext>
            </a:extLst>
          </p:cNvPr>
          <p:cNvGrpSpPr>
            <a:grpSpLocks/>
          </p:cNvGrpSpPr>
          <p:nvPr/>
        </p:nvGrpSpPr>
        <p:grpSpPr bwMode="auto">
          <a:xfrm>
            <a:off x="7513638" y="3721100"/>
            <a:ext cx="701675" cy="533400"/>
            <a:chOff x="605" y="1344"/>
            <a:chExt cx="442" cy="336"/>
          </a:xfrm>
        </p:grpSpPr>
        <p:pic>
          <p:nvPicPr>
            <p:cNvPr id="32838" name="Picture 34">
              <a:extLst>
                <a:ext uri="{FF2B5EF4-FFF2-40B4-BE49-F238E27FC236}">
                  <a16:creationId xmlns:a16="http://schemas.microsoft.com/office/drawing/2014/main" id="{C82333AC-AE04-8F4C-8EE1-BDF30AE7AE5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39" name="Rectangle 35">
              <a:extLst>
                <a:ext uri="{FF2B5EF4-FFF2-40B4-BE49-F238E27FC236}">
                  <a16:creationId xmlns:a16="http://schemas.microsoft.com/office/drawing/2014/main" id="{71DD16FD-B773-B141-972F-09762FBED2EC}"/>
                </a:ext>
              </a:extLst>
            </p:cNvPr>
            <p:cNvSpPr>
              <a:spLocks noChangeArrowheads="1"/>
            </p:cNvSpPr>
            <p:nvPr/>
          </p:nvSpPr>
          <p:spPr bwMode="auto">
            <a:xfrm>
              <a:off x="605" y="1344"/>
              <a:ext cx="442"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Edge</a:t>
              </a:r>
            </a:p>
          </p:txBody>
        </p:sp>
      </p:grpSp>
      <p:grpSp>
        <p:nvGrpSpPr>
          <p:cNvPr id="32786" name="Group 51">
            <a:extLst>
              <a:ext uri="{FF2B5EF4-FFF2-40B4-BE49-F238E27FC236}">
                <a16:creationId xmlns:a16="http://schemas.microsoft.com/office/drawing/2014/main" id="{94E64128-03F6-2740-97F2-34E486ED9331}"/>
              </a:ext>
            </a:extLst>
          </p:cNvPr>
          <p:cNvGrpSpPr>
            <a:grpSpLocks/>
          </p:cNvGrpSpPr>
          <p:nvPr/>
        </p:nvGrpSpPr>
        <p:grpSpPr bwMode="auto">
          <a:xfrm>
            <a:off x="4938713" y="2578100"/>
            <a:ext cx="668337" cy="825500"/>
            <a:chOff x="3159" y="1248"/>
            <a:chExt cx="421" cy="520"/>
          </a:xfrm>
        </p:grpSpPr>
        <p:pic>
          <p:nvPicPr>
            <p:cNvPr id="32836" name="Picture 52">
              <a:extLst>
                <a:ext uri="{FF2B5EF4-FFF2-40B4-BE49-F238E27FC236}">
                  <a16:creationId xmlns:a16="http://schemas.microsoft.com/office/drawing/2014/main" id="{1EA10A65-0396-6842-999A-66B2911F85D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37" name="Rectangle 53">
              <a:extLst>
                <a:ext uri="{FF2B5EF4-FFF2-40B4-BE49-F238E27FC236}">
                  <a16:creationId xmlns:a16="http://schemas.microsoft.com/office/drawing/2014/main" id="{B6DFD056-ED00-614B-8872-EBE2C95B541B}"/>
                </a:ext>
              </a:extLst>
            </p:cNvPr>
            <p:cNvSpPr>
              <a:spLocks noChangeArrowheads="1"/>
            </p:cNvSpPr>
            <p:nvPr/>
          </p:nvSpPr>
          <p:spPr bwMode="auto">
            <a:xfrm>
              <a:off x="3159" y="1248"/>
              <a:ext cx="42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Core</a:t>
              </a:r>
            </a:p>
          </p:txBody>
        </p:sp>
      </p:grpSp>
      <p:grpSp>
        <p:nvGrpSpPr>
          <p:cNvPr id="32787" name="Group 54">
            <a:extLst>
              <a:ext uri="{FF2B5EF4-FFF2-40B4-BE49-F238E27FC236}">
                <a16:creationId xmlns:a16="http://schemas.microsoft.com/office/drawing/2014/main" id="{F3CE5BFA-BE41-7D4F-85EB-C7BA93E444E3}"/>
              </a:ext>
            </a:extLst>
          </p:cNvPr>
          <p:cNvGrpSpPr>
            <a:grpSpLocks/>
          </p:cNvGrpSpPr>
          <p:nvPr/>
        </p:nvGrpSpPr>
        <p:grpSpPr bwMode="auto">
          <a:xfrm>
            <a:off x="5029200" y="3810000"/>
            <a:ext cx="739775" cy="825500"/>
            <a:chOff x="3216" y="2024"/>
            <a:chExt cx="466" cy="520"/>
          </a:xfrm>
        </p:grpSpPr>
        <p:pic>
          <p:nvPicPr>
            <p:cNvPr id="32834" name="Picture 55">
              <a:extLst>
                <a:ext uri="{FF2B5EF4-FFF2-40B4-BE49-F238E27FC236}">
                  <a16:creationId xmlns:a16="http://schemas.microsoft.com/office/drawing/2014/main" id="{1FC77E24-B5D1-784C-8213-767351116282}"/>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35" name="Rectangle 56">
              <a:extLst>
                <a:ext uri="{FF2B5EF4-FFF2-40B4-BE49-F238E27FC236}">
                  <a16:creationId xmlns:a16="http://schemas.microsoft.com/office/drawing/2014/main" id="{3B2EDA07-A132-BD4B-B62A-5354502BCD66}"/>
                </a:ext>
              </a:extLst>
            </p:cNvPr>
            <p:cNvSpPr>
              <a:spLocks noChangeArrowheads="1"/>
            </p:cNvSpPr>
            <p:nvPr/>
          </p:nvSpPr>
          <p:spPr bwMode="auto">
            <a:xfrm>
              <a:off x="3261" y="2339"/>
              <a:ext cx="42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Core</a:t>
              </a:r>
            </a:p>
          </p:txBody>
        </p:sp>
      </p:grpSp>
      <p:grpSp>
        <p:nvGrpSpPr>
          <p:cNvPr id="32788" name="Group 57">
            <a:extLst>
              <a:ext uri="{FF2B5EF4-FFF2-40B4-BE49-F238E27FC236}">
                <a16:creationId xmlns:a16="http://schemas.microsoft.com/office/drawing/2014/main" id="{6F4250EA-BFAF-EC4B-B31C-2421DBAF59D3}"/>
              </a:ext>
            </a:extLst>
          </p:cNvPr>
          <p:cNvGrpSpPr>
            <a:grpSpLocks/>
          </p:cNvGrpSpPr>
          <p:nvPr/>
        </p:nvGrpSpPr>
        <p:grpSpPr bwMode="auto">
          <a:xfrm>
            <a:off x="3540125" y="2578100"/>
            <a:ext cx="668338" cy="825500"/>
            <a:chOff x="2278" y="1248"/>
            <a:chExt cx="421" cy="520"/>
          </a:xfrm>
        </p:grpSpPr>
        <p:pic>
          <p:nvPicPr>
            <p:cNvPr id="32832" name="Picture 58">
              <a:extLst>
                <a:ext uri="{FF2B5EF4-FFF2-40B4-BE49-F238E27FC236}">
                  <a16:creationId xmlns:a16="http://schemas.microsoft.com/office/drawing/2014/main" id="{E365818F-8D39-2044-AE46-018852C3630A}"/>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33" name="Rectangle 59">
              <a:extLst>
                <a:ext uri="{FF2B5EF4-FFF2-40B4-BE49-F238E27FC236}">
                  <a16:creationId xmlns:a16="http://schemas.microsoft.com/office/drawing/2014/main" id="{DC6EB602-2DC2-B348-82E1-FD50097F54E5}"/>
                </a:ext>
              </a:extLst>
            </p:cNvPr>
            <p:cNvSpPr>
              <a:spLocks noChangeArrowheads="1"/>
            </p:cNvSpPr>
            <p:nvPr/>
          </p:nvSpPr>
          <p:spPr bwMode="auto">
            <a:xfrm>
              <a:off x="2278" y="1248"/>
              <a:ext cx="42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Core</a:t>
              </a:r>
            </a:p>
          </p:txBody>
        </p:sp>
      </p:grpSp>
      <p:grpSp>
        <p:nvGrpSpPr>
          <p:cNvPr id="32789" name="Group 60">
            <a:extLst>
              <a:ext uri="{FF2B5EF4-FFF2-40B4-BE49-F238E27FC236}">
                <a16:creationId xmlns:a16="http://schemas.microsoft.com/office/drawing/2014/main" id="{77DC3E60-123B-5C44-B641-263355A29090}"/>
              </a:ext>
            </a:extLst>
          </p:cNvPr>
          <p:cNvGrpSpPr>
            <a:grpSpLocks/>
          </p:cNvGrpSpPr>
          <p:nvPr/>
        </p:nvGrpSpPr>
        <p:grpSpPr bwMode="auto">
          <a:xfrm>
            <a:off x="3630613" y="3810000"/>
            <a:ext cx="739775" cy="825500"/>
            <a:chOff x="2335" y="2024"/>
            <a:chExt cx="466" cy="520"/>
          </a:xfrm>
        </p:grpSpPr>
        <p:pic>
          <p:nvPicPr>
            <p:cNvPr id="32830" name="Picture 61">
              <a:extLst>
                <a:ext uri="{FF2B5EF4-FFF2-40B4-BE49-F238E27FC236}">
                  <a16:creationId xmlns:a16="http://schemas.microsoft.com/office/drawing/2014/main" id="{DDA241E4-3793-C146-9FCF-3EB780C6148E}"/>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831" name="Rectangle 62">
              <a:extLst>
                <a:ext uri="{FF2B5EF4-FFF2-40B4-BE49-F238E27FC236}">
                  <a16:creationId xmlns:a16="http://schemas.microsoft.com/office/drawing/2014/main" id="{E7360B17-8E60-0848-B8D7-1209C9D38459}"/>
                </a:ext>
              </a:extLst>
            </p:cNvPr>
            <p:cNvSpPr>
              <a:spLocks noChangeArrowheads="1"/>
            </p:cNvSpPr>
            <p:nvPr/>
          </p:nvSpPr>
          <p:spPr bwMode="auto">
            <a:xfrm>
              <a:off x="2380" y="2339"/>
              <a:ext cx="42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Core</a:t>
              </a:r>
            </a:p>
          </p:txBody>
        </p:sp>
      </p:grpSp>
      <p:pic>
        <p:nvPicPr>
          <p:cNvPr id="32790" name="Picture 64">
            <a:extLst>
              <a:ext uri="{FF2B5EF4-FFF2-40B4-BE49-F238E27FC236}">
                <a16:creationId xmlns:a16="http://schemas.microsoft.com/office/drawing/2014/main" id="{8C5C6B53-05F6-C144-BA41-C7FB7688A78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3450" y="2994025"/>
            <a:ext cx="585788"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91" name="Rectangle 65">
            <a:extLst>
              <a:ext uri="{FF2B5EF4-FFF2-40B4-BE49-F238E27FC236}">
                <a16:creationId xmlns:a16="http://schemas.microsoft.com/office/drawing/2014/main" id="{C89B292B-5970-A94C-863E-AFDA8E148D00}"/>
              </a:ext>
            </a:extLst>
          </p:cNvPr>
          <p:cNvSpPr>
            <a:spLocks noChangeArrowheads="1"/>
          </p:cNvSpPr>
          <p:nvPr/>
        </p:nvSpPr>
        <p:spPr bwMode="auto">
          <a:xfrm>
            <a:off x="2144713" y="2590800"/>
            <a:ext cx="701675"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Edge</a:t>
            </a:r>
          </a:p>
        </p:txBody>
      </p:sp>
      <p:pic>
        <p:nvPicPr>
          <p:cNvPr id="32792" name="Picture 67">
            <a:extLst>
              <a:ext uri="{FF2B5EF4-FFF2-40B4-BE49-F238E27FC236}">
                <a16:creationId xmlns:a16="http://schemas.microsoft.com/office/drawing/2014/main" id="{2E7D7636-954A-DA43-9941-0059E1CD526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3984625"/>
            <a:ext cx="585788"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93" name="Rectangle 68">
            <a:extLst>
              <a:ext uri="{FF2B5EF4-FFF2-40B4-BE49-F238E27FC236}">
                <a16:creationId xmlns:a16="http://schemas.microsoft.com/office/drawing/2014/main" id="{9B0B27CB-AB92-4A4D-BD4A-0F52DB521FEE}"/>
              </a:ext>
            </a:extLst>
          </p:cNvPr>
          <p:cNvSpPr>
            <a:spLocks noChangeArrowheads="1"/>
          </p:cNvSpPr>
          <p:nvPr/>
        </p:nvSpPr>
        <p:spPr bwMode="auto">
          <a:xfrm>
            <a:off x="2151063" y="4378325"/>
            <a:ext cx="701675"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Edge</a:t>
            </a:r>
          </a:p>
        </p:txBody>
      </p:sp>
      <p:pic>
        <p:nvPicPr>
          <p:cNvPr id="32794" name="Picture 70">
            <a:extLst>
              <a:ext uri="{FF2B5EF4-FFF2-40B4-BE49-F238E27FC236}">
                <a16:creationId xmlns:a16="http://schemas.microsoft.com/office/drawing/2014/main" id="{CBE02AE3-0ED2-374B-906A-EDE6CBE07F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600" y="3984625"/>
            <a:ext cx="585788"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95" name="Rectangle 71">
            <a:extLst>
              <a:ext uri="{FF2B5EF4-FFF2-40B4-BE49-F238E27FC236}">
                <a16:creationId xmlns:a16="http://schemas.microsoft.com/office/drawing/2014/main" id="{05DE93DB-CDD6-AD46-AED5-70D8102EFA6A}"/>
              </a:ext>
            </a:extLst>
          </p:cNvPr>
          <p:cNvSpPr>
            <a:spLocks noChangeArrowheads="1"/>
          </p:cNvSpPr>
          <p:nvPr/>
        </p:nvSpPr>
        <p:spPr bwMode="auto">
          <a:xfrm>
            <a:off x="6380163" y="4398963"/>
            <a:ext cx="701675" cy="325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Edge</a:t>
            </a:r>
          </a:p>
        </p:txBody>
      </p:sp>
      <p:pic>
        <p:nvPicPr>
          <p:cNvPr id="32796" name="Picture 73">
            <a:extLst>
              <a:ext uri="{FF2B5EF4-FFF2-40B4-BE49-F238E27FC236}">
                <a16:creationId xmlns:a16="http://schemas.microsoft.com/office/drawing/2014/main" id="{0DF752AF-FCCE-F44E-B61E-C49725A0940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10325" y="2994025"/>
            <a:ext cx="585788"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97" name="Rectangle 74">
            <a:extLst>
              <a:ext uri="{FF2B5EF4-FFF2-40B4-BE49-F238E27FC236}">
                <a16:creationId xmlns:a16="http://schemas.microsoft.com/office/drawing/2014/main" id="{274F088A-FF9A-2F46-B43C-2F2B3C916CAC}"/>
              </a:ext>
            </a:extLst>
          </p:cNvPr>
          <p:cNvSpPr>
            <a:spLocks noChangeArrowheads="1"/>
          </p:cNvSpPr>
          <p:nvPr/>
        </p:nvSpPr>
        <p:spPr bwMode="auto">
          <a:xfrm>
            <a:off x="6353175" y="2590800"/>
            <a:ext cx="701675"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Edge</a:t>
            </a:r>
          </a:p>
        </p:txBody>
      </p:sp>
      <p:sp>
        <p:nvSpPr>
          <p:cNvPr id="1423435" name="AutoShape 75">
            <a:extLst>
              <a:ext uri="{FF2B5EF4-FFF2-40B4-BE49-F238E27FC236}">
                <a16:creationId xmlns:a16="http://schemas.microsoft.com/office/drawing/2014/main" id="{62FEFD7E-B8AC-BD43-A075-6737BF5F77D7}"/>
              </a:ext>
            </a:extLst>
          </p:cNvPr>
          <p:cNvSpPr>
            <a:spLocks noChangeArrowheads="1"/>
          </p:cNvSpPr>
          <p:nvPr/>
        </p:nvSpPr>
        <p:spPr bwMode="auto">
          <a:xfrm>
            <a:off x="685800" y="5486400"/>
            <a:ext cx="7848600" cy="838200"/>
          </a:xfrm>
          <a:prstGeom prst="bevel">
            <a:avLst>
              <a:gd name="adj" fmla="val 719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Network Infrastructure</a:t>
            </a:r>
          </a:p>
        </p:txBody>
      </p:sp>
      <p:sp>
        <p:nvSpPr>
          <p:cNvPr id="1423436" name="AutoShape 76">
            <a:extLst>
              <a:ext uri="{FF2B5EF4-FFF2-40B4-BE49-F238E27FC236}">
                <a16:creationId xmlns:a16="http://schemas.microsoft.com/office/drawing/2014/main" id="{8E40560C-E3CD-5E4E-90C0-3ED502F5F5B9}"/>
              </a:ext>
            </a:extLst>
          </p:cNvPr>
          <p:cNvSpPr>
            <a:spLocks noChangeArrowheads="1"/>
          </p:cNvSpPr>
          <p:nvPr/>
        </p:nvSpPr>
        <p:spPr bwMode="auto">
          <a:xfrm>
            <a:off x="685800" y="4648200"/>
            <a:ext cx="7848600" cy="7620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Signaling and Forwarding</a:t>
            </a:r>
          </a:p>
        </p:txBody>
      </p:sp>
      <p:sp>
        <p:nvSpPr>
          <p:cNvPr id="1423437" name="AutoShape 77">
            <a:extLst>
              <a:ext uri="{FF2B5EF4-FFF2-40B4-BE49-F238E27FC236}">
                <a16:creationId xmlns:a16="http://schemas.microsoft.com/office/drawing/2014/main" id="{4ADF5AF6-56E1-6542-9B08-328B2F7451BD}"/>
              </a:ext>
            </a:extLst>
          </p:cNvPr>
          <p:cNvSpPr>
            <a:spLocks noChangeArrowheads="1"/>
          </p:cNvSpPr>
          <p:nvPr/>
        </p:nvSpPr>
        <p:spPr bwMode="auto">
          <a:xfrm>
            <a:off x="2438400" y="3200400"/>
            <a:ext cx="3962400" cy="8382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Signaling and Forwarding</a:t>
            </a:r>
          </a:p>
        </p:txBody>
      </p:sp>
      <p:sp>
        <p:nvSpPr>
          <p:cNvPr id="1423439" name="AutoShape 79">
            <a:extLst>
              <a:ext uri="{FF2B5EF4-FFF2-40B4-BE49-F238E27FC236}">
                <a16:creationId xmlns:a16="http://schemas.microsoft.com/office/drawing/2014/main" id="{C17092B0-FCA5-F74E-930F-B6ACA8F76E99}"/>
              </a:ext>
            </a:extLst>
          </p:cNvPr>
          <p:cNvSpPr>
            <a:spLocks noChangeArrowheads="1"/>
          </p:cNvSpPr>
          <p:nvPr/>
        </p:nvSpPr>
        <p:spPr bwMode="auto">
          <a:xfrm>
            <a:off x="2438400" y="2286000"/>
            <a:ext cx="3962400" cy="8382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Network Services</a:t>
            </a:r>
          </a:p>
        </p:txBody>
      </p:sp>
      <p:grpSp>
        <p:nvGrpSpPr>
          <p:cNvPr id="13" name="Group 83">
            <a:extLst>
              <a:ext uri="{FF2B5EF4-FFF2-40B4-BE49-F238E27FC236}">
                <a16:creationId xmlns:a16="http://schemas.microsoft.com/office/drawing/2014/main" id="{91512A58-666A-8F48-95C9-3FAA4F8AF74C}"/>
              </a:ext>
            </a:extLst>
          </p:cNvPr>
          <p:cNvGrpSpPr>
            <a:grpSpLocks/>
          </p:cNvGrpSpPr>
          <p:nvPr/>
        </p:nvGrpSpPr>
        <p:grpSpPr bwMode="auto">
          <a:xfrm>
            <a:off x="685800" y="3886200"/>
            <a:ext cx="7848600" cy="685800"/>
            <a:chOff x="432" y="2352"/>
            <a:chExt cx="4944" cy="432"/>
          </a:xfrm>
        </p:grpSpPr>
        <p:sp>
          <p:nvSpPr>
            <p:cNvPr id="1423440" name="AutoShape 80">
              <a:extLst>
                <a:ext uri="{FF2B5EF4-FFF2-40B4-BE49-F238E27FC236}">
                  <a16:creationId xmlns:a16="http://schemas.microsoft.com/office/drawing/2014/main" id="{AD5704A7-055F-2143-9BE9-D5B6F1865E15}"/>
                </a:ext>
              </a:extLst>
            </p:cNvPr>
            <p:cNvSpPr>
              <a:spLocks noChangeArrowheads="1"/>
            </p:cNvSpPr>
            <p:nvPr/>
          </p:nvSpPr>
          <p:spPr bwMode="auto">
            <a:xfrm>
              <a:off x="432" y="2352"/>
              <a:ext cx="1584" cy="432"/>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QoS</a:t>
              </a:r>
            </a:p>
          </p:txBody>
        </p:sp>
        <p:sp>
          <p:nvSpPr>
            <p:cNvPr id="1423441" name="AutoShape 81">
              <a:extLst>
                <a:ext uri="{FF2B5EF4-FFF2-40B4-BE49-F238E27FC236}">
                  <a16:creationId xmlns:a16="http://schemas.microsoft.com/office/drawing/2014/main" id="{81D090BE-D296-034E-AFFB-EF0584984A12}"/>
                </a:ext>
              </a:extLst>
            </p:cNvPr>
            <p:cNvSpPr>
              <a:spLocks noChangeArrowheads="1"/>
            </p:cNvSpPr>
            <p:nvPr/>
          </p:nvSpPr>
          <p:spPr bwMode="auto">
            <a:xfrm>
              <a:off x="3792" y="2352"/>
              <a:ext cx="1584" cy="432"/>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OAM/MIBs</a:t>
              </a:r>
            </a:p>
          </p:txBody>
        </p:sp>
        <p:sp>
          <p:nvSpPr>
            <p:cNvPr id="1423442" name="AutoShape 82">
              <a:extLst>
                <a:ext uri="{FF2B5EF4-FFF2-40B4-BE49-F238E27FC236}">
                  <a16:creationId xmlns:a16="http://schemas.microsoft.com/office/drawing/2014/main" id="{FD424B35-D73F-3147-9133-7D08DA37852D}"/>
                </a:ext>
              </a:extLst>
            </p:cNvPr>
            <p:cNvSpPr>
              <a:spLocks noChangeArrowheads="1"/>
            </p:cNvSpPr>
            <p:nvPr/>
          </p:nvSpPr>
          <p:spPr bwMode="auto">
            <a:xfrm>
              <a:off x="2064" y="2352"/>
              <a:ext cx="1680" cy="432"/>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TE</a:t>
              </a:r>
            </a:p>
          </p:txBody>
        </p:sp>
      </p:grpSp>
      <p:grpSp>
        <p:nvGrpSpPr>
          <p:cNvPr id="14" name="Group 93">
            <a:extLst>
              <a:ext uri="{FF2B5EF4-FFF2-40B4-BE49-F238E27FC236}">
                <a16:creationId xmlns:a16="http://schemas.microsoft.com/office/drawing/2014/main" id="{AE9CA7D5-D7D5-3544-9F9F-2069E7119609}"/>
              </a:ext>
            </a:extLst>
          </p:cNvPr>
          <p:cNvGrpSpPr>
            <a:grpSpLocks/>
          </p:cNvGrpSpPr>
          <p:nvPr/>
        </p:nvGrpSpPr>
        <p:grpSpPr bwMode="auto">
          <a:xfrm>
            <a:off x="1219200" y="1228725"/>
            <a:ext cx="6629400" cy="600075"/>
            <a:chOff x="768" y="774"/>
            <a:chExt cx="4176" cy="378"/>
          </a:xfrm>
        </p:grpSpPr>
        <p:grpSp>
          <p:nvGrpSpPr>
            <p:cNvPr id="32822" name="Group 88">
              <a:extLst>
                <a:ext uri="{FF2B5EF4-FFF2-40B4-BE49-F238E27FC236}">
                  <a16:creationId xmlns:a16="http://schemas.microsoft.com/office/drawing/2014/main" id="{97E39A92-05F4-C94C-8127-6A01B96F378B}"/>
                </a:ext>
              </a:extLst>
            </p:cNvPr>
            <p:cNvGrpSpPr>
              <a:grpSpLocks/>
            </p:cNvGrpSpPr>
            <p:nvPr/>
          </p:nvGrpSpPr>
          <p:grpSpPr bwMode="auto">
            <a:xfrm>
              <a:off x="768" y="816"/>
              <a:ext cx="4176" cy="336"/>
              <a:chOff x="768" y="816"/>
              <a:chExt cx="4176" cy="480"/>
            </a:xfrm>
          </p:grpSpPr>
          <p:sp>
            <p:nvSpPr>
              <p:cNvPr id="32825" name="Line 84">
                <a:extLst>
                  <a:ext uri="{FF2B5EF4-FFF2-40B4-BE49-F238E27FC236}">
                    <a16:creationId xmlns:a16="http://schemas.microsoft.com/office/drawing/2014/main" id="{2A7A8699-A5B1-DA45-A112-533EA973FCC1}"/>
                  </a:ext>
                </a:extLst>
              </p:cNvPr>
              <p:cNvSpPr>
                <a:spLocks noChangeShapeType="1"/>
              </p:cNvSpPr>
              <p:nvPr/>
            </p:nvSpPr>
            <p:spPr bwMode="auto">
              <a:xfrm>
                <a:off x="768" y="816"/>
                <a:ext cx="0" cy="48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32826" name="Line 85">
                <a:extLst>
                  <a:ext uri="{FF2B5EF4-FFF2-40B4-BE49-F238E27FC236}">
                    <a16:creationId xmlns:a16="http://schemas.microsoft.com/office/drawing/2014/main" id="{BB0CC15C-5D99-F244-8EA8-4FD663DEDF7D}"/>
                  </a:ext>
                </a:extLst>
              </p:cNvPr>
              <p:cNvSpPr>
                <a:spLocks noChangeShapeType="1"/>
              </p:cNvSpPr>
              <p:nvPr/>
            </p:nvSpPr>
            <p:spPr bwMode="auto">
              <a:xfrm>
                <a:off x="4944" y="816"/>
                <a:ext cx="0" cy="48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sp>
          <p:nvSpPr>
            <p:cNvPr id="32823" name="Line 86">
              <a:extLst>
                <a:ext uri="{FF2B5EF4-FFF2-40B4-BE49-F238E27FC236}">
                  <a16:creationId xmlns:a16="http://schemas.microsoft.com/office/drawing/2014/main" id="{F645F603-EB11-E54A-BC2F-0A5365FC43FB}"/>
                </a:ext>
              </a:extLst>
            </p:cNvPr>
            <p:cNvSpPr>
              <a:spLocks noChangeShapeType="1"/>
            </p:cNvSpPr>
            <p:nvPr/>
          </p:nvSpPr>
          <p:spPr bwMode="auto">
            <a:xfrm>
              <a:off x="768" y="960"/>
              <a:ext cx="4176" cy="0"/>
            </a:xfrm>
            <a:prstGeom prst="line">
              <a:avLst/>
            </a:prstGeom>
            <a:noFill/>
            <a:ln w="9525">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32824" name="Text Box 87">
              <a:extLst>
                <a:ext uri="{FF2B5EF4-FFF2-40B4-BE49-F238E27FC236}">
                  <a16:creationId xmlns:a16="http://schemas.microsoft.com/office/drawing/2014/main" id="{C74FEF3F-21F5-0B4C-A019-12260A0AE201}"/>
                </a:ext>
              </a:extLst>
            </p:cNvPr>
            <p:cNvSpPr txBox="1">
              <a:spLocks noChangeArrowheads="1"/>
            </p:cNvSpPr>
            <p:nvPr/>
          </p:nvSpPr>
          <p:spPr bwMode="auto">
            <a:xfrm>
              <a:off x="768" y="774"/>
              <a:ext cx="4176" cy="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t>End-to-end MPLS VPN Services</a:t>
              </a:r>
            </a:p>
          </p:txBody>
        </p:sp>
      </p:grpSp>
      <p:sp>
        <p:nvSpPr>
          <p:cNvPr id="1423449" name="AutoShape 89">
            <a:extLst>
              <a:ext uri="{FF2B5EF4-FFF2-40B4-BE49-F238E27FC236}">
                <a16:creationId xmlns:a16="http://schemas.microsoft.com/office/drawing/2014/main" id="{19E3C5C7-6B59-0F4D-959B-3F97E2810BEF}"/>
              </a:ext>
            </a:extLst>
          </p:cNvPr>
          <p:cNvSpPr>
            <a:spLocks noChangeArrowheads="1"/>
          </p:cNvSpPr>
          <p:nvPr/>
        </p:nvSpPr>
        <p:spPr bwMode="auto">
          <a:xfrm>
            <a:off x="2438400" y="1981200"/>
            <a:ext cx="3962400" cy="8382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End-to-end MPLS-enabled </a:t>
            </a:r>
            <a:br>
              <a:rPr lang="en-US" b="1">
                <a:solidFill>
                  <a:schemeClr val="bg1"/>
                </a:solidFill>
                <a:latin typeface="+mn-lt"/>
                <a:ea typeface="+mn-ea"/>
              </a:rPr>
            </a:br>
            <a:r>
              <a:rPr lang="en-US" b="1">
                <a:solidFill>
                  <a:schemeClr val="bg1"/>
                </a:solidFill>
                <a:latin typeface="+mn-lt"/>
                <a:ea typeface="+mn-ea"/>
              </a:rPr>
              <a:t>Services</a:t>
            </a:r>
          </a:p>
        </p:txBody>
      </p:sp>
      <p:grpSp>
        <p:nvGrpSpPr>
          <p:cNvPr id="16" name="Group 92">
            <a:extLst>
              <a:ext uri="{FF2B5EF4-FFF2-40B4-BE49-F238E27FC236}">
                <a16:creationId xmlns:a16="http://schemas.microsoft.com/office/drawing/2014/main" id="{4BB3A029-BEC0-B245-B066-12FA44AA2E3B}"/>
              </a:ext>
            </a:extLst>
          </p:cNvPr>
          <p:cNvGrpSpPr>
            <a:grpSpLocks/>
          </p:cNvGrpSpPr>
          <p:nvPr/>
        </p:nvGrpSpPr>
        <p:grpSpPr bwMode="auto">
          <a:xfrm>
            <a:off x="685800" y="3124200"/>
            <a:ext cx="7848600" cy="685800"/>
            <a:chOff x="432" y="1056"/>
            <a:chExt cx="4944" cy="480"/>
          </a:xfrm>
        </p:grpSpPr>
        <p:sp>
          <p:nvSpPr>
            <p:cNvPr id="1423450" name="AutoShape 90">
              <a:extLst>
                <a:ext uri="{FF2B5EF4-FFF2-40B4-BE49-F238E27FC236}">
                  <a16:creationId xmlns:a16="http://schemas.microsoft.com/office/drawing/2014/main" id="{F881649F-FB9E-E341-A23A-B16C43D02D79}"/>
                </a:ext>
              </a:extLst>
            </p:cNvPr>
            <p:cNvSpPr>
              <a:spLocks noChangeArrowheads="1"/>
            </p:cNvSpPr>
            <p:nvPr/>
          </p:nvSpPr>
          <p:spPr bwMode="auto">
            <a:xfrm>
              <a:off x="432" y="1056"/>
              <a:ext cx="2448" cy="48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Layer-3 VPNs</a:t>
              </a:r>
            </a:p>
          </p:txBody>
        </p:sp>
        <p:sp>
          <p:nvSpPr>
            <p:cNvPr id="1423451" name="AutoShape 91">
              <a:extLst>
                <a:ext uri="{FF2B5EF4-FFF2-40B4-BE49-F238E27FC236}">
                  <a16:creationId xmlns:a16="http://schemas.microsoft.com/office/drawing/2014/main" id="{C6AFADE0-B360-F54E-84F6-8101146BF579}"/>
                </a:ext>
              </a:extLst>
            </p:cNvPr>
            <p:cNvSpPr>
              <a:spLocks noChangeArrowheads="1"/>
            </p:cNvSpPr>
            <p:nvPr/>
          </p:nvSpPr>
          <p:spPr bwMode="auto">
            <a:xfrm>
              <a:off x="2928" y="1056"/>
              <a:ext cx="2448" cy="48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Layer-2 VPNs</a:t>
              </a:r>
            </a:p>
          </p:txBody>
        </p:sp>
      </p:grpSp>
      <p:sp>
        <p:nvSpPr>
          <p:cNvPr id="32806" name="Rectangle 95">
            <a:extLst>
              <a:ext uri="{FF2B5EF4-FFF2-40B4-BE49-F238E27FC236}">
                <a16:creationId xmlns:a16="http://schemas.microsoft.com/office/drawing/2014/main" id="{9713CADF-67D6-6E4A-AFFA-1E6DADCCC240}"/>
              </a:ext>
            </a:extLst>
          </p:cNvPr>
          <p:cNvSpPr>
            <a:spLocks noChangeArrowheads="1"/>
          </p:cNvSpPr>
          <p:nvPr/>
        </p:nvSpPr>
        <p:spPr bwMode="auto">
          <a:xfrm>
            <a:off x="381000" y="1143000"/>
            <a:ext cx="8305800" cy="533400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32807" name="Rectangle 96">
            <a:extLst>
              <a:ext uri="{FF2B5EF4-FFF2-40B4-BE49-F238E27FC236}">
                <a16:creationId xmlns:a16="http://schemas.microsoft.com/office/drawing/2014/main" id="{216B863E-9A8C-3C48-AB71-44A5186EAC21}"/>
              </a:ext>
            </a:extLst>
          </p:cNvPr>
          <p:cNvSpPr>
            <a:spLocks noChangeArrowheads="1"/>
          </p:cNvSpPr>
          <p:nvPr/>
        </p:nvSpPr>
        <p:spPr bwMode="auto">
          <a:xfrm>
            <a:off x="533400" y="1295400"/>
            <a:ext cx="8001000" cy="1219200"/>
          </a:xfrm>
          <a:prstGeom prst="rect">
            <a:avLst/>
          </a:prstGeom>
          <a:solidFill>
            <a:srgbClr val="FFFF99">
              <a:alpha val="65097"/>
            </a:srgbClr>
          </a:solidFill>
          <a:ln>
            <a:noFill/>
          </a:ln>
          <a:extLst>
            <a:ext uri="{91240B29-F687-4F45-9708-019B960494DF}">
              <a14:hiddenLine xmlns:a14="http://schemas.microsoft.com/office/drawing/2010/main" w="31750">
                <a:solidFill>
                  <a:srgbClr val="000000"/>
                </a:solidFill>
                <a:prstDash val="dash"/>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32808" name="Rectangle 97">
            <a:extLst>
              <a:ext uri="{FF2B5EF4-FFF2-40B4-BE49-F238E27FC236}">
                <a16:creationId xmlns:a16="http://schemas.microsoft.com/office/drawing/2014/main" id="{6A179FAF-B3CE-8441-8971-F8B33AB14A86}"/>
              </a:ext>
            </a:extLst>
          </p:cNvPr>
          <p:cNvSpPr>
            <a:spLocks noChangeArrowheads="1"/>
          </p:cNvSpPr>
          <p:nvPr/>
        </p:nvSpPr>
        <p:spPr bwMode="auto">
          <a:xfrm>
            <a:off x="533400" y="2667000"/>
            <a:ext cx="8001000" cy="1143000"/>
          </a:xfrm>
          <a:prstGeom prst="rect">
            <a:avLst/>
          </a:prstGeom>
          <a:solidFill>
            <a:srgbClr val="FFFF99">
              <a:alpha val="65097"/>
            </a:srgbClr>
          </a:solidFill>
          <a:ln>
            <a:noFill/>
          </a:ln>
          <a:extLst>
            <a:ext uri="{91240B29-F687-4F45-9708-019B960494DF}">
              <a14:hiddenLine xmlns:a14="http://schemas.microsoft.com/office/drawing/2010/main" w="31750">
                <a:solidFill>
                  <a:srgbClr val="000000"/>
                </a:solidFill>
                <a:prstDash val="dash"/>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32809" name="Rectangle 98">
            <a:extLst>
              <a:ext uri="{FF2B5EF4-FFF2-40B4-BE49-F238E27FC236}">
                <a16:creationId xmlns:a16="http://schemas.microsoft.com/office/drawing/2014/main" id="{634569B8-B2BC-5B41-914A-1D1FF7743967}"/>
              </a:ext>
            </a:extLst>
          </p:cNvPr>
          <p:cNvSpPr>
            <a:spLocks noChangeArrowheads="1"/>
          </p:cNvSpPr>
          <p:nvPr/>
        </p:nvSpPr>
        <p:spPr bwMode="auto">
          <a:xfrm>
            <a:off x="533400" y="3962400"/>
            <a:ext cx="8001000" cy="1295400"/>
          </a:xfrm>
          <a:prstGeom prst="rect">
            <a:avLst/>
          </a:prstGeom>
          <a:solidFill>
            <a:srgbClr val="FFFF99">
              <a:alpha val="65097"/>
            </a:srgbClr>
          </a:solidFill>
          <a:ln>
            <a:noFill/>
          </a:ln>
          <a:extLst>
            <a:ext uri="{91240B29-F687-4F45-9708-019B960494DF}">
              <a14:hiddenLine xmlns:a14="http://schemas.microsoft.com/office/drawing/2010/main" w="31750">
                <a:solidFill>
                  <a:srgbClr val="000000"/>
                </a:solidFill>
                <a:prstDash val="dash"/>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423459" name="AutoShape 99">
            <a:extLst>
              <a:ext uri="{FF2B5EF4-FFF2-40B4-BE49-F238E27FC236}">
                <a16:creationId xmlns:a16="http://schemas.microsoft.com/office/drawing/2014/main" id="{0AF19EFE-7C2D-7C47-963C-74D300901AC0}"/>
              </a:ext>
            </a:extLst>
          </p:cNvPr>
          <p:cNvSpPr>
            <a:spLocks noChangeArrowheads="1"/>
          </p:cNvSpPr>
          <p:nvPr/>
        </p:nvSpPr>
        <p:spPr bwMode="auto">
          <a:xfrm>
            <a:off x="609600" y="5410200"/>
            <a:ext cx="7848600" cy="838200"/>
          </a:xfrm>
          <a:prstGeom prst="bevel">
            <a:avLst>
              <a:gd name="adj" fmla="val 719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Network Infrastructure</a:t>
            </a:r>
          </a:p>
        </p:txBody>
      </p:sp>
      <p:sp>
        <p:nvSpPr>
          <p:cNvPr id="1423460" name="AutoShape 100">
            <a:extLst>
              <a:ext uri="{FF2B5EF4-FFF2-40B4-BE49-F238E27FC236}">
                <a16:creationId xmlns:a16="http://schemas.microsoft.com/office/drawing/2014/main" id="{5F52E6B3-779C-FD40-976D-42B6EE97564D}"/>
              </a:ext>
            </a:extLst>
          </p:cNvPr>
          <p:cNvSpPr>
            <a:spLocks noChangeArrowheads="1"/>
          </p:cNvSpPr>
          <p:nvPr/>
        </p:nvSpPr>
        <p:spPr bwMode="auto">
          <a:xfrm>
            <a:off x="609600" y="4267200"/>
            <a:ext cx="7848600" cy="8382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Signaling and Forwarding</a:t>
            </a:r>
          </a:p>
        </p:txBody>
      </p:sp>
      <p:sp>
        <p:nvSpPr>
          <p:cNvPr id="1423461" name="AutoShape 101">
            <a:extLst>
              <a:ext uri="{FF2B5EF4-FFF2-40B4-BE49-F238E27FC236}">
                <a16:creationId xmlns:a16="http://schemas.microsoft.com/office/drawing/2014/main" id="{556FE9AA-7324-7C48-B1CD-4C7D8A95D615}"/>
              </a:ext>
            </a:extLst>
          </p:cNvPr>
          <p:cNvSpPr>
            <a:spLocks noChangeArrowheads="1"/>
          </p:cNvSpPr>
          <p:nvPr/>
        </p:nvSpPr>
        <p:spPr bwMode="auto">
          <a:xfrm>
            <a:off x="609600" y="1600200"/>
            <a:ext cx="3886200" cy="76200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Layer-3 VPNs</a:t>
            </a:r>
          </a:p>
        </p:txBody>
      </p:sp>
      <p:sp>
        <p:nvSpPr>
          <p:cNvPr id="1423462" name="AutoShape 102">
            <a:extLst>
              <a:ext uri="{FF2B5EF4-FFF2-40B4-BE49-F238E27FC236}">
                <a16:creationId xmlns:a16="http://schemas.microsoft.com/office/drawing/2014/main" id="{E558CFDB-7FFA-2642-B27E-8B9F8C728FB3}"/>
              </a:ext>
            </a:extLst>
          </p:cNvPr>
          <p:cNvSpPr>
            <a:spLocks noChangeArrowheads="1"/>
          </p:cNvSpPr>
          <p:nvPr/>
        </p:nvSpPr>
        <p:spPr bwMode="auto">
          <a:xfrm>
            <a:off x="4572000" y="1600200"/>
            <a:ext cx="3886200" cy="76200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Layer-2 VPNs</a:t>
            </a:r>
          </a:p>
        </p:txBody>
      </p:sp>
      <p:sp>
        <p:nvSpPr>
          <p:cNvPr id="1423463" name="AutoShape 103">
            <a:extLst>
              <a:ext uri="{FF2B5EF4-FFF2-40B4-BE49-F238E27FC236}">
                <a16:creationId xmlns:a16="http://schemas.microsoft.com/office/drawing/2014/main" id="{DB36E9C6-E1FD-4349-9EED-AAD7C5EA6117}"/>
              </a:ext>
            </a:extLst>
          </p:cNvPr>
          <p:cNvSpPr>
            <a:spLocks noChangeArrowheads="1"/>
          </p:cNvSpPr>
          <p:nvPr/>
        </p:nvSpPr>
        <p:spPr bwMode="auto">
          <a:xfrm>
            <a:off x="609600" y="2971800"/>
            <a:ext cx="25908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QoS</a:t>
            </a:r>
          </a:p>
        </p:txBody>
      </p:sp>
      <p:sp>
        <p:nvSpPr>
          <p:cNvPr id="1423464" name="AutoShape 104">
            <a:extLst>
              <a:ext uri="{FF2B5EF4-FFF2-40B4-BE49-F238E27FC236}">
                <a16:creationId xmlns:a16="http://schemas.microsoft.com/office/drawing/2014/main" id="{C9FE30B1-E676-E140-9FCD-49742AE8E7CE}"/>
              </a:ext>
            </a:extLst>
          </p:cNvPr>
          <p:cNvSpPr>
            <a:spLocks noChangeArrowheads="1"/>
          </p:cNvSpPr>
          <p:nvPr/>
        </p:nvSpPr>
        <p:spPr bwMode="auto">
          <a:xfrm>
            <a:off x="5715000" y="2971800"/>
            <a:ext cx="27432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dirty="0">
                <a:solidFill>
                  <a:schemeClr val="bg1"/>
                </a:solidFill>
                <a:latin typeface="+mn-lt"/>
                <a:ea typeface="+mn-ea"/>
              </a:rPr>
              <a:t>MPLS OAM/MIBs</a:t>
            </a:r>
          </a:p>
        </p:txBody>
      </p:sp>
      <p:sp>
        <p:nvSpPr>
          <p:cNvPr id="1423465" name="AutoShape 105">
            <a:extLst>
              <a:ext uri="{FF2B5EF4-FFF2-40B4-BE49-F238E27FC236}">
                <a16:creationId xmlns:a16="http://schemas.microsoft.com/office/drawing/2014/main" id="{5466B756-DA8A-574C-9CC2-495AFD292F82}"/>
              </a:ext>
            </a:extLst>
          </p:cNvPr>
          <p:cNvSpPr>
            <a:spLocks noChangeArrowheads="1"/>
          </p:cNvSpPr>
          <p:nvPr/>
        </p:nvSpPr>
        <p:spPr bwMode="auto">
          <a:xfrm>
            <a:off x="3352800" y="2971800"/>
            <a:ext cx="22098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TE</a:t>
            </a:r>
          </a:p>
        </p:txBody>
      </p:sp>
      <p:sp>
        <p:nvSpPr>
          <p:cNvPr id="32817" name="Text Box 106">
            <a:extLst>
              <a:ext uri="{FF2B5EF4-FFF2-40B4-BE49-F238E27FC236}">
                <a16:creationId xmlns:a16="http://schemas.microsoft.com/office/drawing/2014/main" id="{98B92696-0A54-8247-AAE6-C27EFA61078C}"/>
              </a:ext>
            </a:extLst>
          </p:cNvPr>
          <p:cNvSpPr txBox="1">
            <a:spLocks noChangeArrowheads="1"/>
          </p:cNvSpPr>
          <p:nvPr/>
        </p:nvSpPr>
        <p:spPr bwMode="auto">
          <a:xfrm>
            <a:off x="3581400" y="1295400"/>
            <a:ext cx="1878013" cy="295275"/>
          </a:xfrm>
          <a:prstGeom prst="rect">
            <a:avLst/>
          </a:prstGeom>
          <a:solidFill>
            <a:srgbClr val="FFFF99">
              <a:alpha val="6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End-to-end Services</a:t>
            </a:r>
          </a:p>
        </p:txBody>
      </p:sp>
      <p:sp>
        <p:nvSpPr>
          <p:cNvPr id="32818" name="Text Box 107">
            <a:extLst>
              <a:ext uri="{FF2B5EF4-FFF2-40B4-BE49-F238E27FC236}">
                <a16:creationId xmlns:a16="http://schemas.microsoft.com/office/drawing/2014/main" id="{F35085F5-18D0-8F47-BDF0-63700E8D7092}"/>
              </a:ext>
            </a:extLst>
          </p:cNvPr>
          <p:cNvSpPr txBox="1">
            <a:spLocks noChangeArrowheads="1"/>
          </p:cNvSpPr>
          <p:nvPr/>
        </p:nvSpPr>
        <p:spPr bwMode="auto">
          <a:xfrm>
            <a:off x="3430588" y="2667000"/>
            <a:ext cx="2187575" cy="295275"/>
          </a:xfrm>
          <a:prstGeom prst="rect">
            <a:avLst/>
          </a:prstGeom>
          <a:solidFill>
            <a:srgbClr val="FFFF99">
              <a:alpha val="6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MPLS Network Services</a:t>
            </a:r>
          </a:p>
        </p:txBody>
      </p:sp>
      <p:sp>
        <p:nvSpPr>
          <p:cNvPr id="32819" name="Text Box 108">
            <a:extLst>
              <a:ext uri="{FF2B5EF4-FFF2-40B4-BE49-F238E27FC236}">
                <a16:creationId xmlns:a16="http://schemas.microsoft.com/office/drawing/2014/main" id="{954BEEA0-A164-5A4F-B982-B8D235BDE747}"/>
              </a:ext>
            </a:extLst>
          </p:cNvPr>
          <p:cNvSpPr txBox="1">
            <a:spLocks noChangeArrowheads="1"/>
          </p:cNvSpPr>
          <p:nvPr/>
        </p:nvSpPr>
        <p:spPr bwMode="auto">
          <a:xfrm>
            <a:off x="3962400" y="3962400"/>
            <a:ext cx="1112838" cy="295275"/>
          </a:xfrm>
          <a:prstGeom prst="rect">
            <a:avLst/>
          </a:prstGeom>
          <a:solidFill>
            <a:srgbClr val="FFFF99">
              <a:alpha val="6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Core MPLS</a:t>
            </a:r>
          </a:p>
        </p:txBody>
      </p:sp>
    </p:spTree>
  </p:cSld>
  <p:clrMapOvr>
    <a:masterClrMapping/>
  </p:clrMapOvr>
  <p:transition>
    <p:wipe dir="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8">
            <a:extLst>
              <a:ext uri="{FF2B5EF4-FFF2-40B4-BE49-F238E27FC236}">
                <a16:creationId xmlns:a16="http://schemas.microsoft.com/office/drawing/2014/main" id="{3C20BE1E-05C8-8947-8D24-3B68215A3F30}"/>
              </a:ext>
            </a:extLst>
          </p:cNvPr>
          <p:cNvSpPr>
            <a:spLocks noGrp="1" noChangeArrowheads="1"/>
          </p:cNvSpPr>
          <p:nvPr>
            <p:ph type="title"/>
          </p:nvPr>
        </p:nvSpPr>
        <p:spPr/>
        <p:txBody>
          <a:bodyPr/>
          <a:lstStyle/>
          <a:p>
            <a:pPr eaLnBrk="1" hangingPunct="1"/>
            <a:r>
              <a:rPr lang="en-US" altLang="nb-NO"/>
              <a:t>Why Multi Protocol Label Switching?</a:t>
            </a:r>
          </a:p>
        </p:txBody>
      </p:sp>
      <p:sp>
        <p:nvSpPr>
          <p:cNvPr id="36867" name="Rectangle 9">
            <a:extLst>
              <a:ext uri="{FF2B5EF4-FFF2-40B4-BE49-F238E27FC236}">
                <a16:creationId xmlns:a16="http://schemas.microsoft.com/office/drawing/2014/main" id="{399BB337-1226-7743-90AC-CB36096462C6}"/>
              </a:ext>
            </a:extLst>
          </p:cNvPr>
          <p:cNvSpPr>
            <a:spLocks noGrp="1" noChangeArrowheads="1"/>
          </p:cNvSpPr>
          <p:nvPr>
            <p:ph type="body" idx="1"/>
          </p:nvPr>
        </p:nvSpPr>
        <p:spPr/>
        <p:txBody>
          <a:bodyPr/>
          <a:lstStyle/>
          <a:p>
            <a:pPr eaLnBrk="1" hangingPunct="1">
              <a:lnSpc>
                <a:spcPct val="85000"/>
              </a:lnSpc>
            </a:pPr>
            <a:r>
              <a:rPr lang="en-US" altLang="nb-NO"/>
              <a:t>SP/Carrier perspective</a:t>
            </a:r>
          </a:p>
          <a:p>
            <a:pPr lvl="1" indent="0" eaLnBrk="1" hangingPunct="1">
              <a:lnSpc>
                <a:spcPct val="85000"/>
              </a:lnSpc>
            </a:pPr>
            <a:r>
              <a:rPr lang="en-US" altLang="nb-NO">
                <a:ea typeface="ＭＳ Ｐゴシック" panose="020B0600070205080204" pitchFamily="34" charset="-128"/>
              </a:rPr>
              <a:t>Reduce costs (CAPEX); consolidate networks</a:t>
            </a:r>
          </a:p>
          <a:p>
            <a:pPr lvl="1" indent="0" eaLnBrk="1" hangingPunct="1">
              <a:lnSpc>
                <a:spcPct val="85000"/>
              </a:lnSpc>
            </a:pPr>
            <a:r>
              <a:rPr lang="en-US" altLang="nb-NO">
                <a:ea typeface="ＭＳ Ｐゴシック" panose="020B0600070205080204" pitchFamily="34" charset="-128"/>
              </a:rPr>
              <a:t>Consolidated network for multiple Layer-2/3 services</a:t>
            </a:r>
          </a:p>
          <a:p>
            <a:pPr lvl="1" indent="0" eaLnBrk="1" hangingPunct="1">
              <a:lnSpc>
                <a:spcPct val="85000"/>
              </a:lnSpc>
            </a:pPr>
            <a:r>
              <a:rPr lang="en-US" altLang="nb-NO">
                <a:ea typeface="ＭＳ Ｐゴシック" panose="020B0600070205080204" pitchFamily="34" charset="-128"/>
              </a:rPr>
              <a:t>Support increasingly stringent SLAs</a:t>
            </a:r>
          </a:p>
          <a:p>
            <a:pPr lvl="1" indent="0" eaLnBrk="1" hangingPunct="1">
              <a:lnSpc>
                <a:spcPct val="85000"/>
              </a:lnSpc>
            </a:pPr>
            <a:r>
              <a:rPr lang="en-US" altLang="nb-NO">
                <a:ea typeface="ＭＳ Ｐゴシック" panose="020B0600070205080204" pitchFamily="34" charset="-128"/>
              </a:rPr>
              <a:t>Handle increasing scale/complexity of IP-based services</a:t>
            </a:r>
          </a:p>
          <a:p>
            <a:pPr eaLnBrk="1" hangingPunct="1">
              <a:lnSpc>
                <a:spcPct val="85000"/>
              </a:lnSpc>
            </a:pPr>
            <a:r>
              <a:rPr lang="en-US" altLang="nb-NO"/>
              <a:t>Enterprise/end-user perspective</a:t>
            </a:r>
          </a:p>
          <a:p>
            <a:pPr lvl="1" indent="0" eaLnBrk="1" hangingPunct="1">
              <a:lnSpc>
                <a:spcPct val="85000"/>
              </a:lnSpc>
            </a:pPr>
            <a:r>
              <a:rPr lang="en-US" altLang="nb-NO">
                <a:ea typeface="ＭＳ Ｐゴシック" panose="020B0600070205080204" pitchFamily="34" charset="-128"/>
              </a:rPr>
              <a:t>Campus/LAN</a:t>
            </a:r>
          </a:p>
          <a:p>
            <a:pPr lvl="1" indent="0" eaLnBrk="1" hangingPunct="1">
              <a:lnSpc>
                <a:spcPct val="85000"/>
              </a:lnSpc>
            </a:pPr>
            <a:r>
              <a:rPr lang="en-US" altLang="nb-NO">
                <a:ea typeface="ＭＳ Ｐゴシック" panose="020B0600070205080204" pitchFamily="34" charset="-128"/>
              </a:rPr>
              <a:t>	Need for network segmentation (users, applications, etc.)</a:t>
            </a:r>
          </a:p>
          <a:p>
            <a:pPr lvl="1" indent="0" eaLnBrk="1" hangingPunct="1">
              <a:lnSpc>
                <a:spcPct val="85000"/>
              </a:lnSpc>
            </a:pPr>
            <a:r>
              <a:rPr lang="en-US" altLang="nb-NO">
                <a:ea typeface="ＭＳ Ｐゴシック" panose="020B0600070205080204" pitchFamily="34" charset="-128"/>
              </a:rPr>
              <a:t>WAN connectivity (connecting enterprise networks)</a:t>
            </a:r>
          </a:p>
          <a:p>
            <a:pPr lvl="1" indent="0" eaLnBrk="1" hangingPunct="1">
              <a:lnSpc>
                <a:spcPct val="85000"/>
              </a:lnSpc>
            </a:pPr>
            <a:r>
              <a:rPr lang="en-US" altLang="nb-NO">
                <a:ea typeface="ＭＳ Ｐゴシック" panose="020B0600070205080204" pitchFamily="34" charset="-128"/>
              </a:rPr>
              <a:t>	Need for easier configuration of site-to-site WAN connectivity</a:t>
            </a:r>
          </a:p>
        </p:txBody>
      </p:sp>
    </p:spTree>
  </p:cSld>
  <p:clrMapOvr>
    <a:masterClrMapping/>
  </p:clrMapOvr>
  <p:transition>
    <p:wipe dir="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6">
            <a:extLst>
              <a:ext uri="{FF2B5EF4-FFF2-40B4-BE49-F238E27FC236}">
                <a16:creationId xmlns:a16="http://schemas.microsoft.com/office/drawing/2014/main" id="{5EA55300-541B-D047-899D-6DBE41A6511E}"/>
              </a:ext>
            </a:extLst>
          </p:cNvPr>
          <p:cNvSpPr>
            <a:spLocks noGrp="1" noChangeArrowheads="1"/>
          </p:cNvSpPr>
          <p:nvPr>
            <p:ph type="title"/>
          </p:nvPr>
        </p:nvSpPr>
        <p:spPr/>
        <p:txBody>
          <a:bodyPr/>
          <a:lstStyle/>
          <a:p>
            <a:pPr eaLnBrk="1" hangingPunct="1"/>
            <a:r>
              <a:rPr lang="en-US" altLang="nb-NO"/>
              <a:t>What Is MPLS Technology?</a:t>
            </a:r>
          </a:p>
        </p:txBody>
      </p:sp>
      <p:sp>
        <p:nvSpPr>
          <p:cNvPr id="38915" name="Rectangle 7">
            <a:extLst>
              <a:ext uri="{FF2B5EF4-FFF2-40B4-BE49-F238E27FC236}">
                <a16:creationId xmlns:a16="http://schemas.microsoft.com/office/drawing/2014/main" id="{9D29DAFB-3C40-A241-B6CC-52D636506D36}"/>
              </a:ext>
            </a:extLst>
          </p:cNvPr>
          <p:cNvSpPr>
            <a:spLocks noGrp="1" noChangeArrowheads="1"/>
          </p:cNvSpPr>
          <p:nvPr>
            <p:ph type="body" idx="1"/>
          </p:nvPr>
        </p:nvSpPr>
        <p:spPr/>
        <p:txBody>
          <a:bodyPr/>
          <a:lstStyle/>
          <a:p>
            <a:pPr eaLnBrk="1" hangingPunct="1">
              <a:lnSpc>
                <a:spcPct val="85000"/>
              </a:lnSpc>
            </a:pPr>
            <a:r>
              <a:rPr lang="en-US" altLang="nb-NO" sz="2200"/>
              <a:t>It’s all about labels …</a:t>
            </a:r>
          </a:p>
          <a:p>
            <a:pPr eaLnBrk="1" hangingPunct="1">
              <a:lnSpc>
                <a:spcPct val="85000"/>
              </a:lnSpc>
            </a:pPr>
            <a:r>
              <a:rPr lang="en-US" altLang="nb-NO" sz="2200"/>
              <a:t>Use the best of both worlds</a:t>
            </a:r>
          </a:p>
          <a:p>
            <a:pPr lvl="1" indent="0" eaLnBrk="1" hangingPunct="1">
              <a:lnSpc>
                <a:spcPct val="85000"/>
              </a:lnSpc>
            </a:pPr>
            <a:r>
              <a:rPr lang="en-US" altLang="nb-NO" sz="1900">
                <a:ea typeface="ＭＳ Ｐゴシック" panose="020B0600070205080204" pitchFamily="34" charset="-128"/>
              </a:rPr>
              <a:t>Layer-2 (ATM/FR): efficient forwarding and traffic engineering</a:t>
            </a:r>
          </a:p>
          <a:p>
            <a:pPr lvl="1" indent="0" eaLnBrk="1" hangingPunct="1">
              <a:lnSpc>
                <a:spcPct val="85000"/>
              </a:lnSpc>
            </a:pPr>
            <a:r>
              <a:rPr lang="en-US" altLang="nb-NO" sz="1900">
                <a:ea typeface="ＭＳ Ｐゴシック" panose="020B0600070205080204" pitchFamily="34" charset="-128"/>
              </a:rPr>
              <a:t>Layer-3 (IP): flexible and scalable</a:t>
            </a:r>
          </a:p>
          <a:p>
            <a:pPr eaLnBrk="1" hangingPunct="1">
              <a:lnSpc>
                <a:spcPct val="85000"/>
              </a:lnSpc>
            </a:pPr>
            <a:r>
              <a:rPr lang="en-US" altLang="nb-NO" sz="2200"/>
              <a:t>MPLS forwarding plane</a:t>
            </a:r>
          </a:p>
          <a:p>
            <a:pPr lvl="1" indent="0" eaLnBrk="1" hangingPunct="1">
              <a:lnSpc>
                <a:spcPct val="85000"/>
              </a:lnSpc>
            </a:pPr>
            <a:r>
              <a:rPr lang="en-US" altLang="nb-NO" sz="1900">
                <a:ea typeface="ＭＳ Ｐゴシック" panose="020B0600070205080204" pitchFamily="34" charset="-128"/>
              </a:rPr>
              <a:t>Use of labels for forwarding Layer-2/3 data traffic</a:t>
            </a:r>
          </a:p>
          <a:p>
            <a:pPr lvl="1" indent="0" eaLnBrk="1" hangingPunct="1">
              <a:lnSpc>
                <a:spcPct val="85000"/>
              </a:lnSpc>
            </a:pPr>
            <a:r>
              <a:rPr lang="en-US" altLang="nb-NO" sz="1900">
                <a:ea typeface="ＭＳ Ｐゴシック" panose="020B0600070205080204" pitchFamily="34" charset="-128"/>
              </a:rPr>
              <a:t>Labeled packets are being switched instead of routed</a:t>
            </a:r>
          </a:p>
          <a:p>
            <a:pPr lvl="1" indent="0" eaLnBrk="1" hangingPunct="1">
              <a:lnSpc>
                <a:spcPct val="85000"/>
              </a:lnSpc>
            </a:pPr>
            <a:r>
              <a:rPr lang="en-US" altLang="nb-NO" sz="1900">
                <a:ea typeface="ＭＳ Ｐゴシック" panose="020B0600070205080204" pitchFamily="34" charset="-128"/>
              </a:rPr>
              <a:t>	Leverage layer-2 forwarding efficiency</a:t>
            </a:r>
          </a:p>
          <a:p>
            <a:pPr eaLnBrk="1" hangingPunct="1">
              <a:lnSpc>
                <a:spcPct val="85000"/>
              </a:lnSpc>
            </a:pPr>
            <a:r>
              <a:rPr lang="en-US" altLang="nb-NO" sz="2200"/>
              <a:t>MPLS control/signaling plane</a:t>
            </a:r>
          </a:p>
          <a:p>
            <a:pPr lvl="1" indent="0" eaLnBrk="1" hangingPunct="1">
              <a:lnSpc>
                <a:spcPct val="85000"/>
              </a:lnSpc>
            </a:pPr>
            <a:r>
              <a:rPr lang="en-US" altLang="nb-NO" sz="1900">
                <a:ea typeface="ＭＳ Ｐゴシック" panose="020B0600070205080204" pitchFamily="34" charset="-128"/>
              </a:rPr>
              <a:t>Use of existing IP control protocols extensions + new protocols  to exchange label information</a:t>
            </a:r>
          </a:p>
          <a:p>
            <a:pPr lvl="1" indent="0" eaLnBrk="1" hangingPunct="1">
              <a:lnSpc>
                <a:spcPct val="85000"/>
              </a:lnSpc>
            </a:pPr>
            <a:r>
              <a:rPr lang="en-US" altLang="nb-NO" sz="1900">
                <a:ea typeface="ＭＳ Ｐゴシック" panose="020B0600070205080204" pitchFamily="34" charset="-128"/>
              </a:rPr>
              <a:t>	Leverage layer-3 control protocol flexibility and scalability</a:t>
            </a:r>
          </a:p>
        </p:txBody>
      </p:sp>
    </p:spTree>
  </p:cSld>
  <p:clrMapOvr>
    <a:masterClrMapping/>
  </p:clrMapOvr>
  <p:transition>
    <p:wipe dir="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196">
            <a:extLst>
              <a:ext uri="{FF2B5EF4-FFF2-40B4-BE49-F238E27FC236}">
                <a16:creationId xmlns:a16="http://schemas.microsoft.com/office/drawing/2014/main" id="{21CE136D-1B87-EE47-8EA9-C178433DA7FE}"/>
              </a:ext>
            </a:extLst>
          </p:cNvPr>
          <p:cNvSpPr>
            <a:spLocks noGrp="1" noChangeArrowheads="1"/>
          </p:cNvSpPr>
          <p:nvPr>
            <p:ph type="title"/>
          </p:nvPr>
        </p:nvSpPr>
        <p:spPr/>
        <p:txBody>
          <a:bodyPr/>
          <a:lstStyle/>
          <a:p>
            <a:pPr eaLnBrk="1" hangingPunct="1"/>
            <a:r>
              <a:rPr lang="en-US" altLang="nb-NO"/>
              <a:t>Evolution of MPLS</a:t>
            </a:r>
          </a:p>
        </p:txBody>
      </p:sp>
      <p:sp>
        <p:nvSpPr>
          <p:cNvPr id="40963" name="Rectangle 197">
            <a:extLst>
              <a:ext uri="{FF2B5EF4-FFF2-40B4-BE49-F238E27FC236}">
                <a16:creationId xmlns:a16="http://schemas.microsoft.com/office/drawing/2014/main" id="{1265ACA6-CDE8-F547-BED5-5B47E402F2F0}"/>
              </a:ext>
            </a:extLst>
          </p:cNvPr>
          <p:cNvSpPr>
            <a:spLocks noGrp="1" noChangeArrowheads="1"/>
          </p:cNvSpPr>
          <p:nvPr>
            <p:ph type="body" idx="1"/>
          </p:nvPr>
        </p:nvSpPr>
        <p:spPr>
          <a:xfrm>
            <a:off x="655638" y="1295400"/>
            <a:ext cx="7878762" cy="1676400"/>
          </a:xfrm>
        </p:spPr>
        <p:txBody>
          <a:bodyPr/>
          <a:lstStyle/>
          <a:p>
            <a:pPr eaLnBrk="1" hangingPunct="1"/>
            <a:r>
              <a:rPr lang="en-US" altLang="nb-NO"/>
              <a:t>Evolved from tag switching in 1996 to full IETF standard, covering over 130 RFCs</a:t>
            </a:r>
          </a:p>
          <a:p>
            <a:pPr eaLnBrk="1" hangingPunct="1"/>
            <a:r>
              <a:rPr lang="en-US" altLang="nb-NO"/>
              <a:t>Key application initially were Layer-3 VPNs, followed by Traffic Engineering (TE), and Layer-2 VPNs</a:t>
            </a:r>
          </a:p>
          <a:p>
            <a:pPr eaLnBrk="1" hangingPunct="1"/>
            <a:endParaRPr lang="en-US" altLang="nb-NO"/>
          </a:p>
        </p:txBody>
      </p:sp>
      <p:pic>
        <p:nvPicPr>
          <p:cNvPr id="40964" name="Picture 198">
            <a:extLst>
              <a:ext uri="{FF2B5EF4-FFF2-40B4-BE49-F238E27FC236}">
                <a16:creationId xmlns:a16="http://schemas.microsoft.com/office/drawing/2014/main" id="{86006823-8E0F-C043-9D26-90C77E88A7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3009900"/>
            <a:ext cx="8153400" cy="361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a:extLst>
              <a:ext uri="{FF2B5EF4-FFF2-40B4-BE49-F238E27FC236}">
                <a16:creationId xmlns:a16="http://schemas.microsoft.com/office/drawing/2014/main" id="{746A31B9-B850-7E47-B92D-13014E28E481}"/>
              </a:ext>
            </a:extLst>
          </p:cNvPr>
          <p:cNvSpPr>
            <a:spLocks noGrp="1" noChangeArrowheads="1"/>
          </p:cNvSpPr>
          <p:nvPr>
            <p:ph type="title"/>
          </p:nvPr>
        </p:nvSpPr>
        <p:spPr/>
        <p:txBody>
          <a:bodyPr/>
          <a:lstStyle/>
          <a:p>
            <a:pPr eaLnBrk="1" hangingPunct="1"/>
            <a:r>
              <a:rPr lang="en-US" altLang="nb-NO"/>
              <a:t>MPLS Applications</a:t>
            </a:r>
          </a:p>
        </p:txBody>
      </p:sp>
      <p:sp>
        <p:nvSpPr>
          <p:cNvPr id="43011" name="Rectangle 3">
            <a:extLst>
              <a:ext uri="{FF2B5EF4-FFF2-40B4-BE49-F238E27FC236}">
                <a16:creationId xmlns:a16="http://schemas.microsoft.com/office/drawing/2014/main" id="{E3194C2C-1EAD-A14D-822B-7A530CDBE1F7}"/>
              </a:ext>
            </a:extLst>
          </p:cNvPr>
          <p:cNvSpPr>
            <a:spLocks noChangeArrowheads="1"/>
          </p:cNvSpPr>
          <p:nvPr/>
        </p:nvSpPr>
        <p:spPr bwMode="auto">
          <a:xfrm>
            <a:off x="3144838" y="6223000"/>
            <a:ext cx="2854325"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800"/>
          </a:p>
        </p:txBody>
      </p:sp>
      <p:sp>
        <p:nvSpPr>
          <p:cNvPr id="43012" name="Rectangle 4">
            <a:extLst>
              <a:ext uri="{FF2B5EF4-FFF2-40B4-BE49-F238E27FC236}">
                <a16:creationId xmlns:a16="http://schemas.microsoft.com/office/drawing/2014/main" id="{9F714332-CD51-044D-966E-2D19594F5C64}"/>
              </a:ext>
            </a:extLst>
          </p:cNvPr>
          <p:cNvSpPr>
            <a:spLocks noChangeArrowheads="1"/>
          </p:cNvSpPr>
          <p:nvPr/>
        </p:nvSpPr>
        <p:spPr bwMode="auto">
          <a:xfrm>
            <a:off x="655638" y="457200"/>
            <a:ext cx="8145462" cy="838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550" tIns="41275" rIns="82550" bIns="41275" anchor="ct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endParaRPr lang="nb-NO" altLang="nb-NO" sz="3200" b="1">
              <a:solidFill>
                <a:schemeClr val="tx2"/>
              </a:solidFill>
            </a:endParaRPr>
          </a:p>
        </p:txBody>
      </p:sp>
      <p:sp>
        <p:nvSpPr>
          <p:cNvPr id="43013" name="Text Box 42">
            <a:extLst>
              <a:ext uri="{FF2B5EF4-FFF2-40B4-BE49-F238E27FC236}">
                <a16:creationId xmlns:a16="http://schemas.microsoft.com/office/drawing/2014/main" id="{DE9A9C74-C3FA-E14A-9FC3-46DB5242FE0C}"/>
              </a:ext>
            </a:extLst>
          </p:cNvPr>
          <p:cNvSpPr txBox="1">
            <a:spLocks noChangeArrowheads="1"/>
          </p:cNvSpPr>
          <p:nvPr/>
        </p:nvSpPr>
        <p:spPr bwMode="auto">
          <a:xfrm>
            <a:off x="457200" y="6248400"/>
            <a:ext cx="293688" cy="30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buFontTx/>
              <a:buChar char="•"/>
            </a:pPr>
            <a:r>
              <a:rPr lang="en-US" altLang="nb-NO" sz="1600" b="1">
                <a:solidFill>
                  <a:schemeClr val="bg1"/>
                </a:solidFill>
              </a:rPr>
              <a:t> </a:t>
            </a:r>
            <a:endParaRPr lang="en-US" altLang="nb-NO" sz="1600"/>
          </a:p>
        </p:txBody>
      </p:sp>
      <p:sp>
        <p:nvSpPr>
          <p:cNvPr id="43014" name="Text Box 43">
            <a:extLst>
              <a:ext uri="{FF2B5EF4-FFF2-40B4-BE49-F238E27FC236}">
                <a16:creationId xmlns:a16="http://schemas.microsoft.com/office/drawing/2014/main" id="{DDC60D62-6A31-524F-81BE-DE8EFD326A00}"/>
              </a:ext>
            </a:extLst>
          </p:cNvPr>
          <p:cNvSpPr txBox="1">
            <a:spLocks noChangeArrowheads="1"/>
          </p:cNvSpPr>
          <p:nvPr/>
        </p:nvSpPr>
        <p:spPr bwMode="auto">
          <a:xfrm>
            <a:off x="457200" y="6102350"/>
            <a:ext cx="293688" cy="30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buFontTx/>
              <a:buChar char="•"/>
            </a:pPr>
            <a:r>
              <a:rPr lang="en-US" altLang="nb-NO" sz="1600" b="1">
                <a:solidFill>
                  <a:schemeClr val="bg1"/>
                </a:solidFill>
              </a:rPr>
              <a:t> </a:t>
            </a:r>
            <a:endParaRPr lang="en-US" altLang="nb-NO" sz="1600"/>
          </a:p>
        </p:txBody>
      </p:sp>
      <p:sp>
        <p:nvSpPr>
          <p:cNvPr id="43015" name="Text Box 44">
            <a:extLst>
              <a:ext uri="{FF2B5EF4-FFF2-40B4-BE49-F238E27FC236}">
                <a16:creationId xmlns:a16="http://schemas.microsoft.com/office/drawing/2014/main" id="{16FE7575-B2C9-7641-877D-12427001D60C}"/>
              </a:ext>
            </a:extLst>
          </p:cNvPr>
          <p:cNvSpPr txBox="1">
            <a:spLocks noChangeArrowheads="1"/>
          </p:cNvSpPr>
          <p:nvPr/>
        </p:nvSpPr>
        <p:spPr bwMode="auto">
          <a:xfrm>
            <a:off x="457200" y="5873750"/>
            <a:ext cx="293688" cy="30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buFontTx/>
              <a:buChar char="•"/>
            </a:pPr>
            <a:r>
              <a:rPr lang="en-US" altLang="nb-NO" sz="1600" b="1">
                <a:solidFill>
                  <a:schemeClr val="bg1"/>
                </a:solidFill>
              </a:rPr>
              <a:t> </a:t>
            </a:r>
            <a:endParaRPr lang="en-US" altLang="nb-NO" sz="1600"/>
          </a:p>
        </p:txBody>
      </p:sp>
      <p:sp>
        <p:nvSpPr>
          <p:cNvPr id="43016" name="Text Box 45">
            <a:extLst>
              <a:ext uri="{FF2B5EF4-FFF2-40B4-BE49-F238E27FC236}">
                <a16:creationId xmlns:a16="http://schemas.microsoft.com/office/drawing/2014/main" id="{AEC12671-6C64-2B47-80AB-6A93A4A988E4}"/>
              </a:ext>
            </a:extLst>
          </p:cNvPr>
          <p:cNvSpPr txBox="1">
            <a:spLocks noChangeArrowheads="1"/>
          </p:cNvSpPr>
          <p:nvPr/>
        </p:nvSpPr>
        <p:spPr bwMode="auto">
          <a:xfrm>
            <a:off x="457200" y="5645150"/>
            <a:ext cx="293688" cy="30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buFontTx/>
              <a:buChar char="•"/>
            </a:pPr>
            <a:r>
              <a:rPr lang="en-US" altLang="nb-NO" sz="1600" b="1">
                <a:solidFill>
                  <a:schemeClr val="bg1"/>
                </a:solidFill>
              </a:rPr>
              <a:t> </a:t>
            </a:r>
            <a:endParaRPr lang="en-US" altLang="nb-NO" sz="1600">
              <a:solidFill>
                <a:schemeClr val="bg1"/>
              </a:solidFill>
            </a:endParaRPr>
          </a:p>
        </p:txBody>
      </p:sp>
      <p:sp>
        <p:nvSpPr>
          <p:cNvPr id="43017" name="Text Box 46">
            <a:extLst>
              <a:ext uri="{FF2B5EF4-FFF2-40B4-BE49-F238E27FC236}">
                <a16:creationId xmlns:a16="http://schemas.microsoft.com/office/drawing/2014/main" id="{283DD3A9-E48C-C24C-8078-FE2BCAC9EFFD}"/>
              </a:ext>
            </a:extLst>
          </p:cNvPr>
          <p:cNvSpPr txBox="1">
            <a:spLocks noChangeArrowheads="1"/>
          </p:cNvSpPr>
          <p:nvPr/>
        </p:nvSpPr>
        <p:spPr bwMode="auto">
          <a:xfrm>
            <a:off x="457200" y="5416550"/>
            <a:ext cx="293688" cy="303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buFontTx/>
              <a:buChar char="•"/>
            </a:pPr>
            <a:r>
              <a:rPr lang="en-US" altLang="nb-NO" sz="1600" b="1">
                <a:solidFill>
                  <a:schemeClr val="bg1"/>
                </a:solidFill>
              </a:rPr>
              <a:t> </a:t>
            </a:r>
            <a:endParaRPr lang="en-US" altLang="nb-NO" sz="1600">
              <a:solidFill>
                <a:schemeClr val="bg1"/>
              </a:solidFill>
            </a:endParaRPr>
          </a:p>
        </p:txBody>
      </p:sp>
      <p:sp>
        <p:nvSpPr>
          <p:cNvPr id="43018" name="Rectangle 41">
            <a:extLst>
              <a:ext uri="{FF2B5EF4-FFF2-40B4-BE49-F238E27FC236}">
                <a16:creationId xmlns:a16="http://schemas.microsoft.com/office/drawing/2014/main" id="{A91B701C-3AC1-CF47-8D9D-AF1FE82123B9}"/>
              </a:ext>
            </a:extLst>
          </p:cNvPr>
          <p:cNvSpPr>
            <a:spLocks noChangeArrowheads="1"/>
          </p:cNvSpPr>
          <p:nvPr/>
        </p:nvSpPr>
        <p:spPr bwMode="auto">
          <a:xfrm>
            <a:off x="685800" y="1758950"/>
            <a:ext cx="1905000" cy="2971800"/>
          </a:xfrm>
          <a:prstGeom prst="rect">
            <a:avLst/>
          </a:prstGeom>
          <a:solidFill>
            <a:srgbClr val="47B0D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800"/>
          </a:p>
        </p:txBody>
      </p:sp>
      <p:sp>
        <p:nvSpPr>
          <p:cNvPr id="43019" name="Rectangle 13">
            <a:extLst>
              <a:ext uri="{FF2B5EF4-FFF2-40B4-BE49-F238E27FC236}">
                <a16:creationId xmlns:a16="http://schemas.microsoft.com/office/drawing/2014/main" id="{2D426273-5133-D44F-AA8E-13551D0B540A}"/>
              </a:ext>
            </a:extLst>
          </p:cNvPr>
          <p:cNvSpPr>
            <a:spLocks noChangeArrowheads="1"/>
          </p:cNvSpPr>
          <p:nvPr/>
        </p:nvSpPr>
        <p:spPr bwMode="auto">
          <a:xfrm>
            <a:off x="6553200" y="1758950"/>
            <a:ext cx="1981200" cy="2971800"/>
          </a:xfrm>
          <a:prstGeom prst="rect">
            <a:avLst/>
          </a:prstGeom>
          <a:solidFill>
            <a:srgbClr val="7F7F7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800"/>
          </a:p>
        </p:txBody>
      </p:sp>
      <p:sp>
        <p:nvSpPr>
          <p:cNvPr id="43020" name="Rectangle 19">
            <a:extLst>
              <a:ext uri="{FF2B5EF4-FFF2-40B4-BE49-F238E27FC236}">
                <a16:creationId xmlns:a16="http://schemas.microsoft.com/office/drawing/2014/main" id="{18D3AB34-29BD-D842-B649-5AD7B3027059}"/>
              </a:ext>
            </a:extLst>
          </p:cNvPr>
          <p:cNvSpPr>
            <a:spLocks noChangeArrowheads="1"/>
          </p:cNvSpPr>
          <p:nvPr/>
        </p:nvSpPr>
        <p:spPr bwMode="auto">
          <a:xfrm>
            <a:off x="2590800" y="1758950"/>
            <a:ext cx="1981200" cy="2971800"/>
          </a:xfrm>
          <a:prstGeom prst="rect">
            <a:avLst/>
          </a:prstGeom>
          <a:solidFill>
            <a:srgbClr val="5AA677"/>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800"/>
          </a:p>
        </p:txBody>
      </p:sp>
      <p:sp>
        <p:nvSpPr>
          <p:cNvPr id="43021" name="Rectangle 22">
            <a:extLst>
              <a:ext uri="{FF2B5EF4-FFF2-40B4-BE49-F238E27FC236}">
                <a16:creationId xmlns:a16="http://schemas.microsoft.com/office/drawing/2014/main" id="{0DC26752-DA9B-824B-8009-560478EB4327}"/>
              </a:ext>
            </a:extLst>
          </p:cNvPr>
          <p:cNvSpPr>
            <a:spLocks noChangeArrowheads="1"/>
          </p:cNvSpPr>
          <p:nvPr/>
        </p:nvSpPr>
        <p:spPr bwMode="auto">
          <a:xfrm>
            <a:off x="4572000" y="1758950"/>
            <a:ext cx="1981200" cy="2971800"/>
          </a:xfrm>
          <a:prstGeom prst="rect">
            <a:avLst/>
          </a:prstGeom>
          <a:solidFill>
            <a:srgbClr val="83A2CF"/>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800"/>
          </a:p>
        </p:txBody>
      </p:sp>
      <p:sp>
        <p:nvSpPr>
          <p:cNvPr id="926734" name="Rectangle 14">
            <a:extLst>
              <a:ext uri="{FF2B5EF4-FFF2-40B4-BE49-F238E27FC236}">
                <a16:creationId xmlns:a16="http://schemas.microsoft.com/office/drawing/2014/main" id="{6198A1A2-E54C-A943-A3F0-A79CCEB5BC4E}"/>
              </a:ext>
            </a:extLst>
          </p:cNvPr>
          <p:cNvSpPr>
            <a:spLocks noChangeArrowheads="1"/>
          </p:cNvSpPr>
          <p:nvPr/>
        </p:nvSpPr>
        <p:spPr bwMode="auto">
          <a:xfrm>
            <a:off x="6553200" y="1295400"/>
            <a:ext cx="1981200" cy="466725"/>
          </a:xfrm>
          <a:prstGeom prst="rect">
            <a:avLst/>
          </a:prstGeom>
          <a:solidFill>
            <a:schemeClr val="accent4">
              <a:lumMod val="65000"/>
              <a:lumOff val="35000"/>
            </a:schemeClr>
          </a:solidFill>
          <a:ln w="9525" algn="ctr">
            <a:noFill/>
            <a:miter lim="800000"/>
            <a:headEnd/>
            <a:tailEnd/>
          </a:ln>
        </p:spPr>
        <p:txBody>
          <a:bodyPr lIns="82124" tIns="41061" rIns="82124" bIns="41061" anchor="ctr">
            <a:spAutoFit/>
          </a:bodyPr>
          <a:lstStyle/>
          <a:p>
            <a:pPr algn="ctr" defTabSz="814388" eaLnBrk="0" fontAlgn="auto" hangingPunct="0">
              <a:lnSpc>
                <a:spcPct val="90000"/>
              </a:lnSpc>
              <a:spcBef>
                <a:spcPts val="0"/>
              </a:spcBef>
              <a:spcAft>
                <a:spcPts val="0"/>
              </a:spcAft>
              <a:defRPr/>
            </a:pPr>
            <a:r>
              <a:rPr lang="en-US" sz="1400" b="1">
                <a:solidFill>
                  <a:schemeClr val="bg1"/>
                </a:solidFill>
                <a:latin typeface="+mn-lt"/>
                <a:ea typeface="+mn-ea"/>
              </a:rPr>
              <a:t>EWAN </a:t>
            </a:r>
          </a:p>
          <a:p>
            <a:pPr algn="ctr" defTabSz="814388" eaLnBrk="0" fontAlgn="auto" hangingPunct="0">
              <a:lnSpc>
                <a:spcPct val="90000"/>
              </a:lnSpc>
              <a:spcBef>
                <a:spcPts val="0"/>
              </a:spcBef>
              <a:spcAft>
                <a:spcPts val="0"/>
              </a:spcAft>
              <a:defRPr/>
            </a:pPr>
            <a:r>
              <a:rPr lang="en-US" sz="1400" b="1">
                <a:solidFill>
                  <a:schemeClr val="bg1"/>
                </a:solidFill>
                <a:latin typeface="+mn-lt"/>
                <a:ea typeface="+mn-ea"/>
              </a:rPr>
              <a:t>Edge</a:t>
            </a:r>
          </a:p>
        </p:txBody>
      </p:sp>
      <p:sp>
        <p:nvSpPr>
          <p:cNvPr id="43023" name="Rectangle 17">
            <a:extLst>
              <a:ext uri="{FF2B5EF4-FFF2-40B4-BE49-F238E27FC236}">
                <a16:creationId xmlns:a16="http://schemas.microsoft.com/office/drawing/2014/main" id="{D9833E23-D018-2648-AEB0-1F6A75995D83}"/>
              </a:ext>
            </a:extLst>
          </p:cNvPr>
          <p:cNvSpPr>
            <a:spLocks noChangeArrowheads="1"/>
          </p:cNvSpPr>
          <p:nvPr/>
        </p:nvSpPr>
        <p:spPr bwMode="auto">
          <a:xfrm>
            <a:off x="685800" y="1296988"/>
            <a:ext cx="1905000" cy="466725"/>
          </a:xfrm>
          <a:prstGeom prst="rect">
            <a:avLst/>
          </a:prstGeom>
          <a:solidFill>
            <a:srgbClr val="015F8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solidFill>
                  <a:schemeClr val="bg1"/>
                </a:solidFill>
              </a:rPr>
              <a:t>Service </a:t>
            </a:r>
          </a:p>
          <a:p>
            <a:pPr algn="ctr">
              <a:lnSpc>
                <a:spcPct val="90000"/>
              </a:lnSpc>
            </a:pPr>
            <a:r>
              <a:rPr lang="en-US" altLang="nb-NO" sz="1400" b="1">
                <a:solidFill>
                  <a:schemeClr val="bg1"/>
                </a:solidFill>
              </a:rPr>
              <a:t>Providers</a:t>
            </a:r>
          </a:p>
        </p:txBody>
      </p:sp>
      <p:sp>
        <p:nvSpPr>
          <p:cNvPr id="43024" name="Rectangle 20">
            <a:extLst>
              <a:ext uri="{FF2B5EF4-FFF2-40B4-BE49-F238E27FC236}">
                <a16:creationId xmlns:a16="http://schemas.microsoft.com/office/drawing/2014/main" id="{F3C3C40D-DCC0-AB45-987B-F52CB2E80BD8}"/>
              </a:ext>
            </a:extLst>
          </p:cNvPr>
          <p:cNvSpPr>
            <a:spLocks noChangeArrowheads="1"/>
          </p:cNvSpPr>
          <p:nvPr/>
        </p:nvSpPr>
        <p:spPr bwMode="auto">
          <a:xfrm>
            <a:off x="2590800" y="1296988"/>
            <a:ext cx="1981200" cy="466725"/>
          </a:xfrm>
          <a:prstGeom prst="rect">
            <a:avLst/>
          </a:prstGeom>
          <a:solidFill>
            <a:srgbClr val="408063"/>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solidFill>
                  <a:schemeClr val="bg1"/>
                </a:solidFill>
              </a:rPr>
              <a:t>Enterprise Data </a:t>
            </a:r>
          </a:p>
          <a:p>
            <a:pPr algn="ctr">
              <a:lnSpc>
                <a:spcPct val="90000"/>
              </a:lnSpc>
            </a:pPr>
            <a:r>
              <a:rPr lang="en-US" altLang="nb-NO" sz="1400" b="1">
                <a:solidFill>
                  <a:schemeClr val="bg1"/>
                </a:solidFill>
              </a:rPr>
              <a:t>Center</a:t>
            </a:r>
          </a:p>
        </p:txBody>
      </p:sp>
      <p:sp>
        <p:nvSpPr>
          <p:cNvPr id="43025" name="Rectangle 23">
            <a:extLst>
              <a:ext uri="{FF2B5EF4-FFF2-40B4-BE49-F238E27FC236}">
                <a16:creationId xmlns:a16="http://schemas.microsoft.com/office/drawing/2014/main" id="{664E1C3E-E80B-3249-9183-9BF509939407}"/>
              </a:ext>
            </a:extLst>
          </p:cNvPr>
          <p:cNvSpPr>
            <a:spLocks noChangeArrowheads="1"/>
          </p:cNvSpPr>
          <p:nvPr/>
        </p:nvSpPr>
        <p:spPr bwMode="auto">
          <a:xfrm>
            <a:off x="4572000" y="1298575"/>
            <a:ext cx="1981200" cy="466725"/>
          </a:xfrm>
          <a:prstGeom prst="rect">
            <a:avLst/>
          </a:prstGeom>
          <a:solidFill>
            <a:srgbClr val="3E67A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solidFill>
                  <a:schemeClr val="bg1"/>
                </a:solidFill>
              </a:rPr>
              <a:t>Data center interconnects</a:t>
            </a:r>
          </a:p>
        </p:txBody>
      </p:sp>
      <p:sp>
        <p:nvSpPr>
          <p:cNvPr id="43026" name="Text Box 27">
            <a:extLst>
              <a:ext uri="{FF2B5EF4-FFF2-40B4-BE49-F238E27FC236}">
                <a16:creationId xmlns:a16="http://schemas.microsoft.com/office/drawing/2014/main" id="{056554F5-740C-BA47-B38D-4311A070CC76}"/>
              </a:ext>
            </a:extLst>
          </p:cNvPr>
          <p:cNvSpPr txBox="1">
            <a:spLocks noChangeArrowheads="1"/>
          </p:cNvSpPr>
          <p:nvPr/>
        </p:nvSpPr>
        <p:spPr bwMode="auto">
          <a:xfrm>
            <a:off x="685800" y="1758950"/>
            <a:ext cx="19050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nchorCtr="1"/>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50000"/>
              </a:spcBef>
            </a:pPr>
            <a:r>
              <a:rPr lang="en-US" altLang="nb-NO" sz="1300" b="1"/>
              <a:t>L2/L3VPN’s</a:t>
            </a:r>
          </a:p>
          <a:p>
            <a:pPr algn="ctr">
              <a:lnSpc>
                <a:spcPct val="90000"/>
              </a:lnSpc>
              <a:spcBef>
                <a:spcPct val="50000"/>
              </a:spcBef>
            </a:pPr>
            <a:r>
              <a:rPr lang="en-US" altLang="nb-NO" sz="1300" b="1"/>
              <a:t>TE/FRR</a:t>
            </a:r>
          </a:p>
          <a:p>
            <a:pPr algn="ctr">
              <a:lnSpc>
                <a:spcPct val="90000"/>
              </a:lnSpc>
              <a:spcBef>
                <a:spcPct val="50000"/>
              </a:spcBef>
            </a:pPr>
            <a:r>
              <a:rPr lang="en-US" altLang="nb-NO" sz="1300" b="1"/>
              <a:t>QoS</a:t>
            </a:r>
          </a:p>
          <a:p>
            <a:pPr algn="ctr">
              <a:lnSpc>
                <a:spcPct val="90000"/>
              </a:lnSpc>
              <a:spcBef>
                <a:spcPct val="50000"/>
              </a:spcBef>
            </a:pPr>
            <a:r>
              <a:rPr lang="en-US" altLang="nb-NO" sz="1300" b="1"/>
              <a:t>High Availability</a:t>
            </a:r>
          </a:p>
        </p:txBody>
      </p:sp>
      <p:sp>
        <p:nvSpPr>
          <p:cNvPr id="43027" name="Text Box 30">
            <a:extLst>
              <a:ext uri="{FF2B5EF4-FFF2-40B4-BE49-F238E27FC236}">
                <a16:creationId xmlns:a16="http://schemas.microsoft.com/office/drawing/2014/main" id="{22F0813F-4169-0346-AE41-C16479D6E96B}"/>
              </a:ext>
            </a:extLst>
          </p:cNvPr>
          <p:cNvSpPr txBox="1">
            <a:spLocks noChangeArrowheads="1"/>
          </p:cNvSpPr>
          <p:nvPr/>
        </p:nvSpPr>
        <p:spPr bwMode="auto">
          <a:xfrm>
            <a:off x="4572000" y="1758950"/>
            <a:ext cx="19812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nchorCtr="1"/>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50000"/>
              </a:spcBef>
            </a:pPr>
            <a:r>
              <a:rPr lang="en-US" altLang="nb-NO" sz="1300" b="1"/>
              <a:t>VPN’s / VRF’s</a:t>
            </a:r>
          </a:p>
          <a:p>
            <a:pPr algn="ctr">
              <a:lnSpc>
                <a:spcPct val="90000"/>
              </a:lnSpc>
              <a:spcBef>
                <a:spcPct val="50000"/>
              </a:spcBef>
            </a:pPr>
            <a:r>
              <a:rPr lang="en-US" altLang="nb-NO" sz="1300" b="1"/>
              <a:t>VRF-Aware Security</a:t>
            </a:r>
          </a:p>
          <a:p>
            <a:pPr algn="ctr">
              <a:lnSpc>
                <a:spcPct val="90000"/>
              </a:lnSpc>
              <a:spcBef>
                <a:spcPct val="50000"/>
              </a:spcBef>
            </a:pPr>
            <a:r>
              <a:rPr lang="en-US" altLang="nb-NO" sz="1300" b="1"/>
              <a:t>High Availability</a:t>
            </a:r>
          </a:p>
        </p:txBody>
      </p:sp>
      <p:sp>
        <p:nvSpPr>
          <p:cNvPr id="43028" name="Text Box 26">
            <a:extLst>
              <a:ext uri="{FF2B5EF4-FFF2-40B4-BE49-F238E27FC236}">
                <a16:creationId xmlns:a16="http://schemas.microsoft.com/office/drawing/2014/main" id="{7CACF458-12B4-5D43-9CE2-6A7500EEB7C5}"/>
              </a:ext>
            </a:extLst>
          </p:cNvPr>
          <p:cNvSpPr txBox="1">
            <a:spLocks noChangeArrowheads="1"/>
          </p:cNvSpPr>
          <p:nvPr/>
        </p:nvSpPr>
        <p:spPr bwMode="auto">
          <a:xfrm>
            <a:off x="685800" y="3206750"/>
            <a:ext cx="1905000" cy="1458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50000"/>
              </a:spcBef>
            </a:pPr>
            <a:r>
              <a:rPr lang="en-US" altLang="nb-NO" sz="1300" b="1">
                <a:solidFill>
                  <a:schemeClr val="bg1"/>
                </a:solidFill>
              </a:rPr>
              <a:t>Hosted Data centers</a:t>
            </a:r>
          </a:p>
          <a:p>
            <a:pPr algn="ctr">
              <a:lnSpc>
                <a:spcPct val="90000"/>
              </a:lnSpc>
              <a:spcBef>
                <a:spcPct val="50000"/>
              </a:spcBef>
            </a:pPr>
            <a:r>
              <a:rPr lang="en-US" altLang="nb-NO" sz="1300" b="1">
                <a:solidFill>
                  <a:schemeClr val="bg1"/>
                </a:solidFill>
              </a:rPr>
              <a:t>Data center interconnect</a:t>
            </a:r>
          </a:p>
          <a:p>
            <a:pPr algn="ctr">
              <a:lnSpc>
                <a:spcPct val="90000"/>
              </a:lnSpc>
              <a:spcBef>
                <a:spcPct val="50000"/>
              </a:spcBef>
            </a:pPr>
            <a:r>
              <a:rPr lang="en-US" altLang="nb-NO" sz="1300" b="1">
                <a:solidFill>
                  <a:schemeClr val="bg1"/>
                </a:solidFill>
              </a:rPr>
              <a:t>Segmentation for IT </a:t>
            </a:r>
          </a:p>
          <a:p>
            <a:pPr algn="ctr">
              <a:lnSpc>
                <a:spcPct val="90000"/>
              </a:lnSpc>
              <a:spcBef>
                <a:spcPct val="50000"/>
              </a:spcBef>
            </a:pPr>
            <a:r>
              <a:rPr lang="en-US" altLang="nb-NO" sz="1300" b="1">
                <a:solidFill>
                  <a:schemeClr val="bg1"/>
                </a:solidFill>
              </a:rPr>
              <a:t>Mergers, Acquisitions, spinoffs</a:t>
            </a:r>
          </a:p>
        </p:txBody>
      </p:sp>
      <p:sp>
        <p:nvSpPr>
          <p:cNvPr id="43029" name="Text Box 35">
            <a:extLst>
              <a:ext uri="{FF2B5EF4-FFF2-40B4-BE49-F238E27FC236}">
                <a16:creationId xmlns:a16="http://schemas.microsoft.com/office/drawing/2014/main" id="{22B8C41B-EFC1-4E48-8974-9812AE49D4B4}"/>
              </a:ext>
            </a:extLst>
          </p:cNvPr>
          <p:cNvSpPr txBox="1">
            <a:spLocks noChangeArrowheads="1"/>
          </p:cNvSpPr>
          <p:nvPr/>
        </p:nvSpPr>
        <p:spPr bwMode="auto">
          <a:xfrm rot="-5400000">
            <a:off x="-257175" y="3844925"/>
            <a:ext cx="1524000"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solidFill>
                  <a:srgbClr val="EE6804"/>
                </a:solidFill>
              </a:rPr>
              <a:t>Applications</a:t>
            </a:r>
          </a:p>
        </p:txBody>
      </p:sp>
      <p:sp>
        <p:nvSpPr>
          <p:cNvPr id="43030" name="Text Box 36">
            <a:extLst>
              <a:ext uri="{FF2B5EF4-FFF2-40B4-BE49-F238E27FC236}">
                <a16:creationId xmlns:a16="http://schemas.microsoft.com/office/drawing/2014/main" id="{1CE1E119-3E0E-454A-8ACC-D59E34ABA5DC}"/>
              </a:ext>
            </a:extLst>
          </p:cNvPr>
          <p:cNvSpPr txBox="1">
            <a:spLocks noChangeArrowheads="1"/>
          </p:cNvSpPr>
          <p:nvPr/>
        </p:nvSpPr>
        <p:spPr bwMode="auto">
          <a:xfrm rot="-5400000">
            <a:off x="-207169" y="2347119"/>
            <a:ext cx="1423988"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solidFill>
                  <a:srgbClr val="EE6804"/>
                </a:solidFill>
              </a:rPr>
              <a:t>Key Features</a:t>
            </a:r>
          </a:p>
        </p:txBody>
      </p:sp>
      <p:sp>
        <p:nvSpPr>
          <p:cNvPr id="43031" name="Text Box 28">
            <a:extLst>
              <a:ext uri="{FF2B5EF4-FFF2-40B4-BE49-F238E27FC236}">
                <a16:creationId xmlns:a16="http://schemas.microsoft.com/office/drawing/2014/main" id="{E972D564-03C9-0A45-9B1B-87A40310264D}"/>
              </a:ext>
            </a:extLst>
          </p:cNvPr>
          <p:cNvSpPr txBox="1">
            <a:spLocks noChangeArrowheads="1"/>
          </p:cNvSpPr>
          <p:nvPr/>
        </p:nvSpPr>
        <p:spPr bwMode="auto">
          <a:xfrm>
            <a:off x="2590800" y="3130550"/>
            <a:ext cx="1981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nchorCtr="1"/>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50000"/>
              </a:spcBef>
            </a:pPr>
            <a:r>
              <a:rPr lang="en-US" altLang="nb-NO" sz="1300" b="1">
                <a:solidFill>
                  <a:schemeClr val="bg1"/>
                </a:solidFill>
              </a:rPr>
              <a:t>Departmental segmentation</a:t>
            </a:r>
          </a:p>
          <a:p>
            <a:pPr algn="ctr">
              <a:lnSpc>
                <a:spcPct val="90000"/>
              </a:lnSpc>
            </a:pPr>
            <a:r>
              <a:rPr lang="en-US" altLang="nb-NO" sz="1300" b="1">
                <a:solidFill>
                  <a:schemeClr val="bg1"/>
                </a:solidFill>
              </a:rPr>
              <a:t> Service multiplexing</a:t>
            </a:r>
          </a:p>
          <a:p>
            <a:pPr algn="ctr">
              <a:lnSpc>
                <a:spcPct val="90000"/>
              </a:lnSpc>
            </a:pPr>
            <a:r>
              <a:rPr lang="en-US" altLang="nb-NO" sz="1300" b="1">
                <a:solidFill>
                  <a:schemeClr val="bg1"/>
                </a:solidFill>
              </a:rPr>
              <a:t> Securit</a:t>
            </a:r>
            <a:r>
              <a:rPr lang="en-US" altLang="nb-NO" sz="1300">
                <a:solidFill>
                  <a:schemeClr val="bg1"/>
                </a:solidFill>
                <a:ea typeface="Times New Roman" panose="02020603050405020304" pitchFamily="18" charset="0"/>
              </a:rPr>
              <a:t>y</a:t>
            </a:r>
          </a:p>
          <a:p>
            <a:pPr algn="ctr">
              <a:lnSpc>
                <a:spcPct val="90000"/>
              </a:lnSpc>
            </a:pPr>
            <a:r>
              <a:rPr lang="en-US" altLang="nb-NO" sz="1300" b="1">
                <a:solidFill>
                  <a:schemeClr val="bg1"/>
                </a:solidFill>
              </a:rPr>
              <a:t>Mergers, Acquisitions, spinoffs</a:t>
            </a:r>
            <a:endParaRPr lang="en-US" altLang="nb-NO" sz="1300">
              <a:solidFill>
                <a:schemeClr val="bg1"/>
              </a:solidFill>
            </a:endParaRPr>
          </a:p>
        </p:txBody>
      </p:sp>
      <p:sp>
        <p:nvSpPr>
          <p:cNvPr id="43032" name="Text Box 38">
            <a:extLst>
              <a:ext uri="{FF2B5EF4-FFF2-40B4-BE49-F238E27FC236}">
                <a16:creationId xmlns:a16="http://schemas.microsoft.com/office/drawing/2014/main" id="{2529BC43-78FA-1F4B-8D20-0E828908727D}"/>
              </a:ext>
            </a:extLst>
          </p:cNvPr>
          <p:cNvSpPr txBox="1">
            <a:spLocks noChangeArrowheads="1"/>
          </p:cNvSpPr>
          <p:nvPr/>
        </p:nvSpPr>
        <p:spPr bwMode="auto">
          <a:xfrm>
            <a:off x="4572000" y="3130550"/>
            <a:ext cx="1981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nchorCtr="1"/>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50000"/>
              </a:spcBef>
            </a:pPr>
            <a:r>
              <a:rPr lang="en-US" altLang="nb-NO" sz="1300" b="1">
                <a:solidFill>
                  <a:schemeClr val="bg1"/>
                </a:solidFill>
              </a:rPr>
              <a:t>Disaster Recovery</a:t>
            </a:r>
          </a:p>
          <a:p>
            <a:pPr algn="ctr">
              <a:lnSpc>
                <a:spcPct val="90000"/>
              </a:lnSpc>
              <a:spcBef>
                <a:spcPct val="50000"/>
              </a:spcBef>
            </a:pPr>
            <a:r>
              <a:rPr lang="en-US" altLang="nb-NO" sz="1300" b="1">
                <a:solidFill>
                  <a:schemeClr val="bg1"/>
                </a:solidFill>
              </a:rPr>
              <a:t>Vmotion support</a:t>
            </a:r>
          </a:p>
          <a:p>
            <a:pPr algn="ctr">
              <a:lnSpc>
                <a:spcPct val="90000"/>
              </a:lnSpc>
              <a:spcBef>
                <a:spcPct val="50000"/>
              </a:spcBef>
            </a:pPr>
            <a:r>
              <a:rPr lang="en-US" altLang="nb-NO" sz="1300" b="1">
                <a:solidFill>
                  <a:schemeClr val="bg1"/>
                </a:solidFill>
              </a:rPr>
              <a:t>Branch Interconnects</a:t>
            </a:r>
          </a:p>
        </p:txBody>
      </p:sp>
      <p:sp>
        <p:nvSpPr>
          <p:cNvPr id="43033" name="Text Box 39">
            <a:extLst>
              <a:ext uri="{FF2B5EF4-FFF2-40B4-BE49-F238E27FC236}">
                <a16:creationId xmlns:a16="http://schemas.microsoft.com/office/drawing/2014/main" id="{9DC8617C-59D5-7948-B1FE-D71A3AB72480}"/>
              </a:ext>
            </a:extLst>
          </p:cNvPr>
          <p:cNvSpPr txBox="1">
            <a:spLocks noChangeArrowheads="1"/>
          </p:cNvSpPr>
          <p:nvPr/>
        </p:nvSpPr>
        <p:spPr bwMode="auto">
          <a:xfrm>
            <a:off x="6553200" y="3130550"/>
            <a:ext cx="1981200" cy="160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nchorCtr="1"/>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50000"/>
              </a:spcBef>
            </a:pPr>
            <a:r>
              <a:rPr lang="en-US" altLang="nb-NO" sz="1300" b="1">
                <a:solidFill>
                  <a:schemeClr val="bg1"/>
                </a:solidFill>
              </a:rPr>
              <a:t>Internet Access</a:t>
            </a:r>
          </a:p>
          <a:p>
            <a:pPr algn="ctr">
              <a:lnSpc>
                <a:spcPct val="90000"/>
              </a:lnSpc>
              <a:spcBef>
                <a:spcPct val="50000"/>
              </a:spcBef>
            </a:pPr>
            <a:r>
              <a:rPr lang="en-US" altLang="nb-NO" sz="1300" b="1">
                <a:solidFill>
                  <a:schemeClr val="bg1"/>
                </a:solidFill>
              </a:rPr>
              <a:t>Branch Connectivity</a:t>
            </a:r>
          </a:p>
        </p:txBody>
      </p:sp>
      <p:sp>
        <p:nvSpPr>
          <p:cNvPr id="43034" name="Text Box 40">
            <a:extLst>
              <a:ext uri="{FF2B5EF4-FFF2-40B4-BE49-F238E27FC236}">
                <a16:creationId xmlns:a16="http://schemas.microsoft.com/office/drawing/2014/main" id="{F7401464-2203-A940-9E7A-86ADC9327797}"/>
              </a:ext>
            </a:extLst>
          </p:cNvPr>
          <p:cNvSpPr txBox="1">
            <a:spLocks noChangeArrowheads="1"/>
          </p:cNvSpPr>
          <p:nvPr/>
        </p:nvSpPr>
        <p:spPr bwMode="auto">
          <a:xfrm>
            <a:off x="6553200" y="1758950"/>
            <a:ext cx="19812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nchorCtr="1"/>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50000"/>
              </a:spcBef>
            </a:pPr>
            <a:r>
              <a:rPr lang="en-US" altLang="nb-NO" sz="1300" b="1"/>
              <a:t>VPN’s / VRF’s</a:t>
            </a:r>
          </a:p>
          <a:p>
            <a:pPr algn="ctr">
              <a:lnSpc>
                <a:spcPct val="90000"/>
              </a:lnSpc>
              <a:spcBef>
                <a:spcPct val="50000"/>
              </a:spcBef>
            </a:pPr>
            <a:r>
              <a:rPr lang="en-US" altLang="nb-NO" sz="1300" b="1"/>
              <a:t>VRF Aware Security</a:t>
            </a:r>
          </a:p>
          <a:p>
            <a:pPr algn="ctr">
              <a:lnSpc>
                <a:spcPct val="90000"/>
              </a:lnSpc>
              <a:spcBef>
                <a:spcPct val="50000"/>
              </a:spcBef>
            </a:pPr>
            <a:r>
              <a:rPr lang="en-US" altLang="nb-NO" sz="1300" b="1"/>
              <a:t>High Availability</a:t>
            </a:r>
          </a:p>
        </p:txBody>
      </p:sp>
      <p:sp>
        <p:nvSpPr>
          <p:cNvPr id="43035" name="Text Box 29">
            <a:extLst>
              <a:ext uri="{FF2B5EF4-FFF2-40B4-BE49-F238E27FC236}">
                <a16:creationId xmlns:a16="http://schemas.microsoft.com/office/drawing/2014/main" id="{6DA2AE33-4466-FA47-A834-5D64C09FF4F3}"/>
              </a:ext>
            </a:extLst>
          </p:cNvPr>
          <p:cNvSpPr txBox="1">
            <a:spLocks noChangeArrowheads="1"/>
          </p:cNvSpPr>
          <p:nvPr/>
        </p:nvSpPr>
        <p:spPr bwMode="auto">
          <a:xfrm>
            <a:off x="2590800" y="1758950"/>
            <a:ext cx="19812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nchorCtr="1"/>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50000"/>
              </a:spcBef>
            </a:pPr>
            <a:r>
              <a:rPr lang="en-US" altLang="nb-NO" sz="1300" b="1"/>
              <a:t>VPN’s</a:t>
            </a:r>
          </a:p>
          <a:p>
            <a:pPr algn="ctr">
              <a:lnSpc>
                <a:spcPct val="90000"/>
              </a:lnSpc>
              <a:spcBef>
                <a:spcPct val="50000"/>
              </a:spcBef>
            </a:pPr>
            <a:r>
              <a:rPr lang="en-US" altLang="nb-NO" sz="1300" b="1"/>
              <a:t>TE/FRR</a:t>
            </a:r>
          </a:p>
          <a:p>
            <a:pPr algn="ctr">
              <a:lnSpc>
                <a:spcPct val="90000"/>
              </a:lnSpc>
              <a:spcBef>
                <a:spcPct val="50000"/>
              </a:spcBef>
            </a:pPr>
            <a:r>
              <a:rPr lang="en-US" altLang="nb-NO" sz="1300" b="1"/>
              <a:t>High Availability</a:t>
            </a:r>
          </a:p>
        </p:txBody>
      </p:sp>
      <p:cxnSp>
        <p:nvCxnSpPr>
          <p:cNvPr id="43036" name="Straight Connector 32">
            <a:extLst>
              <a:ext uri="{FF2B5EF4-FFF2-40B4-BE49-F238E27FC236}">
                <a16:creationId xmlns:a16="http://schemas.microsoft.com/office/drawing/2014/main" id="{D794646C-9B72-B44C-B70D-FE62B0CBFE5A}"/>
              </a:ext>
            </a:extLst>
          </p:cNvPr>
          <p:cNvCxnSpPr>
            <a:cxnSpLocks noChangeShapeType="1"/>
          </p:cNvCxnSpPr>
          <p:nvPr/>
        </p:nvCxnSpPr>
        <p:spPr bwMode="auto">
          <a:xfrm rot="10800000" flipH="1">
            <a:off x="381000" y="3130550"/>
            <a:ext cx="8534400" cy="1588"/>
          </a:xfrm>
          <a:prstGeom prst="line">
            <a:avLst/>
          </a:prstGeom>
          <a:noFill/>
          <a:ln w="9525">
            <a:solidFill>
              <a:schemeClr val="bg1"/>
            </a:solidFill>
            <a:prstDash val="lgDashDotDot"/>
            <a:round/>
            <a:headEnd/>
            <a:tailEnd/>
          </a:ln>
          <a:extLst>
            <a:ext uri="{909E8E84-426E-40DD-AFC4-6F175D3DCCD1}">
              <a14:hiddenFill xmlns:a14="http://schemas.microsoft.com/office/drawing/2010/main">
                <a:noFill/>
              </a14:hiddenFill>
            </a:ext>
          </a:extLst>
        </p:spPr>
      </p:cxnSp>
      <p:sp>
        <p:nvSpPr>
          <p:cNvPr id="43037" name="Rectangle 7">
            <a:extLst>
              <a:ext uri="{FF2B5EF4-FFF2-40B4-BE49-F238E27FC236}">
                <a16:creationId xmlns:a16="http://schemas.microsoft.com/office/drawing/2014/main" id="{0DEFDC0C-6957-004D-B302-702976311D82}"/>
              </a:ext>
            </a:extLst>
          </p:cNvPr>
          <p:cNvSpPr>
            <a:spLocks noChangeArrowheads="1"/>
          </p:cNvSpPr>
          <p:nvPr/>
        </p:nvSpPr>
        <p:spPr bwMode="auto">
          <a:xfrm>
            <a:off x="685800" y="4959350"/>
            <a:ext cx="7848600" cy="1414463"/>
          </a:xfrm>
          <a:prstGeom prst="rect">
            <a:avLst/>
          </a:prstGeom>
          <a:solidFill>
            <a:schemeClr val="accent1"/>
          </a:solidFill>
          <a:ln w="9525">
            <a:solidFill>
              <a:schemeClr val="tx2"/>
            </a:solidFill>
            <a:miter lim="800000"/>
            <a:headEnd/>
            <a:tailEnd/>
          </a:ln>
        </p:spPr>
        <p:txBody>
          <a:bodyPr lIns="82124" tIns="41061" rIns="82124" bIns="41061" anchor="ctr"/>
          <a:lstStyle>
            <a:lvl1pPr marL="171450" indent="-171450"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lnSpc>
                <a:spcPct val="105000"/>
              </a:lnSpc>
              <a:spcBef>
                <a:spcPct val="10000"/>
              </a:spcBef>
              <a:buFontTx/>
              <a:buChar char="•"/>
            </a:pPr>
            <a:r>
              <a:rPr lang="en-US" altLang="nb-NO" sz="1400" b="1">
                <a:solidFill>
                  <a:schemeClr val="bg1"/>
                </a:solidFill>
              </a:rPr>
              <a:t>Network Consolidation</a:t>
            </a:r>
            <a:r>
              <a:rPr lang="en-US" altLang="nb-NO" sz="1400">
                <a:solidFill>
                  <a:schemeClr val="bg1"/>
                </a:solidFill>
              </a:rPr>
              <a:t> – Merging Multiple parallel network into a shared infrastructure</a:t>
            </a:r>
          </a:p>
          <a:p>
            <a:pPr eaLnBrk="1" hangingPunct="1">
              <a:lnSpc>
                <a:spcPct val="105000"/>
              </a:lnSpc>
              <a:spcBef>
                <a:spcPct val="10000"/>
              </a:spcBef>
              <a:buFontTx/>
              <a:buChar char="•"/>
            </a:pPr>
            <a:r>
              <a:rPr lang="en-US" altLang="nb-NO" sz="1400" b="1">
                <a:solidFill>
                  <a:schemeClr val="bg1"/>
                </a:solidFill>
              </a:rPr>
              <a:t>Network segmentation</a:t>
            </a:r>
            <a:r>
              <a:rPr lang="en-US" altLang="nb-NO" sz="1400">
                <a:solidFill>
                  <a:schemeClr val="bg1"/>
                </a:solidFill>
              </a:rPr>
              <a:t> – By user groups or business function</a:t>
            </a:r>
          </a:p>
          <a:p>
            <a:pPr eaLnBrk="1" hangingPunct="1">
              <a:lnSpc>
                <a:spcPct val="105000"/>
              </a:lnSpc>
              <a:spcBef>
                <a:spcPct val="10000"/>
              </a:spcBef>
              <a:buFontTx/>
              <a:buChar char="•"/>
            </a:pPr>
            <a:r>
              <a:rPr lang="en-US" altLang="nb-NO" sz="1400" b="1">
                <a:solidFill>
                  <a:schemeClr val="bg1"/>
                </a:solidFill>
              </a:rPr>
              <a:t>Service and policy centralization</a:t>
            </a:r>
            <a:r>
              <a:rPr lang="en-US" altLang="nb-NO" sz="1400">
                <a:solidFill>
                  <a:schemeClr val="bg1"/>
                </a:solidFill>
              </a:rPr>
              <a:t> – Security policies and appliances at a central location</a:t>
            </a:r>
          </a:p>
          <a:p>
            <a:pPr>
              <a:lnSpc>
                <a:spcPct val="105000"/>
              </a:lnSpc>
              <a:spcBef>
                <a:spcPct val="10000"/>
              </a:spcBef>
              <a:buFontTx/>
              <a:buChar char="•"/>
            </a:pPr>
            <a:r>
              <a:rPr lang="en-US" altLang="nb-NO" sz="1400" b="1">
                <a:solidFill>
                  <a:schemeClr val="bg1"/>
                </a:solidFill>
              </a:rPr>
              <a:t>New applications readiness</a:t>
            </a:r>
            <a:r>
              <a:rPr lang="en-US" altLang="nb-NO" sz="1400">
                <a:solidFill>
                  <a:schemeClr val="bg1"/>
                </a:solidFill>
              </a:rPr>
              <a:t> – Converged multi-service network </a:t>
            </a:r>
            <a:endParaRPr lang="en-US" altLang="nb-NO" sz="1400"/>
          </a:p>
          <a:p>
            <a:pPr>
              <a:lnSpc>
                <a:spcPct val="105000"/>
              </a:lnSpc>
              <a:spcBef>
                <a:spcPct val="10000"/>
              </a:spcBef>
              <a:buFontTx/>
              <a:buChar char="•"/>
            </a:pPr>
            <a:r>
              <a:rPr lang="en-US" altLang="nb-NO" sz="1400" b="1">
                <a:solidFill>
                  <a:schemeClr val="bg1"/>
                </a:solidFill>
              </a:rPr>
              <a:t>Increased network security</a:t>
            </a:r>
            <a:r>
              <a:rPr lang="en-US" altLang="nb-NO" sz="1400">
                <a:solidFill>
                  <a:schemeClr val="bg1"/>
                </a:solidFill>
              </a:rPr>
              <a:t> – User groups segmentation with VPNs</a:t>
            </a:r>
          </a:p>
        </p:txBody>
      </p:sp>
      <p:grpSp>
        <p:nvGrpSpPr>
          <p:cNvPr id="43038" name="Group 30">
            <a:extLst>
              <a:ext uri="{FF2B5EF4-FFF2-40B4-BE49-F238E27FC236}">
                <a16:creationId xmlns:a16="http://schemas.microsoft.com/office/drawing/2014/main" id="{A190F872-FB54-A64C-98AD-7803700D77C7}"/>
              </a:ext>
            </a:extLst>
          </p:cNvPr>
          <p:cNvGrpSpPr>
            <a:grpSpLocks/>
          </p:cNvGrpSpPr>
          <p:nvPr/>
        </p:nvGrpSpPr>
        <p:grpSpPr bwMode="auto">
          <a:xfrm>
            <a:off x="7315200" y="379413"/>
            <a:ext cx="1323975" cy="611187"/>
            <a:chOff x="4608" y="239"/>
            <a:chExt cx="834" cy="385"/>
          </a:xfrm>
        </p:grpSpPr>
        <p:sp>
          <p:nvSpPr>
            <p:cNvPr id="43039" name="Freeform 31">
              <a:extLst>
                <a:ext uri="{FF2B5EF4-FFF2-40B4-BE49-F238E27FC236}">
                  <a16:creationId xmlns:a16="http://schemas.microsoft.com/office/drawing/2014/main" id="{EC7DD5F5-8A00-DD4B-A90E-BA8213DC2199}"/>
                </a:ext>
              </a:extLst>
            </p:cNvPr>
            <p:cNvSpPr>
              <a:spLocks/>
            </p:cNvSpPr>
            <p:nvPr/>
          </p:nvSpPr>
          <p:spPr bwMode="auto">
            <a:xfrm>
              <a:off x="4608" y="239"/>
              <a:ext cx="253" cy="385"/>
            </a:xfrm>
            <a:custGeom>
              <a:avLst/>
              <a:gdLst>
                <a:gd name="T0" fmla="*/ 175 w 253"/>
                <a:gd name="T1" fmla="*/ 8 h 385"/>
                <a:gd name="T2" fmla="*/ 175 w 253"/>
                <a:gd name="T3" fmla="*/ 4 h 385"/>
                <a:gd name="T4" fmla="*/ 174 w 253"/>
                <a:gd name="T5" fmla="*/ 3 h 385"/>
                <a:gd name="T6" fmla="*/ 172 w 253"/>
                <a:gd name="T7" fmla="*/ 1 h 385"/>
                <a:gd name="T8" fmla="*/ 171 w 253"/>
                <a:gd name="T9" fmla="*/ 1 h 385"/>
                <a:gd name="T10" fmla="*/ 169 w 253"/>
                <a:gd name="T11" fmla="*/ 0 h 385"/>
                <a:gd name="T12" fmla="*/ 167 w 253"/>
                <a:gd name="T13" fmla="*/ 0 h 385"/>
                <a:gd name="T14" fmla="*/ 164 w 253"/>
                <a:gd name="T15" fmla="*/ 1 h 385"/>
                <a:gd name="T16" fmla="*/ 162 w 253"/>
                <a:gd name="T17" fmla="*/ 3 h 385"/>
                <a:gd name="T18" fmla="*/ 162 w 253"/>
                <a:gd name="T19" fmla="*/ 3 h 385"/>
                <a:gd name="T20" fmla="*/ 161 w 253"/>
                <a:gd name="T21" fmla="*/ 4 h 385"/>
                <a:gd name="T22" fmla="*/ 156 w 253"/>
                <a:gd name="T23" fmla="*/ 8 h 385"/>
                <a:gd name="T24" fmla="*/ 153 w 253"/>
                <a:gd name="T25" fmla="*/ 13 h 385"/>
                <a:gd name="T26" fmla="*/ 81 w 253"/>
                <a:gd name="T27" fmla="*/ 13 h 385"/>
                <a:gd name="T28" fmla="*/ 80 w 253"/>
                <a:gd name="T29" fmla="*/ 9 h 385"/>
                <a:gd name="T30" fmla="*/ 78 w 253"/>
                <a:gd name="T31" fmla="*/ 8 h 385"/>
                <a:gd name="T32" fmla="*/ 77 w 253"/>
                <a:gd name="T33" fmla="*/ 6 h 385"/>
                <a:gd name="T34" fmla="*/ 75 w 253"/>
                <a:gd name="T35" fmla="*/ 6 h 385"/>
                <a:gd name="T36" fmla="*/ 73 w 253"/>
                <a:gd name="T37" fmla="*/ 6 h 385"/>
                <a:gd name="T38" fmla="*/ 72 w 253"/>
                <a:gd name="T39" fmla="*/ 6 h 385"/>
                <a:gd name="T40" fmla="*/ 70 w 253"/>
                <a:gd name="T41" fmla="*/ 6 h 385"/>
                <a:gd name="T42" fmla="*/ 68 w 253"/>
                <a:gd name="T43" fmla="*/ 8 h 385"/>
                <a:gd name="T44" fmla="*/ 2 w 253"/>
                <a:gd name="T45" fmla="*/ 119 h 385"/>
                <a:gd name="T46" fmla="*/ 0 w 253"/>
                <a:gd name="T47" fmla="*/ 123 h 385"/>
                <a:gd name="T48" fmla="*/ 0 w 253"/>
                <a:gd name="T49" fmla="*/ 126 h 385"/>
                <a:gd name="T50" fmla="*/ 0 w 253"/>
                <a:gd name="T51" fmla="*/ 128 h 385"/>
                <a:gd name="T52" fmla="*/ 0 w 253"/>
                <a:gd name="T53" fmla="*/ 128 h 385"/>
                <a:gd name="T54" fmla="*/ 0 w 253"/>
                <a:gd name="T55" fmla="*/ 129 h 385"/>
                <a:gd name="T56" fmla="*/ 2 w 253"/>
                <a:gd name="T57" fmla="*/ 134 h 385"/>
                <a:gd name="T58" fmla="*/ 4 w 253"/>
                <a:gd name="T59" fmla="*/ 139 h 385"/>
                <a:gd name="T60" fmla="*/ 80 w 253"/>
                <a:gd name="T61" fmla="*/ 371 h 385"/>
                <a:gd name="T62" fmla="*/ 83 w 253"/>
                <a:gd name="T63" fmla="*/ 377 h 385"/>
                <a:gd name="T64" fmla="*/ 88 w 253"/>
                <a:gd name="T65" fmla="*/ 380 h 385"/>
                <a:gd name="T66" fmla="*/ 91 w 253"/>
                <a:gd name="T67" fmla="*/ 384 h 385"/>
                <a:gd name="T68" fmla="*/ 94 w 253"/>
                <a:gd name="T69" fmla="*/ 384 h 385"/>
                <a:gd name="T70" fmla="*/ 99 w 253"/>
                <a:gd name="T71" fmla="*/ 385 h 385"/>
                <a:gd name="T72" fmla="*/ 104 w 253"/>
                <a:gd name="T73" fmla="*/ 384 h 385"/>
                <a:gd name="T74" fmla="*/ 109 w 253"/>
                <a:gd name="T75" fmla="*/ 382 h 385"/>
                <a:gd name="T76" fmla="*/ 112 w 253"/>
                <a:gd name="T77" fmla="*/ 380 h 385"/>
                <a:gd name="T78" fmla="*/ 117 w 253"/>
                <a:gd name="T79" fmla="*/ 377 h 385"/>
                <a:gd name="T80" fmla="*/ 119 w 253"/>
                <a:gd name="T81" fmla="*/ 375 h 385"/>
                <a:gd name="T82" fmla="*/ 122 w 253"/>
                <a:gd name="T83" fmla="*/ 372 h 385"/>
                <a:gd name="T84" fmla="*/ 250 w 253"/>
                <a:gd name="T85" fmla="*/ 256 h 385"/>
                <a:gd name="T86" fmla="*/ 252 w 253"/>
                <a:gd name="T87" fmla="*/ 252 h 385"/>
                <a:gd name="T88" fmla="*/ 253 w 253"/>
                <a:gd name="T89" fmla="*/ 247 h 385"/>
                <a:gd name="T90" fmla="*/ 253 w 253"/>
                <a:gd name="T91" fmla="*/ 244 h 38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53"/>
                <a:gd name="T139" fmla="*/ 0 h 385"/>
                <a:gd name="T140" fmla="*/ 253 w 253"/>
                <a:gd name="T141" fmla="*/ 385 h 38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53" h="385">
                  <a:moveTo>
                    <a:pt x="253" y="241"/>
                  </a:moveTo>
                  <a:lnTo>
                    <a:pt x="175" y="8"/>
                  </a:lnTo>
                  <a:lnTo>
                    <a:pt x="175" y="6"/>
                  </a:lnTo>
                  <a:lnTo>
                    <a:pt x="175" y="4"/>
                  </a:lnTo>
                  <a:lnTo>
                    <a:pt x="174" y="4"/>
                  </a:lnTo>
                  <a:lnTo>
                    <a:pt x="174" y="3"/>
                  </a:lnTo>
                  <a:lnTo>
                    <a:pt x="172" y="1"/>
                  </a:lnTo>
                  <a:lnTo>
                    <a:pt x="171" y="1"/>
                  </a:lnTo>
                  <a:lnTo>
                    <a:pt x="169" y="0"/>
                  </a:lnTo>
                  <a:lnTo>
                    <a:pt x="167" y="0"/>
                  </a:lnTo>
                  <a:lnTo>
                    <a:pt x="166" y="1"/>
                  </a:lnTo>
                  <a:lnTo>
                    <a:pt x="164" y="1"/>
                  </a:lnTo>
                  <a:lnTo>
                    <a:pt x="162" y="3"/>
                  </a:lnTo>
                  <a:lnTo>
                    <a:pt x="161" y="4"/>
                  </a:lnTo>
                  <a:lnTo>
                    <a:pt x="159" y="6"/>
                  </a:lnTo>
                  <a:lnTo>
                    <a:pt x="156" y="8"/>
                  </a:lnTo>
                  <a:lnTo>
                    <a:pt x="154" y="11"/>
                  </a:lnTo>
                  <a:lnTo>
                    <a:pt x="153" y="13"/>
                  </a:lnTo>
                  <a:lnTo>
                    <a:pt x="81" y="14"/>
                  </a:lnTo>
                  <a:lnTo>
                    <a:pt x="81" y="13"/>
                  </a:lnTo>
                  <a:lnTo>
                    <a:pt x="81" y="11"/>
                  </a:lnTo>
                  <a:lnTo>
                    <a:pt x="80" y="9"/>
                  </a:lnTo>
                  <a:lnTo>
                    <a:pt x="78" y="8"/>
                  </a:lnTo>
                  <a:lnTo>
                    <a:pt x="77" y="6"/>
                  </a:lnTo>
                  <a:lnTo>
                    <a:pt x="75" y="6"/>
                  </a:lnTo>
                  <a:lnTo>
                    <a:pt x="73" y="6"/>
                  </a:lnTo>
                  <a:lnTo>
                    <a:pt x="72" y="6"/>
                  </a:lnTo>
                  <a:lnTo>
                    <a:pt x="70" y="6"/>
                  </a:lnTo>
                  <a:lnTo>
                    <a:pt x="68" y="8"/>
                  </a:lnTo>
                  <a:lnTo>
                    <a:pt x="2" y="119"/>
                  </a:lnTo>
                  <a:lnTo>
                    <a:pt x="2" y="121"/>
                  </a:lnTo>
                  <a:lnTo>
                    <a:pt x="0" y="123"/>
                  </a:lnTo>
                  <a:lnTo>
                    <a:pt x="0" y="124"/>
                  </a:lnTo>
                  <a:lnTo>
                    <a:pt x="0" y="126"/>
                  </a:lnTo>
                  <a:lnTo>
                    <a:pt x="0" y="128"/>
                  </a:lnTo>
                  <a:lnTo>
                    <a:pt x="0" y="129"/>
                  </a:lnTo>
                  <a:lnTo>
                    <a:pt x="0" y="131"/>
                  </a:lnTo>
                  <a:lnTo>
                    <a:pt x="2" y="134"/>
                  </a:lnTo>
                  <a:lnTo>
                    <a:pt x="2" y="137"/>
                  </a:lnTo>
                  <a:lnTo>
                    <a:pt x="4" y="139"/>
                  </a:lnTo>
                  <a:lnTo>
                    <a:pt x="78" y="366"/>
                  </a:lnTo>
                  <a:lnTo>
                    <a:pt x="80" y="371"/>
                  </a:lnTo>
                  <a:lnTo>
                    <a:pt x="81" y="374"/>
                  </a:lnTo>
                  <a:lnTo>
                    <a:pt x="83" y="377"/>
                  </a:lnTo>
                  <a:lnTo>
                    <a:pt x="85" y="379"/>
                  </a:lnTo>
                  <a:lnTo>
                    <a:pt x="88" y="380"/>
                  </a:lnTo>
                  <a:lnTo>
                    <a:pt x="90" y="382"/>
                  </a:lnTo>
                  <a:lnTo>
                    <a:pt x="91" y="384"/>
                  </a:lnTo>
                  <a:lnTo>
                    <a:pt x="93" y="384"/>
                  </a:lnTo>
                  <a:lnTo>
                    <a:pt x="94" y="384"/>
                  </a:lnTo>
                  <a:lnTo>
                    <a:pt x="98" y="385"/>
                  </a:lnTo>
                  <a:lnTo>
                    <a:pt x="99" y="385"/>
                  </a:lnTo>
                  <a:lnTo>
                    <a:pt x="103" y="384"/>
                  </a:lnTo>
                  <a:lnTo>
                    <a:pt x="104" y="384"/>
                  </a:lnTo>
                  <a:lnTo>
                    <a:pt x="106" y="384"/>
                  </a:lnTo>
                  <a:lnTo>
                    <a:pt x="109" y="382"/>
                  </a:lnTo>
                  <a:lnTo>
                    <a:pt x="111" y="380"/>
                  </a:lnTo>
                  <a:lnTo>
                    <a:pt x="112" y="380"/>
                  </a:lnTo>
                  <a:lnTo>
                    <a:pt x="115" y="379"/>
                  </a:lnTo>
                  <a:lnTo>
                    <a:pt x="117" y="377"/>
                  </a:lnTo>
                  <a:lnTo>
                    <a:pt x="119" y="375"/>
                  </a:lnTo>
                  <a:lnTo>
                    <a:pt x="120" y="374"/>
                  </a:lnTo>
                  <a:lnTo>
                    <a:pt x="122" y="372"/>
                  </a:lnTo>
                  <a:lnTo>
                    <a:pt x="250" y="256"/>
                  </a:lnTo>
                  <a:lnTo>
                    <a:pt x="252" y="254"/>
                  </a:lnTo>
                  <a:lnTo>
                    <a:pt x="252" y="252"/>
                  </a:lnTo>
                  <a:lnTo>
                    <a:pt x="253" y="251"/>
                  </a:lnTo>
                  <a:lnTo>
                    <a:pt x="253" y="247"/>
                  </a:lnTo>
                  <a:lnTo>
                    <a:pt x="253" y="246"/>
                  </a:lnTo>
                  <a:lnTo>
                    <a:pt x="253" y="244"/>
                  </a:lnTo>
                  <a:lnTo>
                    <a:pt x="253" y="241"/>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0" name="Freeform 32">
              <a:extLst>
                <a:ext uri="{FF2B5EF4-FFF2-40B4-BE49-F238E27FC236}">
                  <a16:creationId xmlns:a16="http://schemas.microsoft.com/office/drawing/2014/main" id="{5B6EDF43-17AF-6846-ACB8-D96B10C749B7}"/>
                </a:ext>
              </a:extLst>
            </p:cNvPr>
            <p:cNvSpPr>
              <a:spLocks/>
            </p:cNvSpPr>
            <p:nvPr/>
          </p:nvSpPr>
          <p:spPr bwMode="auto">
            <a:xfrm>
              <a:off x="4618" y="258"/>
              <a:ext cx="149" cy="131"/>
            </a:xfrm>
            <a:custGeom>
              <a:avLst/>
              <a:gdLst>
                <a:gd name="T0" fmla="*/ 63 w 149"/>
                <a:gd name="T1" fmla="*/ 3 h 131"/>
                <a:gd name="T2" fmla="*/ 146 w 149"/>
                <a:gd name="T3" fmla="*/ 0 h 131"/>
                <a:gd name="T4" fmla="*/ 149 w 149"/>
                <a:gd name="T5" fmla="*/ 47 h 131"/>
                <a:gd name="T6" fmla="*/ 58 w 149"/>
                <a:gd name="T7" fmla="*/ 130 h 131"/>
                <a:gd name="T8" fmla="*/ 13 w 149"/>
                <a:gd name="T9" fmla="*/ 131 h 131"/>
                <a:gd name="T10" fmla="*/ 0 w 149"/>
                <a:gd name="T11" fmla="*/ 110 h 131"/>
                <a:gd name="T12" fmla="*/ 7 w 149"/>
                <a:gd name="T13" fmla="*/ 96 h 131"/>
                <a:gd name="T14" fmla="*/ 63 w 149"/>
                <a:gd name="T15" fmla="*/ 3 h 131"/>
                <a:gd name="T16" fmla="*/ 0 60000 65536"/>
                <a:gd name="T17" fmla="*/ 0 60000 65536"/>
                <a:gd name="T18" fmla="*/ 0 60000 65536"/>
                <a:gd name="T19" fmla="*/ 0 60000 65536"/>
                <a:gd name="T20" fmla="*/ 0 60000 65536"/>
                <a:gd name="T21" fmla="*/ 0 60000 65536"/>
                <a:gd name="T22" fmla="*/ 0 60000 65536"/>
                <a:gd name="T23" fmla="*/ 0 60000 65536"/>
                <a:gd name="T24" fmla="*/ 0 w 149"/>
                <a:gd name="T25" fmla="*/ 0 h 131"/>
                <a:gd name="T26" fmla="*/ 149 w 149"/>
                <a:gd name="T27" fmla="*/ 131 h 13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9" h="131">
                  <a:moveTo>
                    <a:pt x="63" y="3"/>
                  </a:moveTo>
                  <a:lnTo>
                    <a:pt x="146" y="0"/>
                  </a:lnTo>
                  <a:lnTo>
                    <a:pt x="149" y="47"/>
                  </a:lnTo>
                  <a:lnTo>
                    <a:pt x="58" y="130"/>
                  </a:lnTo>
                  <a:lnTo>
                    <a:pt x="13" y="131"/>
                  </a:lnTo>
                  <a:lnTo>
                    <a:pt x="0" y="110"/>
                  </a:lnTo>
                  <a:lnTo>
                    <a:pt x="7" y="96"/>
                  </a:lnTo>
                  <a:lnTo>
                    <a:pt x="6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1" name="Freeform 33">
              <a:extLst>
                <a:ext uri="{FF2B5EF4-FFF2-40B4-BE49-F238E27FC236}">
                  <a16:creationId xmlns:a16="http://schemas.microsoft.com/office/drawing/2014/main" id="{D955F424-0417-294C-9E3E-08CA176E02C5}"/>
                </a:ext>
              </a:extLst>
            </p:cNvPr>
            <p:cNvSpPr>
              <a:spLocks/>
            </p:cNvSpPr>
            <p:nvPr/>
          </p:nvSpPr>
          <p:spPr bwMode="auto">
            <a:xfrm>
              <a:off x="4641" y="256"/>
              <a:ext cx="110" cy="111"/>
            </a:xfrm>
            <a:custGeom>
              <a:avLst/>
              <a:gdLst>
                <a:gd name="T0" fmla="*/ 110 w 110"/>
                <a:gd name="T1" fmla="*/ 0 h 111"/>
                <a:gd name="T2" fmla="*/ 100 w 110"/>
                <a:gd name="T3" fmla="*/ 0 h 111"/>
                <a:gd name="T4" fmla="*/ 0 w 110"/>
                <a:gd name="T5" fmla="*/ 111 h 111"/>
                <a:gd name="T6" fmla="*/ 110 w 110"/>
                <a:gd name="T7" fmla="*/ 0 h 111"/>
                <a:gd name="T8" fmla="*/ 0 60000 65536"/>
                <a:gd name="T9" fmla="*/ 0 60000 65536"/>
                <a:gd name="T10" fmla="*/ 0 60000 65536"/>
                <a:gd name="T11" fmla="*/ 0 60000 65536"/>
                <a:gd name="T12" fmla="*/ 0 w 110"/>
                <a:gd name="T13" fmla="*/ 0 h 111"/>
                <a:gd name="T14" fmla="*/ 110 w 110"/>
                <a:gd name="T15" fmla="*/ 111 h 111"/>
              </a:gdLst>
              <a:ahLst/>
              <a:cxnLst>
                <a:cxn ang="T8">
                  <a:pos x="T0" y="T1"/>
                </a:cxn>
                <a:cxn ang="T9">
                  <a:pos x="T2" y="T3"/>
                </a:cxn>
                <a:cxn ang="T10">
                  <a:pos x="T4" y="T5"/>
                </a:cxn>
                <a:cxn ang="T11">
                  <a:pos x="T6" y="T7"/>
                </a:cxn>
              </a:cxnLst>
              <a:rect l="T12" t="T13" r="T14" b="T15"/>
              <a:pathLst>
                <a:path w="110" h="111">
                  <a:moveTo>
                    <a:pt x="110" y="0"/>
                  </a:moveTo>
                  <a:lnTo>
                    <a:pt x="100" y="0"/>
                  </a:lnTo>
                  <a:lnTo>
                    <a:pt x="0" y="111"/>
                  </a:lnTo>
                  <a:lnTo>
                    <a:pt x="110"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2" name="Freeform 34">
              <a:extLst>
                <a:ext uri="{FF2B5EF4-FFF2-40B4-BE49-F238E27FC236}">
                  <a16:creationId xmlns:a16="http://schemas.microsoft.com/office/drawing/2014/main" id="{E426E441-BCF1-E34F-8EB6-C8EC392BB24D}"/>
                </a:ext>
              </a:extLst>
            </p:cNvPr>
            <p:cNvSpPr>
              <a:spLocks/>
            </p:cNvSpPr>
            <p:nvPr/>
          </p:nvSpPr>
          <p:spPr bwMode="auto">
            <a:xfrm>
              <a:off x="4636" y="258"/>
              <a:ext cx="96" cy="110"/>
            </a:xfrm>
            <a:custGeom>
              <a:avLst/>
              <a:gdLst>
                <a:gd name="T0" fmla="*/ 96 w 96"/>
                <a:gd name="T1" fmla="*/ 0 h 110"/>
                <a:gd name="T2" fmla="*/ 87 w 96"/>
                <a:gd name="T3" fmla="*/ 0 h 110"/>
                <a:gd name="T4" fmla="*/ 0 w 96"/>
                <a:gd name="T5" fmla="*/ 110 h 110"/>
                <a:gd name="T6" fmla="*/ 96 w 96"/>
                <a:gd name="T7" fmla="*/ 0 h 110"/>
                <a:gd name="T8" fmla="*/ 0 60000 65536"/>
                <a:gd name="T9" fmla="*/ 0 60000 65536"/>
                <a:gd name="T10" fmla="*/ 0 60000 65536"/>
                <a:gd name="T11" fmla="*/ 0 60000 65536"/>
                <a:gd name="T12" fmla="*/ 0 w 96"/>
                <a:gd name="T13" fmla="*/ 0 h 110"/>
                <a:gd name="T14" fmla="*/ 96 w 96"/>
                <a:gd name="T15" fmla="*/ 110 h 110"/>
              </a:gdLst>
              <a:ahLst/>
              <a:cxnLst>
                <a:cxn ang="T8">
                  <a:pos x="T0" y="T1"/>
                </a:cxn>
                <a:cxn ang="T9">
                  <a:pos x="T2" y="T3"/>
                </a:cxn>
                <a:cxn ang="T10">
                  <a:pos x="T4" y="T5"/>
                </a:cxn>
                <a:cxn ang="T11">
                  <a:pos x="T6" y="T7"/>
                </a:cxn>
              </a:cxnLst>
              <a:rect l="T12" t="T13" r="T14" b="T15"/>
              <a:pathLst>
                <a:path w="96" h="110">
                  <a:moveTo>
                    <a:pt x="96" y="0"/>
                  </a:moveTo>
                  <a:lnTo>
                    <a:pt x="87" y="0"/>
                  </a:lnTo>
                  <a:lnTo>
                    <a:pt x="0" y="110"/>
                  </a:lnTo>
                  <a:lnTo>
                    <a:pt x="96"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3" name="Freeform 35">
              <a:extLst>
                <a:ext uri="{FF2B5EF4-FFF2-40B4-BE49-F238E27FC236}">
                  <a16:creationId xmlns:a16="http://schemas.microsoft.com/office/drawing/2014/main" id="{24090BE1-9FB8-0448-BDEC-75971F965A37}"/>
                </a:ext>
              </a:extLst>
            </p:cNvPr>
            <p:cNvSpPr>
              <a:spLocks/>
            </p:cNvSpPr>
            <p:nvPr/>
          </p:nvSpPr>
          <p:spPr bwMode="auto">
            <a:xfrm>
              <a:off x="4630" y="258"/>
              <a:ext cx="84" cy="110"/>
            </a:xfrm>
            <a:custGeom>
              <a:avLst/>
              <a:gdLst>
                <a:gd name="T0" fmla="*/ 84 w 84"/>
                <a:gd name="T1" fmla="*/ 0 h 110"/>
                <a:gd name="T2" fmla="*/ 79 w 84"/>
                <a:gd name="T3" fmla="*/ 0 h 110"/>
                <a:gd name="T4" fmla="*/ 0 w 84"/>
                <a:gd name="T5" fmla="*/ 110 h 110"/>
                <a:gd name="T6" fmla="*/ 84 w 84"/>
                <a:gd name="T7" fmla="*/ 0 h 110"/>
                <a:gd name="T8" fmla="*/ 0 60000 65536"/>
                <a:gd name="T9" fmla="*/ 0 60000 65536"/>
                <a:gd name="T10" fmla="*/ 0 60000 65536"/>
                <a:gd name="T11" fmla="*/ 0 60000 65536"/>
                <a:gd name="T12" fmla="*/ 0 w 84"/>
                <a:gd name="T13" fmla="*/ 0 h 110"/>
                <a:gd name="T14" fmla="*/ 84 w 84"/>
                <a:gd name="T15" fmla="*/ 110 h 110"/>
              </a:gdLst>
              <a:ahLst/>
              <a:cxnLst>
                <a:cxn ang="T8">
                  <a:pos x="T0" y="T1"/>
                </a:cxn>
                <a:cxn ang="T9">
                  <a:pos x="T2" y="T3"/>
                </a:cxn>
                <a:cxn ang="T10">
                  <a:pos x="T4" y="T5"/>
                </a:cxn>
                <a:cxn ang="T11">
                  <a:pos x="T6" y="T7"/>
                </a:cxn>
              </a:cxnLst>
              <a:rect l="T12" t="T13" r="T14" b="T15"/>
              <a:pathLst>
                <a:path w="84" h="110">
                  <a:moveTo>
                    <a:pt x="84" y="0"/>
                  </a:moveTo>
                  <a:lnTo>
                    <a:pt x="79" y="0"/>
                  </a:lnTo>
                  <a:lnTo>
                    <a:pt x="0" y="110"/>
                  </a:lnTo>
                  <a:lnTo>
                    <a:pt x="84"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4" name="Freeform 36">
              <a:extLst>
                <a:ext uri="{FF2B5EF4-FFF2-40B4-BE49-F238E27FC236}">
                  <a16:creationId xmlns:a16="http://schemas.microsoft.com/office/drawing/2014/main" id="{190CB5D7-D721-BC47-AD8D-43A5673897D0}"/>
                </a:ext>
              </a:extLst>
            </p:cNvPr>
            <p:cNvSpPr>
              <a:spLocks/>
            </p:cNvSpPr>
            <p:nvPr/>
          </p:nvSpPr>
          <p:spPr bwMode="auto">
            <a:xfrm>
              <a:off x="4625" y="260"/>
              <a:ext cx="73" cy="108"/>
            </a:xfrm>
            <a:custGeom>
              <a:avLst/>
              <a:gdLst>
                <a:gd name="T0" fmla="*/ 73 w 73"/>
                <a:gd name="T1" fmla="*/ 0 h 108"/>
                <a:gd name="T2" fmla="*/ 68 w 73"/>
                <a:gd name="T3" fmla="*/ 0 h 108"/>
                <a:gd name="T4" fmla="*/ 0 w 73"/>
                <a:gd name="T5" fmla="*/ 108 h 108"/>
                <a:gd name="T6" fmla="*/ 73 w 73"/>
                <a:gd name="T7" fmla="*/ 0 h 108"/>
                <a:gd name="T8" fmla="*/ 0 60000 65536"/>
                <a:gd name="T9" fmla="*/ 0 60000 65536"/>
                <a:gd name="T10" fmla="*/ 0 60000 65536"/>
                <a:gd name="T11" fmla="*/ 0 60000 65536"/>
                <a:gd name="T12" fmla="*/ 0 w 73"/>
                <a:gd name="T13" fmla="*/ 0 h 108"/>
                <a:gd name="T14" fmla="*/ 73 w 73"/>
                <a:gd name="T15" fmla="*/ 108 h 108"/>
              </a:gdLst>
              <a:ahLst/>
              <a:cxnLst>
                <a:cxn ang="T8">
                  <a:pos x="T0" y="T1"/>
                </a:cxn>
                <a:cxn ang="T9">
                  <a:pos x="T2" y="T3"/>
                </a:cxn>
                <a:cxn ang="T10">
                  <a:pos x="T4" y="T5"/>
                </a:cxn>
                <a:cxn ang="T11">
                  <a:pos x="T6" y="T7"/>
                </a:cxn>
              </a:cxnLst>
              <a:rect l="T12" t="T13" r="T14" b="T15"/>
              <a:pathLst>
                <a:path w="73" h="108">
                  <a:moveTo>
                    <a:pt x="73" y="0"/>
                  </a:moveTo>
                  <a:lnTo>
                    <a:pt x="68" y="0"/>
                  </a:lnTo>
                  <a:lnTo>
                    <a:pt x="0" y="108"/>
                  </a:lnTo>
                  <a:lnTo>
                    <a:pt x="73"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5" name="Freeform 37">
              <a:extLst>
                <a:ext uri="{FF2B5EF4-FFF2-40B4-BE49-F238E27FC236}">
                  <a16:creationId xmlns:a16="http://schemas.microsoft.com/office/drawing/2014/main" id="{2289085C-7CD4-754F-8C3B-6423415A4729}"/>
                </a:ext>
              </a:extLst>
            </p:cNvPr>
            <p:cNvSpPr>
              <a:spLocks/>
            </p:cNvSpPr>
            <p:nvPr/>
          </p:nvSpPr>
          <p:spPr bwMode="auto">
            <a:xfrm>
              <a:off x="4613" y="247"/>
              <a:ext cx="243" cy="369"/>
            </a:xfrm>
            <a:custGeom>
              <a:avLst/>
              <a:gdLst>
                <a:gd name="T0" fmla="*/ 167 w 243"/>
                <a:gd name="T1" fmla="*/ 1 h 369"/>
                <a:gd name="T2" fmla="*/ 166 w 243"/>
                <a:gd name="T3" fmla="*/ 0 h 369"/>
                <a:gd name="T4" fmla="*/ 164 w 243"/>
                <a:gd name="T5" fmla="*/ 0 h 369"/>
                <a:gd name="T6" fmla="*/ 162 w 243"/>
                <a:gd name="T7" fmla="*/ 0 h 369"/>
                <a:gd name="T8" fmla="*/ 161 w 243"/>
                <a:gd name="T9" fmla="*/ 0 h 369"/>
                <a:gd name="T10" fmla="*/ 33 w 243"/>
                <a:gd name="T11" fmla="*/ 118 h 369"/>
                <a:gd name="T12" fmla="*/ 29 w 243"/>
                <a:gd name="T13" fmla="*/ 120 h 369"/>
                <a:gd name="T14" fmla="*/ 25 w 243"/>
                <a:gd name="T15" fmla="*/ 121 h 369"/>
                <a:gd name="T16" fmla="*/ 21 w 243"/>
                <a:gd name="T17" fmla="*/ 121 h 369"/>
                <a:gd name="T18" fmla="*/ 18 w 243"/>
                <a:gd name="T19" fmla="*/ 123 h 369"/>
                <a:gd name="T20" fmla="*/ 15 w 243"/>
                <a:gd name="T21" fmla="*/ 123 h 369"/>
                <a:gd name="T22" fmla="*/ 13 w 243"/>
                <a:gd name="T23" fmla="*/ 123 h 369"/>
                <a:gd name="T24" fmla="*/ 10 w 243"/>
                <a:gd name="T25" fmla="*/ 123 h 369"/>
                <a:gd name="T26" fmla="*/ 10 w 243"/>
                <a:gd name="T27" fmla="*/ 121 h 369"/>
                <a:gd name="T28" fmla="*/ 8 w 243"/>
                <a:gd name="T29" fmla="*/ 120 h 369"/>
                <a:gd name="T30" fmla="*/ 8 w 243"/>
                <a:gd name="T31" fmla="*/ 118 h 369"/>
                <a:gd name="T32" fmla="*/ 7 w 243"/>
                <a:gd name="T33" fmla="*/ 116 h 369"/>
                <a:gd name="T34" fmla="*/ 7 w 243"/>
                <a:gd name="T35" fmla="*/ 115 h 369"/>
                <a:gd name="T36" fmla="*/ 5 w 243"/>
                <a:gd name="T37" fmla="*/ 115 h 369"/>
                <a:gd name="T38" fmla="*/ 4 w 243"/>
                <a:gd name="T39" fmla="*/ 113 h 369"/>
                <a:gd name="T40" fmla="*/ 2 w 243"/>
                <a:gd name="T41" fmla="*/ 115 h 369"/>
                <a:gd name="T42" fmla="*/ 0 w 243"/>
                <a:gd name="T43" fmla="*/ 118 h 369"/>
                <a:gd name="T44" fmla="*/ 0 w 243"/>
                <a:gd name="T45" fmla="*/ 121 h 369"/>
                <a:gd name="T46" fmla="*/ 2 w 243"/>
                <a:gd name="T47" fmla="*/ 126 h 369"/>
                <a:gd name="T48" fmla="*/ 78 w 243"/>
                <a:gd name="T49" fmla="*/ 356 h 369"/>
                <a:gd name="T50" fmla="*/ 80 w 243"/>
                <a:gd name="T51" fmla="*/ 361 h 369"/>
                <a:gd name="T52" fmla="*/ 83 w 243"/>
                <a:gd name="T53" fmla="*/ 366 h 369"/>
                <a:gd name="T54" fmla="*/ 86 w 243"/>
                <a:gd name="T55" fmla="*/ 367 h 369"/>
                <a:gd name="T56" fmla="*/ 88 w 243"/>
                <a:gd name="T57" fmla="*/ 369 h 369"/>
                <a:gd name="T58" fmla="*/ 93 w 243"/>
                <a:gd name="T59" fmla="*/ 369 h 369"/>
                <a:gd name="T60" fmla="*/ 98 w 243"/>
                <a:gd name="T61" fmla="*/ 369 h 369"/>
                <a:gd name="T62" fmla="*/ 101 w 243"/>
                <a:gd name="T63" fmla="*/ 367 h 369"/>
                <a:gd name="T64" fmla="*/ 104 w 243"/>
                <a:gd name="T65" fmla="*/ 366 h 369"/>
                <a:gd name="T66" fmla="*/ 109 w 243"/>
                <a:gd name="T67" fmla="*/ 364 h 369"/>
                <a:gd name="T68" fmla="*/ 110 w 243"/>
                <a:gd name="T69" fmla="*/ 363 h 369"/>
                <a:gd name="T70" fmla="*/ 114 w 243"/>
                <a:gd name="T71" fmla="*/ 359 h 369"/>
                <a:gd name="T72" fmla="*/ 114 w 243"/>
                <a:gd name="T73" fmla="*/ 359 h 369"/>
                <a:gd name="T74" fmla="*/ 243 w 243"/>
                <a:gd name="T75" fmla="*/ 239 h 369"/>
                <a:gd name="T76" fmla="*/ 243 w 243"/>
                <a:gd name="T77" fmla="*/ 235 h 36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43"/>
                <a:gd name="T118" fmla="*/ 0 h 369"/>
                <a:gd name="T119" fmla="*/ 243 w 243"/>
                <a:gd name="T120" fmla="*/ 369 h 36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43" h="369">
                  <a:moveTo>
                    <a:pt x="243" y="235"/>
                  </a:moveTo>
                  <a:lnTo>
                    <a:pt x="167" y="1"/>
                  </a:lnTo>
                  <a:lnTo>
                    <a:pt x="166" y="1"/>
                  </a:lnTo>
                  <a:lnTo>
                    <a:pt x="166" y="0"/>
                  </a:lnTo>
                  <a:lnTo>
                    <a:pt x="164" y="0"/>
                  </a:lnTo>
                  <a:lnTo>
                    <a:pt x="162" y="0"/>
                  </a:lnTo>
                  <a:lnTo>
                    <a:pt x="161" y="0"/>
                  </a:lnTo>
                  <a:lnTo>
                    <a:pt x="33" y="118"/>
                  </a:lnTo>
                  <a:lnTo>
                    <a:pt x="31" y="118"/>
                  </a:lnTo>
                  <a:lnTo>
                    <a:pt x="29" y="120"/>
                  </a:lnTo>
                  <a:lnTo>
                    <a:pt x="28" y="120"/>
                  </a:lnTo>
                  <a:lnTo>
                    <a:pt x="25" y="121"/>
                  </a:lnTo>
                  <a:lnTo>
                    <a:pt x="23" y="121"/>
                  </a:lnTo>
                  <a:lnTo>
                    <a:pt x="21" y="121"/>
                  </a:lnTo>
                  <a:lnTo>
                    <a:pt x="20" y="123"/>
                  </a:lnTo>
                  <a:lnTo>
                    <a:pt x="18" y="123"/>
                  </a:lnTo>
                  <a:lnTo>
                    <a:pt x="17" y="123"/>
                  </a:lnTo>
                  <a:lnTo>
                    <a:pt x="15" y="123"/>
                  </a:lnTo>
                  <a:lnTo>
                    <a:pt x="13" y="123"/>
                  </a:lnTo>
                  <a:lnTo>
                    <a:pt x="12" y="123"/>
                  </a:lnTo>
                  <a:lnTo>
                    <a:pt x="10" y="123"/>
                  </a:lnTo>
                  <a:lnTo>
                    <a:pt x="10" y="121"/>
                  </a:lnTo>
                  <a:lnTo>
                    <a:pt x="8" y="120"/>
                  </a:lnTo>
                  <a:lnTo>
                    <a:pt x="8" y="118"/>
                  </a:lnTo>
                  <a:lnTo>
                    <a:pt x="8" y="116"/>
                  </a:lnTo>
                  <a:lnTo>
                    <a:pt x="7" y="116"/>
                  </a:lnTo>
                  <a:lnTo>
                    <a:pt x="7" y="115"/>
                  </a:lnTo>
                  <a:lnTo>
                    <a:pt x="5" y="115"/>
                  </a:lnTo>
                  <a:lnTo>
                    <a:pt x="5" y="113"/>
                  </a:lnTo>
                  <a:lnTo>
                    <a:pt x="4" y="113"/>
                  </a:lnTo>
                  <a:lnTo>
                    <a:pt x="4" y="115"/>
                  </a:lnTo>
                  <a:lnTo>
                    <a:pt x="2" y="115"/>
                  </a:lnTo>
                  <a:lnTo>
                    <a:pt x="2" y="116"/>
                  </a:lnTo>
                  <a:lnTo>
                    <a:pt x="0" y="118"/>
                  </a:lnTo>
                  <a:lnTo>
                    <a:pt x="0" y="120"/>
                  </a:lnTo>
                  <a:lnTo>
                    <a:pt x="0" y="121"/>
                  </a:lnTo>
                  <a:lnTo>
                    <a:pt x="2" y="124"/>
                  </a:lnTo>
                  <a:lnTo>
                    <a:pt x="2" y="126"/>
                  </a:lnTo>
                  <a:lnTo>
                    <a:pt x="4" y="128"/>
                  </a:lnTo>
                  <a:lnTo>
                    <a:pt x="78" y="356"/>
                  </a:lnTo>
                  <a:lnTo>
                    <a:pt x="80" y="359"/>
                  </a:lnTo>
                  <a:lnTo>
                    <a:pt x="80" y="361"/>
                  </a:lnTo>
                  <a:lnTo>
                    <a:pt x="81" y="364"/>
                  </a:lnTo>
                  <a:lnTo>
                    <a:pt x="83" y="366"/>
                  </a:lnTo>
                  <a:lnTo>
                    <a:pt x="85" y="367"/>
                  </a:lnTo>
                  <a:lnTo>
                    <a:pt x="86" y="367"/>
                  </a:lnTo>
                  <a:lnTo>
                    <a:pt x="88" y="369"/>
                  </a:lnTo>
                  <a:lnTo>
                    <a:pt x="91" y="369"/>
                  </a:lnTo>
                  <a:lnTo>
                    <a:pt x="93" y="369"/>
                  </a:lnTo>
                  <a:lnTo>
                    <a:pt x="94" y="369"/>
                  </a:lnTo>
                  <a:lnTo>
                    <a:pt x="98" y="369"/>
                  </a:lnTo>
                  <a:lnTo>
                    <a:pt x="99" y="369"/>
                  </a:lnTo>
                  <a:lnTo>
                    <a:pt x="101" y="367"/>
                  </a:lnTo>
                  <a:lnTo>
                    <a:pt x="102" y="367"/>
                  </a:lnTo>
                  <a:lnTo>
                    <a:pt x="104" y="366"/>
                  </a:lnTo>
                  <a:lnTo>
                    <a:pt x="107" y="366"/>
                  </a:lnTo>
                  <a:lnTo>
                    <a:pt x="109" y="364"/>
                  </a:lnTo>
                  <a:lnTo>
                    <a:pt x="109" y="363"/>
                  </a:lnTo>
                  <a:lnTo>
                    <a:pt x="110" y="363"/>
                  </a:lnTo>
                  <a:lnTo>
                    <a:pt x="112" y="361"/>
                  </a:lnTo>
                  <a:lnTo>
                    <a:pt x="114" y="359"/>
                  </a:lnTo>
                  <a:lnTo>
                    <a:pt x="242" y="241"/>
                  </a:lnTo>
                  <a:lnTo>
                    <a:pt x="243" y="239"/>
                  </a:lnTo>
                  <a:lnTo>
                    <a:pt x="243" y="238"/>
                  </a:lnTo>
                  <a:lnTo>
                    <a:pt x="243" y="2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6" name="Freeform 38">
              <a:extLst>
                <a:ext uri="{FF2B5EF4-FFF2-40B4-BE49-F238E27FC236}">
                  <a16:creationId xmlns:a16="http://schemas.microsoft.com/office/drawing/2014/main" id="{92A9E1BA-8930-7D4C-860F-D1102E194D32}"/>
                </a:ext>
              </a:extLst>
            </p:cNvPr>
            <p:cNvSpPr>
              <a:spLocks/>
            </p:cNvSpPr>
            <p:nvPr/>
          </p:nvSpPr>
          <p:spPr bwMode="auto">
            <a:xfrm>
              <a:off x="4652" y="258"/>
              <a:ext cx="196" cy="228"/>
            </a:xfrm>
            <a:custGeom>
              <a:avLst/>
              <a:gdLst>
                <a:gd name="T0" fmla="*/ 120 w 196"/>
                <a:gd name="T1" fmla="*/ 10 h 228"/>
                <a:gd name="T2" fmla="*/ 193 w 196"/>
                <a:gd name="T3" fmla="*/ 228 h 228"/>
                <a:gd name="T4" fmla="*/ 196 w 196"/>
                <a:gd name="T5" fmla="*/ 224 h 228"/>
                <a:gd name="T6" fmla="*/ 123 w 196"/>
                <a:gd name="T7" fmla="*/ 0 h 228"/>
                <a:gd name="T8" fmla="*/ 0 w 196"/>
                <a:gd name="T9" fmla="*/ 112 h 228"/>
                <a:gd name="T10" fmla="*/ 3 w 196"/>
                <a:gd name="T11" fmla="*/ 118 h 228"/>
                <a:gd name="T12" fmla="*/ 120 w 196"/>
                <a:gd name="T13" fmla="*/ 10 h 228"/>
                <a:gd name="T14" fmla="*/ 0 60000 65536"/>
                <a:gd name="T15" fmla="*/ 0 60000 65536"/>
                <a:gd name="T16" fmla="*/ 0 60000 65536"/>
                <a:gd name="T17" fmla="*/ 0 60000 65536"/>
                <a:gd name="T18" fmla="*/ 0 60000 65536"/>
                <a:gd name="T19" fmla="*/ 0 60000 65536"/>
                <a:gd name="T20" fmla="*/ 0 60000 65536"/>
                <a:gd name="T21" fmla="*/ 0 w 196"/>
                <a:gd name="T22" fmla="*/ 0 h 228"/>
                <a:gd name="T23" fmla="*/ 196 w 196"/>
                <a:gd name="T24" fmla="*/ 228 h 2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6" h="228">
                  <a:moveTo>
                    <a:pt x="120" y="10"/>
                  </a:moveTo>
                  <a:lnTo>
                    <a:pt x="193" y="228"/>
                  </a:lnTo>
                  <a:lnTo>
                    <a:pt x="196" y="224"/>
                  </a:lnTo>
                  <a:lnTo>
                    <a:pt x="123" y="0"/>
                  </a:lnTo>
                  <a:lnTo>
                    <a:pt x="0" y="112"/>
                  </a:lnTo>
                  <a:lnTo>
                    <a:pt x="3" y="118"/>
                  </a:lnTo>
                  <a:lnTo>
                    <a:pt x="120" y="10"/>
                  </a:lnTo>
                  <a:close/>
                </a:path>
              </a:pathLst>
            </a:custGeom>
            <a:solidFill>
              <a:srgbClr val="4CB7E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7" name="Freeform 39">
              <a:extLst>
                <a:ext uri="{FF2B5EF4-FFF2-40B4-BE49-F238E27FC236}">
                  <a16:creationId xmlns:a16="http://schemas.microsoft.com/office/drawing/2014/main" id="{217FB184-B876-F041-BD85-E7F4A64B49E2}"/>
                </a:ext>
              </a:extLst>
            </p:cNvPr>
            <p:cNvSpPr>
              <a:spLocks/>
            </p:cNvSpPr>
            <p:nvPr/>
          </p:nvSpPr>
          <p:spPr bwMode="auto">
            <a:xfrm>
              <a:off x="4626" y="375"/>
              <a:ext cx="94" cy="231"/>
            </a:xfrm>
            <a:custGeom>
              <a:avLst/>
              <a:gdLst>
                <a:gd name="T0" fmla="*/ 78 w 94"/>
                <a:gd name="T1" fmla="*/ 231 h 231"/>
                <a:gd name="T2" fmla="*/ 76 w 94"/>
                <a:gd name="T3" fmla="*/ 231 h 231"/>
                <a:gd name="T4" fmla="*/ 76 w 94"/>
                <a:gd name="T5" fmla="*/ 230 h 231"/>
                <a:gd name="T6" fmla="*/ 75 w 94"/>
                <a:gd name="T7" fmla="*/ 230 h 231"/>
                <a:gd name="T8" fmla="*/ 75 w 94"/>
                <a:gd name="T9" fmla="*/ 230 h 231"/>
                <a:gd name="T10" fmla="*/ 73 w 94"/>
                <a:gd name="T11" fmla="*/ 228 h 231"/>
                <a:gd name="T12" fmla="*/ 73 w 94"/>
                <a:gd name="T13" fmla="*/ 226 h 231"/>
                <a:gd name="T14" fmla="*/ 73 w 94"/>
                <a:gd name="T15" fmla="*/ 225 h 231"/>
                <a:gd name="T16" fmla="*/ 72 w 94"/>
                <a:gd name="T17" fmla="*/ 223 h 231"/>
                <a:gd name="T18" fmla="*/ 72 w 94"/>
                <a:gd name="T19" fmla="*/ 222 h 231"/>
                <a:gd name="T20" fmla="*/ 70 w 94"/>
                <a:gd name="T21" fmla="*/ 217 h 231"/>
                <a:gd name="T22" fmla="*/ 67 w 94"/>
                <a:gd name="T23" fmla="*/ 209 h 231"/>
                <a:gd name="T24" fmla="*/ 63 w 94"/>
                <a:gd name="T25" fmla="*/ 197 h 231"/>
                <a:gd name="T26" fmla="*/ 59 w 94"/>
                <a:gd name="T27" fmla="*/ 184 h 231"/>
                <a:gd name="T28" fmla="*/ 54 w 94"/>
                <a:gd name="T29" fmla="*/ 168 h 231"/>
                <a:gd name="T30" fmla="*/ 49 w 94"/>
                <a:gd name="T31" fmla="*/ 152 h 231"/>
                <a:gd name="T32" fmla="*/ 42 w 94"/>
                <a:gd name="T33" fmla="*/ 134 h 231"/>
                <a:gd name="T34" fmla="*/ 36 w 94"/>
                <a:gd name="T35" fmla="*/ 116 h 231"/>
                <a:gd name="T36" fmla="*/ 31 w 94"/>
                <a:gd name="T37" fmla="*/ 97 h 231"/>
                <a:gd name="T38" fmla="*/ 25 w 94"/>
                <a:gd name="T39" fmla="*/ 79 h 231"/>
                <a:gd name="T40" fmla="*/ 18 w 94"/>
                <a:gd name="T41" fmla="*/ 61 h 231"/>
                <a:gd name="T42" fmla="*/ 13 w 94"/>
                <a:gd name="T43" fmla="*/ 45 h 231"/>
                <a:gd name="T44" fmla="*/ 8 w 94"/>
                <a:gd name="T45" fmla="*/ 30 h 231"/>
                <a:gd name="T46" fmla="*/ 4 w 94"/>
                <a:gd name="T47" fmla="*/ 16 h 231"/>
                <a:gd name="T48" fmla="*/ 0 w 94"/>
                <a:gd name="T49" fmla="*/ 5 h 231"/>
                <a:gd name="T50" fmla="*/ 4 w 94"/>
                <a:gd name="T51" fmla="*/ 5 h 231"/>
                <a:gd name="T52" fmla="*/ 5 w 94"/>
                <a:gd name="T53" fmla="*/ 5 h 231"/>
                <a:gd name="T54" fmla="*/ 8 w 94"/>
                <a:gd name="T55" fmla="*/ 5 h 231"/>
                <a:gd name="T56" fmla="*/ 12 w 94"/>
                <a:gd name="T57" fmla="*/ 5 h 231"/>
                <a:gd name="T58" fmla="*/ 13 w 94"/>
                <a:gd name="T59" fmla="*/ 3 h 231"/>
                <a:gd name="T60" fmla="*/ 16 w 94"/>
                <a:gd name="T61" fmla="*/ 1 h 231"/>
                <a:gd name="T62" fmla="*/ 18 w 94"/>
                <a:gd name="T63" fmla="*/ 1 h 231"/>
                <a:gd name="T64" fmla="*/ 20 w 94"/>
                <a:gd name="T65" fmla="*/ 0 h 231"/>
                <a:gd name="T66" fmla="*/ 94 w 94"/>
                <a:gd name="T67" fmla="*/ 225 h 231"/>
                <a:gd name="T68" fmla="*/ 93 w 94"/>
                <a:gd name="T69" fmla="*/ 226 h 231"/>
                <a:gd name="T70" fmla="*/ 91 w 94"/>
                <a:gd name="T71" fmla="*/ 228 h 231"/>
                <a:gd name="T72" fmla="*/ 88 w 94"/>
                <a:gd name="T73" fmla="*/ 230 h 231"/>
                <a:gd name="T74" fmla="*/ 86 w 94"/>
                <a:gd name="T75" fmla="*/ 230 h 231"/>
                <a:gd name="T76" fmla="*/ 85 w 94"/>
                <a:gd name="T77" fmla="*/ 231 h 231"/>
                <a:gd name="T78" fmla="*/ 81 w 94"/>
                <a:gd name="T79" fmla="*/ 231 h 231"/>
                <a:gd name="T80" fmla="*/ 78 w 94"/>
                <a:gd name="T81" fmla="*/ 231 h 23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4"/>
                <a:gd name="T124" fmla="*/ 0 h 231"/>
                <a:gd name="T125" fmla="*/ 94 w 94"/>
                <a:gd name="T126" fmla="*/ 231 h 23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4" h="231">
                  <a:moveTo>
                    <a:pt x="78" y="231"/>
                  </a:moveTo>
                  <a:lnTo>
                    <a:pt x="76" y="231"/>
                  </a:lnTo>
                  <a:lnTo>
                    <a:pt x="76" y="230"/>
                  </a:lnTo>
                  <a:lnTo>
                    <a:pt x="75" y="230"/>
                  </a:lnTo>
                  <a:lnTo>
                    <a:pt x="73" y="228"/>
                  </a:lnTo>
                  <a:lnTo>
                    <a:pt x="73" y="226"/>
                  </a:lnTo>
                  <a:lnTo>
                    <a:pt x="73" y="225"/>
                  </a:lnTo>
                  <a:lnTo>
                    <a:pt x="72" y="223"/>
                  </a:lnTo>
                  <a:lnTo>
                    <a:pt x="72" y="222"/>
                  </a:lnTo>
                  <a:lnTo>
                    <a:pt x="70" y="217"/>
                  </a:lnTo>
                  <a:lnTo>
                    <a:pt x="67" y="209"/>
                  </a:lnTo>
                  <a:lnTo>
                    <a:pt x="63" y="197"/>
                  </a:lnTo>
                  <a:lnTo>
                    <a:pt x="59" y="184"/>
                  </a:lnTo>
                  <a:lnTo>
                    <a:pt x="54" y="168"/>
                  </a:lnTo>
                  <a:lnTo>
                    <a:pt x="49" y="152"/>
                  </a:lnTo>
                  <a:lnTo>
                    <a:pt x="42" y="134"/>
                  </a:lnTo>
                  <a:lnTo>
                    <a:pt x="36" y="116"/>
                  </a:lnTo>
                  <a:lnTo>
                    <a:pt x="31" y="97"/>
                  </a:lnTo>
                  <a:lnTo>
                    <a:pt x="25" y="79"/>
                  </a:lnTo>
                  <a:lnTo>
                    <a:pt x="18" y="61"/>
                  </a:lnTo>
                  <a:lnTo>
                    <a:pt x="13" y="45"/>
                  </a:lnTo>
                  <a:lnTo>
                    <a:pt x="8" y="30"/>
                  </a:lnTo>
                  <a:lnTo>
                    <a:pt x="4" y="16"/>
                  </a:lnTo>
                  <a:lnTo>
                    <a:pt x="0" y="5"/>
                  </a:lnTo>
                  <a:lnTo>
                    <a:pt x="4" y="5"/>
                  </a:lnTo>
                  <a:lnTo>
                    <a:pt x="5" y="5"/>
                  </a:lnTo>
                  <a:lnTo>
                    <a:pt x="8" y="5"/>
                  </a:lnTo>
                  <a:lnTo>
                    <a:pt x="12" y="5"/>
                  </a:lnTo>
                  <a:lnTo>
                    <a:pt x="13" y="3"/>
                  </a:lnTo>
                  <a:lnTo>
                    <a:pt x="16" y="1"/>
                  </a:lnTo>
                  <a:lnTo>
                    <a:pt x="18" y="1"/>
                  </a:lnTo>
                  <a:lnTo>
                    <a:pt x="20" y="0"/>
                  </a:lnTo>
                  <a:lnTo>
                    <a:pt x="94" y="225"/>
                  </a:lnTo>
                  <a:lnTo>
                    <a:pt x="93" y="226"/>
                  </a:lnTo>
                  <a:lnTo>
                    <a:pt x="91" y="228"/>
                  </a:lnTo>
                  <a:lnTo>
                    <a:pt x="88" y="230"/>
                  </a:lnTo>
                  <a:lnTo>
                    <a:pt x="86" y="230"/>
                  </a:lnTo>
                  <a:lnTo>
                    <a:pt x="85" y="231"/>
                  </a:lnTo>
                  <a:lnTo>
                    <a:pt x="81" y="231"/>
                  </a:lnTo>
                  <a:lnTo>
                    <a:pt x="78" y="231"/>
                  </a:lnTo>
                  <a:close/>
                </a:path>
              </a:pathLst>
            </a:custGeom>
            <a:solidFill>
              <a:srgbClr val="0099D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8" name="Freeform 40">
              <a:extLst>
                <a:ext uri="{FF2B5EF4-FFF2-40B4-BE49-F238E27FC236}">
                  <a16:creationId xmlns:a16="http://schemas.microsoft.com/office/drawing/2014/main" id="{1FBE9CF5-8865-DA4E-BED1-5EF10167FBB1}"/>
                </a:ext>
              </a:extLst>
            </p:cNvPr>
            <p:cNvSpPr>
              <a:spLocks/>
            </p:cNvSpPr>
            <p:nvPr/>
          </p:nvSpPr>
          <p:spPr bwMode="auto">
            <a:xfrm>
              <a:off x="4626" y="375"/>
              <a:ext cx="81" cy="231"/>
            </a:xfrm>
            <a:custGeom>
              <a:avLst/>
              <a:gdLst>
                <a:gd name="T0" fmla="*/ 80 w 81"/>
                <a:gd name="T1" fmla="*/ 226 h 231"/>
                <a:gd name="T2" fmla="*/ 75 w 81"/>
                <a:gd name="T3" fmla="*/ 212 h 231"/>
                <a:gd name="T4" fmla="*/ 67 w 81"/>
                <a:gd name="T5" fmla="*/ 188 h 231"/>
                <a:gd name="T6" fmla="*/ 57 w 81"/>
                <a:gd name="T7" fmla="*/ 157 h 231"/>
                <a:gd name="T8" fmla="*/ 44 w 81"/>
                <a:gd name="T9" fmla="*/ 120 h 231"/>
                <a:gd name="T10" fmla="*/ 33 w 81"/>
                <a:gd name="T11" fmla="*/ 84 h 231"/>
                <a:gd name="T12" fmla="*/ 21 w 81"/>
                <a:gd name="T13" fmla="*/ 50 h 231"/>
                <a:gd name="T14" fmla="*/ 12 w 81"/>
                <a:gd name="T15" fmla="*/ 21 h 231"/>
                <a:gd name="T16" fmla="*/ 10 w 81"/>
                <a:gd name="T17" fmla="*/ 9 h 231"/>
                <a:gd name="T18" fmla="*/ 13 w 81"/>
                <a:gd name="T19" fmla="*/ 9 h 231"/>
                <a:gd name="T20" fmla="*/ 16 w 81"/>
                <a:gd name="T21" fmla="*/ 8 h 231"/>
                <a:gd name="T22" fmla="*/ 21 w 81"/>
                <a:gd name="T23" fmla="*/ 8 h 231"/>
                <a:gd name="T24" fmla="*/ 20 w 81"/>
                <a:gd name="T25" fmla="*/ 0 h 231"/>
                <a:gd name="T26" fmla="*/ 16 w 81"/>
                <a:gd name="T27" fmla="*/ 1 h 231"/>
                <a:gd name="T28" fmla="*/ 12 w 81"/>
                <a:gd name="T29" fmla="*/ 5 h 231"/>
                <a:gd name="T30" fmla="*/ 5 w 81"/>
                <a:gd name="T31" fmla="*/ 5 h 231"/>
                <a:gd name="T32" fmla="*/ 0 w 81"/>
                <a:gd name="T33" fmla="*/ 5 h 231"/>
                <a:gd name="T34" fmla="*/ 8 w 81"/>
                <a:gd name="T35" fmla="*/ 30 h 231"/>
                <a:gd name="T36" fmla="*/ 18 w 81"/>
                <a:gd name="T37" fmla="*/ 61 h 231"/>
                <a:gd name="T38" fmla="*/ 31 w 81"/>
                <a:gd name="T39" fmla="*/ 97 h 231"/>
                <a:gd name="T40" fmla="*/ 42 w 81"/>
                <a:gd name="T41" fmla="*/ 134 h 231"/>
                <a:gd name="T42" fmla="*/ 54 w 81"/>
                <a:gd name="T43" fmla="*/ 168 h 231"/>
                <a:gd name="T44" fmla="*/ 63 w 81"/>
                <a:gd name="T45" fmla="*/ 197 h 231"/>
                <a:gd name="T46" fmla="*/ 70 w 81"/>
                <a:gd name="T47" fmla="*/ 217 h 231"/>
                <a:gd name="T48" fmla="*/ 72 w 81"/>
                <a:gd name="T49" fmla="*/ 223 h 231"/>
                <a:gd name="T50" fmla="*/ 73 w 81"/>
                <a:gd name="T51" fmla="*/ 226 h 231"/>
                <a:gd name="T52" fmla="*/ 75 w 81"/>
                <a:gd name="T53" fmla="*/ 230 h 231"/>
                <a:gd name="T54" fmla="*/ 76 w 81"/>
                <a:gd name="T55" fmla="*/ 230 h 231"/>
                <a:gd name="T56" fmla="*/ 78 w 81"/>
                <a:gd name="T57" fmla="*/ 231 h 231"/>
                <a:gd name="T58" fmla="*/ 80 w 81"/>
                <a:gd name="T59" fmla="*/ 231 h 231"/>
                <a:gd name="T60" fmla="*/ 81 w 81"/>
                <a:gd name="T61" fmla="*/ 231 h 231"/>
                <a:gd name="T62" fmla="*/ 81 w 81"/>
                <a:gd name="T63" fmla="*/ 230 h 2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1"/>
                <a:gd name="T97" fmla="*/ 0 h 231"/>
                <a:gd name="T98" fmla="*/ 81 w 81"/>
                <a:gd name="T99" fmla="*/ 231 h 23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1" h="231">
                  <a:moveTo>
                    <a:pt x="80" y="228"/>
                  </a:moveTo>
                  <a:lnTo>
                    <a:pt x="80" y="226"/>
                  </a:lnTo>
                  <a:lnTo>
                    <a:pt x="78" y="220"/>
                  </a:lnTo>
                  <a:lnTo>
                    <a:pt x="75" y="212"/>
                  </a:lnTo>
                  <a:lnTo>
                    <a:pt x="72" y="201"/>
                  </a:lnTo>
                  <a:lnTo>
                    <a:pt x="67" y="188"/>
                  </a:lnTo>
                  <a:lnTo>
                    <a:pt x="62" y="173"/>
                  </a:lnTo>
                  <a:lnTo>
                    <a:pt x="57" y="157"/>
                  </a:lnTo>
                  <a:lnTo>
                    <a:pt x="50" y="139"/>
                  </a:lnTo>
                  <a:lnTo>
                    <a:pt x="44" y="120"/>
                  </a:lnTo>
                  <a:lnTo>
                    <a:pt x="39" y="102"/>
                  </a:lnTo>
                  <a:lnTo>
                    <a:pt x="33" y="84"/>
                  </a:lnTo>
                  <a:lnTo>
                    <a:pt x="26" y="66"/>
                  </a:lnTo>
                  <a:lnTo>
                    <a:pt x="21" y="50"/>
                  </a:lnTo>
                  <a:lnTo>
                    <a:pt x="16" y="34"/>
                  </a:lnTo>
                  <a:lnTo>
                    <a:pt x="12" y="21"/>
                  </a:lnTo>
                  <a:lnTo>
                    <a:pt x="8" y="9"/>
                  </a:lnTo>
                  <a:lnTo>
                    <a:pt x="10" y="9"/>
                  </a:lnTo>
                  <a:lnTo>
                    <a:pt x="12" y="9"/>
                  </a:lnTo>
                  <a:lnTo>
                    <a:pt x="13" y="9"/>
                  </a:lnTo>
                  <a:lnTo>
                    <a:pt x="15" y="9"/>
                  </a:lnTo>
                  <a:lnTo>
                    <a:pt x="16" y="8"/>
                  </a:lnTo>
                  <a:lnTo>
                    <a:pt x="20" y="8"/>
                  </a:lnTo>
                  <a:lnTo>
                    <a:pt x="21" y="8"/>
                  </a:lnTo>
                  <a:lnTo>
                    <a:pt x="23" y="6"/>
                  </a:lnTo>
                  <a:lnTo>
                    <a:pt x="20" y="0"/>
                  </a:lnTo>
                  <a:lnTo>
                    <a:pt x="18" y="1"/>
                  </a:lnTo>
                  <a:lnTo>
                    <a:pt x="16" y="1"/>
                  </a:lnTo>
                  <a:lnTo>
                    <a:pt x="13" y="3"/>
                  </a:lnTo>
                  <a:lnTo>
                    <a:pt x="12" y="5"/>
                  </a:lnTo>
                  <a:lnTo>
                    <a:pt x="8" y="5"/>
                  </a:lnTo>
                  <a:lnTo>
                    <a:pt x="5" y="5"/>
                  </a:lnTo>
                  <a:lnTo>
                    <a:pt x="4" y="5"/>
                  </a:lnTo>
                  <a:lnTo>
                    <a:pt x="0" y="5"/>
                  </a:lnTo>
                  <a:lnTo>
                    <a:pt x="4" y="16"/>
                  </a:lnTo>
                  <a:lnTo>
                    <a:pt x="8" y="30"/>
                  </a:lnTo>
                  <a:lnTo>
                    <a:pt x="13" y="45"/>
                  </a:lnTo>
                  <a:lnTo>
                    <a:pt x="18" y="61"/>
                  </a:lnTo>
                  <a:lnTo>
                    <a:pt x="25" y="79"/>
                  </a:lnTo>
                  <a:lnTo>
                    <a:pt x="31" y="97"/>
                  </a:lnTo>
                  <a:lnTo>
                    <a:pt x="36" y="116"/>
                  </a:lnTo>
                  <a:lnTo>
                    <a:pt x="42" y="134"/>
                  </a:lnTo>
                  <a:lnTo>
                    <a:pt x="49" y="152"/>
                  </a:lnTo>
                  <a:lnTo>
                    <a:pt x="54" y="168"/>
                  </a:lnTo>
                  <a:lnTo>
                    <a:pt x="59" y="184"/>
                  </a:lnTo>
                  <a:lnTo>
                    <a:pt x="63" y="197"/>
                  </a:lnTo>
                  <a:lnTo>
                    <a:pt x="67" y="209"/>
                  </a:lnTo>
                  <a:lnTo>
                    <a:pt x="70" y="217"/>
                  </a:lnTo>
                  <a:lnTo>
                    <a:pt x="72" y="222"/>
                  </a:lnTo>
                  <a:lnTo>
                    <a:pt x="72" y="223"/>
                  </a:lnTo>
                  <a:lnTo>
                    <a:pt x="73" y="225"/>
                  </a:lnTo>
                  <a:lnTo>
                    <a:pt x="73" y="226"/>
                  </a:lnTo>
                  <a:lnTo>
                    <a:pt x="73" y="228"/>
                  </a:lnTo>
                  <a:lnTo>
                    <a:pt x="75" y="230"/>
                  </a:lnTo>
                  <a:lnTo>
                    <a:pt x="76" y="230"/>
                  </a:lnTo>
                  <a:lnTo>
                    <a:pt x="76" y="231"/>
                  </a:lnTo>
                  <a:lnTo>
                    <a:pt x="78" y="231"/>
                  </a:lnTo>
                  <a:lnTo>
                    <a:pt x="80" y="231"/>
                  </a:lnTo>
                  <a:lnTo>
                    <a:pt x="81" y="231"/>
                  </a:lnTo>
                  <a:lnTo>
                    <a:pt x="81" y="230"/>
                  </a:lnTo>
                  <a:lnTo>
                    <a:pt x="80" y="228"/>
                  </a:lnTo>
                  <a:close/>
                </a:path>
              </a:pathLst>
            </a:custGeom>
            <a:solidFill>
              <a:srgbClr val="0060A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49" name="Freeform 41">
              <a:extLst>
                <a:ext uri="{FF2B5EF4-FFF2-40B4-BE49-F238E27FC236}">
                  <a16:creationId xmlns:a16="http://schemas.microsoft.com/office/drawing/2014/main" id="{648E5FD7-6FD8-3B46-B1FB-C0BCF6870DF3}"/>
                </a:ext>
              </a:extLst>
            </p:cNvPr>
            <p:cNvSpPr>
              <a:spLocks/>
            </p:cNvSpPr>
            <p:nvPr/>
          </p:nvSpPr>
          <p:spPr bwMode="auto">
            <a:xfrm>
              <a:off x="4613" y="252"/>
              <a:ext cx="72" cy="119"/>
            </a:xfrm>
            <a:custGeom>
              <a:avLst/>
              <a:gdLst>
                <a:gd name="T0" fmla="*/ 7 w 72"/>
                <a:gd name="T1" fmla="*/ 116 h 119"/>
                <a:gd name="T2" fmla="*/ 72 w 72"/>
                <a:gd name="T3" fmla="*/ 8 h 119"/>
                <a:gd name="T4" fmla="*/ 72 w 72"/>
                <a:gd name="T5" fmla="*/ 6 h 119"/>
                <a:gd name="T6" fmla="*/ 72 w 72"/>
                <a:gd name="T7" fmla="*/ 4 h 119"/>
                <a:gd name="T8" fmla="*/ 72 w 72"/>
                <a:gd name="T9" fmla="*/ 3 h 119"/>
                <a:gd name="T10" fmla="*/ 70 w 72"/>
                <a:gd name="T11" fmla="*/ 1 h 119"/>
                <a:gd name="T12" fmla="*/ 70 w 72"/>
                <a:gd name="T13" fmla="*/ 0 h 119"/>
                <a:gd name="T14" fmla="*/ 70 w 72"/>
                <a:gd name="T15" fmla="*/ 0 h 119"/>
                <a:gd name="T16" fmla="*/ 68 w 72"/>
                <a:gd name="T17" fmla="*/ 0 h 119"/>
                <a:gd name="T18" fmla="*/ 68 w 72"/>
                <a:gd name="T19" fmla="*/ 0 h 119"/>
                <a:gd name="T20" fmla="*/ 67 w 72"/>
                <a:gd name="T21" fmla="*/ 0 h 119"/>
                <a:gd name="T22" fmla="*/ 67 w 72"/>
                <a:gd name="T23" fmla="*/ 0 h 119"/>
                <a:gd name="T24" fmla="*/ 65 w 72"/>
                <a:gd name="T25" fmla="*/ 1 h 119"/>
                <a:gd name="T26" fmla="*/ 65 w 72"/>
                <a:gd name="T27" fmla="*/ 1 h 119"/>
                <a:gd name="T28" fmla="*/ 2 w 72"/>
                <a:gd name="T29" fmla="*/ 111 h 119"/>
                <a:gd name="T30" fmla="*/ 0 w 72"/>
                <a:gd name="T31" fmla="*/ 113 h 119"/>
                <a:gd name="T32" fmla="*/ 0 w 72"/>
                <a:gd name="T33" fmla="*/ 115 h 119"/>
                <a:gd name="T34" fmla="*/ 0 w 72"/>
                <a:gd name="T35" fmla="*/ 116 h 119"/>
                <a:gd name="T36" fmla="*/ 2 w 72"/>
                <a:gd name="T37" fmla="*/ 118 h 119"/>
                <a:gd name="T38" fmla="*/ 2 w 72"/>
                <a:gd name="T39" fmla="*/ 118 h 119"/>
                <a:gd name="T40" fmla="*/ 4 w 72"/>
                <a:gd name="T41" fmla="*/ 119 h 119"/>
                <a:gd name="T42" fmla="*/ 4 w 72"/>
                <a:gd name="T43" fmla="*/ 119 h 119"/>
                <a:gd name="T44" fmla="*/ 5 w 72"/>
                <a:gd name="T45" fmla="*/ 119 h 119"/>
                <a:gd name="T46" fmla="*/ 5 w 72"/>
                <a:gd name="T47" fmla="*/ 119 h 119"/>
                <a:gd name="T48" fmla="*/ 7 w 72"/>
                <a:gd name="T49" fmla="*/ 118 h 119"/>
                <a:gd name="T50" fmla="*/ 7 w 72"/>
                <a:gd name="T51" fmla="*/ 118 h 119"/>
                <a:gd name="T52" fmla="*/ 7 w 72"/>
                <a:gd name="T53" fmla="*/ 116 h 11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
                <a:gd name="T82" fmla="*/ 0 h 119"/>
                <a:gd name="T83" fmla="*/ 72 w 72"/>
                <a:gd name="T84" fmla="*/ 119 h 11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 h="119">
                  <a:moveTo>
                    <a:pt x="7" y="116"/>
                  </a:moveTo>
                  <a:lnTo>
                    <a:pt x="72" y="8"/>
                  </a:lnTo>
                  <a:lnTo>
                    <a:pt x="72" y="6"/>
                  </a:lnTo>
                  <a:lnTo>
                    <a:pt x="72" y="4"/>
                  </a:lnTo>
                  <a:lnTo>
                    <a:pt x="72" y="3"/>
                  </a:lnTo>
                  <a:lnTo>
                    <a:pt x="70" y="1"/>
                  </a:lnTo>
                  <a:lnTo>
                    <a:pt x="70" y="0"/>
                  </a:lnTo>
                  <a:lnTo>
                    <a:pt x="68" y="0"/>
                  </a:lnTo>
                  <a:lnTo>
                    <a:pt x="67" y="0"/>
                  </a:lnTo>
                  <a:lnTo>
                    <a:pt x="65" y="1"/>
                  </a:lnTo>
                  <a:lnTo>
                    <a:pt x="2" y="111"/>
                  </a:lnTo>
                  <a:lnTo>
                    <a:pt x="0" y="113"/>
                  </a:lnTo>
                  <a:lnTo>
                    <a:pt x="0" y="115"/>
                  </a:lnTo>
                  <a:lnTo>
                    <a:pt x="0" y="116"/>
                  </a:lnTo>
                  <a:lnTo>
                    <a:pt x="2" y="118"/>
                  </a:lnTo>
                  <a:lnTo>
                    <a:pt x="4" y="119"/>
                  </a:lnTo>
                  <a:lnTo>
                    <a:pt x="5" y="119"/>
                  </a:lnTo>
                  <a:lnTo>
                    <a:pt x="7" y="118"/>
                  </a:lnTo>
                  <a:lnTo>
                    <a:pt x="7" y="1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0" name="Freeform 42">
              <a:extLst>
                <a:ext uri="{FF2B5EF4-FFF2-40B4-BE49-F238E27FC236}">
                  <a16:creationId xmlns:a16="http://schemas.microsoft.com/office/drawing/2014/main" id="{412B8374-B482-2A45-86D6-AA95A5EA03FA}"/>
                </a:ext>
              </a:extLst>
            </p:cNvPr>
            <p:cNvSpPr>
              <a:spLocks/>
            </p:cNvSpPr>
            <p:nvPr/>
          </p:nvSpPr>
          <p:spPr bwMode="auto">
            <a:xfrm>
              <a:off x="4824" y="269"/>
              <a:ext cx="18" cy="47"/>
            </a:xfrm>
            <a:custGeom>
              <a:avLst/>
              <a:gdLst>
                <a:gd name="T0" fmla="*/ 18 w 18"/>
                <a:gd name="T1" fmla="*/ 5 h 47"/>
                <a:gd name="T2" fmla="*/ 0 w 18"/>
                <a:gd name="T3" fmla="*/ 47 h 47"/>
                <a:gd name="T4" fmla="*/ 2 w 18"/>
                <a:gd name="T5" fmla="*/ 0 h 47"/>
                <a:gd name="T6" fmla="*/ 18 w 18"/>
                <a:gd name="T7" fmla="*/ 5 h 47"/>
                <a:gd name="T8" fmla="*/ 0 60000 65536"/>
                <a:gd name="T9" fmla="*/ 0 60000 65536"/>
                <a:gd name="T10" fmla="*/ 0 60000 65536"/>
                <a:gd name="T11" fmla="*/ 0 60000 65536"/>
                <a:gd name="T12" fmla="*/ 0 w 18"/>
                <a:gd name="T13" fmla="*/ 0 h 47"/>
                <a:gd name="T14" fmla="*/ 18 w 18"/>
                <a:gd name="T15" fmla="*/ 47 h 47"/>
              </a:gdLst>
              <a:ahLst/>
              <a:cxnLst>
                <a:cxn ang="T8">
                  <a:pos x="T0" y="T1"/>
                </a:cxn>
                <a:cxn ang="T9">
                  <a:pos x="T2" y="T3"/>
                </a:cxn>
                <a:cxn ang="T10">
                  <a:pos x="T4" y="T5"/>
                </a:cxn>
                <a:cxn ang="T11">
                  <a:pos x="T6" y="T7"/>
                </a:cxn>
              </a:cxnLst>
              <a:rect l="T12" t="T13" r="T14" b="T15"/>
              <a:pathLst>
                <a:path w="18" h="47">
                  <a:moveTo>
                    <a:pt x="18" y="5"/>
                  </a:moveTo>
                  <a:lnTo>
                    <a:pt x="0" y="47"/>
                  </a:lnTo>
                  <a:lnTo>
                    <a:pt x="2" y="0"/>
                  </a:lnTo>
                  <a:lnTo>
                    <a:pt x="18" y="5"/>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1" name="Freeform 43">
              <a:extLst>
                <a:ext uri="{FF2B5EF4-FFF2-40B4-BE49-F238E27FC236}">
                  <a16:creationId xmlns:a16="http://schemas.microsoft.com/office/drawing/2014/main" id="{AE4ED771-EF7D-1C47-994A-0CB1A60D36DB}"/>
                </a:ext>
              </a:extLst>
            </p:cNvPr>
            <p:cNvSpPr>
              <a:spLocks/>
            </p:cNvSpPr>
            <p:nvPr/>
          </p:nvSpPr>
          <p:spPr bwMode="auto">
            <a:xfrm>
              <a:off x="4835" y="294"/>
              <a:ext cx="33" cy="37"/>
            </a:xfrm>
            <a:custGeom>
              <a:avLst/>
              <a:gdLst>
                <a:gd name="T0" fmla="*/ 33 w 33"/>
                <a:gd name="T1" fmla="*/ 16 h 37"/>
                <a:gd name="T2" fmla="*/ 0 w 33"/>
                <a:gd name="T3" fmla="*/ 37 h 37"/>
                <a:gd name="T4" fmla="*/ 23 w 33"/>
                <a:gd name="T5" fmla="*/ 0 h 37"/>
                <a:gd name="T6" fmla="*/ 33 w 33"/>
                <a:gd name="T7" fmla="*/ 16 h 37"/>
                <a:gd name="T8" fmla="*/ 0 60000 65536"/>
                <a:gd name="T9" fmla="*/ 0 60000 65536"/>
                <a:gd name="T10" fmla="*/ 0 60000 65536"/>
                <a:gd name="T11" fmla="*/ 0 60000 65536"/>
                <a:gd name="T12" fmla="*/ 0 w 33"/>
                <a:gd name="T13" fmla="*/ 0 h 37"/>
                <a:gd name="T14" fmla="*/ 33 w 33"/>
                <a:gd name="T15" fmla="*/ 37 h 37"/>
              </a:gdLst>
              <a:ahLst/>
              <a:cxnLst>
                <a:cxn ang="T8">
                  <a:pos x="T0" y="T1"/>
                </a:cxn>
                <a:cxn ang="T9">
                  <a:pos x="T2" y="T3"/>
                </a:cxn>
                <a:cxn ang="T10">
                  <a:pos x="T4" y="T5"/>
                </a:cxn>
                <a:cxn ang="T11">
                  <a:pos x="T6" y="T7"/>
                </a:cxn>
              </a:cxnLst>
              <a:rect l="T12" t="T13" r="T14" b="T15"/>
              <a:pathLst>
                <a:path w="33" h="37">
                  <a:moveTo>
                    <a:pt x="33" y="16"/>
                  </a:moveTo>
                  <a:lnTo>
                    <a:pt x="0" y="37"/>
                  </a:lnTo>
                  <a:lnTo>
                    <a:pt x="23" y="0"/>
                  </a:lnTo>
                  <a:lnTo>
                    <a:pt x="33" y="16"/>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2" name="Freeform 44">
              <a:extLst>
                <a:ext uri="{FF2B5EF4-FFF2-40B4-BE49-F238E27FC236}">
                  <a16:creationId xmlns:a16="http://schemas.microsoft.com/office/drawing/2014/main" id="{6D4EE07B-F394-6E4C-9614-2559E5F30505}"/>
                </a:ext>
              </a:extLst>
            </p:cNvPr>
            <p:cNvSpPr>
              <a:spLocks/>
            </p:cNvSpPr>
            <p:nvPr/>
          </p:nvSpPr>
          <p:spPr bwMode="auto">
            <a:xfrm>
              <a:off x="4839" y="350"/>
              <a:ext cx="35" cy="21"/>
            </a:xfrm>
            <a:custGeom>
              <a:avLst/>
              <a:gdLst>
                <a:gd name="T0" fmla="*/ 32 w 35"/>
                <a:gd name="T1" fmla="*/ 21 h 21"/>
                <a:gd name="T2" fmla="*/ 0 w 35"/>
                <a:gd name="T3" fmla="*/ 0 h 21"/>
                <a:gd name="T4" fmla="*/ 35 w 35"/>
                <a:gd name="T5" fmla="*/ 0 h 21"/>
                <a:gd name="T6" fmla="*/ 32 w 35"/>
                <a:gd name="T7" fmla="*/ 21 h 21"/>
                <a:gd name="T8" fmla="*/ 0 60000 65536"/>
                <a:gd name="T9" fmla="*/ 0 60000 65536"/>
                <a:gd name="T10" fmla="*/ 0 60000 65536"/>
                <a:gd name="T11" fmla="*/ 0 60000 65536"/>
                <a:gd name="T12" fmla="*/ 0 w 35"/>
                <a:gd name="T13" fmla="*/ 0 h 21"/>
                <a:gd name="T14" fmla="*/ 35 w 35"/>
                <a:gd name="T15" fmla="*/ 21 h 21"/>
              </a:gdLst>
              <a:ahLst/>
              <a:cxnLst>
                <a:cxn ang="T8">
                  <a:pos x="T0" y="T1"/>
                </a:cxn>
                <a:cxn ang="T9">
                  <a:pos x="T2" y="T3"/>
                </a:cxn>
                <a:cxn ang="T10">
                  <a:pos x="T4" y="T5"/>
                </a:cxn>
                <a:cxn ang="T11">
                  <a:pos x="T6" y="T7"/>
                </a:cxn>
              </a:cxnLst>
              <a:rect l="T12" t="T13" r="T14" b="T15"/>
              <a:pathLst>
                <a:path w="35" h="21">
                  <a:moveTo>
                    <a:pt x="32" y="21"/>
                  </a:moveTo>
                  <a:lnTo>
                    <a:pt x="0" y="0"/>
                  </a:lnTo>
                  <a:lnTo>
                    <a:pt x="35" y="0"/>
                  </a:lnTo>
                  <a:lnTo>
                    <a:pt x="32" y="21"/>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3" name="Freeform 45">
              <a:extLst>
                <a:ext uri="{FF2B5EF4-FFF2-40B4-BE49-F238E27FC236}">
                  <a16:creationId xmlns:a16="http://schemas.microsoft.com/office/drawing/2014/main" id="{60B4ED0E-BC08-B14E-84A2-D9D43CD94897}"/>
                </a:ext>
              </a:extLst>
            </p:cNvPr>
            <p:cNvSpPr>
              <a:spLocks/>
            </p:cNvSpPr>
            <p:nvPr/>
          </p:nvSpPr>
          <p:spPr bwMode="auto">
            <a:xfrm>
              <a:off x="4723" y="407"/>
              <a:ext cx="12" cy="10"/>
            </a:xfrm>
            <a:custGeom>
              <a:avLst/>
              <a:gdLst>
                <a:gd name="T0" fmla="*/ 10 w 12"/>
                <a:gd name="T1" fmla="*/ 3 h 10"/>
                <a:gd name="T2" fmla="*/ 10 w 12"/>
                <a:gd name="T3" fmla="*/ 2 h 10"/>
                <a:gd name="T4" fmla="*/ 9 w 12"/>
                <a:gd name="T5" fmla="*/ 0 h 10"/>
                <a:gd name="T6" fmla="*/ 9 w 12"/>
                <a:gd name="T7" fmla="*/ 0 h 10"/>
                <a:gd name="T8" fmla="*/ 7 w 12"/>
                <a:gd name="T9" fmla="*/ 0 h 10"/>
                <a:gd name="T10" fmla="*/ 5 w 12"/>
                <a:gd name="T11" fmla="*/ 0 h 10"/>
                <a:gd name="T12" fmla="*/ 5 w 12"/>
                <a:gd name="T13" fmla="*/ 0 h 10"/>
                <a:gd name="T14" fmla="*/ 4 w 12"/>
                <a:gd name="T15" fmla="*/ 0 h 10"/>
                <a:gd name="T16" fmla="*/ 4 w 12"/>
                <a:gd name="T17" fmla="*/ 0 h 10"/>
                <a:gd name="T18" fmla="*/ 2 w 12"/>
                <a:gd name="T19" fmla="*/ 0 h 10"/>
                <a:gd name="T20" fmla="*/ 2 w 12"/>
                <a:gd name="T21" fmla="*/ 2 h 10"/>
                <a:gd name="T22" fmla="*/ 0 w 12"/>
                <a:gd name="T23" fmla="*/ 2 h 10"/>
                <a:gd name="T24" fmla="*/ 0 w 12"/>
                <a:gd name="T25" fmla="*/ 3 h 10"/>
                <a:gd name="T26" fmla="*/ 2 w 12"/>
                <a:gd name="T27" fmla="*/ 10 h 10"/>
                <a:gd name="T28" fmla="*/ 4 w 12"/>
                <a:gd name="T29" fmla="*/ 8 h 10"/>
                <a:gd name="T30" fmla="*/ 5 w 12"/>
                <a:gd name="T31" fmla="*/ 8 h 10"/>
                <a:gd name="T32" fmla="*/ 5 w 12"/>
                <a:gd name="T33" fmla="*/ 7 h 10"/>
                <a:gd name="T34" fmla="*/ 7 w 12"/>
                <a:gd name="T35" fmla="*/ 7 h 10"/>
                <a:gd name="T36" fmla="*/ 9 w 12"/>
                <a:gd name="T37" fmla="*/ 7 h 10"/>
                <a:gd name="T38" fmla="*/ 9 w 12"/>
                <a:gd name="T39" fmla="*/ 7 h 10"/>
                <a:gd name="T40" fmla="*/ 10 w 12"/>
                <a:gd name="T41" fmla="*/ 7 h 10"/>
                <a:gd name="T42" fmla="*/ 10 w 12"/>
                <a:gd name="T43" fmla="*/ 5 h 10"/>
                <a:gd name="T44" fmla="*/ 10 w 12"/>
                <a:gd name="T45" fmla="*/ 5 h 10"/>
                <a:gd name="T46" fmla="*/ 12 w 12"/>
                <a:gd name="T47" fmla="*/ 5 h 10"/>
                <a:gd name="T48" fmla="*/ 12 w 12"/>
                <a:gd name="T49" fmla="*/ 5 h 10"/>
                <a:gd name="T50" fmla="*/ 12 w 12"/>
                <a:gd name="T51" fmla="*/ 7 h 10"/>
                <a:gd name="T52" fmla="*/ 12 w 12"/>
                <a:gd name="T53" fmla="*/ 5 h 10"/>
                <a:gd name="T54" fmla="*/ 12 w 12"/>
                <a:gd name="T55" fmla="*/ 5 h 10"/>
                <a:gd name="T56" fmla="*/ 12 w 12"/>
                <a:gd name="T57" fmla="*/ 5 h 10"/>
                <a:gd name="T58" fmla="*/ 10 w 12"/>
                <a:gd name="T59" fmla="*/ 3 h 1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
                <a:gd name="T91" fmla="*/ 0 h 10"/>
                <a:gd name="T92" fmla="*/ 12 w 12"/>
                <a:gd name="T93" fmla="*/ 10 h 1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 h="10">
                  <a:moveTo>
                    <a:pt x="10" y="3"/>
                  </a:moveTo>
                  <a:lnTo>
                    <a:pt x="10" y="2"/>
                  </a:lnTo>
                  <a:lnTo>
                    <a:pt x="9" y="0"/>
                  </a:lnTo>
                  <a:lnTo>
                    <a:pt x="7" y="0"/>
                  </a:lnTo>
                  <a:lnTo>
                    <a:pt x="5" y="0"/>
                  </a:lnTo>
                  <a:lnTo>
                    <a:pt x="4" y="0"/>
                  </a:lnTo>
                  <a:lnTo>
                    <a:pt x="2" y="0"/>
                  </a:lnTo>
                  <a:lnTo>
                    <a:pt x="2" y="2"/>
                  </a:lnTo>
                  <a:lnTo>
                    <a:pt x="0" y="2"/>
                  </a:lnTo>
                  <a:lnTo>
                    <a:pt x="0" y="3"/>
                  </a:lnTo>
                  <a:lnTo>
                    <a:pt x="2" y="10"/>
                  </a:lnTo>
                  <a:lnTo>
                    <a:pt x="4" y="8"/>
                  </a:lnTo>
                  <a:lnTo>
                    <a:pt x="5" y="8"/>
                  </a:lnTo>
                  <a:lnTo>
                    <a:pt x="5" y="7"/>
                  </a:lnTo>
                  <a:lnTo>
                    <a:pt x="7" y="7"/>
                  </a:lnTo>
                  <a:lnTo>
                    <a:pt x="9" y="7"/>
                  </a:lnTo>
                  <a:lnTo>
                    <a:pt x="10" y="7"/>
                  </a:lnTo>
                  <a:lnTo>
                    <a:pt x="10" y="5"/>
                  </a:lnTo>
                  <a:lnTo>
                    <a:pt x="12" y="5"/>
                  </a:lnTo>
                  <a:lnTo>
                    <a:pt x="12" y="7"/>
                  </a:lnTo>
                  <a:lnTo>
                    <a:pt x="12" y="5"/>
                  </a:lnTo>
                  <a:lnTo>
                    <a:pt x="10"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4" name="Freeform 46">
              <a:extLst>
                <a:ext uri="{FF2B5EF4-FFF2-40B4-BE49-F238E27FC236}">
                  <a16:creationId xmlns:a16="http://schemas.microsoft.com/office/drawing/2014/main" id="{FE0D703C-1C11-F447-92B5-EEBE97729AB0}"/>
                </a:ext>
              </a:extLst>
            </p:cNvPr>
            <p:cNvSpPr>
              <a:spLocks/>
            </p:cNvSpPr>
            <p:nvPr/>
          </p:nvSpPr>
          <p:spPr bwMode="auto">
            <a:xfrm>
              <a:off x="4753" y="381"/>
              <a:ext cx="16" cy="99"/>
            </a:xfrm>
            <a:custGeom>
              <a:avLst/>
              <a:gdLst>
                <a:gd name="T0" fmla="*/ 9 w 16"/>
                <a:gd name="T1" fmla="*/ 83 h 99"/>
                <a:gd name="T2" fmla="*/ 11 w 16"/>
                <a:gd name="T3" fmla="*/ 88 h 99"/>
                <a:gd name="T4" fmla="*/ 11 w 16"/>
                <a:gd name="T5" fmla="*/ 91 h 99"/>
                <a:gd name="T6" fmla="*/ 13 w 16"/>
                <a:gd name="T7" fmla="*/ 94 h 99"/>
                <a:gd name="T8" fmla="*/ 13 w 16"/>
                <a:gd name="T9" fmla="*/ 96 h 99"/>
                <a:gd name="T10" fmla="*/ 13 w 16"/>
                <a:gd name="T11" fmla="*/ 97 h 99"/>
                <a:gd name="T12" fmla="*/ 13 w 16"/>
                <a:gd name="T13" fmla="*/ 97 h 99"/>
                <a:gd name="T14" fmla="*/ 14 w 16"/>
                <a:gd name="T15" fmla="*/ 97 h 99"/>
                <a:gd name="T16" fmla="*/ 14 w 16"/>
                <a:gd name="T17" fmla="*/ 99 h 99"/>
                <a:gd name="T18" fmla="*/ 14 w 16"/>
                <a:gd name="T19" fmla="*/ 99 h 99"/>
                <a:gd name="T20" fmla="*/ 14 w 16"/>
                <a:gd name="T21" fmla="*/ 99 h 99"/>
                <a:gd name="T22" fmla="*/ 16 w 16"/>
                <a:gd name="T23" fmla="*/ 99 h 99"/>
                <a:gd name="T24" fmla="*/ 16 w 16"/>
                <a:gd name="T25" fmla="*/ 99 h 99"/>
                <a:gd name="T26" fmla="*/ 16 w 16"/>
                <a:gd name="T27" fmla="*/ 96 h 99"/>
                <a:gd name="T28" fmla="*/ 14 w 16"/>
                <a:gd name="T29" fmla="*/ 94 h 99"/>
                <a:gd name="T30" fmla="*/ 14 w 16"/>
                <a:gd name="T31" fmla="*/ 92 h 99"/>
                <a:gd name="T32" fmla="*/ 14 w 16"/>
                <a:gd name="T33" fmla="*/ 89 h 99"/>
                <a:gd name="T34" fmla="*/ 14 w 16"/>
                <a:gd name="T35" fmla="*/ 88 h 99"/>
                <a:gd name="T36" fmla="*/ 14 w 16"/>
                <a:gd name="T37" fmla="*/ 84 h 99"/>
                <a:gd name="T38" fmla="*/ 13 w 16"/>
                <a:gd name="T39" fmla="*/ 81 h 99"/>
                <a:gd name="T40" fmla="*/ 13 w 16"/>
                <a:gd name="T41" fmla="*/ 76 h 99"/>
                <a:gd name="T42" fmla="*/ 3 w 16"/>
                <a:gd name="T43" fmla="*/ 0 h 99"/>
                <a:gd name="T44" fmla="*/ 0 w 16"/>
                <a:gd name="T45" fmla="*/ 3 h 99"/>
                <a:gd name="T46" fmla="*/ 8 w 16"/>
                <a:gd name="T47" fmla="*/ 70 h 99"/>
                <a:gd name="T48" fmla="*/ 9 w 16"/>
                <a:gd name="T49" fmla="*/ 75 h 99"/>
                <a:gd name="T50" fmla="*/ 9 w 16"/>
                <a:gd name="T51" fmla="*/ 78 h 99"/>
                <a:gd name="T52" fmla="*/ 9 w 16"/>
                <a:gd name="T53" fmla="*/ 83 h 9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
                <a:gd name="T82" fmla="*/ 0 h 99"/>
                <a:gd name="T83" fmla="*/ 16 w 16"/>
                <a:gd name="T84" fmla="*/ 99 h 9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 h="99">
                  <a:moveTo>
                    <a:pt x="9" y="83"/>
                  </a:moveTo>
                  <a:lnTo>
                    <a:pt x="11" y="88"/>
                  </a:lnTo>
                  <a:lnTo>
                    <a:pt x="11" y="91"/>
                  </a:lnTo>
                  <a:lnTo>
                    <a:pt x="13" y="94"/>
                  </a:lnTo>
                  <a:lnTo>
                    <a:pt x="13" y="96"/>
                  </a:lnTo>
                  <a:lnTo>
                    <a:pt x="13" y="97"/>
                  </a:lnTo>
                  <a:lnTo>
                    <a:pt x="14" y="97"/>
                  </a:lnTo>
                  <a:lnTo>
                    <a:pt x="14" y="99"/>
                  </a:lnTo>
                  <a:lnTo>
                    <a:pt x="16" y="99"/>
                  </a:lnTo>
                  <a:lnTo>
                    <a:pt x="16" y="96"/>
                  </a:lnTo>
                  <a:lnTo>
                    <a:pt x="14" y="94"/>
                  </a:lnTo>
                  <a:lnTo>
                    <a:pt x="14" y="92"/>
                  </a:lnTo>
                  <a:lnTo>
                    <a:pt x="14" y="89"/>
                  </a:lnTo>
                  <a:lnTo>
                    <a:pt x="14" y="88"/>
                  </a:lnTo>
                  <a:lnTo>
                    <a:pt x="14" y="84"/>
                  </a:lnTo>
                  <a:lnTo>
                    <a:pt x="13" y="81"/>
                  </a:lnTo>
                  <a:lnTo>
                    <a:pt x="13" y="76"/>
                  </a:lnTo>
                  <a:lnTo>
                    <a:pt x="3" y="0"/>
                  </a:lnTo>
                  <a:lnTo>
                    <a:pt x="0" y="3"/>
                  </a:lnTo>
                  <a:lnTo>
                    <a:pt x="8" y="70"/>
                  </a:lnTo>
                  <a:lnTo>
                    <a:pt x="9" y="75"/>
                  </a:lnTo>
                  <a:lnTo>
                    <a:pt x="9" y="78"/>
                  </a:lnTo>
                  <a:lnTo>
                    <a:pt x="9" y="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5" name="Freeform 47">
              <a:extLst>
                <a:ext uri="{FF2B5EF4-FFF2-40B4-BE49-F238E27FC236}">
                  <a16:creationId xmlns:a16="http://schemas.microsoft.com/office/drawing/2014/main" id="{230CEE5D-A546-BF4A-89F0-3C504EA9CD82}"/>
                </a:ext>
              </a:extLst>
            </p:cNvPr>
            <p:cNvSpPr>
              <a:spLocks/>
            </p:cNvSpPr>
            <p:nvPr/>
          </p:nvSpPr>
          <p:spPr bwMode="auto">
            <a:xfrm>
              <a:off x="4727" y="341"/>
              <a:ext cx="24" cy="32"/>
            </a:xfrm>
            <a:custGeom>
              <a:avLst/>
              <a:gdLst>
                <a:gd name="T0" fmla="*/ 19 w 24"/>
                <a:gd name="T1" fmla="*/ 14 h 32"/>
                <a:gd name="T2" fmla="*/ 18 w 24"/>
                <a:gd name="T3" fmla="*/ 16 h 32"/>
                <a:gd name="T4" fmla="*/ 18 w 24"/>
                <a:gd name="T5" fmla="*/ 17 h 32"/>
                <a:gd name="T6" fmla="*/ 18 w 24"/>
                <a:gd name="T7" fmla="*/ 19 h 32"/>
                <a:gd name="T8" fmla="*/ 16 w 24"/>
                <a:gd name="T9" fmla="*/ 19 h 32"/>
                <a:gd name="T10" fmla="*/ 16 w 24"/>
                <a:gd name="T11" fmla="*/ 21 h 32"/>
                <a:gd name="T12" fmla="*/ 14 w 24"/>
                <a:gd name="T13" fmla="*/ 22 h 32"/>
                <a:gd name="T14" fmla="*/ 13 w 24"/>
                <a:gd name="T15" fmla="*/ 22 h 32"/>
                <a:gd name="T16" fmla="*/ 13 w 24"/>
                <a:gd name="T17" fmla="*/ 24 h 32"/>
                <a:gd name="T18" fmla="*/ 11 w 24"/>
                <a:gd name="T19" fmla="*/ 24 h 32"/>
                <a:gd name="T20" fmla="*/ 9 w 24"/>
                <a:gd name="T21" fmla="*/ 26 h 32"/>
                <a:gd name="T22" fmla="*/ 8 w 24"/>
                <a:gd name="T23" fmla="*/ 26 h 32"/>
                <a:gd name="T24" fmla="*/ 6 w 24"/>
                <a:gd name="T25" fmla="*/ 26 h 32"/>
                <a:gd name="T26" fmla="*/ 6 w 24"/>
                <a:gd name="T27" fmla="*/ 26 h 32"/>
                <a:gd name="T28" fmla="*/ 5 w 24"/>
                <a:gd name="T29" fmla="*/ 26 h 32"/>
                <a:gd name="T30" fmla="*/ 3 w 24"/>
                <a:gd name="T31" fmla="*/ 26 h 32"/>
                <a:gd name="T32" fmla="*/ 1 w 24"/>
                <a:gd name="T33" fmla="*/ 24 h 32"/>
                <a:gd name="T34" fmla="*/ 1 w 24"/>
                <a:gd name="T35" fmla="*/ 24 h 32"/>
                <a:gd name="T36" fmla="*/ 0 w 24"/>
                <a:gd name="T37" fmla="*/ 24 h 32"/>
                <a:gd name="T38" fmla="*/ 0 w 24"/>
                <a:gd name="T39" fmla="*/ 22 h 32"/>
                <a:gd name="T40" fmla="*/ 0 w 24"/>
                <a:gd name="T41" fmla="*/ 22 h 32"/>
                <a:gd name="T42" fmla="*/ 0 w 24"/>
                <a:gd name="T43" fmla="*/ 24 h 32"/>
                <a:gd name="T44" fmla="*/ 0 w 24"/>
                <a:gd name="T45" fmla="*/ 26 h 32"/>
                <a:gd name="T46" fmla="*/ 1 w 24"/>
                <a:gd name="T47" fmla="*/ 26 h 32"/>
                <a:gd name="T48" fmla="*/ 1 w 24"/>
                <a:gd name="T49" fmla="*/ 27 h 32"/>
                <a:gd name="T50" fmla="*/ 3 w 24"/>
                <a:gd name="T51" fmla="*/ 29 h 32"/>
                <a:gd name="T52" fmla="*/ 3 w 24"/>
                <a:gd name="T53" fmla="*/ 29 h 32"/>
                <a:gd name="T54" fmla="*/ 5 w 24"/>
                <a:gd name="T55" fmla="*/ 30 h 32"/>
                <a:gd name="T56" fmla="*/ 6 w 24"/>
                <a:gd name="T57" fmla="*/ 30 h 32"/>
                <a:gd name="T58" fmla="*/ 8 w 24"/>
                <a:gd name="T59" fmla="*/ 30 h 32"/>
                <a:gd name="T60" fmla="*/ 8 w 24"/>
                <a:gd name="T61" fmla="*/ 32 h 32"/>
                <a:gd name="T62" fmla="*/ 9 w 24"/>
                <a:gd name="T63" fmla="*/ 32 h 32"/>
                <a:gd name="T64" fmla="*/ 11 w 24"/>
                <a:gd name="T65" fmla="*/ 32 h 32"/>
                <a:gd name="T66" fmla="*/ 13 w 24"/>
                <a:gd name="T67" fmla="*/ 32 h 32"/>
                <a:gd name="T68" fmla="*/ 14 w 24"/>
                <a:gd name="T69" fmla="*/ 32 h 32"/>
                <a:gd name="T70" fmla="*/ 14 w 24"/>
                <a:gd name="T71" fmla="*/ 30 h 32"/>
                <a:gd name="T72" fmla="*/ 16 w 24"/>
                <a:gd name="T73" fmla="*/ 30 h 32"/>
                <a:gd name="T74" fmla="*/ 18 w 24"/>
                <a:gd name="T75" fmla="*/ 29 h 32"/>
                <a:gd name="T76" fmla="*/ 18 w 24"/>
                <a:gd name="T77" fmla="*/ 29 h 32"/>
                <a:gd name="T78" fmla="*/ 19 w 24"/>
                <a:gd name="T79" fmla="*/ 27 h 32"/>
                <a:gd name="T80" fmla="*/ 21 w 24"/>
                <a:gd name="T81" fmla="*/ 26 h 32"/>
                <a:gd name="T82" fmla="*/ 21 w 24"/>
                <a:gd name="T83" fmla="*/ 26 h 32"/>
                <a:gd name="T84" fmla="*/ 22 w 24"/>
                <a:gd name="T85" fmla="*/ 24 h 32"/>
                <a:gd name="T86" fmla="*/ 22 w 24"/>
                <a:gd name="T87" fmla="*/ 22 h 32"/>
                <a:gd name="T88" fmla="*/ 22 w 24"/>
                <a:gd name="T89" fmla="*/ 21 h 32"/>
                <a:gd name="T90" fmla="*/ 24 w 24"/>
                <a:gd name="T91" fmla="*/ 17 h 32"/>
                <a:gd name="T92" fmla="*/ 24 w 24"/>
                <a:gd name="T93" fmla="*/ 14 h 32"/>
                <a:gd name="T94" fmla="*/ 22 w 24"/>
                <a:gd name="T95" fmla="*/ 11 h 32"/>
                <a:gd name="T96" fmla="*/ 22 w 24"/>
                <a:gd name="T97" fmla="*/ 6 h 32"/>
                <a:gd name="T98" fmla="*/ 21 w 24"/>
                <a:gd name="T99" fmla="*/ 4 h 32"/>
                <a:gd name="T100" fmla="*/ 21 w 24"/>
                <a:gd name="T101" fmla="*/ 3 h 32"/>
                <a:gd name="T102" fmla="*/ 19 w 24"/>
                <a:gd name="T103" fmla="*/ 1 h 32"/>
                <a:gd name="T104" fmla="*/ 18 w 24"/>
                <a:gd name="T105" fmla="*/ 0 h 32"/>
                <a:gd name="T106" fmla="*/ 18 w 24"/>
                <a:gd name="T107" fmla="*/ 0 h 32"/>
                <a:gd name="T108" fmla="*/ 18 w 24"/>
                <a:gd name="T109" fmla="*/ 0 h 32"/>
                <a:gd name="T110" fmla="*/ 18 w 24"/>
                <a:gd name="T111" fmla="*/ 0 h 32"/>
                <a:gd name="T112" fmla="*/ 19 w 24"/>
                <a:gd name="T113" fmla="*/ 1 h 32"/>
                <a:gd name="T114" fmla="*/ 19 w 24"/>
                <a:gd name="T115" fmla="*/ 4 h 32"/>
                <a:gd name="T116" fmla="*/ 19 w 24"/>
                <a:gd name="T117" fmla="*/ 8 h 32"/>
                <a:gd name="T118" fmla="*/ 19 w 24"/>
                <a:gd name="T119" fmla="*/ 11 h 32"/>
                <a:gd name="T120" fmla="*/ 19 w 24"/>
                <a:gd name="T121" fmla="*/ 14 h 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4"/>
                <a:gd name="T184" fmla="*/ 0 h 32"/>
                <a:gd name="T185" fmla="*/ 24 w 24"/>
                <a:gd name="T186" fmla="*/ 32 h 3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4" h="32">
                  <a:moveTo>
                    <a:pt x="19" y="14"/>
                  </a:moveTo>
                  <a:lnTo>
                    <a:pt x="18" y="16"/>
                  </a:lnTo>
                  <a:lnTo>
                    <a:pt x="18" y="17"/>
                  </a:lnTo>
                  <a:lnTo>
                    <a:pt x="18" y="19"/>
                  </a:lnTo>
                  <a:lnTo>
                    <a:pt x="16" y="19"/>
                  </a:lnTo>
                  <a:lnTo>
                    <a:pt x="16" y="21"/>
                  </a:lnTo>
                  <a:lnTo>
                    <a:pt x="14" y="22"/>
                  </a:lnTo>
                  <a:lnTo>
                    <a:pt x="13" y="22"/>
                  </a:lnTo>
                  <a:lnTo>
                    <a:pt x="13" y="24"/>
                  </a:lnTo>
                  <a:lnTo>
                    <a:pt x="11" y="24"/>
                  </a:lnTo>
                  <a:lnTo>
                    <a:pt x="9" y="26"/>
                  </a:lnTo>
                  <a:lnTo>
                    <a:pt x="8" y="26"/>
                  </a:lnTo>
                  <a:lnTo>
                    <a:pt x="6" y="26"/>
                  </a:lnTo>
                  <a:lnTo>
                    <a:pt x="5" y="26"/>
                  </a:lnTo>
                  <a:lnTo>
                    <a:pt x="3" y="26"/>
                  </a:lnTo>
                  <a:lnTo>
                    <a:pt x="1" y="24"/>
                  </a:lnTo>
                  <a:lnTo>
                    <a:pt x="0" y="24"/>
                  </a:lnTo>
                  <a:lnTo>
                    <a:pt x="0" y="22"/>
                  </a:lnTo>
                  <a:lnTo>
                    <a:pt x="0" y="24"/>
                  </a:lnTo>
                  <a:lnTo>
                    <a:pt x="0" y="26"/>
                  </a:lnTo>
                  <a:lnTo>
                    <a:pt x="1" y="26"/>
                  </a:lnTo>
                  <a:lnTo>
                    <a:pt x="1" y="27"/>
                  </a:lnTo>
                  <a:lnTo>
                    <a:pt x="3" y="29"/>
                  </a:lnTo>
                  <a:lnTo>
                    <a:pt x="5" y="30"/>
                  </a:lnTo>
                  <a:lnTo>
                    <a:pt x="6" y="30"/>
                  </a:lnTo>
                  <a:lnTo>
                    <a:pt x="8" y="30"/>
                  </a:lnTo>
                  <a:lnTo>
                    <a:pt x="8" y="32"/>
                  </a:lnTo>
                  <a:lnTo>
                    <a:pt x="9" y="32"/>
                  </a:lnTo>
                  <a:lnTo>
                    <a:pt x="11" y="32"/>
                  </a:lnTo>
                  <a:lnTo>
                    <a:pt x="13" y="32"/>
                  </a:lnTo>
                  <a:lnTo>
                    <a:pt x="14" y="32"/>
                  </a:lnTo>
                  <a:lnTo>
                    <a:pt x="14" y="30"/>
                  </a:lnTo>
                  <a:lnTo>
                    <a:pt x="16" y="30"/>
                  </a:lnTo>
                  <a:lnTo>
                    <a:pt x="18" y="29"/>
                  </a:lnTo>
                  <a:lnTo>
                    <a:pt x="19" y="27"/>
                  </a:lnTo>
                  <a:lnTo>
                    <a:pt x="21" y="26"/>
                  </a:lnTo>
                  <a:lnTo>
                    <a:pt x="22" y="24"/>
                  </a:lnTo>
                  <a:lnTo>
                    <a:pt x="22" y="22"/>
                  </a:lnTo>
                  <a:lnTo>
                    <a:pt x="22" y="21"/>
                  </a:lnTo>
                  <a:lnTo>
                    <a:pt x="24" y="17"/>
                  </a:lnTo>
                  <a:lnTo>
                    <a:pt x="24" y="14"/>
                  </a:lnTo>
                  <a:lnTo>
                    <a:pt x="22" y="11"/>
                  </a:lnTo>
                  <a:lnTo>
                    <a:pt x="22" y="6"/>
                  </a:lnTo>
                  <a:lnTo>
                    <a:pt x="21" y="4"/>
                  </a:lnTo>
                  <a:lnTo>
                    <a:pt x="21" y="3"/>
                  </a:lnTo>
                  <a:lnTo>
                    <a:pt x="19" y="1"/>
                  </a:lnTo>
                  <a:lnTo>
                    <a:pt x="18" y="0"/>
                  </a:lnTo>
                  <a:lnTo>
                    <a:pt x="19" y="1"/>
                  </a:lnTo>
                  <a:lnTo>
                    <a:pt x="19" y="4"/>
                  </a:lnTo>
                  <a:lnTo>
                    <a:pt x="19" y="8"/>
                  </a:lnTo>
                  <a:lnTo>
                    <a:pt x="19" y="11"/>
                  </a:lnTo>
                  <a:lnTo>
                    <a:pt x="19"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6" name="Freeform 48">
              <a:extLst>
                <a:ext uri="{FF2B5EF4-FFF2-40B4-BE49-F238E27FC236}">
                  <a16:creationId xmlns:a16="http://schemas.microsoft.com/office/drawing/2014/main" id="{BD8C1BF1-D170-134C-AFB4-3D0D7D23E03E}"/>
                </a:ext>
              </a:extLst>
            </p:cNvPr>
            <p:cNvSpPr>
              <a:spLocks/>
            </p:cNvSpPr>
            <p:nvPr/>
          </p:nvSpPr>
          <p:spPr bwMode="auto">
            <a:xfrm>
              <a:off x="4749" y="457"/>
              <a:ext cx="36" cy="54"/>
            </a:xfrm>
            <a:custGeom>
              <a:avLst/>
              <a:gdLst>
                <a:gd name="T0" fmla="*/ 33 w 36"/>
                <a:gd name="T1" fmla="*/ 0 h 54"/>
                <a:gd name="T2" fmla="*/ 31 w 36"/>
                <a:gd name="T3" fmla="*/ 5 h 54"/>
                <a:gd name="T4" fmla="*/ 31 w 36"/>
                <a:gd name="T5" fmla="*/ 10 h 54"/>
                <a:gd name="T6" fmla="*/ 30 w 36"/>
                <a:gd name="T7" fmla="*/ 13 h 54"/>
                <a:gd name="T8" fmla="*/ 30 w 36"/>
                <a:gd name="T9" fmla="*/ 16 h 54"/>
                <a:gd name="T10" fmla="*/ 30 w 36"/>
                <a:gd name="T11" fmla="*/ 20 h 54"/>
                <a:gd name="T12" fmla="*/ 28 w 36"/>
                <a:gd name="T13" fmla="*/ 21 h 54"/>
                <a:gd name="T14" fmla="*/ 28 w 36"/>
                <a:gd name="T15" fmla="*/ 25 h 54"/>
                <a:gd name="T16" fmla="*/ 28 w 36"/>
                <a:gd name="T17" fmla="*/ 26 h 54"/>
                <a:gd name="T18" fmla="*/ 26 w 36"/>
                <a:gd name="T19" fmla="*/ 29 h 54"/>
                <a:gd name="T20" fmla="*/ 25 w 36"/>
                <a:gd name="T21" fmla="*/ 33 h 54"/>
                <a:gd name="T22" fmla="*/ 23 w 36"/>
                <a:gd name="T23" fmla="*/ 36 h 54"/>
                <a:gd name="T24" fmla="*/ 21 w 36"/>
                <a:gd name="T25" fmla="*/ 39 h 54"/>
                <a:gd name="T26" fmla="*/ 20 w 36"/>
                <a:gd name="T27" fmla="*/ 41 h 54"/>
                <a:gd name="T28" fmla="*/ 18 w 36"/>
                <a:gd name="T29" fmla="*/ 42 h 54"/>
                <a:gd name="T30" fmla="*/ 17 w 36"/>
                <a:gd name="T31" fmla="*/ 44 h 54"/>
                <a:gd name="T32" fmla="*/ 15 w 36"/>
                <a:gd name="T33" fmla="*/ 46 h 54"/>
                <a:gd name="T34" fmla="*/ 13 w 36"/>
                <a:gd name="T35" fmla="*/ 46 h 54"/>
                <a:gd name="T36" fmla="*/ 12 w 36"/>
                <a:gd name="T37" fmla="*/ 47 h 54"/>
                <a:gd name="T38" fmla="*/ 10 w 36"/>
                <a:gd name="T39" fmla="*/ 47 h 54"/>
                <a:gd name="T40" fmla="*/ 10 w 36"/>
                <a:gd name="T41" fmla="*/ 47 h 54"/>
                <a:gd name="T42" fmla="*/ 9 w 36"/>
                <a:gd name="T43" fmla="*/ 47 h 54"/>
                <a:gd name="T44" fmla="*/ 7 w 36"/>
                <a:gd name="T45" fmla="*/ 47 h 54"/>
                <a:gd name="T46" fmla="*/ 5 w 36"/>
                <a:gd name="T47" fmla="*/ 47 h 54"/>
                <a:gd name="T48" fmla="*/ 5 w 36"/>
                <a:gd name="T49" fmla="*/ 47 h 54"/>
                <a:gd name="T50" fmla="*/ 4 w 36"/>
                <a:gd name="T51" fmla="*/ 47 h 54"/>
                <a:gd name="T52" fmla="*/ 2 w 36"/>
                <a:gd name="T53" fmla="*/ 46 h 54"/>
                <a:gd name="T54" fmla="*/ 2 w 36"/>
                <a:gd name="T55" fmla="*/ 46 h 54"/>
                <a:gd name="T56" fmla="*/ 0 w 36"/>
                <a:gd name="T57" fmla="*/ 46 h 54"/>
                <a:gd name="T58" fmla="*/ 2 w 36"/>
                <a:gd name="T59" fmla="*/ 47 h 54"/>
                <a:gd name="T60" fmla="*/ 2 w 36"/>
                <a:gd name="T61" fmla="*/ 49 h 54"/>
                <a:gd name="T62" fmla="*/ 4 w 36"/>
                <a:gd name="T63" fmla="*/ 49 h 54"/>
                <a:gd name="T64" fmla="*/ 5 w 36"/>
                <a:gd name="T65" fmla="*/ 51 h 54"/>
                <a:gd name="T66" fmla="*/ 5 w 36"/>
                <a:gd name="T67" fmla="*/ 52 h 54"/>
                <a:gd name="T68" fmla="*/ 7 w 36"/>
                <a:gd name="T69" fmla="*/ 52 h 54"/>
                <a:gd name="T70" fmla="*/ 7 w 36"/>
                <a:gd name="T71" fmla="*/ 54 h 54"/>
                <a:gd name="T72" fmla="*/ 9 w 36"/>
                <a:gd name="T73" fmla="*/ 54 h 54"/>
                <a:gd name="T74" fmla="*/ 10 w 36"/>
                <a:gd name="T75" fmla="*/ 54 h 54"/>
                <a:gd name="T76" fmla="*/ 12 w 36"/>
                <a:gd name="T77" fmla="*/ 54 h 54"/>
                <a:gd name="T78" fmla="*/ 12 w 36"/>
                <a:gd name="T79" fmla="*/ 54 h 54"/>
                <a:gd name="T80" fmla="*/ 13 w 36"/>
                <a:gd name="T81" fmla="*/ 54 h 54"/>
                <a:gd name="T82" fmla="*/ 15 w 36"/>
                <a:gd name="T83" fmla="*/ 54 h 54"/>
                <a:gd name="T84" fmla="*/ 17 w 36"/>
                <a:gd name="T85" fmla="*/ 54 h 54"/>
                <a:gd name="T86" fmla="*/ 18 w 36"/>
                <a:gd name="T87" fmla="*/ 52 h 54"/>
                <a:gd name="T88" fmla="*/ 18 w 36"/>
                <a:gd name="T89" fmla="*/ 52 h 54"/>
                <a:gd name="T90" fmla="*/ 21 w 36"/>
                <a:gd name="T91" fmla="*/ 51 h 54"/>
                <a:gd name="T92" fmla="*/ 23 w 36"/>
                <a:gd name="T93" fmla="*/ 49 h 54"/>
                <a:gd name="T94" fmla="*/ 25 w 36"/>
                <a:gd name="T95" fmla="*/ 47 h 54"/>
                <a:gd name="T96" fmla="*/ 26 w 36"/>
                <a:gd name="T97" fmla="*/ 46 h 54"/>
                <a:gd name="T98" fmla="*/ 28 w 36"/>
                <a:gd name="T99" fmla="*/ 42 h 54"/>
                <a:gd name="T100" fmla="*/ 30 w 36"/>
                <a:gd name="T101" fmla="*/ 39 h 54"/>
                <a:gd name="T102" fmla="*/ 30 w 36"/>
                <a:gd name="T103" fmla="*/ 36 h 54"/>
                <a:gd name="T104" fmla="*/ 31 w 36"/>
                <a:gd name="T105" fmla="*/ 33 h 54"/>
                <a:gd name="T106" fmla="*/ 33 w 36"/>
                <a:gd name="T107" fmla="*/ 31 h 54"/>
                <a:gd name="T108" fmla="*/ 33 w 36"/>
                <a:gd name="T109" fmla="*/ 28 h 54"/>
                <a:gd name="T110" fmla="*/ 33 w 36"/>
                <a:gd name="T111" fmla="*/ 25 h 54"/>
                <a:gd name="T112" fmla="*/ 34 w 36"/>
                <a:gd name="T113" fmla="*/ 21 h 54"/>
                <a:gd name="T114" fmla="*/ 34 w 36"/>
                <a:gd name="T115" fmla="*/ 16 h 54"/>
                <a:gd name="T116" fmla="*/ 36 w 36"/>
                <a:gd name="T117" fmla="*/ 12 h 54"/>
                <a:gd name="T118" fmla="*/ 36 w 36"/>
                <a:gd name="T119" fmla="*/ 7 h 54"/>
                <a:gd name="T120" fmla="*/ 36 w 36"/>
                <a:gd name="T121" fmla="*/ 2 h 54"/>
                <a:gd name="T122" fmla="*/ 33 w 36"/>
                <a:gd name="T123" fmla="*/ 0 h 5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6"/>
                <a:gd name="T187" fmla="*/ 0 h 54"/>
                <a:gd name="T188" fmla="*/ 36 w 36"/>
                <a:gd name="T189" fmla="*/ 54 h 5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6" h="54">
                  <a:moveTo>
                    <a:pt x="33" y="0"/>
                  </a:moveTo>
                  <a:lnTo>
                    <a:pt x="31" y="5"/>
                  </a:lnTo>
                  <a:lnTo>
                    <a:pt x="31" y="10"/>
                  </a:lnTo>
                  <a:lnTo>
                    <a:pt x="30" y="13"/>
                  </a:lnTo>
                  <a:lnTo>
                    <a:pt x="30" y="16"/>
                  </a:lnTo>
                  <a:lnTo>
                    <a:pt x="30" y="20"/>
                  </a:lnTo>
                  <a:lnTo>
                    <a:pt x="28" y="21"/>
                  </a:lnTo>
                  <a:lnTo>
                    <a:pt x="28" y="25"/>
                  </a:lnTo>
                  <a:lnTo>
                    <a:pt x="28" y="26"/>
                  </a:lnTo>
                  <a:lnTo>
                    <a:pt x="26" y="29"/>
                  </a:lnTo>
                  <a:lnTo>
                    <a:pt x="25" y="33"/>
                  </a:lnTo>
                  <a:lnTo>
                    <a:pt x="23" y="36"/>
                  </a:lnTo>
                  <a:lnTo>
                    <a:pt x="21" y="39"/>
                  </a:lnTo>
                  <a:lnTo>
                    <a:pt x="20" y="41"/>
                  </a:lnTo>
                  <a:lnTo>
                    <a:pt x="18" y="42"/>
                  </a:lnTo>
                  <a:lnTo>
                    <a:pt x="17" y="44"/>
                  </a:lnTo>
                  <a:lnTo>
                    <a:pt x="15" y="46"/>
                  </a:lnTo>
                  <a:lnTo>
                    <a:pt x="13" y="46"/>
                  </a:lnTo>
                  <a:lnTo>
                    <a:pt x="12" y="47"/>
                  </a:lnTo>
                  <a:lnTo>
                    <a:pt x="10" y="47"/>
                  </a:lnTo>
                  <a:lnTo>
                    <a:pt x="9" y="47"/>
                  </a:lnTo>
                  <a:lnTo>
                    <a:pt x="7" y="47"/>
                  </a:lnTo>
                  <a:lnTo>
                    <a:pt x="5" y="47"/>
                  </a:lnTo>
                  <a:lnTo>
                    <a:pt x="4" y="47"/>
                  </a:lnTo>
                  <a:lnTo>
                    <a:pt x="2" y="46"/>
                  </a:lnTo>
                  <a:lnTo>
                    <a:pt x="0" y="46"/>
                  </a:lnTo>
                  <a:lnTo>
                    <a:pt x="2" y="47"/>
                  </a:lnTo>
                  <a:lnTo>
                    <a:pt x="2" y="49"/>
                  </a:lnTo>
                  <a:lnTo>
                    <a:pt x="4" y="49"/>
                  </a:lnTo>
                  <a:lnTo>
                    <a:pt x="5" y="51"/>
                  </a:lnTo>
                  <a:lnTo>
                    <a:pt x="5" y="52"/>
                  </a:lnTo>
                  <a:lnTo>
                    <a:pt x="7" y="52"/>
                  </a:lnTo>
                  <a:lnTo>
                    <a:pt x="7" y="54"/>
                  </a:lnTo>
                  <a:lnTo>
                    <a:pt x="9" y="54"/>
                  </a:lnTo>
                  <a:lnTo>
                    <a:pt x="10" y="54"/>
                  </a:lnTo>
                  <a:lnTo>
                    <a:pt x="12" y="54"/>
                  </a:lnTo>
                  <a:lnTo>
                    <a:pt x="13" y="54"/>
                  </a:lnTo>
                  <a:lnTo>
                    <a:pt x="15" y="54"/>
                  </a:lnTo>
                  <a:lnTo>
                    <a:pt x="17" y="54"/>
                  </a:lnTo>
                  <a:lnTo>
                    <a:pt x="18" y="52"/>
                  </a:lnTo>
                  <a:lnTo>
                    <a:pt x="21" y="51"/>
                  </a:lnTo>
                  <a:lnTo>
                    <a:pt x="23" y="49"/>
                  </a:lnTo>
                  <a:lnTo>
                    <a:pt x="25" y="47"/>
                  </a:lnTo>
                  <a:lnTo>
                    <a:pt x="26" y="46"/>
                  </a:lnTo>
                  <a:lnTo>
                    <a:pt x="28" y="42"/>
                  </a:lnTo>
                  <a:lnTo>
                    <a:pt x="30" y="39"/>
                  </a:lnTo>
                  <a:lnTo>
                    <a:pt x="30" y="36"/>
                  </a:lnTo>
                  <a:lnTo>
                    <a:pt x="31" y="33"/>
                  </a:lnTo>
                  <a:lnTo>
                    <a:pt x="33" y="31"/>
                  </a:lnTo>
                  <a:lnTo>
                    <a:pt x="33" y="28"/>
                  </a:lnTo>
                  <a:lnTo>
                    <a:pt x="33" y="25"/>
                  </a:lnTo>
                  <a:lnTo>
                    <a:pt x="34" y="21"/>
                  </a:lnTo>
                  <a:lnTo>
                    <a:pt x="34" y="16"/>
                  </a:lnTo>
                  <a:lnTo>
                    <a:pt x="36" y="12"/>
                  </a:lnTo>
                  <a:lnTo>
                    <a:pt x="36" y="7"/>
                  </a:lnTo>
                  <a:lnTo>
                    <a:pt x="36" y="2"/>
                  </a:lnTo>
                  <a:lnTo>
                    <a:pt x="3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7" name="Freeform 49">
              <a:extLst>
                <a:ext uri="{FF2B5EF4-FFF2-40B4-BE49-F238E27FC236}">
                  <a16:creationId xmlns:a16="http://schemas.microsoft.com/office/drawing/2014/main" id="{67AE6152-AF25-5442-A2CD-AEBF3D6CAB53}"/>
                </a:ext>
              </a:extLst>
            </p:cNvPr>
            <p:cNvSpPr>
              <a:spLocks/>
            </p:cNvSpPr>
            <p:nvPr/>
          </p:nvSpPr>
          <p:spPr bwMode="auto">
            <a:xfrm>
              <a:off x="4769" y="452"/>
              <a:ext cx="13" cy="34"/>
            </a:xfrm>
            <a:custGeom>
              <a:avLst/>
              <a:gdLst>
                <a:gd name="T0" fmla="*/ 3 w 13"/>
                <a:gd name="T1" fmla="*/ 33 h 34"/>
                <a:gd name="T2" fmla="*/ 3 w 13"/>
                <a:gd name="T3" fmla="*/ 34 h 34"/>
                <a:gd name="T4" fmla="*/ 3 w 13"/>
                <a:gd name="T5" fmla="*/ 33 h 34"/>
                <a:gd name="T6" fmla="*/ 5 w 13"/>
                <a:gd name="T7" fmla="*/ 33 h 34"/>
                <a:gd name="T8" fmla="*/ 5 w 13"/>
                <a:gd name="T9" fmla="*/ 33 h 34"/>
                <a:gd name="T10" fmla="*/ 5 w 13"/>
                <a:gd name="T11" fmla="*/ 33 h 34"/>
                <a:gd name="T12" fmla="*/ 6 w 13"/>
                <a:gd name="T13" fmla="*/ 31 h 34"/>
                <a:gd name="T14" fmla="*/ 6 w 13"/>
                <a:gd name="T15" fmla="*/ 31 h 34"/>
                <a:gd name="T16" fmla="*/ 8 w 13"/>
                <a:gd name="T17" fmla="*/ 30 h 34"/>
                <a:gd name="T18" fmla="*/ 8 w 13"/>
                <a:gd name="T19" fmla="*/ 28 h 34"/>
                <a:gd name="T20" fmla="*/ 8 w 13"/>
                <a:gd name="T21" fmla="*/ 26 h 34"/>
                <a:gd name="T22" fmla="*/ 10 w 13"/>
                <a:gd name="T23" fmla="*/ 25 h 34"/>
                <a:gd name="T24" fmla="*/ 10 w 13"/>
                <a:gd name="T25" fmla="*/ 23 h 34"/>
                <a:gd name="T26" fmla="*/ 10 w 13"/>
                <a:gd name="T27" fmla="*/ 18 h 34"/>
                <a:gd name="T28" fmla="*/ 11 w 13"/>
                <a:gd name="T29" fmla="*/ 15 h 34"/>
                <a:gd name="T30" fmla="*/ 11 w 13"/>
                <a:gd name="T31" fmla="*/ 10 h 34"/>
                <a:gd name="T32" fmla="*/ 11 w 13"/>
                <a:gd name="T33" fmla="*/ 5 h 34"/>
                <a:gd name="T34" fmla="*/ 13 w 13"/>
                <a:gd name="T35" fmla="*/ 5 h 34"/>
                <a:gd name="T36" fmla="*/ 13 w 13"/>
                <a:gd name="T37" fmla="*/ 5 h 34"/>
                <a:gd name="T38" fmla="*/ 13 w 13"/>
                <a:gd name="T39" fmla="*/ 4 h 34"/>
                <a:gd name="T40" fmla="*/ 13 w 13"/>
                <a:gd name="T41" fmla="*/ 2 h 34"/>
                <a:gd name="T42" fmla="*/ 13 w 13"/>
                <a:gd name="T43" fmla="*/ 0 h 34"/>
                <a:gd name="T44" fmla="*/ 8 w 13"/>
                <a:gd name="T45" fmla="*/ 0 h 34"/>
                <a:gd name="T46" fmla="*/ 8 w 13"/>
                <a:gd name="T47" fmla="*/ 4 h 34"/>
                <a:gd name="T48" fmla="*/ 6 w 13"/>
                <a:gd name="T49" fmla="*/ 9 h 34"/>
                <a:gd name="T50" fmla="*/ 6 w 13"/>
                <a:gd name="T51" fmla="*/ 12 h 34"/>
                <a:gd name="T52" fmla="*/ 5 w 13"/>
                <a:gd name="T53" fmla="*/ 17 h 34"/>
                <a:gd name="T54" fmla="*/ 5 w 13"/>
                <a:gd name="T55" fmla="*/ 18 h 34"/>
                <a:gd name="T56" fmla="*/ 5 w 13"/>
                <a:gd name="T57" fmla="*/ 20 h 34"/>
                <a:gd name="T58" fmla="*/ 3 w 13"/>
                <a:gd name="T59" fmla="*/ 21 h 34"/>
                <a:gd name="T60" fmla="*/ 3 w 13"/>
                <a:gd name="T61" fmla="*/ 23 h 34"/>
                <a:gd name="T62" fmla="*/ 3 w 13"/>
                <a:gd name="T63" fmla="*/ 25 h 34"/>
                <a:gd name="T64" fmla="*/ 1 w 13"/>
                <a:gd name="T65" fmla="*/ 25 h 34"/>
                <a:gd name="T66" fmla="*/ 1 w 13"/>
                <a:gd name="T67" fmla="*/ 26 h 34"/>
                <a:gd name="T68" fmla="*/ 0 w 13"/>
                <a:gd name="T69" fmla="*/ 26 h 34"/>
                <a:gd name="T70" fmla="*/ 0 w 13"/>
                <a:gd name="T71" fmla="*/ 26 h 34"/>
                <a:gd name="T72" fmla="*/ 0 w 13"/>
                <a:gd name="T73" fmla="*/ 26 h 34"/>
                <a:gd name="T74" fmla="*/ 0 w 13"/>
                <a:gd name="T75" fmla="*/ 28 h 34"/>
                <a:gd name="T76" fmla="*/ 0 w 13"/>
                <a:gd name="T77" fmla="*/ 28 h 34"/>
                <a:gd name="T78" fmla="*/ 0 w 13"/>
                <a:gd name="T79" fmla="*/ 28 h 34"/>
                <a:gd name="T80" fmla="*/ 0 w 13"/>
                <a:gd name="T81" fmla="*/ 30 h 34"/>
                <a:gd name="T82" fmla="*/ 0 w 13"/>
                <a:gd name="T83" fmla="*/ 30 h 34"/>
                <a:gd name="T84" fmla="*/ 0 w 13"/>
                <a:gd name="T85" fmla="*/ 31 h 34"/>
                <a:gd name="T86" fmla="*/ 1 w 13"/>
                <a:gd name="T87" fmla="*/ 31 h 34"/>
                <a:gd name="T88" fmla="*/ 1 w 13"/>
                <a:gd name="T89" fmla="*/ 33 h 34"/>
                <a:gd name="T90" fmla="*/ 3 w 13"/>
                <a:gd name="T91" fmla="*/ 33 h 3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
                <a:gd name="T139" fmla="*/ 0 h 34"/>
                <a:gd name="T140" fmla="*/ 13 w 13"/>
                <a:gd name="T141" fmla="*/ 34 h 3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 h="34">
                  <a:moveTo>
                    <a:pt x="3" y="33"/>
                  </a:moveTo>
                  <a:lnTo>
                    <a:pt x="3" y="34"/>
                  </a:lnTo>
                  <a:lnTo>
                    <a:pt x="3" y="33"/>
                  </a:lnTo>
                  <a:lnTo>
                    <a:pt x="5" y="33"/>
                  </a:lnTo>
                  <a:lnTo>
                    <a:pt x="6" y="31"/>
                  </a:lnTo>
                  <a:lnTo>
                    <a:pt x="8" y="30"/>
                  </a:lnTo>
                  <a:lnTo>
                    <a:pt x="8" y="28"/>
                  </a:lnTo>
                  <a:lnTo>
                    <a:pt x="8" y="26"/>
                  </a:lnTo>
                  <a:lnTo>
                    <a:pt x="10" y="25"/>
                  </a:lnTo>
                  <a:lnTo>
                    <a:pt x="10" y="23"/>
                  </a:lnTo>
                  <a:lnTo>
                    <a:pt x="10" y="18"/>
                  </a:lnTo>
                  <a:lnTo>
                    <a:pt x="11" y="15"/>
                  </a:lnTo>
                  <a:lnTo>
                    <a:pt x="11" y="10"/>
                  </a:lnTo>
                  <a:lnTo>
                    <a:pt x="11" y="5"/>
                  </a:lnTo>
                  <a:lnTo>
                    <a:pt x="13" y="5"/>
                  </a:lnTo>
                  <a:lnTo>
                    <a:pt x="13" y="4"/>
                  </a:lnTo>
                  <a:lnTo>
                    <a:pt x="13" y="2"/>
                  </a:lnTo>
                  <a:lnTo>
                    <a:pt x="13" y="0"/>
                  </a:lnTo>
                  <a:lnTo>
                    <a:pt x="8" y="0"/>
                  </a:lnTo>
                  <a:lnTo>
                    <a:pt x="8" y="4"/>
                  </a:lnTo>
                  <a:lnTo>
                    <a:pt x="6" y="9"/>
                  </a:lnTo>
                  <a:lnTo>
                    <a:pt x="6" y="12"/>
                  </a:lnTo>
                  <a:lnTo>
                    <a:pt x="5" y="17"/>
                  </a:lnTo>
                  <a:lnTo>
                    <a:pt x="5" y="18"/>
                  </a:lnTo>
                  <a:lnTo>
                    <a:pt x="5" y="20"/>
                  </a:lnTo>
                  <a:lnTo>
                    <a:pt x="3" y="21"/>
                  </a:lnTo>
                  <a:lnTo>
                    <a:pt x="3" y="23"/>
                  </a:lnTo>
                  <a:lnTo>
                    <a:pt x="3" y="25"/>
                  </a:lnTo>
                  <a:lnTo>
                    <a:pt x="1" y="25"/>
                  </a:lnTo>
                  <a:lnTo>
                    <a:pt x="1" y="26"/>
                  </a:lnTo>
                  <a:lnTo>
                    <a:pt x="0" y="26"/>
                  </a:lnTo>
                  <a:lnTo>
                    <a:pt x="0" y="28"/>
                  </a:lnTo>
                  <a:lnTo>
                    <a:pt x="0" y="30"/>
                  </a:lnTo>
                  <a:lnTo>
                    <a:pt x="0" y="31"/>
                  </a:lnTo>
                  <a:lnTo>
                    <a:pt x="1" y="31"/>
                  </a:lnTo>
                  <a:lnTo>
                    <a:pt x="1" y="33"/>
                  </a:lnTo>
                  <a:lnTo>
                    <a:pt x="3" y="33"/>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8" name="Freeform 50">
              <a:extLst>
                <a:ext uri="{FF2B5EF4-FFF2-40B4-BE49-F238E27FC236}">
                  <a16:creationId xmlns:a16="http://schemas.microsoft.com/office/drawing/2014/main" id="{37BD4816-6208-CA41-8D6F-DD18C077DD64}"/>
                </a:ext>
              </a:extLst>
            </p:cNvPr>
            <p:cNvSpPr>
              <a:spLocks/>
            </p:cNvSpPr>
            <p:nvPr/>
          </p:nvSpPr>
          <p:spPr bwMode="auto">
            <a:xfrm>
              <a:off x="4720" y="331"/>
              <a:ext cx="25" cy="32"/>
            </a:xfrm>
            <a:custGeom>
              <a:avLst/>
              <a:gdLst>
                <a:gd name="T0" fmla="*/ 5 w 25"/>
                <a:gd name="T1" fmla="*/ 32 h 32"/>
                <a:gd name="T2" fmla="*/ 5 w 25"/>
                <a:gd name="T3" fmla="*/ 32 h 32"/>
                <a:gd name="T4" fmla="*/ 5 w 25"/>
                <a:gd name="T5" fmla="*/ 27 h 32"/>
                <a:gd name="T6" fmla="*/ 5 w 25"/>
                <a:gd name="T7" fmla="*/ 21 h 32"/>
                <a:gd name="T8" fmla="*/ 7 w 25"/>
                <a:gd name="T9" fmla="*/ 16 h 32"/>
                <a:gd name="T10" fmla="*/ 7 w 25"/>
                <a:gd name="T11" fmla="*/ 13 h 32"/>
                <a:gd name="T12" fmla="*/ 8 w 25"/>
                <a:gd name="T13" fmla="*/ 11 h 32"/>
                <a:gd name="T14" fmla="*/ 12 w 25"/>
                <a:gd name="T15" fmla="*/ 10 h 32"/>
                <a:gd name="T16" fmla="*/ 13 w 25"/>
                <a:gd name="T17" fmla="*/ 8 h 32"/>
                <a:gd name="T18" fmla="*/ 16 w 25"/>
                <a:gd name="T19" fmla="*/ 6 h 32"/>
                <a:gd name="T20" fmla="*/ 18 w 25"/>
                <a:gd name="T21" fmla="*/ 6 h 32"/>
                <a:gd name="T22" fmla="*/ 21 w 25"/>
                <a:gd name="T23" fmla="*/ 8 h 32"/>
                <a:gd name="T24" fmla="*/ 23 w 25"/>
                <a:gd name="T25" fmla="*/ 8 h 32"/>
                <a:gd name="T26" fmla="*/ 25 w 25"/>
                <a:gd name="T27" fmla="*/ 10 h 32"/>
                <a:gd name="T28" fmla="*/ 25 w 25"/>
                <a:gd name="T29" fmla="*/ 8 h 32"/>
                <a:gd name="T30" fmla="*/ 23 w 25"/>
                <a:gd name="T31" fmla="*/ 6 h 32"/>
                <a:gd name="T32" fmla="*/ 21 w 25"/>
                <a:gd name="T33" fmla="*/ 3 h 32"/>
                <a:gd name="T34" fmla="*/ 20 w 25"/>
                <a:gd name="T35" fmla="*/ 2 h 32"/>
                <a:gd name="T36" fmla="*/ 16 w 25"/>
                <a:gd name="T37" fmla="*/ 2 h 32"/>
                <a:gd name="T38" fmla="*/ 15 w 25"/>
                <a:gd name="T39" fmla="*/ 0 h 32"/>
                <a:gd name="T40" fmla="*/ 12 w 25"/>
                <a:gd name="T41" fmla="*/ 0 h 32"/>
                <a:gd name="T42" fmla="*/ 10 w 25"/>
                <a:gd name="T43" fmla="*/ 2 h 32"/>
                <a:gd name="T44" fmla="*/ 7 w 25"/>
                <a:gd name="T45" fmla="*/ 3 h 32"/>
                <a:gd name="T46" fmla="*/ 5 w 25"/>
                <a:gd name="T47" fmla="*/ 5 h 32"/>
                <a:gd name="T48" fmla="*/ 3 w 25"/>
                <a:gd name="T49" fmla="*/ 8 h 32"/>
                <a:gd name="T50" fmla="*/ 2 w 25"/>
                <a:gd name="T51" fmla="*/ 10 h 32"/>
                <a:gd name="T52" fmla="*/ 0 w 25"/>
                <a:gd name="T53" fmla="*/ 14 h 32"/>
                <a:gd name="T54" fmla="*/ 0 w 25"/>
                <a:gd name="T55" fmla="*/ 21 h 32"/>
                <a:gd name="T56" fmla="*/ 2 w 25"/>
                <a:gd name="T57" fmla="*/ 26 h 32"/>
                <a:gd name="T58" fmla="*/ 3 w 25"/>
                <a:gd name="T59" fmla="*/ 27 h 32"/>
                <a:gd name="T60" fmla="*/ 3 w 25"/>
                <a:gd name="T61" fmla="*/ 31 h 32"/>
                <a:gd name="T62" fmla="*/ 7 w 25"/>
                <a:gd name="T63" fmla="*/ 32 h 3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5"/>
                <a:gd name="T97" fmla="*/ 0 h 32"/>
                <a:gd name="T98" fmla="*/ 25 w 25"/>
                <a:gd name="T99" fmla="*/ 32 h 3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5" h="32">
                  <a:moveTo>
                    <a:pt x="7" y="32"/>
                  </a:moveTo>
                  <a:lnTo>
                    <a:pt x="5" y="32"/>
                  </a:lnTo>
                  <a:lnTo>
                    <a:pt x="5" y="31"/>
                  </a:lnTo>
                  <a:lnTo>
                    <a:pt x="5" y="27"/>
                  </a:lnTo>
                  <a:lnTo>
                    <a:pt x="5" y="24"/>
                  </a:lnTo>
                  <a:lnTo>
                    <a:pt x="5" y="21"/>
                  </a:lnTo>
                  <a:lnTo>
                    <a:pt x="5" y="18"/>
                  </a:lnTo>
                  <a:lnTo>
                    <a:pt x="7" y="16"/>
                  </a:lnTo>
                  <a:lnTo>
                    <a:pt x="7" y="14"/>
                  </a:lnTo>
                  <a:lnTo>
                    <a:pt x="7" y="13"/>
                  </a:lnTo>
                  <a:lnTo>
                    <a:pt x="8" y="13"/>
                  </a:lnTo>
                  <a:lnTo>
                    <a:pt x="8" y="11"/>
                  </a:lnTo>
                  <a:lnTo>
                    <a:pt x="10" y="10"/>
                  </a:lnTo>
                  <a:lnTo>
                    <a:pt x="12" y="10"/>
                  </a:lnTo>
                  <a:lnTo>
                    <a:pt x="12" y="8"/>
                  </a:lnTo>
                  <a:lnTo>
                    <a:pt x="13" y="8"/>
                  </a:lnTo>
                  <a:lnTo>
                    <a:pt x="15" y="6"/>
                  </a:lnTo>
                  <a:lnTo>
                    <a:pt x="16" y="6"/>
                  </a:lnTo>
                  <a:lnTo>
                    <a:pt x="18" y="6"/>
                  </a:lnTo>
                  <a:lnTo>
                    <a:pt x="20" y="6"/>
                  </a:lnTo>
                  <a:lnTo>
                    <a:pt x="21" y="8"/>
                  </a:lnTo>
                  <a:lnTo>
                    <a:pt x="23" y="8"/>
                  </a:lnTo>
                  <a:lnTo>
                    <a:pt x="23" y="10"/>
                  </a:lnTo>
                  <a:lnTo>
                    <a:pt x="25" y="10"/>
                  </a:lnTo>
                  <a:lnTo>
                    <a:pt x="25" y="8"/>
                  </a:lnTo>
                  <a:lnTo>
                    <a:pt x="23" y="6"/>
                  </a:lnTo>
                  <a:lnTo>
                    <a:pt x="23" y="5"/>
                  </a:lnTo>
                  <a:lnTo>
                    <a:pt x="21" y="3"/>
                  </a:lnTo>
                  <a:lnTo>
                    <a:pt x="20" y="3"/>
                  </a:lnTo>
                  <a:lnTo>
                    <a:pt x="20" y="2"/>
                  </a:lnTo>
                  <a:lnTo>
                    <a:pt x="18" y="2"/>
                  </a:lnTo>
                  <a:lnTo>
                    <a:pt x="16" y="2"/>
                  </a:lnTo>
                  <a:lnTo>
                    <a:pt x="15" y="0"/>
                  </a:lnTo>
                  <a:lnTo>
                    <a:pt x="13" y="0"/>
                  </a:lnTo>
                  <a:lnTo>
                    <a:pt x="12" y="0"/>
                  </a:lnTo>
                  <a:lnTo>
                    <a:pt x="10" y="2"/>
                  </a:lnTo>
                  <a:lnTo>
                    <a:pt x="8" y="2"/>
                  </a:lnTo>
                  <a:lnTo>
                    <a:pt x="7" y="3"/>
                  </a:lnTo>
                  <a:lnTo>
                    <a:pt x="5" y="5"/>
                  </a:lnTo>
                  <a:lnTo>
                    <a:pt x="3" y="6"/>
                  </a:lnTo>
                  <a:lnTo>
                    <a:pt x="3" y="8"/>
                  </a:lnTo>
                  <a:lnTo>
                    <a:pt x="2" y="8"/>
                  </a:lnTo>
                  <a:lnTo>
                    <a:pt x="2" y="10"/>
                  </a:lnTo>
                  <a:lnTo>
                    <a:pt x="2" y="11"/>
                  </a:lnTo>
                  <a:lnTo>
                    <a:pt x="0" y="14"/>
                  </a:lnTo>
                  <a:lnTo>
                    <a:pt x="0" y="18"/>
                  </a:lnTo>
                  <a:lnTo>
                    <a:pt x="0" y="21"/>
                  </a:lnTo>
                  <a:lnTo>
                    <a:pt x="2" y="26"/>
                  </a:lnTo>
                  <a:lnTo>
                    <a:pt x="2" y="27"/>
                  </a:lnTo>
                  <a:lnTo>
                    <a:pt x="3" y="27"/>
                  </a:lnTo>
                  <a:lnTo>
                    <a:pt x="3" y="29"/>
                  </a:lnTo>
                  <a:lnTo>
                    <a:pt x="3" y="31"/>
                  </a:lnTo>
                  <a:lnTo>
                    <a:pt x="5" y="31"/>
                  </a:lnTo>
                  <a:lnTo>
                    <a:pt x="7" y="32"/>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59" name="Freeform 51">
              <a:extLst>
                <a:ext uri="{FF2B5EF4-FFF2-40B4-BE49-F238E27FC236}">
                  <a16:creationId xmlns:a16="http://schemas.microsoft.com/office/drawing/2014/main" id="{86BFF608-25D7-E944-8CF2-AC4BEF21B3CB}"/>
                </a:ext>
              </a:extLst>
            </p:cNvPr>
            <p:cNvSpPr>
              <a:spLocks/>
            </p:cNvSpPr>
            <p:nvPr/>
          </p:nvSpPr>
          <p:spPr bwMode="auto">
            <a:xfrm>
              <a:off x="4719" y="376"/>
              <a:ext cx="34" cy="34"/>
            </a:xfrm>
            <a:custGeom>
              <a:avLst/>
              <a:gdLst>
                <a:gd name="T0" fmla="*/ 30 w 34"/>
                <a:gd name="T1" fmla="*/ 13 h 34"/>
                <a:gd name="T2" fmla="*/ 34 w 34"/>
                <a:gd name="T3" fmla="*/ 8 h 34"/>
                <a:gd name="T4" fmla="*/ 34 w 34"/>
                <a:gd name="T5" fmla="*/ 0 h 34"/>
                <a:gd name="T6" fmla="*/ 27 w 34"/>
                <a:gd name="T7" fmla="*/ 7 h 34"/>
                <a:gd name="T8" fmla="*/ 26 w 34"/>
                <a:gd name="T9" fmla="*/ 7 h 34"/>
                <a:gd name="T10" fmla="*/ 24 w 34"/>
                <a:gd name="T11" fmla="*/ 8 h 34"/>
                <a:gd name="T12" fmla="*/ 22 w 34"/>
                <a:gd name="T13" fmla="*/ 8 h 34"/>
                <a:gd name="T14" fmla="*/ 21 w 34"/>
                <a:gd name="T15" fmla="*/ 10 h 34"/>
                <a:gd name="T16" fmla="*/ 19 w 34"/>
                <a:gd name="T17" fmla="*/ 12 h 34"/>
                <a:gd name="T18" fmla="*/ 17 w 34"/>
                <a:gd name="T19" fmla="*/ 13 h 34"/>
                <a:gd name="T20" fmla="*/ 16 w 34"/>
                <a:gd name="T21" fmla="*/ 15 h 34"/>
                <a:gd name="T22" fmla="*/ 14 w 34"/>
                <a:gd name="T23" fmla="*/ 16 h 34"/>
                <a:gd name="T24" fmla="*/ 11 w 34"/>
                <a:gd name="T25" fmla="*/ 18 h 34"/>
                <a:gd name="T26" fmla="*/ 9 w 34"/>
                <a:gd name="T27" fmla="*/ 20 h 34"/>
                <a:gd name="T28" fmla="*/ 8 w 34"/>
                <a:gd name="T29" fmla="*/ 21 h 34"/>
                <a:gd name="T30" fmla="*/ 6 w 34"/>
                <a:gd name="T31" fmla="*/ 23 h 34"/>
                <a:gd name="T32" fmla="*/ 4 w 34"/>
                <a:gd name="T33" fmla="*/ 25 h 34"/>
                <a:gd name="T34" fmla="*/ 3 w 34"/>
                <a:gd name="T35" fmla="*/ 26 h 34"/>
                <a:gd name="T36" fmla="*/ 1 w 34"/>
                <a:gd name="T37" fmla="*/ 26 h 34"/>
                <a:gd name="T38" fmla="*/ 0 w 34"/>
                <a:gd name="T39" fmla="*/ 28 h 34"/>
                <a:gd name="T40" fmla="*/ 1 w 34"/>
                <a:gd name="T41" fmla="*/ 34 h 34"/>
                <a:gd name="T42" fmla="*/ 3 w 34"/>
                <a:gd name="T43" fmla="*/ 33 h 34"/>
                <a:gd name="T44" fmla="*/ 3 w 34"/>
                <a:gd name="T45" fmla="*/ 33 h 34"/>
                <a:gd name="T46" fmla="*/ 4 w 34"/>
                <a:gd name="T47" fmla="*/ 33 h 34"/>
                <a:gd name="T48" fmla="*/ 4 w 34"/>
                <a:gd name="T49" fmla="*/ 33 h 34"/>
                <a:gd name="T50" fmla="*/ 6 w 34"/>
                <a:gd name="T51" fmla="*/ 31 h 34"/>
                <a:gd name="T52" fmla="*/ 6 w 34"/>
                <a:gd name="T53" fmla="*/ 31 h 34"/>
                <a:gd name="T54" fmla="*/ 8 w 34"/>
                <a:gd name="T55" fmla="*/ 31 h 34"/>
                <a:gd name="T56" fmla="*/ 8 w 34"/>
                <a:gd name="T57" fmla="*/ 31 h 34"/>
                <a:gd name="T58" fmla="*/ 9 w 34"/>
                <a:gd name="T59" fmla="*/ 31 h 34"/>
                <a:gd name="T60" fmla="*/ 9 w 34"/>
                <a:gd name="T61" fmla="*/ 29 h 34"/>
                <a:gd name="T62" fmla="*/ 11 w 34"/>
                <a:gd name="T63" fmla="*/ 28 h 34"/>
                <a:gd name="T64" fmla="*/ 13 w 34"/>
                <a:gd name="T65" fmla="*/ 28 h 34"/>
                <a:gd name="T66" fmla="*/ 14 w 34"/>
                <a:gd name="T67" fmla="*/ 26 h 34"/>
                <a:gd name="T68" fmla="*/ 14 w 34"/>
                <a:gd name="T69" fmla="*/ 26 h 34"/>
                <a:gd name="T70" fmla="*/ 16 w 34"/>
                <a:gd name="T71" fmla="*/ 25 h 34"/>
                <a:gd name="T72" fmla="*/ 17 w 34"/>
                <a:gd name="T73" fmla="*/ 23 h 34"/>
                <a:gd name="T74" fmla="*/ 21 w 34"/>
                <a:gd name="T75" fmla="*/ 21 h 34"/>
                <a:gd name="T76" fmla="*/ 22 w 34"/>
                <a:gd name="T77" fmla="*/ 20 h 34"/>
                <a:gd name="T78" fmla="*/ 24 w 34"/>
                <a:gd name="T79" fmla="*/ 18 h 34"/>
                <a:gd name="T80" fmla="*/ 26 w 34"/>
                <a:gd name="T81" fmla="*/ 16 h 34"/>
                <a:gd name="T82" fmla="*/ 27 w 34"/>
                <a:gd name="T83" fmla="*/ 15 h 34"/>
                <a:gd name="T84" fmla="*/ 29 w 34"/>
                <a:gd name="T85" fmla="*/ 15 h 34"/>
                <a:gd name="T86" fmla="*/ 30 w 34"/>
                <a:gd name="T87" fmla="*/ 13 h 3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4"/>
                <a:gd name="T133" fmla="*/ 0 h 34"/>
                <a:gd name="T134" fmla="*/ 34 w 34"/>
                <a:gd name="T135" fmla="*/ 34 h 3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4" h="34">
                  <a:moveTo>
                    <a:pt x="30" y="13"/>
                  </a:moveTo>
                  <a:lnTo>
                    <a:pt x="34" y="8"/>
                  </a:lnTo>
                  <a:lnTo>
                    <a:pt x="34" y="0"/>
                  </a:lnTo>
                  <a:lnTo>
                    <a:pt x="27" y="7"/>
                  </a:lnTo>
                  <a:lnTo>
                    <a:pt x="26" y="7"/>
                  </a:lnTo>
                  <a:lnTo>
                    <a:pt x="24" y="8"/>
                  </a:lnTo>
                  <a:lnTo>
                    <a:pt x="22" y="8"/>
                  </a:lnTo>
                  <a:lnTo>
                    <a:pt x="21" y="10"/>
                  </a:lnTo>
                  <a:lnTo>
                    <a:pt x="19" y="12"/>
                  </a:lnTo>
                  <a:lnTo>
                    <a:pt x="17" y="13"/>
                  </a:lnTo>
                  <a:lnTo>
                    <a:pt x="16" y="15"/>
                  </a:lnTo>
                  <a:lnTo>
                    <a:pt x="14" y="16"/>
                  </a:lnTo>
                  <a:lnTo>
                    <a:pt x="11" y="18"/>
                  </a:lnTo>
                  <a:lnTo>
                    <a:pt x="9" y="20"/>
                  </a:lnTo>
                  <a:lnTo>
                    <a:pt x="8" y="21"/>
                  </a:lnTo>
                  <a:lnTo>
                    <a:pt x="6" y="23"/>
                  </a:lnTo>
                  <a:lnTo>
                    <a:pt x="4" y="25"/>
                  </a:lnTo>
                  <a:lnTo>
                    <a:pt x="3" y="26"/>
                  </a:lnTo>
                  <a:lnTo>
                    <a:pt x="1" y="26"/>
                  </a:lnTo>
                  <a:lnTo>
                    <a:pt x="0" y="28"/>
                  </a:lnTo>
                  <a:lnTo>
                    <a:pt x="1" y="34"/>
                  </a:lnTo>
                  <a:lnTo>
                    <a:pt x="3" y="33"/>
                  </a:lnTo>
                  <a:lnTo>
                    <a:pt x="4" y="33"/>
                  </a:lnTo>
                  <a:lnTo>
                    <a:pt x="6" y="31"/>
                  </a:lnTo>
                  <a:lnTo>
                    <a:pt x="8" y="31"/>
                  </a:lnTo>
                  <a:lnTo>
                    <a:pt x="9" y="31"/>
                  </a:lnTo>
                  <a:lnTo>
                    <a:pt x="9" y="29"/>
                  </a:lnTo>
                  <a:lnTo>
                    <a:pt x="11" y="28"/>
                  </a:lnTo>
                  <a:lnTo>
                    <a:pt x="13" y="28"/>
                  </a:lnTo>
                  <a:lnTo>
                    <a:pt x="14" y="26"/>
                  </a:lnTo>
                  <a:lnTo>
                    <a:pt x="16" y="25"/>
                  </a:lnTo>
                  <a:lnTo>
                    <a:pt x="17" y="23"/>
                  </a:lnTo>
                  <a:lnTo>
                    <a:pt x="21" y="21"/>
                  </a:lnTo>
                  <a:lnTo>
                    <a:pt x="22" y="20"/>
                  </a:lnTo>
                  <a:lnTo>
                    <a:pt x="24" y="18"/>
                  </a:lnTo>
                  <a:lnTo>
                    <a:pt x="26" y="16"/>
                  </a:lnTo>
                  <a:lnTo>
                    <a:pt x="27" y="15"/>
                  </a:lnTo>
                  <a:lnTo>
                    <a:pt x="29" y="15"/>
                  </a:lnTo>
                  <a:lnTo>
                    <a:pt x="30" y="13"/>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60" name="Freeform 52">
              <a:extLst>
                <a:ext uri="{FF2B5EF4-FFF2-40B4-BE49-F238E27FC236}">
                  <a16:creationId xmlns:a16="http://schemas.microsoft.com/office/drawing/2014/main" id="{CB0AE427-A4E8-194C-92F6-22C385B7E973}"/>
                </a:ext>
              </a:extLst>
            </p:cNvPr>
            <p:cNvSpPr>
              <a:spLocks/>
            </p:cNvSpPr>
            <p:nvPr/>
          </p:nvSpPr>
          <p:spPr bwMode="auto">
            <a:xfrm>
              <a:off x="4735" y="414"/>
              <a:ext cx="14" cy="89"/>
            </a:xfrm>
            <a:custGeom>
              <a:avLst/>
              <a:gdLst>
                <a:gd name="T0" fmla="*/ 13 w 14"/>
                <a:gd name="T1" fmla="*/ 77 h 89"/>
                <a:gd name="T2" fmla="*/ 13 w 14"/>
                <a:gd name="T3" fmla="*/ 74 h 89"/>
                <a:gd name="T4" fmla="*/ 13 w 14"/>
                <a:gd name="T5" fmla="*/ 72 h 89"/>
                <a:gd name="T6" fmla="*/ 11 w 14"/>
                <a:gd name="T7" fmla="*/ 69 h 89"/>
                <a:gd name="T8" fmla="*/ 11 w 14"/>
                <a:gd name="T9" fmla="*/ 66 h 89"/>
                <a:gd name="T10" fmla="*/ 3 w 14"/>
                <a:gd name="T11" fmla="*/ 8 h 89"/>
                <a:gd name="T12" fmla="*/ 3 w 14"/>
                <a:gd name="T13" fmla="*/ 6 h 89"/>
                <a:gd name="T14" fmla="*/ 3 w 14"/>
                <a:gd name="T15" fmla="*/ 6 h 89"/>
                <a:gd name="T16" fmla="*/ 3 w 14"/>
                <a:gd name="T17" fmla="*/ 6 h 89"/>
                <a:gd name="T18" fmla="*/ 3 w 14"/>
                <a:gd name="T19" fmla="*/ 4 h 89"/>
                <a:gd name="T20" fmla="*/ 3 w 14"/>
                <a:gd name="T21" fmla="*/ 4 h 89"/>
                <a:gd name="T22" fmla="*/ 3 w 14"/>
                <a:gd name="T23" fmla="*/ 4 h 89"/>
                <a:gd name="T24" fmla="*/ 3 w 14"/>
                <a:gd name="T25" fmla="*/ 4 h 89"/>
                <a:gd name="T26" fmla="*/ 3 w 14"/>
                <a:gd name="T27" fmla="*/ 3 h 89"/>
                <a:gd name="T28" fmla="*/ 1 w 14"/>
                <a:gd name="T29" fmla="*/ 1 h 89"/>
                <a:gd name="T30" fmla="*/ 1 w 14"/>
                <a:gd name="T31" fmla="*/ 0 h 89"/>
                <a:gd name="T32" fmla="*/ 0 w 14"/>
                <a:gd name="T33" fmla="*/ 0 h 89"/>
                <a:gd name="T34" fmla="*/ 0 w 14"/>
                <a:gd name="T35" fmla="*/ 0 h 89"/>
                <a:gd name="T36" fmla="*/ 0 w 14"/>
                <a:gd name="T37" fmla="*/ 0 h 89"/>
                <a:gd name="T38" fmla="*/ 0 w 14"/>
                <a:gd name="T39" fmla="*/ 0 h 89"/>
                <a:gd name="T40" fmla="*/ 0 w 14"/>
                <a:gd name="T41" fmla="*/ 0 h 89"/>
                <a:gd name="T42" fmla="*/ 0 w 14"/>
                <a:gd name="T43" fmla="*/ 1 h 89"/>
                <a:gd name="T44" fmla="*/ 8 w 14"/>
                <a:gd name="T45" fmla="*/ 59 h 89"/>
                <a:gd name="T46" fmla="*/ 8 w 14"/>
                <a:gd name="T47" fmla="*/ 63 h 89"/>
                <a:gd name="T48" fmla="*/ 8 w 14"/>
                <a:gd name="T49" fmla="*/ 66 h 89"/>
                <a:gd name="T50" fmla="*/ 8 w 14"/>
                <a:gd name="T51" fmla="*/ 69 h 89"/>
                <a:gd name="T52" fmla="*/ 8 w 14"/>
                <a:gd name="T53" fmla="*/ 71 h 89"/>
                <a:gd name="T54" fmla="*/ 10 w 14"/>
                <a:gd name="T55" fmla="*/ 74 h 89"/>
                <a:gd name="T56" fmla="*/ 10 w 14"/>
                <a:gd name="T57" fmla="*/ 77 h 89"/>
                <a:gd name="T58" fmla="*/ 10 w 14"/>
                <a:gd name="T59" fmla="*/ 79 h 89"/>
                <a:gd name="T60" fmla="*/ 11 w 14"/>
                <a:gd name="T61" fmla="*/ 81 h 89"/>
                <a:gd name="T62" fmla="*/ 11 w 14"/>
                <a:gd name="T63" fmla="*/ 82 h 89"/>
                <a:gd name="T64" fmla="*/ 11 w 14"/>
                <a:gd name="T65" fmla="*/ 84 h 89"/>
                <a:gd name="T66" fmla="*/ 13 w 14"/>
                <a:gd name="T67" fmla="*/ 84 h 89"/>
                <a:gd name="T68" fmla="*/ 13 w 14"/>
                <a:gd name="T69" fmla="*/ 85 h 89"/>
                <a:gd name="T70" fmla="*/ 13 w 14"/>
                <a:gd name="T71" fmla="*/ 85 h 89"/>
                <a:gd name="T72" fmla="*/ 14 w 14"/>
                <a:gd name="T73" fmla="*/ 87 h 89"/>
                <a:gd name="T74" fmla="*/ 14 w 14"/>
                <a:gd name="T75" fmla="*/ 87 h 89"/>
                <a:gd name="T76" fmla="*/ 14 w 14"/>
                <a:gd name="T77" fmla="*/ 89 h 89"/>
                <a:gd name="T78" fmla="*/ 14 w 14"/>
                <a:gd name="T79" fmla="*/ 89 h 89"/>
                <a:gd name="T80" fmla="*/ 14 w 14"/>
                <a:gd name="T81" fmla="*/ 87 h 89"/>
                <a:gd name="T82" fmla="*/ 14 w 14"/>
                <a:gd name="T83" fmla="*/ 87 h 89"/>
                <a:gd name="T84" fmla="*/ 14 w 14"/>
                <a:gd name="T85" fmla="*/ 87 h 89"/>
                <a:gd name="T86" fmla="*/ 14 w 14"/>
                <a:gd name="T87" fmla="*/ 85 h 89"/>
                <a:gd name="T88" fmla="*/ 14 w 14"/>
                <a:gd name="T89" fmla="*/ 82 h 89"/>
                <a:gd name="T90" fmla="*/ 13 w 14"/>
                <a:gd name="T91" fmla="*/ 81 h 89"/>
                <a:gd name="T92" fmla="*/ 13 w 14"/>
                <a:gd name="T93" fmla="*/ 77 h 8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4"/>
                <a:gd name="T142" fmla="*/ 0 h 89"/>
                <a:gd name="T143" fmla="*/ 14 w 14"/>
                <a:gd name="T144" fmla="*/ 89 h 8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4" h="89">
                  <a:moveTo>
                    <a:pt x="13" y="77"/>
                  </a:moveTo>
                  <a:lnTo>
                    <a:pt x="13" y="74"/>
                  </a:lnTo>
                  <a:lnTo>
                    <a:pt x="13" y="72"/>
                  </a:lnTo>
                  <a:lnTo>
                    <a:pt x="11" y="69"/>
                  </a:lnTo>
                  <a:lnTo>
                    <a:pt x="11" y="66"/>
                  </a:lnTo>
                  <a:lnTo>
                    <a:pt x="3" y="8"/>
                  </a:lnTo>
                  <a:lnTo>
                    <a:pt x="3" y="6"/>
                  </a:lnTo>
                  <a:lnTo>
                    <a:pt x="3" y="4"/>
                  </a:lnTo>
                  <a:lnTo>
                    <a:pt x="3" y="3"/>
                  </a:lnTo>
                  <a:lnTo>
                    <a:pt x="1" y="1"/>
                  </a:lnTo>
                  <a:lnTo>
                    <a:pt x="1" y="0"/>
                  </a:lnTo>
                  <a:lnTo>
                    <a:pt x="0" y="0"/>
                  </a:lnTo>
                  <a:lnTo>
                    <a:pt x="0" y="1"/>
                  </a:lnTo>
                  <a:lnTo>
                    <a:pt x="8" y="59"/>
                  </a:lnTo>
                  <a:lnTo>
                    <a:pt x="8" y="63"/>
                  </a:lnTo>
                  <a:lnTo>
                    <a:pt x="8" y="66"/>
                  </a:lnTo>
                  <a:lnTo>
                    <a:pt x="8" y="69"/>
                  </a:lnTo>
                  <a:lnTo>
                    <a:pt x="8" y="71"/>
                  </a:lnTo>
                  <a:lnTo>
                    <a:pt x="10" y="74"/>
                  </a:lnTo>
                  <a:lnTo>
                    <a:pt x="10" y="77"/>
                  </a:lnTo>
                  <a:lnTo>
                    <a:pt x="10" y="79"/>
                  </a:lnTo>
                  <a:lnTo>
                    <a:pt x="11" y="81"/>
                  </a:lnTo>
                  <a:lnTo>
                    <a:pt x="11" y="82"/>
                  </a:lnTo>
                  <a:lnTo>
                    <a:pt x="11" y="84"/>
                  </a:lnTo>
                  <a:lnTo>
                    <a:pt x="13" y="84"/>
                  </a:lnTo>
                  <a:lnTo>
                    <a:pt x="13" y="85"/>
                  </a:lnTo>
                  <a:lnTo>
                    <a:pt x="14" y="87"/>
                  </a:lnTo>
                  <a:lnTo>
                    <a:pt x="14" y="89"/>
                  </a:lnTo>
                  <a:lnTo>
                    <a:pt x="14" y="87"/>
                  </a:lnTo>
                  <a:lnTo>
                    <a:pt x="14" y="85"/>
                  </a:lnTo>
                  <a:lnTo>
                    <a:pt x="14" y="82"/>
                  </a:lnTo>
                  <a:lnTo>
                    <a:pt x="13" y="81"/>
                  </a:lnTo>
                  <a:lnTo>
                    <a:pt x="13" y="77"/>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43061" name="Group 53">
              <a:extLst>
                <a:ext uri="{FF2B5EF4-FFF2-40B4-BE49-F238E27FC236}">
                  <a16:creationId xmlns:a16="http://schemas.microsoft.com/office/drawing/2014/main" id="{9903EE41-54AE-A149-BAE9-50700EF77069}"/>
                </a:ext>
              </a:extLst>
            </p:cNvPr>
            <p:cNvGrpSpPr>
              <a:grpSpLocks/>
            </p:cNvGrpSpPr>
            <p:nvPr/>
          </p:nvGrpSpPr>
          <p:grpSpPr bwMode="auto">
            <a:xfrm>
              <a:off x="4652" y="240"/>
              <a:ext cx="790" cy="375"/>
              <a:chOff x="4652" y="240"/>
              <a:chExt cx="790" cy="375"/>
            </a:xfrm>
          </p:grpSpPr>
          <p:sp>
            <p:nvSpPr>
              <p:cNvPr id="43062" name="Freeform 54">
                <a:extLst>
                  <a:ext uri="{FF2B5EF4-FFF2-40B4-BE49-F238E27FC236}">
                    <a16:creationId xmlns:a16="http://schemas.microsoft.com/office/drawing/2014/main" id="{BE27C1F1-AAB9-CD4C-A715-1580CE3BDB62}"/>
                  </a:ext>
                </a:extLst>
              </p:cNvPr>
              <p:cNvSpPr>
                <a:spLocks/>
              </p:cNvSpPr>
              <p:nvPr/>
            </p:nvSpPr>
            <p:spPr bwMode="auto">
              <a:xfrm>
                <a:off x="4652" y="258"/>
                <a:ext cx="196" cy="335"/>
              </a:xfrm>
              <a:custGeom>
                <a:avLst/>
                <a:gdLst>
                  <a:gd name="T0" fmla="*/ 196 w 196"/>
                  <a:gd name="T1" fmla="*/ 224 h 335"/>
                  <a:gd name="T2" fmla="*/ 75 w 196"/>
                  <a:gd name="T3" fmla="*/ 335 h 335"/>
                  <a:gd name="T4" fmla="*/ 0 w 196"/>
                  <a:gd name="T5" fmla="*/ 112 h 335"/>
                  <a:gd name="T6" fmla="*/ 123 w 196"/>
                  <a:gd name="T7" fmla="*/ 0 h 335"/>
                  <a:gd name="T8" fmla="*/ 196 w 196"/>
                  <a:gd name="T9" fmla="*/ 224 h 335"/>
                  <a:gd name="T10" fmla="*/ 0 60000 65536"/>
                  <a:gd name="T11" fmla="*/ 0 60000 65536"/>
                  <a:gd name="T12" fmla="*/ 0 60000 65536"/>
                  <a:gd name="T13" fmla="*/ 0 60000 65536"/>
                  <a:gd name="T14" fmla="*/ 0 60000 65536"/>
                  <a:gd name="T15" fmla="*/ 0 w 196"/>
                  <a:gd name="T16" fmla="*/ 0 h 335"/>
                  <a:gd name="T17" fmla="*/ 196 w 196"/>
                  <a:gd name="T18" fmla="*/ 335 h 335"/>
                </a:gdLst>
                <a:ahLst/>
                <a:cxnLst>
                  <a:cxn ang="T10">
                    <a:pos x="T0" y="T1"/>
                  </a:cxn>
                  <a:cxn ang="T11">
                    <a:pos x="T2" y="T3"/>
                  </a:cxn>
                  <a:cxn ang="T12">
                    <a:pos x="T4" y="T5"/>
                  </a:cxn>
                  <a:cxn ang="T13">
                    <a:pos x="T6" y="T7"/>
                  </a:cxn>
                  <a:cxn ang="T14">
                    <a:pos x="T8" y="T9"/>
                  </a:cxn>
                </a:cxnLst>
                <a:rect l="T15" t="T16" r="T17" b="T18"/>
                <a:pathLst>
                  <a:path w="196" h="335">
                    <a:moveTo>
                      <a:pt x="196" y="224"/>
                    </a:moveTo>
                    <a:lnTo>
                      <a:pt x="75" y="335"/>
                    </a:lnTo>
                    <a:lnTo>
                      <a:pt x="0" y="112"/>
                    </a:lnTo>
                    <a:lnTo>
                      <a:pt x="123" y="0"/>
                    </a:lnTo>
                    <a:lnTo>
                      <a:pt x="196" y="224"/>
                    </a:lnTo>
                    <a:close/>
                  </a:path>
                </a:pathLst>
              </a:custGeom>
              <a:solidFill>
                <a:srgbClr val="0099D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3063" name="Rectangle 55">
                <a:extLst>
                  <a:ext uri="{FF2B5EF4-FFF2-40B4-BE49-F238E27FC236}">
                    <a16:creationId xmlns:a16="http://schemas.microsoft.com/office/drawing/2014/main" id="{E530D702-A037-9D4B-9391-8EF934A6B179}"/>
                  </a:ext>
                </a:extLst>
              </p:cNvPr>
              <p:cNvSpPr>
                <a:spLocks noChangeArrowheads="1"/>
              </p:cNvSpPr>
              <p:nvPr/>
            </p:nvSpPr>
            <p:spPr bwMode="auto">
              <a:xfrm>
                <a:off x="4944" y="240"/>
                <a:ext cx="498" cy="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300" b="1">
                    <a:solidFill>
                      <a:srgbClr val="000000"/>
                    </a:solidFill>
                  </a:rPr>
                  <a:t>For your</a:t>
                </a:r>
                <a:br>
                  <a:rPr lang="en-US" altLang="nb-NO" sz="1300" b="1">
                    <a:solidFill>
                      <a:srgbClr val="000000"/>
                    </a:solidFill>
                  </a:rPr>
                </a:br>
                <a:r>
                  <a:rPr lang="en-US" altLang="nb-NO" sz="1300" b="1">
                    <a:solidFill>
                      <a:srgbClr val="000000"/>
                    </a:solidFill>
                  </a:rPr>
                  <a:t>reference </a:t>
                </a:r>
                <a:br>
                  <a:rPr lang="en-US" altLang="nb-NO" sz="1300" b="1">
                    <a:solidFill>
                      <a:srgbClr val="000000"/>
                    </a:solidFill>
                  </a:rPr>
                </a:br>
                <a:r>
                  <a:rPr lang="en-US" altLang="nb-NO" sz="1300" b="1">
                    <a:solidFill>
                      <a:srgbClr val="000000"/>
                    </a:solidFill>
                  </a:rPr>
                  <a:t>only</a:t>
                </a:r>
                <a:endParaRPr lang="en-US" altLang="nb-NO" sz="1800"/>
              </a:p>
            </p:txBody>
          </p:sp>
        </p:grpSp>
      </p:grpSp>
    </p:spTree>
  </p:cSld>
  <p:clrMapOvr>
    <a:masterClrMapping/>
  </p:clrMapOvr>
  <p:transition>
    <p:wipe dir="r"/>
  </p:transition>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4034" name="Rectangle 6">
            <a:extLst>
              <a:ext uri="{FF2B5EF4-FFF2-40B4-BE49-F238E27FC236}">
                <a16:creationId xmlns:a16="http://schemas.microsoft.com/office/drawing/2014/main" id="{0CC2C2B8-BDC6-B44B-AAF9-51D693E3E6FC}"/>
              </a:ext>
            </a:extLst>
          </p:cNvPr>
          <p:cNvSpPr>
            <a:spLocks noGrp="1" noChangeArrowheads="1"/>
          </p:cNvSpPr>
          <p:nvPr>
            <p:ph type="title"/>
          </p:nvPr>
        </p:nvSpPr>
        <p:spPr/>
        <p:txBody>
          <a:bodyPr/>
          <a:lstStyle/>
          <a:p>
            <a:pPr eaLnBrk="1" hangingPunct="1"/>
            <a:r>
              <a:rPr lang="en-US" altLang="nb-NO"/>
              <a:t>Enterprise MPLS Customers</a:t>
            </a:r>
          </a:p>
        </p:txBody>
      </p:sp>
      <p:sp>
        <p:nvSpPr>
          <p:cNvPr id="44035" name="Rectangle 7">
            <a:extLst>
              <a:ext uri="{FF2B5EF4-FFF2-40B4-BE49-F238E27FC236}">
                <a16:creationId xmlns:a16="http://schemas.microsoft.com/office/drawing/2014/main" id="{21D2C1EF-B668-824A-939A-C403FCF0BCB5}"/>
              </a:ext>
            </a:extLst>
          </p:cNvPr>
          <p:cNvSpPr>
            <a:spLocks noGrp="1" noChangeArrowheads="1"/>
          </p:cNvSpPr>
          <p:nvPr>
            <p:ph type="body" idx="1"/>
          </p:nvPr>
        </p:nvSpPr>
        <p:spPr/>
        <p:txBody>
          <a:bodyPr/>
          <a:lstStyle/>
          <a:p>
            <a:pPr eaLnBrk="1" hangingPunct="1"/>
            <a:r>
              <a:rPr lang="en-US" altLang="nb-NO"/>
              <a:t>Two types of enterprise customers for MPLS technology</a:t>
            </a:r>
          </a:p>
          <a:p>
            <a:pPr eaLnBrk="1" hangingPunct="1"/>
            <a:r>
              <a:rPr lang="en-US" altLang="nb-NO"/>
              <a:t>MPLS indirectly used as subscribed WAN service</a:t>
            </a:r>
          </a:p>
          <a:p>
            <a:pPr lvl="1" indent="0" eaLnBrk="1" hangingPunct="1"/>
            <a:r>
              <a:rPr lang="en-US" altLang="nb-NO">
                <a:ea typeface="ＭＳ Ｐゴシック" panose="020B0600070205080204" pitchFamily="34" charset="-128"/>
              </a:rPr>
              <a:t>Enterprise subscribes to WAN connectivity data service offered by external Service Provider</a:t>
            </a:r>
          </a:p>
          <a:p>
            <a:pPr lvl="1" indent="0" eaLnBrk="1" hangingPunct="1"/>
            <a:r>
              <a:rPr lang="en-US" altLang="nb-NO">
                <a:ea typeface="ＭＳ Ｐゴシック" panose="020B0600070205080204" pitchFamily="34" charset="-128"/>
              </a:rPr>
              <a:t>Data connectivity service implemented by Service Provider via MPLS VPN technology (e.g., layer-2 and layer-3 VPNs)</a:t>
            </a:r>
          </a:p>
          <a:p>
            <a:pPr lvl="1" indent="0" eaLnBrk="1" hangingPunct="1"/>
            <a:r>
              <a:rPr lang="en-US" altLang="nb-NO">
                <a:ea typeface="ＭＳ Ｐゴシック" panose="020B0600070205080204" pitchFamily="34" charset="-128"/>
              </a:rPr>
              <a:t>VPN Service can be managed or unmanaged</a:t>
            </a:r>
          </a:p>
          <a:p>
            <a:pPr eaLnBrk="1" hangingPunct="1"/>
            <a:r>
              <a:rPr lang="en-US" altLang="nb-NO"/>
              <a:t>MPLS used as part of self managed network</a:t>
            </a:r>
          </a:p>
          <a:p>
            <a:pPr lvl="1" indent="0" eaLnBrk="1" hangingPunct="1"/>
            <a:r>
              <a:rPr lang="en-US" altLang="nb-NO">
                <a:ea typeface="ＭＳ Ｐゴシック" panose="020B0600070205080204" pitchFamily="34" charset="-128"/>
              </a:rPr>
              <a:t>Enterprise deploys MPLS in it’s own network </a:t>
            </a:r>
          </a:p>
          <a:p>
            <a:pPr lvl="1" indent="0" eaLnBrk="1" hangingPunct="1"/>
            <a:r>
              <a:rPr lang="en-US" altLang="nb-NO">
                <a:ea typeface="ＭＳ Ｐゴシック" panose="020B0600070205080204" pitchFamily="34" charset="-128"/>
              </a:rPr>
              <a:t>Enterprise manages it’s own MPLS-based network</a:t>
            </a:r>
          </a:p>
        </p:txBody>
      </p:sp>
    </p:spTree>
  </p:cSld>
  <p:clrMapOvr>
    <a:masterClrMapping/>
  </p:clrMapOvr>
  <p:transition>
    <p:wipe dir="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2">
            <a:extLst>
              <a:ext uri="{FF2B5EF4-FFF2-40B4-BE49-F238E27FC236}">
                <a16:creationId xmlns:a16="http://schemas.microsoft.com/office/drawing/2014/main" id="{53D2AF05-1856-4E47-8410-74AE7D3864CB}"/>
              </a:ext>
            </a:extLst>
          </p:cNvPr>
          <p:cNvSpPr txBox="1">
            <a:spLocks noChangeArrowheads="1"/>
          </p:cNvSpPr>
          <p:nvPr/>
        </p:nvSpPr>
        <p:spPr>
          <a:xfrm>
            <a:off x="633413" y="2232025"/>
            <a:ext cx="7900987" cy="838200"/>
          </a:xfrm>
          <a:prstGeom prst="rect">
            <a:avLst/>
          </a:prstGeom>
        </p:spPr>
        <p:txBody>
          <a:bodyPr lIns="82296" rIns="82296" anchor="ctr"/>
          <a:lstStyle/>
          <a:p>
            <a:pPr fontAlgn="auto">
              <a:lnSpc>
                <a:spcPct val="90000"/>
              </a:lnSpc>
              <a:spcAft>
                <a:spcPts val="0"/>
              </a:spcAft>
              <a:defRPr/>
            </a:pPr>
            <a:r>
              <a:rPr lang="en-US" sz="3400" b="1" dirty="0">
                <a:latin typeface="+mj-lt"/>
                <a:ea typeface="+mj-ea"/>
                <a:cs typeface="+mj-cs"/>
              </a:rPr>
              <a:t>MPLS Technology Components</a:t>
            </a:r>
          </a:p>
        </p:txBody>
      </p:sp>
      <p:sp>
        <p:nvSpPr>
          <p:cNvPr id="47107" name="Rectangle 33">
            <a:extLst>
              <a:ext uri="{FF2B5EF4-FFF2-40B4-BE49-F238E27FC236}">
                <a16:creationId xmlns:a16="http://schemas.microsoft.com/office/drawing/2014/main" id="{9C7D4D2E-114C-C04B-B1B1-21D3D84449EE}"/>
              </a:ext>
            </a:extLst>
          </p:cNvPr>
          <p:cNvSpPr txBox="1">
            <a:spLocks noChangeArrowheads="1"/>
          </p:cNvSpPr>
          <p:nvPr/>
        </p:nvSpPr>
        <p:spPr bwMode="auto">
          <a:xfrm>
            <a:off x="633413" y="3124200"/>
            <a:ext cx="4618037"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2000"/>
              <a:t>Basic building blocks of MPLS</a:t>
            </a:r>
          </a:p>
        </p:txBody>
      </p:sp>
    </p:spTree>
  </p:cSld>
  <p:clrMapOvr>
    <a:masterClrMapping/>
  </p:clrMapOvr>
  <p:transition>
    <p:wipe dir="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4">
            <a:extLst>
              <a:ext uri="{FF2B5EF4-FFF2-40B4-BE49-F238E27FC236}">
                <a16:creationId xmlns:a16="http://schemas.microsoft.com/office/drawing/2014/main" id="{09100ABF-939F-4A40-AD8B-D5E30EF43510}"/>
              </a:ext>
            </a:extLst>
          </p:cNvPr>
          <p:cNvSpPr>
            <a:spLocks noChangeArrowheads="1"/>
          </p:cNvSpPr>
          <p:nvPr/>
        </p:nvSpPr>
        <p:spPr bwMode="auto">
          <a:xfrm>
            <a:off x="609600" y="4038600"/>
            <a:ext cx="8001000" cy="1295400"/>
          </a:xfrm>
          <a:prstGeom prst="rect">
            <a:avLst/>
          </a:prstGeom>
          <a:solidFill>
            <a:srgbClr val="FFFF99">
              <a:alpha val="65097"/>
            </a:srgbClr>
          </a:solidFill>
          <a:ln>
            <a:noFill/>
          </a:ln>
          <a:extLst>
            <a:ext uri="{91240B29-F687-4F45-9708-019B960494DF}">
              <a14:hiddenLine xmlns:a14="http://schemas.microsoft.com/office/drawing/2010/main" w="31750">
                <a:solidFill>
                  <a:srgbClr val="000000"/>
                </a:solidFill>
                <a:prstDash val="dash"/>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48131" name="Rectangle 26">
            <a:extLst>
              <a:ext uri="{FF2B5EF4-FFF2-40B4-BE49-F238E27FC236}">
                <a16:creationId xmlns:a16="http://schemas.microsoft.com/office/drawing/2014/main" id="{9F43CAC2-4B40-5B4A-B3D2-4F126A05E0EC}"/>
              </a:ext>
            </a:extLst>
          </p:cNvPr>
          <p:cNvSpPr>
            <a:spLocks noGrp="1" noChangeArrowheads="1"/>
          </p:cNvSpPr>
          <p:nvPr>
            <p:ph type="title"/>
          </p:nvPr>
        </p:nvSpPr>
        <p:spPr/>
        <p:txBody>
          <a:bodyPr/>
          <a:lstStyle/>
          <a:p>
            <a:pPr eaLnBrk="1" hangingPunct="1"/>
            <a:r>
              <a:rPr lang="en-US" altLang="nb-NO"/>
              <a:t>MPLS Forwarding and Signaling</a:t>
            </a:r>
          </a:p>
        </p:txBody>
      </p:sp>
      <p:sp>
        <p:nvSpPr>
          <p:cNvPr id="48132" name="Rectangle 27">
            <a:extLst>
              <a:ext uri="{FF2B5EF4-FFF2-40B4-BE49-F238E27FC236}">
                <a16:creationId xmlns:a16="http://schemas.microsoft.com/office/drawing/2014/main" id="{A26CB47A-AD95-1F40-912C-2F900F0FBA05}"/>
              </a:ext>
            </a:extLst>
          </p:cNvPr>
          <p:cNvSpPr>
            <a:spLocks noGrp="1" noChangeArrowheads="1"/>
          </p:cNvSpPr>
          <p:nvPr>
            <p:ph type="body" idx="1"/>
          </p:nvPr>
        </p:nvSpPr>
        <p:spPr/>
        <p:txBody>
          <a:bodyPr/>
          <a:lstStyle/>
          <a:p>
            <a:pPr eaLnBrk="1" hangingPunct="1"/>
            <a:r>
              <a:rPr lang="en-US" altLang="nb-NO"/>
              <a:t>MPLS label forwarding and signaling mechanisms </a:t>
            </a:r>
          </a:p>
        </p:txBody>
      </p:sp>
      <p:sp>
        <p:nvSpPr>
          <p:cNvPr id="1260554" name="AutoShape 10">
            <a:extLst>
              <a:ext uri="{FF2B5EF4-FFF2-40B4-BE49-F238E27FC236}">
                <a16:creationId xmlns:a16="http://schemas.microsoft.com/office/drawing/2014/main" id="{452B71F1-06C1-2542-AEF8-0A4E5214ADF0}"/>
              </a:ext>
            </a:extLst>
          </p:cNvPr>
          <p:cNvSpPr>
            <a:spLocks noChangeArrowheads="1"/>
          </p:cNvSpPr>
          <p:nvPr/>
        </p:nvSpPr>
        <p:spPr bwMode="auto">
          <a:xfrm>
            <a:off x="685800" y="5486400"/>
            <a:ext cx="7848600" cy="838200"/>
          </a:xfrm>
          <a:prstGeom prst="bevel">
            <a:avLst>
              <a:gd name="adj" fmla="val 719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Network Infrastructure</a:t>
            </a:r>
          </a:p>
        </p:txBody>
      </p:sp>
      <p:sp>
        <p:nvSpPr>
          <p:cNvPr id="1260558" name="AutoShape 14">
            <a:extLst>
              <a:ext uri="{FF2B5EF4-FFF2-40B4-BE49-F238E27FC236}">
                <a16:creationId xmlns:a16="http://schemas.microsoft.com/office/drawing/2014/main" id="{162200F5-C5FD-EA4E-A2AD-9A3FABE7CA64}"/>
              </a:ext>
            </a:extLst>
          </p:cNvPr>
          <p:cNvSpPr>
            <a:spLocks noChangeArrowheads="1"/>
          </p:cNvSpPr>
          <p:nvPr/>
        </p:nvSpPr>
        <p:spPr bwMode="auto">
          <a:xfrm>
            <a:off x="685800" y="4343400"/>
            <a:ext cx="7848600" cy="8382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rgbClr val="FFFF00"/>
                </a:solidFill>
                <a:latin typeface="+mn-lt"/>
                <a:ea typeface="+mn-ea"/>
              </a:rPr>
              <a:t>MPLS Signaling and Forwarding</a:t>
            </a:r>
          </a:p>
        </p:txBody>
      </p:sp>
      <p:sp>
        <p:nvSpPr>
          <p:cNvPr id="1260559" name="AutoShape 15">
            <a:extLst>
              <a:ext uri="{FF2B5EF4-FFF2-40B4-BE49-F238E27FC236}">
                <a16:creationId xmlns:a16="http://schemas.microsoft.com/office/drawing/2014/main" id="{F1D15B06-FCF5-DC4C-BEA7-B84B8F1AA7CF}"/>
              </a:ext>
            </a:extLst>
          </p:cNvPr>
          <p:cNvSpPr>
            <a:spLocks noChangeArrowheads="1"/>
          </p:cNvSpPr>
          <p:nvPr/>
        </p:nvSpPr>
        <p:spPr bwMode="auto">
          <a:xfrm>
            <a:off x="685800" y="2286000"/>
            <a:ext cx="3886200" cy="76200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Layer-3 VPNs</a:t>
            </a:r>
          </a:p>
        </p:txBody>
      </p:sp>
      <p:sp>
        <p:nvSpPr>
          <p:cNvPr id="1260560" name="AutoShape 16">
            <a:extLst>
              <a:ext uri="{FF2B5EF4-FFF2-40B4-BE49-F238E27FC236}">
                <a16:creationId xmlns:a16="http://schemas.microsoft.com/office/drawing/2014/main" id="{FBA70A74-1079-C94D-B7C6-F753C2772442}"/>
              </a:ext>
            </a:extLst>
          </p:cNvPr>
          <p:cNvSpPr>
            <a:spLocks noChangeArrowheads="1"/>
          </p:cNvSpPr>
          <p:nvPr/>
        </p:nvSpPr>
        <p:spPr bwMode="auto">
          <a:xfrm>
            <a:off x="4648200" y="2286000"/>
            <a:ext cx="3886200" cy="76200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Layer-2 VPNs</a:t>
            </a:r>
          </a:p>
        </p:txBody>
      </p:sp>
      <p:sp>
        <p:nvSpPr>
          <p:cNvPr id="1260561" name="AutoShape 17">
            <a:extLst>
              <a:ext uri="{FF2B5EF4-FFF2-40B4-BE49-F238E27FC236}">
                <a16:creationId xmlns:a16="http://schemas.microsoft.com/office/drawing/2014/main" id="{A47B82D6-F01E-414B-8617-9AF21749A797}"/>
              </a:ext>
            </a:extLst>
          </p:cNvPr>
          <p:cNvSpPr>
            <a:spLocks noChangeArrowheads="1"/>
          </p:cNvSpPr>
          <p:nvPr/>
        </p:nvSpPr>
        <p:spPr bwMode="auto">
          <a:xfrm>
            <a:off x="685800" y="3124200"/>
            <a:ext cx="25146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QoS</a:t>
            </a:r>
          </a:p>
        </p:txBody>
      </p:sp>
      <p:sp>
        <p:nvSpPr>
          <p:cNvPr id="1260562" name="AutoShape 18">
            <a:extLst>
              <a:ext uri="{FF2B5EF4-FFF2-40B4-BE49-F238E27FC236}">
                <a16:creationId xmlns:a16="http://schemas.microsoft.com/office/drawing/2014/main" id="{5AFCF042-8928-6745-A48D-A1A042E49D95}"/>
              </a:ext>
            </a:extLst>
          </p:cNvPr>
          <p:cNvSpPr>
            <a:spLocks noChangeArrowheads="1"/>
          </p:cNvSpPr>
          <p:nvPr/>
        </p:nvSpPr>
        <p:spPr bwMode="auto">
          <a:xfrm>
            <a:off x="6019800" y="3124200"/>
            <a:ext cx="25146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OAM/MIBs</a:t>
            </a:r>
          </a:p>
        </p:txBody>
      </p:sp>
      <p:sp>
        <p:nvSpPr>
          <p:cNvPr id="1260563" name="AutoShape 19">
            <a:extLst>
              <a:ext uri="{FF2B5EF4-FFF2-40B4-BE49-F238E27FC236}">
                <a16:creationId xmlns:a16="http://schemas.microsoft.com/office/drawing/2014/main" id="{386B1749-BFE8-D543-B9D8-132ABCADF9DB}"/>
              </a:ext>
            </a:extLst>
          </p:cNvPr>
          <p:cNvSpPr>
            <a:spLocks noChangeArrowheads="1"/>
          </p:cNvSpPr>
          <p:nvPr/>
        </p:nvSpPr>
        <p:spPr bwMode="auto">
          <a:xfrm>
            <a:off x="3276600" y="3124200"/>
            <a:ext cx="26670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TE</a:t>
            </a:r>
          </a:p>
        </p:txBody>
      </p:sp>
      <p:sp>
        <p:nvSpPr>
          <p:cNvPr id="48140" name="Text Box 25">
            <a:extLst>
              <a:ext uri="{FF2B5EF4-FFF2-40B4-BE49-F238E27FC236}">
                <a16:creationId xmlns:a16="http://schemas.microsoft.com/office/drawing/2014/main" id="{00E88B1E-F217-A84F-A885-51A91E2DBD04}"/>
              </a:ext>
            </a:extLst>
          </p:cNvPr>
          <p:cNvSpPr txBox="1">
            <a:spLocks noChangeArrowheads="1"/>
          </p:cNvSpPr>
          <p:nvPr/>
        </p:nvSpPr>
        <p:spPr bwMode="auto">
          <a:xfrm>
            <a:off x="4038600" y="4038600"/>
            <a:ext cx="1112838" cy="295275"/>
          </a:xfrm>
          <a:prstGeom prst="rect">
            <a:avLst/>
          </a:prstGeom>
          <a:solidFill>
            <a:srgbClr val="FFFF99">
              <a:alpha val="6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Core MPLS</a:t>
            </a:r>
          </a:p>
        </p:txBody>
      </p:sp>
    </p:spTree>
  </p:cSld>
  <p:clrMapOvr>
    <a:masterClrMapping/>
  </p:clrMapOvr>
  <p:transition>
    <p:wipe dir="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a:extLst>
              <a:ext uri="{FF2B5EF4-FFF2-40B4-BE49-F238E27FC236}">
                <a16:creationId xmlns:a16="http://schemas.microsoft.com/office/drawing/2014/main" id="{F71D002B-7217-5549-88C4-5E8E7C2EEF51}"/>
              </a:ext>
            </a:extLst>
          </p:cNvPr>
          <p:cNvSpPr>
            <a:spLocks noGrp="1" noChangeArrowheads="1"/>
          </p:cNvSpPr>
          <p:nvPr>
            <p:ph type="title"/>
          </p:nvPr>
        </p:nvSpPr>
        <p:spPr/>
        <p:txBody>
          <a:bodyPr/>
          <a:lstStyle/>
          <a:p>
            <a:pPr eaLnBrk="1" hangingPunct="1"/>
            <a:r>
              <a:rPr lang="en-US" altLang="nb-NO" dirty="0"/>
              <a:t>Basic Building Blocks</a:t>
            </a:r>
          </a:p>
        </p:txBody>
      </p:sp>
      <p:sp>
        <p:nvSpPr>
          <p:cNvPr id="50179" name="Rectangle 8">
            <a:extLst>
              <a:ext uri="{FF2B5EF4-FFF2-40B4-BE49-F238E27FC236}">
                <a16:creationId xmlns:a16="http://schemas.microsoft.com/office/drawing/2014/main" id="{166D08B6-0AB7-0944-8B6A-D9A1BC016ED0}"/>
              </a:ext>
            </a:extLst>
          </p:cNvPr>
          <p:cNvSpPr>
            <a:spLocks noGrp="1" noChangeArrowheads="1"/>
          </p:cNvSpPr>
          <p:nvPr>
            <p:ph type="body" idx="1"/>
          </p:nvPr>
        </p:nvSpPr>
        <p:spPr/>
        <p:txBody>
          <a:bodyPr/>
          <a:lstStyle/>
          <a:p>
            <a:pPr eaLnBrk="1" hangingPunct="1">
              <a:lnSpc>
                <a:spcPct val="85000"/>
              </a:lnSpc>
            </a:pPr>
            <a:r>
              <a:rPr lang="en-US" altLang="nb-NO" dirty="0"/>
              <a:t>The big picture</a:t>
            </a:r>
          </a:p>
          <a:p>
            <a:pPr lvl="1" indent="0" eaLnBrk="1" hangingPunct="1">
              <a:lnSpc>
                <a:spcPct val="85000"/>
              </a:lnSpc>
            </a:pPr>
            <a:r>
              <a:rPr lang="en-US" altLang="nb-NO" dirty="0">
                <a:ea typeface="ＭＳ Ｐゴシック" panose="020B0600070205080204" pitchFamily="34" charset="-128"/>
              </a:rPr>
              <a:t>MPLS-enabled network devices</a:t>
            </a:r>
          </a:p>
          <a:p>
            <a:pPr lvl="1" indent="0" eaLnBrk="1" hangingPunct="1">
              <a:lnSpc>
                <a:spcPct val="85000"/>
              </a:lnSpc>
            </a:pPr>
            <a:r>
              <a:rPr lang="en-US" altLang="nb-NO" dirty="0">
                <a:ea typeface="ＭＳ Ｐゴシック" panose="020B0600070205080204" pitchFamily="34" charset="-128"/>
              </a:rPr>
              <a:t>Label Switched Paths (LSPs)</a:t>
            </a:r>
          </a:p>
          <a:p>
            <a:pPr eaLnBrk="1" hangingPunct="1">
              <a:lnSpc>
                <a:spcPct val="85000"/>
              </a:lnSpc>
            </a:pPr>
            <a:r>
              <a:rPr lang="en-US" altLang="nb-NO" dirty="0"/>
              <a:t>The internals</a:t>
            </a:r>
          </a:p>
          <a:p>
            <a:pPr lvl="1" indent="0" eaLnBrk="1" hangingPunct="1">
              <a:lnSpc>
                <a:spcPct val="85000"/>
              </a:lnSpc>
            </a:pPr>
            <a:r>
              <a:rPr lang="en-US" altLang="nb-NO" dirty="0">
                <a:ea typeface="ＭＳ Ｐゴシック" panose="020B0600070205080204" pitchFamily="34" charset="-128"/>
              </a:rPr>
              <a:t>MPLS labels</a:t>
            </a:r>
          </a:p>
          <a:p>
            <a:pPr lvl="1" indent="0" eaLnBrk="1" hangingPunct="1">
              <a:lnSpc>
                <a:spcPct val="85000"/>
              </a:lnSpc>
            </a:pPr>
            <a:r>
              <a:rPr lang="en-US" altLang="nb-NO" dirty="0">
                <a:ea typeface="ＭＳ Ｐゴシック" panose="020B0600070205080204" pitchFamily="34" charset="-128"/>
              </a:rPr>
              <a:t>Processing of MPLS labels</a:t>
            </a:r>
          </a:p>
          <a:p>
            <a:pPr lvl="1" indent="0" eaLnBrk="1" hangingPunct="1">
              <a:lnSpc>
                <a:spcPct val="85000"/>
              </a:lnSpc>
            </a:pPr>
            <a:r>
              <a:rPr lang="en-US" altLang="nb-NO" dirty="0">
                <a:ea typeface="ＭＳ Ｐゴシック" panose="020B0600070205080204" pitchFamily="34" charset="-128"/>
              </a:rPr>
              <a:t>Exchange of label mapping information</a:t>
            </a:r>
          </a:p>
          <a:p>
            <a:pPr lvl="1" indent="0" eaLnBrk="1" hangingPunct="1">
              <a:lnSpc>
                <a:spcPct val="85000"/>
              </a:lnSpc>
            </a:pPr>
            <a:r>
              <a:rPr lang="en-US" altLang="nb-NO" dirty="0">
                <a:ea typeface="ＭＳ Ｐゴシック" panose="020B0600070205080204" pitchFamily="34" charset="-128"/>
              </a:rPr>
              <a:t>Forwarding of labeled packets</a:t>
            </a:r>
          </a:p>
          <a:p>
            <a:pPr eaLnBrk="1" hangingPunct="1">
              <a:lnSpc>
                <a:spcPct val="85000"/>
              </a:lnSpc>
            </a:pPr>
            <a:r>
              <a:rPr lang="en-US" altLang="nb-NO" dirty="0"/>
              <a:t>Other related protocols to exchange label information</a:t>
            </a:r>
          </a:p>
          <a:p>
            <a:pPr lvl="1" indent="0" eaLnBrk="1" hangingPunct="1">
              <a:lnSpc>
                <a:spcPct val="85000"/>
              </a:lnSpc>
            </a:pPr>
            <a:r>
              <a:rPr lang="en-US" altLang="nb-NO" dirty="0">
                <a:ea typeface="ＭＳ Ｐゴシック" panose="020B0600070205080204" pitchFamily="34" charset="-128"/>
              </a:rPr>
              <a:t>Between MPLS-enabled devices</a:t>
            </a:r>
          </a:p>
        </p:txBody>
      </p:sp>
    </p:spTree>
  </p:cSld>
  <p:clrMapOvr>
    <a:masterClrMapping/>
  </p:clrMapOvr>
  <p:transition>
    <p:wipe dir="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07">
            <a:extLst>
              <a:ext uri="{FF2B5EF4-FFF2-40B4-BE49-F238E27FC236}">
                <a16:creationId xmlns:a16="http://schemas.microsoft.com/office/drawing/2014/main" id="{024EC7B4-D4FF-094D-ACC0-EAC4550D1C1A}"/>
              </a:ext>
            </a:extLst>
          </p:cNvPr>
          <p:cNvGrpSpPr>
            <a:grpSpLocks/>
          </p:cNvGrpSpPr>
          <p:nvPr/>
        </p:nvGrpSpPr>
        <p:grpSpPr bwMode="auto">
          <a:xfrm>
            <a:off x="2286000" y="1219200"/>
            <a:ext cx="4572000" cy="3505200"/>
            <a:chOff x="1440" y="768"/>
            <a:chExt cx="2880" cy="2112"/>
          </a:xfrm>
        </p:grpSpPr>
        <p:sp>
          <p:nvSpPr>
            <p:cNvPr id="52293" name="Rectangle 88">
              <a:extLst>
                <a:ext uri="{FF2B5EF4-FFF2-40B4-BE49-F238E27FC236}">
                  <a16:creationId xmlns:a16="http://schemas.microsoft.com/office/drawing/2014/main" id="{8B68A811-1B03-C34B-8110-8684164A0338}"/>
                </a:ext>
              </a:extLst>
            </p:cNvPr>
            <p:cNvSpPr>
              <a:spLocks noChangeArrowheads="1"/>
            </p:cNvSpPr>
            <p:nvPr/>
          </p:nvSpPr>
          <p:spPr bwMode="auto">
            <a:xfrm>
              <a:off x="1440" y="768"/>
              <a:ext cx="2880" cy="2112"/>
            </a:xfrm>
            <a:prstGeom prst="rect">
              <a:avLst/>
            </a:prstGeom>
            <a:solidFill>
              <a:srgbClr val="FFFF99">
                <a:alpha val="5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sp>
          <p:nvSpPr>
            <p:cNvPr id="52294" name="Line 86">
              <a:extLst>
                <a:ext uri="{FF2B5EF4-FFF2-40B4-BE49-F238E27FC236}">
                  <a16:creationId xmlns:a16="http://schemas.microsoft.com/office/drawing/2014/main" id="{7F0CD98E-6D44-AD47-A5E5-08D6AB103FAA}"/>
                </a:ext>
              </a:extLst>
            </p:cNvPr>
            <p:cNvSpPr>
              <a:spLocks noChangeShapeType="1"/>
            </p:cNvSpPr>
            <p:nvPr/>
          </p:nvSpPr>
          <p:spPr bwMode="auto">
            <a:xfrm>
              <a:off x="1440" y="768"/>
              <a:ext cx="0" cy="2112"/>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52295" name="Line 87">
              <a:extLst>
                <a:ext uri="{FF2B5EF4-FFF2-40B4-BE49-F238E27FC236}">
                  <a16:creationId xmlns:a16="http://schemas.microsoft.com/office/drawing/2014/main" id="{77382446-C387-754F-8980-5C96C1AE140E}"/>
                </a:ext>
              </a:extLst>
            </p:cNvPr>
            <p:cNvSpPr>
              <a:spLocks noChangeShapeType="1"/>
            </p:cNvSpPr>
            <p:nvPr/>
          </p:nvSpPr>
          <p:spPr bwMode="auto">
            <a:xfrm>
              <a:off x="4320" y="768"/>
              <a:ext cx="0" cy="2112"/>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nvGrpSpPr>
            <p:cNvPr id="52296" name="Group 92">
              <a:extLst>
                <a:ext uri="{FF2B5EF4-FFF2-40B4-BE49-F238E27FC236}">
                  <a16:creationId xmlns:a16="http://schemas.microsoft.com/office/drawing/2014/main" id="{CA4ED5C1-7F02-4E40-9CA1-A698227BF856}"/>
                </a:ext>
              </a:extLst>
            </p:cNvPr>
            <p:cNvGrpSpPr>
              <a:grpSpLocks/>
            </p:cNvGrpSpPr>
            <p:nvPr/>
          </p:nvGrpSpPr>
          <p:grpSpPr bwMode="auto">
            <a:xfrm>
              <a:off x="1440" y="816"/>
              <a:ext cx="2880" cy="210"/>
              <a:chOff x="1440" y="750"/>
              <a:chExt cx="2880" cy="210"/>
            </a:xfrm>
          </p:grpSpPr>
          <p:sp>
            <p:nvSpPr>
              <p:cNvPr id="52297" name="Line 89">
                <a:extLst>
                  <a:ext uri="{FF2B5EF4-FFF2-40B4-BE49-F238E27FC236}">
                    <a16:creationId xmlns:a16="http://schemas.microsoft.com/office/drawing/2014/main" id="{6983E9A1-F198-0445-BA8C-FB35CC2AA127}"/>
                  </a:ext>
                </a:extLst>
              </p:cNvPr>
              <p:cNvSpPr>
                <a:spLocks noChangeShapeType="1"/>
              </p:cNvSpPr>
              <p:nvPr/>
            </p:nvSpPr>
            <p:spPr bwMode="auto">
              <a:xfrm>
                <a:off x="1440" y="960"/>
                <a:ext cx="2880" cy="0"/>
              </a:xfrm>
              <a:prstGeom prst="line">
                <a:avLst/>
              </a:prstGeom>
              <a:noFill/>
              <a:ln w="9525">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52298" name="Text Box 91">
                <a:extLst>
                  <a:ext uri="{FF2B5EF4-FFF2-40B4-BE49-F238E27FC236}">
                    <a16:creationId xmlns:a16="http://schemas.microsoft.com/office/drawing/2014/main" id="{83052C3B-DABF-2B4F-A1D2-D97BEEFDC701}"/>
                  </a:ext>
                </a:extLst>
              </p:cNvPr>
              <p:cNvSpPr txBox="1">
                <a:spLocks noChangeArrowheads="1"/>
              </p:cNvSpPr>
              <p:nvPr/>
            </p:nvSpPr>
            <p:spPr bwMode="auto">
              <a:xfrm>
                <a:off x="1440" y="750"/>
                <a:ext cx="2880" cy="1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t>MPLS Domain</a:t>
                </a:r>
              </a:p>
            </p:txBody>
          </p:sp>
        </p:grpSp>
      </p:grpSp>
      <p:pic>
        <p:nvPicPr>
          <p:cNvPr id="52227" name="Picture 2">
            <a:extLst>
              <a:ext uri="{FF2B5EF4-FFF2-40B4-BE49-F238E27FC236}">
                <a16:creationId xmlns:a16="http://schemas.microsoft.com/office/drawing/2014/main" id="{772E21AC-5199-F04F-885B-6716E06D4CF1}"/>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1739900"/>
            <a:ext cx="4495800" cy="26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28" name="Rectangle 105">
            <a:extLst>
              <a:ext uri="{FF2B5EF4-FFF2-40B4-BE49-F238E27FC236}">
                <a16:creationId xmlns:a16="http://schemas.microsoft.com/office/drawing/2014/main" id="{DBCDB82E-7443-5446-A541-FBD2947BF6C9}"/>
              </a:ext>
            </a:extLst>
          </p:cNvPr>
          <p:cNvSpPr>
            <a:spLocks noGrp="1" noChangeArrowheads="1"/>
          </p:cNvSpPr>
          <p:nvPr>
            <p:ph type="title"/>
          </p:nvPr>
        </p:nvSpPr>
        <p:spPr/>
        <p:txBody>
          <a:bodyPr/>
          <a:lstStyle/>
          <a:p>
            <a:pPr eaLnBrk="1" hangingPunct="1"/>
            <a:r>
              <a:rPr lang="en-US" altLang="nb-NO"/>
              <a:t>MPLS Network Overview</a:t>
            </a:r>
          </a:p>
        </p:txBody>
      </p:sp>
      <p:sp>
        <p:nvSpPr>
          <p:cNvPr id="52229" name="Rectangle 106">
            <a:extLst>
              <a:ext uri="{FF2B5EF4-FFF2-40B4-BE49-F238E27FC236}">
                <a16:creationId xmlns:a16="http://schemas.microsoft.com/office/drawing/2014/main" id="{8DD693B6-3AB9-4F4A-9FD9-F6EACEF06738}"/>
              </a:ext>
            </a:extLst>
          </p:cNvPr>
          <p:cNvSpPr>
            <a:spLocks noGrp="1" noChangeArrowheads="1"/>
          </p:cNvSpPr>
          <p:nvPr>
            <p:ph type="body" idx="1"/>
          </p:nvPr>
        </p:nvSpPr>
        <p:spPr>
          <a:xfrm>
            <a:off x="655638" y="4876800"/>
            <a:ext cx="7878762" cy="1524000"/>
          </a:xfrm>
        </p:spPr>
        <p:txBody>
          <a:bodyPr/>
          <a:lstStyle/>
          <a:p>
            <a:pPr eaLnBrk="1" hangingPunct="1">
              <a:lnSpc>
                <a:spcPct val="65000"/>
              </a:lnSpc>
            </a:pPr>
            <a:r>
              <a:rPr lang="en-US" altLang="nb-NO" sz="1300"/>
              <a:t>P (Provider) router = label switching router = core router (LSR)</a:t>
            </a:r>
          </a:p>
          <a:p>
            <a:pPr lvl="1" indent="0" eaLnBrk="1" hangingPunct="1">
              <a:lnSpc>
                <a:spcPct val="65000"/>
              </a:lnSpc>
            </a:pPr>
            <a:r>
              <a:rPr lang="en-US" altLang="nb-NO" sz="1100">
                <a:ea typeface="ＭＳ Ｐゴシック" panose="020B0600070205080204" pitchFamily="34" charset="-128"/>
              </a:rPr>
              <a:t>Switches MPLS-labeled packets</a:t>
            </a:r>
          </a:p>
          <a:p>
            <a:pPr eaLnBrk="1" hangingPunct="1">
              <a:lnSpc>
                <a:spcPct val="65000"/>
              </a:lnSpc>
            </a:pPr>
            <a:r>
              <a:rPr lang="en-US" altLang="nb-NO" sz="1300"/>
              <a:t>PE (Provider Edge) router = edge router (LSR)</a:t>
            </a:r>
          </a:p>
          <a:p>
            <a:pPr lvl="1" indent="0" eaLnBrk="1" hangingPunct="1">
              <a:lnSpc>
                <a:spcPct val="65000"/>
              </a:lnSpc>
            </a:pPr>
            <a:r>
              <a:rPr lang="en-US" altLang="nb-NO" sz="1100">
                <a:ea typeface="ＭＳ Ｐゴシック" panose="020B0600070205080204" pitchFamily="34" charset="-128"/>
              </a:rPr>
              <a:t>Imposes and removes MPLS labels</a:t>
            </a:r>
          </a:p>
          <a:p>
            <a:pPr eaLnBrk="1" hangingPunct="1">
              <a:lnSpc>
                <a:spcPct val="65000"/>
              </a:lnSpc>
            </a:pPr>
            <a:r>
              <a:rPr lang="en-US" altLang="nb-NO" sz="1300"/>
              <a:t>CE (Customer Edge) router </a:t>
            </a:r>
          </a:p>
          <a:p>
            <a:pPr lvl="1" indent="0" eaLnBrk="1" hangingPunct="1">
              <a:lnSpc>
                <a:spcPct val="65000"/>
              </a:lnSpc>
            </a:pPr>
            <a:r>
              <a:rPr lang="en-US" altLang="nb-NO" sz="1100">
                <a:ea typeface="ＭＳ Ｐゴシック" panose="020B0600070205080204" pitchFamily="34" charset="-128"/>
              </a:rPr>
              <a:t>Connects customer network to MPLS network</a:t>
            </a:r>
          </a:p>
        </p:txBody>
      </p:sp>
      <p:sp>
        <p:nvSpPr>
          <p:cNvPr id="52230" name="Line 5">
            <a:extLst>
              <a:ext uri="{FF2B5EF4-FFF2-40B4-BE49-F238E27FC236}">
                <a16:creationId xmlns:a16="http://schemas.microsoft.com/office/drawing/2014/main" id="{4D4CABDA-A559-D94D-A92D-5DC92D01CBB6}"/>
              </a:ext>
            </a:extLst>
          </p:cNvPr>
          <p:cNvSpPr>
            <a:spLocks noChangeShapeType="1"/>
          </p:cNvSpPr>
          <p:nvPr/>
        </p:nvSpPr>
        <p:spPr bwMode="auto">
          <a:xfrm>
            <a:off x="2590800" y="2730500"/>
            <a:ext cx="12192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31" name="Line 7">
            <a:extLst>
              <a:ext uri="{FF2B5EF4-FFF2-40B4-BE49-F238E27FC236}">
                <a16:creationId xmlns:a16="http://schemas.microsoft.com/office/drawing/2014/main" id="{548027AD-392F-FB4D-BBD9-5F2BAD8BFE73}"/>
              </a:ext>
            </a:extLst>
          </p:cNvPr>
          <p:cNvSpPr>
            <a:spLocks noChangeShapeType="1"/>
          </p:cNvSpPr>
          <p:nvPr/>
        </p:nvSpPr>
        <p:spPr bwMode="auto">
          <a:xfrm>
            <a:off x="5334000" y="27305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32" name="Line 9">
            <a:extLst>
              <a:ext uri="{FF2B5EF4-FFF2-40B4-BE49-F238E27FC236}">
                <a16:creationId xmlns:a16="http://schemas.microsoft.com/office/drawing/2014/main" id="{690AD226-EFE3-EF4F-BC26-ACC1D3F47FB1}"/>
              </a:ext>
            </a:extLst>
          </p:cNvPr>
          <p:cNvSpPr>
            <a:spLocks noChangeShapeType="1"/>
          </p:cNvSpPr>
          <p:nvPr/>
        </p:nvSpPr>
        <p:spPr bwMode="auto">
          <a:xfrm>
            <a:off x="2514600" y="3721100"/>
            <a:ext cx="13716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33" name="Line 10">
            <a:extLst>
              <a:ext uri="{FF2B5EF4-FFF2-40B4-BE49-F238E27FC236}">
                <a16:creationId xmlns:a16="http://schemas.microsoft.com/office/drawing/2014/main" id="{ADD03545-B56A-8744-B82F-1FACBC65671E}"/>
              </a:ext>
            </a:extLst>
          </p:cNvPr>
          <p:cNvSpPr>
            <a:spLocks noChangeShapeType="1"/>
          </p:cNvSpPr>
          <p:nvPr/>
        </p:nvSpPr>
        <p:spPr bwMode="auto">
          <a:xfrm>
            <a:off x="5334000" y="37211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2234" name="Group 64">
            <a:extLst>
              <a:ext uri="{FF2B5EF4-FFF2-40B4-BE49-F238E27FC236}">
                <a16:creationId xmlns:a16="http://schemas.microsoft.com/office/drawing/2014/main" id="{570BBC25-1FFD-7F44-A7B8-56D603D43A22}"/>
              </a:ext>
            </a:extLst>
          </p:cNvPr>
          <p:cNvGrpSpPr>
            <a:grpSpLocks/>
          </p:cNvGrpSpPr>
          <p:nvPr/>
        </p:nvGrpSpPr>
        <p:grpSpPr bwMode="auto">
          <a:xfrm>
            <a:off x="3886200" y="2730500"/>
            <a:ext cx="1371600" cy="990600"/>
            <a:chOff x="2496" y="1632"/>
            <a:chExt cx="864" cy="624"/>
          </a:xfrm>
        </p:grpSpPr>
        <p:sp>
          <p:nvSpPr>
            <p:cNvPr id="52290" name="Rectangle 59">
              <a:extLst>
                <a:ext uri="{FF2B5EF4-FFF2-40B4-BE49-F238E27FC236}">
                  <a16:creationId xmlns:a16="http://schemas.microsoft.com/office/drawing/2014/main" id="{4C1507AF-8080-5F4E-AE51-01320C90468B}"/>
                </a:ext>
              </a:extLst>
            </p:cNvPr>
            <p:cNvSpPr>
              <a:spLocks noChangeArrowheads="1"/>
            </p:cNvSpPr>
            <p:nvPr/>
          </p:nvSpPr>
          <p:spPr bwMode="auto">
            <a:xfrm>
              <a:off x="2496" y="1632"/>
              <a:ext cx="864" cy="624"/>
            </a:xfrm>
            <a:prstGeom prst="rect">
              <a:avLst/>
            </a:prstGeom>
            <a:noFill/>
            <a:ln w="222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2291" name="Line 4">
              <a:extLst>
                <a:ext uri="{FF2B5EF4-FFF2-40B4-BE49-F238E27FC236}">
                  <a16:creationId xmlns:a16="http://schemas.microsoft.com/office/drawing/2014/main" id="{DC211680-A8F1-0142-B3B0-4B5B4718D76F}"/>
                </a:ext>
              </a:extLst>
            </p:cNvPr>
            <p:cNvSpPr>
              <a:spLocks noChangeShapeType="1"/>
            </p:cNvSpPr>
            <p:nvPr/>
          </p:nvSpPr>
          <p:spPr bwMode="auto">
            <a:xfrm flipV="1">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92" name="Line 12">
              <a:extLst>
                <a:ext uri="{FF2B5EF4-FFF2-40B4-BE49-F238E27FC236}">
                  <a16:creationId xmlns:a16="http://schemas.microsoft.com/office/drawing/2014/main" id="{9741EAA7-09A1-0A4D-9212-C273189C915F}"/>
                </a:ext>
              </a:extLst>
            </p:cNvPr>
            <p:cNvSpPr>
              <a:spLocks noChangeShapeType="1"/>
            </p:cNvSpPr>
            <p:nvPr/>
          </p:nvSpPr>
          <p:spPr bwMode="auto">
            <a:xfrm>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52235" name="Line 72">
            <a:extLst>
              <a:ext uri="{FF2B5EF4-FFF2-40B4-BE49-F238E27FC236}">
                <a16:creationId xmlns:a16="http://schemas.microsoft.com/office/drawing/2014/main" id="{4CC4EFE6-5F81-394F-AB5C-6F1E10DB29F7}"/>
              </a:ext>
            </a:extLst>
          </p:cNvPr>
          <p:cNvSpPr>
            <a:spLocks noChangeShapeType="1"/>
          </p:cNvSpPr>
          <p:nvPr/>
        </p:nvSpPr>
        <p:spPr bwMode="auto">
          <a:xfrm>
            <a:off x="1371600" y="27305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2236" name="Group 73">
            <a:extLst>
              <a:ext uri="{FF2B5EF4-FFF2-40B4-BE49-F238E27FC236}">
                <a16:creationId xmlns:a16="http://schemas.microsoft.com/office/drawing/2014/main" id="{88869DDC-2FCE-3B4D-92CD-65FDB2862F52}"/>
              </a:ext>
            </a:extLst>
          </p:cNvPr>
          <p:cNvGrpSpPr>
            <a:grpSpLocks/>
          </p:cNvGrpSpPr>
          <p:nvPr/>
        </p:nvGrpSpPr>
        <p:grpSpPr bwMode="auto">
          <a:xfrm>
            <a:off x="990600" y="2273300"/>
            <a:ext cx="487363" cy="533400"/>
            <a:chOff x="672" y="1344"/>
            <a:chExt cx="307" cy="336"/>
          </a:xfrm>
        </p:grpSpPr>
        <p:pic>
          <p:nvPicPr>
            <p:cNvPr id="52288" name="Picture 70">
              <a:extLst>
                <a:ext uri="{FF2B5EF4-FFF2-40B4-BE49-F238E27FC236}">
                  <a16:creationId xmlns:a16="http://schemas.microsoft.com/office/drawing/2014/main" id="{E2291515-9693-E14F-AB53-C7205ECCBA1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89" name="Rectangle 71">
              <a:extLst>
                <a:ext uri="{FF2B5EF4-FFF2-40B4-BE49-F238E27FC236}">
                  <a16:creationId xmlns:a16="http://schemas.microsoft.com/office/drawing/2014/main" id="{7B3BD40B-49B4-834A-98AF-4754B200B340}"/>
                </a:ext>
              </a:extLst>
            </p:cNvPr>
            <p:cNvSpPr>
              <a:spLocks noChangeArrowheads="1"/>
            </p:cNvSpPr>
            <p:nvPr/>
          </p:nvSpPr>
          <p:spPr bwMode="auto">
            <a:xfrm>
              <a:off x="672" y="1344"/>
              <a:ext cx="307"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grpSp>
      <p:sp>
        <p:nvSpPr>
          <p:cNvPr id="52237" name="Line 74">
            <a:extLst>
              <a:ext uri="{FF2B5EF4-FFF2-40B4-BE49-F238E27FC236}">
                <a16:creationId xmlns:a16="http://schemas.microsoft.com/office/drawing/2014/main" id="{35DACD0A-03E5-944D-A8FF-D915E671E4FC}"/>
              </a:ext>
            </a:extLst>
          </p:cNvPr>
          <p:cNvSpPr>
            <a:spLocks noChangeShapeType="1"/>
          </p:cNvSpPr>
          <p:nvPr/>
        </p:nvSpPr>
        <p:spPr bwMode="auto">
          <a:xfrm>
            <a:off x="1371600" y="37211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2238" name="Group 75">
            <a:extLst>
              <a:ext uri="{FF2B5EF4-FFF2-40B4-BE49-F238E27FC236}">
                <a16:creationId xmlns:a16="http://schemas.microsoft.com/office/drawing/2014/main" id="{2946E27C-2AB1-C746-98A2-4456741461FE}"/>
              </a:ext>
            </a:extLst>
          </p:cNvPr>
          <p:cNvGrpSpPr>
            <a:grpSpLocks/>
          </p:cNvGrpSpPr>
          <p:nvPr/>
        </p:nvGrpSpPr>
        <p:grpSpPr bwMode="auto">
          <a:xfrm>
            <a:off x="990600" y="3263900"/>
            <a:ext cx="487363" cy="533400"/>
            <a:chOff x="672" y="1344"/>
            <a:chExt cx="307" cy="336"/>
          </a:xfrm>
        </p:grpSpPr>
        <p:pic>
          <p:nvPicPr>
            <p:cNvPr id="52286" name="Picture 76">
              <a:extLst>
                <a:ext uri="{FF2B5EF4-FFF2-40B4-BE49-F238E27FC236}">
                  <a16:creationId xmlns:a16="http://schemas.microsoft.com/office/drawing/2014/main" id="{9EA09651-8E64-7E4C-BE84-C53BCF66BE4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87" name="Rectangle 77">
              <a:extLst>
                <a:ext uri="{FF2B5EF4-FFF2-40B4-BE49-F238E27FC236}">
                  <a16:creationId xmlns:a16="http://schemas.microsoft.com/office/drawing/2014/main" id="{8BDF6BE5-BC79-6B4C-AFAC-3F074393FFE6}"/>
                </a:ext>
              </a:extLst>
            </p:cNvPr>
            <p:cNvSpPr>
              <a:spLocks noChangeArrowheads="1"/>
            </p:cNvSpPr>
            <p:nvPr/>
          </p:nvSpPr>
          <p:spPr bwMode="auto">
            <a:xfrm>
              <a:off x="672" y="1344"/>
              <a:ext cx="307"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grpSp>
      <p:sp>
        <p:nvSpPr>
          <p:cNvPr id="52239" name="Line 78">
            <a:extLst>
              <a:ext uri="{FF2B5EF4-FFF2-40B4-BE49-F238E27FC236}">
                <a16:creationId xmlns:a16="http://schemas.microsoft.com/office/drawing/2014/main" id="{D67F609B-5542-E643-8083-93CDD2A4A722}"/>
              </a:ext>
            </a:extLst>
          </p:cNvPr>
          <p:cNvSpPr>
            <a:spLocks noChangeShapeType="1"/>
          </p:cNvSpPr>
          <p:nvPr/>
        </p:nvSpPr>
        <p:spPr bwMode="auto">
          <a:xfrm>
            <a:off x="6858000" y="27305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2240" name="Group 79">
            <a:extLst>
              <a:ext uri="{FF2B5EF4-FFF2-40B4-BE49-F238E27FC236}">
                <a16:creationId xmlns:a16="http://schemas.microsoft.com/office/drawing/2014/main" id="{194B0C2A-609A-9D40-BEDE-9CEBB9DC300E}"/>
              </a:ext>
            </a:extLst>
          </p:cNvPr>
          <p:cNvGrpSpPr>
            <a:grpSpLocks/>
          </p:cNvGrpSpPr>
          <p:nvPr/>
        </p:nvGrpSpPr>
        <p:grpSpPr bwMode="auto">
          <a:xfrm>
            <a:off x="7620000" y="2273300"/>
            <a:ext cx="487363" cy="533400"/>
            <a:chOff x="672" y="1344"/>
            <a:chExt cx="307" cy="336"/>
          </a:xfrm>
        </p:grpSpPr>
        <p:pic>
          <p:nvPicPr>
            <p:cNvPr id="52284" name="Picture 80">
              <a:extLst>
                <a:ext uri="{FF2B5EF4-FFF2-40B4-BE49-F238E27FC236}">
                  <a16:creationId xmlns:a16="http://schemas.microsoft.com/office/drawing/2014/main" id="{F8056C0B-1175-A54B-82F6-684011C4B2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85" name="Rectangle 81">
              <a:extLst>
                <a:ext uri="{FF2B5EF4-FFF2-40B4-BE49-F238E27FC236}">
                  <a16:creationId xmlns:a16="http://schemas.microsoft.com/office/drawing/2014/main" id="{B10FBAE7-A118-5A47-8DE2-4FCCB51A1EC8}"/>
                </a:ext>
              </a:extLst>
            </p:cNvPr>
            <p:cNvSpPr>
              <a:spLocks noChangeArrowheads="1"/>
            </p:cNvSpPr>
            <p:nvPr/>
          </p:nvSpPr>
          <p:spPr bwMode="auto">
            <a:xfrm>
              <a:off x="672" y="1344"/>
              <a:ext cx="307"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grpSp>
      <p:sp>
        <p:nvSpPr>
          <p:cNvPr id="52241" name="Line 82">
            <a:extLst>
              <a:ext uri="{FF2B5EF4-FFF2-40B4-BE49-F238E27FC236}">
                <a16:creationId xmlns:a16="http://schemas.microsoft.com/office/drawing/2014/main" id="{E03A4260-76FF-2246-8785-BBA607288106}"/>
              </a:ext>
            </a:extLst>
          </p:cNvPr>
          <p:cNvSpPr>
            <a:spLocks noChangeShapeType="1"/>
          </p:cNvSpPr>
          <p:nvPr/>
        </p:nvSpPr>
        <p:spPr bwMode="auto">
          <a:xfrm>
            <a:off x="6858000" y="37211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2242" name="Group 83">
            <a:extLst>
              <a:ext uri="{FF2B5EF4-FFF2-40B4-BE49-F238E27FC236}">
                <a16:creationId xmlns:a16="http://schemas.microsoft.com/office/drawing/2014/main" id="{D3C9B076-4108-D14E-B401-9C8DAC888E09}"/>
              </a:ext>
            </a:extLst>
          </p:cNvPr>
          <p:cNvGrpSpPr>
            <a:grpSpLocks/>
          </p:cNvGrpSpPr>
          <p:nvPr/>
        </p:nvGrpSpPr>
        <p:grpSpPr bwMode="auto">
          <a:xfrm>
            <a:off x="7620000" y="3263900"/>
            <a:ext cx="487363" cy="533400"/>
            <a:chOff x="672" y="1344"/>
            <a:chExt cx="307" cy="336"/>
          </a:xfrm>
        </p:grpSpPr>
        <p:pic>
          <p:nvPicPr>
            <p:cNvPr id="52282" name="Picture 84">
              <a:extLst>
                <a:ext uri="{FF2B5EF4-FFF2-40B4-BE49-F238E27FC236}">
                  <a16:creationId xmlns:a16="http://schemas.microsoft.com/office/drawing/2014/main" id="{1418C06D-5907-9E4E-813B-84B6119FAA3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83" name="Rectangle 85">
              <a:extLst>
                <a:ext uri="{FF2B5EF4-FFF2-40B4-BE49-F238E27FC236}">
                  <a16:creationId xmlns:a16="http://schemas.microsoft.com/office/drawing/2014/main" id="{0A76B452-AC00-F14C-A75B-E8BFB2603437}"/>
                </a:ext>
              </a:extLst>
            </p:cNvPr>
            <p:cNvSpPr>
              <a:spLocks noChangeArrowheads="1"/>
            </p:cNvSpPr>
            <p:nvPr/>
          </p:nvSpPr>
          <p:spPr bwMode="auto">
            <a:xfrm>
              <a:off x="672" y="1344"/>
              <a:ext cx="307"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grpSp>
      <p:grpSp>
        <p:nvGrpSpPr>
          <p:cNvPr id="9" name="Group 112">
            <a:extLst>
              <a:ext uri="{FF2B5EF4-FFF2-40B4-BE49-F238E27FC236}">
                <a16:creationId xmlns:a16="http://schemas.microsoft.com/office/drawing/2014/main" id="{5754BA9B-0B2B-834A-AC75-2527E8036FD1}"/>
              </a:ext>
            </a:extLst>
          </p:cNvPr>
          <p:cNvGrpSpPr>
            <a:grpSpLocks/>
          </p:cNvGrpSpPr>
          <p:nvPr/>
        </p:nvGrpSpPr>
        <p:grpSpPr bwMode="auto">
          <a:xfrm>
            <a:off x="2438400" y="2667000"/>
            <a:ext cx="3962400" cy="1981200"/>
            <a:chOff x="1536" y="1680"/>
            <a:chExt cx="2496" cy="1248"/>
          </a:xfrm>
        </p:grpSpPr>
        <p:grpSp>
          <p:nvGrpSpPr>
            <p:cNvPr id="52268" name="Group 108">
              <a:extLst>
                <a:ext uri="{FF2B5EF4-FFF2-40B4-BE49-F238E27FC236}">
                  <a16:creationId xmlns:a16="http://schemas.microsoft.com/office/drawing/2014/main" id="{72202BA0-B079-9741-9AD7-6EBD90FBD438}"/>
                </a:ext>
              </a:extLst>
            </p:cNvPr>
            <p:cNvGrpSpPr>
              <a:grpSpLocks/>
            </p:cNvGrpSpPr>
            <p:nvPr/>
          </p:nvGrpSpPr>
          <p:grpSpPr bwMode="auto">
            <a:xfrm>
              <a:off x="1728" y="1680"/>
              <a:ext cx="2304" cy="624"/>
              <a:chOff x="1728" y="1680"/>
              <a:chExt cx="2304" cy="624"/>
            </a:xfrm>
          </p:grpSpPr>
          <p:sp>
            <p:nvSpPr>
              <p:cNvPr id="52272" name="Line 93">
                <a:extLst>
                  <a:ext uri="{FF2B5EF4-FFF2-40B4-BE49-F238E27FC236}">
                    <a16:creationId xmlns:a16="http://schemas.microsoft.com/office/drawing/2014/main" id="{15E4789D-E162-7F47-AE7C-4E1C8D604CE7}"/>
                  </a:ext>
                </a:extLst>
              </p:cNvPr>
              <p:cNvSpPr>
                <a:spLocks noChangeShapeType="1"/>
              </p:cNvSpPr>
              <p:nvPr/>
            </p:nvSpPr>
            <p:spPr bwMode="auto">
              <a:xfrm>
                <a:off x="1728"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73" name="Line 94">
                <a:extLst>
                  <a:ext uri="{FF2B5EF4-FFF2-40B4-BE49-F238E27FC236}">
                    <a16:creationId xmlns:a16="http://schemas.microsoft.com/office/drawing/2014/main" id="{21F73C9A-82A3-2C4C-8FC2-BB89F8F8C55D}"/>
                  </a:ext>
                </a:extLst>
              </p:cNvPr>
              <p:cNvSpPr>
                <a:spLocks noChangeShapeType="1"/>
              </p:cNvSpPr>
              <p:nvPr/>
            </p:nvSpPr>
            <p:spPr bwMode="auto">
              <a:xfrm>
                <a:off x="1728"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74" name="Line 95">
                <a:extLst>
                  <a:ext uri="{FF2B5EF4-FFF2-40B4-BE49-F238E27FC236}">
                    <a16:creationId xmlns:a16="http://schemas.microsoft.com/office/drawing/2014/main" id="{D015EFE6-0DD8-5B41-9910-508AFB028A53}"/>
                  </a:ext>
                </a:extLst>
              </p:cNvPr>
              <p:cNvSpPr>
                <a:spLocks noChangeShapeType="1"/>
              </p:cNvSpPr>
              <p:nvPr/>
            </p:nvSpPr>
            <p:spPr bwMode="auto">
              <a:xfrm>
                <a:off x="2544" y="2304"/>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75" name="Line 96">
                <a:extLst>
                  <a:ext uri="{FF2B5EF4-FFF2-40B4-BE49-F238E27FC236}">
                    <a16:creationId xmlns:a16="http://schemas.microsoft.com/office/drawing/2014/main" id="{85D3689C-E70A-DB44-8D00-CB04EAC589AF}"/>
                  </a:ext>
                </a:extLst>
              </p:cNvPr>
              <p:cNvSpPr>
                <a:spLocks noChangeShapeType="1"/>
              </p:cNvSpPr>
              <p:nvPr/>
            </p:nvSpPr>
            <p:spPr bwMode="auto">
              <a:xfrm>
                <a:off x="2544" y="1680"/>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76" name="Line 97">
                <a:extLst>
                  <a:ext uri="{FF2B5EF4-FFF2-40B4-BE49-F238E27FC236}">
                    <a16:creationId xmlns:a16="http://schemas.microsoft.com/office/drawing/2014/main" id="{5A593B4C-321B-BA4B-8F6B-C30FBB1E6D84}"/>
                  </a:ext>
                </a:extLst>
              </p:cNvPr>
              <p:cNvSpPr>
                <a:spLocks noChangeShapeType="1"/>
              </p:cNvSpPr>
              <p:nvPr/>
            </p:nvSpPr>
            <p:spPr bwMode="auto">
              <a:xfrm>
                <a:off x="3456"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77" name="Line 98">
                <a:extLst>
                  <a:ext uri="{FF2B5EF4-FFF2-40B4-BE49-F238E27FC236}">
                    <a16:creationId xmlns:a16="http://schemas.microsoft.com/office/drawing/2014/main" id="{7DADD27A-ECD9-484A-B780-63D913887C97}"/>
                  </a:ext>
                </a:extLst>
              </p:cNvPr>
              <p:cNvSpPr>
                <a:spLocks noChangeShapeType="1"/>
              </p:cNvSpPr>
              <p:nvPr/>
            </p:nvSpPr>
            <p:spPr bwMode="auto">
              <a:xfrm>
                <a:off x="3456"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78" name="Line 99">
                <a:extLst>
                  <a:ext uri="{FF2B5EF4-FFF2-40B4-BE49-F238E27FC236}">
                    <a16:creationId xmlns:a16="http://schemas.microsoft.com/office/drawing/2014/main" id="{7472BC41-952D-A148-9036-328F0916618C}"/>
                  </a:ext>
                </a:extLst>
              </p:cNvPr>
              <p:cNvSpPr>
                <a:spLocks noChangeShapeType="1"/>
              </p:cNvSpPr>
              <p:nvPr/>
            </p:nvSpPr>
            <p:spPr bwMode="auto">
              <a:xfrm flipV="1">
                <a:off x="240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79" name="Line 100">
                <a:extLst>
                  <a:ext uri="{FF2B5EF4-FFF2-40B4-BE49-F238E27FC236}">
                    <a16:creationId xmlns:a16="http://schemas.microsoft.com/office/drawing/2014/main" id="{4F257B01-FCD8-FB49-BD6D-9057272BAFD3}"/>
                  </a:ext>
                </a:extLst>
              </p:cNvPr>
              <p:cNvSpPr>
                <a:spLocks noChangeShapeType="1"/>
              </p:cNvSpPr>
              <p:nvPr/>
            </p:nvSpPr>
            <p:spPr bwMode="auto">
              <a:xfrm flipV="1">
                <a:off x="336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80" name="Line 101">
                <a:extLst>
                  <a:ext uri="{FF2B5EF4-FFF2-40B4-BE49-F238E27FC236}">
                    <a16:creationId xmlns:a16="http://schemas.microsoft.com/office/drawing/2014/main" id="{5D446A7C-5A6A-3240-8039-482A346C3CE6}"/>
                  </a:ext>
                </a:extLst>
              </p:cNvPr>
              <p:cNvSpPr>
                <a:spLocks noChangeShapeType="1"/>
              </p:cNvSpPr>
              <p:nvPr/>
            </p:nvSpPr>
            <p:spPr bwMode="auto">
              <a:xfrm flipH="1" flipV="1">
                <a:off x="2592" y="1776"/>
                <a:ext cx="672" cy="48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2281" name="Line 102">
                <a:extLst>
                  <a:ext uri="{FF2B5EF4-FFF2-40B4-BE49-F238E27FC236}">
                    <a16:creationId xmlns:a16="http://schemas.microsoft.com/office/drawing/2014/main" id="{4489A259-9807-0547-B71F-64B2DB1B11B5}"/>
                  </a:ext>
                </a:extLst>
              </p:cNvPr>
              <p:cNvSpPr>
                <a:spLocks noChangeShapeType="1"/>
              </p:cNvSpPr>
              <p:nvPr/>
            </p:nvSpPr>
            <p:spPr bwMode="auto">
              <a:xfrm flipH="1">
                <a:off x="2544" y="1776"/>
                <a:ext cx="624" cy="432"/>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2269" name="Group 111">
              <a:extLst>
                <a:ext uri="{FF2B5EF4-FFF2-40B4-BE49-F238E27FC236}">
                  <a16:creationId xmlns:a16="http://schemas.microsoft.com/office/drawing/2014/main" id="{99906D8C-EAB6-D349-9A1E-CA970BD53935}"/>
                </a:ext>
              </a:extLst>
            </p:cNvPr>
            <p:cNvGrpSpPr>
              <a:grpSpLocks/>
            </p:cNvGrpSpPr>
            <p:nvPr/>
          </p:nvGrpSpPr>
          <p:grpSpPr bwMode="auto">
            <a:xfrm>
              <a:off x="1536" y="2761"/>
              <a:ext cx="1326" cy="167"/>
              <a:chOff x="1536" y="2761"/>
              <a:chExt cx="1326" cy="167"/>
            </a:xfrm>
          </p:grpSpPr>
          <p:sp>
            <p:nvSpPr>
              <p:cNvPr id="52270" name="Text Box 109">
                <a:extLst>
                  <a:ext uri="{FF2B5EF4-FFF2-40B4-BE49-F238E27FC236}">
                    <a16:creationId xmlns:a16="http://schemas.microsoft.com/office/drawing/2014/main" id="{CDD69DE3-0D43-B349-8044-BC50C6DA57EF}"/>
                  </a:ext>
                </a:extLst>
              </p:cNvPr>
              <p:cNvSpPr txBox="1">
                <a:spLocks noChangeArrowheads="1"/>
              </p:cNvSpPr>
              <p:nvPr/>
            </p:nvSpPr>
            <p:spPr bwMode="auto">
              <a:xfrm>
                <a:off x="1776" y="2761"/>
                <a:ext cx="1086"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Label switched traffic</a:t>
                </a:r>
              </a:p>
            </p:txBody>
          </p:sp>
          <p:sp>
            <p:nvSpPr>
              <p:cNvPr id="52271" name="Line 110">
                <a:extLst>
                  <a:ext uri="{FF2B5EF4-FFF2-40B4-BE49-F238E27FC236}">
                    <a16:creationId xmlns:a16="http://schemas.microsoft.com/office/drawing/2014/main" id="{71F02D95-2EC4-9E43-951E-82FE9ABF27A5}"/>
                  </a:ext>
                </a:extLst>
              </p:cNvPr>
              <p:cNvSpPr>
                <a:spLocks noChangeShapeType="1"/>
              </p:cNvSpPr>
              <p:nvPr/>
            </p:nvSpPr>
            <p:spPr bwMode="auto">
              <a:xfrm>
                <a:off x="1536" y="2845"/>
                <a:ext cx="240" cy="0"/>
              </a:xfrm>
              <a:prstGeom prst="line">
                <a:avLst/>
              </a:prstGeom>
              <a:noFill/>
              <a:ln w="19050">
                <a:solidFill>
                  <a:schemeClr val="accent2"/>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grpSp>
      <p:grpSp>
        <p:nvGrpSpPr>
          <p:cNvPr id="52244" name="Group 61">
            <a:extLst>
              <a:ext uri="{FF2B5EF4-FFF2-40B4-BE49-F238E27FC236}">
                <a16:creationId xmlns:a16="http://schemas.microsoft.com/office/drawing/2014/main" id="{72EB32B4-FB98-4B40-8222-B78A5200DBE7}"/>
              </a:ext>
            </a:extLst>
          </p:cNvPr>
          <p:cNvGrpSpPr>
            <a:grpSpLocks/>
          </p:cNvGrpSpPr>
          <p:nvPr/>
        </p:nvGrpSpPr>
        <p:grpSpPr bwMode="auto">
          <a:xfrm>
            <a:off x="5029200" y="2120900"/>
            <a:ext cx="484188" cy="825500"/>
            <a:chOff x="3216" y="1248"/>
            <a:chExt cx="305" cy="520"/>
          </a:xfrm>
        </p:grpSpPr>
        <p:pic>
          <p:nvPicPr>
            <p:cNvPr id="52266" name="Picture 37">
              <a:extLst>
                <a:ext uri="{FF2B5EF4-FFF2-40B4-BE49-F238E27FC236}">
                  <a16:creationId xmlns:a16="http://schemas.microsoft.com/office/drawing/2014/main" id="{4F0DD049-EF0E-7C4A-8628-C951D3C4A242}"/>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67" name="Rectangle 42">
              <a:extLst>
                <a:ext uri="{FF2B5EF4-FFF2-40B4-BE49-F238E27FC236}">
                  <a16:creationId xmlns:a16="http://schemas.microsoft.com/office/drawing/2014/main" id="{769978E6-84A2-6F4F-96A2-8FF925624F89}"/>
                </a:ext>
              </a:extLst>
            </p:cNvPr>
            <p:cNvSpPr>
              <a:spLocks noChangeArrowheads="1"/>
            </p:cNvSpPr>
            <p:nvPr/>
          </p:nvSpPr>
          <p:spPr bwMode="auto">
            <a:xfrm>
              <a:off x="3261"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52245" name="Group 62">
            <a:extLst>
              <a:ext uri="{FF2B5EF4-FFF2-40B4-BE49-F238E27FC236}">
                <a16:creationId xmlns:a16="http://schemas.microsoft.com/office/drawing/2014/main" id="{68636609-4853-1847-BAA9-0A9EE3DB957D}"/>
              </a:ext>
            </a:extLst>
          </p:cNvPr>
          <p:cNvGrpSpPr>
            <a:grpSpLocks/>
          </p:cNvGrpSpPr>
          <p:nvPr/>
        </p:nvGrpSpPr>
        <p:grpSpPr bwMode="auto">
          <a:xfrm>
            <a:off x="5029200" y="3352800"/>
            <a:ext cx="484188" cy="825500"/>
            <a:chOff x="3216" y="2024"/>
            <a:chExt cx="305" cy="520"/>
          </a:xfrm>
        </p:grpSpPr>
        <p:pic>
          <p:nvPicPr>
            <p:cNvPr id="52264" name="Picture 39">
              <a:extLst>
                <a:ext uri="{FF2B5EF4-FFF2-40B4-BE49-F238E27FC236}">
                  <a16:creationId xmlns:a16="http://schemas.microsoft.com/office/drawing/2014/main" id="{05A71ECA-51E3-8C4B-80B6-2BA82430CC23}"/>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16"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65" name="Rectangle 43">
              <a:extLst>
                <a:ext uri="{FF2B5EF4-FFF2-40B4-BE49-F238E27FC236}">
                  <a16:creationId xmlns:a16="http://schemas.microsoft.com/office/drawing/2014/main" id="{5C784F58-DFC1-EF40-B12F-3C00B5CAAD74}"/>
                </a:ext>
              </a:extLst>
            </p:cNvPr>
            <p:cNvSpPr>
              <a:spLocks noChangeArrowheads="1"/>
            </p:cNvSpPr>
            <p:nvPr/>
          </p:nvSpPr>
          <p:spPr bwMode="auto">
            <a:xfrm>
              <a:off x="3261"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52246" name="Group 60">
            <a:extLst>
              <a:ext uri="{FF2B5EF4-FFF2-40B4-BE49-F238E27FC236}">
                <a16:creationId xmlns:a16="http://schemas.microsoft.com/office/drawing/2014/main" id="{DCABA5B2-D547-F645-AE50-24E33B461319}"/>
              </a:ext>
            </a:extLst>
          </p:cNvPr>
          <p:cNvGrpSpPr>
            <a:grpSpLocks/>
          </p:cNvGrpSpPr>
          <p:nvPr/>
        </p:nvGrpSpPr>
        <p:grpSpPr bwMode="auto">
          <a:xfrm>
            <a:off x="3630613" y="2120900"/>
            <a:ext cx="484187" cy="825500"/>
            <a:chOff x="2335" y="1248"/>
            <a:chExt cx="305" cy="520"/>
          </a:xfrm>
        </p:grpSpPr>
        <p:pic>
          <p:nvPicPr>
            <p:cNvPr id="52262" name="Picture 38">
              <a:extLst>
                <a:ext uri="{FF2B5EF4-FFF2-40B4-BE49-F238E27FC236}">
                  <a16:creationId xmlns:a16="http://schemas.microsoft.com/office/drawing/2014/main" id="{682F0215-5BF8-3E4E-A018-F30AF4C5E14D}"/>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63" name="Rectangle 44">
              <a:extLst>
                <a:ext uri="{FF2B5EF4-FFF2-40B4-BE49-F238E27FC236}">
                  <a16:creationId xmlns:a16="http://schemas.microsoft.com/office/drawing/2014/main" id="{757CCB50-537F-5541-BA0D-58DCF834585E}"/>
                </a:ext>
              </a:extLst>
            </p:cNvPr>
            <p:cNvSpPr>
              <a:spLocks noChangeArrowheads="1"/>
            </p:cNvSpPr>
            <p:nvPr/>
          </p:nvSpPr>
          <p:spPr bwMode="auto">
            <a:xfrm>
              <a:off x="2380"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52247" name="Group 63">
            <a:extLst>
              <a:ext uri="{FF2B5EF4-FFF2-40B4-BE49-F238E27FC236}">
                <a16:creationId xmlns:a16="http://schemas.microsoft.com/office/drawing/2014/main" id="{8FD26E2D-8719-1540-94C9-D6DA859FF82F}"/>
              </a:ext>
            </a:extLst>
          </p:cNvPr>
          <p:cNvGrpSpPr>
            <a:grpSpLocks/>
          </p:cNvGrpSpPr>
          <p:nvPr/>
        </p:nvGrpSpPr>
        <p:grpSpPr bwMode="auto">
          <a:xfrm>
            <a:off x="3630613" y="3352800"/>
            <a:ext cx="484187" cy="825500"/>
            <a:chOff x="2335" y="2024"/>
            <a:chExt cx="305" cy="520"/>
          </a:xfrm>
        </p:grpSpPr>
        <p:pic>
          <p:nvPicPr>
            <p:cNvPr id="52260" name="Picture 40">
              <a:extLst>
                <a:ext uri="{FF2B5EF4-FFF2-40B4-BE49-F238E27FC236}">
                  <a16:creationId xmlns:a16="http://schemas.microsoft.com/office/drawing/2014/main" id="{F7CC3149-0A29-2945-A437-D7F3971FBA80}"/>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5"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61" name="Rectangle 45">
              <a:extLst>
                <a:ext uri="{FF2B5EF4-FFF2-40B4-BE49-F238E27FC236}">
                  <a16:creationId xmlns:a16="http://schemas.microsoft.com/office/drawing/2014/main" id="{E80E18E4-338D-D248-B66C-8A2376D807A7}"/>
                </a:ext>
              </a:extLst>
            </p:cNvPr>
            <p:cNvSpPr>
              <a:spLocks noChangeArrowheads="1"/>
            </p:cNvSpPr>
            <p:nvPr/>
          </p:nvSpPr>
          <p:spPr bwMode="auto">
            <a:xfrm>
              <a:off x="2380"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52248" name="Group 65">
            <a:extLst>
              <a:ext uri="{FF2B5EF4-FFF2-40B4-BE49-F238E27FC236}">
                <a16:creationId xmlns:a16="http://schemas.microsoft.com/office/drawing/2014/main" id="{94CA0ACF-0BA4-AB46-828B-F8C20E92AE92}"/>
              </a:ext>
            </a:extLst>
          </p:cNvPr>
          <p:cNvGrpSpPr>
            <a:grpSpLocks/>
          </p:cNvGrpSpPr>
          <p:nvPr/>
        </p:nvGrpSpPr>
        <p:grpSpPr bwMode="auto">
          <a:xfrm>
            <a:off x="2203450" y="2252663"/>
            <a:ext cx="585788" cy="630237"/>
            <a:chOff x="1436" y="1331"/>
            <a:chExt cx="369" cy="397"/>
          </a:xfrm>
        </p:grpSpPr>
        <p:pic>
          <p:nvPicPr>
            <p:cNvPr id="52258" name="Picture 28">
              <a:extLst>
                <a:ext uri="{FF2B5EF4-FFF2-40B4-BE49-F238E27FC236}">
                  <a16:creationId xmlns:a16="http://schemas.microsoft.com/office/drawing/2014/main" id="{B8CB2462-12DE-244A-A7F7-980B58F3C38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59" name="Rectangle 48">
              <a:extLst>
                <a:ext uri="{FF2B5EF4-FFF2-40B4-BE49-F238E27FC236}">
                  <a16:creationId xmlns:a16="http://schemas.microsoft.com/office/drawing/2014/main" id="{0859EC00-D144-4E48-81DC-A0C82F6D6F08}"/>
                </a:ext>
              </a:extLst>
            </p:cNvPr>
            <p:cNvSpPr>
              <a:spLocks noChangeArrowheads="1"/>
            </p:cNvSpPr>
            <p:nvPr/>
          </p:nvSpPr>
          <p:spPr bwMode="auto">
            <a:xfrm>
              <a:off x="1470"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52249" name="Group 66">
            <a:extLst>
              <a:ext uri="{FF2B5EF4-FFF2-40B4-BE49-F238E27FC236}">
                <a16:creationId xmlns:a16="http://schemas.microsoft.com/office/drawing/2014/main" id="{7948F78D-17C1-A74A-92B7-8AD4C3D7D637}"/>
              </a:ext>
            </a:extLst>
          </p:cNvPr>
          <p:cNvGrpSpPr>
            <a:grpSpLocks/>
          </p:cNvGrpSpPr>
          <p:nvPr/>
        </p:nvGrpSpPr>
        <p:grpSpPr bwMode="auto">
          <a:xfrm>
            <a:off x="2209800" y="3527425"/>
            <a:ext cx="585788" cy="650875"/>
            <a:chOff x="1440" y="2134"/>
            <a:chExt cx="369" cy="410"/>
          </a:xfrm>
        </p:grpSpPr>
        <p:pic>
          <p:nvPicPr>
            <p:cNvPr id="52256" name="Picture 29">
              <a:extLst>
                <a:ext uri="{FF2B5EF4-FFF2-40B4-BE49-F238E27FC236}">
                  <a16:creationId xmlns:a16="http://schemas.microsoft.com/office/drawing/2014/main" id="{B981E2D6-502A-DC49-8B5D-00EBB11EE6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0"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57" name="Rectangle 47">
              <a:extLst>
                <a:ext uri="{FF2B5EF4-FFF2-40B4-BE49-F238E27FC236}">
                  <a16:creationId xmlns:a16="http://schemas.microsoft.com/office/drawing/2014/main" id="{6D02C837-DBA6-9F4B-AC10-B40BE2B17B25}"/>
                </a:ext>
              </a:extLst>
            </p:cNvPr>
            <p:cNvSpPr>
              <a:spLocks noChangeArrowheads="1"/>
            </p:cNvSpPr>
            <p:nvPr/>
          </p:nvSpPr>
          <p:spPr bwMode="auto">
            <a:xfrm>
              <a:off x="1474" y="2339"/>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52250" name="Group 67">
            <a:extLst>
              <a:ext uri="{FF2B5EF4-FFF2-40B4-BE49-F238E27FC236}">
                <a16:creationId xmlns:a16="http://schemas.microsoft.com/office/drawing/2014/main" id="{BEE06BCA-3384-4D48-8330-9884FFFE8EF3}"/>
              </a:ext>
            </a:extLst>
          </p:cNvPr>
          <p:cNvGrpSpPr>
            <a:grpSpLocks/>
          </p:cNvGrpSpPr>
          <p:nvPr/>
        </p:nvGrpSpPr>
        <p:grpSpPr bwMode="auto">
          <a:xfrm>
            <a:off x="6324600" y="3527425"/>
            <a:ext cx="585788" cy="671513"/>
            <a:chOff x="4032" y="2134"/>
            <a:chExt cx="369" cy="423"/>
          </a:xfrm>
        </p:grpSpPr>
        <p:pic>
          <p:nvPicPr>
            <p:cNvPr id="52254" name="Picture 31">
              <a:extLst>
                <a:ext uri="{FF2B5EF4-FFF2-40B4-BE49-F238E27FC236}">
                  <a16:creationId xmlns:a16="http://schemas.microsoft.com/office/drawing/2014/main" id="{D55B6257-3337-6A4A-8A56-A377C15361F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55" name="Rectangle 41">
              <a:extLst>
                <a:ext uri="{FF2B5EF4-FFF2-40B4-BE49-F238E27FC236}">
                  <a16:creationId xmlns:a16="http://schemas.microsoft.com/office/drawing/2014/main" id="{71F3F1B9-B1EF-AF46-BD94-B5913034710A}"/>
                </a:ext>
              </a:extLst>
            </p:cNvPr>
            <p:cNvSpPr>
              <a:spLocks noChangeArrowheads="1"/>
            </p:cNvSpPr>
            <p:nvPr/>
          </p:nvSpPr>
          <p:spPr bwMode="auto">
            <a:xfrm>
              <a:off x="4067" y="2352"/>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52251" name="Group 68">
            <a:extLst>
              <a:ext uri="{FF2B5EF4-FFF2-40B4-BE49-F238E27FC236}">
                <a16:creationId xmlns:a16="http://schemas.microsoft.com/office/drawing/2014/main" id="{BEDCCE72-6CE4-1B4C-96C2-BF1462B4A7EB}"/>
              </a:ext>
            </a:extLst>
          </p:cNvPr>
          <p:cNvGrpSpPr>
            <a:grpSpLocks/>
          </p:cNvGrpSpPr>
          <p:nvPr/>
        </p:nvGrpSpPr>
        <p:grpSpPr bwMode="auto">
          <a:xfrm>
            <a:off x="6324600" y="2252663"/>
            <a:ext cx="585788" cy="630237"/>
            <a:chOff x="4032" y="1331"/>
            <a:chExt cx="369" cy="397"/>
          </a:xfrm>
        </p:grpSpPr>
        <p:pic>
          <p:nvPicPr>
            <p:cNvPr id="52252" name="Picture 32">
              <a:extLst>
                <a:ext uri="{FF2B5EF4-FFF2-40B4-BE49-F238E27FC236}">
                  <a16:creationId xmlns:a16="http://schemas.microsoft.com/office/drawing/2014/main" id="{28DAEA56-A688-D34F-AAA9-388BABB591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253" name="Rectangle 49">
              <a:extLst>
                <a:ext uri="{FF2B5EF4-FFF2-40B4-BE49-F238E27FC236}">
                  <a16:creationId xmlns:a16="http://schemas.microsoft.com/office/drawing/2014/main" id="{B08C8C1F-A1F9-CF4B-90EE-EBC611D01B77}"/>
                </a:ext>
              </a:extLst>
            </p:cNvPr>
            <p:cNvSpPr>
              <a:spLocks noChangeArrowheads="1"/>
            </p:cNvSpPr>
            <p:nvPr/>
          </p:nvSpPr>
          <p:spPr bwMode="auto">
            <a:xfrm>
              <a:off x="4067"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childTnLst>
                          </p:cTn>
                        </p:par>
                        <p:par>
                          <p:cTn id="8" fill="hold" nodeType="afterGroup">
                            <p:stCondLst>
                              <p:cond delay="1000"/>
                            </p:stCondLst>
                            <p:childTnLst>
                              <p:par>
                                <p:cTn id="9" presetID="5" presetClass="entr" presetSubtype="10"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checkerboard(across)">
                                      <p:cBhvr>
                                        <p:cTn id="11" dur="1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51">
            <a:extLst>
              <a:ext uri="{FF2B5EF4-FFF2-40B4-BE49-F238E27FC236}">
                <a16:creationId xmlns:a16="http://schemas.microsoft.com/office/drawing/2014/main" id="{E2433464-6ED9-2944-9F48-FC1A31CC5BF0}"/>
              </a:ext>
            </a:extLst>
          </p:cNvPr>
          <p:cNvSpPr>
            <a:spLocks noGrp="1" noChangeArrowheads="1"/>
          </p:cNvSpPr>
          <p:nvPr>
            <p:ph type="title"/>
          </p:nvPr>
        </p:nvSpPr>
        <p:spPr/>
        <p:txBody>
          <a:bodyPr/>
          <a:lstStyle/>
          <a:p>
            <a:pPr eaLnBrk="1" hangingPunct="1"/>
            <a:r>
              <a:rPr lang="en-US" altLang="nb-NO"/>
              <a:t>MPLS Label and Label Encapsulation</a:t>
            </a:r>
          </a:p>
        </p:txBody>
      </p:sp>
      <p:grpSp>
        <p:nvGrpSpPr>
          <p:cNvPr id="54275" name="Group 53">
            <a:extLst>
              <a:ext uri="{FF2B5EF4-FFF2-40B4-BE49-F238E27FC236}">
                <a16:creationId xmlns:a16="http://schemas.microsoft.com/office/drawing/2014/main" id="{FB29744E-1C4F-CC4C-8081-A492EF6C8A46}"/>
              </a:ext>
            </a:extLst>
          </p:cNvPr>
          <p:cNvGrpSpPr>
            <a:grpSpLocks/>
          </p:cNvGrpSpPr>
          <p:nvPr/>
        </p:nvGrpSpPr>
        <p:grpSpPr bwMode="auto">
          <a:xfrm>
            <a:off x="685800" y="1219200"/>
            <a:ext cx="7848600" cy="2133600"/>
            <a:chOff x="432" y="768"/>
            <a:chExt cx="4944" cy="1344"/>
          </a:xfrm>
        </p:grpSpPr>
        <p:sp>
          <p:nvSpPr>
            <p:cNvPr id="54294" name="Rectangle 31">
              <a:extLst>
                <a:ext uri="{FF2B5EF4-FFF2-40B4-BE49-F238E27FC236}">
                  <a16:creationId xmlns:a16="http://schemas.microsoft.com/office/drawing/2014/main" id="{179ADF6D-0E90-244D-BAC6-FEFB7C268D26}"/>
                </a:ext>
              </a:extLst>
            </p:cNvPr>
            <p:cNvSpPr>
              <a:spLocks noChangeArrowheads="1"/>
            </p:cNvSpPr>
            <p:nvPr/>
          </p:nvSpPr>
          <p:spPr bwMode="auto">
            <a:xfrm>
              <a:off x="432" y="1104"/>
              <a:ext cx="4944" cy="768"/>
            </a:xfrm>
            <a:prstGeom prst="rect">
              <a:avLst/>
            </a:prstGeom>
            <a:solidFill>
              <a:srgbClr val="99CC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4295" name="Rectangle 32">
              <a:extLst>
                <a:ext uri="{FF2B5EF4-FFF2-40B4-BE49-F238E27FC236}">
                  <a16:creationId xmlns:a16="http://schemas.microsoft.com/office/drawing/2014/main" id="{E84E58AC-2507-094D-A130-41AF0BF8FAB1}"/>
                </a:ext>
              </a:extLst>
            </p:cNvPr>
            <p:cNvSpPr>
              <a:spLocks noChangeArrowheads="1"/>
            </p:cNvSpPr>
            <p:nvPr/>
          </p:nvSpPr>
          <p:spPr bwMode="auto">
            <a:xfrm>
              <a:off x="785" y="1497"/>
              <a:ext cx="4241" cy="302"/>
            </a:xfrm>
            <a:prstGeom prst="rect">
              <a:avLst/>
            </a:prstGeom>
            <a:solidFill>
              <a:srgbClr val="FFFFFF"/>
            </a:solidFill>
            <a:ln w="2540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4296" name="Rectangle 33">
              <a:extLst>
                <a:ext uri="{FF2B5EF4-FFF2-40B4-BE49-F238E27FC236}">
                  <a16:creationId xmlns:a16="http://schemas.microsoft.com/office/drawing/2014/main" id="{152AA5E3-2266-5845-A9E2-8FA13231F1AC}"/>
                </a:ext>
              </a:extLst>
            </p:cNvPr>
            <p:cNvSpPr>
              <a:spLocks noChangeArrowheads="1"/>
            </p:cNvSpPr>
            <p:nvPr/>
          </p:nvSpPr>
          <p:spPr bwMode="auto">
            <a:xfrm>
              <a:off x="432" y="1889"/>
              <a:ext cx="4944" cy="2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7625" rIns="92075" bIns="47625">
              <a:spAutoFit/>
            </a:bodyP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700"/>
                <a:t>COS/EXP = Class of Service: 3 Bits; S = Bottom of Stack;  TTL = Time to Live</a:t>
              </a:r>
            </a:p>
          </p:txBody>
        </p:sp>
        <p:sp>
          <p:nvSpPr>
            <p:cNvPr id="54297" name="Rectangle 34">
              <a:extLst>
                <a:ext uri="{FF2B5EF4-FFF2-40B4-BE49-F238E27FC236}">
                  <a16:creationId xmlns:a16="http://schemas.microsoft.com/office/drawing/2014/main" id="{061A6A48-6C9D-A84C-B175-FB2E23C3E98D}"/>
                </a:ext>
              </a:extLst>
            </p:cNvPr>
            <p:cNvSpPr>
              <a:spLocks noChangeArrowheads="1"/>
            </p:cNvSpPr>
            <p:nvPr/>
          </p:nvSpPr>
          <p:spPr bwMode="auto">
            <a:xfrm>
              <a:off x="774" y="1143"/>
              <a:ext cx="4203"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latin typeface="Courier New" panose="02070309020205020404" pitchFamily="49" charset="0"/>
                </a:rPr>
                <a:t>0                   1                   2                   3</a:t>
              </a:r>
            </a:p>
          </p:txBody>
        </p:sp>
        <p:sp>
          <p:nvSpPr>
            <p:cNvPr id="54298" name="Rectangle 35">
              <a:extLst>
                <a:ext uri="{FF2B5EF4-FFF2-40B4-BE49-F238E27FC236}">
                  <a16:creationId xmlns:a16="http://schemas.microsoft.com/office/drawing/2014/main" id="{546C1AB9-7B74-5D45-91E8-4ED5C5BA15B6}"/>
                </a:ext>
              </a:extLst>
            </p:cNvPr>
            <p:cNvSpPr>
              <a:spLocks noChangeArrowheads="1"/>
            </p:cNvSpPr>
            <p:nvPr/>
          </p:nvSpPr>
          <p:spPr bwMode="auto">
            <a:xfrm>
              <a:off x="772" y="1264"/>
              <a:ext cx="433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latin typeface="Courier New" panose="02070309020205020404" pitchFamily="49" charset="0"/>
                </a:rPr>
                <a:t>0 1 2 3 4 5 6 7 8 9 0 1 2 3 4 5 6 7 8 9 0 1 2 3 4 5 6 7 8 9 0 1</a:t>
              </a:r>
            </a:p>
          </p:txBody>
        </p:sp>
        <p:sp>
          <p:nvSpPr>
            <p:cNvPr id="54299" name="Rectangle 36">
              <a:extLst>
                <a:ext uri="{FF2B5EF4-FFF2-40B4-BE49-F238E27FC236}">
                  <a16:creationId xmlns:a16="http://schemas.microsoft.com/office/drawing/2014/main" id="{D8AE4FB9-6E40-A144-B3E3-139A6E347704}"/>
                </a:ext>
              </a:extLst>
            </p:cNvPr>
            <p:cNvSpPr>
              <a:spLocks noChangeArrowheads="1"/>
            </p:cNvSpPr>
            <p:nvPr/>
          </p:nvSpPr>
          <p:spPr bwMode="auto">
            <a:xfrm>
              <a:off x="1756" y="1552"/>
              <a:ext cx="1070"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t>Label # – 20bits</a:t>
              </a:r>
            </a:p>
          </p:txBody>
        </p:sp>
        <p:sp>
          <p:nvSpPr>
            <p:cNvPr id="54300" name="Rectangle 37">
              <a:extLst>
                <a:ext uri="{FF2B5EF4-FFF2-40B4-BE49-F238E27FC236}">
                  <a16:creationId xmlns:a16="http://schemas.microsoft.com/office/drawing/2014/main" id="{5CBB94D5-5970-ED41-8317-AC215C6601B5}"/>
                </a:ext>
              </a:extLst>
            </p:cNvPr>
            <p:cNvSpPr>
              <a:spLocks noChangeArrowheads="1"/>
            </p:cNvSpPr>
            <p:nvPr/>
          </p:nvSpPr>
          <p:spPr bwMode="auto">
            <a:xfrm>
              <a:off x="3463" y="1542"/>
              <a:ext cx="37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t>EXP</a:t>
              </a:r>
            </a:p>
          </p:txBody>
        </p:sp>
        <p:sp>
          <p:nvSpPr>
            <p:cNvPr id="54301" name="Rectangle 38">
              <a:extLst>
                <a:ext uri="{FF2B5EF4-FFF2-40B4-BE49-F238E27FC236}">
                  <a16:creationId xmlns:a16="http://schemas.microsoft.com/office/drawing/2014/main" id="{91E89903-7FEF-7649-ABBA-D1662564C200}"/>
                </a:ext>
              </a:extLst>
            </p:cNvPr>
            <p:cNvSpPr>
              <a:spLocks noChangeArrowheads="1"/>
            </p:cNvSpPr>
            <p:nvPr/>
          </p:nvSpPr>
          <p:spPr bwMode="auto">
            <a:xfrm>
              <a:off x="3814" y="1542"/>
              <a:ext cx="201"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t>S</a:t>
              </a:r>
            </a:p>
          </p:txBody>
        </p:sp>
        <p:sp>
          <p:nvSpPr>
            <p:cNvPr id="54302" name="Rectangle 39">
              <a:extLst>
                <a:ext uri="{FF2B5EF4-FFF2-40B4-BE49-F238E27FC236}">
                  <a16:creationId xmlns:a16="http://schemas.microsoft.com/office/drawing/2014/main" id="{9F8CA86C-39CB-D14C-BDE1-AD2F87B18039}"/>
                </a:ext>
              </a:extLst>
            </p:cNvPr>
            <p:cNvSpPr>
              <a:spLocks noChangeArrowheads="1"/>
            </p:cNvSpPr>
            <p:nvPr/>
          </p:nvSpPr>
          <p:spPr bwMode="auto">
            <a:xfrm>
              <a:off x="4204" y="1552"/>
              <a:ext cx="692" cy="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t>TTL-8bits</a:t>
              </a:r>
            </a:p>
          </p:txBody>
        </p:sp>
        <p:sp>
          <p:nvSpPr>
            <p:cNvPr id="54303" name="Line 40">
              <a:extLst>
                <a:ext uri="{FF2B5EF4-FFF2-40B4-BE49-F238E27FC236}">
                  <a16:creationId xmlns:a16="http://schemas.microsoft.com/office/drawing/2014/main" id="{B82B021F-575E-304A-8EA3-BB0C0E952345}"/>
                </a:ext>
              </a:extLst>
            </p:cNvPr>
            <p:cNvSpPr>
              <a:spLocks noChangeShapeType="1"/>
            </p:cNvSpPr>
            <p:nvPr/>
          </p:nvSpPr>
          <p:spPr bwMode="auto">
            <a:xfrm>
              <a:off x="3425" y="1488"/>
              <a:ext cx="0" cy="32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4304" name="Line 41">
              <a:extLst>
                <a:ext uri="{FF2B5EF4-FFF2-40B4-BE49-F238E27FC236}">
                  <a16:creationId xmlns:a16="http://schemas.microsoft.com/office/drawing/2014/main" id="{CD626D43-DA47-4A4F-923B-8C815AABE1EE}"/>
                </a:ext>
              </a:extLst>
            </p:cNvPr>
            <p:cNvSpPr>
              <a:spLocks noChangeShapeType="1"/>
            </p:cNvSpPr>
            <p:nvPr/>
          </p:nvSpPr>
          <p:spPr bwMode="auto">
            <a:xfrm>
              <a:off x="3851" y="1488"/>
              <a:ext cx="0" cy="32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4305" name="Line 42">
              <a:extLst>
                <a:ext uri="{FF2B5EF4-FFF2-40B4-BE49-F238E27FC236}">
                  <a16:creationId xmlns:a16="http://schemas.microsoft.com/office/drawing/2014/main" id="{5FBBF2C7-709E-DD44-A1B1-91C8EFF40188}"/>
                </a:ext>
              </a:extLst>
            </p:cNvPr>
            <p:cNvSpPr>
              <a:spLocks noChangeShapeType="1"/>
            </p:cNvSpPr>
            <p:nvPr/>
          </p:nvSpPr>
          <p:spPr bwMode="auto">
            <a:xfrm>
              <a:off x="3993" y="1488"/>
              <a:ext cx="0" cy="32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4306" name="Rectangle 43">
              <a:extLst>
                <a:ext uri="{FF2B5EF4-FFF2-40B4-BE49-F238E27FC236}">
                  <a16:creationId xmlns:a16="http://schemas.microsoft.com/office/drawing/2014/main" id="{108BEFD7-4DE2-B349-BE28-292469061B7A}"/>
                </a:ext>
              </a:extLst>
            </p:cNvPr>
            <p:cNvSpPr>
              <a:spLocks noChangeArrowheads="1"/>
            </p:cNvSpPr>
            <p:nvPr/>
          </p:nvSpPr>
          <p:spPr bwMode="auto">
            <a:xfrm>
              <a:off x="480" y="768"/>
              <a:ext cx="4896"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7625" rIns="92075" bIns="47625">
              <a:spAutoFit/>
            </a:bodyP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2600" b="1"/>
                <a:t>MPLS Label</a:t>
              </a:r>
            </a:p>
          </p:txBody>
        </p:sp>
      </p:grpSp>
      <p:grpSp>
        <p:nvGrpSpPr>
          <p:cNvPr id="3" name="Group 68">
            <a:extLst>
              <a:ext uri="{FF2B5EF4-FFF2-40B4-BE49-F238E27FC236}">
                <a16:creationId xmlns:a16="http://schemas.microsoft.com/office/drawing/2014/main" id="{E4C3F785-C774-7E42-A70C-1AEDF9B60859}"/>
              </a:ext>
            </a:extLst>
          </p:cNvPr>
          <p:cNvGrpSpPr>
            <a:grpSpLocks/>
          </p:cNvGrpSpPr>
          <p:nvPr/>
        </p:nvGrpSpPr>
        <p:grpSpPr bwMode="auto">
          <a:xfrm>
            <a:off x="609600" y="3581400"/>
            <a:ext cx="7924800" cy="2579688"/>
            <a:chOff x="384" y="2256"/>
            <a:chExt cx="4992" cy="1625"/>
          </a:xfrm>
        </p:grpSpPr>
        <p:sp>
          <p:nvSpPr>
            <p:cNvPr id="54277" name="AutoShape 67">
              <a:extLst>
                <a:ext uri="{FF2B5EF4-FFF2-40B4-BE49-F238E27FC236}">
                  <a16:creationId xmlns:a16="http://schemas.microsoft.com/office/drawing/2014/main" id="{4800F890-9304-084E-8E04-BA4449E24847}"/>
                </a:ext>
              </a:extLst>
            </p:cNvPr>
            <p:cNvSpPr>
              <a:spLocks noChangeArrowheads="1"/>
            </p:cNvSpPr>
            <p:nvPr/>
          </p:nvSpPr>
          <p:spPr bwMode="auto">
            <a:xfrm>
              <a:off x="3504" y="3072"/>
              <a:ext cx="384" cy="528"/>
            </a:xfrm>
            <a:prstGeom prst="upDownArrow">
              <a:avLst>
                <a:gd name="adj1" fmla="val 50000"/>
                <a:gd name="adj2" fmla="val 27500"/>
              </a:avLst>
            </a:prstGeom>
            <a:solidFill>
              <a:schemeClr val="folHlink">
                <a:alpha val="59999"/>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54278" name="Group 64">
              <a:extLst>
                <a:ext uri="{FF2B5EF4-FFF2-40B4-BE49-F238E27FC236}">
                  <a16:creationId xmlns:a16="http://schemas.microsoft.com/office/drawing/2014/main" id="{DF3460D2-F189-CD41-B6F5-B2EB7CCB91BD}"/>
                </a:ext>
              </a:extLst>
            </p:cNvPr>
            <p:cNvGrpSpPr>
              <a:grpSpLocks/>
            </p:cNvGrpSpPr>
            <p:nvPr/>
          </p:nvGrpSpPr>
          <p:grpSpPr bwMode="auto">
            <a:xfrm>
              <a:off x="384" y="2688"/>
              <a:ext cx="4969" cy="406"/>
              <a:chOff x="384" y="2773"/>
              <a:chExt cx="4969" cy="406"/>
            </a:xfrm>
          </p:grpSpPr>
          <p:grpSp>
            <p:nvGrpSpPr>
              <p:cNvPr id="54288" name="Group 57">
                <a:extLst>
                  <a:ext uri="{FF2B5EF4-FFF2-40B4-BE49-F238E27FC236}">
                    <a16:creationId xmlns:a16="http://schemas.microsoft.com/office/drawing/2014/main" id="{2300A7D2-3213-124D-9172-C0F4C704A2DD}"/>
                  </a:ext>
                </a:extLst>
              </p:cNvPr>
              <p:cNvGrpSpPr>
                <a:grpSpLocks/>
              </p:cNvGrpSpPr>
              <p:nvPr/>
            </p:nvGrpSpPr>
            <p:grpSpPr bwMode="auto">
              <a:xfrm>
                <a:off x="2304" y="2868"/>
                <a:ext cx="3049" cy="215"/>
                <a:chOff x="2304" y="2761"/>
                <a:chExt cx="3049" cy="215"/>
              </a:xfrm>
            </p:grpSpPr>
            <p:sp>
              <p:nvSpPr>
                <p:cNvPr id="54290" name="Rectangle 4">
                  <a:extLst>
                    <a:ext uri="{FF2B5EF4-FFF2-40B4-BE49-F238E27FC236}">
                      <a16:creationId xmlns:a16="http://schemas.microsoft.com/office/drawing/2014/main" id="{8A3DCB75-8893-CD46-9CAA-5DFE991DB99A}"/>
                    </a:ext>
                  </a:extLst>
                </p:cNvPr>
                <p:cNvSpPr>
                  <a:spLocks noChangeArrowheads="1"/>
                </p:cNvSpPr>
                <p:nvPr/>
              </p:nvSpPr>
              <p:spPr bwMode="auto">
                <a:xfrm>
                  <a:off x="3129" y="2763"/>
                  <a:ext cx="1089" cy="213"/>
                </a:xfrm>
                <a:prstGeom prst="rect">
                  <a:avLst/>
                </a:prstGeom>
                <a:solidFill>
                  <a:srgbClr val="F0C5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4291" name="Rectangle 5">
                  <a:extLst>
                    <a:ext uri="{FF2B5EF4-FFF2-40B4-BE49-F238E27FC236}">
                      <a16:creationId xmlns:a16="http://schemas.microsoft.com/office/drawing/2014/main" id="{4C5609A5-257B-AC41-8E23-C6B5CC905B56}"/>
                    </a:ext>
                  </a:extLst>
                </p:cNvPr>
                <p:cNvSpPr>
                  <a:spLocks noChangeArrowheads="1"/>
                </p:cNvSpPr>
                <p:nvPr/>
              </p:nvSpPr>
              <p:spPr bwMode="auto">
                <a:xfrm>
                  <a:off x="3130" y="2761"/>
                  <a:ext cx="1088" cy="21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2075" tIns="47625" rIns="92075" bIns="47625" anchor="ct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Label</a:t>
                  </a:r>
                </a:p>
              </p:txBody>
            </p:sp>
            <p:sp>
              <p:nvSpPr>
                <p:cNvPr id="54292" name="Rectangle 6">
                  <a:extLst>
                    <a:ext uri="{FF2B5EF4-FFF2-40B4-BE49-F238E27FC236}">
                      <a16:creationId xmlns:a16="http://schemas.microsoft.com/office/drawing/2014/main" id="{A4C0BD85-C73C-944E-8958-C0211D028FEC}"/>
                    </a:ext>
                  </a:extLst>
                </p:cNvPr>
                <p:cNvSpPr>
                  <a:spLocks noChangeArrowheads="1"/>
                </p:cNvSpPr>
                <p:nvPr/>
              </p:nvSpPr>
              <p:spPr bwMode="auto">
                <a:xfrm>
                  <a:off x="2304" y="2761"/>
                  <a:ext cx="851" cy="215"/>
                </a:xfrm>
                <a:prstGeom prst="rect">
                  <a:avLst/>
                </a:prstGeom>
                <a:solidFill>
                  <a:srgbClr val="697E1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2075" tIns="47625" rIns="92075" bIns="47625" anchor="ct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PPP Header</a:t>
                  </a:r>
                </a:p>
              </p:txBody>
            </p:sp>
            <p:sp>
              <p:nvSpPr>
                <p:cNvPr id="54293" name="Rectangle 7">
                  <a:extLst>
                    <a:ext uri="{FF2B5EF4-FFF2-40B4-BE49-F238E27FC236}">
                      <a16:creationId xmlns:a16="http://schemas.microsoft.com/office/drawing/2014/main" id="{BEE86374-3839-F040-A6F4-1519C5BB94CF}"/>
                    </a:ext>
                  </a:extLst>
                </p:cNvPr>
                <p:cNvSpPr>
                  <a:spLocks noChangeArrowheads="1"/>
                </p:cNvSpPr>
                <p:nvPr/>
              </p:nvSpPr>
              <p:spPr bwMode="auto">
                <a:xfrm>
                  <a:off x="4218" y="2761"/>
                  <a:ext cx="1135" cy="215"/>
                </a:xfrm>
                <a:prstGeom prst="rect">
                  <a:avLst/>
                </a:prstGeom>
                <a:solidFill>
                  <a:srgbClr val="697E1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2075" tIns="47625" rIns="92075" bIns="47625" anchor="ct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Layer 2/L3 Packet</a:t>
                  </a:r>
                </a:p>
              </p:txBody>
            </p:sp>
          </p:grpSp>
          <p:sp>
            <p:nvSpPr>
              <p:cNvPr id="54289" name="Rectangle 8">
                <a:extLst>
                  <a:ext uri="{FF2B5EF4-FFF2-40B4-BE49-F238E27FC236}">
                    <a16:creationId xmlns:a16="http://schemas.microsoft.com/office/drawing/2014/main" id="{FED99E17-F929-B744-91F7-0315DC5DA4D0}"/>
                  </a:ext>
                </a:extLst>
              </p:cNvPr>
              <p:cNvSpPr>
                <a:spLocks noChangeArrowheads="1"/>
              </p:cNvSpPr>
              <p:nvPr/>
            </p:nvSpPr>
            <p:spPr bwMode="auto">
              <a:xfrm>
                <a:off x="384" y="2773"/>
                <a:ext cx="1900" cy="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7625" rIns="92075" bIns="47625">
                <a:spAutoFit/>
              </a:bodyP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PPP Header</a:t>
                </a:r>
              </a:p>
              <a:p>
                <a:pPr algn="ctr"/>
                <a:r>
                  <a:rPr lang="en-US" altLang="nb-NO" sz="1800" b="1"/>
                  <a:t>(Packet over SONET/SDH)</a:t>
                </a:r>
              </a:p>
            </p:txBody>
          </p:sp>
        </p:grpSp>
        <p:sp>
          <p:nvSpPr>
            <p:cNvPr id="54279" name="Rectangle 27">
              <a:extLst>
                <a:ext uri="{FF2B5EF4-FFF2-40B4-BE49-F238E27FC236}">
                  <a16:creationId xmlns:a16="http://schemas.microsoft.com/office/drawing/2014/main" id="{2F680122-B34A-D84D-8F35-060AFC5FBCEE}"/>
                </a:ext>
              </a:extLst>
            </p:cNvPr>
            <p:cNvSpPr>
              <a:spLocks noChangeArrowheads="1"/>
            </p:cNvSpPr>
            <p:nvPr/>
          </p:nvSpPr>
          <p:spPr bwMode="auto">
            <a:xfrm>
              <a:off x="432" y="2256"/>
              <a:ext cx="4944" cy="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7625" rIns="92075" bIns="47625">
              <a:spAutoFit/>
            </a:bodyP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2600" b="1"/>
                <a:t>MPLS Label Encapsulation</a:t>
              </a:r>
            </a:p>
          </p:txBody>
        </p:sp>
        <p:sp>
          <p:nvSpPr>
            <p:cNvPr id="54280" name="Text Box 54">
              <a:extLst>
                <a:ext uri="{FF2B5EF4-FFF2-40B4-BE49-F238E27FC236}">
                  <a16:creationId xmlns:a16="http://schemas.microsoft.com/office/drawing/2014/main" id="{C5F8E8EC-BE58-AE4C-87C6-A57B82C026E1}"/>
                </a:ext>
              </a:extLst>
            </p:cNvPr>
            <p:cNvSpPr txBox="1">
              <a:spLocks noChangeArrowheads="1"/>
            </p:cNvSpPr>
            <p:nvPr/>
          </p:nvSpPr>
          <p:spPr bwMode="auto">
            <a:xfrm>
              <a:off x="2352" y="3190"/>
              <a:ext cx="2976" cy="3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One or More Labels Appended to the Packet</a:t>
              </a:r>
              <a:br>
                <a:rPr lang="en-US" altLang="nb-NO" sz="1400" b="1"/>
              </a:br>
              <a:r>
                <a:rPr lang="en-US" altLang="nb-NO" sz="1400" b="1"/>
                <a:t>(Between L2/L3 packet header and link layer header)</a:t>
              </a:r>
            </a:p>
          </p:txBody>
        </p:sp>
        <p:grpSp>
          <p:nvGrpSpPr>
            <p:cNvPr id="54281" name="Group 66">
              <a:extLst>
                <a:ext uri="{FF2B5EF4-FFF2-40B4-BE49-F238E27FC236}">
                  <a16:creationId xmlns:a16="http://schemas.microsoft.com/office/drawing/2014/main" id="{82CF1214-C31B-0744-8C51-CEE444B6589B}"/>
                </a:ext>
              </a:extLst>
            </p:cNvPr>
            <p:cNvGrpSpPr>
              <a:grpSpLocks/>
            </p:cNvGrpSpPr>
            <p:nvPr/>
          </p:nvGrpSpPr>
          <p:grpSpPr bwMode="auto">
            <a:xfrm>
              <a:off x="432" y="3648"/>
              <a:ext cx="4917" cy="233"/>
              <a:chOff x="436" y="3652"/>
              <a:chExt cx="4917" cy="233"/>
            </a:xfrm>
          </p:grpSpPr>
          <p:sp>
            <p:nvSpPr>
              <p:cNvPr id="54282" name="Rectangle 13">
                <a:extLst>
                  <a:ext uri="{FF2B5EF4-FFF2-40B4-BE49-F238E27FC236}">
                    <a16:creationId xmlns:a16="http://schemas.microsoft.com/office/drawing/2014/main" id="{D5036CC0-7AB3-F341-9391-66CE56D7EBB7}"/>
                  </a:ext>
                </a:extLst>
              </p:cNvPr>
              <p:cNvSpPr>
                <a:spLocks noChangeArrowheads="1"/>
              </p:cNvSpPr>
              <p:nvPr/>
            </p:nvSpPr>
            <p:spPr bwMode="auto">
              <a:xfrm>
                <a:off x="436" y="3652"/>
                <a:ext cx="1724" cy="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7625" rIns="92075" bIns="47625">
                <a:spAutoFit/>
              </a:bodyP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800" b="1"/>
                  <a:t>LAN MAC Label Header</a:t>
                </a:r>
              </a:p>
            </p:txBody>
          </p:sp>
          <p:grpSp>
            <p:nvGrpSpPr>
              <p:cNvPr id="54283" name="Group 65">
                <a:extLst>
                  <a:ext uri="{FF2B5EF4-FFF2-40B4-BE49-F238E27FC236}">
                    <a16:creationId xmlns:a16="http://schemas.microsoft.com/office/drawing/2014/main" id="{991B960E-AD27-0247-A5C8-2C1B29C63F7E}"/>
                  </a:ext>
                </a:extLst>
              </p:cNvPr>
              <p:cNvGrpSpPr>
                <a:grpSpLocks/>
              </p:cNvGrpSpPr>
              <p:nvPr/>
            </p:nvGrpSpPr>
            <p:grpSpPr bwMode="auto">
              <a:xfrm>
                <a:off x="2304" y="3661"/>
                <a:ext cx="3049" cy="215"/>
                <a:chOff x="2304" y="3660"/>
                <a:chExt cx="3049" cy="215"/>
              </a:xfrm>
            </p:grpSpPr>
            <p:sp>
              <p:nvSpPr>
                <p:cNvPr id="54284" name="Rectangle 59">
                  <a:extLst>
                    <a:ext uri="{FF2B5EF4-FFF2-40B4-BE49-F238E27FC236}">
                      <a16:creationId xmlns:a16="http://schemas.microsoft.com/office/drawing/2014/main" id="{E409BD39-3EDF-2B4D-90E5-85D28905657A}"/>
                    </a:ext>
                  </a:extLst>
                </p:cNvPr>
                <p:cNvSpPr>
                  <a:spLocks noChangeArrowheads="1"/>
                </p:cNvSpPr>
                <p:nvPr/>
              </p:nvSpPr>
              <p:spPr bwMode="auto">
                <a:xfrm>
                  <a:off x="3129" y="3662"/>
                  <a:ext cx="1089" cy="213"/>
                </a:xfrm>
                <a:prstGeom prst="rect">
                  <a:avLst/>
                </a:prstGeom>
                <a:solidFill>
                  <a:srgbClr val="F0C5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4285" name="Rectangle 60">
                  <a:extLst>
                    <a:ext uri="{FF2B5EF4-FFF2-40B4-BE49-F238E27FC236}">
                      <a16:creationId xmlns:a16="http://schemas.microsoft.com/office/drawing/2014/main" id="{66E82088-49CC-CC47-B99F-E5E8E6AC79BB}"/>
                    </a:ext>
                  </a:extLst>
                </p:cNvPr>
                <p:cNvSpPr>
                  <a:spLocks noChangeArrowheads="1"/>
                </p:cNvSpPr>
                <p:nvPr/>
              </p:nvSpPr>
              <p:spPr bwMode="auto">
                <a:xfrm>
                  <a:off x="3130" y="3660"/>
                  <a:ext cx="1088" cy="215"/>
                </a:xfrm>
                <a:prstGeom prst="rect">
                  <a:avLst/>
                </a:prstGeom>
                <a:solidFill>
                  <a:schemeClr val="fo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2075" tIns="47625" rIns="92075" bIns="47625" anchor="ct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Label</a:t>
                  </a:r>
                </a:p>
              </p:txBody>
            </p:sp>
            <p:sp>
              <p:nvSpPr>
                <p:cNvPr id="54286" name="Rectangle 61">
                  <a:extLst>
                    <a:ext uri="{FF2B5EF4-FFF2-40B4-BE49-F238E27FC236}">
                      <a16:creationId xmlns:a16="http://schemas.microsoft.com/office/drawing/2014/main" id="{4C6430D6-71A7-464C-BD52-B5649C74D4D5}"/>
                    </a:ext>
                  </a:extLst>
                </p:cNvPr>
                <p:cNvSpPr>
                  <a:spLocks noChangeArrowheads="1"/>
                </p:cNvSpPr>
                <p:nvPr/>
              </p:nvSpPr>
              <p:spPr bwMode="auto">
                <a:xfrm>
                  <a:off x="2304" y="3660"/>
                  <a:ext cx="851" cy="215"/>
                </a:xfrm>
                <a:prstGeom prst="rect">
                  <a:avLst/>
                </a:prstGeom>
                <a:solidFill>
                  <a:srgbClr val="697E1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2075" tIns="47625" rIns="92075" bIns="47625" anchor="ct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MAC Header</a:t>
                  </a:r>
                </a:p>
              </p:txBody>
            </p:sp>
            <p:sp>
              <p:nvSpPr>
                <p:cNvPr id="54287" name="Rectangle 62">
                  <a:extLst>
                    <a:ext uri="{FF2B5EF4-FFF2-40B4-BE49-F238E27FC236}">
                      <a16:creationId xmlns:a16="http://schemas.microsoft.com/office/drawing/2014/main" id="{C306952E-3721-044F-9109-56A3D5DE85A3}"/>
                    </a:ext>
                  </a:extLst>
                </p:cNvPr>
                <p:cNvSpPr>
                  <a:spLocks noChangeArrowheads="1"/>
                </p:cNvSpPr>
                <p:nvPr/>
              </p:nvSpPr>
              <p:spPr bwMode="auto">
                <a:xfrm>
                  <a:off x="4218" y="3660"/>
                  <a:ext cx="1135" cy="215"/>
                </a:xfrm>
                <a:prstGeom prst="rect">
                  <a:avLst/>
                </a:prstGeom>
                <a:solidFill>
                  <a:srgbClr val="697E1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92075" tIns="47625" rIns="92075" bIns="47625" anchor="ctr"/>
                <a:lstStyle>
                  <a:lvl1pPr defTabSz="104933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4933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Layer 2/L3 Packet</a:t>
                  </a:r>
                </a:p>
              </p:txBody>
            </p:sp>
          </p:grpSp>
        </p:gr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77">
            <a:extLst>
              <a:ext uri="{FF2B5EF4-FFF2-40B4-BE49-F238E27FC236}">
                <a16:creationId xmlns:a16="http://schemas.microsoft.com/office/drawing/2014/main" id="{67296E3E-093F-1E49-B111-5EC848DB15E0}"/>
              </a:ext>
            </a:extLst>
          </p:cNvPr>
          <p:cNvSpPr>
            <a:spLocks noGrp="1" noChangeArrowheads="1"/>
          </p:cNvSpPr>
          <p:nvPr>
            <p:ph type="title"/>
          </p:nvPr>
        </p:nvSpPr>
        <p:spPr/>
        <p:txBody>
          <a:bodyPr/>
          <a:lstStyle/>
          <a:p>
            <a:pPr eaLnBrk="1" hangingPunct="1"/>
            <a:r>
              <a:rPr lang="en-US" altLang="nb-NO"/>
              <a:t>MPLS Label Operations</a:t>
            </a:r>
          </a:p>
        </p:txBody>
      </p:sp>
      <p:sp>
        <p:nvSpPr>
          <p:cNvPr id="56323" name="Rectangle 78">
            <a:extLst>
              <a:ext uri="{FF2B5EF4-FFF2-40B4-BE49-F238E27FC236}">
                <a16:creationId xmlns:a16="http://schemas.microsoft.com/office/drawing/2014/main" id="{C971FAC7-0805-184A-922E-6A65F4909B2B}"/>
              </a:ext>
            </a:extLst>
          </p:cNvPr>
          <p:cNvSpPr>
            <a:spLocks noGrp="1" noChangeArrowheads="1"/>
          </p:cNvSpPr>
          <p:nvPr>
            <p:ph type="body" idx="1"/>
          </p:nvPr>
        </p:nvSpPr>
        <p:spPr>
          <a:xfrm>
            <a:off x="655638" y="4267200"/>
            <a:ext cx="7878762" cy="2057400"/>
          </a:xfrm>
        </p:spPr>
        <p:txBody>
          <a:bodyPr/>
          <a:lstStyle/>
          <a:p>
            <a:pPr eaLnBrk="1" hangingPunct="1">
              <a:lnSpc>
                <a:spcPct val="85000"/>
              </a:lnSpc>
            </a:pPr>
            <a:r>
              <a:rPr lang="en-US" altLang="nb-NO" sz="1700" dirty="0"/>
              <a:t>Label imposition (Push)</a:t>
            </a:r>
          </a:p>
          <a:p>
            <a:pPr lvl="1" indent="0" eaLnBrk="1" hangingPunct="1">
              <a:lnSpc>
                <a:spcPct val="85000"/>
              </a:lnSpc>
            </a:pPr>
            <a:r>
              <a:rPr lang="en-US" altLang="nb-NO" sz="1500" dirty="0">
                <a:ea typeface="ＭＳ Ｐゴシック" panose="020B0600070205080204" pitchFamily="34" charset="-128"/>
              </a:rPr>
              <a:t>By ingress PE router; classify and label packets</a:t>
            </a:r>
          </a:p>
          <a:p>
            <a:pPr eaLnBrk="1" hangingPunct="1">
              <a:lnSpc>
                <a:spcPct val="85000"/>
              </a:lnSpc>
            </a:pPr>
            <a:r>
              <a:rPr lang="en-US" altLang="nb-NO" sz="1700" dirty="0"/>
              <a:t>Label swapping or switching </a:t>
            </a:r>
          </a:p>
          <a:p>
            <a:pPr lvl="1" indent="0" eaLnBrk="1" hangingPunct="1">
              <a:lnSpc>
                <a:spcPct val="85000"/>
              </a:lnSpc>
            </a:pPr>
            <a:r>
              <a:rPr lang="en-US" altLang="nb-NO" sz="1500" dirty="0">
                <a:ea typeface="ＭＳ Ｐゴシック" panose="020B0600070205080204" pitchFamily="34" charset="-128"/>
              </a:rPr>
              <a:t>By P router; forward packets using labels; indicates service class &amp; destination</a:t>
            </a:r>
          </a:p>
          <a:p>
            <a:pPr eaLnBrk="1" hangingPunct="1">
              <a:lnSpc>
                <a:spcPct val="85000"/>
              </a:lnSpc>
            </a:pPr>
            <a:r>
              <a:rPr lang="en-US" altLang="nb-NO" sz="1700" dirty="0"/>
              <a:t>Label disposition (</a:t>
            </a:r>
            <a:r>
              <a:rPr lang="en-US" altLang="nb-NO" sz="1700" dirty="0" err="1"/>
              <a:t>PoP</a:t>
            </a:r>
            <a:r>
              <a:rPr lang="en-US" altLang="nb-NO" sz="1700" dirty="0"/>
              <a:t>)</a:t>
            </a:r>
          </a:p>
          <a:p>
            <a:pPr lvl="1" indent="0" eaLnBrk="1" hangingPunct="1">
              <a:lnSpc>
                <a:spcPct val="85000"/>
              </a:lnSpc>
            </a:pPr>
            <a:r>
              <a:rPr lang="en-US" altLang="nb-NO" sz="1500" dirty="0">
                <a:ea typeface="ＭＳ Ｐゴシック" panose="020B0600070205080204" pitchFamily="34" charset="-128"/>
              </a:rPr>
              <a:t>By egress PE router; remove label and forward original packet to destination CE</a:t>
            </a:r>
          </a:p>
          <a:p>
            <a:pPr eaLnBrk="1" hangingPunct="1">
              <a:lnSpc>
                <a:spcPct val="85000"/>
              </a:lnSpc>
            </a:pPr>
            <a:endParaRPr lang="en-US" altLang="nb-NO" sz="1700" dirty="0"/>
          </a:p>
        </p:txBody>
      </p:sp>
      <p:pic>
        <p:nvPicPr>
          <p:cNvPr id="56324" name="Picture 11">
            <a:extLst>
              <a:ext uri="{FF2B5EF4-FFF2-40B4-BE49-F238E27FC236}">
                <a16:creationId xmlns:a16="http://schemas.microsoft.com/office/drawing/2014/main" id="{B7562EE3-1523-2343-8C6E-E217687C289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1663700"/>
            <a:ext cx="4648200" cy="26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25" name="Line 6">
            <a:extLst>
              <a:ext uri="{FF2B5EF4-FFF2-40B4-BE49-F238E27FC236}">
                <a16:creationId xmlns:a16="http://schemas.microsoft.com/office/drawing/2014/main" id="{17E5A1C3-2511-A749-87B9-A4DDFFDFF6B4}"/>
              </a:ext>
            </a:extLst>
          </p:cNvPr>
          <p:cNvSpPr>
            <a:spLocks noChangeShapeType="1"/>
          </p:cNvSpPr>
          <p:nvPr/>
        </p:nvSpPr>
        <p:spPr bwMode="auto">
          <a:xfrm>
            <a:off x="2438400" y="1524000"/>
            <a:ext cx="0" cy="259080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56326" name="Line 7">
            <a:extLst>
              <a:ext uri="{FF2B5EF4-FFF2-40B4-BE49-F238E27FC236}">
                <a16:creationId xmlns:a16="http://schemas.microsoft.com/office/drawing/2014/main" id="{7B4E1F46-C428-434F-B405-FF56AAE6C97F}"/>
              </a:ext>
            </a:extLst>
          </p:cNvPr>
          <p:cNvSpPr>
            <a:spLocks noChangeShapeType="1"/>
          </p:cNvSpPr>
          <p:nvPr/>
        </p:nvSpPr>
        <p:spPr bwMode="auto">
          <a:xfrm>
            <a:off x="6781800" y="1524000"/>
            <a:ext cx="0" cy="198120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56327" name="Line 12">
            <a:extLst>
              <a:ext uri="{FF2B5EF4-FFF2-40B4-BE49-F238E27FC236}">
                <a16:creationId xmlns:a16="http://schemas.microsoft.com/office/drawing/2014/main" id="{620BEDC3-B67C-7A4F-B022-4C4C24316DFA}"/>
              </a:ext>
            </a:extLst>
          </p:cNvPr>
          <p:cNvSpPr>
            <a:spLocks noChangeShapeType="1"/>
          </p:cNvSpPr>
          <p:nvPr/>
        </p:nvSpPr>
        <p:spPr bwMode="auto">
          <a:xfrm>
            <a:off x="2514600" y="2654300"/>
            <a:ext cx="12192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328" name="Line 13">
            <a:extLst>
              <a:ext uri="{FF2B5EF4-FFF2-40B4-BE49-F238E27FC236}">
                <a16:creationId xmlns:a16="http://schemas.microsoft.com/office/drawing/2014/main" id="{4D329ACD-D33D-AF49-9DFE-3ECBB5E74D76}"/>
              </a:ext>
            </a:extLst>
          </p:cNvPr>
          <p:cNvSpPr>
            <a:spLocks noChangeShapeType="1"/>
          </p:cNvSpPr>
          <p:nvPr/>
        </p:nvSpPr>
        <p:spPr bwMode="auto">
          <a:xfrm>
            <a:off x="5257800" y="26543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329" name="Line 14">
            <a:extLst>
              <a:ext uri="{FF2B5EF4-FFF2-40B4-BE49-F238E27FC236}">
                <a16:creationId xmlns:a16="http://schemas.microsoft.com/office/drawing/2014/main" id="{213361ED-426C-7044-9E30-D04A7A89B873}"/>
              </a:ext>
            </a:extLst>
          </p:cNvPr>
          <p:cNvSpPr>
            <a:spLocks noChangeShapeType="1"/>
          </p:cNvSpPr>
          <p:nvPr/>
        </p:nvSpPr>
        <p:spPr bwMode="auto">
          <a:xfrm>
            <a:off x="2438400" y="3644900"/>
            <a:ext cx="13716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330" name="Line 15">
            <a:extLst>
              <a:ext uri="{FF2B5EF4-FFF2-40B4-BE49-F238E27FC236}">
                <a16:creationId xmlns:a16="http://schemas.microsoft.com/office/drawing/2014/main" id="{9B7ECBA8-F695-5A4D-B8A3-772A4AF5DCF5}"/>
              </a:ext>
            </a:extLst>
          </p:cNvPr>
          <p:cNvSpPr>
            <a:spLocks noChangeShapeType="1"/>
          </p:cNvSpPr>
          <p:nvPr/>
        </p:nvSpPr>
        <p:spPr bwMode="auto">
          <a:xfrm>
            <a:off x="5257800" y="36449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6331" name="Group 16">
            <a:extLst>
              <a:ext uri="{FF2B5EF4-FFF2-40B4-BE49-F238E27FC236}">
                <a16:creationId xmlns:a16="http://schemas.microsoft.com/office/drawing/2014/main" id="{88924A20-186D-FC4C-9628-DDB14FAEDFFC}"/>
              </a:ext>
            </a:extLst>
          </p:cNvPr>
          <p:cNvGrpSpPr>
            <a:grpSpLocks/>
          </p:cNvGrpSpPr>
          <p:nvPr/>
        </p:nvGrpSpPr>
        <p:grpSpPr bwMode="auto">
          <a:xfrm>
            <a:off x="3810000" y="2654300"/>
            <a:ext cx="1371600" cy="990600"/>
            <a:chOff x="2496" y="1632"/>
            <a:chExt cx="864" cy="624"/>
          </a:xfrm>
        </p:grpSpPr>
        <p:sp>
          <p:nvSpPr>
            <p:cNvPr id="56419" name="Rectangle 17">
              <a:extLst>
                <a:ext uri="{FF2B5EF4-FFF2-40B4-BE49-F238E27FC236}">
                  <a16:creationId xmlns:a16="http://schemas.microsoft.com/office/drawing/2014/main" id="{5CFA290B-C737-1547-9FE8-DA1BA688D6C1}"/>
                </a:ext>
              </a:extLst>
            </p:cNvPr>
            <p:cNvSpPr>
              <a:spLocks noChangeArrowheads="1"/>
            </p:cNvSpPr>
            <p:nvPr/>
          </p:nvSpPr>
          <p:spPr bwMode="auto">
            <a:xfrm>
              <a:off x="2496" y="1632"/>
              <a:ext cx="864" cy="624"/>
            </a:xfrm>
            <a:prstGeom prst="rect">
              <a:avLst/>
            </a:prstGeom>
            <a:noFill/>
            <a:ln w="222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420" name="Line 18">
              <a:extLst>
                <a:ext uri="{FF2B5EF4-FFF2-40B4-BE49-F238E27FC236}">
                  <a16:creationId xmlns:a16="http://schemas.microsoft.com/office/drawing/2014/main" id="{9CE36652-9A81-6B45-8608-6EAE464FDEBB}"/>
                </a:ext>
              </a:extLst>
            </p:cNvPr>
            <p:cNvSpPr>
              <a:spLocks noChangeShapeType="1"/>
            </p:cNvSpPr>
            <p:nvPr/>
          </p:nvSpPr>
          <p:spPr bwMode="auto">
            <a:xfrm flipV="1">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21" name="Line 19">
              <a:extLst>
                <a:ext uri="{FF2B5EF4-FFF2-40B4-BE49-F238E27FC236}">
                  <a16:creationId xmlns:a16="http://schemas.microsoft.com/office/drawing/2014/main" id="{725B3AD4-7C57-9249-A025-7E161E90F2E5}"/>
                </a:ext>
              </a:extLst>
            </p:cNvPr>
            <p:cNvSpPr>
              <a:spLocks noChangeShapeType="1"/>
            </p:cNvSpPr>
            <p:nvPr/>
          </p:nvSpPr>
          <p:spPr bwMode="auto">
            <a:xfrm>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56332" name="Line 20">
            <a:extLst>
              <a:ext uri="{FF2B5EF4-FFF2-40B4-BE49-F238E27FC236}">
                <a16:creationId xmlns:a16="http://schemas.microsoft.com/office/drawing/2014/main" id="{D5EC30EE-19B0-5D4A-8E05-289BBB443F42}"/>
              </a:ext>
            </a:extLst>
          </p:cNvPr>
          <p:cNvSpPr>
            <a:spLocks noChangeShapeType="1"/>
          </p:cNvSpPr>
          <p:nvPr/>
        </p:nvSpPr>
        <p:spPr bwMode="auto">
          <a:xfrm>
            <a:off x="1295400" y="26543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6333" name="Group 21">
            <a:extLst>
              <a:ext uri="{FF2B5EF4-FFF2-40B4-BE49-F238E27FC236}">
                <a16:creationId xmlns:a16="http://schemas.microsoft.com/office/drawing/2014/main" id="{9B2DC7D2-4820-6042-BE99-3225CC3FACFF}"/>
              </a:ext>
            </a:extLst>
          </p:cNvPr>
          <p:cNvGrpSpPr>
            <a:grpSpLocks/>
          </p:cNvGrpSpPr>
          <p:nvPr/>
        </p:nvGrpSpPr>
        <p:grpSpPr bwMode="auto">
          <a:xfrm>
            <a:off x="914400" y="2197100"/>
            <a:ext cx="487363" cy="533400"/>
            <a:chOff x="672" y="1344"/>
            <a:chExt cx="307" cy="336"/>
          </a:xfrm>
        </p:grpSpPr>
        <p:pic>
          <p:nvPicPr>
            <p:cNvPr id="56417" name="Picture 22">
              <a:extLst>
                <a:ext uri="{FF2B5EF4-FFF2-40B4-BE49-F238E27FC236}">
                  <a16:creationId xmlns:a16="http://schemas.microsoft.com/office/drawing/2014/main" id="{2CE9DC47-9E32-6248-8D0D-2A56FCA0581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418" name="Rectangle 23">
              <a:extLst>
                <a:ext uri="{FF2B5EF4-FFF2-40B4-BE49-F238E27FC236}">
                  <a16:creationId xmlns:a16="http://schemas.microsoft.com/office/drawing/2014/main" id="{AE937764-14BA-DE43-A47B-F4CF8C31EE3F}"/>
                </a:ext>
              </a:extLst>
            </p:cNvPr>
            <p:cNvSpPr>
              <a:spLocks noChangeArrowheads="1"/>
            </p:cNvSpPr>
            <p:nvPr/>
          </p:nvSpPr>
          <p:spPr bwMode="auto">
            <a:xfrm>
              <a:off x="672" y="1344"/>
              <a:ext cx="307"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grpSp>
      <p:sp>
        <p:nvSpPr>
          <p:cNvPr id="56334" name="Line 24">
            <a:extLst>
              <a:ext uri="{FF2B5EF4-FFF2-40B4-BE49-F238E27FC236}">
                <a16:creationId xmlns:a16="http://schemas.microsoft.com/office/drawing/2014/main" id="{81B71827-3A0E-984E-AA64-4E2AC889A854}"/>
              </a:ext>
            </a:extLst>
          </p:cNvPr>
          <p:cNvSpPr>
            <a:spLocks noChangeShapeType="1"/>
          </p:cNvSpPr>
          <p:nvPr/>
        </p:nvSpPr>
        <p:spPr bwMode="auto">
          <a:xfrm>
            <a:off x="1295400" y="36449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6335" name="Group 25">
            <a:extLst>
              <a:ext uri="{FF2B5EF4-FFF2-40B4-BE49-F238E27FC236}">
                <a16:creationId xmlns:a16="http://schemas.microsoft.com/office/drawing/2014/main" id="{9B7D4147-9A93-0946-A8A1-B83D2E4ECBAD}"/>
              </a:ext>
            </a:extLst>
          </p:cNvPr>
          <p:cNvGrpSpPr>
            <a:grpSpLocks/>
          </p:cNvGrpSpPr>
          <p:nvPr/>
        </p:nvGrpSpPr>
        <p:grpSpPr bwMode="auto">
          <a:xfrm>
            <a:off x="914400" y="3187700"/>
            <a:ext cx="487363" cy="533400"/>
            <a:chOff x="672" y="1344"/>
            <a:chExt cx="307" cy="336"/>
          </a:xfrm>
        </p:grpSpPr>
        <p:pic>
          <p:nvPicPr>
            <p:cNvPr id="56415" name="Picture 26">
              <a:extLst>
                <a:ext uri="{FF2B5EF4-FFF2-40B4-BE49-F238E27FC236}">
                  <a16:creationId xmlns:a16="http://schemas.microsoft.com/office/drawing/2014/main" id="{EA930EC8-504D-AD49-B3E1-64285EC943D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416" name="Rectangle 27">
              <a:extLst>
                <a:ext uri="{FF2B5EF4-FFF2-40B4-BE49-F238E27FC236}">
                  <a16:creationId xmlns:a16="http://schemas.microsoft.com/office/drawing/2014/main" id="{79CA23B5-7C31-0847-998C-A9C8DF51A427}"/>
                </a:ext>
              </a:extLst>
            </p:cNvPr>
            <p:cNvSpPr>
              <a:spLocks noChangeArrowheads="1"/>
            </p:cNvSpPr>
            <p:nvPr/>
          </p:nvSpPr>
          <p:spPr bwMode="auto">
            <a:xfrm>
              <a:off x="672" y="1344"/>
              <a:ext cx="307"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grpSp>
      <p:sp>
        <p:nvSpPr>
          <p:cNvPr id="56336" name="Line 28">
            <a:extLst>
              <a:ext uri="{FF2B5EF4-FFF2-40B4-BE49-F238E27FC236}">
                <a16:creationId xmlns:a16="http://schemas.microsoft.com/office/drawing/2014/main" id="{3D4951FF-6613-5D47-A126-A03D678DB5EA}"/>
              </a:ext>
            </a:extLst>
          </p:cNvPr>
          <p:cNvSpPr>
            <a:spLocks noChangeShapeType="1"/>
          </p:cNvSpPr>
          <p:nvPr/>
        </p:nvSpPr>
        <p:spPr bwMode="auto">
          <a:xfrm>
            <a:off x="6781800" y="26543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6337" name="Group 29">
            <a:extLst>
              <a:ext uri="{FF2B5EF4-FFF2-40B4-BE49-F238E27FC236}">
                <a16:creationId xmlns:a16="http://schemas.microsoft.com/office/drawing/2014/main" id="{8ABB16C7-F3AC-AD45-862F-06166F0E523F}"/>
              </a:ext>
            </a:extLst>
          </p:cNvPr>
          <p:cNvGrpSpPr>
            <a:grpSpLocks/>
          </p:cNvGrpSpPr>
          <p:nvPr/>
        </p:nvGrpSpPr>
        <p:grpSpPr bwMode="auto">
          <a:xfrm>
            <a:off x="7543800" y="2197100"/>
            <a:ext cx="487363" cy="533400"/>
            <a:chOff x="672" y="1344"/>
            <a:chExt cx="307" cy="336"/>
          </a:xfrm>
        </p:grpSpPr>
        <p:pic>
          <p:nvPicPr>
            <p:cNvPr id="56413" name="Picture 30">
              <a:extLst>
                <a:ext uri="{FF2B5EF4-FFF2-40B4-BE49-F238E27FC236}">
                  <a16:creationId xmlns:a16="http://schemas.microsoft.com/office/drawing/2014/main" id="{C388B591-49A9-0047-A3A3-7E19A2F1899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414" name="Rectangle 31">
              <a:extLst>
                <a:ext uri="{FF2B5EF4-FFF2-40B4-BE49-F238E27FC236}">
                  <a16:creationId xmlns:a16="http://schemas.microsoft.com/office/drawing/2014/main" id="{5B6C2BA2-22D3-A749-972C-3434611165BE}"/>
                </a:ext>
              </a:extLst>
            </p:cNvPr>
            <p:cNvSpPr>
              <a:spLocks noChangeArrowheads="1"/>
            </p:cNvSpPr>
            <p:nvPr/>
          </p:nvSpPr>
          <p:spPr bwMode="auto">
            <a:xfrm>
              <a:off x="672" y="1344"/>
              <a:ext cx="307"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grpSp>
      <p:sp>
        <p:nvSpPr>
          <p:cNvPr id="56338" name="Line 32">
            <a:extLst>
              <a:ext uri="{FF2B5EF4-FFF2-40B4-BE49-F238E27FC236}">
                <a16:creationId xmlns:a16="http://schemas.microsoft.com/office/drawing/2014/main" id="{D87EE0DF-03DE-CC4F-A3EE-3F267A01420C}"/>
              </a:ext>
            </a:extLst>
          </p:cNvPr>
          <p:cNvSpPr>
            <a:spLocks noChangeShapeType="1"/>
          </p:cNvSpPr>
          <p:nvPr/>
        </p:nvSpPr>
        <p:spPr bwMode="auto">
          <a:xfrm>
            <a:off x="6781800" y="36449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56339" name="Group 33">
            <a:extLst>
              <a:ext uri="{FF2B5EF4-FFF2-40B4-BE49-F238E27FC236}">
                <a16:creationId xmlns:a16="http://schemas.microsoft.com/office/drawing/2014/main" id="{E427100B-2D80-0B4F-99C6-12CDF9ACE267}"/>
              </a:ext>
            </a:extLst>
          </p:cNvPr>
          <p:cNvGrpSpPr>
            <a:grpSpLocks/>
          </p:cNvGrpSpPr>
          <p:nvPr/>
        </p:nvGrpSpPr>
        <p:grpSpPr bwMode="auto">
          <a:xfrm>
            <a:off x="7543800" y="3187700"/>
            <a:ext cx="487363" cy="533400"/>
            <a:chOff x="672" y="1344"/>
            <a:chExt cx="307" cy="336"/>
          </a:xfrm>
        </p:grpSpPr>
        <p:pic>
          <p:nvPicPr>
            <p:cNvPr id="56411" name="Picture 34">
              <a:extLst>
                <a:ext uri="{FF2B5EF4-FFF2-40B4-BE49-F238E27FC236}">
                  <a16:creationId xmlns:a16="http://schemas.microsoft.com/office/drawing/2014/main" id="{0C65028E-98B8-C747-9ADD-E530084840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6" y="1538"/>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412" name="Rectangle 35">
              <a:extLst>
                <a:ext uri="{FF2B5EF4-FFF2-40B4-BE49-F238E27FC236}">
                  <a16:creationId xmlns:a16="http://schemas.microsoft.com/office/drawing/2014/main" id="{3C079994-946B-8747-BC27-AE1ECBCF77C4}"/>
                </a:ext>
              </a:extLst>
            </p:cNvPr>
            <p:cNvSpPr>
              <a:spLocks noChangeArrowheads="1"/>
            </p:cNvSpPr>
            <p:nvPr/>
          </p:nvSpPr>
          <p:spPr bwMode="auto">
            <a:xfrm>
              <a:off x="672" y="1344"/>
              <a:ext cx="307"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grpSp>
      <p:grpSp>
        <p:nvGrpSpPr>
          <p:cNvPr id="56340" name="Group 37">
            <a:extLst>
              <a:ext uri="{FF2B5EF4-FFF2-40B4-BE49-F238E27FC236}">
                <a16:creationId xmlns:a16="http://schemas.microsoft.com/office/drawing/2014/main" id="{FAC04AF9-024F-1045-97F3-21DC5E902F85}"/>
              </a:ext>
            </a:extLst>
          </p:cNvPr>
          <p:cNvGrpSpPr>
            <a:grpSpLocks/>
          </p:cNvGrpSpPr>
          <p:nvPr/>
        </p:nvGrpSpPr>
        <p:grpSpPr bwMode="auto">
          <a:xfrm>
            <a:off x="2667000" y="2590800"/>
            <a:ext cx="3657600" cy="990600"/>
            <a:chOff x="1728" y="1680"/>
            <a:chExt cx="2304" cy="624"/>
          </a:xfrm>
        </p:grpSpPr>
        <p:sp>
          <p:nvSpPr>
            <p:cNvPr id="56401" name="Line 38">
              <a:extLst>
                <a:ext uri="{FF2B5EF4-FFF2-40B4-BE49-F238E27FC236}">
                  <a16:creationId xmlns:a16="http://schemas.microsoft.com/office/drawing/2014/main" id="{7C66AE30-7E16-664E-AFDC-811D2F5BD9B3}"/>
                </a:ext>
              </a:extLst>
            </p:cNvPr>
            <p:cNvSpPr>
              <a:spLocks noChangeShapeType="1"/>
            </p:cNvSpPr>
            <p:nvPr/>
          </p:nvSpPr>
          <p:spPr bwMode="auto">
            <a:xfrm>
              <a:off x="1728"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02" name="Line 39">
              <a:extLst>
                <a:ext uri="{FF2B5EF4-FFF2-40B4-BE49-F238E27FC236}">
                  <a16:creationId xmlns:a16="http://schemas.microsoft.com/office/drawing/2014/main" id="{0150DCC0-F3BE-8A43-892F-F3C4B9C9E9CD}"/>
                </a:ext>
              </a:extLst>
            </p:cNvPr>
            <p:cNvSpPr>
              <a:spLocks noChangeShapeType="1"/>
            </p:cNvSpPr>
            <p:nvPr/>
          </p:nvSpPr>
          <p:spPr bwMode="auto">
            <a:xfrm>
              <a:off x="1728"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03" name="Line 40">
              <a:extLst>
                <a:ext uri="{FF2B5EF4-FFF2-40B4-BE49-F238E27FC236}">
                  <a16:creationId xmlns:a16="http://schemas.microsoft.com/office/drawing/2014/main" id="{7A539267-4DC0-AD4D-9EC9-5337CC323DB9}"/>
                </a:ext>
              </a:extLst>
            </p:cNvPr>
            <p:cNvSpPr>
              <a:spLocks noChangeShapeType="1"/>
            </p:cNvSpPr>
            <p:nvPr/>
          </p:nvSpPr>
          <p:spPr bwMode="auto">
            <a:xfrm>
              <a:off x="2544" y="2304"/>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04" name="Line 41">
              <a:extLst>
                <a:ext uri="{FF2B5EF4-FFF2-40B4-BE49-F238E27FC236}">
                  <a16:creationId xmlns:a16="http://schemas.microsoft.com/office/drawing/2014/main" id="{ADE003FB-D3A8-2B40-83D7-EE952568004B}"/>
                </a:ext>
              </a:extLst>
            </p:cNvPr>
            <p:cNvSpPr>
              <a:spLocks noChangeShapeType="1"/>
            </p:cNvSpPr>
            <p:nvPr/>
          </p:nvSpPr>
          <p:spPr bwMode="auto">
            <a:xfrm>
              <a:off x="2544" y="1680"/>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05" name="Line 42">
              <a:extLst>
                <a:ext uri="{FF2B5EF4-FFF2-40B4-BE49-F238E27FC236}">
                  <a16:creationId xmlns:a16="http://schemas.microsoft.com/office/drawing/2014/main" id="{918BC153-753A-964A-BC9B-81D1D417E2AB}"/>
                </a:ext>
              </a:extLst>
            </p:cNvPr>
            <p:cNvSpPr>
              <a:spLocks noChangeShapeType="1"/>
            </p:cNvSpPr>
            <p:nvPr/>
          </p:nvSpPr>
          <p:spPr bwMode="auto">
            <a:xfrm>
              <a:off x="3456"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06" name="Line 43">
              <a:extLst>
                <a:ext uri="{FF2B5EF4-FFF2-40B4-BE49-F238E27FC236}">
                  <a16:creationId xmlns:a16="http://schemas.microsoft.com/office/drawing/2014/main" id="{9BFEFE18-22E1-3341-AEC9-882A2E713AE7}"/>
                </a:ext>
              </a:extLst>
            </p:cNvPr>
            <p:cNvSpPr>
              <a:spLocks noChangeShapeType="1"/>
            </p:cNvSpPr>
            <p:nvPr/>
          </p:nvSpPr>
          <p:spPr bwMode="auto">
            <a:xfrm>
              <a:off x="3456"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07" name="Line 44">
              <a:extLst>
                <a:ext uri="{FF2B5EF4-FFF2-40B4-BE49-F238E27FC236}">
                  <a16:creationId xmlns:a16="http://schemas.microsoft.com/office/drawing/2014/main" id="{59A2AEC2-D539-0346-B1A9-1A74B2F2F693}"/>
                </a:ext>
              </a:extLst>
            </p:cNvPr>
            <p:cNvSpPr>
              <a:spLocks noChangeShapeType="1"/>
            </p:cNvSpPr>
            <p:nvPr/>
          </p:nvSpPr>
          <p:spPr bwMode="auto">
            <a:xfrm flipV="1">
              <a:off x="240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08" name="Line 45">
              <a:extLst>
                <a:ext uri="{FF2B5EF4-FFF2-40B4-BE49-F238E27FC236}">
                  <a16:creationId xmlns:a16="http://schemas.microsoft.com/office/drawing/2014/main" id="{70991379-CE83-7549-A718-9E50606E53F4}"/>
                </a:ext>
              </a:extLst>
            </p:cNvPr>
            <p:cNvSpPr>
              <a:spLocks noChangeShapeType="1"/>
            </p:cNvSpPr>
            <p:nvPr/>
          </p:nvSpPr>
          <p:spPr bwMode="auto">
            <a:xfrm flipV="1">
              <a:off x="336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09" name="Line 46">
              <a:extLst>
                <a:ext uri="{FF2B5EF4-FFF2-40B4-BE49-F238E27FC236}">
                  <a16:creationId xmlns:a16="http://schemas.microsoft.com/office/drawing/2014/main" id="{AF05A0D3-9D54-3F47-8F7C-798C57E216BD}"/>
                </a:ext>
              </a:extLst>
            </p:cNvPr>
            <p:cNvSpPr>
              <a:spLocks noChangeShapeType="1"/>
            </p:cNvSpPr>
            <p:nvPr/>
          </p:nvSpPr>
          <p:spPr bwMode="auto">
            <a:xfrm flipH="1" flipV="1">
              <a:off x="2592" y="1776"/>
              <a:ext cx="672" cy="48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56410" name="Line 47">
              <a:extLst>
                <a:ext uri="{FF2B5EF4-FFF2-40B4-BE49-F238E27FC236}">
                  <a16:creationId xmlns:a16="http://schemas.microsoft.com/office/drawing/2014/main" id="{2DCB357B-708A-E648-AA1F-DEEBA0FA26EE}"/>
                </a:ext>
              </a:extLst>
            </p:cNvPr>
            <p:cNvSpPr>
              <a:spLocks noChangeShapeType="1"/>
            </p:cNvSpPr>
            <p:nvPr/>
          </p:nvSpPr>
          <p:spPr bwMode="auto">
            <a:xfrm flipH="1">
              <a:off x="2544" y="1776"/>
              <a:ext cx="624" cy="432"/>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6341" name="Group 54">
            <a:extLst>
              <a:ext uri="{FF2B5EF4-FFF2-40B4-BE49-F238E27FC236}">
                <a16:creationId xmlns:a16="http://schemas.microsoft.com/office/drawing/2014/main" id="{263DAB11-6B20-5A41-B9DC-106196BAF624}"/>
              </a:ext>
            </a:extLst>
          </p:cNvPr>
          <p:cNvGrpSpPr>
            <a:grpSpLocks/>
          </p:cNvGrpSpPr>
          <p:nvPr/>
        </p:nvGrpSpPr>
        <p:grpSpPr bwMode="auto">
          <a:xfrm>
            <a:off x="4953000" y="3276600"/>
            <a:ext cx="484188" cy="825500"/>
            <a:chOff x="3216" y="2024"/>
            <a:chExt cx="305" cy="520"/>
          </a:xfrm>
        </p:grpSpPr>
        <p:pic>
          <p:nvPicPr>
            <p:cNvPr id="56399" name="Picture 55">
              <a:extLst>
                <a:ext uri="{FF2B5EF4-FFF2-40B4-BE49-F238E27FC236}">
                  <a16:creationId xmlns:a16="http://schemas.microsoft.com/office/drawing/2014/main" id="{5A147417-E781-A749-9303-33EB934D5D36}"/>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216"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400" name="Rectangle 56">
              <a:extLst>
                <a:ext uri="{FF2B5EF4-FFF2-40B4-BE49-F238E27FC236}">
                  <a16:creationId xmlns:a16="http://schemas.microsoft.com/office/drawing/2014/main" id="{A95EF8BE-B2CF-7B47-932B-CBDC2A40F425}"/>
                </a:ext>
              </a:extLst>
            </p:cNvPr>
            <p:cNvSpPr>
              <a:spLocks noChangeArrowheads="1"/>
            </p:cNvSpPr>
            <p:nvPr/>
          </p:nvSpPr>
          <p:spPr bwMode="auto">
            <a:xfrm>
              <a:off x="3261"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56342" name="Group 60">
            <a:extLst>
              <a:ext uri="{FF2B5EF4-FFF2-40B4-BE49-F238E27FC236}">
                <a16:creationId xmlns:a16="http://schemas.microsoft.com/office/drawing/2014/main" id="{1F581E10-D7AF-664F-9AB5-7D43BE202B3B}"/>
              </a:ext>
            </a:extLst>
          </p:cNvPr>
          <p:cNvGrpSpPr>
            <a:grpSpLocks/>
          </p:cNvGrpSpPr>
          <p:nvPr/>
        </p:nvGrpSpPr>
        <p:grpSpPr bwMode="auto">
          <a:xfrm>
            <a:off x="3554413" y="3276600"/>
            <a:ext cx="484187" cy="825500"/>
            <a:chOff x="2335" y="2024"/>
            <a:chExt cx="305" cy="520"/>
          </a:xfrm>
        </p:grpSpPr>
        <p:pic>
          <p:nvPicPr>
            <p:cNvPr id="56397" name="Picture 61">
              <a:extLst>
                <a:ext uri="{FF2B5EF4-FFF2-40B4-BE49-F238E27FC236}">
                  <a16:creationId xmlns:a16="http://schemas.microsoft.com/office/drawing/2014/main" id="{F626866C-B04E-D74E-9070-D5F15A46DBFC}"/>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35"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98" name="Rectangle 62">
              <a:extLst>
                <a:ext uri="{FF2B5EF4-FFF2-40B4-BE49-F238E27FC236}">
                  <a16:creationId xmlns:a16="http://schemas.microsoft.com/office/drawing/2014/main" id="{4AA04703-6D00-A346-A4DA-233A6BB60591}"/>
                </a:ext>
              </a:extLst>
            </p:cNvPr>
            <p:cNvSpPr>
              <a:spLocks noChangeArrowheads="1"/>
            </p:cNvSpPr>
            <p:nvPr/>
          </p:nvSpPr>
          <p:spPr bwMode="auto">
            <a:xfrm>
              <a:off x="2380"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56343" name="Group 69">
            <a:extLst>
              <a:ext uri="{FF2B5EF4-FFF2-40B4-BE49-F238E27FC236}">
                <a16:creationId xmlns:a16="http://schemas.microsoft.com/office/drawing/2014/main" id="{BE8895BC-AD53-FE4E-99F3-F2D0BB7C68E4}"/>
              </a:ext>
            </a:extLst>
          </p:cNvPr>
          <p:cNvGrpSpPr>
            <a:grpSpLocks/>
          </p:cNvGrpSpPr>
          <p:nvPr/>
        </p:nvGrpSpPr>
        <p:grpSpPr bwMode="auto">
          <a:xfrm>
            <a:off x="6248400" y="3451225"/>
            <a:ext cx="585788" cy="671513"/>
            <a:chOff x="4032" y="2134"/>
            <a:chExt cx="369" cy="423"/>
          </a:xfrm>
        </p:grpSpPr>
        <p:pic>
          <p:nvPicPr>
            <p:cNvPr id="56395" name="Picture 70">
              <a:extLst>
                <a:ext uri="{FF2B5EF4-FFF2-40B4-BE49-F238E27FC236}">
                  <a16:creationId xmlns:a16="http://schemas.microsoft.com/office/drawing/2014/main" id="{3C99A85C-518B-894A-8CF9-5B608B032C8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96" name="Rectangle 71">
              <a:extLst>
                <a:ext uri="{FF2B5EF4-FFF2-40B4-BE49-F238E27FC236}">
                  <a16:creationId xmlns:a16="http://schemas.microsoft.com/office/drawing/2014/main" id="{729842EC-23DE-CC48-BBA2-86388A48D832}"/>
                </a:ext>
              </a:extLst>
            </p:cNvPr>
            <p:cNvSpPr>
              <a:spLocks noChangeArrowheads="1"/>
            </p:cNvSpPr>
            <p:nvPr/>
          </p:nvSpPr>
          <p:spPr bwMode="auto">
            <a:xfrm>
              <a:off x="4067" y="2352"/>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56344" name="Group 85">
            <a:extLst>
              <a:ext uri="{FF2B5EF4-FFF2-40B4-BE49-F238E27FC236}">
                <a16:creationId xmlns:a16="http://schemas.microsoft.com/office/drawing/2014/main" id="{BE33C735-62BC-4A44-97DE-F3B41091B7A2}"/>
              </a:ext>
            </a:extLst>
          </p:cNvPr>
          <p:cNvGrpSpPr>
            <a:grpSpLocks/>
          </p:cNvGrpSpPr>
          <p:nvPr/>
        </p:nvGrpSpPr>
        <p:grpSpPr bwMode="auto">
          <a:xfrm>
            <a:off x="2127250" y="2176463"/>
            <a:ext cx="585788" cy="630237"/>
            <a:chOff x="1340" y="1275"/>
            <a:chExt cx="369" cy="397"/>
          </a:xfrm>
        </p:grpSpPr>
        <p:sp>
          <p:nvSpPr>
            <p:cNvPr id="56393" name="Rectangle 65">
              <a:extLst>
                <a:ext uri="{FF2B5EF4-FFF2-40B4-BE49-F238E27FC236}">
                  <a16:creationId xmlns:a16="http://schemas.microsoft.com/office/drawing/2014/main" id="{517916CB-6DAE-AA46-A6D4-793FDDB371E3}"/>
                </a:ext>
              </a:extLst>
            </p:cNvPr>
            <p:cNvSpPr>
              <a:spLocks noChangeArrowheads="1"/>
            </p:cNvSpPr>
            <p:nvPr/>
          </p:nvSpPr>
          <p:spPr bwMode="auto">
            <a:xfrm>
              <a:off x="1374" y="1275"/>
              <a:ext cx="300"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pic>
          <p:nvPicPr>
            <p:cNvPr id="56394" name="Picture 64">
              <a:extLst>
                <a:ext uri="{FF2B5EF4-FFF2-40B4-BE49-F238E27FC236}">
                  <a16:creationId xmlns:a16="http://schemas.microsoft.com/office/drawing/2014/main" id="{6DD3A705-D669-CB40-85CD-2726A18AF0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0" y="145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56345" name="Group 87">
            <a:extLst>
              <a:ext uri="{FF2B5EF4-FFF2-40B4-BE49-F238E27FC236}">
                <a16:creationId xmlns:a16="http://schemas.microsoft.com/office/drawing/2014/main" id="{AE88E4D4-7DB7-3345-8AFC-D4074BBDBBD8}"/>
              </a:ext>
            </a:extLst>
          </p:cNvPr>
          <p:cNvGrpSpPr>
            <a:grpSpLocks/>
          </p:cNvGrpSpPr>
          <p:nvPr/>
        </p:nvGrpSpPr>
        <p:grpSpPr bwMode="auto">
          <a:xfrm>
            <a:off x="2133600" y="3451225"/>
            <a:ext cx="585788" cy="650875"/>
            <a:chOff x="1344" y="2078"/>
            <a:chExt cx="369" cy="410"/>
          </a:xfrm>
        </p:grpSpPr>
        <p:sp>
          <p:nvSpPr>
            <p:cNvPr id="56391" name="Rectangle 68">
              <a:extLst>
                <a:ext uri="{FF2B5EF4-FFF2-40B4-BE49-F238E27FC236}">
                  <a16:creationId xmlns:a16="http://schemas.microsoft.com/office/drawing/2014/main" id="{92F0373E-4622-BF46-B100-561A89D3DB2F}"/>
                </a:ext>
              </a:extLst>
            </p:cNvPr>
            <p:cNvSpPr>
              <a:spLocks noChangeArrowheads="1"/>
            </p:cNvSpPr>
            <p:nvPr/>
          </p:nvSpPr>
          <p:spPr bwMode="auto">
            <a:xfrm>
              <a:off x="1378" y="2283"/>
              <a:ext cx="300"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pic>
          <p:nvPicPr>
            <p:cNvPr id="56392" name="Picture 67">
              <a:extLst>
                <a:ext uri="{FF2B5EF4-FFF2-40B4-BE49-F238E27FC236}">
                  <a16:creationId xmlns:a16="http://schemas.microsoft.com/office/drawing/2014/main" id="{34045D21-8B11-0448-8525-1FE4A6666E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44" y="2078"/>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3" name="Group 122">
            <a:extLst>
              <a:ext uri="{FF2B5EF4-FFF2-40B4-BE49-F238E27FC236}">
                <a16:creationId xmlns:a16="http://schemas.microsoft.com/office/drawing/2014/main" id="{572DC03C-7B5F-9444-B015-B713D899578A}"/>
              </a:ext>
            </a:extLst>
          </p:cNvPr>
          <p:cNvGrpSpPr>
            <a:grpSpLocks/>
          </p:cNvGrpSpPr>
          <p:nvPr/>
        </p:nvGrpSpPr>
        <p:grpSpPr bwMode="auto">
          <a:xfrm>
            <a:off x="1219200" y="1143000"/>
            <a:ext cx="2057400" cy="914400"/>
            <a:chOff x="768" y="720"/>
            <a:chExt cx="1296" cy="576"/>
          </a:xfrm>
        </p:grpSpPr>
        <p:sp>
          <p:nvSpPr>
            <p:cNvPr id="56383" name="Rectangle 79">
              <a:extLst>
                <a:ext uri="{FF2B5EF4-FFF2-40B4-BE49-F238E27FC236}">
                  <a16:creationId xmlns:a16="http://schemas.microsoft.com/office/drawing/2014/main" id="{B60D6827-61F1-0644-ABE3-6AB54D48D49F}"/>
                </a:ext>
              </a:extLst>
            </p:cNvPr>
            <p:cNvSpPr>
              <a:spLocks noChangeArrowheads="1"/>
            </p:cNvSpPr>
            <p:nvPr/>
          </p:nvSpPr>
          <p:spPr bwMode="auto">
            <a:xfrm>
              <a:off x="1344" y="1008"/>
              <a:ext cx="144" cy="96"/>
            </a:xfrm>
            <a:prstGeom prst="rect">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56384" name="Group 92">
              <a:extLst>
                <a:ext uri="{FF2B5EF4-FFF2-40B4-BE49-F238E27FC236}">
                  <a16:creationId xmlns:a16="http://schemas.microsoft.com/office/drawing/2014/main" id="{F0614EE1-C88F-5C41-A308-5861F57DE761}"/>
                </a:ext>
              </a:extLst>
            </p:cNvPr>
            <p:cNvGrpSpPr>
              <a:grpSpLocks/>
            </p:cNvGrpSpPr>
            <p:nvPr/>
          </p:nvGrpSpPr>
          <p:grpSpPr bwMode="auto">
            <a:xfrm>
              <a:off x="1584" y="1008"/>
              <a:ext cx="240" cy="96"/>
              <a:chOff x="1584" y="912"/>
              <a:chExt cx="240" cy="96"/>
            </a:xfrm>
          </p:grpSpPr>
          <p:sp>
            <p:nvSpPr>
              <p:cNvPr id="56389" name="Rectangle 80">
                <a:extLst>
                  <a:ext uri="{FF2B5EF4-FFF2-40B4-BE49-F238E27FC236}">
                    <a16:creationId xmlns:a16="http://schemas.microsoft.com/office/drawing/2014/main" id="{93F5F09B-530D-564B-8176-59A0D919A0A3}"/>
                  </a:ext>
                </a:extLst>
              </p:cNvPr>
              <p:cNvSpPr>
                <a:spLocks noChangeArrowheads="1"/>
              </p:cNvSpPr>
              <p:nvPr/>
            </p:nvSpPr>
            <p:spPr bwMode="auto">
              <a:xfrm>
                <a:off x="1584" y="912"/>
                <a:ext cx="144" cy="96"/>
              </a:xfrm>
              <a:prstGeom prst="rect">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90" name="Rectangle 81">
                <a:extLst>
                  <a:ext uri="{FF2B5EF4-FFF2-40B4-BE49-F238E27FC236}">
                    <a16:creationId xmlns:a16="http://schemas.microsoft.com/office/drawing/2014/main" id="{33682CC5-AFBB-464C-9232-3E79D72FCCA3}"/>
                  </a:ext>
                </a:extLst>
              </p:cNvPr>
              <p:cNvSpPr>
                <a:spLocks noChangeArrowheads="1"/>
              </p:cNvSpPr>
              <p:nvPr/>
            </p:nvSpPr>
            <p:spPr bwMode="auto">
              <a:xfrm>
                <a:off x="1728" y="912"/>
                <a:ext cx="96" cy="96"/>
              </a:xfrm>
              <a:prstGeom prst="rect">
                <a:avLst/>
              </a:prstGeom>
              <a:solidFill>
                <a:srgbClr val="00FF00"/>
              </a:solidFill>
              <a:ln w="9525">
                <a:solidFill>
                  <a:schemeClr val="tx1"/>
                </a:solidFill>
                <a:miter lim="800000"/>
                <a:headEnd/>
                <a:tailEnd/>
              </a:ln>
            </p:spPr>
            <p:txBody>
              <a:bodyPr lIns="0" tIns="41061" rIns="0"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600" b="1"/>
                  <a:t>L1</a:t>
                </a:r>
              </a:p>
            </p:txBody>
          </p:sp>
        </p:grpSp>
        <p:sp>
          <p:nvSpPr>
            <p:cNvPr id="56385" name="Text Box 83">
              <a:extLst>
                <a:ext uri="{FF2B5EF4-FFF2-40B4-BE49-F238E27FC236}">
                  <a16:creationId xmlns:a16="http://schemas.microsoft.com/office/drawing/2014/main" id="{2399DAB8-F51C-2B4F-8E1B-5182809F2D06}"/>
                </a:ext>
              </a:extLst>
            </p:cNvPr>
            <p:cNvSpPr txBox="1">
              <a:spLocks noChangeArrowheads="1"/>
            </p:cNvSpPr>
            <p:nvPr/>
          </p:nvSpPr>
          <p:spPr bwMode="auto">
            <a:xfrm>
              <a:off x="1008" y="720"/>
              <a:ext cx="1056"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000" b="1"/>
                <a:t>Label Imposition (Push)</a:t>
              </a:r>
            </a:p>
          </p:txBody>
        </p:sp>
        <p:sp>
          <p:nvSpPr>
            <p:cNvPr id="56386" name="AutoShape 84">
              <a:extLst>
                <a:ext uri="{FF2B5EF4-FFF2-40B4-BE49-F238E27FC236}">
                  <a16:creationId xmlns:a16="http://schemas.microsoft.com/office/drawing/2014/main" id="{3303CA00-F1C5-0E4E-B506-4339404D9E9C}"/>
                </a:ext>
              </a:extLst>
            </p:cNvPr>
            <p:cNvSpPr>
              <a:spLocks noChangeArrowheads="1"/>
            </p:cNvSpPr>
            <p:nvPr/>
          </p:nvSpPr>
          <p:spPr bwMode="auto">
            <a:xfrm>
              <a:off x="1392" y="864"/>
              <a:ext cx="336" cy="96"/>
            </a:xfrm>
            <a:prstGeom prst="curvedDownArrow">
              <a:avLst>
                <a:gd name="adj1" fmla="val 70000"/>
                <a:gd name="adj2" fmla="val 140000"/>
                <a:gd name="adj3" fmla="val 33333"/>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87" name="Text Box 88">
              <a:extLst>
                <a:ext uri="{FF2B5EF4-FFF2-40B4-BE49-F238E27FC236}">
                  <a16:creationId xmlns:a16="http://schemas.microsoft.com/office/drawing/2014/main" id="{4CDC0567-40A2-BB4D-B3DE-5ABCC0E5E036}"/>
                </a:ext>
              </a:extLst>
            </p:cNvPr>
            <p:cNvSpPr txBox="1">
              <a:spLocks noChangeArrowheads="1"/>
            </p:cNvSpPr>
            <p:nvPr/>
          </p:nvSpPr>
          <p:spPr bwMode="auto">
            <a:xfrm>
              <a:off x="768" y="1148"/>
              <a:ext cx="672" cy="14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000" b="1"/>
                <a:t>L2/L3 Packet</a:t>
              </a:r>
            </a:p>
          </p:txBody>
        </p:sp>
        <p:sp>
          <p:nvSpPr>
            <p:cNvPr id="56388" name="Line 89">
              <a:extLst>
                <a:ext uri="{FF2B5EF4-FFF2-40B4-BE49-F238E27FC236}">
                  <a16:creationId xmlns:a16="http://schemas.microsoft.com/office/drawing/2014/main" id="{98B472F3-8057-EA4B-ABC6-56A0B7038EB1}"/>
                </a:ext>
              </a:extLst>
            </p:cNvPr>
            <p:cNvSpPr>
              <a:spLocks noChangeShapeType="1"/>
            </p:cNvSpPr>
            <p:nvPr/>
          </p:nvSpPr>
          <p:spPr bwMode="auto">
            <a:xfrm flipV="1">
              <a:off x="1056" y="1104"/>
              <a:ext cx="192" cy="48"/>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sp>
        <p:nvSpPr>
          <p:cNvPr id="56347" name="Line 90">
            <a:extLst>
              <a:ext uri="{FF2B5EF4-FFF2-40B4-BE49-F238E27FC236}">
                <a16:creationId xmlns:a16="http://schemas.microsoft.com/office/drawing/2014/main" id="{DD2AD2FF-DEC2-D94B-BF3F-D88144D8AE18}"/>
              </a:ext>
            </a:extLst>
          </p:cNvPr>
          <p:cNvSpPr>
            <a:spLocks noChangeShapeType="1"/>
          </p:cNvSpPr>
          <p:nvPr/>
        </p:nvSpPr>
        <p:spPr bwMode="auto">
          <a:xfrm>
            <a:off x="3810000" y="1524000"/>
            <a:ext cx="0" cy="121920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56348" name="Line 91">
            <a:extLst>
              <a:ext uri="{FF2B5EF4-FFF2-40B4-BE49-F238E27FC236}">
                <a16:creationId xmlns:a16="http://schemas.microsoft.com/office/drawing/2014/main" id="{6651FBAC-3BE6-DC4B-A81E-A245B9BFDBD0}"/>
              </a:ext>
            </a:extLst>
          </p:cNvPr>
          <p:cNvSpPr>
            <a:spLocks noChangeShapeType="1"/>
          </p:cNvSpPr>
          <p:nvPr/>
        </p:nvSpPr>
        <p:spPr bwMode="auto">
          <a:xfrm>
            <a:off x="5181600" y="1524000"/>
            <a:ext cx="0" cy="1219200"/>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nvGrpSpPr>
          <p:cNvPr id="15" name="Group 123">
            <a:extLst>
              <a:ext uri="{FF2B5EF4-FFF2-40B4-BE49-F238E27FC236}">
                <a16:creationId xmlns:a16="http://schemas.microsoft.com/office/drawing/2014/main" id="{357063D0-1B9C-1E46-B98A-60AD7465CE7B}"/>
              </a:ext>
            </a:extLst>
          </p:cNvPr>
          <p:cNvGrpSpPr>
            <a:grpSpLocks/>
          </p:cNvGrpSpPr>
          <p:nvPr/>
        </p:nvGrpSpPr>
        <p:grpSpPr bwMode="auto">
          <a:xfrm>
            <a:off x="2971800" y="1143000"/>
            <a:ext cx="1676400" cy="609600"/>
            <a:chOff x="1872" y="720"/>
            <a:chExt cx="1056" cy="384"/>
          </a:xfrm>
        </p:grpSpPr>
        <p:grpSp>
          <p:nvGrpSpPr>
            <p:cNvPr id="56375" name="Group 93">
              <a:extLst>
                <a:ext uri="{FF2B5EF4-FFF2-40B4-BE49-F238E27FC236}">
                  <a16:creationId xmlns:a16="http://schemas.microsoft.com/office/drawing/2014/main" id="{EDF8568E-3CC5-8F40-8F14-E8956ECD380E}"/>
                </a:ext>
              </a:extLst>
            </p:cNvPr>
            <p:cNvGrpSpPr>
              <a:grpSpLocks/>
            </p:cNvGrpSpPr>
            <p:nvPr/>
          </p:nvGrpSpPr>
          <p:grpSpPr bwMode="auto">
            <a:xfrm>
              <a:off x="2112" y="1008"/>
              <a:ext cx="240" cy="96"/>
              <a:chOff x="1584" y="912"/>
              <a:chExt cx="240" cy="96"/>
            </a:xfrm>
          </p:grpSpPr>
          <p:sp>
            <p:nvSpPr>
              <p:cNvPr id="56381" name="Rectangle 94">
                <a:extLst>
                  <a:ext uri="{FF2B5EF4-FFF2-40B4-BE49-F238E27FC236}">
                    <a16:creationId xmlns:a16="http://schemas.microsoft.com/office/drawing/2014/main" id="{E6D749BC-076B-9F42-A9B1-8A1DFC63975D}"/>
                  </a:ext>
                </a:extLst>
              </p:cNvPr>
              <p:cNvSpPr>
                <a:spLocks noChangeArrowheads="1"/>
              </p:cNvSpPr>
              <p:nvPr/>
            </p:nvSpPr>
            <p:spPr bwMode="auto">
              <a:xfrm>
                <a:off x="1584" y="912"/>
                <a:ext cx="144" cy="96"/>
              </a:xfrm>
              <a:prstGeom prst="rect">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82" name="Rectangle 95">
                <a:extLst>
                  <a:ext uri="{FF2B5EF4-FFF2-40B4-BE49-F238E27FC236}">
                    <a16:creationId xmlns:a16="http://schemas.microsoft.com/office/drawing/2014/main" id="{7614B000-BA80-8C4D-8966-A17EF37DA24F}"/>
                  </a:ext>
                </a:extLst>
              </p:cNvPr>
              <p:cNvSpPr>
                <a:spLocks noChangeArrowheads="1"/>
              </p:cNvSpPr>
              <p:nvPr/>
            </p:nvSpPr>
            <p:spPr bwMode="auto">
              <a:xfrm>
                <a:off x="1728" y="912"/>
                <a:ext cx="96" cy="96"/>
              </a:xfrm>
              <a:prstGeom prst="rect">
                <a:avLst/>
              </a:prstGeom>
              <a:solidFill>
                <a:srgbClr val="00FF00"/>
              </a:solidFill>
              <a:ln w="9525">
                <a:solidFill>
                  <a:schemeClr val="tx1"/>
                </a:solidFill>
                <a:miter lim="800000"/>
                <a:headEnd/>
                <a:tailEnd/>
              </a:ln>
            </p:spPr>
            <p:txBody>
              <a:bodyPr lIns="0" tIns="41061" rIns="0"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600" b="1"/>
                  <a:t>L1</a:t>
                </a:r>
              </a:p>
            </p:txBody>
          </p:sp>
        </p:grpSp>
        <p:grpSp>
          <p:nvGrpSpPr>
            <p:cNvPr id="56376" name="Group 96">
              <a:extLst>
                <a:ext uri="{FF2B5EF4-FFF2-40B4-BE49-F238E27FC236}">
                  <a16:creationId xmlns:a16="http://schemas.microsoft.com/office/drawing/2014/main" id="{025C03DD-D6B1-5041-A856-8C769820BE88}"/>
                </a:ext>
              </a:extLst>
            </p:cNvPr>
            <p:cNvGrpSpPr>
              <a:grpSpLocks/>
            </p:cNvGrpSpPr>
            <p:nvPr/>
          </p:nvGrpSpPr>
          <p:grpSpPr bwMode="auto">
            <a:xfrm>
              <a:off x="2448" y="1008"/>
              <a:ext cx="240" cy="96"/>
              <a:chOff x="1584" y="912"/>
              <a:chExt cx="240" cy="96"/>
            </a:xfrm>
          </p:grpSpPr>
          <p:sp>
            <p:nvSpPr>
              <p:cNvPr id="56379" name="Rectangle 97">
                <a:extLst>
                  <a:ext uri="{FF2B5EF4-FFF2-40B4-BE49-F238E27FC236}">
                    <a16:creationId xmlns:a16="http://schemas.microsoft.com/office/drawing/2014/main" id="{9A1C3338-559F-A04A-AFBC-7A01DAD83ED2}"/>
                  </a:ext>
                </a:extLst>
              </p:cNvPr>
              <p:cNvSpPr>
                <a:spLocks noChangeArrowheads="1"/>
              </p:cNvSpPr>
              <p:nvPr/>
            </p:nvSpPr>
            <p:spPr bwMode="auto">
              <a:xfrm>
                <a:off x="1584" y="912"/>
                <a:ext cx="144" cy="96"/>
              </a:xfrm>
              <a:prstGeom prst="rect">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80" name="Rectangle 98">
                <a:extLst>
                  <a:ext uri="{FF2B5EF4-FFF2-40B4-BE49-F238E27FC236}">
                    <a16:creationId xmlns:a16="http://schemas.microsoft.com/office/drawing/2014/main" id="{2E8996E6-D3D4-6848-A72B-B552BD637286}"/>
                  </a:ext>
                </a:extLst>
              </p:cNvPr>
              <p:cNvSpPr>
                <a:spLocks noChangeArrowheads="1"/>
              </p:cNvSpPr>
              <p:nvPr/>
            </p:nvSpPr>
            <p:spPr bwMode="auto">
              <a:xfrm>
                <a:off x="1728" y="912"/>
                <a:ext cx="96" cy="96"/>
              </a:xfrm>
              <a:prstGeom prst="rect">
                <a:avLst/>
              </a:prstGeom>
              <a:solidFill>
                <a:srgbClr val="00FF00"/>
              </a:solidFill>
              <a:ln w="9525">
                <a:solidFill>
                  <a:schemeClr val="tx1"/>
                </a:solidFill>
                <a:miter lim="800000"/>
                <a:headEnd/>
                <a:tailEnd/>
              </a:ln>
            </p:spPr>
            <p:txBody>
              <a:bodyPr lIns="0" tIns="41061" rIns="0"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600" b="1"/>
                  <a:t>L2</a:t>
                </a:r>
              </a:p>
            </p:txBody>
          </p:sp>
        </p:grpSp>
        <p:sp>
          <p:nvSpPr>
            <p:cNvPr id="56377" name="AutoShape 99">
              <a:extLst>
                <a:ext uri="{FF2B5EF4-FFF2-40B4-BE49-F238E27FC236}">
                  <a16:creationId xmlns:a16="http://schemas.microsoft.com/office/drawing/2014/main" id="{B52D9CB0-A1F0-E043-8223-443E1211BC99}"/>
                </a:ext>
              </a:extLst>
            </p:cNvPr>
            <p:cNvSpPr>
              <a:spLocks noChangeArrowheads="1"/>
            </p:cNvSpPr>
            <p:nvPr/>
          </p:nvSpPr>
          <p:spPr bwMode="auto">
            <a:xfrm>
              <a:off x="2256" y="864"/>
              <a:ext cx="336" cy="96"/>
            </a:xfrm>
            <a:prstGeom prst="curvedDownArrow">
              <a:avLst>
                <a:gd name="adj1" fmla="val 70000"/>
                <a:gd name="adj2" fmla="val 140000"/>
                <a:gd name="adj3" fmla="val 33333"/>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78" name="Text Box 100">
              <a:extLst>
                <a:ext uri="{FF2B5EF4-FFF2-40B4-BE49-F238E27FC236}">
                  <a16:creationId xmlns:a16="http://schemas.microsoft.com/office/drawing/2014/main" id="{9B6F0E6D-A82F-9143-90DD-5BC4DFB5B488}"/>
                </a:ext>
              </a:extLst>
            </p:cNvPr>
            <p:cNvSpPr txBox="1">
              <a:spLocks noChangeArrowheads="1"/>
            </p:cNvSpPr>
            <p:nvPr/>
          </p:nvSpPr>
          <p:spPr bwMode="auto">
            <a:xfrm>
              <a:off x="1872" y="720"/>
              <a:ext cx="1056"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000" b="1"/>
                <a:t>Label Swap</a:t>
              </a:r>
            </a:p>
          </p:txBody>
        </p:sp>
      </p:grpSp>
      <p:grpSp>
        <p:nvGrpSpPr>
          <p:cNvPr id="56350" name="Group 102">
            <a:extLst>
              <a:ext uri="{FF2B5EF4-FFF2-40B4-BE49-F238E27FC236}">
                <a16:creationId xmlns:a16="http://schemas.microsoft.com/office/drawing/2014/main" id="{76E95B75-8143-0E44-9E52-CF145BAB083E}"/>
              </a:ext>
            </a:extLst>
          </p:cNvPr>
          <p:cNvGrpSpPr>
            <a:grpSpLocks/>
          </p:cNvGrpSpPr>
          <p:nvPr/>
        </p:nvGrpSpPr>
        <p:grpSpPr bwMode="auto">
          <a:xfrm>
            <a:off x="3554413" y="2044700"/>
            <a:ext cx="484187" cy="825500"/>
            <a:chOff x="2239" y="1192"/>
            <a:chExt cx="305" cy="520"/>
          </a:xfrm>
        </p:grpSpPr>
        <p:sp>
          <p:nvSpPr>
            <p:cNvPr id="56373" name="Rectangle 59">
              <a:extLst>
                <a:ext uri="{FF2B5EF4-FFF2-40B4-BE49-F238E27FC236}">
                  <a16:creationId xmlns:a16="http://schemas.microsoft.com/office/drawing/2014/main" id="{E0E6A1F6-9170-0549-B2C3-F37D8A4F8303}"/>
                </a:ext>
              </a:extLst>
            </p:cNvPr>
            <p:cNvSpPr>
              <a:spLocks noChangeArrowheads="1"/>
            </p:cNvSpPr>
            <p:nvPr/>
          </p:nvSpPr>
          <p:spPr bwMode="auto">
            <a:xfrm>
              <a:off x="2284" y="1192"/>
              <a:ext cx="215"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pic>
          <p:nvPicPr>
            <p:cNvPr id="56374" name="Picture 58">
              <a:extLst>
                <a:ext uri="{FF2B5EF4-FFF2-40B4-BE49-F238E27FC236}">
                  <a16:creationId xmlns:a16="http://schemas.microsoft.com/office/drawing/2014/main" id="{3FD68A77-F7EE-9043-9D8B-AAC26C6D52C9}"/>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39" y="138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 name="Group 124">
            <a:extLst>
              <a:ext uri="{FF2B5EF4-FFF2-40B4-BE49-F238E27FC236}">
                <a16:creationId xmlns:a16="http://schemas.microsoft.com/office/drawing/2014/main" id="{5C81A0F5-CACB-E64C-AF3B-E36745280A23}"/>
              </a:ext>
            </a:extLst>
          </p:cNvPr>
          <p:cNvGrpSpPr>
            <a:grpSpLocks/>
          </p:cNvGrpSpPr>
          <p:nvPr/>
        </p:nvGrpSpPr>
        <p:grpSpPr bwMode="auto">
          <a:xfrm>
            <a:off x="4343400" y="1143000"/>
            <a:ext cx="1676400" cy="609600"/>
            <a:chOff x="2736" y="720"/>
            <a:chExt cx="1056" cy="384"/>
          </a:xfrm>
        </p:grpSpPr>
        <p:grpSp>
          <p:nvGrpSpPr>
            <p:cNvPr id="56365" name="Group 103">
              <a:extLst>
                <a:ext uri="{FF2B5EF4-FFF2-40B4-BE49-F238E27FC236}">
                  <a16:creationId xmlns:a16="http://schemas.microsoft.com/office/drawing/2014/main" id="{9142CBEC-7DE5-0243-8F8A-EC559F51D292}"/>
                </a:ext>
              </a:extLst>
            </p:cNvPr>
            <p:cNvGrpSpPr>
              <a:grpSpLocks/>
            </p:cNvGrpSpPr>
            <p:nvPr/>
          </p:nvGrpSpPr>
          <p:grpSpPr bwMode="auto">
            <a:xfrm>
              <a:off x="2976" y="1008"/>
              <a:ext cx="240" cy="96"/>
              <a:chOff x="1584" y="912"/>
              <a:chExt cx="240" cy="96"/>
            </a:xfrm>
          </p:grpSpPr>
          <p:sp>
            <p:nvSpPr>
              <p:cNvPr id="56371" name="Rectangle 104">
                <a:extLst>
                  <a:ext uri="{FF2B5EF4-FFF2-40B4-BE49-F238E27FC236}">
                    <a16:creationId xmlns:a16="http://schemas.microsoft.com/office/drawing/2014/main" id="{49656684-A2AC-544B-9B14-6784EEB100B0}"/>
                  </a:ext>
                </a:extLst>
              </p:cNvPr>
              <p:cNvSpPr>
                <a:spLocks noChangeArrowheads="1"/>
              </p:cNvSpPr>
              <p:nvPr/>
            </p:nvSpPr>
            <p:spPr bwMode="auto">
              <a:xfrm>
                <a:off x="1584" y="912"/>
                <a:ext cx="144" cy="96"/>
              </a:xfrm>
              <a:prstGeom prst="rect">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72" name="Rectangle 105">
                <a:extLst>
                  <a:ext uri="{FF2B5EF4-FFF2-40B4-BE49-F238E27FC236}">
                    <a16:creationId xmlns:a16="http://schemas.microsoft.com/office/drawing/2014/main" id="{73C35606-499A-754F-97DA-B5510FB9EAB5}"/>
                  </a:ext>
                </a:extLst>
              </p:cNvPr>
              <p:cNvSpPr>
                <a:spLocks noChangeArrowheads="1"/>
              </p:cNvSpPr>
              <p:nvPr/>
            </p:nvSpPr>
            <p:spPr bwMode="auto">
              <a:xfrm>
                <a:off x="1728" y="912"/>
                <a:ext cx="96" cy="96"/>
              </a:xfrm>
              <a:prstGeom prst="rect">
                <a:avLst/>
              </a:prstGeom>
              <a:solidFill>
                <a:srgbClr val="00FF00"/>
              </a:solidFill>
              <a:ln w="9525">
                <a:solidFill>
                  <a:schemeClr val="tx1"/>
                </a:solidFill>
                <a:miter lim="800000"/>
                <a:headEnd/>
                <a:tailEnd/>
              </a:ln>
            </p:spPr>
            <p:txBody>
              <a:bodyPr lIns="0" tIns="41061" rIns="0"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600" b="1"/>
                  <a:t>L2</a:t>
                </a:r>
              </a:p>
            </p:txBody>
          </p:sp>
        </p:grpSp>
        <p:grpSp>
          <p:nvGrpSpPr>
            <p:cNvPr id="56366" name="Group 106">
              <a:extLst>
                <a:ext uri="{FF2B5EF4-FFF2-40B4-BE49-F238E27FC236}">
                  <a16:creationId xmlns:a16="http://schemas.microsoft.com/office/drawing/2014/main" id="{6FC6EA12-B483-9648-BCC4-6F682979492B}"/>
                </a:ext>
              </a:extLst>
            </p:cNvPr>
            <p:cNvGrpSpPr>
              <a:grpSpLocks/>
            </p:cNvGrpSpPr>
            <p:nvPr/>
          </p:nvGrpSpPr>
          <p:grpSpPr bwMode="auto">
            <a:xfrm>
              <a:off x="3312" y="1008"/>
              <a:ext cx="240" cy="96"/>
              <a:chOff x="1584" y="912"/>
              <a:chExt cx="240" cy="96"/>
            </a:xfrm>
          </p:grpSpPr>
          <p:sp>
            <p:nvSpPr>
              <p:cNvPr id="56369" name="Rectangle 107">
                <a:extLst>
                  <a:ext uri="{FF2B5EF4-FFF2-40B4-BE49-F238E27FC236}">
                    <a16:creationId xmlns:a16="http://schemas.microsoft.com/office/drawing/2014/main" id="{E79B52FA-3691-9A4F-989C-C0498FBE80E8}"/>
                  </a:ext>
                </a:extLst>
              </p:cNvPr>
              <p:cNvSpPr>
                <a:spLocks noChangeArrowheads="1"/>
              </p:cNvSpPr>
              <p:nvPr/>
            </p:nvSpPr>
            <p:spPr bwMode="auto">
              <a:xfrm>
                <a:off x="1584" y="912"/>
                <a:ext cx="144" cy="96"/>
              </a:xfrm>
              <a:prstGeom prst="rect">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70" name="Rectangle 108">
                <a:extLst>
                  <a:ext uri="{FF2B5EF4-FFF2-40B4-BE49-F238E27FC236}">
                    <a16:creationId xmlns:a16="http://schemas.microsoft.com/office/drawing/2014/main" id="{25BFE204-E85C-5C45-8AF7-7FDF45D154B7}"/>
                  </a:ext>
                </a:extLst>
              </p:cNvPr>
              <p:cNvSpPr>
                <a:spLocks noChangeArrowheads="1"/>
              </p:cNvSpPr>
              <p:nvPr/>
            </p:nvSpPr>
            <p:spPr bwMode="auto">
              <a:xfrm>
                <a:off x="1728" y="912"/>
                <a:ext cx="96" cy="96"/>
              </a:xfrm>
              <a:prstGeom prst="rect">
                <a:avLst/>
              </a:prstGeom>
              <a:solidFill>
                <a:srgbClr val="00FF00"/>
              </a:solidFill>
              <a:ln w="9525">
                <a:solidFill>
                  <a:schemeClr val="tx1"/>
                </a:solidFill>
                <a:miter lim="800000"/>
                <a:headEnd/>
                <a:tailEnd/>
              </a:ln>
            </p:spPr>
            <p:txBody>
              <a:bodyPr lIns="0" tIns="41061" rIns="0"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600" b="1"/>
                  <a:t>L3</a:t>
                </a:r>
              </a:p>
            </p:txBody>
          </p:sp>
        </p:grpSp>
        <p:sp>
          <p:nvSpPr>
            <p:cNvPr id="56367" name="AutoShape 109">
              <a:extLst>
                <a:ext uri="{FF2B5EF4-FFF2-40B4-BE49-F238E27FC236}">
                  <a16:creationId xmlns:a16="http://schemas.microsoft.com/office/drawing/2014/main" id="{11813D61-0FE2-C34E-9314-AE43604F8B87}"/>
                </a:ext>
              </a:extLst>
            </p:cNvPr>
            <p:cNvSpPr>
              <a:spLocks noChangeArrowheads="1"/>
            </p:cNvSpPr>
            <p:nvPr/>
          </p:nvSpPr>
          <p:spPr bwMode="auto">
            <a:xfrm>
              <a:off x="3120" y="864"/>
              <a:ext cx="336" cy="96"/>
            </a:xfrm>
            <a:prstGeom prst="curvedDownArrow">
              <a:avLst>
                <a:gd name="adj1" fmla="val 70000"/>
                <a:gd name="adj2" fmla="val 140000"/>
                <a:gd name="adj3" fmla="val 33333"/>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68" name="Text Box 110">
              <a:extLst>
                <a:ext uri="{FF2B5EF4-FFF2-40B4-BE49-F238E27FC236}">
                  <a16:creationId xmlns:a16="http://schemas.microsoft.com/office/drawing/2014/main" id="{306ADAC8-7ED4-6742-9DB6-F8975F59CD23}"/>
                </a:ext>
              </a:extLst>
            </p:cNvPr>
            <p:cNvSpPr txBox="1">
              <a:spLocks noChangeArrowheads="1"/>
            </p:cNvSpPr>
            <p:nvPr/>
          </p:nvSpPr>
          <p:spPr bwMode="auto">
            <a:xfrm>
              <a:off x="2736" y="720"/>
              <a:ext cx="1056"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000" b="1"/>
                <a:t>Label Swap</a:t>
              </a:r>
            </a:p>
          </p:txBody>
        </p:sp>
      </p:grpSp>
      <p:grpSp>
        <p:nvGrpSpPr>
          <p:cNvPr id="56352" name="Group 111">
            <a:extLst>
              <a:ext uri="{FF2B5EF4-FFF2-40B4-BE49-F238E27FC236}">
                <a16:creationId xmlns:a16="http://schemas.microsoft.com/office/drawing/2014/main" id="{DEAFF105-F451-024B-8B24-C20E3E46F49E}"/>
              </a:ext>
            </a:extLst>
          </p:cNvPr>
          <p:cNvGrpSpPr>
            <a:grpSpLocks/>
          </p:cNvGrpSpPr>
          <p:nvPr/>
        </p:nvGrpSpPr>
        <p:grpSpPr bwMode="auto">
          <a:xfrm>
            <a:off x="6248400" y="2176463"/>
            <a:ext cx="585788" cy="630237"/>
            <a:chOff x="3936" y="1275"/>
            <a:chExt cx="369" cy="397"/>
          </a:xfrm>
        </p:grpSpPr>
        <p:sp>
          <p:nvSpPr>
            <p:cNvPr id="56363" name="Rectangle 74">
              <a:extLst>
                <a:ext uri="{FF2B5EF4-FFF2-40B4-BE49-F238E27FC236}">
                  <a16:creationId xmlns:a16="http://schemas.microsoft.com/office/drawing/2014/main" id="{FBCA2179-2C5C-A14E-8B73-4DD07D6C230D}"/>
                </a:ext>
              </a:extLst>
            </p:cNvPr>
            <p:cNvSpPr>
              <a:spLocks noChangeArrowheads="1"/>
            </p:cNvSpPr>
            <p:nvPr/>
          </p:nvSpPr>
          <p:spPr bwMode="auto">
            <a:xfrm>
              <a:off x="3971" y="1275"/>
              <a:ext cx="300"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pic>
          <p:nvPicPr>
            <p:cNvPr id="56364" name="Picture 73">
              <a:extLst>
                <a:ext uri="{FF2B5EF4-FFF2-40B4-BE49-F238E27FC236}">
                  <a16:creationId xmlns:a16="http://schemas.microsoft.com/office/drawing/2014/main" id="{DEF1BEE3-25C4-1747-A15A-67BA34B6EC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36" y="145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23" name="Group 125">
            <a:extLst>
              <a:ext uri="{FF2B5EF4-FFF2-40B4-BE49-F238E27FC236}">
                <a16:creationId xmlns:a16="http://schemas.microsoft.com/office/drawing/2014/main" id="{EA5E78C9-650F-9E46-8CBE-9B85646C9B30}"/>
              </a:ext>
            </a:extLst>
          </p:cNvPr>
          <p:cNvGrpSpPr>
            <a:grpSpLocks/>
          </p:cNvGrpSpPr>
          <p:nvPr/>
        </p:nvGrpSpPr>
        <p:grpSpPr bwMode="auto">
          <a:xfrm>
            <a:off x="5943600" y="1143000"/>
            <a:ext cx="1676400" cy="609600"/>
            <a:chOff x="3744" y="720"/>
            <a:chExt cx="1056" cy="384"/>
          </a:xfrm>
        </p:grpSpPr>
        <p:grpSp>
          <p:nvGrpSpPr>
            <p:cNvPr id="56357" name="Group 112">
              <a:extLst>
                <a:ext uri="{FF2B5EF4-FFF2-40B4-BE49-F238E27FC236}">
                  <a16:creationId xmlns:a16="http://schemas.microsoft.com/office/drawing/2014/main" id="{7709F92D-A833-294A-A94F-E0434ED93BD3}"/>
                </a:ext>
              </a:extLst>
            </p:cNvPr>
            <p:cNvGrpSpPr>
              <a:grpSpLocks/>
            </p:cNvGrpSpPr>
            <p:nvPr/>
          </p:nvGrpSpPr>
          <p:grpSpPr bwMode="auto">
            <a:xfrm>
              <a:off x="3984" y="1008"/>
              <a:ext cx="240" cy="96"/>
              <a:chOff x="1584" y="912"/>
              <a:chExt cx="240" cy="96"/>
            </a:xfrm>
          </p:grpSpPr>
          <p:sp>
            <p:nvSpPr>
              <p:cNvPr id="56361" name="Rectangle 113">
                <a:extLst>
                  <a:ext uri="{FF2B5EF4-FFF2-40B4-BE49-F238E27FC236}">
                    <a16:creationId xmlns:a16="http://schemas.microsoft.com/office/drawing/2014/main" id="{84553767-40B8-FF42-BC63-D72D6CECC788}"/>
                  </a:ext>
                </a:extLst>
              </p:cNvPr>
              <p:cNvSpPr>
                <a:spLocks noChangeArrowheads="1"/>
              </p:cNvSpPr>
              <p:nvPr/>
            </p:nvSpPr>
            <p:spPr bwMode="auto">
              <a:xfrm>
                <a:off x="1584" y="912"/>
                <a:ext cx="144" cy="96"/>
              </a:xfrm>
              <a:prstGeom prst="rect">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62" name="Rectangle 114">
                <a:extLst>
                  <a:ext uri="{FF2B5EF4-FFF2-40B4-BE49-F238E27FC236}">
                    <a16:creationId xmlns:a16="http://schemas.microsoft.com/office/drawing/2014/main" id="{85A25E2B-E9E1-9141-A2F7-C721F0F371C9}"/>
                  </a:ext>
                </a:extLst>
              </p:cNvPr>
              <p:cNvSpPr>
                <a:spLocks noChangeArrowheads="1"/>
              </p:cNvSpPr>
              <p:nvPr/>
            </p:nvSpPr>
            <p:spPr bwMode="auto">
              <a:xfrm>
                <a:off x="1728" y="912"/>
                <a:ext cx="96" cy="96"/>
              </a:xfrm>
              <a:prstGeom prst="rect">
                <a:avLst/>
              </a:prstGeom>
              <a:solidFill>
                <a:srgbClr val="00FF00"/>
              </a:solidFill>
              <a:ln w="9525">
                <a:solidFill>
                  <a:schemeClr val="tx1"/>
                </a:solidFill>
                <a:miter lim="800000"/>
                <a:headEnd/>
                <a:tailEnd/>
              </a:ln>
            </p:spPr>
            <p:txBody>
              <a:bodyPr lIns="0" tIns="41061" rIns="0"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600" b="1"/>
                  <a:t>L3</a:t>
                </a:r>
              </a:p>
            </p:txBody>
          </p:sp>
        </p:grpSp>
        <p:sp>
          <p:nvSpPr>
            <p:cNvPr id="56358" name="Rectangle 116">
              <a:extLst>
                <a:ext uri="{FF2B5EF4-FFF2-40B4-BE49-F238E27FC236}">
                  <a16:creationId xmlns:a16="http://schemas.microsoft.com/office/drawing/2014/main" id="{6EE69467-0C74-F44C-8CDF-9846212FFFC2}"/>
                </a:ext>
              </a:extLst>
            </p:cNvPr>
            <p:cNvSpPr>
              <a:spLocks noChangeArrowheads="1"/>
            </p:cNvSpPr>
            <p:nvPr/>
          </p:nvSpPr>
          <p:spPr bwMode="auto">
            <a:xfrm>
              <a:off x="4320" y="1008"/>
              <a:ext cx="144" cy="96"/>
            </a:xfrm>
            <a:prstGeom prst="rect">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59" name="AutoShape 118">
              <a:extLst>
                <a:ext uri="{FF2B5EF4-FFF2-40B4-BE49-F238E27FC236}">
                  <a16:creationId xmlns:a16="http://schemas.microsoft.com/office/drawing/2014/main" id="{B4E20FA3-13FF-7E4F-AE3F-185B1D6028AF}"/>
                </a:ext>
              </a:extLst>
            </p:cNvPr>
            <p:cNvSpPr>
              <a:spLocks noChangeArrowheads="1"/>
            </p:cNvSpPr>
            <p:nvPr/>
          </p:nvSpPr>
          <p:spPr bwMode="auto">
            <a:xfrm>
              <a:off x="4128" y="864"/>
              <a:ext cx="336" cy="96"/>
            </a:xfrm>
            <a:prstGeom prst="curvedDownArrow">
              <a:avLst>
                <a:gd name="adj1" fmla="val 70000"/>
                <a:gd name="adj2" fmla="val 140000"/>
                <a:gd name="adj3" fmla="val 33333"/>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56360" name="Text Box 119">
              <a:extLst>
                <a:ext uri="{FF2B5EF4-FFF2-40B4-BE49-F238E27FC236}">
                  <a16:creationId xmlns:a16="http://schemas.microsoft.com/office/drawing/2014/main" id="{48DE5334-BF2F-5C47-93B4-9D7A672FB767}"/>
                </a:ext>
              </a:extLst>
            </p:cNvPr>
            <p:cNvSpPr txBox="1">
              <a:spLocks noChangeArrowheads="1"/>
            </p:cNvSpPr>
            <p:nvPr/>
          </p:nvSpPr>
          <p:spPr bwMode="auto">
            <a:xfrm>
              <a:off x="3744" y="720"/>
              <a:ext cx="1056"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000" b="1"/>
                <a:t>Label Disposition (PoP)</a:t>
              </a:r>
            </a:p>
          </p:txBody>
        </p:sp>
      </p:grpSp>
      <p:grpSp>
        <p:nvGrpSpPr>
          <p:cNvPr id="56354" name="Group 121">
            <a:extLst>
              <a:ext uri="{FF2B5EF4-FFF2-40B4-BE49-F238E27FC236}">
                <a16:creationId xmlns:a16="http://schemas.microsoft.com/office/drawing/2014/main" id="{6490B01F-E85A-3346-83C7-BBEA10CE27A1}"/>
              </a:ext>
            </a:extLst>
          </p:cNvPr>
          <p:cNvGrpSpPr>
            <a:grpSpLocks/>
          </p:cNvGrpSpPr>
          <p:nvPr/>
        </p:nvGrpSpPr>
        <p:grpSpPr bwMode="auto">
          <a:xfrm>
            <a:off x="4953000" y="2044700"/>
            <a:ext cx="484188" cy="825500"/>
            <a:chOff x="3120" y="1288"/>
            <a:chExt cx="305" cy="520"/>
          </a:xfrm>
        </p:grpSpPr>
        <p:sp>
          <p:nvSpPr>
            <p:cNvPr id="56355" name="Rectangle 53">
              <a:extLst>
                <a:ext uri="{FF2B5EF4-FFF2-40B4-BE49-F238E27FC236}">
                  <a16:creationId xmlns:a16="http://schemas.microsoft.com/office/drawing/2014/main" id="{7FFF1116-E78F-8940-A881-673445FA5EA7}"/>
                </a:ext>
              </a:extLst>
            </p:cNvPr>
            <p:cNvSpPr>
              <a:spLocks noChangeArrowheads="1"/>
            </p:cNvSpPr>
            <p:nvPr/>
          </p:nvSpPr>
          <p:spPr bwMode="auto">
            <a:xfrm>
              <a:off x="3165" y="1288"/>
              <a:ext cx="215"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pic>
          <p:nvPicPr>
            <p:cNvPr id="56356" name="Picture 52">
              <a:extLst>
                <a:ext uri="{FF2B5EF4-FFF2-40B4-BE49-F238E27FC236}">
                  <a16:creationId xmlns:a16="http://schemas.microsoft.com/office/drawing/2014/main" id="{1B48BC2F-4834-9347-81DB-3BF4D414BF7F}"/>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20" y="148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2000"/>
                                        <p:tgtEl>
                                          <p:spTgt spid="13"/>
                                        </p:tgtEl>
                                      </p:cBhvr>
                                    </p:animEffect>
                                  </p:childTnLst>
                                </p:cTn>
                              </p:par>
                            </p:childTnLst>
                          </p:cTn>
                        </p:par>
                        <p:par>
                          <p:cTn id="8" fill="hold" nodeType="afterGroup">
                            <p:stCondLst>
                              <p:cond delay="2000"/>
                            </p:stCondLst>
                            <p:childTnLst>
                              <p:par>
                                <p:cTn id="9" presetID="10" presetClass="entr" presetSubtype="0" fill="hold" nodeType="afterEffect">
                                  <p:stCondLst>
                                    <p:cond delay="0"/>
                                  </p:stCondLst>
                                  <p:childTnLst>
                                    <p:set>
                                      <p:cBhvr>
                                        <p:cTn id="10" dur="1" fill="hold">
                                          <p:stCondLst>
                                            <p:cond delay="0"/>
                                          </p:stCondLst>
                                        </p:cTn>
                                        <p:tgtEl>
                                          <p:spTgt spid="15"/>
                                        </p:tgtEl>
                                        <p:attrNameLst>
                                          <p:attrName>style.visibility</p:attrName>
                                        </p:attrNameLst>
                                      </p:cBhvr>
                                      <p:to>
                                        <p:strVal val="visible"/>
                                      </p:to>
                                    </p:set>
                                    <p:animEffect transition="in" filter="fade">
                                      <p:cBhvr>
                                        <p:cTn id="11" dur="1000"/>
                                        <p:tgtEl>
                                          <p:spTgt spid="15"/>
                                        </p:tgtEl>
                                      </p:cBhvr>
                                    </p:animEffect>
                                  </p:childTnLst>
                                </p:cTn>
                              </p:par>
                            </p:childTnLst>
                          </p:cTn>
                        </p:par>
                        <p:par>
                          <p:cTn id="12" fill="hold" nodeType="afterGroup">
                            <p:stCondLst>
                              <p:cond delay="3000"/>
                            </p:stCondLst>
                            <p:childTnLst>
                              <p:par>
                                <p:cTn id="13" presetID="10"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1000"/>
                                        <p:tgtEl>
                                          <p:spTgt spid="19"/>
                                        </p:tgtEl>
                                      </p:cBhvr>
                                    </p:animEffect>
                                  </p:childTnLst>
                                </p:cTn>
                              </p:par>
                            </p:childTnLst>
                          </p:cTn>
                        </p:par>
                        <p:par>
                          <p:cTn id="16" fill="hold" nodeType="afterGroup">
                            <p:stCondLst>
                              <p:cond delay="4000"/>
                            </p:stCondLst>
                            <p:childTnLst>
                              <p:par>
                                <p:cTn id="17" presetID="10" presetClass="entr" presetSubtype="0" fill="hold"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9">
            <a:extLst>
              <a:ext uri="{FF2B5EF4-FFF2-40B4-BE49-F238E27FC236}">
                <a16:creationId xmlns:a16="http://schemas.microsoft.com/office/drawing/2014/main" id="{3A28DFA8-2CBC-DB46-B4BB-B727574B4C8C}"/>
              </a:ext>
            </a:extLst>
          </p:cNvPr>
          <p:cNvSpPr>
            <a:spLocks noGrp="1" noChangeArrowheads="1"/>
          </p:cNvSpPr>
          <p:nvPr>
            <p:ph type="title"/>
          </p:nvPr>
        </p:nvSpPr>
        <p:spPr/>
        <p:txBody>
          <a:bodyPr/>
          <a:lstStyle/>
          <a:p>
            <a:pPr eaLnBrk="1" hangingPunct="1"/>
            <a:r>
              <a:rPr lang="en-US" altLang="nb-NO"/>
              <a:t>Forwarding Equivalence Class</a:t>
            </a:r>
          </a:p>
        </p:txBody>
      </p:sp>
      <p:sp>
        <p:nvSpPr>
          <p:cNvPr id="57347" name="Rectangle 10">
            <a:extLst>
              <a:ext uri="{FF2B5EF4-FFF2-40B4-BE49-F238E27FC236}">
                <a16:creationId xmlns:a16="http://schemas.microsoft.com/office/drawing/2014/main" id="{37D46B1E-0F86-F045-AB75-6097E1604156}"/>
              </a:ext>
            </a:extLst>
          </p:cNvPr>
          <p:cNvSpPr>
            <a:spLocks noGrp="1" noChangeArrowheads="1"/>
          </p:cNvSpPr>
          <p:nvPr>
            <p:ph type="body" idx="1"/>
          </p:nvPr>
        </p:nvSpPr>
        <p:spPr>
          <a:xfrm>
            <a:off x="655638" y="1295400"/>
            <a:ext cx="7878762" cy="5181600"/>
          </a:xfrm>
        </p:spPr>
        <p:txBody>
          <a:bodyPr/>
          <a:lstStyle/>
          <a:p>
            <a:pPr eaLnBrk="1" hangingPunct="1"/>
            <a:r>
              <a:rPr lang="en-US" altLang="nb-NO" sz="2000" dirty="0"/>
              <a:t>Mechanism to map ingress layer-2/3 packets onto a Label Switched Path (LSP) by ingress PE router</a:t>
            </a:r>
          </a:p>
          <a:p>
            <a:pPr lvl="1" indent="0" eaLnBrk="1" hangingPunct="1"/>
            <a:r>
              <a:rPr lang="en-US" altLang="nb-NO" sz="1800" dirty="0">
                <a:ea typeface="ＭＳ Ｐゴシック" panose="020B0600070205080204" pitchFamily="34" charset="-128"/>
              </a:rPr>
              <a:t>Part of label imposition (Push) operation </a:t>
            </a:r>
          </a:p>
          <a:p>
            <a:pPr eaLnBrk="1" hangingPunct="1"/>
            <a:r>
              <a:rPr lang="en-US" altLang="nb-NO" sz="2000" dirty="0"/>
              <a:t>Variety of FEC mappings possible</a:t>
            </a:r>
          </a:p>
          <a:p>
            <a:pPr lvl="1" indent="0" eaLnBrk="1" hangingPunct="1"/>
            <a:r>
              <a:rPr lang="en-US" altLang="nb-NO" sz="1800" dirty="0">
                <a:ea typeface="ＭＳ Ｐゴシック" panose="020B0600070205080204" pitchFamily="34" charset="-128"/>
              </a:rPr>
              <a:t>IP prefix/host address</a:t>
            </a:r>
          </a:p>
          <a:p>
            <a:pPr lvl="1" indent="0" eaLnBrk="1" hangingPunct="1"/>
            <a:r>
              <a:rPr lang="en-US" altLang="nb-NO" sz="1800" dirty="0">
                <a:ea typeface="ＭＳ Ｐゴシック" panose="020B0600070205080204" pitchFamily="34" charset="-128"/>
              </a:rPr>
              <a:t>Groups of addresses/sites (VPN x)</a:t>
            </a:r>
          </a:p>
          <a:p>
            <a:pPr lvl="1" indent="0" eaLnBrk="1" hangingPunct="1"/>
            <a:r>
              <a:rPr lang="en-US" altLang="nb-NO" sz="1800" dirty="0">
                <a:ea typeface="ＭＳ Ｐゴシック" panose="020B0600070205080204" pitchFamily="34" charset="-128"/>
              </a:rPr>
              <a:t>	Used for L3VPNs</a:t>
            </a:r>
          </a:p>
          <a:p>
            <a:pPr lvl="1" indent="0" eaLnBrk="1" hangingPunct="1"/>
            <a:r>
              <a:rPr lang="en-US" altLang="nb-NO" sz="1800" dirty="0">
                <a:ea typeface="ＭＳ Ｐゴシック" panose="020B0600070205080204" pitchFamily="34" charset="-128"/>
              </a:rPr>
              <a:t>Layer 2 circuit ID (ATM, FR, PPP, HDLC, Ethernet)</a:t>
            </a:r>
          </a:p>
          <a:p>
            <a:pPr lvl="1" indent="0" eaLnBrk="1" hangingPunct="1"/>
            <a:r>
              <a:rPr lang="en-US" altLang="nb-NO" sz="1800" dirty="0">
                <a:ea typeface="ＭＳ Ｐゴシック" panose="020B0600070205080204" pitchFamily="34" charset="-128"/>
              </a:rPr>
              <a:t>	Used for </a:t>
            </a:r>
            <a:r>
              <a:rPr lang="en-US" altLang="nb-NO" sz="1800" dirty="0" err="1">
                <a:ea typeface="ＭＳ Ｐゴシック" panose="020B0600070205080204" pitchFamily="34" charset="-128"/>
              </a:rPr>
              <a:t>Pseudowires</a:t>
            </a:r>
            <a:r>
              <a:rPr lang="en-US" altLang="nb-NO" sz="1800" dirty="0">
                <a:ea typeface="ＭＳ Ｐゴシック" panose="020B0600070205080204" pitchFamily="34" charset="-128"/>
              </a:rPr>
              <a:t> (L2VPNs)</a:t>
            </a:r>
          </a:p>
          <a:p>
            <a:pPr lvl="1" indent="0" eaLnBrk="1" hangingPunct="1"/>
            <a:r>
              <a:rPr lang="en-US" altLang="nb-NO" sz="1800" dirty="0">
                <a:ea typeface="ＭＳ Ｐゴシック" panose="020B0600070205080204" pitchFamily="34" charset="-128"/>
              </a:rPr>
              <a:t>Tunnel interface</a:t>
            </a:r>
          </a:p>
          <a:p>
            <a:pPr lvl="1" indent="0" eaLnBrk="1" hangingPunct="1"/>
            <a:r>
              <a:rPr lang="en-US" altLang="nb-NO" sz="1800" dirty="0">
                <a:ea typeface="ＭＳ Ｐゴシック" panose="020B0600070205080204" pitchFamily="34" charset="-128"/>
              </a:rPr>
              <a:t>	Used for MPLS traffic engineering (TE)</a:t>
            </a:r>
          </a:p>
        </p:txBody>
      </p:sp>
    </p:spTree>
  </p:cSld>
  <p:clrMapOvr>
    <a:masterClrMapping/>
  </p:clrMapOvr>
  <p:transition>
    <p:wipe dir="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16">
            <a:extLst>
              <a:ext uri="{FF2B5EF4-FFF2-40B4-BE49-F238E27FC236}">
                <a16:creationId xmlns:a16="http://schemas.microsoft.com/office/drawing/2014/main" id="{08BFFA80-74B4-7F4B-B096-542D51EF173E}"/>
              </a:ext>
            </a:extLst>
          </p:cNvPr>
          <p:cNvSpPr>
            <a:spLocks noGrp="1" noChangeArrowheads="1"/>
          </p:cNvSpPr>
          <p:nvPr>
            <p:ph type="title"/>
          </p:nvPr>
        </p:nvSpPr>
        <p:spPr/>
        <p:txBody>
          <a:bodyPr/>
          <a:lstStyle/>
          <a:p>
            <a:pPr eaLnBrk="1" hangingPunct="1"/>
            <a:r>
              <a:rPr lang="en-US" altLang="nb-NO"/>
              <a:t>Label Distribution Protocol</a:t>
            </a:r>
          </a:p>
        </p:txBody>
      </p:sp>
      <p:sp>
        <p:nvSpPr>
          <p:cNvPr id="59395" name="Rectangle 17">
            <a:extLst>
              <a:ext uri="{FF2B5EF4-FFF2-40B4-BE49-F238E27FC236}">
                <a16:creationId xmlns:a16="http://schemas.microsoft.com/office/drawing/2014/main" id="{76F0B843-3120-FB4C-A861-4AA92313F7D5}"/>
              </a:ext>
            </a:extLst>
          </p:cNvPr>
          <p:cNvSpPr>
            <a:spLocks noGrp="1" noChangeArrowheads="1"/>
          </p:cNvSpPr>
          <p:nvPr>
            <p:ph type="body" idx="1"/>
          </p:nvPr>
        </p:nvSpPr>
        <p:spPr/>
        <p:txBody>
          <a:bodyPr/>
          <a:lstStyle/>
          <a:p>
            <a:pPr eaLnBrk="1" hangingPunct="1">
              <a:lnSpc>
                <a:spcPct val="85000"/>
              </a:lnSpc>
            </a:pPr>
            <a:r>
              <a:rPr lang="en-US" altLang="nb-NO" sz="1900"/>
              <a:t>MPLS nodes need to exchange label information with each other</a:t>
            </a:r>
          </a:p>
          <a:p>
            <a:pPr lvl="1" indent="0" eaLnBrk="1" hangingPunct="1">
              <a:lnSpc>
                <a:spcPct val="85000"/>
              </a:lnSpc>
            </a:pPr>
            <a:r>
              <a:rPr lang="en-US" altLang="nb-NO" sz="1700">
                <a:ea typeface="ＭＳ Ｐゴシック" panose="020B0600070205080204" pitchFamily="34" charset="-128"/>
              </a:rPr>
              <a:t>Ingress PE node (Push operation)</a:t>
            </a:r>
          </a:p>
          <a:p>
            <a:pPr lvl="2" eaLnBrk="1" hangingPunct="1">
              <a:lnSpc>
                <a:spcPct val="85000"/>
              </a:lnSpc>
            </a:pPr>
            <a:r>
              <a:rPr lang="en-US" altLang="nb-NO" sz="1300">
                <a:ea typeface="ＭＳ Ｐゴシック" panose="020B0600070205080204" pitchFamily="34" charset="-128"/>
              </a:rPr>
              <a:t>Needs to know what label to use for a given FEC to send packet to neighbor </a:t>
            </a:r>
          </a:p>
          <a:p>
            <a:pPr lvl="1" indent="0" eaLnBrk="1" hangingPunct="1">
              <a:lnSpc>
                <a:spcPct val="85000"/>
              </a:lnSpc>
            </a:pPr>
            <a:r>
              <a:rPr lang="en-US" altLang="nb-NO" sz="1700">
                <a:ea typeface="ＭＳ Ｐゴシック" panose="020B0600070205080204" pitchFamily="34" charset="-128"/>
              </a:rPr>
              <a:t>Core P node (Swap operation)</a:t>
            </a:r>
          </a:p>
          <a:p>
            <a:pPr lvl="2" eaLnBrk="1" hangingPunct="1">
              <a:lnSpc>
                <a:spcPct val="85000"/>
              </a:lnSpc>
            </a:pPr>
            <a:r>
              <a:rPr lang="en-US" altLang="nb-NO" sz="1300">
                <a:ea typeface="ＭＳ Ｐゴシック" panose="020B0600070205080204" pitchFamily="34" charset="-128"/>
              </a:rPr>
              <a:t>Needs to know what label to use for swap operation for incoming labeled packets </a:t>
            </a:r>
          </a:p>
          <a:p>
            <a:pPr lvl="1" indent="0" eaLnBrk="1" hangingPunct="1">
              <a:lnSpc>
                <a:spcPct val="85000"/>
              </a:lnSpc>
            </a:pPr>
            <a:r>
              <a:rPr lang="en-US" altLang="nb-NO" sz="1700">
                <a:ea typeface="ＭＳ Ｐゴシック" panose="020B0600070205080204" pitchFamily="34" charset="-128"/>
              </a:rPr>
              <a:t>Egress PE node (Pop operation)</a:t>
            </a:r>
          </a:p>
          <a:p>
            <a:pPr lvl="2" eaLnBrk="1" hangingPunct="1">
              <a:lnSpc>
                <a:spcPct val="85000"/>
              </a:lnSpc>
            </a:pPr>
            <a:r>
              <a:rPr lang="en-US" altLang="nb-NO" sz="1300">
                <a:ea typeface="ＭＳ Ｐゴシック" panose="020B0600070205080204" pitchFamily="34" charset="-128"/>
              </a:rPr>
              <a:t>Needs to tell upstream neighbor what label to use for specific FEC type LDP used for exchange of label (mapping) information</a:t>
            </a:r>
          </a:p>
          <a:p>
            <a:pPr eaLnBrk="1" hangingPunct="1">
              <a:lnSpc>
                <a:spcPct val="85000"/>
              </a:lnSpc>
            </a:pPr>
            <a:r>
              <a:rPr lang="en-US" altLang="nb-NO" sz="1900"/>
              <a:t>Label Distribution Protocol (LDP)</a:t>
            </a:r>
          </a:p>
          <a:p>
            <a:pPr lvl="1" indent="0" eaLnBrk="1" hangingPunct="1">
              <a:lnSpc>
                <a:spcPct val="85000"/>
              </a:lnSpc>
            </a:pPr>
            <a:r>
              <a:rPr lang="en-US" altLang="nb-NO" sz="1700">
                <a:ea typeface="ＭＳ Ｐゴシック" panose="020B0600070205080204" pitchFamily="34" charset="-128"/>
              </a:rPr>
              <a:t>Defined in RFC 3035 and RFC3036; updated by RFC5036</a:t>
            </a:r>
          </a:p>
          <a:p>
            <a:pPr lvl="1" indent="0" eaLnBrk="1" hangingPunct="1">
              <a:lnSpc>
                <a:spcPct val="85000"/>
              </a:lnSpc>
            </a:pPr>
            <a:r>
              <a:rPr lang="en-US" altLang="nb-NO" sz="1700">
                <a:ea typeface="ＭＳ Ｐゴシック" panose="020B0600070205080204" pitchFamily="34" charset="-128"/>
              </a:rPr>
              <a:t>LDP is a superset of the Cisco-specific Tag Distribution Protocol</a:t>
            </a:r>
          </a:p>
          <a:p>
            <a:pPr eaLnBrk="1" hangingPunct="1">
              <a:lnSpc>
                <a:spcPct val="85000"/>
              </a:lnSpc>
            </a:pPr>
            <a:r>
              <a:rPr lang="en-US" altLang="nb-NO" sz="1900"/>
              <a:t>Note that, in addition LDP, also other protocols are being used for label information exchange</a:t>
            </a:r>
          </a:p>
          <a:p>
            <a:pPr lvl="1" indent="0" eaLnBrk="1" hangingPunct="1">
              <a:lnSpc>
                <a:spcPct val="85000"/>
              </a:lnSpc>
            </a:pPr>
            <a:r>
              <a:rPr lang="en-US" altLang="nb-NO" sz="1700">
                <a:ea typeface="ＭＳ Ｐゴシック" panose="020B0600070205080204" pitchFamily="34" charset="-128"/>
              </a:rPr>
              <a:t>Will be discussed later</a:t>
            </a:r>
          </a:p>
        </p:txBody>
      </p:sp>
    </p:spTree>
  </p:cSld>
  <p:clrMapOvr>
    <a:masterClrMapping/>
  </p:clrMapOvr>
  <p:transition>
    <p:wipe dir="r"/>
  </p:transition>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42" name="Rectangle 18">
            <a:extLst>
              <a:ext uri="{FF2B5EF4-FFF2-40B4-BE49-F238E27FC236}">
                <a16:creationId xmlns:a16="http://schemas.microsoft.com/office/drawing/2014/main" id="{1FE7D521-F727-6647-99B5-925AEE244212}"/>
              </a:ext>
            </a:extLst>
          </p:cNvPr>
          <p:cNvSpPr>
            <a:spLocks noGrp="1" noChangeArrowheads="1"/>
          </p:cNvSpPr>
          <p:nvPr>
            <p:ph type="title"/>
          </p:nvPr>
        </p:nvSpPr>
        <p:spPr/>
        <p:txBody>
          <a:bodyPr/>
          <a:lstStyle/>
          <a:p>
            <a:pPr eaLnBrk="1" hangingPunct="1"/>
            <a:r>
              <a:rPr lang="en-US" altLang="nb-NO"/>
              <a:t>Some More LDP Details</a:t>
            </a:r>
          </a:p>
        </p:txBody>
      </p:sp>
      <p:sp>
        <p:nvSpPr>
          <p:cNvPr id="61443" name="Rectangle 19">
            <a:extLst>
              <a:ext uri="{FF2B5EF4-FFF2-40B4-BE49-F238E27FC236}">
                <a16:creationId xmlns:a16="http://schemas.microsoft.com/office/drawing/2014/main" id="{DCCE5041-A43D-484B-B4E8-D1AFF5536D5F}"/>
              </a:ext>
            </a:extLst>
          </p:cNvPr>
          <p:cNvSpPr>
            <a:spLocks noGrp="1" noChangeArrowheads="1"/>
          </p:cNvSpPr>
          <p:nvPr>
            <p:ph type="body" idx="1"/>
          </p:nvPr>
        </p:nvSpPr>
        <p:spPr/>
        <p:txBody>
          <a:bodyPr/>
          <a:lstStyle/>
          <a:p>
            <a:pPr eaLnBrk="1" hangingPunct="1">
              <a:lnSpc>
                <a:spcPct val="65000"/>
              </a:lnSpc>
            </a:pPr>
            <a:r>
              <a:rPr lang="en-US" altLang="nb-NO" sz="2000"/>
              <a:t>Assigns, distributes, and installs (in forwarding) labels for prefixes advertised by unicast routing protocols </a:t>
            </a:r>
          </a:p>
          <a:p>
            <a:pPr lvl="1" indent="0" eaLnBrk="1" hangingPunct="1">
              <a:lnSpc>
                <a:spcPct val="65000"/>
              </a:lnSpc>
            </a:pPr>
            <a:r>
              <a:rPr lang="en-US" altLang="nb-NO" sz="1800">
                <a:ea typeface="ＭＳ Ｐゴシック" panose="020B0600070205080204" pitchFamily="34" charset="-128"/>
              </a:rPr>
              <a:t>OSPF, IS-IS, EIGRP, etc.</a:t>
            </a:r>
          </a:p>
          <a:p>
            <a:pPr eaLnBrk="1" hangingPunct="1">
              <a:lnSpc>
                <a:spcPct val="65000"/>
              </a:lnSpc>
            </a:pPr>
            <a:r>
              <a:rPr lang="en-US" altLang="nb-NO" sz="2000"/>
              <a:t>Also used for Pseudowire/PW (VC) signaling</a:t>
            </a:r>
          </a:p>
          <a:p>
            <a:pPr lvl="1" indent="0" eaLnBrk="1" hangingPunct="1">
              <a:lnSpc>
                <a:spcPct val="65000"/>
              </a:lnSpc>
            </a:pPr>
            <a:r>
              <a:rPr lang="en-US" altLang="nb-NO" sz="1800">
                <a:ea typeface="ＭＳ Ｐゴシック" panose="020B0600070205080204" pitchFamily="34" charset="-128"/>
              </a:rPr>
              <a:t>Used for L2VPN control plane signaling</a:t>
            </a:r>
          </a:p>
          <a:p>
            <a:pPr eaLnBrk="1" hangingPunct="1">
              <a:lnSpc>
                <a:spcPct val="65000"/>
              </a:lnSpc>
            </a:pPr>
            <a:r>
              <a:rPr lang="en-US" altLang="nb-NO" sz="2000"/>
              <a:t>Uses UDP (port 646) for session discovery and TCP (port 646) for exchange of LDP messages</a:t>
            </a:r>
          </a:p>
          <a:p>
            <a:pPr eaLnBrk="1" hangingPunct="1">
              <a:lnSpc>
                <a:spcPct val="65000"/>
              </a:lnSpc>
            </a:pPr>
            <a:r>
              <a:rPr lang="en-US" altLang="nb-NO" sz="2000"/>
              <a:t>LDP operations</a:t>
            </a:r>
          </a:p>
          <a:p>
            <a:pPr lvl="1" indent="0" eaLnBrk="1" hangingPunct="1">
              <a:lnSpc>
                <a:spcPct val="65000"/>
              </a:lnSpc>
            </a:pPr>
            <a:r>
              <a:rPr lang="en-US" altLang="nb-NO" sz="1800">
                <a:ea typeface="ＭＳ Ｐゴシック" panose="020B0600070205080204" pitchFamily="34" charset="-128"/>
              </a:rPr>
              <a:t>LDP Peer Discovery </a:t>
            </a:r>
          </a:p>
          <a:p>
            <a:pPr lvl="1" indent="0" eaLnBrk="1" hangingPunct="1">
              <a:lnSpc>
                <a:spcPct val="65000"/>
              </a:lnSpc>
            </a:pPr>
            <a:r>
              <a:rPr lang="en-US" altLang="nb-NO" sz="1800">
                <a:ea typeface="ＭＳ Ｐゴシック" panose="020B0600070205080204" pitchFamily="34" charset="-128"/>
              </a:rPr>
              <a:t>LDP Session Establishment</a:t>
            </a:r>
          </a:p>
          <a:p>
            <a:pPr lvl="1" indent="0" eaLnBrk="1" hangingPunct="1">
              <a:lnSpc>
                <a:spcPct val="65000"/>
              </a:lnSpc>
            </a:pPr>
            <a:r>
              <a:rPr lang="en-US" altLang="nb-NO" sz="1800">
                <a:ea typeface="ＭＳ Ｐゴシック" panose="020B0600070205080204" pitchFamily="34" charset="-128"/>
              </a:rPr>
              <a:t>MPLS Label Allocation, Distribution, and Updating MPLS forwarding</a:t>
            </a:r>
          </a:p>
          <a:p>
            <a:pPr eaLnBrk="1" hangingPunct="1">
              <a:lnSpc>
                <a:spcPct val="65000"/>
              </a:lnSpc>
            </a:pPr>
            <a:r>
              <a:rPr lang="en-US" altLang="nb-NO" sz="2000"/>
              <a:t>Information repositories used by LDP </a:t>
            </a:r>
          </a:p>
          <a:p>
            <a:pPr lvl="1" indent="0" eaLnBrk="1" hangingPunct="1">
              <a:lnSpc>
                <a:spcPct val="65000"/>
              </a:lnSpc>
            </a:pPr>
            <a:r>
              <a:rPr lang="en-US" altLang="nb-NO" sz="1800">
                <a:ea typeface="ＭＳ Ｐゴシック" panose="020B0600070205080204" pitchFamily="34" charset="-128"/>
              </a:rPr>
              <a:t>LIB: Label Information Database (read/write)</a:t>
            </a:r>
          </a:p>
          <a:p>
            <a:pPr lvl="1" indent="0" eaLnBrk="1" hangingPunct="1">
              <a:lnSpc>
                <a:spcPct val="65000"/>
              </a:lnSpc>
            </a:pPr>
            <a:r>
              <a:rPr lang="en-US" altLang="nb-NO" sz="1800">
                <a:ea typeface="ＭＳ Ｐゴシック" panose="020B0600070205080204" pitchFamily="34" charset="-128"/>
              </a:rPr>
              <a:t>RIB: Routing Information Database/routing table (read-only)</a:t>
            </a:r>
          </a:p>
        </p:txBody>
      </p:sp>
      <p:grpSp>
        <p:nvGrpSpPr>
          <p:cNvPr id="61444" name="Group 47">
            <a:extLst>
              <a:ext uri="{FF2B5EF4-FFF2-40B4-BE49-F238E27FC236}">
                <a16:creationId xmlns:a16="http://schemas.microsoft.com/office/drawing/2014/main" id="{FC270B14-2FC1-0D43-9AE7-C11660FF00C2}"/>
              </a:ext>
            </a:extLst>
          </p:cNvPr>
          <p:cNvGrpSpPr>
            <a:grpSpLocks/>
          </p:cNvGrpSpPr>
          <p:nvPr/>
        </p:nvGrpSpPr>
        <p:grpSpPr bwMode="auto">
          <a:xfrm>
            <a:off x="7315200" y="379413"/>
            <a:ext cx="1323975" cy="611187"/>
            <a:chOff x="4608" y="239"/>
            <a:chExt cx="834" cy="385"/>
          </a:xfrm>
        </p:grpSpPr>
        <p:sp>
          <p:nvSpPr>
            <p:cNvPr id="61445" name="Freeform 21">
              <a:extLst>
                <a:ext uri="{FF2B5EF4-FFF2-40B4-BE49-F238E27FC236}">
                  <a16:creationId xmlns:a16="http://schemas.microsoft.com/office/drawing/2014/main" id="{EC3C01C0-1393-7B4B-AFA3-CF7F6C60EBF8}"/>
                </a:ext>
              </a:extLst>
            </p:cNvPr>
            <p:cNvSpPr>
              <a:spLocks/>
            </p:cNvSpPr>
            <p:nvPr/>
          </p:nvSpPr>
          <p:spPr bwMode="auto">
            <a:xfrm>
              <a:off x="4608" y="239"/>
              <a:ext cx="253" cy="385"/>
            </a:xfrm>
            <a:custGeom>
              <a:avLst/>
              <a:gdLst>
                <a:gd name="T0" fmla="*/ 175 w 253"/>
                <a:gd name="T1" fmla="*/ 8 h 385"/>
                <a:gd name="T2" fmla="*/ 175 w 253"/>
                <a:gd name="T3" fmla="*/ 4 h 385"/>
                <a:gd name="T4" fmla="*/ 174 w 253"/>
                <a:gd name="T5" fmla="*/ 3 h 385"/>
                <a:gd name="T6" fmla="*/ 172 w 253"/>
                <a:gd name="T7" fmla="*/ 1 h 385"/>
                <a:gd name="T8" fmla="*/ 171 w 253"/>
                <a:gd name="T9" fmla="*/ 1 h 385"/>
                <a:gd name="T10" fmla="*/ 169 w 253"/>
                <a:gd name="T11" fmla="*/ 0 h 385"/>
                <a:gd name="T12" fmla="*/ 167 w 253"/>
                <a:gd name="T13" fmla="*/ 0 h 385"/>
                <a:gd name="T14" fmla="*/ 164 w 253"/>
                <a:gd name="T15" fmla="*/ 1 h 385"/>
                <a:gd name="T16" fmla="*/ 162 w 253"/>
                <a:gd name="T17" fmla="*/ 3 h 385"/>
                <a:gd name="T18" fmla="*/ 162 w 253"/>
                <a:gd name="T19" fmla="*/ 3 h 385"/>
                <a:gd name="T20" fmla="*/ 161 w 253"/>
                <a:gd name="T21" fmla="*/ 4 h 385"/>
                <a:gd name="T22" fmla="*/ 156 w 253"/>
                <a:gd name="T23" fmla="*/ 8 h 385"/>
                <a:gd name="T24" fmla="*/ 153 w 253"/>
                <a:gd name="T25" fmla="*/ 13 h 385"/>
                <a:gd name="T26" fmla="*/ 81 w 253"/>
                <a:gd name="T27" fmla="*/ 13 h 385"/>
                <a:gd name="T28" fmla="*/ 80 w 253"/>
                <a:gd name="T29" fmla="*/ 9 h 385"/>
                <a:gd name="T30" fmla="*/ 78 w 253"/>
                <a:gd name="T31" fmla="*/ 8 h 385"/>
                <a:gd name="T32" fmla="*/ 77 w 253"/>
                <a:gd name="T33" fmla="*/ 6 h 385"/>
                <a:gd name="T34" fmla="*/ 75 w 253"/>
                <a:gd name="T35" fmla="*/ 6 h 385"/>
                <a:gd name="T36" fmla="*/ 73 w 253"/>
                <a:gd name="T37" fmla="*/ 6 h 385"/>
                <a:gd name="T38" fmla="*/ 72 w 253"/>
                <a:gd name="T39" fmla="*/ 6 h 385"/>
                <a:gd name="T40" fmla="*/ 70 w 253"/>
                <a:gd name="T41" fmla="*/ 6 h 385"/>
                <a:gd name="T42" fmla="*/ 68 w 253"/>
                <a:gd name="T43" fmla="*/ 8 h 385"/>
                <a:gd name="T44" fmla="*/ 2 w 253"/>
                <a:gd name="T45" fmla="*/ 119 h 385"/>
                <a:gd name="T46" fmla="*/ 0 w 253"/>
                <a:gd name="T47" fmla="*/ 123 h 385"/>
                <a:gd name="T48" fmla="*/ 0 w 253"/>
                <a:gd name="T49" fmla="*/ 126 h 385"/>
                <a:gd name="T50" fmla="*/ 0 w 253"/>
                <a:gd name="T51" fmla="*/ 128 h 385"/>
                <a:gd name="T52" fmla="*/ 0 w 253"/>
                <a:gd name="T53" fmla="*/ 128 h 385"/>
                <a:gd name="T54" fmla="*/ 0 w 253"/>
                <a:gd name="T55" fmla="*/ 129 h 385"/>
                <a:gd name="T56" fmla="*/ 2 w 253"/>
                <a:gd name="T57" fmla="*/ 134 h 385"/>
                <a:gd name="T58" fmla="*/ 4 w 253"/>
                <a:gd name="T59" fmla="*/ 139 h 385"/>
                <a:gd name="T60" fmla="*/ 80 w 253"/>
                <a:gd name="T61" fmla="*/ 371 h 385"/>
                <a:gd name="T62" fmla="*/ 83 w 253"/>
                <a:gd name="T63" fmla="*/ 377 h 385"/>
                <a:gd name="T64" fmla="*/ 88 w 253"/>
                <a:gd name="T65" fmla="*/ 380 h 385"/>
                <a:gd name="T66" fmla="*/ 91 w 253"/>
                <a:gd name="T67" fmla="*/ 384 h 385"/>
                <a:gd name="T68" fmla="*/ 94 w 253"/>
                <a:gd name="T69" fmla="*/ 384 h 385"/>
                <a:gd name="T70" fmla="*/ 99 w 253"/>
                <a:gd name="T71" fmla="*/ 385 h 385"/>
                <a:gd name="T72" fmla="*/ 104 w 253"/>
                <a:gd name="T73" fmla="*/ 384 h 385"/>
                <a:gd name="T74" fmla="*/ 109 w 253"/>
                <a:gd name="T75" fmla="*/ 382 h 385"/>
                <a:gd name="T76" fmla="*/ 112 w 253"/>
                <a:gd name="T77" fmla="*/ 380 h 385"/>
                <a:gd name="T78" fmla="*/ 117 w 253"/>
                <a:gd name="T79" fmla="*/ 377 h 385"/>
                <a:gd name="T80" fmla="*/ 119 w 253"/>
                <a:gd name="T81" fmla="*/ 375 h 385"/>
                <a:gd name="T82" fmla="*/ 122 w 253"/>
                <a:gd name="T83" fmla="*/ 372 h 385"/>
                <a:gd name="T84" fmla="*/ 250 w 253"/>
                <a:gd name="T85" fmla="*/ 256 h 385"/>
                <a:gd name="T86" fmla="*/ 252 w 253"/>
                <a:gd name="T87" fmla="*/ 252 h 385"/>
                <a:gd name="T88" fmla="*/ 253 w 253"/>
                <a:gd name="T89" fmla="*/ 247 h 385"/>
                <a:gd name="T90" fmla="*/ 253 w 253"/>
                <a:gd name="T91" fmla="*/ 244 h 38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53"/>
                <a:gd name="T139" fmla="*/ 0 h 385"/>
                <a:gd name="T140" fmla="*/ 253 w 253"/>
                <a:gd name="T141" fmla="*/ 385 h 38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53" h="385">
                  <a:moveTo>
                    <a:pt x="253" y="241"/>
                  </a:moveTo>
                  <a:lnTo>
                    <a:pt x="175" y="8"/>
                  </a:lnTo>
                  <a:lnTo>
                    <a:pt x="175" y="6"/>
                  </a:lnTo>
                  <a:lnTo>
                    <a:pt x="175" y="4"/>
                  </a:lnTo>
                  <a:lnTo>
                    <a:pt x="174" y="4"/>
                  </a:lnTo>
                  <a:lnTo>
                    <a:pt x="174" y="3"/>
                  </a:lnTo>
                  <a:lnTo>
                    <a:pt x="172" y="1"/>
                  </a:lnTo>
                  <a:lnTo>
                    <a:pt x="171" y="1"/>
                  </a:lnTo>
                  <a:lnTo>
                    <a:pt x="169" y="0"/>
                  </a:lnTo>
                  <a:lnTo>
                    <a:pt x="167" y="0"/>
                  </a:lnTo>
                  <a:lnTo>
                    <a:pt x="166" y="1"/>
                  </a:lnTo>
                  <a:lnTo>
                    <a:pt x="164" y="1"/>
                  </a:lnTo>
                  <a:lnTo>
                    <a:pt x="162" y="3"/>
                  </a:lnTo>
                  <a:lnTo>
                    <a:pt x="161" y="4"/>
                  </a:lnTo>
                  <a:lnTo>
                    <a:pt x="159" y="6"/>
                  </a:lnTo>
                  <a:lnTo>
                    <a:pt x="156" y="8"/>
                  </a:lnTo>
                  <a:lnTo>
                    <a:pt x="154" y="11"/>
                  </a:lnTo>
                  <a:lnTo>
                    <a:pt x="153" y="13"/>
                  </a:lnTo>
                  <a:lnTo>
                    <a:pt x="81" y="14"/>
                  </a:lnTo>
                  <a:lnTo>
                    <a:pt x="81" y="13"/>
                  </a:lnTo>
                  <a:lnTo>
                    <a:pt x="81" y="11"/>
                  </a:lnTo>
                  <a:lnTo>
                    <a:pt x="80" y="9"/>
                  </a:lnTo>
                  <a:lnTo>
                    <a:pt x="78" y="8"/>
                  </a:lnTo>
                  <a:lnTo>
                    <a:pt x="77" y="6"/>
                  </a:lnTo>
                  <a:lnTo>
                    <a:pt x="75" y="6"/>
                  </a:lnTo>
                  <a:lnTo>
                    <a:pt x="73" y="6"/>
                  </a:lnTo>
                  <a:lnTo>
                    <a:pt x="72" y="6"/>
                  </a:lnTo>
                  <a:lnTo>
                    <a:pt x="70" y="6"/>
                  </a:lnTo>
                  <a:lnTo>
                    <a:pt x="68" y="8"/>
                  </a:lnTo>
                  <a:lnTo>
                    <a:pt x="2" y="119"/>
                  </a:lnTo>
                  <a:lnTo>
                    <a:pt x="2" y="121"/>
                  </a:lnTo>
                  <a:lnTo>
                    <a:pt x="0" y="123"/>
                  </a:lnTo>
                  <a:lnTo>
                    <a:pt x="0" y="124"/>
                  </a:lnTo>
                  <a:lnTo>
                    <a:pt x="0" y="126"/>
                  </a:lnTo>
                  <a:lnTo>
                    <a:pt x="0" y="128"/>
                  </a:lnTo>
                  <a:lnTo>
                    <a:pt x="0" y="129"/>
                  </a:lnTo>
                  <a:lnTo>
                    <a:pt x="0" y="131"/>
                  </a:lnTo>
                  <a:lnTo>
                    <a:pt x="2" y="134"/>
                  </a:lnTo>
                  <a:lnTo>
                    <a:pt x="2" y="137"/>
                  </a:lnTo>
                  <a:lnTo>
                    <a:pt x="4" y="139"/>
                  </a:lnTo>
                  <a:lnTo>
                    <a:pt x="78" y="366"/>
                  </a:lnTo>
                  <a:lnTo>
                    <a:pt x="80" y="371"/>
                  </a:lnTo>
                  <a:lnTo>
                    <a:pt x="81" y="374"/>
                  </a:lnTo>
                  <a:lnTo>
                    <a:pt x="83" y="377"/>
                  </a:lnTo>
                  <a:lnTo>
                    <a:pt x="85" y="379"/>
                  </a:lnTo>
                  <a:lnTo>
                    <a:pt x="88" y="380"/>
                  </a:lnTo>
                  <a:lnTo>
                    <a:pt x="90" y="382"/>
                  </a:lnTo>
                  <a:lnTo>
                    <a:pt x="91" y="384"/>
                  </a:lnTo>
                  <a:lnTo>
                    <a:pt x="93" y="384"/>
                  </a:lnTo>
                  <a:lnTo>
                    <a:pt x="94" y="384"/>
                  </a:lnTo>
                  <a:lnTo>
                    <a:pt x="98" y="385"/>
                  </a:lnTo>
                  <a:lnTo>
                    <a:pt x="99" y="385"/>
                  </a:lnTo>
                  <a:lnTo>
                    <a:pt x="103" y="384"/>
                  </a:lnTo>
                  <a:lnTo>
                    <a:pt x="104" y="384"/>
                  </a:lnTo>
                  <a:lnTo>
                    <a:pt x="106" y="384"/>
                  </a:lnTo>
                  <a:lnTo>
                    <a:pt x="109" y="382"/>
                  </a:lnTo>
                  <a:lnTo>
                    <a:pt x="111" y="380"/>
                  </a:lnTo>
                  <a:lnTo>
                    <a:pt x="112" y="380"/>
                  </a:lnTo>
                  <a:lnTo>
                    <a:pt x="115" y="379"/>
                  </a:lnTo>
                  <a:lnTo>
                    <a:pt x="117" y="377"/>
                  </a:lnTo>
                  <a:lnTo>
                    <a:pt x="119" y="375"/>
                  </a:lnTo>
                  <a:lnTo>
                    <a:pt x="120" y="374"/>
                  </a:lnTo>
                  <a:lnTo>
                    <a:pt x="122" y="372"/>
                  </a:lnTo>
                  <a:lnTo>
                    <a:pt x="250" y="256"/>
                  </a:lnTo>
                  <a:lnTo>
                    <a:pt x="252" y="254"/>
                  </a:lnTo>
                  <a:lnTo>
                    <a:pt x="252" y="252"/>
                  </a:lnTo>
                  <a:lnTo>
                    <a:pt x="253" y="251"/>
                  </a:lnTo>
                  <a:lnTo>
                    <a:pt x="253" y="247"/>
                  </a:lnTo>
                  <a:lnTo>
                    <a:pt x="253" y="246"/>
                  </a:lnTo>
                  <a:lnTo>
                    <a:pt x="253" y="244"/>
                  </a:lnTo>
                  <a:lnTo>
                    <a:pt x="253" y="241"/>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46" name="Freeform 22">
              <a:extLst>
                <a:ext uri="{FF2B5EF4-FFF2-40B4-BE49-F238E27FC236}">
                  <a16:creationId xmlns:a16="http://schemas.microsoft.com/office/drawing/2014/main" id="{AC312089-9494-8B44-B36E-72B7A3152619}"/>
                </a:ext>
              </a:extLst>
            </p:cNvPr>
            <p:cNvSpPr>
              <a:spLocks/>
            </p:cNvSpPr>
            <p:nvPr/>
          </p:nvSpPr>
          <p:spPr bwMode="auto">
            <a:xfrm>
              <a:off x="4618" y="258"/>
              <a:ext cx="149" cy="131"/>
            </a:xfrm>
            <a:custGeom>
              <a:avLst/>
              <a:gdLst>
                <a:gd name="T0" fmla="*/ 63 w 149"/>
                <a:gd name="T1" fmla="*/ 3 h 131"/>
                <a:gd name="T2" fmla="*/ 146 w 149"/>
                <a:gd name="T3" fmla="*/ 0 h 131"/>
                <a:gd name="T4" fmla="*/ 149 w 149"/>
                <a:gd name="T5" fmla="*/ 47 h 131"/>
                <a:gd name="T6" fmla="*/ 58 w 149"/>
                <a:gd name="T7" fmla="*/ 130 h 131"/>
                <a:gd name="T8" fmla="*/ 13 w 149"/>
                <a:gd name="T9" fmla="*/ 131 h 131"/>
                <a:gd name="T10" fmla="*/ 0 w 149"/>
                <a:gd name="T11" fmla="*/ 110 h 131"/>
                <a:gd name="T12" fmla="*/ 7 w 149"/>
                <a:gd name="T13" fmla="*/ 96 h 131"/>
                <a:gd name="T14" fmla="*/ 63 w 149"/>
                <a:gd name="T15" fmla="*/ 3 h 131"/>
                <a:gd name="T16" fmla="*/ 0 60000 65536"/>
                <a:gd name="T17" fmla="*/ 0 60000 65536"/>
                <a:gd name="T18" fmla="*/ 0 60000 65536"/>
                <a:gd name="T19" fmla="*/ 0 60000 65536"/>
                <a:gd name="T20" fmla="*/ 0 60000 65536"/>
                <a:gd name="T21" fmla="*/ 0 60000 65536"/>
                <a:gd name="T22" fmla="*/ 0 60000 65536"/>
                <a:gd name="T23" fmla="*/ 0 60000 65536"/>
                <a:gd name="T24" fmla="*/ 0 w 149"/>
                <a:gd name="T25" fmla="*/ 0 h 131"/>
                <a:gd name="T26" fmla="*/ 149 w 149"/>
                <a:gd name="T27" fmla="*/ 131 h 13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9" h="131">
                  <a:moveTo>
                    <a:pt x="63" y="3"/>
                  </a:moveTo>
                  <a:lnTo>
                    <a:pt x="146" y="0"/>
                  </a:lnTo>
                  <a:lnTo>
                    <a:pt x="149" y="47"/>
                  </a:lnTo>
                  <a:lnTo>
                    <a:pt x="58" y="130"/>
                  </a:lnTo>
                  <a:lnTo>
                    <a:pt x="13" y="131"/>
                  </a:lnTo>
                  <a:lnTo>
                    <a:pt x="0" y="110"/>
                  </a:lnTo>
                  <a:lnTo>
                    <a:pt x="7" y="96"/>
                  </a:lnTo>
                  <a:lnTo>
                    <a:pt x="6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47" name="Freeform 23">
              <a:extLst>
                <a:ext uri="{FF2B5EF4-FFF2-40B4-BE49-F238E27FC236}">
                  <a16:creationId xmlns:a16="http://schemas.microsoft.com/office/drawing/2014/main" id="{E7365CF9-A0D9-CE4C-9D44-E4B2E4CBA67D}"/>
                </a:ext>
              </a:extLst>
            </p:cNvPr>
            <p:cNvSpPr>
              <a:spLocks/>
            </p:cNvSpPr>
            <p:nvPr/>
          </p:nvSpPr>
          <p:spPr bwMode="auto">
            <a:xfrm>
              <a:off x="4641" y="256"/>
              <a:ext cx="110" cy="111"/>
            </a:xfrm>
            <a:custGeom>
              <a:avLst/>
              <a:gdLst>
                <a:gd name="T0" fmla="*/ 110 w 110"/>
                <a:gd name="T1" fmla="*/ 0 h 111"/>
                <a:gd name="T2" fmla="*/ 100 w 110"/>
                <a:gd name="T3" fmla="*/ 0 h 111"/>
                <a:gd name="T4" fmla="*/ 0 w 110"/>
                <a:gd name="T5" fmla="*/ 111 h 111"/>
                <a:gd name="T6" fmla="*/ 110 w 110"/>
                <a:gd name="T7" fmla="*/ 0 h 111"/>
                <a:gd name="T8" fmla="*/ 0 60000 65536"/>
                <a:gd name="T9" fmla="*/ 0 60000 65536"/>
                <a:gd name="T10" fmla="*/ 0 60000 65536"/>
                <a:gd name="T11" fmla="*/ 0 60000 65536"/>
                <a:gd name="T12" fmla="*/ 0 w 110"/>
                <a:gd name="T13" fmla="*/ 0 h 111"/>
                <a:gd name="T14" fmla="*/ 110 w 110"/>
                <a:gd name="T15" fmla="*/ 111 h 111"/>
              </a:gdLst>
              <a:ahLst/>
              <a:cxnLst>
                <a:cxn ang="T8">
                  <a:pos x="T0" y="T1"/>
                </a:cxn>
                <a:cxn ang="T9">
                  <a:pos x="T2" y="T3"/>
                </a:cxn>
                <a:cxn ang="T10">
                  <a:pos x="T4" y="T5"/>
                </a:cxn>
                <a:cxn ang="T11">
                  <a:pos x="T6" y="T7"/>
                </a:cxn>
              </a:cxnLst>
              <a:rect l="T12" t="T13" r="T14" b="T15"/>
              <a:pathLst>
                <a:path w="110" h="111">
                  <a:moveTo>
                    <a:pt x="110" y="0"/>
                  </a:moveTo>
                  <a:lnTo>
                    <a:pt x="100" y="0"/>
                  </a:lnTo>
                  <a:lnTo>
                    <a:pt x="0" y="111"/>
                  </a:lnTo>
                  <a:lnTo>
                    <a:pt x="110"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48" name="Freeform 24">
              <a:extLst>
                <a:ext uri="{FF2B5EF4-FFF2-40B4-BE49-F238E27FC236}">
                  <a16:creationId xmlns:a16="http://schemas.microsoft.com/office/drawing/2014/main" id="{DAFAB459-FEDA-4B48-BC45-71AFA8B9563D}"/>
                </a:ext>
              </a:extLst>
            </p:cNvPr>
            <p:cNvSpPr>
              <a:spLocks/>
            </p:cNvSpPr>
            <p:nvPr/>
          </p:nvSpPr>
          <p:spPr bwMode="auto">
            <a:xfrm>
              <a:off x="4636" y="258"/>
              <a:ext cx="96" cy="110"/>
            </a:xfrm>
            <a:custGeom>
              <a:avLst/>
              <a:gdLst>
                <a:gd name="T0" fmla="*/ 96 w 96"/>
                <a:gd name="T1" fmla="*/ 0 h 110"/>
                <a:gd name="T2" fmla="*/ 87 w 96"/>
                <a:gd name="T3" fmla="*/ 0 h 110"/>
                <a:gd name="T4" fmla="*/ 0 w 96"/>
                <a:gd name="T5" fmla="*/ 110 h 110"/>
                <a:gd name="T6" fmla="*/ 96 w 96"/>
                <a:gd name="T7" fmla="*/ 0 h 110"/>
                <a:gd name="T8" fmla="*/ 0 60000 65536"/>
                <a:gd name="T9" fmla="*/ 0 60000 65536"/>
                <a:gd name="T10" fmla="*/ 0 60000 65536"/>
                <a:gd name="T11" fmla="*/ 0 60000 65536"/>
                <a:gd name="T12" fmla="*/ 0 w 96"/>
                <a:gd name="T13" fmla="*/ 0 h 110"/>
                <a:gd name="T14" fmla="*/ 96 w 96"/>
                <a:gd name="T15" fmla="*/ 110 h 110"/>
              </a:gdLst>
              <a:ahLst/>
              <a:cxnLst>
                <a:cxn ang="T8">
                  <a:pos x="T0" y="T1"/>
                </a:cxn>
                <a:cxn ang="T9">
                  <a:pos x="T2" y="T3"/>
                </a:cxn>
                <a:cxn ang="T10">
                  <a:pos x="T4" y="T5"/>
                </a:cxn>
                <a:cxn ang="T11">
                  <a:pos x="T6" y="T7"/>
                </a:cxn>
              </a:cxnLst>
              <a:rect l="T12" t="T13" r="T14" b="T15"/>
              <a:pathLst>
                <a:path w="96" h="110">
                  <a:moveTo>
                    <a:pt x="96" y="0"/>
                  </a:moveTo>
                  <a:lnTo>
                    <a:pt x="87" y="0"/>
                  </a:lnTo>
                  <a:lnTo>
                    <a:pt x="0" y="110"/>
                  </a:lnTo>
                  <a:lnTo>
                    <a:pt x="96"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49" name="Freeform 25">
              <a:extLst>
                <a:ext uri="{FF2B5EF4-FFF2-40B4-BE49-F238E27FC236}">
                  <a16:creationId xmlns:a16="http://schemas.microsoft.com/office/drawing/2014/main" id="{A85FEA3C-7705-A545-99E6-D169D29F6ED8}"/>
                </a:ext>
              </a:extLst>
            </p:cNvPr>
            <p:cNvSpPr>
              <a:spLocks/>
            </p:cNvSpPr>
            <p:nvPr/>
          </p:nvSpPr>
          <p:spPr bwMode="auto">
            <a:xfrm>
              <a:off x="4630" y="258"/>
              <a:ext cx="84" cy="110"/>
            </a:xfrm>
            <a:custGeom>
              <a:avLst/>
              <a:gdLst>
                <a:gd name="T0" fmla="*/ 84 w 84"/>
                <a:gd name="T1" fmla="*/ 0 h 110"/>
                <a:gd name="T2" fmla="*/ 79 w 84"/>
                <a:gd name="T3" fmla="*/ 0 h 110"/>
                <a:gd name="T4" fmla="*/ 0 w 84"/>
                <a:gd name="T5" fmla="*/ 110 h 110"/>
                <a:gd name="T6" fmla="*/ 84 w 84"/>
                <a:gd name="T7" fmla="*/ 0 h 110"/>
                <a:gd name="T8" fmla="*/ 0 60000 65536"/>
                <a:gd name="T9" fmla="*/ 0 60000 65536"/>
                <a:gd name="T10" fmla="*/ 0 60000 65536"/>
                <a:gd name="T11" fmla="*/ 0 60000 65536"/>
                <a:gd name="T12" fmla="*/ 0 w 84"/>
                <a:gd name="T13" fmla="*/ 0 h 110"/>
                <a:gd name="T14" fmla="*/ 84 w 84"/>
                <a:gd name="T15" fmla="*/ 110 h 110"/>
              </a:gdLst>
              <a:ahLst/>
              <a:cxnLst>
                <a:cxn ang="T8">
                  <a:pos x="T0" y="T1"/>
                </a:cxn>
                <a:cxn ang="T9">
                  <a:pos x="T2" y="T3"/>
                </a:cxn>
                <a:cxn ang="T10">
                  <a:pos x="T4" y="T5"/>
                </a:cxn>
                <a:cxn ang="T11">
                  <a:pos x="T6" y="T7"/>
                </a:cxn>
              </a:cxnLst>
              <a:rect l="T12" t="T13" r="T14" b="T15"/>
              <a:pathLst>
                <a:path w="84" h="110">
                  <a:moveTo>
                    <a:pt x="84" y="0"/>
                  </a:moveTo>
                  <a:lnTo>
                    <a:pt x="79" y="0"/>
                  </a:lnTo>
                  <a:lnTo>
                    <a:pt x="0" y="110"/>
                  </a:lnTo>
                  <a:lnTo>
                    <a:pt x="84"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0" name="Freeform 26">
              <a:extLst>
                <a:ext uri="{FF2B5EF4-FFF2-40B4-BE49-F238E27FC236}">
                  <a16:creationId xmlns:a16="http://schemas.microsoft.com/office/drawing/2014/main" id="{51AE8EB0-7069-EC4D-83B2-A23EA70ADCF4}"/>
                </a:ext>
              </a:extLst>
            </p:cNvPr>
            <p:cNvSpPr>
              <a:spLocks/>
            </p:cNvSpPr>
            <p:nvPr/>
          </p:nvSpPr>
          <p:spPr bwMode="auto">
            <a:xfrm>
              <a:off x="4625" y="260"/>
              <a:ext cx="73" cy="108"/>
            </a:xfrm>
            <a:custGeom>
              <a:avLst/>
              <a:gdLst>
                <a:gd name="T0" fmla="*/ 73 w 73"/>
                <a:gd name="T1" fmla="*/ 0 h 108"/>
                <a:gd name="T2" fmla="*/ 68 w 73"/>
                <a:gd name="T3" fmla="*/ 0 h 108"/>
                <a:gd name="T4" fmla="*/ 0 w 73"/>
                <a:gd name="T5" fmla="*/ 108 h 108"/>
                <a:gd name="T6" fmla="*/ 73 w 73"/>
                <a:gd name="T7" fmla="*/ 0 h 108"/>
                <a:gd name="T8" fmla="*/ 0 60000 65536"/>
                <a:gd name="T9" fmla="*/ 0 60000 65536"/>
                <a:gd name="T10" fmla="*/ 0 60000 65536"/>
                <a:gd name="T11" fmla="*/ 0 60000 65536"/>
                <a:gd name="T12" fmla="*/ 0 w 73"/>
                <a:gd name="T13" fmla="*/ 0 h 108"/>
                <a:gd name="T14" fmla="*/ 73 w 73"/>
                <a:gd name="T15" fmla="*/ 108 h 108"/>
              </a:gdLst>
              <a:ahLst/>
              <a:cxnLst>
                <a:cxn ang="T8">
                  <a:pos x="T0" y="T1"/>
                </a:cxn>
                <a:cxn ang="T9">
                  <a:pos x="T2" y="T3"/>
                </a:cxn>
                <a:cxn ang="T10">
                  <a:pos x="T4" y="T5"/>
                </a:cxn>
                <a:cxn ang="T11">
                  <a:pos x="T6" y="T7"/>
                </a:cxn>
              </a:cxnLst>
              <a:rect l="T12" t="T13" r="T14" b="T15"/>
              <a:pathLst>
                <a:path w="73" h="108">
                  <a:moveTo>
                    <a:pt x="73" y="0"/>
                  </a:moveTo>
                  <a:lnTo>
                    <a:pt x="68" y="0"/>
                  </a:lnTo>
                  <a:lnTo>
                    <a:pt x="0" y="108"/>
                  </a:lnTo>
                  <a:lnTo>
                    <a:pt x="73"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1" name="Freeform 27">
              <a:extLst>
                <a:ext uri="{FF2B5EF4-FFF2-40B4-BE49-F238E27FC236}">
                  <a16:creationId xmlns:a16="http://schemas.microsoft.com/office/drawing/2014/main" id="{03E0DA83-3187-0D47-91AC-9DDF3E3CAEDB}"/>
                </a:ext>
              </a:extLst>
            </p:cNvPr>
            <p:cNvSpPr>
              <a:spLocks/>
            </p:cNvSpPr>
            <p:nvPr/>
          </p:nvSpPr>
          <p:spPr bwMode="auto">
            <a:xfrm>
              <a:off x="4613" y="247"/>
              <a:ext cx="243" cy="369"/>
            </a:xfrm>
            <a:custGeom>
              <a:avLst/>
              <a:gdLst>
                <a:gd name="T0" fmla="*/ 167 w 243"/>
                <a:gd name="T1" fmla="*/ 1 h 369"/>
                <a:gd name="T2" fmla="*/ 166 w 243"/>
                <a:gd name="T3" fmla="*/ 0 h 369"/>
                <a:gd name="T4" fmla="*/ 164 w 243"/>
                <a:gd name="T5" fmla="*/ 0 h 369"/>
                <a:gd name="T6" fmla="*/ 162 w 243"/>
                <a:gd name="T7" fmla="*/ 0 h 369"/>
                <a:gd name="T8" fmla="*/ 161 w 243"/>
                <a:gd name="T9" fmla="*/ 0 h 369"/>
                <a:gd name="T10" fmla="*/ 33 w 243"/>
                <a:gd name="T11" fmla="*/ 118 h 369"/>
                <a:gd name="T12" fmla="*/ 29 w 243"/>
                <a:gd name="T13" fmla="*/ 120 h 369"/>
                <a:gd name="T14" fmla="*/ 25 w 243"/>
                <a:gd name="T15" fmla="*/ 121 h 369"/>
                <a:gd name="T16" fmla="*/ 21 w 243"/>
                <a:gd name="T17" fmla="*/ 121 h 369"/>
                <a:gd name="T18" fmla="*/ 18 w 243"/>
                <a:gd name="T19" fmla="*/ 123 h 369"/>
                <a:gd name="T20" fmla="*/ 15 w 243"/>
                <a:gd name="T21" fmla="*/ 123 h 369"/>
                <a:gd name="T22" fmla="*/ 13 w 243"/>
                <a:gd name="T23" fmla="*/ 123 h 369"/>
                <a:gd name="T24" fmla="*/ 10 w 243"/>
                <a:gd name="T25" fmla="*/ 123 h 369"/>
                <a:gd name="T26" fmla="*/ 10 w 243"/>
                <a:gd name="T27" fmla="*/ 121 h 369"/>
                <a:gd name="T28" fmla="*/ 8 w 243"/>
                <a:gd name="T29" fmla="*/ 120 h 369"/>
                <a:gd name="T30" fmla="*/ 8 w 243"/>
                <a:gd name="T31" fmla="*/ 118 h 369"/>
                <a:gd name="T32" fmla="*/ 7 w 243"/>
                <a:gd name="T33" fmla="*/ 116 h 369"/>
                <a:gd name="T34" fmla="*/ 7 w 243"/>
                <a:gd name="T35" fmla="*/ 115 h 369"/>
                <a:gd name="T36" fmla="*/ 5 w 243"/>
                <a:gd name="T37" fmla="*/ 115 h 369"/>
                <a:gd name="T38" fmla="*/ 4 w 243"/>
                <a:gd name="T39" fmla="*/ 113 h 369"/>
                <a:gd name="T40" fmla="*/ 2 w 243"/>
                <a:gd name="T41" fmla="*/ 115 h 369"/>
                <a:gd name="T42" fmla="*/ 0 w 243"/>
                <a:gd name="T43" fmla="*/ 118 h 369"/>
                <a:gd name="T44" fmla="*/ 0 w 243"/>
                <a:gd name="T45" fmla="*/ 121 h 369"/>
                <a:gd name="T46" fmla="*/ 2 w 243"/>
                <a:gd name="T47" fmla="*/ 126 h 369"/>
                <a:gd name="T48" fmla="*/ 78 w 243"/>
                <a:gd name="T49" fmla="*/ 356 h 369"/>
                <a:gd name="T50" fmla="*/ 80 w 243"/>
                <a:gd name="T51" fmla="*/ 361 h 369"/>
                <a:gd name="T52" fmla="*/ 83 w 243"/>
                <a:gd name="T53" fmla="*/ 366 h 369"/>
                <a:gd name="T54" fmla="*/ 86 w 243"/>
                <a:gd name="T55" fmla="*/ 367 h 369"/>
                <a:gd name="T56" fmla="*/ 88 w 243"/>
                <a:gd name="T57" fmla="*/ 369 h 369"/>
                <a:gd name="T58" fmla="*/ 93 w 243"/>
                <a:gd name="T59" fmla="*/ 369 h 369"/>
                <a:gd name="T60" fmla="*/ 98 w 243"/>
                <a:gd name="T61" fmla="*/ 369 h 369"/>
                <a:gd name="T62" fmla="*/ 101 w 243"/>
                <a:gd name="T63" fmla="*/ 367 h 369"/>
                <a:gd name="T64" fmla="*/ 104 w 243"/>
                <a:gd name="T65" fmla="*/ 366 h 369"/>
                <a:gd name="T66" fmla="*/ 109 w 243"/>
                <a:gd name="T67" fmla="*/ 364 h 369"/>
                <a:gd name="T68" fmla="*/ 110 w 243"/>
                <a:gd name="T69" fmla="*/ 363 h 369"/>
                <a:gd name="T70" fmla="*/ 114 w 243"/>
                <a:gd name="T71" fmla="*/ 359 h 369"/>
                <a:gd name="T72" fmla="*/ 114 w 243"/>
                <a:gd name="T73" fmla="*/ 359 h 369"/>
                <a:gd name="T74" fmla="*/ 243 w 243"/>
                <a:gd name="T75" fmla="*/ 239 h 369"/>
                <a:gd name="T76" fmla="*/ 243 w 243"/>
                <a:gd name="T77" fmla="*/ 235 h 36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43"/>
                <a:gd name="T118" fmla="*/ 0 h 369"/>
                <a:gd name="T119" fmla="*/ 243 w 243"/>
                <a:gd name="T120" fmla="*/ 369 h 36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43" h="369">
                  <a:moveTo>
                    <a:pt x="243" y="235"/>
                  </a:moveTo>
                  <a:lnTo>
                    <a:pt x="167" y="1"/>
                  </a:lnTo>
                  <a:lnTo>
                    <a:pt x="166" y="1"/>
                  </a:lnTo>
                  <a:lnTo>
                    <a:pt x="166" y="0"/>
                  </a:lnTo>
                  <a:lnTo>
                    <a:pt x="164" y="0"/>
                  </a:lnTo>
                  <a:lnTo>
                    <a:pt x="162" y="0"/>
                  </a:lnTo>
                  <a:lnTo>
                    <a:pt x="161" y="0"/>
                  </a:lnTo>
                  <a:lnTo>
                    <a:pt x="33" y="118"/>
                  </a:lnTo>
                  <a:lnTo>
                    <a:pt x="31" y="118"/>
                  </a:lnTo>
                  <a:lnTo>
                    <a:pt x="29" y="120"/>
                  </a:lnTo>
                  <a:lnTo>
                    <a:pt x="28" y="120"/>
                  </a:lnTo>
                  <a:lnTo>
                    <a:pt x="25" y="121"/>
                  </a:lnTo>
                  <a:lnTo>
                    <a:pt x="23" y="121"/>
                  </a:lnTo>
                  <a:lnTo>
                    <a:pt x="21" y="121"/>
                  </a:lnTo>
                  <a:lnTo>
                    <a:pt x="20" y="123"/>
                  </a:lnTo>
                  <a:lnTo>
                    <a:pt x="18" y="123"/>
                  </a:lnTo>
                  <a:lnTo>
                    <a:pt x="17" y="123"/>
                  </a:lnTo>
                  <a:lnTo>
                    <a:pt x="15" y="123"/>
                  </a:lnTo>
                  <a:lnTo>
                    <a:pt x="13" y="123"/>
                  </a:lnTo>
                  <a:lnTo>
                    <a:pt x="12" y="123"/>
                  </a:lnTo>
                  <a:lnTo>
                    <a:pt x="10" y="123"/>
                  </a:lnTo>
                  <a:lnTo>
                    <a:pt x="10" y="121"/>
                  </a:lnTo>
                  <a:lnTo>
                    <a:pt x="8" y="120"/>
                  </a:lnTo>
                  <a:lnTo>
                    <a:pt x="8" y="118"/>
                  </a:lnTo>
                  <a:lnTo>
                    <a:pt x="8" y="116"/>
                  </a:lnTo>
                  <a:lnTo>
                    <a:pt x="7" y="116"/>
                  </a:lnTo>
                  <a:lnTo>
                    <a:pt x="7" y="115"/>
                  </a:lnTo>
                  <a:lnTo>
                    <a:pt x="5" y="115"/>
                  </a:lnTo>
                  <a:lnTo>
                    <a:pt x="5" y="113"/>
                  </a:lnTo>
                  <a:lnTo>
                    <a:pt x="4" y="113"/>
                  </a:lnTo>
                  <a:lnTo>
                    <a:pt x="4" y="115"/>
                  </a:lnTo>
                  <a:lnTo>
                    <a:pt x="2" y="115"/>
                  </a:lnTo>
                  <a:lnTo>
                    <a:pt x="2" y="116"/>
                  </a:lnTo>
                  <a:lnTo>
                    <a:pt x="0" y="118"/>
                  </a:lnTo>
                  <a:lnTo>
                    <a:pt x="0" y="120"/>
                  </a:lnTo>
                  <a:lnTo>
                    <a:pt x="0" y="121"/>
                  </a:lnTo>
                  <a:lnTo>
                    <a:pt x="2" y="124"/>
                  </a:lnTo>
                  <a:lnTo>
                    <a:pt x="2" y="126"/>
                  </a:lnTo>
                  <a:lnTo>
                    <a:pt x="4" y="128"/>
                  </a:lnTo>
                  <a:lnTo>
                    <a:pt x="78" y="356"/>
                  </a:lnTo>
                  <a:lnTo>
                    <a:pt x="80" y="359"/>
                  </a:lnTo>
                  <a:lnTo>
                    <a:pt x="80" y="361"/>
                  </a:lnTo>
                  <a:lnTo>
                    <a:pt x="81" y="364"/>
                  </a:lnTo>
                  <a:lnTo>
                    <a:pt x="83" y="366"/>
                  </a:lnTo>
                  <a:lnTo>
                    <a:pt x="85" y="367"/>
                  </a:lnTo>
                  <a:lnTo>
                    <a:pt x="86" y="367"/>
                  </a:lnTo>
                  <a:lnTo>
                    <a:pt x="88" y="369"/>
                  </a:lnTo>
                  <a:lnTo>
                    <a:pt x="91" y="369"/>
                  </a:lnTo>
                  <a:lnTo>
                    <a:pt x="93" y="369"/>
                  </a:lnTo>
                  <a:lnTo>
                    <a:pt x="94" y="369"/>
                  </a:lnTo>
                  <a:lnTo>
                    <a:pt x="98" y="369"/>
                  </a:lnTo>
                  <a:lnTo>
                    <a:pt x="99" y="369"/>
                  </a:lnTo>
                  <a:lnTo>
                    <a:pt x="101" y="367"/>
                  </a:lnTo>
                  <a:lnTo>
                    <a:pt x="102" y="367"/>
                  </a:lnTo>
                  <a:lnTo>
                    <a:pt x="104" y="366"/>
                  </a:lnTo>
                  <a:lnTo>
                    <a:pt x="107" y="366"/>
                  </a:lnTo>
                  <a:lnTo>
                    <a:pt x="109" y="364"/>
                  </a:lnTo>
                  <a:lnTo>
                    <a:pt x="109" y="363"/>
                  </a:lnTo>
                  <a:lnTo>
                    <a:pt x="110" y="363"/>
                  </a:lnTo>
                  <a:lnTo>
                    <a:pt x="112" y="361"/>
                  </a:lnTo>
                  <a:lnTo>
                    <a:pt x="114" y="359"/>
                  </a:lnTo>
                  <a:lnTo>
                    <a:pt x="242" y="241"/>
                  </a:lnTo>
                  <a:lnTo>
                    <a:pt x="243" y="239"/>
                  </a:lnTo>
                  <a:lnTo>
                    <a:pt x="243" y="238"/>
                  </a:lnTo>
                  <a:lnTo>
                    <a:pt x="243" y="2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2" name="Freeform 29">
              <a:extLst>
                <a:ext uri="{FF2B5EF4-FFF2-40B4-BE49-F238E27FC236}">
                  <a16:creationId xmlns:a16="http://schemas.microsoft.com/office/drawing/2014/main" id="{0AD5B24D-A20C-9241-9215-FD843D357C1B}"/>
                </a:ext>
              </a:extLst>
            </p:cNvPr>
            <p:cNvSpPr>
              <a:spLocks/>
            </p:cNvSpPr>
            <p:nvPr/>
          </p:nvSpPr>
          <p:spPr bwMode="auto">
            <a:xfrm>
              <a:off x="4652" y="258"/>
              <a:ext cx="196" cy="228"/>
            </a:xfrm>
            <a:custGeom>
              <a:avLst/>
              <a:gdLst>
                <a:gd name="T0" fmla="*/ 120 w 196"/>
                <a:gd name="T1" fmla="*/ 10 h 228"/>
                <a:gd name="T2" fmla="*/ 193 w 196"/>
                <a:gd name="T3" fmla="*/ 228 h 228"/>
                <a:gd name="T4" fmla="*/ 196 w 196"/>
                <a:gd name="T5" fmla="*/ 224 h 228"/>
                <a:gd name="T6" fmla="*/ 123 w 196"/>
                <a:gd name="T7" fmla="*/ 0 h 228"/>
                <a:gd name="T8" fmla="*/ 0 w 196"/>
                <a:gd name="T9" fmla="*/ 112 h 228"/>
                <a:gd name="T10" fmla="*/ 3 w 196"/>
                <a:gd name="T11" fmla="*/ 118 h 228"/>
                <a:gd name="T12" fmla="*/ 120 w 196"/>
                <a:gd name="T13" fmla="*/ 10 h 228"/>
                <a:gd name="T14" fmla="*/ 0 60000 65536"/>
                <a:gd name="T15" fmla="*/ 0 60000 65536"/>
                <a:gd name="T16" fmla="*/ 0 60000 65536"/>
                <a:gd name="T17" fmla="*/ 0 60000 65536"/>
                <a:gd name="T18" fmla="*/ 0 60000 65536"/>
                <a:gd name="T19" fmla="*/ 0 60000 65536"/>
                <a:gd name="T20" fmla="*/ 0 60000 65536"/>
                <a:gd name="T21" fmla="*/ 0 w 196"/>
                <a:gd name="T22" fmla="*/ 0 h 228"/>
                <a:gd name="T23" fmla="*/ 196 w 196"/>
                <a:gd name="T24" fmla="*/ 228 h 2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6" h="228">
                  <a:moveTo>
                    <a:pt x="120" y="10"/>
                  </a:moveTo>
                  <a:lnTo>
                    <a:pt x="193" y="228"/>
                  </a:lnTo>
                  <a:lnTo>
                    <a:pt x="196" y="224"/>
                  </a:lnTo>
                  <a:lnTo>
                    <a:pt x="123" y="0"/>
                  </a:lnTo>
                  <a:lnTo>
                    <a:pt x="0" y="112"/>
                  </a:lnTo>
                  <a:lnTo>
                    <a:pt x="3" y="118"/>
                  </a:lnTo>
                  <a:lnTo>
                    <a:pt x="120" y="10"/>
                  </a:lnTo>
                  <a:close/>
                </a:path>
              </a:pathLst>
            </a:custGeom>
            <a:solidFill>
              <a:srgbClr val="4CB7E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3" name="Freeform 30">
              <a:extLst>
                <a:ext uri="{FF2B5EF4-FFF2-40B4-BE49-F238E27FC236}">
                  <a16:creationId xmlns:a16="http://schemas.microsoft.com/office/drawing/2014/main" id="{EB6FF749-B6F9-6E47-A4AC-B131F0C56E02}"/>
                </a:ext>
              </a:extLst>
            </p:cNvPr>
            <p:cNvSpPr>
              <a:spLocks/>
            </p:cNvSpPr>
            <p:nvPr/>
          </p:nvSpPr>
          <p:spPr bwMode="auto">
            <a:xfrm>
              <a:off x="4626" y="375"/>
              <a:ext cx="94" cy="231"/>
            </a:xfrm>
            <a:custGeom>
              <a:avLst/>
              <a:gdLst>
                <a:gd name="T0" fmla="*/ 78 w 94"/>
                <a:gd name="T1" fmla="*/ 231 h 231"/>
                <a:gd name="T2" fmla="*/ 76 w 94"/>
                <a:gd name="T3" fmla="*/ 231 h 231"/>
                <a:gd name="T4" fmla="*/ 76 w 94"/>
                <a:gd name="T5" fmla="*/ 230 h 231"/>
                <a:gd name="T6" fmla="*/ 75 w 94"/>
                <a:gd name="T7" fmla="*/ 230 h 231"/>
                <a:gd name="T8" fmla="*/ 75 w 94"/>
                <a:gd name="T9" fmla="*/ 230 h 231"/>
                <a:gd name="T10" fmla="*/ 73 w 94"/>
                <a:gd name="T11" fmla="*/ 228 h 231"/>
                <a:gd name="T12" fmla="*/ 73 w 94"/>
                <a:gd name="T13" fmla="*/ 226 h 231"/>
                <a:gd name="T14" fmla="*/ 73 w 94"/>
                <a:gd name="T15" fmla="*/ 225 h 231"/>
                <a:gd name="T16" fmla="*/ 72 w 94"/>
                <a:gd name="T17" fmla="*/ 223 h 231"/>
                <a:gd name="T18" fmla="*/ 72 w 94"/>
                <a:gd name="T19" fmla="*/ 222 h 231"/>
                <a:gd name="T20" fmla="*/ 70 w 94"/>
                <a:gd name="T21" fmla="*/ 217 h 231"/>
                <a:gd name="T22" fmla="*/ 67 w 94"/>
                <a:gd name="T23" fmla="*/ 209 h 231"/>
                <a:gd name="T24" fmla="*/ 63 w 94"/>
                <a:gd name="T25" fmla="*/ 197 h 231"/>
                <a:gd name="T26" fmla="*/ 59 w 94"/>
                <a:gd name="T27" fmla="*/ 184 h 231"/>
                <a:gd name="T28" fmla="*/ 54 w 94"/>
                <a:gd name="T29" fmla="*/ 168 h 231"/>
                <a:gd name="T30" fmla="*/ 49 w 94"/>
                <a:gd name="T31" fmla="*/ 152 h 231"/>
                <a:gd name="T32" fmla="*/ 42 w 94"/>
                <a:gd name="T33" fmla="*/ 134 h 231"/>
                <a:gd name="T34" fmla="*/ 36 w 94"/>
                <a:gd name="T35" fmla="*/ 116 h 231"/>
                <a:gd name="T36" fmla="*/ 31 w 94"/>
                <a:gd name="T37" fmla="*/ 97 h 231"/>
                <a:gd name="T38" fmla="*/ 25 w 94"/>
                <a:gd name="T39" fmla="*/ 79 h 231"/>
                <a:gd name="T40" fmla="*/ 18 w 94"/>
                <a:gd name="T41" fmla="*/ 61 h 231"/>
                <a:gd name="T42" fmla="*/ 13 w 94"/>
                <a:gd name="T43" fmla="*/ 45 h 231"/>
                <a:gd name="T44" fmla="*/ 8 w 94"/>
                <a:gd name="T45" fmla="*/ 30 h 231"/>
                <a:gd name="T46" fmla="*/ 4 w 94"/>
                <a:gd name="T47" fmla="*/ 16 h 231"/>
                <a:gd name="T48" fmla="*/ 0 w 94"/>
                <a:gd name="T49" fmla="*/ 5 h 231"/>
                <a:gd name="T50" fmla="*/ 4 w 94"/>
                <a:gd name="T51" fmla="*/ 5 h 231"/>
                <a:gd name="T52" fmla="*/ 5 w 94"/>
                <a:gd name="T53" fmla="*/ 5 h 231"/>
                <a:gd name="T54" fmla="*/ 8 w 94"/>
                <a:gd name="T55" fmla="*/ 5 h 231"/>
                <a:gd name="T56" fmla="*/ 12 w 94"/>
                <a:gd name="T57" fmla="*/ 5 h 231"/>
                <a:gd name="T58" fmla="*/ 13 w 94"/>
                <a:gd name="T59" fmla="*/ 3 h 231"/>
                <a:gd name="T60" fmla="*/ 16 w 94"/>
                <a:gd name="T61" fmla="*/ 1 h 231"/>
                <a:gd name="T62" fmla="*/ 18 w 94"/>
                <a:gd name="T63" fmla="*/ 1 h 231"/>
                <a:gd name="T64" fmla="*/ 20 w 94"/>
                <a:gd name="T65" fmla="*/ 0 h 231"/>
                <a:gd name="T66" fmla="*/ 94 w 94"/>
                <a:gd name="T67" fmla="*/ 225 h 231"/>
                <a:gd name="T68" fmla="*/ 93 w 94"/>
                <a:gd name="T69" fmla="*/ 226 h 231"/>
                <a:gd name="T70" fmla="*/ 91 w 94"/>
                <a:gd name="T71" fmla="*/ 228 h 231"/>
                <a:gd name="T72" fmla="*/ 88 w 94"/>
                <a:gd name="T73" fmla="*/ 230 h 231"/>
                <a:gd name="T74" fmla="*/ 86 w 94"/>
                <a:gd name="T75" fmla="*/ 230 h 231"/>
                <a:gd name="T76" fmla="*/ 85 w 94"/>
                <a:gd name="T77" fmla="*/ 231 h 231"/>
                <a:gd name="T78" fmla="*/ 81 w 94"/>
                <a:gd name="T79" fmla="*/ 231 h 231"/>
                <a:gd name="T80" fmla="*/ 78 w 94"/>
                <a:gd name="T81" fmla="*/ 231 h 23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4"/>
                <a:gd name="T124" fmla="*/ 0 h 231"/>
                <a:gd name="T125" fmla="*/ 94 w 94"/>
                <a:gd name="T126" fmla="*/ 231 h 23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4" h="231">
                  <a:moveTo>
                    <a:pt x="78" y="231"/>
                  </a:moveTo>
                  <a:lnTo>
                    <a:pt x="76" y="231"/>
                  </a:lnTo>
                  <a:lnTo>
                    <a:pt x="76" y="230"/>
                  </a:lnTo>
                  <a:lnTo>
                    <a:pt x="75" y="230"/>
                  </a:lnTo>
                  <a:lnTo>
                    <a:pt x="73" y="228"/>
                  </a:lnTo>
                  <a:lnTo>
                    <a:pt x="73" y="226"/>
                  </a:lnTo>
                  <a:lnTo>
                    <a:pt x="73" y="225"/>
                  </a:lnTo>
                  <a:lnTo>
                    <a:pt x="72" y="223"/>
                  </a:lnTo>
                  <a:lnTo>
                    <a:pt x="72" y="222"/>
                  </a:lnTo>
                  <a:lnTo>
                    <a:pt x="70" y="217"/>
                  </a:lnTo>
                  <a:lnTo>
                    <a:pt x="67" y="209"/>
                  </a:lnTo>
                  <a:lnTo>
                    <a:pt x="63" y="197"/>
                  </a:lnTo>
                  <a:lnTo>
                    <a:pt x="59" y="184"/>
                  </a:lnTo>
                  <a:lnTo>
                    <a:pt x="54" y="168"/>
                  </a:lnTo>
                  <a:lnTo>
                    <a:pt x="49" y="152"/>
                  </a:lnTo>
                  <a:lnTo>
                    <a:pt x="42" y="134"/>
                  </a:lnTo>
                  <a:lnTo>
                    <a:pt x="36" y="116"/>
                  </a:lnTo>
                  <a:lnTo>
                    <a:pt x="31" y="97"/>
                  </a:lnTo>
                  <a:lnTo>
                    <a:pt x="25" y="79"/>
                  </a:lnTo>
                  <a:lnTo>
                    <a:pt x="18" y="61"/>
                  </a:lnTo>
                  <a:lnTo>
                    <a:pt x="13" y="45"/>
                  </a:lnTo>
                  <a:lnTo>
                    <a:pt x="8" y="30"/>
                  </a:lnTo>
                  <a:lnTo>
                    <a:pt x="4" y="16"/>
                  </a:lnTo>
                  <a:lnTo>
                    <a:pt x="0" y="5"/>
                  </a:lnTo>
                  <a:lnTo>
                    <a:pt x="4" y="5"/>
                  </a:lnTo>
                  <a:lnTo>
                    <a:pt x="5" y="5"/>
                  </a:lnTo>
                  <a:lnTo>
                    <a:pt x="8" y="5"/>
                  </a:lnTo>
                  <a:lnTo>
                    <a:pt x="12" y="5"/>
                  </a:lnTo>
                  <a:lnTo>
                    <a:pt x="13" y="3"/>
                  </a:lnTo>
                  <a:lnTo>
                    <a:pt x="16" y="1"/>
                  </a:lnTo>
                  <a:lnTo>
                    <a:pt x="18" y="1"/>
                  </a:lnTo>
                  <a:lnTo>
                    <a:pt x="20" y="0"/>
                  </a:lnTo>
                  <a:lnTo>
                    <a:pt x="94" y="225"/>
                  </a:lnTo>
                  <a:lnTo>
                    <a:pt x="93" y="226"/>
                  </a:lnTo>
                  <a:lnTo>
                    <a:pt x="91" y="228"/>
                  </a:lnTo>
                  <a:lnTo>
                    <a:pt x="88" y="230"/>
                  </a:lnTo>
                  <a:lnTo>
                    <a:pt x="86" y="230"/>
                  </a:lnTo>
                  <a:lnTo>
                    <a:pt x="85" y="231"/>
                  </a:lnTo>
                  <a:lnTo>
                    <a:pt x="81" y="231"/>
                  </a:lnTo>
                  <a:lnTo>
                    <a:pt x="78" y="231"/>
                  </a:lnTo>
                  <a:close/>
                </a:path>
              </a:pathLst>
            </a:custGeom>
            <a:solidFill>
              <a:srgbClr val="0099D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4" name="Freeform 31">
              <a:extLst>
                <a:ext uri="{FF2B5EF4-FFF2-40B4-BE49-F238E27FC236}">
                  <a16:creationId xmlns:a16="http://schemas.microsoft.com/office/drawing/2014/main" id="{DC57F46F-E077-3C47-A5CB-772524AAB896}"/>
                </a:ext>
              </a:extLst>
            </p:cNvPr>
            <p:cNvSpPr>
              <a:spLocks/>
            </p:cNvSpPr>
            <p:nvPr/>
          </p:nvSpPr>
          <p:spPr bwMode="auto">
            <a:xfrm>
              <a:off x="4626" y="375"/>
              <a:ext cx="81" cy="231"/>
            </a:xfrm>
            <a:custGeom>
              <a:avLst/>
              <a:gdLst>
                <a:gd name="T0" fmla="*/ 80 w 81"/>
                <a:gd name="T1" fmla="*/ 226 h 231"/>
                <a:gd name="T2" fmla="*/ 75 w 81"/>
                <a:gd name="T3" fmla="*/ 212 h 231"/>
                <a:gd name="T4" fmla="*/ 67 w 81"/>
                <a:gd name="T5" fmla="*/ 188 h 231"/>
                <a:gd name="T6" fmla="*/ 57 w 81"/>
                <a:gd name="T7" fmla="*/ 157 h 231"/>
                <a:gd name="T8" fmla="*/ 44 w 81"/>
                <a:gd name="T9" fmla="*/ 120 h 231"/>
                <a:gd name="T10" fmla="*/ 33 w 81"/>
                <a:gd name="T11" fmla="*/ 84 h 231"/>
                <a:gd name="T12" fmla="*/ 21 w 81"/>
                <a:gd name="T13" fmla="*/ 50 h 231"/>
                <a:gd name="T14" fmla="*/ 12 w 81"/>
                <a:gd name="T15" fmla="*/ 21 h 231"/>
                <a:gd name="T16" fmla="*/ 10 w 81"/>
                <a:gd name="T17" fmla="*/ 9 h 231"/>
                <a:gd name="T18" fmla="*/ 13 w 81"/>
                <a:gd name="T19" fmla="*/ 9 h 231"/>
                <a:gd name="T20" fmla="*/ 16 w 81"/>
                <a:gd name="T21" fmla="*/ 8 h 231"/>
                <a:gd name="T22" fmla="*/ 21 w 81"/>
                <a:gd name="T23" fmla="*/ 8 h 231"/>
                <a:gd name="T24" fmla="*/ 20 w 81"/>
                <a:gd name="T25" fmla="*/ 0 h 231"/>
                <a:gd name="T26" fmla="*/ 16 w 81"/>
                <a:gd name="T27" fmla="*/ 1 h 231"/>
                <a:gd name="T28" fmla="*/ 12 w 81"/>
                <a:gd name="T29" fmla="*/ 5 h 231"/>
                <a:gd name="T30" fmla="*/ 5 w 81"/>
                <a:gd name="T31" fmla="*/ 5 h 231"/>
                <a:gd name="T32" fmla="*/ 0 w 81"/>
                <a:gd name="T33" fmla="*/ 5 h 231"/>
                <a:gd name="T34" fmla="*/ 8 w 81"/>
                <a:gd name="T35" fmla="*/ 30 h 231"/>
                <a:gd name="T36" fmla="*/ 18 w 81"/>
                <a:gd name="T37" fmla="*/ 61 h 231"/>
                <a:gd name="T38" fmla="*/ 31 w 81"/>
                <a:gd name="T39" fmla="*/ 97 h 231"/>
                <a:gd name="T40" fmla="*/ 42 w 81"/>
                <a:gd name="T41" fmla="*/ 134 h 231"/>
                <a:gd name="T42" fmla="*/ 54 w 81"/>
                <a:gd name="T43" fmla="*/ 168 h 231"/>
                <a:gd name="T44" fmla="*/ 63 w 81"/>
                <a:gd name="T45" fmla="*/ 197 h 231"/>
                <a:gd name="T46" fmla="*/ 70 w 81"/>
                <a:gd name="T47" fmla="*/ 217 h 231"/>
                <a:gd name="T48" fmla="*/ 72 w 81"/>
                <a:gd name="T49" fmla="*/ 223 h 231"/>
                <a:gd name="T50" fmla="*/ 73 w 81"/>
                <a:gd name="T51" fmla="*/ 226 h 231"/>
                <a:gd name="T52" fmla="*/ 75 w 81"/>
                <a:gd name="T53" fmla="*/ 230 h 231"/>
                <a:gd name="T54" fmla="*/ 76 w 81"/>
                <a:gd name="T55" fmla="*/ 230 h 231"/>
                <a:gd name="T56" fmla="*/ 78 w 81"/>
                <a:gd name="T57" fmla="*/ 231 h 231"/>
                <a:gd name="T58" fmla="*/ 80 w 81"/>
                <a:gd name="T59" fmla="*/ 231 h 231"/>
                <a:gd name="T60" fmla="*/ 81 w 81"/>
                <a:gd name="T61" fmla="*/ 231 h 231"/>
                <a:gd name="T62" fmla="*/ 81 w 81"/>
                <a:gd name="T63" fmla="*/ 230 h 2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1"/>
                <a:gd name="T97" fmla="*/ 0 h 231"/>
                <a:gd name="T98" fmla="*/ 81 w 81"/>
                <a:gd name="T99" fmla="*/ 231 h 23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1" h="231">
                  <a:moveTo>
                    <a:pt x="80" y="228"/>
                  </a:moveTo>
                  <a:lnTo>
                    <a:pt x="80" y="226"/>
                  </a:lnTo>
                  <a:lnTo>
                    <a:pt x="78" y="220"/>
                  </a:lnTo>
                  <a:lnTo>
                    <a:pt x="75" y="212"/>
                  </a:lnTo>
                  <a:lnTo>
                    <a:pt x="72" y="201"/>
                  </a:lnTo>
                  <a:lnTo>
                    <a:pt x="67" y="188"/>
                  </a:lnTo>
                  <a:lnTo>
                    <a:pt x="62" y="173"/>
                  </a:lnTo>
                  <a:lnTo>
                    <a:pt x="57" y="157"/>
                  </a:lnTo>
                  <a:lnTo>
                    <a:pt x="50" y="139"/>
                  </a:lnTo>
                  <a:lnTo>
                    <a:pt x="44" y="120"/>
                  </a:lnTo>
                  <a:lnTo>
                    <a:pt x="39" y="102"/>
                  </a:lnTo>
                  <a:lnTo>
                    <a:pt x="33" y="84"/>
                  </a:lnTo>
                  <a:lnTo>
                    <a:pt x="26" y="66"/>
                  </a:lnTo>
                  <a:lnTo>
                    <a:pt x="21" y="50"/>
                  </a:lnTo>
                  <a:lnTo>
                    <a:pt x="16" y="34"/>
                  </a:lnTo>
                  <a:lnTo>
                    <a:pt x="12" y="21"/>
                  </a:lnTo>
                  <a:lnTo>
                    <a:pt x="8" y="9"/>
                  </a:lnTo>
                  <a:lnTo>
                    <a:pt x="10" y="9"/>
                  </a:lnTo>
                  <a:lnTo>
                    <a:pt x="12" y="9"/>
                  </a:lnTo>
                  <a:lnTo>
                    <a:pt x="13" y="9"/>
                  </a:lnTo>
                  <a:lnTo>
                    <a:pt x="15" y="9"/>
                  </a:lnTo>
                  <a:lnTo>
                    <a:pt x="16" y="8"/>
                  </a:lnTo>
                  <a:lnTo>
                    <a:pt x="20" y="8"/>
                  </a:lnTo>
                  <a:lnTo>
                    <a:pt x="21" y="8"/>
                  </a:lnTo>
                  <a:lnTo>
                    <a:pt x="23" y="6"/>
                  </a:lnTo>
                  <a:lnTo>
                    <a:pt x="20" y="0"/>
                  </a:lnTo>
                  <a:lnTo>
                    <a:pt x="18" y="1"/>
                  </a:lnTo>
                  <a:lnTo>
                    <a:pt x="16" y="1"/>
                  </a:lnTo>
                  <a:lnTo>
                    <a:pt x="13" y="3"/>
                  </a:lnTo>
                  <a:lnTo>
                    <a:pt x="12" y="5"/>
                  </a:lnTo>
                  <a:lnTo>
                    <a:pt x="8" y="5"/>
                  </a:lnTo>
                  <a:lnTo>
                    <a:pt x="5" y="5"/>
                  </a:lnTo>
                  <a:lnTo>
                    <a:pt x="4" y="5"/>
                  </a:lnTo>
                  <a:lnTo>
                    <a:pt x="0" y="5"/>
                  </a:lnTo>
                  <a:lnTo>
                    <a:pt x="4" y="16"/>
                  </a:lnTo>
                  <a:lnTo>
                    <a:pt x="8" y="30"/>
                  </a:lnTo>
                  <a:lnTo>
                    <a:pt x="13" y="45"/>
                  </a:lnTo>
                  <a:lnTo>
                    <a:pt x="18" y="61"/>
                  </a:lnTo>
                  <a:lnTo>
                    <a:pt x="25" y="79"/>
                  </a:lnTo>
                  <a:lnTo>
                    <a:pt x="31" y="97"/>
                  </a:lnTo>
                  <a:lnTo>
                    <a:pt x="36" y="116"/>
                  </a:lnTo>
                  <a:lnTo>
                    <a:pt x="42" y="134"/>
                  </a:lnTo>
                  <a:lnTo>
                    <a:pt x="49" y="152"/>
                  </a:lnTo>
                  <a:lnTo>
                    <a:pt x="54" y="168"/>
                  </a:lnTo>
                  <a:lnTo>
                    <a:pt x="59" y="184"/>
                  </a:lnTo>
                  <a:lnTo>
                    <a:pt x="63" y="197"/>
                  </a:lnTo>
                  <a:lnTo>
                    <a:pt x="67" y="209"/>
                  </a:lnTo>
                  <a:lnTo>
                    <a:pt x="70" y="217"/>
                  </a:lnTo>
                  <a:lnTo>
                    <a:pt x="72" y="222"/>
                  </a:lnTo>
                  <a:lnTo>
                    <a:pt x="72" y="223"/>
                  </a:lnTo>
                  <a:lnTo>
                    <a:pt x="73" y="225"/>
                  </a:lnTo>
                  <a:lnTo>
                    <a:pt x="73" y="226"/>
                  </a:lnTo>
                  <a:lnTo>
                    <a:pt x="73" y="228"/>
                  </a:lnTo>
                  <a:lnTo>
                    <a:pt x="75" y="230"/>
                  </a:lnTo>
                  <a:lnTo>
                    <a:pt x="76" y="230"/>
                  </a:lnTo>
                  <a:lnTo>
                    <a:pt x="76" y="231"/>
                  </a:lnTo>
                  <a:lnTo>
                    <a:pt x="78" y="231"/>
                  </a:lnTo>
                  <a:lnTo>
                    <a:pt x="80" y="231"/>
                  </a:lnTo>
                  <a:lnTo>
                    <a:pt x="81" y="231"/>
                  </a:lnTo>
                  <a:lnTo>
                    <a:pt x="81" y="230"/>
                  </a:lnTo>
                  <a:lnTo>
                    <a:pt x="80" y="228"/>
                  </a:lnTo>
                  <a:close/>
                </a:path>
              </a:pathLst>
            </a:custGeom>
            <a:solidFill>
              <a:srgbClr val="0060A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5" name="Freeform 32">
              <a:extLst>
                <a:ext uri="{FF2B5EF4-FFF2-40B4-BE49-F238E27FC236}">
                  <a16:creationId xmlns:a16="http://schemas.microsoft.com/office/drawing/2014/main" id="{DC8BDAD2-5F36-F54B-A594-8042558FD332}"/>
                </a:ext>
              </a:extLst>
            </p:cNvPr>
            <p:cNvSpPr>
              <a:spLocks/>
            </p:cNvSpPr>
            <p:nvPr/>
          </p:nvSpPr>
          <p:spPr bwMode="auto">
            <a:xfrm>
              <a:off x="4613" y="252"/>
              <a:ext cx="72" cy="119"/>
            </a:xfrm>
            <a:custGeom>
              <a:avLst/>
              <a:gdLst>
                <a:gd name="T0" fmla="*/ 7 w 72"/>
                <a:gd name="T1" fmla="*/ 116 h 119"/>
                <a:gd name="T2" fmla="*/ 72 w 72"/>
                <a:gd name="T3" fmla="*/ 8 h 119"/>
                <a:gd name="T4" fmla="*/ 72 w 72"/>
                <a:gd name="T5" fmla="*/ 6 h 119"/>
                <a:gd name="T6" fmla="*/ 72 w 72"/>
                <a:gd name="T7" fmla="*/ 4 h 119"/>
                <a:gd name="T8" fmla="*/ 72 w 72"/>
                <a:gd name="T9" fmla="*/ 3 h 119"/>
                <a:gd name="T10" fmla="*/ 70 w 72"/>
                <a:gd name="T11" fmla="*/ 1 h 119"/>
                <a:gd name="T12" fmla="*/ 70 w 72"/>
                <a:gd name="T13" fmla="*/ 0 h 119"/>
                <a:gd name="T14" fmla="*/ 70 w 72"/>
                <a:gd name="T15" fmla="*/ 0 h 119"/>
                <a:gd name="T16" fmla="*/ 68 w 72"/>
                <a:gd name="T17" fmla="*/ 0 h 119"/>
                <a:gd name="T18" fmla="*/ 68 w 72"/>
                <a:gd name="T19" fmla="*/ 0 h 119"/>
                <a:gd name="T20" fmla="*/ 67 w 72"/>
                <a:gd name="T21" fmla="*/ 0 h 119"/>
                <a:gd name="T22" fmla="*/ 67 w 72"/>
                <a:gd name="T23" fmla="*/ 0 h 119"/>
                <a:gd name="T24" fmla="*/ 65 w 72"/>
                <a:gd name="T25" fmla="*/ 1 h 119"/>
                <a:gd name="T26" fmla="*/ 65 w 72"/>
                <a:gd name="T27" fmla="*/ 1 h 119"/>
                <a:gd name="T28" fmla="*/ 2 w 72"/>
                <a:gd name="T29" fmla="*/ 111 h 119"/>
                <a:gd name="T30" fmla="*/ 0 w 72"/>
                <a:gd name="T31" fmla="*/ 113 h 119"/>
                <a:gd name="T32" fmla="*/ 0 w 72"/>
                <a:gd name="T33" fmla="*/ 115 h 119"/>
                <a:gd name="T34" fmla="*/ 0 w 72"/>
                <a:gd name="T35" fmla="*/ 116 h 119"/>
                <a:gd name="T36" fmla="*/ 2 w 72"/>
                <a:gd name="T37" fmla="*/ 118 h 119"/>
                <a:gd name="T38" fmla="*/ 2 w 72"/>
                <a:gd name="T39" fmla="*/ 118 h 119"/>
                <a:gd name="T40" fmla="*/ 4 w 72"/>
                <a:gd name="T41" fmla="*/ 119 h 119"/>
                <a:gd name="T42" fmla="*/ 4 w 72"/>
                <a:gd name="T43" fmla="*/ 119 h 119"/>
                <a:gd name="T44" fmla="*/ 5 w 72"/>
                <a:gd name="T45" fmla="*/ 119 h 119"/>
                <a:gd name="T46" fmla="*/ 5 w 72"/>
                <a:gd name="T47" fmla="*/ 119 h 119"/>
                <a:gd name="T48" fmla="*/ 7 w 72"/>
                <a:gd name="T49" fmla="*/ 118 h 119"/>
                <a:gd name="T50" fmla="*/ 7 w 72"/>
                <a:gd name="T51" fmla="*/ 118 h 119"/>
                <a:gd name="T52" fmla="*/ 7 w 72"/>
                <a:gd name="T53" fmla="*/ 116 h 11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
                <a:gd name="T82" fmla="*/ 0 h 119"/>
                <a:gd name="T83" fmla="*/ 72 w 72"/>
                <a:gd name="T84" fmla="*/ 119 h 11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 h="119">
                  <a:moveTo>
                    <a:pt x="7" y="116"/>
                  </a:moveTo>
                  <a:lnTo>
                    <a:pt x="72" y="8"/>
                  </a:lnTo>
                  <a:lnTo>
                    <a:pt x="72" y="6"/>
                  </a:lnTo>
                  <a:lnTo>
                    <a:pt x="72" y="4"/>
                  </a:lnTo>
                  <a:lnTo>
                    <a:pt x="72" y="3"/>
                  </a:lnTo>
                  <a:lnTo>
                    <a:pt x="70" y="1"/>
                  </a:lnTo>
                  <a:lnTo>
                    <a:pt x="70" y="0"/>
                  </a:lnTo>
                  <a:lnTo>
                    <a:pt x="68" y="0"/>
                  </a:lnTo>
                  <a:lnTo>
                    <a:pt x="67" y="0"/>
                  </a:lnTo>
                  <a:lnTo>
                    <a:pt x="65" y="1"/>
                  </a:lnTo>
                  <a:lnTo>
                    <a:pt x="2" y="111"/>
                  </a:lnTo>
                  <a:lnTo>
                    <a:pt x="0" y="113"/>
                  </a:lnTo>
                  <a:lnTo>
                    <a:pt x="0" y="115"/>
                  </a:lnTo>
                  <a:lnTo>
                    <a:pt x="0" y="116"/>
                  </a:lnTo>
                  <a:lnTo>
                    <a:pt x="2" y="118"/>
                  </a:lnTo>
                  <a:lnTo>
                    <a:pt x="4" y="119"/>
                  </a:lnTo>
                  <a:lnTo>
                    <a:pt x="5" y="119"/>
                  </a:lnTo>
                  <a:lnTo>
                    <a:pt x="7" y="118"/>
                  </a:lnTo>
                  <a:lnTo>
                    <a:pt x="7" y="1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6" name="Freeform 33">
              <a:extLst>
                <a:ext uri="{FF2B5EF4-FFF2-40B4-BE49-F238E27FC236}">
                  <a16:creationId xmlns:a16="http://schemas.microsoft.com/office/drawing/2014/main" id="{9C61CDF3-5ABD-314D-B56C-0280F558D3B2}"/>
                </a:ext>
              </a:extLst>
            </p:cNvPr>
            <p:cNvSpPr>
              <a:spLocks/>
            </p:cNvSpPr>
            <p:nvPr/>
          </p:nvSpPr>
          <p:spPr bwMode="auto">
            <a:xfrm>
              <a:off x="4824" y="269"/>
              <a:ext cx="18" cy="47"/>
            </a:xfrm>
            <a:custGeom>
              <a:avLst/>
              <a:gdLst>
                <a:gd name="T0" fmla="*/ 18 w 18"/>
                <a:gd name="T1" fmla="*/ 5 h 47"/>
                <a:gd name="T2" fmla="*/ 0 w 18"/>
                <a:gd name="T3" fmla="*/ 47 h 47"/>
                <a:gd name="T4" fmla="*/ 2 w 18"/>
                <a:gd name="T5" fmla="*/ 0 h 47"/>
                <a:gd name="T6" fmla="*/ 18 w 18"/>
                <a:gd name="T7" fmla="*/ 5 h 47"/>
                <a:gd name="T8" fmla="*/ 0 60000 65536"/>
                <a:gd name="T9" fmla="*/ 0 60000 65536"/>
                <a:gd name="T10" fmla="*/ 0 60000 65536"/>
                <a:gd name="T11" fmla="*/ 0 60000 65536"/>
                <a:gd name="T12" fmla="*/ 0 w 18"/>
                <a:gd name="T13" fmla="*/ 0 h 47"/>
                <a:gd name="T14" fmla="*/ 18 w 18"/>
                <a:gd name="T15" fmla="*/ 47 h 47"/>
              </a:gdLst>
              <a:ahLst/>
              <a:cxnLst>
                <a:cxn ang="T8">
                  <a:pos x="T0" y="T1"/>
                </a:cxn>
                <a:cxn ang="T9">
                  <a:pos x="T2" y="T3"/>
                </a:cxn>
                <a:cxn ang="T10">
                  <a:pos x="T4" y="T5"/>
                </a:cxn>
                <a:cxn ang="T11">
                  <a:pos x="T6" y="T7"/>
                </a:cxn>
              </a:cxnLst>
              <a:rect l="T12" t="T13" r="T14" b="T15"/>
              <a:pathLst>
                <a:path w="18" h="47">
                  <a:moveTo>
                    <a:pt x="18" y="5"/>
                  </a:moveTo>
                  <a:lnTo>
                    <a:pt x="0" y="47"/>
                  </a:lnTo>
                  <a:lnTo>
                    <a:pt x="2" y="0"/>
                  </a:lnTo>
                  <a:lnTo>
                    <a:pt x="18" y="5"/>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7" name="Freeform 34">
              <a:extLst>
                <a:ext uri="{FF2B5EF4-FFF2-40B4-BE49-F238E27FC236}">
                  <a16:creationId xmlns:a16="http://schemas.microsoft.com/office/drawing/2014/main" id="{80FBB659-6617-A84D-B374-76E5ACD7969A}"/>
                </a:ext>
              </a:extLst>
            </p:cNvPr>
            <p:cNvSpPr>
              <a:spLocks/>
            </p:cNvSpPr>
            <p:nvPr/>
          </p:nvSpPr>
          <p:spPr bwMode="auto">
            <a:xfrm>
              <a:off x="4835" y="294"/>
              <a:ext cx="33" cy="37"/>
            </a:xfrm>
            <a:custGeom>
              <a:avLst/>
              <a:gdLst>
                <a:gd name="T0" fmla="*/ 33 w 33"/>
                <a:gd name="T1" fmla="*/ 16 h 37"/>
                <a:gd name="T2" fmla="*/ 0 w 33"/>
                <a:gd name="T3" fmla="*/ 37 h 37"/>
                <a:gd name="T4" fmla="*/ 23 w 33"/>
                <a:gd name="T5" fmla="*/ 0 h 37"/>
                <a:gd name="T6" fmla="*/ 33 w 33"/>
                <a:gd name="T7" fmla="*/ 16 h 37"/>
                <a:gd name="T8" fmla="*/ 0 60000 65536"/>
                <a:gd name="T9" fmla="*/ 0 60000 65536"/>
                <a:gd name="T10" fmla="*/ 0 60000 65536"/>
                <a:gd name="T11" fmla="*/ 0 60000 65536"/>
                <a:gd name="T12" fmla="*/ 0 w 33"/>
                <a:gd name="T13" fmla="*/ 0 h 37"/>
                <a:gd name="T14" fmla="*/ 33 w 33"/>
                <a:gd name="T15" fmla="*/ 37 h 37"/>
              </a:gdLst>
              <a:ahLst/>
              <a:cxnLst>
                <a:cxn ang="T8">
                  <a:pos x="T0" y="T1"/>
                </a:cxn>
                <a:cxn ang="T9">
                  <a:pos x="T2" y="T3"/>
                </a:cxn>
                <a:cxn ang="T10">
                  <a:pos x="T4" y="T5"/>
                </a:cxn>
                <a:cxn ang="T11">
                  <a:pos x="T6" y="T7"/>
                </a:cxn>
              </a:cxnLst>
              <a:rect l="T12" t="T13" r="T14" b="T15"/>
              <a:pathLst>
                <a:path w="33" h="37">
                  <a:moveTo>
                    <a:pt x="33" y="16"/>
                  </a:moveTo>
                  <a:lnTo>
                    <a:pt x="0" y="37"/>
                  </a:lnTo>
                  <a:lnTo>
                    <a:pt x="23" y="0"/>
                  </a:lnTo>
                  <a:lnTo>
                    <a:pt x="33" y="16"/>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8" name="Freeform 35">
              <a:extLst>
                <a:ext uri="{FF2B5EF4-FFF2-40B4-BE49-F238E27FC236}">
                  <a16:creationId xmlns:a16="http://schemas.microsoft.com/office/drawing/2014/main" id="{EBF9D5B0-15E4-EA4F-BFEE-5B5BDD15267D}"/>
                </a:ext>
              </a:extLst>
            </p:cNvPr>
            <p:cNvSpPr>
              <a:spLocks/>
            </p:cNvSpPr>
            <p:nvPr/>
          </p:nvSpPr>
          <p:spPr bwMode="auto">
            <a:xfrm>
              <a:off x="4839" y="350"/>
              <a:ext cx="35" cy="21"/>
            </a:xfrm>
            <a:custGeom>
              <a:avLst/>
              <a:gdLst>
                <a:gd name="T0" fmla="*/ 32 w 35"/>
                <a:gd name="T1" fmla="*/ 21 h 21"/>
                <a:gd name="T2" fmla="*/ 0 w 35"/>
                <a:gd name="T3" fmla="*/ 0 h 21"/>
                <a:gd name="T4" fmla="*/ 35 w 35"/>
                <a:gd name="T5" fmla="*/ 0 h 21"/>
                <a:gd name="T6" fmla="*/ 32 w 35"/>
                <a:gd name="T7" fmla="*/ 21 h 21"/>
                <a:gd name="T8" fmla="*/ 0 60000 65536"/>
                <a:gd name="T9" fmla="*/ 0 60000 65536"/>
                <a:gd name="T10" fmla="*/ 0 60000 65536"/>
                <a:gd name="T11" fmla="*/ 0 60000 65536"/>
                <a:gd name="T12" fmla="*/ 0 w 35"/>
                <a:gd name="T13" fmla="*/ 0 h 21"/>
                <a:gd name="T14" fmla="*/ 35 w 35"/>
                <a:gd name="T15" fmla="*/ 21 h 21"/>
              </a:gdLst>
              <a:ahLst/>
              <a:cxnLst>
                <a:cxn ang="T8">
                  <a:pos x="T0" y="T1"/>
                </a:cxn>
                <a:cxn ang="T9">
                  <a:pos x="T2" y="T3"/>
                </a:cxn>
                <a:cxn ang="T10">
                  <a:pos x="T4" y="T5"/>
                </a:cxn>
                <a:cxn ang="T11">
                  <a:pos x="T6" y="T7"/>
                </a:cxn>
              </a:cxnLst>
              <a:rect l="T12" t="T13" r="T14" b="T15"/>
              <a:pathLst>
                <a:path w="35" h="21">
                  <a:moveTo>
                    <a:pt x="32" y="21"/>
                  </a:moveTo>
                  <a:lnTo>
                    <a:pt x="0" y="0"/>
                  </a:lnTo>
                  <a:lnTo>
                    <a:pt x="35" y="0"/>
                  </a:lnTo>
                  <a:lnTo>
                    <a:pt x="32" y="21"/>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59" name="Freeform 36">
              <a:extLst>
                <a:ext uri="{FF2B5EF4-FFF2-40B4-BE49-F238E27FC236}">
                  <a16:creationId xmlns:a16="http://schemas.microsoft.com/office/drawing/2014/main" id="{AF79B53C-B956-AD4C-A759-2B6B8EF1F9F1}"/>
                </a:ext>
              </a:extLst>
            </p:cNvPr>
            <p:cNvSpPr>
              <a:spLocks/>
            </p:cNvSpPr>
            <p:nvPr/>
          </p:nvSpPr>
          <p:spPr bwMode="auto">
            <a:xfrm>
              <a:off x="4723" y="407"/>
              <a:ext cx="12" cy="10"/>
            </a:xfrm>
            <a:custGeom>
              <a:avLst/>
              <a:gdLst>
                <a:gd name="T0" fmla="*/ 10 w 12"/>
                <a:gd name="T1" fmla="*/ 3 h 10"/>
                <a:gd name="T2" fmla="*/ 10 w 12"/>
                <a:gd name="T3" fmla="*/ 2 h 10"/>
                <a:gd name="T4" fmla="*/ 9 w 12"/>
                <a:gd name="T5" fmla="*/ 0 h 10"/>
                <a:gd name="T6" fmla="*/ 9 w 12"/>
                <a:gd name="T7" fmla="*/ 0 h 10"/>
                <a:gd name="T8" fmla="*/ 7 w 12"/>
                <a:gd name="T9" fmla="*/ 0 h 10"/>
                <a:gd name="T10" fmla="*/ 5 w 12"/>
                <a:gd name="T11" fmla="*/ 0 h 10"/>
                <a:gd name="T12" fmla="*/ 5 w 12"/>
                <a:gd name="T13" fmla="*/ 0 h 10"/>
                <a:gd name="T14" fmla="*/ 4 w 12"/>
                <a:gd name="T15" fmla="*/ 0 h 10"/>
                <a:gd name="T16" fmla="*/ 4 w 12"/>
                <a:gd name="T17" fmla="*/ 0 h 10"/>
                <a:gd name="T18" fmla="*/ 2 w 12"/>
                <a:gd name="T19" fmla="*/ 0 h 10"/>
                <a:gd name="T20" fmla="*/ 2 w 12"/>
                <a:gd name="T21" fmla="*/ 2 h 10"/>
                <a:gd name="T22" fmla="*/ 0 w 12"/>
                <a:gd name="T23" fmla="*/ 2 h 10"/>
                <a:gd name="T24" fmla="*/ 0 w 12"/>
                <a:gd name="T25" fmla="*/ 3 h 10"/>
                <a:gd name="T26" fmla="*/ 2 w 12"/>
                <a:gd name="T27" fmla="*/ 10 h 10"/>
                <a:gd name="T28" fmla="*/ 4 w 12"/>
                <a:gd name="T29" fmla="*/ 8 h 10"/>
                <a:gd name="T30" fmla="*/ 5 w 12"/>
                <a:gd name="T31" fmla="*/ 8 h 10"/>
                <a:gd name="T32" fmla="*/ 5 w 12"/>
                <a:gd name="T33" fmla="*/ 7 h 10"/>
                <a:gd name="T34" fmla="*/ 7 w 12"/>
                <a:gd name="T35" fmla="*/ 7 h 10"/>
                <a:gd name="T36" fmla="*/ 9 w 12"/>
                <a:gd name="T37" fmla="*/ 7 h 10"/>
                <a:gd name="T38" fmla="*/ 9 w 12"/>
                <a:gd name="T39" fmla="*/ 7 h 10"/>
                <a:gd name="T40" fmla="*/ 10 w 12"/>
                <a:gd name="T41" fmla="*/ 7 h 10"/>
                <a:gd name="T42" fmla="*/ 10 w 12"/>
                <a:gd name="T43" fmla="*/ 5 h 10"/>
                <a:gd name="T44" fmla="*/ 10 w 12"/>
                <a:gd name="T45" fmla="*/ 5 h 10"/>
                <a:gd name="T46" fmla="*/ 12 w 12"/>
                <a:gd name="T47" fmla="*/ 5 h 10"/>
                <a:gd name="T48" fmla="*/ 12 w 12"/>
                <a:gd name="T49" fmla="*/ 5 h 10"/>
                <a:gd name="T50" fmla="*/ 12 w 12"/>
                <a:gd name="T51" fmla="*/ 7 h 10"/>
                <a:gd name="T52" fmla="*/ 12 w 12"/>
                <a:gd name="T53" fmla="*/ 5 h 10"/>
                <a:gd name="T54" fmla="*/ 12 w 12"/>
                <a:gd name="T55" fmla="*/ 5 h 10"/>
                <a:gd name="T56" fmla="*/ 12 w 12"/>
                <a:gd name="T57" fmla="*/ 5 h 10"/>
                <a:gd name="T58" fmla="*/ 10 w 12"/>
                <a:gd name="T59" fmla="*/ 3 h 1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
                <a:gd name="T91" fmla="*/ 0 h 10"/>
                <a:gd name="T92" fmla="*/ 12 w 12"/>
                <a:gd name="T93" fmla="*/ 10 h 1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 h="10">
                  <a:moveTo>
                    <a:pt x="10" y="3"/>
                  </a:moveTo>
                  <a:lnTo>
                    <a:pt x="10" y="2"/>
                  </a:lnTo>
                  <a:lnTo>
                    <a:pt x="9" y="0"/>
                  </a:lnTo>
                  <a:lnTo>
                    <a:pt x="7" y="0"/>
                  </a:lnTo>
                  <a:lnTo>
                    <a:pt x="5" y="0"/>
                  </a:lnTo>
                  <a:lnTo>
                    <a:pt x="4" y="0"/>
                  </a:lnTo>
                  <a:lnTo>
                    <a:pt x="2" y="0"/>
                  </a:lnTo>
                  <a:lnTo>
                    <a:pt x="2" y="2"/>
                  </a:lnTo>
                  <a:lnTo>
                    <a:pt x="0" y="2"/>
                  </a:lnTo>
                  <a:lnTo>
                    <a:pt x="0" y="3"/>
                  </a:lnTo>
                  <a:lnTo>
                    <a:pt x="2" y="10"/>
                  </a:lnTo>
                  <a:lnTo>
                    <a:pt x="4" y="8"/>
                  </a:lnTo>
                  <a:lnTo>
                    <a:pt x="5" y="8"/>
                  </a:lnTo>
                  <a:lnTo>
                    <a:pt x="5" y="7"/>
                  </a:lnTo>
                  <a:lnTo>
                    <a:pt x="7" y="7"/>
                  </a:lnTo>
                  <a:lnTo>
                    <a:pt x="9" y="7"/>
                  </a:lnTo>
                  <a:lnTo>
                    <a:pt x="10" y="7"/>
                  </a:lnTo>
                  <a:lnTo>
                    <a:pt x="10" y="5"/>
                  </a:lnTo>
                  <a:lnTo>
                    <a:pt x="12" y="5"/>
                  </a:lnTo>
                  <a:lnTo>
                    <a:pt x="12" y="7"/>
                  </a:lnTo>
                  <a:lnTo>
                    <a:pt x="12" y="5"/>
                  </a:lnTo>
                  <a:lnTo>
                    <a:pt x="10"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60" name="Freeform 37">
              <a:extLst>
                <a:ext uri="{FF2B5EF4-FFF2-40B4-BE49-F238E27FC236}">
                  <a16:creationId xmlns:a16="http://schemas.microsoft.com/office/drawing/2014/main" id="{CE229A75-1996-D247-B540-742AF6BCFF4D}"/>
                </a:ext>
              </a:extLst>
            </p:cNvPr>
            <p:cNvSpPr>
              <a:spLocks/>
            </p:cNvSpPr>
            <p:nvPr/>
          </p:nvSpPr>
          <p:spPr bwMode="auto">
            <a:xfrm>
              <a:off x="4753" y="381"/>
              <a:ext cx="16" cy="99"/>
            </a:xfrm>
            <a:custGeom>
              <a:avLst/>
              <a:gdLst>
                <a:gd name="T0" fmla="*/ 9 w 16"/>
                <a:gd name="T1" fmla="*/ 83 h 99"/>
                <a:gd name="T2" fmla="*/ 11 w 16"/>
                <a:gd name="T3" fmla="*/ 88 h 99"/>
                <a:gd name="T4" fmla="*/ 11 w 16"/>
                <a:gd name="T5" fmla="*/ 91 h 99"/>
                <a:gd name="T6" fmla="*/ 13 w 16"/>
                <a:gd name="T7" fmla="*/ 94 h 99"/>
                <a:gd name="T8" fmla="*/ 13 w 16"/>
                <a:gd name="T9" fmla="*/ 96 h 99"/>
                <a:gd name="T10" fmla="*/ 13 w 16"/>
                <a:gd name="T11" fmla="*/ 97 h 99"/>
                <a:gd name="T12" fmla="*/ 13 w 16"/>
                <a:gd name="T13" fmla="*/ 97 h 99"/>
                <a:gd name="T14" fmla="*/ 14 w 16"/>
                <a:gd name="T15" fmla="*/ 97 h 99"/>
                <a:gd name="T16" fmla="*/ 14 w 16"/>
                <a:gd name="T17" fmla="*/ 99 h 99"/>
                <a:gd name="T18" fmla="*/ 14 w 16"/>
                <a:gd name="T19" fmla="*/ 99 h 99"/>
                <a:gd name="T20" fmla="*/ 14 w 16"/>
                <a:gd name="T21" fmla="*/ 99 h 99"/>
                <a:gd name="T22" fmla="*/ 16 w 16"/>
                <a:gd name="T23" fmla="*/ 99 h 99"/>
                <a:gd name="T24" fmla="*/ 16 w 16"/>
                <a:gd name="T25" fmla="*/ 99 h 99"/>
                <a:gd name="T26" fmla="*/ 16 w 16"/>
                <a:gd name="T27" fmla="*/ 96 h 99"/>
                <a:gd name="T28" fmla="*/ 14 w 16"/>
                <a:gd name="T29" fmla="*/ 94 h 99"/>
                <a:gd name="T30" fmla="*/ 14 w 16"/>
                <a:gd name="T31" fmla="*/ 92 h 99"/>
                <a:gd name="T32" fmla="*/ 14 w 16"/>
                <a:gd name="T33" fmla="*/ 89 h 99"/>
                <a:gd name="T34" fmla="*/ 14 w 16"/>
                <a:gd name="T35" fmla="*/ 88 h 99"/>
                <a:gd name="T36" fmla="*/ 14 w 16"/>
                <a:gd name="T37" fmla="*/ 84 h 99"/>
                <a:gd name="T38" fmla="*/ 13 w 16"/>
                <a:gd name="T39" fmla="*/ 81 h 99"/>
                <a:gd name="T40" fmla="*/ 13 w 16"/>
                <a:gd name="T41" fmla="*/ 76 h 99"/>
                <a:gd name="T42" fmla="*/ 3 w 16"/>
                <a:gd name="T43" fmla="*/ 0 h 99"/>
                <a:gd name="T44" fmla="*/ 0 w 16"/>
                <a:gd name="T45" fmla="*/ 3 h 99"/>
                <a:gd name="T46" fmla="*/ 8 w 16"/>
                <a:gd name="T47" fmla="*/ 70 h 99"/>
                <a:gd name="T48" fmla="*/ 9 w 16"/>
                <a:gd name="T49" fmla="*/ 75 h 99"/>
                <a:gd name="T50" fmla="*/ 9 w 16"/>
                <a:gd name="T51" fmla="*/ 78 h 99"/>
                <a:gd name="T52" fmla="*/ 9 w 16"/>
                <a:gd name="T53" fmla="*/ 83 h 9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
                <a:gd name="T82" fmla="*/ 0 h 99"/>
                <a:gd name="T83" fmla="*/ 16 w 16"/>
                <a:gd name="T84" fmla="*/ 99 h 9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 h="99">
                  <a:moveTo>
                    <a:pt x="9" y="83"/>
                  </a:moveTo>
                  <a:lnTo>
                    <a:pt x="11" y="88"/>
                  </a:lnTo>
                  <a:lnTo>
                    <a:pt x="11" y="91"/>
                  </a:lnTo>
                  <a:lnTo>
                    <a:pt x="13" y="94"/>
                  </a:lnTo>
                  <a:lnTo>
                    <a:pt x="13" y="96"/>
                  </a:lnTo>
                  <a:lnTo>
                    <a:pt x="13" y="97"/>
                  </a:lnTo>
                  <a:lnTo>
                    <a:pt x="14" y="97"/>
                  </a:lnTo>
                  <a:lnTo>
                    <a:pt x="14" y="99"/>
                  </a:lnTo>
                  <a:lnTo>
                    <a:pt x="16" y="99"/>
                  </a:lnTo>
                  <a:lnTo>
                    <a:pt x="16" y="96"/>
                  </a:lnTo>
                  <a:lnTo>
                    <a:pt x="14" y="94"/>
                  </a:lnTo>
                  <a:lnTo>
                    <a:pt x="14" y="92"/>
                  </a:lnTo>
                  <a:lnTo>
                    <a:pt x="14" y="89"/>
                  </a:lnTo>
                  <a:lnTo>
                    <a:pt x="14" y="88"/>
                  </a:lnTo>
                  <a:lnTo>
                    <a:pt x="14" y="84"/>
                  </a:lnTo>
                  <a:lnTo>
                    <a:pt x="13" y="81"/>
                  </a:lnTo>
                  <a:lnTo>
                    <a:pt x="13" y="76"/>
                  </a:lnTo>
                  <a:lnTo>
                    <a:pt x="3" y="0"/>
                  </a:lnTo>
                  <a:lnTo>
                    <a:pt x="0" y="3"/>
                  </a:lnTo>
                  <a:lnTo>
                    <a:pt x="8" y="70"/>
                  </a:lnTo>
                  <a:lnTo>
                    <a:pt x="9" y="75"/>
                  </a:lnTo>
                  <a:lnTo>
                    <a:pt x="9" y="78"/>
                  </a:lnTo>
                  <a:lnTo>
                    <a:pt x="9" y="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61" name="Freeform 38">
              <a:extLst>
                <a:ext uri="{FF2B5EF4-FFF2-40B4-BE49-F238E27FC236}">
                  <a16:creationId xmlns:a16="http://schemas.microsoft.com/office/drawing/2014/main" id="{0DE67B81-8BE7-7249-96EE-D36F2C81DF85}"/>
                </a:ext>
              </a:extLst>
            </p:cNvPr>
            <p:cNvSpPr>
              <a:spLocks/>
            </p:cNvSpPr>
            <p:nvPr/>
          </p:nvSpPr>
          <p:spPr bwMode="auto">
            <a:xfrm>
              <a:off x="4727" y="341"/>
              <a:ext cx="24" cy="32"/>
            </a:xfrm>
            <a:custGeom>
              <a:avLst/>
              <a:gdLst>
                <a:gd name="T0" fmla="*/ 19 w 24"/>
                <a:gd name="T1" fmla="*/ 14 h 32"/>
                <a:gd name="T2" fmla="*/ 18 w 24"/>
                <a:gd name="T3" fmla="*/ 16 h 32"/>
                <a:gd name="T4" fmla="*/ 18 w 24"/>
                <a:gd name="T5" fmla="*/ 17 h 32"/>
                <a:gd name="T6" fmla="*/ 18 w 24"/>
                <a:gd name="T7" fmla="*/ 19 h 32"/>
                <a:gd name="T8" fmla="*/ 16 w 24"/>
                <a:gd name="T9" fmla="*/ 19 h 32"/>
                <a:gd name="T10" fmla="*/ 16 w 24"/>
                <a:gd name="T11" fmla="*/ 21 h 32"/>
                <a:gd name="T12" fmla="*/ 14 w 24"/>
                <a:gd name="T13" fmla="*/ 22 h 32"/>
                <a:gd name="T14" fmla="*/ 13 w 24"/>
                <a:gd name="T15" fmla="*/ 22 h 32"/>
                <a:gd name="T16" fmla="*/ 13 w 24"/>
                <a:gd name="T17" fmla="*/ 24 h 32"/>
                <a:gd name="T18" fmla="*/ 11 w 24"/>
                <a:gd name="T19" fmla="*/ 24 h 32"/>
                <a:gd name="T20" fmla="*/ 9 w 24"/>
                <a:gd name="T21" fmla="*/ 26 h 32"/>
                <a:gd name="T22" fmla="*/ 8 w 24"/>
                <a:gd name="T23" fmla="*/ 26 h 32"/>
                <a:gd name="T24" fmla="*/ 6 w 24"/>
                <a:gd name="T25" fmla="*/ 26 h 32"/>
                <a:gd name="T26" fmla="*/ 6 w 24"/>
                <a:gd name="T27" fmla="*/ 26 h 32"/>
                <a:gd name="T28" fmla="*/ 5 w 24"/>
                <a:gd name="T29" fmla="*/ 26 h 32"/>
                <a:gd name="T30" fmla="*/ 3 w 24"/>
                <a:gd name="T31" fmla="*/ 26 h 32"/>
                <a:gd name="T32" fmla="*/ 1 w 24"/>
                <a:gd name="T33" fmla="*/ 24 h 32"/>
                <a:gd name="T34" fmla="*/ 1 w 24"/>
                <a:gd name="T35" fmla="*/ 24 h 32"/>
                <a:gd name="T36" fmla="*/ 0 w 24"/>
                <a:gd name="T37" fmla="*/ 24 h 32"/>
                <a:gd name="T38" fmla="*/ 0 w 24"/>
                <a:gd name="T39" fmla="*/ 22 h 32"/>
                <a:gd name="T40" fmla="*/ 0 w 24"/>
                <a:gd name="T41" fmla="*/ 22 h 32"/>
                <a:gd name="T42" fmla="*/ 0 w 24"/>
                <a:gd name="T43" fmla="*/ 24 h 32"/>
                <a:gd name="T44" fmla="*/ 0 w 24"/>
                <a:gd name="T45" fmla="*/ 26 h 32"/>
                <a:gd name="T46" fmla="*/ 1 w 24"/>
                <a:gd name="T47" fmla="*/ 26 h 32"/>
                <a:gd name="T48" fmla="*/ 1 w 24"/>
                <a:gd name="T49" fmla="*/ 27 h 32"/>
                <a:gd name="T50" fmla="*/ 3 w 24"/>
                <a:gd name="T51" fmla="*/ 29 h 32"/>
                <a:gd name="T52" fmla="*/ 3 w 24"/>
                <a:gd name="T53" fmla="*/ 29 h 32"/>
                <a:gd name="T54" fmla="*/ 5 w 24"/>
                <a:gd name="T55" fmla="*/ 30 h 32"/>
                <a:gd name="T56" fmla="*/ 6 w 24"/>
                <a:gd name="T57" fmla="*/ 30 h 32"/>
                <a:gd name="T58" fmla="*/ 8 w 24"/>
                <a:gd name="T59" fmla="*/ 30 h 32"/>
                <a:gd name="T60" fmla="*/ 8 w 24"/>
                <a:gd name="T61" fmla="*/ 32 h 32"/>
                <a:gd name="T62" fmla="*/ 9 w 24"/>
                <a:gd name="T63" fmla="*/ 32 h 32"/>
                <a:gd name="T64" fmla="*/ 11 w 24"/>
                <a:gd name="T65" fmla="*/ 32 h 32"/>
                <a:gd name="T66" fmla="*/ 13 w 24"/>
                <a:gd name="T67" fmla="*/ 32 h 32"/>
                <a:gd name="T68" fmla="*/ 14 w 24"/>
                <a:gd name="T69" fmla="*/ 32 h 32"/>
                <a:gd name="T70" fmla="*/ 14 w 24"/>
                <a:gd name="T71" fmla="*/ 30 h 32"/>
                <a:gd name="T72" fmla="*/ 16 w 24"/>
                <a:gd name="T73" fmla="*/ 30 h 32"/>
                <a:gd name="T74" fmla="*/ 18 w 24"/>
                <a:gd name="T75" fmla="*/ 29 h 32"/>
                <a:gd name="T76" fmla="*/ 18 w 24"/>
                <a:gd name="T77" fmla="*/ 29 h 32"/>
                <a:gd name="T78" fmla="*/ 19 w 24"/>
                <a:gd name="T79" fmla="*/ 27 h 32"/>
                <a:gd name="T80" fmla="*/ 21 w 24"/>
                <a:gd name="T81" fmla="*/ 26 h 32"/>
                <a:gd name="T82" fmla="*/ 21 w 24"/>
                <a:gd name="T83" fmla="*/ 26 h 32"/>
                <a:gd name="T84" fmla="*/ 22 w 24"/>
                <a:gd name="T85" fmla="*/ 24 h 32"/>
                <a:gd name="T86" fmla="*/ 22 w 24"/>
                <a:gd name="T87" fmla="*/ 22 h 32"/>
                <a:gd name="T88" fmla="*/ 22 w 24"/>
                <a:gd name="T89" fmla="*/ 21 h 32"/>
                <a:gd name="T90" fmla="*/ 24 w 24"/>
                <a:gd name="T91" fmla="*/ 17 h 32"/>
                <a:gd name="T92" fmla="*/ 24 w 24"/>
                <a:gd name="T93" fmla="*/ 14 h 32"/>
                <a:gd name="T94" fmla="*/ 22 w 24"/>
                <a:gd name="T95" fmla="*/ 11 h 32"/>
                <a:gd name="T96" fmla="*/ 22 w 24"/>
                <a:gd name="T97" fmla="*/ 6 h 32"/>
                <a:gd name="T98" fmla="*/ 21 w 24"/>
                <a:gd name="T99" fmla="*/ 4 h 32"/>
                <a:gd name="T100" fmla="*/ 21 w 24"/>
                <a:gd name="T101" fmla="*/ 3 h 32"/>
                <a:gd name="T102" fmla="*/ 19 w 24"/>
                <a:gd name="T103" fmla="*/ 1 h 32"/>
                <a:gd name="T104" fmla="*/ 18 w 24"/>
                <a:gd name="T105" fmla="*/ 0 h 32"/>
                <a:gd name="T106" fmla="*/ 18 w 24"/>
                <a:gd name="T107" fmla="*/ 0 h 32"/>
                <a:gd name="T108" fmla="*/ 18 w 24"/>
                <a:gd name="T109" fmla="*/ 0 h 32"/>
                <a:gd name="T110" fmla="*/ 18 w 24"/>
                <a:gd name="T111" fmla="*/ 0 h 32"/>
                <a:gd name="T112" fmla="*/ 19 w 24"/>
                <a:gd name="T113" fmla="*/ 1 h 32"/>
                <a:gd name="T114" fmla="*/ 19 w 24"/>
                <a:gd name="T115" fmla="*/ 4 h 32"/>
                <a:gd name="T116" fmla="*/ 19 w 24"/>
                <a:gd name="T117" fmla="*/ 8 h 32"/>
                <a:gd name="T118" fmla="*/ 19 w 24"/>
                <a:gd name="T119" fmla="*/ 11 h 32"/>
                <a:gd name="T120" fmla="*/ 19 w 24"/>
                <a:gd name="T121" fmla="*/ 14 h 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4"/>
                <a:gd name="T184" fmla="*/ 0 h 32"/>
                <a:gd name="T185" fmla="*/ 24 w 24"/>
                <a:gd name="T186" fmla="*/ 32 h 3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4" h="32">
                  <a:moveTo>
                    <a:pt x="19" y="14"/>
                  </a:moveTo>
                  <a:lnTo>
                    <a:pt x="18" y="16"/>
                  </a:lnTo>
                  <a:lnTo>
                    <a:pt x="18" y="17"/>
                  </a:lnTo>
                  <a:lnTo>
                    <a:pt x="18" y="19"/>
                  </a:lnTo>
                  <a:lnTo>
                    <a:pt x="16" y="19"/>
                  </a:lnTo>
                  <a:lnTo>
                    <a:pt x="16" y="21"/>
                  </a:lnTo>
                  <a:lnTo>
                    <a:pt x="14" y="22"/>
                  </a:lnTo>
                  <a:lnTo>
                    <a:pt x="13" y="22"/>
                  </a:lnTo>
                  <a:lnTo>
                    <a:pt x="13" y="24"/>
                  </a:lnTo>
                  <a:lnTo>
                    <a:pt x="11" y="24"/>
                  </a:lnTo>
                  <a:lnTo>
                    <a:pt x="9" y="26"/>
                  </a:lnTo>
                  <a:lnTo>
                    <a:pt x="8" y="26"/>
                  </a:lnTo>
                  <a:lnTo>
                    <a:pt x="6" y="26"/>
                  </a:lnTo>
                  <a:lnTo>
                    <a:pt x="5" y="26"/>
                  </a:lnTo>
                  <a:lnTo>
                    <a:pt x="3" y="26"/>
                  </a:lnTo>
                  <a:lnTo>
                    <a:pt x="1" y="24"/>
                  </a:lnTo>
                  <a:lnTo>
                    <a:pt x="0" y="24"/>
                  </a:lnTo>
                  <a:lnTo>
                    <a:pt x="0" y="22"/>
                  </a:lnTo>
                  <a:lnTo>
                    <a:pt x="0" y="24"/>
                  </a:lnTo>
                  <a:lnTo>
                    <a:pt x="0" y="26"/>
                  </a:lnTo>
                  <a:lnTo>
                    <a:pt x="1" y="26"/>
                  </a:lnTo>
                  <a:lnTo>
                    <a:pt x="1" y="27"/>
                  </a:lnTo>
                  <a:lnTo>
                    <a:pt x="3" y="29"/>
                  </a:lnTo>
                  <a:lnTo>
                    <a:pt x="5" y="30"/>
                  </a:lnTo>
                  <a:lnTo>
                    <a:pt x="6" y="30"/>
                  </a:lnTo>
                  <a:lnTo>
                    <a:pt x="8" y="30"/>
                  </a:lnTo>
                  <a:lnTo>
                    <a:pt x="8" y="32"/>
                  </a:lnTo>
                  <a:lnTo>
                    <a:pt x="9" y="32"/>
                  </a:lnTo>
                  <a:lnTo>
                    <a:pt x="11" y="32"/>
                  </a:lnTo>
                  <a:lnTo>
                    <a:pt x="13" y="32"/>
                  </a:lnTo>
                  <a:lnTo>
                    <a:pt x="14" y="32"/>
                  </a:lnTo>
                  <a:lnTo>
                    <a:pt x="14" y="30"/>
                  </a:lnTo>
                  <a:lnTo>
                    <a:pt x="16" y="30"/>
                  </a:lnTo>
                  <a:lnTo>
                    <a:pt x="18" y="29"/>
                  </a:lnTo>
                  <a:lnTo>
                    <a:pt x="19" y="27"/>
                  </a:lnTo>
                  <a:lnTo>
                    <a:pt x="21" y="26"/>
                  </a:lnTo>
                  <a:lnTo>
                    <a:pt x="22" y="24"/>
                  </a:lnTo>
                  <a:lnTo>
                    <a:pt x="22" y="22"/>
                  </a:lnTo>
                  <a:lnTo>
                    <a:pt x="22" y="21"/>
                  </a:lnTo>
                  <a:lnTo>
                    <a:pt x="24" y="17"/>
                  </a:lnTo>
                  <a:lnTo>
                    <a:pt x="24" y="14"/>
                  </a:lnTo>
                  <a:lnTo>
                    <a:pt x="22" y="11"/>
                  </a:lnTo>
                  <a:lnTo>
                    <a:pt x="22" y="6"/>
                  </a:lnTo>
                  <a:lnTo>
                    <a:pt x="21" y="4"/>
                  </a:lnTo>
                  <a:lnTo>
                    <a:pt x="21" y="3"/>
                  </a:lnTo>
                  <a:lnTo>
                    <a:pt x="19" y="1"/>
                  </a:lnTo>
                  <a:lnTo>
                    <a:pt x="18" y="0"/>
                  </a:lnTo>
                  <a:lnTo>
                    <a:pt x="19" y="1"/>
                  </a:lnTo>
                  <a:lnTo>
                    <a:pt x="19" y="4"/>
                  </a:lnTo>
                  <a:lnTo>
                    <a:pt x="19" y="8"/>
                  </a:lnTo>
                  <a:lnTo>
                    <a:pt x="19" y="11"/>
                  </a:lnTo>
                  <a:lnTo>
                    <a:pt x="19"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62" name="Freeform 39">
              <a:extLst>
                <a:ext uri="{FF2B5EF4-FFF2-40B4-BE49-F238E27FC236}">
                  <a16:creationId xmlns:a16="http://schemas.microsoft.com/office/drawing/2014/main" id="{6A0DE425-C882-F041-842A-60733DBE275C}"/>
                </a:ext>
              </a:extLst>
            </p:cNvPr>
            <p:cNvSpPr>
              <a:spLocks/>
            </p:cNvSpPr>
            <p:nvPr/>
          </p:nvSpPr>
          <p:spPr bwMode="auto">
            <a:xfrm>
              <a:off x="4749" y="457"/>
              <a:ext cx="36" cy="54"/>
            </a:xfrm>
            <a:custGeom>
              <a:avLst/>
              <a:gdLst>
                <a:gd name="T0" fmla="*/ 33 w 36"/>
                <a:gd name="T1" fmla="*/ 0 h 54"/>
                <a:gd name="T2" fmla="*/ 31 w 36"/>
                <a:gd name="T3" fmla="*/ 5 h 54"/>
                <a:gd name="T4" fmla="*/ 31 w 36"/>
                <a:gd name="T5" fmla="*/ 10 h 54"/>
                <a:gd name="T6" fmla="*/ 30 w 36"/>
                <a:gd name="T7" fmla="*/ 13 h 54"/>
                <a:gd name="T8" fmla="*/ 30 w 36"/>
                <a:gd name="T9" fmla="*/ 16 h 54"/>
                <a:gd name="T10" fmla="*/ 30 w 36"/>
                <a:gd name="T11" fmla="*/ 20 h 54"/>
                <a:gd name="T12" fmla="*/ 28 w 36"/>
                <a:gd name="T13" fmla="*/ 21 h 54"/>
                <a:gd name="T14" fmla="*/ 28 w 36"/>
                <a:gd name="T15" fmla="*/ 25 h 54"/>
                <a:gd name="T16" fmla="*/ 28 w 36"/>
                <a:gd name="T17" fmla="*/ 26 h 54"/>
                <a:gd name="T18" fmla="*/ 26 w 36"/>
                <a:gd name="T19" fmla="*/ 29 h 54"/>
                <a:gd name="T20" fmla="*/ 25 w 36"/>
                <a:gd name="T21" fmla="*/ 33 h 54"/>
                <a:gd name="T22" fmla="*/ 23 w 36"/>
                <a:gd name="T23" fmla="*/ 36 h 54"/>
                <a:gd name="T24" fmla="*/ 21 w 36"/>
                <a:gd name="T25" fmla="*/ 39 h 54"/>
                <a:gd name="T26" fmla="*/ 20 w 36"/>
                <a:gd name="T27" fmla="*/ 41 h 54"/>
                <a:gd name="T28" fmla="*/ 18 w 36"/>
                <a:gd name="T29" fmla="*/ 42 h 54"/>
                <a:gd name="T30" fmla="*/ 17 w 36"/>
                <a:gd name="T31" fmla="*/ 44 h 54"/>
                <a:gd name="T32" fmla="*/ 15 w 36"/>
                <a:gd name="T33" fmla="*/ 46 h 54"/>
                <a:gd name="T34" fmla="*/ 13 w 36"/>
                <a:gd name="T35" fmla="*/ 46 h 54"/>
                <a:gd name="T36" fmla="*/ 12 w 36"/>
                <a:gd name="T37" fmla="*/ 47 h 54"/>
                <a:gd name="T38" fmla="*/ 10 w 36"/>
                <a:gd name="T39" fmla="*/ 47 h 54"/>
                <a:gd name="T40" fmla="*/ 10 w 36"/>
                <a:gd name="T41" fmla="*/ 47 h 54"/>
                <a:gd name="T42" fmla="*/ 9 w 36"/>
                <a:gd name="T43" fmla="*/ 47 h 54"/>
                <a:gd name="T44" fmla="*/ 7 w 36"/>
                <a:gd name="T45" fmla="*/ 47 h 54"/>
                <a:gd name="T46" fmla="*/ 5 w 36"/>
                <a:gd name="T47" fmla="*/ 47 h 54"/>
                <a:gd name="T48" fmla="*/ 5 w 36"/>
                <a:gd name="T49" fmla="*/ 47 h 54"/>
                <a:gd name="T50" fmla="*/ 4 w 36"/>
                <a:gd name="T51" fmla="*/ 47 h 54"/>
                <a:gd name="T52" fmla="*/ 2 w 36"/>
                <a:gd name="T53" fmla="*/ 46 h 54"/>
                <a:gd name="T54" fmla="*/ 2 w 36"/>
                <a:gd name="T55" fmla="*/ 46 h 54"/>
                <a:gd name="T56" fmla="*/ 0 w 36"/>
                <a:gd name="T57" fmla="*/ 46 h 54"/>
                <a:gd name="T58" fmla="*/ 2 w 36"/>
                <a:gd name="T59" fmla="*/ 47 h 54"/>
                <a:gd name="T60" fmla="*/ 2 w 36"/>
                <a:gd name="T61" fmla="*/ 49 h 54"/>
                <a:gd name="T62" fmla="*/ 4 w 36"/>
                <a:gd name="T63" fmla="*/ 49 h 54"/>
                <a:gd name="T64" fmla="*/ 5 w 36"/>
                <a:gd name="T65" fmla="*/ 51 h 54"/>
                <a:gd name="T66" fmla="*/ 5 w 36"/>
                <a:gd name="T67" fmla="*/ 52 h 54"/>
                <a:gd name="T68" fmla="*/ 7 w 36"/>
                <a:gd name="T69" fmla="*/ 52 h 54"/>
                <a:gd name="T70" fmla="*/ 7 w 36"/>
                <a:gd name="T71" fmla="*/ 54 h 54"/>
                <a:gd name="T72" fmla="*/ 9 w 36"/>
                <a:gd name="T73" fmla="*/ 54 h 54"/>
                <a:gd name="T74" fmla="*/ 10 w 36"/>
                <a:gd name="T75" fmla="*/ 54 h 54"/>
                <a:gd name="T76" fmla="*/ 12 w 36"/>
                <a:gd name="T77" fmla="*/ 54 h 54"/>
                <a:gd name="T78" fmla="*/ 12 w 36"/>
                <a:gd name="T79" fmla="*/ 54 h 54"/>
                <a:gd name="T80" fmla="*/ 13 w 36"/>
                <a:gd name="T81" fmla="*/ 54 h 54"/>
                <a:gd name="T82" fmla="*/ 15 w 36"/>
                <a:gd name="T83" fmla="*/ 54 h 54"/>
                <a:gd name="T84" fmla="*/ 17 w 36"/>
                <a:gd name="T85" fmla="*/ 54 h 54"/>
                <a:gd name="T86" fmla="*/ 18 w 36"/>
                <a:gd name="T87" fmla="*/ 52 h 54"/>
                <a:gd name="T88" fmla="*/ 18 w 36"/>
                <a:gd name="T89" fmla="*/ 52 h 54"/>
                <a:gd name="T90" fmla="*/ 21 w 36"/>
                <a:gd name="T91" fmla="*/ 51 h 54"/>
                <a:gd name="T92" fmla="*/ 23 w 36"/>
                <a:gd name="T93" fmla="*/ 49 h 54"/>
                <a:gd name="T94" fmla="*/ 25 w 36"/>
                <a:gd name="T95" fmla="*/ 47 h 54"/>
                <a:gd name="T96" fmla="*/ 26 w 36"/>
                <a:gd name="T97" fmla="*/ 46 h 54"/>
                <a:gd name="T98" fmla="*/ 28 w 36"/>
                <a:gd name="T99" fmla="*/ 42 h 54"/>
                <a:gd name="T100" fmla="*/ 30 w 36"/>
                <a:gd name="T101" fmla="*/ 39 h 54"/>
                <a:gd name="T102" fmla="*/ 30 w 36"/>
                <a:gd name="T103" fmla="*/ 36 h 54"/>
                <a:gd name="T104" fmla="*/ 31 w 36"/>
                <a:gd name="T105" fmla="*/ 33 h 54"/>
                <a:gd name="T106" fmla="*/ 33 w 36"/>
                <a:gd name="T107" fmla="*/ 31 h 54"/>
                <a:gd name="T108" fmla="*/ 33 w 36"/>
                <a:gd name="T109" fmla="*/ 28 h 54"/>
                <a:gd name="T110" fmla="*/ 33 w 36"/>
                <a:gd name="T111" fmla="*/ 25 h 54"/>
                <a:gd name="T112" fmla="*/ 34 w 36"/>
                <a:gd name="T113" fmla="*/ 21 h 54"/>
                <a:gd name="T114" fmla="*/ 34 w 36"/>
                <a:gd name="T115" fmla="*/ 16 h 54"/>
                <a:gd name="T116" fmla="*/ 36 w 36"/>
                <a:gd name="T117" fmla="*/ 12 h 54"/>
                <a:gd name="T118" fmla="*/ 36 w 36"/>
                <a:gd name="T119" fmla="*/ 7 h 54"/>
                <a:gd name="T120" fmla="*/ 36 w 36"/>
                <a:gd name="T121" fmla="*/ 2 h 54"/>
                <a:gd name="T122" fmla="*/ 33 w 36"/>
                <a:gd name="T123" fmla="*/ 0 h 5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6"/>
                <a:gd name="T187" fmla="*/ 0 h 54"/>
                <a:gd name="T188" fmla="*/ 36 w 36"/>
                <a:gd name="T189" fmla="*/ 54 h 5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6" h="54">
                  <a:moveTo>
                    <a:pt x="33" y="0"/>
                  </a:moveTo>
                  <a:lnTo>
                    <a:pt x="31" y="5"/>
                  </a:lnTo>
                  <a:lnTo>
                    <a:pt x="31" y="10"/>
                  </a:lnTo>
                  <a:lnTo>
                    <a:pt x="30" y="13"/>
                  </a:lnTo>
                  <a:lnTo>
                    <a:pt x="30" y="16"/>
                  </a:lnTo>
                  <a:lnTo>
                    <a:pt x="30" y="20"/>
                  </a:lnTo>
                  <a:lnTo>
                    <a:pt x="28" y="21"/>
                  </a:lnTo>
                  <a:lnTo>
                    <a:pt x="28" y="25"/>
                  </a:lnTo>
                  <a:lnTo>
                    <a:pt x="28" y="26"/>
                  </a:lnTo>
                  <a:lnTo>
                    <a:pt x="26" y="29"/>
                  </a:lnTo>
                  <a:lnTo>
                    <a:pt x="25" y="33"/>
                  </a:lnTo>
                  <a:lnTo>
                    <a:pt x="23" y="36"/>
                  </a:lnTo>
                  <a:lnTo>
                    <a:pt x="21" y="39"/>
                  </a:lnTo>
                  <a:lnTo>
                    <a:pt x="20" y="41"/>
                  </a:lnTo>
                  <a:lnTo>
                    <a:pt x="18" y="42"/>
                  </a:lnTo>
                  <a:lnTo>
                    <a:pt x="17" y="44"/>
                  </a:lnTo>
                  <a:lnTo>
                    <a:pt x="15" y="46"/>
                  </a:lnTo>
                  <a:lnTo>
                    <a:pt x="13" y="46"/>
                  </a:lnTo>
                  <a:lnTo>
                    <a:pt x="12" y="47"/>
                  </a:lnTo>
                  <a:lnTo>
                    <a:pt x="10" y="47"/>
                  </a:lnTo>
                  <a:lnTo>
                    <a:pt x="9" y="47"/>
                  </a:lnTo>
                  <a:lnTo>
                    <a:pt x="7" y="47"/>
                  </a:lnTo>
                  <a:lnTo>
                    <a:pt x="5" y="47"/>
                  </a:lnTo>
                  <a:lnTo>
                    <a:pt x="4" y="47"/>
                  </a:lnTo>
                  <a:lnTo>
                    <a:pt x="2" y="46"/>
                  </a:lnTo>
                  <a:lnTo>
                    <a:pt x="0" y="46"/>
                  </a:lnTo>
                  <a:lnTo>
                    <a:pt x="2" y="47"/>
                  </a:lnTo>
                  <a:lnTo>
                    <a:pt x="2" y="49"/>
                  </a:lnTo>
                  <a:lnTo>
                    <a:pt x="4" y="49"/>
                  </a:lnTo>
                  <a:lnTo>
                    <a:pt x="5" y="51"/>
                  </a:lnTo>
                  <a:lnTo>
                    <a:pt x="5" y="52"/>
                  </a:lnTo>
                  <a:lnTo>
                    <a:pt x="7" y="52"/>
                  </a:lnTo>
                  <a:lnTo>
                    <a:pt x="7" y="54"/>
                  </a:lnTo>
                  <a:lnTo>
                    <a:pt x="9" y="54"/>
                  </a:lnTo>
                  <a:lnTo>
                    <a:pt x="10" y="54"/>
                  </a:lnTo>
                  <a:lnTo>
                    <a:pt x="12" y="54"/>
                  </a:lnTo>
                  <a:lnTo>
                    <a:pt x="13" y="54"/>
                  </a:lnTo>
                  <a:lnTo>
                    <a:pt x="15" y="54"/>
                  </a:lnTo>
                  <a:lnTo>
                    <a:pt x="17" y="54"/>
                  </a:lnTo>
                  <a:lnTo>
                    <a:pt x="18" y="52"/>
                  </a:lnTo>
                  <a:lnTo>
                    <a:pt x="21" y="51"/>
                  </a:lnTo>
                  <a:lnTo>
                    <a:pt x="23" y="49"/>
                  </a:lnTo>
                  <a:lnTo>
                    <a:pt x="25" y="47"/>
                  </a:lnTo>
                  <a:lnTo>
                    <a:pt x="26" y="46"/>
                  </a:lnTo>
                  <a:lnTo>
                    <a:pt x="28" y="42"/>
                  </a:lnTo>
                  <a:lnTo>
                    <a:pt x="30" y="39"/>
                  </a:lnTo>
                  <a:lnTo>
                    <a:pt x="30" y="36"/>
                  </a:lnTo>
                  <a:lnTo>
                    <a:pt x="31" y="33"/>
                  </a:lnTo>
                  <a:lnTo>
                    <a:pt x="33" y="31"/>
                  </a:lnTo>
                  <a:lnTo>
                    <a:pt x="33" y="28"/>
                  </a:lnTo>
                  <a:lnTo>
                    <a:pt x="33" y="25"/>
                  </a:lnTo>
                  <a:lnTo>
                    <a:pt x="34" y="21"/>
                  </a:lnTo>
                  <a:lnTo>
                    <a:pt x="34" y="16"/>
                  </a:lnTo>
                  <a:lnTo>
                    <a:pt x="36" y="12"/>
                  </a:lnTo>
                  <a:lnTo>
                    <a:pt x="36" y="7"/>
                  </a:lnTo>
                  <a:lnTo>
                    <a:pt x="36" y="2"/>
                  </a:lnTo>
                  <a:lnTo>
                    <a:pt x="3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63" name="Freeform 40">
              <a:extLst>
                <a:ext uri="{FF2B5EF4-FFF2-40B4-BE49-F238E27FC236}">
                  <a16:creationId xmlns:a16="http://schemas.microsoft.com/office/drawing/2014/main" id="{F58EBA7F-EC51-6D40-A007-9CAC55F559F1}"/>
                </a:ext>
              </a:extLst>
            </p:cNvPr>
            <p:cNvSpPr>
              <a:spLocks/>
            </p:cNvSpPr>
            <p:nvPr/>
          </p:nvSpPr>
          <p:spPr bwMode="auto">
            <a:xfrm>
              <a:off x="4769" y="452"/>
              <a:ext cx="13" cy="34"/>
            </a:xfrm>
            <a:custGeom>
              <a:avLst/>
              <a:gdLst>
                <a:gd name="T0" fmla="*/ 3 w 13"/>
                <a:gd name="T1" fmla="*/ 33 h 34"/>
                <a:gd name="T2" fmla="*/ 3 w 13"/>
                <a:gd name="T3" fmla="*/ 34 h 34"/>
                <a:gd name="T4" fmla="*/ 3 w 13"/>
                <a:gd name="T5" fmla="*/ 33 h 34"/>
                <a:gd name="T6" fmla="*/ 5 w 13"/>
                <a:gd name="T7" fmla="*/ 33 h 34"/>
                <a:gd name="T8" fmla="*/ 5 w 13"/>
                <a:gd name="T9" fmla="*/ 33 h 34"/>
                <a:gd name="T10" fmla="*/ 5 w 13"/>
                <a:gd name="T11" fmla="*/ 33 h 34"/>
                <a:gd name="T12" fmla="*/ 6 w 13"/>
                <a:gd name="T13" fmla="*/ 31 h 34"/>
                <a:gd name="T14" fmla="*/ 6 w 13"/>
                <a:gd name="T15" fmla="*/ 31 h 34"/>
                <a:gd name="T16" fmla="*/ 8 w 13"/>
                <a:gd name="T17" fmla="*/ 30 h 34"/>
                <a:gd name="T18" fmla="*/ 8 w 13"/>
                <a:gd name="T19" fmla="*/ 28 h 34"/>
                <a:gd name="T20" fmla="*/ 8 w 13"/>
                <a:gd name="T21" fmla="*/ 26 h 34"/>
                <a:gd name="T22" fmla="*/ 10 w 13"/>
                <a:gd name="T23" fmla="*/ 25 h 34"/>
                <a:gd name="T24" fmla="*/ 10 w 13"/>
                <a:gd name="T25" fmla="*/ 23 h 34"/>
                <a:gd name="T26" fmla="*/ 10 w 13"/>
                <a:gd name="T27" fmla="*/ 18 h 34"/>
                <a:gd name="T28" fmla="*/ 11 w 13"/>
                <a:gd name="T29" fmla="*/ 15 h 34"/>
                <a:gd name="T30" fmla="*/ 11 w 13"/>
                <a:gd name="T31" fmla="*/ 10 h 34"/>
                <a:gd name="T32" fmla="*/ 11 w 13"/>
                <a:gd name="T33" fmla="*/ 5 h 34"/>
                <a:gd name="T34" fmla="*/ 13 w 13"/>
                <a:gd name="T35" fmla="*/ 5 h 34"/>
                <a:gd name="T36" fmla="*/ 13 w 13"/>
                <a:gd name="T37" fmla="*/ 5 h 34"/>
                <a:gd name="T38" fmla="*/ 13 w 13"/>
                <a:gd name="T39" fmla="*/ 4 h 34"/>
                <a:gd name="T40" fmla="*/ 13 w 13"/>
                <a:gd name="T41" fmla="*/ 2 h 34"/>
                <a:gd name="T42" fmla="*/ 13 w 13"/>
                <a:gd name="T43" fmla="*/ 0 h 34"/>
                <a:gd name="T44" fmla="*/ 8 w 13"/>
                <a:gd name="T45" fmla="*/ 0 h 34"/>
                <a:gd name="T46" fmla="*/ 8 w 13"/>
                <a:gd name="T47" fmla="*/ 4 h 34"/>
                <a:gd name="T48" fmla="*/ 6 w 13"/>
                <a:gd name="T49" fmla="*/ 9 h 34"/>
                <a:gd name="T50" fmla="*/ 6 w 13"/>
                <a:gd name="T51" fmla="*/ 12 h 34"/>
                <a:gd name="T52" fmla="*/ 5 w 13"/>
                <a:gd name="T53" fmla="*/ 17 h 34"/>
                <a:gd name="T54" fmla="*/ 5 w 13"/>
                <a:gd name="T55" fmla="*/ 18 h 34"/>
                <a:gd name="T56" fmla="*/ 5 w 13"/>
                <a:gd name="T57" fmla="*/ 20 h 34"/>
                <a:gd name="T58" fmla="*/ 3 w 13"/>
                <a:gd name="T59" fmla="*/ 21 h 34"/>
                <a:gd name="T60" fmla="*/ 3 w 13"/>
                <a:gd name="T61" fmla="*/ 23 h 34"/>
                <a:gd name="T62" fmla="*/ 3 w 13"/>
                <a:gd name="T63" fmla="*/ 25 h 34"/>
                <a:gd name="T64" fmla="*/ 1 w 13"/>
                <a:gd name="T65" fmla="*/ 25 h 34"/>
                <a:gd name="T66" fmla="*/ 1 w 13"/>
                <a:gd name="T67" fmla="*/ 26 h 34"/>
                <a:gd name="T68" fmla="*/ 0 w 13"/>
                <a:gd name="T69" fmla="*/ 26 h 34"/>
                <a:gd name="T70" fmla="*/ 0 w 13"/>
                <a:gd name="T71" fmla="*/ 26 h 34"/>
                <a:gd name="T72" fmla="*/ 0 w 13"/>
                <a:gd name="T73" fmla="*/ 26 h 34"/>
                <a:gd name="T74" fmla="*/ 0 w 13"/>
                <a:gd name="T75" fmla="*/ 28 h 34"/>
                <a:gd name="T76" fmla="*/ 0 w 13"/>
                <a:gd name="T77" fmla="*/ 28 h 34"/>
                <a:gd name="T78" fmla="*/ 0 w 13"/>
                <a:gd name="T79" fmla="*/ 28 h 34"/>
                <a:gd name="T80" fmla="*/ 0 w 13"/>
                <a:gd name="T81" fmla="*/ 30 h 34"/>
                <a:gd name="T82" fmla="*/ 0 w 13"/>
                <a:gd name="T83" fmla="*/ 30 h 34"/>
                <a:gd name="T84" fmla="*/ 0 w 13"/>
                <a:gd name="T85" fmla="*/ 31 h 34"/>
                <a:gd name="T86" fmla="*/ 1 w 13"/>
                <a:gd name="T87" fmla="*/ 31 h 34"/>
                <a:gd name="T88" fmla="*/ 1 w 13"/>
                <a:gd name="T89" fmla="*/ 33 h 34"/>
                <a:gd name="T90" fmla="*/ 3 w 13"/>
                <a:gd name="T91" fmla="*/ 33 h 3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
                <a:gd name="T139" fmla="*/ 0 h 34"/>
                <a:gd name="T140" fmla="*/ 13 w 13"/>
                <a:gd name="T141" fmla="*/ 34 h 3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 h="34">
                  <a:moveTo>
                    <a:pt x="3" y="33"/>
                  </a:moveTo>
                  <a:lnTo>
                    <a:pt x="3" y="34"/>
                  </a:lnTo>
                  <a:lnTo>
                    <a:pt x="3" y="33"/>
                  </a:lnTo>
                  <a:lnTo>
                    <a:pt x="5" y="33"/>
                  </a:lnTo>
                  <a:lnTo>
                    <a:pt x="6" y="31"/>
                  </a:lnTo>
                  <a:lnTo>
                    <a:pt x="8" y="30"/>
                  </a:lnTo>
                  <a:lnTo>
                    <a:pt x="8" y="28"/>
                  </a:lnTo>
                  <a:lnTo>
                    <a:pt x="8" y="26"/>
                  </a:lnTo>
                  <a:lnTo>
                    <a:pt x="10" y="25"/>
                  </a:lnTo>
                  <a:lnTo>
                    <a:pt x="10" y="23"/>
                  </a:lnTo>
                  <a:lnTo>
                    <a:pt x="10" y="18"/>
                  </a:lnTo>
                  <a:lnTo>
                    <a:pt x="11" y="15"/>
                  </a:lnTo>
                  <a:lnTo>
                    <a:pt x="11" y="10"/>
                  </a:lnTo>
                  <a:lnTo>
                    <a:pt x="11" y="5"/>
                  </a:lnTo>
                  <a:lnTo>
                    <a:pt x="13" y="5"/>
                  </a:lnTo>
                  <a:lnTo>
                    <a:pt x="13" y="4"/>
                  </a:lnTo>
                  <a:lnTo>
                    <a:pt x="13" y="2"/>
                  </a:lnTo>
                  <a:lnTo>
                    <a:pt x="13" y="0"/>
                  </a:lnTo>
                  <a:lnTo>
                    <a:pt x="8" y="0"/>
                  </a:lnTo>
                  <a:lnTo>
                    <a:pt x="8" y="4"/>
                  </a:lnTo>
                  <a:lnTo>
                    <a:pt x="6" y="9"/>
                  </a:lnTo>
                  <a:lnTo>
                    <a:pt x="6" y="12"/>
                  </a:lnTo>
                  <a:lnTo>
                    <a:pt x="5" y="17"/>
                  </a:lnTo>
                  <a:lnTo>
                    <a:pt x="5" y="18"/>
                  </a:lnTo>
                  <a:lnTo>
                    <a:pt x="5" y="20"/>
                  </a:lnTo>
                  <a:lnTo>
                    <a:pt x="3" y="21"/>
                  </a:lnTo>
                  <a:lnTo>
                    <a:pt x="3" y="23"/>
                  </a:lnTo>
                  <a:lnTo>
                    <a:pt x="3" y="25"/>
                  </a:lnTo>
                  <a:lnTo>
                    <a:pt x="1" y="25"/>
                  </a:lnTo>
                  <a:lnTo>
                    <a:pt x="1" y="26"/>
                  </a:lnTo>
                  <a:lnTo>
                    <a:pt x="0" y="26"/>
                  </a:lnTo>
                  <a:lnTo>
                    <a:pt x="0" y="28"/>
                  </a:lnTo>
                  <a:lnTo>
                    <a:pt x="0" y="30"/>
                  </a:lnTo>
                  <a:lnTo>
                    <a:pt x="0" y="31"/>
                  </a:lnTo>
                  <a:lnTo>
                    <a:pt x="1" y="31"/>
                  </a:lnTo>
                  <a:lnTo>
                    <a:pt x="1" y="33"/>
                  </a:lnTo>
                  <a:lnTo>
                    <a:pt x="3" y="33"/>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64" name="Freeform 41">
              <a:extLst>
                <a:ext uri="{FF2B5EF4-FFF2-40B4-BE49-F238E27FC236}">
                  <a16:creationId xmlns:a16="http://schemas.microsoft.com/office/drawing/2014/main" id="{343DAA37-05E8-E84D-AC52-694DC0A8F175}"/>
                </a:ext>
              </a:extLst>
            </p:cNvPr>
            <p:cNvSpPr>
              <a:spLocks/>
            </p:cNvSpPr>
            <p:nvPr/>
          </p:nvSpPr>
          <p:spPr bwMode="auto">
            <a:xfrm>
              <a:off x="4720" y="331"/>
              <a:ext cx="25" cy="32"/>
            </a:xfrm>
            <a:custGeom>
              <a:avLst/>
              <a:gdLst>
                <a:gd name="T0" fmla="*/ 5 w 25"/>
                <a:gd name="T1" fmla="*/ 32 h 32"/>
                <a:gd name="T2" fmla="*/ 5 w 25"/>
                <a:gd name="T3" fmla="*/ 32 h 32"/>
                <a:gd name="T4" fmla="*/ 5 w 25"/>
                <a:gd name="T5" fmla="*/ 27 h 32"/>
                <a:gd name="T6" fmla="*/ 5 w 25"/>
                <a:gd name="T7" fmla="*/ 21 h 32"/>
                <a:gd name="T8" fmla="*/ 7 w 25"/>
                <a:gd name="T9" fmla="*/ 16 h 32"/>
                <a:gd name="T10" fmla="*/ 7 w 25"/>
                <a:gd name="T11" fmla="*/ 13 h 32"/>
                <a:gd name="T12" fmla="*/ 8 w 25"/>
                <a:gd name="T13" fmla="*/ 11 h 32"/>
                <a:gd name="T14" fmla="*/ 12 w 25"/>
                <a:gd name="T15" fmla="*/ 10 h 32"/>
                <a:gd name="T16" fmla="*/ 13 w 25"/>
                <a:gd name="T17" fmla="*/ 8 h 32"/>
                <a:gd name="T18" fmla="*/ 16 w 25"/>
                <a:gd name="T19" fmla="*/ 6 h 32"/>
                <a:gd name="T20" fmla="*/ 18 w 25"/>
                <a:gd name="T21" fmla="*/ 6 h 32"/>
                <a:gd name="T22" fmla="*/ 21 w 25"/>
                <a:gd name="T23" fmla="*/ 8 h 32"/>
                <a:gd name="T24" fmla="*/ 23 w 25"/>
                <a:gd name="T25" fmla="*/ 8 h 32"/>
                <a:gd name="T26" fmla="*/ 25 w 25"/>
                <a:gd name="T27" fmla="*/ 10 h 32"/>
                <a:gd name="T28" fmla="*/ 25 w 25"/>
                <a:gd name="T29" fmla="*/ 8 h 32"/>
                <a:gd name="T30" fmla="*/ 23 w 25"/>
                <a:gd name="T31" fmla="*/ 6 h 32"/>
                <a:gd name="T32" fmla="*/ 21 w 25"/>
                <a:gd name="T33" fmla="*/ 3 h 32"/>
                <a:gd name="T34" fmla="*/ 20 w 25"/>
                <a:gd name="T35" fmla="*/ 2 h 32"/>
                <a:gd name="T36" fmla="*/ 16 w 25"/>
                <a:gd name="T37" fmla="*/ 2 h 32"/>
                <a:gd name="T38" fmla="*/ 15 w 25"/>
                <a:gd name="T39" fmla="*/ 0 h 32"/>
                <a:gd name="T40" fmla="*/ 12 w 25"/>
                <a:gd name="T41" fmla="*/ 0 h 32"/>
                <a:gd name="T42" fmla="*/ 10 w 25"/>
                <a:gd name="T43" fmla="*/ 2 h 32"/>
                <a:gd name="T44" fmla="*/ 7 w 25"/>
                <a:gd name="T45" fmla="*/ 3 h 32"/>
                <a:gd name="T46" fmla="*/ 5 w 25"/>
                <a:gd name="T47" fmla="*/ 5 h 32"/>
                <a:gd name="T48" fmla="*/ 3 w 25"/>
                <a:gd name="T49" fmla="*/ 8 h 32"/>
                <a:gd name="T50" fmla="*/ 2 w 25"/>
                <a:gd name="T51" fmla="*/ 10 h 32"/>
                <a:gd name="T52" fmla="*/ 0 w 25"/>
                <a:gd name="T53" fmla="*/ 14 h 32"/>
                <a:gd name="T54" fmla="*/ 0 w 25"/>
                <a:gd name="T55" fmla="*/ 21 h 32"/>
                <a:gd name="T56" fmla="*/ 2 w 25"/>
                <a:gd name="T57" fmla="*/ 26 h 32"/>
                <a:gd name="T58" fmla="*/ 3 w 25"/>
                <a:gd name="T59" fmla="*/ 27 h 32"/>
                <a:gd name="T60" fmla="*/ 3 w 25"/>
                <a:gd name="T61" fmla="*/ 31 h 32"/>
                <a:gd name="T62" fmla="*/ 7 w 25"/>
                <a:gd name="T63" fmla="*/ 32 h 3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5"/>
                <a:gd name="T97" fmla="*/ 0 h 32"/>
                <a:gd name="T98" fmla="*/ 25 w 25"/>
                <a:gd name="T99" fmla="*/ 32 h 3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5" h="32">
                  <a:moveTo>
                    <a:pt x="7" y="32"/>
                  </a:moveTo>
                  <a:lnTo>
                    <a:pt x="5" y="32"/>
                  </a:lnTo>
                  <a:lnTo>
                    <a:pt x="5" y="31"/>
                  </a:lnTo>
                  <a:lnTo>
                    <a:pt x="5" y="27"/>
                  </a:lnTo>
                  <a:lnTo>
                    <a:pt x="5" y="24"/>
                  </a:lnTo>
                  <a:lnTo>
                    <a:pt x="5" y="21"/>
                  </a:lnTo>
                  <a:lnTo>
                    <a:pt x="5" y="18"/>
                  </a:lnTo>
                  <a:lnTo>
                    <a:pt x="7" y="16"/>
                  </a:lnTo>
                  <a:lnTo>
                    <a:pt x="7" y="14"/>
                  </a:lnTo>
                  <a:lnTo>
                    <a:pt x="7" y="13"/>
                  </a:lnTo>
                  <a:lnTo>
                    <a:pt x="8" y="13"/>
                  </a:lnTo>
                  <a:lnTo>
                    <a:pt x="8" y="11"/>
                  </a:lnTo>
                  <a:lnTo>
                    <a:pt x="10" y="10"/>
                  </a:lnTo>
                  <a:lnTo>
                    <a:pt x="12" y="10"/>
                  </a:lnTo>
                  <a:lnTo>
                    <a:pt x="12" y="8"/>
                  </a:lnTo>
                  <a:lnTo>
                    <a:pt x="13" y="8"/>
                  </a:lnTo>
                  <a:lnTo>
                    <a:pt x="15" y="6"/>
                  </a:lnTo>
                  <a:lnTo>
                    <a:pt x="16" y="6"/>
                  </a:lnTo>
                  <a:lnTo>
                    <a:pt x="18" y="6"/>
                  </a:lnTo>
                  <a:lnTo>
                    <a:pt x="20" y="6"/>
                  </a:lnTo>
                  <a:lnTo>
                    <a:pt x="21" y="8"/>
                  </a:lnTo>
                  <a:lnTo>
                    <a:pt x="23" y="8"/>
                  </a:lnTo>
                  <a:lnTo>
                    <a:pt x="23" y="10"/>
                  </a:lnTo>
                  <a:lnTo>
                    <a:pt x="25" y="10"/>
                  </a:lnTo>
                  <a:lnTo>
                    <a:pt x="25" y="8"/>
                  </a:lnTo>
                  <a:lnTo>
                    <a:pt x="23" y="6"/>
                  </a:lnTo>
                  <a:lnTo>
                    <a:pt x="23" y="5"/>
                  </a:lnTo>
                  <a:lnTo>
                    <a:pt x="21" y="3"/>
                  </a:lnTo>
                  <a:lnTo>
                    <a:pt x="20" y="3"/>
                  </a:lnTo>
                  <a:lnTo>
                    <a:pt x="20" y="2"/>
                  </a:lnTo>
                  <a:lnTo>
                    <a:pt x="18" y="2"/>
                  </a:lnTo>
                  <a:lnTo>
                    <a:pt x="16" y="2"/>
                  </a:lnTo>
                  <a:lnTo>
                    <a:pt x="15" y="0"/>
                  </a:lnTo>
                  <a:lnTo>
                    <a:pt x="13" y="0"/>
                  </a:lnTo>
                  <a:lnTo>
                    <a:pt x="12" y="0"/>
                  </a:lnTo>
                  <a:lnTo>
                    <a:pt x="10" y="2"/>
                  </a:lnTo>
                  <a:lnTo>
                    <a:pt x="8" y="2"/>
                  </a:lnTo>
                  <a:lnTo>
                    <a:pt x="7" y="3"/>
                  </a:lnTo>
                  <a:lnTo>
                    <a:pt x="5" y="5"/>
                  </a:lnTo>
                  <a:lnTo>
                    <a:pt x="3" y="6"/>
                  </a:lnTo>
                  <a:lnTo>
                    <a:pt x="3" y="8"/>
                  </a:lnTo>
                  <a:lnTo>
                    <a:pt x="2" y="8"/>
                  </a:lnTo>
                  <a:lnTo>
                    <a:pt x="2" y="10"/>
                  </a:lnTo>
                  <a:lnTo>
                    <a:pt x="2" y="11"/>
                  </a:lnTo>
                  <a:lnTo>
                    <a:pt x="0" y="14"/>
                  </a:lnTo>
                  <a:lnTo>
                    <a:pt x="0" y="18"/>
                  </a:lnTo>
                  <a:lnTo>
                    <a:pt x="0" y="21"/>
                  </a:lnTo>
                  <a:lnTo>
                    <a:pt x="2" y="26"/>
                  </a:lnTo>
                  <a:lnTo>
                    <a:pt x="2" y="27"/>
                  </a:lnTo>
                  <a:lnTo>
                    <a:pt x="3" y="27"/>
                  </a:lnTo>
                  <a:lnTo>
                    <a:pt x="3" y="29"/>
                  </a:lnTo>
                  <a:lnTo>
                    <a:pt x="3" y="31"/>
                  </a:lnTo>
                  <a:lnTo>
                    <a:pt x="5" y="31"/>
                  </a:lnTo>
                  <a:lnTo>
                    <a:pt x="7" y="32"/>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65" name="Freeform 42">
              <a:extLst>
                <a:ext uri="{FF2B5EF4-FFF2-40B4-BE49-F238E27FC236}">
                  <a16:creationId xmlns:a16="http://schemas.microsoft.com/office/drawing/2014/main" id="{3A47D2C3-9FAC-E34C-B49B-1C873B95997D}"/>
                </a:ext>
              </a:extLst>
            </p:cNvPr>
            <p:cNvSpPr>
              <a:spLocks/>
            </p:cNvSpPr>
            <p:nvPr/>
          </p:nvSpPr>
          <p:spPr bwMode="auto">
            <a:xfrm>
              <a:off x="4719" y="376"/>
              <a:ext cx="34" cy="34"/>
            </a:xfrm>
            <a:custGeom>
              <a:avLst/>
              <a:gdLst>
                <a:gd name="T0" fmla="*/ 30 w 34"/>
                <a:gd name="T1" fmla="*/ 13 h 34"/>
                <a:gd name="T2" fmla="*/ 34 w 34"/>
                <a:gd name="T3" fmla="*/ 8 h 34"/>
                <a:gd name="T4" fmla="*/ 34 w 34"/>
                <a:gd name="T5" fmla="*/ 0 h 34"/>
                <a:gd name="T6" fmla="*/ 27 w 34"/>
                <a:gd name="T7" fmla="*/ 7 h 34"/>
                <a:gd name="T8" fmla="*/ 26 w 34"/>
                <a:gd name="T9" fmla="*/ 7 h 34"/>
                <a:gd name="T10" fmla="*/ 24 w 34"/>
                <a:gd name="T11" fmla="*/ 8 h 34"/>
                <a:gd name="T12" fmla="*/ 22 w 34"/>
                <a:gd name="T13" fmla="*/ 8 h 34"/>
                <a:gd name="T14" fmla="*/ 21 w 34"/>
                <a:gd name="T15" fmla="*/ 10 h 34"/>
                <a:gd name="T16" fmla="*/ 19 w 34"/>
                <a:gd name="T17" fmla="*/ 12 h 34"/>
                <a:gd name="T18" fmla="*/ 17 w 34"/>
                <a:gd name="T19" fmla="*/ 13 h 34"/>
                <a:gd name="T20" fmla="*/ 16 w 34"/>
                <a:gd name="T21" fmla="*/ 15 h 34"/>
                <a:gd name="T22" fmla="*/ 14 w 34"/>
                <a:gd name="T23" fmla="*/ 16 h 34"/>
                <a:gd name="T24" fmla="*/ 11 w 34"/>
                <a:gd name="T25" fmla="*/ 18 h 34"/>
                <a:gd name="T26" fmla="*/ 9 w 34"/>
                <a:gd name="T27" fmla="*/ 20 h 34"/>
                <a:gd name="T28" fmla="*/ 8 w 34"/>
                <a:gd name="T29" fmla="*/ 21 h 34"/>
                <a:gd name="T30" fmla="*/ 6 w 34"/>
                <a:gd name="T31" fmla="*/ 23 h 34"/>
                <a:gd name="T32" fmla="*/ 4 w 34"/>
                <a:gd name="T33" fmla="*/ 25 h 34"/>
                <a:gd name="T34" fmla="*/ 3 w 34"/>
                <a:gd name="T35" fmla="*/ 26 h 34"/>
                <a:gd name="T36" fmla="*/ 1 w 34"/>
                <a:gd name="T37" fmla="*/ 26 h 34"/>
                <a:gd name="T38" fmla="*/ 0 w 34"/>
                <a:gd name="T39" fmla="*/ 28 h 34"/>
                <a:gd name="T40" fmla="*/ 1 w 34"/>
                <a:gd name="T41" fmla="*/ 34 h 34"/>
                <a:gd name="T42" fmla="*/ 3 w 34"/>
                <a:gd name="T43" fmla="*/ 33 h 34"/>
                <a:gd name="T44" fmla="*/ 3 w 34"/>
                <a:gd name="T45" fmla="*/ 33 h 34"/>
                <a:gd name="T46" fmla="*/ 4 w 34"/>
                <a:gd name="T47" fmla="*/ 33 h 34"/>
                <a:gd name="T48" fmla="*/ 4 w 34"/>
                <a:gd name="T49" fmla="*/ 33 h 34"/>
                <a:gd name="T50" fmla="*/ 6 w 34"/>
                <a:gd name="T51" fmla="*/ 31 h 34"/>
                <a:gd name="T52" fmla="*/ 6 w 34"/>
                <a:gd name="T53" fmla="*/ 31 h 34"/>
                <a:gd name="T54" fmla="*/ 8 w 34"/>
                <a:gd name="T55" fmla="*/ 31 h 34"/>
                <a:gd name="T56" fmla="*/ 8 w 34"/>
                <a:gd name="T57" fmla="*/ 31 h 34"/>
                <a:gd name="T58" fmla="*/ 9 w 34"/>
                <a:gd name="T59" fmla="*/ 31 h 34"/>
                <a:gd name="T60" fmla="*/ 9 w 34"/>
                <a:gd name="T61" fmla="*/ 29 h 34"/>
                <a:gd name="T62" fmla="*/ 11 w 34"/>
                <a:gd name="T63" fmla="*/ 28 h 34"/>
                <a:gd name="T64" fmla="*/ 13 w 34"/>
                <a:gd name="T65" fmla="*/ 28 h 34"/>
                <a:gd name="T66" fmla="*/ 14 w 34"/>
                <a:gd name="T67" fmla="*/ 26 h 34"/>
                <a:gd name="T68" fmla="*/ 14 w 34"/>
                <a:gd name="T69" fmla="*/ 26 h 34"/>
                <a:gd name="T70" fmla="*/ 16 w 34"/>
                <a:gd name="T71" fmla="*/ 25 h 34"/>
                <a:gd name="T72" fmla="*/ 17 w 34"/>
                <a:gd name="T73" fmla="*/ 23 h 34"/>
                <a:gd name="T74" fmla="*/ 21 w 34"/>
                <a:gd name="T75" fmla="*/ 21 h 34"/>
                <a:gd name="T76" fmla="*/ 22 w 34"/>
                <a:gd name="T77" fmla="*/ 20 h 34"/>
                <a:gd name="T78" fmla="*/ 24 w 34"/>
                <a:gd name="T79" fmla="*/ 18 h 34"/>
                <a:gd name="T80" fmla="*/ 26 w 34"/>
                <a:gd name="T81" fmla="*/ 16 h 34"/>
                <a:gd name="T82" fmla="*/ 27 w 34"/>
                <a:gd name="T83" fmla="*/ 15 h 34"/>
                <a:gd name="T84" fmla="*/ 29 w 34"/>
                <a:gd name="T85" fmla="*/ 15 h 34"/>
                <a:gd name="T86" fmla="*/ 30 w 34"/>
                <a:gd name="T87" fmla="*/ 13 h 3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4"/>
                <a:gd name="T133" fmla="*/ 0 h 34"/>
                <a:gd name="T134" fmla="*/ 34 w 34"/>
                <a:gd name="T135" fmla="*/ 34 h 3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4" h="34">
                  <a:moveTo>
                    <a:pt x="30" y="13"/>
                  </a:moveTo>
                  <a:lnTo>
                    <a:pt x="34" y="8"/>
                  </a:lnTo>
                  <a:lnTo>
                    <a:pt x="34" y="0"/>
                  </a:lnTo>
                  <a:lnTo>
                    <a:pt x="27" y="7"/>
                  </a:lnTo>
                  <a:lnTo>
                    <a:pt x="26" y="7"/>
                  </a:lnTo>
                  <a:lnTo>
                    <a:pt x="24" y="8"/>
                  </a:lnTo>
                  <a:lnTo>
                    <a:pt x="22" y="8"/>
                  </a:lnTo>
                  <a:lnTo>
                    <a:pt x="21" y="10"/>
                  </a:lnTo>
                  <a:lnTo>
                    <a:pt x="19" y="12"/>
                  </a:lnTo>
                  <a:lnTo>
                    <a:pt x="17" y="13"/>
                  </a:lnTo>
                  <a:lnTo>
                    <a:pt x="16" y="15"/>
                  </a:lnTo>
                  <a:lnTo>
                    <a:pt x="14" y="16"/>
                  </a:lnTo>
                  <a:lnTo>
                    <a:pt x="11" y="18"/>
                  </a:lnTo>
                  <a:lnTo>
                    <a:pt x="9" y="20"/>
                  </a:lnTo>
                  <a:lnTo>
                    <a:pt x="8" y="21"/>
                  </a:lnTo>
                  <a:lnTo>
                    <a:pt x="6" y="23"/>
                  </a:lnTo>
                  <a:lnTo>
                    <a:pt x="4" y="25"/>
                  </a:lnTo>
                  <a:lnTo>
                    <a:pt x="3" y="26"/>
                  </a:lnTo>
                  <a:lnTo>
                    <a:pt x="1" y="26"/>
                  </a:lnTo>
                  <a:lnTo>
                    <a:pt x="0" y="28"/>
                  </a:lnTo>
                  <a:lnTo>
                    <a:pt x="1" y="34"/>
                  </a:lnTo>
                  <a:lnTo>
                    <a:pt x="3" y="33"/>
                  </a:lnTo>
                  <a:lnTo>
                    <a:pt x="4" y="33"/>
                  </a:lnTo>
                  <a:lnTo>
                    <a:pt x="6" y="31"/>
                  </a:lnTo>
                  <a:lnTo>
                    <a:pt x="8" y="31"/>
                  </a:lnTo>
                  <a:lnTo>
                    <a:pt x="9" y="31"/>
                  </a:lnTo>
                  <a:lnTo>
                    <a:pt x="9" y="29"/>
                  </a:lnTo>
                  <a:lnTo>
                    <a:pt x="11" y="28"/>
                  </a:lnTo>
                  <a:lnTo>
                    <a:pt x="13" y="28"/>
                  </a:lnTo>
                  <a:lnTo>
                    <a:pt x="14" y="26"/>
                  </a:lnTo>
                  <a:lnTo>
                    <a:pt x="16" y="25"/>
                  </a:lnTo>
                  <a:lnTo>
                    <a:pt x="17" y="23"/>
                  </a:lnTo>
                  <a:lnTo>
                    <a:pt x="21" y="21"/>
                  </a:lnTo>
                  <a:lnTo>
                    <a:pt x="22" y="20"/>
                  </a:lnTo>
                  <a:lnTo>
                    <a:pt x="24" y="18"/>
                  </a:lnTo>
                  <a:lnTo>
                    <a:pt x="26" y="16"/>
                  </a:lnTo>
                  <a:lnTo>
                    <a:pt x="27" y="15"/>
                  </a:lnTo>
                  <a:lnTo>
                    <a:pt x="29" y="15"/>
                  </a:lnTo>
                  <a:lnTo>
                    <a:pt x="30" y="13"/>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66" name="Freeform 43">
              <a:extLst>
                <a:ext uri="{FF2B5EF4-FFF2-40B4-BE49-F238E27FC236}">
                  <a16:creationId xmlns:a16="http://schemas.microsoft.com/office/drawing/2014/main" id="{5F6F2535-EF94-404F-809C-CCCFEC656675}"/>
                </a:ext>
              </a:extLst>
            </p:cNvPr>
            <p:cNvSpPr>
              <a:spLocks/>
            </p:cNvSpPr>
            <p:nvPr/>
          </p:nvSpPr>
          <p:spPr bwMode="auto">
            <a:xfrm>
              <a:off x="4735" y="414"/>
              <a:ext cx="14" cy="89"/>
            </a:xfrm>
            <a:custGeom>
              <a:avLst/>
              <a:gdLst>
                <a:gd name="T0" fmla="*/ 13 w 14"/>
                <a:gd name="T1" fmla="*/ 77 h 89"/>
                <a:gd name="T2" fmla="*/ 13 w 14"/>
                <a:gd name="T3" fmla="*/ 74 h 89"/>
                <a:gd name="T4" fmla="*/ 13 w 14"/>
                <a:gd name="T5" fmla="*/ 72 h 89"/>
                <a:gd name="T6" fmla="*/ 11 w 14"/>
                <a:gd name="T7" fmla="*/ 69 h 89"/>
                <a:gd name="T8" fmla="*/ 11 w 14"/>
                <a:gd name="T9" fmla="*/ 66 h 89"/>
                <a:gd name="T10" fmla="*/ 3 w 14"/>
                <a:gd name="T11" fmla="*/ 8 h 89"/>
                <a:gd name="T12" fmla="*/ 3 w 14"/>
                <a:gd name="T13" fmla="*/ 6 h 89"/>
                <a:gd name="T14" fmla="*/ 3 w 14"/>
                <a:gd name="T15" fmla="*/ 6 h 89"/>
                <a:gd name="T16" fmla="*/ 3 w 14"/>
                <a:gd name="T17" fmla="*/ 6 h 89"/>
                <a:gd name="T18" fmla="*/ 3 w 14"/>
                <a:gd name="T19" fmla="*/ 4 h 89"/>
                <a:gd name="T20" fmla="*/ 3 w 14"/>
                <a:gd name="T21" fmla="*/ 4 h 89"/>
                <a:gd name="T22" fmla="*/ 3 w 14"/>
                <a:gd name="T23" fmla="*/ 4 h 89"/>
                <a:gd name="T24" fmla="*/ 3 w 14"/>
                <a:gd name="T25" fmla="*/ 4 h 89"/>
                <a:gd name="T26" fmla="*/ 3 w 14"/>
                <a:gd name="T27" fmla="*/ 3 h 89"/>
                <a:gd name="T28" fmla="*/ 1 w 14"/>
                <a:gd name="T29" fmla="*/ 1 h 89"/>
                <a:gd name="T30" fmla="*/ 1 w 14"/>
                <a:gd name="T31" fmla="*/ 0 h 89"/>
                <a:gd name="T32" fmla="*/ 0 w 14"/>
                <a:gd name="T33" fmla="*/ 0 h 89"/>
                <a:gd name="T34" fmla="*/ 0 w 14"/>
                <a:gd name="T35" fmla="*/ 0 h 89"/>
                <a:gd name="T36" fmla="*/ 0 w 14"/>
                <a:gd name="T37" fmla="*/ 0 h 89"/>
                <a:gd name="T38" fmla="*/ 0 w 14"/>
                <a:gd name="T39" fmla="*/ 0 h 89"/>
                <a:gd name="T40" fmla="*/ 0 w 14"/>
                <a:gd name="T41" fmla="*/ 0 h 89"/>
                <a:gd name="T42" fmla="*/ 0 w 14"/>
                <a:gd name="T43" fmla="*/ 1 h 89"/>
                <a:gd name="T44" fmla="*/ 8 w 14"/>
                <a:gd name="T45" fmla="*/ 59 h 89"/>
                <a:gd name="T46" fmla="*/ 8 w 14"/>
                <a:gd name="T47" fmla="*/ 63 h 89"/>
                <a:gd name="T48" fmla="*/ 8 w 14"/>
                <a:gd name="T49" fmla="*/ 66 h 89"/>
                <a:gd name="T50" fmla="*/ 8 w 14"/>
                <a:gd name="T51" fmla="*/ 69 h 89"/>
                <a:gd name="T52" fmla="*/ 8 w 14"/>
                <a:gd name="T53" fmla="*/ 71 h 89"/>
                <a:gd name="T54" fmla="*/ 10 w 14"/>
                <a:gd name="T55" fmla="*/ 74 h 89"/>
                <a:gd name="T56" fmla="*/ 10 w 14"/>
                <a:gd name="T57" fmla="*/ 77 h 89"/>
                <a:gd name="T58" fmla="*/ 10 w 14"/>
                <a:gd name="T59" fmla="*/ 79 h 89"/>
                <a:gd name="T60" fmla="*/ 11 w 14"/>
                <a:gd name="T61" fmla="*/ 81 h 89"/>
                <a:gd name="T62" fmla="*/ 11 w 14"/>
                <a:gd name="T63" fmla="*/ 82 h 89"/>
                <a:gd name="T64" fmla="*/ 11 w 14"/>
                <a:gd name="T65" fmla="*/ 84 h 89"/>
                <a:gd name="T66" fmla="*/ 13 w 14"/>
                <a:gd name="T67" fmla="*/ 84 h 89"/>
                <a:gd name="T68" fmla="*/ 13 w 14"/>
                <a:gd name="T69" fmla="*/ 85 h 89"/>
                <a:gd name="T70" fmla="*/ 13 w 14"/>
                <a:gd name="T71" fmla="*/ 85 h 89"/>
                <a:gd name="T72" fmla="*/ 14 w 14"/>
                <a:gd name="T73" fmla="*/ 87 h 89"/>
                <a:gd name="T74" fmla="*/ 14 w 14"/>
                <a:gd name="T75" fmla="*/ 87 h 89"/>
                <a:gd name="T76" fmla="*/ 14 w 14"/>
                <a:gd name="T77" fmla="*/ 89 h 89"/>
                <a:gd name="T78" fmla="*/ 14 w 14"/>
                <a:gd name="T79" fmla="*/ 89 h 89"/>
                <a:gd name="T80" fmla="*/ 14 w 14"/>
                <a:gd name="T81" fmla="*/ 87 h 89"/>
                <a:gd name="T82" fmla="*/ 14 w 14"/>
                <a:gd name="T83" fmla="*/ 87 h 89"/>
                <a:gd name="T84" fmla="*/ 14 w 14"/>
                <a:gd name="T85" fmla="*/ 87 h 89"/>
                <a:gd name="T86" fmla="*/ 14 w 14"/>
                <a:gd name="T87" fmla="*/ 85 h 89"/>
                <a:gd name="T88" fmla="*/ 14 w 14"/>
                <a:gd name="T89" fmla="*/ 82 h 89"/>
                <a:gd name="T90" fmla="*/ 13 w 14"/>
                <a:gd name="T91" fmla="*/ 81 h 89"/>
                <a:gd name="T92" fmla="*/ 13 w 14"/>
                <a:gd name="T93" fmla="*/ 77 h 8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4"/>
                <a:gd name="T142" fmla="*/ 0 h 89"/>
                <a:gd name="T143" fmla="*/ 14 w 14"/>
                <a:gd name="T144" fmla="*/ 89 h 8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4" h="89">
                  <a:moveTo>
                    <a:pt x="13" y="77"/>
                  </a:moveTo>
                  <a:lnTo>
                    <a:pt x="13" y="74"/>
                  </a:lnTo>
                  <a:lnTo>
                    <a:pt x="13" y="72"/>
                  </a:lnTo>
                  <a:lnTo>
                    <a:pt x="11" y="69"/>
                  </a:lnTo>
                  <a:lnTo>
                    <a:pt x="11" y="66"/>
                  </a:lnTo>
                  <a:lnTo>
                    <a:pt x="3" y="8"/>
                  </a:lnTo>
                  <a:lnTo>
                    <a:pt x="3" y="6"/>
                  </a:lnTo>
                  <a:lnTo>
                    <a:pt x="3" y="4"/>
                  </a:lnTo>
                  <a:lnTo>
                    <a:pt x="3" y="3"/>
                  </a:lnTo>
                  <a:lnTo>
                    <a:pt x="1" y="1"/>
                  </a:lnTo>
                  <a:lnTo>
                    <a:pt x="1" y="0"/>
                  </a:lnTo>
                  <a:lnTo>
                    <a:pt x="0" y="0"/>
                  </a:lnTo>
                  <a:lnTo>
                    <a:pt x="0" y="1"/>
                  </a:lnTo>
                  <a:lnTo>
                    <a:pt x="8" y="59"/>
                  </a:lnTo>
                  <a:lnTo>
                    <a:pt x="8" y="63"/>
                  </a:lnTo>
                  <a:lnTo>
                    <a:pt x="8" y="66"/>
                  </a:lnTo>
                  <a:lnTo>
                    <a:pt x="8" y="69"/>
                  </a:lnTo>
                  <a:lnTo>
                    <a:pt x="8" y="71"/>
                  </a:lnTo>
                  <a:lnTo>
                    <a:pt x="10" y="74"/>
                  </a:lnTo>
                  <a:lnTo>
                    <a:pt x="10" y="77"/>
                  </a:lnTo>
                  <a:lnTo>
                    <a:pt x="10" y="79"/>
                  </a:lnTo>
                  <a:lnTo>
                    <a:pt x="11" y="81"/>
                  </a:lnTo>
                  <a:lnTo>
                    <a:pt x="11" y="82"/>
                  </a:lnTo>
                  <a:lnTo>
                    <a:pt x="11" y="84"/>
                  </a:lnTo>
                  <a:lnTo>
                    <a:pt x="13" y="84"/>
                  </a:lnTo>
                  <a:lnTo>
                    <a:pt x="13" y="85"/>
                  </a:lnTo>
                  <a:lnTo>
                    <a:pt x="14" y="87"/>
                  </a:lnTo>
                  <a:lnTo>
                    <a:pt x="14" y="89"/>
                  </a:lnTo>
                  <a:lnTo>
                    <a:pt x="14" y="87"/>
                  </a:lnTo>
                  <a:lnTo>
                    <a:pt x="14" y="85"/>
                  </a:lnTo>
                  <a:lnTo>
                    <a:pt x="14" y="82"/>
                  </a:lnTo>
                  <a:lnTo>
                    <a:pt x="13" y="81"/>
                  </a:lnTo>
                  <a:lnTo>
                    <a:pt x="13" y="77"/>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61467" name="Group 46">
              <a:extLst>
                <a:ext uri="{FF2B5EF4-FFF2-40B4-BE49-F238E27FC236}">
                  <a16:creationId xmlns:a16="http://schemas.microsoft.com/office/drawing/2014/main" id="{55C1247D-25D2-1A4E-97B5-69038102BF0C}"/>
                </a:ext>
              </a:extLst>
            </p:cNvPr>
            <p:cNvGrpSpPr>
              <a:grpSpLocks/>
            </p:cNvGrpSpPr>
            <p:nvPr/>
          </p:nvGrpSpPr>
          <p:grpSpPr bwMode="auto">
            <a:xfrm>
              <a:off x="4652" y="240"/>
              <a:ext cx="790" cy="375"/>
              <a:chOff x="4652" y="240"/>
              <a:chExt cx="790" cy="375"/>
            </a:xfrm>
          </p:grpSpPr>
          <p:sp>
            <p:nvSpPr>
              <p:cNvPr id="61468" name="Freeform 28">
                <a:extLst>
                  <a:ext uri="{FF2B5EF4-FFF2-40B4-BE49-F238E27FC236}">
                    <a16:creationId xmlns:a16="http://schemas.microsoft.com/office/drawing/2014/main" id="{F7C81612-D89A-5F4C-940D-C3436F207B75}"/>
                  </a:ext>
                </a:extLst>
              </p:cNvPr>
              <p:cNvSpPr>
                <a:spLocks/>
              </p:cNvSpPr>
              <p:nvPr/>
            </p:nvSpPr>
            <p:spPr bwMode="auto">
              <a:xfrm>
                <a:off x="4652" y="258"/>
                <a:ext cx="196" cy="335"/>
              </a:xfrm>
              <a:custGeom>
                <a:avLst/>
                <a:gdLst>
                  <a:gd name="T0" fmla="*/ 196 w 196"/>
                  <a:gd name="T1" fmla="*/ 224 h 335"/>
                  <a:gd name="T2" fmla="*/ 75 w 196"/>
                  <a:gd name="T3" fmla="*/ 335 h 335"/>
                  <a:gd name="T4" fmla="*/ 0 w 196"/>
                  <a:gd name="T5" fmla="*/ 112 h 335"/>
                  <a:gd name="T6" fmla="*/ 123 w 196"/>
                  <a:gd name="T7" fmla="*/ 0 h 335"/>
                  <a:gd name="T8" fmla="*/ 196 w 196"/>
                  <a:gd name="T9" fmla="*/ 224 h 335"/>
                  <a:gd name="T10" fmla="*/ 0 60000 65536"/>
                  <a:gd name="T11" fmla="*/ 0 60000 65536"/>
                  <a:gd name="T12" fmla="*/ 0 60000 65536"/>
                  <a:gd name="T13" fmla="*/ 0 60000 65536"/>
                  <a:gd name="T14" fmla="*/ 0 60000 65536"/>
                  <a:gd name="T15" fmla="*/ 0 w 196"/>
                  <a:gd name="T16" fmla="*/ 0 h 335"/>
                  <a:gd name="T17" fmla="*/ 196 w 196"/>
                  <a:gd name="T18" fmla="*/ 335 h 335"/>
                </a:gdLst>
                <a:ahLst/>
                <a:cxnLst>
                  <a:cxn ang="T10">
                    <a:pos x="T0" y="T1"/>
                  </a:cxn>
                  <a:cxn ang="T11">
                    <a:pos x="T2" y="T3"/>
                  </a:cxn>
                  <a:cxn ang="T12">
                    <a:pos x="T4" y="T5"/>
                  </a:cxn>
                  <a:cxn ang="T13">
                    <a:pos x="T6" y="T7"/>
                  </a:cxn>
                  <a:cxn ang="T14">
                    <a:pos x="T8" y="T9"/>
                  </a:cxn>
                </a:cxnLst>
                <a:rect l="T15" t="T16" r="T17" b="T18"/>
                <a:pathLst>
                  <a:path w="196" h="335">
                    <a:moveTo>
                      <a:pt x="196" y="224"/>
                    </a:moveTo>
                    <a:lnTo>
                      <a:pt x="75" y="335"/>
                    </a:lnTo>
                    <a:lnTo>
                      <a:pt x="0" y="112"/>
                    </a:lnTo>
                    <a:lnTo>
                      <a:pt x="123" y="0"/>
                    </a:lnTo>
                    <a:lnTo>
                      <a:pt x="196" y="224"/>
                    </a:lnTo>
                    <a:close/>
                  </a:path>
                </a:pathLst>
              </a:custGeom>
              <a:solidFill>
                <a:srgbClr val="0099D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1469" name="Rectangle 44">
                <a:extLst>
                  <a:ext uri="{FF2B5EF4-FFF2-40B4-BE49-F238E27FC236}">
                    <a16:creationId xmlns:a16="http://schemas.microsoft.com/office/drawing/2014/main" id="{4A38BD91-8F82-C447-B6D5-2D1896A36554}"/>
                  </a:ext>
                </a:extLst>
              </p:cNvPr>
              <p:cNvSpPr>
                <a:spLocks noChangeArrowheads="1"/>
              </p:cNvSpPr>
              <p:nvPr/>
            </p:nvSpPr>
            <p:spPr bwMode="auto">
              <a:xfrm>
                <a:off x="4944" y="240"/>
                <a:ext cx="498" cy="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300" b="1">
                    <a:solidFill>
                      <a:srgbClr val="000000"/>
                    </a:solidFill>
                  </a:rPr>
                  <a:t>For your</a:t>
                </a:r>
                <a:br>
                  <a:rPr lang="en-US" altLang="nb-NO" sz="1300" b="1">
                    <a:solidFill>
                      <a:srgbClr val="000000"/>
                    </a:solidFill>
                  </a:rPr>
                </a:br>
                <a:r>
                  <a:rPr lang="en-US" altLang="nb-NO" sz="1300" b="1">
                    <a:solidFill>
                      <a:srgbClr val="000000"/>
                    </a:solidFill>
                  </a:rPr>
                  <a:t>reference </a:t>
                </a:r>
                <a:br>
                  <a:rPr lang="en-US" altLang="nb-NO" sz="1300" b="1">
                    <a:solidFill>
                      <a:srgbClr val="000000"/>
                    </a:solidFill>
                  </a:rPr>
                </a:br>
                <a:r>
                  <a:rPr lang="en-US" altLang="nb-NO" sz="1300" b="1">
                    <a:solidFill>
                      <a:srgbClr val="000000"/>
                    </a:solidFill>
                  </a:rPr>
                  <a:t>only</a:t>
                </a:r>
                <a:endParaRPr lang="en-US" altLang="nb-NO" sz="1800"/>
              </a:p>
            </p:txBody>
          </p:sp>
        </p:grpSp>
      </p:grpSp>
    </p:spTree>
  </p:cSld>
  <p:clrMapOvr>
    <a:masterClrMapping/>
  </p:clrMapOvr>
  <p:transition>
    <p:wipe dir="r"/>
  </p:transition>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60C3E036-CC70-1042-BB31-DB5015D2C52F}"/>
              </a:ext>
            </a:extLst>
          </p:cNvPr>
          <p:cNvGrpSpPr>
            <a:grpSpLocks/>
          </p:cNvGrpSpPr>
          <p:nvPr/>
        </p:nvGrpSpPr>
        <p:grpSpPr bwMode="auto">
          <a:xfrm>
            <a:off x="5181600" y="1981200"/>
            <a:ext cx="1676400" cy="1752600"/>
            <a:chOff x="3264" y="1248"/>
            <a:chExt cx="1056" cy="1104"/>
          </a:xfrm>
        </p:grpSpPr>
        <p:sp>
          <p:nvSpPr>
            <p:cNvPr id="63549" name="Rectangle 3">
              <a:extLst>
                <a:ext uri="{FF2B5EF4-FFF2-40B4-BE49-F238E27FC236}">
                  <a16:creationId xmlns:a16="http://schemas.microsoft.com/office/drawing/2014/main" id="{9FA59078-D55F-0048-99A1-36ADD1478438}"/>
                </a:ext>
              </a:extLst>
            </p:cNvPr>
            <p:cNvSpPr>
              <a:spLocks noChangeArrowheads="1"/>
            </p:cNvSpPr>
            <p:nvPr/>
          </p:nvSpPr>
          <p:spPr bwMode="auto">
            <a:xfrm>
              <a:off x="3360" y="1440"/>
              <a:ext cx="864" cy="912"/>
            </a:xfrm>
            <a:prstGeom prst="rect">
              <a:avLst/>
            </a:prstGeom>
            <a:solidFill>
              <a:srgbClr val="FFFFCC">
                <a:alpha val="7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50" name="Rectangle 4">
              <a:extLst>
                <a:ext uri="{FF2B5EF4-FFF2-40B4-BE49-F238E27FC236}">
                  <a16:creationId xmlns:a16="http://schemas.microsoft.com/office/drawing/2014/main" id="{96E36EB9-3E60-3442-999E-C832296271CE}"/>
                </a:ext>
              </a:extLst>
            </p:cNvPr>
            <p:cNvSpPr>
              <a:spLocks noChangeArrowheads="1"/>
            </p:cNvSpPr>
            <p:nvPr/>
          </p:nvSpPr>
          <p:spPr bwMode="auto">
            <a:xfrm>
              <a:off x="3264" y="1248"/>
              <a:ext cx="1056"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t>LDP Control Plane</a:t>
              </a:r>
            </a:p>
          </p:txBody>
        </p:sp>
      </p:grpSp>
      <p:grpSp>
        <p:nvGrpSpPr>
          <p:cNvPr id="63491" name="Group 5">
            <a:extLst>
              <a:ext uri="{FF2B5EF4-FFF2-40B4-BE49-F238E27FC236}">
                <a16:creationId xmlns:a16="http://schemas.microsoft.com/office/drawing/2014/main" id="{7E1C48D9-9B02-2249-97A8-86BDA66DB878}"/>
              </a:ext>
            </a:extLst>
          </p:cNvPr>
          <p:cNvGrpSpPr>
            <a:grpSpLocks/>
          </p:cNvGrpSpPr>
          <p:nvPr/>
        </p:nvGrpSpPr>
        <p:grpSpPr bwMode="auto">
          <a:xfrm>
            <a:off x="3535363" y="1817688"/>
            <a:ext cx="1663700" cy="3897312"/>
            <a:chOff x="2227" y="1145"/>
            <a:chExt cx="1048" cy="2455"/>
          </a:xfrm>
        </p:grpSpPr>
        <p:sp>
          <p:nvSpPr>
            <p:cNvPr id="1272838" name="Rectangle 6">
              <a:extLst>
                <a:ext uri="{FF2B5EF4-FFF2-40B4-BE49-F238E27FC236}">
                  <a16:creationId xmlns:a16="http://schemas.microsoft.com/office/drawing/2014/main" id="{B9CC2D0B-3A0B-034F-8CB3-9E324FADEC48}"/>
                </a:ext>
              </a:extLst>
            </p:cNvPr>
            <p:cNvSpPr>
              <a:spLocks noChangeArrowheads="1"/>
            </p:cNvSpPr>
            <p:nvPr/>
          </p:nvSpPr>
          <p:spPr bwMode="auto">
            <a:xfrm>
              <a:off x="2256" y="1392"/>
              <a:ext cx="1008" cy="2208"/>
            </a:xfrm>
            <a:prstGeom prst="rect">
              <a:avLst/>
            </a:prstGeom>
            <a:solidFill>
              <a:schemeClr val="bg1"/>
            </a:solidFill>
            <a:ln w="12700">
              <a:solidFill>
                <a:schemeClr val="tx1"/>
              </a:solidFill>
              <a:miter lim="800000"/>
              <a:headEnd/>
              <a:tailEnd/>
            </a:ln>
            <a:effectLst>
              <a:outerShdw dist="107763" dir="2700000" algn="ctr" rotWithShape="0">
                <a:schemeClr val="bg2">
                  <a:alpha val="50000"/>
                </a:schemeClr>
              </a:outerShdw>
            </a:effec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48" name="Text Box 7">
              <a:extLst>
                <a:ext uri="{FF2B5EF4-FFF2-40B4-BE49-F238E27FC236}">
                  <a16:creationId xmlns:a16="http://schemas.microsoft.com/office/drawing/2014/main" id="{D7FB2707-E64E-2D43-871A-9512C329ABC8}"/>
                </a:ext>
              </a:extLst>
            </p:cNvPr>
            <p:cNvSpPr txBox="1">
              <a:spLocks noChangeArrowheads="1"/>
            </p:cNvSpPr>
            <p:nvPr/>
          </p:nvSpPr>
          <p:spPr bwMode="auto">
            <a:xfrm>
              <a:off x="2227" y="1145"/>
              <a:ext cx="1048"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800" b="1"/>
                <a:t>MPLS Node A</a:t>
              </a:r>
            </a:p>
          </p:txBody>
        </p:sp>
      </p:grpSp>
      <p:sp>
        <p:nvSpPr>
          <p:cNvPr id="63492" name="Rectangle 8">
            <a:extLst>
              <a:ext uri="{FF2B5EF4-FFF2-40B4-BE49-F238E27FC236}">
                <a16:creationId xmlns:a16="http://schemas.microsoft.com/office/drawing/2014/main" id="{BFA233ED-3D50-2444-920B-2D129FBAF90A}"/>
              </a:ext>
            </a:extLst>
          </p:cNvPr>
          <p:cNvSpPr>
            <a:spLocks noGrp="1" noChangeArrowheads="1"/>
          </p:cNvSpPr>
          <p:nvPr>
            <p:ph type="title"/>
          </p:nvPr>
        </p:nvSpPr>
        <p:spPr/>
        <p:txBody>
          <a:bodyPr/>
          <a:lstStyle/>
          <a:p>
            <a:pPr eaLnBrk="1" hangingPunct="1"/>
            <a:r>
              <a:rPr lang="en-US" altLang="nb-NO"/>
              <a:t>LDP Operations</a:t>
            </a:r>
          </a:p>
        </p:txBody>
      </p:sp>
      <p:sp>
        <p:nvSpPr>
          <p:cNvPr id="1272841" name="Rectangle 9">
            <a:extLst>
              <a:ext uri="{FF2B5EF4-FFF2-40B4-BE49-F238E27FC236}">
                <a16:creationId xmlns:a16="http://schemas.microsoft.com/office/drawing/2014/main" id="{3850F93C-9E74-3940-8E08-4C5E1BAA68D1}"/>
              </a:ext>
            </a:extLst>
          </p:cNvPr>
          <p:cNvSpPr>
            <a:spLocks noGrp="1" noChangeArrowheads="1"/>
          </p:cNvSpPr>
          <p:nvPr>
            <p:ph type="body" idx="1"/>
          </p:nvPr>
        </p:nvSpPr>
        <p:spPr>
          <a:xfrm>
            <a:off x="655638" y="1295400"/>
            <a:ext cx="2828925" cy="5029200"/>
          </a:xfrm>
        </p:spPr>
        <p:txBody>
          <a:bodyPr/>
          <a:lstStyle/>
          <a:p>
            <a:pPr eaLnBrk="1" hangingPunct="1">
              <a:lnSpc>
                <a:spcPct val="85000"/>
              </a:lnSpc>
            </a:pPr>
            <a:r>
              <a:rPr lang="en-US" altLang="nb-NO" dirty="0"/>
              <a:t>LDP startup</a:t>
            </a:r>
          </a:p>
          <a:p>
            <a:pPr lvl="1" indent="0" eaLnBrk="1" hangingPunct="1">
              <a:lnSpc>
                <a:spcPct val="85000"/>
              </a:lnSpc>
            </a:pPr>
            <a:r>
              <a:rPr lang="en-US" altLang="nb-NO" dirty="0">
                <a:ea typeface="ＭＳ Ｐゴシック" panose="020B0600070205080204" pitchFamily="34" charset="-128"/>
              </a:rPr>
              <a:t>Local labels assigned to RIB prefixes and stored in LIB</a:t>
            </a:r>
          </a:p>
          <a:p>
            <a:pPr lvl="1" indent="0" eaLnBrk="1" hangingPunct="1">
              <a:lnSpc>
                <a:spcPct val="85000"/>
              </a:lnSpc>
            </a:pPr>
            <a:r>
              <a:rPr lang="en-US" altLang="nb-NO" dirty="0">
                <a:ea typeface="ＭＳ Ｐゴシック" panose="020B0600070205080204" pitchFamily="34" charset="-128"/>
              </a:rPr>
              <a:t>Peer discovery and session setup </a:t>
            </a:r>
          </a:p>
          <a:p>
            <a:pPr lvl="1" indent="0" eaLnBrk="1" hangingPunct="1">
              <a:lnSpc>
                <a:spcPct val="85000"/>
              </a:lnSpc>
            </a:pPr>
            <a:r>
              <a:rPr lang="en-US" altLang="nb-NO" dirty="0">
                <a:ea typeface="ＭＳ Ｐゴシック" panose="020B0600070205080204" pitchFamily="34" charset="-128"/>
              </a:rPr>
              <a:t>Exchange of MPLS label bindings</a:t>
            </a:r>
          </a:p>
          <a:p>
            <a:pPr eaLnBrk="1" hangingPunct="1">
              <a:lnSpc>
                <a:spcPct val="85000"/>
              </a:lnSpc>
            </a:pPr>
            <a:r>
              <a:rPr lang="en-US" altLang="nb-NO" dirty="0"/>
              <a:t>Programming of MPLS forwarding</a:t>
            </a:r>
          </a:p>
          <a:p>
            <a:pPr lvl="1" indent="0" eaLnBrk="1" hangingPunct="1">
              <a:lnSpc>
                <a:spcPct val="85000"/>
              </a:lnSpc>
            </a:pPr>
            <a:r>
              <a:rPr lang="en-US" altLang="nb-NO" dirty="0">
                <a:ea typeface="ＭＳ Ｐゴシック" panose="020B0600070205080204" pitchFamily="34" charset="-128"/>
              </a:rPr>
              <a:t>Based on LIB info</a:t>
            </a:r>
          </a:p>
          <a:p>
            <a:pPr lvl="1" indent="0" eaLnBrk="1" hangingPunct="1">
              <a:lnSpc>
                <a:spcPct val="85000"/>
              </a:lnSpc>
            </a:pPr>
            <a:r>
              <a:rPr lang="en-US" altLang="nb-NO" dirty="0">
                <a:ea typeface="ＭＳ Ｐゴシック" panose="020B0600070205080204" pitchFamily="34" charset="-128"/>
              </a:rPr>
              <a:t>CEF/MFI updates</a:t>
            </a:r>
          </a:p>
        </p:txBody>
      </p:sp>
      <p:sp>
        <p:nvSpPr>
          <p:cNvPr id="63494" name="Rectangle 10">
            <a:extLst>
              <a:ext uri="{FF2B5EF4-FFF2-40B4-BE49-F238E27FC236}">
                <a16:creationId xmlns:a16="http://schemas.microsoft.com/office/drawing/2014/main" id="{96B5A351-0EC4-BD4F-A1F3-2D748F5CC084}"/>
              </a:ext>
            </a:extLst>
          </p:cNvPr>
          <p:cNvSpPr>
            <a:spLocks noChangeArrowheads="1"/>
          </p:cNvSpPr>
          <p:nvPr/>
        </p:nvSpPr>
        <p:spPr bwMode="auto">
          <a:xfrm>
            <a:off x="3733800" y="2362200"/>
            <a:ext cx="1295400" cy="1447800"/>
          </a:xfrm>
          <a:prstGeom prst="rect">
            <a:avLst/>
          </a:prstGeom>
          <a:solidFill>
            <a:schemeClr val="accent1">
              <a:alpha val="25098"/>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63495" name="Group 11">
            <a:extLst>
              <a:ext uri="{FF2B5EF4-FFF2-40B4-BE49-F238E27FC236}">
                <a16:creationId xmlns:a16="http://schemas.microsoft.com/office/drawing/2014/main" id="{96416744-3BB2-EB4E-A9CC-93BF84FF7EE8}"/>
              </a:ext>
            </a:extLst>
          </p:cNvPr>
          <p:cNvGrpSpPr>
            <a:grpSpLocks/>
          </p:cNvGrpSpPr>
          <p:nvPr/>
        </p:nvGrpSpPr>
        <p:grpSpPr bwMode="auto">
          <a:xfrm>
            <a:off x="6781800" y="1828800"/>
            <a:ext cx="1676400" cy="3886200"/>
            <a:chOff x="4272" y="1152"/>
            <a:chExt cx="1056" cy="2448"/>
          </a:xfrm>
        </p:grpSpPr>
        <p:sp>
          <p:nvSpPr>
            <p:cNvPr id="1272844" name="Rectangle 12">
              <a:extLst>
                <a:ext uri="{FF2B5EF4-FFF2-40B4-BE49-F238E27FC236}">
                  <a16:creationId xmlns:a16="http://schemas.microsoft.com/office/drawing/2014/main" id="{DAAECCB3-C813-1444-B84D-C105BB7E9366}"/>
                </a:ext>
              </a:extLst>
            </p:cNvPr>
            <p:cNvSpPr>
              <a:spLocks noChangeArrowheads="1"/>
            </p:cNvSpPr>
            <p:nvPr/>
          </p:nvSpPr>
          <p:spPr bwMode="auto">
            <a:xfrm>
              <a:off x="4320" y="1392"/>
              <a:ext cx="1008" cy="2208"/>
            </a:xfrm>
            <a:prstGeom prst="rect">
              <a:avLst/>
            </a:prstGeom>
            <a:solidFill>
              <a:schemeClr val="bg1"/>
            </a:solidFill>
            <a:ln w="12700">
              <a:solidFill>
                <a:schemeClr val="tx1"/>
              </a:solidFill>
              <a:miter lim="800000"/>
              <a:headEnd/>
              <a:tailEnd/>
            </a:ln>
            <a:effectLst>
              <a:outerShdw dist="107763" dir="2700000" algn="ctr" rotWithShape="0">
                <a:schemeClr val="bg2">
                  <a:alpha val="50000"/>
                </a:schemeClr>
              </a:outerShdw>
            </a:effec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46" name="Text Box 13">
              <a:extLst>
                <a:ext uri="{FF2B5EF4-FFF2-40B4-BE49-F238E27FC236}">
                  <a16:creationId xmlns:a16="http://schemas.microsoft.com/office/drawing/2014/main" id="{1916F5B4-F655-4E4C-A95E-396B91B457DE}"/>
                </a:ext>
              </a:extLst>
            </p:cNvPr>
            <p:cNvSpPr txBox="1">
              <a:spLocks noChangeArrowheads="1"/>
            </p:cNvSpPr>
            <p:nvPr/>
          </p:nvSpPr>
          <p:spPr bwMode="auto">
            <a:xfrm>
              <a:off x="4272" y="1152"/>
              <a:ext cx="1048"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800" b="1"/>
                <a:t>MPLS Node B</a:t>
              </a:r>
            </a:p>
          </p:txBody>
        </p:sp>
      </p:grpSp>
      <p:grpSp>
        <p:nvGrpSpPr>
          <p:cNvPr id="5" name="Group 14">
            <a:extLst>
              <a:ext uri="{FF2B5EF4-FFF2-40B4-BE49-F238E27FC236}">
                <a16:creationId xmlns:a16="http://schemas.microsoft.com/office/drawing/2014/main" id="{461B183E-8CA5-9B45-B22B-E48D82BBE740}"/>
              </a:ext>
            </a:extLst>
          </p:cNvPr>
          <p:cNvGrpSpPr>
            <a:grpSpLocks/>
          </p:cNvGrpSpPr>
          <p:nvPr/>
        </p:nvGrpSpPr>
        <p:grpSpPr bwMode="auto">
          <a:xfrm>
            <a:off x="5257800" y="2438400"/>
            <a:ext cx="1524000" cy="457200"/>
            <a:chOff x="3312" y="1968"/>
            <a:chExt cx="960" cy="288"/>
          </a:xfrm>
        </p:grpSpPr>
        <p:sp>
          <p:nvSpPr>
            <p:cNvPr id="63542" name="Line 15">
              <a:extLst>
                <a:ext uri="{FF2B5EF4-FFF2-40B4-BE49-F238E27FC236}">
                  <a16:creationId xmlns:a16="http://schemas.microsoft.com/office/drawing/2014/main" id="{0DE1C862-FE88-FA46-87A3-6C530B83D92D}"/>
                </a:ext>
              </a:extLst>
            </p:cNvPr>
            <p:cNvSpPr>
              <a:spLocks noChangeShapeType="1"/>
            </p:cNvSpPr>
            <p:nvPr/>
          </p:nvSpPr>
          <p:spPr bwMode="auto">
            <a:xfrm>
              <a:off x="3312" y="2256"/>
              <a:ext cx="960" cy="0"/>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63543" name="Line 16">
              <a:extLst>
                <a:ext uri="{FF2B5EF4-FFF2-40B4-BE49-F238E27FC236}">
                  <a16:creationId xmlns:a16="http://schemas.microsoft.com/office/drawing/2014/main" id="{DE36BD92-25C9-8F46-927B-44407A64CF2D}"/>
                </a:ext>
              </a:extLst>
            </p:cNvPr>
            <p:cNvSpPr>
              <a:spLocks noChangeShapeType="1"/>
            </p:cNvSpPr>
            <p:nvPr/>
          </p:nvSpPr>
          <p:spPr bwMode="auto">
            <a:xfrm flipH="1">
              <a:off x="3312" y="2112"/>
              <a:ext cx="960" cy="0"/>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63544" name="Text Box 17">
              <a:extLst>
                <a:ext uri="{FF2B5EF4-FFF2-40B4-BE49-F238E27FC236}">
                  <a16:creationId xmlns:a16="http://schemas.microsoft.com/office/drawing/2014/main" id="{49EEE7DF-4FD7-2340-A511-A2B5ED691446}"/>
                </a:ext>
              </a:extLst>
            </p:cNvPr>
            <p:cNvSpPr txBox="1">
              <a:spLocks noChangeArrowheads="1"/>
            </p:cNvSpPr>
            <p:nvPr/>
          </p:nvSpPr>
          <p:spPr bwMode="auto">
            <a:xfrm>
              <a:off x="3312" y="1968"/>
              <a:ext cx="959"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000" b="1"/>
                <a:t>Session Setup</a:t>
              </a:r>
            </a:p>
          </p:txBody>
        </p:sp>
      </p:grpSp>
      <p:grpSp>
        <p:nvGrpSpPr>
          <p:cNvPr id="6" name="Group 18">
            <a:extLst>
              <a:ext uri="{FF2B5EF4-FFF2-40B4-BE49-F238E27FC236}">
                <a16:creationId xmlns:a16="http://schemas.microsoft.com/office/drawing/2014/main" id="{7BC2EDD0-97EB-F043-9A59-235092B99A20}"/>
              </a:ext>
            </a:extLst>
          </p:cNvPr>
          <p:cNvGrpSpPr>
            <a:grpSpLocks/>
          </p:cNvGrpSpPr>
          <p:nvPr/>
        </p:nvGrpSpPr>
        <p:grpSpPr bwMode="auto">
          <a:xfrm>
            <a:off x="5257800" y="2997200"/>
            <a:ext cx="1524000" cy="584200"/>
            <a:chOff x="3312" y="1456"/>
            <a:chExt cx="960" cy="368"/>
          </a:xfrm>
        </p:grpSpPr>
        <p:grpSp>
          <p:nvGrpSpPr>
            <p:cNvPr id="63538" name="Group 19">
              <a:extLst>
                <a:ext uri="{FF2B5EF4-FFF2-40B4-BE49-F238E27FC236}">
                  <a16:creationId xmlns:a16="http://schemas.microsoft.com/office/drawing/2014/main" id="{3924C6A2-8EC2-D74F-A4EF-AA3DACD27D3A}"/>
                </a:ext>
              </a:extLst>
            </p:cNvPr>
            <p:cNvGrpSpPr>
              <a:grpSpLocks/>
            </p:cNvGrpSpPr>
            <p:nvPr/>
          </p:nvGrpSpPr>
          <p:grpSpPr bwMode="auto">
            <a:xfrm>
              <a:off x="3312" y="1680"/>
              <a:ext cx="960" cy="144"/>
              <a:chOff x="2160" y="1584"/>
              <a:chExt cx="1536" cy="144"/>
            </a:xfrm>
          </p:grpSpPr>
          <p:sp>
            <p:nvSpPr>
              <p:cNvPr id="63540" name="Line 20">
                <a:extLst>
                  <a:ext uri="{FF2B5EF4-FFF2-40B4-BE49-F238E27FC236}">
                    <a16:creationId xmlns:a16="http://schemas.microsoft.com/office/drawing/2014/main" id="{4CF1EC84-E29E-BA45-8D9E-D3A96512DFC8}"/>
                  </a:ext>
                </a:extLst>
              </p:cNvPr>
              <p:cNvSpPr>
                <a:spLocks noChangeShapeType="1"/>
              </p:cNvSpPr>
              <p:nvPr/>
            </p:nvSpPr>
            <p:spPr bwMode="auto">
              <a:xfrm>
                <a:off x="2160" y="1728"/>
                <a:ext cx="1536" cy="0"/>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63541" name="Line 21">
                <a:extLst>
                  <a:ext uri="{FF2B5EF4-FFF2-40B4-BE49-F238E27FC236}">
                    <a16:creationId xmlns:a16="http://schemas.microsoft.com/office/drawing/2014/main" id="{E48C3189-0D2A-1A4F-A141-87A029266EFF}"/>
                  </a:ext>
                </a:extLst>
              </p:cNvPr>
              <p:cNvSpPr>
                <a:spLocks noChangeShapeType="1"/>
              </p:cNvSpPr>
              <p:nvPr/>
            </p:nvSpPr>
            <p:spPr bwMode="auto">
              <a:xfrm flipH="1">
                <a:off x="2160" y="1584"/>
                <a:ext cx="1536" cy="0"/>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sp>
          <p:nvSpPr>
            <p:cNvPr id="63539" name="Text Box 22">
              <a:extLst>
                <a:ext uri="{FF2B5EF4-FFF2-40B4-BE49-F238E27FC236}">
                  <a16:creationId xmlns:a16="http://schemas.microsoft.com/office/drawing/2014/main" id="{88F8FA13-4B45-874A-B720-15F5E3DF9DB9}"/>
                </a:ext>
              </a:extLst>
            </p:cNvPr>
            <p:cNvSpPr txBox="1">
              <a:spLocks noChangeArrowheads="1"/>
            </p:cNvSpPr>
            <p:nvPr/>
          </p:nvSpPr>
          <p:spPr bwMode="auto">
            <a:xfrm>
              <a:off x="3312" y="1456"/>
              <a:ext cx="960"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000" b="1"/>
                <a:t>Label Binding </a:t>
              </a:r>
              <a:br>
                <a:rPr lang="en-US" altLang="nb-NO" sz="1000" b="1"/>
              </a:br>
              <a:r>
                <a:rPr lang="en-US" altLang="nb-NO" sz="1000" b="1"/>
                <a:t>Exchange</a:t>
              </a:r>
            </a:p>
          </p:txBody>
        </p:sp>
      </p:grpSp>
      <p:grpSp>
        <p:nvGrpSpPr>
          <p:cNvPr id="63498" name="Group 23">
            <a:extLst>
              <a:ext uri="{FF2B5EF4-FFF2-40B4-BE49-F238E27FC236}">
                <a16:creationId xmlns:a16="http://schemas.microsoft.com/office/drawing/2014/main" id="{A0E24FEE-7DFC-AE4E-8C61-EFABEC7BA744}"/>
              </a:ext>
            </a:extLst>
          </p:cNvPr>
          <p:cNvGrpSpPr>
            <a:grpSpLocks/>
          </p:cNvGrpSpPr>
          <p:nvPr/>
        </p:nvGrpSpPr>
        <p:grpSpPr bwMode="auto">
          <a:xfrm>
            <a:off x="3733800" y="4495800"/>
            <a:ext cx="1295400" cy="1066800"/>
            <a:chOff x="2352" y="2832"/>
            <a:chExt cx="816" cy="672"/>
          </a:xfrm>
        </p:grpSpPr>
        <p:sp>
          <p:nvSpPr>
            <p:cNvPr id="63536" name="Rectangle 24">
              <a:extLst>
                <a:ext uri="{FF2B5EF4-FFF2-40B4-BE49-F238E27FC236}">
                  <a16:creationId xmlns:a16="http://schemas.microsoft.com/office/drawing/2014/main" id="{471EABC6-3205-2248-B365-2CF0A6CB31CB}"/>
                </a:ext>
              </a:extLst>
            </p:cNvPr>
            <p:cNvSpPr>
              <a:spLocks noChangeArrowheads="1"/>
            </p:cNvSpPr>
            <p:nvPr/>
          </p:nvSpPr>
          <p:spPr bwMode="auto">
            <a:xfrm>
              <a:off x="2352" y="2832"/>
              <a:ext cx="816" cy="672"/>
            </a:xfrm>
            <a:prstGeom prst="rect">
              <a:avLst/>
            </a:prstGeom>
            <a:solidFill>
              <a:schemeClr val="accent1">
                <a:alpha val="25098"/>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37" name="Rectangle 25">
              <a:extLst>
                <a:ext uri="{FF2B5EF4-FFF2-40B4-BE49-F238E27FC236}">
                  <a16:creationId xmlns:a16="http://schemas.microsoft.com/office/drawing/2014/main" id="{E35DC15C-630B-7B42-9C60-4761CF52081B}"/>
                </a:ext>
              </a:extLst>
            </p:cNvPr>
            <p:cNvSpPr>
              <a:spLocks noChangeArrowheads="1"/>
            </p:cNvSpPr>
            <p:nvPr/>
          </p:nvSpPr>
          <p:spPr bwMode="auto">
            <a:xfrm>
              <a:off x="2400" y="2986"/>
              <a:ext cx="720" cy="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t>MPLS Forwarding</a:t>
              </a:r>
            </a:p>
            <a:p>
              <a:pPr algn="ctr">
                <a:lnSpc>
                  <a:spcPct val="90000"/>
                </a:lnSpc>
              </a:pPr>
              <a:r>
                <a:rPr lang="en-US" altLang="nb-NO" sz="1200" b="1"/>
                <a:t>CEF/MFI</a:t>
              </a:r>
            </a:p>
          </p:txBody>
        </p:sp>
      </p:grpSp>
      <p:grpSp>
        <p:nvGrpSpPr>
          <p:cNvPr id="63499" name="Group 26">
            <a:extLst>
              <a:ext uri="{FF2B5EF4-FFF2-40B4-BE49-F238E27FC236}">
                <a16:creationId xmlns:a16="http://schemas.microsoft.com/office/drawing/2014/main" id="{E5B8BB21-37FE-A940-A376-5DC8746210DB}"/>
              </a:ext>
            </a:extLst>
          </p:cNvPr>
          <p:cNvGrpSpPr>
            <a:grpSpLocks/>
          </p:cNvGrpSpPr>
          <p:nvPr/>
        </p:nvGrpSpPr>
        <p:grpSpPr bwMode="auto">
          <a:xfrm>
            <a:off x="3810000" y="2438400"/>
            <a:ext cx="533400" cy="420688"/>
            <a:chOff x="912" y="1787"/>
            <a:chExt cx="336" cy="265"/>
          </a:xfrm>
        </p:grpSpPr>
        <p:sp>
          <p:nvSpPr>
            <p:cNvPr id="63534" name="Rectangle 27">
              <a:extLst>
                <a:ext uri="{FF2B5EF4-FFF2-40B4-BE49-F238E27FC236}">
                  <a16:creationId xmlns:a16="http://schemas.microsoft.com/office/drawing/2014/main" id="{2581C5C2-E15F-9E47-A193-D08EE3FA72D5}"/>
                </a:ext>
              </a:extLst>
            </p:cNvPr>
            <p:cNvSpPr>
              <a:spLocks noChangeArrowheads="1"/>
            </p:cNvSpPr>
            <p:nvPr/>
          </p:nvSpPr>
          <p:spPr bwMode="auto">
            <a:xfrm>
              <a:off x="912" y="1787"/>
              <a:ext cx="336" cy="265"/>
            </a:xfrm>
            <a:prstGeom prst="rect">
              <a:avLst/>
            </a:prstGeom>
            <a:solidFill>
              <a:schemeClr val="accent1"/>
            </a:solidFill>
            <a:ln w="9525">
              <a:solidFill>
                <a:schemeClr val="tx2"/>
              </a:solidFill>
              <a:miter lim="800000"/>
              <a:headEnd/>
              <a:tailEnd/>
            </a:ln>
          </p:spPr>
          <p:txBody>
            <a:bodyPr lIns="82124" tIns="41061" rIns="82124" bIns="41061" anchor="ctr">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800"/>
            </a:p>
          </p:txBody>
        </p:sp>
        <p:sp>
          <p:nvSpPr>
            <p:cNvPr id="63535" name="Text Box 28">
              <a:extLst>
                <a:ext uri="{FF2B5EF4-FFF2-40B4-BE49-F238E27FC236}">
                  <a16:creationId xmlns:a16="http://schemas.microsoft.com/office/drawing/2014/main" id="{700A74B2-E0B3-ED45-9CE1-A3491EBC094B}"/>
                </a:ext>
              </a:extLst>
            </p:cNvPr>
            <p:cNvSpPr txBox="1">
              <a:spLocks noChangeArrowheads="1"/>
            </p:cNvSpPr>
            <p:nvPr/>
          </p:nvSpPr>
          <p:spPr bwMode="auto">
            <a:xfrm>
              <a:off x="945" y="1824"/>
              <a:ext cx="269"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solidFill>
                    <a:schemeClr val="bg1"/>
                  </a:solidFill>
                </a:rPr>
                <a:t>RIB</a:t>
              </a:r>
            </a:p>
          </p:txBody>
        </p:sp>
      </p:grpSp>
      <p:grpSp>
        <p:nvGrpSpPr>
          <p:cNvPr id="63500" name="Group 29">
            <a:extLst>
              <a:ext uri="{FF2B5EF4-FFF2-40B4-BE49-F238E27FC236}">
                <a16:creationId xmlns:a16="http://schemas.microsoft.com/office/drawing/2014/main" id="{F50EE0F3-2CB0-734F-9BD3-513AC977F22B}"/>
              </a:ext>
            </a:extLst>
          </p:cNvPr>
          <p:cNvGrpSpPr>
            <a:grpSpLocks/>
          </p:cNvGrpSpPr>
          <p:nvPr/>
        </p:nvGrpSpPr>
        <p:grpSpPr bwMode="auto">
          <a:xfrm>
            <a:off x="4419600" y="2438400"/>
            <a:ext cx="533400" cy="914400"/>
            <a:chOff x="1536" y="1632"/>
            <a:chExt cx="336" cy="576"/>
          </a:xfrm>
        </p:grpSpPr>
        <p:sp>
          <p:nvSpPr>
            <p:cNvPr id="63532" name="Rectangle 30">
              <a:extLst>
                <a:ext uri="{FF2B5EF4-FFF2-40B4-BE49-F238E27FC236}">
                  <a16:creationId xmlns:a16="http://schemas.microsoft.com/office/drawing/2014/main" id="{2C20AEB2-A07C-5644-9312-40ABC88EC2D3}"/>
                </a:ext>
              </a:extLst>
            </p:cNvPr>
            <p:cNvSpPr>
              <a:spLocks noChangeArrowheads="1"/>
            </p:cNvSpPr>
            <p:nvPr/>
          </p:nvSpPr>
          <p:spPr bwMode="auto">
            <a:xfrm>
              <a:off x="1536" y="1632"/>
              <a:ext cx="336" cy="576"/>
            </a:xfrm>
            <a:prstGeom prst="rect">
              <a:avLst/>
            </a:prstGeom>
            <a:solidFill>
              <a:schemeClr val="accent1"/>
            </a:solidFill>
            <a:ln w="9525">
              <a:solidFill>
                <a:schemeClr val="tx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33" name="Text Box 31">
              <a:extLst>
                <a:ext uri="{FF2B5EF4-FFF2-40B4-BE49-F238E27FC236}">
                  <a16:creationId xmlns:a16="http://schemas.microsoft.com/office/drawing/2014/main" id="{C6C8973A-E82D-3D41-98F9-10A652C4416F}"/>
                </a:ext>
              </a:extLst>
            </p:cNvPr>
            <p:cNvSpPr txBox="1">
              <a:spLocks noChangeArrowheads="1"/>
            </p:cNvSpPr>
            <p:nvPr/>
          </p:nvSpPr>
          <p:spPr bwMode="auto">
            <a:xfrm>
              <a:off x="1575" y="1824"/>
              <a:ext cx="259"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solidFill>
                    <a:schemeClr val="bg1"/>
                  </a:solidFill>
                </a:rPr>
                <a:t>LIB</a:t>
              </a:r>
            </a:p>
          </p:txBody>
        </p:sp>
      </p:grpSp>
      <p:grpSp>
        <p:nvGrpSpPr>
          <p:cNvPr id="63501" name="Group 32">
            <a:extLst>
              <a:ext uri="{FF2B5EF4-FFF2-40B4-BE49-F238E27FC236}">
                <a16:creationId xmlns:a16="http://schemas.microsoft.com/office/drawing/2014/main" id="{426F2DFC-3B7F-8A4D-A8AD-CFD596744F52}"/>
              </a:ext>
            </a:extLst>
          </p:cNvPr>
          <p:cNvGrpSpPr>
            <a:grpSpLocks/>
          </p:cNvGrpSpPr>
          <p:nvPr/>
        </p:nvGrpSpPr>
        <p:grpSpPr bwMode="auto">
          <a:xfrm>
            <a:off x="7010400" y="4495800"/>
            <a:ext cx="1295400" cy="1066800"/>
            <a:chOff x="2352" y="2832"/>
            <a:chExt cx="816" cy="672"/>
          </a:xfrm>
        </p:grpSpPr>
        <p:sp>
          <p:nvSpPr>
            <p:cNvPr id="63530" name="Rectangle 33">
              <a:extLst>
                <a:ext uri="{FF2B5EF4-FFF2-40B4-BE49-F238E27FC236}">
                  <a16:creationId xmlns:a16="http://schemas.microsoft.com/office/drawing/2014/main" id="{A354FB5C-CBC9-514E-B5FB-266AE8609C30}"/>
                </a:ext>
              </a:extLst>
            </p:cNvPr>
            <p:cNvSpPr>
              <a:spLocks noChangeArrowheads="1"/>
            </p:cNvSpPr>
            <p:nvPr/>
          </p:nvSpPr>
          <p:spPr bwMode="auto">
            <a:xfrm>
              <a:off x="2352" y="2832"/>
              <a:ext cx="816" cy="672"/>
            </a:xfrm>
            <a:prstGeom prst="rect">
              <a:avLst/>
            </a:prstGeom>
            <a:solidFill>
              <a:schemeClr val="accent1">
                <a:alpha val="25098"/>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31" name="Rectangle 34">
              <a:extLst>
                <a:ext uri="{FF2B5EF4-FFF2-40B4-BE49-F238E27FC236}">
                  <a16:creationId xmlns:a16="http://schemas.microsoft.com/office/drawing/2014/main" id="{575C09AD-2BCE-7044-AEFF-8657572D5C61}"/>
                </a:ext>
              </a:extLst>
            </p:cNvPr>
            <p:cNvSpPr>
              <a:spLocks noChangeArrowheads="1"/>
            </p:cNvSpPr>
            <p:nvPr/>
          </p:nvSpPr>
          <p:spPr bwMode="auto">
            <a:xfrm>
              <a:off x="2400" y="2986"/>
              <a:ext cx="720" cy="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t>MPLS Forwarding</a:t>
              </a:r>
            </a:p>
            <a:p>
              <a:pPr algn="ctr">
                <a:lnSpc>
                  <a:spcPct val="90000"/>
                </a:lnSpc>
              </a:pPr>
              <a:r>
                <a:rPr lang="en-US" altLang="nb-NO" sz="1200" b="1"/>
                <a:t>CEF/MFI</a:t>
              </a:r>
            </a:p>
          </p:txBody>
        </p:sp>
      </p:grpSp>
      <p:grpSp>
        <p:nvGrpSpPr>
          <p:cNvPr id="12" name="Group 35">
            <a:extLst>
              <a:ext uri="{FF2B5EF4-FFF2-40B4-BE49-F238E27FC236}">
                <a16:creationId xmlns:a16="http://schemas.microsoft.com/office/drawing/2014/main" id="{113BE113-28E6-8446-904F-04ADD9CDD0E8}"/>
              </a:ext>
            </a:extLst>
          </p:cNvPr>
          <p:cNvGrpSpPr>
            <a:grpSpLocks/>
          </p:cNvGrpSpPr>
          <p:nvPr/>
        </p:nvGrpSpPr>
        <p:grpSpPr bwMode="auto">
          <a:xfrm>
            <a:off x="3810000" y="3851275"/>
            <a:ext cx="4419600" cy="492125"/>
            <a:chOff x="2400" y="2426"/>
            <a:chExt cx="2784" cy="310"/>
          </a:xfrm>
        </p:grpSpPr>
        <p:sp>
          <p:nvSpPr>
            <p:cNvPr id="63526" name="Rectangle 36">
              <a:extLst>
                <a:ext uri="{FF2B5EF4-FFF2-40B4-BE49-F238E27FC236}">
                  <a16:creationId xmlns:a16="http://schemas.microsoft.com/office/drawing/2014/main" id="{61FE37D1-3BDA-5D41-A29D-8B6EA6218679}"/>
                </a:ext>
              </a:extLst>
            </p:cNvPr>
            <p:cNvSpPr>
              <a:spLocks noChangeArrowheads="1"/>
            </p:cNvSpPr>
            <p:nvPr/>
          </p:nvSpPr>
          <p:spPr bwMode="auto">
            <a:xfrm>
              <a:off x="2400" y="2496"/>
              <a:ext cx="720" cy="240"/>
            </a:xfrm>
            <a:prstGeom prst="rect">
              <a:avLst/>
            </a:prstGeom>
            <a:solidFill>
              <a:srgbClr val="FFFFCC">
                <a:alpha val="7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27" name="Line 37">
              <a:extLst>
                <a:ext uri="{FF2B5EF4-FFF2-40B4-BE49-F238E27FC236}">
                  <a16:creationId xmlns:a16="http://schemas.microsoft.com/office/drawing/2014/main" id="{13322627-04D4-2140-824B-D3A59CF09984}"/>
                </a:ext>
              </a:extLst>
            </p:cNvPr>
            <p:cNvSpPr>
              <a:spLocks noChangeShapeType="1"/>
            </p:cNvSpPr>
            <p:nvPr/>
          </p:nvSpPr>
          <p:spPr bwMode="auto">
            <a:xfrm>
              <a:off x="3168" y="2592"/>
              <a:ext cx="1248" cy="0"/>
            </a:xfrm>
            <a:prstGeom prst="line">
              <a:avLst/>
            </a:prstGeom>
            <a:noFill/>
            <a:ln w="9525">
              <a:solidFill>
                <a:schemeClr val="tx1"/>
              </a:solidFill>
              <a:round/>
              <a:headEnd type="triangle" w="lg" len="med"/>
              <a:tailEnd type="triangle" w="lg" len="me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63528" name="Rectangle 38">
              <a:extLst>
                <a:ext uri="{FF2B5EF4-FFF2-40B4-BE49-F238E27FC236}">
                  <a16:creationId xmlns:a16="http://schemas.microsoft.com/office/drawing/2014/main" id="{6A8725F8-A0D6-3F41-A030-B466A5A8312B}"/>
                </a:ext>
              </a:extLst>
            </p:cNvPr>
            <p:cNvSpPr>
              <a:spLocks noChangeArrowheads="1"/>
            </p:cNvSpPr>
            <p:nvPr/>
          </p:nvSpPr>
          <p:spPr bwMode="auto">
            <a:xfrm>
              <a:off x="3408" y="2426"/>
              <a:ext cx="816" cy="31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000" b="1"/>
                <a:t>LDP Interactions </a:t>
              </a:r>
              <a:br>
                <a:rPr lang="en-US" altLang="nb-NO" sz="1000" b="1"/>
              </a:br>
              <a:r>
                <a:rPr lang="en-US" altLang="nb-NO" sz="1000" b="1"/>
                <a:t>with </a:t>
              </a:r>
              <a:br>
                <a:rPr lang="en-US" altLang="nb-NO" sz="1000" b="1"/>
              </a:br>
              <a:r>
                <a:rPr lang="en-US" altLang="nb-NO" sz="1000" b="1"/>
                <a:t>MPLS Forwarding</a:t>
              </a:r>
            </a:p>
          </p:txBody>
        </p:sp>
        <p:sp>
          <p:nvSpPr>
            <p:cNvPr id="63529" name="Rectangle 39">
              <a:extLst>
                <a:ext uri="{FF2B5EF4-FFF2-40B4-BE49-F238E27FC236}">
                  <a16:creationId xmlns:a16="http://schemas.microsoft.com/office/drawing/2014/main" id="{E54FD0C3-04EE-0346-9BAB-704C21568AB6}"/>
                </a:ext>
              </a:extLst>
            </p:cNvPr>
            <p:cNvSpPr>
              <a:spLocks noChangeArrowheads="1"/>
            </p:cNvSpPr>
            <p:nvPr/>
          </p:nvSpPr>
          <p:spPr bwMode="auto">
            <a:xfrm>
              <a:off x="4464" y="2496"/>
              <a:ext cx="720" cy="240"/>
            </a:xfrm>
            <a:prstGeom prst="rect">
              <a:avLst/>
            </a:prstGeom>
            <a:solidFill>
              <a:srgbClr val="FFFFCC">
                <a:alpha val="7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13" name="Group 40">
            <a:extLst>
              <a:ext uri="{FF2B5EF4-FFF2-40B4-BE49-F238E27FC236}">
                <a16:creationId xmlns:a16="http://schemas.microsoft.com/office/drawing/2014/main" id="{5BEF8E28-A50F-7545-9472-8E46ACF31341}"/>
              </a:ext>
            </a:extLst>
          </p:cNvPr>
          <p:cNvGrpSpPr>
            <a:grpSpLocks/>
          </p:cNvGrpSpPr>
          <p:nvPr/>
        </p:nvGrpSpPr>
        <p:grpSpPr bwMode="auto">
          <a:xfrm>
            <a:off x="4152900" y="3886200"/>
            <a:ext cx="3733800" cy="533400"/>
            <a:chOff x="2616" y="2448"/>
            <a:chExt cx="2352" cy="336"/>
          </a:xfrm>
        </p:grpSpPr>
        <p:grpSp>
          <p:nvGrpSpPr>
            <p:cNvPr id="63520" name="Group 41">
              <a:extLst>
                <a:ext uri="{FF2B5EF4-FFF2-40B4-BE49-F238E27FC236}">
                  <a16:creationId xmlns:a16="http://schemas.microsoft.com/office/drawing/2014/main" id="{597E3F84-29EC-E04A-859A-A58CEC55F0CE}"/>
                </a:ext>
              </a:extLst>
            </p:cNvPr>
            <p:cNvGrpSpPr>
              <a:grpSpLocks/>
            </p:cNvGrpSpPr>
            <p:nvPr/>
          </p:nvGrpSpPr>
          <p:grpSpPr bwMode="auto">
            <a:xfrm>
              <a:off x="2616" y="2448"/>
              <a:ext cx="288" cy="336"/>
              <a:chOff x="1248" y="2448"/>
              <a:chExt cx="288" cy="336"/>
            </a:xfrm>
          </p:grpSpPr>
          <p:sp>
            <p:nvSpPr>
              <p:cNvPr id="63524" name="Line 42">
                <a:extLst>
                  <a:ext uri="{FF2B5EF4-FFF2-40B4-BE49-F238E27FC236}">
                    <a16:creationId xmlns:a16="http://schemas.microsoft.com/office/drawing/2014/main" id="{097A5913-F616-754C-B718-2A8A65223AE6}"/>
                  </a:ext>
                </a:extLst>
              </p:cNvPr>
              <p:cNvSpPr>
                <a:spLocks noChangeShapeType="1"/>
              </p:cNvSpPr>
              <p:nvPr/>
            </p:nvSpPr>
            <p:spPr bwMode="auto">
              <a:xfrm>
                <a:off x="1248" y="2448"/>
                <a:ext cx="0" cy="336"/>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63525" name="Line 43">
                <a:extLst>
                  <a:ext uri="{FF2B5EF4-FFF2-40B4-BE49-F238E27FC236}">
                    <a16:creationId xmlns:a16="http://schemas.microsoft.com/office/drawing/2014/main" id="{245597FC-93AA-D543-953F-B993FE0B9A6B}"/>
                  </a:ext>
                </a:extLst>
              </p:cNvPr>
              <p:cNvSpPr>
                <a:spLocks noChangeShapeType="1"/>
              </p:cNvSpPr>
              <p:nvPr/>
            </p:nvSpPr>
            <p:spPr bwMode="auto">
              <a:xfrm flipV="1">
                <a:off x="1536" y="2448"/>
                <a:ext cx="0" cy="336"/>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grpSp>
          <p:nvGrpSpPr>
            <p:cNvPr id="63521" name="Group 44">
              <a:extLst>
                <a:ext uri="{FF2B5EF4-FFF2-40B4-BE49-F238E27FC236}">
                  <a16:creationId xmlns:a16="http://schemas.microsoft.com/office/drawing/2014/main" id="{8F51D316-FA45-5C45-BF9C-40CE9B668753}"/>
                </a:ext>
              </a:extLst>
            </p:cNvPr>
            <p:cNvGrpSpPr>
              <a:grpSpLocks/>
            </p:cNvGrpSpPr>
            <p:nvPr/>
          </p:nvGrpSpPr>
          <p:grpSpPr bwMode="auto">
            <a:xfrm>
              <a:off x="4680" y="2448"/>
              <a:ext cx="288" cy="336"/>
              <a:chOff x="1248" y="2448"/>
              <a:chExt cx="288" cy="336"/>
            </a:xfrm>
          </p:grpSpPr>
          <p:sp>
            <p:nvSpPr>
              <p:cNvPr id="63522" name="Line 45">
                <a:extLst>
                  <a:ext uri="{FF2B5EF4-FFF2-40B4-BE49-F238E27FC236}">
                    <a16:creationId xmlns:a16="http://schemas.microsoft.com/office/drawing/2014/main" id="{FFADB188-024B-4049-BB4D-171A1B145603}"/>
                  </a:ext>
                </a:extLst>
              </p:cNvPr>
              <p:cNvSpPr>
                <a:spLocks noChangeShapeType="1"/>
              </p:cNvSpPr>
              <p:nvPr/>
            </p:nvSpPr>
            <p:spPr bwMode="auto">
              <a:xfrm>
                <a:off x="1248" y="2448"/>
                <a:ext cx="0" cy="336"/>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63523" name="Line 46">
                <a:extLst>
                  <a:ext uri="{FF2B5EF4-FFF2-40B4-BE49-F238E27FC236}">
                    <a16:creationId xmlns:a16="http://schemas.microsoft.com/office/drawing/2014/main" id="{111C9A0F-8575-7A4D-9F82-46FB514A38AB}"/>
                  </a:ext>
                </a:extLst>
              </p:cNvPr>
              <p:cNvSpPr>
                <a:spLocks noChangeShapeType="1"/>
              </p:cNvSpPr>
              <p:nvPr/>
            </p:nvSpPr>
            <p:spPr bwMode="auto">
              <a:xfrm flipV="1">
                <a:off x="1536" y="2448"/>
                <a:ext cx="0" cy="336"/>
              </a:xfrm>
              <a:prstGeom prst="line">
                <a:avLst/>
              </a:prstGeom>
              <a:noFill/>
              <a:ln w="12700">
                <a:solidFill>
                  <a:schemeClr val="tx1"/>
                </a:solidFill>
                <a:round/>
                <a:headEnd/>
                <a:tailEnd type="triangle" w="lg" len="lg"/>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grpSp>
      <p:sp>
        <p:nvSpPr>
          <p:cNvPr id="63504" name="Rectangle 47">
            <a:extLst>
              <a:ext uri="{FF2B5EF4-FFF2-40B4-BE49-F238E27FC236}">
                <a16:creationId xmlns:a16="http://schemas.microsoft.com/office/drawing/2014/main" id="{F14B25AE-DE6D-6D4A-8874-17624B3D2AF9}"/>
              </a:ext>
            </a:extLst>
          </p:cNvPr>
          <p:cNvSpPr>
            <a:spLocks noChangeArrowheads="1"/>
          </p:cNvSpPr>
          <p:nvPr/>
        </p:nvSpPr>
        <p:spPr bwMode="auto">
          <a:xfrm>
            <a:off x="7010400" y="2362200"/>
            <a:ext cx="1295400" cy="1447800"/>
          </a:xfrm>
          <a:prstGeom prst="rect">
            <a:avLst/>
          </a:prstGeom>
          <a:solidFill>
            <a:schemeClr val="accent1">
              <a:alpha val="25098"/>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63505" name="Group 48">
            <a:extLst>
              <a:ext uri="{FF2B5EF4-FFF2-40B4-BE49-F238E27FC236}">
                <a16:creationId xmlns:a16="http://schemas.microsoft.com/office/drawing/2014/main" id="{3D29BBD9-E7CF-5142-A420-8CE79F52ABEC}"/>
              </a:ext>
            </a:extLst>
          </p:cNvPr>
          <p:cNvGrpSpPr>
            <a:grpSpLocks/>
          </p:cNvGrpSpPr>
          <p:nvPr/>
        </p:nvGrpSpPr>
        <p:grpSpPr bwMode="auto">
          <a:xfrm>
            <a:off x="7086600" y="2438400"/>
            <a:ext cx="533400" cy="914400"/>
            <a:chOff x="1536" y="1632"/>
            <a:chExt cx="336" cy="576"/>
          </a:xfrm>
        </p:grpSpPr>
        <p:sp>
          <p:nvSpPr>
            <p:cNvPr id="63518" name="Rectangle 49">
              <a:extLst>
                <a:ext uri="{FF2B5EF4-FFF2-40B4-BE49-F238E27FC236}">
                  <a16:creationId xmlns:a16="http://schemas.microsoft.com/office/drawing/2014/main" id="{DB6DC054-3391-6241-9865-6922DCA0E888}"/>
                </a:ext>
              </a:extLst>
            </p:cNvPr>
            <p:cNvSpPr>
              <a:spLocks noChangeArrowheads="1"/>
            </p:cNvSpPr>
            <p:nvPr/>
          </p:nvSpPr>
          <p:spPr bwMode="auto">
            <a:xfrm>
              <a:off x="1536" y="1632"/>
              <a:ext cx="336" cy="576"/>
            </a:xfrm>
            <a:prstGeom prst="rect">
              <a:avLst/>
            </a:prstGeom>
            <a:solidFill>
              <a:schemeClr val="accent1"/>
            </a:solidFill>
            <a:ln w="9525">
              <a:solidFill>
                <a:schemeClr val="tx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19" name="Text Box 50">
              <a:extLst>
                <a:ext uri="{FF2B5EF4-FFF2-40B4-BE49-F238E27FC236}">
                  <a16:creationId xmlns:a16="http://schemas.microsoft.com/office/drawing/2014/main" id="{55B98626-DE5F-1F48-9EAF-B940C8AE6E36}"/>
                </a:ext>
              </a:extLst>
            </p:cNvPr>
            <p:cNvSpPr txBox="1">
              <a:spLocks noChangeArrowheads="1"/>
            </p:cNvSpPr>
            <p:nvPr/>
          </p:nvSpPr>
          <p:spPr bwMode="auto">
            <a:xfrm>
              <a:off x="1575" y="1824"/>
              <a:ext cx="259"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solidFill>
                    <a:schemeClr val="bg1"/>
                  </a:solidFill>
                </a:rPr>
                <a:t>LIB</a:t>
              </a:r>
            </a:p>
          </p:txBody>
        </p:sp>
      </p:grpSp>
      <p:grpSp>
        <p:nvGrpSpPr>
          <p:cNvPr id="63506" name="Group 51">
            <a:extLst>
              <a:ext uri="{FF2B5EF4-FFF2-40B4-BE49-F238E27FC236}">
                <a16:creationId xmlns:a16="http://schemas.microsoft.com/office/drawing/2014/main" id="{9C45B2EA-75BB-B346-B5D9-696EB71E0899}"/>
              </a:ext>
            </a:extLst>
          </p:cNvPr>
          <p:cNvGrpSpPr>
            <a:grpSpLocks/>
          </p:cNvGrpSpPr>
          <p:nvPr/>
        </p:nvGrpSpPr>
        <p:grpSpPr bwMode="auto">
          <a:xfrm>
            <a:off x="7696200" y="2438400"/>
            <a:ext cx="533400" cy="420688"/>
            <a:chOff x="912" y="1787"/>
            <a:chExt cx="336" cy="265"/>
          </a:xfrm>
        </p:grpSpPr>
        <p:sp>
          <p:nvSpPr>
            <p:cNvPr id="63516" name="Rectangle 52">
              <a:extLst>
                <a:ext uri="{FF2B5EF4-FFF2-40B4-BE49-F238E27FC236}">
                  <a16:creationId xmlns:a16="http://schemas.microsoft.com/office/drawing/2014/main" id="{F4BDC86E-3445-2549-8B30-5583303A1290}"/>
                </a:ext>
              </a:extLst>
            </p:cNvPr>
            <p:cNvSpPr>
              <a:spLocks noChangeArrowheads="1"/>
            </p:cNvSpPr>
            <p:nvPr/>
          </p:nvSpPr>
          <p:spPr bwMode="auto">
            <a:xfrm>
              <a:off x="912" y="1787"/>
              <a:ext cx="336" cy="265"/>
            </a:xfrm>
            <a:prstGeom prst="rect">
              <a:avLst/>
            </a:prstGeom>
            <a:solidFill>
              <a:schemeClr val="accent1"/>
            </a:solidFill>
            <a:ln w="9525">
              <a:solidFill>
                <a:schemeClr val="tx2"/>
              </a:solidFill>
              <a:miter lim="800000"/>
              <a:headEnd/>
              <a:tailEnd/>
            </a:ln>
          </p:spPr>
          <p:txBody>
            <a:bodyPr lIns="82124" tIns="41061" rIns="82124" bIns="41061" anchor="ctr">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800"/>
            </a:p>
          </p:txBody>
        </p:sp>
        <p:sp>
          <p:nvSpPr>
            <p:cNvPr id="63517" name="Text Box 53">
              <a:extLst>
                <a:ext uri="{FF2B5EF4-FFF2-40B4-BE49-F238E27FC236}">
                  <a16:creationId xmlns:a16="http://schemas.microsoft.com/office/drawing/2014/main" id="{9BDEEE8C-1CF5-2D4C-8BFA-448B1EF75071}"/>
                </a:ext>
              </a:extLst>
            </p:cNvPr>
            <p:cNvSpPr txBox="1">
              <a:spLocks noChangeArrowheads="1"/>
            </p:cNvSpPr>
            <p:nvPr/>
          </p:nvSpPr>
          <p:spPr bwMode="auto">
            <a:xfrm>
              <a:off x="945" y="1824"/>
              <a:ext cx="269" cy="1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solidFill>
                    <a:schemeClr val="bg1"/>
                  </a:solidFill>
                </a:rPr>
                <a:t>RIB</a:t>
              </a:r>
            </a:p>
          </p:txBody>
        </p:sp>
      </p:grpSp>
      <p:grpSp>
        <p:nvGrpSpPr>
          <p:cNvPr id="18" name="Group 54">
            <a:extLst>
              <a:ext uri="{FF2B5EF4-FFF2-40B4-BE49-F238E27FC236}">
                <a16:creationId xmlns:a16="http://schemas.microsoft.com/office/drawing/2014/main" id="{D45B56EA-089A-2147-909B-1381F4EA3765}"/>
              </a:ext>
            </a:extLst>
          </p:cNvPr>
          <p:cNvGrpSpPr>
            <a:grpSpLocks/>
          </p:cNvGrpSpPr>
          <p:nvPr/>
        </p:nvGrpSpPr>
        <p:grpSpPr bwMode="auto">
          <a:xfrm>
            <a:off x="3886200" y="2971800"/>
            <a:ext cx="4267200" cy="381000"/>
            <a:chOff x="2448" y="1872"/>
            <a:chExt cx="2688" cy="240"/>
          </a:xfrm>
        </p:grpSpPr>
        <p:sp>
          <p:nvSpPr>
            <p:cNvPr id="63514" name="Rectangle 55">
              <a:extLst>
                <a:ext uri="{FF2B5EF4-FFF2-40B4-BE49-F238E27FC236}">
                  <a16:creationId xmlns:a16="http://schemas.microsoft.com/office/drawing/2014/main" id="{A56819CE-C215-984F-ACFB-47CD636674FD}"/>
                </a:ext>
              </a:extLst>
            </p:cNvPr>
            <p:cNvSpPr>
              <a:spLocks noChangeArrowheads="1"/>
            </p:cNvSpPr>
            <p:nvPr/>
          </p:nvSpPr>
          <p:spPr bwMode="auto">
            <a:xfrm>
              <a:off x="2448" y="1872"/>
              <a:ext cx="240" cy="240"/>
            </a:xfrm>
            <a:prstGeom prst="rect">
              <a:avLst/>
            </a:prstGeom>
            <a:solidFill>
              <a:srgbClr val="FFFFCC">
                <a:alpha val="7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3515" name="Rectangle 56">
              <a:extLst>
                <a:ext uri="{FF2B5EF4-FFF2-40B4-BE49-F238E27FC236}">
                  <a16:creationId xmlns:a16="http://schemas.microsoft.com/office/drawing/2014/main" id="{8DF83E74-1573-8444-8EF0-A47C54ECEF4D}"/>
                </a:ext>
              </a:extLst>
            </p:cNvPr>
            <p:cNvSpPr>
              <a:spLocks noChangeArrowheads="1"/>
            </p:cNvSpPr>
            <p:nvPr/>
          </p:nvSpPr>
          <p:spPr bwMode="auto">
            <a:xfrm>
              <a:off x="4896" y="1872"/>
              <a:ext cx="240" cy="240"/>
            </a:xfrm>
            <a:prstGeom prst="rect">
              <a:avLst/>
            </a:prstGeom>
            <a:solidFill>
              <a:srgbClr val="FFFFCC">
                <a:alpha val="7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63508" name="Group 57">
            <a:extLst>
              <a:ext uri="{FF2B5EF4-FFF2-40B4-BE49-F238E27FC236}">
                <a16:creationId xmlns:a16="http://schemas.microsoft.com/office/drawing/2014/main" id="{14298E71-D660-6440-A1B1-D79893A5CF78}"/>
              </a:ext>
            </a:extLst>
          </p:cNvPr>
          <p:cNvGrpSpPr>
            <a:grpSpLocks/>
          </p:cNvGrpSpPr>
          <p:nvPr/>
        </p:nvGrpSpPr>
        <p:grpSpPr bwMode="auto">
          <a:xfrm>
            <a:off x="7696200" y="2895600"/>
            <a:ext cx="304800" cy="304800"/>
            <a:chOff x="4848" y="1824"/>
            <a:chExt cx="192" cy="192"/>
          </a:xfrm>
        </p:grpSpPr>
        <p:sp>
          <p:nvSpPr>
            <p:cNvPr id="63512" name="Line 58">
              <a:extLst>
                <a:ext uri="{FF2B5EF4-FFF2-40B4-BE49-F238E27FC236}">
                  <a16:creationId xmlns:a16="http://schemas.microsoft.com/office/drawing/2014/main" id="{FD4D4C95-BCF4-FE4A-AFE8-52E628D5BCBF}"/>
                </a:ext>
              </a:extLst>
            </p:cNvPr>
            <p:cNvSpPr>
              <a:spLocks noChangeShapeType="1"/>
            </p:cNvSpPr>
            <p:nvPr/>
          </p:nvSpPr>
          <p:spPr bwMode="auto">
            <a:xfrm rot="-5400000" flipH="1" flipV="1">
              <a:off x="4944" y="1920"/>
              <a:ext cx="0" cy="192"/>
            </a:xfrm>
            <a:prstGeom prst="line">
              <a:avLst/>
            </a:prstGeom>
            <a:noFill/>
            <a:ln w="12700">
              <a:solidFill>
                <a:schemeClr val="tx1"/>
              </a:solidFill>
              <a:round/>
              <a:headEnd/>
              <a:tailEnd type="triangle" w="lg" len="me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63513" name="Line 59">
              <a:extLst>
                <a:ext uri="{FF2B5EF4-FFF2-40B4-BE49-F238E27FC236}">
                  <a16:creationId xmlns:a16="http://schemas.microsoft.com/office/drawing/2014/main" id="{C86B1CDE-51C5-D343-82AB-5D90213D084E}"/>
                </a:ext>
              </a:extLst>
            </p:cNvPr>
            <p:cNvSpPr>
              <a:spLocks noChangeShapeType="1"/>
            </p:cNvSpPr>
            <p:nvPr/>
          </p:nvSpPr>
          <p:spPr bwMode="auto">
            <a:xfrm rot="5400000" flipH="1">
              <a:off x="4944" y="1920"/>
              <a:ext cx="192" cy="0"/>
            </a:xfrm>
            <a:prstGeom prst="line">
              <a:avLst/>
            </a:prstGeom>
            <a:noFill/>
            <a:ln w="12700">
              <a:solidFill>
                <a:schemeClr val="tx1"/>
              </a:solidFill>
              <a:round/>
              <a:headEnd/>
              <a:tailEnd type="triangle" w="lg" len="me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grpSp>
        <p:nvGrpSpPr>
          <p:cNvPr id="63509" name="Group 60">
            <a:extLst>
              <a:ext uri="{FF2B5EF4-FFF2-40B4-BE49-F238E27FC236}">
                <a16:creationId xmlns:a16="http://schemas.microsoft.com/office/drawing/2014/main" id="{CB7BDD1F-5D8F-A143-B2D4-5105EF9B311B}"/>
              </a:ext>
            </a:extLst>
          </p:cNvPr>
          <p:cNvGrpSpPr>
            <a:grpSpLocks/>
          </p:cNvGrpSpPr>
          <p:nvPr/>
        </p:nvGrpSpPr>
        <p:grpSpPr bwMode="auto">
          <a:xfrm>
            <a:off x="4038600" y="2895600"/>
            <a:ext cx="304800" cy="304800"/>
            <a:chOff x="2544" y="1824"/>
            <a:chExt cx="192" cy="192"/>
          </a:xfrm>
        </p:grpSpPr>
        <p:sp>
          <p:nvSpPr>
            <p:cNvPr id="63510" name="Line 61">
              <a:extLst>
                <a:ext uri="{FF2B5EF4-FFF2-40B4-BE49-F238E27FC236}">
                  <a16:creationId xmlns:a16="http://schemas.microsoft.com/office/drawing/2014/main" id="{472696FB-287B-B840-AC04-0AF3182EB05C}"/>
                </a:ext>
              </a:extLst>
            </p:cNvPr>
            <p:cNvSpPr>
              <a:spLocks noChangeShapeType="1"/>
            </p:cNvSpPr>
            <p:nvPr/>
          </p:nvSpPr>
          <p:spPr bwMode="auto">
            <a:xfrm rot="-5400000">
              <a:off x="2640" y="1920"/>
              <a:ext cx="0" cy="192"/>
            </a:xfrm>
            <a:prstGeom prst="line">
              <a:avLst/>
            </a:prstGeom>
            <a:noFill/>
            <a:ln w="12700">
              <a:solidFill>
                <a:schemeClr val="tx1"/>
              </a:solidFill>
              <a:round/>
              <a:headEnd/>
              <a:tailEnd type="triangle" w="lg" len="me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63511" name="Line 62">
              <a:extLst>
                <a:ext uri="{FF2B5EF4-FFF2-40B4-BE49-F238E27FC236}">
                  <a16:creationId xmlns:a16="http://schemas.microsoft.com/office/drawing/2014/main" id="{84F863BC-3B18-2A49-AE73-3726ED4C604B}"/>
                </a:ext>
              </a:extLst>
            </p:cNvPr>
            <p:cNvSpPr>
              <a:spLocks noChangeShapeType="1"/>
            </p:cNvSpPr>
            <p:nvPr/>
          </p:nvSpPr>
          <p:spPr bwMode="auto">
            <a:xfrm rot="5400000" flipH="1">
              <a:off x="2448" y="1920"/>
              <a:ext cx="192" cy="0"/>
            </a:xfrm>
            <a:prstGeom prst="line">
              <a:avLst/>
            </a:prstGeom>
            <a:noFill/>
            <a:ln w="12700">
              <a:solidFill>
                <a:schemeClr val="tx1"/>
              </a:solidFill>
              <a:round/>
              <a:headEnd/>
              <a:tailEnd type="triangle" w="lg" len="me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272841">
                                            <p:txEl>
                                              <p:pRg st="1" end="1"/>
                                            </p:txEl>
                                          </p:spTgt>
                                        </p:tgtEl>
                                        <p:attrNameLst>
                                          <p:attrName>style.visibility</p:attrName>
                                        </p:attrNameLst>
                                      </p:cBhvr>
                                      <p:to>
                                        <p:strVal val="visible"/>
                                      </p:to>
                                    </p:set>
                                    <p:animEffect transition="in" filter="fade">
                                      <p:cBhvr>
                                        <p:cTn id="7" dur="1000"/>
                                        <p:tgtEl>
                                          <p:spTgt spid="1272841">
                                            <p:txEl>
                                              <p:pRg st="1" end="1"/>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1000"/>
                                        <p:tgtEl>
                                          <p:spTgt spid="18"/>
                                        </p:tgtEl>
                                      </p:cBhvr>
                                    </p:animEffect>
                                  </p:childTnLst>
                                </p:cTn>
                              </p:par>
                            </p:childTnLst>
                          </p:cTn>
                        </p:par>
                        <p:par>
                          <p:cTn id="11" fill="hold" nodeType="afterGroup">
                            <p:stCondLst>
                              <p:cond delay="1000"/>
                            </p:stCondLst>
                            <p:childTnLst>
                              <p:par>
                                <p:cTn id="12" presetID="10" presetClass="entr" presetSubtype="0" fill="hold" nodeType="afterEffect">
                                  <p:stCondLst>
                                    <p:cond delay="0"/>
                                  </p:stCondLst>
                                  <p:childTnLst>
                                    <p:set>
                                      <p:cBhvr>
                                        <p:cTn id="13" dur="1" fill="hold">
                                          <p:stCondLst>
                                            <p:cond delay="0"/>
                                          </p:stCondLst>
                                        </p:cTn>
                                        <p:tgtEl>
                                          <p:spTgt spid="1272841">
                                            <p:txEl>
                                              <p:pRg st="2" end="2"/>
                                            </p:txEl>
                                          </p:spTgt>
                                        </p:tgtEl>
                                        <p:attrNameLst>
                                          <p:attrName>style.visibility</p:attrName>
                                        </p:attrNameLst>
                                      </p:cBhvr>
                                      <p:to>
                                        <p:strVal val="visible"/>
                                      </p:to>
                                    </p:set>
                                    <p:animEffect transition="in" filter="fade">
                                      <p:cBhvr>
                                        <p:cTn id="14" dur="1000"/>
                                        <p:tgtEl>
                                          <p:spTgt spid="1272841">
                                            <p:txEl>
                                              <p:pRg st="2" end="2"/>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1000"/>
                                        <p:tgtEl>
                                          <p:spTgt spid="5"/>
                                        </p:tgtEl>
                                      </p:cBhvr>
                                    </p:animEffect>
                                  </p:childTnLst>
                                </p:cTn>
                              </p:par>
                            </p:childTnLst>
                          </p:cTn>
                        </p:par>
                        <p:par>
                          <p:cTn id="18" fill="hold" nodeType="afterGroup">
                            <p:stCondLst>
                              <p:cond delay="2000"/>
                            </p:stCondLst>
                            <p:childTnLst>
                              <p:par>
                                <p:cTn id="19" presetID="10" presetClass="entr" presetSubtype="0" fill="hold" nodeType="afterEffect">
                                  <p:stCondLst>
                                    <p:cond delay="0"/>
                                  </p:stCondLst>
                                  <p:childTnLst>
                                    <p:set>
                                      <p:cBhvr>
                                        <p:cTn id="20" dur="1" fill="hold">
                                          <p:stCondLst>
                                            <p:cond delay="0"/>
                                          </p:stCondLst>
                                        </p:cTn>
                                        <p:tgtEl>
                                          <p:spTgt spid="1272841">
                                            <p:txEl>
                                              <p:pRg st="3" end="3"/>
                                            </p:txEl>
                                          </p:spTgt>
                                        </p:tgtEl>
                                        <p:attrNameLst>
                                          <p:attrName>style.visibility</p:attrName>
                                        </p:attrNameLst>
                                      </p:cBhvr>
                                      <p:to>
                                        <p:strVal val="visible"/>
                                      </p:to>
                                    </p:set>
                                    <p:animEffect transition="in" filter="fade">
                                      <p:cBhvr>
                                        <p:cTn id="21" dur="1000"/>
                                        <p:tgtEl>
                                          <p:spTgt spid="1272841">
                                            <p:txEl>
                                              <p:pRg st="3" end="3"/>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fade">
                                      <p:cBhvr>
                                        <p:cTn id="24" dur="1000"/>
                                        <p:tgtEl>
                                          <p:spTgt spid="6"/>
                                        </p:tgtEl>
                                      </p:cBhvr>
                                    </p:animEffect>
                                  </p:childTnLst>
                                </p:cTn>
                              </p:par>
                            </p:childTnLst>
                          </p:cTn>
                        </p:par>
                        <p:par>
                          <p:cTn id="25" fill="hold" nodeType="afterGroup">
                            <p:stCondLst>
                              <p:cond delay="3000"/>
                            </p:stCondLst>
                            <p:childTnLst>
                              <p:par>
                                <p:cTn id="26" presetID="10" presetClass="entr" presetSubtype="0" fill="hold"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fade">
                                      <p:cBhvr>
                                        <p:cTn id="28" dur="1000"/>
                                        <p:tgtEl>
                                          <p:spTgt spid="2"/>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10" presetClass="entr" presetSubtype="0" fill="hold" nodeType="clickEffect">
                                  <p:stCondLst>
                                    <p:cond delay="0"/>
                                  </p:stCondLst>
                                  <p:childTnLst>
                                    <p:set>
                                      <p:cBhvr>
                                        <p:cTn id="32" dur="1" fill="hold">
                                          <p:stCondLst>
                                            <p:cond delay="0"/>
                                          </p:stCondLst>
                                        </p:cTn>
                                        <p:tgtEl>
                                          <p:spTgt spid="1272841">
                                            <p:txEl>
                                              <p:pRg st="4" end="4"/>
                                            </p:txEl>
                                          </p:spTgt>
                                        </p:tgtEl>
                                        <p:attrNameLst>
                                          <p:attrName>style.visibility</p:attrName>
                                        </p:attrNameLst>
                                      </p:cBhvr>
                                      <p:to>
                                        <p:strVal val="visible"/>
                                      </p:to>
                                    </p:set>
                                    <p:animEffect transition="in" filter="fade">
                                      <p:cBhvr>
                                        <p:cTn id="33" dur="1000"/>
                                        <p:tgtEl>
                                          <p:spTgt spid="1272841">
                                            <p:txEl>
                                              <p:pRg st="4" end="4"/>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1272841">
                                            <p:txEl>
                                              <p:pRg st="5" end="5"/>
                                            </p:txEl>
                                          </p:spTgt>
                                        </p:tgtEl>
                                        <p:attrNameLst>
                                          <p:attrName>style.visibility</p:attrName>
                                        </p:attrNameLst>
                                      </p:cBhvr>
                                      <p:to>
                                        <p:strVal val="visible"/>
                                      </p:to>
                                    </p:set>
                                    <p:animEffect transition="in" filter="fade">
                                      <p:cBhvr>
                                        <p:cTn id="36" dur="1000"/>
                                        <p:tgtEl>
                                          <p:spTgt spid="1272841">
                                            <p:txEl>
                                              <p:pRg st="5" end="5"/>
                                            </p:txEl>
                                          </p:spTgt>
                                        </p:tgtEl>
                                      </p:cBhvr>
                                    </p:animEffect>
                                  </p:childTnLst>
                                </p:cTn>
                              </p:par>
                              <p:par>
                                <p:cTn id="37" presetID="10" presetClass="entr" presetSubtype="0" fill="hold" nodeType="withEffect">
                                  <p:stCondLst>
                                    <p:cond delay="0"/>
                                  </p:stCondLst>
                                  <p:childTnLst>
                                    <p:set>
                                      <p:cBhvr>
                                        <p:cTn id="38" dur="1" fill="hold">
                                          <p:stCondLst>
                                            <p:cond delay="0"/>
                                          </p:stCondLst>
                                        </p:cTn>
                                        <p:tgtEl>
                                          <p:spTgt spid="1272841">
                                            <p:txEl>
                                              <p:pRg st="6" end="6"/>
                                            </p:txEl>
                                          </p:spTgt>
                                        </p:tgtEl>
                                        <p:attrNameLst>
                                          <p:attrName>style.visibility</p:attrName>
                                        </p:attrNameLst>
                                      </p:cBhvr>
                                      <p:to>
                                        <p:strVal val="visible"/>
                                      </p:to>
                                    </p:set>
                                    <p:animEffect transition="in" filter="fade">
                                      <p:cBhvr>
                                        <p:cTn id="39" dur="1000"/>
                                        <p:tgtEl>
                                          <p:spTgt spid="1272841">
                                            <p:txEl>
                                              <p:pRg st="6" end="6"/>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1000"/>
                                        <p:tgtEl>
                                          <p:spTgt spid="13"/>
                                        </p:tgtEl>
                                      </p:cBhvr>
                                    </p:animEffect>
                                  </p:childTnLst>
                                </p:cTn>
                              </p:par>
                            </p:childTnLst>
                          </p:cTn>
                        </p:par>
                        <p:par>
                          <p:cTn id="43" fill="hold" nodeType="afterGroup">
                            <p:stCondLst>
                              <p:cond delay="1000"/>
                            </p:stCondLst>
                            <p:childTnLst>
                              <p:par>
                                <p:cTn id="44" presetID="10" presetClass="entr" presetSubtype="0" fill="hold"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55">
            <a:extLst>
              <a:ext uri="{FF2B5EF4-FFF2-40B4-BE49-F238E27FC236}">
                <a16:creationId xmlns:a16="http://schemas.microsoft.com/office/drawing/2014/main" id="{5E0F6A98-1803-6A42-A820-962DC03395A7}"/>
              </a:ext>
            </a:extLst>
          </p:cNvPr>
          <p:cNvSpPr>
            <a:spLocks noGrp="1" noChangeArrowheads="1"/>
          </p:cNvSpPr>
          <p:nvPr>
            <p:ph type="title"/>
          </p:nvPr>
        </p:nvSpPr>
        <p:spPr/>
        <p:txBody>
          <a:bodyPr/>
          <a:lstStyle/>
          <a:p>
            <a:pPr eaLnBrk="1" hangingPunct="1"/>
            <a:r>
              <a:rPr lang="en-US" altLang="nb-NO"/>
              <a:t>MPLS Control and Forwarding Plane</a:t>
            </a:r>
          </a:p>
        </p:txBody>
      </p:sp>
      <p:sp>
        <p:nvSpPr>
          <p:cNvPr id="65539" name="Rectangle 56">
            <a:extLst>
              <a:ext uri="{FF2B5EF4-FFF2-40B4-BE49-F238E27FC236}">
                <a16:creationId xmlns:a16="http://schemas.microsoft.com/office/drawing/2014/main" id="{69E8E04B-5615-2946-B6A3-0E2A4CE86C67}"/>
              </a:ext>
            </a:extLst>
          </p:cNvPr>
          <p:cNvSpPr>
            <a:spLocks noGrp="1" noChangeArrowheads="1"/>
          </p:cNvSpPr>
          <p:nvPr>
            <p:ph type="body" sz="half" idx="1"/>
          </p:nvPr>
        </p:nvSpPr>
        <p:spPr>
          <a:xfrm>
            <a:off x="655638" y="1295400"/>
            <a:ext cx="3862387" cy="5257800"/>
          </a:xfrm>
        </p:spPr>
        <p:txBody>
          <a:bodyPr/>
          <a:lstStyle/>
          <a:p>
            <a:pPr eaLnBrk="1" hangingPunct="1">
              <a:lnSpc>
                <a:spcPct val="85000"/>
              </a:lnSpc>
            </a:pPr>
            <a:r>
              <a:rPr lang="en-US" altLang="nb-NO" sz="2000" dirty="0"/>
              <a:t>MPLS control plane </a:t>
            </a:r>
          </a:p>
          <a:p>
            <a:pPr marL="457200" lvl="1" indent="117475" eaLnBrk="1" hangingPunct="1">
              <a:lnSpc>
                <a:spcPct val="85000"/>
              </a:lnSpc>
            </a:pPr>
            <a:r>
              <a:rPr lang="en-US" altLang="nb-NO" sz="1800" dirty="0">
                <a:ea typeface="ＭＳ Ｐゴシック" panose="020B0600070205080204" pitchFamily="34" charset="-128"/>
              </a:rPr>
              <a:t>Used for distributing labels </a:t>
            </a:r>
            <a:br>
              <a:rPr lang="en-US" altLang="nb-NO" sz="1800" dirty="0">
                <a:ea typeface="ＭＳ Ｐゴシック" panose="020B0600070205080204" pitchFamily="34" charset="-128"/>
              </a:rPr>
            </a:br>
            <a:r>
              <a:rPr lang="en-US" altLang="nb-NO" sz="1800" dirty="0">
                <a:ea typeface="ＭＳ Ｐゴシック" panose="020B0600070205080204" pitchFamily="34" charset="-128"/>
              </a:rPr>
              <a:t>and building label-switched </a:t>
            </a:r>
            <a:br>
              <a:rPr lang="en-US" altLang="nb-NO" sz="1800" dirty="0">
                <a:ea typeface="ＭＳ Ｐゴシック" panose="020B0600070205080204" pitchFamily="34" charset="-128"/>
              </a:rPr>
            </a:br>
            <a:r>
              <a:rPr lang="en-US" altLang="nb-NO" sz="1800" dirty="0">
                <a:ea typeface="ＭＳ Ｐゴシック" panose="020B0600070205080204" pitchFamily="34" charset="-128"/>
              </a:rPr>
              <a:t>paths (LSPs)</a:t>
            </a:r>
          </a:p>
          <a:p>
            <a:pPr marL="457200" lvl="1" indent="117475" eaLnBrk="1" hangingPunct="1">
              <a:lnSpc>
                <a:spcPct val="85000"/>
              </a:lnSpc>
            </a:pPr>
            <a:r>
              <a:rPr lang="en-US" altLang="nb-NO" sz="1800" dirty="0">
                <a:ea typeface="ＭＳ Ｐゴシック" panose="020B0600070205080204" pitchFamily="34" charset="-128"/>
              </a:rPr>
              <a:t>Typically supported by LDP; also supported via RSVP and BGP</a:t>
            </a:r>
          </a:p>
          <a:p>
            <a:pPr marL="457200" lvl="1" indent="117475" eaLnBrk="1" hangingPunct="1">
              <a:lnSpc>
                <a:spcPct val="85000"/>
              </a:lnSpc>
            </a:pPr>
            <a:r>
              <a:rPr lang="en-US" altLang="nb-NO" sz="1800" dirty="0">
                <a:ea typeface="ＭＳ Ｐゴシック" panose="020B0600070205080204" pitchFamily="34" charset="-128"/>
              </a:rPr>
              <a:t>Labels define destination </a:t>
            </a:r>
            <a:br>
              <a:rPr lang="en-US" altLang="nb-NO" sz="1800" dirty="0">
                <a:ea typeface="ＭＳ Ｐゴシック" panose="020B0600070205080204" pitchFamily="34" charset="-128"/>
              </a:rPr>
            </a:br>
            <a:r>
              <a:rPr lang="en-US" altLang="nb-NO" sz="1800" dirty="0">
                <a:ea typeface="ＭＳ Ｐゴシック" panose="020B0600070205080204" pitchFamily="34" charset="-128"/>
              </a:rPr>
              <a:t>and service</a:t>
            </a:r>
          </a:p>
          <a:p>
            <a:pPr eaLnBrk="1" hangingPunct="1">
              <a:lnSpc>
                <a:spcPct val="85000"/>
              </a:lnSpc>
            </a:pPr>
            <a:r>
              <a:rPr lang="en-US" altLang="nb-NO" sz="2000" dirty="0"/>
              <a:t>MPLS forwarding plane</a:t>
            </a:r>
          </a:p>
          <a:p>
            <a:pPr marL="457200" lvl="1" indent="117475" eaLnBrk="1" hangingPunct="1">
              <a:lnSpc>
                <a:spcPct val="85000"/>
              </a:lnSpc>
            </a:pPr>
            <a:r>
              <a:rPr lang="en-US" altLang="nb-NO" sz="1800" dirty="0">
                <a:ea typeface="ＭＳ Ｐゴシック" panose="020B0600070205080204" pitchFamily="34" charset="-128"/>
              </a:rPr>
              <a:t>Used for label imposition, swapping, and disposition</a:t>
            </a:r>
          </a:p>
          <a:p>
            <a:pPr marL="457200" lvl="1" indent="117475" eaLnBrk="1" hangingPunct="1">
              <a:lnSpc>
                <a:spcPct val="85000"/>
              </a:lnSpc>
            </a:pPr>
            <a:r>
              <a:rPr lang="en-US" altLang="nb-NO" sz="1800" dirty="0">
                <a:ea typeface="ＭＳ Ｐゴシック" panose="020B0600070205080204" pitchFamily="34" charset="-128"/>
              </a:rPr>
              <a:t>Independent of type of control plane</a:t>
            </a:r>
          </a:p>
          <a:p>
            <a:pPr marL="457200" lvl="1" indent="117475" eaLnBrk="1" hangingPunct="1">
              <a:lnSpc>
                <a:spcPct val="85000"/>
              </a:lnSpc>
            </a:pPr>
            <a:r>
              <a:rPr lang="en-US" altLang="nb-NO" sz="1800" dirty="0">
                <a:ea typeface="ＭＳ Ｐゴシック" panose="020B0600070205080204" pitchFamily="34" charset="-128"/>
              </a:rPr>
              <a:t>Labels separate forwarding </a:t>
            </a:r>
            <a:br>
              <a:rPr lang="en-US" altLang="nb-NO" sz="1800" dirty="0">
                <a:ea typeface="ＭＳ Ｐゴシック" panose="020B0600070205080204" pitchFamily="34" charset="-128"/>
              </a:rPr>
            </a:br>
            <a:r>
              <a:rPr lang="en-US" altLang="nb-NO" sz="1800" dirty="0">
                <a:ea typeface="ＭＳ Ｐゴシック" panose="020B0600070205080204" pitchFamily="34" charset="-128"/>
              </a:rPr>
              <a:t>from IP address-based routing</a:t>
            </a:r>
          </a:p>
          <a:p>
            <a:pPr marL="457200" lvl="1" indent="117475" eaLnBrk="1" hangingPunct="1">
              <a:lnSpc>
                <a:spcPct val="85000"/>
              </a:lnSpc>
            </a:pPr>
            <a:r>
              <a:rPr lang="en-US" altLang="nb-NO" sz="1800" dirty="0">
                <a:ea typeface="ＭＳ Ｐゴシック" panose="020B0600070205080204" pitchFamily="34" charset="-128"/>
              </a:rPr>
              <a:t>MFI – MPLS Forwarding Infrastructure</a:t>
            </a:r>
          </a:p>
        </p:txBody>
      </p:sp>
      <p:grpSp>
        <p:nvGrpSpPr>
          <p:cNvPr id="65540" name="Group 82">
            <a:extLst>
              <a:ext uri="{FF2B5EF4-FFF2-40B4-BE49-F238E27FC236}">
                <a16:creationId xmlns:a16="http://schemas.microsoft.com/office/drawing/2014/main" id="{4E523254-16AF-EA48-85FF-2357CDC170AA}"/>
              </a:ext>
            </a:extLst>
          </p:cNvPr>
          <p:cNvGrpSpPr>
            <a:grpSpLocks/>
          </p:cNvGrpSpPr>
          <p:nvPr/>
        </p:nvGrpSpPr>
        <p:grpSpPr bwMode="auto">
          <a:xfrm>
            <a:off x="4495800" y="1524000"/>
            <a:ext cx="4267200" cy="4572000"/>
            <a:chOff x="2880" y="912"/>
            <a:chExt cx="2688" cy="2880"/>
          </a:xfrm>
        </p:grpSpPr>
        <p:sp>
          <p:nvSpPr>
            <p:cNvPr id="968763" name="Rectangle 59">
              <a:extLst>
                <a:ext uri="{FF2B5EF4-FFF2-40B4-BE49-F238E27FC236}">
                  <a16:creationId xmlns:a16="http://schemas.microsoft.com/office/drawing/2014/main" id="{8EA816B6-D059-F543-810A-B3C9135A9365}"/>
                </a:ext>
              </a:extLst>
            </p:cNvPr>
            <p:cNvSpPr>
              <a:spLocks noChangeArrowheads="1"/>
            </p:cNvSpPr>
            <p:nvPr/>
          </p:nvSpPr>
          <p:spPr bwMode="auto">
            <a:xfrm>
              <a:off x="2880" y="912"/>
              <a:ext cx="1536" cy="1536"/>
            </a:xfrm>
            <a:prstGeom prst="rect">
              <a:avLst/>
            </a:prstGeom>
            <a:solidFill>
              <a:srgbClr val="33CCCC"/>
            </a:solidFill>
            <a:ln>
              <a:noFill/>
            </a:ln>
            <a:effectLst>
              <a:outerShdw dist="107763" dir="2700000" algn="ctr" rotWithShape="0">
                <a:schemeClr val="bg2">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5542" name="Oval 60">
              <a:extLst>
                <a:ext uri="{FF2B5EF4-FFF2-40B4-BE49-F238E27FC236}">
                  <a16:creationId xmlns:a16="http://schemas.microsoft.com/office/drawing/2014/main" id="{FCE24E9A-4317-D34A-B400-25F80674901B}"/>
                </a:ext>
              </a:extLst>
            </p:cNvPr>
            <p:cNvSpPr>
              <a:spLocks noChangeArrowheads="1"/>
            </p:cNvSpPr>
            <p:nvPr/>
          </p:nvSpPr>
          <p:spPr bwMode="auto">
            <a:xfrm>
              <a:off x="2976" y="1872"/>
              <a:ext cx="480" cy="288"/>
            </a:xfrm>
            <a:prstGeom prst="ellipse">
              <a:avLst/>
            </a:prstGeom>
            <a:solidFill>
              <a:schemeClr val="bg1"/>
            </a:solidFill>
            <a:ln w="25400">
              <a:solidFill>
                <a:schemeClr val="tx1"/>
              </a:solidFill>
              <a:round/>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600" b="1"/>
                <a:t>LIB</a:t>
              </a:r>
            </a:p>
          </p:txBody>
        </p:sp>
        <p:sp>
          <p:nvSpPr>
            <p:cNvPr id="65543" name="Text Box 61">
              <a:extLst>
                <a:ext uri="{FF2B5EF4-FFF2-40B4-BE49-F238E27FC236}">
                  <a16:creationId xmlns:a16="http://schemas.microsoft.com/office/drawing/2014/main" id="{F2084002-1A2F-9449-B7FD-67A1FC5295F9}"/>
                </a:ext>
              </a:extLst>
            </p:cNvPr>
            <p:cNvSpPr txBox="1">
              <a:spLocks noChangeArrowheads="1"/>
            </p:cNvSpPr>
            <p:nvPr/>
          </p:nvSpPr>
          <p:spPr bwMode="auto">
            <a:xfrm>
              <a:off x="4752" y="1056"/>
              <a:ext cx="768"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400" b="1"/>
                <a:t>Routing</a:t>
              </a:r>
              <a:br>
                <a:rPr lang="en-US" altLang="nb-NO" sz="1400" b="1"/>
              </a:br>
              <a:r>
                <a:rPr lang="en-US" altLang="nb-NO" sz="1400" b="1"/>
                <a:t>Updates/</a:t>
              </a:r>
              <a:br>
                <a:rPr lang="en-US" altLang="nb-NO" sz="1400" b="1"/>
              </a:br>
              <a:r>
                <a:rPr lang="en-US" altLang="nb-NO" sz="1400" b="1"/>
                <a:t>Adjacencies</a:t>
              </a:r>
            </a:p>
          </p:txBody>
        </p:sp>
        <p:grpSp>
          <p:nvGrpSpPr>
            <p:cNvPr id="65544" name="Group 62">
              <a:extLst>
                <a:ext uri="{FF2B5EF4-FFF2-40B4-BE49-F238E27FC236}">
                  <a16:creationId xmlns:a16="http://schemas.microsoft.com/office/drawing/2014/main" id="{C47F3312-7AB6-5E4C-AA7F-538087C78EF3}"/>
                </a:ext>
              </a:extLst>
            </p:cNvPr>
            <p:cNvGrpSpPr>
              <a:grpSpLocks/>
            </p:cNvGrpSpPr>
            <p:nvPr/>
          </p:nvGrpSpPr>
          <p:grpSpPr bwMode="auto">
            <a:xfrm>
              <a:off x="4512" y="1200"/>
              <a:ext cx="240" cy="192"/>
              <a:chOff x="4512" y="1104"/>
              <a:chExt cx="288" cy="192"/>
            </a:xfrm>
          </p:grpSpPr>
          <p:sp>
            <p:nvSpPr>
              <p:cNvPr id="65562" name="Line 63">
                <a:extLst>
                  <a:ext uri="{FF2B5EF4-FFF2-40B4-BE49-F238E27FC236}">
                    <a16:creationId xmlns:a16="http://schemas.microsoft.com/office/drawing/2014/main" id="{B9BC0BCD-8885-CB48-9725-0D4432508BAE}"/>
                  </a:ext>
                </a:extLst>
              </p:cNvPr>
              <p:cNvSpPr>
                <a:spLocks noChangeShapeType="1"/>
              </p:cNvSpPr>
              <p:nvPr/>
            </p:nvSpPr>
            <p:spPr bwMode="auto">
              <a:xfrm>
                <a:off x="4512" y="1104"/>
                <a:ext cx="288" cy="0"/>
              </a:xfrm>
              <a:prstGeom prst="line">
                <a:avLst/>
              </a:prstGeom>
              <a:noFill/>
              <a:ln w="38100">
                <a:solidFill>
                  <a:schemeClr val="tx1"/>
                </a:solidFill>
                <a:round/>
                <a:headEnd/>
                <a:tailEnd type="triangle" w="lg" len="lg"/>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65563" name="Line 64">
                <a:extLst>
                  <a:ext uri="{FF2B5EF4-FFF2-40B4-BE49-F238E27FC236}">
                    <a16:creationId xmlns:a16="http://schemas.microsoft.com/office/drawing/2014/main" id="{FE143F10-61D6-9546-9C9A-41AD36BE1DEA}"/>
                  </a:ext>
                </a:extLst>
              </p:cNvPr>
              <p:cNvSpPr>
                <a:spLocks noChangeShapeType="1"/>
              </p:cNvSpPr>
              <p:nvPr/>
            </p:nvSpPr>
            <p:spPr bwMode="auto">
              <a:xfrm>
                <a:off x="4512" y="1296"/>
                <a:ext cx="288" cy="0"/>
              </a:xfrm>
              <a:prstGeom prst="line">
                <a:avLst/>
              </a:prstGeom>
              <a:noFill/>
              <a:ln w="38100">
                <a:solidFill>
                  <a:schemeClr val="tx1"/>
                </a:solidFill>
                <a:round/>
                <a:headEnd type="triangle" w="lg" len="lg"/>
                <a:tailEnd/>
              </a:ln>
              <a:extLst>
                <a:ext uri="{909E8E84-426E-40DD-AFC4-6F175D3DCCD1}">
                  <a14:hiddenFill xmlns:a14="http://schemas.microsoft.com/office/drawing/2010/main">
                    <a:noFill/>
                  </a14:hiddenFill>
                </a:ext>
              </a:extLst>
            </p:spPr>
            <p:txBody>
              <a:bodyPr lIns="73025" tIns="36512" rIns="73025" bIns="36512"/>
              <a:lstStyle/>
              <a:p>
                <a:endParaRPr lang="en-US"/>
              </a:p>
            </p:txBody>
          </p:sp>
        </p:grpSp>
        <p:sp>
          <p:nvSpPr>
            <p:cNvPr id="65545" name="Line 65">
              <a:extLst>
                <a:ext uri="{FF2B5EF4-FFF2-40B4-BE49-F238E27FC236}">
                  <a16:creationId xmlns:a16="http://schemas.microsoft.com/office/drawing/2014/main" id="{C9906A50-7A45-444D-9A65-1345FF942165}"/>
                </a:ext>
              </a:extLst>
            </p:cNvPr>
            <p:cNvSpPr>
              <a:spLocks noChangeShapeType="1"/>
            </p:cNvSpPr>
            <p:nvPr/>
          </p:nvSpPr>
          <p:spPr bwMode="auto">
            <a:xfrm flipH="1">
              <a:off x="3504" y="1296"/>
              <a:ext cx="144" cy="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65546" name="Line 66">
              <a:extLst>
                <a:ext uri="{FF2B5EF4-FFF2-40B4-BE49-F238E27FC236}">
                  <a16:creationId xmlns:a16="http://schemas.microsoft.com/office/drawing/2014/main" id="{61B26B94-FDB3-944A-AD23-C28056A213AC}"/>
                </a:ext>
              </a:extLst>
            </p:cNvPr>
            <p:cNvSpPr>
              <a:spLocks noChangeShapeType="1"/>
            </p:cNvSpPr>
            <p:nvPr/>
          </p:nvSpPr>
          <p:spPr bwMode="auto">
            <a:xfrm>
              <a:off x="3360" y="1440"/>
              <a:ext cx="288" cy="288"/>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968771" name="Rectangle 67">
              <a:extLst>
                <a:ext uri="{FF2B5EF4-FFF2-40B4-BE49-F238E27FC236}">
                  <a16:creationId xmlns:a16="http://schemas.microsoft.com/office/drawing/2014/main" id="{F7E4649A-DF9C-1E47-80A8-8A37AA2AB4C3}"/>
                </a:ext>
              </a:extLst>
            </p:cNvPr>
            <p:cNvSpPr>
              <a:spLocks noChangeArrowheads="1"/>
            </p:cNvSpPr>
            <p:nvPr/>
          </p:nvSpPr>
          <p:spPr bwMode="auto">
            <a:xfrm>
              <a:off x="2928" y="2928"/>
              <a:ext cx="1488" cy="864"/>
            </a:xfrm>
            <a:prstGeom prst="rect">
              <a:avLst/>
            </a:prstGeom>
            <a:solidFill>
              <a:srgbClr val="D2E8ED"/>
            </a:solidFill>
            <a:ln>
              <a:noFill/>
            </a:ln>
            <a:effectLst>
              <a:outerShdw dist="107763" dir="2700000" algn="ctr" rotWithShape="0">
                <a:schemeClr val="bg2">
                  <a:alpha val="50000"/>
                </a:schemeClr>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5548" name="Rectangle 68">
              <a:extLst>
                <a:ext uri="{FF2B5EF4-FFF2-40B4-BE49-F238E27FC236}">
                  <a16:creationId xmlns:a16="http://schemas.microsoft.com/office/drawing/2014/main" id="{FFA050DD-8745-9A44-85CE-CBF1E6CE553C}"/>
                </a:ext>
              </a:extLst>
            </p:cNvPr>
            <p:cNvSpPr>
              <a:spLocks noChangeArrowheads="1"/>
            </p:cNvSpPr>
            <p:nvPr/>
          </p:nvSpPr>
          <p:spPr bwMode="auto">
            <a:xfrm>
              <a:off x="3072" y="3072"/>
              <a:ext cx="528" cy="288"/>
            </a:xfrm>
            <a:prstGeom prst="rect">
              <a:avLst/>
            </a:prstGeom>
            <a:solidFill>
              <a:schemeClr val="bg1"/>
            </a:solidFill>
            <a:ln w="25400">
              <a:solidFill>
                <a:schemeClr val="tx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600" b="1"/>
                <a:t>MFI</a:t>
              </a:r>
            </a:p>
          </p:txBody>
        </p:sp>
        <p:sp>
          <p:nvSpPr>
            <p:cNvPr id="65549" name="Line 69">
              <a:extLst>
                <a:ext uri="{FF2B5EF4-FFF2-40B4-BE49-F238E27FC236}">
                  <a16:creationId xmlns:a16="http://schemas.microsoft.com/office/drawing/2014/main" id="{0D88394A-C962-F849-8EF2-34AD027D4954}"/>
                </a:ext>
              </a:extLst>
            </p:cNvPr>
            <p:cNvSpPr>
              <a:spLocks noChangeShapeType="1"/>
            </p:cNvSpPr>
            <p:nvPr/>
          </p:nvSpPr>
          <p:spPr bwMode="auto">
            <a:xfrm flipH="1">
              <a:off x="3360" y="2400"/>
              <a:ext cx="624" cy="624"/>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65550" name="Text Box 70">
              <a:extLst>
                <a:ext uri="{FF2B5EF4-FFF2-40B4-BE49-F238E27FC236}">
                  <a16:creationId xmlns:a16="http://schemas.microsoft.com/office/drawing/2014/main" id="{9D27E30C-70B4-094A-AD1B-45A01E372A54}"/>
                </a:ext>
              </a:extLst>
            </p:cNvPr>
            <p:cNvSpPr txBox="1">
              <a:spLocks noChangeArrowheads="1"/>
            </p:cNvSpPr>
            <p:nvPr/>
          </p:nvSpPr>
          <p:spPr bwMode="auto">
            <a:xfrm>
              <a:off x="2976" y="3456"/>
              <a:ext cx="720" cy="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200" b="1"/>
                <a:t>MPLS Traffic</a:t>
              </a:r>
              <a:br>
                <a:rPr lang="en-US" altLang="nb-NO" sz="1200" b="1"/>
              </a:br>
              <a:r>
                <a:rPr lang="en-US" altLang="nb-NO" sz="1200" b="1"/>
                <a:t>Forwarding</a:t>
              </a:r>
            </a:p>
          </p:txBody>
        </p:sp>
        <p:sp>
          <p:nvSpPr>
            <p:cNvPr id="65551" name="Rectangle 71">
              <a:extLst>
                <a:ext uri="{FF2B5EF4-FFF2-40B4-BE49-F238E27FC236}">
                  <a16:creationId xmlns:a16="http://schemas.microsoft.com/office/drawing/2014/main" id="{E5807811-F8A5-C642-A324-4A5CA59D69C9}"/>
                </a:ext>
              </a:extLst>
            </p:cNvPr>
            <p:cNvSpPr>
              <a:spLocks noChangeArrowheads="1"/>
            </p:cNvSpPr>
            <p:nvPr/>
          </p:nvSpPr>
          <p:spPr bwMode="auto">
            <a:xfrm>
              <a:off x="3744" y="3072"/>
              <a:ext cx="528" cy="288"/>
            </a:xfrm>
            <a:prstGeom prst="rect">
              <a:avLst/>
            </a:prstGeom>
            <a:solidFill>
              <a:schemeClr val="bg1"/>
            </a:solidFill>
            <a:ln w="25400">
              <a:solidFill>
                <a:schemeClr val="tx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600" b="1"/>
                <a:t>FIB</a:t>
              </a:r>
            </a:p>
          </p:txBody>
        </p:sp>
        <p:sp>
          <p:nvSpPr>
            <p:cNvPr id="65552" name="Rectangle 72">
              <a:extLst>
                <a:ext uri="{FF2B5EF4-FFF2-40B4-BE49-F238E27FC236}">
                  <a16:creationId xmlns:a16="http://schemas.microsoft.com/office/drawing/2014/main" id="{95B5B6A8-D19E-BF49-8FF3-D6BE326C9FFF}"/>
                </a:ext>
              </a:extLst>
            </p:cNvPr>
            <p:cNvSpPr>
              <a:spLocks noChangeArrowheads="1"/>
            </p:cNvSpPr>
            <p:nvPr/>
          </p:nvSpPr>
          <p:spPr bwMode="auto">
            <a:xfrm>
              <a:off x="3696" y="1728"/>
              <a:ext cx="624" cy="624"/>
            </a:xfrm>
            <a:prstGeom prst="rect">
              <a:avLst/>
            </a:prstGeom>
            <a:solidFill>
              <a:schemeClr val="bg1"/>
            </a:solidFill>
            <a:ln w="25400">
              <a:solidFill>
                <a:schemeClr val="tx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600" b="1"/>
                <a:t>MPLS</a:t>
              </a:r>
              <a:br>
                <a:rPr lang="en-US" altLang="nb-NO" sz="1600" b="1"/>
              </a:br>
              <a:r>
                <a:rPr lang="en-US" altLang="nb-NO" sz="1600" b="1"/>
                <a:t>Process</a:t>
              </a:r>
            </a:p>
          </p:txBody>
        </p:sp>
        <p:sp>
          <p:nvSpPr>
            <p:cNvPr id="65553" name="Rectangle 73">
              <a:extLst>
                <a:ext uri="{FF2B5EF4-FFF2-40B4-BE49-F238E27FC236}">
                  <a16:creationId xmlns:a16="http://schemas.microsoft.com/office/drawing/2014/main" id="{7FADCD0E-4E9C-6244-BF30-DC2C1AD676DD}"/>
                </a:ext>
              </a:extLst>
            </p:cNvPr>
            <p:cNvSpPr>
              <a:spLocks noChangeArrowheads="1"/>
            </p:cNvSpPr>
            <p:nvPr/>
          </p:nvSpPr>
          <p:spPr bwMode="auto">
            <a:xfrm>
              <a:off x="3696" y="1008"/>
              <a:ext cx="624" cy="624"/>
            </a:xfrm>
            <a:prstGeom prst="rect">
              <a:avLst/>
            </a:prstGeom>
            <a:solidFill>
              <a:schemeClr val="bg1"/>
            </a:solidFill>
            <a:ln w="25400">
              <a:solidFill>
                <a:schemeClr val="tx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600" b="1"/>
                <a:t>Routing</a:t>
              </a:r>
              <a:br>
                <a:rPr lang="en-US" altLang="nb-NO" sz="1600" b="1"/>
              </a:br>
              <a:r>
                <a:rPr lang="en-US" altLang="nb-NO" sz="1600" b="1"/>
                <a:t>Process</a:t>
              </a:r>
            </a:p>
          </p:txBody>
        </p:sp>
        <p:sp>
          <p:nvSpPr>
            <p:cNvPr id="65554" name="Oval 74">
              <a:extLst>
                <a:ext uri="{FF2B5EF4-FFF2-40B4-BE49-F238E27FC236}">
                  <a16:creationId xmlns:a16="http://schemas.microsoft.com/office/drawing/2014/main" id="{1CC9696A-C032-4047-BF73-53CC7860E50D}"/>
                </a:ext>
              </a:extLst>
            </p:cNvPr>
            <p:cNvSpPr>
              <a:spLocks noChangeArrowheads="1"/>
            </p:cNvSpPr>
            <p:nvPr/>
          </p:nvSpPr>
          <p:spPr bwMode="auto">
            <a:xfrm>
              <a:off x="2976" y="1152"/>
              <a:ext cx="480" cy="288"/>
            </a:xfrm>
            <a:prstGeom prst="ellipse">
              <a:avLst/>
            </a:prstGeom>
            <a:solidFill>
              <a:schemeClr val="bg1"/>
            </a:solidFill>
            <a:ln w="25400">
              <a:solidFill>
                <a:schemeClr val="tx1"/>
              </a:solidFill>
              <a:round/>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600" b="1"/>
                <a:t>RIB</a:t>
              </a:r>
            </a:p>
          </p:txBody>
        </p:sp>
        <p:sp>
          <p:nvSpPr>
            <p:cNvPr id="65555" name="Text Box 75">
              <a:extLst>
                <a:ext uri="{FF2B5EF4-FFF2-40B4-BE49-F238E27FC236}">
                  <a16:creationId xmlns:a16="http://schemas.microsoft.com/office/drawing/2014/main" id="{0661CBEB-2FC0-7044-B5C7-D2EF39A843DE}"/>
                </a:ext>
              </a:extLst>
            </p:cNvPr>
            <p:cNvSpPr txBox="1">
              <a:spLocks noChangeArrowheads="1"/>
            </p:cNvSpPr>
            <p:nvPr/>
          </p:nvSpPr>
          <p:spPr bwMode="auto">
            <a:xfrm>
              <a:off x="4704" y="1808"/>
              <a:ext cx="864" cy="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400" b="1"/>
                <a:t>Label Binding</a:t>
              </a:r>
              <a:br>
                <a:rPr lang="en-US" altLang="nb-NO" sz="1400" b="1"/>
              </a:br>
              <a:r>
                <a:rPr lang="en-US" altLang="nb-NO" sz="1400" b="1"/>
                <a:t>Updates/</a:t>
              </a:r>
              <a:br>
                <a:rPr lang="en-US" altLang="nb-NO" sz="1400" b="1"/>
              </a:br>
              <a:r>
                <a:rPr lang="en-US" altLang="nb-NO" sz="1400" b="1"/>
                <a:t>Adjacencies</a:t>
              </a:r>
            </a:p>
          </p:txBody>
        </p:sp>
        <p:grpSp>
          <p:nvGrpSpPr>
            <p:cNvPr id="65556" name="Group 76">
              <a:extLst>
                <a:ext uri="{FF2B5EF4-FFF2-40B4-BE49-F238E27FC236}">
                  <a16:creationId xmlns:a16="http://schemas.microsoft.com/office/drawing/2014/main" id="{ADD3FCF2-91E7-BD4D-983F-7718E34A4191}"/>
                </a:ext>
              </a:extLst>
            </p:cNvPr>
            <p:cNvGrpSpPr>
              <a:grpSpLocks/>
            </p:cNvGrpSpPr>
            <p:nvPr/>
          </p:nvGrpSpPr>
          <p:grpSpPr bwMode="auto">
            <a:xfrm>
              <a:off x="4512" y="1952"/>
              <a:ext cx="240" cy="192"/>
              <a:chOff x="4512" y="1104"/>
              <a:chExt cx="288" cy="192"/>
            </a:xfrm>
          </p:grpSpPr>
          <p:sp>
            <p:nvSpPr>
              <p:cNvPr id="65560" name="Line 77">
                <a:extLst>
                  <a:ext uri="{FF2B5EF4-FFF2-40B4-BE49-F238E27FC236}">
                    <a16:creationId xmlns:a16="http://schemas.microsoft.com/office/drawing/2014/main" id="{4AD59A0E-5258-A24B-B0F4-0413A11F26C1}"/>
                  </a:ext>
                </a:extLst>
              </p:cNvPr>
              <p:cNvSpPr>
                <a:spLocks noChangeShapeType="1"/>
              </p:cNvSpPr>
              <p:nvPr/>
            </p:nvSpPr>
            <p:spPr bwMode="auto">
              <a:xfrm>
                <a:off x="4512" y="1104"/>
                <a:ext cx="288" cy="0"/>
              </a:xfrm>
              <a:prstGeom prst="line">
                <a:avLst/>
              </a:prstGeom>
              <a:noFill/>
              <a:ln w="38100">
                <a:solidFill>
                  <a:schemeClr val="tx1"/>
                </a:solidFill>
                <a:round/>
                <a:headEnd/>
                <a:tailEnd type="triangle" w="lg" len="lg"/>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65561" name="Line 78">
                <a:extLst>
                  <a:ext uri="{FF2B5EF4-FFF2-40B4-BE49-F238E27FC236}">
                    <a16:creationId xmlns:a16="http://schemas.microsoft.com/office/drawing/2014/main" id="{EE6736A5-67F8-EC4E-A5D0-E720397AB59F}"/>
                  </a:ext>
                </a:extLst>
              </p:cNvPr>
              <p:cNvSpPr>
                <a:spLocks noChangeShapeType="1"/>
              </p:cNvSpPr>
              <p:nvPr/>
            </p:nvSpPr>
            <p:spPr bwMode="auto">
              <a:xfrm>
                <a:off x="4512" y="1296"/>
                <a:ext cx="288" cy="0"/>
              </a:xfrm>
              <a:prstGeom prst="line">
                <a:avLst/>
              </a:prstGeom>
              <a:noFill/>
              <a:ln w="38100">
                <a:solidFill>
                  <a:schemeClr val="tx1"/>
                </a:solidFill>
                <a:round/>
                <a:headEnd type="triangle" w="lg" len="lg"/>
                <a:tailEnd/>
              </a:ln>
              <a:extLst>
                <a:ext uri="{909E8E84-426E-40DD-AFC4-6F175D3DCCD1}">
                  <a14:hiddenFill xmlns:a14="http://schemas.microsoft.com/office/drawing/2010/main">
                    <a:noFill/>
                  </a14:hiddenFill>
                </a:ext>
              </a:extLst>
            </p:spPr>
            <p:txBody>
              <a:bodyPr lIns="73025" tIns="36512" rIns="73025" bIns="36512"/>
              <a:lstStyle/>
              <a:p>
                <a:endParaRPr lang="en-US"/>
              </a:p>
            </p:txBody>
          </p:sp>
        </p:grpSp>
        <p:sp>
          <p:nvSpPr>
            <p:cNvPr id="65557" name="Line 79">
              <a:extLst>
                <a:ext uri="{FF2B5EF4-FFF2-40B4-BE49-F238E27FC236}">
                  <a16:creationId xmlns:a16="http://schemas.microsoft.com/office/drawing/2014/main" id="{CE3419AF-0BA9-5944-B23F-4EC50D6D5687}"/>
                </a:ext>
              </a:extLst>
            </p:cNvPr>
            <p:cNvSpPr>
              <a:spLocks noChangeShapeType="1"/>
            </p:cNvSpPr>
            <p:nvPr/>
          </p:nvSpPr>
          <p:spPr bwMode="auto">
            <a:xfrm flipH="1">
              <a:off x="3504" y="2016"/>
              <a:ext cx="144" cy="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65558" name="Freeform 80">
              <a:extLst>
                <a:ext uri="{FF2B5EF4-FFF2-40B4-BE49-F238E27FC236}">
                  <a16:creationId xmlns:a16="http://schemas.microsoft.com/office/drawing/2014/main" id="{DD2E566B-3D71-7B44-9AFF-B3A4C191CD40}"/>
                </a:ext>
              </a:extLst>
            </p:cNvPr>
            <p:cNvSpPr>
              <a:spLocks/>
            </p:cNvSpPr>
            <p:nvPr/>
          </p:nvSpPr>
          <p:spPr bwMode="auto">
            <a:xfrm>
              <a:off x="3504" y="1488"/>
              <a:ext cx="480" cy="1536"/>
            </a:xfrm>
            <a:custGeom>
              <a:avLst/>
              <a:gdLst>
                <a:gd name="T0" fmla="*/ 233 w 560"/>
                <a:gd name="T1" fmla="*/ 0 h 1584"/>
                <a:gd name="T2" fmla="*/ 69 w 560"/>
                <a:gd name="T3" fmla="*/ 186 h 1584"/>
                <a:gd name="T4" fmla="*/ 69 w 560"/>
                <a:gd name="T5" fmla="*/ 1117 h 1584"/>
                <a:gd name="T6" fmla="*/ 480 w 560"/>
                <a:gd name="T7" fmla="*/ 1536 h 1584"/>
                <a:gd name="T8" fmla="*/ 0 60000 65536"/>
                <a:gd name="T9" fmla="*/ 0 60000 65536"/>
                <a:gd name="T10" fmla="*/ 0 60000 65536"/>
                <a:gd name="T11" fmla="*/ 0 60000 65536"/>
                <a:gd name="T12" fmla="*/ 0 w 560"/>
                <a:gd name="T13" fmla="*/ 0 h 1584"/>
                <a:gd name="T14" fmla="*/ 560 w 560"/>
                <a:gd name="T15" fmla="*/ 1584 h 1584"/>
              </a:gdLst>
              <a:ahLst/>
              <a:cxnLst>
                <a:cxn ang="T8">
                  <a:pos x="T0" y="T1"/>
                </a:cxn>
                <a:cxn ang="T9">
                  <a:pos x="T2" y="T3"/>
                </a:cxn>
                <a:cxn ang="T10">
                  <a:pos x="T4" y="T5"/>
                </a:cxn>
                <a:cxn ang="T11">
                  <a:pos x="T6" y="T7"/>
                </a:cxn>
              </a:cxnLst>
              <a:rect l="T12" t="T13" r="T14" b="T15"/>
              <a:pathLst>
                <a:path w="560" h="1584">
                  <a:moveTo>
                    <a:pt x="272" y="0"/>
                  </a:moveTo>
                  <a:cubicBezTo>
                    <a:pt x="192" y="0"/>
                    <a:pt x="112" y="0"/>
                    <a:pt x="80" y="192"/>
                  </a:cubicBezTo>
                  <a:cubicBezTo>
                    <a:pt x="48" y="384"/>
                    <a:pt x="0" y="920"/>
                    <a:pt x="80" y="1152"/>
                  </a:cubicBezTo>
                  <a:cubicBezTo>
                    <a:pt x="160" y="1384"/>
                    <a:pt x="360" y="1484"/>
                    <a:pt x="560" y="1584"/>
                  </a:cubicBezTo>
                </a:path>
              </a:pathLst>
            </a:custGeom>
            <a:noFill/>
            <a:ln w="31750">
              <a:solidFill>
                <a:schemeClr val="tx1"/>
              </a:solidFill>
              <a:prstDash val="sysDot"/>
              <a:round/>
              <a:headEnd/>
              <a:tailEnd type="triangle" w="med" len="lg"/>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5559" name="Text Box 81">
              <a:extLst>
                <a:ext uri="{FF2B5EF4-FFF2-40B4-BE49-F238E27FC236}">
                  <a16:creationId xmlns:a16="http://schemas.microsoft.com/office/drawing/2014/main" id="{08698864-546B-4E41-A247-50CBAE256BA9}"/>
                </a:ext>
              </a:extLst>
            </p:cNvPr>
            <p:cNvSpPr txBox="1">
              <a:spLocks noChangeArrowheads="1"/>
            </p:cNvSpPr>
            <p:nvPr/>
          </p:nvSpPr>
          <p:spPr bwMode="auto">
            <a:xfrm>
              <a:off x="3648" y="3456"/>
              <a:ext cx="720" cy="2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200" b="1"/>
                <a:t>IP Traffic</a:t>
              </a:r>
              <a:br>
                <a:rPr lang="en-US" altLang="nb-NO" sz="1200" b="1"/>
              </a:br>
              <a:r>
                <a:rPr lang="en-US" altLang="nb-NO" sz="1200" b="1"/>
                <a:t>Forwarding</a:t>
              </a:r>
            </a:p>
          </p:txBody>
        </p:sp>
      </p:grpSp>
    </p:spTree>
  </p:cSld>
  <p:clrMapOvr>
    <a:masterClrMapping/>
  </p:clrMapOvr>
  <p:transition>
    <p:wipe dir="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AutoShape 2">
            <a:extLst>
              <a:ext uri="{FF2B5EF4-FFF2-40B4-BE49-F238E27FC236}">
                <a16:creationId xmlns:a16="http://schemas.microsoft.com/office/drawing/2014/main" id="{25A31268-C3DD-9A4F-A763-423D4E242BAD}"/>
              </a:ext>
            </a:extLst>
          </p:cNvPr>
          <p:cNvSpPr>
            <a:spLocks noChangeArrowheads="1"/>
          </p:cNvSpPr>
          <p:nvPr/>
        </p:nvSpPr>
        <p:spPr bwMode="auto">
          <a:xfrm rot="10800000">
            <a:off x="1017588" y="3716338"/>
            <a:ext cx="1465262" cy="1204912"/>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7587" name="Line 3">
            <a:extLst>
              <a:ext uri="{FF2B5EF4-FFF2-40B4-BE49-F238E27FC236}">
                <a16:creationId xmlns:a16="http://schemas.microsoft.com/office/drawing/2014/main" id="{34480D22-5924-1249-B0F2-57C21C908B61}"/>
              </a:ext>
            </a:extLst>
          </p:cNvPr>
          <p:cNvSpPr>
            <a:spLocks noChangeShapeType="1"/>
          </p:cNvSpPr>
          <p:nvPr/>
        </p:nvSpPr>
        <p:spPr bwMode="auto">
          <a:xfrm>
            <a:off x="7162800" y="6092825"/>
            <a:ext cx="1406525"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588" name="Line 4">
            <a:extLst>
              <a:ext uri="{FF2B5EF4-FFF2-40B4-BE49-F238E27FC236}">
                <a16:creationId xmlns:a16="http://schemas.microsoft.com/office/drawing/2014/main" id="{53E6CEB5-6362-554E-8EF0-A1CAFA61BB1D}"/>
              </a:ext>
            </a:extLst>
          </p:cNvPr>
          <p:cNvSpPr>
            <a:spLocks noChangeShapeType="1"/>
          </p:cNvSpPr>
          <p:nvPr/>
        </p:nvSpPr>
        <p:spPr bwMode="auto">
          <a:xfrm>
            <a:off x="2187575" y="4819650"/>
            <a:ext cx="217805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589" name="Line 5">
            <a:extLst>
              <a:ext uri="{FF2B5EF4-FFF2-40B4-BE49-F238E27FC236}">
                <a16:creationId xmlns:a16="http://schemas.microsoft.com/office/drawing/2014/main" id="{2CA71051-5358-8B49-86D7-6C45B24E27CD}"/>
              </a:ext>
            </a:extLst>
          </p:cNvPr>
          <p:cNvSpPr>
            <a:spLocks noChangeShapeType="1"/>
          </p:cNvSpPr>
          <p:nvPr/>
        </p:nvSpPr>
        <p:spPr bwMode="auto">
          <a:xfrm>
            <a:off x="7218363" y="4311650"/>
            <a:ext cx="1408112"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590" name="Rectangle 90">
            <a:extLst>
              <a:ext uri="{FF2B5EF4-FFF2-40B4-BE49-F238E27FC236}">
                <a16:creationId xmlns:a16="http://schemas.microsoft.com/office/drawing/2014/main" id="{1634280E-2956-5F4F-9931-D1D04DB0F7F2}"/>
              </a:ext>
            </a:extLst>
          </p:cNvPr>
          <p:cNvSpPr>
            <a:spLocks noGrp="1" noChangeArrowheads="1"/>
          </p:cNvSpPr>
          <p:nvPr>
            <p:ph type="title"/>
          </p:nvPr>
        </p:nvSpPr>
        <p:spPr/>
        <p:txBody>
          <a:bodyPr/>
          <a:lstStyle/>
          <a:p>
            <a:pPr eaLnBrk="1" hangingPunct="1"/>
            <a:r>
              <a:rPr lang="en-US" altLang="nb-NO"/>
              <a:t>IP Packet Forwarding Example</a:t>
            </a:r>
          </a:p>
        </p:txBody>
      </p:sp>
      <p:sp>
        <p:nvSpPr>
          <p:cNvPr id="67591" name="Line 7">
            <a:extLst>
              <a:ext uri="{FF2B5EF4-FFF2-40B4-BE49-F238E27FC236}">
                <a16:creationId xmlns:a16="http://schemas.microsoft.com/office/drawing/2014/main" id="{A1090F03-37EA-BE4E-AD85-4810829FB946}"/>
              </a:ext>
            </a:extLst>
          </p:cNvPr>
          <p:cNvSpPr>
            <a:spLocks noChangeShapeType="1"/>
          </p:cNvSpPr>
          <p:nvPr/>
        </p:nvSpPr>
        <p:spPr bwMode="auto">
          <a:xfrm>
            <a:off x="4872038" y="4926013"/>
            <a:ext cx="1760537" cy="1147762"/>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592" name="Line 8">
            <a:extLst>
              <a:ext uri="{FF2B5EF4-FFF2-40B4-BE49-F238E27FC236}">
                <a16:creationId xmlns:a16="http://schemas.microsoft.com/office/drawing/2014/main" id="{F4C5271B-9302-BC4D-BBDB-2D5D4113E258}"/>
              </a:ext>
            </a:extLst>
          </p:cNvPr>
          <p:cNvSpPr>
            <a:spLocks noChangeShapeType="1"/>
          </p:cNvSpPr>
          <p:nvPr/>
        </p:nvSpPr>
        <p:spPr bwMode="auto">
          <a:xfrm flipV="1">
            <a:off x="4946650" y="4333875"/>
            <a:ext cx="1784350" cy="358775"/>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593" name="Rectangle 9">
            <a:extLst>
              <a:ext uri="{FF2B5EF4-FFF2-40B4-BE49-F238E27FC236}">
                <a16:creationId xmlns:a16="http://schemas.microsoft.com/office/drawing/2014/main" id="{3C21C64D-86B6-084B-A587-9A10BB9B5A06}"/>
              </a:ext>
            </a:extLst>
          </p:cNvPr>
          <p:cNvSpPr>
            <a:spLocks noChangeArrowheads="1"/>
          </p:cNvSpPr>
          <p:nvPr/>
        </p:nvSpPr>
        <p:spPr bwMode="auto">
          <a:xfrm>
            <a:off x="5137150" y="4662488"/>
            <a:ext cx="282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sp>
        <p:nvSpPr>
          <p:cNvPr id="67594" name="Rectangle 10">
            <a:extLst>
              <a:ext uri="{FF2B5EF4-FFF2-40B4-BE49-F238E27FC236}">
                <a16:creationId xmlns:a16="http://schemas.microsoft.com/office/drawing/2014/main" id="{5DFE53EA-43BB-6D4D-9AC6-77CE9A8D237D}"/>
              </a:ext>
            </a:extLst>
          </p:cNvPr>
          <p:cNvSpPr>
            <a:spLocks noChangeArrowheads="1"/>
          </p:cNvSpPr>
          <p:nvPr/>
        </p:nvSpPr>
        <p:spPr bwMode="auto">
          <a:xfrm>
            <a:off x="4937125" y="5138738"/>
            <a:ext cx="282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67595" name="Rectangle 11">
            <a:extLst>
              <a:ext uri="{FF2B5EF4-FFF2-40B4-BE49-F238E27FC236}">
                <a16:creationId xmlns:a16="http://schemas.microsoft.com/office/drawing/2014/main" id="{2FDC1422-7808-0B4D-BC20-76C9F55F0561}"/>
              </a:ext>
            </a:extLst>
          </p:cNvPr>
          <p:cNvSpPr>
            <a:spLocks noChangeArrowheads="1"/>
          </p:cNvSpPr>
          <p:nvPr/>
        </p:nvSpPr>
        <p:spPr bwMode="auto">
          <a:xfrm>
            <a:off x="2276475" y="4843463"/>
            <a:ext cx="282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67596" name="Rectangle 12">
            <a:extLst>
              <a:ext uri="{FF2B5EF4-FFF2-40B4-BE49-F238E27FC236}">
                <a16:creationId xmlns:a16="http://schemas.microsoft.com/office/drawing/2014/main" id="{644C43EB-573A-5843-83AB-A03CEC8F4931}"/>
              </a:ext>
            </a:extLst>
          </p:cNvPr>
          <p:cNvSpPr>
            <a:spLocks noChangeArrowheads="1"/>
          </p:cNvSpPr>
          <p:nvPr/>
        </p:nvSpPr>
        <p:spPr bwMode="auto">
          <a:xfrm>
            <a:off x="7486650" y="3871913"/>
            <a:ext cx="7254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128.89</a:t>
            </a:r>
          </a:p>
        </p:txBody>
      </p:sp>
      <p:sp>
        <p:nvSpPr>
          <p:cNvPr id="67597" name="Rectangle 13">
            <a:extLst>
              <a:ext uri="{FF2B5EF4-FFF2-40B4-BE49-F238E27FC236}">
                <a16:creationId xmlns:a16="http://schemas.microsoft.com/office/drawing/2014/main" id="{CAF2A32D-C096-0946-9E53-8D33A64A0CD3}"/>
              </a:ext>
            </a:extLst>
          </p:cNvPr>
          <p:cNvSpPr>
            <a:spLocks noChangeArrowheads="1"/>
          </p:cNvSpPr>
          <p:nvPr/>
        </p:nvSpPr>
        <p:spPr bwMode="auto">
          <a:xfrm>
            <a:off x="7426325" y="5775325"/>
            <a:ext cx="687388"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171.69</a:t>
            </a:r>
          </a:p>
        </p:txBody>
      </p:sp>
      <p:sp>
        <p:nvSpPr>
          <p:cNvPr id="67598" name="Rectangle 14">
            <a:extLst>
              <a:ext uri="{FF2B5EF4-FFF2-40B4-BE49-F238E27FC236}">
                <a16:creationId xmlns:a16="http://schemas.microsoft.com/office/drawing/2014/main" id="{0B937E07-2CDF-7045-B93E-DCD99B01E74E}"/>
              </a:ext>
            </a:extLst>
          </p:cNvPr>
          <p:cNvSpPr>
            <a:spLocks noChangeArrowheads="1"/>
          </p:cNvSpPr>
          <p:nvPr/>
        </p:nvSpPr>
        <p:spPr bwMode="auto">
          <a:xfrm>
            <a:off x="7461250" y="4324350"/>
            <a:ext cx="28257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grpSp>
        <p:nvGrpSpPr>
          <p:cNvPr id="2" name="Group 15">
            <a:extLst>
              <a:ext uri="{FF2B5EF4-FFF2-40B4-BE49-F238E27FC236}">
                <a16:creationId xmlns:a16="http://schemas.microsoft.com/office/drawing/2014/main" id="{69DB7734-1656-8C4C-B524-701478D00EF0}"/>
              </a:ext>
            </a:extLst>
          </p:cNvPr>
          <p:cNvGrpSpPr>
            <a:grpSpLocks/>
          </p:cNvGrpSpPr>
          <p:nvPr/>
        </p:nvGrpSpPr>
        <p:grpSpPr bwMode="auto">
          <a:xfrm>
            <a:off x="368300" y="5181600"/>
            <a:ext cx="1712913" cy="496888"/>
            <a:chOff x="232" y="3264"/>
            <a:chExt cx="1079" cy="313"/>
          </a:xfrm>
        </p:grpSpPr>
        <p:sp>
          <p:nvSpPr>
            <p:cNvPr id="67672" name="Rectangle 16">
              <a:extLst>
                <a:ext uri="{FF2B5EF4-FFF2-40B4-BE49-F238E27FC236}">
                  <a16:creationId xmlns:a16="http://schemas.microsoft.com/office/drawing/2014/main" id="{E440119E-9E80-8B4F-B8A1-1E00D41D8441}"/>
                </a:ext>
              </a:extLst>
            </p:cNvPr>
            <p:cNvSpPr>
              <a:spLocks noChangeArrowheads="1"/>
            </p:cNvSpPr>
            <p:nvPr/>
          </p:nvSpPr>
          <p:spPr bwMode="auto">
            <a:xfrm>
              <a:off x="232" y="3383"/>
              <a:ext cx="756" cy="194"/>
            </a:xfrm>
            <a:prstGeom prst="rect">
              <a:avLst/>
            </a:prstGeom>
            <a:solidFill>
              <a:schemeClr val="accent2"/>
            </a:solidFill>
            <a:ln w="9525">
              <a:solidFill>
                <a:srgbClr val="8C202A"/>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67673" name="Group 17">
              <a:extLst>
                <a:ext uri="{FF2B5EF4-FFF2-40B4-BE49-F238E27FC236}">
                  <a16:creationId xmlns:a16="http://schemas.microsoft.com/office/drawing/2014/main" id="{17CAB085-BE51-6849-97C4-8C224F577CE9}"/>
                </a:ext>
              </a:extLst>
            </p:cNvPr>
            <p:cNvGrpSpPr>
              <a:grpSpLocks/>
            </p:cNvGrpSpPr>
            <p:nvPr/>
          </p:nvGrpSpPr>
          <p:grpSpPr bwMode="auto">
            <a:xfrm>
              <a:off x="239" y="3264"/>
              <a:ext cx="1072" cy="311"/>
              <a:chOff x="243" y="2760"/>
              <a:chExt cx="1088" cy="280"/>
            </a:xfrm>
          </p:grpSpPr>
          <p:sp>
            <p:nvSpPr>
              <p:cNvPr id="67674" name="Line 18">
                <a:extLst>
                  <a:ext uri="{FF2B5EF4-FFF2-40B4-BE49-F238E27FC236}">
                    <a16:creationId xmlns:a16="http://schemas.microsoft.com/office/drawing/2014/main" id="{FA06F30D-4714-3E48-B6C0-1282123C718F}"/>
                  </a:ext>
                </a:extLst>
              </p:cNvPr>
              <p:cNvSpPr>
                <a:spLocks noChangeShapeType="1"/>
              </p:cNvSpPr>
              <p:nvPr/>
            </p:nvSpPr>
            <p:spPr bwMode="auto">
              <a:xfrm>
                <a:off x="571" y="2760"/>
                <a:ext cx="480" cy="0"/>
              </a:xfrm>
              <a:prstGeom prst="line">
                <a:avLst/>
              </a:prstGeom>
              <a:noFill/>
              <a:ln w="25400">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75" name="Rectangle 19">
                <a:extLst>
                  <a:ext uri="{FF2B5EF4-FFF2-40B4-BE49-F238E27FC236}">
                    <a16:creationId xmlns:a16="http://schemas.microsoft.com/office/drawing/2014/main" id="{29A56763-EF52-DA4D-AE23-C7099294A342}"/>
                  </a:ext>
                </a:extLst>
              </p:cNvPr>
              <p:cNvSpPr>
                <a:spLocks noChangeArrowheads="1"/>
              </p:cNvSpPr>
              <p:nvPr/>
            </p:nvSpPr>
            <p:spPr bwMode="auto">
              <a:xfrm>
                <a:off x="243" y="2864"/>
                <a:ext cx="752" cy="176"/>
              </a:xfrm>
              <a:prstGeom prst="rect">
                <a:avLst/>
              </a:prstGeom>
              <a:solidFill>
                <a:schemeClr val="accent2"/>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128.89.25.4</a:t>
                </a:r>
              </a:p>
            </p:txBody>
          </p:sp>
          <p:sp>
            <p:nvSpPr>
              <p:cNvPr id="67676" name="Rectangle 20">
                <a:extLst>
                  <a:ext uri="{FF2B5EF4-FFF2-40B4-BE49-F238E27FC236}">
                    <a16:creationId xmlns:a16="http://schemas.microsoft.com/office/drawing/2014/main" id="{2E1A62A4-19FF-2F43-89F7-C68138F9CFDE}"/>
                  </a:ext>
                </a:extLst>
              </p:cNvPr>
              <p:cNvSpPr>
                <a:spLocks noChangeArrowheads="1"/>
              </p:cNvSpPr>
              <p:nvPr/>
            </p:nvSpPr>
            <p:spPr bwMode="auto">
              <a:xfrm>
                <a:off x="1011" y="2864"/>
                <a:ext cx="320" cy="17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Data</a:t>
                </a:r>
              </a:p>
            </p:txBody>
          </p:sp>
        </p:grpSp>
      </p:grpSp>
      <p:grpSp>
        <p:nvGrpSpPr>
          <p:cNvPr id="4" name="Group 21">
            <a:extLst>
              <a:ext uri="{FF2B5EF4-FFF2-40B4-BE49-F238E27FC236}">
                <a16:creationId xmlns:a16="http://schemas.microsoft.com/office/drawing/2014/main" id="{CF4774B7-D288-B94B-BA2C-BB0378F065AE}"/>
              </a:ext>
            </a:extLst>
          </p:cNvPr>
          <p:cNvGrpSpPr>
            <a:grpSpLocks/>
          </p:cNvGrpSpPr>
          <p:nvPr/>
        </p:nvGrpSpPr>
        <p:grpSpPr bwMode="auto">
          <a:xfrm>
            <a:off x="5410200" y="4651375"/>
            <a:ext cx="1701800" cy="493713"/>
            <a:chOff x="3408" y="2930"/>
            <a:chExt cx="1072" cy="311"/>
          </a:xfrm>
        </p:grpSpPr>
        <p:sp>
          <p:nvSpPr>
            <p:cNvPr id="67667" name="Rectangle 22">
              <a:extLst>
                <a:ext uri="{FF2B5EF4-FFF2-40B4-BE49-F238E27FC236}">
                  <a16:creationId xmlns:a16="http://schemas.microsoft.com/office/drawing/2014/main" id="{5A12E067-FD37-2849-B7A4-1E068964899E}"/>
                </a:ext>
              </a:extLst>
            </p:cNvPr>
            <p:cNvSpPr>
              <a:spLocks noChangeArrowheads="1"/>
            </p:cNvSpPr>
            <p:nvPr/>
          </p:nvSpPr>
          <p:spPr bwMode="auto">
            <a:xfrm>
              <a:off x="3410" y="3043"/>
              <a:ext cx="747" cy="19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67668" name="Group 23">
              <a:extLst>
                <a:ext uri="{FF2B5EF4-FFF2-40B4-BE49-F238E27FC236}">
                  <a16:creationId xmlns:a16="http://schemas.microsoft.com/office/drawing/2014/main" id="{4E903C7C-A878-2845-BD50-06A620F4F6DB}"/>
                </a:ext>
              </a:extLst>
            </p:cNvPr>
            <p:cNvGrpSpPr>
              <a:grpSpLocks/>
            </p:cNvGrpSpPr>
            <p:nvPr/>
          </p:nvGrpSpPr>
          <p:grpSpPr bwMode="auto">
            <a:xfrm>
              <a:off x="3408" y="2930"/>
              <a:ext cx="1072" cy="311"/>
              <a:chOff x="3459" y="2472"/>
              <a:chExt cx="1088" cy="280"/>
            </a:xfrm>
          </p:grpSpPr>
          <p:sp>
            <p:nvSpPr>
              <p:cNvPr id="67669" name="Line 24">
                <a:extLst>
                  <a:ext uri="{FF2B5EF4-FFF2-40B4-BE49-F238E27FC236}">
                    <a16:creationId xmlns:a16="http://schemas.microsoft.com/office/drawing/2014/main" id="{3F1197E6-34BA-5344-8569-DC98E89A2F86}"/>
                  </a:ext>
                </a:extLst>
              </p:cNvPr>
              <p:cNvSpPr>
                <a:spLocks noChangeShapeType="1"/>
              </p:cNvSpPr>
              <p:nvPr/>
            </p:nvSpPr>
            <p:spPr bwMode="auto">
              <a:xfrm>
                <a:off x="3787" y="2472"/>
                <a:ext cx="480" cy="0"/>
              </a:xfrm>
              <a:prstGeom prst="line">
                <a:avLst/>
              </a:prstGeom>
              <a:noFill/>
              <a:ln w="25400">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70" name="Rectangle 25">
                <a:extLst>
                  <a:ext uri="{FF2B5EF4-FFF2-40B4-BE49-F238E27FC236}">
                    <a16:creationId xmlns:a16="http://schemas.microsoft.com/office/drawing/2014/main" id="{971323F6-7D16-A847-9306-A91A05AB76D6}"/>
                  </a:ext>
                </a:extLst>
              </p:cNvPr>
              <p:cNvSpPr>
                <a:spLocks noChangeArrowheads="1"/>
              </p:cNvSpPr>
              <p:nvPr/>
            </p:nvSpPr>
            <p:spPr bwMode="auto">
              <a:xfrm>
                <a:off x="3459" y="2576"/>
                <a:ext cx="752" cy="176"/>
              </a:xfrm>
              <a:prstGeom prst="rect">
                <a:avLst/>
              </a:prstGeom>
              <a:solidFill>
                <a:schemeClr val="accent2"/>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128.89.25.4</a:t>
                </a:r>
              </a:p>
            </p:txBody>
          </p:sp>
          <p:sp>
            <p:nvSpPr>
              <p:cNvPr id="67671" name="Rectangle 26">
                <a:extLst>
                  <a:ext uri="{FF2B5EF4-FFF2-40B4-BE49-F238E27FC236}">
                    <a16:creationId xmlns:a16="http://schemas.microsoft.com/office/drawing/2014/main" id="{1849C8DB-DE6A-A947-B406-C7BD8D3E864E}"/>
                  </a:ext>
                </a:extLst>
              </p:cNvPr>
              <p:cNvSpPr>
                <a:spLocks noChangeArrowheads="1"/>
              </p:cNvSpPr>
              <p:nvPr/>
            </p:nvSpPr>
            <p:spPr bwMode="auto">
              <a:xfrm>
                <a:off x="4227" y="2576"/>
                <a:ext cx="320" cy="17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Data</a:t>
                </a:r>
              </a:p>
            </p:txBody>
          </p:sp>
        </p:grpSp>
      </p:grpSp>
      <p:grpSp>
        <p:nvGrpSpPr>
          <p:cNvPr id="6" name="Group 27">
            <a:extLst>
              <a:ext uri="{FF2B5EF4-FFF2-40B4-BE49-F238E27FC236}">
                <a16:creationId xmlns:a16="http://schemas.microsoft.com/office/drawing/2014/main" id="{5F07F0BA-70D8-B244-93D6-81E22D43D7B4}"/>
              </a:ext>
            </a:extLst>
          </p:cNvPr>
          <p:cNvGrpSpPr>
            <a:grpSpLocks/>
          </p:cNvGrpSpPr>
          <p:nvPr/>
        </p:nvGrpSpPr>
        <p:grpSpPr bwMode="auto">
          <a:xfrm>
            <a:off x="7286625" y="4481513"/>
            <a:ext cx="1701800" cy="493712"/>
            <a:chOff x="4659" y="2376"/>
            <a:chExt cx="1088" cy="280"/>
          </a:xfrm>
        </p:grpSpPr>
        <p:sp>
          <p:nvSpPr>
            <p:cNvPr id="67664" name="Line 28">
              <a:extLst>
                <a:ext uri="{FF2B5EF4-FFF2-40B4-BE49-F238E27FC236}">
                  <a16:creationId xmlns:a16="http://schemas.microsoft.com/office/drawing/2014/main" id="{69DC5A6B-BC89-EB4A-95AB-3FAC7F8B2305}"/>
                </a:ext>
              </a:extLst>
            </p:cNvPr>
            <p:cNvSpPr>
              <a:spLocks noChangeShapeType="1"/>
            </p:cNvSpPr>
            <p:nvPr/>
          </p:nvSpPr>
          <p:spPr bwMode="auto">
            <a:xfrm>
              <a:off x="4987" y="2376"/>
              <a:ext cx="480" cy="0"/>
            </a:xfrm>
            <a:prstGeom prst="line">
              <a:avLst/>
            </a:prstGeom>
            <a:noFill/>
            <a:ln w="25400">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65" name="Rectangle 29">
              <a:extLst>
                <a:ext uri="{FF2B5EF4-FFF2-40B4-BE49-F238E27FC236}">
                  <a16:creationId xmlns:a16="http://schemas.microsoft.com/office/drawing/2014/main" id="{A80F57D6-2C71-6C4C-9B3C-F1D239A47011}"/>
                </a:ext>
              </a:extLst>
            </p:cNvPr>
            <p:cNvSpPr>
              <a:spLocks noChangeArrowheads="1"/>
            </p:cNvSpPr>
            <p:nvPr/>
          </p:nvSpPr>
          <p:spPr bwMode="auto">
            <a:xfrm>
              <a:off x="4659" y="2480"/>
              <a:ext cx="752" cy="17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128.89.25.4</a:t>
              </a:r>
            </a:p>
          </p:txBody>
        </p:sp>
        <p:sp>
          <p:nvSpPr>
            <p:cNvPr id="67666" name="Rectangle 30">
              <a:extLst>
                <a:ext uri="{FF2B5EF4-FFF2-40B4-BE49-F238E27FC236}">
                  <a16:creationId xmlns:a16="http://schemas.microsoft.com/office/drawing/2014/main" id="{A2CE7F74-2990-EF47-A22A-2517779CB521}"/>
                </a:ext>
              </a:extLst>
            </p:cNvPr>
            <p:cNvSpPr>
              <a:spLocks noChangeArrowheads="1"/>
            </p:cNvSpPr>
            <p:nvPr/>
          </p:nvSpPr>
          <p:spPr bwMode="auto">
            <a:xfrm>
              <a:off x="5427" y="2480"/>
              <a:ext cx="320" cy="17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Data</a:t>
              </a:r>
            </a:p>
          </p:txBody>
        </p:sp>
      </p:grpSp>
      <p:grpSp>
        <p:nvGrpSpPr>
          <p:cNvPr id="7" name="Group 31">
            <a:extLst>
              <a:ext uri="{FF2B5EF4-FFF2-40B4-BE49-F238E27FC236}">
                <a16:creationId xmlns:a16="http://schemas.microsoft.com/office/drawing/2014/main" id="{2B5F575E-2901-F04B-B1F7-49DC24B8C21A}"/>
              </a:ext>
            </a:extLst>
          </p:cNvPr>
          <p:cNvGrpSpPr>
            <a:grpSpLocks/>
          </p:cNvGrpSpPr>
          <p:nvPr/>
        </p:nvGrpSpPr>
        <p:grpSpPr bwMode="auto">
          <a:xfrm>
            <a:off x="801688" y="5181600"/>
            <a:ext cx="3457575" cy="1439863"/>
            <a:chOff x="505" y="3264"/>
            <a:chExt cx="2178" cy="907"/>
          </a:xfrm>
        </p:grpSpPr>
        <p:sp>
          <p:nvSpPr>
            <p:cNvPr id="67657" name="Rectangle 32">
              <a:extLst>
                <a:ext uri="{FF2B5EF4-FFF2-40B4-BE49-F238E27FC236}">
                  <a16:creationId xmlns:a16="http://schemas.microsoft.com/office/drawing/2014/main" id="{0148C488-F174-6D4E-B341-E239CAFE1637}"/>
                </a:ext>
              </a:extLst>
            </p:cNvPr>
            <p:cNvSpPr>
              <a:spLocks noChangeArrowheads="1"/>
            </p:cNvSpPr>
            <p:nvPr/>
          </p:nvSpPr>
          <p:spPr bwMode="auto">
            <a:xfrm>
              <a:off x="1612" y="3383"/>
              <a:ext cx="748" cy="187"/>
            </a:xfrm>
            <a:prstGeom prst="rect">
              <a:avLst/>
            </a:prstGeom>
            <a:solidFill>
              <a:schemeClr val="accent2"/>
            </a:solidFill>
            <a:ln w="9525">
              <a:solidFill>
                <a:srgbClr val="8C202A"/>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67658" name="Group 33">
              <a:extLst>
                <a:ext uri="{FF2B5EF4-FFF2-40B4-BE49-F238E27FC236}">
                  <a16:creationId xmlns:a16="http://schemas.microsoft.com/office/drawing/2014/main" id="{B0A390C5-3219-EE4B-8F4F-BB367BE3385F}"/>
                </a:ext>
              </a:extLst>
            </p:cNvPr>
            <p:cNvGrpSpPr>
              <a:grpSpLocks/>
            </p:cNvGrpSpPr>
            <p:nvPr/>
          </p:nvGrpSpPr>
          <p:grpSpPr bwMode="auto">
            <a:xfrm>
              <a:off x="1611" y="3264"/>
              <a:ext cx="1072" cy="311"/>
              <a:chOff x="1635" y="2760"/>
              <a:chExt cx="1088" cy="280"/>
            </a:xfrm>
          </p:grpSpPr>
          <p:sp>
            <p:nvSpPr>
              <p:cNvPr id="67661" name="Line 34">
                <a:extLst>
                  <a:ext uri="{FF2B5EF4-FFF2-40B4-BE49-F238E27FC236}">
                    <a16:creationId xmlns:a16="http://schemas.microsoft.com/office/drawing/2014/main" id="{9D17A453-7F2D-A94D-93FE-4D99A6714CB1}"/>
                  </a:ext>
                </a:extLst>
              </p:cNvPr>
              <p:cNvSpPr>
                <a:spLocks noChangeShapeType="1"/>
              </p:cNvSpPr>
              <p:nvPr/>
            </p:nvSpPr>
            <p:spPr bwMode="auto">
              <a:xfrm>
                <a:off x="1963" y="2760"/>
                <a:ext cx="480" cy="0"/>
              </a:xfrm>
              <a:prstGeom prst="line">
                <a:avLst/>
              </a:prstGeom>
              <a:noFill/>
              <a:ln w="25400">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7662" name="Rectangle 35">
                <a:extLst>
                  <a:ext uri="{FF2B5EF4-FFF2-40B4-BE49-F238E27FC236}">
                    <a16:creationId xmlns:a16="http://schemas.microsoft.com/office/drawing/2014/main" id="{FB079442-B901-6D47-B506-868AC843A9C1}"/>
                  </a:ext>
                </a:extLst>
              </p:cNvPr>
              <p:cNvSpPr>
                <a:spLocks noChangeArrowheads="1"/>
              </p:cNvSpPr>
              <p:nvPr/>
            </p:nvSpPr>
            <p:spPr bwMode="auto">
              <a:xfrm>
                <a:off x="1635" y="2864"/>
                <a:ext cx="752" cy="176"/>
              </a:xfrm>
              <a:prstGeom prst="rect">
                <a:avLst/>
              </a:prstGeom>
              <a:solidFill>
                <a:schemeClr val="accent2"/>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128.89.25.4</a:t>
                </a:r>
              </a:p>
            </p:txBody>
          </p:sp>
          <p:sp>
            <p:nvSpPr>
              <p:cNvPr id="67663" name="Rectangle 36">
                <a:extLst>
                  <a:ext uri="{FF2B5EF4-FFF2-40B4-BE49-F238E27FC236}">
                    <a16:creationId xmlns:a16="http://schemas.microsoft.com/office/drawing/2014/main" id="{B143AEA9-6617-6348-9798-0C6ED9821B48}"/>
                  </a:ext>
                </a:extLst>
              </p:cNvPr>
              <p:cNvSpPr>
                <a:spLocks noChangeArrowheads="1"/>
              </p:cNvSpPr>
              <p:nvPr/>
            </p:nvSpPr>
            <p:spPr bwMode="auto">
              <a:xfrm>
                <a:off x="2403" y="2864"/>
                <a:ext cx="320" cy="17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Data</a:t>
                </a:r>
              </a:p>
            </p:txBody>
          </p:sp>
        </p:grpSp>
        <p:sp>
          <p:nvSpPr>
            <p:cNvPr id="67659" name="Rectangle 37">
              <a:extLst>
                <a:ext uri="{FF2B5EF4-FFF2-40B4-BE49-F238E27FC236}">
                  <a16:creationId xmlns:a16="http://schemas.microsoft.com/office/drawing/2014/main" id="{28FF763A-A895-254C-B496-D0102A8023F9}"/>
                </a:ext>
              </a:extLst>
            </p:cNvPr>
            <p:cNvSpPr>
              <a:spLocks noChangeArrowheads="1"/>
            </p:cNvSpPr>
            <p:nvPr/>
          </p:nvSpPr>
          <p:spPr bwMode="auto">
            <a:xfrm>
              <a:off x="505" y="3696"/>
              <a:ext cx="1627" cy="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Packets Forwarded Based on IP Address (via RIB lookup)</a:t>
              </a:r>
            </a:p>
          </p:txBody>
        </p:sp>
        <p:sp>
          <p:nvSpPr>
            <p:cNvPr id="67660" name="Line 38">
              <a:extLst>
                <a:ext uri="{FF2B5EF4-FFF2-40B4-BE49-F238E27FC236}">
                  <a16:creationId xmlns:a16="http://schemas.microsoft.com/office/drawing/2014/main" id="{ED6F166D-81D0-404D-9B51-E634F91E0BF9}"/>
                </a:ext>
              </a:extLst>
            </p:cNvPr>
            <p:cNvSpPr>
              <a:spLocks noChangeShapeType="1"/>
            </p:cNvSpPr>
            <p:nvPr/>
          </p:nvSpPr>
          <p:spPr bwMode="auto">
            <a:xfrm flipV="1">
              <a:off x="1776" y="3623"/>
              <a:ext cx="171" cy="121"/>
            </a:xfrm>
            <a:prstGeom prst="line">
              <a:avLst/>
            </a:prstGeom>
            <a:noFill/>
            <a:ln w="25400">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67603" name="Group 39">
            <a:extLst>
              <a:ext uri="{FF2B5EF4-FFF2-40B4-BE49-F238E27FC236}">
                <a16:creationId xmlns:a16="http://schemas.microsoft.com/office/drawing/2014/main" id="{498471B3-9806-0542-8534-D15D046A1F5A}"/>
              </a:ext>
            </a:extLst>
          </p:cNvPr>
          <p:cNvGrpSpPr>
            <a:grpSpLocks/>
          </p:cNvGrpSpPr>
          <p:nvPr/>
        </p:nvGrpSpPr>
        <p:grpSpPr bwMode="auto">
          <a:xfrm>
            <a:off x="949325" y="1687513"/>
            <a:ext cx="1536700" cy="2032000"/>
            <a:chOff x="588" y="1111"/>
            <a:chExt cx="968" cy="1280"/>
          </a:xfrm>
        </p:grpSpPr>
        <p:sp>
          <p:nvSpPr>
            <p:cNvPr id="67643" name="Rectangle 40">
              <a:extLst>
                <a:ext uri="{FF2B5EF4-FFF2-40B4-BE49-F238E27FC236}">
                  <a16:creationId xmlns:a16="http://schemas.microsoft.com/office/drawing/2014/main" id="{516AD94C-368B-6348-A551-CF7C8BE1F070}"/>
                </a:ext>
              </a:extLst>
            </p:cNvPr>
            <p:cNvSpPr>
              <a:spLocks noChangeArrowheads="1"/>
            </p:cNvSpPr>
            <p:nvPr/>
          </p:nvSpPr>
          <p:spPr bwMode="auto">
            <a:xfrm>
              <a:off x="646" y="1431"/>
              <a:ext cx="623" cy="26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7644" name="Rectangle 41">
              <a:extLst>
                <a:ext uri="{FF2B5EF4-FFF2-40B4-BE49-F238E27FC236}">
                  <a16:creationId xmlns:a16="http://schemas.microsoft.com/office/drawing/2014/main" id="{8817A1BB-DD7A-CB46-992B-7B5D941F852E}"/>
                </a:ext>
              </a:extLst>
            </p:cNvPr>
            <p:cNvSpPr>
              <a:spLocks noChangeArrowheads="1"/>
            </p:cNvSpPr>
            <p:nvPr/>
          </p:nvSpPr>
          <p:spPr bwMode="auto">
            <a:xfrm>
              <a:off x="588" y="1439"/>
              <a:ext cx="116"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nb-NO" sz="1400" b="1"/>
            </a:p>
            <a:p>
              <a:endParaRPr lang="en-US" altLang="nb-NO" sz="1400" b="1"/>
            </a:p>
          </p:txBody>
        </p:sp>
        <p:sp>
          <p:nvSpPr>
            <p:cNvPr id="67645" name="Line 42">
              <a:extLst>
                <a:ext uri="{FF2B5EF4-FFF2-40B4-BE49-F238E27FC236}">
                  <a16:creationId xmlns:a16="http://schemas.microsoft.com/office/drawing/2014/main" id="{C871FDA1-5CD5-664E-B5B3-2C53E897A85A}"/>
                </a:ext>
              </a:extLst>
            </p:cNvPr>
            <p:cNvSpPr>
              <a:spLocks noChangeShapeType="1"/>
            </p:cNvSpPr>
            <p:nvPr/>
          </p:nvSpPr>
          <p:spPr bwMode="auto">
            <a:xfrm>
              <a:off x="645" y="1698"/>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46" name="Rectangle 43">
              <a:extLst>
                <a:ext uri="{FF2B5EF4-FFF2-40B4-BE49-F238E27FC236}">
                  <a16:creationId xmlns:a16="http://schemas.microsoft.com/office/drawing/2014/main" id="{94ED467D-D33D-2F41-9099-0B0CB53B46A4}"/>
                </a:ext>
              </a:extLst>
            </p:cNvPr>
            <p:cNvSpPr>
              <a:spLocks noChangeArrowheads="1"/>
            </p:cNvSpPr>
            <p:nvPr/>
          </p:nvSpPr>
          <p:spPr bwMode="auto">
            <a:xfrm>
              <a:off x="844" y="2005"/>
              <a:ext cx="22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67647" name="Rectangle 44">
              <a:extLst>
                <a:ext uri="{FF2B5EF4-FFF2-40B4-BE49-F238E27FC236}">
                  <a16:creationId xmlns:a16="http://schemas.microsoft.com/office/drawing/2014/main" id="{C13AEFF9-E211-3441-A41E-0D9EA85BF64F}"/>
                </a:ext>
              </a:extLst>
            </p:cNvPr>
            <p:cNvSpPr>
              <a:spLocks noChangeArrowheads="1"/>
            </p:cNvSpPr>
            <p:nvPr/>
          </p:nvSpPr>
          <p:spPr bwMode="auto">
            <a:xfrm>
              <a:off x="725" y="1471"/>
              <a:ext cx="45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rgbClr val="FFFFFF"/>
                  </a:solidFill>
                </a:rPr>
                <a:t>128.89</a:t>
              </a:r>
            </a:p>
          </p:txBody>
        </p:sp>
        <p:sp>
          <p:nvSpPr>
            <p:cNvPr id="67648" name="Rectangle 45">
              <a:extLst>
                <a:ext uri="{FF2B5EF4-FFF2-40B4-BE49-F238E27FC236}">
                  <a16:creationId xmlns:a16="http://schemas.microsoft.com/office/drawing/2014/main" id="{36DA9550-2171-C845-AFAB-36FF2805F4F1}"/>
                </a:ext>
              </a:extLst>
            </p:cNvPr>
            <p:cNvSpPr>
              <a:spLocks noChangeArrowheads="1"/>
            </p:cNvSpPr>
            <p:nvPr/>
          </p:nvSpPr>
          <p:spPr bwMode="auto">
            <a:xfrm>
              <a:off x="636" y="1120"/>
              <a:ext cx="912" cy="1262"/>
            </a:xfrm>
            <a:prstGeom prst="rect">
              <a:avLst/>
            </a:prstGeom>
            <a:noFill/>
            <a:ln w="254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7649" name="Rectangle 46">
              <a:extLst>
                <a:ext uri="{FF2B5EF4-FFF2-40B4-BE49-F238E27FC236}">
                  <a16:creationId xmlns:a16="http://schemas.microsoft.com/office/drawing/2014/main" id="{FFD45824-A43E-864D-8866-7DAAEBE30764}"/>
                </a:ext>
              </a:extLst>
            </p:cNvPr>
            <p:cNvSpPr>
              <a:spLocks noChangeArrowheads="1"/>
            </p:cNvSpPr>
            <p:nvPr/>
          </p:nvSpPr>
          <p:spPr bwMode="auto">
            <a:xfrm>
              <a:off x="725" y="1754"/>
              <a:ext cx="45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171.69</a:t>
              </a:r>
            </a:p>
          </p:txBody>
        </p:sp>
        <p:sp>
          <p:nvSpPr>
            <p:cNvPr id="67650" name="Rectangle 47">
              <a:extLst>
                <a:ext uri="{FF2B5EF4-FFF2-40B4-BE49-F238E27FC236}">
                  <a16:creationId xmlns:a16="http://schemas.microsoft.com/office/drawing/2014/main" id="{10A9BF71-3121-104B-B9DB-A1DCC5AFD2B0}"/>
                </a:ext>
              </a:extLst>
            </p:cNvPr>
            <p:cNvSpPr>
              <a:spLocks noChangeArrowheads="1"/>
            </p:cNvSpPr>
            <p:nvPr/>
          </p:nvSpPr>
          <p:spPr bwMode="auto">
            <a:xfrm>
              <a:off x="713" y="1112"/>
              <a:ext cx="563"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Address</a:t>
              </a:r>
            </a:p>
            <a:p>
              <a:r>
                <a:rPr lang="en-US" altLang="nb-NO" sz="1400" b="1">
                  <a:solidFill>
                    <a:schemeClr val="bg2"/>
                  </a:solidFill>
                </a:rPr>
                <a:t>  Prefix</a:t>
              </a:r>
            </a:p>
          </p:txBody>
        </p:sp>
        <p:sp>
          <p:nvSpPr>
            <p:cNvPr id="67651" name="Rectangle 48">
              <a:extLst>
                <a:ext uri="{FF2B5EF4-FFF2-40B4-BE49-F238E27FC236}">
                  <a16:creationId xmlns:a16="http://schemas.microsoft.com/office/drawing/2014/main" id="{EDEAE734-E2F2-6A4F-A1A7-A9A351877B0B}"/>
                </a:ext>
              </a:extLst>
            </p:cNvPr>
            <p:cNvSpPr>
              <a:spLocks noChangeArrowheads="1"/>
            </p:cNvSpPr>
            <p:nvPr/>
          </p:nvSpPr>
          <p:spPr bwMode="auto">
            <a:xfrm>
              <a:off x="1290" y="1172"/>
              <a:ext cx="24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I/F</a:t>
              </a:r>
            </a:p>
          </p:txBody>
        </p:sp>
        <p:sp>
          <p:nvSpPr>
            <p:cNvPr id="67652" name="Line 49">
              <a:extLst>
                <a:ext uri="{FF2B5EF4-FFF2-40B4-BE49-F238E27FC236}">
                  <a16:creationId xmlns:a16="http://schemas.microsoft.com/office/drawing/2014/main" id="{C6697EA1-BD77-BA4B-818D-1A99A32A6951}"/>
                </a:ext>
              </a:extLst>
            </p:cNvPr>
            <p:cNvSpPr>
              <a:spLocks noChangeShapeType="1"/>
            </p:cNvSpPr>
            <p:nvPr/>
          </p:nvSpPr>
          <p:spPr bwMode="auto">
            <a:xfrm>
              <a:off x="645" y="1964"/>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53" name="Line 50">
              <a:extLst>
                <a:ext uri="{FF2B5EF4-FFF2-40B4-BE49-F238E27FC236}">
                  <a16:creationId xmlns:a16="http://schemas.microsoft.com/office/drawing/2014/main" id="{193379EC-CCD6-0D42-9BC2-F8D2A4A29BF4}"/>
                </a:ext>
              </a:extLst>
            </p:cNvPr>
            <p:cNvSpPr>
              <a:spLocks noChangeShapeType="1"/>
            </p:cNvSpPr>
            <p:nvPr/>
          </p:nvSpPr>
          <p:spPr bwMode="auto">
            <a:xfrm>
              <a:off x="1272" y="1111"/>
              <a:ext cx="0" cy="128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54" name="Rectangle 51">
              <a:extLst>
                <a:ext uri="{FF2B5EF4-FFF2-40B4-BE49-F238E27FC236}">
                  <a16:creationId xmlns:a16="http://schemas.microsoft.com/office/drawing/2014/main" id="{83BE216B-A2B3-B548-9D6E-2C02271C3E5A}"/>
                </a:ext>
              </a:extLst>
            </p:cNvPr>
            <p:cNvSpPr>
              <a:spLocks noChangeArrowheads="1"/>
            </p:cNvSpPr>
            <p:nvPr/>
          </p:nvSpPr>
          <p:spPr bwMode="auto">
            <a:xfrm>
              <a:off x="1317" y="1471"/>
              <a:ext cx="17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a:t>
              </a:r>
            </a:p>
          </p:txBody>
        </p:sp>
        <p:sp>
          <p:nvSpPr>
            <p:cNvPr id="67655" name="Rectangle 52">
              <a:extLst>
                <a:ext uri="{FF2B5EF4-FFF2-40B4-BE49-F238E27FC236}">
                  <a16:creationId xmlns:a16="http://schemas.microsoft.com/office/drawing/2014/main" id="{709135CE-6012-8E4A-AA3B-446E585E869A}"/>
                </a:ext>
              </a:extLst>
            </p:cNvPr>
            <p:cNvSpPr>
              <a:spLocks noChangeArrowheads="1"/>
            </p:cNvSpPr>
            <p:nvPr/>
          </p:nvSpPr>
          <p:spPr bwMode="auto">
            <a:xfrm>
              <a:off x="1317" y="1738"/>
              <a:ext cx="17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a:t>
              </a:r>
            </a:p>
          </p:txBody>
        </p:sp>
        <p:sp>
          <p:nvSpPr>
            <p:cNvPr id="67656" name="Line 53">
              <a:extLst>
                <a:ext uri="{FF2B5EF4-FFF2-40B4-BE49-F238E27FC236}">
                  <a16:creationId xmlns:a16="http://schemas.microsoft.com/office/drawing/2014/main" id="{C1E70532-B658-EE4C-989B-D1BEA72A2F1C}"/>
                </a:ext>
              </a:extLst>
            </p:cNvPr>
            <p:cNvSpPr>
              <a:spLocks noChangeShapeType="1"/>
            </p:cNvSpPr>
            <p:nvPr/>
          </p:nvSpPr>
          <p:spPr bwMode="auto">
            <a:xfrm>
              <a:off x="645" y="1431"/>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pic>
        <p:nvPicPr>
          <p:cNvPr id="67604" name="Picture 54">
            <a:extLst>
              <a:ext uri="{FF2B5EF4-FFF2-40B4-BE49-F238E27FC236}">
                <a16:creationId xmlns:a16="http://schemas.microsoft.com/office/drawing/2014/main" id="{B76CED80-7AB4-E04A-855D-61BA9779F7C9}"/>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46863" y="5843588"/>
            <a:ext cx="823912"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605" name="AutoShape 55">
            <a:extLst>
              <a:ext uri="{FF2B5EF4-FFF2-40B4-BE49-F238E27FC236}">
                <a16:creationId xmlns:a16="http://schemas.microsoft.com/office/drawing/2014/main" id="{6C259D61-ED53-384D-A5B4-4BDAA263721B}"/>
              </a:ext>
            </a:extLst>
          </p:cNvPr>
          <p:cNvSpPr>
            <a:spLocks noChangeArrowheads="1"/>
          </p:cNvSpPr>
          <p:nvPr/>
        </p:nvSpPr>
        <p:spPr bwMode="auto">
          <a:xfrm rot="10800000">
            <a:off x="3968750" y="3716338"/>
            <a:ext cx="1466850" cy="1204912"/>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67606" name="Group 56">
            <a:extLst>
              <a:ext uri="{FF2B5EF4-FFF2-40B4-BE49-F238E27FC236}">
                <a16:creationId xmlns:a16="http://schemas.microsoft.com/office/drawing/2014/main" id="{AA5AB7DA-397A-0C49-B38D-DE4C3E5E0564}"/>
              </a:ext>
            </a:extLst>
          </p:cNvPr>
          <p:cNvGrpSpPr>
            <a:grpSpLocks/>
          </p:cNvGrpSpPr>
          <p:nvPr/>
        </p:nvGrpSpPr>
        <p:grpSpPr bwMode="auto">
          <a:xfrm>
            <a:off x="3900488" y="1687513"/>
            <a:ext cx="1536700" cy="2032000"/>
            <a:chOff x="588" y="1111"/>
            <a:chExt cx="968" cy="1280"/>
          </a:xfrm>
        </p:grpSpPr>
        <p:sp>
          <p:nvSpPr>
            <p:cNvPr id="67629" name="Rectangle 57">
              <a:extLst>
                <a:ext uri="{FF2B5EF4-FFF2-40B4-BE49-F238E27FC236}">
                  <a16:creationId xmlns:a16="http://schemas.microsoft.com/office/drawing/2014/main" id="{C4325386-D84F-C34E-A492-8B25098871CE}"/>
                </a:ext>
              </a:extLst>
            </p:cNvPr>
            <p:cNvSpPr>
              <a:spLocks noChangeArrowheads="1"/>
            </p:cNvSpPr>
            <p:nvPr/>
          </p:nvSpPr>
          <p:spPr bwMode="auto">
            <a:xfrm>
              <a:off x="646" y="1431"/>
              <a:ext cx="623" cy="26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7630" name="Rectangle 58">
              <a:extLst>
                <a:ext uri="{FF2B5EF4-FFF2-40B4-BE49-F238E27FC236}">
                  <a16:creationId xmlns:a16="http://schemas.microsoft.com/office/drawing/2014/main" id="{FD99547A-6C42-DE4E-A2C1-E61C4F049B8F}"/>
                </a:ext>
              </a:extLst>
            </p:cNvPr>
            <p:cNvSpPr>
              <a:spLocks noChangeArrowheads="1"/>
            </p:cNvSpPr>
            <p:nvPr/>
          </p:nvSpPr>
          <p:spPr bwMode="auto">
            <a:xfrm>
              <a:off x="588" y="1439"/>
              <a:ext cx="116"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nb-NO" sz="1400" b="1"/>
            </a:p>
            <a:p>
              <a:endParaRPr lang="en-US" altLang="nb-NO" sz="1400" b="1"/>
            </a:p>
          </p:txBody>
        </p:sp>
        <p:sp>
          <p:nvSpPr>
            <p:cNvPr id="67631" name="Line 59">
              <a:extLst>
                <a:ext uri="{FF2B5EF4-FFF2-40B4-BE49-F238E27FC236}">
                  <a16:creationId xmlns:a16="http://schemas.microsoft.com/office/drawing/2014/main" id="{A6686F9A-06A1-3E44-B9A8-53B8938B7D9E}"/>
                </a:ext>
              </a:extLst>
            </p:cNvPr>
            <p:cNvSpPr>
              <a:spLocks noChangeShapeType="1"/>
            </p:cNvSpPr>
            <p:nvPr/>
          </p:nvSpPr>
          <p:spPr bwMode="auto">
            <a:xfrm>
              <a:off x="645" y="1698"/>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32" name="Rectangle 60">
              <a:extLst>
                <a:ext uri="{FF2B5EF4-FFF2-40B4-BE49-F238E27FC236}">
                  <a16:creationId xmlns:a16="http://schemas.microsoft.com/office/drawing/2014/main" id="{31F4DDAA-2304-F644-91E5-D7B8C01005CE}"/>
                </a:ext>
              </a:extLst>
            </p:cNvPr>
            <p:cNvSpPr>
              <a:spLocks noChangeArrowheads="1"/>
            </p:cNvSpPr>
            <p:nvPr/>
          </p:nvSpPr>
          <p:spPr bwMode="auto">
            <a:xfrm>
              <a:off x="844" y="2005"/>
              <a:ext cx="22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67633" name="Rectangle 61">
              <a:extLst>
                <a:ext uri="{FF2B5EF4-FFF2-40B4-BE49-F238E27FC236}">
                  <a16:creationId xmlns:a16="http://schemas.microsoft.com/office/drawing/2014/main" id="{1AE9FB48-4929-C849-B899-9D18D121882E}"/>
                </a:ext>
              </a:extLst>
            </p:cNvPr>
            <p:cNvSpPr>
              <a:spLocks noChangeArrowheads="1"/>
            </p:cNvSpPr>
            <p:nvPr/>
          </p:nvSpPr>
          <p:spPr bwMode="auto">
            <a:xfrm>
              <a:off x="725" y="1471"/>
              <a:ext cx="45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rgbClr val="FFFFFF"/>
                  </a:solidFill>
                </a:rPr>
                <a:t>128.89</a:t>
              </a:r>
            </a:p>
          </p:txBody>
        </p:sp>
        <p:sp>
          <p:nvSpPr>
            <p:cNvPr id="67634" name="Rectangle 62">
              <a:extLst>
                <a:ext uri="{FF2B5EF4-FFF2-40B4-BE49-F238E27FC236}">
                  <a16:creationId xmlns:a16="http://schemas.microsoft.com/office/drawing/2014/main" id="{A538310D-2EF2-1348-ACA6-5E03BEE81C83}"/>
                </a:ext>
              </a:extLst>
            </p:cNvPr>
            <p:cNvSpPr>
              <a:spLocks noChangeArrowheads="1"/>
            </p:cNvSpPr>
            <p:nvPr/>
          </p:nvSpPr>
          <p:spPr bwMode="auto">
            <a:xfrm>
              <a:off x="636" y="1120"/>
              <a:ext cx="912" cy="1262"/>
            </a:xfrm>
            <a:prstGeom prst="rect">
              <a:avLst/>
            </a:prstGeom>
            <a:noFill/>
            <a:ln w="254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7635" name="Rectangle 63">
              <a:extLst>
                <a:ext uri="{FF2B5EF4-FFF2-40B4-BE49-F238E27FC236}">
                  <a16:creationId xmlns:a16="http://schemas.microsoft.com/office/drawing/2014/main" id="{FAE012CA-7C9E-264C-A382-D516E0FBEBD0}"/>
                </a:ext>
              </a:extLst>
            </p:cNvPr>
            <p:cNvSpPr>
              <a:spLocks noChangeArrowheads="1"/>
            </p:cNvSpPr>
            <p:nvPr/>
          </p:nvSpPr>
          <p:spPr bwMode="auto">
            <a:xfrm>
              <a:off x="725" y="1754"/>
              <a:ext cx="45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171.69</a:t>
              </a:r>
            </a:p>
          </p:txBody>
        </p:sp>
        <p:sp>
          <p:nvSpPr>
            <p:cNvPr id="67636" name="Rectangle 64">
              <a:extLst>
                <a:ext uri="{FF2B5EF4-FFF2-40B4-BE49-F238E27FC236}">
                  <a16:creationId xmlns:a16="http://schemas.microsoft.com/office/drawing/2014/main" id="{4D1A748E-B0E4-364B-B937-4DA41F4E965E}"/>
                </a:ext>
              </a:extLst>
            </p:cNvPr>
            <p:cNvSpPr>
              <a:spLocks noChangeArrowheads="1"/>
            </p:cNvSpPr>
            <p:nvPr/>
          </p:nvSpPr>
          <p:spPr bwMode="auto">
            <a:xfrm>
              <a:off x="713" y="1112"/>
              <a:ext cx="563"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Address</a:t>
              </a:r>
            </a:p>
            <a:p>
              <a:r>
                <a:rPr lang="en-US" altLang="nb-NO" sz="1400" b="1">
                  <a:solidFill>
                    <a:schemeClr val="bg2"/>
                  </a:solidFill>
                </a:rPr>
                <a:t>  Prefix</a:t>
              </a:r>
            </a:p>
          </p:txBody>
        </p:sp>
        <p:sp>
          <p:nvSpPr>
            <p:cNvPr id="67637" name="Rectangle 65">
              <a:extLst>
                <a:ext uri="{FF2B5EF4-FFF2-40B4-BE49-F238E27FC236}">
                  <a16:creationId xmlns:a16="http://schemas.microsoft.com/office/drawing/2014/main" id="{37717C63-F319-0147-A60E-BBFC6925F0C8}"/>
                </a:ext>
              </a:extLst>
            </p:cNvPr>
            <p:cNvSpPr>
              <a:spLocks noChangeArrowheads="1"/>
            </p:cNvSpPr>
            <p:nvPr/>
          </p:nvSpPr>
          <p:spPr bwMode="auto">
            <a:xfrm>
              <a:off x="1290" y="1172"/>
              <a:ext cx="24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I/F</a:t>
              </a:r>
            </a:p>
          </p:txBody>
        </p:sp>
        <p:sp>
          <p:nvSpPr>
            <p:cNvPr id="67638" name="Line 66">
              <a:extLst>
                <a:ext uri="{FF2B5EF4-FFF2-40B4-BE49-F238E27FC236}">
                  <a16:creationId xmlns:a16="http://schemas.microsoft.com/office/drawing/2014/main" id="{1D21CC6B-E556-F745-8037-A719DE70F5B4}"/>
                </a:ext>
              </a:extLst>
            </p:cNvPr>
            <p:cNvSpPr>
              <a:spLocks noChangeShapeType="1"/>
            </p:cNvSpPr>
            <p:nvPr/>
          </p:nvSpPr>
          <p:spPr bwMode="auto">
            <a:xfrm>
              <a:off x="645" y="1964"/>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39" name="Line 67">
              <a:extLst>
                <a:ext uri="{FF2B5EF4-FFF2-40B4-BE49-F238E27FC236}">
                  <a16:creationId xmlns:a16="http://schemas.microsoft.com/office/drawing/2014/main" id="{F44FF7F5-9D4B-2E47-BED1-D742CF861A30}"/>
                </a:ext>
              </a:extLst>
            </p:cNvPr>
            <p:cNvSpPr>
              <a:spLocks noChangeShapeType="1"/>
            </p:cNvSpPr>
            <p:nvPr/>
          </p:nvSpPr>
          <p:spPr bwMode="auto">
            <a:xfrm>
              <a:off x="1272" y="1111"/>
              <a:ext cx="0" cy="128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40" name="Rectangle 68">
              <a:extLst>
                <a:ext uri="{FF2B5EF4-FFF2-40B4-BE49-F238E27FC236}">
                  <a16:creationId xmlns:a16="http://schemas.microsoft.com/office/drawing/2014/main" id="{6066F4A1-A967-A54F-AE9B-6BD41A055B29}"/>
                </a:ext>
              </a:extLst>
            </p:cNvPr>
            <p:cNvSpPr>
              <a:spLocks noChangeArrowheads="1"/>
            </p:cNvSpPr>
            <p:nvPr/>
          </p:nvSpPr>
          <p:spPr bwMode="auto">
            <a:xfrm>
              <a:off x="1317" y="1471"/>
              <a:ext cx="17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0</a:t>
              </a:r>
            </a:p>
          </p:txBody>
        </p:sp>
        <p:sp>
          <p:nvSpPr>
            <p:cNvPr id="67641" name="Rectangle 69">
              <a:extLst>
                <a:ext uri="{FF2B5EF4-FFF2-40B4-BE49-F238E27FC236}">
                  <a16:creationId xmlns:a16="http://schemas.microsoft.com/office/drawing/2014/main" id="{DDE7021B-05AC-A64A-A195-B530F223AE48}"/>
                </a:ext>
              </a:extLst>
            </p:cNvPr>
            <p:cNvSpPr>
              <a:spLocks noChangeArrowheads="1"/>
            </p:cNvSpPr>
            <p:nvPr/>
          </p:nvSpPr>
          <p:spPr bwMode="auto">
            <a:xfrm>
              <a:off x="1317" y="1738"/>
              <a:ext cx="17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a:t>
              </a:r>
            </a:p>
          </p:txBody>
        </p:sp>
        <p:sp>
          <p:nvSpPr>
            <p:cNvPr id="67642" name="Line 70">
              <a:extLst>
                <a:ext uri="{FF2B5EF4-FFF2-40B4-BE49-F238E27FC236}">
                  <a16:creationId xmlns:a16="http://schemas.microsoft.com/office/drawing/2014/main" id="{9E1A88C3-FB50-3B4A-93E7-95F31F4FC061}"/>
                </a:ext>
              </a:extLst>
            </p:cNvPr>
            <p:cNvSpPr>
              <a:spLocks noChangeShapeType="1"/>
            </p:cNvSpPr>
            <p:nvPr/>
          </p:nvSpPr>
          <p:spPr bwMode="auto">
            <a:xfrm>
              <a:off x="645" y="1431"/>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67607" name="AutoShape 71">
            <a:extLst>
              <a:ext uri="{FF2B5EF4-FFF2-40B4-BE49-F238E27FC236}">
                <a16:creationId xmlns:a16="http://schemas.microsoft.com/office/drawing/2014/main" id="{830FA72D-EA8C-0944-A9BA-0864CF8E4B33}"/>
              </a:ext>
            </a:extLst>
          </p:cNvPr>
          <p:cNvSpPr>
            <a:spLocks noChangeArrowheads="1"/>
          </p:cNvSpPr>
          <p:nvPr/>
        </p:nvSpPr>
        <p:spPr bwMode="auto">
          <a:xfrm rot="10800000">
            <a:off x="6359525" y="3352800"/>
            <a:ext cx="1465263" cy="10144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67608" name="Group 72">
            <a:extLst>
              <a:ext uri="{FF2B5EF4-FFF2-40B4-BE49-F238E27FC236}">
                <a16:creationId xmlns:a16="http://schemas.microsoft.com/office/drawing/2014/main" id="{C72EFD90-AB1B-6B48-AC11-BFEF29F4D614}"/>
              </a:ext>
            </a:extLst>
          </p:cNvPr>
          <p:cNvGrpSpPr>
            <a:grpSpLocks/>
          </p:cNvGrpSpPr>
          <p:nvPr/>
        </p:nvGrpSpPr>
        <p:grpSpPr bwMode="auto">
          <a:xfrm>
            <a:off x="6291263" y="1319213"/>
            <a:ext cx="1536700" cy="2032000"/>
            <a:chOff x="588" y="1111"/>
            <a:chExt cx="968" cy="1280"/>
          </a:xfrm>
        </p:grpSpPr>
        <p:sp>
          <p:nvSpPr>
            <p:cNvPr id="67615" name="Rectangle 73">
              <a:extLst>
                <a:ext uri="{FF2B5EF4-FFF2-40B4-BE49-F238E27FC236}">
                  <a16:creationId xmlns:a16="http://schemas.microsoft.com/office/drawing/2014/main" id="{B13A277C-FDF1-154E-9B82-99445AABBBCA}"/>
                </a:ext>
              </a:extLst>
            </p:cNvPr>
            <p:cNvSpPr>
              <a:spLocks noChangeArrowheads="1"/>
            </p:cNvSpPr>
            <p:nvPr/>
          </p:nvSpPr>
          <p:spPr bwMode="auto">
            <a:xfrm>
              <a:off x="646" y="1431"/>
              <a:ext cx="623" cy="267"/>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7616" name="Rectangle 74">
              <a:extLst>
                <a:ext uri="{FF2B5EF4-FFF2-40B4-BE49-F238E27FC236}">
                  <a16:creationId xmlns:a16="http://schemas.microsoft.com/office/drawing/2014/main" id="{0FD40CE6-C8CD-6E4B-A2E2-9270701846EF}"/>
                </a:ext>
              </a:extLst>
            </p:cNvPr>
            <p:cNvSpPr>
              <a:spLocks noChangeArrowheads="1"/>
            </p:cNvSpPr>
            <p:nvPr/>
          </p:nvSpPr>
          <p:spPr bwMode="auto">
            <a:xfrm>
              <a:off x="588" y="1439"/>
              <a:ext cx="116"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nb-NO" sz="1400" b="1"/>
            </a:p>
            <a:p>
              <a:endParaRPr lang="en-US" altLang="nb-NO" sz="1400" b="1"/>
            </a:p>
          </p:txBody>
        </p:sp>
        <p:sp>
          <p:nvSpPr>
            <p:cNvPr id="67617" name="Line 75">
              <a:extLst>
                <a:ext uri="{FF2B5EF4-FFF2-40B4-BE49-F238E27FC236}">
                  <a16:creationId xmlns:a16="http://schemas.microsoft.com/office/drawing/2014/main" id="{BF930A90-DF7A-454D-A755-A9D00B37F6FF}"/>
                </a:ext>
              </a:extLst>
            </p:cNvPr>
            <p:cNvSpPr>
              <a:spLocks noChangeShapeType="1"/>
            </p:cNvSpPr>
            <p:nvPr/>
          </p:nvSpPr>
          <p:spPr bwMode="auto">
            <a:xfrm>
              <a:off x="645" y="1698"/>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18" name="Rectangle 76">
              <a:extLst>
                <a:ext uri="{FF2B5EF4-FFF2-40B4-BE49-F238E27FC236}">
                  <a16:creationId xmlns:a16="http://schemas.microsoft.com/office/drawing/2014/main" id="{2CB73CAB-C7B0-7749-9AAE-4807911E7AD8}"/>
                </a:ext>
              </a:extLst>
            </p:cNvPr>
            <p:cNvSpPr>
              <a:spLocks noChangeArrowheads="1"/>
            </p:cNvSpPr>
            <p:nvPr/>
          </p:nvSpPr>
          <p:spPr bwMode="auto">
            <a:xfrm>
              <a:off x="844" y="2005"/>
              <a:ext cx="22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67619" name="Rectangle 77">
              <a:extLst>
                <a:ext uri="{FF2B5EF4-FFF2-40B4-BE49-F238E27FC236}">
                  <a16:creationId xmlns:a16="http://schemas.microsoft.com/office/drawing/2014/main" id="{F84F7DEA-CF7B-E44F-A19F-F588CF4B8570}"/>
                </a:ext>
              </a:extLst>
            </p:cNvPr>
            <p:cNvSpPr>
              <a:spLocks noChangeArrowheads="1"/>
            </p:cNvSpPr>
            <p:nvPr/>
          </p:nvSpPr>
          <p:spPr bwMode="auto">
            <a:xfrm>
              <a:off x="725" y="1471"/>
              <a:ext cx="45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rgbClr val="FFFFFF"/>
                  </a:solidFill>
                </a:rPr>
                <a:t>128.89</a:t>
              </a:r>
            </a:p>
          </p:txBody>
        </p:sp>
        <p:sp>
          <p:nvSpPr>
            <p:cNvPr id="67620" name="Rectangle 78">
              <a:extLst>
                <a:ext uri="{FF2B5EF4-FFF2-40B4-BE49-F238E27FC236}">
                  <a16:creationId xmlns:a16="http://schemas.microsoft.com/office/drawing/2014/main" id="{A9B86C59-A826-9742-AC52-ADA39198DE99}"/>
                </a:ext>
              </a:extLst>
            </p:cNvPr>
            <p:cNvSpPr>
              <a:spLocks noChangeArrowheads="1"/>
            </p:cNvSpPr>
            <p:nvPr/>
          </p:nvSpPr>
          <p:spPr bwMode="auto">
            <a:xfrm>
              <a:off x="636" y="1120"/>
              <a:ext cx="912" cy="1262"/>
            </a:xfrm>
            <a:prstGeom prst="rect">
              <a:avLst/>
            </a:prstGeom>
            <a:noFill/>
            <a:ln w="25400">
              <a:solidFill>
                <a:schemeClr val="accent2"/>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7621" name="Rectangle 79">
              <a:extLst>
                <a:ext uri="{FF2B5EF4-FFF2-40B4-BE49-F238E27FC236}">
                  <a16:creationId xmlns:a16="http://schemas.microsoft.com/office/drawing/2014/main" id="{2971326C-8F56-AA4B-B860-FA230E188D09}"/>
                </a:ext>
              </a:extLst>
            </p:cNvPr>
            <p:cNvSpPr>
              <a:spLocks noChangeArrowheads="1"/>
            </p:cNvSpPr>
            <p:nvPr/>
          </p:nvSpPr>
          <p:spPr bwMode="auto">
            <a:xfrm>
              <a:off x="725" y="1754"/>
              <a:ext cx="457"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171.69</a:t>
              </a:r>
            </a:p>
          </p:txBody>
        </p:sp>
        <p:sp>
          <p:nvSpPr>
            <p:cNvPr id="67622" name="Rectangle 80">
              <a:extLst>
                <a:ext uri="{FF2B5EF4-FFF2-40B4-BE49-F238E27FC236}">
                  <a16:creationId xmlns:a16="http://schemas.microsoft.com/office/drawing/2014/main" id="{DBA4E118-C635-4B49-AB39-2245EA29C9F3}"/>
                </a:ext>
              </a:extLst>
            </p:cNvPr>
            <p:cNvSpPr>
              <a:spLocks noChangeArrowheads="1"/>
            </p:cNvSpPr>
            <p:nvPr/>
          </p:nvSpPr>
          <p:spPr bwMode="auto">
            <a:xfrm>
              <a:off x="713" y="1112"/>
              <a:ext cx="563" cy="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Address</a:t>
              </a:r>
            </a:p>
            <a:p>
              <a:r>
                <a:rPr lang="en-US" altLang="nb-NO" sz="1400" b="1">
                  <a:solidFill>
                    <a:schemeClr val="bg2"/>
                  </a:solidFill>
                </a:rPr>
                <a:t>  Prefix</a:t>
              </a:r>
            </a:p>
          </p:txBody>
        </p:sp>
        <p:sp>
          <p:nvSpPr>
            <p:cNvPr id="67623" name="Rectangle 81">
              <a:extLst>
                <a:ext uri="{FF2B5EF4-FFF2-40B4-BE49-F238E27FC236}">
                  <a16:creationId xmlns:a16="http://schemas.microsoft.com/office/drawing/2014/main" id="{336AF830-ADD6-0A42-BCD9-7939D7E42104}"/>
                </a:ext>
              </a:extLst>
            </p:cNvPr>
            <p:cNvSpPr>
              <a:spLocks noChangeArrowheads="1"/>
            </p:cNvSpPr>
            <p:nvPr/>
          </p:nvSpPr>
          <p:spPr bwMode="auto">
            <a:xfrm>
              <a:off x="1290" y="1172"/>
              <a:ext cx="246"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I/F</a:t>
              </a:r>
            </a:p>
          </p:txBody>
        </p:sp>
        <p:sp>
          <p:nvSpPr>
            <p:cNvPr id="67624" name="Line 82">
              <a:extLst>
                <a:ext uri="{FF2B5EF4-FFF2-40B4-BE49-F238E27FC236}">
                  <a16:creationId xmlns:a16="http://schemas.microsoft.com/office/drawing/2014/main" id="{521A8914-014C-5148-8C78-1E4D4053C74F}"/>
                </a:ext>
              </a:extLst>
            </p:cNvPr>
            <p:cNvSpPr>
              <a:spLocks noChangeShapeType="1"/>
            </p:cNvSpPr>
            <p:nvPr/>
          </p:nvSpPr>
          <p:spPr bwMode="auto">
            <a:xfrm>
              <a:off x="645" y="1964"/>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25" name="Line 83">
              <a:extLst>
                <a:ext uri="{FF2B5EF4-FFF2-40B4-BE49-F238E27FC236}">
                  <a16:creationId xmlns:a16="http://schemas.microsoft.com/office/drawing/2014/main" id="{547604E6-CDC9-6847-84E7-618E28FB646B}"/>
                </a:ext>
              </a:extLst>
            </p:cNvPr>
            <p:cNvSpPr>
              <a:spLocks noChangeShapeType="1"/>
            </p:cNvSpPr>
            <p:nvPr/>
          </p:nvSpPr>
          <p:spPr bwMode="auto">
            <a:xfrm>
              <a:off x="1272" y="1111"/>
              <a:ext cx="0" cy="128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7626" name="Rectangle 84">
              <a:extLst>
                <a:ext uri="{FF2B5EF4-FFF2-40B4-BE49-F238E27FC236}">
                  <a16:creationId xmlns:a16="http://schemas.microsoft.com/office/drawing/2014/main" id="{C20F86F6-D669-5540-AE17-7C20AE05175A}"/>
                </a:ext>
              </a:extLst>
            </p:cNvPr>
            <p:cNvSpPr>
              <a:spLocks noChangeArrowheads="1"/>
            </p:cNvSpPr>
            <p:nvPr/>
          </p:nvSpPr>
          <p:spPr bwMode="auto">
            <a:xfrm>
              <a:off x="1317" y="1471"/>
              <a:ext cx="17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0</a:t>
              </a:r>
            </a:p>
          </p:txBody>
        </p:sp>
        <p:sp>
          <p:nvSpPr>
            <p:cNvPr id="67627" name="Rectangle 85">
              <a:extLst>
                <a:ext uri="{FF2B5EF4-FFF2-40B4-BE49-F238E27FC236}">
                  <a16:creationId xmlns:a16="http://schemas.microsoft.com/office/drawing/2014/main" id="{4155940F-7589-F94E-80F8-99A0BEC0CD7C}"/>
                </a:ext>
              </a:extLst>
            </p:cNvPr>
            <p:cNvSpPr>
              <a:spLocks noChangeArrowheads="1"/>
            </p:cNvSpPr>
            <p:nvPr/>
          </p:nvSpPr>
          <p:spPr bwMode="auto">
            <a:xfrm>
              <a:off x="1317" y="1738"/>
              <a:ext cx="178" cy="1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a:t>
              </a:r>
            </a:p>
          </p:txBody>
        </p:sp>
        <p:sp>
          <p:nvSpPr>
            <p:cNvPr id="67628" name="Line 86">
              <a:extLst>
                <a:ext uri="{FF2B5EF4-FFF2-40B4-BE49-F238E27FC236}">
                  <a16:creationId xmlns:a16="http://schemas.microsoft.com/office/drawing/2014/main" id="{FCE75AD9-F452-5945-BC57-5BE0301FDE43}"/>
                </a:ext>
              </a:extLst>
            </p:cNvPr>
            <p:cNvSpPr>
              <a:spLocks noChangeShapeType="1"/>
            </p:cNvSpPr>
            <p:nvPr/>
          </p:nvSpPr>
          <p:spPr bwMode="auto">
            <a:xfrm>
              <a:off x="645" y="1431"/>
              <a:ext cx="911" cy="1"/>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pic>
        <p:nvPicPr>
          <p:cNvPr id="67609" name="Picture 87">
            <a:extLst>
              <a:ext uri="{FF2B5EF4-FFF2-40B4-BE49-F238E27FC236}">
                <a16:creationId xmlns:a16="http://schemas.microsoft.com/office/drawing/2014/main" id="{FA436322-BCFB-8945-9A06-6CB053A3206F}"/>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267200" y="4595813"/>
            <a:ext cx="823913"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610" name="Picture 88">
            <a:extLst>
              <a:ext uri="{FF2B5EF4-FFF2-40B4-BE49-F238E27FC236}">
                <a16:creationId xmlns:a16="http://schemas.microsoft.com/office/drawing/2014/main" id="{18C329A1-657D-D148-87C8-8FDF48A88E2F}"/>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1150" y="4087813"/>
            <a:ext cx="823913"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7611" name="Picture 89">
            <a:extLst>
              <a:ext uri="{FF2B5EF4-FFF2-40B4-BE49-F238E27FC236}">
                <a16:creationId xmlns:a16="http://schemas.microsoft.com/office/drawing/2014/main" id="{3E2B4203-8A95-EC45-8CE8-45623F20A05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1913" y="4595813"/>
            <a:ext cx="823912" cy="48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612" name="Text Box 91">
            <a:extLst>
              <a:ext uri="{FF2B5EF4-FFF2-40B4-BE49-F238E27FC236}">
                <a16:creationId xmlns:a16="http://schemas.microsoft.com/office/drawing/2014/main" id="{AF0BC8B0-4F41-FC44-AB01-849628A2B73C}"/>
              </a:ext>
            </a:extLst>
          </p:cNvPr>
          <p:cNvSpPr txBox="1">
            <a:spLocks noChangeArrowheads="1"/>
          </p:cNvSpPr>
          <p:nvPr/>
        </p:nvSpPr>
        <p:spPr bwMode="auto">
          <a:xfrm>
            <a:off x="990600" y="1319213"/>
            <a:ext cx="15240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FIB</a:t>
            </a:r>
          </a:p>
        </p:txBody>
      </p:sp>
      <p:sp>
        <p:nvSpPr>
          <p:cNvPr id="67613" name="Text Box 92">
            <a:extLst>
              <a:ext uri="{FF2B5EF4-FFF2-40B4-BE49-F238E27FC236}">
                <a16:creationId xmlns:a16="http://schemas.microsoft.com/office/drawing/2014/main" id="{A0A02244-E132-4344-B398-7BFE0F23B90E}"/>
              </a:ext>
            </a:extLst>
          </p:cNvPr>
          <p:cNvSpPr txBox="1">
            <a:spLocks noChangeArrowheads="1"/>
          </p:cNvSpPr>
          <p:nvPr/>
        </p:nvSpPr>
        <p:spPr bwMode="auto">
          <a:xfrm>
            <a:off x="3962400" y="1319213"/>
            <a:ext cx="14478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FIB</a:t>
            </a:r>
          </a:p>
        </p:txBody>
      </p:sp>
      <p:sp>
        <p:nvSpPr>
          <p:cNvPr id="67614" name="Text Box 93">
            <a:extLst>
              <a:ext uri="{FF2B5EF4-FFF2-40B4-BE49-F238E27FC236}">
                <a16:creationId xmlns:a16="http://schemas.microsoft.com/office/drawing/2014/main" id="{658E6DDE-B27C-2649-8737-610ED946447C}"/>
              </a:ext>
            </a:extLst>
          </p:cNvPr>
          <p:cNvSpPr txBox="1">
            <a:spLocks noChangeArrowheads="1"/>
          </p:cNvSpPr>
          <p:nvPr/>
        </p:nvSpPr>
        <p:spPr bwMode="auto">
          <a:xfrm>
            <a:off x="6324600" y="990600"/>
            <a:ext cx="14478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FIB</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dissolve">
                                      <p:cBhvr>
                                        <p:cTn id="11" dur="500"/>
                                        <p:tgtEl>
                                          <p:spTgt spid="7"/>
                                        </p:tgtEl>
                                      </p:cBhvr>
                                    </p:animEffect>
                                  </p:childTnLst>
                                </p:cTn>
                              </p:par>
                            </p:childTnLst>
                          </p:cTn>
                        </p:par>
                        <p:par>
                          <p:cTn id="12" fill="hold" nodeType="afterGroup">
                            <p:stCondLst>
                              <p:cond delay="1000"/>
                            </p:stCondLst>
                            <p:childTnLst>
                              <p:par>
                                <p:cTn id="13" presetID="9" presetClass="entr" presetSubtype="0" fill="hold"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dissolve">
                                      <p:cBhvr>
                                        <p:cTn id="15" dur="1000"/>
                                        <p:tgtEl>
                                          <p:spTgt spid="4"/>
                                        </p:tgtEl>
                                      </p:cBhvr>
                                    </p:animEffect>
                                  </p:childTnLst>
                                </p:cTn>
                              </p:par>
                            </p:childTnLst>
                          </p:cTn>
                        </p:par>
                        <p:par>
                          <p:cTn id="16" fill="hold" nodeType="afterGroup">
                            <p:stCondLst>
                              <p:cond delay="2000"/>
                            </p:stCondLst>
                            <p:childTnLst>
                              <p:par>
                                <p:cTn id="17" presetID="9" presetClass="entr" presetSubtype="0"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dissolve">
                                      <p:cBhvr>
                                        <p:cTn id="19"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Line 2">
            <a:extLst>
              <a:ext uri="{FF2B5EF4-FFF2-40B4-BE49-F238E27FC236}">
                <a16:creationId xmlns:a16="http://schemas.microsoft.com/office/drawing/2014/main" id="{929277E5-1994-C745-B034-9173A2F44B30}"/>
              </a:ext>
            </a:extLst>
          </p:cNvPr>
          <p:cNvSpPr>
            <a:spLocks noChangeShapeType="1"/>
          </p:cNvSpPr>
          <p:nvPr/>
        </p:nvSpPr>
        <p:spPr bwMode="auto">
          <a:xfrm>
            <a:off x="6899275" y="5689600"/>
            <a:ext cx="127635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9635" name="Line 3">
            <a:extLst>
              <a:ext uri="{FF2B5EF4-FFF2-40B4-BE49-F238E27FC236}">
                <a16:creationId xmlns:a16="http://schemas.microsoft.com/office/drawing/2014/main" id="{03D996A3-9320-6043-994A-D3EEA9CA3A69}"/>
              </a:ext>
            </a:extLst>
          </p:cNvPr>
          <p:cNvSpPr>
            <a:spLocks noChangeShapeType="1"/>
          </p:cNvSpPr>
          <p:nvPr/>
        </p:nvSpPr>
        <p:spPr bwMode="auto">
          <a:xfrm>
            <a:off x="7499350" y="3825875"/>
            <a:ext cx="127635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9636" name="Rectangle 86">
            <a:extLst>
              <a:ext uri="{FF2B5EF4-FFF2-40B4-BE49-F238E27FC236}">
                <a16:creationId xmlns:a16="http://schemas.microsoft.com/office/drawing/2014/main" id="{A9798D03-1487-E845-81AF-E055CF8368A8}"/>
              </a:ext>
            </a:extLst>
          </p:cNvPr>
          <p:cNvSpPr>
            <a:spLocks noGrp="1" noChangeArrowheads="1"/>
          </p:cNvSpPr>
          <p:nvPr>
            <p:ph type="title"/>
          </p:nvPr>
        </p:nvSpPr>
        <p:spPr/>
        <p:txBody>
          <a:bodyPr/>
          <a:lstStyle/>
          <a:p>
            <a:pPr eaLnBrk="1" hangingPunct="1"/>
            <a:r>
              <a:rPr lang="en-US" altLang="nb-NO"/>
              <a:t>Step 1: IP Routing (IGP) Convergence</a:t>
            </a:r>
          </a:p>
        </p:txBody>
      </p:sp>
      <p:sp>
        <p:nvSpPr>
          <p:cNvPr id="69637" name="Rectangle 5">
            <a:extLst>
              <a:ext uri="{FF2B5EF4-FFF2-40B4-BE49-F238E27FC236}">
                <a16:creationId xmlns:a16="http://schemas.microsoft.com/office/drawing/2014/main" id="{F54169F0-45AA-8E42-A5E1-2902AFDD489D}"/>
              </a:ext>
            </a:extLst>
          </p:cNvPr>
          <p:cNvSpPr>
            <a:spLocks noChangeArrowheads="1"/>
          </p:cNvSpPr>
          <p:nvPr/>
        </p:nvSpPr>
        <p:spPr bwMode="auto">
          <a:xfrm>
            <a:off x="8086725" y="3546475"/>
            <a:ext cx="7254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128.89</a:t>
            </a:r>
          </a:p>
        </p:txBody>
      </p:sp>
      <p:sp>
        <p:nvSpPr>
          <p:cNvPr id="69638" name="Line 6">
            <a:extLst>
              <a:ext uri="{FF2B5EF4-FFF2-40B4-BE49-F238E27FC236}">
                <a16:creationId xmlns:a16="http://schemas.microsoft.com/office/drawing/2014/main" id="{1D51F9E0-6D3B-2840-99B3-5F2F89252177}"/>
              </a:ext>
            </a:extLst>
          </p:cNvPr>
          <p:cNvSpPr>
            <a:spLocks noChangeShapeType="1"/>
          </p:cNvSpPr>
          <p:nvPr/>
        </p:nvSpPr>
        <p:spPr bwMode="auto">
          <a:xfrm>
            <a:off x="4872038" y="4587875"/>
            <a:ext cx="1906587" cy="1008063"/>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9639" name="Line 7">
            <a:extLst>
              <a:ext uri="{FF2B5EF4-FFF2-40B4-BE49-F238E27FC236}">
                <a16:creationId xmlns:a16="http://schemas.microsoft.com/office/drawing/2014/main" id="{385711BF-6BE9-E948-A241-FC84D774C9C7}"/>
              </a:ext>
            </a:extLst>
          </p:cNvPr>
          <p:cNvSpPr>
            <a:spLocks noChangeShapeType="1"/>
          </p:cNvSpPr>
          <p:nvPr/>
        </p:nvSpPr>
        <p:spPr bwMode="auto">
          <a:xfrm flipV="1">
            <a:off x="4722813" y="3825875"/>
            <a:ext cx="2552700" cy="423863"/>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9640" name="Line 8">
            <a:extLst>
              <a:ext uri="{FF2B5EF4-FFF2-40B4-BE49-F238E27FC236}">
                <a16:creationId xmlns:a16="http://schemas.microsoft.com/office/drawing/2014/main" id="{C1A676EC-BFF3-1149-8BA8-9B438158EAAD}"/>
              </a:ext>
            </a:extLst>
          </p:cNvPr>
          <p:cNvSpPr>
            <a:spLocks noChangeShapeType="1"/>
          </p:cNvSpPr>
          <p:nvPr/>
        </p:nvSpPr>
        <p:spPr bwMode="auto">
          <a:xfrm>
            <a:off x="2203450" y="4249738"/>
            <a:ext cx="247650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9641" name="Rectangle 9">
            <a:extLst>
              <a:ext uri="{FF2B5EF4-FFF2-40B4-BE49-F238E27FC236}">
                <a16:creationId xmlns:a16="http://schemas.microsoft.com/office/drawing/2014/main" id="{08C1DC30-E2AB-DD42-A55F-7AA05F59BE20}"/>
              </a:ext>
            </a:extLst>
          </p:cNvPr>
          <p:cNvSpPr>
            <a:spLocks noChangeArrowheads="1"/>
          </p:cNvSpPr>
          <p:nvPr/>
        </p:nvSpPr>
        <p:spPr bwMode="auto">
          <a:xfrm>
            <a:off x="6692900" y="5964238"/>
            <a:ext cx="687388"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171.69</a:t>
            </a:r>
          </a:p>
        </p:txBody>
      </p:sp>
      <p:sp>
        <p:nvSpPr>
          <p:cNvPr id="69642" name="Rectangle 10">
            <a:extLst>
              <a:ext uri="{FF2B5EF4-FFF2-40B4-BE49-F238E27FC236}">
                <a16:creationId xmlns:a16="http://schemas.microsoft.com/office/drawing/2014/main" id="{964AB2DB-0C86-AD47-B2EA-C0A2218CF2C9}"/>
              </a:ext>
            </a:extLst>
          </p:cNvPr>
          <p:cNvSpPr>
            <a:spLocks noChangeArrowheads="1"/>
          </p:cNvSpPr>
          <p:nvPr/>
        </p:nvSpPr>
        <p:spPr bwMode="auto">
          <a:xfrm>
            <a:off x="4929188" y="4792663"/>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69643" name="Rectangle 11">
            <a:extLst>
              <a:ext uri="{FF2B5EF4-FFF2-40B4-BE49-F238E27FC236}">
                <a16:creationId xmlns:a16="http://schemas.microsoft.com/office/drawing/2014/main" id="{E30433E3-85F2-2C4F-92E9-628ECF239EAE}"/>
              </a:ext>
            </a:extLst>
          </p:cNvPr>
          <p:cNvSpPr>
            <a:spLocks noChangeArrowheads="1"/>
          </p:cNvSpPr>
          <p:nvPr/>
        </p:nvSpPr>
        <p:spPr bwMode="auto">
          <a:xfrm>
            <a:off x="5219700" y="3819525"/>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sp>
        <p:nvSpPr>
          <p:cNvPr id="69644" name="Rectangle 12">
            <a:extLst>
              <a:ext uri="{FF2B5EF4-FFF2-40B4-BE49-F238E27FC236}">
                <a16:creationId xmlns:a16="http://schemas.microsoft.com/office/drawing/2014/main" id="{E863BC73-800D-DE4B-AA27-B3C6B5D2A1CA}"/>
              </a:ext>
            </a:extLst>
          </p:cNvPr>
          <p:cNvSpPr>
            <a:spLocks noChangeArrowheads="1"/>
          </p:cNvSpPr>
          <p:nvPr/>
        </p:nvSpPr>
        <p:spPr bwMode="auto">
          <a:xfrm>
            <a:off x="2566988" y="3949700"/>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69645" name="Rectangle 13">
            <a:extLst>
              <a:ext uri="{FF2B5EF4-FFF2-40B4-BE49-F238E27FC236}">
                <a16:creationId xmlns:a16="http://schemas.microsoft.com/office/drawing/2014/main" id="{C3E5874D-66B2-0245-88EF-6757CE6AEE2A}"/>
              </a:ext>
            </a:extLst>
          </p:cNvPr>
          <p:cNvSpPr>
            <a:spLocks noChangeArrowheads="1"/>
          </p:cNvSpPr>
          <p:nvPr/>
        </p:nvSpPr>
        <p:spPr bwMode="auto">
          <a:xfrm>
            <a:off x="533400"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In </a:t>
            </a:r>
          </a:p>
          <a:p>
            <a:pPr algn="ctr"/>
            <a:r>
              <a:rPr lang="en-US" altLang="nb-NO" sz="1400" b="1">
                <a:solidFill>
                  <a:schemeClr val="bg2"/>
                </a:solidFill>
              </a:rPr>
              <a:t>Label</a:t>
            </a:r>
          </a:p>
        </p:txBody>
      </p:sp>
      <p:sp>
        <p:nvSpPr>
          <p:cNvPr id="69646" name="Rectangle 14">
            <a:extLst>
              <a:ext uri="{FF2B5EF4-FFF2-40B4-BE49-F238E27FC236}">
                <a16:creationId xmlns:a16="http://schemas.microsoft.com/office/drawing/2014/main" id="{EC69F622-14FA-9A4B-8F8C-1BFD16599DB9}"/>
              </a:ext>
            </a:extLst>
          </p:cNvPr>
          <p:cNvSpPr>
            <a:spLocks noChangeArrowheads="1"/>
          </p:cNvSpPr>
          <p:nvPr/>
        </p:nvSpPr>
        <p:spPr bwMode="auto">
          <a:xfrm>
            <a:off x="533400" y="214788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47" name="Rectangle 15">
            <a:extLst>
              <a:ext uri="{FF2B5EF4-FFF2-40B4-BE49-F238E27FC236}">
                <a16:creationId xmlns:a16="http://schemas.microsoft.com/office/drawing/2014/main" id="{0BA6519F-9729-2D40-AFBD-04E6888ADFED}"/>
              </a:ext>
            </a:extLst>
          </p:cNvPr>
          <p:cNvSpPr>
            <a:spLocks noChangeArrowheads="1"/>
          </p:cNvSpPr>
          <p:nvPr/>
        </p:nvSpPr>
        <p:spPr bwMode="auto">
          <a:xfrm>
            <a:off x="533400" y="24860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48" name="Rectangle 16">
            <a:extLst>
              <a:ext uri="{FF2B5EF4-FFF2-40B4-BE49-F238E27FC236}">
                <a16:creationId xmlns:a16="http://schemas.microsoft.com/office/drawing/2014/main" id="{29369AD7-1734-104E-A060-AF6027FBA091}"/>
              </a:ext>
            </a:extLst>
          </p:cNvPr>
          <p:cNvSpPr>
            <a:spLocks noChangeArrowheads="1"/>
          </p:cNvSpPr>
          <p:nvPr/>
        </p:nvSpPr>
        <p:spPr bwMode="auto">
          <a:xfrm>
            <a:off x="533400" y="2824163"/>
            <a:ext cx="520700" cy="311150"/>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49" name="Rectangle 17">
            <a:extLst>
              <a:ext uri="{FF2B5EF4-FFF2-40B4-BE49-F238E27FC236}">
                <a16:creationId xmlns:a16="http://schemas.microsoft.com/office/drawing/2014/main" id="{FE4F9D2B-72B3-C744-989C-6FA5AF63F0DA}"/>
              </a:ext>
            </a:extLst>
          </p:cNvPr>
          <p:cNvSpPr>
            <a:spLocks noChangeArrowheads="1"/>
          </p:cNvSpPr>
          <p:nvPr/>
        </p:nvSpPr>
        <p:spPr bwMode="auto">
          <a:xfrm>
            <a:off x="1055688" y="1639888"/>
            <a:ext cx="950912"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Address </a:t>
            </a:r>
          </a:p>
          <a:p>
            <a:pPr algn="ctr"/>
            <a:r>
              <a:rPr lang="en-US" altLang="nb-NO" sz="1400" b="1">
                <a:solidFill>
                  <a:schemeClr val="bg2"/>
                </a:solidFill>
              </a:rPr>
              <a:t>Prefix</a:t>
            </a:r>
          </a:p>
        </p:txBody>
      </p:sp>
      <p:sp>
        <p:nvSpPr>
          <p:cNvPr id="69650" name="Rectangle 18">
            <a:extLst>
              <a:ext uri="{FF2B5EF4-FFF2-40B4-BE49-F238E27FC236}">
                <a16:creationId xmlns:a16="http://schemas.microsoft.com/office/drawing/2014/main" id="{03372DD6-C411-414D-B56F-5FE6257C6E74}"/>
              </a:ext>
            </a:extLst>
          </p:cNvPr>
          <p:cNvSpPr>
            <a:spLocks noChangeArrowheads="1"/>
          </p:cNvSpPr>
          <p:nvPr/>
        </p:nvSpPr>
        <p:spPr bwMode="auto">
          <a:xfrm>
            <a:off x="1055688" y="2824163"/>
            <a:ext cx="950912"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69651" name="Rectangle 19">
            <a:extLst>
              <a:ext uri="{FF2B5EF4-FFF2-40B4-BE49-F238E27FC236}">
                <a16:creationId xmlns:a16="http://schemas.microsoft.com/office/drawing/2014/main" id="{AF07D81D-AA9C-6241-94A1-7DCCDA85EE7C}"/>
              </a:ext>
            </a:extLst>
          </p:cNvPr>
          <p:cNvSpPr>
            <a:spLocks noChangeArrowheads="1"/>
          </p:cNvSpPr>
          <p:nvPr/>
        </p:nvSpPr>
        <p:spPr bwMode="auto">
          <a:xfrm>
            <a:off x="2032000"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a:t>
            </a:r>
          </a:p>
          <a:p>
            <a:pPr algn="ctr"/>
            <a:r>
              <a:rPr lang="en-US" altLang="nb-NO" sz="1400" b="1">
                <a:solidFill>
                  <a:schemeClr val="bg2"/>
                </a:solidFill>
              </a:rPr>
              <a:t>I’face</a:t>
            </a:r>
          </a:p>
        </p:txBody>
      </p:sp>
      <p:grpSp>
        <p:nvGrpSpPr>
          <p:cNvPr id="2" name="Group 20">
            <a:extLst>
              <a:ext uri="{FF2B5EF4-FFF2-40B4-BE49-F238E27FC236}">
                <a16:creationId xmlns:a16="http://schemas.microsoft.com/office/drawing/2014/main" id="{05A4ED54-700C-2D4A-A529-E128D6DCB796}"/>
              </a:ext>
            </a:extLst>
          </p:cNvPr>
          <p:cNvGrpSpPr>
            <a:grpSpLocks/>
          </p:cNvGrpSpPr>
          <p:nvPr/>
        </p:nvGrpSpPr>
        <p:grpSpPr bwMode="auto">
          <a:xfrm>
            <a:off x="1055688" y="2147888"/>
            <a:ext cx="1497012" cy="309562"/>
            <a:chOff x="665" y="1232"/>
            <a:chExt cx="943" cy="195"/>
          </a:xfrm>
        </p:grpSpPr>
        <p:sp>
          <p:nvSpPr>
            <p:cNvPr id="69719" name="Rectangle 21">
              <a:extLst>
                <a:ext uri="{FF2B5EF4-FFF2-40B4-BE49-F238E27FC236}">
                  <a16:creationId xmlns:a16="http://schemas.microsoft.com/office/drawing/2014/main" id="{9A599732-4ECF-7048-8A8A-8A36769F6F5A}"/>
                </a:ext>
              </a:extLst>
            </p:cNvPr>
            <p:cNvSpPr>
              <a:spLocks noChangeArrowheads="1"/>
            </p:cNvSpPr>
            <p:nvPr/>
          </p:nvSpPr>
          <p:spPr bwMode="auto">
            <a:xfrm>
              <a:off x="665" y="1232"/>
              <a:ext cx="599" cy="19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a:t>
              </a:r>
            </a:p>
          </p:txBody>
        </p:sp>
        <p:sp>
          <p:nvSpPr>
            <p:cNvPr id="69720" name="Rectangle 22">
              <a:extLst>
                <a:ext uri="{FF2B5EF4-FFF2-40B4-BE49-F238E27FC236}">
                  <a16:creationId xmlns:a16="http://schemas.microsoft.com/office/drawing/2014/main" id="{38716717-437C-FA45-96B2-A1F4B74176D1}"/>
                </a:ext>
              </a:extLst>
            </p:cNvPr>
            <p:cNvSpPr>
              <a:spLocks noChangeArrowheads="1"/>
            </p:cNvSpPr>
            <p:nvPr/>
          </p:nvSpPr>
          <p:spPr bwMode="auto">
            <a:xfrm>
              <a:off x="1280" y="1232"/>
              <a:ext cx="328" cy="19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a:t>
              </a:r>
            </a:p>
          </p:txBody>
        </p:sp>
      </p:grpSp>
      <p:grpSp>
        <p:nvGrpSpPr>
          <p:cNvPr id="3" name="Group 23">
            <a:extLst>
              <a:ext uri="{FF2B5EF4-FFF2-40B4-BE49-F238E27FC236}">
                <a16:creationId xmlns:a16="http://schemas.microsoft.com/office/drawing/2014/main" id="{DB037358-BCFD-664D-B372-B08E4B371C75}"/>
              </a:ext>
            </a:extLst>
          </p:cNvPr>
          <p:cNvGrpSpPr>
            <a:grpSpLocks/>
          </p:cNvGrpSpPr>
          <p:nvPr/>
        </p:nvGrpSpPr>
        <p:grpSpPr bwMode="auto">
          <a:xfrm>
            <a:off x="1055688" y="2486025"/>
            <a:ext cx="1497012" cy="309563"/>
            <a:chOff x="665" y="1445"/>
            <a:chExt cx="943" cy="195"/>
          </a:xfrm>
        </p:grpSpPr>
        <p:sp>
          <p:nvSpPr>
            <p:cNvPr id="69717" name="Rectangle 24">
              <a:extLst>
                <a:ext uri="{FF2B5EF4-FFF2-40B4-BE49-F238E27FC236}">
                  <a16:creationId xmlns:a16="http://schemas.microsoft.com/office/drawing/2014/main" id="{EC46703E-C072-DB43-A424-F9B6AAF07B94}"/>
                </a:ext>
              </a:extLst>
            </p:cNvPr>
            <p:cNvSpPr>
              <a:spLocks noChangeArrowheads="1"/>
            </p:cNvSpPr>
            <p:nvPr/>
          </p:nvSpPr>
          <p:spPr bwMode="auto">
            <a:xfrm>
              <a:off x="665" y="1445"/>
              <a:ext cx="599" cy="19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171.69</a:t>
              </a:r>
            </a:p>
          </p:txBody>
        </p:sp>
        <p:sp>
          <p:nvSpPr>
            <p:cNvPr id="69718" name="Rectangle 25">
              <a:extLst>
                <a:ext uri="{FF2B5EF4-FFF2-40B4-BE49-F238E27FC236}">
                  <a16:creationId xmlns:a16="http://schemas.microsoft.com/office/drawing/2014/main" id="{2B63603F-D9F5-DA41-9D29-25B040CF6DB3}"/>
                </a:ext>
              </a:extLst>
            </p:cNvPr>
            <p:cNvSpPr>
              <a:spLocks noChangeArrowheads="1"/>
            </p:cNvSpPr>
            <p:nvPr/>
          </p:nvSpPr>
          <p:spPr bwMode="auto">
            <a:xfrm>
              <a:off x="1280" y="1445"/>
              <a:ext cx="328" cy="19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a:t>
              </a:r>
            </a:p>
          </p:txBody>
        </p:sp>
      </p:grpSp>
      <p:sp>
        <p:nvSpPr>
          <p:cNvPr id="69654" name="Rectangle 26">
            <a:extLst>
              <a:ext uri="{FF2B5EF4-FFF2-40B4-BE49-F238E27FC236}">
                <a16:creationId xmlns:a16="http://schemas.microsoft.com/office/drawing/2014/main" id="{32468321-FF51-E64C-B504-00F4512E1FC0}"/>
              </a:ext>
            </a:extLst>
          </p:cNvPr>
          <p:cNvSpPr>
            <a:spLocks noChangeArrowheads="1"/>
          </p:cNvSpPr>
          <p:nvPr/>
        </p:nvSpPr>
        <p:spPr bwMode="auto">
          <a:xfrm>
            <a:off x="2032000" y="28241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69655" name="Rectangle 27">
            <a:extLst>
              <a:ext uri="{FF2B5EF4-FFF2-40B4-BE49-F238E27FC236}">
                <a16:creationId xmlns:a16="http://schemas.microsoft.com/office/drawing/2014/main" id="{7879963F-91F8-5746-9352-77CB270C84FC}"/>
              </a:ext>
            </a:extLst>
          </p:cNvPr>
          <p:cNvSpPr>
            <a:spLocks noChangeArrowheads="1"/>
          </p:cNvSpPr>
          <p:nvPr/>
        </p:nvSpPr>
        <p:spPr bwMode="auto">
          <a:xfrm>
            <a:off x="2557463"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 </a:t>
            </a:r>
          </a:p>
          <a:p>
            <a:pPr algn="ctr"/>
            <a:r>
              <a:rPr lang="en-US" altLang="nb-NO" sz="1400" b="1">
                <a:solidFill>
                  <a:schemeClr val="bg2"/>
                </a:solidFill>
              </a:rPr>
              <a:t>Label</a:t>
            </a:r>
          </a:p>
        </p:txBody>
      </p:sp>
      <p:sp>
        <p:nvSpPr>
          <p:cNvPr id="69656" name="Rectangle 28">
            <a:extLst>
              <a:ext uri="{FF2B5EF4-FFF2-40B4-BE49-F238E27FC236}">
                <a16:creationId xmlns:a16="http://schemas.microsoft.com/office/drawing/2014/main" id="{74E4936F-1E18-104A-A163-9332456D21AD}"/>
              </a:ext>
            </a:extLst>
          </p:cNvPr>
          <p:cNvSpPr>
            <a:spLocks noChangeArrowheads="1"/>
          </p:cNvSpPr>
          <p:nvPr/>
        </p:nvSpPr>
        <p:spPr bwMode="auto">
          <a:xfrm>
            <a:off x="2557463" y="214788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57" name="Rectangle 29">
            <a:extLst>
              <a:ext uri="{FF2B5EF4-FFF2-40B4-BE49-F238E27FC236}">
                <a16:creationId xmlns:a16="http://schemas.microsoft.com/office/drawing/2014/main" id="{D731FC44-0D38-6E4A-A747-4446EC90090D}"/>
              </a:ext>
            </a:extLst>
          </p:cNvPr>
          <p:cNvSpPr>
            <a:spLocks noChangeArrowheads="1"/>
          </p:cNvSpPr>
          <p:nvPr/>
        </p:nvSpPr>
        <p:spPr bwMode="auto">
          <a:xfrm>
            <a:off x="2557463" y="24860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58" name="Rectangle 30">
            <a:extLst>
              <a:ext uri="{FF2B5EF4-FFF2-40B4-BE49-F238E27FC236}">
                <a16:creationId xmlns:a16="http://schemas.microsoft.com/office/drawing/2014/main" id="{2E1A5BAB-CB16-4940-ABC4-B902A3D404B8}"/>
              </a:ext>
            </a:extLst>
          </p:cNvPr>
          <p:cNvSpPr>
            <a:spLocks noChangeArrowheads="1"/>
          </p:cNvSpPr>
          <p:nvPr/>
        </p:nvSpPr>
        <p:spPr bwMode="auto">
          <a:xfrm>
            <a:off x="2557463" y="2824163"/>
            <a:ext cx="520700" cy="311150"/>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59" name="Rectangle 31">
            <a:extLst>
              <a:ext uri="{FF2B5EF4-FFF2-40B4-BE49-F238E27FC236}">
                <a16:creationId xmlns:a16="http://schemas.microsoft.com/office/drawing/2014/main" id="{E58F5E5E-B4D6-D34B-B5CD-7B1DF607F2B1}"/>
              </a:ext>
            </a:extLst>
          </p:cNvPr>
          <p:cNvSpPr>
            <a:spLocks noChangeArrowheads="1"/>
          </p:cNvSpPr>
          <p:nvPr/>
        </p:nvSpPr>
        <p:spPr bwMode="auto">
          <a:xfrm>
            <a:off x="3462338"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In </a:t>
            </a:r>
          </a:p>
          <a:p>
            <a:pPr algn="ctr"/>
            <a:r>
              <a:rPr lang="en-US" altLang="nb-NO" sz="1400" b="1"/>
              <a:t>Label</a:t>
            </a:r>
          </a:p>
        </p:txBody>
      </p:sp>
      <p:sp>
        <p:nvSpPr>
          <p:cNvPr id="69660" name="Rectangle 32">
            <a:extLst>
              <a:ext uri="{FF2B5EF4-FFF2-40B4-BE49-F238E27FC236}">
                <a16:creationId xmlns:a16="http://schemas.microsoft.com/office/drawing/2014/main" id="{3FA850BF-18D8-2244-ADFD-89794AF44F0F}"/>
              </a:ext>
            </a:extLst>
          </p:cNvPr>
          <p:cNvSpPr>
            <a:spLocks noChangeArrowheads="1"/>
          </p:cNvSpPr>
          <p:nvPr/>
        </p:nvSpPr>
        <p:spPr bwMode="auto">
          <a:xfrm>
            <a:off x="3462338" y="214788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61" name="Rectangle 33">
            <a:extLst>
              <a:ext uri="{FF2B5EF4-FFF2-40B4-BE49-F238E27FC236}">
                <a16:creationId xmlns:a16="http://schemas.microsoft.com/office/drawing/2014/main" id="{DF89D0FC-A59C-6E44-9B14-73DE6CF9CCE0}"/>
              </a:ext>
            </a:extLst>
          </p:cNvPr>
          <p:cNvSpPr>
            <a:spLocks noChangeArrowheads="1"/>
          </p:cNvSpPr>
          <p:nvPr/>
        </p:nvSpPr>
        <p:spPr bwMode="auto">
          <a:xfrm>
            <a:off x="3462338" y="24860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62" name="Rectangle 34">
            <a:extLst>
              <a:ext uri="{FF2B5EF4-FFF2-40B4-BE49-F238E27FC236}">
                <a16:creationId xmlns:a16="http://schemas.microsoft.com/office/drawing/2014/main" id="{C050B0C5-63B2-2E47-A7D3-605E2DEBA340}"/>
              </a:ext>
            </a:extLst>
          </p:cNvPr>
          <p:cNvSpPr>
            <a:spLocks noChangeArrowheads="1"/>
          </p:cNvSpPr>
          <p:nvPr/>
        </p:nvSpPr>
        <p:spPr bwMode="auto">
          <a:xfrm>
            <a:off x="3462338" y="2824163"/>
            <a:ext cx="520700" cy="311150"/>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63" name="Rectangle 35">
            <a:extLst>
              <a:ext uri="{FF2B5EF4-FFF2-40B4-BE49-F238E27FC236}">
                <a16:creationId xmlns:a16="http://schemas.microsoft.com/office/drawing/2014/main" id="{CD0565C2-3AD2-4A4D-BBE1-9D635B5E9560}"/>
              </a:ext>
            </a:extLst>
          </p:cNvPr>
          <p:cNvSpPr>
            <a:spLocks noChangeArrowheads="1"/>
          </p:cNvSpPr>
          <p:nvPr/>
        </p:nvSpPr>
        <p:spPr bwMode="auto">
          <a:xfrm>
            <a:off x="3984625" y="1639888"/>
            <a:ext cx="950913"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Address </a:t>
            </a:r>
          </a:p>
          <a:p>
            <a:pPr algn="ctr"/>
            <a:r>
              <a:rPr lang="en-US" altLang="nb-NO" sz="1400" b="1"/>
              <a:t>Prefix</a:t>
            </a:r>
          </a:p>
        </p:txBody>
      </p:sp>
      <p:sp>
        <p:nvSpPr>
          <p:cNvPr id="69664" name="Rectangle 36">
            <a:extLst>
              <a:ext uri="{FF2B5EF4-FFF2-40B4-BE49-F238E27FC236}">
                <a16:creationId xmlns:a16="http://schemas.microsoft.com/office/drawing/2014/main" id="{0739671B-273C-5D4D-9578-4266CA56176F}"/>
              </a:ext>
            </a:extLst>
          </p:cNvPr>
          <p:cNvSpPr>
            <a:spLocks noChangeArrowheads="1"/>
          </p:cNvSpPr>
          <p:nvPr/>
        </p:nvSpPr>
        <p:spPr bwMode="auto">
          <a:xfrm>
            <a:off x="3984625" y="2824163"/>
            <a:ext cx="950913"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69665" name="Rectangle 37">
            <a:extLst>
              <a:ext uri="{FF2B5EF4-FFF2-40B4-BE49-F238E27FC236}">
                <a16:creationId xmlns:a16="http://schemas.microsoft.com/office/drawing/2014/main" id="{B4DA4E87-FA40-4C44-BF05-081DDFF409BA}"/>
              </a:ext>
            </a:extLst>
          </p:cNvPr>
          <p:cNvSpPr>
            <a:spLocks noChangeArrowheads="1"/>
          </p:cNvSpPr>
          <p:nvPr/>
        </p:nvSpPr>
        <p:spPr bwMode="auto">
          <a:xfrm>
            <a:off x="4959350"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Out</a:t>
            </a:r>
          </a:p>
          <a:p>
            <a:pPr algn="ctr"/>
            <a:r>
              <a:rPr lang="en-US" altLang="nb-NO" sz="1400" b="1"/>
              <a:t>I’face</a:t>
            </a:r>
          </a:p>
        </p:txBody>
      </p:sp>
      <p:grpSp>
        <p:nvGrpSpPr>
          <p:cNvPr id="4" name="Group 38">
            <a:extLst>
              <a:ext uri="{FF2B5EF4-FFF2-40B4-BE49-F238E27FC236}">
                <a16:creationId xmlns:a16="http://schemas.microsoft.com/office/drawing/2014/main" id="{95CC7685-27F6-2B42-9391-E830AF2B3400}"/>
              </a:ext>
            </a:extLst>
          </p:cNvPr>
          <p:cNvGrpSpPr>
            <a:grpSpLocks/>
          </p:cNvGrpSpPr>
          <p:nvPr/>
        </p:nvGrpSpPr>
        <p:grpSpPr bwMode="auto">
          <a:xfrm>
            <a:off x="3984625" y="2147888"/>
            <a:ext cx="1495425" cy="309562"/>
            <a:chOff x="2510" y="1232"/>
            <a:chExt cx="942" cy="195"/>
          </a:xfrm>
        </p:grpSpPr>
        <p:sp>
          <p:nvSpPr>
            <p:cNvPr id="69715" name="Rectangle 39">
              <a:extLst>
                <a:ext uri="{FF2B5EF4-FFF2-40B4-BE49-F238E27FC236}">
                  <a16:creationId xmlns:a16="http://schemas.microsoft.com/office/drawing/2014/main" id="{CE334FD8-0677-F943-84EF-C744F2387E52}"/>
                </a:ext>
              </a:extLst>
            </p:cNvPr>
            <p:cNvSpPr>
              <a:spLocks noChangeArrowheads="1"/>
            </p:cNvSpPr>
            <p:nvPr/>
          </p:nvSpPr>
          <p:spPr bwMode="auto">
            <a:xfrm>
              <a:off x="2510" y="1232"/>
              <a:ext cx="599" cy="19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128.89</a:t>
              </a:r>
            </a:p>
          </p:txBody>
        </p:sp>
        <p:sp>
          <p:nvSpPr>
            <p:cNvPr id="69716" name="Rectangle 40">
              <a:extLst>
                <a:ext uri="{FF2B5EF4-FFF2-40B4-BE49-F238E27FC236}">
                  <a16:creationId xmlns:a16="http://schemas.microsoft.com/office/drawing/2014/main" id="{1A900469-7F21-F445-A397-97999F5CC1CC}"/>
                </a:ext>
              </a:extLst>
            </p:cNvPr>
            <p:cNvSpPr>
              <a:spLocks noChangeArrowheads="1"/>
            </p:cNvSpPr>
            <p:nvPr/>
          </p:nvSpPr>
          <p:spPr bwMode="auto">
            <a:xfrm>
              <a:off x="3124" y="1232"/>
              <a:ext cx="328" cy="19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0</a:t>
              </a:r>
            </a:p>
          </p:txBody>
        </p:sp>
      </p:grpSp>
      <p:grpSp>
        <p:nvGrpSpPr>
          <p:cNvPr id="5" name="Group 41">
            <a:extLst>
              <a:ext uri="{FF2B5EF4-FFF2-40B4-BE49-F238E27FC236}">
                <a16:creationId xmlns:a16="http://schemas.microsoft.com/office/drawing/2014/main" id="{C93E5B2F-2CCC-6C42-85CA-88CDE3145A87}"/>
              </a:ext>
            </a:extLst>
          </p:cNvPr>
          <p:cNvGrpSpPr>
            <a:grpSpLocks/>
          </p:cNvGrpSpPr>
          <p:nvPr/>
        </p:nvGrpSpPr>
        <p:grpSpPr bwMode="auto">
          <a:xfrm>
            <a:off x="3984625" y="2486025"/>
            <a:ext cx="1495425" cy="309563"/>
            <a:chOff x="2510" y="1445"/>
            <a:chExt cx="942" cy="195"/>
          </a:xfrm>
        </p:grpSpPr>
        <p:sp>
          <p:nvSpPr>
            <p:cNvPr id="69713" name="Rectangle 42">
              <a:extLst>
                <a:ext uri="{FF2B5EF4-FFF2-40B4-BE49-F238E27FC236}">
                  <a16:creationId xmlns:a16="http://schemas.microsoft.com/office/drawing/2014/main" id="{7BA735B8-8A46-DE45-AF9D-E2C87B3B3FD7}"/>
                </a:ext>
              </a:extLst>
            </p:cNvPr>
            <p:cNvSpPr>
              <a:spLocks noChangeArrowheads="1"/>
            </p:cNvSpPr>
            <p:nvPr/>
          </p:nvSpPr>
          <p:spPr bwMode="auto">
            <a:xfrm>
              <a:off x="2510" y="1445"/>
              <a:ext cx="599" cy="19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171.69</a:t>
              </a:r>
            </a:p>
          </p:txBody>
        </p:sp>
        <p:sp>
          <p:nvSpPr>
            <p:cNvPr id="69714" name="Rectangle 43">
              <a:extLst>
                <a:ext uri="{FF2B5EF4-FFF2-40B4-BE49-F238E27FC236}">
                  <a16:creationId xmlns:a16="http://schemas.microsoft.com/office/drawing/2014/main" id="{A68A9946-8A8B-9043-B406-1375B8B43FA7}"/>
                </a:ext>
              </a:extLst>
            </p:cNvPr>
            <p:cNvSpPr>
              <a:spLocks noChangeArrowheads="1"/>
            </p:cNvSpPr>
            <p:nvPr/>
          </p:nvSpPr>
          <p:spPr bwMode="auto">
            <a:xfrm>
              <a:off x="3124" y="1445"/>
              <a:ext cx="328" cy="19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a:t>
              </a:r>
            </a:p>
          </p:txBody>
        </p:sp>
      </p:grpSp>
      <p:sp>
        <p:nvSpPr>
          <p:cNvPr id="69668" name="Rectangle 44">
            <a:extLst>
              <a:ext uri="{FF2B5EF4-FFF2-40B4-BE49-F238E27FC236}">
                <a16:creationId xmlns:a16="http://schemas.microsoft.com/office/drawing/2014/main" id="{E47DC05F-A3F5-E54D-A56C-50D64BDD6E6B}"/>
              </a:ext>
            </a:extLst>
          </p:cNvPr>
          <p:cNvSpPr>
            <a:spLocks noChangeArrowheads="1"/>
          </p:cNvSpPr>
          <p:nvPr/>
        </p:nvSpPr>
        <p:spPr bwMode="auto">
          <a:xfrm>
            <a:off x="4959350" y="28241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69669" name="Rectangle 45">
            <a:extLst>
              <a:ext uri="{FF2B5EF4-FFF2-40B4-BE49-F238E27FC236}">
                <a16:creationId xmlns:a16="http://schemas.microsoft.com/office/drawing/2014/main" id="{ED44037B-92E8-874D-94C2-C39A4CA9A64C}"/>
              </a:ext>
            </a:extLst>
          </p:cNvPr>
          <p:cNvSpPr>
            <a:spLocks noChangeArrowheads="1"/>
          </p:cNvSpPr>
          <p:nvPr/>
        </p:nvSpPr>
        <p:spPr bwMode="auto">
          <a:xfrm>
            <a:off x="5484813"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Out </a:t>
            </a:r>
          </a:p>
          <a:p>
            <a:pPr algn="ctr"/>
            <a:r>
              <a:rPr lang="en-US" altLang="nb-NO" sz="1400" b="1"/>
              <a:t>Label</a:t>
            </a:r>
          </a:p>
        </p:txBody>
      </p:sp>
      <p:sp>
        <p:nvSpPr>
          <p:cNvPr id="69670" name="Rectangle 46">
            <a:extLst>
              <a:ext uri="{FF2B5EF4-FFF2-40B4-BE49-F238E27FC236}">
                <a16:creationId xmlns:a16="http://schemas.microsoft.com/office/drawing/2014/main" id="{FD2042AD-5ACA-1645-B387-54E929316929}"/>
              </a:ext>
            </a:extLst>
          </p:cNvPr>
          <p:cNvSpPr>
            <a:spLocks noChangeArrowheads="1"/>
          </p:cNvSpPr>
          <p:nvPr/>
        </p:nvSpPr>
        <p:spPr bwMode="auto">
          <a:xfrm>
            <a:off x="5484813" y="214788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71" name="Rectangle 47">
            <a:extLst>
              <a:ext uri="{FF2B5EF4-FFF2-40B4-BE49-F238E27FC236}">
                <a16:creationId xmlns:a16="http://schemas.microsoft.com/office/drawing/2014/main" id="{7924D107-DB14-1448-B8DE-EDCC744BA42A}"/>
              </a:ext>
            </a:extLst>
          </p:cNvPr>
          <p:cNvSpPr>
            <a:spLocks noChangeArrowheads="1"/>
          </p:cNvSpPr>
          <p:nvPr/>
        </p:nvSpPr>
        <p:spPr bwMode="auto">
          <a:xfrm>
            <a:off x="5484813" y="24860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72" name="Rectangle 48">
            <a:extLst>
              <a:ext uri="{FF2B5EF4-FFF2-40B4-BE49-F238E27FC236}">
                <a16:creationId xmlns:a16="http://schemas.microsoft.com/office/drawing/2014/main" id="{27F0B4B0-8F23-7546-BD5B-3B83F24C9804}"/>
              </a:ext>
            </a:extLst>
          </p:cNvPr>
          <p:cNvSpPr>
            <a:spLocks noChangeArrowheads="1"/>
          </p:cNvSpPr>
          <p:nvPr/>
        </p:nvSpPr>
        <p:spPr bwMode="auto">
          <a:xfrm>
            <a:off x="5484813" y="2824163"/>
            <a:ext cx="520700" cy="311150"/>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73" name="Rectangle 49">
            <a:extLst>
              <a:ext uri="{FF2B5EF4-FFF2-40B4-BE49-F238E27FC236}">
                <a16:creationId xmlns:a16="http://schemas.microsoft.com/office/drawing/2014/main" id="{8844F3B2-BE8B-7642-9DBA-D922E7567E92}"/>
              </a:ext>
            </a:extLst>
          </p:cNvPr>
          <p:cNvSpPr>
            <a:spLocks noChangeArrowheads="1"/>
          </p:cNvSpPr>
          <p:nvPr/>
        </p:nvSpPr>
        <p:spPr bwMode="auto">
          <a:xfrm>
            <a:off x="6164263"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In </a:t>
            </a:r>
          </a:p>
          <a:p>
            <a:pPr algn="ctr"/>
            <a:r>
              <a:rPr lang="en-US" altLang="nb-NO" sz="1400" b="1">
                <a:solidFill>
                  <a:schemeClr val="bg2"/>
                </a:solidFill>
              </a:rPr>
              <a:t>Label</a:t>
            </a:r>
          </a:p>
        </p:txBody>
      </p:sp>
      <p:sp>
        <p:nvSpPr>
          <p:cNvPr id="69674" name="Rectangle 50">
            <a:extLst>
              <a:ext uri="{FF2B5EF4-FFF2-40B4-BE49-F238E27FC236}">
                <a16:creationId xmlns:a16="http://schemas.microsoft.com/office/drawing/2014/main" id="{D95968D3-59A8-D446-A002-3E4989AA5641}"/>
              </a:ext>
            </a:extLst>
          </p:cNvPr>
          <p:cNvSpPr>
            <a:spLocks noChangeArrowheads="1"/>
          </p:cNvSpPr>
          <p:nvPr/>
        </p:nvSpPr>
        <p:spPr bwMode="auto">
          <a:xfrm>
            <a:off x="6164263" y="214788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75" name="Rectangle 51">
            <a:extLst>
              <a:ext uri="{FF2B5EF4-FFF2-40B4-BE49-F238E27FC236}">
                <a16:creationId xmlns:a16="http://schemas.microsoft.com/office/drawing/2014/main" id="{1E2E8737-BC17-0541-86F4-D515646A4FD4}"/>
              </a:ext>
            </a:extLst>
          </p:cNvPr>
          <p:cNvSpPr>
            <a:spLocks noChangeArrowheads="1"/>
          </p:cNvSpPr>
          <p:nvPr/>
        </p:nvSpPr>
        <p:spPr bwMode="auto">
          <a:xfrm>
            <a:off x="6164263" y="24860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76" name="Rectangle 52">
            <a:extLst>
              <a:ext uri="{FF2B5EF4-FFF2-40B4-BE49-F238E27FC236}">
                <a16:creationId xmlns:a16="http://schemas.microsoft.com/office/drawing/2014/main" id="{ADE9D919-4F24-9B46-A505-5F76D0364F63}"/>
              </a:ext>
            </a:extLst>
          </p:cNvPr>
          <p:cNvSpPr>
            <a:spLocks noChangeArrowheads="1"/>
          </p:cNvSpPr>
          <p:nvPr/>
        </p:nvSpPr>
        <p:spPr bwMode="auto">
          <a:xfrm>
            <a:off x="6164263" y="2824163"/>
            <a:ext cx="520700" cy="311150"/>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77" name="Rectangle 53">
            <a:extLst>
              <a:ext uri="{FF2B5EF4-FFF2-40B4-BE49-F238E27FC236}">
                <a16:creationId xmlns:a16="http://schemas.microsoft.com/office/drawing/2014/main" id="{263BA869-293C-EE4E-8332-DD24B7FA94FA}"/>
              </a:ext>
            </a:extLst>
          </p:cNvPr>
          <p:cNvSpPr>
            <a:spLocks noChangeArrowheads="1"/>
          </p:cNvSpPr>
          <p:nvPr/>
        </p:nvSpPr>
        <p:spPr bwMode="auto">
          <a:xfrm>
            <a:off x="6686550" y="1639888"/>
            <a:ext cx="950913"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Address </a:t>
            </a:r>
          </a:p>
          <a:p>
            <a:pPr algn="ctr"/>
            <a:r>
              <a:rPr lang="en-US" altLang="nb-NO" sz="1400" b="1">
                <a:solidFill>
                  <a:schemeClr val="bg2"/>
                </a:solidFill>
              </a:rPr>
              <a:t>Prefix</a:t>
            </a:r>
          </a:p>
        </p:txBody>
      </p:sp>
      <p:sp>
        <p:nvSpPr>
          <p:cNvPr id="69678" name="Rectangle 54">
            <a:extLst>
              <a:ext uri="{FF2B5EF4-FFF2-40B4-BE49-F238E27FC236}">
                <a16:creationId xmlns:a16="http://schemas.microsoft.com/office/drawing/2014/main" id="{B7435774-57EF-3D4F-89B4-A57D14B5A5E9}"/>
              </a:ext>
            </a:extLst>
          </p:cNvPr>
          <p:cNvSpPr>
            <a:spLocks noChangeArrowheads="1"/>
          </p:cNvSpPr>
          <p:nvPr/>
        </p:nvSpPr>
        <p:spPr bwMode="auto">
          <a:xfrm>
            <a:off x="6686550" y="2147888"/>
            <a:ext cx="950913"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a:t>
            </a:r>
          </a:p>
        </p:txBody>
      </p:sp>
      <p:sp>
        <p:nvSpPr>
          <p:cNvPr id="69679" name="Rectangle 55">
            <a:extLst>
              <a:ext uri="{FF2B5EF4-FFF2-40B4-BE49-F238E27FC236}">
                <a16:creationId xmlns:a16="http://schemas.microsoft.com/office/drawing/2014/main" id="{FA4DAA0F-7590-7B43-831E-FC865057A1EF}"/>
              </a:ext>
            </a:extLst>
          </p:cNvPr>
          <p:cNvSpPr>
            <a:spLocks noChangeArrowheads="1"/>
          </p:cNvSpPr>
          <p:nvPr/>
        </p:nvSpPr>
        <p:spPr bwMode="auto">
          <a:xfrm>
            <a:off x="6686550" y="2486025"/>
            <a:ext cx="950913"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80" name="Rectangle 56">
            <a:extLst>
              <a:ext uri="{FF2B5EF4-FFF2-40B4-BE49-F238E27FC236}">
                <a16:creationId xmlns:a16="http://schemas.microsoft.com/office/drawing/2014/main" id="{EA3931BE-C607-3E42-9630-3744F2A3F6F6}"/>
              </a:ext>
            </a:extLst>
          </p:cNvPr>
          <p:cNvSpPr>
            <a:spLocks noChangeArrowheads="1"/>
          </p:cNvSpPr>
          <p:nvPr/>
        </p:nvSpPr>
        <p:spPr bwMode="auto">
          <a:xfrm>
            <a:off x="6686550" y="2824163"/>
            <a:ext cx="950913"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69681" name="Rectangle 57">
            <a:extLst>
              <a:ext uri="{FF2B5EF4-FFF2-40B4-BE49-F238E27FC236}">
                <a16:creationId xmlns:a16="http://schemas.microsoft.com/office/drawing/2014/main" id="{9094E2BA-BFAE-B942-B3C2-E70294711D9A}"/>
              </a:ext>
            </a:extLst>
          </p:cNvPr>
          <p:cNvSpPr>
            <a:spLocks noChangeArrowheads="1"/>
          </p:cNvSpPr>
          <p:nvPr/>
        </p:nvSpPr>
        <p:spPr bwMode="auto">
          <a:xfrm>
            <a:off x="7662863"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a:t>
            </a:r>
          </a:p>
          <a:p>
            <a:pPr algn="ctr"/>
            <a:r>
              <a:rPr lang="en-US" altLang="nb-NO" sz="1400" b="1">
                <a:solidFill>
                  <a:schemeClr val="bg2"/>
                </a:solidFill>
              </a:rPr>
              <a:t>I’face</a:t>
            </a:r>
          </a:p>
        </p:txBody>
      </p:sp>
      <p:sp>
        <p:nvSpPr>
          <p:cNvPr id="69682" name="Rectangle 58">
            <a:extLst>
              <a:ext uri="{FF2B5EF4-FFF2-40B4-BE49-F238E27FC236}">
                <a16:creationId xmlns:a16="http://schemas.microsoft.com/office/drawing/2014/main" id="{1DDA8043-442D-4F4B-B03A-785D64CCC336}"/>
              </a:ext>
            </a:extLst>
          </p:cNvPr>
          <p:cNvSpPr>
            <a:spLocks noChangeArrowheads="1"/>
          </p:cNvSpPr>
          <p:nvPr/>
        </p:nvSpPr>
        <p:spPr bwMode="auto">
          <a:xfrm>
            <a:off x="7662863" y="214788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0</a:t>
            </a:r>
          </a:p>
        </p:txBody>
      </p:sp>
      <p:sp>
        <p:nvSpPr>
          <p:cNvPr id="69683" name="Rectangle 59">
            <a:extLst>
              <a:ext uri="{FF2B5EF4-FFF2-40B4-BE49-F238E27FC236}">
                <a16:creationId xmlns:a16="http://schemas.microsoft.com/office/drawing/2014/main" id="{89C3E75A-5971-F247-BE82-C26800A84FA9}"/>
              </a:ext>
            </a:extLst>
          </p:cNvPr>
          <p:cNvSpPr>
            <a:spLocks noChangeArrowheads="1"/>
          </p:cNvSpPr>
          <p:nvPr/>
        </p:nvSpPr>
        <p:spPr bwMode="auto">
          <a:xfrm>
            <a:off x="7662863" y="24860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84" name="Rectangle 60">
            <a:extLst>
              <a:ext uri="{FF2B5EF4-FFF2-40B4-BE49-F238E27FC236}">
                <a16:creationId xmlns:a16="http://schemas.microsoft.com/office/drawing/2014/main" id="{017F43F5-09BF-8041-B1A0-CDCCE5DCBFDC}"/>
              </a:ext>
            </a:extLst>
          </p:cNvPr>
          <p:cNvSpPr>
            <a:spLocks noChangeArrowheads="1"/>
          </p:cNvSpPr>
          <p:nvPr/>
        </p:nvSpPr>
        <p:spPr bwMode="auto">
          <a:xfrm>
            <a:off x="7662863" y="28241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69685" name="Rectangle 61">
            <a:extLst>
              <a:ext uri="{FF2B5EF4-FFF2-40B4-BE49-F238E27FC236}">
                <a16:creationId xmlns:a16="http://schemas.microsoft.com/office/drawing/2014/main" id="{B0FDC783-32F2-9E45-92BD-B2B54ABF53B1}"/>
              </a:ext>
            </a:extLst>
          </p:cNvPr>
          <p:cNvSpPr>
            <a:spLocks noChangeArrowheads="1"/>
          </p:cNvSpPr>
          <p:nvPr/>
        </p:nvSpPr>
        <p:spPr bwMode="auto">
          <a:xfrm>
            <a:off x="8188325" y="16398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 </a:t>
            </a:r>
          </a:p>
          <a:p>
            <a:pPr algn="ctr"/>
            <a:r>
              <a:rPr lang="en-US" altLang="nb-NO" sz="1400" b="1">
                <a:solidFill>
                  <a:schemeClr val="bg2"/>
                </a:solidFill>
              </a:rPr>
              <a:t>Label</a:t>
            </a:r>
          </a:p>
        </p:txBody>
      </p:sp>
      <p:sp>
        <p:nvSpPr>
          <p:cNvPr id="69686" name="Rectangle 62">
            <a:extLst>
              <a:ext uri="{FF2B5EF4-FFF2-40B4-BE49-F238E27FC236}">
                <a16:creationId xmlns:a16="http://schemas.microsoft.com/office/drawing/2014/main" id="{054ED75B-02DD-8147-B77D-F48D79B21AE4}"/>
              </a:ext>
            </a:extLst>
          </p:cNvPr>
          <p:cNvSpPr>
            <a:spLocks noChangeArrowheads="1"/>
          </p:cNvSpPr>
          <p:nvPr/>
        </p:nvSpPr>
        <p:spPr bwMode="auto">
          <a:xfrm>
            <a:off x="8188325" y="214788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87" name="Rectangle 63">
            <a:extLst>
              <a:ext uri="{FF2B5EF4-FFF2-40B4-BE49-F238E27FC236}">
                <a16:creationId xmlns:a16="http://schemas.microsoft.com/office/drawing/2014/main" id="{3B6712FB-D17C-4446-826D-281008033920}"/>
              </a:ext>
            </a:extLst>
          </p:cNvPr>
          <p:cNvSpPr>
            <a:spLocks noChangeArrowheads="1"/>
          </p:cNvSpPr>
          <p:nvPr/>
        </p:nvSpPr>
        <p:spPr bwMode="auto">
          <a:xfrm>
            <a:off x="8188325" y="24860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88" name="Rectangle 64">
            <a:extLst>
              <a:ext uri="{FF2B5EF4-FFF2-40B4-BE49-F238E27FC236}">
                <a16:creationId xmlns:a16="http://schemas.microsoft.com/office/drawing/2014/main" id="{6D83B53B-C943-384B-96A1-3A3F60D0B28F}"/>
              </a:ext>
            </a:extLst>
          </p:cNvPr>
          <p:cNvSpPr>
            <a:spLocks noChangeArrowheads="1"/>
          </p:cNvSpPr>
          <p:nvPr/>
        </p:nvSpPr>
        <p:spPr bwMode="auto">
          <a:xfrm>
            <a:off x="8188325" y="2824163"/>
            <a:ext cx="520700" cy="311150"/>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89" name="Rectangle 65">
            <a:extLst>
              <a:ext uri="{FF2B5EF4-FFF2-40B4-BE49-F238E27FC236}">
                <a16:creationId xmlns:a16="http://schemas.microsoft.com/office/drawing/2014/main" id="{70DF6D50-D830-884B-A2CC-04FB3AAA8F49}"/>
              </a:ext>
            </a:extLst>
          </p:cNvPr>
          <p:cNvSpPr>
            <a:spLocks noChangeArrowheads="1"/>
          </p:cNvSpPr>
          <p:nvPr/>
        </p:nvSpPr>
        <p:spPr bwMode="auto">
          <a:xfrm>
            <a:off x="7799388" y="3565525"/>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grpSp>
        <p:nvGrpSpPr>
          <p:cNvPr id="6" name="Group 66">
            <a:extLst>
              <a:ext uri="{FF2B5EF4-FFF2-40B4-BE49-F238E27FC236}">
                <a16:creationId xmlns:a16="http://schemas.microsoft.com/office/drawing/2014/main" id="{4AC24FF8-0078-354E-B772-FB0CF0278AB1}"/>
              </a:ext>
            </a:extLst>
          </p:cNvPr>
          <p:cNvGrpSpPr>
            <a:grpSpLocks/>
          </p:cNvGrpSpPr>
          <p:nvPr/>
        </p:nvGrpSpPr>
        <p:grpSpPr bwMode="auto">
          <a:xfrm>
            <a:off x="3398838" y="5011738"/>
            <a:ext cx="3092450" cy="1281112"/>
            <a:chOff x="2141" y="3036"/>
            <a:chExt cx="1948" cy="807"/>
          </a:xfrm>
        </p:grpSpPr>
        <p:sp>
          <p:nvSpPr>
            <p:cNvPr id="69711" name="AutoShape 67">
              <a:extLst>
                <a:ext uri="{FF2B5EF4-FFF2-40B4-BE49-F238E27FC236}">
                  <a16:creationId xmlns:a16="http://schemas.microsoft.com/office/drawing/2014/main" id="{894ED072-DACF-744C-84AC-145B91606F57}"/>
                </a:ext>
              </a:extLst>
            </p:cNvPr>
            <p:cNvSpPr>
              <a:spLocks noChangeArrowheads="1"/>
            </p:cNvSpPr>
            <p:nvPr/>
          </p:nvSpPr>
          <p:spPr bwMode="auto">
            <a:xfrm rot="10800000">
              <a:off x="2141" y="3478"/>
              <a:ext cx="1948" cy="365"/>
            </a:xfrm>
            <a:prstGeom prst="wedgeRectCallout">
              <a:avLst>
                <a:gd name="adj1" fmla="val -33218"/>
                <a:gd name="adj2" fmla="val 86986"/>
              </a:avLst>
            </a:prstGeom>
            <a:solidFill>
              <a:srgbClr val="FFFFFF"/>
            </a:solidFill>
            <a:ln w="12700">
              <a:solidFill>
                <a:schemeClr val="tx1"/>
              </a:solidFill>
              <a:miter lim="800000"/>
              <a:headEnd/>
              <a:tailEnd/>
            </a:ln>
          </p:spPr>
          <p:txBody>
            <a:bodyPr rot="10800000"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You Can Reach 171.69 Thru Me</a:t>
              </a:r>
            </a:p>
          </p:txBody>
        </p:sp>
        <p:sp>
          <p:nvSpPr>
            <p:cNvPr id="69712" name="Line 68">
              <a:extLst>
                <a:ext uri="{FF2B5EF4-FFF2-40B4-BE49-F238E27FC236}">
                  <a16:creationId xmlns:a16="http://schemas.microsoft.com/office/drawing/2014/main" id="{FBCD9C4C-62B5-054C-952E-4D08FB0CA507}"/>
                </a:ext>
              </a:extLst>
            </p:cNvPr>
            <p:cNvSpPr>
              <a:spLocks noChangeShapeType="1"/>
            </p:cNvSpPr>
            <p:nvPr/>
          </p:nvSpPr>
          <p:spPr bwMode="auto">
            <a:xfrm>
              <a:off x="3338" y="3036"/>
              <a:ext cx="601" cy="325"/>
            </a:xfrm>
            <a:prstGeom prst="line">
              <a:avLst/>
            </a:prstGeom>
            <a:noFill/>
            <a:ln w="50800">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 name="Group 69">
            <a:extLst>
              <a:ext uri="{FF2B5EF4-FFF2-40B4-BE49-F238E27FC236}">
                <a16:creationId xmlns:a16="http://schemas.microsoft.com/office/drawing/2014/main" id="{69CCE909-5268-3944-8F1C-85C275D1B904}"/>
              </a:ext>
            </a:extLst>
          </p:cNvPr>
          <p:cNvGrpSpPr>
            <a:grpSpLocks/>
          </p:cNvGrpSpPr>
          <p:nvPr/>
        </p:nvGrpSpPr>
        <p:grpSpPr bwMode="auto">
          <a:xfrm>
            <a:off x="1012825" y="4381500"/>
            <a:ext cx="3108325" cy="968375"/>
            <a:chOff x="638" y="2639"/>
            <a:chExt cx="1958" cy="610"/>
          </a:xfrm>
        </p:grpSpPr>
        <p:sp>
          <p:nvSpPr>
            <p:cNvPr id="69709" name="AutoShape 70">
              <a:extLst>
                <a:ext uri="{FF2B5EF4-FFF2-40B4-BE49-F238E27FC236}">
                  <a16:creationId xmlns:a16="http://schemas.microsoft.com/office/drawing/2014/main" id="{2D076637-A5CE-6840-A54B-53047B99C373}"/>
                </a:ext>
              </a:extLst>
            </p:cNvPr>
            <p:cNvSpPr>
              <a:spLocks noChangeArrowheads="1"/>
            </p:cNvSpPr>
            <p:nvPr/>
          </p:nvSpPr>
          <p:spPr bwMode="auto">
            <a:xfrm rot="10800000">
              <a:off x="638" y="2777"/>
              <a:ext cx="1884" cy="472"/>
            </a:xfrm>
            <a:prstGeom prst="wedgeRectCallout">
              <a:avLst>
                <a:gd name="adj1" fmla="val -34662"/>
                <a:gd name="adj2" fmla="val 72667"/>
              </a:avLst>
            </a:prstGeom>
            <a:solidFill>
              <a:srgbClr val="FFFFFF"/>
            </a:solidFill>
            <a:ln w="12700">
              <a:solidFill>
                <a:schemeClr val="tx1"/>
              </a:solidFill>
              <a:miter lim="800000"/>
              <a:headEnd/>
              <a:tailEnd/>
            </a:ln>
          </p:spPr>
          <p:txBody>
            <a:bodyPr rot="10800000"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You Can Reach 128.89 and </a:t>
              </a:r>
            </a:p>
            <a:p>
              <a:pPr algn="ctr"/>
              <a:r>
                <a:rPr lang="en-US" altLang="nb-NO" sz="1600" b="1"/>
                <a:t>171.69 Thru Me</a:t>
              </a:r>
            </a:p>
          </p:txBody>
        </p:sp>
        <p:sp>
          <p:nvSpPr>
            <p:cNvPr id="69710" name="Line 71">
              <a:extLst>
                <a:ext uri="{FF2B5EF4-FFF2-40B4-BE49-F238E27FC236}">
                  <a16:creationId xmlns:a16="http://schemas.microsoft.com/office/drawing/2014/main" id="{FC03FAE5-E323-0C40-8E9F-8A23267789EC}"/>
                </a:ext>
              </a:extLst>
            </p:cNvPr>
            <p:cNvSpPr>
              <a:spLocks noChangeShapeType="1"/>
            </p:cNvSpPr>
            <p:nvPr/>
          </p:nvSpPr>
          <p:spPr bwMode="auto">
            <a:xfrm>
              <a:off x="1403" y="2639"/>
              <a:ext cx="1193" cy="0"/>
            </a:xfrm>
            <a:prstGeom prst="line">
              <a:avLst/>
            </a:prstGeom>
            <a:noFill/>
            <a:ln w="50800">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8" name="Group 72">
            <a:extLst>
              <a:ext uri="{FF2B5EF4-FFF2-40B4-BE49-F238E27FC236}">
                <a16:creationId xmlns:a16="http://schemas.microsoft.com/office/drawing/2014/main" id="{0CB36876-7897-6748-8065-CB0382517D9B}"/>
              </a:ext>
            </a:extLst>
          </p:cNvPr>
          <p:cNvGrpSpPr>
            <a:grpSpLocks/>
          </p:cNvGrpSpPr>
          <p:nvPr/>
        </p:nvGrpSpPr>
        <p:grpSpPr bwMode="auto">
          <a:xfrm>
            <a:off x="273050" y="5397500"/>
            <a:ext cx="3022600" cy="927100"/>
            <a:chOff x="172" y="3279"/>
            <a:chExt cx="1904" cy="584"/>
          </a:xfrm>
        </p:grpSpPr>
        <p:sp>
          <p:nvSpPr>
            <p:cNvPr id="69706" name="Rectangle 73">
              <a:extLst>
                <a:ext uri="{FF2B5EF4-FFF2-40B4-BE49-F238E27FC236}">
                  <a16:creationId xmlns:a16="http://schemas.microsoft.com/office/drawing/2014/main" id="{9996C3B5-8694-A74C-8587-15107F8FEA73}"/>
                </a:ext>
              </a:extLst>
            </p:cNvPr>
            <p:cNvSpPr>
              <a:spLocks noChangeArrowheads="1"/>
            </p:cNvSpPr>
            <p:nvPr/>
          </p:nvSpPr>
          <p:spPr bwMode="auto">
            <a:xfrm>
              <a:off x="172" y="3459"/>
              <a:ext cx="1712"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800" b="1"/>
                <a:t>Routing Updates (OSPF, EIGRP, …)</a:t>
              </a:r>
            </a:p>
          </p:txBody>
        </p:sp>
        <p:sp>
          <p:nvSpPr>
            <p:cNvPr id="69707" name="Line 74">
              <a:extLst>
                <a:ext uri="{FF2B5EF4-FFF2-40B4-BE49-F238E27FC236}">
                  <a16:creationId xmlns:a16="http://schemas.microsoft.com/office/drawing/2014/main" id="{17618EEA-046B-4C49-8DB8-ECCA534DA0BE}"/>
                </a:ext>
              </a:extLst>
            </p:cNvPr>
            <p:cNvSpPr>
              <a:spLocks noChangeShapeType="1"/>
            </p:cNvSpPr>
            <p:nvPr/>
          </p:nvSpPr>
          <p:spPr bwMode="auto">
            <a:xfrm flipV="1">
              <a:off x="1438" y="3279"/>
              <a:ext cx="236" cy="213"/>
            </a:xfrm>
            <a:prstGeom prst="line">
              <a:avLst/>
            </a:prstGeom>
            <a:noFill/>
            <a:ln w="25400">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69708" name="Line 75">
              <a:extLst>
                <a:ext uri="{FF2B5EF4-FFF2-40B4-BE49-F238E27FC236}">
                  <a16:creationId xmlns:a16="http://schemas.microsoft.com/office/drawing/2014/main" id="{74B5053C-7D53-DB4F-BB92-EB21F8BA6FF2}"/>
                </a:ext>
              </a:extLst>
            </p:cNvPr>
            <p:cNvSpPr>
              <a:spLocks noChangeShapeType="1"/>
            </p:cNvSpPr>
            <p:nvPr/>
          </p:nvSpPr>
          <p:spPr bwMode="auto">
            <a:xfrm flipV="1">
              <a:off x="1556" y="3623"/>
              <a:ext cx="520" cy="53"/>
            </a:xfrm>
            <a:prstGeom prst="line">
              <a:avLst/>
            </a:prstGeom>
            <a:noFill/>
            <a:ln w="25400">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9" name="Group 76">
            <a:extLst>
              <a:ext uri="{FF2B5EF4-FFF2-40B4-BE49-F238E27FC236}">
                <a16:creationId xmlns:a16="http://schemas.microsoft.com/office/drawing/2014/main" id="{21FEC37B-87DA-0845-B06E-6D157F8BF1BB}"/>
              </a:ext>
            </a:extLst>
          </p:cNvPr>
          <p:cNvGrpSpPr>
            <a:grpSpLocks/>
          </p:cNvGrpSpPr>
          <p:nvPr/>
        </p:nvGrpSpPr>
        <p:grpSpPr bwMode="auto">
          <a:xfrm>
            <a:off x="5397500" y="4078288"/>
            <a:ext cx="3489325" cy="936625"/>
            <a:chOff x="3400" y="2425"/>
            <a:chExt cx="2198" cy="590"/>
          </a:xfrm>
        </p:grpSpPr>
        <p:sp>
          <p:nvSpPr>
            <p:cNvPr id="69704" name="Line 77">
              <a:extLst>
                <a:ext uri="{FF2B5EF4-FFF2-40B4-BE49-F238E27FC236}">
                  <a16:creationId xmlns:a16="http://schemas.microsoft.com/office/drawing/2014/main" id="{134BF2B5-CE7E-664C-8A73-FDDFE10B2F3E}"/>
                </a:ext>
              </a:extLst>
            </p:cNvPr>
            <p:cNvSpPr>
              <a:spLocks noChangeShapeType="1"/>
            </p:cNvSpPr>
            <p:nvPr/>
          </p:nvSpPr>
          <p:spPr bwMode="auto">
            <a:xfrm flipV="1">
              <a:off x="3400" y="2425"/>
              <a:ext cx="840" cy="147"/>
            </a:xfrm>
            <a:prstGeom prst="line">
              <a:avLst/>
            </a:prstGeom>
            <a:noFill/>
            <a:ln w="50800">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69705" name="AutoShape 78">
              <a:extLst>
                <a:ext uri="{FF2B5EF4-FFF2-40B4-BE49-F238E27FC236}">
                  <a16:creationId xmlns:a16="http://schemas.microsoft.com/office/drawing/2014/main" id="{1AF09AC2-37C7-8B4E-AC51-BC7CE8AA7108}"/>
                </a:ext>
              </a:extLst>
            </p:cNvPr>
            <p:cNvSpPr>
              <a:spLocks noChangeArrowheads="1"/>
            </p:cNvSpPr>
            <p:nvPr/>
          </p:nvSpPr>
          <p:spPr bwMode="auto">
            <a:xfrm rot="10800000" flipH="1">
              <a:off x="3641" y="2650"/>
              <a:ext cx="1957" cy="365"/>
            </a:xfrm>
            <a:prstGeom prst="wedgeRectCallout">
              <a:avLst>
                <a:gd name="adj1" fmla="val -39375"/>
                <a:gd name="adj2" fmla="val 88630"/>
              </a:avLst>
            </a:prstGeom>
            <a:solidFill>
              <a:srgbClr val="FFFFFF"/>
            </a:solidFill>
            <a:ln w="12700">
              <a:solidFill>
                <a:schemeClr val="tx1"/>
              </a:solidFill>
              <a:miter lim="800000"/>
              <a:headEnd/>
              <a:tailEnd/>
            </a:ln>
          </p:spPr>
          <p:txBody>
            <a:bodyPr rot="10800000"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You Can Reach 128.89 Thru Me</a:t>
              </a:r>
            </a:p>
          </p:txBody>
        </p:sp>
      </p:grpSp>
      <p:sp>
        <p:nvSpPr>
          <p:cNvPr id="69694" name="AutoShape 79">
            <a:extLst>
              <a:ext uri="{FF2B5EF4-FFF2-40B4-BE49-F238E27FC236}">
                <a16:creationId xmlns:a16="http://schemas.microsoft.com/office/drawing/2014/main" id="{8F66107B-0AE1-4D42-AE69-54608CBD3738}"/>
              </a:ext>
            </a:extLst>
          </p:cNvPr>
          <p:cNvSpPr>
            <a:spLocks noChangeArrowheads="1"/>
          </p:cNvSpPr>
          <p:nvPr/>
        </p:nvSpPr>
        <p:spPr bwMode="auto">
          <a:xfrm rot="10800000">
            <a:off x="520700" y="3140075"/>
            <a:ext cx="2578100" cy="12049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pic>
        <p:nvPicPr>
          <p:cNvPr id="69695" name="Picture 80">
            <a:extLst>
              <a:ext uri="{FF2B5EF4-FFF2-40B4-BE49-F238E27FC236}">
                <a16:creationId xmlns:a16="http://schemas.microsoft.com/office/drawing/2014/main" id="{0FA6A0D2-709B-1D42-A0A8-D09D432E5C9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0650" y="4078288"/>
            <a:ext cx="7794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696" name="AutoShape 81">
            <a:extLst>
              <a:ext uri="{FF2B5EF4-FFF2-40B4-BE49-F238E27FC236}">
                <a16:creationId xmlns:a16="http://schemas.microsoft.com/office/drawing/2014/main" id="{58AE20A0-D80E-4942-BA5C-7F83F4AF3134}"/>
              </a:ext>
            </a:extLst>
          </p:cNvPr>
          <p:cNvSpPr>
            <a:spLocks noChangeArrowheads="1"/>
          </p:cNvSpPr>
          <p:nvPr/>
        </p:nvSpPr>
        <p:spPr bwMode="auto">
          <a:xfrm rot="10800000">
            <a:off x="3444875" y="3140075"/>
            <a:ext cx="2578100" cy="12049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69697" name="AutoShape 82">
            <a:extLst>
              <a:ext uri="{FF2B5EF4-FFF2-40B4-BE49-F238E27FC236}">
                <a16:creationId xmlns:a16="http://schemas.microsoft.com/office/drawing/2014/main" id="{20010D2B-24D8-3C45-AE83-96AE00993151}"/>
              </a:ext>
            </a:extLst>
          </p:cNvPr>
          <p:cNvSpPr>
            <a:spLocks noChangeArrowheads="1"/>
          </p:cNvSpPr>
          <p:nvPr/>
        </p:nvSpPr>
        <p:spPr bwMode="auto">
          <a:xfrm rot="10800000">
            <a:off x="6151563" y="3140075"/>
            <a:ext cx="2578100" cy="6461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pic>
        <p:nvPicPr>
          <p:cNvPr id="69698" name="Picture 83">
            <a:extLst>
              <a:ext uri="{FF2B5EF4-FFF2-40B4-BE49-F238E27FC236}">
                <a16:creationId xmlns:a16="http://schemas.microsoft.com/office/drawing/2014/main" id="{471A8149-8D55-B44E-B603-3D8BA64BC688}"/>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1200" y="3509963"/>
            <a:ext cx="7270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699" name="Picture 84">
            <a:extLst>
              <a:ext uri="{FF2B5EF4-FFF2-40B4-BE49-F238E27FC236}">
                <a16:creationId xmlns:a16="http://schemas.microsoft.com/office/drawing/2014/main" id="{BE452457-AC4D-0444-A596-82CF1E4B9F0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0200" y="5414963"/>
            <a:ext cx="8128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9700" name="Picture 85">
            <a:extLst>
              <a:ext uri="{FF2B5EF4-FFF2-40B4-BE49-F238E27FC236}">
                <a16:creationId xmlns:a16="http://schemas.microsoft.com/office/drawing/2014/main" id="{102F00AE-E30C-3B46-A27B-0B8900EB7FD2}"/>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4188" y="3768725"/>
            <a:ext cx="85725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701" name="Text Box 87">
            <a:extLst>
              <a:ext uri="{FF2B5EF4-FFF2-40B4-BE49-F238E27FC236}">
                <a16:creationId xmlns:a16="http://schemas.microsoft.com/office/drawing/2014/main" id="{81DFCD76-060D-C04F-972F-39CBC675E3B5}"/>
              </a:ext>
            </a:extLst>
          </p:cNvPr>
          <p:cNvSpPr txBox="1">
            <a:spLocks noChangeArrowheads="1"/>
          </p:cNvSpPr>
          <p:nvPr/>
        </p:nvSpPr>
        <p:spPr bwMode="auto">
          <a:xfrm>
            <a:off x="533400" y="1258888"/>
            <a:ext cx="25146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69702" name="Text Box 88">
            <a:extLst>
              <a:ext uri="{FF2B5EF4-FFF2-40B4-BE49-F238E27FC236}">
                <a16:creationId xmlns:a16="http://schemas.microsoft.com/office/drawing/2014/main" id="{887FEAC8-B591-474A-AF5A-3584155512A2}"/>
              </a:ext>
            </a:extLst>
          </p:cNvPr>
          <p:cNvSpPr txBox="1">
            <a:spLocks noChangeArrowheads="1"/>
          </p:cNvSpPr>
          <p:nvPr/>
        </p:nvSpPr>
        <p:spPr bwMode="auto">
          <a:xfrm>
            <a:off x="3429000" y="1258888"/>
            <a:ext cx="25146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69703" name="Text Box 89">
            <a:extLst>
              <a:ext uri="{FF2B5EF4-FFF2-40B4-BE49-F238E27FC236}">
                <a16:creationId xmlns:a16="http://schemas.microsoft.com/office/drawing/2014/main" id="{C05E7191-6772-854F-B331-D3B4D07D3367}"/>
              </a:ext>
            </a:extLst>
          </p:cNvPr>
          <p:cNvSpPr txBox="1">
            <a:spLocks noChangeArrowheads="1"/>
          </p:cNvSpPr>
          <p:nvPr/>
        </p:nvSpPr>
        <p:spPr bwMode="auto">
          <a:xfrm>
            <a:off x="6172200" y="1258888"/>
            <a:ext cx="25146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dissolve">
                                      <p:cBhvr>
                                        <p:cTn id="7" dur="500"/>
                                        <p:tgtEl>
                                          <p:spTgt spid="9"/>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ssolve">
                                      <p:cBhvr>
                                        <p:cTn id="11" dur="1000"/>
                                        <p:tgtEl>
                                          <p:spTgt spid="4"/>
                                        </p:tgtEl>
                                      </p:cBhvr>
                                    </p:animEffect>
                                  </p:childTnLst>
                                </p:cTn>
                              </p:par>
                            </p:childTnLst>
                          </p:cTn>
                        </p:par>
                        <p:par>
                          <p:cTn id="12" fill="hold" nodeType="afterGroup">
                            <p:stCondLst>
                              <p:cond delay="1500"/>
                            </p:stCondLst>
                            <p:childTnLst>
                              <p:par>
                                <p:cTn id="13" presetID="9"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dissolve">
                                      <p:cBhvr>
                                        <p:cTn id="15" dur="500"/>
                                        <p:tgtEl>
                                          <p:spTgt spid="6"/>
                                        </p:tgtEl>
                                      </p:cBhvr>
                                    </p:animEffect>
                                  </p:childTnLst>
                                </p:cTn>
                              </p:par>
                            </p:childTnLst>
                          </p:cTn>
                        </p:par>
                        <p:par>
                          <p:cTn id="16" fill="hold" nodeType="afterGroup">
                            <p:stCondLst>
                              <p:cond delay="2000"/>
                            </p:stCondLst>
                            <p:childTnLst>
                              <p:par>
                                <p:cTn id="17" presetID="9"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dissolve">
                                      <p:cBhvr>
                                        <p:cTn id="19" dur="1000"/>
                                        <p:tgtEl>
                                          <p:spTgt spid="5"/>
                                        </p:tgtEl>
                                      </p:cBhvr>
                                    </p:animEffect>
                                  </p:childTnLst>
                                </p:cTn>
                              </p:par>
                            </p:childTnLst>
                          </p:cTn>
                        </p:par>
                        <p:par>
                          <p:cTn id="20" fill="hold" nodeType="afterGroup">
                            <p:stCondLst>
                              <p:cond delay="3000"/>
                            </p:stCondLst>
                            <p:childTnLst>
                              <p:par>
                                <p:cTn id="21" presetID="9" presetClass="entr" presetSubtype="0"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dissolve">
                                      <p:cBhvr>
                                        <p:cTn id="23" dur="500"/>
                                        <p:tgtEl>
                                          <p:spTgt spid="7"/>
                                        </p:tgtEl>
                                      </p:cBhvr>
                                    </p:animEffect>
                                  </p:childTnLst>
                                </p:cTn>
                              </p:par>
                            </p:childTnLst>
                          </p:cTn>
                        </p:par>
                        <p:par>
                          <p:cTn id="24" fill="hold" nodeType="afterGroup">
                            <p:stCondLst>
                              <p:cond delay="3500"/>
                            </p:stCondLst>
                            <p:childTnLst>
                              <p:par>
                                <p:cTn id="25" presetID="9" presetClass="entr" presetSubtype="0"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Effect transition="in" filter="dissolve">
                                      <p:cBhvr>
                                        <p:cTn id="27" dur="1000"/>
                                        <p:tgtEl>
                                          <p:spTgt spid="2"/>
                                        </p:tgtEl>
                                      </p:cBhvr>
                                    </p:animEffect>
                                  </p:childTnLst>
                                </p:cTn>
                              </p:par>
                            </p:childTnLst>
                          </p:cTn>
                        </p:par>
                        <p:par>
                          <p:cTn id="28" fill="hold" nodeType="afterGroup">
                            <p:stCondLst>
                              <p:cond delay="4500"/>
                            </p:stCondLst>
                            <p:childTnLst>
                              <p:par>
                                <p:cTn id="29" presetID="9" presetClass="entr" presetSubtype="0" fill="hold" nodeType="afterEffect">
                                  <p:stCondLst>
                                    <p:cond delay="0"/>
                                  </p:stCondLst>
                                  <p:childTnLst>
                                    <p:set>
                                      <p:cBhvr>
                                        <p:cTn id="30" dur="1" fill="hold">
                                          <p:stCondLst>
                                            <p:cond delay="0"/>
                                          </p:stCondLst>
                                        </p:cTn>
                                        <p:tgtEl>
                                          <p:spTgt spid="3"/>
                                        </p:tgtEl>
                                        <p:attrNameLst>
                                          <p:attrName>style.visibility</p:attrName>
                                        </p:attrNameLst>
                                      </p:cBhvr>
                                      <p:to>
                                        <p:strVal val="visible"/>
                                      </p:to>
                                    </p:set>
                                    <p:animEffect transition="in" filter="dissolve">
                                      <p:cBhvr>
                                        <p:cTn id="31" dur="500"/>
                                        <p:tgtEl>
                                          <p:spTgt spid="3"/>
                                        </p:tgtEl>
                                      </p:cBhvr>
                                    </p:animEffect>
                                  </p:childTnLst>
                                </p:cTn>
                              </p:par>
                            </p:childTnLst>
                          </p:cTn>
                        </p:par>
                        <p:par>
                          <p:cTn id="32" fill="hold" nodeType="afterGroup">
                            <p:stCondLst>
                              <p:cond delay="5000"/>
                            </p:stCondLst>
                            <p:childTnLst>
                              <p:par>
                                <p:cTn id="33" presetID="9" presetClass="entr" presetSubtype="0" fill="hold"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dissolve">
                                      <p:cBhvr>
                                        <p:cTn id="35"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AutoShape 2">
            <a:extLst>
              <a:ext uri="{FF2B5EF4-FFF2-40B4-BE49-F238E27FC236}">
                <a16:creationId xmlns:a16="http://schemas.microsoft.com/office/drawing/2014/main" id="{E2E1AA0B-385E-8A44-B834-347B3E180935}"/>
              </a:ext>
            </a:extLst>
          </p:cNvPr>
          <p:cNvSpPr>
            <a:spLocks noChangeArrowheads="1"/>
          </p:cNvSpPr>
          <p:nvPr/>
        </p:nvSpPr>
        <p:spPr bwMode="auto">
          <a:xfrm rot="10800000">
            <a:off x="520700" y="3138488"/>
            <a:ext cx="2578100" cy="1204912"/>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1683" name="AutoShape 3">
            <a:extLst>
              <a:ext uri="{FF2B5EF4-FFF2-40B4-BE49-F238E27FC236}">
                <a16:creationId xmlns:a16="http://schemas.microsoft.com/office/drawing/2014/main" id="{D80DBDBC-B55B-4144-B841-983BE185451C}"/>
              </a:ext>
            </a:extLst>
          </p:cNvPr>
          <p:cNvSpPr>
            <a:spLocks noChangeArrowheads="1"/>
          </p:cNvSpPr>
          <p:nvPr/>
        </p:nvSpPr>
        <p:spPr bwMode="auto">
          <a:xfrm rot="10800000">
            <a:off x="3444875" y="3138488"/>
            <a:ext cx="2578100" cy="1204912"/>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1684" name="AutoShape 4">
            <a:extLst>
              <a:ext uri="{FF2B5EF4-FFF2-40B4-BE49-F238E27FC236}">
                <a16:creationId xmlns:a16="http://schemas.microsoft.com/office/drawing/2014/main" id="{5E7A20B4-B5F0-364F-A897-6C3D2789D0FF}"/>
              </a:ext>
            </a:extLst>
          </p:cNvPr>
          <p:cNvSpPr>
            <a:spLocks noChangeArrowheads="1"/>
          </p:cNvSpPr>
          <p:nvPr/>
        </p:nvSpPr>
        <p:spPr bwMode="auto">
          <a:xfrm rot="10800000">
            <a:off x="6151563" y="3138488"/>
            <a:ext cx="2578100" cy="646112"/>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1685" name="Rectangle 5">
            <a:extLst>
              <a:ext uri="{FF2B5EF4-FFF2-40B4-BE49-F238E27FC236}">
                <a16:creationId xmlns:a16="http://schemas.microsoft.com/office/drawing/2014/main" id="{8FE79CC2-F396-3C43-B7E3-D8727EE3445D}"/>
              </a:ext>
            </a:extLst>
          </p:cNvPr>
          <p:cNvSpPr>
            <a:spLocks noChangeArrowheads="1"/>
          </p:cNvSpPr>
          <p:nvPr/>
        </p:nvSpPr>
        <p:spPr bwMode="auto">
          <a:xfrm>
            <a:off x="4929188" y="4791075"/>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71686" name="Line 6">
            <a:extLst>
              <a:ext uri="{FF2B5EF4-FFF2-40B4-BE49-F238E27FC236}">
                <a16:creationId xmlns:a16="http://schemas.microsoft.com/office/drawing/2014/main" id="{A6D33079-0DF7-1F49-A7B6-5578381AE532}"/>
              </a:ext>
            </a:extLst>
          </p:cNvPr>
          <p:cNvSpPr>
            <a:spLocks noChangeShapeType="1"/>
          </p:cNvSpPr>
          <p:nvPr/>
        </p:nvSpPr>
        <p:spPr bwMode="auto">
          <a:xfrm>
            <a:off x="7499350" y="3824288"/>
            <a:ext cx="127635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1687" name="Rectangle 7">
            <a:extLst>
              <a:ext uri="{FF2B5EF4-FFF2-40B4-BE49-F238E27FC236}">
                <a16:creationId xmlns:a16="http://schemas.microsoft.com/office/drawing/2014/main" id="{01AF287B-3E7A-2A41-87E9-7E492BDCD608}"/>
              </a:ext>
            </a:extLst>
          </p:cNvPr>
          <p:cNvSpPr>
            <a:spLocks noChangeArrowheads="1"/>
          </p:cNvSpPr>
          <p:nvPr/>
        </p:nvSpPr>
        <p:spPr bwMode="auto">
          <a:xfrm>
            <a:off x="8086725" y="3544888"/>
            <a:ext cx="7254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128.89</a:t>
            </a:r>
          </a:p>
        </p:txBody>
      </p:sp>
      <p:sp>
        <p:nvSpPr>
          <p:cNvPr id="71688" name="Line 8">
            <a:extLst>
              <a:ext uri="{FF2B5EF4-FFF2-40B4-BE49-F238E27FC236}">
                <a16:creationId xmlns:a16="http://schemas.microsoft.com/office/drawing/2014/main" id="{0C807185-743F-C247-81E5-C5CE5D3E11F1}"/>
              </a:ext>
            </a:extLst>
          </p:cNvPr>
          <p:cNvSpPr>
            <a:spLocks noChangeShapeType="1"/>
          </p:cNvSpPr>
          <p:nvPr/>
        </p:nvSpPr>
        <p:spPr bwMode="auto">
          <a:xfrm flipV="1">
            <a:off x="4722813" y="3824288"/>
            <a:ext cx="2552700" cy="423862"/>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1689" name="Line 9">
            <a:extLst>
              <a:ext uri="{FF2B5EF4-FFF2-40B4-BE49-F238E27FC236}">
                <a16:creationId xmlns:a16="http://schemas.microsoft.com/office/drawing/2014/main" id="{BA006060-9048-AD4F-AFF4-AC070894C3BD}"/>
              </a:ext>
            </a:extLst>
          </p:cNvPr>
          <p:cNvSpPr>
            <a:spLocks noChangeShapeType="1"/>
          </p:cNvSpPr>
          <p:nvPr/>
        </p:nvSpPr>
        <p:spPr bwMode="auto">
          <a:xfrm>
            <a:off x="1974850" y="4248150"/>
            <a:ext cx="270510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1690" name="Rectangle 10">
            <a:extLst>
              <a:ext uri="{FF2B5EF4-FFF2-40B4-BE49-F238E27FC236}">
                <a16:creationId xmlns:a16="http://schemas.microsoft.com/office/drawing/2014/main" id="{DF5180FF-9D9D-5244-BDBB-1A471E8C3164}"/>
              </a:ext>
            </a:extLst>
          </p:cNvPr>
          <p:cNvSpPr>
            <a:spLocks noChangeArrowheads="1"/>
          </p:cNvSpPr>
          <p:nvPr/>
        </p:nvSpPr>
        <p:spPr bwMode="auto">
          <a:xfrm>
            <a:off x="5219700" y="3817938"/>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sp>
        <p:nvSpPr>
          <p:cNvPr id="71691" name="Rectangle 11">
            <a:extLst>
              <a:ext uri="{FF2B5EF4-FFF2-40B4-BE49-F238E27FC236}">
                <a16:creationId xmlns:a16="http://schemas.microsoft.com/office/drawing/2014/main" id="{B940E3FA-F456-C444-8DBB-80FBA67422FB}"/>
              </a:ext>
            </a:extLst>
          </p:cNvPr>
          <p:cNvSpPr>
            <a:spLocks noChangeArrowheads="1"/>
          </p:cNvSpPr>
          <p:nvPr/>
        </p:nvSpPr>
        <p:spPr bwMode="auto">
          <a:xfrm>
            <a:off x="2566988" y="3948113"/>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71692" name="Rectangle 12">
            <a:extLst>
              <a:ext uri="{FF2B5EF4-FFF2-40B4-BE49-F238E27FC236}">
                <a16:creationId xmlns:a16="http://schemas.microsoft.com/office/drawing/2014/main" id="{A26A731D-8CBF-E049-A554-73D897947C1D}"/>
              </a:ext>
            </a:extLst>
          </p:cNvPr>
          <p:cNvSpPr>
            <a:spLocks noChangeArrowheads="1"/>
          </p:cNvSpPr>
          <p:nvPr/>
        </p:nvSpPr>
        <p:spPr bwMode="auto">
          <a:xfrm>
            <a:off x="7799388" y="3563938"/>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pic>
        <p:nvPicPr>
          <p:cNvPr id="71693" name="Picture 13">
            <a:extLst>
              <a:ext uri="{FF2B5EF4-FFF2-40B4-BE49-F238E27FC236}">
                <a16:creationId xmlns:a16="http://schemas.microsoft.com/office/drawing/2014/main" id="{B5F96A66-1ABD-834C-A2FB-83DC9A0B22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0650" y="4076700"/>
            <a:ext cx="7794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94" name="Picture 14">
            <a:extLst>
              <a:ext uri="{FF2B5EF4-FFF2-40B4-BE49-F238E27FC236}">
                <a16:creationId xmlns:a16="http://schemas.microsoft.com/office/drawing/2014/main" id="{A802A4FB-7C58-3840-A6B8-CAF493CAC013}"/>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1200" y="3508375"/>
            <a:ext cx="7270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695" name="Line 15">
            <a:extLst>
              <a:ext uri="{FF2B5EF4-FFF2-40B4-BE49-F238E27FC236}">
                <a16:creationId xmlns:a16="http://schemas.microsoft.com/office/drawing/2014/main" id="{8C47C1C1-1D68-3847-80F6-64F29EB0F71E}"/>
              </a:ext>
            </a:extLst>
          </p:cNvPr>
          <p:cNvSpPr>
            <a:spLocks noChangeShapeType="1"/>
          </p:cNvSpPr>
          <p:nvPr/>
        </p:nvSpPr>
        <p:spPr bwMode="auto">
          <a:xfrm>
            <a:off x="6899275" y="5688013"/>
            <a:ext cx="127635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1696" name="Line 16">
            <a:extLst>
              <a:ext uri="{FF2B5EF4-FFF2-40B4-BE49-F238E27FC236}">
                <a16:creationId xmlns:a16="http://schemas.microsoft.com/office/drawing/2014/main" id="{A6B26482-2116-BB4B-9571-BB86373A12CD}"/>
              </a:ext>
            </a:extLst>
          </p:cNvPr>
          <p:cNvSpPr>
            <a:spLocks noChangeShapeType="1"/>
          </p:cNvSpPr>
          <p:nvPr/>
        </p:nvSpPr>
        <p:spPr bwMode="auto">
          <a:xfrm>
            <a:off x="4872038" y="4586288"/>
            <a:ext cx="1906587" cy="1008062"/>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1697" name="Rectangle 17">
            <a:extLst>
              <a:ext uri="{FF2B5EF4-FFF2-40B4-BE49-F238E27FC236}">
                <a16:creationId xmlns:a16="http://schemas.microsoft.com/office/drawing/2014/main" id="{B088D34B-66E9-E643-94F0-B11D4153AF45}"/>
              </a:ext>
            </a:extLst>
          </p:cNvPr>
          <p:cNvSpPr>
            <a:spLocks noChangeArrowheads="1"/>
          </p:cNvSpPr>
          <p:nvPr/>
        </p:nvSpPr>
        <p:spPr bwMode="auto">
          <a:xfrm>
            <a:off x="6692900" y="5962650"/>
            <a:ext cx="687388"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171.69</a:t>
            </a:r>
          </a:p>
        </p:txBody>
      </p:sp>
      <p:pic>
        <p:nvPicPr>
          <p:cNvPr id="71698" name="Picture 18">
            <a:extLst>
              <a:ext uri="{FF2B5EF4-FFF2-40B4-BE49-F238E27FC236}">
                <a16:creationId xmlns:a16="http://schemas.microsoft.com/office/drawing/2014/main" id="{741CC332-3282-CA43-8D9D-D90A7C3AE83E}"/>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0200" y="5413375"/>
            <a:ext cx="8128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699" name="Picture 19">
            <a:extLst>
              <a:ext uri="{FF2B5EF4-FFF2-40B4-BE49-F238E27FC236}">
                <a16:creationId xmlns:a16="http://schemas.microsoft.com/office/drawing/2014/main" id="{386ED1C6-6B96-8D4F-9D9D-B7402F973664}"/>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4188" y="3767138"/>
            <a:ext cx="857250" cy="92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1700" name="Rectangle 20">
            <a:extLst>
              <a:ext uri="{FF2B5EF4-FFF2-40B4-BE49-F238E27FC236}">
                <a16:creationId xmlns:a16="http://schemas.microsoft.com/office/drawing/2014/main" id="{9F3686B9-A5EE-5241-986D-B6396F8E5A82}"/>
              </a:ext>
            </a:extLst>
          </p:cNvPr>
          <p:cNvSpPr>
            <a:spLocks noChangeArrowheads="1"/>
          </p:cNvSpPr>
          <p:nvPr/>
        </p:nvSpPr>
        <p:spPr bwMode="auto">
          <a:xfrm>
            <a:off x="533400"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In </a:t>
            </a:r>
          </a:p>
          <a:p>
            <a:pPr algn="ctr"/>
            <a:r>
              <a:rPr lang="en-US" altLang="nb-NO" sz="1400" b="1">
                <a:solidFill>
                  <a:schemeClr val="bg2"/>
                </a:solidFill>
              </a:rPr>
              <a:t>Label</a:t>
            </a:r>
          </a:p>
        </p:txBody>
      </p:sp>
      <p:sp>
        <p:nvSpPr>
          <p:cNvPr id="71701" name="Rectangle 21">
            <a:extLst>
              <a:ext uri="{FF2B5EF4-FFF2-40B4-BE49-F238E27FC236}">
                <a16:creationId xmlns:a16="http://schemas.microsoft.com/office/drawing/2014/main" id="{B6576F49-0B06-AE44-BB02-0F0767FAA749}"/>
              </a:ext>
            </a:extLst>
          </p:cNvPr>
          <p:cNvSpPr>
            <a:spLocks noChangeArrowheads="1"/>
          </p:cNvSpPr>
          <p:nvPr/>
        </p:nvSpPr>
        <p:spPr bwMode="auto">
          <a:xfrm>
            <a:off x="1055688" y="1638300"/>
            <a:ext cx="950912"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Address </a:t>
            </a:r>
          </a:p>
          <a:p>
            <a:pPr algn="ctr"/>
            <a:r>
              <a:rPr lang="en-US" altLang="nb-NO" sz="1400" b="1">
                <a:solidFill>
                  <a:schemeClr val="bg2"/>
                </a:solidFill>
              </a:rPr>
              <a:t>Prefix</a:t>
            </a:r>
          </a:p>
        </p:txBody>
      </p:sp>
      <p:sp>
        <p:nvSpPr>
          <p:cNvPr id="71702" name="Rectangle 22">
            <a:extLst>
              <a:ext uri="{FF2B5EF4-FFF2-40B4-BE49-F238E27FC236}">
                <a16:creationId xmlns:a16="http://schemas.microsoft.com/office/drawing/2014/main" id="{ECC91ECA-815E-E340-B156-30D4CEEC391D}"/>
              </a:ext>
            </a:extLst>
          </p:cNvPr>
          <p:cNvSpPr>
            <a:spLocks noChangeArrowheads="1"/>
          </p:cNvSpPr>
          <p:nvPr/>
        </p:nvSpPr>
        <p:spPr bwMode="auto">
          <a:xfrm>
            <a:off x="1055688" y="2146300"/>
            <a:ext cx="950912"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a:t>
            </a:r>
          </a:p>
        </p:txBody>
      </p:sp>
      <p:sp>
        <p:nvSpPr>
          <p:cNvPr id="71703" name="Rectangle 23">
            <a:extLst>
              <a:ext uri="{FF2B5EF4-FFF2-40B4-BE49-F238E27FC236}">
                <a16:creationId xmlns:a16="http://schemas.microsoft.com/office/drawing/2014/main" id="{F9C3079F-A301-9F49-8107-AF3926BDD754}"/>
              </a:ext>
            </a:extLst>
          </p:cNvPr>
          <p:cNvSpPr>
            <a:spLocks noChangeArrowheads="1"/>
          </p:cNvSpPr>
          <p:nvPr/>
        </p:nvSpPr>
        <p:spPr bwMode="auto">
          <a:xfrm>
            <a:off x="1055688" y="2484438"/>
            <a:ext cx="950912"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171.69</a:t>
            </a:r>
          </a:p>
        </p:txBody>
      </p:sp>
      <p:sp>
        <p:nvSpPr>
          <p:cNvPr id="71704" name="Rectangle 24">
            <a:extLst>
              <a:ext uri="{FF2B5EF4-FFF2-40B4-BE49-F238E27FC236}">
                <a16:creationId xmlns:a16="http://schemas.microsoft.com/office/drawing/2014/main" id="{CCBE9C52-625A-5D4B-A6F9-6EFC2D7360DA}"/>
              </a:ext>
            </a:extLst>
          </p:cNvPr>
          <p:cNvSpPr>
            <a:spLocks noChangeArrowheads="1"/>
          </p:cNvSpPr>
          <p:nvPr/>
        </p:nvSpPr>
        <p:spPr bwMode="auto">
          <a:xfrm>
            <a:off x="1055688" y="2822575"/>
            <a:ext cx="950912"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05" name="Rectangle 25">
            <a:extLst>
              <a:ext uri="{FF2B5EF4-FFF2-40B4-BE49-F238E27FC236}">
                <a16:creationId xmlns:a16="http://schemas.microsoft.com/office/drawing/2014/main" id="{DB5EA645-A519-784F-85C8-9E59D3A51DF7}"/>
              </a:ext>
            </a:extLst>
          </p:cNvPr>
          <p:cNvSpPr>
            <a:spLocks noChangeArrowheads="1"/>
          </p:cNvSpPr>
          <p:nvPr/>
        </p:nvSpPr>
        <p:spPr bwMode="auto">
          <a:xfrm>
            <a:off x="2032000"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a:t>
            </a:r>
          </a:p>
          <a:p>
            <a:pPr algn="ctr"/>
            <a:r>
              <a:rPr lang="en-US" altLang="nb-NO" sz="1400" b="1">
                <a:solidFill>
                  <a:schemeClr val="bg2"/>
                </a:solidFill>
              </a:rPr>
              <a:t>I’face</a:t>
            </a:r>
          </a:p>
        </p:txBody>
      </p:sp>
      <p:sp>
        <p:nvSpPr>
          <p:cNvPr id="71706" name="Rectangle 26">
            <a:extLst>
              <a:ext uri="{FF2B5EF4-FFF2-40B4-BE49-F238E27FC236}">
                <a16:creationId xmlns:a16="http://schemas.microsoft.com/office/drawing/2014/main" id="{1DE4FE4B-0681-954E-98FC-17102FBFCC11}"/>
              </a:ext>
            </a:extLst>
          </p:cNvPr>
          <p:cNvSpPr>
            <a:spLocks noChangeArrowheads="1"/>
          </p:cNvSpPr>
          <p:nvPr/>
        </p:nvSpPr>
        <p:spPr bwMode="auto">
          <a:xfrm>
            <a:off x="2032000" y="21463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a:t>
            </a:r>
          </a:p>
        </p:txBody>
      </p:sp>
      <p:sp>
        <p:nvSpPr>
          <p:cNvPr id="71707" name="Rectangle 27">
            <a:extLst>
              <a:ext uri="{FF2B5EF4-FFF2-40B4-BE49-F238E27FC236}">
                <a16:creationId xmlns:a16="http://schemas.microsoft.com/office/drawing/2014/main" id="{B953A6F1-C84E-A94E-B8DD-4A571AD2D413}"/>
              </a:ext>
            </a:extLst>
          </p:cNvPr>
          <p:cNvSpPr>
            <a:spLocks noChangeArrowheads="1"/>
          </p:cNvSpPr>
          <p:nvPr/>
        </p:nvSpPr>
        <p:spPr bwMode="auto">
          <a:xfrm>
            <a:off x="2032000" y="248443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a:t>
            </a:r>
          </a:p>
        </p:txBody>
      </p:sp>
      <p:sp>
        <p:nvSpPr>
          <p:cNvPr id="71708" name="Rectangle 28">
            <a:extLst>
              <a:ext uri="{FF2B5EF4-FFF2-40B4-BE49-F238E27FC236}">
                <a16:creationId xmlns:a16="http://schemas.microsoft.com/office/drawing/2014/main" id="{39269942-3C8C-AF4C-95A8-94F7C94259C6}"/>
              </a:ext>
            </a:extLst>
          </p:cNvPr>
          <p:cNvSpPr>
            <a:spLocks noChangeArrowheads="1"/>
          </p:cNvSpPr>
          <p:nvPr/>
        </p:nvSpPr>
        <p:spPr bwMode="auto">
          <a:xfrm>
            <a:off x="2032000"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09" name="Rectangle 29">
            <a:extLst>
              <a:ext uri="{FF2B5EF4-FFF2-40B4-BE49-F238E27FC236}">
                <a16:creationId xmlns:a16="http://schemas.microsoft.com/office/drawing/2014/main" id="{A6B73D71-17CB-A542-A82C-DE43CFE488E8}"/>
              </a:ext>
            </a:extLst>
          </p:cNvPr>
          <p:cNvSpPr>
            <a:spLocks noChangeArrowheads="1"/>
          </p:cNvSpPr>
          <p:nvPr/>
        </p:nvSpPr>
        <p:spPr bwMode="auto">
          <a:xfrm>
            <a:off x="2557463"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 </a:t>
            </a:r>
          </a:p>
          <a:p>
            <a:pPr algn="ctr"/>
            <a:r>
              <a:rPr lang="en-US" altLang="nb-NO" sz="1400" b="1">
                <a:solidFill>
                  <a:schemeClr val="bg2"/>
                </a:solidFill>
              </a:rPr>
              <a:t>Label</a:t>
            </a:r>
          </a:p>
        </p:txBody>
      </p:sp>
      <p:sp>
        <p:nvSpPr>
          <p:cNvPr id="71710" name="Rectangle 30">
            <a:extLst>
              <a:ext uri="{FF2B5EF4-FFF2-40B4-BE49-F238E27FC236}">
                <a16:creationId xmlns:a16="http://schemas.microsoft.com/office/drawing/2014/main" id="{A4BADA83-89B2-2049-B813-F28D9C6F926B}"/>
              </a:ext>
            </a:extLst>
          </p:cNvPr>
          <p:cNvSpPr>
            <a:spLocks noChangeArrowheads="1"/>
          </p:cNvSpPr>
          <p:nvPr/>
        </p:nvSpPr>
        <p:spPr bwMode="auto">
          <a:xfrm>
            <a:off x="3462338"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In </a:t>
            </a:r>
          </a:p>
          <a:p>
            <a:pPr algn="ctr"/>
            <a:r>
              <a:rPr lang="en-US" altLang="nb-NO" sz="1400" b="1"/>
              <a:t>Label</a:t>
            </a:r>
          </a:p>
        </p:txBody>
      </p:sp>
      <p:sp>
        <p:nvSpPr>
          <p:cNvPr id="71711" name="Rectangle 31">
            <a:extLst>
              <a:ext uri="{FF2B5EF4-FFF2-40B4-BE49-F238E27FC236}">
                <a16:creationId xmlns:a16="http://schemas.microsoft.com/office/drawing/2014/main" id="{E19227E0-63F6-324D-BD89-7601038F3F0D}"/>
              </a:ext>
            </a:extLst>
          </p:cNvPr>
          <p:cNvSpPr>
            <a:spLocks noChangeArrowheads="1"/>
          </p:cNvSpPr>
          <p:nvPr/>
        </p:nvSpPr>
        <p:spPr bwMode="auto">
          <a:xfrm>
            <a:off x="3984625" y="1638300"/>
            <a:ext cx="950913"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Address </a:t>
            </a:r>
          </a:p>
          <a:p>
            <a:pPr algn="ctr"/>
            <a:r>
              <a:rPr lang="en-US" altLang="nb-NO" sz="1400" b="1"/>
              <a:t>Prefix</a:t>
            </a:r>
          </a:p>
        </p:txBody>
      </p:sp>
      <p:sp>
        <p:nvSpPr>
          <p:cNvPr id="71712" name="Rectangle 32">
            <a:extLst>
              <a:ext uri="{FF2B5EF4-FFF2-40B4-BE49-F238E27FC236}">
                <a16:creationId xmlns:a16="http://schemas.microsoft.com/office/drawing/2014/main" id="{54D57A91-1DF3-304C-BA16-0A466D24203B}"/>
              </a:ext>
            </a:extLst>
          </p:cNvPr>
          <p:cNvSpPr>
            <a:spLocks noChangeArrowheads="1"/>
          </p:cNvSpPr>
          <p:nvPr/>
        </p:nvSpPr>
        <p:spPr bwMode="auto">
          <a:xfrm>
            <a:off x="3984625" y="2146300"/>
            <a:ext cx="950913"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128.89</a:t>
            </a:r>
          </a:p>
        </p:txBody>
      </p:sp>
      <p:sp>
        <p:nvSpPr>
          <p:cNvPr id="71713" name="Rectangle 33">
            <a:extLst>
              <a:ext uri="{FF2B5EF4-FFF2-40B4-BE49-F238E27FC236}">
                <a16:creationId xmlns:a16="http://schemas.microsoft.com/office/drawing/2014/main" id="{76CFA436-DEBD-994E-90CF-A96B336A0E89}"/>
              </a:ext>
            </a:extLst>
          </p:cNvPr>
          <p:cNvSpPr>
            <a:spLocks noChangeArrowheads="1"/>
          </p:cNvSpPr>
          <p:nvPr/>
        </p:nvSpPr>
        <p:spPr bwMode="auto">
          <a:xfrm>
            <a:off x="3984625" y="2484438"/>
            <a:ext cx="950913"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171.69</a:t>
            </a:r>
          </a:p>
        </p:txBody>
      </p:sp>
      <p:sp>
        <p:nvSpPr>
          <p:cNvPr id="71714" name="Rectangle 34">
            <a:extLst>
              <a:ext uri="{FF2B5EF4-FFF2-40B4-BE49-F238E27FC236}">
                <a16:creationId xmlns:a16="http://schemas.microsoft.com/office/drawing/2014/main" id="{0809B660-80C4-D342-9944-7D7CAF1CF3C2}"/>
              </a:ext>
            </a:extLst>
          </p:cNvPr>
          <p:cNvSpPr>
            <a:spLocks noChangeArrowheads="1"/>
          </p:cNvSpPr>
          <p:nvPr/>
        </p:nvSpPr>
        <p:spPr bwMode="auto">
          <a:xfrm>
            <a:off x="3984625" y="2822575"/>
            <a:ext cx="950913"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71715" name="Rectangle 35">
            <a:extLst>
              <a:ext uri="{FF2B5EF4-FFF2-40B4-BE49-F238E27FC236}">
                <a16:creationId xmlns:a16="http://schemas.microsoft.com/office/drawing/2014/main" id="{390C79A1-4626-1648-B8B5-FDCD26C7F1B7}"/>
              </a:ext>
            </a:extLst>
          </p:cNvPr>
          <p:cNvSpPr>
            <a:spLocks noChangeArrowheads="1"/>
          </p:cNvSpPr>
          <p:nvPr/>
        </p:nvSpPr>
        <p:spPr bwMode="auto">
          <a:xfrm>
            <a:off x="4959350"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Out</a:t>
            </a:r>
          </a:p>
          <a:p>
            <a:pPr algn="ctr"/>
            <a:r>
              <a:rPr lang="en-US" altLang="nb-NO" sz="1400" b="1"/>
              <a:t>I’face</a:t>
            </a:r>
          </a:p>
        </p:txBody>
      </p:sp>
      <p:sp>
        <p:nvSpPr>
          <p:cNvPr id="71716" name="Rectangle 36">
            <a:extLst>
              <a:ext uri="{FF2B5EF4-FFF2-40B4-BE49-F238E27FC236}">
                <a16:creationId xmlns:a16="http://schemas.microsoft.com/office/drawing/2014/main" id="{67123ACC-A963-EA4B-A8D5-880A4754AEDF}"/>
              </a:ext>
            </a:extLst>
          </p:cNvPr>
          <p:cNvSpPr>
            <a:spLocks noChangeArrowheads="1"/>
          </p:cNvSpPr>
          <p:nvPr/>
        </p:nvSpPr>
        <p:spPr bwMode="auto">
          <a:xfrm>
            <a:off x="4959350" y="21463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0</a:t>
            </a:r>
          </a:p>
        </p:txBody>
      </p:sp>
      <p:sp>
        <p:nvSpPr>
          <p:cNvPr id="71717" name="Rectangle 37">
            <a:extLst>
              <a:ext uri="{FF2B5EF4-FFF2-40B4-BE49-F238E27FC236}">
                <a16:creationId xmlns:a16="http://schemas.microsoft.com/office/drawing/2014/main" id="{529C049E-061D-AA46-8AEC-E22E93F38540}"/>
              </a:ext>
            </a:extLst>
          </p:cNvPr>
          <p:cNvSpPr>
            <a:spLocks noChangeArrowheads="1"/>
          </p:cNvSpPr>
          <p:nvPr/>
        </p:nvSpPr>
        <p:spPr bwMode="auto">
          <a:xfrm>
            <a:off x="4959350" y="248443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a:t>
            </a:r>
          </a:p>
        </p:txBody>
      </p:sp>
      <p:sp>
        <p:nvSpPr>
          <p:cNvPr id="71718" name="Rectangle 38">
            <a:extLst>
              <a:ext uri="{FF2B5EF4-FFF2-40B4-BE49-F238E27FC236}">
                <a16:creationId xmlns:a16="http://schemas.microsoft.com/office/drawing/2014/main" id="{86E89A26-C694-7444-967C-A695F1766F99}"/>
              </a:ext>
            </a:extLst>
          </p:cNvPr>
          <p:cNvSpPr>
            <a:spLocks noChangeArrowheads="1"/>
          </p:cNvSpPr>
          <p:nvPr/>
        </p:nvSpPr>
        <p:spPr bwMode="auto">
          <a:xfrm>
            <a:off x="4959350"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71719" name="Rectangle 39">
            <a:extLst>
              <a:ext uri="{FF2B5EF4-FFF2-40B4-BE49-F238E27FC236}">
                <a16:creationId xmlns:a16="http://schemas.microsoft.com/office/drawing/2014/main" id="{A5EF8DE5-98F7-CC42-9377-EE3927A8D0ED}"/>
              </a:ext>
            </a:extLst>
          </p:cNvPr>
          <p:cNvSpPr>
            <a:spLocks noChangeArrowheads="1"/>
          </p:cNvSpPr>
          <p:nvPr/>
        </p:nvSpPr>
        <p:spPr bwMode="auto">
          <a:xfrm>
            <a:off x="5484813"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Out </a:t>
            </a:r>
          </a:p>
          <a:p>
            <a:pPr algn="ctr"/>
            <a:r>
              <a:rPr lang="en-US" altLang="nb-NO" sz="1400" b="1"/>
              <a:t>Label</a:t>
            </a:r>
          </a:p>
        </p:txBody>
      </p:sp>
      <p:sp>
        <p:nvSpPr>
          <p:cNvPr id="71720" name="Rectangle 40">
            <a:extLst>
              <a:ext uri="{FF2B5EF4-FFF2-40B4-BE49-F238E27FC236}">
                <a16:creationId xmlns:a16="http://schemas.microsoft.com/office/drawing/2014/main" id="{556AD60A-B141-504A-BC19-DBBD2E81D34A}"/>
              </a:ext>
            </a:extLst>
          </p:cNvPr>
          <p:cNvSpPr>
            <a:spLocks noChangeArrowheads="1"/>
          </p:cNvSpPr>
          <p:nvPr/>
        </p:nvSpPr>
        <p:spPr bwMode="auto">
          <a:xfrm>
            <a:off x="6164263"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In </a:t>
            </a:r>
          </a:p>
          <a:p>
            <a:pPr algn="ctr"/>
            <a:r>
              <a:rPr lang="en-US" altLang="nb-NO" sz="1400" b="1">
                <a:solidFill>
                  <a:schemeClr val="bg2"/>
                </a:solidFill>
              </a:rPr>
              <a:t>Label</a:t>
            </a:r>
          </a:p>
        </p:txBody>
      </p:sp>
      <p:sp>
        <p:nvSpPr>
          <p:cNvPr id="71721" name="Rectangle 41">
            <a:extLst>
              <a:ext uri="{FF2B5EF4-FFF2-40B4-BE49-F238E27FC236}">
                <a16:creationId xmlns:a16="http://schemas.microsoft.com/office/drawing/2014/main" id="{7CA06C7E-9652-D54B-B610-D321CA95041C}"/>
              </a:ext>
            </a:extLst>
          </p:cNvPr>
          <p:cNvSpPr>
            <a:spLocks noChangeArrowheads="1"/>
          </p:cNvSpPr>
          <p:nvPr/>
        </p:nvSpPr>
        <p:spPr bwMode="auto">
          <a:xfrm>
            <a:off x="6686550" y="1638300"/>
            <a:ext cx="950913"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Address </a:t>
            </a:r>
          </a:p>
          <a:p>
            <a:pPr algn="ctr"/>
            <a:r>
              <a:rPr lang="en-US" altLang="nb-NO" sz="1400" b="1">
                <a:solidFill>
                  <a:schemeClr val="bg2"/>
                </a:solidFill>
              </a:rPr>
              <a:t>Prefix</a:t>
            </a:r>
          </a:p>
        </p:txBody>
      </p:sp>
      <p:sp>
        <p:nvSpPr>
          <p:cNvPr id="71722" name="Rectangle 42">
            <a:extLst>
              <a:ext uri="{FF2B5EF4-FFF2-40B4-BE49-F238E27FC236}">
                <a16:creationId xmlns:a16="http://schemas.microsoft.com/office/drawing/2014/main" id="{29EFD394-A0B5-304E-916F-156C24DCCC75}"/>
              </a:ext>
            </a:extLst>
          </p:cNvPr>
          <p:cNvSpPr>
            <a:spLocks noChangeArrowheads="1"/>
          </p:cNvSpPr>
          <p:nvPr/>
        </p:nvSpPr>
        <p:spPr bwMode="auto">
          <a:xfrm>
            <a:off x="6686550" y="2146300"/>
            <a:ext cx="950913"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a:t>
            </a:r>
          </a:p>
        </p:txBody>
      </p:sp>
      <p:sp>
        <p:nvSpPr>
          <p:cNvPr id="71723" name="Rectangle 43">
            <a:extLst>
              <a:ext uri="{FF2B5EF4-FFF2-40B4-BE49-F238E27FC236}">
                <a16:creationId xmlns:a16="http://schemas.microsoft.com/office/drawing/2014/main" id="{45BD2AEE-E8B8-6D4D-B795-2CFF895DE233}"/>
              </a:ext>
            </a:extLst>
          </p:cNvPr>
          <p:cNvSpPr>
            <a:spLocks noChangeArrowheads="1"/>
          </p:cNvSpPr>
          <p:nvPr/>
        </p:nvSpPr>
        <p:spPr bwMode="auto">
          <a:xfrm>
            <a:off x="6686550" y="2484438"/>
            <a:ext cx="950913"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1724" name="Rectangle 44">
            <a:extLst>
              <a:ext uri="{FF2B5EF4-FFF2-40B4-BE49-F238E27FC236}">
                <a16:creationId xmlns:a16="http://schemas.microsoft.com/office/drawing/2014/main" id="{1B83A3B5-871D-6840-8E00-8CD8317AD2F1}"/>
              </a:ext>
            </a:extLst>
          </p:cNvPr>
          <p:cNvSpPr>
            <a:spLocks noChangeArrowheads="1"/>
          </p:cNvSpPr>
          <p:nvPr/>
        </p:nvSpPr>
        <p:spPr bwMode="auto">
          <a:xfrm>
            <a:off x="6686550" y="2822575"/>
            <a:ext cx="950913"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25" name="Rectangle 45">
            <a:extLst>
              <a:ext uri="{FF2B5EF4-FFF2-40B4-BE49-F238E27FC236}">
                <a16:creationId xmlns:a16="http://schemas.microsoft.com/office/drawing/2014/main" id="{8C38536F-28FF-F148-97DF-7208C9225F43}"/>
              </a:ext>
            </a:extLst>
          </p:cNvPr>
          <p:cNvSpPr>
            <a:spLocks noChangeArrowheads="1"/>
          </p:cNvSpPr>
          <p:nvPr/>
        </p:nvSpPr>
        <p:spPr bwMode="auto">
          <a:xfrm>
            <a:off x="7662863"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a:t>
            </a:r>
          </a:p>
          <a:p>
            <a:pPr algn="ctr"/>
            <a:r>
              <a:rPr lang="en-US" altLang="nb-NO" sz="1400" b="1">
                <a:solidFill>
                  <a:schemeClr val="bg2"/>
                </a:solidFill>
              </a:rPr>
              <a:t>I’face</a:t>
            </a:r>
          </a:p>
        </p:txBody>
      </p:sp>
      <p:sp>
        <p:nvSpPr>
          <p:cNvPr id="71726" name="Rectangle 46">
            <a:extLst>
              <a:ext uri="{FF2B5EF4-FFF2-40B4-BE49-F238E27FC236}">
                <a16:creationId xmlns:a16="http://schemas.microsoft.com/office/drawing/2014/main" id="{6889E770-4D93-0C40-B98A-15791590A669}"/>
              </a:ext>
            </a:extLst>
          </p:cNvPr>
          <p:cNvSpPr>
            <a:spLocks noChangeArrowheads="1"/>
          </p:cNvSpPr>
          <p:nvPr/>
        </p:nvSpPr>
        <p:spPr bwMode="auto">
          <a:xfrm>
            <a:off x="7662863" y="21463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0</a:t>
            </a:r>
          </a:p>
        </p:txBody>
      </p:sp>
      <p:sp>
        <p:nvSpPr>
          <p:cNvPr id="71727" name="Rectangle 47">
            <a:extLst>
              <a:ext uri="{FF2B5EF4-FFF2-40B4-BE49-F238E27FC236}">
                <a16:creationId xmlns:a16="http://schemas.microsoft.com/office/drawing/2014/main" id="{42C8FF1C-9C34-9B49-B5D9-B46F060D7DCD}"/>
              </a:ext>
            </a:extLst>
          </p:cNvPr>
          <p:cNvSpPr>
            <a:spLocks noChangeArrowheads="1"/>
          </p:cNvSpPr>
          <p:nvPr/>
        </p:nvSpPr>
        <p:spPr bwMode="auto">
          <a:xfrm>
            <a:off x="7662863" y="248443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1728" name="Rectangle 48">
            <a:extLst>
              <a:ext uri="{FF2B5EF4-FFF2-40B4-BE49-F238E27FC236}">
                <a16:creationId xmlns:a16="http://schemas.microsoft.com/office/drawing/2014/main" id="{9A102840-14B9-A349-BA19-200F56E7DD0D}"/>
              </a:ext>
            </a:extLst>
          </p:cNvPr>
          <p:cNvSpPr>
            <a:spLocks noChangeArrowheads="1"/>
          </p:cNvSpPr>
          <p:nvPr/>
        </p:nvSpPr>
        <p:spPr bwMode="auto">
          <a:xfrm>
            <a:off x="7662863"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29" name="Rectangle 49">
            <a:extLst>
              <a:ext uri="{FF2B5EF4-FFF2-40B4-BE49-F238E27FC236}">
                <a16:creationId xmlns:a16="http://schemas.microsoft.com/office/drawing/2014/main" id="{A90B1CEB-005D-CC4D-AE55-5CA73741DAF2}"/>
              </a:ext>
            </a:extLst>
          </p:cNvPr>
          <p:cNvSpPr>
            <a:spLocks noChangeArrowheads="1"/>
          </p:cNvSpPr>
          <p:nvPr/>
        </p:nvSpPr>
        <p:spPr bwMode="auto">
          <a:xfrm>
            <a:off x="8188325" y="1638300"/>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 </a:t>
            </a:r>
          </a:p>
          <a:p>
            <a:pPr algn="ctr"/>
            <a:r>
              <a:rPr lang="en-US" altLang="nb-NO" sz="1400" b="1">
                <a:solidFill>
                  <a:schemeClr val="bg2"/>
                </a:solidFill>
              </a:rPr>
              <a:t>Label</a:t>
            </a:r>
          </a:p>
        </p:txBody>
      </p:sp>
      <p:sp>
        <p:nvSpPr>
          <p:cNvPr id="71730" name="Rectangle 50">
            <a:extLst>
              <a:ext uri="{FF2B5EF4-FFF2-40B4-BE49-F238E27FC236}">
                <a16:creationId xmlns:a16="http://schemas.microsoft.com/office/drawing/2014/main" id="{2D8EA69B-39E2-1549-A4E0-642DB621D3F6}"/>
              </a:ext>
            </a:extLst>
          </p:cNvPr>
          <p:cNvSpPr>
            <a:spLocks noChangeArrowheads="1"/>
          </p:cNvSpPr>
          <p:nvPr/>
        </p:nvSpPr>
        <p:spPr bwMode="auto">
          <a:xfrm>
            <a:off x="2559050" y="21463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endParaRPr lang="nb-NO" altLang="nb-NO" sz="1400" b="1">
              <a:solidFill>
                <a:schemeClr val="bg2"/>
              </a:solidFill>
            </a:endParaRPr>
          </a:p>
        </p:txBody>
      </p:sp>
      <p:sp>
        <p:nvSpPr>
          <p:cNvPr id="71731" name="Rectangle 51">
            <a:extLst>
              <a:ext uri="{FF2B5EF4-FFF2-40B4-BE49-F238E27FC236}">
                <a16:creationId xmlns:a16="http://schemas.microsoft.com/office/drawing/2014/main" id="{617EF47D-AEC1-B04E-A3ED-A5600DE8693B}"/>
              </a:ext>
            </a:extLst>
          </p:cNvPr>
          <p:cNvSpPr>
            <a:spLocks noChangeArrowheads="1"/>
          </p:cNvSpPr>
          <p:nvPr/>
        </p:nvSpPr>
        <p:spPr bwMode="auto">
          <a:xfrm>
            <a:off x="2559050" y="248443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endParaRPr lang="nb-NO" altLang="nb-NO" sz="1400" b="1">
              <a:solidFill>
                <a:schemeClr val="bg2"/>
              </a:solidFill>
            </a:endParaRPr>
          </a:p>
        </p:txBody>
      </p:sp>
      <p:sp>
        <p:nvSpPr>
          <p:cNvPr id="71732" name="Rectangle 52">
            <a:extLst>
              <a:ext uri="{FF2B5EF4-FFF2-40B4-BE49-F238E27FC236}">
                <a16:creationId xmlns:a16="http://schemas.microsoft.com/office/drawing/2014/main" id="{65BD90B7-8882-224B-946F-4C3C902936F8}"/>
              </a:ext>
            </a:extLst>
          </p:cNvPr>
          <p:cNvSpPr>
            <a:spLocks noChangeArrowheads="1"/>
          </p:cNvSpPr>
          <p:nvPr/>
        </p:nvSpPr>
        <p:spPr bwMode="auto">
          <a:xfrm>
            <a:off x="2559050"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33" name="Rectangle 53">
            <a:extLst>
              <a:ext uri="{FF2B5EF4-FFF2-40B4-BE49-F238E27FC236}">
                <a16:creationId xmlns:a16="http://schemas.microsoft.com/office/drawing/2014/main" id="{71837EF1-F51C-D047-92B3-918CE73B375F}"/>
              </a:ext>
            </a:extLst>
          </p:cNvPr>
          <p:cNvSpPr>
            <a:spLocks noChangeArrowheads="1"/>
          </p:cNvSpPr>
          <p:nvPr/>
        </p:nvSpPr>
        <p:spPr bwMode="auto">
          <a:xfrm>
            <a:off x="528638" y="21463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34" name="Rectangle 54">
            <a:extLst>
              <a:ext uri="{FF2B5EF4-FFF2-40B4-BE49-F238E27FC236}">
                <a16:creationId xmlns:a16="http://schemas.microsoft.com/office/drawing/2014/main" id="{4A0D362E-4A30-D149-B372-1FCE9110F74E}"/>
              </a:ext>
            </a:extLst>
          </p:cNvPr>
          <p:cNvSpPr>
            <a:spLocks noChangeArrowheads="1"/>
          </p:cNvSpPr>
          <p:nvPr/>
        </p:nvSpPr>
        <p:spPr bwMode="auto">
          <a:xfrm>
            <a:off x="528638" y="248443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35" name="Rectangle 55">
            <a:extLst>
              <a:ext uri="{FF2B5EF4-FFF2-40B4-BE49-F238E27FC236}">
                <a16:creationId xmlns:a16="http://schemas.microsoft.com/office/drawing/2014/main" id="{B6A7532E-B1C7-EE4A-BA2E-92505E4D3069}"/>
              </a:ext>
            </a:extLst>
          </p:cNvPr>
          <p:cNvSpPr>
            <a:spLocks noChangeArrowheads="1"/>
          </p:cNvSpPr>
          <p:nvPr/>
        </p:nvSpPr>
        <p:spPr bwMode="auto">
          <a:xfrm>
            <a:off x="528638"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36" name="Rectangle 56">
            <a:extLst>
              <a:ext uri="{FF2B5EF4-FFF2-40B4-BE49-F238E27FC236}">
                <a16:creationId xmlns:a16="http://schemas.microsoft.com/office/drawing/2014/main" id="{1AFCD4AF-BB4C-5247-A09A-07C0E9E84DBD}"/>
              </a:ext>
            </a:extLst>
          </p:cNvPr>
          <p:cNvSpPr>
            <a:spLocks noChangeArrowheads="1"/>
          </p:cNvSpPr>
          <p:nvPr/>
        </p:nvSpPr>
        <p:spPr bwMode="auto">
          <a:xfrm>
            <a:off x="5483225" y="21463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endParaRPr lang="nb-NO" altLang="nb-NO" sz="1400" b="1">
              <a:solidFill>
                <a:schemeClr val="bg2"/>
              </a:solidFill>
            </a:endParaRPr>
          </a:p>
        </p:txBody>
      </p:sp>
      <p:sp>
        <p:nvSpPr>
          <p:cNvPr id="71737" name="Rectangle 57">
            <a:extLst>
              <a:ext uri="{FF2B5EF4-FFF2-40B4-BE49-F238E27FC236}">
                <a16:creationId xmlns:a16="http://schemas.microsoft.com/office/drawing/2014/main" id="{156F58E0-C615-0C44-A822-8C099EE26401}"/>
              </a:ext>
            </a:extLst>
          </p:cNvPr>
          <p:cNvSpPr>
            <a:spLocks noChangeArrowheads="1"/>
          </p:cNvSpPr>
          <p:nvPr/>
        </p:nvSpPr>
        <p:spPr bwMode="auto">
          <a:xfrm>
            <a:off x="5483225"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1284154" name="Rectangle 58">
            <a:extLst>
              <a:ext uri="{FF2B5EF4-FFF2-40B4-BE49-F238E27FC236}">
                <a16:creationId xmlns:a16="http://schemas.microsoft.com/office/drawing/2014/main" id="{ADCD6881-B6C5-734B-B268-4CBE28B32DD1}"/>
              </a:ext>
            </a:extLst>
          </p:cNvPr>
          <p:cNvSpPr>
            <a:spLocks noChangeArrowheads="1"/>
          </p:cNvSpPr>
          <p:nvPr/>
        </p:nvSpPr>
        <p:spPr bwMode="auto">
          <a:xfrm>
            <a:off x="3468688" y="2146300"/>
            <a:ext cx="520700" cy="309563"/>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4</a:t>
            </a:r>
          </a:p>
        </p:txBody>
      </p:sp>
      <p:sp>
        <p:nvSpPr>
          <p:cNvPr id="1284155" name="Rectangle 59">
            <a:extLst>
              <a:ext uri="{FF2B5EF4-FFF2-40B4-BE49-F238E27FC236}">
                <a16:creationId xmlns:a16="http://schemas.microsoft.com/office/drawing/2014/main" id="{5BDFB40D-A6D7-3D40-8BAD-D999988C360B}"/>
              </a:ext>
            </a:extLst>
          </p:cNvPr>
          <p:cNvSpPr>
            <a:spLocks noChangeArrowheads="1"/>
          </p:cNvSpPr>
          <p:nvPr/>
        </p:nvSpPr>
        <p:spPr bwMode="auto">
          <a:xfrm>
            <a:off x="3468688" y="2484438"/>
            <a:ext cx="520700" cy="309562"/>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5</a:t>
            </a:r>
          </a:p>
        </p:txBody>
      </p:sp>
      <p:sp>
        <p:nvSpPr>
          <p:cNvPr id="71740" name="Rectangle 60">
            <a:extLst>
              <a:ext uri="{FF2B5EF4-FFF2-40B4-BE49-F238E27FC236}">
                <a16:creationId xmlns:a16="http://schemas.microsoft.com/office/drawing/2014/main" id="{AD10BB04-5739-994C-BB73-402850A023E5}"/>
              </a:ext>
            </a:extLst>
          </p:cNvPr>
          <p:cNvSpPr>
            <a:spLocks noChangeArrowheads="1"/>
          </p:cNvSpPr>
          <p:nvPr/>
        </p:nvSpPr>
        <p:spPr bwMode="auto">
          <a:xfrm>
            <a:off x="3468688"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41" name="Rectangle 61">
            <a:extLst>
              <a:ext uri="{FF2B5EF4-FFF2-40B4-BE49-F238E27FC236}">
                <a16:creationId xmlns:a16="http://schemas.microsoft.com/office/drawing/2014/main" id="{F6140067-4410-704A-9B20-F254C0E330BF}"/>
              </a:ext>
            </a:extLst>
          </p:cNvPr>
          <p:cNvSpPr>
            <a:spLocks noChangeArrowheads="1"/>
          </p:cNvSpPr>
          <p:nvPr/>
        </p:nvSpPr>
        <p:spPr bwMode="auto">
          <a:xfrm>
            <a:off x="6164263" y="248443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1742" name="Rectangle 62">
            <a:extLst>
              <a:ext uri="{FF2B5EF4-FFF2-40B4-BE49-F238E27FC236}">
                <a16:creationId xmlns:a16="http://schemas.microsoft.com/office/drawing/2014/main" id="{ABC4A82E-63C3-6842-BE09-55DE2FD6DE3A}"/>
              </a:ext>
            </a:extLst>
          </p:cNvPr>
          <p:cNvSpPr>
            <a:spLocks noChangeArrowheads="1"/>
          </p:cNvSpPr>
          <p:nvPr/>
        </p:nvSpPr>
        <p:spPr bwMode="auto">
          <a:xfrm>
            <a:off x="8188325" y="2484438"/>
            <a:ext cx="520700" cy="309562"/>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1743" name="Rectangle 63">
            <a:extLst>
              <a:ext uri="{FF2B5EF4-FFF2-40B4-BE49-F238E27FC236}">
                <a16:creationId xmlns:a16="http://schemas.microsoft.com/office/drawing/2014/main" id="{36C10002-276F-A34A-8E0F-F2B2E5347823}"/>
              </a:ext>
            </a:extLst>
          </p:cNvPr>
          <p:cNvSpPr>
            <a:spLocks noChangeArrowheads="1"/>
          </p:cNvSpPr>
          <p:nvPr/>
        </p:nvSpPr>
        <p:spPr bwMode="auto">
          <a:xfrm>
            <a:off x="8186738" y="21463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44" name="Rectangle 64">
            <a:extLst>
              <a:ext uri="{FF2B5EF4-FFF2-40B4-BE49-F238E27FC236}">
                <a16:creationId xmlns:a16="http://schemas.microsoft.com/office/drawing/2014/main" id="{69694252-2315-5242-AC19-A49F740D4D60}"/>
              </a:ext>
            </a:extLst>
          </p:cNvPr>
          <p:cNvSpPr>
            <a:spLocks noChangeArrowheads="1"/>
          </p:cNvSpPr>
          <p:nvPr/>
        </p:nvSpPr>
        <p:spPr bwMode="auto">
          <a:xfrm>
            <a:off x="8186738"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1284161" name="Rectangle 65">
            <a:extLst>
              <a:ext uri="{FF2B5EF4-FFF2-40B4-BE49-F238E27FC236}">
                <a16:creationId xmlns:a16="http://schemas.microsoft.com/office/drawing/2014/main" id="{C3E92279-EAF1-0B4D-9D93-C907576A5594}"/>
              </a:ext>
            </a:extLst>
          </p:cNvPr>
          <p:cNvSpPr>
            <a:spLocks noChangeArrowheads="1"/>
          </p:cNvSpPr>
          <p:nvPr/>
        </p:nvSpPr>
        <p:spPr bwMode="auto">
          <a:xfrm>
            <a:off x="6161088" y="2146300"/>
            <a:ext cx="520700" cy="309563"/>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9</a:t>
            </a:r>
          </a:p>
        </p:txBody>
      </p:sp>
      <p:sp>
        <p:nvSpPr>
          <p:cNvPr id="71746" name="Rectangle 66">
            <a:extLst>
              <a:ext uri="{FF2B5EF4-FFF2-40B4-BE49-F238E27FC236}">
                <a16:creationId xmlns:a16="http://schemas.microsoft.com/office/drawing/2014/main" id="{6A60D932-7CD6-9440-BC6D-723B385B7612}"/>
              </a:ext>
            </a:extLst>
          </p:cNvPr>
          <p:cNvSpPr>
            <a:spLocks noChangeArrowheads="1"/>
          </p:cNvSpPr>
          <p:nvPr/>
        </p:nvSpPr>
        <p:spPr bwMode="auto">
          <a:xfrm>
            <a:off x="6161088" y="2822575"/>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1747" name="Rectangle 69">
            <a:extLst>
              <a:ext uri="{FF2B5EF4-FFF2-40B4-BE49-F238E27FC236}">
                <a16:creationId xmlns:a16="http://schemas.microsoft.com/office/drawing/2014/main" id="{6A42790E-C7E2-2C4B-8B18-20658CB2AFFE}"/>
              </a:ext>
            </a:extLst>
          </p:cNvPr>
          <p:cNvSpPr>
            <a:spLocks noGrp="1" noChangeArrowheads="1"/>
          </p:cNvSpPr>
          <p:nvPr>
            <p:ph type="title"/>
          </p:nvPr>
        </p:nvSpPr>
        <p:spPr/>
        <p:txBody>
          <a:bodyPr/>
          <a:lstStyle/>
          <a:p>
            <a:pPr eaLnBrk="1" hangingPunct="1"/>
            <a:r>
              <a:rPr lang="en-US" altLang="nb-NO"/>
              <a:t>Step 2a: LDP Assigns Local Labels </a:t>
            </a:r>
          </a:p>
        </p:txBody>
      </p:sp>
      <p:sp>
        <p:nvSpPr>
          <p:cNvPr id="71748" name="Rectangle 68">
            <a:extLst>
              <a:ext uri="{FF2B5EF4-FFF2-40B4-BE49-F238E27FC236}">
                <a16:creationId xmlns:a16="http://schemas.microsoft.com/office/drawing/2014/main" id="{48613A70-221A-1C4C-8433-C18C72686091}"/>
              </a:ext>
            </a:extLst>
          </p:cNvPr>
          <p:cNvSpPr>
            <a:spLocks noChangeArrowheads="1"/>
          </p:cNvSpPr>
          <p:nvPr/>
        </p:nvSpPr>
        <p:spPr bwMode="auto">
          <a:xfrm>
            <a:off x="5486400" y="248443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endParaRPr lang="nb-NO" altLang="nb-NO" sz="1400" b="1">
              <a:solidFill>
                <a:schemeClr val="bg2"/>
              </a:solidFill>
            </a:endParaRPr>
          </a:p>
        </p:txBody>
      </p:sp>
      <p:sp>
        <p:nvSpPr>
          <p:cNvPr id="71749" name="Text Box 70">
            <a:extLst>
              <a:ext uri="{FF2B5EF4-FFF2-40B4-BE49-F238E27FC236}">
                <a16:creationId xmlns:a16="http://schemas.microsoft.com/office/drawing/2014/main" id="{0BC1BD57-CF84-9141-B0AA-98F1CB7657BF}"/>
              </a:ext>
            </a:extLst>
          </p:cNvPr>
          <p:cNvSpPr txBox="1">
            <a:spLocks noChangeArrowheads="1"/>
          </p:cNvSpPr>
          <p:nvPr/>
        </p:nvSpPr>
        <p:spPr bwMode="auto">
          <a:xfrm>
            <a:off x="533400" y="1257300"/>
            <a:ext cx="2514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71750" name="Text Box 71">
            <a:extLst>
              <a:ext uri="{FF2B5EF4-FFF2-40B4-BE49-F238E27FC236}">
                <a16:creationId xmlns:a16="http://schemas.microsoft.com/office/drawing/2014/main" id="{82725EF7-867A-2342-896A-875F637D4A7A}"/>
              </a:ext>
            </a:extLst>
          </p:cNvPr>
          <p:cNvSpPr txBox="1">
            <a:spLocks noChangeArrowheads="1"/>
          </p:cNvSpPr>
          <p:nvPr/>
        </p:nvSpPr>
        <p:spPr bwMode="auto">
          <a:xfrm>
            <a:off x="3429000" y="1257300"/>
            <a:ext cx="2514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71751" name="Text Box 72">
            <a:extLst>
              <a:ext uri="{FF2B5EF4-FFF2-40B4-BE49-F238E27FC236}">
                <a16:creationId xmlns:a16="http://schemas.microsoft.com/office/drawing/2014/main" id="{0E8C3FFC-E084-2446-B7C8-87EB5B750160}"/>
              </a:ext>
            </a:extLst>
          </p:cNvPr>
          <p:cNvSpPr txBox="1">
            <a:spLocks noChangeArrowheads="1"/>
          </p:cNvSpPr>
          <p:nvPr/>
        </p:nvSpPr>
        <p:spPr bwMode="auto">
          <a:xfrm>
            <a:off x="6172200" y="1257300"/>
            <a:ext cx="2514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grpId="0" nodeType="clickEffect">
                                  <p:stCondLst>
                                    <p:cond delay="0"/>
                                  </p:stCondLst>
                                  <p:childTnLst>
                                    <p:set>
                                      <p:cBhvr>
                                        <p:cTn id="6" dur="1" fill="hold">
                                          <p:stCondLst>
                                            <p:cond delay="0"/>
                                          </p:stCondLst>
                                        </p:cTn>
                                        <p:tgtEl>
                                          <p:spTgt spid="1284154"/>
                                        </p:tgtEl>
                                        <p:attrNameLst>
                                          <p:attrName>style.visibility</p:attrName>
                                        </p:attrNameLst>
                                      </p:cBhvr>
                                      <p:to>
                                        <p:strVal val="visible"/>
                                      </p:to>
                                    </p:set>
                                    <p:animEffect transition="in" filter="dissolve">
                                      <p:cBhvr>
                                        <p:cTn id="7" dur="1000"/>
                                        <p:tgtEl>
                                          <p:spTgt spid="1284154"/>
                                        </p:tgtEl>
                                      </p:cBhvr>
                                    </p:animEffect>
                                  </p:childTnLst>
                                </p:cTn>
                              </p:par>
                            </p:childTnLst>
                          </p:cTn>
                        </p:par>
                        <p:par>
                          <p:cTn id="8" fill="hold" nodeType="afterGroup">
                            <p:stCondLst>
                              <p:cond delay="1000"/>
                            </p:stCondLst>
                            <p:childTnLst>
                              <p:par>
                                <p:cTn id="9" presetID="9" presetClass="entr" presetSubtype="0" fill="hold" grpId="0" nodeType="afterEffect">
                                  <p:stCondLst>
                                    <p:cond delay="0"/>
                                  </p:stCondLst>
                                  <p:childTnLst>
                                    <p:set>
                                      <p:cBhvr>
                                        <p:cTn id="10" dur="1" fill="hold">
                                          <p:stCondLst>
                                            <p:cond delay="0"/>
                                          </p:stCondLst>
                                        </p:cTn>
                                        <p:tgtEl>
                                          <p:spTgt spid="1284155"/>
                                        </p:tgtEl>
                                        <p:attrNameLst>
                                          <p:attrName>style.visibility</p:attrName>
                                        </p:attrNameLst>
                                      </p:cBhvr>
                                      <p:to>
                                        <p:strVal val="visible"/>
                                      </p:to>
                                    </p:set>
                                    <p:animEffect transition="in" filter="dissolve">
                                      <p:cBhvr>
                                        <p:cTn id="11" dur="1000"/>
                                        <p:tgtEl>
                                          <p:spTgt spid="1284155"/>
                                        </p:tgtEl>
                                      </p:cBhvr>
                                    </p:animEffect>
                                  </p:childTnLst>
                                </p:cTn>
                              </p:par>
                            </p:childTnLst>
                          </p:cTn>
                        </p:par>
                        <p:par>
                          <p:cTn id="12" fill="hold" nodeType="afterGroup">
                            <p:stCondLst>
                              <p:cond delay="2000"/>
                            </p:stCondLst>
                            <p:childTnLst>
                              <p:par>
                                <p:cTn id="13" presetID="9" presetClass="entr" presetSubtype="0" fill="hold" grpId="0" nodeType="afterEffect">
                                  <p:stCondLst>
                                    <p:cond delay="0"/>
                                  </p:stCondLst>
                                  <p:childTnLst>
                                    <p:set>
                                      <p:cBhvr>
                                        <p:cTn id="14" dur="1" fill="hold">
                                          <p:stCondLst>
                                            <p:cond delay="0"/>
                                          </p:stCondLst>
                                        </p:cTn>
                                        <p:tgtEl>
                                          <p:spTgt spid="1284161"/>
                                        </p:tgtEl>
                                        <p:attrNameLst>
                                          <p:attrName>style.visibility</p:attrName>
                                        </p:attrNameLst>
                                      </p:cBhvr>
                                      <p:to>
                                        <p:strVal val="visible"/>
                                      </p:to>
                                    </p:set>
                                    <p:animEffect transition="in" filter="dissolve">
                                      <p:cBhvr>
                                        <p:cTn id="15" dur="1000"/>
                                        <p:tgtEl>
                                          <p:spTgt spid="12841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4154" grpId="0" animBg="1"/>
      <p:bldP spid="1284155" grpId="0" animBg="1"/>
      <p:bldP spid="1284161"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AutoShape 2">
            <a:extLst>
              <a:ext uri="{FF2B5EF4-FFF2-40B4-BE49-F238E27FC236}">
                <a16:creationId xmlns:a16="http://schemas.microsoft.com/office/drawing/2014/main" id="{AB3A5C02-2A40-0D4D-9C42-8F7839663B5E}"/>
              </a:ext>
            </a:extLst>
          </p:cNvPr>
          <p:cNvSpPr>
            <a:spLocks noChangeArrowheads="1"/>
          </p:cNvSpPr>
          <p:nvPr/>
        </p:nvSpPr>
        <p:spPr bwMode="auto">
          <a:xfrm rot="10800000">
            <a:off x="520700" y="3155950"/>
            <a:ext cx="2578100" cy="12049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3731" name="AutoShape 3">
            <a:extLst>
              <a:ext uri="{FF2B5EF4-FFF2-40B4-BE49-F238E27FC236}">
                <a16:creationId xmlns:a16="http://schemas.microsoft.com/office/drawing/2014/main" id="{4A7EE056-D15F-E142-9C16-ADB35DE3CC36}"/>
              </a:ext>
            </a:extLst>
          </p:cNvPr>
          <p:cNvSpPr>
            <a:spLocks noChangeArrowheads="1"/>
          </p:cNvSpPr>
          <p:nvPr/>
        </p:nvSpPr>
        <p:spPr bwMode="auto">
          <a:xfrm rot="10800000">
            <a:off x="3444875" y="3155950"/>
            <a:ext cx="2578100" cy="12049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3732" name="AutoShape 4">
            <a:extLst>
              <a:ext uri="{FF2B5EF4-FFF2-40B4-BE49-F238E27FC236}">
                <a16:creationId xmlns:a16="http://schemas.microsoft.com/office/drawing/2014/main" id="{5AE29DA9-7157-3D43-93EE-C34AFC9C663A}"/>
              </a:ext>
            </a:extLst>
          </p:cNvPr>
          <p:cNvSpPr>
            <a:spLocks noChangeArrowheads="1"/>
          </p:cNvSpPr>
          <p:nvPr/>
        </p:nvSpPr>
        <p:spPr bwMode="auto">
          <a:xfrm rot="10800000">
            <a:off x="6151563" y="3155950"/>
            <a:ext cx="2578100" cy="6461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3733" name="Rectangle 5">
            <a:extLst>
              <a:ext uri="{FF2B5EF4-FFF2-40B4-BE49-F238E27FC236}">
                <a16:creationId xmlns:a16="http://schemas.microsoft.com/office/drawing/2014/main" id="{ECEE6C47-4E8F-3548-8ABE-C17D013E728F}"/>
              </a:ext>
            </a:extLst>
          </p:cNvPr>
          <p:cNvSpPr>
            <a:spLocks noChangeArrowheads="1"/>
          </p:cNvSpPr>
          <p:nvPr/>
        </p:nvSpPr>
        <p:spPr bwMode="auto">
          <a:xfrm>
            <a:off x="4929188" y="4808538"/>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73734" name="Line 6">
            <a:extLst>
              <a:ext uri="{FF2B5EF4-FFF2-40B4-BE49-F238E27FC236}">
                <a16:creationId xmlns:a16="http://schemas.microsoft.com/office/drawing/2014/main" id="{08E25B0B-9982-DB4C-A401-C78B39D44D43}"/>
              </a:ext>
            </a:extLst>
          </p:cNvPr>
          <p:cNvSpPr>
            <a:spLocks noChangeShapeType="1"/>
          </p:cNvSpPr>
          <p:nvPr/>
        </p:nvSpPr>
        <p:spPr bwMode="auto">
          <a:xfrm>
            <a:off x="7499350" y="3841750"/>
            <a:ext cx="127635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3735" name="Rectangle 7">
            <a:extLst>
              <a:ext uri="{FF2B5EF4-FFF2-40B4-BE49-F238E27FC236}">
                <a16:creationId xmlns:a16="http://schemas.microsoft.com/office/drawing/2014/main" id="{44E85647-508D-874E-991E-B808D246C133}"/>
              </a:ext>
            </a:extLst>
          </p:cNvPr>
          <p:cNvSpPr>
            <a:spLocks noChangeArrowheads="1"/>
          </p:cNvSpPr>
          <p:nvPr/>
        </p:nvSpPr>
        <p:spPr bwMode="auto">
          <a:xfrm>
            <a:off x="8086725" y="3562350"/>
            <a:ext cx="7254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128.89</a:t>
            </a:r>
          </a:p>
        </p:txBody>
      </p:sp>
      <p:sp>
        <p:nvSpPr>
          <p:cNvPr id="73736" name="Line 8">
            <a:extLst>
              <a:ext uri="{FF2B5EF4-FFF2-40B4-BE49-F238E27FC236}">
                <a16:creationId xmlns:a16="http://schemas.microsoft.com/office/drawing/2014/main" id="{D11CFD30-C749-554E-88AF-E6D65A01599A}"/>
              </a:ext>
            </a:extLst>
          </p:cNvPr>
          <p:cNvSpPr>
            <a:spLocks noChangeShapeType="1"/>
          </p:cNvSpPr>
          <p:nvPr/>
        </p:nvSpPr>
        <p:spPr bwMode="auto">
          <a:xfrm flipV="1">
            <a:off x="4722813" y="3841750"/>
            <a:ext cx="2552700" cy="423863"/>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3737" name="Line 9">
            <a:extLst>
              <a:ext uri="{FF2B5EF4-FFF2-40B4-BE49-F238E27FC236}">
                <a16:creationId xmlns:a16="http://schemas.microsoft.com/office/drawing/2014/main" id="{8CCAC10F-D6ED-ED44-8C24-579C62BCA60E}"/>
              </a:ext>
            </a:extLst>
          </p:cNvPr>
          <p:cNvSpPr>
            <a:spLocks noChangeShapeType="1"/>
          </p:cNvSpPr>
          <p:nvPr/>
        </p:nvSpPr>
        <p:spPr bwMode="auto">
          <a:xfrm>
            <a:off x="1974850" y="4265613"/>
            <a:ext cx="270510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3738" name="Rectangle 10">
            <a:extLst>
              <a:ext uri="{FF2B5EF4-FFF2-40B4-BE49-F238E27FC236}">
                <a16:creationId xmlns:a16="http://schemas.microsoft.com/office/drawing/2014/main" id="{154DF385-BACB-A84B-BCB1-13E936DF5A20}"/>
              </a:ext>
            </a:extLst>
          </p:cNvPr>
          <p:cNvSpPr>
            <a:spLocks noChangeArrowheads="1"/>
          </p:cNvSpPr>
          <p:nvPr/>
        </p:nvSpPr>
        <p:spPr bwMode="auto">
          <a:xfrm>
            <a:off x="5219700" y="3835400"/>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sp>
        <p:nvSpPr>
          <p:cNvPr id="73739" name="Rectangle 11">
            <a:extLst>
              <a:ext uri="{FF2B5EF4-FFF2-40B4-BE49-F238E27FC236}">
                <a16:creationId xmlns:a16="http://schemas.microsoft.com/office/drawing/2014/main" id="{A7C154C0-5EA3-B94E-8A1C-5C7D732FF781}"/>
              </a:ext>
            </a:extLst>
          </p:cNvPr>
          <p:cNvSpPr>
            <a:spLocks noChangeArrowheads="1"/>
          </p:cNvSpPr>
          <p:nvPr/>
        </p:nvSpPr>
        <p:spPr bwMode="auto">
          <a:xfrm>
            <a:off x="2566988" y="3965575"/>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73740" name="Rectangle 12">
            <a:extLst>
              <a:ext uri="{FF2B5EF4-FFF2-40B4-BE49-F238E27FC236}">
                <a16:creationId xmlns:a16="http://schemas.microsoft.com/office/drawing/2014/main" id="{AF111F53-3CDD-7D46-8B2B-A3FAD6D9991C}"/>
              </a:ext>
            </a:extLst>
          </p:cNvPr>
          <p:cNvSpPr>
            <a:spLocks noChangeArrowheads="1"/>
          </p:cNvSpPr>
          <p:nvPr/>
        </p:nvSpPr>
        <p:spPr bwMode="auto">
          <a:xfrm>
            <a:off x="7799388" y="3581400"/>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grpSp>
        <p:nvGrpSpPr>
          <p:cNvPr id="2" name="Group 13">
            <a:extLst>
              <a:ext uri="{FF2B5EF4-FFF2-40B4-BE49-F238E27FC236}">
                <a16:creationId xmlns:a16="http://schemas.microsoft.com/office/drawing/2014/main" id="{BA718D4F-F4CA-8D4B-85A0-A8504A40A714}"/>
              </a:ext>
            </a:extLst>
          </p:cNvPr>
          <p:cNvGrpSpPr>
            <a:grpSpLocks/>
          </p:cNvGrpSpPr>
          <p:nvPr/>
        </p:nvGrpSpPr>
        <p:grpSpPr bwMode="auto">
          <a:xfrm>
            <a:off x="5397500" y="4057650"/>
            <a:ext cx="3373438" cy="938213"/>
            <a:chOff x="3400" y="2425"/>
            <a:chExt cx="2125" cy="591"/>
          </a:xfrm>
        </p:grpSpPr>
        <p:sp>
          <p:nvSpPr>
            <p:cNvPr id="73811" name="AutoShape 14">
              <a:extLst>
                <a:ext uri="{FF2B5EF4-FFF2-40B4-BE49-F238E27FC236}">
                  <a16:creationId xmlns:a16="http://schemas.microsoft.com/office/drawing/2014/main" id="{F37794C2-DF69-5548-BFAC-FC20E6D922EE}"/>
                </a:ext>
              </a:extLst>
            </p:cNvPr>
            <p:cNvSpPr>
              <a:spLocks noChangeArrowheads="1"/>
            </p:cNvSpPr>
            <p:nvPr/>
          </p:nvSpPr>
          <p:spPr bwMode="auto">
            <a:xfrm rot="10800000" flipH="1">
              <a:off x="3641" y="2651"/>
              <a:ext cx="1884" cy="365"/>
            </a:xfrm>
            <a:prstGeom prst="wedgeRectCallout">
              <a:avLst>
                <a:gd name="adj1" fmla="val -38380"/>
                <a:gd name="adj2" fmla="val 87806"/>
              </a:avLst>
            </a:prstGeom>
            <a:solidFill>
              <a:srgbClr val="FFFFFF"/>
            </a:solidFill>
            <a:ln w="12700">
              <a:solidFill>
                <a:schemeClr val="tx1"/>
              </a:solidFill>
              <a:miter lim="800000"/>
              <a:headEnd/>
              <a:tailEnd/>
            </a:ln>
          </p:spPr>
          <p:txBody>
            <a:bodyPr rot="10800000"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Use Label 9 for 128.89</a:t>
              </a:r>
            </a:p>
          </p:txBody>
        </p:sp>
        <p:sp>
          <p:nvSpPr>
            <p:cNvPr id="73812" name="Line 15">
              <a:extLst>
                <a:ext uri="{FF2B5EF4-FFF2-40B4-BE49-F238E27FC236}">
                  <a16:creationId xmlns:a16="http://schemas.microsoft.com/office/drawing/2014/main" id="{3BC4B788-E443-9040-B4C3-7C3A317DB8C2}"/>
                </a:ext>
              </a:extLst>
            </p:cNvPr>
            <p:cNvSpPr>
              <a:spLocks noChangeShapeType="1"/>
            </p:cNvSpPr>
            <p:nvPr/>
          </p:nvSpPr>
          <p:spPr bwMode="auto">
            <a:xfrm flipV="1">
              <a:off x="3400" y="2425"/>
              <a:ext cx="840" cy="147"/>
            </a:xfrm>
            <a:prstGeom prst="line">
              <a:avLst/>
            </a:prstGeom>
            <a:noFill/>
            <a:ln w="50800">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 name="Group 16">
            <a:extLst>
              <a:ext uri="{FF2B5EF4-FFF2-40B4-BE49-F238E27FC236}">
                <a16:creationId xmlns:a16="http://schemas.microsoft.com/office/drawing/2014/main" id="{8CCA415B-B8F2-504B-9BDE-0E11FF4A7F2B}"/>
              </a:ext>
            </a:extLst>
          </p:cNvPr>
          <p:cNvGrpSpPr>
            <a:grpSpLocks/>
          </p:cNvGrpSpPr>
          <p:nvPr/>
        </p:nvGrpSpPr>
        <p:grpSpPr bwMode="auto">
          <a:xfrm>
            <a:off x="1014413" y="4397375"/>
            <a:ext cx="3106737" cy="968375"/>
            <a:chOff x="639" y="2639"/>
            <a:chExt cx="1957" cy="610"/>
          </a:xfrm>
        </p:grpSpPr>
        <p:sp>
          <p:nvSpPr>
            <p:cNvPr id="73809" name="AutoShape 17">
              <a:extLst>
                <a:ext uri="{FF2B5EF4-FFF2-40B4-BE49-F238E27FC236}">
                  <a16:creationId xmlns:a16="http://schemas.microsoft.com/office/drawing/2014/main" id="{DD2731B6-2624-CA41-A868-73C84AD7D73E}"/>
                </a:ext>
              </a:extLst>
            </p:cNvPr>
            <p:cNvSpPr>
              <a:spLocks noChangeArrowheads="1"/>
            </p:cNvSpPr>
            <p:nvPr/>
          </p:nvSpPr>
          <p:spPr bwMode="auto">
            <a:xfrm rot="10800000">
              <a:off x="639" y="2777"/>
              <a:ext cx="1884" cy="472"/>
            </a:xfrm>
            <a:prstGeom prst="wedgeRectCallout">
              <a:avLst>
                <a:gd name="adj1" fmla="val -34028"/>
                <a:gd name="adj2" fmla="val 72454"/>
              </a:avLst>
            </a:prstGeom>
            <a:solidFill>
              <a:srgbClr val="FFFFFF"/>
            </a:solidFill>
            <a:ln w="12700">
              <a:solidFill>
                <a:schemeClr val="tx1"/>
              </a:solidFill>
              <a:miter lim="800000"/>
              <a:headEnd/>
              <a:tailEnd/>
            </a:ln>
          </p:spPr>
          <p:txBody>
            <a:bodyPr rot="10800000"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Use Label 4 for 128.89 and</a:t>
              </a:r>
            </a:p>
            <a:p>
              <a:pPr algn="ctr"/>
              <a:r>
                <a:rPr lang="en-US" altLang="nb-NO" sz="1600" b="1"/>
                <a:t>Use Label 5 for 171.69</a:t>
              </a:r>
            </a:p>
          </p:txBody>
        </p:sp>
        <p:sp>
          <p:nvSpPr>
            <p:cNvPr id="73810" name="Line 18">
              <a:extLst>
                <a:ext uri="{FF2B5EF4-FFF2-40B4-BE49-F238E27FC236}">
                  <a16:creationId xmlns:a16="http://schemas.microsoft.com/office/drawing/2014/main" id="{267F97DE-14A4-6143-94FC-CB818211C272}"/>
                </a:ext>
              </a:extLst>
            </p:cNvPr>
            <p:cNvSpPr>
              <a:spLocks noChangeShapeType="1"/>
            </p:cNvSpPr>
            <p:nvPr/>
          </p:nvSpPr>
          <p:spPr bwMode="auto">
            <a:xfrm>
              <a:off x="1403" y="2639"/>
              <a:ext cx="1193" cy="0"/>
            </a:xfrm>
            <a:prstGeom prst="line">
              <a:avLst/>
            </a:prstGeom>
            <a:noFill/>
            <a:ln w="50800">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pic>
        <p:nvPicPr>
          <p:cNvPr id="73743" name="Picture 19">
            <a:extLst>
              <a:ext uri="{FF2B5EF4-FFF2-40B4-BE49-F238E27FC236}">
                <a16:creationId xmlns:a16="http://schemas.microsoft.com/office/drawing/2014/main" id="{CE991392-0B81-854F-8A61-37A3F62A174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0650" y="4094163"/>
            <a:ext cx="7794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44" name="Picture 20">
            <a:extLst>
              <a:ext uri="{FF2B5EF4-FFF2-40B4-BE49-F238E27FC236}">
                <a16:creationId xmlns:a16="http://schemas.microsoft.com/office/drawing/2014/main" id="{397FD25C-54A4-804A-BCD5-B103475B375C}"/>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1200" y="3525838"/>
            <a:ext cx="7270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21">
            <a:extLst>
              <a:ext uri="{FF2B5EF4-FFF2-40B4-BE49-F238E27FC236}">
                <a16:creationId xmlns:a16="http://schemas.microsoft.com/office/drawing/2014/main" id="{D732D0E1-9000-9C4F-AF38-6921DB4D2F8A}"/>
              </a:ext>
            </a:extLst>
          </p:cNvPr>
          <p:cNvGrpSpPr>
            <a:grpSpLocks/>
          </p:cNvGrpSpPr>
          <p:nvPr/>
        </p:nvGrpSpPr>
        <p:grpSpPr bwMode="auto">
          <a:xfrm>
            <a:off x="273050" y="5413375"/>
            <a:ext cx="3022600" cy="1139825"/>
            <a:chOff x="172" y="3279"/>
            <a:chExt cx="1904" cy="718"/>
          </a:xfrm>
        </p:grpSpPr>
        <p:sp>
          <p:nvSpPr>
            <p:cNvPr id="73806" name="Line 22">
              <a:extLst>
                <a:ext uri="{FF2B5EF4-FFF2-40B4-BE49-F238E27FC236}">
                  <a16:creationId xmlns:a16="http://schemas.microsoft.com/office/drawing/2014/main" id="{21E9156C-D6CC-C048-B360-139A4D85F0D3}"/>
                </a:ext>
              </a:extLst>
            </p:cNvPr>
            <p:cNvSpPr>
              <a:spLocks noChangeShapeType="1"/>
            </p:cNvSpPr>
            <p:nvPr/>
          </p:nvSpPr>
          <p:spPr bwMode="auto">
            <a:xfrm flipV="1">
              <a:off x="1556" y="3623"/>
              <a:ext cx="520" cy="53"/>
            </a:xfrm>
            <a:prstGeom prst="line">
              <a:avLst/>
            </a:prstGeom>
            <a:noFill/>
            <a:ln w="25400">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3807" name="Rectangle 23">
              <a:extLst>
                <a:ext uri="{FF2B5EF4-FFF2-40B4-BE49-F238E27FC236}">
                  <a16:creationId xmlns:a16="http://schemas.microsoft.com/office/drawing/2014/main" id="{59FDBC35-19B2-F641-92B2-E5CF6C53081C}"/>
                </a:ext>
              </a:extLst>
            </p:cNvPr>
            <p:cNvSpPr>
              <a:spLocks noChangeArrowheads="1"/>
            </p:cNvSpPr>
            <p:nvPr/>
          </p:nvSpPr>
          <p:spPr bwMode="auto">
            <a:xfrm>
              <a:off x="172" y="3459"/>
              <a:ext cx="1712" cy="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800" b="1"/>
                <a:t>Label Distribution Protocol (LDP)</a:t>
              </a:r>
              <a:endParaRPr lang="en-US" altLang="nb-NO" sz="1400" b="1"/>
            </a:p>
            <a:p>
              <a:r>
                <a:rPr lang="en-US" altLang="nb-NO" sz="1400" b="1"/>
                <a:t>(Downstream Allocation)</a:t>
              </a:r>
              <a:endParaRPr lang="en-US" altLang="nb-NO" sz="1800" b="1"/>
            </a:p>
          </p:txBody>
        </p:sp>
        <p:sp>
          <p:nvSpPr>
            <p:cNvPr id="73808" name="Line 24">
              <a:extLst>
                <a:ext uri="{FF2B5EF4-FFF2-40B4-BE49-F238E27FC236}">
                  <a16:creationId xmlns:a16="http://schemas.microsoft.com/office/drawing/2014/main" id="{6EB1D430-BCDB-FA41-B223-E6CADBBCF2B1}"/>
                </a:ext>
              </a:extLst>
            </p:cNvPr>
            <p:cNvSpPr>
              <a:spLocks noChangeShapeType="1"/>
            </p:cNvSpPr>
            <p:nvPr/>
          </p:nvSpPr>
          <p:spPr bwMode="auto">
            <a:xfrm flipV="1">
              <a:off x="1438" y="3279"/>
              <a:ext cx="236" cy="213"/>
            </a:xfrm>
            <a:prstGeom prst="line">
              <a:avLst/>
            </a:prstGeom>
            <a:noFill/>
            <a:ln w="25400">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sp>
        <p:nvSpPr>
          <p:cNvPr id="73746" name="Line 25">
            <a:extLst>
              <a:ext uri="{FF2B5EF4-FFF2-40B4-BE49-F238E27FC236}">
                <a16:creationId xmlns:a16="http://schemas.microsoft.com/office/drawing/2014/main" id="{B5A5BDC4-3870-4C4B-9FDC-E8757A6D92E3}"/>
              </a:ext>
            </a:extLst>
          </p:cNvPr>
          <p:cNvSpPr>
            <a:spLocks noChangeShapeType="1"/>
          </p:cNvSpPr>
          <p:nvPr/>
        </p:nvSpPr>
        <p:spPr bwMode="auto">
          <a:xfrm>
            <a:off x="6899275" y="5705475"/>
            <a:ext cx="127635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3747" name="Line 26">
            <a:extLst>
              <a:ext uri="{FF2B5EF4-FFF2-40B4-BE49-F238E27FC236}">
                <a16:creationId xmlns:a16="http://schemas.microsoft.com/office/drawing/2014/main" id="{73287BDA-99CA-DD46-9122-F3B2BF1BE022}"/>
              </a:ext>
            </a:extLst>
          </p:cNvPr>
          <p:cNvSpPr>
            <a:spLocks noChangeShapeType="1"/>
          </p:cNvSpPr>
          <p:nvPr/>
        </p:nvSpPr>
        <p:spPr bwMode="auto">
          <a:xfrm>
            <a:off x="4872038" y="4603750"/>
            <a:ext cx="1906587" cy="1008063"/>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3748" name="Rectangle 27">
            <a:extLst>
              <a:ext uri="{FF2B5EF4-FFF2-40B4-BE49-F238E27FC236}">
                <a16:creationId xmlns:a16="http://schemas.microsoft.com/office/drawing/2014/main" id="{40AD36B6-CE3D-214C-B230-DEF9290E9120}"/>
              </a:ext>
            </a:extLst>
          </p:cNvPr>
          <p:cNvSpPr>
            <a:spLocks noChangeArrowheads="1"/>
          </p:cNvSpPr>
          <p:nvPr/>
        </p:nvSpPr>
        <p:spPr bwMode="auto">
          <a:xfrm>
            <a:off x="6692900" y="5980113"/>
            <a:ext cx="687388"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171.69</a:t>
            </a:r>
          </a:p>
        </p:txBody>
      </p:sp>
      <p:grpSp>
        <p:nvGrpSpPr>
          <p:cNvPr id="5" name="Group 28">
            <a:extLst>
              <a:ext uri="{FF2B5EF4-FFF2-40B4-BE49-F238E27FC236}">
                <a16:creationId xmlns:a16="http://schemas.microsoft.com/office/drawing/2014/main" id="{4ADF11BA-63EE-1C49-BBE6-D0C3033C2331}"/>
              </a:ext>
            </a:extLst>
          </p:cNvPr>
          <p:cNvGrpSpPr>
            <a:grpSpLocks/>
          </p:cNvGrpSpPr>
          <p:nvPr/>
        </p:nvGrpSpPr>
        <p:grpSpPr bwMode="auto">
          <a:xfrm>
            <a:off x="3400425" y="5027613"/>
            <a:ext cx="2990850" cy="1284287"/>
            <a:chOff x="2142" y="3036"/>
            <a:chExt cx="1884" cy="809"/>
          </a:xfrm>
        </p:grpSpPr>
        <p:sp>
          <p:nvSpPr>
            <p:cNvPr id="73804" name="AutoShape 29">
              <a:extLst>
                <a:ext uri="{FF2B5EF4-FFF2-40B4-BE49-F238E27FC236}">
                  <a16:creationId xmlns:a16="http://schemas.microsoft.com/office/drawing/2014/main" id="{30F96C39-3F28-6E40-92FE-D5FD3B8A1295}"/>
                </a:ext>
              </a:extLst>
            </p:cNvPr>
            <p:cNvSpPr>
              <a:spLocks noChangeArrowheads="1"/>
            </p:cNvSpPr>
            <p:nvPr/>
          </p:nvSpPr>
          <p:spPr bwMode="auto">
            <a:xfrm rot="10800000">
              <a:off x="2142" y="3480"/>
              <a:ext cx="1884" cy="365"/>
            </a:xfrm>
            <a:prstGeom prst="wedgeRectCallout">
              <a:avLst>
                <a:gd name="adj1" fmla="val -35245"/>
                <a:gd name="adj2" fmla="val 89722"/>
              </a:avLst>
            </a:prstGeom>
            <a:solidFill>
              <a:srgbClr val="FFFFFF"/>
            </a:solidFill>
            <a:ln w="12700">
              <a:solidFill>
                <a:schemeClr val="tx1"/>
              </a:solidFill>
              <a:miter lim="800000"/>
              <a:headEnd/>
              <a:tailEnd/>
            </a:ln>
          </p:spPr>
          <p:txBody>
            <a:bodyPr rot="10800000"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Use Label 7 for 171.69</a:t>
              </a:r>
            </a:p>
          </p:txBody>
        </p:sp>
        <p:sp>
          <p:nvSpPr>
            <p:cNvPr id="73805" name="Line 30">
              <a:extLst>
                <a:ext uri="{FF2B5EF4-FFF2-40B4-BE49-F238E27FC236}">
                  <a16:creationId xmlns:a16="http://schemas.microsoft.com/office/drawing/2014/main" id="{E1806E54-4892-D643-B821-BB6A5CCD97C1}"/>
                </a:ext>
              </a:extLst>
            </p:cNvPr>
            <p:cNvSpPr>
              <a:spLocks noChangeShapeType="1"/>
            </p:cNvSpPr>
            <p:nvPr/>
          </p:nvSpPr>
          <p:spPr bwMode="auto">
            <a:xfrm>
              <a:off x="3338" y="3036"/>
              <a:ext cx="601" cy="325"/>
            </a:xfrm>
            <a:prstGeom prst="line">
              <a:avLst/>
            </a:prstGeom>
            <a:noFill/>
            <a:ln w="50800">
              <a:solidFill>
                <a:schemeClr val="tx1"/>
              </a:solidFill>
              <a:round/>
              <a:headEnd type="triangle" w="med" len="med"/>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pic>
        <p:nvPicPr>
          <p:cNvPr id="73750" name="Picture 31">
            <a:extLst>
              <a:ext uri="{FF2B5EF4-FFF2-40B4-BE49-F238E27FC236}">
                <a16:creationId xmlns:a16="http://schemas.microsoft.com/office/drawing/2014/main" id="{CA6AF4C4-FDEC-E046-A4B0-08FDEF8EF7A5}"/>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0200" y="5430838"/>
            <a:ext cx="8128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751" name="Picture 32">
            <a:extLst>
              <a:ext uri="{FF2B5EF4-FFF2-40B4-BE49-F238E27FC236}">
                <a16:creationId xmlns:a16="http://schemas.microsoft.com/office/drawing/2014/main" id="{7DA281D8-6DB5-4B47-AF2B-5564B7CB549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4188" y="3784600"/>
            <a:ext cx="85725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3752" name="Rectangle 33">
            <a:extLst>
              <a:ext uri="{FF2B5EF4-FFF2-40B4-BE49-F238E27FC236}">
                <a16:creationId xmlns:a16="http://schemas.microsoft.com/office/drawing/2014/main" id="{51823E57-5A5D-F341-8089-61C32065A077}"/>
              </a:ext>
            </a:extLst>
          </p:cNvPr>
          <p:cNvSpPr>
            <a:spLocks noChangeArrowheads="1"/>
          </p:cNvSpPr>
          <p:nvPr/>
        </p:nvSpPr>
        <p:spPr bwMode="auto">
          <a:xfrm>
            <a:off x="533400"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In </a:t>
            </a:r>
          </a:p>
          <a:p>
            <a:pPr algn="ctr"/>
            <a:r>
              <a:rPr lang="en-US" altLang="nb-NO" sz="1400" b="1">
                <a:solidFill>
                  <a:schemeClr val="bg2"/>
                </a:solidFill>
              </a:rPr>
              <a:t>Label</a:t>
            </a:r>
          </a:p>
        </p:txBody>
      </p:sp>
      <p:sp>
        <p:nvSpPr>
          <p:cNvPr id="73753" name="Rectangle 34">
            <a:extLst>
              <a:ext uri="{FF2B5EF4-FFF2-40B4-BE49-F238E27FC236}">
                <a16:creationId xmlns:a16="http://schemas.microsoft.com/office/drawing/2014/main" id="{E5FAAB9E-43AA-FB4F-9380-17D019C8A17D}"/>
              </a:ext>
            </a:extLst>
          </p:cNvPr>
          <p:cNvSpPr>
            <a:spLocks noChangeArrowheads="1"/>
          </p:cNvSpPr>
          <p:nvPr/>
        </p:nvSpPr>
        <p:spPr bwMode="auto">
          <a:xfrm>
            <a:off x="1055688" y="1655763"/>
            <a:ext cx="950912"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Address </a:t>
            </a:r>
          </a:p>
          <a:p>
            <a:pPr algn="ctr"/>
            <a:r>
              <a:rPr lang="en-US" altLang="nb-NO" sz="1400" b="1">
                <a:solidFill>
                  <a:schemeClr val="bg2"/>
                </a:solidFill>
              </a:rPr>
              <a:t>Prefix</a:t>
            </a:r>
          </a:p>
        </p:txBody>
      </p:sp>
      <p:sp>
        <p:nvSpPr>
          <p:cNvPr id="73754" name="Rectangle 35">
            <a:extLst>
              <a:ext uri="{FF2B5EF4-FFF2-40B4-BE49-F238E27FC236}">
                <a16:creationId xmlns:a16="http://schemas.microsoft.com/office/drawing/2014/main" id="{2449BFF0-8E17-5B49-83B7-B8391B732E0A}"/>
              </a:ext>
            </a:extLst>
          </p:cNvPr>
          <p:cNvSpPr>
            <a:spLocks noChangeArrowheads="1"/>
          </p:cNvSpPr>
          <p:nvPr/>
        </p:nvSpPr>
        <p:spPr bwMode="auto">
          <a:xfrm>
            <a:off x="1055688" y="2163763"/>
            <a:ext cx="950912"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a:t>
            </a:r>
          </a:p>
        </p:txBody>
      </p:sp>
      <p:sp>
        <p:nvSpPr>
          <p:cNvPr id="73755" name="Rectangle 36">
            <a:extLst>
              <a:ext uri="{FF2B5EF4-FFF2-40B4-BE49-F238E27FC236}">
                <a16:creationId xmlns:a16="http://schemas.microsoft.com/office/drawing/2014/main" id="{96A654C3-F134-3C47-B114-BC5AE1E680AD}"/>
              </a:ext>
            </a:extLst>
          </p:cNvPr>
          <p:cNvSpPr>
            <a:spLocks noChangeArrowheads="1"/>
          </p:cNvSpPr>
          <p:nvPr/>
        </p:nvSpPr>
        <p:spPr bwMode="auto">
          <a:xfrm>
            <a:off x="1055688" y="2501900"/>
            <a:ext cx="950912"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171.69</a:t>
            </a:r>
          </a:p>
        </p:txBody>
      </p:sp>
      <p:sp>
        <p:nvSpPr>
          <p:cNvPr id="73756" name="Rectangle 37">
            <a:extLst>
              <a:ext uri="{FF2B5EF4-FFF2-40B4-BE49-F238E27FC236}">
                <a16:creationId xmlns:a16="http://schemas.microsoft.com/office/drawing/2014/main" id="{9B6D999F-0465-B54D-A3EB-C18EACF139B8}"/>
              </a:ext>
            </a:extLst>
          </p:cNvPr>
          <p:cNvSpPr>
            <a:spLocks noChangeArrowheads="1"/>
          </p:cNvSpPr>
          <p:nvPr/>
        </p:nvSpPr>
        <p:spPr bwMode="auto">
          <a:xfrm>
            <a:off x="1055688" y="2840038"/>
            <a:ext cx="950912"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57" name="Rectangle 38">
            <a:extLst>
              <a:ext uri="{FF2B5EF4-FFF2-40B4-BE49-F238E27FC236}">
                <a16:creationId xmlns:a16="http://schemas.microsoft.com/office/drawing/2014/main" id="{0F8BCFE2-FF25-894E-87A4-8CCFD79F7BCA}"/>
              </a:ext>
            </a:extLst>
          </p:cNvPr>
          <p:cNvSpPr>
            <a:spLocks noChangeArrowheads="1"/>
          </p:cNvSpPr>
          <p:nvPr/>
        </p:nvSpPr>
        <p:spPr bwMode="auto">
          <a:xfrm>
            <a:off x="2032000"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a:t>
            </a:r>
          </a:p>
          <a:p>
            <a:pPr algn="ctr"/>
            <a:r>
              <a:rPr lang="en-US" altLang="nb-NO" sz="1400" b="1">
                <a:solidFill>
                  <a:schemeClr val="bg2"/>
                </a:solidFill>
              </a:rPr>
              <a:t>I’face</a:t>
            </a:r>
          </a:p>
        </p:txBody>
      </p:sp>
      <p:sp>
        <p:nvSpPr>
          <p:cNvPr id="73758" name="Rectangle 39">
            <a:extLst>
              <a:ext uri="{FF2B5EF4-FFF2-40B4-BE49-F238E27FC236}">
                <a16:creationId xmlns:a16="http://schemas.microsoft.com/office/drawing/2014/main" id="{F08A4274-23BB-334A-8CD8-9EE7DBC8BAF2}"/>
              </a:ext>
            </a:extLst>
          </p:cNvPr>
          <p:cNvSpPr>
            <a:spLocks noChangeArrowheads="1"/>
          </p:cNvSpPr>
          <p:nvPr/>
        </p:nvSpPr>
        <p:spPr bwMode="auto">
          <a:xfrm>
            <a:off x="2032000" y="2163763"/>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a:t>
            </a:r>
          </a:p>
        </p:txBody>
      </p:sp>
      <p:sp>
        <p:nvSpPr>
          <p:cNvPr id="73759" name="Rectangle 40">
            <a:extLst>
              <a:ext uri="{FF2B5EF4-FFF2-40B4-BE49-F238E27FC236}">
                <a16:creationId xmlns:a16="http://schemas.microsoft.com/office/drawing/2014/main" id="{1558E7B2-8D5E-AD48-B7BE-8E9E9FEA033B}"/>
              </a:ext>
            </a:extLst>
          </p:cNvPr>
          <p:cNvSpPr>
            <a:spLocks noChangeArrowheads="1"/>
          </p:cNvSpPr>
          <p:nvPr/>
        </p:nvSpPr>
        <p:spPr bwMode="auto">
          <a:xfrm>
            <a:off x="2032000" y="25019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a:t>
            </a:r>
          </a:p>
        </p:txBody>
      </p:sp>
      <p:sp>
        <p:nvSpPr>
          <p:cNvPr id="73760" name="Rectangle 41">
            <a:extLst>
              <a:ext uri="{FF2B5EF4-FFF2-40B4-BE49-F238E27FC236}">
                <a16:creationId xmlns:a16="http://schemas.microsoft.com/office/drawing/2014/main" id="{9D5C2DF8-D499-AA4D-BF1D-29F68E222F02}"/>
              </a:ext>
            </a:extLst>
          </p:cNvPr>
          <p:cNvSpPr>
            <a:spLocks noChangeArrowheads="1"/>
          </p:cNvSpPr>
          <p:nvPr/>
        </p:nvSpPr>
        <p:spPr bwMode="auto">
          <a:xfrm>
            <a:off x="2032000"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61" name="Rectangle 42">
            <a:extLst>
              <a:ext uri="{FF2B5EF4-FFF2-40B4-BE49-F238E27FC236}">
                <a16:creationId xmlns:a16="http://schemas.microsoft.com/office/drawing/2014/main" id="{654D7650-283B-FC40-84F7-AD82878F17ED}"/>
              </a:ext>
            </a:extLst>
          </p:cNvPr>
          <p:cNvSpPr>
            <a:spLocks noChangeArrowheads="1"/>
          </p:cNvSpPr>
          <p:nvPr/>
        </p:nvSpPr>
        <p:spPr bwMode="auto">
          <a:xfrm>
            <a:off x="2557463"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 </a:t>
            </a:r>
          </a:p>
          <a:p>
            <a:pPr algn="ctr"/>
            <a:r>
              <a:rPr lang="en-US" altLang="nb-NO" sz="1400" b="1">
                <a:solidFill>
                  <a:schemeClr val="bg2"/>
                </a:solidFill>
              </a:rPr>
              <a:t>Label</a:t>
            </a:r>
          </a:p>
        </p:txBody>
      </p:sp>
      <p:sp>
        <p:nvSpPr>
          <p:cNvPr id="73762" name="Rectangle 43">
            <a:extLst>
              <a:ext uri="{FF2B5EF4-FFF2-40B4-BE49-F238E27FC236}">
                <a16:creationId xmlns:a16="http://schemas.microsoft.com/office/drawing/2014/main" id="{FDEE8704-1A14-DB40-A3D9-5FF9C37BA7C0}"/>
              </a:ext>
            </a:extLst>
          </p:cNvPr>
          <p:cNvSpPr>
            <a:spLocks noChangeArrowheads="1"/>
          </p:cNvSpPr>
          <p:nvPr/>
        </p:nvSpPr>
        <p:spPr bwMode="auto">
          <a:xfrm>
            <a:off x="3462338"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In </a:t>
            </a:r>
          </a:p>
          <a:p>
            <a:pPr algn="ctr"/>
            <a:r>
              <a:rPr lang="en-US" altLang="nb-NO" sz="1400" b="1"/>
              <a:t>Label</a:t>
            </a:r>
          </a:p>
        </p:txBody>
      </p:sp>
      <p:sp>
        <p:nvSpPr>
          <p:cNvPr id="73763" name="Rectangle 44">
            <a:extLst>
              <a:ext uri="{FF2B5EF4-FFF2-40B4-BE49-F238E27FC236}">
                <a16:creationId xmlns:a16="http://schemas.microsoft.com/office/drawing/2014/main" id="{6A233582-7AB8-BC40-918B-FEC9110BB744}"/>
              </a:ext>
            </a:extLst>
          </p:cNvPr>
          <p:cNvSpPr>
            <a:spLocks noChangeArrowheads="1"/>
          </p:cNvSpPr>
          <p:nvPr/>
        </p:nvSpPr>
        <p:spPr bwMode="auto">
          <a:xfrm>
            <a:off x="3984625" y="1655763"/>
            <a:ext cx="950913"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Address </a:t>
            </a:r>
          </a:p>
          <a:p>
            <a:pPr algn="ctr"/>
            <a:r>
              <a:rPr lang="en-US" altLang="nb-NO" sz="1400" b="1"/>
              <a:t>Prefix</a:t>
            </a:r>
          </a:p>
        </p:txBody>
      </p:sp>
      <p:sp>
        <p:nvSpPr>
          <p:cNvPr id="73764" name="Rectangle 45">
            <a:extLst>
              <a:ext uri="{FF2B5EF4-FFF2-40B4-BE49-F238E27FC236}">
                <a16:creationId xmlns:a16="http://schemas.microsoft.com/office/drawing/2014/main" id="{249082BE-7B9F-534E-A286-B15EE4192345}"/>
              </a:ext>
            </a:extLst>
          </p:cNvPr>
          <p:cNvSpPr>
            <a:spLocks noChangeArrowheads="1"/>
          </p:cNvSpPr>
          <p:nvPr/>
        </p:nvSpPr>
        <p:spPr bwMode="auto">
          <a:xfrm>
            <a:off x="3984625" y="2163763"/>
            <a:ext cx="950913"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128.89</a:t>
            </a:r>
          </a:p>
        </p:txBody>
      </p:sp>
      <p:sp>
        <p:nvSpPr>
          <p:cNvPr id="73765" name="Rectangle 46">
            <a:extLst>
              <a:ext uri="{FF2B5EF4-FFF2-40B4-BE49-F238E27FC236}">
                <a16:creationId xmlns:a16="http://schemas.microsoft.com/office/drawing/2014/main" id="{1CA374E6-368B-3B42-BF4D-A70758CA529C}"/>
              </a:ext>
            </a:extLst>
          </p:cNvPr>
          <p:cNvSpPr>
            <a:spLocks noChangeArrowheads="1"/>
          </p:cNvSpPr>
          <p:nvPr/>
        </p:nvSpPr>
        <p:spPr bwMode="auto">
          <a:xfrm>
            <a:off x="3984625" y="2501900"/>
            <a:ext cx="950913"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171.69</a:t>
            </a:r>
          </a:p>
        </p:txBody>
      </p:sp>
      <p:sp>
        <p:nvSpPr>
          <p:cNvPr id="73766" name="Rectangle 47">
            <a:extLst>
              <a:ext uri="{FF2B5EF4-FFF2-40B4-BE49-F238E27FC236}">
                <a16:creationId xmlns:a16="http://schemas.microsoft.com/office/drawing/2014/main" id="{25A371CD-0146-D849-B963-7F3172031709}"/>
              </a:ext>
            </a:extLst>
          </p:cNvPr>
          <p:cNvSpPr>
            <a:spLocks noChangeArrowheads="1"/>
          </p:cNvSpPr>
          <p:nvPr/>
        </p:nvSpPr>
        <p:spPr bwMode="auto">
          <a:xfrm>
            <a:off x="3984625" y="2840038"/>
            <a:ext cx="950913"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73767" name="Rectangle 48">
            <a:extLst>
              <a:ext uri="{FF2B5EF4-FFF2-40B4-BE49-F238E27FC236}">
                <a16:creationId xmlns:a16="http://schemas.microsoft.com/office/drawing/2014/main" id="{AC58B49D-303C-8241-AF17-3E10CDCC9D37}"/>
              </a:ext>
            </a:extLst>
          </p:cNvPr>
          <p:cNvSpPr>
            <a:spLocks noChangeArrowheads="1"/>
          </p:cNvSpPr>
          <p:nvPr/>
        </p:nvSpPr>
        <p:spPr bwMode="auto">
          <a:xfrm>
            <a:off x="4959350"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Out</a:t>
            </a:r>
          </a:p>
          <a:p>
            <a:pPr algn="ctr"/>
            <a:r>
              <a:rPr lang="en-US" altLang="nb-NO" sz="1400" b="1"/>
              <a:t>I’face</a:t>
            </a:r>
          </a:p>
        </p:txBody>
      </p:sp>
      <p:sp>
        <p:nvSpPr>
          <p:cNvPr id="73768" name="Rectangle 49">
            <a:extLst>
              <a:ext uri="{FF2B5EF4-FFF2-40B4-BE49-F238E27FC236}">
                <a16:creationId xmlns:a16="http://schemas.microsoft.com/office/drawing/2014/main" id="{467B9A17-2CF7-0B41-84C9-D5836D567A02}"/>
              </a:ext>
            </a:extLst>
          </p:cNvPr>
          <p:cNvSpPr>
            <a:spLocks noChangeArrowheads="1"/>
          </p:cNvSpPr>
          <p:nvPr/>
        </p:nvSpPr>
        <p:spPr bwMode="auto">
          <a:xfrm>
            <a:off x="4959350" y="2163763"/>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0</a:t>
            </a:r>
          </a:p>
        </p:txBody>
      </p:sp>
      <p:sp>
        <p:nvSpPr>
          <p:cNvPr id="73769" name="Rectangle 50">
            <a:extLst>
              <a:ext uri="{FF2B5EF4-FFF2-40B4-BE49-F238E27FC236}">
                <a16:creationId xmlns:a16="http://schemas.microsoft.com/office/drawing/2014/main" id="{4FF64A0A-3902-BD45-82E8-6816F3AB4299}"/>
              </a:ext>
            </a:extLst>
          </p:cNvPr>
          <p:cNvSpPr>
            <a:spLocks noChangeArrowheads="1"/>
          </p:cNvSpPr>
          <p:nvPr/>
        </p:nvSpPr>
        <p:spPr bwMode="auto">
          <a:xfrm>
            <a:off x="4959350" y="25019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a:t>
            </a:r>
          </a:p>
        </p:txBody>
      </p:sp>
      <p:sp>
        <p:nvSpPr>
          <p:cNvPr id="73770" name="Rectangle 51">
            <a:extLst>
              <a:ext uri="{FF2B5EF4-FFF2-40B4-BE49-F238E27FC236}">
                <a16:creationId xmlns:a16="http://schemas.microsoft.com/office/drawing/2014/main" id="{1B581042-50FD-CE41-BC3E-A9B3B33023A2}"/>
              </a:ext>
            </a:extLst>
          </p:cNvPr>
          <p:cNvSpPr>
            <a:spLocks noChangeArrowheads="1"/>
          </p:cNvSpPr>
          <p:nvPr/>
        </p:nvSpPr>
        <p:spPr bwMode="auto">
          <a:xfrm>
            <a:off x="4959350"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73771" name="Rectangle 52">
            <a:extLst>
              <a:ext uri="{FF2B5EF4-FFF2-40B4-BE49-F238E27FC236}">
                <a16:creationId xmlns:a16="http://schemas.microsoft.com/office/drawing/2014/main" id="{B987FD0E-1FC3-3444-AE7A-D1EC251D0B39}"/>
              </a:ext>
            </a:extLst>
          </p:cNvPr>
          <p:cNvSpPr>
            <a:spLocks noChangeArrowheads="1"/>
          </p:cNvSpPr>
          <p:nvPr/>
        </p:nvSpPr>
        <p:spPr bwMode="auto">
          <a:xfrm>
            <a:off x="5484813"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Out </a:t>
            </a:r>
          </a:p>
          <a:p>
            <a:pPr algn="ctr"/>
            <a:r>
              <a:rPr lang="en-US" altLang="nb-NO" sz="1400" b="1"/>
              <a:t>Label</a:t>
            </a:r>
          </a:p>
        </p:txBody>
      </p:sp>
      <p:sp>
        <p:nvSpPr>
          <p:cNvPr id="73772" name="Rectangle 53">
            <a:extLst>
              <a:ext uri="{FF2B5EF4-FFF2-40B4-BE49-F238E27FC236}">
                <a16:creationId xmlns:a16="http://schemas.microsoft.com/office/drawing/2014/main" id="{1A33EAA8-3C1F-6D43-9C12-32E9B2922C02}"/>
              </a:ext>
            </a:extLst>
          </p:cNvPr>
          <p:cNvSpPr>
            <a:spLocks noChangeArrowheads="1"/>
          </p:cNvSpPr>
          <p:nvPr/>
        </p:nvSpPr>
        <p:spPr bwMode="auto">
          <a:xfrm>
            <a:off x="6164263"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In </a:t>
            </a:r>
          </a:p>
          <a:p>
            <a:pPr algn="ctr"/>
            <a:r>
              <a:rPr lang="en-US" altLang="nb-NO" sz="1400" b="1">
                <a:solidFill>
                  <a:schemeClr val="bg2"/>
                </a:solidFill>
              </a:rPr>
              <a:t>Label</a:t>
            </a:r>
          </a:p>
        </p:txBody>
      </p:sp>
      <p:sp>
        <p:nvSpPr>
          <p:cNvPr id="73773" name="Rectangle 54">
            <a:extLst>
              <a:ext uri="{FF2B5EF4-FFF2-40B4-BE49-F238E27FC236}">
                <a16:creationId xmlns:a16="http://schemas.microsoft.com/office/drawing/2014/main" id="{8EB92741-0DFD-1D4D-839F-66200C8B0F73}"/>
              </a:ext>
            </a:extLst>
          </p:cNvPr>
          <p:cNvSpPr>
            <a:spLocks noChangeArrowheads="1"/>
          </p:cNvSpPr>
          <p:nvPr/>
        </p:nvSpPr>
        <p:spPr bwMode="auto">
          <a:xfrm>
            <a:off x="6686550" y="1655763"/>
            <a:ext cx="950913"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Address </a:t>
            </a:r>
          </a:p>
          <a:p>
            <a:pPr algn="ctr"/>
            <a:r>
              <a:rPr lang="en-US" altLang="nb-NO" sz="1400" b="1">
                <a:solidFill>
                  <a:schemeClr val="bg2"/>
                </a:solidFill>
              </a:rPr>
              <a:t>Prefix</a:t>
            </a:r>
          </a:p>
        </p:txBody>
      </p:sp>
      <p:sp>
        <p:nvSpPr>
          <p:cNvPr id="73774" name="Rectangle 55">
            <a:extLst>
              <a:ext uri="{FF2B5EF4-FFF2-40B4-BE49-F238E27FC236}">
                <a16:creationId xmlns:a16="http://schemas.microsoft.com/office/drawing/2014/main" id="{2C44000F-8E5B-9549-8C1E-7E534F24983D}"/>
              </a:ext>
            </a:extLst>
          </p:cNvPr>
          <p:cNvSpPr>
            <a:spLocks noChangeArrowheads="1"/>
          </p:cNvSpPr>
          <p:nvPr/>
        </p:nvSpPr>
        <p:spPr bwMode="auto">
          <a:xfrm>
            <a:off x="6686550" y="2163763"/>
            <a:ext cx="950913"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a:t>
            </a:r>
          </a:p>
        </p:txBody>
      </p:sp>
      <p:sp>
        <p:nvSpPr>
          <p:cNvPr id="73775" name="Rectangle 56">
            <a:extLst>
              <a:ext uri="{FF2B5EF4-FFF2-40B4-BE49-F238E27FC236}">
                <a16:creationId xmlns:a16="http://schemas.microsoft.com/office/drawing/2014/main" id="{A2DA6C8C-6E7E-6C4E-A998-AF004672FF72}"/>
              </a:ext>
            </a:extLst>
          </p:cNvPr>
          <p:cNvSpPr>
            <a:spLocks noChangeArrowheads="1"/>
          </p:cNvSpPr>
          <p:nvPr/>
        </p:nvSpPr>
        <p:spPr bwMode="auto">
          <a:xfrm>
            <a:off x="6686550" y="2501900"/>
            <a:ext cx="950913"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3776" name="Rectangle 57">
            <a:extLst>
              <a:ext uri="{FF2B5EF4-FFF2-40B4-BE49-F238E27FC236}">
                <a16:creationId xmlns:a16="http://schemas.microsoft.com/office/drawing/2014/main" id="{33B86729-3BD6-0F40-8AB3-62EE9E5A530E}"/>
              </a:ext>
            </a:extLst>
          </p:cNvPr>
          <p:cNvSpPr>
            <a:spLocks noChangeArrowheads="1"/>
          </p:cNvSpPr>
          <p:nvPr/>
        </p:nvSpPr>
        <p:spPr bwMode="auto">
          <a:xfrm>
            <a:off x="6686550" y="2840038"/>
            <a:ext cx="950913"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77" name="Rectangle 58">
            <a:extLst>
              <a:ext uri="{FF2B5EF4-FFF2-40B4-BE49-F238E27FC236}">
                <a16:creationId xmlns:a16="http://schemas.microsoft.com/office/drawing/2014/main" id="{4A5D1D77-14C2-2443-861E-60DC9D5B5010}"/>
              </a:ext>
            </a:extLst>
          </p:cNvPr>
          <p:cNvSpPr>
            <a:spLocks noChangeArrowheads="1"/>
          </p:cNvSpPr>
          <p:nvPr/>
        </p:nvSpPr>
        <p:spPr bwMode="auto">
          <a:xfrm>
            <a:off x="7662863"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a:t>
            </a:r>
          </a:p>
          <a:p>
            <a:pPr algn="ctr"/>
            <a:r>
              <a:rPr lang="en-US" altLang="nb-NO" sz="1400" b="1">
                <a:solidFill>
                  <a:schemeClr val="bg2"/>
                </a:solidFill>
              </a:rPr>
              <a:t>I’face</a:t>
            </a:r>
          </a:p>
        </p:txBody>
      </p:sp>
      <p:sp>
        <p:nvSpPr>
          <p:cNvPr id="73778" name="Rectangle 59">
            <a:extLst>
              <a:ext uri="{FF2B5EF4-FFF2-40B4-BE49-F238E27FC236}">
                <a16:creationId xmlns:a16="http://schemas.microsoft.com/office/drawing/2014/main" id="{32EB5BB7-3213-FD4F-ABE0-06E621377A2D}"/>
              </a:ext>
            </a:extLst>
          </p:cNvPr>
          <p:cNvSpPr>
            <a:spLocks noChangeArrowheads="1"/>
          </p:cNvSpPr>
          <p:nvPr/>
        </p:nvSpPr>
        <p:spPr bwMode="auto">
          <a:xfrm>
            <a:off x="7662863" y="2163763"/>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0</a:t>
            </a:r>
          </a:p>
        </p:txBody>
      </p:sp>
      <p:sp>
        <p:nvSpPr>
          <p:cNvPr id="73779" name="Rectangle 60">
            <a:extLst>
              <a:ext uri="{FF2B5EF4-FFF2-40B4-BE49-F238E27FC236}">
                <a16:creationId xmlns:a16="http://schemas.microsoft.com/office/drawing/2014/main" id="{146ECACD-D616-4240-B0E1-1DC4B36C7C52}"/>
              </a:ext>
            </a:extLst>
          </p:cNvPr>
          <p:cNvSpPr>
            <a:spLocks noChangeArrowheads="1"/>
          </p:cNvSpPr>
          <p:nvPr/>
        </p:nvSpPr>
        <p:spPr bwMode="auto">
          <a:xfrm>
            <a:off x="7662863" y="2501900"/>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3780" name="Rectangle 61">
            <a:extLst>
              <a:ext uri="{FF2B5EF4-FFF2-40B4-BE49-F238E27FC236}">
                <a16:creationId xmlns:a16="http://schemas.microsoft.com/office/drawing/2014/main" id="{9F5F31B4-60B5-A040-BDC6-7D95158A6112}"/>
              </a:ext>
            </a:extLst>
          </p:cNvPr>
          <p:cNvSpPr>
            <a:spLocks noChangeArrowheads="1"/>
          </p:cNvSpPr>
          <p:nvPr/>
        </p:nvSpPr>
        <p:spPr bwMode="auto">
          <a:xfrm>
            <a:off x="7662863"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81" name="Rectangle 62">
            <a:extLst>
              <a:ext uri="{FF2B5EF4-FFF2-40B4-BE49-F238E27FC236}">
                <a16:creationId xmlns:a16="http://schemas.microsoft.com/office/drawing/2014/main" id="{E7501EE9-18C1-9A4F-9D16-AD27868D79BD}"/>
              </a:ext>
            </a:extLst>
          </p:cNvPr>
          <p:cNvSpPr>
            <a:spLocks noChangeArrowheads="1"/>
          </p:cNvSpPr>
          <p:nvPr/>
        </p:nvSpPr>
        <p:spPr bwMode="auto">
          <a:xfrm>
            <a:off x="8188325" y="1655763"/>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 </a:t>
            </a:r>
          </a:p>
          <a:p>
            <a:pPr algn="ctr"/>
            <a:r>
              <a:rPr lang="en-US" altLang="nb-NO" sz="1400" b="1">
                <a:solidFill>
                  <a:schemeClr val="bg2"/>
                </a:solidFill>
              </a:rPr>
              <a:t>Label</a:t>
            </a:r>
          </a:p>
        </p:txBody>
      </p:sp>
      <p:sp>
        <p:nvSpPr>
          <p:cNvPr id="1286207" name="Rectangle 63">
            <a:extLst>
              <a:ext uri="{FF2B5EF4-FFF2-40B4-BE49-F238E27FC236}">
                <a16:creationId xmlns:a16="http://schemas.microsoft.com/office/drawing/2014/main" id="{3DF524B8-A3CE-EB41-9347-12C08FA3CDBF}"/>
              </a:ext>
            </a:extLst>
          </p:cNvPr>
          <p:cNvSpPr>
            <a:spLocks noChangeArrowheads="1"/>
          </p:cNvSpPr>
          <p:nvPr/>
        </p:nvSpPr>
        <p:spPr bwMode="auto">
          <a:xfrm>
            <a:off x="2559050" y="2163763"/>
            <a:ext cx="520700" cy="309562"/>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4</a:t>
            </a:r>
          </a:p>
        </p:txBody>
      </p:sp>
      <p:sp>
        <p:nvSpPr>
          <p:cNvPr id="1286208" name="Rectangle 64">
            <a:extLst>
              <a:ext uri="{FF2B5EF4-FFF2-40B4-BE49-F238E27FC236}">
                <a16:creationId xmlns:a16="http://schemas.microsoft.com/office/drawing/2014/main" id="{BEA55071-7BC0-3E48-97BA-9CBB487AD283}"/>
              </a:ext>
            </a:extLst>
          </p:cNvPr>
          <p:cNvSpPr>
            <a:spLocks noChangeArrowheads="1"/>
          </p:cNvSpPr>
          <p:nvPr/>
        </p:nvSpPr>
        <p:spPr bwMode="auto">
          <a:xfrm>
            <a:off x="2559050" y="2501900"/>
            <a:ext cx="520700" cy="309563"/>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5</a:t>
            </a:r>
          </a:p>
        </p:txBody>
      </p:sp>
      <p:sp>
        <p:nvSpPr>
          <p:cNvPr id="73784" name="Rectangle 65">
            <a:extLst>
              <a:ext uri="{FF2B5EF4-FFF2-40B4-BE49-F238E27FC236}">
                <a16:creationId xmlns:a16="http://schemas.microsoft.com/office/drawing/2014/main" id="{A126616C-9B09-8E4A-A7A3-0BFEE5E1A04F}"/>
              </a:ext>
            </a:extLst>
          </p:cNvPr>
          <p:cNvSpPr>
            <a:spLocks noChangeArrowheads="1"/>
          </p:cNvSpPr>
          <p:nvPr/>
        </p:nvSpPr>
        <p:spPr bwMode="auto">
          <a:xfrm>
            <a:off x="2559050"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85" name="Rectangle 66">
            <a:extLst>
              <a:ext uri="{FF2B5EF4-FFF2-40B4-BE49-F238E27FC236}">
                <a16:creationId xmlns:a16="http://schemas.microsoft.com/office/drawing/2014/main" id="{A1C6E2E0-148E-3646-8535-7A94EB7EE9B9}"/>
              </a:ext>
            </a:extLst>
          </p:cNvPr>
          <p:cNvSpPr>
            <a:spLocks noChangeArrowheads="1"/>
          </p:cNvSpPr>
          <p:nvPr/>
        </p:nvSpPr>
        <p:spPr bwMode="auto">
          <a:xfrm>
            <a:off x="528638" y="2163763"/>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86" name="Rectangle 67">
            <a:extLst>
              <a:ext uri="{FF2B5EF4-FFF2-40B4-BE49-F238E27FC236}">
                <a16:creationId xmlns:a16="http://schemas.microsoft.com/office/drawing/2014/main" id="{9ED5629F-1E9B-E742-AE59-8542F9579665}"/>
              </a:ext>
            </a:extLst>
          </p:cNvPr>
          <p:cNvSpPr>
            <a:spLocks noChangeArrowheads="1"/>
          </p:cNvSpPr>
          <p:nvPr/>
        </p:nvSpPr>
        <p:spPr bwMode="auto">
          <a:xfrm>
            <a:off x="528638" y="25019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87" name="Rectangle 68">
            <a:extLst>
              <a:ext uri="{FF2B5EF4-FFF2-40B4-BE49-F238E27FC236}">
                <a16:creationId xmlns:a16="http://schemas.microsoft.com/office/drawing/2014/main" id="{C6140E3D-208A-2B4A-8F5D-094F34C99231}"/>
              </a:ext>
            </a:extLst>
          </p:cNvPr>
          <p:cNvSpPr>
            <a:spLocks noChangeArrowheads="1"/>
          </p:cNvSpPr>
          <p:nvPr/>
        </p:nvSpPr>
        <p:spPr bwMode="auto">
          <a:xfrm>
            <a:off x="528638"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1286213" name="Rectangle 69">
            <a:extLst>
              <a:ext uri="{FF2B5EF4-FFF2-40B4-BE49-F238E27FC236}">
                <a16:creationId xmlns:a16="http://schemas.microsoft.com/office/drawing/2014/main" id="{8E8B1DE4-45E6-B442-B4C3-F05010AB8EBD}"/>
              </a:ext>
            </a:extLst>
          </p:cNvPr>
          <p:cNvSpPr>
            <a:spLocks noChangeArrowheads="1"/>
          </p:cNvSpPr>
          <p:nvPr/>
        </p:nvSpPr>
        <p:spPr bwMode="auto">
          <a:xfrm>
            <a:off x="5483225" y="2163763"/>
            <a:ext cx="520700" cy="309562"/>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9</a:t>
            </a:r>
          </a:p>
        </p:txBody>
      </p:sp>
      <p:sp>
        <p:nvSpPr>
          <p:cNvPr id="1286214" name="Rectangle 70">
            <a:extLst>
              <a:ext uri="{FF2B5EF4-FFF2-40B4-BE49-F238E27FC236}">
                <a16:creationId xmlns:a16="http://schemas.microsoft.com/office/drawing/2014/main" id="{2C4BF5AF-A173-0442-8758-21C8CDC41C21}"/>
              </a:ext>
            </a:extLst>
          </p:cNvPr>
          <p:cNvSpPr>
            <a:spLocks noChangeArrowheads="1"/>
          </p:cNvSpPr>
          <p:nvPr/>
        </p:nvSpPr>
        <p:spPr bwMode="auto">
          <a:xfrm>
            <a:off x="5483225" y="2501900"/>
            <a:ext cx="520700" cy="309563"/>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7</a:t>
            </a:r>
          </a:p>
        </p:txBody>
      </p:sp>
      <p:sp>
        <p:nvSpPr>
          <p:cNvPr id="73790" name="Rectangle 71">
            <a:extLst>
              <a:ext uri="{FF2B5EF4-FFF2-40B4-BE49-F238E27FC236}">
                <a16:creationId xmlns:a16="http://schemas.microsoft.com/office/drawing/2014/main" id="{372927C3-3870-664D-A5EF-CD0F9EFEC844}"/>
              </a:ext>
            </a:extLst>
          </p:cNvPr>
          <p:cNvSpPr>
            <a:spLocks noChangeArrowheads="1"/>
          </p:cNvSpPr>
          <p:nvPr/>
        </p:nvSpPr>
        <p:spPr bwMode="auto">
          <a:xfrm>
            <a:off x="5483225"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91" name="Rectangle 72">
            <a:extLst>
              <a:ext uri="{FF2B5EF4-FFF2-40B4-BE49-F238E27FC236}">
                <a16:creationId xmlns:a16="http://schemas.microsoft.com/office/drawing/2014/main" id="{A5A982BD-01E0-2645-AE11-E002EF407C31}"/>
              </a:ext>
            </a:extLst>
          </p:cNvPr>
          <p:cNvSpPr>
            <a:spLocks noChangeArrowheads="1"/>
          </p:cNvSpPr>
          <p:nvPr/>
        </p:nvSpPr>
        <p:spPr bwMode="auto">
          <a:xfrm>
            <a:off x="3468688" y="2163763"/>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4</a:t>
            </a:r>
          </a:p>
        </p:txBody>
      </p:sp>
      <p:sp>
        <p:nvSpPr>
          <p:cNvPr id="73792" name="Rectangle 73">
            <a:extLst>
              <a:ext uri="{FF2B5EF4-FFF2-40B4-BE49-F238E27FC236}">
                <a16:creationId xmlns:a16="http://schemas.microsoft.com/office/drawing/2014/main" id="{44C93BFF-898D-1043-B1A0-6E452EC0C6DD}"/>
              </a:ext>
            </a:extLst>
          </p:cNvPr>
          <p:cNvSpPr>
            <a:spLocks noChangeArrowheads="1"/>
          </p:cNvSpPr>
          <p:nvPr/>
        </p:nvSpPr>
        <p:spPr bwMode="auto">
          <a:xfrm>
            <a:off x="3468688" y="2501900"/>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5</a:t>
            </a:r>
          </a:p>
        </p:txBody>
      </p:sp>
      <p:sp>
        <p:nvSpPr>
          <p:cNvPr id="73793" name="Rectangle 74">
            <a:extLst>
              <a:ext uri="{FF2B5EF4-FFF2-40B4-BE49-F238E27FC236}">
                <a16:creationId xmlns:a16="http://schemas.microsoft.com/office/drawing/2014/main" id="{C122EF62-0F1F-5D4D-A6B1-76DB6EA7A89D}"/>
              </a:ext>
            </a:extLst>
          </p:cNvPr>
          <p:cNvSpPr>
            <a:spLocks noChangeArrowheads="1"/>
          </p:cNvSpPr>
          <p:nvPr/>
        </p:nvSpPr>
        <p:spPr bwMode="auto">
          <a:xfrm>
            <a:off x="3468688"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94" name="Rectangle 75">
            <a:extLst>
              <a:ext uri="{FF2B5EF4-FFF2-40B4-BE49-F238E27FC236}">
                <a16:creationId xmlns:a16="http://schemas.microsoft.com/office/drawing/2014/main" id="{6847F105-CAC9-AF42-BCDB-C92E5215BFE4}"/>
              </a:ext>
            </a:extLst>
          </p:cNvPr>
          <p:cNvSpPr>
            <a:spLocks noChangeArrowheads="1"/>
          </p:cNvSpPr>
          <p:nvPr/>
        </p:nvSpPr>
        <p:spPr bwMode="auto">
          <a:xfrm>
            <a:off x="6164263" y="2501900"/>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3795" name="Rectangle 76">
            <a:extLst>
              <a:ext uri="{FF2B5EF4-FFF2-40B4-BE49-F238E27FC236}">
                <a16:creationId xmlns:a16="http://schemas.microsoft.com/office/drawing/2014/main" id="{F76174BF-DC33-374D-ADEE-D57298645676}"/>
              </a:ext>
            </a:extLst>
          </p:cNvPr>
          <p:cNvSpPr>
            <a:spLocks noChangeArrowheads="1"/>
          </p:cNvSpPr>
          <p:nvPr/>
        </p:nvSpPr>
        <p:spPr bwMode="auto">
          <a:xfrm>
            <a:off x="8188325" y="2501900"/>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3796" name="Rectangle 77">
            <a:extLst>
              <a:ext uri="{FF2B5EF4-FFF2-40B4-BE49-F238E27FC236}">
                <a16:creationId xmlns:a16="http://schemas.microsoft.com/office/drawing/2014/main" id="{875B2E25-EB9D-2C4E-83B0-6FBCE96A844C}"/>
              </a:ext>
            </a:extLst>
          </p:cNvPr>
          <p:cNvSpPr>
            <a:spLocks noChangeArrowheads="1"/>
          </p:cNvSpPr>
          <p:nvPr/>
        </p:nvSpPr>
        <p:spPr bwMode="auto">
          <a:xfrm>
            <a:off x="8186738" y="2163763"/>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97" name="Rectangle 78">
            <a:extLst>
              <a:ext uri="{FF2B5EF4-FFF2-40B4-BE49-F238E27FC236}">
                <a16:creationId xmlns:a16="http://schemas.microsoft.com/office/drawing/2014/main" id="{F72D9DB0-11C4-604A-83F5-885B6A2A60D8}"/>
              </a:ext>
            </a:extLst>
          </p:cNvPr>
          <p:cNvSpPr>
            <a:spLocks noChangeArrowheads="1"/>
          </p:cNvSpPr>
          <p:nvPr/>
        </p:nvSpPr>
        <p:spPr bwMode="auto">
          <a:xfrm>
            <a:off x="8186738"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798" name="Rectangle 79">
            <a:extLst>
              <a:ext uri="{FF2B5EF4-FFF2-40B4-BE49-F238E27FC236}">
                <a16:creationId xmlns:a16="http://schemas.microsoft.com/office/drawing/2014/main" id="{3C0DE114-BC2D-6444-B7B0-8DE8B9E410DA}"/>
              </a:ext>
            </a:extLst>
          </p:cNvPr>
          <p:cNvSpPr>
            <a:spLocks noChangeArrowheads="1"/>
          </p:cNvSpPr>
          <p:nvPr/>
        </p:nvSpPr>
        <p:spPr bwMode="auto">
          <a:xfrm>
            <a:off x="6161088" y="2163763"/>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9</a:t>
            </a:r>
          </a:p>
        </p:txBody>
      </p:sp>
      <p:sp>
        <p:nvSpPr>
          <p:cNvPr id="73799" name="Rectangle 80">
            <a:extLst>
              <a:ext uri="{FF2B5EF4-FFF2-40B4-BE49-F238E27FC236}">
                <a16:creationId xmlns:a16="http://schemas.microsoft.com/office/drawing/2014/main" id="{EEDFB1FB-D76F-2947-8396-4BFC3AA5F42E}"/>
              </a:ext>
            </a:extLst>
          </p:cNvPr>
          <p:cNvSpPr>
            <a:spLocks noChangeArrowheads="1"/>
          </p:cNvSpPr>
          <p:nvPr/>
        </p:nvSpPr>
        <p:spPr bwMode="auto">
          <a:xfrm>
            <a:off x="6161088" y="2840038"/>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3800" name="Rectangle 81">
            <a:extLst>
              <a:ext uri="{FF2B5EF4-FFF2-40B4-BE49-F238E27FC236}">
                <a16:creationId xmlns:a16="http://schemas.microsoft.com/office/drawing/2014/main" id="{0A72D27E-8D92-2E47-882F-9A432159BC59}"/>
              </a:ext>
            </a:extLst>
          </p:cNvPr>
          <p:cNvSpPr>
            <a:spLocks noGrp="1" noChangeArrowheads="1"/>
          </p:cNvSpPr>
          <p:nvPr>
            <p:ph type="title"/>
          </p:nvPr>
        </p:nvSpPr>
        <p:spPr/>
        <p:txBody>
          <a:bodyPr/>
          <a:lstStyle/>
          <a:p>
            <a:pPr eaLnBrk="1" hangingPunct="1"/>
            <a:r>
              <a:rPr lang="en-US" altLang="nb-NO"/>
              <a:t>Step 2b: LDP Assigns Remote Labels</a:t>
            </a:r>
          </a:p>
        </p:txBody>
      </p:sp>
      <p:sp>
        <p:nvSpPr>
          <p:cNvPr id="73801" name="Text Box 82">
            <a:extLst>
              <a:ext uri="{FF2B5EF4-FFF2-40B4-BE49-F238E27FC236}">
                <a16:creationId xmlns:a16="http://schemas.microsoft.com/office/drawing/2014/main" id="{B113DAC1-E135-B14D-80DC-17FFB585B4CC}"/>
              </a:ext>
            </a:extLst>
          </p:cNvPr>
          <p:cNvSpPr txBox="1">
            <a:spLocks noChangeArrowheads="1"/>
          </p:cNvSpPr>
          <p:nvPr/>
        </p:nvSpPr>
        <p:spPr bwMode="auto">
          <a:xfrm>
            <a:off x="533400" y="1254125"/>
            <a:ext cx="2514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73802" name="Text Box 83">
            <a:extLst>
              <a:ext uri="{FF2B5EF4-FFF2-40B4-BE49-F238E27FC236}">
                <a16:creationId xmlns:a16="http://schemas.microsoft.com/office/drawing/2014/main" id="{2F304B71-AD92-9E48-A395-F3A38DC3C265}"/>
              </a:ext>
            </a:extLst>
          </p:cNvPr>
          <p:cNvSpPr txBox="1">
            <a:spLocks noChangeArrowheads="1"/>
          </p:cNvSpPr>
          <p:nvPr/>
        </p:nvSpPr>
        <p:spPr bwMode="auto">
          <a:xfrm>
            <a:off x="3429000" y="1254125"/>
            <a:ext cx="2514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73803" name="Text Box 84">
            <a:extLst>
              <a:ext uri="{FF2B5EF4-FFF2-40B4-BE49-F238E27FC236}">
                <a16:creationId xmlns:a16="http://schemas.microsoft.com/office/drawing/2014/main" id="{6A04659B-1821-BD40-B3BC-C6C75F9926FA}"/>
              </a:ext>
            </a:extLst>
          </p:cNvPr>
          <p:cNvSpPr txBox="1">
            <a:spLocks noChangeArrowheads="1"/>
          </p:cNvSpPr>
          <p:nvPr/>
        </p:nvSpPr>
        <p:spPr bwMode="auto">
          <a:xfrm>
            <a:off x="6172200" y="1254125"/>
            <a:ext cx="2514600" cy="357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1286213"/>
                                        </p:tgtEl>
                                        <p:attrNameLst>
                                          <p:attrName>style.visibility</p:attrName>
                                        </p:attrNameLst>
                                      </p:cBhvr>
                                      <p:to>
                                        <p:strVal val="visible"/>
                                      </p:to>
                                    </p:set>
                                    <p:animEffect transition="in" filter="dissolve">
                                      <p:cBhvr>
                                        <p:cTn id="11" dur="1000"/>
                                        <p:tgtEl>
                                          <p:spTgt spid="1286213"/>
                                        </p:tgtEl>
                                      </p:cBhvr>
                                    </p:animEffect>
                                  </p:childTnLst>
                                </p:cTn>
                              </p:par>
                            </p:childTnLst>
                          </p:cTn>
                        </p:par>
                        <p:par>
                          <p:cTn id="12" fill="hold" nodeType="afterGroup">
                            <p:stCondLst>
                              <p:cond delay="1500"/>
                            </p:stCondLst>
                            <p:childTnLst>
                              <p:par>
                                <p:cTn id="13" presetID="9" presetClass="entr" presetSubtype="0"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dissolve">
                                      <p:cBhvr>
                                        <p:cTn id="15" dur="1000"/>
                                        <p:tgtEl>
                                          <p:spTgt spid="5"/>
                                        </p:tgtEl>
                                      </p:cBhvr>
                                    </p:animEffect>
                                  </p:childTnLst>
                                </p:cTn>
                              </p:par>
                            </p:childTnLst>
                          </p:cTn>
                        </p:par>
                        <p:par>
                          <p:cTn id="16" fill="hold" nodeType="afterGroup">
                            <p:stCondLst>
                              <p:cond delay="2500"/>
                            </p:stCondLst>
                            <p:childTnLst>
                              <p:par>
                                <p:cTn id="17" presetID="9" presetClass="entr" presetSubtype="0" fill="hold" grpId="0" nodeType="afterEffect">
                                  <p:stCondLst>
                                    <p:cond delay="0"/>
                                  </p:stCondLst>
                                  <p:childTnLst>
                                    <p:set>
                                      <p:cBhvr>
                                        <p:cTn id="18" dur="1" fill="hold">
                                          <p:stCondLst>
                                            <p:cond delay="0"/>
                                          </p:stCondLst>
                                        </p:cTn>
                                        <p:tgtEl>
                                          <p:spTgt spid="1286214"/>
                                        </p:tgtEl>
                                        <p:attrNameLst>
                                          <p:attrName>style.visibility</p:attrName>
                                        </p:attrNameLst>
                                      </p:cBhvr>
                                      <p:to>
                                        <p:strVal val="visible"/>
                                      </p:to>
                                    </p:set>
                                    <p:animEffect transition="in" filter="dissolve">
                                      <p:cBhvr>
                                        <p:cTn id="19" dur="1000"/>
                                        <p:tgtEl>
                                          <p:spTgt spid="1286214"/>
                                        </p:tgtEl>
                                      </p:cBhvr>
                                    </p:animEffect>
                                  </p:childTnLst>
                                </p:cTn>
                              </p:par>
                            </p:childTnLst>
                          </p:cTn>
                        </p:par>
                        <p:par>
                          <p:cTn id="20" fill="hold" nodeType="afterGroup">
                            <p:stCondLst>
                              <p:cond delay="3500"/>
                            </p:stCondLst>
                            <p:childTnLst>
                              <p:par>
                                <p:cTn id="21" presetID="9" presetClass="entr" presetSubtype="0" fill="hold" nodeType="after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dissolve">
                                      <p:cBhvr>
                                        <p:cTn id="23" dur="1000"/>
                                        <p:tgtEl>
                                          <p:spTgt spid="3"/>
                                        </p:tgtEl>
                                      </p:cBhvr>
                                    </p:animEffect>
                                  </p:childTnLst>
                                </p:cTn>
                              </p:par>
                            </p:childTnLst>
                          </p:cTn>
                        </p:par>
                        <p:par>
                          <p:cTn id="24" fill="hold" nodeType="afterGroup">
                            <p:stCondLst>
                              <p:cond delay="4500"/>
                            </p:stCondLst>
                            <p:childTnLst>
                              <p:par>
                                <p:cTn id="25" presetID="9" presetClass="entr" presetSubtype="0" fill="hold" grpId="0" nodeType="afterEffect">
                                  <p:stCondLst>
                                    <p:cond delay="0"/>
                                  </p:stCondLst>
                                  <p:childTnLst>
                                    <p:set>
                                      <p:cBhvr>
                                        <p:cTn id="26" dur="1" fill="hold">
                                          <p:stCondLst>
                                            <p:cond delay="0"/>
                                          </p:stCondLst>
                                        </p:cTn>
                                        <p:tgtEl>
                                          <p:spTgt spid="1286208"/>
                                        </p:tgtEl>
                                        <p:attrNameLst>
                                          <p:attrName>style.visibility</p:attrName>
                                        </p:attrNameLst>
                                      </p:cBhvr>
                                      <p:to>
                                        <p:strVal val="visible"/>
                                      </p:to>
                                    </p:set>
                                    <p:animEffect transition="in" filter="dissolve">
                                      <p:cBhvr>
                                        <p:cTn id="27" dur="1000"/>
                                        <p:tgtEl>
                                          <p:spTgt spid="1286208"/>
                                        </p:tgtEl>
                                      </p:cBhvr>
                                    </p:animEffect>
                                  </p:childTnLst>
                                </p:cTn>
                              </p:par>
                            </p:childTnLst>
                          </p:cTn>
                        </p:par>
                        <p:par>
                          <p:cTn id="28" fill="hold" nodeType="afterGroup">
                            <p:stCondLst>
                              <p:cond delay="5500"/>
                            </p:stCondLst>
                            <p:childTnLst>
                              <p:par>
                                <p:cTn id="29" presetID="9" presetClass="entr" presetSubtype="0" fill="hold" grpId="0" nodeType="afterEffect">
                                  <p:stCondLst>
                                    <p:cond delay="0"/>
                                  </p:stCondLst>
                                  <p:childTnLst>
                                    <p:set>
                                      <p:cBhvr>
                                        <p:cTn id="30" dur="1" fill="hold">
                                          <p:stCondLst>
                                            <p:cond delay="0"/>
                                          </p:stCondLst>
                                        </p:cTn>
                                        <p:tgtEl>
                                          <p:spTgt spid="1286207"/>
                                        </p:tgtEl>
                                        <p:attrNameLst>
                                          <p:attrName>style.visibility</p:attrName>
                                        </p:attrNameLst>
                                      </p:cBhvr>
                                      <p:to>
                                        <p:strVal val="visible"/>
                                      </p:to>
                                    </p:set>
                                    <p:animEffect transition="in" filter="dissolve">
                                      <p:cBhvr>
                                        <p:cTn id="31" dur="1000"/>
                                        <p:tgtEl>
                                          <p:spTgt spid="1286207"/>
                                        </p:tgtEl>
                                      </p:cBhvr>
                                    </p:animEffect>
                                  </p:childTnLst>
                                </p:cTn>
                              </p:par>
                            </p:childTnLst>
                          </p:cTn>
                        </p:par>
                        <p:par>
                          <p:cTn id="32" fill="hold" nodeType="afterGroup">
                            <p:stCondLst>
                              <p:cond delay="6500"/>
                            </p:stCondLst>
                            <p:childTnLst>
                              <p:par>
                                <p:cTn id="33" presetID="9" presetClass="entr" presetSubtype="0" fill="hold" nodeType="after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dissolve">
                                      <p:cBhvr>
                                        <p:cTn id="35"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6207" grpId="0" animBg="1"/>
      <p:bldP spid="1286208" grpId="0" animBg="1"/>
      <p:bldP spid="1286213" grpId="0" animBg="1"/>
      <p:bldP spid="1286214"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AutoShape 2">
            <a:extLst>
              <a:ext uri="{FF2B5EF4-FFF2-40B4-BE49-F238E27FC236}">
                <a16:creationId xmlns:a16="http://schemas.microsoft.com/office/drawing/2014/main" id="{74B75196-1350-B140-9B2B-785EADF661D0}"/>
              </a:ext>
            </a:extLst>
          </p:cNvPr>
          <p:cNvSpPr>
            <a:spLocks noChangeArrowheads="1"/>
          </p:cNvSpPr>
          <p:nvPr/>
        </p:nvSpPr>
        <p:spPr bwMode="auto">
          <a:xfrm rot="10800000">
            <a:off x="520700" y="3152775"/>
            <a:ext cx="2578100" cy="12049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779" name="AutoShape 3">
            <a:extLst>
              <a:ext uri="{FF2B5EF4-FFF2-40B4-BE49-F238E27FC236}">
                <a16:creationId xmlns:a16="http://schemas.microsoft.com/office/drawing/2014/main" id="{E0F8F94D-0749-574A-8776-E5A2CC56F2C8}"/>
              </a:ext>
            </a:extLst>
          </p:cNvPr>
          <p:cNvSpPr>
            <a:spLocks noChangeArrowheads="1"/>
          </p:cNvSpPr>
          <p:nvPr/>
        </p:nvSpPr>
        <p:spPr bwMode="auto">
          <a:xfrm rot="10800000">
            <a:off x="3444875" y="3152775"/>
            <a:ext cx="2578100" cy="12049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780" name="AutoShape 4">
            <a:extLst>
              <a:ext uri="{FF2B5EF4-FFF2-40B4-BE49-F238E27FC236}">
                <a16:creationId xmlns:a16="http://schemas.microsoft.com/office/drawing/2014/main" id="{260F10E0-90D5-9D4A-94D4-CB9AB2D86180}"/>
              </a:ext>
            </a:extLst>
          </p:cNvPr>
          <p:cNvSpPr>
            <a:spLocks noChangeArrowheads="1"/>
          </p:cNvSpPr>
          <p:nvPr/>
        </p:nvSpPr>
        <p:spPr bwMode="auto">
          <a:xfrm rot="10800000">
            <a:off x="6151563" y="3152775"/>
            <a:ext cx="2578100" cy="646113"/>
          </a:xfrm>
          <a:prstGeom prst="triangle">
            <a:avLst>
              <a:gd name="adj" fmla="val 50000"/>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781" name="Rectangle 5">
            <a:extLst>
              <a:ext uri="{FF2B5EF4-FFF2-40B4-BE49-F238E27FC236}">
                <a16:creationId xmlns:a16="http://schemas.microsoft.com/office/drawing/2014/main" id="{B56DFA31-9CA1-3C4F-9E45-D4AA48475836}"/>
              </a:ext>
            </a:extLst>
          </p:cNvPr>
          <p:cNvSpPr>
            <a:spLocks noChangeArrowheads="1"/>
          </p:cNvSpPr>
          <p:nvPr/>
        </p:nvSpPr>
        <p:spPr bwMode="auto">
          <a:xfrm>
            <a:off x="157163" y="4873625"/>
            <a:ext cx="1185862" cy="31115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782" name="Rectangle 6">
            <a:extLst>
              <a:ext uri="{FF2B5EF4-FFF2-40B4-BE49-F238E27FC236}">
                <a16:creationId xmlns:a16="http://schemas.microsoft.com/office/drawing/2014/main" id="{303A6B44-CEFD-964D-84A1-14D86A4B55D2}"/>
              </a:ext>
            </a:extLst>
          </p:cNvPr>
          <p:cNvSpPr>
            <a:spLocks noChangeArrowheads="1"/>
          </p:cNvSpPr>
          <p:nvPr/>
        </p:nvSpPr>
        <p:spPr bwMode="auto">
          <a:xfrm>
            <a:off x="4929188" y="4805363"/>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75783" name="Rectangle 7">
            <a:extLst>
              <a:ext uri="{FF2B5EF4-FFF2-40B4-BE49-F238E27FC236}">
                <a16:creationId xmlns:a16="http://schemas.microsoft.com/office/drawing/2014/main" id="{68042E2C-382F-114B-8BC0-EA3925A9357D}"/>
              </a:ext>
            </a:extLst>
          </p:cNvPr>
          <p:cNvSpPr>
            <a:spLocks noChangeArrowheads="1"/>
          </p:cNvSpPr>
          <p:nvPr/>
        </p:nvSpPr>
        <p:spPr bwMode="auto">
          <a:xfrm>
            <a:off x="5219700" y="3832225"/>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sp>
        <p:nvSpPr>
          <p:cNvPr id="75784" name="Rectangle 8">
            <a:extLst>
              <a:ext uri="{FF2B5EF4-FFF2-40B4-BE49-F238E27FC236}">
                <a16:creationId xmlns:a16="http://schemas.microsoft.com/office/drawing/2014/main" id="{756CB21A-15C6-BD4C-846F-0D75C318420A}"/>
              </a:ext>
            </a:extLst>
          </p:cNvPr>
          <p:cNvSpPr>
            <a:spLocks noChangeArrowheads="1"/>
          </p:cNvSpPr>
          <p:nvPr/>
        </p:nvSpPr>
        <p:spPr bwMode="auto">
          <a:xfrm>
            <a:off x="2641600" y="4356100"/>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1</a:t>
            </a:r>
          </a:p>
        </p:txBody>
      </p:sp>
      <p:sp>
        <p:nvSpPr>
          <p:cNvPr id="75785" name="Line 9">
            <a:extLst>
              <a:ext uri="{FF2B5EF4-FFF2-40B4-BE49-F238E27FC236}">
                <a16:creationId xmlns:a16="http://schemas.microsoft.com/office/drawing/2014/main" id="{EBAA77A2-94FC-1543-BA4E-73DCFA61B255}"/>
              </a:ext>
            </a:extLst>
          </p:cNvPr>
          <p:cNvSpPr>
            <a:spLocks noChangeShapeType="1"/>
          </p:cNvSpPr>
          <p:nvPr/>
        </p:nvSpPr>
        <p:spPr bwMode="auto">
          <a:xfrm>
            <a:off x="668338" y="4686300"/>
            <a:ext cx="750887" cy="0"/>
          </a:xfrm>
          <a:prstGeom prst="line">
            <a:avLst/>
          </a:prstGeom>
          <a:noFill/>
          <a:ln w="25400">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5786" name="Rectangle 10">
            <a:extLst>
              <a:ext uri="{FF2B5EF4-FFF2-40B4-BE49-F238E27FC236}">
                <a16:creationId xmlns:a16="http://schemas.microsoft.com/office/drawing/2014/main" id="{1C1CAAA1-FB85-2A4B-A3B0-AF29A8B8552E}"/>
              </a:ext>
            </a:extLst>
          </p:cNvPr>
          <p:cNvSpPr>
            <a:spLocks noChangeArrowheads="1"/>
          </p:cNvSpPr>
          <p:nvPr/>
        </p:nvSpPr>
        <p:spPr bwMode="auto">
          <a:xfrm>
            <a:off x="155575" y="4868863"/>
            <a:ext cx="1174750" cy="311150"/>
          </a:xfrm>
          <a:prstGeom prst="rect">
            <a:avLst/>
          </a:prstGeom>
          <a:solidFill>
            <a:schemeClr val="accent2"/>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128.89.25.4</a:t>
            </a:r>
          </a:p>
        </p:txBody>
      </p:sp>
      <p:sp>
        <p:nvSpPr>
          <p:cNvPr id="75787" name="Rectangle 11">
            <a:extLst>
              <a:ext uri="{FF2B5EF4-FFF2-40B4-BE49-F238E27FC236}">
                <a16:creationId xmlns:a16="http://schemas.microsoft.com/office/drawing/2014/main" id="{7FC2D871-0429-7C44-95CF-113AD5257FEF}"/>
              </a:ext>
            </a:extLst>
          </p:cNvPr>
          <p:cNvSpPr>
            <a:spLocks noChangeArrowheads="1"/>
          </p:cNvSpPr>
          <p:nvPr/>
        </p:nvSpPr>
        <p:spPr bwMode="auto">
          <a:xfrm>
            <a:off x="1355725" y="4868863"/>
            <a:ext cx="501650" cy="311150"/>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Data</a:t>
            </a:r>
          </a:p>
        </p:txBody>
      </p:sp>
      <p:grpSp>
        <p:nvGrpSpPr>
          <p:cNvPr id="2" name="Group 12">
            <a:extLst>
              <a:ext uri="{FF2B5EF4-FFF2-40B4-BE49-F238E27FC236}">
                <a16:creationId xmlns:a16="http://schemas.microsoft.com/office/drawing/2014/main" id="{8B4FC6CA-1CB9-254D-A9A7-6B1131C1A782}"/>
              </a:ext>
            </a:extLst>
          </p:cNvPr>
          <p:cNvGrpSpPr>
            <a:grpSpLocks/>
          </p:cNvGrpSpPr>
          <p:nvPr/>
        </p:nvGrpSpPr>
        <p:grpSpPr bwMode="auto">
          <a:xfrm>
            <a:off x="2328863" y="4686300"/>
            <a:ext cx="2081212" cy="493713"/>
            <a:chOff x="1467" y="2823"/>
            <a:chExt cx="1311" cy="311"/>
          </a:xfrm>
        </p:grpSpPr>
        <p:sp>
          <p:nvSpPr>
            <p:cNvPr id="75865" name="Rectangle 13">
              <a:extLst>
                <a:ext uri="{FF2B5EF4-FFF2-40B4-BE49-F238E27FC236}">
                  <a16:creationId xmlns:a16="http://schemas.microsoft.com/office/drawing/2014/main" id="{638CF84A-AA9F-DE4D-B475-0CC05F11BC4D}"/>
                </a:ext>
              </a:extLst>
            </p:cNvPr>
            <p:cNvSpPr>
              <a:spLocks noChangeArrowheads="1"/>
            </p:cNvSpPr>
            <p:nvPr/>
          </p:nvSpPr>
          <p:spPr bwMode="auto">
            <a:xfrm>
              <a:off x="1467" y="2936"/>
              <a:ext cx="238" cy="19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866" name="Rectangle 14">
              <a:extLst>
                <a:ext uri="{FF2B5EF4-FFF2-40B4-BE49-F238E27FC236}">
                  <a16:creationId xmlns:a16="http://schemas.microsoft.com/office/drawing/2014/main" id="{9E213533-AFC0-374E-B38B-A91846622B8F}"/>
                </a:ext>
              </a:extLst>
            </p:cNvPr>
            <p:cNvSpPr>
              <a:spLocks noChangeArrowheads="1"/>
            </p:cNvSpPr>
            <p:nvPr/>
          </p:nvSpPr>
          <p:spPr bwMode="auto">
            <a:xfrm>
              <a:off x="1706" y="2938"/>
              <a:ext cx="740" cy="19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128.89.25.4</a:t>
              </a:r>
            </a:p>
          </p:txBody>
        </p:sp>
        <p:sp>
          <p:nvSpPr>
            <p:cNvPr id="75867" name="Rectangle 15">
              <a:extLst>
                <a:ext uri="{FF2B5EF4-FFF2-40B4-BE49-F238E27FC236}">
                  <a16:creationId xmlns:a16="http://schemas.microsoft.com/office/drawing/2014/main" id="{EEDA4E73-2307-6A46-A3D0-922AABFE030B}"/>
                </a:ext>
              </a:extLst>
            </p:cNvPr>
            <p:cNvSpPr>
              <a:spLocks noChangeArrowheads="1"/>
            </p:cNvSpPr>
            <p:nvPr/>
          </p:nvSpPr>
          <p:spPr bwMode="auto">
            <a:xfrm>
              <a:off x="2462" y="2938"/>
              <a:ext cx="316" cy="19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Data</a:t>
              </a:r>
            </a:p>
          </p:txBody>
        </p:sp>
        <p:sp>
          <p:nvSpPr>
            <p:cNvPr id="75868" name="Rectangle 16">
              <a:extLst>
                <a:ext uri="{FF2B5EF4-FFF2-40B4-BE49-F238E27FC236}">
                  <a16:creationId xmlns:a16="http://schemas.microsoft.com/office/drawing/2014/main" id="{0EE21BE0-C344-0C42-BD62-EF76E93A9FFD}"/>
                </a:ext>
              </a:extLst>
            </p:cNvPr>
            <p:cNvSpPr>
              <a:spLocks noChangeArrowheads="1"/>
            </p:cNvSpPr>
            <p:nvPr/>
          </p:nvSpPr>
          <p:spPr bwMode="auto">
            <a:xfrm>
              <a:off x="1469" y="2938"/>
              <a:ext cx="221" cy="196"/>
            </a:xfrm>
            <a:prstGeom prst="rect">
              <a:avLst/>
            </a:prstGeom>
            <a:solidFill>
              <a:schemeClr val="accent2"/>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4</a:t>
              </a:r>
            </a:p>
          </p:txBody>
        </p:sp>
        <p:sp>
          <p:nvSpPr>
            <p:cNvPr id="75869" name="Line 17">
              <a:extLst>
                <a:ext uri="{FF2B5EF4-FFF2-40B4-BE49-F238E27FC236}">
                  <a16:creationId xmlns:a16="http://schemas.microsoft.com/office/drawing/2014/main" id="{9E61DC52-0694-0948-A0BC-D80D48E61E74}"/>
                </a:ext>
              </a:extLst>
            </p:cNvPr>
            <p:cNvSpPr>
              <a:spLocks noChangeShapeType="1"/>
            </p:cNvSpPr>
            <p:nvPr/>
          </p:nvSpPr>
          <p:spPr bwMode="auto">
            <a:xfrm>
              <a:off x="1981" y="2823"/>
              <a:ext cx="473" cy="0"/>
            </a:xfrm>
            <a:prstGeom prst="line">
              <a:avLst/>
            </a:prstGeom>
            <a:noFill/>
            <a:ln w="25400">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 name="Group 18">
            <a:extLst>
              <a:ext uri="{FF2B5EF4-FFF2-40B4-BE49-F238E27FC236}">
                <a16:creationId xmlns:a16="http://schemas.microsoft.com/office/drawing/2014/main" id="{DEFAAAFC-0745-DA41-8FF8-4F01F5AAEE2E}"/>
              </a:ext>
            </a:extLst>
          </p:cNvPr>
          <p:cNvGrpSpPr>
            <a:grpSpLocks/>
          </p:cNvGrpSpPr>
          <p:nvPr/>
        </p:nvGrpSpPr>
        <p:grpSpPr bwMode="auto">
          <a:xfrm>
            <a:off x="5475288" y="4092575"/>
            <a:ext cx="2076450" cy="752475"/>
            <a:chOff x="3449" y="2449"/>
            <a:chExt cx="1308" cy="474"/>
          </a:xfrm>
        </p:grpSpPr>
        <p:sp>
          <p:nvSpPr>
            <p:cNvPr id="75860" name="Rectangle 19">
              <a:extLst>
                <a:ext uri="{FF2B5EF4-FFF2-40B4-BE49-F238E27FC236}">
                  <a16:creationId xmlns:a16="http://schemas.microsoft.com/office/drawing/2014/main" id="{EE5512E0-64EF-E648-9338-E50E61AC6B04}"/>
                </a:ext>
              </a:extLst>
            </p:cNvPr>
            <p:cNvSpPr>
              <a:spLocks noChangeArrowheads="1"/>
            </p:cNvSpPr>
            <p:nvPr/>
          </p:nvSpPr>
          <p:spPr bwMode="auto">
            <a:xfrm>
              <a:off x="3453" y="2725"/>
              <a:ext cx="224" cy="198"/>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861" name="Line 20">
              <a:extLst>
                <a:ext uri="{FF2B5EF4-FFF2-40B4-BE49-F238E27FC236}">
                  <a16:creationId xmlns:a16="http://schemas.microsoft.com/office/drawing/2014/main" id="{4AC8F265-E995-0045-AAA1-C683B7362F93}"/>
                </a:ext>
              </a:extLst>
            </p:cNvPr>
            <p:cNvSpPr>
              <a:spLocks noChangeShapeType="1"/>
            </p:cNvSpPr>
            <p:nvPr/>
          </p:nvSpPr>
          <p:spPr bwMode="auto">
            <a:xfrm flipV="1">
              <a:off x="3589" y="2449"/>
              <a:ext cx="663" cy="107"/>
            </a:xfrm>
            <a:prstGeom prst="line">
              <a:avLst/>
            </a:prstGeom>
            <a:noFill/>
            <a:ln w="25400">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5862" name="Rectangle 21">
              <a:extLst>
                <a:ext uri="{FF2B5EF4-FFF2-40B4-BE49-F238E27FC236}">
                  <a16:creationId xmlns:a16="http://schemas.microsoft.com/office/drawing/2014/main" id="{EB3F2E64-E007-0443-84F6-A399C41B2348}"/>
                </a:ext>
              </a:extLst>
            </p:cNvPr>
            <p:cNvSpPr>
              <a:spLocks noChangeArrowheads="1"/>
            </p:cNvSpPr>
            <p:nvPr/>
          </p:nvSpPr>
          <p:spPr bwMode="auto">
            <a:xfrm>
              <a:off x="3685" y="2725"/>
              <a:ext cx="741" cy="195"/>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128.89.25.4</a:t>
              </a:r>
            </a:p>
          </p:txBody>
        </p:sp>
        <p:sp>
          <p:nvSpPr>
            <p:cNvPr id="75863" name="Rectangle 22">
              <a:extLst>
                <a:ext uri="{FF2B5EF4-FFF2-40B4-BE49-F238E27FC236}">
                  <a16:creationId xmlns:a16="http://schemas.microsoft.com/office/drawing/2014/main" id="{9724FCB4-BC9D-6A46-B3E1-2FB21BE28B39}"/>
                </a:ext>
              </a:extLst>
            </p:cNvPr>
            <p:cNvSpPr>
              <a:spLocks noChangeArrowheads="1"/>
            </p:cNvSpPr>
            <p:nvPr/>
          </p:nvSpPr>
          <p:spPr bwMode="auto">
            <a:xfrm>
              <a:off x="4442" y="2725"/>
              <a:ext cx="315" cy="195"/>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Data</a:t>
              </a:r>
            </a:p>
          </p:txBody>
        </p:sp>
        <p:sp>
          <p:nvSpPr>
            <p:cNvPr id="75864" name="Rectangle 23">
              <a:extLst>
                <a:ext uri="{FF2B5EF4-FFF2-40B4-BE49-F238E27FC236}">
                  <a16:creationId xmlns:a16="http://schemas.microsoft.com/office/drawing/2014/main" id="{27C1E8F2-3EE1-E64A-ABB9-645B40932249}"/>
                </a:ext>
              </a:extLst>
            </p:cNvPr>
            <p:cNvSpPr>
              <a:spLocks noChangeArrowheads="1"/>
            </p:cNvSpPr>
            <p:nvPr/>
          </p:nvSpPr>
          <p:spPr bwMode="auto">
            <a:xfrm>
              <a:off x="3449" y="2725"/>
              <a:ext cx="221" cy="195"/>
            </a:xfrm>
            <a:prstGeom prst="rect">
              <a:avLst/>
            </a:prstGeom>
            <a:solidFill>
              <a:schemeClr val="accent2"/>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rgbClr val="FFFFFF"/>
                  </a:solidFill>
                </a:rPr>
                <a:t>9</a:t>
              </a:r>
            </a:p>
          </p:txBody>
        </p:sp>
      </p:grpSp>
      <p:grpSp>
        <p:nvGrpSpPr>
          <p:cNvPr id="4" name="Group 24">
            <a:extLst>
              <a:ext uri="{FF2B5EF4-FFF2-40B4-BE49-F238E27FC236}">
                <a16:creationId xmlns:a16="http://schemas.microsoft.com/office/drawing/2014/main" id="{923AD3F7-63E4-2F4E-9E64-1B0584201872}"/>
              </a:ext>
            </a:extLst>
          </p:cNvPr>
          <p:cNvGrpSpPr>
            <a:grpSpLocks/>
          </p:cNvGrpSpPr>
          <p:nvPr/>
        </p:nvGrpSpPr>
        <p:grpSpPr bwMode="auto">
          <a:xfrm>
            <a:off x="2754313" y="4854575"/>
            <a:ext cx="2719387" cy="1546225"/>
            <a:chOff x="1735" y="2929"/>
            <a:chExt cx="1713" cy="974"/>
          </a:xfrm>
        </p:grpSpPr>
        <p:sp>
          <p:nvSpPr>
            <p:cNvPr id="75858" name="Rectangle 25">
              <a:extLst>
                <a:ext uri="{FF2B5EF4-FFF2-40B4-BE49-F238E27FC236}">
                  <a16:creationId xmlns:a16="http://schemas.microsoft.com/office/drawing/2014/main" id="{FC5FE97A-689F-7A4E-8FDE-A4EAA36AD4C0}"/>
                </a:ext>
              </a:extLst>
            </p:cNvPr>
            <p:cNvSpPr>
              <a:spLocks noChangeArrowheads="1"/>
            </p:cNvSpPr>
            <p:nvPr/>
          </p:nvSpPr>
          <p:spPr bwMode="auto">
            <a:xfrm>
              <a:off x="1735" y="3499"/>
              <a:ext cx="1713" cy="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800" b="1"/>
                <a:t>Label Switch Forwards Based on Label</a:t>
              </a:r>
            </a:p>
          </p:txBody>
        </p:sp>
        <p:sp>
          <p:nvSpPr>
            <p:cNvPr id="75859" name="Line 26">
              <a:extLst>
                <a:ext uri="{FF2B5EF4-FFF2-40B4-BE49-F238E27FC236}">
                  <a16:creationId xmlns:a16="http://schemas.microsoft.com/office/drawing/2014/main" id="{11B65C53-507E-A446-B865-10CA3BD61743}"/>
                </a:ext>
              </a:extLst>
            </p:cNvPr>
            <p:cNvSpPr>
              <a:spLocks noChangeShapeType="1"/>
            </p:cNvSpPr>
            <p:nvPr/>
          </p:nvSpPr>
          <p:spPr bwMode="auto">
            <a:xfrm flipV="1">
              <a:off x="2785" y="2929"/>
              <a:ext cx="190" cy="587"/>
            </a:xfrm>
            <a:prstGeom prst="line">
              <a:avLst/>
            </a:prstGeom>
            <a:noFill/>
            <a:ln w="25400">
              <a:solidFill>
                <a:schemeClr val="tx1"/>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5" name="Group 27">
            <a:extLst>
              <a:ext uri="{FF2B5EF4-FFF2-40B4-BE49-F238E27FC236}">
                <a16:creationId xmlns:a16="http://schemas.microsoft.com/office/drawing/2014/main" id="{8F7F227E-130E-B14F-8970-062261951CCB}"/>
              </a:ext>
            </a:extLst>
          </p:cNvPr>
          <p:cNvGrpSpPr>
            <a:grpSpLocks/>
          </p:cNvGrpSpPr>
          <p:nvPr/>
        </p:nvGrpSpPr>
        <p:grpSpPr bwMode="auto">
          <a:xfrm>
            <a:off x="7362825" y="3838575"/>
            <a:ext cx="1701800" cy="579438"/>
            <a:chOff x="4638" y="2289"/>
            <a:chExt cx="1072" cy="365"/>
          </a:xfrm>
        </p:grpSpPr>
        <p:sp>
          <p:nvSpPr>
            <p:cNvPr id="75854" name="Rectangle 28">
              <a:extLst>
                <a:ext uri="{FF2B5EF4-FFF2-40B4-BE49-F238E27FC236}">
                  <a16:creationId xmlns:a16="http://schemas.microsoft.com/office/drawing/2014/main" id="{227065EE-DCA1-A446-968D-F509C2270600}"/>
                </a:ext>
              </a:extLst>
            </p:cNvPr>
            <p:cNvSpPr>
              <a:spLocks noChangeArrowheads="1"/>
            </p:cNvSpPr>
            <p:nvPr/>
          </p:nvSpPr>
          <p:spPr bwMode="auto">
            <a:xfrm>
              <a:off x="4638" y="2458"/>
              <a:ext cx="741" cy="19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128.89.25.4</a:t>
              </a:r>
            </a:p>
          </p:txBody>
        </p:sp>
        <p:sp>
          <p:nvSpPr>
            <p:cNvPr id="75855" name="Rectangle 29">
              <a:extLst>
                <a:ext uri="{FF2B5EF4-FFF2-40B4-BE49-F238E27FC236}">
                  <a16:creationId xmlns:a16="http://schemas.microsoft.com/office/drawing/2014/main" id="{D92DB25B-0ECB-4843-AA76-685CA8509BDF}"/>
                </a:ext>
              </a:extLst>
            </p:cNvPr>
            <p:cNvSpPr>
              <a:spLocks noChangeArrowheads="1"/>
            </p:cNvSpPr>
            <p:nvPr/>
          </p:nvSpPr>
          <p:spPr bwMode="auto">
            <a:xfrm>
              <a:off x="5394" y="2458"/>
              <a:ext cx="316" cy="196"/>
            </a:xfrm>
            <a:prstGeom prst="rect">
              <a:avLst/>
            </a:prstGeom>
            <a:solidFill>
              <a:srgbClr val="FFFFFF"/>
            </a:solidFill>
            <a:ln w="28575">
              <a:solidFill>
                <a:schemeClr val="accent1"/>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Data</a:t>
              </a:r>
            </a:p>
          </p:txBody>
        </p:sp>
        <p:sp>
          <p:nvSpPr>
            <p:cNvPr id="75856" name="Line 30">
              <a:extLst>
                <a:ext uri="{FF2B5EF4-FFF2-40B4-BE49-F238E27FC236}">
                  <a16:creationId xmlns:a16="http://schemas.microsoft.com/office/drawing/2014/main" id="{315E9B4F-1392-B54B-9C9F-4B2A726F2179}"/>
                </a:ext>
              </a:extLst>
            </p:cNvPr>
            <p:cNvSpPr>
              <a:spLocks noChangeShapeType="1"/>
            </p:cNvSpPr>
            <p:nvPr/>
          </p:nvSpPr>
          <p:spPr bwMode="auto">
            <a:xfrm>
              <a:off x="4961" y="2359"/>
              <a:ext cx="473" cy="0"/>
            </a:xfrm>
            <a:prstGeom prst="line">
              <a:avLst/>
            </a:prstGeom>
            <a:noFill/>
            <a:ln w="25400">
              <a:solidFill>
                <a:schemeClr val="bg2"/>
              </a:solidFill>
              <a:round/>
              <a:headEnd type="none" w="sm" len="sm"/>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75857" name="Line 31">
              <a:extLst>
                <a:ext uri="{FF2B5EF4-FFF2-40B4-BE49-F238E27FC236}">
                  <a16:creationId xmlns:a16="http://schemas.microsoft.com/office/drawing/2014/main" id="{A45EFC1A-8B02-AA40-B55F-5FADFD46C1F2}"/>
                </a:ext>
              </a:extLst>
            </p:cNvPr>
            <p:cNvSpPr>
              <a:spLocks noChangeShapeType="1"/>
            </p:cNvSpPr>
            <p:nvPr/>
          </p:nvSpPr>
          <p:spPr bwMode="auto">
            <a:xfrm>
              <a:off x="4724" y="2289"/>
              <a:ext cx="804"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75792" name="Rectangle 32">
            <a:extLst>
              <a:ext uri="{FF2B5EF4-FFF2-40B4-BE49-F238E27FC236}">
                <a16:creationId xmlns:a16="http://schemas.microsoft.com/office/drawing/2014/main" id="{E4CC68A2-25B7-1C49-920A-CE96F73189E3}"/>
              </a:ext>
            </a:extLst>
          </p:cNvPr>
          <p:cNvSpPr>
            <a:spLocks noChangeArrowheads="1"/>
          </p:cNvSpPr>
          <p:nvPr/>
        </p:nvSpPr>
        <p:spPr bwMode="auto">
          <a:xfrm>
            <a:off x="8086725" y="3559175"/>
            <a:ext cx="7254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2075" tIns="46038" rIns="92075" bIns="4603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128.89</a:t>
            </a:r>
          </a:p>
        </p:txBody>
      </p:sp>
      <p:sp>
        <p:nvSpPr>
          <p:cNvPr id="75793" name="Line 33">
            <a:extLst>
              <a:ext uri="{FF2B5EF4-FFF2-40B4-BE49-F238E27FC236}">
                <a16:creationId xmlns:a16="http://schemas.microsoft.com/office/drawing/2014/main" id="{4D3B9E20-F161-7642-857D-ABC3131E85E5}"/>
              </a:ext>
            </a:extLst>
          </p:cNvPr>
          <p:cNvSpPr>
            <a:spLocks noChangeShapeType="1"/>
          </p:cNvSpPr>
          <p:nvPr/>
        </p:nvSpPr>
        <p:spPr bwMode="auto">
          <a:xfrm flipV="1">
            <a:off x="4722813" y="3838575"/>
            <a:ext cx="2552700" cy="423863"/>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5794" name="Line 34">
            <a:extLst>
              <a:ext uri="{FF2B5EF4-FFF2-40B4-BE49-F238E27FC236}">
                <a16:creationId xmlns:a16="http://schemas.microsoft.com/office/drawing/2014/main" id="{6EE02758-CAA0-F048-B37A-700265A13179}"/>
              </a:ext>
            </a:extLst>
          </p:cNvPr>
          <p:cNvSpPr>
            <a:spLocks noChangeShapeType="1"/>
          </p:cNvSpPr>
          <p:nvPr/>
        </p:nvSpPr>
        <p:spPr bwMode="auto">
          <a:xfrm>
            <a:off x="2000250" y="4262438"/>
            <a:ext cx="2679700" cy="0"/>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5795" name="Rectangle 35">
            <a:extLst>
              <a:ext uri="{FF2B5EF4-FFF2-40B4-BE49-F238E27FC236}">
                <a16:creationId xmlns:a16="http://schemas.microsoft.com/office/drawing/2014/main" id="{00AD51F1-550E-B148-9E3F-30F96B1F424B}"/>
              </a:ext>
            </a:extLst>
          </p:cNvPr>
          <p:cNvSpPr>
            <a:spLocks noChangeArrowheads="1"/>
          </p:cNvSpPr>
          <p:nvPr/>
        </p:nvSpPr>
        <p:spPr bwMode="auto">
          <a:xfrm>
            <a:off x="7799388" y="3578225"/>
            <a:ext cx="2444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solidFill>
                  <a:schemeClr val="bg2"/>
                </a:solidFill>
              </a:rPr>
              <a:t>0</a:t>
            </a:r>
          </a:p>
        </p:txBody>
      </p:sp>
      <p:pic>
        <p:nvPicPr>
          <p:cNvPr id="75796" name="Picture 36">
            <a:extLst>
              <a:ext uri="{FF2B5EF4-FFF2-40B4-BE49-F238E27FC236}">
                <a16:creationId xmlns:a16="http://schemas.microsoft.com/office/drawing/2014/main" id="{EB08A0FE-B492-F14A-91C4-71BA344C57C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0650" y="4090988"/>
            <a:ext cx="7794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797" name="Picture 37">
            <a:extLst>
              <a:ext uri="{FF2B5EF4-FFF2-40B4-BE49-F238E27FC236}">
                <a16:creationId xmlns:a16="http://schemas.microsoft.com/office/drawing/2014/main" id="{D52E6A21-E9D1-DC4F-BE41-E290704D2633}"/>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61200" y="3522663"/>
            <a:ext cx="727075"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798" name="Line 38">
            <a:extLst>
              <a:ext uri="{FF2B5EF4-FFF2-40B4-BE49-F238E27FC236}">
                <a16:creationId xmlns:a16="http://schemas.microsoft.com/office/drawing/2014/main" id="{8A11A68F-A5A1-074A-8CBB-F726700CFE36}"/>
              </a:ext>
            </a:extLst>
          </p:cNvPr>
          <p:cNvSpPr>
            <a:spLocks noChangeShapeType="1"/>
          </p:cNvSpPr>
          <p:nvPr/>
        </p:nvSpPr>
        <p:spPr bwMode="auto">
          <a:xfrm>
            <a:off x="4872038" y="4600575"/>
            <a:ext cx="1906587" cy="1008063"/>
          </a:xfrm>
          <a:prstGeom prst="line">
            <a:avLst/>
          </a:prstGeom>
          <a:noFill/>
          <a:ln w="25400">
            <a:solidFill>
              <a:schemeClr val="accent2"/>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5799" name="Rectangle 39">
            <a:extLst>
              <a:ext uri="{FF2B5EF4-FFF2-40B4-BE49-F238E27FC236}">
                <a16:creationId xmlns:a16="http://schemas.microsoft.com/office/drawing/2014/main" id="{68842D02-CFA4-E642-9D32-98CFA3283962}"/>
              </a:ext>
            </a:extLst>
          </p:cNvPr>
          <p:cNvSpPr>
            <a:spLocks noChangeArrowheads="1"/>
          </p:cNvSpPr>
          <p:nvPr/>
        </p:nvSpPr>
        <p:spPr bwMode="auto">
          <a:xfrm>
            <a:off x="6692900" y="5951538"/>
            <a:ext cx="687388"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defTabSz="5857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5857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171.69</a:t>
            </a:r>
          </a:p>
        </p:txBody>
      </p:sp>
      <p:pic>
        <p:nvPicPr>
          <p:cNvPr id="75800" name="Picture 40">
            <a:extLst>
              <a:ext uri="{FF2B5EF4-FFF2-40B4-BE49-F238E27FC236}">
                <a16:creationId xmlns:a16="http://schemas.microsoft.com/office/drawing/2014/main" id="{575EBEB1-CA05-7746-AD47-448ABD9DD1DA}"/>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4188" y="3781425"/>
            <a:ext cx="857250"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5801" name="Picture 41">
            <a:extLst>
              <a:ext uri="{FF2B5EF4-FFF2-40B4-BE49-F238E27FC236}">
                <a16:creationId xmlns:a16="http://schemas.microsoft.com/office/drawing/2014/main" id="{6AD7BAA8-C211-4545-AB3C-AA2007CDC596}"/>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80200" y="5427663"/>
            <a:ext cx="8128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5802" name="Rectangle 42">
            <a:extLst>
              <a:ext uri="{FF2B5EF4-FFF2-40B4-BE49-F238E27FC236}">
                <a16:creationId xmlns:a16="http://schemas.microsoft.com/office/drawing/2014/main" id="{1E42529B-F4BA-154E-8F7E-3944881497F3}"/>
              </a:ext>
            </a:extLst>
          </p:cNvPr>
          <p:cNvSpPr>
            <a:spLocks noChangeArrowheads="1"/>
          </p:cNvSpPr>
          <p:nvPr/>
        </p:nvSpPr>
        <p:spPr bwMode="auto">
          <a:xfrm>
            <a:off x="533400"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In </a:t>
            </a:r>
          </a:p>
          <a:p>
            <a:pPr algn="ctr"/>
            <a:r>
              <a:rPr lang="en-US" altLang="nb-NO" sz="1400" b="1">
                <a:solidFill>
                  <a:schemeClr val="bg2"/>
                </a:solidFill>
              </a:rPr>
              <a:t>Label</a:t>
            </a:r>
          </a:p>
        </p:txBody>
      </p:sp>
      <p:sp>
        <p:nvSpPr>
          <p:cNvPr id="75803" name="Rectangle 43">
            <a:extLst>
              <a:ext uri="{FF2B5EF4-FFF2-40B4-BE49-F238E27FC236}">
                <a16:creationId xmlns:a16="http://schemas.microsoft.com/office/drawing/2014/main" id="{67DB9CBE-141F-F14A-963C-D94325CBB33E}"/>
              </a:ext>
            </a:extLst>
          </p:cNvPr>
          <p:cNvSpPr>
            <a:spLocks noChangeArrowheads="1"/>
          </p:cNvSpPr>
          <p:nvPr/>
        </p:nvSpPr>
        <p:spPr bwMode="auto">
          <a:xfrm>
            <a:off x="1055688" y="1652588"/>
            <a:ext cx="950912"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Address </a:t>
            </a:r>
          </a:p>
          <a:p>
            <a:pPr algn="ctr"/>
            <a:r>
              <a:rPr lang="en-US" altLang="nb-NO" sz="1400" b="1">
                <a:solidFill>
                  <a:schemeClr val="bg2"/>
                </a:solidFill>
              </a:rPr>
              <a:t>Prefix</a:t>
            </a:r>
          </a:p>
        </p:txBody>
      </p:sp>
      <p:sp>
        <p:nvSpPr>
          <p:cNvPr id="75804" name="Rectangle 44">
            <a:extLst>
              <a:ext uri="{FF2B5EF4-FFF2-40B4-BE49-F238E27FC236}">
                <a16:creationId xmlns:a16="http://schemas.microsoft.com/office/drawing/2014/main" id="{BD8642E8-3BC8-0C45-8EE1-A6DBD0F83331}"/>
              </a:ext>
            </a:extLst>
          </p:cNvPr>
          <p:cNvSpPr>
            <a:spLocks noChangeArrowheads="1"/>
          </p:cNvSpPr>
          <p:nvPr/>
        </p:nvSpPr>
        <p:spPr bwMode="auto">
          <a:xfrm>
            <a:off x="1055688" y="2160588"/>
            <a:ext cx="950912" cy="309562"/>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128.89</a:t>
            </a:r>
          </a:p>
        </p:txBody>
      </p:sp>
      <p:sp>
        <p:nvSpPr>
          <p:cNvPr id="75805" name="Rectangle 45">
            <a:extLst>
              <a:ext uri="{FF2B5EF4-FFF2-40B4-BE49-F238E27FC236}">
                <a16:creationId xmlns:a16="http://schemas.microsoft.com/office/drawing/2014/main" id="{84640EE3-7DA7-3E4D-BE1C-69166DE4BBF2}"/>
              </a:ext>
            </a:extLst>
          </p:cNvPr>
          <p:cNvSpPr>
            <a:spLocks noChangeArrowheads="1"/>
          </p:cNvSpPr>
          <p:nvPr/>
        </p:nvSpPr>
        <p:spPr bwMode="auto">
          <a:xfrm>
            <a:off x="1055688" y="2498725"/>
            <a:ext cx="950912"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171.69</a:t>
            </a:r>
          </a:p>
        </p:txBody>
      </p:sp>
      <p:sp>
        <p:nvSpPr>
          <p:cNvPr id="75806" name="Rectangle 46">
            <a:extLst>
              <a:ext uri="{FF2B5EF4-FFF2-40B4-BE49-F238E27FC236}">
                <a16:creationId xmlns:a16="http://schemas.microsoft.com/office/drawing/2014/main" id="{6F0DDDFF-5924-6E45-961C-24FD08936FA3}"/>
              </a:ext>
            </a:extLst>
          </p:cNvPr>
          <p:cNvSpPr>
            <a:spLocks noChangeArrowheads="1"/>
          </p:cNvSpPr>
          <p:nvPr/>
        </p:nvSpPr>
        <p:spPr bwMode="auto">
          <a:xfrm>
            <a:off x="1055688" y="2836863"/>
            <a:ext cx="950912"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07" name="Rectangle 47">
            <a:extLst>
              <a:ext uri="{FF2B5EF4-FFF2-40B4-BE49-F238E27FC236}">
                <a16:creationId xmlns:a16="http://schemas.microsoft.com/office/drawing/2014/main" id="{4B7220D7-71DC-A648-82DF-076C593B344A}"/>
              </a:ext>
            </a:extLst>
          </p:cNvPr>
          <p:cNvSpPr>
            <a:spLocks noChangeArrowheads="1"/>
          </p:cNvSpPr>
          <p:nvPr/>
        </p:nvSpPr>
        <p:spPr bwMode="auto">
          <a:xfrm>
            <a:off x="2032000"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a:t>
            </a:r>
          </a:p>
          <a:p>
            <a:pPr algn="ctr"/>
            <a:r>
              <a:rPr lang="en-US" altLang="nb-NO" sz="1400" b="1">
                <a:solidFill>
                  <a:schemeClr val="bg2"/>
                </a:solidFill>
              </a:rPr>
              <a:t>I’face</a:t>
            </a:r>
          </a:p>
        </p:txBody>
      </p:sp>
      <p:sp>
        <p:nvSpPr>
          <p:cNvPr id="75808" name="Rectangle 48">
            <a:extLst>
              <a:ext uri="{FF2B5EF4-FFF2-40B4-BE49-F238E27FC236}">
                <a16:creationId xmlns:a16="http://schemas.microsoft.com/office/drawing/2014/main" id="{D1E22EB3-534C-6A4A-9CF9-EE6E22AAB780}"/>
              </a:ext>
            </a:extLst>
          </p:cNvPr>
          <p:cNvSpPr>
            <a:spLocks noChangeArrowheads="1"/>
          </p:cNvSpPr>
          <p:nvPr/>
        </p:nvSpPr>
        <p:spPr bwMode="auto">
          <a:xfrm>
            <a:off x="2032000" y="216058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a:t>
            </a:r>
          </a:p>
        </p:txBody>
      </p:sp>
      <p:sp>
        <p:nvSpPr>
          <p:cNvPr id="75809" name="Rectangle 49">
            <a:extLst>
              <a:ext uri="{FF2B5EF4-FFF2-40B4-BE49-F238E27FC236}">
                <a16:creationId xmlns:a16="http://schemas.microsoft.com/office/drawing/2014/main" id="{6484DFCB-1FE9-704F-A2A7-E989F99E634D}"/>
              </a:ext>
            </a:extLst>
          </p:cNvPr>
          <p:cNvSpPr>
            <a:spLocks noChangeArrowheads="1"/>
          </p:cNvSpPr>
          <p:nvPr/>
        </p:nvSpPr>
        <p:spPr bwMode="auto">
          <a:xfrm>
            <a:off x="2032000" y="2498725"/>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a:t>
            </a:r>
          </a:p>
        </p:txBody>
      </p:sp>
      <p:sp>
        <p:nvSpPr>
          <p:cNvPr id="75810" name="Rectangle 50">
            <a:extLst>
              <a:ext uri="{FF2B5EF4-FFF2-40B4-BE49-F238E27FC236}">
                <a16:creationId xmlns:a16="http://schemas.microsoft.com/office/drawing/2014/main" id="{3374DCCC-7825-D444-BEB0-5A720A7BDE7C}"/>
              </a:ext>
            </a:extLst>
          </p:cNvPr>
          <p:cNvSpPr>
            <a:spLocks noChangeArrowheads="1"/>
          </p:cNvSpPr>
          <p:nvPr/>
        </p:nvSpPr>
        <p:spPr bwMode="auto">
          <a:xfrm>
            <a:off x="2032000"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11" name="Rectangle 51">
            <a:extLst>
              <a:ext uri="{FF2B5EF4-FFF2-40B4-BE49-F238E27FC236}">
                <a16:creationId xmlns:a16="http://schemas.microsoft.com/office/drawing/2014/main" id="{DDDB3878-D55B-A84C-9BED-A896C378E305}"/>
              </a:ext>
            </a:extLst>
          </p:cNvPr>
          <p:cNvSpPr>
            <a:spLocks noChangeArrowheads="1"/>
          </p:cNvSpPr>
          <p:nvPr/>
        </p:nvSpPr>
        <p:spPr bwMode="auto">
          <a:xfrm>
            <a:off x="2557463"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 </a:t>
            </a:r>
          </a:p>
          <a:p>
            <a:pPr algn="ctr"/>
            <a:r>
              <a:rPr lang="en-US" altLang="nb-NO" sz="1400" b="1">
                <a:solidFill>
                  <a:schemeClr val="bg2"/>
                </a:solidFill>
              </a:rPr>
              <a:t>Label</a:t>
            </a:r>
          </a:p>
        </p:txBody>
      </p:sp>
      <p:sp>
        <p:nvSpPr>
          <p:cNvPr id="75812" name="Rectangle 52">
            <a:extLst>
              <a:ext uri="{FF2B5EF4-FFF2-40B4-BE49-F238E27FC236}">
                <a16:creationId xmlns:a16="http://schemas.microsoft.com/office/drawing/2014/main" id="{36DB2B3E-6162-A64C-A3AB-1146F9C75FF5}"/>
              </a:ext>
            </a:extLst>
          </p:cNvPr>
          <p:cNvSpPr>
            <a:spLocks noChangeArrowheads="1"/>
          </p:cNvSpPr>
          <p:nvPr/>
        </p:nvSpPr>
        <p:spPr bwMode="auto">
          <a:xfrm>
            <a:off x="3462338"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In </a:t>
            </a:r>
          </a:p>
          <a:p>
            <a:pPr algn="ctr"/>
            <a:r>
              <a:rPr lang="en-US" altLang="nb-NO" sz="1400" b="1"/>
              <a:t>Label</a:t>
            </a:r>
          </a:p>
        </p:txBody>
      </p:sp>
      <p:sp>
        <p:nvSpPr>
          <p:cNvPr id="75813" name="Rectangle 53">
            <a:extLst>
              <a:ext uri="{FF2B5EF4-FFF2-40B4-BE49-F238E27FC236}">
                <a16:creationId xmlns:a16="http://schemas.microsoft.com/office/drawing/2014/main" id="{3E32A2D9-DC8B-C34E-846B-D82EB3C3694C}"/>
              </a:ext>
            </a:extLst>
          </p:cNvPr>
          <p:cNvSpPr>
            <a:spLocks noChangeArrowheads="1"/>
          </p:cNvSpPr>
          <p:nvPr/>
        </p:nvSpPr>
        <p:spPr bwMode="auto">
          <a:xfrm>
            <a:off x="3984625" y="1652588"/>
            <a:ext cx="950913"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Address </a:t>
            </a:r>
          </a:p>
          <a:p>
            <a:pPr algn="ctr"/>
            <a:r>
              <a:rPr lang="en-US" altLang="nb-NO" sz="1400" b="1"/>
              <a:t>Prefix</a:t>
            </a:r>
          </a:p>
        </p:txBody>
      </p:sp>
      <p:sp>
        <p:nvSpPr>
          <p:cNvPr id="75814" name="Rectangle 54">
            <a:extLst>
              <a:ext uri="{FF2B5EF4-FFF2-40B4-BE49-F238E27FC236}">
                <a16:creationId xmlns:a16="http://schemas.microsoft.com/office/drawing/2014/main" id="{0CF735D5-2EA1-A942-888F-3E78A33E100D}"/>
              </a:ext>
            </a:extLst>
          </p:cNvPr>
          <p:cNvSpPr>
            <a:spLocks noChangeArrowheads="1"/>
          </p:cNvSpPr>
          <p:nvPr/>
        </p:nvSpPr>
        <p:spPr bwMode="auto">
          <a:xfrm>
            <a:off x="3984625" y="2160588"/>
            <a:ext cx="950913"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128.89</a:t>
            </a:r>
          </a:p>
        </p:txBody>
      </p:sp>
      <p:sp>
        <p:nvSpPr>
          <p:cNvPr id="75815" name="Rectangle 55">
            <a:extLst>
              <a:ext uri="{FF2B5EF4-FFF2-40B4-BE49-F238E27FC236}">
                <a16:creationId xmlns:a16="http://schemas.microsoft.com/office/drawing/2014/main" id="{98EA3D07-C443-0245-9182-9502B6EF5A09}"/>
              </a:ext>
            </a:extLst>
          </p:cNvPr>
          <p:cNvSpPr>
            <a:spLocks noChangeArrowheads="1"/>
          </p:cNvSpPr>
          <p:nvPr/>
        </p:nvSpPr>
        <p:spPr bwMode="auto">
          <a:xfrm>
            <a:off x="3984625" y="2498725"/>
            <a:ext cx="950913"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171.69</a:t>
            </a:r>
          </a:p>
        </p:txBody>
      </p:sp>
      <p:sp>
        <p:nvSpPr>
          <p:cNvPr id="75816" name="Rectangle 56">
            <a:extLst>
              <a:ext uri="{FF2B5EF4-FFF2-40B4-BE49-F238E27FC236}">
                <a16:creationId xmlns:a16="http://schemas.microsoft.com/office/drawing/2014/main" id="{F8BAE053-6392-0343-925F-8C9DA20F2ADC}"/>
              </a:ext>
            </a:extLst>
          </p:cNvPr>
          <p:cNvSpPr>
            <a:spLocks noChangeArrowheads="1"/>
          </p:cNvSpPr>
          <p:nvPr/>
        </p:nvSpPr>
        <p:spPr bwMode="auto">
          <a:xfrm>
            <a:off x="3984625" y="2836863"/>
            <a:ext cx="950913"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75817" name="Rectangle 57">
            <a:extLst>
              <a:ext uri="{FF2B5EF4-FFF2-40B4-BE49-F238E27FC236}">
                <a16:creationId xmlns:a16="http://schemas.microsoft.com/office/drawing/2014/main" id="{FE965B61-C041-BA44-8787-0406922FF4D1}"/>
              </a:ext>
            </a:extLst>
          </p:cNvPr>
          <p:cNvSpPr>
            <a:spLocks noChangeArrowheads="1"/>
          </p:cNvSpPr>
          <p:nvPr/>
        </p:nvSpPr>
        <p:spPr bwMode="auto">
          <a:xfrm>
            <a:off x="4959350"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Out</a:t>
            </a:r>
          </a:p>
          <a:p>
            <a:pPr algn="ctr"/>
            <a:r>
              <a:rPr lang="en-US" altLang="nb-NO" sz="1400" b="1"/>
              <a:t>I’face</a:t>
            </a:r>
          </a:p>
        </p:txBody>
      </p:sp>
      <p:sp>
        <p:nvSpPr>
          <p:cNvPr id="75818" name="Rectangle 58">
            <a:extLst>
              <a:ext uri="{FF2B5EF4-FFF2-40B4-BE49-F238E27FC236}">
                <a16:creationId xmlns:a16="http://schemas.microsoft.com/office/drawing/2014/main" id="{B7E0F036-8D47-D44B-A70A-0E5576857982}"/>
              </a:ext>
            </a:extLst>
          </p:cNvPr>
          <p:cNvSpPr>
            <a:spLocks noChangeArrowheads="1"/>
          </p:cNvSpPr>
          <p:nvPr/>
        </p:nvSpPr>
        <p:spPr bwMode="auto">
          <a:xfrm>
            <a:off x="4959350" y="216058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0</a:t>
            </a:r>
          </a:p>
        </p:txBody>
      </p:sp>
      <p:sp>
        <p:nvSpPr>
          <p:cNvPr id="75819" name="Rectangle 59">
            <a:extLst>
              <a:ext uri="{FF2B5EF4-FFF2-40B4-BE49-F238E27FC236}">
                <a16:creationId xmlns:a16="http://schemas.microsoft.com/office/drawing/2014/main" id="{47498203-E0AF-2A45-965F-CEEEDF02167F}"/>
              </a:ext>
            </a:extLst>
          </p:cNvPr>
          <p:cNvSpPr>
            <a:spLocks noChangeArrowheads="1"/>
          </p:cNvSpPr>
          <p:nvPr/>
        </p:nvSpPr>
        <p:spPr bwMode="auto">
          <a:xfrm>
            <a:off x="4959350" y="2498725"/>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1</a:t>
            </a:r>
          </a:p>
        </p:txBody>
      </p:sp>
      <p:sp>
        <p:nvSpPr>
          <p:cNvPr id="75820" name="Rectangle 60">
            <a:extLst>
              <a:ext uri="{FF2B5EF4-FFF2-40B4-BE49-F238E27FC236}">
                <a16:creationId xmlns:a16="http://schemas.microsoft.com/office/drawing/2014/main" id="{E7487472-B87F-354D-B407-4AF96A011E85}"/>
              </a:ext>
            </a:extLst>
          </p:cNvPr>
          <p:cNvSpPr>
            <a:spLocks noChangeArrowheads="1"/>
          </p:cNvSpPr>
          <p:nvPr/>
        </p:nvSpPr>
        <p:spPr bwMode="auto">
          <a:xfrm>
            <a:off x="4959350"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a:t>
            </a:r>
          </a:p>
        </p:txBody>
      </p:sp>
      <p:sp>
        <p:nvSpPr>
          <p:cNvPr id="75821" name="Rectangle 61">
            <a:extLst>
              <a:ext uri="{FF2B5EF4-FFF2-40B4-BE49-F238E27FC236}">
                <a16:creationId xmlns:a16="http://schemas.microsoft.com/office/drawing/2014/main" id="{6335335D-24AD-A048-92A7-E805EA264644}"/>
              </a:ext>
            </a:extLst>
          </p:cNvPr>
          <p:cNvSpPr>
            <a:spLocks noChangeArrowheads="1"/>
          </p:cNvSpPr>
          <p:nvPr/>
        </p:nvSpPr>
        <p:spPr bwMode="auto">
          <a:xfrm>
            <a:off x="5484813"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Out </a:t>
            </a:r>
          </a:p>
          <a:p>
            <a:pPr algn="ctr"/>
            <a:r>
              <a:rPr lang="en-US" altLang="nb-NO" sz="1400" b="1"/>
              <a:t>Label</a:t>
            </a:r>
          </a:p>
        </p:txBody>
      </p:sp>
      <p:sp>
        <p:nvSpPr>
          <p:cNvPr id="75822" name="Rectangle 62">
            <a:extLst>
              <a:ext uri="{FF2B5EF4-FFF2-40B4-BE49-F238E27FC236}">
                <a16:creationId xmlns:a16="http://schemas.microsoft.com/office/drawing/2014/main" id="{0A04694D-D68C-684C-A374-5D410B203B68}"/>
              </a:ext>
            </a:extLst>
          </p:cNvPr>
          <p:cNvSpPr>
            <a:spLocks noChangeArrowheads="1"/>
          </p:cNvSpPr>
          <p:nvPr/>
        </p:nvSpPr>
        <p:spPr bwMode="auto">
          <a:xfrm>
            <a:off x="6164263"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In </a:t>
            </a:r>
          </a:p>
          <a:p>
            <a:pPr algn="ctr"/>
            <a:r>
              <a:rPr lang="en-US" altLang="nb-NO" sz="1400" b="1">
                <a:solidFill>
                  <a:schemeClr val="bg2"/>
                </a:solidFill>
              </a:rPr>
              <a:t>Label</a:t>
            </a:r>
          </a:p>
        </p:txBody>
      </p:sp>
      <p:sp>
        <p:nvSpPr>
          <p:cNvPr id="75823" name="Rectangle 63">
            <a:extLst>
              <a:ext uri="{FF2B5EF4-FFF2-40B4-BE49-F238E27FC236}">
                <a16:creationId xmlns:a16="http://schemas.microsoft.com/office/drawing/2014/main" id="{D8159298-4400-4740-9A0C-E1F048981F5F}"/>
              </a:ext>
            </a:extLst>
          </p:cNvPr>
          <p:cNvSpPr>
            <a:spLocks noChangeArrowheads="1"/>
          </p:cNvSpPr>
          <p:nvPr/>
        </p:nvSpPr>
        <p:spPr bwMode="auto">
          <a:xfrm>
            <a:off x="6686550" y="1652588"/>
            <a:ext cx="950913"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Address </a:t>
            </a:r>
          </a:p>
          <a:p>
            <a:pPr algn="ctr"/>
            <a:r>
              <a:rPr lang="en-US" altLang="nb-NO" sz="1400" b="1">
                <a:solidFill>
                  <a:schemeClr val="bg2"/>
                </a:solidFill>
              </a:rPr>
              <a:t>Prefix</a:t>
            </a:r>
          </a:p>
        </p:txBody>
      </p:sp>
      <p:sp>
        <p:nvSpPr>
          <p:cNvPr id="75824" name="Rectangle 64">
            <a:extLst>
              <a:ext uri="{FF2B5EF4-FFF2-40B4-BE49-F238E27FC236}">
                <a16:creationId xmlns:a16="http://schemas.microsoft.com/office/drawing/2014/main" id="{F1A31662-A470-D345-B97D-938CCC175E76}"/>
              </a:ext>
            </a:extLst>
          </p:cNvPr>
          <p:cNvSpPr>
            <a:spLocks noChangeArrowheads="1"/>
          </p:cNvSpPr>
          <p:nvPr/>
        </p:nvSpPr>
        <p:spPr bwMode="auto">
          <a:xfrm>
            <a:off x="6686550" y="2160588"/>
            <a:ext cx="950913"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128.89</a:t>
            </a:r>
          </a:p>
        </p:txBody>
      </p:sp>
      <p:sp>
        <p:nvSpPr>
          <p:cNvPr id="75825" name="Rectangle 65">
            <a:extLst>
              <a:ext uri="{FF2B5EF4-FFF2-40B4-BE49-F238E27FC236}">
                <a16:creationId xmlns:a16="http://schemas.microsoft.com/office/drawing/2014/main" id="{36F2DC12-1A3B-9848-ADBD-BD203077F500}"/>
              </a:ext>
            </a:extLst>
          </p:cNvPr>
          <p:cNvSpPr>
            <a:spLocks noChangeArrowheads="1"/>
          </p:cNvSpPr>
          <p:nvPr/>
        </p:nvSpPr>
        <p:spPr bwMode="auto">
          <a:xfrm>
            <a:off x="6686550" y="2498725"/>
            <a:ext cx="950913"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826" name="Rectangle 66">
            <a:extLst>
              <a:ext uri="{FF2B5EF4-FFF2-40B4-BE49-F238E27FC236}">
                <a16:creationId xmlns:a16="http://schemas.microsoft.com/office/drawing/2014/main" id="{5EBAFFB3-DB6E-D248-9F83-E178B98FEBDE}"/>
              </a:ext>
            </a:extLst>
          </p:cNvPr>
          <p:cNvSpPr>
            <a:spLocks noChangeArrowheads="1"/>
          </p:cNvSpPr>
          <p:nvPr/>
        </p:nvSpPr>
        <p:spPr bwMode="auto">
          <a:xfrm>
            <a:off x="6686550" y="2836863"/>
            <a:ext cx="950913"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27" name="Rectangle 67">
            <a:extLst>
              <a:ext uri="{FF2B5EF4-FFF2-40B4-BE49-F238E27FC236}">
                <a16:creationId xmlns:a16="http://schemas.microsoft.com/office/drawing/2014/main" id="{67F5F161-087C-8A4B-8860-A0DBFB6A3577}"/>
              </a:ext>
            </a:extLst>
          </p:cNvPr>
          <p:cNvSpPr>
            <a:spLocks noChangeArrowheads="1"/>
          </p:cNvSpPr>
          <p:nvPr/>
        </p:nvSpPr>
        <p:spPr bwMode="auto">
          <a:xfrm>
            <a:off x="7662863"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a:t>
            </a:r>
          </a:p>
          <a:p>
            <a:pPr algn="ctr"/>
            <a:r>
              <a:rPr lang="en-US" altLang="nb-NO" sz="1400" b="1">
                <a:solidFill>
                  <a:schemeClr val="bg2"/>
                </a:solidFill>
              </a:rPr>
              <a:t>I’face</a:t>
            </a:r>
          </a:p>
        </p:txBody>
      </p:sp>
      <p:sp>
        <p:nvSpPr>
          <p:cNvPr id="75828" name="Rectangle 68">
            <a:extLst>
              <a:ext uri="{FF2B5EF4-FFF2-40B4-BE49-F238E27FC236}">
                <a16:creationId xmlns:a16="http://schemas.microsoft.com/office/drawing/2014/main" id="{BF344F5D-D157-F747-BEB3-FE585FFAF185}"/>
              </a:ext>
            </a:extLst>
          </p:cNvPr>
          <p:cNvSpPr>
            <a:spLocks noChangeArrowheads="1"/>
          </p:cNvSpPr>
          <p:nvPr/>
        </p:nvSpPr>
        <p:spPr bwMode="auto">
          <a:xfrm>
            <a:off x="7662863" y="216058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0</a:t>
            </a:r>
          </a:p>
        </p:txBody>
      </p:sp>
      <p:sp>
        <p:nvSpPr>
          <p:cNvPr id="75829" name="Rectangle 69">
            <a:extLst>
              <a:ext uri="{FF2B5EF4-FFF2-40B4-BE49-F238E27FC236}">
                <a16:creationId xmlns:a16="http://schemas.microsoft.com/office/drawing/2014/main" id="{FFA36BCF-A477-6340-8D5A-D3D3E208D083}"/>
              </a:ext>
            </a:extLst>
          </p:cNvPr>
          <p:cNvSpPr>
            <a:spLocks noChangeArrowheads="1"/>
          </p:cNvSpPr>
          <p:nvPr/>
        </p:nvSpPr>
        <p:spPr bwMode="auto">
          <a:xfrm>
            <a:off x="7662863" y="24987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830" name="Rectangle 70">
            <a:extLst>
              <a:ext uri="{FF2B5EF4-FFF2-40B4-BE49-F238E27FC236}">
                <a16:creationId xmlns:a16="http://schemas.microsoft.com/office/drawing/2014/main" id="{5B933F14-D678-1D4F-B6CA-A628C4774166}"/>
              </a:ext>
            </a:extLst>
          </p:cNvPr>
          <p:cNvSpPr>
            <a:spLocks noChangeArrowheads="1"/>
          </p:cNvSpPr>
          <p:nvPr/>
        </p:nvSpPr>
        <p:spPr bwMode="auto">
          <a:xfrm>
            <a:off x="7662863"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31" name="Rectangle 71">
            <a:extLst>
              <a:ext uri="{FF2B5EF4-FFF2-40B4-BE49-F238E27FC236}">
                <a16:creationId xmlns:a16="http://schemas.microsoft.com/office/drawing/2014/main" id="{8732FF4F-C970-D749-BC88-55D8C13067BA}"/>
              </a:ext>
            </a:extLst>
          </p:cNvPr>
          <p:cNvSpPr>
            <a:spLocks noChangeArrowheads="1"/>
          </p:cNvSpPr>
          <p:nvPr/>
        </p:nvSpPr>
        <p:spPr bwMode="auto">
          <a:xfrm>
            <a:off x="8188325" y="1652588"/>
            <a:ext cx="520700" cy="479425"/>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Out </a:t>
            </a:r>
          </a:p>
          <a:p>
            <a:pPr algn="ctr"/>
            <a:r>
              <a:rPr lang="en-US" altLang="nb-NO" sz="1400" b="1">
                <a:solidFill>
                  <a:schemeClr val="bg2"/>
                </a:solidFill>
              </a:rPr>
              <a:t>Label</a:t>
            </a:r>
          </a:p>
        </p:txBody>
      </p:sp>
      <p:sp>
        <p:nvSpPr>
          <p:cNvPr id="75832" name="Rectangle 72">
            <a:extLst>
              <a:ext uri="{FF2B5EF4-FFF2-40B4-BE49-F238E27FC236}">
                <a16:creationId xmlns:a16="http://schemas.microsoft.com/office/drawing/2014/main" id="{755C286A-8D42-0C4E-8CB9-5849B6F7084A}"/>
              </a:ext>
            </a:extLst>
          </p:cNvPr>
          <p:cNvSpPr>
            <a:spLocks noChangeArrowheads="1"/>
          </p:cNvSpPr>
          <p:nvPr/>
        </p:nvSpPr>
        <p:spPr bwMode="auto">
          <a:xfrm>
            <a:off x="2559050" y="2160588"/>
            <a:ext cx="520700" cy="309562"/>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4</a:t>
            </a:r>
          </a:p>
        </p:txBody>
      </p:sp>
      <p:sp>
        <p:nvSpPr>
          <p:cNvPr id="75833" name="Rectangle 73">
            <a:extLst>
              <a:ext uri="{FF2B5EF4-FFF2-40B4-BE49-F238E27FC236}">
                <a16:creationId xmlns:a16="http://schemas.microsoft.com/office/drawing/2014/main" id="{FB714DC1-56FC-554F-AB39-8E2DF98B0433}"/>
              </a:ext>
            </a:extLst>
          </p:cNvPr>
          <p:cNvSpPr>
            <a:spLocks noChangeArrowheads="1"/>
          </p:cNvSpPr>
          <p:nvPr/>
        </p:nvSpPr>
        <p:spPr bwMode="auto">
          <a:xfrm>
            <a:off x="2559050" y="2498725"/>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5</a:t>
            </a:r>
          </a:p>
        </p:txBody>
      </p:sp>
      <p:sp>
        <p:nvSpPr>
          <p:cNvPr id="75834" name="Rectangle 74">
            <a:extLst>
              <a:ext uri="{FF2B5EF4-FFF2-40B4-BE49-F238E27FC236}">
                <a16:creationId xmlns:a16="http://schemas.microsoft.com/office/drawing/2014/main" id="{E65CE6B6-454F-E54B-A655-DEF1913BEC3A}"/>
              </a:ext>
            </a:extLst>
          </p:cNvPr>
          <p:cNvSpPr>
            <a:spLocks noChangeArrowheads="1"/>
          </p:cNvSpPr>
          <p:nvPr/>
        </p:nvSpPr>
        <p:spPr bwMode="auto">
          <a:xfrm>
            <a:off x="2559050"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35" name="Rectangle 75">
            <a:extLst>
              <a:ext uri="{FF2B5EF4-FFF2-40B4-BE49-F238E27FC236}">
                <a16:creationId xmlns:a16="http://schemas.microsoft.com/office/drawing/2014/main" id="{F36C5DDE-38AA-E840-BF5F-1A82097A6F70}"/>
              </a:ext>
            </a:extLst>
          </p:cNvPr>
          <p:cNvSpPr>
            <a:spLocks noChangeArrowheads="1"/>
          </p:cNvSpPr>
          <p:nvPr/>
        </p:nvSpPr>
        <p:spPr bwMode="auto">
          <a:xfrm>
            <a:off x="528638" y="216058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36" name="Rectangle 76">
            <a:extLst>
              <a:ext uri="{FF2B5EF4-FFF2-40B4-BE49-F238E27FC236}">
                <a16:creationId xmlns:a16="http://schemas.microsoft.com/office/drawing/2014/main" id="{AE33DCFB-9D43-F14F-8316-7A2A0C2F0C94}"/>
              </a:ext>
            </a:extLst>
          </p:cNvPr>
          <p:cNvSpPr>
            <a:spLocks noChangeArrowheads="1"/>
          </p:cNvSpPr>
          <p:nvPr/>
        </p:nvSpPr>
        <p:spPr bwMode="auto">
          <a:xfrm>
            <a:off x="528638" y="2498725"/>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37" name="Rectangle 77">
            <a:extLst>
              <a:ext uri="{FF2B5EF4-FFF2-40B4-BE49-F238E27FC236}">
                <a16:creationId xmlns:a16="http://schemas.microsoft.com/office/drawing/2014/main" id="{106A2F83-0434-FA44-89D9-5D5990D459DB}"/>
              </a:ext>
            </a:extLst>
          </p:cNvPr>
          <p:cNvSpPr>
            <a:spLocks noChangeArrowheads="1"/>
          </p:cNvSpPr>
          <p:nvPr/>
        </p:nvSpPr>
        <p:spPr bwMode="auto">
          <a:xfrm>
            <a:off x="528638"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38" name="Rectangle 78">
            <a:extLst>
              <a:ext uri="{FF2B5EF4-FFF2-40B4-BE49-F238E27FC236}">
                <a16:creationId xmlns:a16="http://schemas.microsoft.com/office/drawing/2014/main" id="{78ED3BD1-199A-F04C-8A52-7772850D69D1}"/>
              </a:ext>
            </a:extLst>
          </p:cNvPr>
          <p:cNvSpPr>
            <a:spLocks noChangeArrowheads="1"/>
          </p:cNvSpPr>
          <p:nvPr/>
        </p:nvSpPr>
        <p:spPr bwMode="auto">
          <a:xfrm>
            <a:off x="5483225" y="2160588"/>
            <a:ext cx="520700" cy="309562"/>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9</a:t>
            </a:r>
          </a:p>
        </p:txBody>
      </p:sp>
      <p:sp>
        <p:nvSpPr>
          <p:cNvPr id="75839" name="Rectangle 79">
            <a:extLst>
              <a:ext uri="{FF2B5EF4-FFF2-40B4-BE49-F238E27FC236}">
                <a16:creationId xmlns:a16="http://schemas.microsoft.com/office/drawing/2014/main" id="{B2E463C0-CA6E-BE4D-9B6F-6F625D6DEC79}"/>
              </a:ext>
            </a:extLst>
          </p:cNvPr>
          <p:cNvSpPr>
            <a:spLocks noChangeArrowheads="1"/>
          </p:cNvSpPr>
          <p:nvPr/>
        </p:nvSpPr>
        <p:spPr bwMode="auto">
          <a:xfrm>
            <a:off x="5483225" y="2498725"/>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7</a:t>
            </a:r>
          </a:p>
        </p:txBody>
      </p:sp>
      <p:sp>
        <p:nvSpPr>
          <p:cNvPr id="75840" name="Rectangle 80">
            <a:extLst>
              <a:ext uri="{FF2B5EF4-FFF2-40B4-BE49-F238E27FC236}">
                <a16:creationId xmlns:a16="http://schemas.microsoft.com/office/drawing/2014/main" id="{F65A8C4C-8238-3545-B3B6-61F13E5B40DD}"/>
              </a:ext>
            </a:extLst>
          </p:cNvPr>
          <p:cNvSpPr>
            <a:spLocks noChangeArrowheads="1"/>
          </p:cNvSpPr>
          <p:nvPr/>
        </p:nvSpPr>
        <p:spPr bwMode="auto">
          <a:xfrm>
            <a:off x="5483225"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41" name="Rectangle 81">
            <a:extLst>
              <a:ext uri="{FF2B5EF4-FFF2-40B4-BE49-F238E27FC236}">
                <a16:creationId xmlns:a16="http://schemas.microsoft.com/office/drawing/2014/main" id="{672DAC6D-4B59-3342-904C-1EDA5D04E0D2}"/>
              </a:ext>
            </a:extLst>
          </p:cNvPr>
          <p:cNvSpPr>
            <a:spLocks noChangeArrowheads="1"/>
          </p:cNvSpPr>
          <p:nvPr/>
        </p:nvSpPr>
        <p:spPr bwMode="auto">
          <a:xfrm>
            <a:off x="3468688" y="2160588"/>
            <a:ext cx="520700" cy="309562"/>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4</a:t>
            </a:r>
          </a:p>
        </p:txBody>
      </p:sp>
      <p:sp>
        <p:nvSpPr>
          <p:cNvPr id="75842" name="Rectangle 82">
            <a:extLst>
              <a:ext uri="{FF2B5EF4-FFF2-40B4-BE49-F238E27FC236}">
                <a16:creationId xmlns:a16="http://schemas.microsoft.com/office/drawing/2014/main" id="{41026F34-6A23-5243-AA65-B610E871FC19}"/>
              </a:ext>
            </a:extLst>
          </p:cNvPr>
          <p:cNvSpPr>
            <a:spLocks noChangeArrowheads="1"/>
          </p:cNvSpPr>
          <p:nvPr/>
        </p:nvSpPr>
        <p:spPr bwMode="auto">
          <a:xfrm>
            <a:off x="3468688" y="2498725"/>
            <a:ext cx="520700" cy="309563"/>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5</a:t>
            </a:r>
          </a:p>
        </p:txBody>
      </p:sp>
      <p:sp>
        <p:nvSpPr>
          <p:cNvPr id="75843" name="Rectangle 83">
            <a:extLst>
              <a:ext uri="{FF2B5EF4-FFF2-40B4-BE49-F238E27FC236}">
                <a16:creationId xmlns:a16="http://schemas.microsoft.com/office/drawing/2014/main" id="{1A0677C6-CFA5-5E43-9E1E-C631CB18DF60}"/>
              </a:ext>
            </a:extLst>
          </p:cNvPr>
          <p:cNvSpPr>
            <a:spLocks noChangeArrowheads="1"/>
          </p:cNvSpPr>
          <p:nvPr/>
        </p:nvSpPr>
        <p:spPr bwMode="auto">
          <a:xfrm>
            <a:off x="3468688"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44" name="Rectangle 84">
            <a:extLst>
              <a:ext uri="{FF2B5EF4-FFF2-40B4-BE49-F238E27FC236}">
                <a16:creationId xmlns:a16="http://schemas.microsoft.com/office/drawing/2014/main" id="{BDB6BDB4-B33B-4048-A4D7-89F9A8864D36}"/>
              </a:ext>
            </a:extLst>
          </p:cNvPr>
          <p:cNvSpPr>
            <a:spLocks noChangeArrowheads="1"/>
          </p:cNvSpPr>
          <p:nvPr/>
        </p:nvSpPr>
        <p:spPr bwMode="auto">
          <a:xfrm>
            <a:off x="6164263" y="24987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845" name="Rectangle 85">
            <a:extLst>
              <a:ext uri="{FF2B5EF4-FFF2-40B4-BE49-F238E27FC236}">
                <a16:creationId xmlns:a16="http://schemas.microsoft.com/office/drawing/2014/main" id="{013421D4-0939-BB48-A098-795DABAA5CFC}"/>
              </a:ext>
            </a:extLst>
          </p:cNvPr>
          <p:cNvSpPr>
            <a:spLocks noChangeArrowheads="1"/>
          </p:cNvSpPr>
          <p:nvPr/>
        </p:nvSpPr>
        <p:spPr bwMode="auto">
          <a:xfrm>
            <a:off x="8188325" y="2498725"/>
            <a:ext cx="520700" cy="309563"/>
          </a:xfrm>
          <a:prstGeom prst="rect">
            <a:avLst/>
          </a:prstGeom>
          <a:solidFill>
            <a:srgbClr val="FFFFFF"/>
          </a:solidFill>
          <a:ln w="254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5846" name="Rectangle 86">
            <a:extLst>
              <a:ext uri="{FF2B5EF4-FFF2-40B4-BE49-F238E27FC236}">
                <a16:creationId xmlns:a16="http://schemas.microsoft.com/office/drawing/2014/main" id="{D110D4D2-9A33-F74B-A23F-26F0CD304A64}"/>
              </a:ext>
            </a:extLst>
          </p:cNvPr>
          <p:cNvSpPr>
            <a:spLocks noChangeArrowheads="1"/>
          </p:cNvSpPr>
          <p:nvPr/>
        </p:nvSpPr>
        <p:spPr bwMode="auto">
          <a:xfrm>
            <a:off x="8186738" y="2160588"/>
            <a:ext cx="520700" cy="309562"/>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47" name="Rectangle 87">
            <a:extLst>
              <a:ext uri="{FF2B5EF4-FFF2-40B4-BE49-F238E27FC236}">
                <a16:creationId xmlns:a16="http://schemas.microsoft.com/office/drawing/2014/main" id="{48FB3E37-0E1B-A149-AE87-CA1A5A0E1EE5}"/>
              </a:ext>
            </a:extLst>
          </p:cNvPr>
          <p:cNvSpPr>
            <a:spLocks noChangeArrowheads="1"/>
          </p:cNvSpPr>
          <p:nvPr/>
        </p:nvSpPr>
        <p:spPr bwMode="auto">
          <a:xfrm>
            <a:off x="8186738"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48" name="Rectangle 88">
            <a:extLst>
              <a:ext uri="{FF2B5EF4-FFF2-40B4-BE49-F238E27FC236}">
                <a16:creationId xmlns:a16="http://schemas.microsoft.com/office/drawing/2014/main" id="{2D113E7F-A1D8-9541-8A34-B386D803243A}"/>
              </a:ext>
            </a:extLst>
          </p:cNvPr>
          <p:cNvSpPr>
            <a:spLocks noChangeArrowheads="1"/>
          </p:cNvSpPr>
          <p:nvPr/>
        </p:nvSpPr>
        <p:spPr bwMode="auto">
          <a:xfrm>
            <a:off x="6161088" y="2160588"/>
            <a:ext cx="520700" cy="309562"/>
          </a:xfrm>
          <a:prstGeom prst="rect">
            <a:avLst/>
          </a:prstGeom>
          <a:solidFill>
            <a:schemeClr val="accent2"/>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1"/>
                </a:solidFill>
              </a:rPr>
              <a:t>9</a:t>
            </a:r>
          </a:p>
        </p:txBody>
      </p:sp>
      <p:sp>
        <p:nvSpPr>
          <p:cNvPr id="75849" name="Rectangle 89">
            <a:extLst>
              <a:ext uri="{FF2B5EF4-FFF2-40B4-BE49-F238E27FC236}">
                <a16:creationId xmlns:a16="http://schemas.microsoft.com/office/drawing/2014/main" id="{4F50EA5A-7B3D-694E-B135-1DAC5110AE3F}"/>
              </a:ext>
            </a:extLst>
          </p:cNvPr>
          <p:cNvSpPr>
            <a:spLocks noChangeArrowheads="1"/>
          </p:cNvSpPr>
          <p:nvPr/>
        </p:nvSpPr>
        <p:spPr bwMode="auto">
          <a:xfrm>
            <a:off x="6161088" y="2836863"/>
            <a:ext cx="520700" cy="311150"/>
          </a:xfrm>
          <a:prstGeom prst="rect">
            <a:avLst/>
          </a:prstGeom>
          <a:solidFill>
            <a:srgbClr val="FFFFFF"/>
          </a:solidFill>
          <a:ln w="25400">
            <a:solidFill>
              <a:schemeClr val="accent2"/>
            </a:solidFill>
            <a:miter lim="800000"/>
            <a:headEnd/>
            <a:tailEnd/>
          </a:ln>
        </p:spPr>
        <p:txBody>
          <a:bodyPr wrap="none" lIns="92075" tIns="46038" rIns="92075" bIns="46038"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solidFill>
                  <a:schemeClr val="bg2"/>
                </a:solidFill>
              </a:rPr>
              <a:t>…</a:t>
            </a:r>
          </a:p>
        </p:txBody>
      </p:sp>
      <p:sp>
        <p:nvSpPr>
          <p:cNvPr id="75850" name="Rectangle 91">
            <a:extLst>
              <a:ext uri="{FF2B5EF4-FFF2-40B4-BE49-F238E27FC236}">
                <a16:creationId xmlns:a16="http://schemas.microsoft.com/office/drawing/2014/main" id="{75B71D7D-6D4F-3646-8FE1-6A2E9E5412FA}"/>
              </a:ext>
            </a:extLst>
          </p:cNvPr>
          <p:cNvSpPr>
            <a:spLocks noGrp="1" noChangeArrowheads="1"/>
          </p:cNvSpPr>
          <p:nvPr>
            <p:ph type="title"/>
          </p:nvPr>
        </p:nvSpPr>
        <p:spPr/>
        <p:txBody>
          <a:bodyPr/>
          <a:lstStyle/>
          <a:p>
            <a:pPr eaLnBrk="1" hangingPunct="1"/>
            <a:r>
              <a:rPr lang="en-US" altLang="nb-NO"/>
              <a:t>Step 3: Forwarding MPLS Packets</a:t>
            </a:r>
          </a:p>
        </p:txBody>
      </p:sp>
      <p:sp>
        <p:nvSpPr>
          <p:cNvPr id="75851" name="Text Box 92">
            <a:extLst>
              <a:ext uri="{FF2B5EF4-FFF2-40B4-BE49-F238E27FC236}">
                <a16:creationId xmlns:a16="http://schemas.microsoft.com/office/drawing/2014/main" id="{8ACC0ADC-FAEF-2D4F-864D-4BF07E94B8B7}"/>
              </a:ext>
            </a:extLst>
          </p:cNvPr>
          <p:cNvSpPr txBox="1">
            <a:spLocks noChangeArrowheads="1"/>
          </p:cNvSpPr>
          <p:nvPr/>
        </p:nvSpPr>
        <p:spPr bwMode="auto">
          <a:xfrm>
            <a:off x="533400" y="1271588"/>
            <a:ext cx="25146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75852" name="Text Box 93">
            <a:extLst>
              <a:ext uri="{FF2B5EF4-FFF2-40B4-BE49-F238E27FC236}">
                <a16:creationId xmlns:a16="http://schemas.microsoft.com/office/drawing/2014/main" id="{D45BE09B-C7D0-744D-8F2D-4B6E389DFC2F}"/>
              </a:ext>
            </a:extLst>
          </p:cNvPr>
          <p:cNvSpPr txBox="1">
            <a:spLocks noChangeArrowheads="1"/>
          </p:cNvSpPr>
          <p:nvPr/>
        </p:nvSpPr>
        <p:spPr bwMode="auto">
          <a:xfrm>
            <a:off x="3429000" y="1271588"/>
            <a:ext cx="25146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
        <p:nvSpPr>
          <p:cNvPr id="75853" name="Text Box 94">
            <a:extLst>
              <a:ext uri="{FF2B5EF4-FFF2-40B4-BE49-F238E27FC236}">
                <a16:creationId xmlns:a16="http://schemas.microsoft.com/office/drawing/2014/main" id="{A3194C15-7476-C64D-B6B3-1746FD5093EC}"/>
              </a:ext>
            </a:extLst>
          </p:cNvPr>
          <p:cNvSpPr txBox="1">
            <a:spLocks noChangeArrowheads="1"/>
          </p:cNvSpPr>
          <p:nvPr/>
        </p:nvSpPr>
        <p:spPr bwMode="auto">
          <a:xfrm>
            <a:off x="6172200" y="1271588"/>
            <a:ext cx="2514600" cy="357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t>MFI/FIB</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9"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dissolve">
                                      <p:cBhvr>
                                        <p:cTn id="11" dur="500"/>
                                        <p:tgtEl>
                                          <p:spTgt spid="4"/>
                                        </p:tgtEl>
                                      </p:cBhvr>
                                    </p:animEffect>
                                  </p:childTnLst>
                                </p:cTn>
                              </p:par>
                            </p:childTnLst>
                          </p:cTn>
                        </p:par>
                        <p:par>
                          <p:cTn id="12" fill="hold" nodeType="afterGroup">
                            <p:stCondLst>
                              <p:cond delay="1000"/>
                            </p:stCondLst>
                            <p:childTnLst>
                              <p:par>
                                <p:cTn id="13" presetID="9" presetClass="entr" presetSubtype="0" fill="hold" nodeType="after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dissolve">
                                      <p:cBhvr>
                                        <p:cTn id="15" dur="500"/>
                                        <p:tgtEl>
                                          <p:spTgt spid="3"/>
                                        </p:tgtEl>
                                      </p:cBhvr>
                                    </p:animEffect>
                                  </p:childTnLst>
                                </p:cTn>
                              </p:par>
                            </p:childTnLst>
                          </p:cTn>
                        </p:par>
                        <p:par>
                          <p:cTn id="16" fill="hold" nodeType="afterGroup">
                            <p:stCondLst>
                              <p:cond delay="1500"/>
                            </p:stCondLst>
                            <p:childTnLst>
                              <p:par>
                                <p:cTn id="17" presetID="9" presetClass="entr" presetSubtype="0" fill="hold" nodeType="after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dissolve">
                                      <p:cBhvr>
                                        <p:cTn id="19"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a:extLst>
              <a:ext uri="{FF2B5EF4-FFF2-40B4-BE49-F238E27FC236}">
                <a16:creationId xmlns:a16="http://schemas.microsoft.com/office/drawing/2014/main" id="{633C5D31-B434-6145-A0F5-ABF191AF204B}"/>
              </a:ext>
            </a:extLst>
          </p:cNvPr>
          <p:cNvSpPr>
            <a:spLocks noGrp="1" noChangeArrowheads="1"/>
          </p:cNvSpPr>
          <p:nvPr>
            <p:ph type="title"/>
          </p:nvPr>
        </p:nvSpPr>
        <p:spPr/>
        <p:txBody>
          <a:bodyPr/>
          <a:lstStyle/>
          <a:p>
            <a:pPr eaLnBrk="1" hangingPunct="1"/>
            <a:r>
              <a:rPr lang="en-US" altLang="nb-NO"/>
              <a:t>Summary Steps For MPLS Forwarding</a:t>
            </a:r>
          </a:p>
        </p:txBody>
      </p:sp>
      <p:sp>
        <p:nvSpPr>
          <p:cNvPr id="77827" name="Rectangle 3">
            <a:extLst>
              <a:ext uri="{FF2B5EF4-FFF2-40B4-BE49-F238E27FC236}">
                <a16:creationId xmlns:a16="http://schemas.microsoft.com/office/drawing/2014/main" id="{A2482282-78F6-EF4F-BC49-531D18AFD73D}"/>
              </a:ext>
            </a:extLst>
          </p:cNvPr>
          <p:cNvSpPr>
            <a:spLocks noGrp="1" noChangeArrowheads="1"/>
          </p:cNvSpPr>
          <p:nvPr>
            <p:ph idx="1"/>
          </p:nvPr>
        </p:nvSpPr>
        <p:spPr>
          <a:xfrm>
            <a:off x="793750" y="1600200"/>
            <a:ext cx="7512050" cy="4525963"/>
          </a:xfrm>
        </p:spPr>
        <p:txBody>
          <a:bodyPr/>
          <a:lstStyle/>
          <a:p>
            <a:pPr eaLnBrk="1" hangingPunct="1">
              <a:lnSpc>
                <a:spcPct val="85000"/>
              </a:lnSpc>
            </a:pPr>
            <a:r>
              <a:rPr lang="en-US" altLang="nb-NO" dirty="0"/>
              <a:t>Each node maintains IP routing information via IGP (Interior Gateway Protocol) </a:t>
            </a:r>
          </a:p>
          <a:p>
            <a:pPr lvl="1" indent="0" eaLnBrk="1" hangingPunct="1">
              <a:lnSpc>
                <a:spcPct val="85000"/>
              </a:lnSpc>
            </a:pPr>
            <a:r>
              <a:rPr lang="en-US" altLang="nb-NO" dirty="0">
                <a:ea typeface="ＭＳ Ｐゴシック" panose="020B0600070205080204" pitchFamily="34" charset="-128"/>
              </a:rPr>
              <a:t>IP routing table (RIB) and IP forwarding table (FIB) </a:t>
            </a:r>
          </a:p>
          <a:p>
            <a:pPr eaLnBrk="1" hangingPunct="1">
              <a:lnSpc>
                <a:spcPct val="85000"/>
              </a:lnSpc>
            </a:pPr>
            <a:r>
              <a:rPr lang="en-US" altLang="nb-NO" dirty="0"/>
              <a:t>LDP leverages IGP routing information</a:t>
            </a:r>
          </a:p>
          <a:p>
            <a:pPr eaLnBrk="1" hangingPunct="1">
              <a:lnSpc>
                <a:spcPct val="85000"/>
              </a:lnSpc>
            </a:pPr>
            <a:r>
              <a:rPr lang="en-US" altLang="nb-NO" dirty="0"/>
              <a:t>LDP label mapping exchange (between MPLS nodes) takes place after IGP has converged</a:t>
            </a:r>
          </a:p>
          <a:p>
            <a:pPr lvl="1" indent="0" eaLnBrk="1" hangingPunct="1">
              <a:lnSpc>
                <a:spcPct val="85000"/>
              </a:lnSpc>
            </a:pPr>
            <a:r>
              <a:rPr lang="en-US" altLang="nb-NO" dirty="0">
                <a:ea typeface="ＭＳ Ｐゴシック" panose="020B0600070205080204" pitchFamily="34" charset="-128"/>
              </a:rPr>
              <a:t>LDP depends on IGP convergence</a:t>
            </a:r>
          </a:p>
          <a:p>
            <a:pPr lvl="1" indent="0" eaLnBrk="1" hangingPunct="1">
              <a:lnSpc>
                <a:spcPct val="85000"/>
              </a:lnSpc>
            </a:pPr>
            <a:r>
              <a:rPr lang="en-US" altLang="nb-NO" dirty="0">
                <a:ea typeface="ＭＳ Ｐゴシック" panose="020B0600070205080204" pitchFamily="34" charset="-128"/>
              </a:rPr>
              <a:t>Label binding information stored in LIB</a:t>
            </a:r>
          </a:p>
          <a:p>
            <a:pPr eaLnBrk="1" hangingPunct="1">
              <a:lnSpc>
                <a:spcPct val="85000"/>
              </a:lnSpc>
            </a:pPr>
            <a:r>
              <a:rPr lang="en-US" altLang="nb-NO" dirty="0"/>
              <a:t>Once LDP has received remote label binding information MPLS forwarding is updated</a:t>
            </a:r>
          </a:p>
          <a:p>
            <a:pPr lvl="1" indent="0" eaLnBrk="1" hangingPunct="1">
              <a:lnSpc>
                <a:spcPct val="85000"/>
              </a:lnSpc>
            </a:pPr>
            <a:r>
              <a:rPr lang="en-US" altLang="nb-NO" dirty="0">
                <a:ea typeface="ＭＳ Ｐゴシック" panose="020B0600070205080204" pitchFamily="34" charset="-128"/>
              </a:rPr>
              <a:t>Label bindings are received from remote LDP peers</a:t>
            </a:r>
          </a:p>
          <a:p>
            <a:pPr lvl="1" indent="0" eaLnBrk="1" hangingPunct="1">
              <a:lnSpc>
                <a:spcPct val="85000"/>
              </a:lnSpc>
            </a:pPr>
            <a:r>
              <a:rPr lang="en-US" altLang="nb-NO" dirty="0">
                <a:ea typeface="ＭＳ Ｐゴシック" panose="020B0600070205080204" pitchFamily="34" charset="-128"/>
              </a:rPr>
              <a:t>MPLS forwarding via MFI (MPLS Forwarding Infrastructure)</a:t>
            </a:r>
          </a:p>
        </p:txBody>
      </p:sp>
    </p:spTree>
  </p:cSld>
  <p:clrMapOvr>
    <a:masterClrMapping/>
  </p:clrMapOvr>
  <p:transition>
    <p:wipe dir="r"/>
  </p:transition>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78850" name="Rectangle 10">
            <a:extLst>
              <a:ext uri="{FF2B5EF4-FFF2-40B4-BE49-F238E27FC236}">
                <a16:creationId xmlns:a16="http://schemas.microsoft.com/office/drawing/2014/main" id="{6E1D35FC-D379-1649-95A1-6D8F31E8E4AF}"/>
              </a:ext>
            </a:extLst>
          </p:cNvPr>
          <p:cNvSpPr>
            <a:spLocks noGrp="1" noChangeArrowheads="1"/>
          </p:cNvSpPr>
          <p:nvPr>
            <p:ph type="title"/>
          </p:nvPr>
        </p:nvSpPr>
        <p:spPr/>
        <p:txBody>
          <a:bodyPr/>
          <a:lstStyle/>
          <a:p>
            <a:pPr eaLnBrk="1" hangingPunct="1"/>
            <a:r>
              <a:rPr lang="en-US" altLang="nb-NO" dirty="0"/>
              <a:t>MPLS Network Protocols</a:t>
            </a:r>
          </a:p>
        </p:txBody>
      </p:sp>
      <p:sp>
        <p:nvSpPr>
          <p:cNvPr id="78851" name="Rectangle 11">
            <a:extLst>
              <a:ext uri="{FF2B5EF4-FFF2-40B4-BE49-F238E27FC236}">
                <a16:creationId xmlns:a16="http://schemas.microsoft.com/office/drawing/2014/main" id="{7A818D0D-DC74-0B46-BADB-E128C2F7FE42}"/>
              </a:ext>
            </a:extLst>
          </p:cNvPr>
          <p:cNvSpPr>
            <a:spLocks noGrp="1" noChangeArrowheads="1"/>
          </p:cNvSpPr>
          <p:nvPr>
            <p:ph type="body" idx="1"/>
          </p:nvPr>
        </p:nvSpPr>
        <p:spPr>
          <a:xfrm>
            <a:off x="655638" y="4876800"/>
            <a:ext cx="7878762" cy="1752600"/>
          </a:xfrm>
        </p:spPr>
        <p:txBody>
          <a:bodyPr/>
          <a:lstStyle/>
          <a:p>
            <a:pPr eaLnBrk="1" hangingPunct="1"/>
            <a:r>
              <a:rPr lang="en-US" altLang="nb-NO" dirty="0"/>
              <a:t>IGP: OSPF, EIGRP, IS-IS on core facing and core links</a:t>
            </a:r>
          </a:p>
          <a:p>
            <a:pPr eaLnBrk="1" hangingPunct="1"/>
            <a:r>
              <a:rPr lang="en-US" altLang="nb-NO" dirty="0"/>
              <a:t>LDP on core and/or core facing links</a:t>
            </a:r>
          </a:p>
          <a:p>
            <a:pPr eaLnBrk="1" hangingPunct="1"/>
            <a:r>
              <a:rPr lang="en-US" altLang="nb-NO" dirty="0"/>
              <a:t>MP-</a:t>
            </a:r>
            <a:r>
              <a:rPr lang="en-US" altLang="nb-NO" dirty="0" err="1"/>
              <a:t>iBGP</a:t>
            </a:r>
            <a:r>
              <a:rPr lang="en-US" altLang="nb-NO" dirty="0"/>
              <a:t> on PE devices (for MPLS services), </a:t>
            </a:r>
            <a:r>
              <a:rPr lang="en-US" altLang="nb-NO" sz="1600" dirty="0"/>
              <a:t>MP-BGP: Multiprotocol Border Gateway Protocol, used for MPLS L3 VPN</a:t>
            </a:r>
          </a:p>
        </p:txBody>
      </p:sp>
      <p:grpSp>
        <p:nvGrpSpPr>
          <p:cNvPr id="78852" name="Group 93">
            <a:extLst>
              <a:ext uri="{FF2B5EF4-FFF2-40B4-BE49-F238E27FC236}">
                <a16:creationId xmlns:a16="http://schemas.microsoft.com/office/drawing/2014/main" id="{4047A16C-30BF-E746-B307-D607ED951B4E}"/>
              </a:ext>
            </a:extLst>
          </p:cNvPr>
          <p:cNvGrpSpPr>
            <a:grpSpLocks/>
          </p:cNvGrpSpPr>
          <p:nvPr/>
        </p:nvGrpSpPr>
        <p:grpSpPr bwMode="auto">
          <a:xfrm>
            <a:off x="990600" y="1219200"/>
            <a:ext cx="7116763" cy="3505200"/>
            <a:chOff x="624" y="768"/>
            <a:chExt cx="4483" cy="2208"/>
          </a:xfrm>
        </p:grpSpPr>
        <p:sp>
          <p:nvSpPr>
            <p:cNvPr id="78853" name="Rectangle 3">
              <a:extLst>
                <a:ext uri="{FF2B5EF4-FFF2-40B4-BE49-F238E27FC236}">
                  <a16:creationId xmlns:a16="http://schemas.microsoft.com/office/drawing/2014/main" id="{18F34493-88C8-564C-9A2C-EDDF3BBF333C}"/>
                </a:ext>
              </a:extLst>
            </p:cNvPr>
            <p:cNvSpPr>
              <a:spLocks noChangeArrowheads="1"/>
            </p:cNvSpPr>
            <p:nvPr/>
          </p:nvSpPr>
          <p:spPr bwMode="auto">
            <a:xfrm>
              <a:off x="1440" y="768"/>
              <a:ext cx="2880" cy="2208"/>
            </a:xfrm>
            <a:prstGeom prst="rect">
              <a:avLst/>
            </a:prstGeom>
            <a:solidFill>
              <a:srgbClr val="FFFF99">
                <a:alpha val="5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sp>
          <p:nvSpPr>
            <p:cNvPr id="78854" name="Line 4">
              <a:extLst>
                <a:ext uri="{FF2B5EF4-FFF2-40B4-BE49-F238E27FC236}">
                  <a16:creationId xmlns:a16="http://schemas.microsoft.com/office/drawing/2014/main" id="{1CC639C4-A213-F946-B923-86CD3EAA2B4A}"/>
                </a:ext>
              </a:extLst>
            </p:cNvPr>
            <p:cNvSpPr>
              <a:spLocks noChangeShapeType="1"/>
            </p:cNvSpPr>
            <p:nvPr/>
          </p:nvSpPr>
          <p:spPr bwMode="auto">
            <a:xfrm>
              <a:off x="1440"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78855" name="Line 5">
              <a:extLst>
                <a:ext uri="{FF2B5EF4-FFF2-40B4-BE49-F238E27FC236}">
                  <a16:creationId xmlns:a16="http://schemas.microsoft.com/office/drawing/2014/main" id="{C0310E01-EFB1-1D40-AE56-2C7D168914B7}"/>
                </a:ext>
              </a:extLst>
            </p:cNvPr>
            <p:cNvSpPr>
              <a:spLocks noChangeShapeType="1"/>
            </p:cNvSpPr>
            <p:nvPr/>
          </p:nvSpPr>
          <p:spPr bwMode="auto">
            <a:xfrm>
              <a:off x="4320"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pic>
          <p:nvPicPr>
            <p:cNvPr id="78856" name="Picture 9">
              <a:extLst>
                <a:ext uri="{FF2B5EF4-FFF2-40B4-BE49-F238E27FC236}">
                  <a16:creationId xmlns:a16="http://schemas.microsoft.com/office/drawing/2014/main" id="{7C970D83-5C11-734B-87EE-DCD9F5EA063C}"/>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2" y="1096"/>
              <a:ext cx="2832" cy="16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57" name="Line 12">
              <a:extLst>
                <a:ext uri="{FF2B5EF4-FFF2-40B4-BE49-F238E27FC236}">
                  <a16:creationId xmlns:a16="http://schemas.microsoft.com/office/drawing/2014/main" id="{EEC58980-C65F-A847-9506-8EEEAF6850DF}"/>
                </a:ext>
              </a:extLst>
            </p:cNvPr>
            <p:cNvSpPr>
              <a:spLocks noChangeShapeType="1"/>
            </p:cNvSpPr>
            <p:nvPr/>
          </p:nvSpPr>
          <p:spPr bwMode="auto">
            <a:xfrm>
              <a:off x="1632" y="1720"/>
              <a:ext cx="768"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858" name="Line 13">
              <a:extLst>
                <a:ext uri="{FF2B5EF4-FFF2-40B4-BE49-F238E27FC236}">
                  <a16:creationId xmlns:a16="http://schemas.microsoft.com/office/drawing/2014/main" id="{90DA4B40-56CD-E740-93D3-635A7D2F16A9}"/>
                </a:ext>
              </a:extLst>
            </p:cNvPr>
            <p:cNvSpPr>
              <a:spLocks noChangeShapeType="1"/>
            </p:cNvSpPr>
            <p:nvPr/>
          </p:nvSpPr>
          <p:spPr bwMode="auto">
            <a:xfrm>
              <a:off x="3360" y="1720"/>
              <a:ext cx="72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859" name="Line 14">
              <a:extLst>
                <a:ext uri="{FF2B5EF4-FFF2-40B4-BE49-F238E27FC236}">
                  <a16:creationId xmlns:a16="http://schemas.microsoft.com/office/drawing/2014/main" id="{75714232-E1A8-4247-8F5C-B439D4C1AEF7}"/>
                </a:ext>
              </a:extLst>
            </p:cNvPr>
            <p:cNvSpPr>
              <a:spLocks noChangeShapeType="1"/>
            </p:cNvSpPr>
            <p:nvPr/>
          </p:nvSpPr>
          <p:spPr bwMode="auto">
            <a:xfrm>
              <a:off x="1584" y="2344"/>
              <a:ext cx="864"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860" name="Line 15">
              <a:extLst>
                <a:ext uri="{FF2B5EF4-FFF2-40B4-BE49-F238E27FC236}">
                  <a16:creationId xmlns:a16="http://schemas.microsoft.com/office/drawing/2014/main" id="{A153D416-6109-AE4F-8D8E-8E765AECB1BD}"/>
                </a:ext>
              </a:extLst>
            </p:cNvPr>
            <p:cNvSpPr>
              <a:spLocks noChangeShapeType="1"/>
            </p:cNvSpPr>
            <p:nvPr/>
          </p:nvSpPr>
          <p:spPr bwMode="auto">
            <a:xfrm>
              <a:off x="3360" y="2344"/>
              <a:ext cx="72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78861" name="Group 16">
              <a:extLst>
                <a:ext uri="{FF2B5EF4-FFF2-40B4-BE49-F238E27FC236}">
                  <a16:creationId xmlns:a16="http://schemas.microsoft.com/office/drawing/2014/main" id="{78DD0891-BA06-EC46-B2AE-7880DDDDDDED}"/>
                </a:ext>
              </a:extLst>
            </p:cNvPr>
            <p:cNvGrpSpPr>
              <a:grpSpLocks/>
            </p:cNvGrpSpPr>
            <p:nvPr/>
          </p:nvGrpSpPr>
          <p:grpSpPr bwMode="auto">
            <a:xfrm>
              <a:off x="2448" y="1720"/>
              <a:ext cx="864" cy="624"/>
              <a:chOff x="2496" y="1632"/>
              <a:chExt cx="864" cy="624"/>
            </a:xfrm>
          </p:grpSpPr>
          <p:sp>
            <p:nvSpPr>
              <p:cNvPr id="78923" name="Rectangle 17">
                <a:extLst>
                  <a:ext uri="{FF2B5EF4-FFF2-40B4-BE49-F238E27FC236}">
                    <a16:creationId xmlns:a16="http://schemas.microsoft.com/office/drawing/2014/main" id="{BD64469F-8DB9-8449-A5D1-CD8B77368AED}"/>
                  </a:ext>
                </a:extLst>
              </p:cNvPr>
              <p:cNvSpPr>
                <a:spLocks noChangeArrowheads="1"/>
              </p:cNvSpPr>
              <p:nvPr/>
            </p:nvSpPr>
            <p:spPr bwMode="auto">
              <a:xfrm>
                <a:off x="2496" y="1632"/>
                <a:ext cx="864" cy="624"/>
              </a:xfrm>
              <a:prstGeom prst="rect">
                <a:avLst/>
              </a:prstGeom>
              <a:noFill/>
              <a:ln w="222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78924" name="Line 18">
                <a:extLst>
                  <a:ext uri="{FF2B5EF4-FFF2-40B4-BE49-F238E27FC236}">
                    <a16:creationId xmlns:a16="http://schemas.microsoft.com/office/drawing/2014/main" id="{30BCAFCB-0CA7-2A4E-9D5D-1D0400136DA4}"/>
                  </a:ext>
                </a:extLst>
              </p:cNvPr>
              <p:cNvSpPr>
                <a:spLocks noChangeShapeType="1"/>
              </p:cNvSpPr>
              <p:nvPr/>
            </p:nvSpPr>
            <p:spPr bwMode="auto">
              <a:xfrm flipV="1">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25" name="Line 19">
                <a:extLst>
                  <a:ext uri="{FF2B5EF4-FFF2-40B4-BE49-F238E27FC236}">
                    <a16:creationId xmlns:a16="http://schemas.microsoft.com/office/drawing/2014/main" id="{3801299D-B611-014A-9610-164F6B02C870}"/>
                  </a:ext>
                </a:extLst>
              </p:cNvPr>
              <p:cNvSpPr>
                <a:spLocks noChangeShapeType="1"/>
              </p:cNvSpPr>
              <p:nvPr/>
            </p:nvSpPr>
            <p:spPr bwMode="auto">
              <a:xfrm>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78862" name="Line 20">
              <a:extLst>
                <a:ext uri="{FF2B5EF4-FFF2-40B4-BE49-F238E27FC236}">
                  <a16:creationId xmlns:a16="http://schemas.microsoft.com/office/drawing/2014/main" id="{D894C1C5-206A-9249-898E-7EB6B28FE9C9}"/>
                </a:ext>
              </a:extLst>
            </p:cNvPr>
            <p:cNvSpPr>
              <a:spLocks noChangeShapeType="1"/>
            </p:cNvSpPr>
            <p:nvPr/>
          </p:nvSpPr>
          <p:spPr bwMode="auto">
            <a:xfrm>
              <a:off x="864" y="1720"/>
              <a:ext cx="576"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863" name="Line 24">
              <a:extLst>
                <a:ext uri="{FF2B5EF4-FFF2-40B4-BE49-F238E27FC236}">
                  <a16:creationId xmlns:a16="http://schemas.microsoft.com/office/drawing/2014/main" id="{86E6ADBB-66F6-FD48-9F3C-7270BF2316F4}"/>
                </a:ext>
              </a:extLst>
            </p:cNvPr>
            <p:cNvSpPr>
              <a:spLocks noChangeShapeType="1"/>
            </p:cNvSpPr>
            <p:nvPr/>
          </p:nvSpPr>
          <p:spPr bwMode="auto">
            <a:xfrm>
              <a:off x="864" y="2344"/>
              <a:ext cx="576"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864" name="Line 28">
              <a:extLst>
                <a:ext uri="{FF2B5EF4-FFF2-40B4-BE49-F238E27FC236}">
                  <a16:creationId xmlns:a16="http://schemas.microsoft.com/office/drawing/2014/main" id="{0792D917-4802-0446-AECD-2664F9E4B6E7}"/>
                </a:ext>
              </a:extLst>
            </p:cNvPr>
            <p:cNvSpPr>
              <a:spLocks noChangeShapeType="1"/>
            </p:cNvSpPr>
            <p:nvPr/>
          </p:nvSpPr>
          <p:spPr bwMode="auto">
            <a:xfrm>
              <a:off x="4320" y="1720"/>
              <a:ext cx="576"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865" name="Line 32">
              <a:extLst>
                <a:ext uri="{FF2B5EF4-FFF2-40B4-BE49-F238E27FC236}">
                  <a16:creationId xmlns:a16="http://schemas.microsoft.com/office/drawing/2014/main" id="{13E3DC68-3C18-C14A-96B5-348FD02794D0}"/>
                </a:ext>
              </a:extLst>
            </p:cNvPr>
            <p:cNvSpPr>
              <a:spLocks noChangeShapeType="1"/>
            </p:cNvSpPr>
            <p:nvPr/>
          </p:nvSpPr>
          <p:spPr bwMode="auto">
            <a:xfrm>
              <a:off x="4320" y="2344"/>
              <a:ext cx="576"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78866" name="Group 36">
              <a:extLst>
                <a:ext uri="{FF2B5EF4-FFF2-40B4-BE49-F238E27FC236}">
                  <a16:creationId xmlns:a16="http://schemas.microsoft.com/office/drawing/2014/main" id="{253D0D9B-69CF-A04D-A541-5AA022F7B3F8}"/>
                </a:ext>
              </a:extLst>
            </p:cNvPr>
            <p:cNvGrpSpPr>
              <a:grpSpLocks/>
            </p:cNvGrpSpPr>
            <p:nvPr/>
          </p:nvGrpSpPr>
          <p:grpSpPr bwMode="auto">
            <a:xfrm>
              <a:off x="1536" y="1680"/>
              <a:ext cx="2496" cy="1248"/>
              <a:chOff x="1536" y="1680"/>
              <a:chExt cx="2496" cy="1248"/>
            </a:xfrm>
          </p:grpSpPr>
          <p:grpSp>
            <p:nvGrpSpPr>
              <p:cNvPr id="78909" name="Group 37">
                <a:extLst>
                  <a:ext uri="{FF2B5EF4-FFF2-40B4-BE49-F238E27FC236}">
                    <a16:creationId xmlns:a16="http://schemas.microsoft.com/office/drawing/2014/main" id="{AADED179-9AC1-4344-993E-2335E9489BC8}"/>
                  </a:ext>
                </a:extLst>
              </p:cNvPr>
              <p:cNvGrpSpPr>
                <a:grpSpLocks/>
              </p:cNvGrpSpPr>
              <p:nvPr/>
            </p:nvGrpSpPr>
            <p:grpSpPr bwMode="auto">
              <a:xfrm>
                <a:off x="1728" y="1680"/>
                <a:ext cx="2304" cy="624"/>
                <a:chOff x="1728" y="1680"/>
                <a:chExt cx="2304" cy="624"/>
              </a:xfrm>
            </p:grpSpPr>
            <p:sp>
              <p:nvSpPr>
                <p:cNvPr id="78913" name="Line 38">
                  <a:extLst>
                    <a:ext uri="{FF2B5EF4-FFF2-40B4-BE49-F238E27FC236}">
                      <a16:creationId xmlns:a16="http://schemas.microsoft.com/office/drawing/2014/main" id="{1A4B2907-C08C-2748-AFFB-4778AB370FCE}"/>
                    </a:ext>
                  </a:extLst>
                </p:cNvPr>
                <p:cNvSpPr>
                  <a:spLocks noChangeShapeType="1"/>
                </p:cNvSpPr>
                <p:nvPr/>
              </p:nvSpPr>
              <p:spPr bwMode="auto">
                <a:xfrm>
                  <a:off x="1728"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14" name="Line 39">
                  <a:extLst>
                    <a:ext uri="{FF2B5EF4-FFF2-40B4-BE49-F238E27FC236}">
                      <a16:creationId xmlns:a16="http://schemas.microsoft.com/office/drawing/2014/main" id="{CCE66903-B64A-7B41-AD23-344DDA4D1FB3}"/>
                    </a:ext>
                  </a:extLst>
                </p:cNvPr>
                <p:cNvSpPr>
                  <a:spLocks noChangeShapeType="1"/>
                </p:cNvSpPr>
                <p:nvPr/>
              </p:nvSpPr>
              <p:spPr bwMode="auto">
                <a:xfrm>
                  <a:off x="1728"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15" name="Line 40">
                  <a:extLst>
                    <a:ext uri="{FF2B5EF4-FFF2-40B4-BE49-F238E27FC236}">
                      <a16:creationId xmlns:a16="http://schemas.microsoft.com/office/drawing/2014/main" id="{ABFE9B05-14D3-6846-B1D8-730B76C81608}"/>
                    </a:ext>
                  </a:extLst>
                </p:cNvPr>
                <p:cNvSpPr>
                  <a:spLocks noChangeShapeType="1"/>
                </p:cNvSpPr>
                <p:nvPr/>
              </p:nvSpPr>
              <p:spPr bwMode="auto">
                <a:xfrm>
                  <a:off x="2544" y="2304"/>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16" name="Line 41">
                  <a:extLst>
                    <a:ext uri="{FF2B5EF4-FFF2-40B4-BE49-F238E27FC236}">
                      <a16:creationId xmlns:a16="http://schemas.microsoft.com/office/drawing/2014/main" id="{3D5E6D55-621A-3A49-AE0D-26DE65DFDA2A}"/>
                    </a:ext>
                  </a:extLst>
                </p:cNvPr>
                <p:cNvSpPr>
                  <a:spLocks noChangeShapeType="1"/>
                </p:cNvSpPr>
                <p:nvPr/>
              </p:nvSpPr>
              <p:spPr bwMode="auto">
                <a:xfrm>
                  <a:off x="2544" y="1680"/>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17" name="Line 42">
                  <a:extLst>
                    <a:ext uri="{FF2B5EF4-FFF2-40B4-BE49-F238E27FC236}">
                      <a16:creationId xmlns:a16="http://schemas.microsoft.com/office/drawing/2014/main" id="{64E45F8A-3F44-A544-8F5A-F43AC4EF859F}"/>
                    </a:ext>
                  </a:extLst>
                </p:cNvPr>
                <p:cNvSpPr>
                  <a:spLocks noChangeShapeType="1"/>
                </p:cNvSpPr>
                <p:nvPr/>
              </p:nvSpPr>
              <p:spPr bwMode="auto">
                <a:xfrm>
                  <a:off x="3456"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18" name="Line 43">
                  <a:extLst>
                    <a:ext uri="{FF2B5EF4-FFF2-40B4-BE49-F238E27FC236}">
                      <a16:creationId xmlns:a16="http://schemas.microsoft.com/office/drawing/2014/main" id="{99B490F4-0652-494B-9863-E6ACF0A30EAE}"/>
                    </a:ext>
                  </a:extLst>
                </p:cNvPr>
                <p:cNvSpPr>
                  <a:spLocks noChangeShapeType="1"/>
                </p:cNvSpPr>
                <p:nvPr/>
              </p:nvSpPr>
              <p:spPr bwMode="auto">
                <a:xfrm>
                  <a:off x="3456"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19" name="Line 44">
                  <a:extLst>
                    <a:ext uri="{FF2B5EF4-FFF2-40B4-BE49-F238E27FC236}">
                      <a16:creationId xmlns:a16="http://schemas.microsoft.com/office/drawing/2014/main" id="{53BCD1BD-7798-E140-A773-E8637B89B175}"/>
                    </a:ext>
                  </a:extLst>
                </p:cNvPr>
                <p:cNvSpPr>
                  <a:spLocks noChangeShapeType="1"/>
                </p:cNvSpPr>
                <p:nvPr/>
              </p:nvSpPr>
              <p:spPr bwMode="auto">
                <a:xfrm flipV="1">
                  <a:off x="240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20" name="Line 45">
                  <a:extLst>
                    <a:ext uri="{FF2B5EF4-FFF2-40B4-BE49-F238E27FC236}">
                      <a16:creationId xmlns:a16="http://schemas.microsoft.com/office/drawing/2014/main" id="{AEC7387A-65A6-2E4E-B35B-AB9D448A1823}"/>
                    </a:ext>
                  </a:extLst>
                </p:cNvPr>
                <p:cNvSpPr>
                  <a:spLocks noChangeShapeType="1"/>
                </p:cNvSpPr>
                <p:nvPr/>
              </p:nvSpPr>
              <p:spPr bwMode="auto">
                <a:xfrm flipV="1">
                  <a:off x="336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21" name="Line 46">
                  <a:extLst>
                    <a:ext uri="{FF2B5EF4-FFF2-40B4-BE49-F238E27FC236}">
                      <a16:creationId xmlns:a16="http://schemas.microsoft.com/office/drawing/2014/main" id="{28B5551C-6A85-1B44-99E2-A0DCA7BA7474}"/>
                    </a:ext>
                  </a:extLst>
                </p:cNvPr>
                <p:cNvSpPr>
                  <a:spLocks noChangeShapeType="1"/>
                </p:cNvSpPr>
                <p:nvPr/>
              </p:nvSpPr>
              <p:spPr bwMode="auto">
                <a:xfrm flipH="1" flipV="1">
                  <a:off x="2592" y="1776"/>
                  <a:ext cx="672" cy="48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78922" name="Line 47">
                  <a:extLst>
                    <a:ext uri="{FF2B5EF4-FFF2-40B4-BE49-F238E27FC236}">
                      <a16:creationId xmlns:a16="http://schemas.microsoft.com/office/drawing/2014/main" id="{C6DDF9A9-15B9-BD44-B6A4-6C749F8A7513}"/>
                    </a:ext>
                  </a:extLst>
                </p:cNvPr>
                <p:cNvSpPr>
                  <a:spLocks noChangeShapeType="1"/>
                </p:cNvSpPr>
                <p:nvPr/>
              </p:nvSpPr>
              <p:spPr bwMode="auto">
                <a:xfrm flipH="1">
                  <a:off x="2544" y="1776"/>
                  <a:ext cx="624" cy="432"/>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78910" name="Group 48">
                <a:extLst>
                  <a:ext uri="{FF2B5EF4-FFF2-40B4-BE49-F238E27FC236}">
                    <a16:creationId xmlns:a16="http://schemas.microsoft.com/office/drawing/2014/main" id="{BD4F897A-2E4F-5044-BEA0-49EDFCE3D77B}"/>
                  </a:ext>
                </a:extLst>
              </p:cNvPr>
              <p:cNvGrpSpPr>
                <a:grpSpLocks/>
              </p:cNvGrpSpPr>
              <p:nvPr/>
            </p:nvGrpSpPr>
            <p:grpSpPr bwMode="auto">
              <a:xfrm>
                <a:off x="1536" y="2761"/>
                <a:ext cx="1326" cy="167"/>
                <a:chOff x="1536" y="2761"/>
                <a:chExt cx="1326" cy="167"/>
              </a:xfrm>
            </p:grpSpPr>
            <p:sp>
              <p:nvSpPr>
                <p:cNvPr id="78911" name="Text Box 49">
                  <a:extLst>
                    <a:ext uri="{FF2B5EF4-FFF2-40B4-BE49-F238E27FC236}">
                      <a16:creationId xmlns:a16="http://schemas.microsoft.com/office/drawing/2014/main" id="{52C83469-45A5-F147-BD77-0EE9F8510D0B}"/>
                    </a:ext>
                  </a:extLst>
                </p:cNvPr>
                <p:cNvSpPr txBox="1">
                  <a:spLocks noChangeArrowheads="1"/>
                </p:cNvSpPr>
                <p:nvPr/>
              </p:nvSpPr>
              <p:spPr bwMode="auto">
                <a:xfrm>
                  <a:off x="1776" y="2761"/>
                  <a:ext cx="1086"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Label switched traffic</a:t>
                  </a:r>
                </a:p>
              </p:txBody>
            </p:sp>
            <p:sp>
              <p:nvSpPr>
                <p:cNvPr id="78912" name="Line 50">
                  <a:extLst>
                    <a:ext uri="{FF2B5EF4-FFF2-40B4-BE49-F238E27FC236}">
                      <a16:creationId xmlns:a16="http://schemas.microsoft.com/office/drawing/2014/main" id="{4C47E0ED-421F-F04F-BAEC-B98207C44C2B}"/>
                    </a:ext>
                  </a:extLst>
                </p:cNvPr>
                <p:cNvSpPr>
                  <a:spLocks noChangeShapeType="1"/>
                </p:cNvSpPr>
                <p:nvPr/>
              </p:nvSpPr>
              <p:spPr bwMode="auto">
                <a:xfrm>
                  <a:off x="1536" y="2845"/>
                  <a:ext cx="240" cy="0"/>
                </a:xfrm>
                <a:prstGeom prst="line">
                  <a:avLst/>
                </a:prstGeom>
                <a:noFill/>
                <a:ln w="19050">
                  <a:solidFill>
                    <a:schemeClr val="accent2"/>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grpSp>
        <p:grpSp>
          <p:nvGrpSpPr>
            <p:cNvPr id="78867" name="Group 51">
              <a:extLst>
                <a:ext uri="{FF2B5EF4-FFF2-40B4-BE49-F238E27FC236}">
                  <a16:creationId xmlns:a16="http://schemas.microsoft.com/office/drawing/2014/main" id="{25418662-9E0D-4B4D-A462-EEDA3809D118}"/>
                </a:ext>
              </a:extLst>
            </p:cNvPr>
            <p:cNvGrpSpPr>
              <a:grpSpLocks/>
            </p:cNvGrpSpPr>
            <p:nvPr/>
          </p:nvGrpSpPr>
          <p:grpSpPr bwMode="auto">
            <a:xfrm>
              <a:off x="3168" y="1336"/>
              <a:ext cx="305" cy="520"/>
              <a:chOff x="3216" y="1248"/>
              <a:chExt cx="305" cy="520"/>
            </a:xfrm>
          </p:grpSpPr>
          <p:pic>
            <p:nvPicPr>
              <p:cNvPr id="78907" name="Picture 52">
                <a:extLst>
                  <a:ext uri="{FF2B5EF4-FFF2-40B4-BE49-F238E27FC236}">
                    <a16:creationId xmlns:a16="http://schemas.microsoft.com/office/drawing/2014/main" id="{19D8BC08-B5D7-484E-8C9E-05F063EACF8B}"/>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908" name="Rectangle 53">
                <a:extLst>
                  <a:ext uri="{FF2B5EF4-FFF2-40B4-BE49-F238E27FC236}">
                    <a16:creationId xmlns:a16="http://schemas.microsoft.com/office/drawing/2014/main" id="{BA02DC06-C69E-DC4B-BB9F-B3794BDE6180}"/>
                  </a:ext>
                </a:extLst>
              </p:cNvPr>
              <p:cNvSpPr>
                <a:spLocks noChangeArrowheads="1"/>
              </p:cNvSpPr>
              <p:nvPr/>
            </p:nvSpPr>
            <p:spPr bwMode="auto">
              <a:xfrm>
                <a:off x="3261"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78868" name="Group 54">
              <a:extLst>
                <a:ext uri="{FF2B5EF4-FFF2-40B4-BE49-F238E27FC236}">
                  <a16:creationId xmlns:a16="http://schemas.microsoft.com/office/drawing/2014/main" id="{8734BB2A-3467-EC4D-8125-1A0F0AC2BAB9}"/>
                </a:ext>
              </a:extLst>
            </p:cNvPr>
            <p:cNvGrpSpPr>
              <a:grpSpLocks/>
            </p:cNvGrpSpPr>
            <p:nvPr/>
          </p:nvGrpSpPr>
          <p:grpSpPr bwMode="auto">
            <a:xfrm>
              <a:off x="3168" y="2112"/>
              <a:ext cx="305" cy="520"/>
              <a:chOff x="3216" y="2024"/>
              <a:chExt cx="305" cy="520"/>
            </a:xfrm>
          </p:grpSpPr>
          <p:pic>
            <p:nvPicPr>
              <p:cNvPr id="78905" name="Picture 55">
                <a:extLst>
                  <a:ext uri="{FF2B5EF4-FFF2-40B4-BE49-F238E27FC236}">
                    <a16:creationId xmlns:a16="http://schemas.microsoft.com/office/drawing/2014/main" id="{B8330E90-1E07-F549-8B7B-1A8437BD661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906" name="Rectangle 56">
                <a:extLst>
                  <a:ext uri="{FF2B5EF4-FFF2-40B4-BE49-F238E27FC236}">
                    <a16:creationId xmlns:a16="http://schemas.microsoft.com/office/drawing/2014/main" id="{EE8E346E-ECAD-BC49-A026-62DA741371E9}"/>
                  </a:ext>
                </a:extLst>
              </p:cNvPr>
              <p:cNvSpPr>
                <a:spLocks noChangeArrowheads="1"/>
              </p:cNvSpPr>
              <p:nvPr/>
            </p:nvSpPr>
            <p:spPr bwMode="auto">
              <a:xfrm>
                <a:off x="3261"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78869" name="Group 57">
              <a:extLst>
                <a:ext uri="{FF2B5EF4-FFF2-40B4-BE49-F238E27FC236}">
                  <a16:creationId xmlns:a16="http://schemas.microsoft.com/office/drawing/2014/main" id="{B14B6666-CF0D-C644-A6C8-850D58839B3C}"/>
                </a:ext>
              </a:extLst>
            </p:cNvPr>
            <p:cNvGrpSpPr>
              <a:grpSpLocks/>
            </p:cNvGrpSpPr>
            <p:nvPr/>
          </p:nvGrpSpPr>
          <p:grpSpPr bwMode="auto">
            <a:xfrm>
              <a:off x="2287" y="1336"/>
              <a:ext cx="305" cy="520"/>
              <a:chOff x="2335" y="1248"/>
              <a:chExt cx="305" cy="520"/>
            </a:xfrm>
          </p:grpSpPr>
          <p:pic>
            <p:nvPicPr>
              <p:cNvPr id="78903" name="Picture 58">
                <a:extLst>
                  <a:ext uri="{FF2B5EF4-FFF2-40B4-BE49-F238E27FC236}">
                    <a16:creationId xmlns:a16="http://schemas.microsoft.com/office/drawing/2014/main" id="{F697F1D2-8788-A242-B3AD-8870422D2855}"/>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904" name="Rectangle 59">
                <a:extLst>
                  <a:ext uri="{FF2B5EF4-FFF2-40B4-BE49-F238E27FC236}">
                    <a16:creationId xmlns:a16="http://schemas.microsoft.com/office/drawing/2014/main" id="{1EE6553A-437C-114D-9AA9-44865B917913}"/>
                  </a:ext>
                </a:extLst>
              </p:cNvPr>
              <p:cNvSpPr>
                <a:spLocks noChangeArrowheads="1"/>
              </p:cNvSpPr>
              <p:nvPr/>
            </p:nvSpPr>
            <p:spPr bwMode="auto">
              <a:xfrm>
                <a:off x="2380"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78870" name="Group 60">
              <a:extLst>
                <a:ext uri="{FF2B5EF4-FFF2-40B4-BE49-F238E27FC236}">
                  <a16:creationId xmlns:a16="http://schemas.microsoft.com/office/drawing/2014/main" id="{6769404E-D34F-F941-A97C-5C41D5BC7183}"/>
                </a:ext>
              </a:extLst>
            </p:cNvPr>
            <p:cNvGrpSpPr>
              <a:grpSpLocks/>
            </p:cNvGrpSpPr>
            <p:nvPr/>
          </p:nvGrpSpPr>
          <p:grpSpPr bwMode="auto">
            <a:xfrm>
              <a:off x="2287" y="2112"/>
              <a:ext cx="305" cy="520"/>
              <a:chOff x="2335" y="2024"/>
              <a:chExt cx="305" cy="520"/>
            </a:xfrm>
          </p:grpSpPr>
          <p:pic>
            <p:nvPicPr>
              <p:cNvPr id="78901" name="Picture 61">
                <a:extLst>
                  <a:ext uri="{FF2B5EF4-FFF2-40B4-BE49-F238E27FC236}">
                    <a16:creationId xmlns:a16="http://schemas.microsoft.com/office/drawing/2014/main" id="{6E201FD3-0180-2147-ACA2-6CCC3DCA1A9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902" name="Rectangle 62">
                <a:extLst>
                  <a:ext uri="{FF2B5EF4-FFF2-40B4-BE49-F238E27FC236}">
                    <a16:creationId xmlns:a16="http://schemas.microsoft.com/office/drawing/2014/main" id="{8B54918D-48B7-004D-9607-3E340C7F48B2}"/>
                  </a:ext>
                </a:extLst>
              </p:cNvPr>
              <p:cNvSpPr>
                <a:spLocks noChangeArrowheads="1"/>
              </p:cNvSpPr>
              <p:nvPr/>
            </p:nvSpPr>
            <p:spPr bwMode="auto">
              <a:xfrm>
                <a:off x="2380"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78871" name="Group 63">
              <a:extLst>
                <a:ext uri="{FF2B5EF4-FFF2-40B4-BE49-F238E27FC236}">
                  <a16:creationId xmlns:a16="http://schemas.microsoft.com/office/drawing/2014/main" id="{A9F9197D-E99E-AB4C-969A-CC27F80593FA}"/>
                </a:ext>
              </a:extLst>
            </p:cNvPr>
            <p:cNvGrpSpPr>
              <a:grpSpLocks/>
            </p:cNvGrpSpPr>
            <p:nvPr/>
          </p:nvGrpSpPr>
          <p:grpSpPr bwMode="auto">
            <a:xfrm>
              <a:off x="1388" y="1419"/>
              <a:ext cx="369" cy="397"/>
              <a:chOff x="1436" y="1331"/>
              <a:chExt cx="369" cy="397"/>
            </a:xfrm>
          </p:grpSpPr>
          <p:pic>
            <p:nvPicPr>
              <p:cNvPr id="78899" name="Picture 64">
                <a:extLst>
                  <a:ext uri="{FF2B5EF4-FFF2-40B4-BE49-F238E27FC236}">
                    <a16:creationId xmlns:a16="http://schemas.microsoft.com/office/drawing/2014/main" id="{4C4840D7-8DB8-174C-8E45-AB11CE3BCE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900" name="Rectangle 65">
                <a:extLst>
                  <a:ext uri="{FF2B5EF4-FFF2-40B4-BE49-F238E27FC236}">
                    <a16:creationId xmlns:a16="http://schemas.microsoft.com/office/drawing/2014/main" id="{F6F261C5-38EB-DC4F-BF86-F3D75B67595A}"/>
                  </a:ext>
                </a:extLst>
              </p:cNvPr>
              <p:cNvSpPr>
                <a:spLocks noChangeArrowheads="1"/>
              </p:cNvSpPr>
              <p:nvPr/>
            </p:nvSpPr>
            <p:spPr bwMode="auto">
              <a:xfrm>
                <a:off x="1470"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78872" name="Group 66">
              <a:extLst>
                <a:ext uri="{FF2B5EF4-FFF2-40B4-BE49-F238E27FC236}">
                  <a16:creationId xmlns:a16="http://schemas.microsoft.com/office/drawing/2014/main" id="{28F2DC21-BEDF-D942-A062-869E8F4F035C}"/>
                </a:ext>
              </a:extLst>
            </p:cNvPr>
            <p:cNvGrpSpPr>
              <a:grpSpLocks/>
            </p:cNvGrpSpPr>
            <p:nvPr/>
          </p:nvGrpSpPr>
          <p:grpSpPr bwMode="auto">
            <a:xfrm>
              <a:off x="1392" y="2222"/>
              <a:ext cx="369" cy="410"/>
              <a:chOff x="1440" y="2134"/>
              <a:chExt cx="369" cy="410"/>
            </a:xfrm>
          </p:grpSpPr>
          <p:pic>
            <p:nvPicPr>
              <p:cNvPr id="78897" name="Picture 67">
                <a:extLst>
                  <a:ext uri="{FF2B5EF4-FFF2-40B4-BE49-F238E27FC236}">
                    <a16:creationId xmlns:a16="http://schemas.microsoft.com/office/drawing/2014/main" id="{DDCA00A1-C801-CC44-997E-D35949831CF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0"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98" name="Rectangle 68">
                <a:extLst>
                  <a:ext uri="{FF2B5EF4-FFF2-40B4-BE49-F238E27FC236}">
                    <a16:creationId xmlns:a16="http://schemas.microsoft.com/office/drawing/2014/main" id="{84A72779-D17D-FE45-8A78-DEC7D7236FDD}"/>
                  </a:ext>
                </a:extLst>
              </p:cNvPr>
              <p:cNvSpPr>
                <a:spLocks noChangeArrowheads="1"/>
              </p:cNvSpPr>
              <p:nvPr/>
            </p:nvSpPr>
            <p:spPr bwMode="auto">
              <a:xfrm>
                <a:off x="1474" y="2339"/>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78873" name="Group 69">
              <a:extLst>
                <a:ext uri="{FF2B5EF4-FFF2-40B4-BE49-F238E27FC236}">
                  <a16:creationId xmlns:a16="http://schemas.microsoft.com/office/drawing/2014/main" id="{75E7638D-8EAD-1045-80C3-2338F2555010}"/>
                </a:ext>
              </a:extLst>
            </p:cNvPr>
            <p:cNvGrpSpPr>
              <a:grpSpLocks/>
            </p:cNvGrpSpPr>
            <p:nvPr/>
          </p:nvGrpSpPr>
          <p:grpSpPr bwMode="auto">
            <a:xfrm>
              <a:off x="3984" y="2222"/>
              <a:ext cx="369" cy="423"/>
              <a:chOff x="4032" y="2134"/>
              <a:chExt cx="369" cy="423"/>
            </a:xfrm>
          </p:grpSpPr>
          <p:pic>
            <p:nvPicPr>
              <p:cNvPr id="78895" name="Picture 70">
                <a:extLst>
                  <a:ext uri="{FF2B5EF4-FFF2-40B4-BE49-F238E27FC236}">
                    <a16:creationId xmlns:a16="http://schemas.microsoft.com/office/drawing/2014/main" id="{5C0FF870-784B-254A-80D5-5206D8F5016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2"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96" name="Rectangle 71">
                <a:extLst>
                  <a:ext uri="{FF2B5EF4-FFF2-40B4-BE49-F238E27FC236}">
                    <a16:creationId xmlns:a16="http://schemas.microsoft.com/office/drawing/2014/main" id="{A170812D-4F01-9D42-B275-FC2328CFD304}"/>
                  </a:ext>
                </a:extLst>
              </p:cNvPr>
              <p:cNvSpPr>
                <a:spLocks noChangeArrowheads="1"/>
              </p:cNvSpPr>
              <p:nvPr/>
            </p:nvSpPr>
            <p:spPr bwMode="auto">
              <a:xfrm>
                <a:off x="4067" y="2352"/>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78874" name="Group 72">
              <a:extLst>
                <a:ext uri="{FF2B5EF4-FFF2-40B4-BE49-F238E27FC236}">
                  <a16:creationId xmlns:a16="http://schemas.microsoft.com/office/drawing/2014/main" id="{2324D00F-4F5C-A446-9482-5CF8EDD4BC7E}"/>
                </a:ext>
              </a:extLst>
            </p:cNvPr>
            <p:cNvGrpSpPr>
              <a:grpSpLocks/>
            </p:cNvGrpSpPr>
            <p:nvPr/>
          </p:nvGrpSpPr>
          <p:grpSpPr bwMode="auto">
            <a:xfrm>
              <a:off x="3984" y="1419"/>
              <a:ext cx="369" cy="397"/>
              <a:chOff x="4032" y="1331"/>
              <a:chExt cx="369" cy="397"/>
            </a:xfrm>
          </p:grpSpPr>
          <p:pic>
            <p:nvPicPr>
              <p:cNvPr id="78893" name="Picture 73">
                <a:extLst>
                  <a:ext uri="{FF2B5EF4-FFF2-40B4-BE49-F238E27FC236}">
                    <a16:creationId xmlns:a16="http://schemas.microsoft.com/office/drawing/2014/main" id="{70383F89-6F6D-B24F-941D-DFFAAF29D8B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8894" name="Rectangle 74">
                <a:extLst>
                  <a:ext uri="{FF2B5EF4-FFF2-40B4-BE49-F238E27FC236}">
                    <a16:creationId xmlns:a16="http://schemas.microsoft.com/office/drawing/2014/main" id="{922A0F06-2638-3A44-849E-3D53B3FC4312}"/>
                  </a:ext>
                </a:extLst>
              </p:cNvPr>
              <p:cNvSpPr>
                <a:spLocks noChangeArrowheads="1"/>
              </p:cNvSpPr>
              <p:nvPr/>
            </p:nvSpPr>
            <p:spPr bwMode="auto">
              <a:xfrm>
                <a:off x="4067"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sp>
          <p:nvSpPr>
            <p:cNvPr id="78875" name="Line 78">
              <a:extLst>
                <a:ext uri="{FF2B5EF4-FFF2-40B4-BE49-F238E27FC236}">
                  <a16:creationId xmlns:a16="http://schemas.microsoft.com/office/drawing/2014/main" id="{453ADF8A-8677-4841-8EB8-27D5528F915B}"/>
                </a:ext>
              </a:extLst>
            </p:cNvPr>
            <p:cNvSpPr>
              <a:spLocks noChangeShapeType="1"/>
            </p:cNvSpPr>
            <p:nvPr/>
          </p:nvSpPr>
          <p:spPr bwMode="auto">
            <a:xfrm>
              <a:off x="768"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78876" name="Line 82">
              <a:extLst>
                <a:ext uri="{FF2B5EF4-FFF2-40B4-BE49-F238E27FC236}">
                  <a16:creationId xmlns:a16="http://schemas.microsoft.com/office/drawing/2014/main" id="{00F9B231-EBE5-B940-B2C5-57B97EBF500A}"/>
                </a:ext>
              </a:extLst>
            </p:cNvPr>
            <p:cNvSpPr>
              <a:spLocks noChangeShapeType="1"/>
            </p:cNvSpPr>
            <p:nvPr/>
          </p:nvSpPr>
          <p:spPr bwMode="auto">
            <a:xfrm>
              <a:off x="4992"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78877" name="Text Box 85">
              <a:extLst>
                <a:ext uri="{FF2B5EF4-FFF2-40B4-BE49-F238E27FC236}">
                  <a16:creationId xmlns:a16="http://schemas.microsoft.com/office/drawing/2014/main" id="{06C1865B-6CD2-6E4C-A0C0-B9A91E50D7FB}"/>
                </a:ext>
              </a:extLst>
            </p:cNvPr>
            <p:cNvSpPr txBox="1">
              <a:spLocks noChangeArrowheads="1"/>
            </p:cNvSpPr>
            <p:nvPr/>
          </p:nvSpPr>
          <p:spPr bwMode="auto">
            <a:xfrm>
              <a:off x="2508" y="1206"/>
              <a:ext cx="756" cy="2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t>OSPF, IS-IS, </a:t>
              </a:r>
              <a:br>
                <a:rPr lang="en-US" altLang="nb-NO" sz="1200" b="1"/>
              </a:br>
              <a:r>
                <a:rPr lang="en-US" altLang="nb-NO" sz="1200" b="1"/>
                <a:t>EIGRP, EIGRP</a:t>
              </a:r>
            </a:p>
          </p:txBody>
        </p:sp>
        <p:sp>
          <p:nvSpPr>
            <p:cNvPr id="78878" name="Text Box 86">
              <a:extLst>
                <a:ext uri="{FF2B5EF4-FFF2-40B4-BE49-F238E27FC236}">
                  <a16:creationId xmlns:a16="http://schemas.microsoft.com/office/drawing/2014/main" id="{7C9F747C-B29B-FA42-BBFA-D92996FABD17}"/>
                </a:ext>
              </a:extLst>
            </p:cNvPr>
            <p:cNvSpPr txBox="1">
              <a:spLocks noChangeArrowheads="1"/>
            </p:cNvSpPr>
            <p:nvPr/>
          </p:nvSpPr>
          <p:spPr bwMode="auto">
            <a:xfrm>
              <a:off x="1632" y="1920"/>
              <a:ext cx="611"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t>LDP, RSVP</a:t>
              </a:r>
            </a:p>
          </p:txBody>
        </p:sp>
        <p:cxnSp>
          <p:nvCxnSpPr>
            <p:cNvPr id="78879" name="AutoShape 87">
              <a:extLst>
                <a:ext uri="{FF2B5EF4-FFF2-40B4-BE49-F238E27FC236}">
                  <a16:creationId xmlns:a16="http://schemas.microsoft.com/office/drawing/2014/main" id="{D425816D-C2B9-B449-A5D3-37D9E98BE06B}"/>
                </a:ext>
              </a:extLst>
            </p:cNvPr>
            <p:cNvCxnSpPr>
              <a:cxnSpLocks noChangeShapeType="1"/>
              <a:stCxn id="78900" idx="2"/>
              <a:endCxn id="78894" idx="2"/>
            </p:cNvCxnSpPr>
            <p:nvPr/>
          </p:nvCxnSpPr>
          <p:spPr bwMode="auto">
            <a:xfrm rot="16200000" flipH="1">
              <a:off x="2870" y="326"/>
              <a:ext cx="1" cy="2597"/>
            </a:xfrm>
            <a:prstGeom prst="curvedConnector3">
              <a:avLst>
                <a:gd name="adj1" fmla="val -64200014"/>
              </a:avLst>
            </a:prstGeom>
            <a:noFill/>
            <a:ln w="9525">
              <a:solidFill>
                <a:schemeClr val="tx1"/>
              </a:solidFill>
              <a:prstDash val="dash"/>
              <a:round/>
              <a:headEnd/>
              <a:tailEnd/>
            </a:ln>
            <a:extLst>
              <a:ext uri="{909E8E84-426E-40DD-AFC4-6F175D3DCCD1}">
                <a14:hiddenFill xmlns:a14="http://schemas.microsoft.com/office/drawing/2010/main">
                  <a:noFill/>
                </a14:hiddenFill>
              </a:ext>
            </a:extLst>
          </p:spPr>
        </p:cxnSp>
        <p:sp>
          <p:nvSpPr>
            <p:cNvPr id="78880" name="Text Box 88">
              <a:extLst>
                <a:ext uri="{FF2B5EF4-FFF2-40B4-BE49-F238E27FC236}">
                  <a16:creationId xmlns:a16="http://schemas.microsoft.com/office/drawing/2014/main" id="{B8B6607D-E849-8048-BD7E-66653448188C}"/>
                </a:ext>
              </a:extLst>
            </p:cNvPr>
            <p:cNvSpPr txBox="1">
              <a:spLocks noChangeArrowheads="1"/>
            </p:cNvSpPr>
            <p:nvPr/>
          </p:nvSpPr>
          <p:spPr bwMode="auto">
            <a:xfrm>
              <a:off x="1440" y="816"/>
              <a:ext cx="2880"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t>MP-iBGP</a:t>
              </a:r>
            </a:p>
          </p:txBody>
        </p:sp>
        <p:grpSp>
          <p:nvGrpSpPr>
            <p:cNvPr id="78881" name="Group 89">
              <a:extLst>
                <a:ext uri="{FF2B5EF4-FFF2-40B4-BE49-F238E27FC236}">
                  <a16:creationId xmlns:a16="http://schemas.microsoft.com/office/drawing/2014/main" id="{3F7A4FDD-9E98-3947-9B2C-86928B912DBA}"/>
                </a:ext>
              </a:extLst>
            </p:cNvPr>
            <p:cNvGrpSpPr>
              <a:grpSpLocks/>
            </p:cNvGrpSpPr>
            <p:nvPr/>
          </p:nvGrpSpPr>
          <p:grpSpPr bwMode="auto">
            <a:xfrm>
              <a:off x="624" y="1432"/>
              <a:ext cx="307" cy="336"/>
              <a:chOff x="624" y="1432"/>
              <a:chExt cx="307" cy="336"/>
            </a:xfrm>
          </p:grpSpPr>
          <p:sp>
            <p:nvSpPr>
              <p:cNvPr id="78891" name="Rectangle 23">
                <a:extLst>
                  <a:ext uri="{FF2B5EF4-FFF2-40B4-BE49-F238E27FC236}">
                    <a16:creationId xmlns:a16="http://schemas.microsoft.com/office/drawing/2014/main" id="{6410EC7E-4582-4442-8A50-D5DCA3650703}"/>
                  </a:ext>
                </a:extLst>
              </p:cNvPr>
              <p:cNvSpPr>
                <a:spLocks noChangeArrowheads="1"/>
              </p:cNvSpPr>
              <p:nvPr/>
            </p:nvSpPr>
            <p:spPr bwMode="auto">
              <a:xfrm>
                <a:off x="624" y="1432"/>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78892" name="Picture 22">
                <a:extLst>
                  <a:ext uri="{FF2B5EF4-FFF2-40B4-BE49-F238E27FC236}">
                    <a16:creationId xmlns:a16="http://schemas.microsoft.com/office/drawing/2014/main" id="{BFEC1ECD-B283-2044-BFB3-EE9309C0424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8882" name="Group 90">
              <a:extLst>
                <a:ext uri="{FF2B5EF4-FFF2-40B4-BE49-F238E27FC236}">
                  <a16:creationId xmlns:a16="http://schemas.microsoft.com/office/drawing/2014/main" id="{309CCAD3-BFB1-3F41-812E-09D0B8549580}"/>
                </a:ext>
              </a:extLst>
            </p:cNvPr>
            <p:cNvGrpSpPr>
              <a:grpSpLocks/>
            </p:cNvGrpSpPr>
            <p:nvPr/>
          </p:nvGrpSpPr>
          <p:grpSpPr bwMode="auto">
            <a:xfrm>
              <a:off x="624" y="2056"/>
              <a:ext cx="307" cy="336"/>
              <a:chOff x="624" y="2056"/>
              <a:chExt cx="307" cy="336"/>
            </a:xfrm>
          </p:grpSpPr>
          <p:sp>
            <p:nvSpPr>
              <p:cNvPr id="78889" name="Rectangle 27">
                <a:extLst>
                  <a:ext uri="{FF2B5EF4-FFF2-40B4-BE49-F238E27FC236}">
                    <a16:creationId xmlns:a16="http://schemas.microsoft.com/office/drawing/2014/main" id="{9CA66E60-72B5-0E4B-B942-7E012952F85E}"/>
                  </a:ext>
                </a:extLst>
              </p:cNvPr>
              <p:cNvSpPr>
                <a:spLocks noChangeArrowheads="1"/>
              </p:cNvSpPr>
              <p:nvPr/>
            </p:nvSpPr>
            <p:spPr bwMode="auto">
              <a:xfrm>
                <a:off x="624" y="2056"/>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78890" name="Picture 26">
                <a:extLst>
                  <a:ext uri="{FF2B5EF4-FFF2-40B4-BE49-F238E27FC236}">
                    <a16:creationId xmlns:a16="http://schemas.microsoft.com/office/drawing/2014/main" id="{35EF0966-C124-C945-80B1-AFD5123A1DB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 y="2250"/>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8883" name="Group 91">
              <a:extLst>
                <a:ext uri="{FF2B5EF4-FFF2-40B4-BE49-F238E27FC236}">
                  <a16:creationId xmlns:a16="http://schemas.microsoft.com/office/drawing/2014/main" id="{5B0E7C10-ADF9-1C42-BE8C-B8214594CD90}"/>
                </a:ext>
              </a:extLst>
            </p:cNvPr>
            <p:cNvGrpSpPr>
              <a:grpSpLocks/>
            </p:cNvGrpSpPr>
            <p:nvPr/>
          </p:nvGrpSpPr>
          <p:grpSpPr bwMode="auto">
            <a:xfrm>
              <a:off x="4800" y="1432"/>
              <a:ext cx="307" cy="336"/>
              <a:chOff x="4800" y="1432"/>
              <a:chExt cx="307" cy="336"/>
            </a:xfrm>
          </p:grpSpPr>
          <p:sp>
            <p:nvSpPr>
              <p:cNvPr id="78887" name="Rectangle 31">
                <a:extLst>
                  <a:ext uri="{FF2B5EF4-FFF2-40B4-BE49-F238E27FC236}">
                    <a16:creationId xmlns:a16="http://schemas.microsoft.com/office/drawing/2014/main" id="{C413124A-8270-C541-8D35-E70AE1CD4EC8}"/>
                  </a:ext>
                </a:extLst>
              </p:cNvPr>
              <p:cNvSpPr>
                <a:spLocks noChangeArrowheads="1"/>
              </p:cNvSpPr>
              <p:nvPr/>
            </p:nvSpPr>
            <p:spPr bwMode="auto">
              <a:xfrm>
                <a:off x="4800" y="1432"/>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78888" name="Picture 30">
                <a:extLst>
                  <a:ext uri="{FF2B5EF4-FFF2-40B4-BE49-F238E27FC236}">
                    <a16:creationId xmlns:a16="http://schemas.microsoft.com/office/drawing/2014/main" id="{5510BD40-C975-9B4D-9CC4-8483B46B710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4"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78884" name="Group 92">
              <a:extLst>
                <a:ext uri="{FF2B5EF4-FFF2-40B4-BE49-F238E27FC236}">
                  <a16:creationId xmlns:a16="http://schemas.microsoft.com/office/drawing/2014/main" id="{6F81C381-CF17-7045-B26D-538719E632C2}"/>
                </a:ext>
              </a:extLst>
            </p:cNvPr>
            <p:cNvGrpSpPr>
              <a:grpSpLocks/>
            </p:cNvGrpSpPr>
            <p:nvPr/>
          </p:nvGrpSpPr>
          <p:grpSpPr bwMode="auto">
            <a:xfrm>
              <a:off x="4800" y="2056"/>
              <a:ext cx="307" cy="336"/>
              <a:chOff x="4800" y="2056"/>
              <a:chExt cx="307" cy="336"/>
            </a:xfrm>
          </p:grpSpPr>
          <p:sp>
            <p:nvSpPr>
              <p:cNvPr id="78885" name="Rectangle 35">
                <a:extLst>
                  <a:ext uri="{FF2B5EF4-FFF2-40B4-BE49-F238E27FC236}">
                    <a16:creationId xmlns:a16="http://schemas.microsoft.com/office/drawing/2014/main" id="{C29F54BD-CC13-584E-8B78-F0FD56C77293}"/>
                  </a:ext>
                </a:extLst>
              </p:cNvPr>
              <p:cNvSpPr>
                <a:spLocks noChangeArrowheads="1"/>
              </p:cNvSpPr>
              <p:nvPr/>
            </p:nvSpPr>
            <p:spPr bwMode="auto">
              <a:xfrm>
                <a:off x="4800" y="2056"/>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78886" name="Picture 34">
                <a:extLst>
                  <a:ext uri="{FF2B5EF4-FFF2-40B4-BE49-F238E27FC236}">
                    <a16:creationId xmlns:a16="http://schemas.microsoft.com/office/drawing/2014/main" id="{63061FD4-59EA-5845-B6F3-64FD9CB37B3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4" y="2250"/>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spTree>
  </p:cSld>
  <p:clrMapOvr>
    <a:masterClrMapping/>
  </p:clrMapOvr>
  <p:transition>
    <p:wipe dir="r"/>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FC47320B-3759-9144-9BCE-C6C830CC03C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81000"/>
            <a:ext cx="9144000" cy="5791200"/>
          </a:xfrm>
          <a:prstGeom prst="rect">
            <a:avLst/>
          </a:prstGeom>
        </p:spPr>
      </p:pic>
      <p:sp>
        <p:nvSpPr>
          <p:cNvPr id="3" name="TekstSylinder 2">
            <a:extLst>
              <a:ext uri="{FF2B5EF4-FFF2-40B4-BE49-F238E27FC236}">
                <a16:creationId xmlns:a16="http://schemas.microsoft.com/office/drawing/2014/main" id="{9C150B8F-2411-E743-BDCC-9F3E36A681CA}"/>
              </a:ext>
            </a:extLst>
          </p:cNvPr>
          <p:cNvSpPr txBox="1"/>
          <p:nvPr/>
        </p:nvSpPr>
        <p:spPr>
          <a:xfrm>
            <a:off x="304800" y="589002"/>
            <a:ext cx="4724400" cy="553998"/>
          </a:xfrm>
          <a:prstGeom prst="rect">
            <a:avLst/>
          </a:prstGeom>
          <a:solidFill>
            <a:schemeClr val="bg1"/>
          </a:solidFill>
        </p:spPr>
        <p:txBody>
          <a:bodyPr wrap="square" rtlCol="0">
            <a:spAutoFit/>
          </a:bodyPr>
          <a:lstStyle/>
          <a:p>
            <a:r>
              <a:rPr lang="en-US" altLang="nb-NO" sz="3000" b="1" dirty="0">
                <a:solidFill>
                  <a:srgbClr val="00B0F0"/>
                </a:solidFill>
              </a:rPr>
              <a:t>MPLS Network Protocols</a:t>
            </a:r>
            <a:endParaRPr lang="en-US" sz="3000" b="1" dirty="0">
              <a:solidFill>
                <a:srgbClr val="00B0F0"/>
              </a:solidFill>
            </a:endParaRPr>
          </a:p>
        </p:txBody>
      </p:sp>
    </p:spTree>
    <p:extLst>
      <p:ext uri="{BB962C8B-B14F-4D97-AF65-F5344CB8AC3E}">
        <p14:creationId xmlns:p14="http://schemas.microsoft.com/office/powerpoint/2010/main" val="13134710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16">
            <a:extLst>
              <a:ext uri="{FF2B5EF4-FFF2-40B4-BE49-F238E27FC236}">
                <a16:creationId xmlns:a16="http://schemas.microsoft.com/office/drawing/2014/main" id="{72656B5E-20E5-374F-A84B-2547C378EC36}"/>
              </a:ext>
            </a:extLst>
          </p:cNvPr>
          <p:cNvSpPr>
            <a:spLocks noGrp="1" noChangeArrowheads="1"/>
          </p:cNvSpPr>
          <p:nvPr>
            <p:ph type="title"/>
          </p:nvPr>
        </p:nvSpPr>
        <p:spPr/>
        <p:txBody>
          <a:bodyPr/>
          <a:lstStyle/>
          <a:p>
            <a:pPr eaLnBrk="1" hangingPunct="1"/>
            <a:r>
              <a:rPr lang="en-US" altLang="nb-NO"/>
              <a:t>Label Stacking</a:t>
            </a:r>
          </a:p>
        </p:txBody>
      </p:sp>
      <p:sp>
        <p:nvSpPr>
          <p:cNvPr id="80899" name="Rectangle 17">
            <a:extLst>
              <a:ext uri="{FF2B5EF4-FFF2-40B4-BE49-F238E27FC236}">
                <a16:creationId xmlns:a16="http://schemas.microsoft.com/office/drawing/2014/main" id="{9178DEC1-EF8B-FD41-AE9F-CA61ED71F39D}"/>
              </a:ext>
            </a:extLst>
          </p:cNvPr>
          <p:cNvSpPr>
            <a:spLocks noGrp="1" noChangeArrowheads="1"/>
          </p:cNvSpPr>
          <p:nvPr>
            <p:ph type="body" idx="1"/>
          </p:nvPr>
        </p:nvSpPr>
        <p:spPr/>
        <p:txBody>
          <a:bodyPr/>
          <a:lstStyle/>
          <a:p>
            <a:pPr eaLnBrk="1" hangingPunct="1">
              <a:lnSpc>
                <a:spcPct val="75000"/>
              </a:lnSpc>
            </a:pPr>
            <a:r>
              <a:rPr lang="en-US" altLang="nb-NO" sz="1900" dirty="0"/>
              <a:t>More than one label can be used for MPLS packet encapsulation</a:t>
            </a:r>
          </a:p>
          <a:p>
            <a:pPr lvl="1" indent="0" eaLnBrk="1" hangingPunct="1">
              <a:lnSpc>
                <a:spcPct val="75000"/>
              </a:lnSpc>
            </a:pPr>
            <a:r>
              <a:rPr lang="en-US" altLang="nb-NO" sz="1700" dirty="0">
                <a:ea typeface="ＭＳ Ｐゴシック" panose="020B0600070205080204" pitchFamily="34" charset="-128"/>
              </a:rPr>
              <a:t>Creation of a label stack</a:t>
            </a:r>
          </a:p>
          <a:p>
            <a:pPr eaLnBrk="1" hangingPunct="1">
              <a:lnSpc>
                <a:spcPct val="75000"/>
              </a:lnSpc>
            </a:pPr>
            <a:r>
              <a:rPr lang="en-US" altLang="nb-NO" sz="1900" dirty="0"/>
              <a:t>Recap: labels correspond to Forwarding Equivalence Class (FEC)</a:t>
            </a:r>
          </a:p>
          <a:p>
            <a:pPr lvl="1" indent="0" eaLnBrk="1" hangingPunct="1">
              <a:lnSpc>
                <a:spcPct val="75000"/>
              </a:lnSpc>
            </a:pPr>
            <a:r>
              <a:rPr lang="en-US" altLang="nb-NO" sz="1700" dirty="0">
                <a:ea typeface="ＭＳ Ｐゴシック" panose="020B0600070205080204" pitchFamily="34" charset="-128"/>
              </a:rPr>
              <a:t>Each label in stack used for different purposes</a:t>
            </a:r>
          </a:p>
          <a:p>
            <a:pPr eaLnBrk="1" hangingPunct="1">
              <a:lnSpc>
                <a:spcPct val="75000"/>
              </a:lnSpc>
            </a:pPr>
            <a:r>
              <a:rPr lang="en-US" altLang="nb-NO" sz="1900" dirty="0"/>
              <a:t>Outer label always used for switching MPLS packets in network</a:t>
            </a:r>
          </a:p>
          <a:p>
            <a:pPr eaLnBrk="1" hangingPunct="1">
              <a:lnSpc>
                <a:spcPct val="75000"/>
              </a:lnSpc>
            </a:pPr>
            <a:r>
              <a:rPr lang="en-US" altLang="nb-NO" sz="1900" dirty="0"/>
              <a:t>Remaining inner labels used to specific services/FECs, etc.</a:t>
            </a:r>
          </a:p>
          <a:p>
            <a:pPr eaLnBrk="1" hangingPunct="1">
              <a:lnSpc>
                <a:spcPct val="75000"/>
              </a:lnSpc>
            </a:pPr>
            <a:r>
              <a:rPr lang="en-US" altLang="nb-NO" sz="1900" dirty="0"/>
              <a:t>Last label in stack marked with EOS bit</a:t>
            </a:r>
          </a:p>
          <a:p>
            <a:pPr eaLnBrk="1" hangingPunct="1">
              <a:lnSpc>
                <a:spcPct val="75000"/>
              </a:lnSpc>
            </a:pPr>
            <a:r>
              <a:rPr lang="en-US" altLang="nb-NO" sz="1900" dirty="0"/>
              <a:t>Allows building services such as </a:t>
            </a:r>
          </a:p>
          <a:p>
            <a:pPr lvl="1" indent="0" eaLnBrk="1" hangingPunct="1">
              <a:lnSpc>
                <a:spcPct val="75000"/>
              </a:lnSpc>
            </a:pPr>
            <a:r>
              <a:rPr lang="en-US" altLang="nb-NO" sz="1700" dirty="0">
                <a:ea typeface="ＭＳ Ｐゴシック" panose="020B0600070205080204" pitchFamily="34" charset="-128"/>
              </a:rPr>
              <a:t>MPLS VPNs; LDP + VPN label</a:t>
            </a:r>
          </a:p>
          <a:p>
            <a:pPr lvl="1" indent="0" eaLnBrk="1" hangingPunct="1">
              <a:lnSpc>
                <a:spcPct val="75000"/>
              </a:lnSpc>
            </a:pPr>
            <a:r>
              <a:rPr lang="en-US" altLang="nb-NO" sz="1700" dirty="0">
                <a:ea typeface="ＭＳ Ｐゴシック" panose="020B0600070205080204" pitchFamily="34" charset="-128"/>
              </a:rPr>
              <a:t>Traffic engineering (FRR): LDP + TE label</a:t>
            </a:r>
          </a:p>
          <a:p>
            <a:pPr lvl="1" indent="0" eaLnBrk="1" hangingPunct="1">
              <a:lnSpc>
                <a:spcPct val="75000"/>
              </a:lnSpc>
            </a:pPr>
            <a:r>
              <a:rPr lang="en-US" altLang="nb-NO" sz="1700" dirty="0">
                <a:ea typeface="ＭＳ Ｐゴシック" panose="020B0600070205080204" pitchFamily="34" charset="-128"/>
              </a:rPr>
              <a:t>VPNs over TE core: LDP + TE + VPN label</a:t>
            </a:r>
          </a:p>
          <a:p>
            <a:pPr lvl="1" indent="0" eaLnBrk="1" hangingPunct="1">
              <a:lnSpc>
                <a:spcPct val="75000"/>
              </a:lnSpc>
            </a:pPr>
            <a:r>
              <a:rPr lang="en-US" altLang="nb-NO" sz="1700" dirty="0">
                <a:ea typeface="ＭＳ Ｐゴシック" panose="020B0600070205080204" pitchFamily="34" charset="-128"/>
              </a:rPr>
              <a:t>Any transport over MPLS: LDP + PW label</a:t>
            </a:r>
          </a:p>
        </p:txBody>
      </p:sp>
      <p:grpSp>
        <p:nvGrpSpPr>
          <p:cNvPr id="80900" name="Group 4">
            <a:extLst>
              <a:ext uri="{FF2B5EF4-FFF2-40B4-BE49-F238E27FC236}">
                <a16:creationId xmlns:a16="http://schemas.microsoft.com/office/drawing/2014/main" id="{8E4BF945-E4E4-E046-BD52-0C4F1630FFB0}"/>
              </a:ext>
            </a:extLst>
          </p:cNvPr>
          <p:cNvGrpSpPr>
            <a:grpSpLocks/>
          </p:cNvGrpSpPr>
          <p:nvPr/>
        </p:nvGrpSpPr>
        <p:grpSpPr bwMode="auto">
          <a:xfrm>
            <a:off x="5562600" y="4211638"/>
            <a:ext cx="2955925" cy="2036762"/>
            <a:chOff x="3307" y="2310"/>
            <a:chExt cx="1862" cy="1283"/>
          </a:xfrm>
        </p:grpSpPr>
        <p:sp>
          <p:nvSpPr>
            <p:cNvPr id="80901" name="Freeform 5">
              <a:extLst>
                <a:ext uri="{FF2B5EF4-FFF2-40B4-BE49-F238E27FC236}">
                  <a16:creationId xmlns:a16="http://schemas.microsoft.com/office/drawing/2014/main" id="{696D15A1-138C-9940-8EF0-434C943D1C02}"/>
                </a:ext>
              </a:extLst>
            </p:cNvPr>
            <p:cNvSpPr>
              <a:spLocks/>
            </p:cNvSpPr>
            <p:nvPr/>
          </p:nvSpPr>
          <p:spPr bwMode="auto">
            <a:xfrm>
              <a:off x="3726" y="2867"/>
              <a:ext cx="330" cy="434"/>
            </a:xfrm>
            <a:custGeom>
              <a:avLst/>
              <a:gdLst>
                <a:gd name="T0" fmla="*/ 167 w 408"/>
                <a:gd name="T1" fmla="*/ 434 h 434"/>
                <a:gd name="T2" fmla="*/ 28 w 408"/>
                <a:gd name="T3" fmla="*/ 194 h 434"/>
                <a:gd name="T4" fmla="*/ 330 w 408"/>
                <a:gd name="T5" fmla="*/ 0 h 434"/>
                <a:gd name="T6" fmla="*/ 0 60000 65536"/>
                <a:gd name="T7" fmla="*/ 0 60000 65536"/>
                <a:gd name="T8" fmla="*/ 0 60000 65536"/>
                <a:gd name="T9" fmla="*/ 0 w 408"/>
                <a:gd name="T10" fmla="*/ 0 h 434"/>
                <a:gd name="T11" fmla="*/ 408 w 408"/>
                <a:gd name="T12" fmla="*/ 434 h 434"/>
              </a:gdLst>
              <a:ahLst/>
              <a:cxnLst>
                <a:cxn ang="T6">
                  <a:pos x="T0" y="T1"/>
                </a:cxn>
                <a:cxn ang="T7">
                  <a:pos x="T2" y="T3"/>
                </a:cxn>
                <a:cxn ang="T8">
                  <a:pos x="T4" y="T5"/>
                </a:cxn>
              </a:cxnLst>
              <a:rect l="T9" t="T10" r="T11" b="T12"/>
              <a:pathLst>
                <a:path w="408" h="434">
                  <a:moveTo>
                    <a:pt x="206" y="434"/>
                  </a:moveTo>
                  <a:cubicBezTo>
                    <a:pt x="103" y="350"/>
                    <a:pt x="0" y="266"/>
                    <a:pt x="34" y="194"/>
                  </a:cubicBezTo>
                  <a:cubicBezTo>
                    <a:pt x="68" y="122"/>
                    <a:pt x="238" y="61"/>
                    <a:pt x="408" y="0"/>
                  </a:cubicBezTo>
                </a:path>
              </a:pathLst>
            </a:custGeom>
            <a:noFill/>
            <a:ln w="254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80902" name="Rectangle 6">
              <a:extLst>
                <a:ext uri="{FF2B5EF4-FFF2-40B4-BE49-F238E27FC236}">
                  <a16:creationId xmlns:a16="http://schemas.microsoft.com/office/drawing/2014/main" id="{57F3F00A-2A6D-6A4B-A2E5-8E4AE221E840}"/>
                </a:ext>
              </a:extLst>
            </p:cNvPr>
            <p:cNvSpPr>
              <a:spLocks noChangeArrowheads="1"/>
            </p:cNvSpPr>
            <p:nvPr/>
          </p:nvSpPr>
          <p:spPr bwMode="auto">
            <a:xfrm>
              <a:off x="4084" y="2544"/>
              <a:ext cx="1077" cy="200"/>
            </a:xfrm>
            <a:prstGeom prst="rect">
              <a:avLst/>
            </a:prstGeom>
            <a:solidFill>
              <a:srgbClr val="F0C5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TE Label</a:t>
              </a:r>
            </a:p>
          </p:txBody>
        </p:sp>
        <p:sp>
          <p:nvSpPr>
            <p:cNvPr id="80903" name="Rectangle 7">
              <a:extLst>
                <a:ext uri="{FF2B5EF4-FFF2-40B4-BE49-F238E27FC236}">
                  <a16:creationId xmlns:a16="http://schemas.microsoft.com/office/drawing/2014/main" id="{4C6E969E-3F21-274D-B95D-240295A5F857}"/>
                </a:ext>
              </a:extLst>
            </p:cNvPr>
            <p:cNvSpPr>
              <a:spLocks noChangeArrowheads="1"/>
            </p:cNvSpPr>
            <p:nvPr/>
          </p:nvSpPr>
          <p:spPr bwMode="auto">
            <a:xfrm>
              <a:off x="4084" y="2760"/>
              <a:ext cx="1077" cy="200"/>
            </a:xfrm>
            <a:prstGeom prst="rect">
              <a:avLst/>
            </a:prstGeom>
            <a:solidFill>
              <a:srgbClr val="F0C5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LDP Label</a:t>
              </a:r>
            </a:p>
          </p:txBody>
        </p:sp>
        <p:sp>
          <p:nvSpPr>
            <p:cNvPr id="80904" name="Rectangle 8">
              <a:extLst>
                <a:ext uri="{FF2B5EF4-FFF2-40B4-BE49-F238E27FC236}">
                  <a16:creationId xmlns:a16="http://schemas.microsoft.com/office/drawing/2014/main" id="{D30EB510-992A-164E-9CDC-2E71586E65F0}"/>
                </a:ext>
              </a:extLst>
            </p:cNvPr>
            <p:cNvSpPr>
              <a:spLocks noChangeArrowheads="1"/>
            </p:cNvSpPr>
            <p:nvPr/>
          </p:nvSpPr>
          <p:spPr bwMode="auto">
            <a:xfrm>
              <a:off x="4080" y="2976"/>
              <a:ext cx="1083" cy="200"/>
            </a:xfrm>
            <a:prstGeom prst="rect">
              <a:avLst/>
            </a:prstGeom>
            <a:solidFill>
              <a:srgbClr val="F0C566"/>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VPN Label</a:t>
              </a:r>
            </a:p>
          </p:txBody>
        </p:sp>
        <p:sp>
          <p:nvSpPr>
            <p:cNvPr id="80905" name="Text Box 9">
              <a:extLst>
                <a:ext uri="{FF2B5EF4-FFF2-40B4-BE49-F238E27FC236}">
                  <a16:creationId xmlns:a16="http://schemas.microsoft.com/office/drawing/2014/main" id="{F796A1AA-1FEF-6F4B-AEBC-DE7F1D68D123}"/>
                </a:ext>
              </a:extLst>
            </p:cNvPr>
            <p:cNvSpPr txBox="1">
              <a:spLocks noChangeArrowheads="1"/>
            </p:cNvSpPr>
            <p:nvPr/>
          </p:nvSpPr>
          <p:spPr bwMode="auto">
            <a:xfrm>
              <a:off x="3307" y="3294"/>
              <a:ext cx="775"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r>
                <a:rPr lang="en-US" altLang="nb-NO" sz="1600" b="1"/>
                <a:t>Inner Label</a:t>
              </a:r>
            </a:p>
          </p:txBody>
        </p:sp>
        <p:sp>
          <p:nvSpPr>
            <p:cNvPr id="80906" name="Freeform 10">
              <a:extLst>
                <a:ext uri="{FF2B5EF4-FFF2-40B4-BE49-F238E27FC236}">
                  <a16:creationId xmlns:a16="http://schemas.microsoft.com/office/drawing/2014/main" id="{F80EF2F4-D65C-A943-874C-470561400F58}"/>
                </a:ext>
              </a:extLst>
            </p:cNvPr>
            <p:cNvSpPr>
              <a:spLocks/>
            </p:cNvSpPr>
            <p:nvPr/>
          </p:nvSpPr>
          <p:spPr bwMode="auto">
            <a:xfrm>
              <a:off x="3817" y="3076"/>
              <a:ext cx="247" cy="232"/>
            </a:xfrm>
            <a:custGeom>
              <a:avLst/>
              <a:gdLst>
                <a:gd name="T0" fmla="*/ 77 w 305"/>
                <a:gd name="T1" fmla="*/ 232 h 232"/>
                <a:gd name="T2" fmla="*/ 28 w 305"/>
                <a:gd name="T3" fmla="*/ 67 h 232"/>
                <a:gd name="T4" fmla="*/ 247 w 305"/>
                <a:gd name="T5" fmla="*/ 0 h 232"/>
                <a:gd name="T6" fmla="*/ 0 60000 65536"/>
                <a:gd name="T7" fmla="*/ 0 60000 65536"/>
                <a:gd name="T8" fmla="*/ 0 60000 65536"/>
                <a:gd name="T9" fmla="*/ 0 w 305"/>
                <a:gd name="T10" fmla="*/ 0 h 232"/>
                <a:gd name="T11" fmla="*/ 305 w 305"/>
                <a:gd name="T12" fmla="*/ 232 h 232"/>
              </a:gdLst>
              <a:ahLst/>
              <a:cxnLst>
                <a:cxn ang="T6">
                  <a:pos x="T0" y="T1"/>
                </a:cxn>
                <a:cxn ang="T7">
                  <a:pos x="T2" y="T3"/>
                </a:cxn>
                <a:cxn ang="T8">
                  <a:pos x="T4" y="T5"/>
                </a:cxn>
              </a:cxnLst>
              <a:rect l="T9" t="T10" r="T11" b="T12"/>
              <a:pathLst>
                <a:path w="305" h="232">
                  <a:moveTo>
                    <a:pt x="95" y="232"/>
                  </a:moveTo>
                  <a:cubicBezTo>
                    <a:pt x="47" y="169"/>
                    <a:pt x="0" y="106"/>
                    <a:pt x="35" y="67"/>
                  </a:cubicBezTo>
                  <a:cubicBezTo>
                    <a:pt x="70" y="28"/>
                    <a:pt x="187" y="14"/>
                    <a:pt x="305" y="0"/>
                  </a:cubicBezTo>
                </a:path>
              </a:pathLst>
            </a:custGeom>
            <a:noFill/>
            <a:ln w="254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80907" name="Text Box 11">
              <a:extLst>
                <a:ext uri="{FF2B5EF4-FFF2-40B4-BE49-F238E27FC236}">
                  <a16:creationId xmlns:a16="http://schemas.microsoft.com/office/drawing/2014/main" id="{D5B57014-88EC-BA42-BE4D-EAD12134295E}"/>
                </a:ext>
              </a:extLst>
            </p:cNvPr>
            <p:cNvSpPr txBox="1">
              <a:spLocks noChangeArrowheads="1"/>
            </p:cNvSpPr>
            <p:nvPr/>
          </p:nvSpPr>
          <p:spPr bwMode="auto">
            <a:xfrm>
              <a:off x="4220" y="2310"/>
              <a:ext cx="804"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Outer Label</a:t>
              </a:r>
            </a:p>
          </p:txBody>
        </p:sp>
        <p:sp>
          <p:nvSpPr>
            <p:cNvPr id="80908" name="Freeform 12">
              <a:extLst>
                <a:ext uri="{FF2B5EF4-FFF2-40B4-BE49-F238E27FC236}">
                  <a16:creationId xmlns:a16="http://schemas.microsoft.com/office/drawing/2014/main" id="{32F915A9-5DDF-B84D-801A-05D74D8B9EC6}"/>
                </a:ext>
              </a:extLst>
            </p:cNvPr>
            <p:cNvSpPr>
              <a:spLocks/>
            </p:cNvSpPr>
            <p:nvPr/>
          </p:nvSpPr>
          <p:spPr bwMode="auto">
            <a:xfrm>
              <a:off x="3820" y="2414"/>
              <a:ext cx="393" cy="206"/>
            </a:xfrm>
            <a:custGeom>
              <a:avLst/>
              <a:gdLst>
                <a:gd name="T0" fmla="*/ 393 w 486"/>
                <a:gd name="T1" fmla="*/ 0 h 397"/>
                <a:gd name="T2" fmla="*/ 24 w 486"/>
                <a:gd name="T3" fmla="*/ 47 h 397"/>
                <a:gd name="T4" fmla="*/ 248 w 486"/>
                <a:gd name="T5" fmla="*/ 206 h 397"/>
                <a:gd name="T6" fmla="*/ 0 60000 65536"/>
                <a:gd name="T7" fmla="*/ 0 60000 65536"/>
                <a:gd name="T8" fmla="*/ 0 60000 65536"/>
                <a:gd name="T9" fmla="*/ 0 w 486"/>
                <a:gd name="T10" fmla="*/ 0 h 397"/>
                <a:gd name="T11" fmla="*/ 486 w 486"/>
                <a:gd name="T12" fmla="*/ 397 h 397"/>
              </a:gdLst>
              <a:ahLst/>
              <a:cxnLst>
                <a:cxn ang="T6">
                  <a:pos x="T0" y="T1"/>
                </a:cxn>
                <a:cxn ang="T7">
                  <a:pos x="T2" y="T3"/>
                </a:cxn>
                <a:cxn ang="T8">
                  <a:pos x="T4" y="T5"/>
                </a:cxn>
              </a:cxnLst>
              <a:rect l="T9" t="T10" r="T11" b="T12"/>
              <a:pathLst>
                <a:path w="486" h="397">
                  <a:moveTo>
                    <a:pt x="486" y="0"/>
                  </a:moveTo>
                  <a:cubicBezTo>
                    <a:pt x="411" y="15"/>
                    <a:pt x="60" y="24"/>
                    <a:pt x="30" y="90"/>
                  </a:cubicBezTo>
                  <a:cubicBezTo>
                    <a:pt x="0" y="156"/>
                    <a:pt x="165" y="276"/>
                    <a:pt x="307" y="397"/>
                  </a:cubicBezTo>
                </a:path>
              </a:pathLst>
            </a:custGeom>
            <a:noFill/>
            <a:ln w="25400">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80909" name="Rectangle 13">
              <a:extLst>
                <a:ext uri="{FF2B5EF4-FFF2-40B4-BE49-F238E27FC236}">
                  <a16:creationId xmlns:a16="http://schemas.microsoft.com/office/drawing/2014/main" id="{16645DC6-593F-6B4A-91D2-2D26DBA964CC}"/>
                </a:ext>
              </a:extLst>
            </p:cNvPr>
            <p:cNvSpPr>
              <a:spLocks noChangeArrowheads="1"/>
            </p:cNvSpPr>
            <p:nvPr/>
          </p:nvSpPr>
          <p:spPr bwMode="auto">
            <a:xfrm>
              <a:off x="4080" y="3196"/>
              <a:ext cx="1089" cy="397"/>
            </a:xfrm>
            <a:prstGeom prst="rect">
              <a:avLst/>
            </a:prstGeom>
            <a:solidFill>
              <a:schemeClr val="bg1"/>
            </a:solidFill>
            <a:ln w="12700">
              <a:solidFill>
                <a:srgbClr val="C0C0C4"/>
              </a:solidFill>
              <a:miter lim="800000"/>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600" b="1"/>
                <a:t>Layer 2/3</a:t>
              </a:r>
              <a:br>
                <a:rPr lang="en-US" altLang="nb-NO" sz="1600" b="1"/>
              </a:br>
              <a:r>
                <a:rPr lang="en-US" altLang="nb-NO" sz="1600" b="1"/>
                <a:t>Packet Header</a:t>
              </a:r>
            </a:p>
          </p:txBody>
        </p:sp>
      </p:grpSp>
    </p:spTree>
  </p:cSld>
  <p:clrMapOvr>
    <a:masterClrMapping/>
  </p:clrMapOvr>
  <p:transition>
    <p:wipe dir="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BEFCDFAE-89B3-1541-81DC-070251AA26F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2400"/>
            <a:ext cx="9144000" cy="5486400"/>
          </a:xfrm>
          <a:prstGeom prst="rect">
            <a:avLst/>
          </a:prstGeom>
        </p:spPr>
      </p:pic>
      <p:sp>
        <p:nvSpPr>
          <p:cNvPr id="7" name="TekstSylinder 6">
            <a:extLst>
              <a:ext uri="{FF2B5EF4-FFF2-40B4-BE49-F238E27FC236}">
                <a16:creationId xmlns:a16="http://schemas.microsoft.com/office/drawing/2014/main" id="{4DF186F3-DD8F-8741-85B9-658F5A35A01D}"/>
              </a:ext>
            </a:extLst>
          </p:cNvPr>
          <p:cNvSpPr txBox="1"/>
          <p:nvPr/>
        </p:nvSpPr>
        <p:spPr>
          <a:xfrm>
            <a:off x="1524000" y="5715000"/>
            <a:ext cx="6781800" cy="646331"/>
          </a:xfrm>
          <a:prstGeom prst="rect">
            <a:avLst/>
          </a:prstGeom>
          <a:noFill/>
        </p:spPr>
        <p:txBody>
          <a:bodyPr wrap="square" rtlCol="0">
            <a:spAutoFit/>
          </a:bodyPr>
          <a:lstStyle/>
          <a:p>
            <a:r>
              <a:rPr lang="en-US" dirty="0"/>
              <a:t>Tunnel label determines the path to remote edge</a:t>
            </a:r>
          </a:p>
          <a:p>
            <a:r>
              <a:rPr lang="en-US" dirty="0"/>
              <a:t>VC label designates connection at tunnel endpoint  </a:t>
            </a:r>
          </a:p>
        </p:txBody>
      </p:sp>
    </p:spTree>
    <p:extLst>
      <p:ext uri="{BB962C8B-B14F-4D97-AF65-F5344CB8AC3E}">
        <p14:creationId xmlns:p14="http://schemas.microsoft.com/office/powerpoint/2010/main" val="11810109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Bilde 4">
            <a:extLst>
              <a:ext uri="{FF2B5EF4-FFF2-40B4-BE49-F238E27FC236}">
                <a16:creationId xmlns:a16="http://schemas.microsoft.com/office/drawing/2014/main" id="{AECC45F4-24DA-CC42-BC0F-C0512D7B7D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2400"/>
            <a:ext cx="9144000" cy="5716635"/>
          </a:xfrm>
          <a:prstGeom prst="rect">
            <a:avLst/>
          </a:prstGeom>
        </p:spPr>
      </p:pic>
      <p:sp>
        <p:nvSpPr>
          <p:cNvPr id="6" name="TekstSylinder 5">
            <a:extLst>
              <a:ext uri="{FF2B5EF4-FFF2-40B4-BE49-F238E27FC236}">
                <a16:creationId xmlns:a16="http://schemas.microsoft.com/office/drawing/2014/main" id="{C8C5BA70-BD99-C84E-B8A4-7631BA410C0F}"/>
              </a:ext>
            </a:extLst>
          </p:cNvPr>
          <p:cNvSpPr txBox="1"/>
          <p:nvPr/>
        </p:nvSpPr>
        <p:spPr>
          <a:xfrm>
            <a:off x="1524000" y="5906869"/>
            <a:ext cx="6781800" cy="646331"/>
          </a:xfrm>
          <a:prstGeom prst="rect">
            <a:avLst/>
          </a:prstGeom>
          <a:noFill/>
        </p:spPr>
        <p:txBody>
          <a:bodyPr wrap="square" rtlCol="0">
            <a:spAutoFit/>
          </a:bodyPr>
          <a:lstStyle/>
          <a:p>
            <a:r>
              <a:rPr lang="en-US" dirty="0"/>
              <a:t>Tunnel label determines the path to remote edge</a:t>
            </a:r>
          </a:p>
          <a:p>
            <a:r>
              <a:rPr lang="en-US" dirty="0"/>
              <a:t>VC label designates connection at tunnel endpoint  </a:t>
            </a:r>
          </a:p>
        </p:txBody>
      </p:sp>
    </p:spTree>
    <p:extLst>
      <p:ext uri="{BB962C8B-B14F-4D97-AF65-F5344CB8AC3E}">
        <p14:creationId xmlns:p14="http://schemas.microsoft.com/office/powerpoint/2010/main" val="123410582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82946" name="Rectangle 2">
            <a:extLst>
              <a:ext uri="{FF2B5EF4-FFF2-40B4-BE49-F238E27FC236}">
                <a16:creationId xmlns:a16="http://schemas.microsoft.com/office/drawing/2014/main" id="{1DC01823-735B-E541-B901-2D929930320B}"/>
              </a:ext>
            </a:extLst>
          </p:cNvPr>
          <p:cNvSpPr>
            <a:spLocks noGrp="1" noChangeArrowheads="1"/>
          </p:cNvSpPr>
          <p:nvPr>
            <p:ph type="title"/>
          </p:nvPr>
        </p:nvSpPr>
        <p:spPr/>
        <p:txBody>
          <a:bodyPr/>
          <a:lstStyle/>
          <a:p>
            <a:pPr eaLnBrk="1" hangingPunct="1"/>
            <a:r>
              <a:rPr lang="en-US" altLang="nb-NO"/>
              <a:t>Summary</a:t>
            </a:r>
          </a:p>
        </p:txBody>
      </p:sp>
      <p:sp>
        <p:nvSpPr>
          <p:cNvPr id="82947" name="Rectangle 3">
            <a:extLst>
              <a:ext uri="{FF2B5EF4-FFF2-40B4-BE49-F238E27FC236}">
                <a16:creationId xmlns:a16="http://schemas.microsoft.com/office/drawing/2014/main" id="{A0807241-5424-D540-84CA-ACDC41422020}"/>
              </a:ext>
            </a:extLst>
          </p:cNvPr>
          <p:cNvSpPr>
            <a:spLocks noGrp="1" noChangeArrowheads="1"/>
          </p:cNvSpPr>
          <p:nvPr>
            <p:ph type="body" idx="1"/>
          </p:nvPr>
        </p:nvSpPr>
        <p:spPr/>
        <p:txBody>
          <a:bodyPr/>
          <a:lstStyle/>
          <a:p>
            <a:pPr eaLnBrk="1" hangingPunct="1"/>
            <a:r>
              <a:rPr lang="en-US" altLang="nb-NO" sz="2200"/>
              <a:t>MPLS uses labels to forward traffic</a:t>
            </a:r>
          </a:p>
          <a:p>
            <a:pPr eaLnBrk="1" hangingPunct="1"/>
            <a:r>
              <a:rPr lang="en-US" altLang="nb-NO" sz="2200"/>
              <a:t>More than one label can be used for traffic encapsulation; multiple labels make up a label stack</a:t>
            </a:r>
          </a:p>
          <a:p>
            <a:pPr eaLnBrk="1" hangingPunct="1"/>
            <a:r>
              <a:rPr lang="en-US" altLang="nb-NO" sz="2200"/>
              <a:t>Traffic is encapsulated with label(s) at ingress and at egress labels are removed in MPLS network</a:t>
            </a:r>
          </a:p>
          <a:p>
            <a:pPr eaLnBrk="1" hangingPunct="1"/>
            <a:r>
              <a:rPr lang="en-US" altLang="nb-NO" sz="2200"/>
              <a:t>MPLS network consists of PE router at ingress/egress and P routers in the core</a:t>
            </a:r>
          </a:p>
          <a:p>
            <a:pPr eaLnBrk="1" hangingPunct="1"/>
            <a:r>
              <a:rPr lang="en-US" altLang="nb-NO" sz="2200"/>
              <a:t>MPLS control plane used for signaling label mapping information to set up end-to-end Label Switched Paths </a:t>
            </a:r>
          </a:p>
          <a:p>
            <a:pPr eaLnBrk="1" hangingPunct="1"/>
            <a:r>
              <a:rPr lang="en-US" altLang="nb-NO" sz="2200"/>
              <a:t>MPLS forwarding plane used for label imposition (PUSH), swapping, and disposition (POP) operation</a:t>
            </a:r>
          </a:p>
        </p:txBody>
      </p:sp>
    </p:spTree>
  </p:cSld>
  <p:clrMapOvr>
    <a:masterClrMapping/>
  </p:clrMapOvr>
  <p:transition>
    <p:wipe dir="r"/>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2">
            <a:extLst>
              <a:ext uri="{FF2B5EF4-FFF2-40B4-BE49-F238E27FC236}">
                <a16:creationId xmlns:a16="http://schemas.microsoft.com/office/drawing/2014/main" id="{94C417A4-722E-DA43-A048-8192B02E9E5F}"/>
              </a:ext>
            </a:extLst>
          </p:cNvPr>
          <p:cNvSpPr txBox="1">
            <a:spLocks noChangeArrowheads="1"/>
          </p:cNvSpPr>
          <p:nvPr/>
        </p:nvSpPr>
        <p:spPr>
          <a:xfrm>
            <a:off x="633413" y="2232025"/>
            <a:ext cx="7900987" cy="838200"/>
          </a:xfrm>
          <a:prstGeom prst="rect">
            <a:avLst/>
          </a:prstGeom>
        </p:spPr>
        <p:txBody>
          <a:bodyPr lIns="82296" rIns="82296" anchor="ctr"/>
          <a:lstStyle/>
          <a:p>
            <a:pPr fontAlgn="auto">
              <a:lnSpc>
                <a:spcPct val="90000"/>
              </a:lnSpc>
              <a:spcAft>
                <a:spcPts val="0"/>
              </a:spcAft>
              <a:defRPr/>
            </a:pPr>
            <a:r>
              <a:rPr lang="en-US" sz="3400" b="1" dirty="0">
                <a:latin typeface="+mj-lt"/>
                <a:ea typeface="+mj-ea"/>
                <a:cs typeface="+mj-cs"/>
              </a:rPr>
              <a:t>MPLS Traffic Engineering</a:t>
            </a:r>
          </a:p>
        </p:txBody>
      </p:sp>
      <p:sp>
        <p:nvSpPr>
          <p:cNvPr id="144387" name="Rectangle 33">
            <a:extLst>
              <a:ext uri="{FF2B5EF4-FFF2-40B4-BE49-F238E27FC236}">
                <a16:creationId xmlns:a16="http://schemas.microsoft.com/office/drawing/2014/main" id="{AB934992-BDAD-AB4B-93BE-E38CB0585F4C}"/>
              </a:ext>
            </a:extLst>
          </p:cNvPr>
          <p:cNvSpPr txBox="1">
            <a:spLocks noChangeArrowheads="1"/>
          </p:cNvSpPr>
          <p:nvPr/>
        </p:nvSpPr>
        <p:spPr bwMode="auto">
          <a:xfrm>
            <a:off x="633413" y="3124200"/>
            <a:ext cx="4618037"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2000"/>
              <a:t>Technology Overview and Applications</a:t>
            </a:r>
          </a:p>
        </p:txBody>
      </p:sp>
    </p:spTree>
    <p:extLst>
      <p:ext uri="{BB962C8B-B14F-4D97-AF65-F5344CB8AC3E}">
        <p14:creationId xmlns:p14="http://schemas.microsoft.com/office/powerpoint/2010/main" val="2664389936"/>
      </p:ext>
    </p:extLst>
  </p:cSld>
  <p:clrMapOvr>
    <a:masterClrMapping/>
  </p:clrMapOvr>
  <p:transition>
    <p:wipe dir="r"/>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a:extLst>
              <a:ext uri="{FF2B5EF4-FFF2-40B4-BE49-F238E27FC236}">
                <a16:creationId xmlns:a16="http://schemas.microsoft.com/office/drawing/2014/main" id="{5202B8B5-13A0-3D47-A54D-95DDDAC7643C}"/>
              </a:ext>
            </a:extLst>
          </p:cNvPr>
          <p:cNvSpPr>
            <a:spLocks noChangeArrowheads="1"/>
          </p:cNvSpPr>
          <p:nvPr/>
        </p:nvSpPr>
        <p:spPr bwMode="auto">
          <a:xfrm>
            <a:off x="3200400" y="3352800"/>
            <a:ext cx="2819400" cy="1066800"/>
          </a:xfrm>
          <a:prstGeom prst="rect">
            <a:avLst/>
          </a:prstGeom>
          <a:solidFill>
            <a:srgbClr val="FFFF99">
              <a:alpha val="65097"/>
            </a:srgbClr>
          </a:solidFill>
          <a:ln>
            <a:noFill/>
          </a:ln>
          <a:extLst>
            <a:ext uri="{91240B29-F687-4F45-9708-019B960494DF}">
              <a14:hiddenLine xmlns:a14="http://schemas.microsoft.com/office/drawing/2010/main" w="31750">
                <a:solidFill>
                  <a:srgbClr val="000000"/>
                </a:solidFill>
                <a:prstDash val="dash"/>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45411" name="Rectangle 3">
            <a:extLst>
              <a:ext uri="{FF2B5EF4-FFF2-40B4-BE49-F238E27FC236}">
                <a16:creationId xmlns:a16="http://schemas.microsoft.com/office/drawing/2014/main" id="{8AC2695F-4EEA-914B-A37E-F4EBC9115022}"/>
              </a:ext>
            </a:extLst>
          </p:cNvPr>
          <p:cNvSpPr>
            <a:spLocks noGrp="1" noChangeArrowheads="1"/>
          </p:cNvSpPr>
          <p:nvPr>
            <p:ph type="title"/>
          </p:nvPr>
        </p:nvSpPr>
        <p:spPr/>
        <p:txBody>
          <a:bodyPr/>
          <a:lstStyle/>
          <a:p>
            <a:pPr eaLnBrk="1" hangingPunct="1"/>
            <a:r>
              <a:rPr lang="en-US" altLang="nb-NO"/>
              <a:t>MPLS Technology Framework</a:t>
            </a:r>
          </a:p>
        </p:txBody>
      </p:sp>
      <p:sp>
        <p:nvSpPr>
          <p:cNvPr id="1303556" name="AutoShape 4">
            <a:extLst>
              <a:ext uri="{FF2B5EF4-FFF2-40B4-BE49-F238E27FC236}">
                <a16:creationId xmlns:a16="http://schemas.microsoft.com/office/drawing/2014/main" id="{761FC447-4CE9-2849-9D84-114879ABF8D8}"/>
              </a:ext>
            </a:extLst>
          </p:cNvPr>
          <p:cNvSpPr>
            <a:spLocks noChangeArrowheads="1"/>
          </p:cNvSpPr>
          <p:nvPr/>
        </p:nvSpPr>
        <p:spPr bwMode="auto">
          <a:xfrm>
            <a:off x="685800" y="5486400"/>
            <a:ext cx="7848600" cy="838200"/>
          </a:xfrm>
          <a:prstGeom prst="bevel">
            <a:avLst>
              <a:gd name="adj" fmla="val 719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Network Infrastructure</a:t>
            </a:r>
          </a:p>
        </p:txBody>
      </p:sp>
      <p:sp>
        <p:nvSpPr>
          <p:cNvPr id="1303557" name="AutoShape 5">
            <a:extLst>
              <a:ext uri="{FF2B5EF4-FFF2-40B4-BE49-F238E27FC236}">
                <a16:creationId xmlns:a16="http://schemas.microsoft.com/office/drawing/2014/main" id="{ACEEA402-82CF-D044-95FA-8EFD406CACBF}"/>
              </a:ext>
            </a:extLst>
          </p:cNvPr>
          <p:cNvSpPr>
            <a:spLocks noChangeArrowheads="1"/>
          </p:cNvSpPr>
          <p:nvPr/>
        </p:nvSpPr>
        <p:spPr bwMode="auto">
          <a:xfrm>
            <a:off x="685800" y="4495800"/>
            <a:ext cx="7848600" cy="8382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Signaling and Forwarding</a:t>
            </a:r>
          </a:p>
        </p:txBody>
      </p:sp>
      <p:sp>
        <p:nvSpPr>
          <p:cNvPr id="1303558" name="AutoShape 6">
            <a:extLst>
              <a:ext uri="{FF2B5EF4-FFF2-40B4-BE49-F238E27FC236}">
                <a16:creationId xmlns:a16="http://schemas.microsoft.com/office/drawing/2014/main" id="{9411CC7C-7F83-C04E-9535-7C1444B00334}"/>
              </a:ext>
            </a:extLst>
          </p:cNvPr>
          <p:cNvSpPr>
            <a:spLocks noChangeArrowheads="1"/>
          </p:cNvSpPr>
          <p:nvPr/>
        </p:nvSpPr>
        <p:spPr bwMode="auto">
          <a:xfrm>
            <a:off x="685800" y="2438400"/>
            <a:ext cx="3886200" cy="76200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Layer-3 VPNs</a:t>
            </a:r>
          </a:p>
        </p:txBody>
      </p:sp>
      <p:sp>
        <p:nvSpPr>
          <p:cNvPr id="1303559" name="AutoShape 7">
            <a:extLst>
              <a:ext uri="{FF2B5EF4-FFF2-40B4-BE49-F238E27FC236}">
                <a16:creationId xmlns:a16="http://schemas.microsoft.com/office/drawing/2014/main" id="{1E474087-61F1-514A-AEA9-A4E707500C65}"/>
              </a:ext>
            </a:extLst>
          </p:cNvPr>
          <p:cNvSpPr>
            <a:spLocks noChangeArrowheads="1"/>
          </p:cNvSpPr>
          <p:nvPr/>
        </p:nvSpPr>
        <p:spPr bwMode="auto">
          <a:xfrm>
            <a:off x="4648200" y="2438400"/>
            <a:ext cx="3886200" cy="76200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Layer-2 VPNs</a:t>
            </a:r>
          </a:p>
        </p:txBody>
      </p:sp>
      <p:sp>
        <p:nvSpPr>
          <p:cNvPr id="1303560" name="AutoShape 8">
            <a:extLst>
              <a:ext uri="{FF2B5EF4-FFF2-40B4-BE49-F238E27FC236}">
                <a16:creationId xmlns:a16="http://schemas.microsoft.com/office/drawing/2014/main" id="{0DDF0D94-DF2D-C545-BEBA-D25E195060B1}"/>
              </a:ext>
            </a:extLst>
          </p:cNvPr>
          <p:cNvSpPr>
            <a:spLocks noChangeArrowheads="1"/>
          </p:cNvSpPr>
          <p:nvPr/>
        </p:nvSpPr>
        <p:spPr bwMode="auto">
          <a:xfrm>
            <a:off x="685800" y="3505200"/>
            <a:ext cx="25146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QoS</a:t>
            </a:r>
          </a:p>
        </p:txBody>
      </p:sp>
      <p:sp>
        <p:nvSpPr>
          <p:cNvPr id="1303561" name="AutoShape 9">
            <a:extLst>
              <a:ext uri="{FF2B5EF4-FFF2-40B4-BE49-F238E27FC236}">
                <a16:creationId xmlns:a16="http://schemas.microsoft.com/office/drawing/2014/main" id="{509038FE-BAF0-7E49-B2C1-1576B3F1F91C}"/>
              </a:ext>
            </a:extLst>
          </p:cNvPr>
          <p:cNvSpPr>
            <a:spLocks noChangeArrowheads="1"/>
          </p:cNvSpPr>
          <p:nvPr/>
        </p:nvSpPr>
        <p:spPr bwMode="auto">
          <a:xfrm>
            <a:off x="6019800" y="3505200"/>
            <a:ext cx="25146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OAM/MIBs</a:t>
            </a:r>
          </a:p>
        </p:txBody>
      </p:sp>
      <p:sp>
        <p:nvSpPr>
          <p:cNvPr id="1303562" name="AutoShape 10">
            <a:extLst>
              <a:ext uri="{FF2B5EF4-FFF2-40B4-BE49-F238E27FC236}">
                <a16:creationId xmlns:a16="http://schemas.microsoft.com/office/drawing/2014/main" id="{03645F03-4FB6-EE42-AC36-86B8091ED115}"/>
              </a:ext>
            </a:extLst>
          </p:cNvPr>
          <p:cNvSpPr>
            <a:spLocks noChangeArrowheads="1"/>
          </p:cNvSpPr>
          <p:nvPr/>
        </p:nvSpPr>
        <p:spPr bwMode="auto">
          <a:xfrm>
            <a:off x="3276600" y="3505200"/>
            <a:ext cx="26670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TE</a:t>
            </a:r>
          </a:p>
        </p:txBody>
      </p:sp>
      <p:sp>
        <p:nvSpPr>
          <p:cNvPr id="145419" name="Text Box 11">
            <a:extLst>
              <a:ext uri="{FF2B5EF4-FFF2-40B4-BE49-F238E27FC236}">
                <a16:creationId xmlns:a16="http://schemas.microsoft.com/office/drawing/2014/main" id="{154E3D8F-133E-3447-982F-4B3C3E5C3F76}"/>
              </a:ext>
            </a:extLst>
          </p:cNvPr>
          <p:cNvSpPr txBox="1">
            <a:spLocks noChangeArrowheads="1"/>
          </p:cNvSpPr>
          <p:nvPr/>
        </p:nvSpPr>
        <p:spPr bwMode="auto">
          <a:xfrm>
            <a:off x="762000" y="4572000"/>
            <a:ext cx="476250"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3200" b="1">
                <a:solidFill>
                  <a:srgbClr val="FFFF00"/>
                </a:solidFill>
                <a:sym typeface="Wingdings 2" pitchFamily="2" charset="2"/>
              </a:rPr>
              <a:t></a:t>
            </a:r>
          </a:p>
        </p:txBody>
      </p:sp>
      <p:sp>
        <p:nvSpPr>
          <p:cNvPr id="145420" name="Rectangle 12">
            <a:extLst>
              <a:ext uri="{FF2B5EF4-FFF2-40B4-BE49-F238E27FC236}">
                <a16:creationId xmlns:a16="http://schemas.microsoft.com/office/drawing/2014/main" id="{5EC70BBC-D4BC-6640-846A-6F422D53F35F}"/>
              </a:ext>
            </a:extLst>
          </p:cNvPr>
          <p:cNvSpPr>
            <a:spLocks noGrp="1" noChangeArrowheads="1"/>
          </p:cNvSpPr>
          <p:nvPr>
            <p:ph type="body" idx="1"/>
          </p:nvPr>
        </p:nvSpPr>
        <p:spPr>
          <a:xfrm>
            <a:off x="793750" y="1447800"/>
            <a:ext cx="7435850" cy="4678363"/>
          </a:xfrm>
        </p:spPr>
        <p:txBody>
          <a:bodyPr/>
          <a:lstStyle/>
          <a:p>
            <a:pPr eaLnBrk="1" hangingPunct="1"/>
            <a:r>
              <a:rPr lang="en-US" altLang="nb-NO"/>
              <a:t>Traffic engineering capabilities for bandwidth management and network failure protection</a:t>
            </a:r>
          </a:p>
        </p:txBody>
      </p:sp>
      <p:sp>
        <p:nvSpPr>
          <p:cNvPr id="145421" name="Text Box 13">
            <a:extLst>
              <a:ext uri="{FF2B5EF4-FFF2-40B4-BE49-F238E27FC236}">
                <a16:creationId xmlns:a16="http://schemas.microsoft.com/office/drawing/2014/main" id="{3FC6BC87-7281-454E-87D0-2C24B5785687}"/>
              </a:ext>
            </a:extLst>
          </p:cNvPr>
          <p:cNvSpPr txBox="1">
            <a:spLocks noChangeArrowheads="1"/>
          </p:cNvSpPr>
          <p:nvPr/>
        </p:nvSpPr>
        <p:spPr bwMode="auto">
          <a:xfrm>
            <a:off x="762000" y="2514600"/>
            <a:ext cx="165917" cy="575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nb-NO" sz="3200" b="1" dirty="0">
              <a:solidFill>
                <a:srgbClr val="FFFF00"/>
              </a:solidFill>
              <a:sym typeface="Wingdings 2" pitchFamily="2" charset="2"/>
            </a:endParaRPr>
          </a:p>
        </p:txBody>
      </p:sp>
      <p:sp>
        <p:nvSpPr>
          <p:cNvPr id="145423" name="Text Box 15">
            <a:extLst>
              <a:ext uri="{FF2B5EF4-FFF2-40B4-BE49-F238E27FC236}">
                <a16:creationId xmlns:a16="http://schemas.microsoft.com/office/drawing/2014/main" id="{45A31A62-42DA-E84F-934F-E2EFBBB4B6C7}"/>
              </a:ext>
            </a:extLst>
          </p:cNvPr>
          <p:cNvSpPr txBox="1">
            <a:spLocks noChangeArrowheads="1"/>
          </p:cNvSpPr>
          <p:nvPr/>
        </p:nvSpPr>
        <p:spPr bwMode="auto">
          <a:xfrm>
            <a:off x="762000" y="3544888"/>
            <a:ext cx="165917" cy="575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en-US" altLang="nb-NO" sz="3200" b="1" dirty="0">
              <a:solidFill>
                <a:srgbClr val="FFFF00"/>
              </a:solidFill>
              <a:sym typeface="Wingdings 2" pitchFamily="2" charset="2"/>
            </a:endParaRPr>
          </a:p>
        </p:txBody>
      </p:sp>
    </p:spTree>
    <p:extLst>
      <p:ext uri="{BB962C8B-B14F-4D97-AF65-F5344CB8AC3E}">
        <p14:creationId xmlns:p14="http://schemas.microsoft.com/office/powerpoint/2010/main" val="1279076700"/>
      </p:ext>
    </p:extLst>
  </p:cSld>
  <p:clrMapOvr>
    <a:masterClrMapping/>
  </p:clrMapOvr>
  <p:transition>
    <p:wipe dir="r"/>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8">
            <a:extLst>
              <a:ext uri="{FF2B5EF4-FFF2-40B4-BE49-F238E27FC236}">
                <a16:creationId xmlns:a16="http://schemas.microsoft.com/office/drawing/2014/main" id="{119AD8F6-A609-234A-992B-5EE6035E74FE}"/>
              </a:ext>
            </a:extLst>
          </p:cNvPr>
          <p:cNvSpPr>
            <a:spLocks noGrp="1" noChangeArrowheads="1"/>
          </p:cNvSpPr>
          <p:nvPr>
            <p:ph type="title"/>
          </p:nvPr>
        </p:nvSpPr>
        <p:spPr/>
        <p:txBody>
          <a:bodyPr/>
          <a:lstStyle/>
          <a:p>
            <a:pPr eaLnBrk="1" hangingPunct="1"/>
            <a:r>
              <a:rPr lang="en-US" altLang="nb-NO" dirty="0"/>
              <a:t>Why Traffic Engineering?</a:t>
            </a:r>
          </a:p>
        </p:txBody>
      </p:sp>
      <p:sp>
        <p:nvSpPr>
          <p:cNvPr id="147459" name="Rectangle 9">
            <a:extLst>
              <a:ext uri="{FF2B5EF4-FFF2-40B4-BE49-F238E27FC236}">
                <a16:creationId xmlns:a16="http://schemas.microsoft.com/office/drawing/2014/main" id="{523C28E2-A63A-6346-92F9-102CCFC09E7D}"/>
              </a:ext>
            </a:extLst>
          </p:cNvPr>
          <p:cNvSpPr>
            <a:spLocks noGrp="1" noChangeArrowheads="1"/>
          </p:cNvSpPr>
          <p:nvPr>
            <p:ph type="body" idx="1"/>
          </p:nvPr>
        </p:nvSpPr>
        <p:spPr/>
        <p:txBody>
          <a:bodyPr/>
          <a:lstStyle/>
          <a:p>
            <a:pPr eaLnBrk="1" hangingPunct="1">
              <a:lnSpc>
                <a:spcPct val="85000"/>
              </a:lnSpc>
            </a:pPr>
            <a:r>
              <a:rPr lang="en-US" altLang="nb-NO" sz="2000"/>
              <a:t>Congestion in the network due to changing traffic patterns</a:t>
            </a:r>
          </a:p>
          <a:p>
            <a:pPr lvl="1" indent="0" eaLnBrk="1" hangingPunct="1">
              <a:lnSpc>
                <a:spcPct val="85000"/>
              </a:lnSpc>
            </a:pPr>
            <a:r>
              <a:rPr lang="en-US" altLang="nb-NO" sz="1800">
                <a:ea typeface="ＭＳ Ｐゴシック" panose="020B0600070205080204" pitchFamily="34" charset="-128"/>
              </a:rPr>
              <a:t>Election news, online trading, major sports events</a:t>
            </a:r>
          </a:p>
          <a:p>
            <a:pPr eaLnBrk="1" hangingPunct="1">
              <a:lnSpc>
                <a:spcPct val="85000"/>
              </a:lnSpc>
            </a:pPr>
            <a:r>
              <a:rPr lang="en-US" altLang="nb-NO" sz="2000"/>
              <a:t>Better utilization of available bandwidth</a:t>
            </a:r>
          </a:p>
          <a:p>
            <a:pPr lvl="1" indent="0" eaLnBrk="1" hangingPunct="1">
              <a:lnSpc>
                <a:spcPct val="85000"/>
              </a:lnSpc>
            </a:pPr>
            <a:r>
              <a:rPr lang="en-US" altLang="nb-NO" sz="1800">
                <a:ea typeface="ＭＳ Ｐゴシック" panose="020B0600070205080204" pitchFamily="34" charset="-128"/>
              </a:rPr>
              <a:t>Route on the non-shortest path</a:t>
            </a:r>
          </a:p>
          <a:p>
            <a:pPr eaLnBrk="1" hangingPunct="1">
              <a:lnSpc>
                <a:spcPct val="85000"/>
              </a:lnSpc>
            </a:pPr>
            <a:r>
              <a:rPr lang="en-US" altLang="nb-NO" sz="2000"/>
              <a:t>Route around failed links/nodes</a:t>
            </a:r>
          </a:p>
          <a:p>
            <a:pPr lvl="1" indent="0" eaLnBrk="1" hangingPunct="1">
              <a:lnSpc>
                <a:spcPct val="85000"/>
              </a:lnSpc>
            </a:pPr>
            <a:r>
              <a:rPr lang="en-US" altLang="nb-NO" sz="1800">
                <a:ea typeface="ＭＳ Ｐゴシック" panose="020B0600070205080204" pitchFamily="34" charset="-128"/>
              </a:rPr>
              <a:t>Fast rerouting around failures, transparently to users</a:t>
            </a:r>
          </a:p>
          <a:p>
            <a:pPr lvl="1" indent="0" eaLnBrk="1" hangingPunct="1">
              <a:lnSpc>
                <a:spcPct val="85000"/>
              </a:lnSpc>
            </a:pPr>
            <a:r>
              <a:rPr lang="en-US" altLang="nb-NO" sz="1800">
                <a:ea typeface="ＭＳ Ｐゴシック" panose="020B0600070205080204" pitchFamily="34" charset="-128"/>
              </a:rPr>
              <a:t>Like SONET APS (Automatic Protection Switching)</a:t>
            </a:r>
          </a:p>
          <a:p>
            <a:pPr eaLnBrk="1" hangingPunct="1">
              <a:lnSpc>
                <a:spcPct val="85000"/>
              </a:lnSpc>
            </a:pPr>
            <a:r>
              <a:rPr lang="en-US" altLang="nb-NO" sz="2000"/>
              <a:t>Build new services—virtual leased line services</a:t>
            </a:r>
          </a:p>
          <a:p>
            <a:pPr lvl="1" indent="0" eaLnBrk="1" hangingPunct="1">
              <a:lnSpc>
                <a:spcPct val="85000"/>
              </a:lnSpc>
            </a:pPr>
            <a:r>
              <a:rPr lang="en-US" altLang="nb-NO" sz="1800">
                <a:ea typeface="ＭＳ Ｐゴシック" panose="020B0600070205080204" pitchFamily="34" charset="-128"/>
              </a:rPr>
              <a:t>VoIP toll-bypass applications, point-to-point bandwidth guarantees</a:t>
            </a:r>
          </a:p>
          <a:p>
            <a:pPr eaLnBrk="1" hangingPunct="1">
              <a:lnSpc>
                <a:spcPct val="85000"/>
              </a:lnSpc>
            </a:pPr>
            <a:r>
              <a:rPr lang="en-US" altLang="nb-NO" sz="2000"/>
              <a:t>Capacity planning</a:t>
            </a:r>
          </a:p>
          <a:p>
            <a:pPr lvl="1" indent="0" eaLnBrk="1" hangingPunct="1">
              <a:lnSpc>
                <a:spcPct val="85000"/>
              </a:lnSpc>
            </a:pPr>
            <a:r>
              <a:rPr lang="en-US" altLang="nb-NO" sz="1800">
                <a:ea typeface="ＭＳ Ｐゴシック" panose="020B0600070205080204" pitchFamily="34" charset="-128"/>
              </a:rPr>
              <a:t>TE improves aggregate availability of the network</a:t>
            </a:r>
          </a:p>
        </p:txBody>
      </p:sp>
    </p:spTree>
    <p:extLst>
      <p:ext uri="{BB962C8B-B14F-4D97-AF65-F5344CB8AC3E}">
        <p14:creationId xmlns:p14="http://schemas.microsoft.com/office/powerpoint/2010/main" val="1886592677"/>
      </p:ext>
    </p:extLst>
  </p:cSld>
  <p:clrMapOvr>
    <a:masterClrMapping/>
  </p:clrMapOvr>
  <p:transition>
    <p:wipe dir="r"/>
  </p:transition>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53735" name="Rectangle 39">
            <a:extLst>
              <a:ext uri="{FF2B5EF4-FFF2-40B4-BE49-F238E27FC236}">
                <a16:creationId xmlns:a16="http://schemas.microsoft.com/office/drawing/2014/main" id="{A4DA06DF-9ACF-5542-91CF-5B521784C87A}"/>
              </a:ext>
            </a:extLst>
          </p:cNvPr>
          <p:cNvSpPr>
            <a:spLocks noChangeArrowheads="1"/>
          </p:cNvSpPr>
          <p:nvPr/>
        </p:nvSpPr>
        <p:spPr bwMode="auto">
          <a:xfrm>
            <a:off x="4343400" y="2901950"/>
            <a:ext cx="4098941" cy="609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124" tIns="41061" rIns="82124" bIns="41061">
            <a:spAutoFit/>
          </a:bodyPr>
          <a:lstStyle>
            <a:lvl1pPr marL="228600" indent="-228600"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5000"/>
              </a:lnSpc>
              <a:spcBef>
                <a:spcPct val="50000"/>
              </a:spcBef>
              <a:buClr>
                <a:schemeClr val="tx2"/>
              </a:buClr>
              <a:buSzPct val="100000"/>
              <a:buFont typeface="Wingdings" pitchFamily="2" charset="2"/>
              <a:buChar char="§"/>
            </a:pPr>
            <a:r>
              <a:rPr lang="en-US" altLang="nb-NO" sz="1800"/>
              <a:t>Massive (44%) packet loss at router B</a:t>
            </a:r>
            <a:r>
              <a:rPr lang="en-US" altLang="nb-NO" sz="1800">
                <a:cs typeface="Arial" panose="020B0604020202020204" pitchFamily="34" charset="0"/>
              </a:rPr>
              <a:t>→router E!	</a:t>
            </a:r>
          </a:p>
        </p:txBody>
      </p:sp>
      <p:sp>
        <p:nvSpPr>
          <p:cNvPr id="149507" name="Rectangle 165">
            <a:extLst>
              <a:ext uri="{FF2B5EF4-FFF2-40B4-BE49-F238E27FC236}">
                <a16:creationId xmlns:a16="http://schemas.microsoft.com/office/drawing/2014/main" id="{4E08FC99-D1E7-DD44-BBDA-9C260944D38D}"/>
              </a:ext>
            </a:extLst>
          </p:cNvPr>
          <p:cNvSpPr>
            <a:spLocks noGrp="1" noChangeArrowheads="1"/>
          </p:cNvSpPr>
          <p:nvPr>
            <p:ph type="title"/>
          </p:nvPr>
        </p:nvSpPr>
        <p:spPr/>
        <p:txBody>
          <a:bodyPr/>
          <a:lstStyle/>
          <a:p>
            <a:pPr eaLnBrk="1" hangingPunct="1"/>
            <a:r>
              <a:rPr lang="en-US" altLang="nb-NO" dirty="0"/>
              <a:t>The Problem with Shortest-Path</a:t>
            </a:r>
          </a:p>
        </p:txBody>
      </p:sp>
      <p:sp>
        <p:nvSpPr>
          <p:cNvPr id="1053810" name="Rectangle 114">
            <a:extLst>
              <a:ext uri="{FF2B5EF4-FFF2-40B4-BE49-F238E27FC236}">
                <a16:creationId xmlns:a16="http://schemas.microsoft.com/office/drawing/2014/main" id="{28FF038F-24FA-4348-BD29-FB13B0EB3B2E}"/>
              </a:ext>
            </a:extLst>
          </p:cNvPr>
          <p:cNvSpPr>
            <a:spLocks noGrp="1" noChangeArrowheads="1"/>
          </p:cNvSpPr>
          <p:nvPr>
            <p:ph type="body" sz="half" idx="4294967295"/>
          </p:nvPr>
        </p:nvSpPr>
        <p:spPr>
          <a:xfrm>
            <a:off x="4892675" y="3514725"/>
            <a:ext cx="3894138" cy="371475"/>
          </a:xfrm>
        </p:spPr>
        <p:txBody>
          <a:bodyPr/>
          <a:lstStyle/>
          <a:p>
            <a:pPr marL="457200" lvl="1" indent="117475" eaLnBrk="1" hangingPunct="1"/>
            <a:r>
              <a:rPr lang="en-US" altLang="nb-NO" sz="1500">
                <a:ea typeface="ＭＳ Ｐゴシック" panose="020B0600070205080204" pitchFamily="34" charset="-128"/>
              </a:rPr>
              <a:t>Changing to A-&gt;C-&gt;D-&gt;E won’t help</a:t>
            </a:r>
          </a:p>
        </p:txBody>
      </p:sp>
      <p:sp>
        <p:nvSpPr>
          <p:cNvPr id="149509" name="Line 121">
            <a:extLst>
              <a:ext uri="{FF2B5EF4-FFF2-40B4-BE49-F238E27FC236}">
                <a16:creationId xmlns:a16="http://schemas.microsoft.com/office/drawing/2014/main" id="{1C6FF5B2-55B5-854C-BC35-DB4C97A08787}"/>
              </a:ext>
            </a:extLst>
          </p:cNvPr>
          <p:cNvSpPr>
            <a:spLocks noChangeShapeType="1"/>
          </p:cNvSpPr>
          <p:nvPr/>
        </p:nvSpPr>
        <p:spPr bwMode="auto">
          <a:xfrm flipH="1">
            <a:off x="1450975" y="3835400"/>
            <a:ext cx="1050925" cy="1265238"/>
          </a:xfrm>
          <a:prstGeom prst="line">
            <a:avLst/>
          </a:prstGeom>
          <a:noFill/>
          <a:ln w="25400">
            <a:solidFill>
              <a:srgbClr val="6C8F93"/>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49510" name="Picture 2">
            <a:extLst>
              <a:ext uri="{FF2B5EF4-FFF2-40B4-BE49-F238E27FC236}">
                <a16:creationId xmlns:a16="http://schemas.microsoft.com/office/drawing/2014/main" id="{8FCEE7ED-45FC-8D44-AEE4-BD965B70AF00}"/>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447800"/>
            <a:ext cx="3886200" cy="248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11" name="Line 4">
            <a:extLst>
              <a:ext uri="{FF2B5EF4-FFF2-40B4-BE49-F238E27FC236}">
                <a16:creationId xmlns:a16="http://schemas.microsoft.com/office/drawing/2014/main" id="{C0D53FA0-756D-B14F-AA25-8D18379D55E3}"/>
              </a:ext>
            </a:extLst>
          </p:cNvPr>
          <p:cNvSpPr>
            <a:spLocks noChangeShapeType="1"/>
          </p:cNvSpPr>
          <p:nvPr/>
        </p:nvSpPr>
        <p:spPr bwMode="auto">
          <a:xfrm rot="20441140" flipV="1">
            <a:off x="6343650" y="4648200"/>
            <a:ext cx="762000" cy="2286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49512" name="Picture 5">
            <a:extLst>
              <a:ext uri="{FF2B5EF4-FFF2-40B4-BE49-F238E27FC236}">
                <a16:creationId xmlns:a16="http://schemas.microsoft.com/office/drawing/2014/main" id="{0D8A85AA-5280-1F4F-8D1A-2906BCEAD0B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6750" y="4175125"/>
            <a:ext cx="9064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13" name="Text Box 6">
            <a:extLst>
              <a:ext uri="{FF2B5EF4-FFF2-40B4-BE49-F238E27FC236}">
                <a16:creationId xmlns:a16="http://schemas.microsoft.com/office/drawing/2014/main" id="{84F0A015-AD82-564A-9277-7DE2FDF3D073}"/>
              </a:ext>
            </a:extLst>
          </p:cNvPr>
          <p:cNvSpPr txBox="1">
            <a:spLocks noChangeArrowheads="1"/>
          </p:cNvSpPr>
          <p:nvPr/>
        </p:nvSpPr>
        <p:spPr bwMode="auto">
          <a:xfrm>
            <a:off x="7040563" y="3917950"/>
            <a:ext cx="874712"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F</a:t>
            </a:r>
          </a:p>
        </p:txBody>
      </p:sp>
      <p:sp>
        <p:nvSpPr>
          <p:cNvPr id="1053705" name="Line 9">
            <a:extLst>
              <a:ext uri="{FF2B5EF4-FFF2-40B4-BE49-F238E27FC236}">
                <a16:creationId xmlns:a16="http://schemas.microsoft.com/office/drawing/2014/main" id="{853AD75F-C159-5F4E-8C4E-2C5BDE1664CC}"/>
              </a:ext>
            </a:extLst>
          </p:cNvPr>
          <p:cNvSpPr>
            <a:spLocks noChangeShapeType="1"/>
          </p:cNvSpPr>
          <p:nvPr/>
        </p:nvSpPr>
        <p:spPr bwMode="auto">
          <a:xfrm flipV="1">
            <a:off x="1914525" y="4667250"/>
            <a:ext cx="1428750" cy="533400"/>
          </a:xfrm>
          <a:prstGeom prst="line">
            <a:avLst/>
          </a:prstGeom>
          <a:noFill/>
          <a:ln w="50800">
            <a:solidFill>
              <a:schemeClr val="accent1"/>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49515" name="Line 10">
            <a:extLst>
              <a:ext uri="{FF2B5EF4-FFF2-40B4-BE49-F238E27FC236}">
                <a16:creationId xmlns:a16="http://schemas.microsoft.com/office/drawing/2014/main" id="{57179A4B-0F3B-844E-9FEF-61E2FDAF2F5A}"/>
              </a:ext>
            </a:extLst>
          </p:cNvPr>
          <p:cNvSpPr>
            <a:spLocks noChangeShapeType="1"/>
          </p:cNvSpPr>
          <p:nvPr/>
        </p:nvSpPr>
        <p:spPr bwMode="auto">
          <a:xfrm>
            <a:off x="3124200" y="5943600"/>
            <a:ext cx="1447800" cy="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49516" name="Line 11">
            <a:extLst>
              <a:ext uri="{FF2B5EF4-FFF2-40B4-BE49-F238E27FC236}">
                <a16:creationId xmlns:a16="http://schemas.microsoft.com/office/drawing/2014/main" id="{13D90066-A45E-364F-9AFC-945C83A3E134}"/>
              </a:ext>
            </a:extLst>
          </p:cNvPr>
          <p:cNvSpPr>
            <a:spLocks noChangeShapeType="1"/>
          </p:cNvSpPr>
          <p:nvPr/>
        </p:nvSpPr>
        <p:spPr bwMode="auto">
          <a:xfrm flipV="1">
            <a:off x="1752600" y="4495800"/>
            <a:ext cx="1600200" cy="5334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49517" name="Line 12">
            <a:extLst>
              <a:ext uri="{FF2B5EF4-FFF2-40B4-BE49-F238E27FC236}">
                <a16:creationId xmlns:a16="http://schemas.microsoft.com/office/drawing/2014/main" id="{EBCC1A01-90AD-5640-9AFB-B73DFC3E9784}"/>
              </a:ext>
            </a:extLst>
          </p:cNvPr>
          <p:cNvSpPr>
            <a:spLocks noChangeShapeType="1"/>
          </p:cNvSpPr>
          <p:nvPr/>
        </p:nvSpPr>
        <p:spPr bwMode="auto">
          <a:xfrm>
            <a:off x="1600200" y="5257800"/>
            <a:ext cx="762000" cy="6096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49518" name="Line 13">
            <a:extLst>
              <a:ext uri="{FF2B5EF4-FFF2-40B4-BE49-F238E27FC236}">
                <a16:creationId xmlns:a16="http://schemas.microsoft.com/office/drawing/2014/main" id="{6B28CAA5-1782-EF48-A578-C9E918C423BC}"/>
              </a:ext>
            </a:extLst>
          </p:cNvPr>
          <p:cNvSpPr>
            <a:spLocks noChangeShapeType="1"/>
          </p:cNvSpPr>
          <p:nvPr/>
        </p:nvSpPr>
        <p:spPr bwMode="auto">
          <a:xfrm>
            <a:off x="4114800" y="4419600"/>
            <a:ext cx="1676400" cy="6096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49519" name="Line 14">
            <a:extLst>
              <a:ext uri="{FF2B5EF4-FFF2-40B4-BE49-F238E27FC236}">
                <a16:creationId xmlns:a16="http://schemas.microsoft.com/office/drawing/2014/main" id="{A3740C50-5374-3E4C-9F1F-19593FC42062}"/>
              </a:ext>
            </a:extLst>
          </p:cNvPr>
          <p:cNvSpPr>
            <a:spLocks noChangeShapeType="1"/>
          </p:cNvSpPr>
          <p:nvPr/>
        </p:nvSpPr>
        <p:spPr bwMode="auto">
          <a:xfrm flipV="1">
            <a:off x="5257800" y="5257800"/>
            <a:ext cx="685800" cy="5334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49520" name="Line 15">
            <a:extLst>
              <a:ext uri="{FF2B5EF4-FFF2-40B4-BE49-F238E27FC236}">
                <a16:creationId xmlns:a16="http://schemas.microsoft.com/office/drawing/2014/main" id="{67807A9D-F66B-E149-8249-F25ADDAAD870}"/>
              </a:ext>
            </a:extLst>
          </p:cNvPr>
          <p:cNvSpPr>
            <a:spLocks noChangeShapeType="1"/>
          </p:cNvSpPr>
          <p:nvPr/>
        </p:nvSpPr>
        <p:spPr bwMode="auto">
          <a:xfrm>
            <a:off x="6477000" y="5181600"/>
            <a:ext cx="762000" cy="3048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49521" name="Picture 16">
            <a:extLst>
              <a:ext uri="{FF2B5EF4-FFF2-40B4-BE49-F238E27FC236}">
                <a16:creationId xmlns:a16="http://schemas.microsoft.com/office/drawing/2014/main" id="{CF36F07D-A968-B14C-BEA4-1B5B6BCACB4A}"/>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2825" y="5638800"/>
            <a:ext cx="9064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22" name="Text Box 17">
            <a:extLst>
              <a:ext uri="{FF2B5EF4-FFF2-40B4-BE49-F238E27FC236}">
                <a16:creationId xmlns:a16="http://schemas.microsoft.com/office/drawing/2014/main" id="{6A4CE20A-5068-EC46-A04F-6316C42A577F}"/>
              </a:ext>
            </a:extLst>
          </p:cNvPr>
          <p:cNvSpPr txBox="1">
            <a:spLocks noChangeArrowheads="1"/>
          </p:cNvSpPr>
          <p:nvPr/>
        </p:nvSpPr>
        <p:spPr bwMode="auto">
          <a:xfrm>
            <a:off x="2287588" y="61150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C</a:t>
            </a:r>
          </a:p>
        </p:txBody>
      </p:sp>
      <p:pic>
        <p:nvPicPr>
          <p:cNvPr id="149523" name="Picture 18">
            <a:extLst>
              <a:ext uri="{FF2B5EF4-FFF2-40B4-BE49-F238E27FC236}">
                <a16:creationId xmlns:a16="http://schemas.microsoft.com/office/drawing/2014/main" id="{C3442E3B-7337-0345-B14C-3D056112792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0863" y="4821238"/>
            <a:ext cx="90646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9524" name="Picture 19">
            <a:extLst>
              <a:ext uri="{FF2B5EF4-FFF2-40B4-BE49-F238E27FC236}">
                <a16:creationId xmlns:a16="http://schemas.microsoft.com/office/drawing/2014/main" id="{FF6D8535-2B38-A445-AA14-E4FD3382D9E5}"/>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87863" y="5638800"/>
            <a:ext cx="90646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25" name="Text Box 20">
            <a:extLst>
              <a:ext uri="{FF2B5EF4-FFF2-40B4-BE49-F238E27FC236}">
                <a16:creationId xmlns:a16="http://schemas.microsoft.com/office/drawing/2014/main" id="{B74A348F-0B93-204D-BED1-8C912BFF2489}"/>
              </a:ext>
            </a:extLst>
          </p:cNvPr>
          <p:cNvSpPr txBox="1">
            <a:spLocks noChangeArrowheads="1"/>
          </p:cNvSpPr>
          <p:nvPr/>
        </p:nvSpPr>
        <p:spPr bwMode="auto">
          <a:xfrm>
            <a:off x="4492625" y="61150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D</a:t>
            </a:r>
          </a:p>
        </p:txBody>
      </p:sp>
      <p:pic>
        <p:nvPicPr>
          <p:cNvPr id="149526" name="Picture 21">
            <a:extLst>
              <a:ext uri="{FF2B5EF4-FFF2-40B4-BE49-F238E27FC236}">
                <a16:creationId xmlns:a16="http://schemas.microsoft.com/office/drawing/2014/main" id="{78CD8BC6-EE08-5843-AC9B-E81272078DD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8338" y="5224463"/>
            <a:ext cx="90646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53719" name="Text Box 23">
            <a:extLst>
              <a:ext uri="{FF2B5EF4-FFF2-40B4-BE49-F238E27FC236}">
                <a16:creationId xmlns:a16="http://schemas.microsoft.com/office/drawing/2014/main" id="{15531097-2A95-CF4F-8C90-EAB01A005F1E}"/>
              </a:ext>
            </a:extLst>
          </p:cNvPr>
          <p:cNvSpPr txBox="1">
            <a:spLocks noChangeArrowheads="1"/>
          </p:cNvSpPr>
          <p:nvPr/>
        </p:nvSpPr>
        <p:spPr bwMode="auto">
          <a:xfrm rot="20353924" flipH="1">
            <a:off x="1976438" y="4992688"/>
            <a:ext cx="140176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2"/>
                </a:solidFill>
              </a:rPr>
              <a:t>80 Mb Traffic</a:t>
            </a:r>
          </a:p>
        </p:txBody>
      </p:sp>
      <p:sp>
        <p:nvSpPr>
          <p:cNvPr id="1053720" name="Text Box 24">
            <a:extLst>
              <a:ext uri="{FF2B5EF4-FFF2-40B4-BE49-F238E27FC236}">
                <a16:creationId xmlns:a16="http://schemas.microsoft.com/office/drawing/2014/main" id="{9D5754B9-74BA-0547-8F2F-2D5F8A22D697}"/>
              </a:ext>
            </a:extLst>
          </p:cNvPr>
          <p:cNvSpPr txBox="1">
            <a:spLocks noChangeArrowheads="1"/>
          </p:cNvSpPr>
          <p:nvPr/>
        </p:nvSpPr>
        <p:spPr bwMode="auto">
          <a:xfrm rot="1235580">
            <a:off x="4154488" y="4370388"/>
            <a:ext cx="143351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2"/>
                </a:solidFill>
              </a:rPr>
              <a:t>35 Mb Drops!</a:t>
            </a:r>
          </a:p>
        </p:txBody>
      </p:sp>
      <p:sp>
        <p:nvSpPr>
          <p:cNvPr id="149529" name="Line 25">
            <a:extLst>
              <a:ext uri="{FF2B5EF4-FFF2-40B4-BE49-F238E27FC236}">
                <a16:creationId xmlns:a16="http://schemas.microsoft.com/office/drawing/2014/main" id="{80A0C36F-EDA8-3844-8F3F-E7222CDCFCF8}"/>
              </a:ext>
            </a:extLst>
          </p:cNvPr>
          <p:cNvSpPr>
            <a:spLocks noChangeShapeType="1"/>
          </p:cNvSpPr>
          <p:nvPr/>
        </p:nvSpPr>
        <p:spPr bwMode="auto">
          <a:xfrm flipV="1">
            <a:off x="1600200" y="4495800"/>
            <a:ext cx="1752600" cy="5842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49530" name="Text Box 26">
            <a:extLst>
              <a:ext uri="{FF2B5EF4-FFF2-40B4-BE49-F238E27FC236}">
                <a16:creationId xmlns:a16="http://schemas.microsoft.com/office/drawing/2014/main" id="{39C31C3A-6786-AD4C-98F7-30D4810F3B20}"/>
              </a:ext>
            </a:extLst>
          </p:cNvPr>
          <p:cNvSpPr txBox="1">
            <a:spLocks noChangeArrowheads="1"/>
          </p:cNvSpPr>
          <p:nvPr/>
        </p:nvSpPr>
        <p:spPr bwMode="auto">
          <a:xfrm>
            <a:off x="779463" y="45656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A</a:t>
            </a:r>
          </a:p>
        </p:txBody>
      </p:sp>
      <p:sp>
        <p:nvSpPr>
          <p:cNvPr id="149531" name="Text Box 27">
            <a:extLst>
              <a:ext uri="{FF2B5EF4-FFF2-40B4-BE49-F238E27FC236}">
                <a16:creationId xmlns:a16="http://schemas.microsoft.com/office/drawing/2014/main" id="{A4C19D2C-EFA1-D542-879C-FA5FA89EC2E0}"/>
              </a:ext>
            </a:extLst>
          </p:cNvPr>
          <p:cNvSpPr txBox="1">
            <a:spLocks noChangeArrowheads="1"/>
          </p:cNvSpPr>
          <p:nvPr/>
        </p:nvSpPr>
        <p:spPr bwMode="auto">
          <a:xfrm>
            <a:off x="3302000" y="39179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B</a:t>
            </a:r>
          </a:p>
        </p:txBody>
      </p:sp>
      <p:pic>
        <p:nvPicPr>
          <p:cNvPr id="149532" name="Picture 28">
            <a:extLst>
              <a:ext uri="{FF2B5EF4-FFF2-40B4-BE49-F238E27FC236}">
                <a16:creationId xmlns:a16="http://schemas.microsoft.com/office/drawing/2014/main" id="{10341988-419E-C042-BA77-CC221DD97E4A}"/>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4822825"/>
            <a:ext cx="9064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 name="Group 29">
            <a:extLst>
              <a:ext uri="{FF2B5EF4-FFF2-40B4-BE49-F238E27FC236}">
                <a16:creationId xmlns:a16="http://schemas.microsoft.com/office/drawing/2014/main" id="{4D12EECE-4696-F94F-9BE3-3933BF9446D0}"/>
              </a:ext>
            </a:extLst>
          </p:cNvPr>
          <p:cNvGrpSpPr>
            <a:grpSpLocks/>
          </p:cNvGrpSpPr>
          <p:nvPr/>
        </p:nvGrpSpPr>
        <p:grpSpPr bwMode="auto">
          <a:xfrm>
            <a:off x="1219200" y="4291013"/>
            <a:ext cx="5813425" cy="2027237"/>
            <a:chOff x="768" y="2703"/>
            <a:chExt cx="3662" cy="1277"/>
          </a:xfrm>
        </p:grpSpPr>
        <p:sp>
          <p:nvSpPr>
            <p:cNvPr id="149574" name="Text Box 30">
              <a:extLst>
                <a:ext uri="{FF2B5EF4-FFF2-40B4-BE49-F238E27FC236}">
                  <a16:creationId xmlns:a16="http://schemas.microsoft.com/office/drawing/2014/main" id="{C8BB20DB-1740-224F-A0FF-09FCA716DDFF}"/>
                </a:ext>
              </a:extLst>
            </p:cNvPr>
            <p:cNvSpPr txBox="1">
              <a:spLocks noChangeArrowheads="1"/>
            </p:cNvSpPr>
            <p:nvPr/>
          </p:nvSpPr>
          <p:spPr bwMode="auto">
            <a:xfrm>
              <a:off x="1388" y="2751"/>
              <a:ext cx="39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1"/>
                  </a:solidFill>
                </a:rPr>
                <a:t>OC-3</a:t>
              </a:r>
            </a:p>
          </p:txBody>
        </p:sp>
        <p:sp>
          <p:nvSpPr>
            <p:cNvPr id="149575" name="Text Box 31">
              <a:extLst>
                <a:ext uri="{FF2B5EF4-FFF2-40B4-BE49-F238E27FC236}">
                  <a16:creationId xmlns:a16="http://schemas.microsoft.com/office/drawing/2014/main" id="{053EEE13-D251-E34D-98B7-C24691AF57D7}"/>
                </a:ext>
              </a:extLst>
            </p:cNvPr>
            <p:cNvSpPr txBox="1">
              <a:spLocks noChangeArrowheads="1"/>
            </p:cNvSpPr>
            <p:nvPr/>
          </p:nvSpPr>
          <p:spPr bwMode="auto">
            <a:xfrm>
              <a:off x="768" y="3519"/>
              <a:ext cx="39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1"/>
                  </a:solidFill>
                </a:rPr>
                <a:t>OC-3</a:t>
              </a:r>
            </a:p>
          </p:txBody>
        </p:sp>
        <p:sp>
          <p:nvSpPr>
            <p:cNvPr id="149576" name="Text Box 32">
              <a:extLst>
                <a:ext uri="{FF2B5EF4-FFF2-40B4-BE49-F238E27FC236}">
                  <a16:creationId xmlns:a16="http://schemas.microsoft.com/office/drawing/2014/main" id="{6E934357-5C7F-0A4E-A7FC-B0DA1578193B}"/>
                </a:ext>
              </a:extLst>
            </p:cNvPr>
            <p:cNvSpPr txBox="1">
              <a:spLocks noChangeArrowheads="1"/>
            </p:cNvSpPr>
            <p:nvPr/>
          </p:nvSpPr>
          <p:spPr bwMode="auto">
            <a:xfrm>
              <a:off x="2784" y="3024"/>
              <a:ext cx="37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rgbClr val="336699"/>
                  </a:solidFill>
                </a:rPr>
                <a:t>DS3</a:t>
              </a:r>
            </a:p>
          </p:txBody>
        </p:sp>
        <p:sp>
          <p:nvSpPr>
            <p:cNvPr id="149577" name="Text Box 33">
              <a:extLst>
                <a:ext uri="{FF2B5EF4-FFF2-40B4-BE49-F238E27FC236}">
                  <a16:creationId xmlns:a16="http://schemas.microsoft.com/office/drawing/2014/main" id="{AEF141BD-5FF0-A74D-A83D-F3A7AEF45FEC}"/>
                </a:ext>
              </a:extLst>
            </p:cNvPr>
            <p:cNvSpPr txBox="1">
              <a:spLocks noChangeArrowheads="1"/>
            </p:cNvSpPr>
            <p:nvPr/>
          </p:nvSpPr>
          <p:spPr bwMode="auto">
            <a:xfrm>
              <a:off x="2184" y="3780"/>
              <a:ext cx="340"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rgbClr val="336699"/>
                  </a:solidFill>
                </a:rPr>
                <a:t>DS3</a:t>
              </a:r>
            </a:p>
          </p:txBody>
        </p:sp>
        <p:sp>
          <p:nvSpPr>
            <p:cNvPr id="149578" name="Text Box 34">
              <a:extLst>
                <a:ext uri="{FF2B5EF4-FFF2-40B4-BE49-F238E27FC236}">
                  <a16:creationId xmlns:a16="http://schemas.microsoft.com/office/drawing/2014/main" id="{F6EB0604-E2EB-664A-91F4-F1F4893A8D99}"/>
                </a:ext>
              </a:extLst>
            </p:cNvPr>
            <p:cNvSpPr txBox="1">
              <a:spLocks noChangeArrowheads="1"/>
            </p:cNvSpPr>
            <p:nvPr/>
          </p:nvSpPr>
          <p:spPr bwMode="auto">
            <a:xfrm>
              <a:off x="3540" y="3504"/>
              <a:ext cx="340"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rgbClr val="336699"/>
                  </a:solidFill>
                </a:rPr>
                <a:t>DS3</a:t>
              </a:r>
            </a:p>
          </p:txBody>
        </p:sp>
        <p:sp>
          <p:nvSpPr>
            <p:cNvPr id="149579" name="Text Box 35">
              <a:extLst>
                <a:ext uri="{FF2B5EF4-FFF2-40B4-BE49-F238E27FC236}">
                  <a16:creationId xmlns:a16="http://schemas.microsoft.com/office/drawing/2014/main" id="{6F5E7FEC-F38B-5B4F-A928-3BBBF627E5BE}"/>
                </a:ext>
              </a:extLst>
            </p:cNvPr>
            <p:cNvSpPr txBox="1">
              <a:spLocks noChangeArrowheads="1"/>
            </p:cNvSpPr>
            <p:nvPr/>
          </p:nvSpPr>
          <p:spPr bwMode="auto">
            <a:xfrm>
              <a:off x="4032" y="3396"/>
              <a:ext cx="39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1"/>
                  </a:solidFill>
                </a:rPr>
                <a:t>OC-3</a:t>
              </a:r>
            </a:p>
          </p:txBody>
        </p:sp>
        <p:sp>
          <p:nvSpPr>
            <p:cNvPr id="149580" name="Text Box 36">
              <a:extLst>
                <a:ext uri="{FF2B5EF4-FFF2-40B4-BE49-F238E27FC236}">
                  <a16:creationId xmlns:a16="http://schemas.microsoft.com/office/drawing/2014/main" id="{CB99F7A4-F618-C240-AB45-74BD01D1399F}"/>
                </a:ext>
              </a:extLst>
            </p:cNvPr>
            <p:cNvSpPr txBox="1">
              <a:spLocks noChangeArrowheads="1"/>
            </p:cNvSpPr>
            <p:nvPr/>
          </p:nvSpPr>
          <p:spPr bwMode="auto">
            <a:xfrm>
              <a:off x="3888" y="2703"/>
              <a:ext cx="39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1"/>
                  </a:solidFill>
                </a:rPr>
                <a:t>OC-3</a:t>
              </a:r>
            </a:p>
          </p:txBody>
        </p:sp>
      </p:grpSp>
      <p:sp>
        <p:nvSpPr>
          <p:cNvPr id="1053733" name="Rectangle 37">
            <a:extLst>
              <a:ext uri="{FF2B5EF4-FFF2-40B4-BE49-F238E27FC236}">
                <a16:creationId xmlns:a16="http://schemas.microsoft.com/office/drawing/2014/main" id="{E6AC9E51-2DB7-D14C-93D6-4FE4AE8D6F75}"/>
              </a:ext>
            </a:extLst>
          </p:cNvPr>
          <p:cNvSpPr>
            <a:spLocks noChangeArrowheads="1"/>
          </p:cNvSpPr>
          <p:nvPr/>
        </p:nvSpPr>
        <p:spPr bwMode="auto">
          <a:xfrm>
            <a:off x="4343400" y="1676400"/>
            <a:ext cx="4443414" cy="609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124" tIns="41061" rIns="82124" bIns="41061">
            <a:spAutoFit/>
          </a:bodyPr>
          <a:lstStyle>
            <a:lvl1pPr marL="228600" indent="-228600"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5000"/>
              </a:lnSpc>
              <a:spcBef>
                <a:spcPct val="50000"/>
              </a:spcBef>
              <a:buClr>
                <a:schemeClr val="tx2"/>
              </a:buClr>
              <a:buSzPct val="100000"/>
              <a:buFont typeface="Wingdings" pitchFamily="2" charset="2"/>
              <a:buChar char="§"/>
            </a:pPr>
            <a:r>
              <a:rPr lang="en-US" altLang="nb-NO" sz="1800" dirty="0"/>
              <a:t>Some links are </a:t>
            </a:r>
            <a:r>
              <a:rPr lang="en-US" altLang="nb-NO" sz="1800" dirty="0">
                <a:solidFill>
                  <a:schemeClr val="accent2"/>
                </a:solidFill>
              </a:rPr>
              <a:t>DS3 (45 Mbps)</a:t>
            </a:r>
            <a:r>
              <a:rPr lang="en-US" altLang="nb-NO" sz="1800" dirty="0"/>
              <a:t>, some are </a:t>
            </a:r>
            <a:r>
              <a:rPr lang="en-US" altLang="nb-NO" sz="1800" dirty="0">
                <a:solidFill>
                  <a:schemeClr val="accent2"/>
                </a:solidFill>
              </a:rPr>
              <a:t>OC-3 (155 Mbps)</a:t>
            </a:r>
          </a:p>
        </p:txBody>
      </p:sp>
      <p:sp>
        <p:nvSpPr>
          <p:cNvPr id="1053734" name="Rectangle 38">
            <a:extLst>
              <a:ext uri="{FF2B5EF4-FFF2-40B4-BE49-F238E27FC236}">
                <a16:creationId xmlns:a16="http://schemas.microsoft.com/office/drawing/2014/main" id="{09CB272B-1CB0-374A-8711-A983ED4F8262}"/>
              </a:ext>
            </a:extLst>
          </p:cNvPr>
          <p:cNvSpPr>
            <a:spLocks noChangeArrowheads="1"/>
          </p:cNvSpPr>
          <p:nvPr/>
        </p:nvSpPr>
        <p:spPr bwMode="auto">
          <a:xfrm>
            <a:off x="4343400" y="2243137"/>
            <a:ext cx="4219809" cy="6092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82124" tIns="41061" rIns="82124" bIns="41061">
            <a:spAutoFit/>
          </a:bodyPr>
          <a:lstStyle>
            <a:lvl1pPr marL="228600" indent="-228600"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5000"/>
              </a:lnSpc>
              <a:spcBef>
                <a:spcPct val="50000"/>
              </a:spcBef>
              <a:buClr>
                <a:schemeClr val="tx2"/>
              </a:buClr>
              <a:buSzPct val="100000"/>
              <a:buFont typeface="Wingdings" pitchFamily="2" charset="2"/>
              <a:buChar char="§"/>
            </a:pPr>
            <a:r>
              <a:rPr lang="en-US" altLang="nb-NO" sz="1800"/>
              <a:t>Router A has 40M of traffic for </a:t>
            </a:r>
            <a:br>
              <a:rPr lang="en-US" altLang="nb-NO" sz="1800"/>
            </a:br>
            <a:r>
              <a:rPr lang="en-US" altLang="nb-NO" sz="1800"/>
              <a:t>router F, 40M of traffic for router G</a:t>
            </a:r>
          </a:p>
        </p:txBody>
      </p:sp>
      <p:sp>
        <p:nvSpPr>
          <p:cNvPr id="149536" name="Text Box 40">
            <a:extLst>
              <a:ext uri="{FF2B5EF4-FFF2-40B4-BE49-F238E27FC236}">
                <a16:creationId xmlns:a16="http://schemas.microsoft.com/office/drawing/2014/main" id="{CC3F2136-7F11-464E-930B-B8501E2FE3E5}"/>
              </a:ext>
            </a:extLst>
          </p:cNvPr>
          <p:cNvSpPr txBox="1">
            <a:spLocks noChangeArrowheads="1"/>
          </p:cNvSpPr>
          <p:nvPr/>
        </p:nvSpPr>
        <p:spPr bwMode="auto">
          <a:xfrm>
            <a:off x="5640388" y="4591050"/>
            <a:ext cx="88582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E</a:t>
            </a:r>
          </a:p>
        </p:txBody>
      </p:sp>
      <p:pic>
        <p:nvPicPr>
          <p:cNvPr id="149537" name="Picture 41">
            <a:extLst>
              <a:ext uri="{FF2B5EF4-FFF2-40B4-BE49-F238E27FC236}">
                <a16:creationId xmlns:a16="http://schemas.microsoft.com/office/drawing/2014/main" id="{9738C1AF-D15E-BB4C-9FE3-D6223FF4AECF}"/>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4173538"/>
            <a:ext cx="9064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9538" name="Text Box 122">
            <a:extLst>
              <a:ext uri="{FF2B5EF4-FFF2-40B4-BE49-F238E27FC236}">
                <a16:creationId xmlns:a16="http://schemas.microsoft.com/office/drawing/2014/main" id="{C8EE2E36-5A05-4D46-B93E-C1D3ED4C31D4}"/>
              </a:ext>
            </a:extLst>
          </p:cNvPr>
          <p:cNvSpPr txBox="1">
            <a:spLocks noChangeArrowheads="1"/>
          </p:cNvSpPr>
          <p:nvPr/>
        </p:nvSpPr>
        <p:spPr bwMode="auto">
          <a:xfrm>
            <a:off x="7018338" y="4946650"/>
            <a:ext cx="9048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G</a:t>
            </a:r>
          </a:p>
        </p:txBody>
      </p:sp>
      <p:graphicFrame>
        <p:nvGraphicFramePr>
          <p:cNvPr id="1053859" name="Group 163">
            <a:extLst>
              <a:ext uri="{FF2B5EF4-FFF2-40B4-BE49-F238E27FC236}">
                <a16:creationId xmlns:a16="http://schemas.microsoft.com/office/drawing/2014/main" id="{91E07FB9-5A54-814D-9F4D-7E3E3C6F94E4}"/>
              </a:ext>
            </a:extLst>
          </p:cNvPr>
          <p:cNvGraphicFramePr>
            <a:graphicFrameLocks noGrp="1"/>
          </p:cNvGraphicFramePr>
          <p:nvPr/>
        </p:nvGraphicFramePr>
        <p:xfrm>
          <a:off x="866775" y="1778000"/>
          <a:ext cx="2768600" cy="1930397"/>
        </p:xfrm>
        <a:graphic>
          <a:graphicData uri="http://schemas.openxmlformats.org/drawingml/2006/table">
            <a:tbl>
              <a:tblPr/>
              <a:tblGrid>
                <a:gridCol w="896938">
                  <a:extLst>
                    <a:ext uri="{9D8B030D-6E8A-4147-A177-3AD203B41FA5}">
                      <a16:colId xmlns:a16="http://schemas.microsoft.com/office/drawing/2014/main" val="20000"/>
                    </a:ext>
                  </a:extLst>
                </a:gridCol>
                <a:gridCol w="935037">
                  <a:extLst>
                    <a:ext uri="{9D8B030D-6E8A-4147-A177-3AD203B41FA5}">
                      <a16:colId xmlns:a16="http://schemas.microsoft.com/office/drawing/2014/main" val="20001"/>
                    </a:ext>
                  </a:extLst>
                </a:gridCol>
                <a:gridCol w="936625">
                  <a:extLst>
                    <a:ext uri="{9D8B030D-6E8A-4147-A177-3AD203B41FA5}">
                      <a16:colId xmlns:a16="http://schemas.microsoft.com/office/drawing/2014/main" val="20002"/>
                    </a:ext>
                  </a:extLst>
                </a:gridCol>
              </a:tblGrid>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bg1"/>
                          </a:solidFill>
                          <a:effectLst/>
                          <a:latin typeface="Arial" charset="0"/>
                        </a:rPr>
                        <a:t>Node</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183B7"/>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bg1"/>
                          </a:solidFill>
                          <a:effectLst/>
                          <a:latin typeface="Arial" charset="0"/>
                        </a:rPr>
                        <a:t>Next-Hop</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183B7"/>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bg1"/>
                          </a:solidFill>
                          <a:effectLst/>
                          <a:latin typeface="Arial" charset="0"/>
                        </a:rPr>
                        <a:t>Cost</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183B7"/>
                    </a:solidFill>
                  </a:tcPr>
                </a:tc>
                <a:extLst>
                  <a:ext uri="{0D108BD9-81ED-4DB2-BD59-A6C34878D82A}">
                    <a16:rowId xmlns:a16="http://schemas.microsoft.com/office/drawing/2014/main" val="10000"/>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B</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B</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10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1"/>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C</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C</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10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2"/>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D</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C</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dirty="0">
                          <a:ln>
                            <a:noFill/>
                          </a:ln>
                          <a:solidFill>
                            <a:schemeClr val="tx1"/>
                          </a:solidFill>
                          <a:effectLst/>
                          <a:latin typeface="Arial" charset="0"/>
                        </a:rPr>
                        <a:t>20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3"/>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E</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B</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20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4"/>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F</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B</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30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5"/>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G</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B</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dirty="0">
                          <a:ln>
                            <a:noFill/>
                          </a:ln>
                          <a:solidFill>
                            <a:schemeClr val="tx1"/>
                          </a:solidFill>
                          <a:effectLst/>
                          <a:latin typeface="Arial" charset="0"/>
                        </a:rPr>
                        <a:t>30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6"/>
                  </a:ext>
                </a:extLst>
              </a:tr>
            </a:tbl>
          </a:graphicData>
        </a:graphic>
      </p:graphicFrame>
      <p:sp>
        <p:nvSpPr>
          <p:cNvPr id="149573" name="Rectangle 164">
            <a:extLst>
              <a:ext uri="{FF2B5EF4-FFF2-40B4-BE49-F238E27FC236}">
                <a16:creationId xmlns:a16="http://schemas.microsoft.com/office/drawing/2014/main" id="{4F50E7E7-044E-2B45-A355-61BFD8248E39}"/>
              </a:ext>
            </a:extLst>
          </p:cNvPr>
          <p:cNvSpPr>
            <a:spLocks noChangeArrowheads="1"/>
          </p:cNvSpPr>
          <p:nvPr/>
        </p:nvSpPr>
        <p:spPr bwMode="auto">
          <a:xfrm>
            <a:off x="3865563" y="1066800"/>
            <a:ext cx="4668837" cy="571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buFont typeface="Wingdings" pitchFamily="2" charset="2"/>
              <a:buNone/>
            </a:pPr>
            <a:r>
              <a:rPr lang="en-US" altLang="nb-NO" sz="1800" b="1" baseline="-25000">
                <a:solidFill>
                  <a:srgbClr val="000000"/>
                </a:solidFill>
              </a:rPr>
              <a:t>IP (Mostly) Uses Destination-Based Least-Cost Routing Alternate Path Under Utilized</a:t>
            </a:r>
          </a:p>
        </p:txBody>
      </p:sp>
    </p:spTree>
    <p:extLst>
      <p:ext uri="{BB962C8B-B14F-4D97-AF65-F5344CB8AC3E}">
        <p14:creationId xmlns:p14="http://schemas.microsoft.com/office/powerpoint/2010/main" val="1010102038"/>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05373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499"/>
                                          </p:stCondLst>
                                        </p:cTn>
                                        <p:tgtEl>
                                          <p:spTgt spid="2"/>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499"/>
                                          </p:stCondLst>
                                        </p:cTn>
                                        <p:tgtEl>
                                          <p:spTgt spid="1053734">
                                            <p:txEl>
                                              <p:pRg st="0" end="0"/>
                                            </p:txEl>
                                          </p:spTgt>
                                        </p:tgtEl>
                                        <p:attrNameLst>
                                          <p:attrName>style.visibility</p:attrName>
                                        </p:attrNameLst>
                                      </p:cBhvr>
                                      <p:to>
                                        <p:strVal val="visible"/>
                                      </p:to>
                                    </p:set>
                                  </p:childTnLst>
                                </p:cTn>
                              </p:par>
                              <p:par>
                                <p:cTn id="13" presetID="2" presetClass="entr" presetSubtype="8" fill="hold" nodeType="withEffect">
                                  <p:stCondLst>
                                    <p:cond delay="0"/>
                                  </p:stCondLst>
                                  <p:childTnLst>
                                    <p:set>
                                      <p:cBhvr>
                                        <p:cTn id="14" dur="1" fill="hold">
                                          <p:stCondLst>
                                            <p:cond delay="0"/>
                                          </p:stCondLst>
                                        </p:cTn>
                                        <p:tgtEl>
                                          <p:spTgt spid="1053705"/>
                                        </p:tgtEl>
                                        <p:attrNameLst>
                                          <p:attrName>style.visibility</p:attrName>
                                        </p:attrNameLst>
                                      </p:cBhvr>
                                      <p:to>
                                        <p:strVal val="visible"/>
                                      </p:to>
                                    </p:set>
                                    <p:anim calcmode="lin" valueType="num">
                                      <p:cBhvr additive="base">
                                        <p:cTn id="15" dur="500" fill="hold"/>
                                        <p:tgtEl>
                                          <p:spTgt spid="1053705"/>
                                        </p:tgtEl>
                                        <p:attrNameLst>
                                          <p:attrName>ppt_x</p:attrName>
                                        </p:attrNameLst>
                                      </p:cBhvr>
                                      <p:tavLst>
                                        <p:tav tm="0">
                                          <p:val>
                                            <p:strVal val="0-#ppt_w/2"/>
                                          </p:val>
                                        </p:tav>
                                        <p:tav tm="100000">
                                          <p:val>
                                            <p:strVal val="#ppt_x"/>
                                          </p:val>
                                        </p:tav>
                                      </p:tavLst>
                                    </p:anim>
                                    <p:anim calcmode="lin" valueType="num">
                                      <p:cBhvr additive="base">
                                        <p:cTn id="16" dur="500" fill="hold"/>
                                        <p:tgtEl>
                                          <p:spTgt spid="1053705"/>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1053719"/>
                                        </p:tgtEl>
                                        <p:attrNameLst>
                                          <p:attrName>style.visibility</p:attrName>
                                        </p:attrNameLst>
                                      </p:cBhvr>
                                      <p:to>
                                        <p:strVal val="visible"/>
                                      </p:to>
                                    </p:set>
                                    <p:anim calcmode="lin" valueType="num">
                                      <p:cBhvr additive="base">
                                        <p:cTn id="19" dur="500" fill="hold"/>
                                        <p:tgtEl>
                                          <p:spTgt spid="1053719"/>
                                        </p:tgtEl>
                                        <p:attrNameLst>
                                          <p:attrName>ppt_x</p:attrName>
                                        </p:attrNameLst>
                                      </p:cBhvr>
                                      <p:tavLst>
                                        <p:tav tm="0">
                                          <p:val>
                                            <p:strVal val="0-#ppt_w/2"/>
                                          </p:val>
                                        </p:tav>
                                        <p:tav tm="100000">
                                          <p:val>
                                            <p:strVal val="#ppt_x"/>
                                          </p:val>
                                        </p:tav>
                                      </p:tavLst>
                                    </p:anim>
                                    <p:anim calcmode="lin" valueType="num">
                                      <p:cBhvr additive="base">
                                        <p:cTn id="20" dur="500" fill="hold"/>
                                        <p:tgtEl>
                                          <p:spTgt spid="1053719"/>
                                        </p:tgtEl>
                                        <p:attrNameLst>
                                          <p:attrName>ppt_y</p:attrName>
                                        </p:attrNameLst>
                                      </p:cBhvr>
                                      <p:tavLst>
                                        <p:tav tm="0">
                                          <p:val>
                                            <p:strVal val="#ppt_y"/>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499"/>
                                          </p:stCondLst>
                                        </p:cTn>
                                        <p:tgtEl>
                                          <p:spTgt spid="1053735">
                                            <p:txEl>
                                              <p:pRg st="0" end="0"/>
                                            </p:txEl>
                                          </p:spTgt>
                                        </p:tgtEl>
                                        <p:attrNameLst>
                                          <p:attrName>style.visibility</p:attrName>
                                        </p:attrNameLst>
                                      </p:cBhvr>
                                      <p:to>
                                        <p:strVal val="visible"/>
                                      </p:to>
                                    </p:set>
                                  </p:childTnLst>
                                </p:cTn>
                              </p:par>
                              <p:par>
                                <p:cTn id="25" presetID="2" presetClass="entr" presetSubtype="8" fill="hold" grpId="0" nodeType="withEffect">
                                  <p:stCondLst>
                                    <p:cond delay="0"/>
                                  </p:stCondLst>
                                  <p:childTnLst>
                                    <p:set>
                                      <p:cBhvr>
                                        <p:cTn id="26" dur="1" fill="hold">
                                          <p:stCondLst>
                                            <p:cond delay="0"/>
                                          </p:stCondLst>
                                        </p:cTn>
                                        <p:tgtEl>
                                          <p:spTgt spid="1053720"/>
                                        </p:tgtEl>
                                        <p:attrNameLst>
                                          <p:attrName>style.visibility</p:attrName>
                                        </p:attrNameLst>
                                      </p:cBhvr>
                                      <p:to>
                                        <p:strVal val="visible"/>
                                      </p:to>
                                    </p:set>
                                    <p:anim calcmode="lin" valueType="num">
                                      <p:cBhvr additive="base">
                                        <p:cTn id="27" dur="500" fill="hold"/>
                                        <p:tgtEl>
                                          <p:spTgt spid="1053720"/>
                                        </p:tgtEl>
                                        <p:attrNameLst>
                                          <p:attrName>ppt_x</p:attrName>
                                        </p:attrNameLst>
                                      </p:cBhvr>
                                      <p:tavLst>
                                        <p:tav tm="0">
                                          <p:val>
                                            <p:strVal val="0-#ppt_w/2"/>
                                          </p:val>
                                        </p:tav>
                                        <p:tav tm="100000">
                                          <p:val>
                                            <p:strVal val="#ppt_x"/>
                                          </p:val>
                                        </p:tav>
                                      </p:tavLst>
                                    </p:anim>
                                    <p:anim calcmode="lin" valueType="num">
                                      <p:cBhvr additive="base">
                                        <p:cTn id="28" dur="500" fill="hold"/>
                                        <p:tgtEl>
                                          <p:spTgt spid="1053720"/>
                                        </p:tgtEl>
                                        <p:attrNameLst>
                                          <p:attrName>ppt_y</p:attrName>
                                        </p:attrNameLst>
                                      </p:cBhvr>
                                      <p:tavLst>
                                        <p:tav tm="0">
                                          <p:val>
                                            <p:strVal val="#ppt_y"/>
                                          </p:val>
                                        </p:tav>
                                        <p:tav tm="100000">
                                          <p:val>
                                            <p:strVal val="#ppt_y"/>
                                          </p:val>
                                        </p:tav>
                                      </p:tavLst>
                                    </p:anim>
                                  </p:childTnLst>
                                </p:cTn>
                              </p:par>
                              <p:par>
                                <p:cTn id="29" presetID="1" presetClass="entr" presetSubtype="0" fill="hold" grpId="0" nodeType="withEffect">
                                  <p:stCondLst>
                                    <p:cond delay="0"/>
                                  </p:stCondLst>
                                  <p:childTnLst>
                                    <p:set>
                                      <p:cBhvr>
                                        <p:cTn id="30" dur="1" fill="hold">
                                          <p:stCondLst>
                                            <p:cond delay="499"/>
                                          </p:stCondLst>
                                        </p:cTn>
                                        <p:tgtEl>
                                          <p:spTgt spid="1053810">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3735" grpId="0" build="p" autoUpdateAnimBg="0"/>
      <p:bldP spid="1053810" grpId="0" build="p" autoUpdateAnimBg="0"/>
      <p:bldP spid="1053719" grpId="0" autoUpdateAnimBg="0"/>
      <p:bldP spid="1053720" grpId="0" autoUpdateAnimBg="0"/>
      <p:bldP spid="1053733" grpId="0" build="p" autoUpdateAnimBg="0"/>
      <p:bldP spid="1053734" grpId="0" build="p" autoUpdateAnimBg="0"/>
    </p:bldLst>
  </p:timing>
</p:sld>
</file>

<file path=ppt/slides/slide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1554" name="Line 12">
            <a:extLst>
              <a:ext uri="{FF2B5EF4-FFF2-40B4-BE49-F238E27FC236}">
                <a16:creationId xmlns:a16="http://schemas.microsoft.com/office/drawing/2014/main" id="{2BF40BDB-E02B-0242-AAE5-C31E9A1B9918}"/>
              </a:ext>
            </a:extLst>
          </p:cNvPr>
          <p:cNvSpPr>
            <a:spLocks noChangeShapeType="1"/>
          </p:cNvSpPr>
          <p:nvPr/>
        </p:nvSpPr>
        <p:spPr bwMode="auto">
          <a:xfrm flipH="1">
            <a:off x="1450975" y="3835400"/>
            <a:ext cx="1050925" cy="1265238"/>
          </a:xfrm>
          <a:prstGeom prst="line">
            <a:avLst/>
          </a:prstGeom>
          <a:noFill/>
          <a:ln w="25400">
            <a:solidFill>
              <a:srgbClr val="6C8F93"/>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51555" name="Picture 2">
            <a:extLst>
              <a:ext uri="{FF2B5EF4-FFF2-40B4-BE49-F238E27FC236}">
                <a16:creationId xmlns:a16="http://schemas.microsoft.com/office/drawing/2014/main" id="{3BE2AACF-121B-5E44-9C44-F343CB3B555C}"/>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447800"/>
            <a:ext cx="3886200" cy="248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56" name="Rectangle 119">
            <a:extLst>
              <a:ext uri="{FF2B5EF4-FFF2-40B4-BE49-F238E27FC236}">
                <a16:creationId xmlns:a16="http://schemas.microsoft.com/office/drawing/2014/main" id="{7FE26547-DC31-4F48-A342-9CEE6E4F5D6F}"/>
              </a:ext>
            </a:extLst>
          </p:cNvPr>
          <p:cNvSpPr>
            <a:spLocks noGrp="1" noChangeArrowheads="1"/>
          </p:cNvSpPr>
          <p:nvPr>
            <p:ph type="title"/>
          </p:nvPr>
        </p:nvSpPr>
        <p:spPr/>
        <p:txBody>
          <a:bodyPr/>
          <a:lstStyle/>
          <a:p>
            <a:pPr eaLnBrk="1" hangingPunct="1"/>
            <a:r>
              <a:rPr lang="en-US" altLang="nb-NO"/>
              <a:t>How MPLS TE Solves the Problem</a:t>
            </a:r>
          </a:p>
        </p:txBody>
      </p:sp>
      <p:sp>
        <p:nvSpPr>
          <p:cNvPr id="151557" name="Rectangle 122">
            <a:extLst>
              <a:ext uri="{FF2B5EF4-FFF2-40B4-BE49-F238E27FC236}">
                <a16:creationId xmlns:a16="http://schemas.microsoft.com/office/drawing/2014/main" id="{5AE41DBC-1CD8-EC49-A4E0-9FEE6529E511}"/>
              </a:ext>
            </a:extLst>
          </p:cNvPr>
          <p:cNvSpPr>
            <a:spLocks noGrp="1" noChangeArrowheads="1"/>
          </p:cNvSpPr>
          <p:nvPr>
            <p:ph type="body" sz="half" idx="4294967295"/>
          </p:nvPr>
        </p:nvSpPr>
        <p:spPr>
          <a:xfrm>
            <a:off x="4572000" y="1371600"/>
            <a:ext cx="3863975" cy="5029200"/>
          </a:xfrm>
        </p:spPr>
        <p:txBody>
          <a:bodyPr/>
          <a:lstStyle/>
          <a:p>
            <a:pPr marL="228600" indent="-228600" eaLnBrk="1" hangingPunct="1"/>
            <a:r>
              <a:rPr lang="en-US" altLang="nb-NO" sz="1800"/>
              <a:t>Router A sees all links</a:t>
            </a:r>
          </a:p>
          <a:p>
            <a:pPr marL="228600" indent="-228600" eaLnBrk="1" hangingPunct="1"/>
            <a:r>
              <a:rPr lang="en-US" altLang="nb-NO" sz="1800"/>
              <a:t>Router A computes paths on properties other than just </a:t>
            </a:r>
            <a:br>
              <a:rPr lang="en-US" altLang="nb-NO" sz="1800"/>
            </a:br>
            <a:r>
              <a:rPr lang="en-US" altLang="nb-NO" sz="1800"/>
              <a:t>shortest cost; creation of 2 tunnels</a:t>
            </a:r>
          </a:p>
          <a:p>
            <a:pPr marL="228600" indent="-228600" eaLnBrk="1" hangingPunct="1"/>
            <a:r>
              <a:rPr lang="en-US" altLang="nb-NO" sz="1800">
                <a:solidFill>
                  <a:schemeClr val="accent2"/>
                </a:solidFill>
              </a:rPr>
              <a:t>No link oversubscribed!</a:t>
            </a:r>
          </a:p>
        </p:txBody>
      </p:sp>
      <p:sp>
        <p:nvSpPr>
          <p:cNvPr id="151558" name="Text Box 5">
            <a:extLst>
              <a:ext uri="{FF2B5EF4-FFF2-40B4-BE49-F238E27FC236}">
                <a16:creationId xmlns:a16="http://schemas.microsoft.com/office/drawing/2014/main" id="{77FACCFF-07CF-DC45-91FB-EA9780ECBDE1}"/>
              </a:ext>
            </a:extLst>
          </p:cNvPr>
          <p:cNvSpPr txBox="1">
            <a:spLocks noChangeArrowheads="1"/>
          </p:cNvSpPr>
          <p:nvPr/>
        </p:nvSpPr>
        <p:spPr bwMode="auto">
          <a:xfrm>
            <a:off x="2287588" y="61150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C</a:t>
            </a:r>
          </a:p>
        </p:txBody>
      </p:sp>
      <p:sp>
        <p:nvSpPr>
          <p:cNvPr id="151559" name="Text Box 6">
            <a:extLst>
              <a:ext uri="{FF2B5EF4-FFF2-40B4-BE49-F238E27FC236}">
                <a16:creationId xmlns:a16="http://schemas.microsoft.com/office/drawing/2014/main" id="{D8398AFA-D6B7-1E46-9609-058A3C7AB278}"/>
              </a:ext>
            </a:extLst>
          </p:cNvPr>
          <p:cNvSpPr txBox="1">
            <a:spLocks noChangeArrowheads="1"/>
          </p:cNvSpPr>
          <p:nvPr/>
        </p:nvSpPr>
        <p:spPr bwMode="auto">
          <a:xfrm>
            <a:off x="4492625" y="61150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D</a:t>
            </a:r>
          </a:p>
        </p:txBody>
      </p:sp>
      <p:grpSp>
        <p:nvGrpSpPr>
          <p:cNvPr id="2" name="Group 7">
            <a:extLst>
              <a:ext uri="{FF2B5EF4-FFF2-40B4-BE49-F238E27FC236}">
                <a16:creationId xmlns:a16="http://schemas.microsoft.com/office/drawing/2014/main" id="{00C3B6CF-11CB-9241-A898-F0F8E23855F3}"/>
              </a:ext>
            </a:extLst>
          </p:cNvPr>
          <p:cNvGrpSpPr>
            <a:grpSpLocks/>
          </p:cNvGrpSpPr>
          <p:nvPr/>
        </p:nvGrpSpPr>
        <p:grpSpPr bwMode="auto">
          <a:xfrm>
            <a:off x="1901825" y="4575178"/>
            <a:ext cx="5238750" cy="742951"/>
            <a:chOff x="1206" y="2878"/>
            <a:chExt cx="3300" cy="468"/>
          </a:xfrm>
        </p:grpSpPr>
        <p:sp>
          <p:nvSpPr>
            <p:cNvPr id="151630" name="Text Box 8">
              <a:extLst>
                <a:ext uri="{FF2B5EF4-FFF2-40B4-BE49-F238E27FC236}">
                  <a16:creationId xmlns:a16="http://schemas.microsoft.com/office/drawing/2014/main" id="{13D7C202-15DC-814F-AA20-CC0901C93675}"/>
                </a:ext>
              </a:extLst>
            </p:cNvPr>
            <p:cNvSpPr txBox="1">
              <a:spLocks noChangeArrowheads="1"/>
            </p:cNvSpPr>
            <p:nvPr/>
          </p:nvSpPr>
          <p:spPr bwMode="auto">
            <a:xfrm rot="20312545" flipH="1">
              <a:off x="1396" y="3125"/>
              <a:ext cx="505" cy="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800" b="1" dirty="0">
                  <a:solidFill>
                    <a:schemeClr val="accent2"/>
                  </a:solidFill>
                </a:rPr>
                <a:t>40 Mb</a:t>
              </a:r>
            </a:p>
          </p:txBody>
        </p:sp>
        <p:sp>
          <p:nvSpPr>
            <p:cNvPr id="151631" name="Line 9">
              <a:extLst>
                <a:ext uri="{FF2B5EF4-FFF2-40B4-BE49-F238E27FC236}">
                  <a16:creationId xmlns:a16="http://schemas.microsoft.com/office/drawing/2014/main" id="{9ED4FC96-1902-654F-ADBF-EF0AA8C7E3AF}"/>
                </a:ext>
              </a:extLst>
            </p:cNvPr>
            <p:cNvSpPr>
              <a:spLocks noChangeShapeType="1"/>
            </p:cNvSpPr>
            <p:nvPr/>
          </p:nvSpPr>
          <p:spPr bwMode="auto">
            <a:xfrm>
              <a:off x="2654" y="2878"/>
              <a:ext cx="864" cy="336"/>
            </a:xfrm>
            <a:prstGeom prst="line">
              <a:avLst/>
            </a:prstGeom>
            <a:noFill/>
            <a:ln w="38100">
              <a:solidFill>
                <a:schemeClr val="accent1"/>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632" name="Line 10">
              <a:extLst>
                <a:ext uri="{FF2B5EF4-FFF2-40B4-BE49-F238E27FC236}">
                  <a16:creationId xmlns:a16="http://schemas.microsoft.com/office/drawing/2014/main" id="{0FC36611-9862-E343-A8DB-054A3B3D40AA}"/>
                </a:ext>
              </a:extLst>
            </p:cNvPr>
            <p:cNvSpPr>
              <a:spLocks noChangeShapeType="1"/>
            </p:cNvSpPr>
            <p:nvPr/>
          </p:nvSpPr>
          <p:spPr bwMode="auto">
            <a:xfrm rot="19873084" flipV="1">
              <a:off x="4203" y="3050"/>
              <a:ext cx="303" cy="76"/>
            </a:xfrm>
            <a:prstGeom prst="line">
              <a:avLst/>
            </a:prstGeom>
            <a:noFill/>
            <a:ln w="38100">
              <a:solidFill>
                <a:schemeClr val="accent1"/>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633" name="Line 11">
              <a:extLst>
                <a:ext uri="{FF2B5EF4-FFF2-40B4-BE49-F238E27FC236}">
                  <a16:creationId xmlns:a16="http://schemas.microsoft.com/office/drawing/2014/main" id="{32419D24-E1A6-A44D-BF54-89F446DBDCC4}"/>
                </a:ext>
              </a:extLst>
            </p:cNvPr>
            <p:cNvSpPr>
              <a:spLocks noChangeShapeType="1"/>
            </p:cNvSpPr>
            <p:nvPr/>
          </p:nvSpPr>
          <p:spPr bwMode="auto">
            <a:xfrm flipV="1">
              <a:off x="1206" y="2940"/>
              <a:ext cx="900" cy="336"/>
            </a:xfrm>
            <a:prstGeom prst="line">
              <a:avLst/>
            </a:prstGeom>
            <a:noFill/>
            <a:ln w="50800">
              <a:solidFill>
                <a:schemeClr val="accent1"/>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grpSp>
      <p:grpSp>
        <p:nvGrpSpPr>
          <p:cNvPr id="151561" name="Group 13">
            <a:extLst>
              <a:ext uri="{FF2B5EF4-FFF2-40B4-BE49-F238E27FC236}">
                <a16:creationId xmlns:a16="http://schemas.microsoft.com/office/drawing/2014/main" id="{501D3502-D992-764C-B291-88CFC538E016}"/>
              </a:ext>
            </a:extLst>
          </p:cNvPr>
          <p:cNvGrpSpPr>
            <a:grpSpLocks/>
          </p:cNvGrpSpPr>
          <p:nvPr/>
        </p:nvGrpSpPr>
        <p:grpSpPr bwMode="auto">
          <a:xfrm>
            <a:off x="1219200" y="4291013"/>
            <a:ext cx="5813425" cy="2027237"/>
            <a:chOff x="768" y="2703"/>
            <a:chExt cx="3662" cy="1277"/>
          </a:xfrm>
        </p:grpSpPr>
        <p:sp>
          <p:nvSpPr>
            <p:cNvPr id="151623" name="Text Box 14">
              <a:extLst>
                <a:ext uri="{FF2B5EF4-FFF2-40B4-BE49-F238E27FC236}">
                  <a16:creationId xmlns:a16="http://schemas.microsoft.com/office/drawing/2014/main" id="{79E4A2F1-C7CF-D146-A527-418BB8BC8277}"/>
                </a:ext>
              </a:extLst>
            </p:cNvPr>
            <p:cNvSpPr txBox="1">
              <a:spLocks noChangeArrowheads="1"/>
            </p:cNvSpPr>
            <p:nvPr/>
          </p:nvSpPr>
          <p:spPr bwMode="auto">
            <a:xfrm>
              <a:off x="1388" y="2751"/>
              <a:ext cx="39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1"/>
                  </a:solidFill>
                </a:rPr>
                <a:t>OC-3</a:t>
              </a:r>
            </a:p>
          </p:txBody>
        </p:sp>
        <p:sp>
          <p:nvSpPr>
            <p:cNvPr id="151624" name="Text Box 15">
              <a:extLst>
                <a:ext uri="{FF2B5EF4-FFF2-40B4-BE49-F238E27FC236}">
                  <a16:creationId xmlns:a16="http://schemas.microsoft.com/office/drawing/2014/main" id="{B3234479-5218-AC40-BC17-A2B4C85EC8A2}"/>
                </a:ext>
              </a:extLst>
            </p:cNvPr>
            <p:cNvSpPr txBox="1">
              <a:spLocks noChangeArrowheads="1"/>
            </p:cNvSpPr>
            <p:nvPr/>
          </p:nvSpPr>
          <p:spPr bwMode="auto">
            <a:xfrm>
              <a:off x="768" y="3519"/>
              <a:ext cx="39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1"/>
                  </a:solidFill>
                </a:rPr>
                <a:t>OC-3</a:t>
              </a:r>
            </a:p>
          </p:txBody>
        </p:sp>
        <p:sp>
          <p:nvSpPr>
            <p:cNvPr id="151625" name="Text Box 16">
              <a:extLst>
                <a:ext uri="{FF2B5EF4-FFF2-40B4-BE49-F238E27FC236}">
                  <a16:creationId xmlns:a16="http://schemas.microsoft.com/office/drawing/2014/main" id="{B179E760-93F6-AF43-AA6B-333E39B627AB}"/>
                </a:ext>
              </a:extLst>
            </p:cNvPr>
            <p:cNvSpPr txBox="1">
              <a:spLocks noChangeArrowheads="1"/>
            </p:cNvSpPr>
            <p:nvPr/>
          </p:nvSpPr>
          <p:spPr bwMode="auto">
            <a:xfrm>
              <a:off x="2784" y="3024"/>
              <a:ext cx="37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rgbClr val="336699"/>
                  </a:solidFill>
                </a:rPr>
                <a:t>DS3</a:t>
              </a:r>
            </a:p>
          </p:txBody>
        </p:sp>
        <p:sp>
          <p:nvSpPr>
            <p:cNvPr id="151626" name="Text Box 17">
              <a:extLst>
                <a:ext uri="{FF2B5EF4-FFF2-40B4-BE49-F238E27FC236}">
                  <a16:creationId xmlns:a16="http://schemas.microsoft.com/office/drawing/2014/main" id="{84687CC0-DE62-E44A-8FF4-9FEF894D29D9}"/>
                </a:ext>
              </a:extLst>
            </p:cNvPr>
            <p:cNvSpPr txBox="1">
              <a:spLocks noChangeArrowheads="1"/>
            </p:cNvSpPr>
            <p:nvPr/>
          </p:nvSpPr>
          <p:spPr bwMode="auto">
            <a:xfrm>
              <a:off x="2184" y="3780"/>
              <a:ext cx="340"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rgbClr val="336699"/>
                  </a:solidFill>
                </a:rPr>
                <a:t>DS3</a:t>
              </a:r>
            </a:p>
          </p:txBody>
        </p:sp>
        <p:sp>
          <p:nvSpPr>
            <p:cNvPr id="151627" name="Text Box 18">
              <a:extLst>
                <a:ext uri="{FF2B5EF4-FFF2-40B4-BE49-F238E27FC236}">
                  <a16:creationId xmlns:a16="http://schemas.microsoft.com/office/drawing/2014/main" id="{4131DC4A-F5E3-C148-9975-6D7FDF57009B}"/>
                </a:ext>
              </a:extLst>
            </p:cNvPr>
            <p:cNvSpPr txBox="1">
              <a:spLocks noChangeArrowheads="1"/>
            </p:cNvSpPr>
            <p:nvPr/>
          </p:nvSpPr>
          <p:spPr bwMode="auto">
            <a:xfrm>
              <a:off x="3540" y="3504"/>
              <a:ext cx="340"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rgbClr val="336699"/>
                  </a:solidFill>
                </a:rPr>
                <a:t>DS3</a:t>
              </a:r>
            </a:p>
          </p:txBody>
        </p:sp>
        <p:sp>
          <p:nvSpPr>
            <p:cNvPr id="151628" name="Text Box 19">
              <a:extLst>
                <a:ext uri="{FF2B5EF4-FFF2-40B4-BE49-F238E27FC236}">
                  <a16:creationId xmlns:a16="http://schemas.microsoft.com/office/drawing/2014/main" id="{1C864D39-D00E-434F-B620-42B1BA11C39E}"/>
                </a:ext>
              </a:extLst>
            </p:cNvPr>
            <p:cNvSpPr txBox="1">
              <a:spLocks noChangeArrowheads="1"/>
            </p:cNvSpPr>
            <p:nvPr/>
          </p:nvSpPr>
          <p:spPr bwMode="auto">
            <a:xfrm>
              <a:off x="4032" y="3396"/>
              <a:ext cx="39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1"/>
                  </a:solidFill>
                </a:rPr>
                <a:t>OC-3</a:t>
              </a:r>
            </a:p>
          </p:txBody>
        </p:sp>
        <p:sp>
          <p:nvSpPr>
            <p:cNvPr id="151629" name="Text Box 20">
              <a:extLst>
                <a:ext uri="{FF2B5EF4-FFF2-40B4-BE49-F238E27FC236}">
                  <a16:creationId xmlns:a16="http://schemas.microsoft.com/office/drawing/2014/main" id="{026CD8C8-DC7C-2347-9E2A-A4F17DB04188}"/>
                </a:ext>
              </a:extLst>
            </p:cNvPr>
            <p:cNvSpPr txBox="1">
              <a:spLocks noChangeArrowheads="1"/>
            </p:cNvSpPr>
            <p:nvPr/>
          </p:nvSpPr>
          <p:spPr bwMode="auto">
            <a:xfrm>
              <a:off x="3888" y="2703"/>
              <a:ext cx="398"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600" b="1">
                  <a:solidFill>
                    <a:schemeClr val="accent1"/>
                  </a:solidFill>
                </a:rPr>
                <a:t>OC-3</a:t>
              </a:r>
            </a:p>
          </p:txBody>
        </p:sp>
      </p:grpSp>
      <p:sp>
        <p:nvSpPr>
          <p:cNvPr id="151562" name="Line 21">
            <a:extLst>
              <a:ext uri="{FF2B5EF4-FFF2-40B4-BE49-F238E27FC236}">
                <a16:creationId xmlns:a16="http://schemas.microsoft.com/office/drawing/2014/main" id="{C1BC43DF-F754-7F4B-AF4F-AA9B86EEFAF8}"/>
              </a:ext>
            </a:extLst>
          </p:cNvPr>
          <p:cNvSpPr>
            <a:spLocks noChangeShapeType="1"/>
          </p:cNvSpPr>
          <p:nvPr/>
        </p:nvSpPr>
        <p:spPr bwMode="auto">
          <a:xfrm rot="20441140" flipV="1">
            <a:off x="6343650" y="4648200"/>
            <a:ext cx="762000" cy="2286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51563" name="Picture 22">
            <a:extLst>
              <a:ext uri="{FF2B5EF4-FFF2-40B4-BE49-F238E27FC236}">
                <a16:creationId xmlns:a16="http://schemas.microsoft.com/office/drawing/2014/main" id="{9426E05E-6943-8244-85D8-246FC1CB9F4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6750" y="4175125"/>
            <a:ext cx="9064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64" name="Text Box 23">
            <a:extLst>
              <a:ext uri="{FF2B5EF4-FFF2-40B4-BE49-F238E27FC236}">
                <a16:creationId xmlns:a16="http://schemas.microsoft.com/office/drawing/2014/main" id="{0F4A534C-835F-2A4B-8BCC-F4A4B596C122}"/>
              </a:ext>
            </a:extLst>
          </p:cNvPr>
          <p:cNvSpPr txBox="1">
            <a:spLocks noChangeArrowheads="1"/>
          </p:cNvSpPr>
          <p:nvPr/>
        </p:nvSpPr>
        <p:spPr bwMode="auto">
          <a:xfrm>
            <a:off x="7040563" y="3917950"/>
            <a:ext cx="874712"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F</a:t>
            </a:r>
          </a:p>
        </p:txBody>
      </p:sp>
      <p:sp>
        <p:nvSpPr>
          <p:cNvPr id="151565" name="Line 24">
            <a:extLst>
              <a:ext uri="{FF2B5EF4-FFF2-40B4-BE49-F238E27FC236}">
                <a16:creationId xmlns:a16="http://schemas.microsoft.com/office/drawing/2014/main" id="{15C0AB9A-C4B2-7147-816B-C77DA67213A7}"/>
              </a:ext>
            </a:extLst>
          </p:cNvPr>
          <p:cNvSpPr>
            <a:spLocks noChangeShapeType="1"/>
          </p:cNvSpPr>
          <p:nvPr/>
        </p:nvSpPr>
        <p:spPr bwMode="auto">
          <a:xfrm>
            <a:off x="3124200" y="5943600"/>
            <a:ext cx="1447800" cy="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566" name="Line 25">
            <a:extLst>
              <a:ext uri="{FF2B5EF4-FFF2-40B4-BE49-F238E27FC236}">
                <a16:creationId xmlns:a16="http://schemas.microsoft.com/office/drawing/2014/main" id="{29837242-14CA-3A40-8CA3-AD322B5AB4C7}"/>
              </a:ext>
            </a:extLst>
          </p:cNvPr>
          <p:cNvSpPr>
            <a:spLocks noChangeShapeType="1"/>
          </p:cNvSpPr>
          <p:nvPr/>
        </p:nvSpPr>
        <p:spPr bwMode="auto">
          <a:xfrm>
            <a:off x="1600200" y="5257800"/>
            <a:ext cx="762000" cy="6096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567" name="Line 26">
            <a:extLst>
              <a:ext uri="{FF2B5EF4-FFF2-40B4-BE49-F238E27FC236}">
                <a16:creationId xmlns:a16="http://schemas.microsoft.com/office/drawing/2014/main" id="{7737B3B5-E254-CE4C-9206-F0356509C4EA}"/>
              </a:ext>
            </a:extLst>
          </p:cNvPr>
          <p:cNvSpPr>
            <a:spLocks noChangeShapeType="1"/>
          </p:cNvSpPr>
          <p:nvPr/>
        </p:nvSpPr>
        <p:spPr bwMode="auto">
          <a:xfrm>
            <a:off x="4114800" y="4419600"/>
            <a:ext cx="1676400" cy="6096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568" name="Line 27">
            <a:extLst>
              <a:ext uri="{FF2B5EF4-FFF2-40B4-BE49-F238E27FC236}">
                <a16:creationId xmlns:a16="http://schemas.microsoft.com/office/drawing/2014/main" id="{99C38977-93C6-ED46-89FC-7D56DAA47C92}"/>
              </a:ext>
            </a:extLst>
          </p:cNvPr>
          <p:cNvSpPr>
            <a:spLocks noChangeShapeType="1"/>
          </p:cNvSpPr>
          <p:nvPr/>
        </p:nvSpPr>
        <p:spPr bwMode="auto">
          <a:xfrm flipV="1">
            <a:off x="5257800" y="5257800"/>
            <a:ext cx="685800" cy="5334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569" name="Line 28">
            <a:extLst>
              <a:ext uri="{FF2B5EF4-FFF2-40B4-BE49-F238E27FC236}">
                <a16:creationId xmlns:a16="http://schemas.microsoft.com/office/drawing/2014/main" id="{1F5FC77D-9C0A-2046-A65D-0A019A05AA5A}"/>
              </a:ext>
            </a:extLst>
          </p:cNvPr>
          <p:cNvSpPr>
            <a:spLocks noChangeShapeType="1"/>
          </p:cNvSpPr>
          <p:nvPr/>
        </p:nvSpPr>
        <p:spPr bwMode="auto">
          <a:xfrm>
            <a:off x="6477000" y="5181600"/>
            <a:ext cx="762000" cy="3048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51570" name="Picture 29">
            <a:extLst>
              <a:ext uri="{FF2B5EF4-FFF2-40B4-BE49-F238E27FC236}">
                <a16:creationId xmlns:a16="http://schemas.microsoft.com/office/drawing/2014/main" id="{688B6019-8F57-EB46-A4CE-F6787A1650A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2825" y="5638800"/>
            <a:ext cx="9064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71" name="Text Box 30">
            <a:extLst>
              <a:ext uri="{FF2B5EF4-FFF2-40B4-BE49-F238E27FC236}">
                <a16:creationId xmlns:a16="http://schemas.microsoft.com/office/drawing/2014/main" id="{0DCFD24A-9885-D74A-A962-191CE01966F6}"/>
              </a:ext>
            </a:extLst>
          </p:cNvPr>
          <p:cNvSpPr txBox="1">
            <a:spLocks noChangeArrowheads="1"/>
          </p:cNvSpPr>
          <p:nvPr/>
        </p:nvSpPr>
        <p:spPr bwMode="auto">
          <a:xfrm>
            <a:off x="2287588" y="61150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C</a:t>
            </a:r>
          </a:p>
        </p:txBody>
      </p:sp>
      <p:pic>
        <p:nvPicPr>
          <p:cNvPr id="151572" name="Picture 31">
            <a:extLst>
              <a:ext uri="{FF2B5EF4-FFF2-40B4-BE49-F238E27FC236}">
                <a16:creationId xmlns:a16="http://schemas.microsoft.com/office/drawing/2014/main" id="{B3CFF1C0-F661-6441-8C5E-1AA8D8D832AD}"/>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0863" y="4821238"/>
            <a:ext cx="90646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1573" name="Picture 32">
            <a:extLst>
              <a:ext uri="{FF2B5EF4-FFF2-40B4-BE49-F238E27FC236}">
                <a16:creationId xmlns:a16="http://schemas.microsoft.com/office/drawing/2014/main" id="{2955E143-B5D5-0549-8005-78AD74B3E40D}"/>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87863" y="5638800"/>
            <a:ext cx="90646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74" name="Text Box 33">
            <a:extLst>
              <a:ext uri="{FF2B5EF4-FFF2-40B4-BE49-F238E27FC236}">
                <a16:creationId xmlns:a16="http://schemas.microsoft.com/office/drawing/2014/main" id="{96F0B8B7-8C3F-2D4C-9D71-F2A62B644FD2}"/>
              </a:ext>
            </a:extLst>
          </p:cNvPr>
          <p:cNvSpPr txBox="1">
            <a:spLocks noChangeArrowheads="1"/>
          </p:cNvSpPr>
          <p:nvPr/>
        </p:nvSpPr>
        <p:spPr bwMode="auto">
          <a:xfrm>
            <a:off x="4492625" y="61150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D</a:t>
            </a:r>
          </a:p>
        </p:txBody>
      </p:sp>
      <p:pic>
        <p:nvPicPr>
          <p:cNvPr id="151575" name="Picture 34">
            <a:extLst>
              <a:ext uri="{FF2B5EF4-FFF2-40B4-BE49-F238E27FC236}">
                <a16:creationId xmlns:a16="http://schemas.microsoft.com/office/drawing/2014/main" id="{9AC9E519-5B01-1444-BE51-3A73CD1C0CE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18338" y="5224463"/>
            <a:ext cx="906462"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76" name="Text Box 35">
            <a:extLst>
              <a:ext uri="{FF2B5EF4-FFF2-40B4-BE49-F238E27FC236}">
                <a16:creationId xmlns:a16="http://schemas.microsoft.com/office/drawing/2014/main" id="{8BBFD0A1-4FCB-A445-B2C2-B7277E03E7F8}"/>
              </a:ext>
            </a:extLst>
          </p:cNvPr>
          <p:cNvSpPr txBox="1">
            <a:spLocks noChangeArrowheads="1"/>
          </p:cNvSpPr>
          <p:nvPr/>
        </p:nvSpPr>
        <p:spPr bwMode="auto">
          <a:xfrm>
            <a:off x="7018338" y="4946650"/>
            <a:ext cx="90487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G</a:t>
            </a:r>
          </a:p>
        </p:txBody>
      </p:sp>
      <p:sp>
        <p:nvSpPr>
          <p:cNvPr id="151577" name="Line 36">
            <a:extLst>
              <a:ext uri="{FF2B5EF4-FFF2-40B4-BE49-F238E27FC236}">
                <a16:creationId xmlns:a16="http://schemas.microsoft.com/office/drawing/2014/main" id="{CFDAFDB2-266B-4648-8AB0-12EEE1F9D954}"/>
              </a:ext>
            </a:extLst>
          </p:cNvPr>
          <p:cNvSpPr>
            <a:spLocks noChangeShapeType="1"/>
          </p:cNvSpPr>
          <p:nvPr/>
        </p:nvSpPr>
        <p:spPr bwMode="auto">
          <a:xfrm flipV="1">
            <a:off x="1600200" y="4495800"/>
            <a:ext cx="1752600" cy="584200"/>
          </a:xfrm>
          <a:prstGeom prst="line">
            <a:avLst/>
          </a:prstGeom>
          <a:noFill/>
          <a:ln w="508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578" name="Text Box 37">
            <a:extLst>
              <a:ext uri="{FF2B5EF4-FFF2-40B4-BE49-F238E27FC236}">
                <a16:creationId xmlns:a16="http://schemas.microsoft.com/office/drawing/2014/main" id="{905E000F-6E82-8F4D-A4DF-1735B89DE049}"/>
              </a:ext>
            </a:extLst>
          </p:cNvPr>
          <p:cNvSpPr txBox="1">
            <a:spLocks noChangeArrowheads="1"/>
          </p:cNvSpPr>
          <p:nvPr/>
        </p:nvSpPr>
        <p:spPr bwMode="auto">
          <a:xfrm>
            <a:off x="779463" y="45656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A</a:t>
            </a:r>
          </a:p>
        </p:txBody>
      </p:sp>
      <p:sp>
        <p:nvSpPr>
          <p:cNvPr id="151579" name="Text Box 38">
            <a:extLst>
              <a:ext uri="{FF2B5EF4-FFF2-40B4-BE49-F238E27FC236}">
                <a16:creationId xmlns:a16="http://schemas.microsoft.com/office/drawing/2014/main" id="{C1B6BF56-5428-AF41-95CC-DFE19928190C}"/>
              </a:ext>
            </a:extLst>
          </p:cNvPr>
          <p:cNvSpPr txBox="1">
            <a:spLocks noChangeArrowheads="1"/>
          </p:cNvSpPr>
          <p:nvPr/>
        </p:nvSpPr>
        <p:spPr bwMode="auto">
          <a:xfrm>
            <a:off x="3302000" y="3917950"/>
            <a:ext cx="89535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B</a:t>
            </a:r>
          </a:p>
        </p:txBody>
      </p:sp>
      <p:pic>
        <p:nvPicPr>
          <p:cNvPr id="151580" name="Picture 39">
            <a:extLst>
              <a:ext uri="{FF2B5EF4-FFF2-40B4-BE49-F238E27FC236}">
                <a16:creationId xmlns:a16="http://schemas.microsoft.com/office/drawing/2014/main" id="{2DF1E469-8FFF-384F-96CB-F8A57D773A8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4822825"/>
            <a:ext cx="9064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1581" name="Text Box 40">
            <a:extLst>
              <a:ext uri="{FF2B5EF4-FFF2-40B4-BE49-F238E27FC236}">
                <a16:creationId xmlns:a16="http://schemas.microsoft.com/office/drawing/2014/main" id="{099E76D2-A66F-3B4F-BCDF-ABCE6D67F637}"/>
              </a:ext>
            </a:extLst>
          </p:cNvPr>
          <p:cNvSpPr txBox="1">
            <a:spLocks noChangeArrowheads="1"/>
          </p:cNvSpPr>
          <p:nvPr/>
        </p:nvSpPr>
        <p:spPr bwMode="auto">
          <a:xfrm>
            <a:off x="5640388" y="4591050"/>
            <a:ext cx="885825"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Router E</a:t>
            </a:r>
          </a:p>
        </p:txBody>
      </p:sp>
      <p:pic>
        <p:nvPicPr>
          <p:cNvPr id="151582" name="Picture 41">
            <a:extLst>
              <a:ext uri="{FF2B5EF4-FFF2-40B4-BE49-F238E27FC236}">
                <a16:creationId xmlns:a16="http://schemas.microsoft.com/office/drawing/2014/main" id="{9752A9CD-05E6-544F-8111-6C2680D5B8E2}"/>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76600" y="4173538"/>
            <a:ext cx="906463"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42">
            <a:extLst>
              <a:ext uri="{FF2B5EF4-FFF2-40B4-BE49-F238E27FC236}">
                <a16:creationId xmlns:a16="http://schemas.microsoft.com/office/drawing/2014/main" id="{03F745E5-87CB-D54D-9EBC-3EBF4989111F}"/>
              </a:ext>
            </a:extLst>
          </p:cNvPr>
          <p:cNvGrpSpPr>
            <a:grpSpLocks/>
          </p:cNvGrpSpPr>
          <p:nvPr/>
        </p:nvGrpSpPr>
        <p:grpSpPr bwMode="auto">
          <a:xfrm>
            <a:off x="1778000" y="5130800"/>
            <a:ext cx="5334000" cy="693738"/>
            <a:chOff x="1128" y="3228"/>
            <a:chExt cx="3360" cy="437"/>
          </a:xfrm>
        </p:grpSpPr>
        <p:sp>
          <p:nvSpPr>
            <p:cNvPr id="151618" name="Text Box 43">
              <a:extLst>
                <a:ext uri="{FF2B5EF4-FFF2-40B4-BE49-F238E27FC236}">
                  <a16:creationId xmlns:a16="http://schemas.microsoft.com/office/drawing/2014/main" id="{3486639F-5799-604A-B220-ACF68C9B3D35}"/>
                </a:ext>
              </a:extLst>
            </p:cNvPr>
            <p:cNvSpPr txBox="1">
              <a:spLocks noChangeArrowheads="1"/>
            </p:cNvSpPr>
            <p:nvPr/>
          </p:nvSpPr>
          <p:spPr bwMode="auto">
            <a:xfrm rot="21542086" flipH="1">
              <a:off x="2132" y="3446"/>
              <a:ext cx="500"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800" b="1">
                  <a:solidFill>
                    <a:schemeClr val="accent2"/>
                  </a:solidFill>
                </a:rPr>
                <a:t>40 Mb</a:t>
              </a:r>
            </a:p>
          </p:txBody>
        </p:sp>
        <p:sp>
          <p:nvSpPr>
            <p:cNvPr id="151619" name="Line 44">
              <a:extLst>
                <a:ext uri="{FF2B5EF4-FFF2-40B4-BE49-F238E27FC236}">
                  <a16:creationId xmlns:a16="http://schemas.microsoft.com/office/drawing/2014/main" id="{3C516B2D-B03A-BD4C-A332-25BCA47B2A18}"/>
                </a:ext>
              </a:extLst>
            </p:cNvPr>
            <p:cNvSpPr>
              <a:spLocks noChangeShapeType="1"/>
            </p:cNvSpPr>
            <p:nvPr/>
          </p:nvSpPr>
          <p:spPr bwMode="auto">
            <a:xfrm>
              <a:off x="2052" y="3660"/>
              <a:ext cx="720" cy="0"/>
            </a:xfrm>
            <a:prstGeom prst="line">
              <a:avLst/>
            </a:prstGeom>
            <a:noFill/>
            <a:ln w="38100" cap="rnd">
              <a:solidFill>
                <a:schemeClr val="folHlink"/>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620" name="Line 45">
              <a:extLst>
                <a:ext uri="{FF2B5EF4-FFF2-40B4-BE49-F238E27FC236}">
                  <a16:creationId xmlns:a16="http://schemas.microsoft.com/office/drawing/2014/main" id="{B6D26B63-20A5-B947-92E3-02AA53A9B541}"/>
                </a:ext>
              </a:extLst>
            </p:cNvPr>
            <p:cNvSpPr>
              <a:spLocks noChangeShapeType="1"/>
            </p:cNvSpPr>
            <p:nvPr/>
          </p:nvSpPr>
          <p:spPr bwMode="auto">
            <a:xfrm rot="222812" flipV="1">
              <a:off x="3312" y="3294"/>
              <a:ext cx="300" cy="228"/>
            </a:xfrm>
            <a:prstGeom prst="line">
              <a:avLst/>
            </a:prstGeom>
            <a:noFill/>
            <a:ln w="38100" cap="rnd">
              <a:solidFill>
                <a:schemeClr val="folHlink"/>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621" name="Line 46">
              <a:extLst>
                <a:ext uri="{FF2B5EF4-FFF2-40B4-BE49-F238E27FC236}">
                  <a16:creationId xmlns:a16="http://schemas.microsoft.com/office/drawing/2014/main" id="{79476AB4-0463-4944-8AE8-3EB17C31BEDA}"/>
                </a:ext>
              </a:extLst>
            </p:cNvPr>
            <p:cNvSpPr>
              <a:spLocks noChangeShapeType="1"/>
            </p:cNvSpPr>
            <p:nvPr/>
          </p:nvSpPr>
          <p:spPr bwMode="auto">
            <a:xfrm>
              <a:off x="4200" y="3228"/>
              <a:ext cx="288" cy="96"/>
            </a:xfrm>
            <a:prstGeom prst="line">
              <a:avLst/>
            </a:prstGeom>
            <a:noFill/>
            <a:ln w="38100" cap="rnd">
              <a:solidFill>
                <a:schemeClr val="folHlink"/>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51622" name="Line 47">
              <a:extLst>
                <a:ext uri="{FF2B5EF4-FFF2-40B4-BE49-F238E27FC236}">
                  <a16:creationId xmlns:a16="http://schemas.microsoft.com/office/drawing/2014/main" id="{579AAAEE-8BD2-C845-AED2-23C4DB309231}"/>
                </a:ext>
              </a:extLst>
            </p:cNvPr>
            <p:cNvSpPr>
              <a:spLocks noChangeShapeType="1"/>
            </p:cNvSpPr>
            <p:nvPr/>
          </p:nvSpPr>
          <p:spPr bwMode="auto">
            <a:xfrm>
              <a:off x="1128" y="3324"/>
              <a:ext cx="324" cy="252"/>
            </a:xfrm>
            <a:prstGeom prst="line">
              <a:avLst/>
            </a:prstGeom>
            <a:noFill/>
            <a:ln w="38100" cap="rnd">
              <a:solidFill>
                <a:schemeClr val="folHlink"/>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grpSp>
      <p:graphicFrame>
        <p:nvGraphicFramePr>
          <p:cNvPr id="1055873" name="Group 129">
            <a:extLst>
              <a:ext uri="{FF2B5EF4-FFF2-40B4-BE49-F238E27FC236}">
                <a16:creationId xmlns:a16="http://schemas.microsoft.com/office/drawing/2014/main" id="{9CC58A06-561B-0D49-8FB3-CF826DA3CC48}"/>
              </a:ext>
            </a:extLst>
          </p:cNvPr>
          <p:cNvGraphicFramePr>
            <a:graphicFrameLocks noGrp="1"/>
          </p:cNvGraphicFramePr>
          <p:nvPr/>
        </p:nvGraphicFramePr>
        <p:xfrm>
          <a:off x="866775" y="1778000"/>
          <a:ext cx="2768600" cy="1930397"/>
        </p:xfrm>
        <a:graphic>
          <a:graphicData uri="http://schemas.openxmlformats.org/drawingml/2006/table">
            <a:tbl>
              <a:tblPr/>
              <a:tblGrid>
                <a:gridCol w="896938">
                  <a:extLst>
                    <a:ext uri="{9D8B030D-6E8A-4147-A177-3AD203B41FA5}">
                      <a16:colId xmlns:a16="http://schemas.microsoft.com/office/drawing/2014/main" val="20000"/>
                    </a:ext>
                  </a:extLst>
                </a:gridCol>
                <a:gridCol w="935037">
                  <a:extLst>
                    <a:ext uri="{9D8B030D-6E8A-4147-A177-3AD203B41FA5}">
                      <a16:colId xmlns:a16="http://schemas.microsoft.com/office/drawing/2014/main" val="20001"/>
                    </a:ext>
                  </a:extLst>
                </a:gridCol>
                <a:gridCol w="936625">
                  <a:extLst>
                    <a:ext uri="{9D8B030D-6E8A-4147-A177-3AD203B41FA5}">
                      <a16:colId xmlns:a16="http://schemas.microsoft.com/office/drawing/2014/main" val="20002"/>
                    </a:ext>
                  </a:extLst>
                </a:gridCol>
              </a:tblGrid>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bg1"/>
                          </a:solidFill>
                          <a:effectLst/>
                          <a:latin typeface="Arial" charset="0"/>
                        </a:rPr>
                        <a:t>Node</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183B7"/>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bg1"/>
                          </a:solidFill>
                          <a:effectLst/>
                          <a:latin typeface="Arial" charset="0"/>
                        </a:rPr>
                        <a:t>Next-Hop</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183B7"/>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bg1"/>
                          </a:solidFill>
                          <a:effectLst/>
                          <a:latin typeface="Arial" charset="0"/>
                        </a:rPr>
                        <a:t>Cost</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0183B7"/>
                    </a:solidFill>
                  </a:tcPr>
                </a:tc>
                <a:extLst>
                  <a:ext uri="{0D108BD9-81ED-4DB2-BD59-A6C34878D82A}">
                    <a16:rowId xmlns:a16="http://schemas.microsoft.com/office/drawing/2014/main" val="10000"/>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B</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B</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10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1"/>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C</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C</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10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2"/>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D</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C</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20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3"/>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E</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B</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D2D2D4"/>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20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C0C0C4"/>
                    </a:solidFill>
                  </a:tcPr>
                </a:tc>
                <a:extLst>
                  <a:ext uri="{0D108BD9-81ED-4DB2-BD59-A6C34878D82A}">
                    <a16:rowId xmlns:a16="http://schemas.microsoft.com/office/drawing/2014/main" val="10004"/>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F</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Tunnel 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folHlink"/>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chemeClr val="tx1"/>
                          </a:solidFill>
                          <a:effectLst/>
                          <a:latin typeface="Arial" charset="0"/>
                        </a:rPr>
                        <a:t>30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chemeClr val="folHlink"/>
                    </a:solidFill>
                  </a:tcPr>
                </a:tc>
                <a:extLst>
                  <a:ext uri="{0D108BD9-81ED-4DB2-BD59-A6C34878D82A}">
                    <a16:rowId xmlns:a16="http://schemas.microsoft.com/office/drawing/2014/main" val="10005"/>
                  </a:ext>
                </a:extLst>
              </a:tr>
              <a:tr h="27577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rgbClr val="FFFFFF"/>
                          </a:solidFill>
                          <a:effectLst/>
                          <a:latin typeface="Arial" charset="0"/>
                        </a:rPr>
                        <a:t>G</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47B0D5"/>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rgbClr val="FFFFFF"/>
                          </a:solidFill>
                          <a:effectLst/>
                          <a:latin typeface="Arial" charset="0"/>
                        </a:rPr>
                        <a:t>Tunnel 1</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47B0D5"/>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400" b="0" i="0" u="none" strike="noStrike" cap="none" normalizeH="0" baseline="0">
                          <a:ln>
                            <a:noFill/>
                          </a:ln>
                          <a:solidFill>
                            <a:srgbClr val="FFFFFF"/>
                          </a:solidFill>
                          <a:effectLst/>
                          <a:latin typeface="Arial" charset="0"/>
                        </a:rPr>
                        <a:t>30</a:t>
                      </a:r>
                    </a:p>
                  </a:txBody>
                  <a:tcPr marL="73025" marR="73025" marT="36519" marB="36519" anchor="ctr" horzOverflow="overflow">
                    <a:lnL w="28575" cap="flat" cmpd="sng" algn="ctr">
                      <a:solidFill>
                        <a:schemeClr val="bg1"/>
                      </a:solidFill>
                      <a:prstDash val="solid"/>
                      <a:round/>
                      <a:headEnd type="none" w="med" len="med"/>
                      <a:tailEnd type="none" w="med" len="med"/>
                    </a:lnL>
                    <a:lnR w="28575" cap="flat" cmpd="sng" algn="ctr">
                      <a:solidFill>
                        <a:schemeClr val="bg1"/>
                      </a:solidFill>
                      <a:prstDash val="solid"/>
                      <a:round/>
                      <a:headEnd type="none" w="med" len="med"/>
                      <a:tailEnd type="none" w="med" len="med"/>
                    </a:ln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lnTlToBr>
                      <a:noFill/>
                    </a:lnTlToBr>
                    <a:lnBlToTr>
                      <a:noFill/>
                    </a:lnBlToTr>
                    <a:solidFill>
                      <a:srgbClr val="47B0D5"/>
                    </a:solidFill>
                  </a:tcPr>
                </a:tc>
                <a:extLst>
                  <a:ext uri="{0D108BD9-81ED-4DB2-BD59-A6C34878D82A}">
                    <a16:rowId xmlns:a16="http://schemas.microsoft.com/office/drawing/2014/main" val="10006"/>
                  </a:ext>
                </a:extLst>
              </a:tr>
            </a:tbl>
          </a:graphicData>
        </a:graphic>
      </p:graphicFrame>
    </p:spTree>
    <p:extLst>
      <p:ext uri="{BB962C8B-B14F-4D97-AF65-F5344CB8AC3E}">
        <p14:creationId xmlns:p14="http://schemas.microsoft.com/office/powerpoint/2010/main" val="2078320939"/>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33">
            <a:extLst>
              <a:ext uri="{FF2B5EF4-FFF2-40B4-BE49-F238E27FC236}">
                <a16:creationId xmlns:a16="http://schemas.microsoft.com/office/drawing/2014/main" id="{B40E8B2E-3255-7549-8233-872F6E8AFEAB}"/>
              </a:ext>
            </a:extLst>
          </p:cNvPr>
          <p:cNvSpPr>
            <a:spLocks noGrp="1" noChangeArrowheads="1"/>
          </p:cNvSpPr>
          <p:nvPr>
            <p:ph type="title"/>
          </p:nvPr>
        </p:nvSpPr>
        <p:spPr/>
        <p:txBody>
          <a:bodyPr/>
          <a:lstStyle/>
          <a:p>
            <a:pPr eaLnBrk="1" hangingPunct="1"/>
            <a:br>
              <a:rPr lang="en-US" altLang="nb-NO"/>
            </a:br>
            <a:r>
              <a:rPr lang="en-US" altLang="nb-NO"/>
              <a:t>How MPLS TE Works</a:t>
            </a:r>
          </a:p>
        </p:txBody>
      </p:sp>
      <p:sp>
        <p:nvSpPr>
          <p:cNvPr id="153603" name="Rectangle 35">
            <a:extLst>
              <a:ext uri="{FF2B5EF4-FFF2-40B4-BE49-F238E27FC236}">
                <a16:creationId xmlns:a16="http://schemas.microsoft.com/office/drawing/2014/main" id="{A0BAACF5-76B9-4F47-A6B4-18B1CC334C42}"/>
              </a:ext>
            </a:extLst>
          </p:cNvPr>
          <p:cNvSpPr>
            <a:spLocks noGrp="1" noChangeArrowheads="1"/>
          </p:cNvSpPr>
          <p:nvPr>
            <p:ph type="body" sz="half" idx="2"/>
          </p:nvPr>
        </p:nvSpPr>
        <p:spPr/>
        <p:txBody>
          <a:bodyPr/>
          <a:lstStyle/>
          <a:p>
            <a:pPr eaLnBrk="1" hangingPunct="1">
              <a:lnSpc>
                <a:spcPct val="85000"/>
              </a:lnSpc>
            </a:pPr>
            <a:r>
              <a:rPr lang="en-US" altLang="nb-NO" sz="2000" dirty="0"/>
              <a:t>Link information Distribution*</a:t>
            </a:r>
          </a:p>
          <a:p>
            <a:pPr marL="457200" lvl="1" indent="117475" eaLnBrk="1" hangingPunct="1">
              <a:lnSpc>
                <a:spcPct val="85000"/>
              </a:lnSpc>
            </a:pPr>
            <a:r>
              <a:rPr lang="en-US" altLang="nb-NO" sz="1800" dirty="0">
                <a:ea typeface="ＭＳ Ｐゴシック" panose="020B0600070205080204" pitchFamily="34" charset="-128"/>
              </a:rPr>
              <a:t>ISIS-TE</a:t>
            </a:r>
          </a:p>
          <a:p>
            <a:pPr marL="457200" lvl="1" indent="117475" eaLnBrk="1" hangingPunct="1">
              <a:lnSpc>
                <a:spcPct val="85000"/>
              </a:lnSpc>
            </a:pPr>
            <a:r>
              <a:rPr lang="en-US" altLang="nb-NO" sz="1800" dirty="0">
                <a:ea typeface="ＭＳ Ｐゴシック" panose="020B0600070205080204" pitchFamily="34" charset="-128"/>
              </a:rPr>
              <a:t>OSPF-TE</a:t>
            </a:r>
          </a:p>
          <a:p>
            <a:pPr eaLnBrk="1" hangingPunct="1">
              <a:lnSpc>
                <a:spcPct val="85000"/>
              </a:lnSpc>
            </a:pPr>
            <a:r>
              <a:rPr lang="en-US" altLang="nb-NO" sz="2000" dirty="0"/>
              <a:t>Path Calculation (CSPF)*</a:t>
            </a:r>
          </a:p>
          <a:p>
            <a:pPr eaLnBrk="1" hangingPunct="1">
              <a:lnSpc>
                <a:spcPct val="85000"/>
              </a:lnSpc>
            </a:pPr>
            <a:r>
              <a:rPr lang="en-US" altLang="nb-NO" sz="2000" dirty="0"/>
              <a:t>Path Setup</a:t>
            </a:r>
          </a:p>
          <a:p>
            <a:pPr eaLnBrk="1" hangingPunct="1">
              <a:lnSpc>
                <a:spcPct val="85000"/>
              </a:lnSpc>
            </a:pPr>
            <a:r>
              <a:rPr lang="en-US" altLang="nb-NO" sz="2000" dirty="0"/>
              <a:t>Forwarding Traffic </a:t>
            </a:r>
            <a:br>
              <a:rPr lang="en-US" altLang="nb-NO" sz="2000" dirty="0"/>
            </a:br>
            <a:r>
              <a:rPr lang="en-US" altLang="nb-NO" sz="2000" dirty="0"/>
              <a:t>down Tunnel</a:t>
            </a:r>
          </a:p>
          <a:p>
            <a:pPr marL="457200" lvl="1" indent="117475" eaLnBrk="1" hangingPunct="1">
              <a:lnSpc>
                <a:spcPct val="85000"/>
              </a:lnSpc>
            </a:pPr>
            <a:r>
              <a:rPr lang="en-US" altLang="nb-NO" sz="1800" dirty="0">
                <a:ea typeface="ＭＳ Ｐゴシック" panose="020B0600070205080204" pitchFamily="34" charset="-128"/>
              </a:rPr>
              <a:t>Auto-route</a:t>
            </a:r>
          </a:p>
          <a:p>
            <a:pPr marL="457200" lvl="1" indent="117475" eaLnBrk="1" hangingPunct="1">
              <a:lnSpc>
                <a:spcPct val="85000"/>
              </a:lnSpc>
            </a:pPr>
            <a:r>
              <a:rPr lang="en-US" altLang="nb-NO" sz="1800" dirty="0">
                <a:ea typeface="ＭＳ Ｐゴシック" panose="020B0600070205080204" pitchFamily="34" charset="-128"/>
              </a:rPr>
              <a:t>Static</a:t>
            </a:r>
          </a:p>
          <a:p>
            <a:pPr marL="457200" lvl="1" indent="117475" eaLnBrk="1" hangingPunct="1">
              <a:lnSpc>
                <a:spcPct val="85000"/>
              </a:lnSpc>
            </a:pPr>
            <a:r>
              <a:rPr lang="en-US" altLang="nb-NO" sz="1800" dirty="0">
                <a:ea typeface="ＭＳ Ｐゴシック" panose="020B0600070205080204" pitchFamily="34" charset="-128"/>
              </a:rPr>
              <a:t>PBR</a:t>
            </a:r>
          </a:p>
          <a:p>
            <a:pPr marL="457200" lvl="1" indent="117475" eaLnBrk="1" hangingPunct="1">
              <a:lnSpc>
                <a:spcPct val="85000"/>
              </a:lnSpc>
            </a:pPr>
            <a:r>
              <a:rPr lang="en-US" altLang="nb-NO" sz="1800" dirty="0">
                <a:ea typeface="ＭＳ Ｐゴシック" panose="020B0600070205080204" pitchFamily="34" charset="-128"/>
              </a:rPr>
              <a:t>CBTS / PBTS</a:t>
            </a:r>
          </a:p>
          <a:p>
            <a:pPr marL="457200" lvl="1" indent="117475" eaLnBrk="1" hangingPunct="1">
              <a:lnSpc>
                <a:spcPct val="85000"/>
              </a:lnSpc>
            </a:pPr>
            <a:r>
              <a:rPr lang="en-US" altLang="nb-NO" sz="1800" dirty="0">
                <a:ea typeface="ＭＳ Ｐゴシック" panose="020B0600070205080204" pitchFamily="34" charset="-128"/>
              </a:rPr>
              <a:t>Forwarding Adjacency</a:t>
            </a:r>
          </a:p>
          <a:p>
            <a:pPr marL="457200" lvl="1" indent="117475" eaLnBrk="1" hangingPunct="1">
              <a:lnSpc>
                <a:spcPct val="85000"/>
              </a:lnSpc>
            </a:pPr>
            <a:r>
              <a:rPr lang="en-US" altLang="nb-NO" sz="1800" dirty="0">
                <a:ea typeface="ＭＳ Ｐゴシック" panose="020B0600070205080204" pitchFamily="34" charset="-128"/>
              </a:rPr>
              <a:t>Tunnel select</a:t>
            </a:r>
          </a:p>
        </p:txBody>
      </p:sp>
      <p:sp>
        <p:nvSpPr>
          <p:cNvPr id="153604" name="Rectangle 29">
            <a:extLst>
              <a:ext uri="{FF2B5EF4-FFF2-40B4-BE49-F238E27FC236}">
                <a16:creationId xmlns:a16="http://schemas.microsoft.com/office/drawing/2014/main" id="{EC873F32-059E-5B4E-951E-6B8686FE554F}"/>
              </a:ext>
            </a:extLst>
          </p:cNvPr>
          <p:cNvSpPr>
            <a:spLocks noChangeArrowheads="1"/>
          </p:cNvSpPr>
          <p:nvPr/>
        </p:nvSpPr>
        <p:spPr bwMode="auto">
          <a:xfrm>
            <a:off x="7605713" y="6350000"/>
            <a:ext cx="1001712"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t>* Optional</a:t>
            </a:r>
          </a:p>
        </p:txBody>
      </p:sp>
      <p:grpSp>
        <p:nvGrpSpPr>
          <p:cNvPr id="153605" name="Group 36">
            <a:extLst>
              <a:ext uri="{FF2B5EF4-FFF2-40B4-BE49-F238E27FC236}">
                <a16:creationId xmlns:a16="http://schemas.microsoft.com/office/drawing/2014/main" id="{4B635F1D-6C32-1546-95C3-DDF287ED64F4}"/>
              </a:ext>
            </a:extLst>
          </p:cNvPr>
          <p:cNvGrpSpPr>
            <a:grpSpLocks/>
          </p:cNvGrpSpPr>
          <p:nvPr/>
        </p:nvGrpSpPr>
        <p:grpSpPr bwMode="auto">
          <a:xfrm>
            <a:off x="576263" y="1771650"/>
            <a:ext cx="4071937" cy="3959225"/>
            <a:chOff x="363" y="1116"/>
            <a:chExt cx="2565" cy="2494"/>
          </a:xfrm>
        </p:grpSpPr>
        <p:pic>
          <p:nvPicPr>
            <p:cNvPr id="153606" name="Picture 4" descr="cloud">
              <a:extLst>
                <a:ext uri="{FF2B5EF4-FFF2-40B4-BE49-F238E27FC236}">
                  <a16:creationId xmlns:a16="http://schemas.microsoft.com/office/drawing/2014/main" id="{345CD8C3-745C-D84C-934F-09B2F20FBCC5}"/>
                </a:ext>
              </a:extLst>
            </p:cNvPr>
            <p:cNvPicPr preferRelativeResize="0">
              <a:picLocks noChangeAspect="1" noChangeArrowheads="1"/>
            </p:cNvPicPr>
            <p:nvPr/>
          </p:nvPicPr>
          <p:blipFill>
            <a:blip r:embed="rId3">
              <a:lum contrast="12000"/>
              <a:extLst>
                <a:ext uri="{28A0092B-C50C-407E-A947-70E740481C1C}">
                  <a14:useLocalDpi xmlns:a14="http://schemas.microsoft.com/office/drawing/2010/main" val="0"/>
                </a:ext>
              </a:extLst>
            </a:blip>
            <a:srcRect/>
            <a:stretch>
              <a:fillRect/>
            </a:stretch>
          </p:blipFill>
          <p:spPr bwMode="auto">
            <a:xfrm>
              <a:off x="581" y="1232"/>
              <a:ext cx="2130" cy="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2709" name="Line 5">
              <a:extLst>
                <a:ext uri="{FF2B5EF4-FFF2-40B4-BE49-F238E27FC236}">
                  <a16:creationId xmlns:a16="http://schemas.microsoft.com/office/drawing/2014/main" id="{FAA50B3E-A2F9-0442-AFF8-ABC388AD30F1}"/>
                </a:ext>
              </a:extLst>
            </p:cNvPr>
            <p:cNvSpPr>
              <a:spLocks noChangeAspect="1" noChangeShapeType="1"/>
            </p:cNvSpPr>
            <p:nvPr/>
          </p:nvSpPr>
          <p:spPr bwMode="auto">
            <a:xfrm>
              <a:off x="1181" y="2210"/>
              <a:ext cx="171" cy="303"/>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2710" name="Line 6">
              <a:extLst>
                <a:ext uri="{FF2B5EF4-FFF2-40B4-BE49-F238E27FC236}">
                  <a16:creationId xmlns:a16="http://schemas.microsoft.com/office/drawing/2014/main" id="{C3FDAE28-FB3D-8042-9146-493F5B9C4296}"/>
                </a:ext>
              </a:extLst>
            </p:cNvPr>
            <p:cNvSpPr>
              <a:spLocks noChangeAspect="1" noChangeShapeType="1"/>
            </p:cNvSpPr>
            <p:nvPr/>
          </p:nvSpPr>
          <p:spPr bwMode="auto">
            <a:xfrm flipV="1">
              <a:off x="819" y="2210"/>
              <a:ext cx="247" cy="242"/>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2711" name="Line 7">
              <a:extLst>
                <a:ext uri="{FF2B5EF4-FFF2-40B4-BE49-F238E27FC236}">
                  <a16:creationId xmlns:a16="http://schemas.microsoft.com/office/drawing/2014/main" id="{9CB68322-1DE5-A04A-AB11-D654415FD81A}"/>
                </a:ext>
              </a:extLst>
            </p:cNvPr>
            <p:cNvSpPr>
              <a:spLocks noChangeAspect="1" noChangeShapeType="1"/>
            </p:cNvSpPr>
            <p:nvPr/>
          </p:nvSpPr>
          <p:spPr bwMode="auto">
            <a:xfrm flipV="1">
              <a:off x="1199" y="1909"/>
              <a:ext cx="342" cy="212"/>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2712" name="Line 8">
              <a:extLst>
                <a:ext uri="{FF2B5EF4-FFF2-40B4-BE49-F238E27FC236}">
                  <a16:creationId xmlns:a16="http://schemas.microsoft.com/office/drawing/2014/main" id="{DD4D3878-4724-234E-8F57-E998C8B20906}"/>
                </a:ext>
              </a:extLst>
            </p:cNvPr>
            <p:cNvSpPr>
              <a:spLocks noChangeAspect="1" noChangeShapeType="1"/>
            </p:cNvSpPr>
            <p:nvPr/>
          </p:nvSpPr>
          <p:spPr bwMode="auto">
            <a:xfrm flipH="1">
              <a:off x="1884" y="2074"/>
              <a:ext cx="137" cy="439"/>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2713" name="Line 9">
              <a:extLst>
                <a:ext uri="{FF2B5EF4-FFF2-40B4-BE49-F238E27FC236}">
                  <a16:creationId xmlns:a16="http://schemas.microsoft.com/office/drawing/2014/main" id="{94260D7E-9F88-0B47-81FF-B8A95D7F578A}"/>
                </a:ext>
              </a:extLst>
            </p:cNvPr>
            <p:cNvSpPr>
              <a:spLocks noChangeAspect="1" noChangeShapeType="1"/>
            </p:cNvSpPr>
            <p:nvPr/>
          </p:nvSpPr>
          <p:spPr bwMode="auto">
            <a:xfrm>
              <a:off x="1676" y="1879"/>
              <a:ext cx="266" cy="12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2714" name="Line 10">
              <a:extLst>
                <a:ext uri="{FF2B5EF4-FFF2-40B4-BE49-F238E27FC236}">
                  <a16:creationId xmlns:a16="http://schemas.microsoft.com/office/drawing/2014/main" id="{172C95B8-4700-314D-BE59-FCCD43939C0A}"/>
                </a:ext>
              </a:extLst>
            </p:cNvPr>
            <p:cNvSpPr>
              <a:spLocks noChangeAspect="1" noChangeShapeType="1"/>
            </p:cNvSpPr>
            <p:nvPr/>
          </p:nvSpPr>
          <p:spPr bwMode="auto">
            <a:xfrm>
              <a:off x="2004" y="2040"/>
              <a:ext cx="395" cy="157"/>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2715" name="Line 11">
              <a:extLst>
                <a:ext uri="{FF2B5EF4-FFF2-40B4-BE49-F238E27FC236}">
                  <a16:creationId xmlns:a16="http://schemas.microsoft.com/office/drawing/2014/main" id="{374E6B71-5C73-FD44-8749-33605B4F4B36}"/>
                </a:ext>
              </a:extLst>
            </p:cNvPr>
            <p:cNvSpPr>
              <a:spLocks noChangeAspect="1" noChangeShapeType="1"/>
            </p:cNvSpPr>
            <p:nvPr/>
          </p:nvSpPr>
          <p:spPr bwMode="auto">
            <a:xfrm>
              <a:off x="1466" y="2603"/>
              <a:ext cx="381" cy="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2716" name="Line 12">
              <a:extLst>
                <a:ext uri="{FF2B5EF4-FFF2-40B4-BE49-F238E27FC236}">
                  <a16:creationId xmlns:a16="http://schemas.microsoft.com/office/drawing/2014/main" id="{A5A46BB7-4D99-C040-8887-C12646B54893}"/>
                </a:ext>
              </a:extLst>
            </p:cNvPr>
            <p:cNvSpPr>
              <a:spLocks noChangeAspect="1" noChangeShapeType="1"/>
            </p:cNvSpPr>
            <p:nvPr/>
          </p:nvSpPr>
          <p:spPr bwMode="auto">
            <a:xfrm>
              <a:off x="934" y="1848"/>
              <a:ext cx="155" cy="245"/>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53615" name="Rectangle 13">
              <a:extLst>
                <a:ext uri="{FF2B5EF4-FFF2-40B4-BE49-F238E27FC236}">
                  <a16:creationId xmlns:a16="http://schemas.microsoft.com/office/drawing/2014/main" id="{D4621D2D-40FC-8B4C-8E0F-7F39B2B44D48}"/>
                </a:ext>
              </a:extLst>
            </p:cNvPr>
            <p:cNvSpPr>
              <a:spLocks noChangeAspect="1" noChangeArrowheads="1"/>
            </p:cNvSpPr>
            <p:nvPr/>
          </p:nvSpPr>
          <p:spPr bwMode="auto">
            <a:xfrm>
              <a:off x="1259" y="1445"/>
              <a:ext cx="69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050" tIns="46418" rIns="91050" bIns="46418">
              <a:spAutoFit/>
            </a:bodyPr>
            <a:lstStyle>
              <a:lvl1pPr defTabSz="904875"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0487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IP/MPLS</a:t>
              </a:r>
            </a:p>
          </p:txBody>
        </p:sp>
        <p:pic>
          <p:nvPicPr>
            <p:cNvPr id="153616" name="Picture 14">
              <a:extLst>
                <a:ext uri="{FF2B5EF4-FFF2-40B4-BE49-F238E27FC236}">
                  <a16:creationId xmlns:a16="http://schemas.microsoft.com/office/drawing/2014/main" id="{4F016FDA-6BEF-3E4A-93DE-0AD6BE6564A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2" y="2360"/>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17" name="Picture 15">
              <a:extLst>
                <a:ext uri="{FF2B5EF4-FFF2-40B4-BE49-F238E27FC236}">
                  <a16:creationId xmlns:a16="http://schemas.microsoft.com/office/drawing/2014/main" id="{8C5D05FE-1BDE-9941-B466-1A9A0EC3036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33" y="1695"/>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18" name="Picture 16">
              <a:extLst>
                <a:ext uri="{FF2B5EF4-FFF2-40B4-BE49-F238E27FC236}">
                  <a16:creationId xmlns:a16="http://schemas.microsoft.com/office/drawing/2014/main" id="{889B950D-AE11-044B-AF6C-DF2B7863E5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40" y="2065"/>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19" name="Picture 17">
              <a:extLst>
                <a:ext uri="{FF2B5EF4-FFF2-40B4-BE49-F238E27FC236}">
                  <a16:creationId xmlns:a16="http://schemas.microsoft.com/office/drawing/2014/main" id="{A17BE263-B21D-2F4E-BB0E-F7793AE2F11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20" y="2511"/>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20" name="Picture 18">
              <a:extLst>
                <a:ext uri="{FF2B5EF4-FFF2-40B4-BE49-F238E27FC236}">
                  <a16:creationId xmlns:a16="http://schemas.microsoft.com/office/drawing/2014/main" id="{F095E94D-19A6-8C46-B161-BADF0716E7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3" y="2513"/>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21" name="Picture 19">
              <a:extLst>
                <a:ext uri="{FF2B5EF4-FFF2-40B4-BE49-F238E27FC236}">
                  <a16:creationId xmlns:a16="http://schemas.microsoft.com/office/drawing/2014/main" id="{C41B5894-799C-A740-B79D-79A99FFD66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11" y="1817"/>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22" name="Picture 20">
              <a:extLst>
                <a:ext uri="{FF2B5EF4-FFF2-40B4-BE49-F238E27FC236}">
                  <a16:creationId xmlns:a16="http://schemas.microsoft.com/office/drawing/2014/main" id="{1F6D616A-6DD7-B44A-9287-E932B8F7D8F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864" y="1953"/>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23" name="Picture 21">
              <a:extLst>
                <a:ext uri="{FF2B5EF4-FFF2-40B4-BE49-F238E27FC236}">
                  <a16:creationId xmlns:a16="http://schemas.microsoft.com/office/drawing/2014/main" id="{290A1A59-BD72-9E4A-B1A7-7B54506BDD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41" y="2121"/>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3624" name="Text Box 22">
              <a:extLst>
                <a:ext uri="{FF2B5EF4-FFF2-40B4-BE49-F238E27FC236}">
                  <a16:creationId xmlns:a16="http://schemas.microsoft.com/office/drawing/2014/main" id="{A881C62A-699E-5244-95D8-F778729B2BFD}"/>
                </a:ext>
              </a:extLst>
            </p:cNvPr>
            <p:cNvSpPr txBox="1">
              <a:spLocks noChangeArrowheads="1"/>
            </p:cNvSpPr>
            <p:nvPr/>
          </p:nvSpPr>
          <p:spPr bwMode="auto">
            <a:xfrm>
              <a:off x="363" y="1116"/>
              <a:ext cx="92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t>Head end</a:t>
              </a:r>
            </a:p>
          </p:txBody>
        </p:sp>
        <p:sp>
          <p:nvSpPr>
            <p:cNvPr id="153625" name="Line 23">
              <a:extLst>
                <a:ext uri="{FF2B5EF4-FFF2-40B4-BE49-F238E27FC236}">
                  <a16:creationId xmlns:a16="http://schemas.microsoft.com/office/drawing/2014/main" id="{A53BD77C-7988-BF46-9252-6DC438CD6E20}"/>
                </a:ext>
              </a:extLst>
            </p:cNvPr>
            <p:cNvSpPr>
              <a:spLocks noChangeShapeType="1"/>
            </p:cNvSpPr>
            <p:nvPr/>
          </p:nvSpPr>
          <p:spPr bwMode="auto">
            <a:xfrm>
              <a:off x="823" y="1289"/>
              <a:ext cx="0" cy="387"/>
            </a:xfrm>
            <a:prstGeom prst="line">
              <a:avLst/>
            </a:prstGeom>
            <a:noFill/>
            <a:ln w="19050" cap="rnd">
              <a:solidFill>
                <a:schemeClr val="accent2"/>
              </a:solidFill>
              <a:prstDash val="sysDot"/>
              <a:round/>
              <a:headEn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3626" name="Text Box 24">
              <a:extLst>
                <a:ext uri="{FF2B5EF4-FFF2-40B4-BE49-F238E27FC236}">
                  <a16:creationId xmlns:a16="http://schemas.microsoft.com/office/drawing/2014/main" id="{D6920FB5-2309-A14E-B669-E4B54CE2F3E7}"/>
                </a:ext>
              </a:extLst>
            </p:cNvPr>
            <p:cNvSpPr txBox="1">
              <a:spLocks noChangeArrowheads="1"/>
            </p:cNvSpPr>
            <p:nvPr/>
          </p:nvSpPr>
          <p:spPr bwMode="auto">
            <a:xfrm>
              <a:off x="823" y="3172"/>
              <a:ext cx="695"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t>Mid-point</a:t>
              </a:r>
            </a:p>
          </p:txBody>
        </p:sp>
        <p:sp>
          <p:nvSpPr>
            <p:cNvPr id="153627" name="Line 25">
              <a:extLst>
                <a:ext uri="{FF2B5EF4-FFF2-40B4-BE49-F238E27FC236}">
                  <a16:creationId xmlns:a16="http://schemas.microsoft.com/office/drawing/2014/main" id="{2519986C-2E5A-EA43-8FB7-1466BDB2821E}"/>
                </a:ext>
              </a:extLst>
            </p:cNvPr>
            <p:cNvSpPr>
              <a:spLocks noChangeShapeType="1"/>
            </p:cNvSpPr>
            <p:nvPr/>
          </p:nvSpPr>
          <p:spPr bwMode="auto">
            <a:xfrm flipH="1" flipV="1">
              <a:off x="1133" y="2266"/>
              <a:ext cx="0" cy="886"/>
            </a:xfrm>
            <a:prstGeom prst="line">
              <a:avLst/>
            </a:prstGeom>
            <a:noFill/>
            <a:ln w="19050" cap="rnd">
              <a:solidFill>
                <a:schemeClr val="accent2"/>
              </a:solidFill>
              <a:prstDash val="sysDot"/>
              <a:round/>
              <a:headEn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3628" name="Text Box 26">
              <a:extLst>
                <a:ext uri="{FF2B5EF4-FFF2-40B4-BE49-F238E27FC236}">
                  <a16:creationId xmlns:a16="http://schemas.microsoft.com/office/drawing/2014/main" id="{FD186503-4A95-3343-8A1B-532CBBDA81D8}"/>
                </a:ext>
              </a:extLst>
            </p:cNvPr>
            <p:cNvSpPr txBox="1">
              <a:spLocks noChangeArrowheads="1"/>
            </p:cNvSpPr>
            <p:nvPr/>
          </p:nvSpPr>
          <p:spPr bwMode="auto">
            <a:xfrm>
              <a:off x="2008" y="3176"/>
              <a:ext cx="920"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t>Tail end</a:t>
              </a:r>
            </a:p>
          </p:txBody>
        </p:sp>
        <p:sp>
          <p:nvSpPr>
            <p:cNvPr id="153629" name="Line 27">
              <a:extLst>
                <a:ext uri="{FF2B5EF4-FFF2-40B4-BE49-F238E27FC236}">
                  <a16:creationId xmlns:a16="http://schemas.microsoft.com/office/drawing/2014/main" id="{771F19D6-03B3-604A-B018-E2FB990B7AF7}"/>
                </a:ext>
              </a:extLst>
            </p:cNvPr>
            <p:cNvSpPr>
              <a:spLocks noChangeShapeType="1"/>
            </p:cNvSpPr>
            <p:nvPr/>
          </p:nvSpPr>
          <p:spPr bwMode="auto">
            <a:xfrm flipH="1" flipV="1">
              <a:off x="2468" y="2354"/>
              <a:ext cx="0" cy="798"/>
            </a:xfrm>
            <a:prstGeom prst="line">
              <a:avLst/>
            </a:prstGeom>
            <a:noFill/>
            <a:ln w="19050" cap="rnd">
              <a:solidFill>
                <a:schemeClr val="accent2"/>
              </a:solidFill>
              <a:prstDash val="sysDot"/>
              <a:round/>
              <a:headEn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352732" name="Freeform 28">
              <a:extLst>
                <a:ext uri="{FF2B5EF4-FFF2-40B4-BE49-F238E27FC236}">
                  <a16:creationId xmlns:a16="http://schemas.microsoft.com/office/drawing/2014/main" id="{153B43DF-11B4-5B43-BBFE-E98F7B15F10C}"/>
                </a:ext>
              </a:extLst>
            </p:cNvPr>
            <p:cNvSpPr>
              <a:spLocks/>
            </p:cNvSpPr>
            <p:nvPr/>
          </p:nvSpPr>
          <p:spPr bwMode="auto">
            <a:xfrm>
              <a:off x="992" y="1845"/>
              <a:ext cx="1329" cy="687"/>
            </a:xfrm>
            <a:custGeom>
              <a:avLst/>
              <a:gdLst>
                <a:gd name="T0" fmla="*/ 0 w 1329"/>
                <a:gd name="T1" fmla="*/ 0 h 687"/>
                <a:gd name="T2" fmla="*/ 443 w 1329"/>
                <a:gd name="T3" fmla="*/ 687 h 687"/>
                <a:gd name="T4" fmla="*/ 820 w 1329"/>
                <a:gd name="T5" fmla="*/ 676 h 687"/>
                <a:gd name="T6" fmla="*/ 964 w 1329"/>
                <a:gd name="T7" fmla="*/ 239 h 687"/>
                <a:gd name="T8" fmla="*/ 1329 w 1329"/>
                <a:gd name="T9" fmla="*/ 394 h 687"/>
                <a:gd name="T10" fmla="*/ 0 60000 65536"/>
                <a:gd name="T11" fmla="*/ 0 60000 65536"/>
                <a:gd name="T12" fmla="*/ 0 60000 65536"/>
                <a:gd name="T13" fmla="*/ 0 60000 65536"/>
                <a:gd name="T14" fmla="*/ 0 60000 65536"/>
                <a:gd name="T15" fmla="*/ 0 w 1329"/>
                <a:gd name="T16" fmla="*/ 0 h 687"/>
                <a:gd name="T17" fmla="*/ 1329 w 1329"/>
                <a:gd name="T18" fmla="*/ 687 h 687"/>
              </a:gdLst>
              <a:ahLst/>
              <a:cxnLst>
                <a:cxn ang="T10">
                  <a:pos x="T0" y="T1"/>
                </a:cxn>
                <a:cxn ang="T11">
                  <a:pos x="T2" y="T3"/>
                </a:cxn>
                <a:cxn ang="T12">
                  <a:pos x="T4" y="T5"/>
                </a:cxn>
                <a:cxn ang="T13">
                  <a:pos x="T6" y="T7"/>
                </a:cxn>
                <a:cxn ang="T14">
                  <a:pos x="T8" y="T9"/>
                </a:cxn>
              </a:cxnLst>
              <a:rect l="T15" t="T16" r="T17" b="T18"/>
              <a:pathLst>
                <a:path w="1329" h="687">
                  <a:moveTo>
                    <a:pt x="0" y="0"/>
                  </a:moveTo>
                  <a:lnTo>
                    <a:pt x="443" y="687"/>
                  </a:lnTo>
                  <a:lnTo>
                    <a:pt x="820" y="676"/>
                  </a:lnTo>
                  <a:lnTo>
                    <a:pt x="964" y="239"/>
                  </a:lnTo>
                  <a:lnTo>
                    <a:pt x="1329" y="394"/>
                  </a:lnTo>
                </a:path>
              </a:pathLst>
            </a:custGeom>
            <a:noFill/>
            <a:ln w="76200">
              <a:solidFill>
                <a:srgbClr val="EEB30E"/>
              </a:solidFill>
              <a:round/>
              <a:headEnd/>
              <a:tailEnd type="triangle" w="sm" len="sm"/>
            </a:ln>
            <a:effectLst>
              <a:outerShdw dist="35921"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Lst>
          </p:spPr>
          <p:txBody>
            <a:bodyPr lIns="82124" tIns="41061" rIns="82124" bIns="41061"/>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3631" name="Rectangle 30">
              <a:extLst>
                <a:ext uri="{FF2B5EF4-FFF2-40B4-BE49-F238E27FC236}">
                  <a16:creationId xmlns:a16="http://schemas.microsoft.com/office/drawing/2014/main" id="{7452FEB0-4A77-6545-AF93-5ED9F8ED8329}"/>
                </a:ext>
              </a:extLst>
            </p:cNvPr>
            <p:cNvSpPr>
              <a:spLocks noChangeAspect="1" noChangeArrowheads="1"/>
            </p:cNvSpPr>
            <p:nvPr/>
          </p:nvSpPr>
          <p:spPr bwMode="auto">
            <a:xfrm>
              <a:off x="1061" y="3437"/>
              <a:ext cx="451"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050" tIns="46418" rIns="91050" bIns="46418">
              <a:spAutoFit/>
            </a:bodyPr>
            <a:lstStyle>
              <a:lvl1pPr defTabSz="904875"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0487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TE LSP</a:t>
              </a:r>
            </a:p>
          </p:txBody>
        </p:sp>
        <p:sp>
          <p:nvSpPr>
            <p:cNvPr id="1352735" name="Line 31">
              <a:extLst>
                <a:ext uri="{FF2B5EF4-FFF2-40B4-BE49-F238E27FC236}">
                  <a16:creationId xmlns:a16="http://schemas.microsoft.com/office/drawing/2014/main" id="{644DCC4A-6E94-D841-B03A-C157459C7DF2}"/>
                </a:ext>
              </a:extLst>
            </p:cNvPr>
            <p:cNvSpPr>
              <a:spLocks noChangeShapeType="1"/>
            </p:cNvSpPr>
            <p:nvPr/>
          </p:nvSpPr>
          <p:spPr bwMode="auto">
            <a:xfrm flipH="1">
              <a:off x="688" y="3528"/>
              <a:ext cx="336" cy="0"/>
            </a:xfrm>
            <a:prstGeom prst="line">
              <a:avLst/>
            </a:prstGeom>
            <a:noFill/>
            <a:ln w="57150">
              <a:solidFill>
                <a:schemeClr val="folHlink"/>
              </a:solidFill>
              <a:round/>
              <a:headEnd type="triangle" w="sm" len="sm"/>
              <a:tailEnd/>
            </a:ln>
            <a:effectLst>
              <a:outerShdw dist="35921" dir="2700000" algn="ctr" rotWithShape="0">
                <a:schemeClr val="bg2">
                  <a:alpha val="50000"/>
                </a:schemeClr>
              </a:outerShdw>
            </a:effectLst>
            <a:extLst>
              <a:ext uri="{909E8E84-426E-40DD-AFC4-6F175D3DCCD1}">
                <a14:hiddenFill xmlns:a14="http://schemas.microsoft.com/office/drawing/2010/main">
                  <a:noFill/>
                </a14:hiddenFill>
              </a:ext>
            </a:extLst>
          </p:spPr>
          <p:txBody>
            <a:bodyPr lIns="82124" tIns="41061" rIns="82124" bIns="41061"/>
            <a:lstStyle/>
            <a:p>
              <a:endParaRPr lang="en-US"/>
            </a:p>
          </p:txBody>
        </p:sp>
      </p:grpSp>
    </p:spTree>
    <p:extLst>
      <p:ext uri="{BB962C8B-B14F-4D97-AF65-F5344CB8AC3E}">
        <p14:creationId xmlns:p14="http://schemas.microsoft.com/office/powerpoint/2010/main" val="1834730032"/>
      </p:ext>
    </p:extLst>
  </p:cSld>
  <p:clrMapOvr>
    <a:masterClrMapping/>
  </p:clrMapOvr>
  <p:transition>
    <p:wipe dir="r"/>
  </p:transition>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5650" name="Rectangle 2">
            <a:extLst>
              <a:ext uri="{FF2B5EF4-FFF2-40B4-BE49-F238E27FC236}">
                <a16:creationId xmlns:a16="http://schemas.microsoft.com/office/drawing/2014/main" id="{958915E8-2090-B843-9678-DB96FF7C92E8}"/>
              </a:ext>
            </a:extLst>
          </p:cNvPr>
          <p:cNvSpPr>
            <a:spLocks noGrp="1" noChangeArrowheads="1"/>
          </p:cNvSpPr>
          <p:nvPr>
            <p:ph type="title"/>
          </p:nvPr>
        </p:nvSpPr>
        <p:spPr/>
        <p:txBody>
          <a:bodyPr/>
          <a:lstStyle/>
          <a:p>
            <a:pPr eaLnBrk="1" hangingPunct="1"/>
            <a:r>
              <a:rPr lang="en-US" altLang="nb-NO"/>
              <a:t>Link Information Distribution</a:t>
            </a:r>
          </a:p>
        </p:txBody>
      </p:sp>
      <p:sp>
        <p:nvSpPr>
          <p:cNvPr id="155651" name="Rectangle 3">
            <a:extLst>
              <a:ext uri="{FF2B5EF4-FFF2-40B4-BE49-F238E27FC236}">
                <a16:creationId xmlns:a16="http://schemas.microsoft.com/office/drawing/2014/main" id="{EA32768D-D791-A343-93C6-187773A2ABC1}"/>
              </a:ext>
            </a:extLst>
          </p:cNvPr>
          <p:cNvSpPr>
            <a:spLocks noGrp="1" noChangeArrowheads="1"/>
          </p:cNvSpPr>
          <p:nvPr>
            <p:ph type="body" sz="half" idx="1"/>
          </p:nvPr>
        </p:nvSpPr>
        <p:spPr>
          <a:xfrm>
            <a:off x="655638" y="1295400"/>
            <a:ext cx="3862387" cy="4676775"/>
          </a:xfrm>
        </p:spPr>
        <p:txBody>
          <a:bodyPr>
            <a:spAutoFit/>
          </a:bodyPr>
          <a:lstStyle/>
          <a:p>
            <a:pPr eaLnBrk="1" hangingPunct="1"/>
            <a:r>
              <a:rPr lang="en-US" altLang="nb-NO" sz="1800"/>
              <a:t>Additional link characteristics</a:t>
            </a:r>
          </a:p>
          <a:p>
            <a:pPr marL="457200" lvl="1" indent="117475" eaLnBrk="1" hangingPunct="1"/>
            <a:r>
              <a:rPr lang="en-US" altLang="nb-NO" sz="1400">
                <a:ea typeface="ＭＳ Ｐゴシック" panose="020B0600070205080204" pitchFamily="34" charset="-128"/>
              </a:rPr>
              <a:t>Interface address</a:t>
            </a:r>
          </a:p>
          <a:p>
            <a:pPr marL="457200" lvl="1" indent="117475" eaLnBrk="1" hangingPunct="1"/>
            <a:r>
              <a:rPr lang="en-US" altLang="nb-NO" sz="1400">
                <a:ea typeface="ＭＳ Ｐゴシック" panose="020B0600070205080204" pitchFamily="34" charset="-128"/>
              </a:rPr>
              <a:t>Neighbor address</a:t>
            </a:r>
          </a:p>
          <a:p>
            <a:pPr marL="457200" lvl="1" indent="117475" eaLnBrk="1" hangingPunct="1"/>
            <a:r>
              <a:rPr lang="en-US" altLang="nb-NO" sz="1400">
                <a:ea typeface="ＭＳ Ｐゴシック" panose="020B0600070205080204" pitchFamily="34" charset="-128"/>
              </a:rPr>
              <a:t>Physical bandwidth</a:t>
            </a:r>
          </a:p>
          <a:p>
            <a:pPr marL="457200" lvl="1" indent="117475" eaLnBrk="1" hangingPunct="1"/>
            <a:r>
              <a:rPr lang="en-US" altLang="nb-NO" sz="1400">
                <a:ea typeface="ＭＳ Ｐゴシック" panose="020B0600070205080204" pitchFamily="34" charset="-128"/>
              </a:rPr>
              <a:t>Maximum reservable bandwidth</a:t>
            </a:r>
          </a:p>
          <a:p>
            <a:pPr marL="457200" lvl="1" indent="117475" eaLnBrk="1" hangingPunct="1"/>
            <a:r>
              <a:rPr lang="en-US" altLang="nb-NO" sz="1400">
                <a:ea typeface="ＭＳ Ｐゴシック" panose="020B0600070205080204" pitchFamily="34" charset="-128"/>
              </a:rPr>
              <a:t>Unreserved bandwidth </a:t>
            </a:r>
            <a:br>
              <a:rPr lang="en-US" altLang="nb-NO" sz="1400">
                <a:ea typeface="ＭＳ Ｐゴシック" panose="020B0600070205080204" pitchFamily="34" charset="-128"/>
              </a:rPr>
            </a:br>
            <a:r>
              <a:rPr lang="en-US" altLang="nb-NO" sz="1400">
                <a:ea typeface="ＭＳ Ｐゴシック" panose="020B0600070205080204" pitchFamily="34" charset="-128"/>
              </a:rPr>
              <a:t>(at eight priorities)</a:t>
            </a:r>
          </a:p>
          <a:p>
            <a:pPr marL="457200" lvl="1" indent="117475" eaLnBrk="1" hangingPunct="1"/>
            <a:r>
              <a:rPr lang="en-US" altLang="nb-NO" sz="1400">
                <a:ea typeface="ＭＳ Ｐゴシック" panose="020B0600070205080204" pitchFamily="34" charset="-128"/>
              </a:rPr>
              <a:t>TE metric</a:t>
            </a:r>
          </a:p>
          <a:p>
            <a:pPr marL="457200" lvl="1" indent="117475" eaLnBrk="1" hangingPunct="1"/>
            <a:r>
              <a:rPr lang="en-US" altLang="nb-NO" sz="1400">
                <a:ea typeface="ＭＳ Ｐゴシック" panose="020B0600070205080204" pitchFamily="34" charset="-128"/>
              </a:rPr>
              <a:t>Administrative group (attribute flags)</a:t>
            </a:r>
          </a:p>
          <a:p>
            <a:pPr eaLnBrk="1" hangingPunct="1"/>
            <a:r>
              <a:rPr lang="en-US" altLang="nb-NO" sz="1800"/>
              <a:t>IS-IS or OSPF flood link information</a:t>
            </a:r>
          </a:p>
          <a:p>
            <a:pPr eaLnBrk="1" hangingPunct="1"/>
            <a:r>
              <a:rPr lang="en-US" altLang="nb-NO" sz="1800"/>
              <a:t>TE nodes build a topology database</a:t>
            </a:r>
          </a:p>
          <a:p>
            <a:pPr eaLnBrk="1" hangingPunct="1"/>
            <a:r>
              <a:rPr lang="en-US" altLang="nb-NO" sz="1800"/>
              <a:t>Not required if using off-line path computation</a:t>
            </a:r>
          </a:p>
        </p:txBody>
      </p:sp>
      <p:sp>
        <p:nvSpPr>
          <p:cNvPr id="155652" name="Rectangle 4">
            <a:extLst>
              <a:ext uri="{FF2B5EF4-FFF2-40B4-BE49-F238E27FC236}">
                <a16:creationId xmlns:a16="http://schemas.microsoft.com/office/drawing/2014/main" id="{D4455620-B5DB-E24B-A913-34F160429956}"/>
              </a:ext>
            </a:extLst>
          </p:cNvPr>
          <p:cNvSpPr>
            <a:spLocks noChangeArrowheads="1"/>
          </p:cNvSpPr>
          <p:nvPr/>
        </p:nvSpPr>
        <p:spPr bwMode="white">
          <a:xfrm>
            <a:off x="4905375" y="6653213"/>
            <a:ext cx="1508125" cy="20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b" anchorCtr="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a:solidFill>
                  <a:schemeClr val="hlink"/>
                </a:solidFill>
              </a:rPr>
              <a:t>http://www.cisco.com/go/mpls</a:t>
            </a:r>
          </a:p>
        </p:txBody>
      </p:sp>
      <p:grpSp>
        <p:nvGrpSpPr>
          <p:cNvPr id="155653" name="Group 48">
            <a:extLst>
              <a:ext uri="{FF2B5EF4-FFF2-40B4-BE49-F238E27FC236}">
                <a16:creationId xmlns:a16="http://schemas.microsoft.com/office/drawing/2014/main" id="{BCE077FC-8023-3E43-B900-B4B5FC493138}"/>
              </a:ext>
            </a:extLst>
          </p:cNvPr>
          <p:cNvGrpSpPr>
            <a:grpSpLocks/>
          </p:cNvGrpSpPr>
          <p:nvPr/>
        </p:nvGrpSpPr>
        <p:grpSpPr bwMode="auto">
          <a:xfrm>
            <a:off x="4876800" y="1447800"/>
            <a:ext cx="3535363" cy="4608513"/>
            <a:chOff x="3072" y="912"/>
            <a:chExt cx="2227" cy="2903"/>
          </a:xfrm>
        </p:grpSpPr>
        <p:pic>
          <p:nvPicPr>
            <p:cNvPr id="155680" name="Picture 5" descr="cloud">
              <a:extLst>
                <a:ext uri="{FF2B5EF4-FFF2-40B4-BE49-F238E27FC236}">
                  <a16:creationId xmlns:a16="http://schemas.microsoft.com/office/drawing/2014/main" id="{9756FD66-082A-2348-BD6E-81B40E931494}"/>
                </a:ext>
              </a:extLst>
            </p:cNvPr>
            <p:cNvPicPr preferRelativeResize="0">
              <a:picLocks noChangeAspect="1" noChangeArrowheads="1"/>
            </p:cNvPicPr>
            <p:nvPr/>
          </p:nvPicPr>
          <p:blipFill>
            <a:blip r:embed="rId3">
              <a:lum contrast="12000"/>
              <a:extLst>
                <a:ext uri="{28A0092B-C50C-407E-A947-70E740481C1C}">
                  <a14:useLocalDpi xmlns:a14="http://schemas.microsoft.com/office/drawing/2010/main" val="0"/>
                </a:ext>
              </a:extLst>
            </a:blip>
            <a:srcRect/>
            <a:stretch>
              <a:fillRect/>
            </a:stretch>
          </p:blipFill>
          <p:spPr bwMode="auto">
            <a:xfrm>
              <a:off x="3072" y="912"/>
              <a:ext cx="2130" cy="1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4758" name="Line 6">
              <a:extLst>
                <a:ext uri="{FF2B5EF4-FFF2-40B4-BE49-F238E27FC236}">
                  <a16:creationId xmlns:a16="http://schemas.microsoft.com/office/drawing/2014/main" id="{A69CF033-C9D8-7B41-AB2B-8D1AFAB93DC4}"/>
                </a:ext>
              </a:extLst>
            </p:cNvPr>
            <p:cNvSpPr>
              <a:spLocks noChangeAspect="1" noChangeShapeType="1"/>
            </p:cNvSpPr>
            <p:nvPr/>
          </p:nvSpPr>
          <p:spPr bwMode="auto">
            <a:xfrm>
              <a:off x="3672" y="1890"/>
              <a:ext cx="171" cy="303"/>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4759" name="Line 7">
              <a:extLst>
                <a:ext uri="{FF2B5EF4-FFF2-40B4-BE49-F238E27FC236}">
                  <a16:creationId xmlns:a16="http://schemas.microsoft.com/office/drawing/2014/main" id="{99678845-308A-7B41-AB7B-D626B9B7D65B}"/>
                </a:ext>
              </a:extLst>
            </p:cNvPr>
            <p:cNvSpPr>
              <a:spLocks noChangeAspect="1" noChangeShapeType="1"/>
            </p:cNvSpPr>
            <p:nvPr/>
          </p:nvSpPr>
          <p:spPr bwMode="auto">
            <a:xfrm flipV="1">
              <a:off x="3310" y="1890"/>
              <a:ext cx="247" cy="242"/>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4760" name="Line 8">
              <a:extLst>
                <a:ext uri="{FF2B5EF4-FFF2-40B4-BE49-F238E27FC236}">
                  <a16:creationId xmlns:a16="http://schemas.microsoft.com/office/drawing/2014/main" id="{1972EFD3-467A-214F-9B04-E803EBB2EE8C}"/>
                </a:ext>
              </a:extLst>
            </p:cNvPr>
            <p:cNvSpPr>
              <a:spLocks noChangeAspect="1" noChangeShapeType="1"/>
            </p:cNvSpPr>
            <p:nvPr/>
          </p:nvSpPr>
          <p:spPr bwMode="auto">
            <a:xfrm flipV="1">
              <a:off x="3690" y="1589"/>
              <a:ext cx="342" cy="212"/>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4761" name="Line 9">
              <a:extLst>
                <a:ext uri="{FF2B5EF4-FFF2-40B4-BE49-F238E27FC236}">
                  <a16:creationId xmlns:a16="http://schemas.microsoft.com/office/drawing/2014/main" id="{2DAB9BC9-B9AF-9249-B181-F6D00A51BD65}"/>
                </a:ext>
              </a:extLst>
            </p:cNvPr>
            <p:cNvSpPr>
              <a:spLocks noChangeAspect="1" noChangeShapeType="1"/>
            </p:cNvSpPr>
            <p:nvPr/>
          </p:nvSpPr>
          <p:spPr bwMode="auto">
            <a:xfrm flipH="1">
              <a:off x="4375" y="1754"/>
              <a:ext cx="137" cy="439"/>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4762" name="Line 10">
              <a:extLst>
                <a:ext uri="{FF2B5EF4-FFF2-40B4-BE49-F238E27FC236}">
                  <a16:creationId xmlns:a16="http://schemas.microsoft.com/office/drawing/2014/main" id="{181458EA-8CDB-FB49-95D3-185A76F17369}"/>
                </a:ext>
              </a:extLst>
            </p:cNvPr>
            <p:cNvSpPr>
              <a:spLocks noChangeAspect="1" noChangeShapeType="1"/>
            </p:cNvSpPr>
            <p:nvPr/>
          </p:nvSpPr>
          <p:spPr bwMode="auto">
            <a:xfrm>
              <a:off x="4167" y="1559"/>
              <a:ext cx="266" cy="12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4763" name="Line 11">
              <a:extLst>
                <a:ext uri="{FF2B5EF4-FFF2-40B4-BE49-F238E27FC236}">
                  <a16:creationId xmlns:a16="http://schemas.microsoft.com/office/drawing/2014/main" id="{2ABFE59C-6512-4049-9B59-83F344C64AC0}"/>
                </a:ext>
              </a:extLst>
            </p:cNvPr>
            <p:cNvSpPr>
              <a:spLocks noChangeAspect="1" noChangeShapeType="1"/>
            </p:cNvSpPr>
            <p:nvPr/>
          </p:nvSpPr>
          <p:spPr bwMode="auto">
            <a:xfrm>
              <a:off x="4495" y="1720"/>
              <a:ext cx="395" cy="157"/>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4764" name="Line 12">
              <a:extLst>
                <a:ext uri="{FF2B5EF4-FFF2-40B4-BE49-F238E27FC236}">
                  <a16:creationId xmlns:a16="http://schemas.microsoft.com/office/drawing/2014/main" id="{3BDAE921-B136-5343-B00F-FF176561975E}"/>
                </a:ext>
              </a:extLst>
            </p:cNvPr>
            <p:cNvSpPr>
              <a:spLocks noChangeAspect="1" noChangeShapeType="1"/>
            </p:cNvSpPr>
            <p:nvPr/>
          </p:nvSpPr>
          <p:spPr bwMode="auto">
            <a:xfrm>
              <a:off x="3957" y="2283"/>
              <a:ext cx="381" cy="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4765" name="Line 13">
              <a:extLst>
                <a:ext uri="{FF2B5EF4-FFF2-40B4-BE49-F238E27FC236}">
                  <a16:creationId xmlns:a16="http://schemas.microsoft.com/office/drawing/2014/main" id="{6F4C9FB2-7922-FA40-B92A-7978E2E2522D}"/>
                </a:ext>
              </a:extLst>
            </p:cNvPr>
            <p:cNvSpPr>
              <a:spLocks noChangeAspect="1" noChangeShapeType="1"/>
            </p:cNvSpPr>
            <p:nvPr/>
          </p:nvSpPr>
          <p:spPr bwMode="auto">
            <a:xfrm>
              <a:off x="3425" y="1528"/>
              <a:ext cx="155" cy="245"/>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55689" name="Rectangle 14">
              <a:extLst>
                <a:ext uri="{FF2B5EF4-FFF2-40B4-BE49-F238E27FC236}">
                  <a16:creationId xmlns:a16="http://schemas.microsoft.com/office/drawing/2014/main" id="{EAFBD5F6-136F-D241-B789-AE062DD84038}"/>
                </a:ext>
              </a:extLst>
            </p:cNvPr>
            <p:cNvSpPr>
              <a:spLocks noChangeAspect="1" noChangeArrowheads="1"/>
            </p:cNvSpPr>
            <p:nvPr/>
          </p:nvSpPr>
          <p:spPr bwMode="auto">
            <a:xfrm>
              <a:off x="3750" y="1125"/>
              <a:ext cx="690"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050" tIns="46418" rIns="91050" bIns="46418">
              <a:spAutoFit/>
            </a:bodyPr>
            <a:lstStyle>
              <a:lvl1pPr defTabSz="904875"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0487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IP/MPLS</a:t>
              </a:r>
            </a:p>
          </p:txBody>
        </p:sp>
        <p:pic>
          <p:nvPicPr>
            <p:cNvPr id="155690" name="Picture 15">
              <a:extLst>
                <a:ext uri="{FF2B5EF4-FFF2-40B4-BE49-F238E27FC236}">
                  <a16:creationId xmlns:a16="http://schemas.microsoft.com/office/drawing/2014/main" id="{E1E76BC9-D608-424B-AE3C-285DBC5672A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53" y="2040"/>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91" name="Picture 16">
              <a:extLst>
                <a:ext uri="{FF2B5EF4-FFF2-40B4-BE49-F238E27FC236}">
                  <a16:creationId xmlns:a16="http://schemas.microsoft.com/office/drawing/2014/main" id="{3F0F1A00-0BF7-8F48-A867-18894D25EC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24" y="1375"/>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92" name="Picture 17">
              <a:extLst>
                <a:ext uri="{FF2B5EF4-FFF2-40B4-BE49-F238E27FC236}">
                  <a16:creationId xmlns:a16="http://schemas.microsoft.com/office/drawing/2014/main" id="{62EC2129-ACA1-E547-86B5-7AC4E43E829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31" y="1745"/>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93" name="Picture 18">
              <a:extLst>
                <a:ext uri="{FF2B5EF4-FFF2-40B4-BE49-F238E27FC236}">
                  <a16:creationId xmlns:a16="http://schemas.microsoft.com/office/drawing/2014/main" id="{D265B1FE-AB0F-1F47-B3DF-18DC0C6E025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11" y="2191"/>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94" name="Picture 19">
              <a:extLst>
                <a:ext uri="{FF2B5EF4-FFF2-40B4-BE49-F238E27FC236}">
                  <a16:creationId xmlns:a16="http://schemas.microsoft.com/office/drawing/2014/main" id="{6170431B-4917-0B47-9554-F54331F7184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94" y="2193"/>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95" name="Picture 20">
              <a:extLst>
                <a:ext uri="{FF2B5EF4-FFF2-40B4-BE49-F238E27FC236}">
                  <a16:creationId xmlns:a16="http://schemas.microsoft.com/office/drawing/2014/main" id="{E01F6510-FCB8-414A-B7CC-9C2B3FF68AB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02" y="1497"/>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96" name="Picture 21">
              <a:extLst>
                <a:ext uri="{FF2B5EF4-FFF2-40B4-BE49-F238E27FC236}">
                  <a16:creationId xmlns:a16="http://schemas.microsoft.com/office/drawing/2014/main" id="{1A472D61-5552-C343-B795-66A6042122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55" y="1633"/>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97" name="Picture 22">
              <a:extLst>
                <a:ext uri="{FF2B5EF4-FFF2-40B4-BE49-F238E27FC236}">
                  <a16:creationId xmlns:a16="http://schemas.microsoft.com/office/drawing/2014/main" id="{8BCC04EB-0174-694C-B046-3DBB7148929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2" y="1801"/>
              <a:ext cx="242" cy="1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5698" name="Line 23">
              <a:extLst>
                <a:ext uri="{FF2B5EF4-FFF2-40B4-BE49-F238E27FC236}">
                  <a16:creationId xmlns:a16="http://schemas.microsoft.com/office/drawing/2014/main" id="{10C5AB0E-F1A3-5940-923C-D85F92458992}"/>
                </a:ext>
              </a:extLst>
            </p:cNvPr>
            <p:cNvSpPr>
              <a:spLocks noChangeShapeType="1"/>
            </p:cNvSpPr>
            <p:nvPr/>
          </p:nvSpPr>
          <p:spPr bwMode="auto">
            <a:xfrm flipV="1">
              <a:off x="3410" y="1953"/>
              <a:ext cx="170" cy="169"/>
            </a:xfrm>
            <a:prstGeom prst="line">
              <a:avLst/>
            </a:prstGeom>
            <a:noFill/>
            <a:ln w="19050" cap="rnd">
              <a:solidFill>
                <a:schemeClr val="accent2"/>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5699" name="Line 24">
              <a:extLst>
                <a:ext uri="{FF2B5EF4-FFF2-40B4-BE49-F238E27FC236}">
                  <a16:creationId xmlns:a16="http://schemas.microsoft.com/office/drawing/2014/main" id="{B2B820FD-07E7-FF44-8CBA-C303FCCE3676}"/>
                </a:ext>
              </a:extLst>
            </p:cNvPr>
            <p:cNvSpPr>
              <a:spLocks noChangeShapeType="1"/>
            </p:cNvSpPr>
            <p:nvPr/>
          </p:nvSpPr>
          <p:spPr bwMode="auto">
            <a:xfrm flipH="1" flipV="1">
              <a:off x="3652" y="1977"/>
              <a:ext cx="121" cy="218"/>
            </a:xfrm>
            <a:prstGeom prst="line">
              <a:avLst/>
            </a:prstGeom>
            <a:noFill/>
            <a:ln w="19050" cap="rnd">
              <a:solidFill>
                <a:schemeClr val="accent2"/>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5700" name="Line 25">
              <a:extLst>
                <a:ext uri="{FF2B5EF4-FFF2-40B4-BE49-F238E27FC236}">
                  <a16:creationId xmlns:a16="http://schemas.microsoft.com/office/drawing/2014/main" id="{3F884632-2B71-2F46-AB05-431362758AEE}"/>
                </a:ext>
              </a:extLst>
            </p:cNvPr>
            <p:cNvSpPr>
              <a:spLocks noChangeShapeType="1"/>
            </p:cNvSpPr>
            <p:nvPr/>
          </p:nvSpPr>
          <p:spPr bwMode="auto">
            <a:xfrm flipV="1">
              <a:off x="4039" y="2219"/>
              <a:ext cx="170" cy="0"/>
            </a:xfrm>
            <a:prstGeom prst="line">
              <a:avLst/>
            </a:prstGeom>
            <a:noFill/>
            <a:ln w="19050" cap="rnd">
              <a:solidFill>
                <a:schemeClr val="accent2"/>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5701" name="Line 26">
              <a:extLst>
                <a:ext uri="{FF2B5EF4-FFF2-40B4-BE49-F238E27FC236}">
                  <a16:creationId xmlns:a16="http://schemas.microsoft.com/office/drawing/2014/main" id="{6FB500A8-887B-9743-A9C6-146A93604886}"/>
                </a:ext>
              </a:extLst>
            </p:cNvPr>
            <p:cNvSpPr>
              <a:spLocks noChangeShapeType="1"/>
            </p:cNvSpPr>
            <p:nvPr/>
          </p:nvSpPr>
          <p:spPr bwMode="auto">
            <a:xfrm>
              <a:off x="3483" y="1517"/>
              <a:ext cx="121" cy="194"/>
            </a:xfrm>
            <a:prstGeom prst="line">
              <a:avLst/>
            </a:prstGeom>
            <a:noFill/>
            <a:ln w="19050" cap="rnd">
              <a:solidFill>
                <a:schemeClr val="accent2"/>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5702" name="Line 27">
              <a:extLst>
                <a:ext uri="{FF2B5EF4-FFF2-40B4-BE49-F238E27FC236}">
                  <a16:creationId xmlns:a16="http://schemas.microsoft.com/office/drawing/2014/main" id="{F0D4EEFA-EC97-424F-A79A-503A9BA8047F}"/>
                </a:ext>
              </a:extLst>
            </p:cNvPr>
            <p:cNvSpPr>
              <a:spLocks noChangeShapeType="1"/>
            </p:cNvSpPr>
            <p:nvPr/>
          </p:nvSpPr>
          <p:spPr bwMode="auto">
            <a:xfrm flipV="1">
              <a:off x="3701" y="1565"/>
              <a:ext cx="266" cy="146"/>
            </a:xfrm>
            <a:prstGeom prst="line">
              <a:avLst/>
            </a:prstGeom>
            <a:noFill/>
            <a:ln w="19050" cap="rnd">
              <a:solidFill>
                <a:schemeClr val="accent2"/>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5703" name="Line 28">
              <a:extLst>
                <a:ext uri="{FF2B5EF4-FFF2-40B4-BE49-F238E27FC236}">
                  <a16:creationId xmlns:a16="http://schemas.microsoft.com/office/drawing/2014/main" id="{191DC513-9024-B843-B29A-3AF2598BF498}"/>
                </a:ext>
              </a:extLst>
            </p:cNvPr>
            <p:cNvSpPr>
              <a:spLocks noChangeShapeType="1"/>
            </p:cNvSpPr>
            <p:nvPr/>
          </p:nvSpPr>
          <p:spPr bwMode="auto">
            <a:xfrm>
              <a:off x="4257" y="1541"/>
              <a:ext cx="169" cy="73"/>
            </a:xfrm>
            <a:prstGeom prst="line">
              <a:avLst/>
            </a:prstGeom>
            <a:noFill/>
            <a:ln w="19050" cap="rnd">
              <a:solidFill>
                <a:schemeClr val="accent2"/>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5704" name="Line 29">
              <a:extLst>
                <a:ext uri="{FF2B5EF4-FFF2-40B4-BE49-F238E27FC236}">
                  <a16:creationId xmlns:a16="http://schemas.microsoft.com/office/drawing/2014/main" id="{E9F6B7FA-53C8-124C-95C3-DB20D5155741}"/>
                </a:ext>
              </a:extLst>
            </p:cNvPr>
            <p:cNvSpPr>
              <a:spLocks noChangeShapeType="1"/>
            </p:cNvSpPr>
            <p:nvPr/>
          </p:nvSpPr>
          <p:spPr bwMode="auto">
            <a:xfrm flipV="1">
              <a:off x="4451" y="1832"/>
              <a:ext cx="96" cy="338"/>
            </a:xfrm>
            <a:prstGeom prst="line">
              <a:avLst/>
            </a:prstGeom>
            <a:noFill/>
            <a:ln w="19050" cap="rnd">
              <a:solidFill>
                <a:schemeClr val="accent2"/>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5705" name="Line 30">
              <a:extLst>
                <a:ext uri="{FF2B5EF4-FFF2-40B4-BE49-F238E27FC236}">
                  <a16:creationId xmlns:a16="http://schemas.microsoft.com/office/drawing/2014/main" id="{19F7A49C-A1D5-7F4B-98B2-718CA047D995}"/>
                </a:ext>
              </a:extLst>
            </p:cNvPr>
            <p:cNvSpPr>
              <a:spLocks noChangeShapeType="1"/>
            </p:cNvSpPr>
            <p:nvPr/>
          </p:nvSpPr>
          <p:spPr bwMode="auto">
            <a:xfrm flipH="1" flipV="1">
              <a:off x="4620" y="1711"/>
              <a:ext cx="193" cy="72"/>
            </a:xfrm>
            <a:prstGeom prst="line">
              <a:avLst/>
            </a:prstGeom>
            <a:noFill/>
            <a:ln w="19050" cap="rnd">
              <a:solidFill>
                <a:schemeClr val="accent2"/>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5706" name="Rectangle 31">
              <a:extLst>
                <a:ext uri="{FF2B5EF4-FFF2-40B4-BE49-F238E27FC236}">
                  <a16:creationId xmlns:a16="http://schemas.microsoft.com/office/drawing/2014/main" id="{29EF38FD-D34A-8D41-AB9B-EE83B93ED05C}"/>
                </a:ext>
              </a:extLst>
            </p:cNvPr>
            <p:cNvSpPr>
              <a:spLocks noChangeArrowheads="1"/>
            </p:cNvSpPr>
            <p:nvPr/>
          </p:nvSpPr>
          <p:spPr bwMode="auto">
            <a:xfrm>
              <a:off x="3242" y="3095"/>
              <a:ext cx="1500" cy="720"/>
            </a:xfrm>
            <a:prstGeom prst="rect">
              <a:avLst/>
            </a:prstGeom>
            <a:solidFill>
              <a:srgbClr val="F47312">
                <a:alpha val="30196"/>
              </a:srgbClr>
            </a:solidFill>
            <a:ln w="127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707" name="Line 32">
              <a:extLst>
                <a:ext uri="{FF2B5EF4-FFF2-40B4-BE49-F238E27FC236}">
                  <a16:creationId xmlns:a16="http://schemas.microsoft.com/office/drawing/2014/main" id="{FAB49BA5-EAD9-2545-A77B-E4FF9FB155B0}"/>
                </a:ext>
              </a:extLst>
            </p:cNvPr>
            <p:cNvSpPr>
              <a:spLocks noChangeShapeType="1"/>
            </p:cNvSpPr>
            <p:nvPr/>
          </p:nvSpPr>
          <p:spPr bwMode="auto">
            <a:xfrm>
              <a:off x="4259" y="3306"/>
              <a:ext cx="0" cy="336"/>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5708" name="Line 33">
              <a:extLst>
                <a:ext uri="{FF2B5EF4-FFF2-40B4-BE49-F238E27FC236}">
                  <a16:creationId xmlns:a16="http://schemas.microsoft.com/office/drawing/2014/main" id="{F99285BD-7367-CA4F-86B8-F309863B1819}"/>
                </a:ext>
              </a:extLst>
            </p:cNvPr>
            <p:cNvSpPr>
              <a:spLocks noChangeShapeType="1"/>
            </p:cNvSpPr>
            <p:nvPr/>
          </p:nvSpPr>
          <p:spPr bwMode="auto">
            <a:xfrm>
              <a:off x="3427" y="3332"/>
              <a:ext cx="464" cy="331"/>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5709" name="Line 34">
              <a:extLst>
                <a:ext uri="{FF2B5EF4-FFF2-40B4-BE49-F238E27FC236}">
                  <a16:creationId xmlns:a16="http://schemas.microsoft.com/office/drawing/2014/main" id="{1FF1F7E4-9439-5544-979D-8D3D56713F3D}"/>
                </a:ext>
              </a:extLst>
            </p:cNvPr>
            <p:cNvSpPr>
              <a:spLocks noChangeShapeType="1"/>
            </p:cNvSpPr>
            <p:nvPr/>
          </p:nvSpPr>
          <p:spPr bwMode="auto">
            <a:xfrm flipV="1">
              <a:off x="3884" y="3644"/>
              <a:ext cx="375" cy="0"/>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5710" name="Line 35">
              <a:extLst>
                <a:ext uri="{FF2B5EF4-FFF2-40B4-BE49-F238E27FC236}">
                  <a16:creationId xmlns:a16="http://schemas.microsoft.com/office/drawing/2014/main" id="{F7C97CE9-5586-C346-B7E8-2B70A2DBCF0A}"/>
                </a:ext>
              </a:extLst>
            </p:cNvPr>
            <p:cNvSpPr>
              <a:spLocks noChangeShapeType="1"/>
            </p:cNvSpPr>
            <p:nvPr/>
          </p:nvSpPr>
          <p:spPr bwMode="auto">
            <a:xfrm flipV="1">
              <a:off x="3403" y="3279"/>
              <a:ext cx="488" cy="367"/>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5711" name="Line 36">
              <a:extLst>
                <a:ext uri="{FF2B5EF4-FFF2-40B4-BE49-F238E27FC236}">
                  <a16:creationId xmlns:a16="http://schemas.microsoft.com/office/drawing/2014/main" id="{C1EBB46D-0B67-AD48-9B97-6C1BBFD1632C}"/>
                </a:ext>
              </a:extLst>
            </p:cNvPr>
            <p:cNvSpPr>
              <a:spLocks noChangeShapeType="1"/>
            </p:cNvSpPr>
            <p:nvPr/>
          </p:nvSpPr>
          <p:spPr bwMode="auto">
            <a:xfrm>
              <a:off x="3875" y="3308"/>
              <a:ext cx="384" cy="0"/>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5712" name="Oval 37">
              <a:extLst>
                <a:ext uri="{FF2B5EF4-FFF2-40B4-BE49-F238E27FC236}">
                  <a16:creationId xmlns:a16="http://schemas.microsoft.com/office/drawing/2014/main" id="{5771D29C-48F8-B043-8A4D-3659D8B9B693}"/>
                </a:ext>
              </a:extLst>
            </p:cNvPr>
            <p:cNvSpPr>
              <a:spLocks noChangeArrowheads="1"/>
            </p:cNvSpPr>
            <p:nvPr/>
          </p:nvSpPr>
          <p:spPr bwMode="auto">
            <a:xfrm>
              <a:off x="3557" y="3381"/>
              <a:ext cx="144" cy="144"/>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713" name="Oval 38">
              <a:extLst>
                <a:ext uri="{FF2B5EF4-FFF2-40B4-BE49-F238E27FC236}">
                  <a16:creationId xmlns:a16="http://schemas.microsoft.com/office/drawing/2014/main" id="{07A362C7-2C00-E347-B967-147553890404}"/>
                </a:ext>
              </a:extLst>
            </p:cNvPr>
            <p:cNvSpPr>
              <a:spLocks noChangeArrowheads="1"/>
            </p:cNvSpPr>
            <p:nvPr/>
          </p:nvSpPr>
          <p:spPr bwMode="auto">
            <a:xfrm>
              <a:off x="3795" y="3231"/>
              <a:ext cx="144" cy="144"/>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714" name="Oval 39">
              <a:extLst>
                <a:ext uri="{FF2B5EF4-FFF2-40B4-BE49-F238E27FC236}">
                  <a16:creationId xmlns:a16="http://schemas.microsoft.com/office/drawing/2014/main" id="{CBCBCC3E-A446-0F48-931D-E8B363ABD7B2}"/>
                </a:ext>
              </a:extLst>
            </p:cNvPr>
            <p:cNvSpPr>
              <a:spLocks noChangeArrowheads="1"/>
            </p:cNvSpPr>
            <p:nvPr/>
          </p:nvSpPr>
          <p:spPr bwMode="auto">
            <a:xfrm>
              <a:off x="4179" y="3567"/>
              <a:ext cx="144" cy="144"/>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715" name="Text Box 40">
              <a:extLst>
                <a:ext uri="{FF2B5EF4-FFF2-40B4-BE49-F238E27FC236}">
                  <a16:creationId xmlns:a16="http://schemas.microsoft.com/office/drawing/2014/main" id="{00839CB8-D815-AE4E-BAE7-A4FD3299F471}"/>
                </a:ext>
              </a:extLst>
            </p:cNvPr>
            <p:cNvSpPr txBox="1">
              <a:spLocks noChangeAspect="1" noChangeArrowheads="1"/>
            </p:cNvSpPr>
            <p:nvPr/>
          </p:nvSpPr>
          <p:spPr bwMode="auto">
            <a:xfrm>
              <a:off x="4767" y="3087"/>
              <a:ext cx="532" cy="3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5000"/>
                </a:lnSpc>
              </a:pPr>
              <a:r>
                <a:rPr lang="en-US" altLang="nb-NO" sz="1200" b="1"/>
                <a:t>TE Topology database</a:t>
              </a:r>
            </a:p>
          </p:txBody>
        </p:sp>
        <p:sp>
          <p:nvSpPr>
            <p:cNvPr id="155716" name="Oval 41">
              <a:extLst>
                <a:ext uri="{FF2B5EF4-FFF2-40B4-BE49-F238E27FC236}">
                  <a16:creationId xmlns:a16="http://schemas.microsoft.com/office/drawing/2014/main" id="{A76A51D9-4BB8-4843-9597-4F6E8C1C1E79}"/>
                </a:ext>
              </a:extLst>
            </p:cNvPr>
            <p:cNvSpPr>
              <a:spLocks noChangeArrowheads="1"/>
            </p:cNvSpPr>
            <p:nvPr/>
          </p:nvSpPr>
          <p:spPr bwMode="auto">
            <a:xfrm>
              <a:off x="3795" y="3567"/>
              <a:ext cx="144" cy="144"/>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717" name="Oval 42">
              <a:extLst>
                <a:ext uri="{FF2B5EF4-FFF2-40B4-BE49-F238E27FC236}">
                  <a16:creationId xmlns:a16="http://schemas.microsoft.com/office/drawing/2014/main" id="{B2FA15E9-8D8C-214E-960F-69DDD6B96FFE}"/>
                </a:ext>
              </a:extLst>
            </p:cNvPr>
            <p:cNvSpPr>
              <a:spLocks noChangeArrowheads="1"/>
            </p:cNvSpPr>
            <p:nvPr/>
          </p:nvSpPr>
          <p:spPr bwMode="auto">
            <a:xfrm>
              <a:off x="3331" y="3235"/>
              <a:ext cx="144" cy="144"/>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718" name="Oval 43">
              <a:extLst>
                <a:ext uri="{FF2B5EF4-FFF2-40B4-BE49-F238E27FC236}">
                  <a16:creationId xmlns:a16="http://schemas.microsoft.com/office/drawing/2014/main" id="{6334255D-834D-3C4A-BA21-FE1E6D978580}"/>
                </a:ext>
              </a:extLst>
            </p:cNvPr>
            <p:cNvSpPr>
              <a:spLocks noChangeArrowheads="1"/>
            </p:cNvSpPr>
            <p:nvPr/>
          </p:nvSpPr>
          <p:spPr bwMode="auto">
            <a:xfrm>
              <a:off x="3331" y="3571"/>
              <a:ext cx="144" cy="144"/>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719" name="Line 44">
              <a:extLst>
                <a:ext uri="{FF2B5EF4-FFF2-40B4-BE49-F238E27FC236}">
                  <a16:creationId xmlns:a16="http://schemas.microsoft.com/office/drawing/2014/main" id="{E1B888DF-4645-CB44-A461-967A2C573F7E}"/>
                </a:ext>
              </a:extLst>
            </p:cNvPr>
            <p:cNvSpPr>
              <a:spLocks noChangeShapeType="1"/>
            </p:cNvSpPr>
            <p:nvPr/>
          </p:nvSpPr>
          <p:spPr bwMode="auto">
            <a:xfrm>
              <a:off x="4189" y="3313"/>
              <a:ext cx="384" cy="0"/>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5720" name="Oval 45">
              <a:extLst>
                <a:ext uri="{FF2B5EF4-FFF2-40B4-BE49-F238E27FC236}">
                  <a16:creationId xmlns:a16="http://schemas.microsoft.com/office/drawing/2014/main" id="{28D8DCA7-024F-0C43-9C06-37B15D9F2957}"/>
                </a:ext>
              </a:extLst>
            </p:cNvPr>
            <p:cNvSpPr>
              <a:spLocks noChangeArrowheads="1"/>
            </p:cNvSpPr>
            <p:nvPr/>
          </p:nvSpPr>
          <p:spPr bwMode="auto">
            <a:xfrm>
              <a:off x="4493" y="3236"/>
              <a:ext cx="144" cy="144"/>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721" name="Oval 46">
              <a:extLst>
                <a:ext uri="{FF2B5EF4-FFF2-40B4-BE49-F238E27FC236}">
                  <a16:creationId xmlns:a16="http://schemas.microsoft.com/office/drawing/2014/main" id="{1649EB60-33B5-584F-BBB1-CF340C2F9419}"/>
                </a:ext>
              </a:extLst>
            </p:cNvPr>
            <p:cNvSpPr>
              <a:spLocks noChangeArrowheads="1"/>
            </p:cNvSpPr>
            <p:nvPr/>
          </p:nvSpPr>
          <p:spPr bwMode="auto">
            <a:xfrm>
              <a:off x="4179" y="3231"/>
              <a:ext cx="144" cy="144"/>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155654" name="Group 49">
            <a:extLst>
              <a:ext uri="{FF2B5EF4-FFF2-40B4-BE49-F238E27FC236}">
                <a16:creationId xmlns:a16="http://schemas.microsoft.com/office/drawing/2014/main" id="{895E2416-B9A2-0E4B-8510-4482EBEC8F1E}"/>
              </a:ext>
            </a:extLst>
          </p:cNvPr>
          <p:cNvGrpSpPr>
            <a:grpSpLocks/>
          </p:cNvGrpSpPr>
          <p:nvPr/>
        </p:nvGrpSpPr>
        <p:grpSpPr bwMode="auto">
          <a:xfrm>
            <a:off x="7315200" y="379413"/>
            <a:ext cx="1323975" cy="611187"/>
            <a:chOff x="4608" y="239"/>
            <a:chExt cx="834" cy="385"/>
          </a:xfrm>
        </p:grpSpPr>
        <p:sp>
          <p:nvSpPr>
            <p:cNvPr id="155655" name="Freeform 50">
              <a:extLst>
                <a:ext uri="{FF2B5EF4-FFF2-40B4-BE49-F238E27FC236}">
                  <a16:creationId xmlns:a16="http://schemas.microsoft.com/office/drawing/2014/main" id="{1E312E57-8030-8040-B346-C6077A36FC06}"/>
                </a:ext>
              </a:extLst>
            </p:cNvPr>
            <p:cNvSpPr>
              <a:spLocks/>
            </p:cNvSpPr>
            <p:nvPr/>
          </p:nvSpPr>
          <p:spPr bwMode="auto">
            <a:xfrm>
              <a:off x="4608" y="239"/>
              <a:ext cx="253" cy="385"/>
            </a:xfrm>
            <a:custGeom>
              <a:avLst/>
              <a:gdLst>
                <a:gd name="T0" fmla="*/ 175 w 253"/>
                <a:gd name="T1" fmla="*/ 8 h 385"/>
                <a:gd name="T2" fmla="*/ 175 w 253"/>
                <a:gd name="T3" fmla="*/ 4 h 385"/>
                <a:gd name="T4" fmla="*/ 174 w 253"/>
                <a:gd name="T5" fmla="*/ 3 h 385"/>
                <a:gd name="T6" fmla="*/ 172 w 253"/>
                <a:gd name="T7" fmla="*/ 1 h 385"/>
                <a:gd name="T8" fmla="*/ 171 w 253"/>
                <a:gd name="T9" fmla="*/ 1 h 385"/>
                <a:gd name="T10" fmla="*/ 169 w 253"/>
                <a:gd name="T11" fmla="*/ 0 h 385"/>
                <a:gd name="T12" fmla="*/ 167 w 253"/>
                <a:gd name="T13" fmla="*/ 0 h 385"/>
                <a:gd name="T14" fmla="*/ 164 w 253"/>
                <a:gd name="T15" fmla="*/ 1 h 385"/>
                <a:gd name="T16" fmla="*/ 162 w 253"/>
                <a:gd name="T17" fmla="*/ 3 h 385"/>
                <a:gd name="T18" fmla="*/ 162 w 253"/>
                <a:gd name="T19" fmla="*/ 3 h 385"/>
                <a:gd name="T20" fmla="*/ 161 w 253"/>
                <a:gd name="T21" fmla="*/ 4 h 385"/>
                <a:gd name="T22" fmla="*/ 156 w 253"/>
                <a:gd name="T23" fmla="*/ 8 h 385"/>
                <a:gd name="T24" fmla="*/ 153 w 253"/>
                <a:gd name="T25" fmla="*/ 13 h 385"/>
                <a:gd name="T26" fmla="*/ 81 w 253"/>
                <a:gd name="T27" fmla="*/ 13 h 385"/>
                <a:gd name="T28" fmla="*/ 80 w 253"/>
                <a:gd name="T29" fmla="*/ 9 h 385"/>
                <a:gd name="T30" fmla="*/ 78 w 253"/>
                <a:gd name="T31" fmla="*/ 8 h 385"/>
                <a:gd name="T32" fmla="*/ 77 w 253"/>
                <a:gd name="T33" fmla="*/ 6 h 385"/>
                <a:gd name="T34" fmla="*/ 75 w 253"/>
                <a:gd name="T35" fmla="*/ 6 h 385"/>
                <a:gd name="T36" fmla="*/ 73 w 253"/>
                <a:gd name="T37" fmla="*/ 6 h 385"/>
                <a:gd name="T38" fmla="*/ 72 w 253"/>
                <a:gd name="T39" fmla="*/ 6 h 385"/>
                <a:gd name="T40" fmla="*/ 70 w 253"/>
                <a:gd name="T41" fmla="*/ 6 h 385"/>
                <a:gd name="T42" fmla="*/ 68 w 253"/>
                <a:gd name="T43" fmla="*/ 8 h 385"/>
                <a:gd name="T44" fmla="*/ 2 w 253"/>
                <a:gd name="T45" fmla="*/ 119 h 385"/>
                <a:gd name="T46" fmla="*/ 0 w 253"/>
                <a:gd name="T47" fmla="*/ 123 h 385"/>
                <a:gd name="T48" fmla="*/ 0 w 253"/>
                <a:gd name="T49" fmla="*/ 126 h 385"/>
                <a:gd name="T50" fmla="*/ 0 w 253"/>
                <a:gd name="T51" fmla="*/ 128 h 385"/>
                <a:gd name="T52" fmla="*/ 0 w 253"/>
                <a:gd name="T53" fmla="*/ 128 h 385"/>
                <a:gd name="T54" fmla="*/ 0 w 253"/>
                <a:gd name="T55" fmla="*/ 129 h 385"/>
                <a:gd name="T56" fmla="*/ 2 w 253"/>
                <a:gd name="T57" fmla="*/ 134 h 385"/>
                <a:gd name="T58" fmla="*/ 4 w 253"/>
                <a:gd name="T59" fmla="*/ 139 h 385"/>
                <a:gd name="T60" fmla="*/ 80 w 253"/>
                <a:gd name="T61" fmla="*/ 371 h 385"/>
                <a:gd name="T62" fmla="*/ 83 w 253"/>
                <a:gd name="T63" fmla="*/ 377 h 385"/>
                <a:gd name="T64" fmla="*/ 88 w 253"/>
                <a:gd name="T65" fmla="*/ 380 h 385"/>
                <a:gd name="T66" fmla="*/ 91 w 253"/>
                <a:gd name="T67" fmla="*/ 384 h 385"/>
                <a:gd name="T68" fmla="*/ 94 w 253"/>
                <a:gd name="T69" fmla="*/ 384 h 385"/>
                <a:gd name="T70" fmla="*/ 99 w 253"/>
                <a:gd name="T71" fmla="*/ 385 h 385"/>
                <a:gd name="T72" fmla="*/ 104 w 253"/>
                <a:gd name="T73" fmla="*/ 384 h 385"/>
                <a:gd name="T74" fmla="*/ 109 w 253"/>
                <a:gd name="T75" fmla="*/ 382 h 385"/>
                <a:gd name="T76" fmla="*/ 112 w 253"/>
                <a:gd name="T77" fmla="*/ 380 h 385"/>
                <a:gd name="T78" fmla="*/ 117 w 253"/>
                <a:gd name="T79" fmla="*/ 377 h 385"/>
                <a:gd name="T80" fmla="*/ 119 w 253"/>
                <a:gd name="T81" fmla="*/ 375 h 385"/>
                <a:gd name="T82" fmla="*/ 122 w 253"/>
                <a:gd name="T83" fmla="*/ 372 h 385"/>
                <a:gd name="T84" fmla="*/ 250 w 253"/>
                <a:gd name="T85" fmla="*/ 256 h 385"/>
                <a:gd name="T86" fmla="*/ 252 w 253"/>
                <a:gd name="T87" fmla="*/ 252 h 385"/>
                <a:gd name="T88" fmla="*/ 253 w 253"/>
                <a:gd name="T89" fmla="*/ 247 h 385"/>
                <a:gd name="T90" fmla="*/ 253 w 253"/>
                <a:gd name="T91" fmla="*/ 244 h 38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53"/>
                <a:gd name="T139" fmla="*/ 0 h 385"/>
                <a:gd name="T140" fmla="*/ 253 w 253"/>
                <a:gd name="T141" fmla="*/ 385 h 38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53" h="385">
                  <a:moveTo>
                    <a:pt x="253" y="241"/>
                  </a:moveTo>
                  <a:lnTo>
                    <a:pt x="175" y="8"/>
                  </a:lnTo>
                  <a:lnTo>
                    <a:pt x="175" y="6"/>
                  </a:lnTo>
                  <a:lnTo>
                    <a:pt x="175" y="4"/>
                  </a:lnTo>
                  <a:lnTo>
                    <a:pt x="174" y="4"/>
                  </a:lnTo>
                  <a:lnTo>
                    <a:pt x="174" y="3"/>
                  </a:lnTo>
                  <a:lnTo>
                    <a:pt x="172" y="1"/>
                  </a:lnTo>
                  <a:lnTo>
                    <a:pt x="171" y="1"/>
                  </a:lnTo>
                  <a:lnTo>
                    <a:pt x="169" y="0"/>
                  </a:lnTo>
                  <a:lnTo>
                    <a:pt x="167" y="0"/>
                  </a:lnTo>
                  <a:lnTo>
                    <a:pt x="166" y="1"/>
                  </a:lnTo>
                  <a:lnTo>
                    <a:pt x="164" y="1"/>
                  </a:lnTo>
                  <a:lnTo>
                    <a:pt x="162" y="3"/>
                  </a:lnTo>
                  <a:lnTo>
                    <a:pt x="161" y="4"/>
                  </a:lnTo>
                  <a:lnTo>
                    <a:pt x="159" y="6"/>
                  </a:lnTo>
                  <a:lnTo>
                    <a:pt x="156" y="8"/>
                  </a:lnTo>
                  <a:lnTo>
                    <a:pt x="154" y="11"/>
                  </a:lnTo>
                  <a:lnTo>
                    <a:pt x="153" y="13"/>
                  </a:lnTo>
                  <a:lnTo>
                    <a:pt x="81" y="14"/>
                  </a:lnTo>
                  <a:lnTo>
                    <a:pt x="81" y="13"/>
                  </a:lnTo>
                  <a:lnTo>
                    <a:pt x="81" y="11"/>
                  </a:lnTo>
                  <a:lnTo>
                    <a:pt x="80" y="9"/>
                  </a:lnTo>
                  <a:lnTo>
                    <a:pt x="78" y="8"/>
                  </a:lnTo>
                  <a:lnTo>
                    <a:pt x="77" y="6"/>
                  </a:lnTo>
                  <a:lnTo>
                    <a:pt x="75" y="6"/>
                  </a:lnTo>
                  <a:lnTo>
                    <a:pt x="73" y="6"/>
                  </a:lnTo>
                  <a:lnTo>
                    <a:pt x="72" y="6"/>
                  </a:lnTo>
                  <a:lnTo>
                    <a:pt x="70" y="6"/>
                  </a:lnTo>
                  <a:lnTo>
                    <a:pt x="68" y="8"/>
                  </a:lnTo>
                  <a:lnTo>
                    <a:pt x="2" y="119"/>
                  </a:lnTo>
                  <a:lnTo>
                    <a:pt x="2" y="121"/>
                  </a:lnTo>
                  <a:lnTo>
                    <a:pt x="0" y="123"/>
                  </a:lnTo>
                  <a:lnTo>
                    <a:pt x="0" y="124"/>
                  </a:lnTo>
                  <a:lnTo>
                    <a:pt x="0" y="126"/>
                  </a:lnTo>
                  <a:lnTo>
                    <a:pt x="0" y="128"/>
                  </a:lnTo>
                  <a:lnTo>
                    <a:pt x="0" y="129"/>
                  </a:lnTo>
                  <a:lnTo>
                    <a:pt x="0" y="131"/>
                  </a:lnTo>
                  <a:lnTo>
                    <a:pt x="2" y="134"/>
                  </a:lnTo>
                  <a:lnTo>
                    <a:pt x="2" y="137"/>
                  </a:lnTo>
                  <a:lnTo>
                    <a:pt x="4" y="139"/>
                  </a:lnTo>
                  <a:lnTo>
                    <a:pt x="78" y="366"/>
                  </a:lnTo>
                  <a:lnTo>
                    <a:pt x="80" y="371"/>
                  </a:lnTo>
                  <a:lnTo>
                    <a:pt x="81" y="374"/>
                  </a:lnTo>
                  <a:lnTo>
                    <a:pt x="83" y="377"/>
                  </a:lnTo>
                  <a:lnTo>
                    <a:pt x="85" y="379"/>
                  </a:lnTo>
                  <a:lnTo>
                    <a:pt x="88" y="380"/>
                  </a:lnTo>
                  <a:lnTo>
                    <a:pt x="90" y="382"/>
                  </a:lnTo>
                  <a:lnTo>
                    <a:pt x="91" y="384"/>
                  </a:lnTo>
                  <a:lnTo>
                    <a:pt x="93" y="384"/>
                  </a:lnTo>
                  <a:lnTo>
                    <a:pt x="94" y="384"/>
                  </a:lnTo>
                  <a:lnTo>
                    <a:pt x="98" y="385"/>
                  </a:lnTo>
                  <a:lnTo>
                    <a:pt x="99" y="385"/>
                  </a:lnTo>
                  <a:lnTo>
                    <a:pt x="103" y="384"/>
                  </a:lnTo>
                  <a:lnTo>
                    <a:pt x="104" y="384"/>
                  </a:lnTo>
                  <a:lnTo>
                    <a:pt x="106" y="384"/>
                  </a:lnTo>
                  <a:lnTo>
                    <a:pt x="109" y="382"/>
                  </a:lnTo>
                  <a:lnTo>
                    <a:pt x="111" y="380"/>
                  </a:lnTo>
                  <a:lnTo>
                    <a:pt x="112" y="380"/>
                  </a:lnTo>
                  <a:lnTo>
                    <a:pt x="115" y="379"/>
                  </a:lnTo>
                  <a:lnTo>
                    <a:pt x="117" y="377"/>
                  </a:lnTo>
                  <a:lnTo>
                    <a:pt x="119" y="375"/>
                  </a:lnTo>
                  <a:lnTo>
                    <a:pt x="120" y="374"/>
                  </a:lnTo>
                  <a:lnTo>
                    <a:pt x="122" y="372"/>
                  </a:lnTo>
                  <a:lnTo>
                    <a:pt x="250" y="256"/>
                  </a:lnTo>
                  <a:lnTo>
                    <a:pt x="252" y="254"/>
                  </a:lnTo>
                  <a:lnTo>
                    <a:pt x="252" y="252"/>
                  </a:lnTo>
                  <a:lnTo>
                    <a:pt x="253" y="251"/>
                  </a:lnTo>
                  <a:lnTo>
                    <a:pt x="253" y="247"/>
                  </a:lnTo>
                  <a:lnTo>
                    <a:pt x="253" y="246"/>
                  </a:lnTo>
                  <a:lnTo>
                    <a:pt x="253" y="244"/>
                  </a:lnTo>
                  <a:lnTo>
                    <a:pt x="253" y="241"/>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56" name="Freeform 51">
              <a:extLst>
                <a:ext uri="{FF2B5EF4-FFF2-40B4-BE49-F238E27FC236}">
                  <a16:creationId xmlns:a16="http://schemas.microsoft.com/office/drawing/2014/main" id="{C5122ECC-DAB2-EE4B-9107-D348DCEE5362}"/>
                </a:ext>
              </a:extLst>
            </p:cNvPr>
            <p:cNvSpPr>
              <a:spLocks/>
            </p:cNvSpPr>
            <p:nvPr/>
          </p:nvSpPr>
          <p:spPr bwMode="auto">
            <a:xfrm>
              <a:off x="4618" y="258"/>
              <a:ext cx="149" cy="131"/>
            </a:xfrm>
            <a:custGeom>
              <a:avLst/>
              <a:gdLst>
                <a:gd name="T0" fmla="*/ 63 w 149"/>
                <a:gd name="T1" fmla="*/ 3 h 131"/>
                <a:gd name="T2" fmla="*/ 146 w 149"/>
                <a:gd name="T3" fmla="*/ 0 h 131"/>
                <a:gd name="T4" fmla="*/ 149 w 149"/>
                <a:gd name="T5" fmla="*/ 47 h 131"/>
                <a:gd name="T6" fmla="*/ 58 w 149"/>
                <a:gd name="T7" fmla="*/ 130 h 131"/>
                <a:gd name="T8" fmla="*/ 13 w 149"/>
                <a:gd name="T9" fmla="*/ 131 h 131"/>
                <a:gd name="T10" fmla="*/ 0 w 149"/>
                <a:gd name="T11" fmla="*/ 110 h 131"/>
                <a:gd name="T12" fmla="*/ 7 w 149"/>
                <a:gd name="T13" fmla="*/ 96 h 131"/>
                <a:gd name="T14" fmla="*/ 63 w 149"/>
                <a:gd name="T15" fmla="*/ 3 h 131"/>
                <a:gd name="T16" fmla="*/ 0 60000 65536"/>
                <a:gd name="T17" fmla="*/ 0 60000 65536"/>
                <a:gd name="T18" fmla="*/ 0 60000 65536"/>
                <a:gd name="T19" fmla="*/ 0 60000 65536"/>
                <a:gd name="T20" fmla="*/ 0 60000 65536"/>
                <a:gd name="T21" fmla="*/ 0 60000 65536"/>
                <a:gd name="T22" fmla="*/ 0 60000 65536"/>
                <a:gd name="T23" fmla="*/ 0 60000 65536"/>
                <a:gd name="T24" fmla="*/ 0 w 149"/>
                <a:gd name="T25" fmla="*/ 0 h 131"/>
                <a:gd name="T26" fmla="*/ 149 w 149"/>
                <a:gd name="T27" fmla="*/ 131 h 13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9" h="131">
                  <a:moveTo>
                    <a:pt x="63" y="3"/>
                  </a:moveTo>
                  <a:lnTo>
                    <a:pt x="146" y="0"/>
                  </a:lnTo>
                  <a:lnTo>
                    <a:pt x="149" y="47"/>
                  </a:lnTo>
                  <a:lnTo>
                    <a:pt x="58" y="130"/>
                  </a:lnTo>
                  <a:lnTo>
                    <a:pt x="13" y="131"/>
                  </a:lnTo>
                  <a:lnTo>
                    <a:pt x="0" y="110"/>
                  </a:lnTo>
                  <a:lnTo>
                    <a:pt x="7" y="96"/>
                  </a:lnTo>
                  <a:lnTo>
                    <a:pt x="6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57" name="Freeform 52">
              <a:extLst>
                <a:ext uri="{FF2B5EF4-FFF2-40B4-BE49-F238E27FC236}">
                  <a16:creationId xmlns:a16="http://schemas.microsoft.com/office/drawing/2014/main" id="{8E163A70-A62D-2D47-9317-A302EB814286}"/>
                </a:ext>
              </a:extLst>
            </p:cNvPr>
            <p:cNvSpPr>
              <a:spLocks/>
            </p:cNvSpPr>
            <p:nvPr/>
          </p:nvSpPr>
          <p:spPr bwMode="auto">
            <a:xfrm>
              <a:off x="4641" y="256"/>
              <a:ext cx="110" cy="111"/>
            </a:xfrm>
            <a:custGeom>
              <a:avLst/>
              <a:gdLst>
                <a:gd name="T0" fmla="*/ 110 w 110"/>
                <a:gd name="T1" fmla="*/ 0 h 111"/>
                <a:gd name="T2" fmla="*/ 100 w 110"/>
                <a:gd name="T3" fmla="*/ 0 h 111"/>
                <a:gd name="T4" fmla="*/ 0 w 110"/>
                <a:gd name="T5" fmla="*/ 111 h 111"/>
                <a:gd name="T6" fmla="*/ 110 w 110"/>
                <a:gd name="T7" fmla="*/ 0 h 111"/>
                <a:gd name="T8" fmla="*/ 0 60000 65536"/>
                <a:gd name="T9" fmla="*/ 0 60000 65536"/>
                <a:gd name="T10" fmla="*/ 0 60000 65536"/>
                <a:gd name="T11" fmla="*/ 0 60000 65536"/>
                <a:gd name="T12" fmla="*/ 0 w 110"/>
                <a:gd name="T13" fmla="*/ 0 h 111"/>
                <a:gd name="T14" fmla="*/ 110 w 110"/>
                <a:gd name="T15" fmla="*/ 111 h 111"/>
              </a:gdLst>
              <a:ahLst/>
              <a:cxnLst>
                <a:cxn ang="T8">
                  <a:pos x="T0" y="T1"/>
                </a:cxn>
                <a:cxn ang="T9">
                  <a:pos x="T2" y="T3"/>
                </a:cxn>
                <a:cxn ang="T10">
                  <a:pos x="T4" y="T5"/>
                </a:cxn>
                <a:cxn ang="T11">
                  <a:pos x="T6" y="T7"/>
                </a:cxn>
              </a:cxnLst>
              <a:rect l="T12" t="T13" r="T14" b="T15"/>
              <a:pathLst>
                <a:path w="110" h="111">
                  <a:moveTo>
                    <a:pt x="110" y="0"/>
                  </a:moveTo>
                  <a:lnTo>
                    <a:pt x="100" y="0"/>
                  </a:lnTo>
                  <a:lnTo>
                    <a:pt x="0" y="111"/>
                  </a:lnTo>
                  <a:lnTo>
                    <a:pt x="110"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58" name="Freeform 53">
              <a:extLst>
                <a:ext uri="{FF2B5EF4-FFF2-40B4-BE49-F238E27FC236}">
                  <a16:creationId xmlns:a16="http://schemas.microsoft.com/office/drawing/2014/main" id="{EE17A4CF-ABE5-D94E-B7F8-129929AB025A}"/>
                </a:ext>
              </a:extLst>
            </p:cNvPr>
            <p:cNvSpPr>
              <a:spLocks/>
            </p:cNvSpPr>
            <p:nvPr/>
          </p:nvSpPr>
          <p:spPr bwMode="auto">
            <a:xfrm>
              <a:off x="4636" y="258"/>
              <a:ext cx="96" cy="110"/>
            </a:xfrm>
            <a:custGeom>
              <a:avLst/>
              <a:gdLst>
                <a:gd name="T0" fmla="*/ 96 w 96"/>
                <a:gd name="T1" fmla="*/ 0 h 110"/>
                <a:gd name="T2" fmla="*/ 87 w 96"/>
                <a:gd name="T3" fmla="*/ 0 h 110"/>
                <a:gd name="T4" fmla="*/ 0 w 96"/>
                <a:gd name="T5" fmla="*/ 110 h 110"/>
                <a:gd name="T6" fmla="*/ 96 w 96"/>
                <a:gd name="T7" fmla="*/ 0 h 110"/>
                <a:gd name="T8" fmla="*/ 0 60000 65536"/>
                <a:gd name="T9" fmla="*/ 0 60000 65536"/>
                <a:gd name="T10" fmla="*/ 0 60000 65536"/>
                <a:gd name="T11" fmla="*/ 0 60000 65536"/>
                <a:gd name="T12" fmla="*/ 0 w 96"/>
                <a:gd name="T13" fmla="*/ 0 h 110"/>
                <a:gd name="T14" fmla="*/ 96 w 96"/>
                <a:gd name="T15" fmla="*/ 110 h 110"/>
              </a:gdLst>
              <a:ahLst/>
              <a:cxnLst>
                <a:cxn ang="T8">
                  <a:pos x="T0" y="T1"/>
                </a:cxn>
                <a:cxn ang="T9">
                  <a:pos x="T2" y="T3"/>
                </a:cxn>
                <a:cxn ang="T10">
                  <a:pos x="T4" y="T5"/>
                </a:cxn>
                <a:cxn ang="T11">
                  <a:pos x="T6" y="T7"/>
                </a:cxn>
              </a:cxnLst>
              <a:rect l="T12" t="T13" r="T14" b="T15"/>
              <a:pathLst>
                <a:path w="96" h="110">
                  <a:moveTo>
                    <a:pt x="96" y="0"/>
                  </a:moveTo>
                  <a:lnTo>
                    <a:pt x="87" y="0"/>
                  </a:lnTo>
                  <a:lnTo>
                    <a:pt x="0" y="110"/>
                  </a:lnTo>
                  <a:lnTo>
                    <a:pt x="96"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59" name="Freeform 54">
              <a:extLst>
                <a:ext uri="{FF2B5EF4-FFF2-40B4-BE49-F238E27FC236}">
                  <a16:creationId xmlns:a16="http://schemas.microsoft.com/office/drawing/2014/main" id="{E2851DD4-482E-8B42-B532-2BADFCD0D935}"/>
                </a:ext>
              </a:extLst>
            </p:cNvPr>
            <p:cNvSpPr>
              <a:spLocks/>
            </p:cNvSpPr>
            <p:nvPr/>
          </p:nvSpPr>
          <p:spPr bwMode="auto">
            <a:xfrm>
              <a:off x="4630" y="258"/>
              <a:ext cx="84" cy="110"/>
            </a:xfrm>
            <a:custGeom>
              <a:avLst/>
              <a:gdLst>
                <a:gd name="T0" fmla="*/ 84 w 84"/>
                <a:gd name="T1" fmla="*/ 0 h 110"/>
                <a:gd name="T2" fmla="*/ 79 w 84"/>
                <a:gd name="T3" fmla="*/ 0 h 110"/>
                <a:gd name="T4" fmla="*/ 0 w 84"/>
                <a:gd name="T5" fmla="*/ 110 h 110"/>
                <a:gd name="T6" fmla="*/ 84 w 84"/>
                <a:gd name="T7" fmla="*/ 0 h 110"/>
                <a:gd name="T8" fmla="*/ 0 60000 65536"/>
                <a:gd name="T9" fmla="*/ 0 60000 65536"/>
                <a:gd name="T10" fmla="*/ 0 60000 65536"/>
                <a:gd name="T11" fmla="*/ 0 60000 65536"/>
                <a:gd name="T12" fmla="*/ 0 w 84"/>
                <a:gd name="T13" fmla="*/ 0 h 110"/>
                <a:gd name="T14" fmla="*/ 84 w 84"/>
                <a:gd name="T15" fmla="*/ 110 h 110"/>
              </a:gdLst>
              <a:ahLst/>
              <a:cxnLst>
                <a:cxn ang="T8">
                  <a:pos x="T0" y="T1"/>
                </a:cxn>
                <a:cxn ang="T9">
                  <a:pos x="T2" y="T3"/>
                </a:cxn>
                <a:cxn ang="T10">
                  <a:pos x="T4" y="T5"/>
                </a:cxn>
                <a:cxn ang="T11">
                  <a:pos x="T6" y="T7"/>
                </a:cxn>
              </a:cxnLst>
              <a:rect l="T12" t="T13" r="T14" b="T15"/>
              <a:pathLst>
                <a:path w="84" h="110">
                  <a:moveTo>
                    <a:pt x="84" y="0"/>
                  </a:moveTo>
                  <a:lnTo>
                    <a:pt x="79" y="0"/>
                  </a:lnTo>
                  <a:lnTo>
                    <a:pt x="0" y="110"/>
                  </a:lnTo>
                  <a:lnTo>
                    <a:pt x="84"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0" name="Freeform 55">
              <a:extLst>
                <a:ext uri="{FF2B5EF4-FFF2-40B4-BE49-F238E27FC236}">
                  <a16:creationId xmlns:a16="http://schemas.microsoft.com/office/drawing/2014/main" id="{6664918B-A719-9645-8BCC-D31CDB0FAC79}"/>
                </a:ext>
              </a:extLst>
            </p:cNvPr>
            <p:cNvSpPr>
              <a:spLocks/>
            </p:cNvSpPr>
            <p:nvPr/>
          </p:nvSpPr>
          <p:spPr bwMode="auto">
            <a:xfrm>
              <a:off x="4625" y="260"/>
              <a:ext cx="73" cy="108"/>
            </a:xfrm>
            <a:custGeom>
              <a:avLst/>
              <a:gdLst>
                <a:gd name="T0" fmla="*/ 73 w 73"/>
                <a:gd name="T1" fmla="*/ 0 h 108"/>
                <a:gd name="T2" fmla="*/ 68 w 73"/>
                <a:gd name="T3" fmla="*/ 0 h 108"/>
                <a:gd name="T4" fmla="*/ 0 w 73"/>
                <a:gd name="T5" fmla="*/ 108 h 108"/>
                <a:gd name="T6" fmla="*/ 73 w 73"/>
                <a:gd name="T7" fmla="*/ 0 h 108"/>
                <a:gd name="T8" fmla="*/ 0 60000 65536"/>
                <a:gd name="T9" fmla="*/ 0 60000 65536"/>
                <a:gd name="T10" fmla="*/ 0 60000 65536"/>
                <a:gd name="T11" fmla="*/ 0 60000 65536"/>
                <a:gd name="T12" fmla="*/ 0 w 73"/>
                <a:gd name="T13" fmla="*/ 0 h 108"/>
                <a:gd name="T14" fmla="*/ 73 w 73"/>
                <a:gd name="T15" fmla="*/ 108 h 108"/>
              </a:gdLst>
              <a:ahLst/>
              <a:cxnLst>
                <a:cxn ang="T8">
                  <a:pos x="T0" y="T1"/>
                </a:cxn>
                <a:cxn ang="T9">
                  <a:pos x="T2" y="T3"/>
                </a:cxn>
                <a:cxn ang="T10">
                  <a:pos x="T4" y="T5"/>
                </a:cxn>
                <a:cxn ang="T11">
                  <a:pos x="T6" y="T7"/>
                </a:cxn>
              </a:cxnLst>
              <a:rect l="T12" t="T13" r="T14" b="T15"/>
              <a:pathLst>
                <a:path w="73" h="108">
                  <a:moveTo>
                    <a:pt x="73" y="0"/>
                  </a:moveTo>
                  <a:lnTo>
                    <a:pt x="68" y="0"/>
                  </a:lnTo>
                  <a:lnTo>
                    <a:pt x="0" y="108"/>
                  </a:lnTo>
                  <a:lnTo>
                    <a:pt x="73"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1" name="Freeform 56">
              <a:extLst>
                <a:ext uri="{FF2B5EF4-FFF2-40B4-BE49-F238E27FC236}">
                  <a16:creationId xmlns:a16="http://schemas.microsoft.com/office/drawing/2014/main" id="{5DCE3696-7542-114E-B1B6-30BBA64951F2}"/>
                </a:ext>
              </a:extLst>
            </p:cNvPr>
            <p:cNvSpPr>
              <a:spLocks/>
            </p:cNvSpPr>
            <p:nvPr/>
          </p:nvSpPr>
          <p:spPr bwMode="auto">
            <a:xfrm>
              <a:off x="4613" y="247"/>
              <a:ext cx="243" cy="369"/>
            </a:xfrm>
            <a:custGeom>
              <a:avLst/>
              <a:gdLst>
                <a:gd name="T0" fmla="*/ 167 w 243"/>
                <a:gd name="T1" fmla="*/ 1 h 369"/>
                <a:gd name="T2" fmla="*/ 166 w 243"/>
                <a:gd name="T3" fmla="*/ 0 h 369"/>
                <a:gd name="T4" fmla="*/ 164 w 243"/>
                <a:gd name="T5" fmla="*/ 0 h 369"/>
                <a:gd name="T6" fmla="*/ 162 w 243"/>
                <a:gd name="T7" fmla="*/ 0 h 369"/>
                <a:gd name="T8" fmla="*/ 161 w 243"/>
                <a:gd name="T9" fmla="*/ 0 h 369"/>
                <a:gd name="T10" fmla="*/ 33 w 243"/>
                <a:gd name="T11" fmla="*/ 118 h 369"/>
                <a:gd name="T12" fmla="*/ 29 w 243"/>
                <a:gd name="T13" fmla="*/ 120 h 369"/>
                <a:gd name="T14" fmla="*/ 25 w 243"/>
                <a:gd name="T15" fmla="*/ 121 h 369"/>
                <a:gd name="T16" fmla="*/ 21 w 243"/>
                <a:gd name="T17" fmla="*/ 121 h 369"/>
                <a:gd name="T18" fmla="*/ 18 w 243"/>
                <a:gd name="T19" fmla="*/ 123 h 369"/>
                <a:gd name="T20" fmla="*/ 15 w 243"/>
                <a:gd name="T21" fmla="*/ 123 h 369"/>
                <a:gd name="T22" fmla="*/ 13 w 243"/>
                <a:gd name="T23" fmla="*/ 123 h 369"/>
                <a:gd name="T24" fmla="*/ 10 w 243"/>
                <a:gd name="T25" fmla="*/ 123 h 369"/>
                <a:gd name="T26" fmla="*/ 10 w 243"/>
                <a:gd name="T27" fmla="*/ 121 h 369"/>
                <a:gd name="T28" fmla="*/ 8 w 243"/>
                <a:gd name="T29" fmla="*/ 120 h 369"/>
                <a:gd name="T30" fmla="*/ 8 w 243"/>
                <a:gd name="T31" fmla="*/ 118 h 369"/>
                <a:gd name="T32" fmla="*/ 7 w 243"/>
                <a:gd name="T33" fmla="*/ 116 h 369"/>
                <a:gd name="T34" fmla="*/ 7 w 243"/>
                <a:gd name="T35" fmla="*/ 115 h 369"/>
                <a:gd name="T36" fmla="*/ 5 w 243"/>
                <a:gd name="T37" fmla="*/ 115 h 369"/>
                <a:gd name="T38" fmla="*/ 4 w 243"/>
                <a:gd name="T39" fmla="*/ 113 h 369"/>
                <a:gd name="T40" fmla="*/ 2 w 243"/>
                <a:gd name="T41" fmla="*/ 115 h 369"/>
                <a:gd name="T42" fmla="*/ 0 w 243"/>
                <a:gd name="T43" fmla="*/ 118 h 369"/>
                <a:gd name="T44" fmla="*/ 0 w 243"/>
                <a:gd name="T45" fmla="*/ 121 h 369"/>
                <a:gd name="T46" fmla="*/ 2 w 243"/>
                <a:gd name="T47" fmla="*/ 126 h 369"/>
                <a:gd name="T48" fmla="*/ 78 w 243"/>
                <a:gd name="T49" fmla="*/ 356 h 369"/>
                <a:gd name="T50" fmla="*/ 80 w 243"/>
                <a:gd name="T51" fmla="*/ 361 h 369"/>
                <a:gd name="T52" fmla="*/ 83 w 243"/>
                <a:gd name="T53" fmla="*/ 366 h 369"/>
                <a:gd name="T54" fmla="*/ 86 w 243"/>
                <a:gd name="T55" fmla="*/ 367 h 369"/>
                <a:gd name="T56" fmla="*/ 88 w 243"/>
                <a:gd name="T57" fmla="*/ 369 h 369"/>
                <a:gd name="T58" fmla="*/ 93 w 243"/>
                <a:gd name="T59" fmla="*/ 369 h 369"/>
                <a:gd name="T60" fmla="*/ 98 w 243"/>
                <a:gd name="T61" fmla="*/ 369 h 369"/>
                <a:gd name="T62" fmla="*/ 101 w 243"/>
                <a:gd name="T63" fmla="*/ 367 h 369"/>
                <a:gd name="T64" fmla="*/ 104 w 243"/>
                <a:gd name="T65" fmla="*/ 366 h 369"/>
                <a:gd name="T66" fmla="*/ 109 w 243"/>
                <a:gd name="T67" fmla="*/ 364 h 369"/>
                <a:gd name="T68" fmla="*/ 110 w 243"/>
                <a:gd name="T69" fmla="*/ 363 h 369"/>
                <a:gd name="T70" fmla="*/ 114 w 243"/>
                <a:gd name="T71" fmla="*/ 359 h 369"/>
                <a:gd name="T72" fmla="*/ 114 w 243"/>
                <a:gd name="T73" fmla="*/ 359 h 369"/>
                <a:gd name="T74" fmla="*/ 243 w 243"/>
                <a:gd name="T75" fmla="*/ 239 h 369"/>
                <a:gd name="T76" fmla="*/ 243 w 243"/>
                <a:gd name="T77" fmla="*/ 235 h 36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43"/>
                <a:gd name="T118" fmla="*/ 0 h 369"/>
                <a:gd name="T119" fmla="*/ 243 w 243"/>
                <a:gd name="T120" fmla="*/ 369 h 36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43" h="369">
                  <a:moveTo>
                    <a:pt x="243" y="235"/>
                  </a:moveTo>
                  <a:lnTo>
                    <a:pt x="167" y="1"/>
                  </a:lnTo>
                  <a:lnTo>
                    <a:pt x="166" y="1"/>
                  </a:lnTo>
                  <a:lnTo>
                    <a:pt x="166" y="0"/>
                  </a:lnTo>
                  <a:lnTo>
                    <a:pt x="164" y="0"/>
                  </a:lnTo>
                  <a:lnTo>
                    <a:pt x="162" y="0"/>
                  </a:lnTo>
                  <a:lnTo>
                    <a:pt x="161" y="0"/>
                  </a:lnTo>
                  <a:lnTo>
                    <a:pt x="33" y="118"/>
                  </a:lnTo>
                  <a:lnTo>
                    <a:pt x="31" y="118"/>
                  </a:lnTo>
                  <a:lnTo>
                    <a:pt x="29" y="120"/>
                  </a:lnTo>
                  <a:lnTo>
                    <a:pt x="28" y="120"/>
                  </a:lnTo>
                  <a:lnTo>
                    <a:pt x="25" y="121"/>
                  </a:lnTo>
                  <a:lnTo>
                    <a:pt x="23" y="121"/>
                  </a:lnTo>
                  <a:lnTo>
                    <a:pt x="21" y="121"/>
                  </a:lnTo>
                  <a:lnTo>
                    <a:pt x="20" y="123"/>
                  </a:lnTo>
                  <a:lnTo>
                    <a:pt x="18" y="123"/>
                  </a:lnTo>
                  <a:lnTo>
                    <a:pt x="17" y="123"/>
                  </a:lnTo>
                  <a:lnTo>
                    <a:pt x="15" y="123"/>
                  </a:lnTo>
                  <a:lnTo>
                    <a:pt x="13" y="123"/>
                  </a:lnTo>
                  <a:lnTo>
                    <a:pt x="12" y="123"/>
                  </a:lnTo>
                  <a:lnTo>
                    <a:pt x="10" y="123"/>
                  </a:lnTo>
                  <a:lnTo>
                    <a:pt x="10" y="121"/>
                  </a:lnTo>
                  <a:lnTo>
                    <a:pt x="8" y="120"/>
                  </a:lnTo>
                  <a:lnTo>
                    <a:pt x="8" y="118"/>
                  </a:lnTo>
                  <a:lnTo>
                    <a:pt x="8" y="116"/>
                  </a:lnTo>
                  <a:lnTo>
                    <a:pt x="7" y="116"/>
                  </a:lnTo>
                  <a:lnTo>
                    <a:pt x="7" y="115"/>
                  </a:lnTo>
                  <a:lnTo>
                    <a:pt x="5" y="115"/>
                  </a:lnTo>
                  <a:lnTo>
                    <a:pt x="5" y="113"/>
                  </a:lnTo>
                  <a:lnTo>
                    <a:pt x="4" y="113"/>
                  </a:lnTo>
                  <a:lnTo>
                    <a:pt x="4" y="115"/>
                  </a:lnTo>
                  <a:lnTo>
                    <a:pt x="2" y="115"/>
                  </a:lnTo>
                  <a:lnTo>
                    <a:pt x="2" y="116"/>
                  </a:lnTo>
                  <a:lnTo>
                    <a:pt x="0" y="118"/>
                  </a:lnTo>
                  <a:lnTo>
                    <a:pt x="0" y="120"/>
                  </a:lnTo>
                  <a:lnTo>
                    <a:pt x="0" y="121"/>
                  </a:lnTo>
                  <a:lnTo>
                    <a:pt x="2" y="124"/>
                  </a:lnTo>
                  <a:lnTo>
                    <a:pt x="2" y="126"/>
                  </a:lnTo>
                  <a:lnTo>
                    <a:pt x="4" y="128"/>
                  </a:lnTo>
                  <a:lnTo>
                    <a:pt x="78" y="356"/>
                  </a:lnTo>
                  <a:lnTo>
                    <a:pt x="80" y="359"/>
                  </a:lnTo>
                  <a:lnTo>
                    <a:pt x="80" y="361"/>
                  </a:lnTo>
                  <a:lnTo>
                    <a:pt x="81" y="364"/>
                  </a:lnTo>
                  <a:lnTo>
                    <a:pt x="83" y="366"/>
                  </a:lnTo>
                  <a:lnTo>
                    <a:pt x="85" y="367"/>
                  </a:lnTo>
                  <a:lnTo>
                    <a:pt x="86" y="367"/>
                  </a:lnTo>
                  <a:lnTo>
                    <a:pt x="88" y="369"/>
                  </a:lnTo>
                  <a:lnTo>
                    <a:pt x="91" y="369"/>
                  </a:lnTo>
                  <a:lnTo>
                    <a:pt x="93" y="369"/>
                  </a:lnTo>
                  <a:lnTo>
                    <a:pt x="94" y="369"/>
                  </a:lnTo>
                  <a:lnTo>
                    <a:pt x="98" y="369"/>
                  </a:lnTo>
                  <a:lnTo>
                    <a:pt x="99" y="369"/>
                  </a:lnTo>
                  <a:lnTo>
                    <a:pt x="101" y="367"/>
                  </a:lnTo>
                  <a:lnTo>
                    <a:pt x="102" y="367"/>
                  </a:lnTo>
                  <a:lnTo>
                    <a:pt x="104" y="366"/>
                  </a:lnTo>
                  <a:lnTo>
                    <a:pt x="107" y="366"/>
                  </a:lnTo>
                  <a:lnTo>
                    <a:pt x="109" y="364"/>
                  </a:lnTo>
                  <a:lnTo>
                    <a:pt x="109" y="363"/>
                  </a:lnTo>
                  <a:lnTo>
                    <a:pt x="110" y="363"/>
                  </a:lnTo>
                  <a:lnTo>
                    <a:pt x="112" y="361"/>
                  </a:lnTo>
                  <a:lnTo>
                    <a:pt x="114" y="359"/>
                  </a:lnTo>
                  <a:lnTo>
                    <a:pt x="242" y="241"/>
                  </a:lnTo>
                  <a:lnTo>
                    <a:pt x="243" y="239"/>
                  </a:lnTo>
                  <a:lnTo>
                    <a:pt x="243" y="238"/>
                  </a:lnTo>
                  <a:lnTo>
                    <a:pt x="243" y="2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2" name="Freeform 57">
              <a:extLst>
                <a:ext uri="{FF2B5EF4-FFF2-40B4-BE49-F238E27FC236}">
                  <a16:creationId xmlns:a16="http://schemas.microsoft.com/office/drawing/2014/main" id="{23C08D27-4FFA-5C44-AA9A-B5F4E70F43FB}"/>
                </a:ext>
              </a:extLst>
            </p:cNvPr>
            <p:cNvSpPr>
              <a:spLocks/>
            </p:cNvSpPr>
            <p:nvPr/>
          </p:nvSpPr>
          <p:spPr bwMode="auto">
            <a:xfrm>
              <a:off x="4652" y="258"/>
              <a:ext cx="196" cy="228"/>
            </a:xfrm>
            <a:custGeom>
              <a:avLst/>
              <a:gdLst>
                <a:gd name="T0" fmla="*/ 120 w 196"/>
                <a:gd name="T1" fmla="*/ 10 h 228"/>
                <a:gd name="T2" fmla="*/ 193 w 196"/>
                <a:gd name="T3" fmla="*/ 228 h 228"/>
                <a:gd name="T4" fmla="*/ 196 w 196"/>
                <a:gd name="T5" fmla="*/ 224 h 228"/>
                <a:gd name="T6" fmla="*/ 123 w 196"/>
                <a:gd name="T7" fmla="*/ 0 h 228"/>
                <a:gd name="T8" fmla="*/ 0 w 196"/>
                <a:gd name="T9" fmla="*/ 112 h 228"/>
                <a:gd name="T10" fmla="*/ 3 w 196"/>
                <a:gd name="T11" fmla="*/ 118 h 228"/>
                <a:gd name="T12" fmla="*/ 120 w 196"/>
                <a:gd name="T13" fmla="*/ 10 h 228"/>
                <a:gd name="T14" fmla="*/ 0 60000 65536"/>
                <a:gd name="T15" fmla="*/ 0 60000 65536"/>
                <a:gd name="T16" fmla="*/ 0 60000 65536"/>
                <a:gd name="T17" fmla="*/ 0 60000 65536"/>
                <a:gd name="T18" fmla="*/ 0 60000 65536"/>
                <a:gd name="T19" fmla="*/ 0 60000 65536"/>
                <a:gd name="T20" fmla="*/ 0 60000 65536"/>
                <a:gd name="T21" fmla="*/ 0 w 196"/>
                <a:gd name="T22" fmla="*/ 0 h 228"/>
                <a:gd name="T23" fmla="*/ 196 w 196"/>
                <a:gd name="T24" fmla="*/ 228 h 2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6" h="228">
                  <a:moveTo>
                    <a:pt x="120" y="10"/>
                  </a:moveTo>
                  <a:lnTo>
                    <a:pt x="193" y="228"/>
                  </a:lnTo>
                  <a:lnTo>
                    <a:pt x="196" y="224"/>
                  </a:lnTo>
                  <a:lnTo>
                    <a:pt x="123" y="0"/>
                  </a:lnTo>
                  <a:lnTo>
                    <a:pt x="0" y="112"/>
                  </a:lnTo>
                  <a:lnTo>
                    <a:pt x="3" y="118"/>
                  </a:lnTo>
                  <a:lnTo>
                    <a:pt x="120" y="10"/>
                  </a:lnTo>
                  <a:close/>
                </a:path>
              </a:pathLst>
            </a:custGeom>
            <a:solidFill>
              <a:srgbClr val="4CB7E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3" name="Freeform 58">
              <a:extLst>
                <a:ext uri="{FF2B5EF4-FFF2-40B4-BE49-F238E27FC236}">
                  <a16:creationId xmlns:a16="http://schemas.microsoft.com/office/drawing/2014/main" id="{39171592-704F-EA4F-AB65-B0EDE2829952}"/>
                </a:ext>
              </a:extLst>
            </p:cNvPr>
            <p:cNvSpPr>
              <a:spLocks/>
            </p:cNvSpPr>
            <p:nvPr/>
          </p:nvSpPr>
          <p:spPr bwMode="auto">
            <a:xfrm>
              <a:off x="4626" y="375"/>
              <a:ext cx="94" cy="231"/>
            </a:xfrm>
            <a:custGeom>
              <a:avLst/>
              <a:gdLst>
                <a:gd name="T0" fmla="*/ 78 w 94"/>
                <a:gd name="T1" fmla="*/ 231 h 231"/>
                <a:gd name="T2" fmla="*/ 76 w 94"/>
                <a:gd name="T3" fmla="*/ 231 h 231"/>
                <a:gd name="T4" fmla="*/ 76 w 94"/>
                <a:gd name="T5" fmla="*/ 230 h 231"/>
                <a:gd name="T6" fmla="*/ 75 w 94"/>
                <a:gd name="T7" fmla="*/ 230 h 231"/>
                <a:gd name="T8" fmla="*/ 75 w 94"/>
                <a:gd name="T9" fmla="*/ 230 h 231"/>
                <a:gd name="T10" fmla="*/ 73 w 94"/>
                <a:gd name="T11" fmla="*/ 228 h 231"/>
                <a:gd name="T12" fmla="*/ 73 w 94"/>
                <a:gd name="T13" fmla="*/ 226 h 231"/>
                <a:gd name="T14" fmla="*/ 73 w 94"/>
                <a:gd name="T15" fmla="*/ 225 h 231"/>
                <a:gd name="T16" fmla="*/ 72 w 94"/>
                <a:gd name="T17" fmla="*/ 223 h 231"/>
                <a:gd name="T18" fmla="*/ 72 w 94"/>
                <a:gd name="T19" fmla="*/ 222 h 231"/>
                <a:gd name="T20" fmla="*/ 70 w 94"/>
                <a:gd name="T21" fmla="*/ 217 h 231"/>
                <a:gd name="T22" fmla="*/ 67 w 94"/>
                <a:gd name="T23" fmla="*/ 209 h 231"/>
                <a:gd name="T24" fmla="*/ 63 w 94"/>
                <a:gd name="T25" fmla="*/ 197 h 231"/>
                <a:gd name="T26" fmla="*/ 59 w 94"/>
                <a:gd name="T27" fmla="*/ 184 h 231"/>
                <a:gd name="T28" fmla="*/ 54 w 94"/>
                <a:gd name="T29" fmla="*/ 168 h 231"/>
                <a:gd name="T30" fmla="*/ 49 w 94"/>
                <a:gd name="T31" fmla="*/ 152 h 231"/>
                <a:gd name="T32" fmla="*/ 42 w 94"/>
                <a:gd name="T33" fmla="*/ 134 h 231"/>
                <a:gd name="T34" fmla="*/ 36 w 94"/>
                <a:gd name="T35" fmla="*/ 116 h 231"/>
                <a:gd name="T36" fmla="*/ 31 w 94"/>
                <a:gd name="T37" fmla="*/ 97 h 231"/>
                <a:gd name="T38" fmla="*/ 25 w 94"/>
                <a:gd name="T39" fmla="*/ 79 h 231"/>
                <a:gd name="T40" fmla="*/ 18 w 94"/>
                <a:gd name="T41" fmla="*/ 61 h 231"/>
                <a:gd name="T42" fmla="*/ 13 w 94"/>
                <a:gd name="T43" fmla="*/ 45 h 231"/>
                <a:gd name="T44" fmla="*/ 8 w 94"/>
                <a:gd name="T45" fmla="*/ 30 h 231"/>
                <a:gd name="T46" fmla="*/ 4 w 94"/>
                <a:gd name="T47" fmla="*/ 16 h 231"/>
                <a:gd name="T48" fmla="*/ 0 w 94"/>
                <a:gd name="T49" fmla="*/ 5 h 231"/>
                <a:gd name="T50" fmla="*/ 4 w 94"/>
                <a:gd name="T51" fmla="*/ 5 h 231"/>
                <a:gd name="T52" fmla="*/ 5 w 94"/>
                <a:gd name="T53" fmla="*/ 5 h 231"/>
                <a:gd name="T54" fmla="*/ 8 w 94"/>
                <a:gd name="T55" fmla="*/ 5 h 231"/>
                <a:gd name="T56" fmla="*/ 12 w 94"/>
                <a:gd name="T57" fmla="*/ 5 h 231"/>
                <a:gd name="T58" fmla="*/ 13 w 94"/>
                <a:gd name="T59" fmla="*/ 3 h 231"/>
                <a:gd name="T60" fmla="*/ 16 w 94"/>
                <a:gd name="T61" fmla="*/ 1 h 231"/>
                <a:gd name="T62" fmla="*/ 18 w 94"/>
                <a:gd name="T63" fmla="*/ 1 h 231"/>
                <a:gd name="T64" fmla="*/ 20 w 94"/>
                <a:gd name="T65" fmla="*/ 0 h 231"/>
                <a:gd name="T66" fmla="*/ 94 w 94"/>
                <a:gd name="T67" fmla="*/ 225 h 231"/>
                <a:gd name="T68" fmla="*/ 93 w 94"/>
                <a:gd name="T69" fmla="*/ 226 h 231"/>
                <a:gd name="T70" fmla="*/ 91 w 94"/>
                <a:gd name="T71" fmla="*/ 228 h 231"/>
                <a:gd name="T72" fmla="*/ 88 w 94"/>
                <a:gd name="T73" fmla="*/ 230 h 231"/>
                <a:gd name="T74" fmla="*/ 86 w 94"/>
                <a:gd name="T75" fmla="*/ 230 h 231"/>
                <a:gd name="T76" fmla="*/ 85 w 94"/>
                <a:gd name="T77" fmla="*/ 231 h 231"/>
                <a:gd name="T78" fmla="*/ 81 w 94"/>
                <a:gd name="T79" fmla="*/ 231 h 231"/>
                <a:gd name="T80" fmla="*/ 78 w 94"/>
                <a:gd name="T81" fmla="*/ 231 h 23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4"/>
                <a:gd name="T124" fmla="*/ 0 h 231"/>
                <a:gd name="T125" fmla="*/ 94 w 94"/>
                <a:gd name="T126" fmla="*/ 231 h 23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4" h="231">
                  <a:moveTo>
                    <a:pt x="78" y="231"/>
                  </a:moveTo>
                  <a:lnTo>
                    <a:pt x="76" y="231"/>
                  </a:lnTo>
                  <a:lnTo>
                    <a:pt x="76" y="230"/>
                  </a:lnTo>
                  <a:lnTo>
                    <a:pt x="75" y="230"/>
                  </a:lnTo>
                  <a:lnTo>
                    <a:pt x="73" y="228"/>
                  </a:lnTo>
                  <a:lnTo>
                    <a:pt x="73" y="226"/>
                  </a:lnTo>
                  <a:lnTo>
                    <a:pt x="73" y="225"/>
                  </a:lnTo>
                  <a:lnTo>
                    <a:pt x="72" y="223"/>
                  </a:lnTo>
                  <a:lnTo>
                    <a:pt x="72" y="222"/>
                  </a:lnTo>
                  <a:lnTo>
                    <a:pt x="70" y="217"/>
                  </a:lnTo>
                  <a:lnTo>
                    <a:pt x="67" y="209"/>
                  </a:lnTo>
                  <a:lnTo>
                    <a:pt x="63" y="197"/>
                  </a:lnTo>
                  <a:lnTo>
                    <a:pt x="59" y="184"/>
                  </a:lnTo>
                  <a:lnTo>
                    <a:pt x="54" y="168"/>
                  </a:lnTo>
                  <a:lnTo>
                    <a:pt x="49" y="152"/>
                  </a:lnTo>
                  <a:lnTo>
                    <a:pt x="42" y="134"/>
                  </a:lnTo>
                  <a:lnTo>
                    <a:pt x="36" y="116"/>
                  </a:lnTo>
                  <a:lnTo>
                    <a:pt x="31" y="97"/>
                  </a:lnTo>
                  <a:lnTo>
                    <a:pt x="25" y="79"/>
                  </a:lnTo>
                  <a:lnTo>
                    <a:pt x="18" y="61"/>
                  </a:lnTo>
                  <a:lnTo>
                    <a:pt x="13" y="45"/>
                  </a:lnTo>
                  <a:lnTo>
                    <a:pt x="8" y="30"/>
                  </a:lnTo>
                  <a:lnTo>
                    <a:pt x="4" y="16"/>
                  </a:lnTo>
                  <a:lnTo>
                    <a:pt x="0" y="5"/>
                  </a:lnTo>
                  <a:lnTo>
                    <a:pt x="4" y="5"/>
                  </a:lnTo>
                  <a:lnTo>
                    <a:pt x="5" y="5"/>
                  </a:lnTo>
                  <a:lnTo>
                    <a:pt x="8" y="5"/>
                  </a:lnTo>
                  <a:lnTo>
                    <a:pt x="12" y="5"/>
                  </a:lnTo>
                  <a:lnTo>
                    <a:pt x="13" y="3"/>
                  </a:lnTo>
                  <a:lnTo>
                    <a:pt x="16" y="1"/>
                  </a:lnTo>
                  <a:lnTo>
                    <a:pt x="18" y="1"/>
                  </a:lnTo>
                  <a:lnTo>
                    <a:pt x="20" y="0"/>
                  </a:lnTo>
                  <a:lnTo>
                    <a:pt x="94" y="225"/>
                  </a:lnTo>
                  <a:lnTo>
                    <a:pt x="93" y="226"/>
                  </a:lnTo>
                  <a:lnTo>
                    <a:pt x="91" y="228"/>
                  </a:lnTo>
                  <a:lnTo>
                    <a:pt x="88" y="230"/>
                  </a:lnTo>
                  <a:lnTo>
                    <a:pt x="86" y="230"/>
                  </a:lnTo>
                  <a:lnTo>
                    <a:pt x="85" y="231"/>
                  </a:lnTo>
                  <a:lnTo>
                    <a:pt x="81" y="231"/>
                  </a:lnTo>
                  <a:lnTo>
                    <a:pt x="78" y="231"/>
                  </a:lnTo>
                  <a:close/>
                </a:path>
              </a:pathLst>
            </a:custGeom>
            <a:solidFill>
              <a:srgbClr val="0099D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4" name="Freeform 59">
              <a:extLst>
                <a:ext uri="{FF2B5EF4-FFF2-40B4-BE49-F238E27FC236}">
                  <a16:creationId xmlns:a16="http://schemas.microsoft.com/office/drawing/2014/main" id="{6DDB1978-22EC-0442-AB7A-2729CE811E59}"/>
                </a:ext>
              </a:extLst>
            </p:cNvPr>
            <p:cNvSpPr>
              <a:spLocks/>
            </p:cNvSpPr>
            <p:nvPr/>
          </p:nvSpPr>
          <p:spPr bwMode="auto">
            <a:xfrm>
              <a:off x="4626" y="375"/>
              <a:ext cx="81" cy="231"/>
            </a:xfrm>
            <a:custGeom>
              <a:avLst/>
              <a:gdLst>
                <a:gd name="T0" fmla="*/ 80 w 81"/>
                <a:gd name="T1" fmla="*/ 226 h 231"/>
                <a:gd name="T2" fmla="*/ 75 w 81"/>
                <a:gd name="T3" fmla="*/ 212 h 231"/>
                <a:gd name="T4" fmla="*/ 67 w 81"/>
                <a:gd name="T5" fmla="*/ 188 h 231"/>
                <a:gd name="T6" fmla="*/ 57 w 81"/>
                <a:gd name="T7" fmla="*/ 157 h 231"/>
                <a:gd name="T8" fmla="*/ 44 w 81"/>
                <a:gd name="T9" fmla="*/ 120 h 231"/>
                <a:gd name="T10" fmla="*/ 33 w 81"/>
                <a:gd name="T11" fmla="*/ 84 h 231"/>
                <a:gd name="T12" fmla="*/ 21 w 81"/>
                <a:gd name="T13" fmla="*/ 50 h 231"/>
                <a:gd name="T14" fmla="*/ 12 w 81"/>
                <a:gd name="T15" fmla="*/ 21 h 231"/>
                <a:gd name="T16" fmla="*/ 10 w 81"/>
                <a:gd name="T17" fmla="*/ 9 h 231"/>
                <a:gd name="T18" fmla="*/ 13 w 81"/>
                <a:gd name="T19" fmla="*/ 9 h 231"/>
                <a:gd name="T20" fmla="*/ 16 w 81"/>
                <a:gd name="T21" fmla="*/ 8 h 231"/>
                <a:gd name="T22" fmla="*/ 21 w 81"/>
                <a:gd name="T23" fmla="*/ 8 h 231"/>
                <a:gd name="T24" fmla="*/ 20 w 81"/>
                <a:gd name="T25" fmla="*/ 0 h 231"/>
                <a:gd name="T26" fmla="*/ 16 w 81"/>
                <a:gd name="T27" fmla="*/ 1 h 231"/>
                <a:gd name="T28" fmla="*/ 12 w 81"/>
                <a:gd name="T29" fmla="*/ 5 h 231"/>
                <a:gd name="T30" fmla="*/ 5 w 81"/>
                <a:gd name="T31" fmla="*/ 5 h 231"/>
                <a:gd name="T32" fmla="*/ 0 w 81"/>
                <a:gd name="T33" fmla="*/ 5 h 231"/>
                <a:gd name="T34" fmla="*/ 8 w 81"/>
                <a:gd name="T35" fmla="*/ 30 h 231"/>
                <a:gd name="T36" fmla="*/ 18 w 81"/>
                <a:gd name="T37" fmla="*/ 61 h 231"/>
                <a:gd name="T38" fmla="*/ 31 w 81"/>
                <a:gd name="T39" fmla="*/ 97 h 231"/>
                <a:gd name="T40" fmla="*/ 42 w 81"/>
                <a:gd name="T41" fmla="*/ 134 h 231"/>
                <a:gd name="T42" fmla="*/ 54 w 81"/>
                <a:gd name="T43" fmla="*/ 168 h 231"/>
                <a:gd name="T44" fmla="*/ 63 w 81"/>
                <a:gd name="T45" fmla="*/ 197 h 231"/>
                <a:gd name="T46" fmla="*/ 70 w 81"/>
                <a:gd name="T47" fmla="*/ 217 h 231"/>
                <a:gd name="T48" fmla="*/ 72 w 81"/>
                <a:gd name="T49" fmla="*/ 223 h 231"/>
                <a:gd name="T50" fmla="*/ 73 w 81"/>
                <a:gd name="T51" fmla="*/ 226 h 231"/>
                <a:gd name="T52" fmla="*/ 75 w 81"/>
                <a:gd name="T53" fmla="*/ 230 h 231"/>
                <a:gd name="T54" fmla="*/ 76 w 81"/>
                <a:gd name="T55" fmla="*/ 230 h 231"/>
                <a:gd name="T56" fmla="*/ 78 w 81"/>
                <a:gd name="T57" fmla="*/ 231 h 231"/>
                <a:gd name="T58" fmla="*/ 80 w 81"/>
                <a:gd name="T59" fmla="*/ 231 h 231"/>
                <a:gd name="T60" fmla="*/ 81 w 81"/>
                <a:gd name="T61" fmla="*/ 231 h 231"/>
                <a:gd name="T62" fmla="*/ 81 w 81"/>
                <a:gd name="T63" fmla="*/ 230 h 2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1"/>
                <a:gd name="T97" fmla="*/ 0 h 231"/>
                <a:gd name="T98" fmla="*/ 81 w 81"/>
                <a:gd name="T99" fmla="*/ 231 h 23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1" h="231">
                  <a:moveTo>
                    <a:pt x="80" y="228"/>
                  </a:moveTo>
                  <a:lnTo>
                    <a:pt x="80" y="226"/>
                  </a:lnTo>
                  <a:lnTo>
                    <a:pt x="78" y="220"/>
                  </a:lnTo>
                  <a:lnTo>
                    <a:pt x="75" y="212"/>
                  </a:lnTo>
                  <a:lnTo>
                    <a:pt x="72" y="201"/>
                  </a:lnTo>
                  <a:lnTo>
                    <a:pt x="67" y="188"/>
                  </a:lnTo>
                  <a:lnTo>
                    <a:pt x="62" y="173"/>
                  </a:lnTo>
                  <a:lnTo>
                    <a:pt x="57" y="157"/>
                  </a:lnTo>
                  <a:lnTo>
                    <a:pt x="50" y="139"/>
                  </a:lnTo>
                  <a:lnTo>
                    <a:pt x="44" y="120"/>
                  </a:lnTo>
                  <a:lnTo>
                    <a:pt x="39" y="102"/>
                  </a:lnTo>
                  <a:lnTo>
                    <a:pt x="33" y="84"/>
                  </a:lnTo>
                  <a:lnTo>
                    <a:pt x="26" y="66"/>
                  </a:lnTo>
                  <a:lnTo>
                    <a:pt x="21" y="50"/>
                  </a:lnTo>
                  <a:lnTo>
                    <a:pt x="16" y="34"/>
                  </a:lnTo>
                  <a:lnTo>
                    <a:pt x="12" y="21"/>
                  </a:lnTo>
                  <a:lnTo>
                    <a:pt x="8" y="9"/>
                  </a:lnTo>
                  <a:lnTo>
                    <a:pt x="10" y="9"/>
                  </a:lnTo>
                  <a:lnTo>
                    <a:pt x="12" y="9"/>
                  </a:lnTo>
                  <a:lnTo>
                    <a:pt x="13" y="9"/>
                  </a:lnTo>
                  <a:lnTo>
                    <a:pt x="15" y="9"/>
                  </a:lnTo>
                  <a:lnTo>
                    <a:pt x="16" y="8"/>
                  </a:lnTo>
                  <a:lnTo>
                    <a:pt x="20" y="8"/>
                  </a:lnTo>
                  <a:lnTo>
                    <a:pt x="21" y="8"/>
                  </a:lnTo>
                  <a:lnTo>
                    <a:pt x="23" y="6"/>
                  </a:lnTo>
                  <a:lnTo>
                    <a:pt x="20" y="0"/>
                  </a:lnTo>
                  <a:lnTo>
                    <a:pt x="18" y="1"/>
                  </a:lnTo>
                  <a:lnTo>
                    <a:pt x="16" y="1"/>
                  </a:lnTo>
                  <a:lnTo>
                    <a:pt x="13" y="3"/>
                  </a:lnTo>
                  <a:lnTo>
                    <a:pt x="12" y="5"/>
                  </a:lnTo>
                  <a:lnTo>
                    <a:pt x="8" y="5"/>
                  </a:lnTo>
                  <a:lnTo>
                    <a:pt x="5" y="5"/>
                  </a:lnTo>
                  <a:lnTo>
                    <a:pt x="4" y="5"/>
                  </a:lnTo>
                  <a:lnTo>
                    <a:pt x="0" y="5"/>
                  </a:lnTo>
                  <a:lnTo>
                    <a:pt x="4" y="16"/>
                  </a:lnTo>
                  <a:lnTo>
                    <a:pt x="8" y="30"/>
                  </a:lnTo>
                  <a:lnTo>
                    <a:pt x="13" y="45"/>
                  </a:lnTo>
                  <a:lnTo>
                    <a:pt x="18" y="61"/>
                  </a:lnTo>
                  <a:lnTo>
                    <a:pt x="25" y="79"/>
                  </a:lnTo>
                  <a:lnTo>
                    <a:pt x="31" y="97"/>
                  </a:lnTo>
                  <a:lnTo>
                    <a:pt x="36" y="116"/>
                  </a:lnTo>
                  <a:lnTo>
                    <a:pt x="42" y="134"/>
                  </a:lnTo>
                  <a:lnTo>
                    <a:pt x="49" y="152"/>
                  </a:lnTo>
                  <a:lnTo>
                    <a:pt x="54" y="168"/>
                  </a:lnTo>
                  <a:lnTo>
                    <a:pt x="59" y="184"/>
                  </a:lnTo>
                  <a:lnTo>
                    <a:pt x="63" y="197"/>
                  </a:lnTo>
                  <a:lnTo>
                    <a:pt x="67" y="209"/>
                  </a:lnTo>
                  <a:lnTo>
                    <a:pt x="70" y="217"/>
                  </a:lnTo>
                  <a:lnTo>
                    <a:pt x="72" y="222"/>
                  </a:lnTo>
                  <a:lnTo>
                    <a:pt x="72" y="223"/>
                  </a:lnTo>
                  <a:lnTo>
                    <a:pt x="73" y="225"/>
                  </a:lnTo>
                  <a:lnTo>
                    <a:pt x="73" y="226"/>
                  </a:lnTo>
                  <a:lnTo>
                    <a:pt x="73" y="228"/>
                  </a:lnTo>
                  <a:lnTo>
                    <a:pt x="75" y="230"/>
                  </a:lnTo>
                  <a:lnTo>
                    <a:pt x="76" y="230"/>
                  </a:lnTo>
                  <a:lnTo>
                    <a:pt x="76" y="231"/>
                  </a:lnTo>
                  <a:lnTo>
                    <a:pt x="78" y="231"/>
                  </a:lnTo>
                  <a:lnTo>
                    <a:pt x="80" y="231"/>
                  </a:lnTo>
                  <a:lnTo>
                    <a:pt x="81" y="231"/>
                  </a:lnTo>
                  <a:lnTo>
                    <a:pt x="81" y="230"/>
                  </a:lnTo>
                  <a:lnTo>
                    <a:pt x="80" y="228"/>
                  </a:lnTo>
                  <a:close/>
                </a:path>
              </a:pathLst>
            </a:custGeom>
            <a:solidFill>
              <a:srgbClr val="0060A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5" name="Freeform 60">
              <a:extLst>
                <a:ext uri="{FF2B5EF4-FFF2-40B4-BE49-F238E27FC236}">
                  <a16:creationId xmlns:a16="http://schemas.microsoft.com/office/drawing/2014/main" id="{50B43883-7A38-1C46-B373-3A498B56238B}"/>
                </a:ext>
              </a:extLst>
            </p:cNvPr>
            <p:cNvSpPr>
              <a:spLocks/>
            </p:cNvSpPr>
            <p:nvPr/>
          </p:nvSpPr>
          <p:spPr bwMode="auto">
            <a:xfrm>
              <a:off x="4613" y="252"/>
              <a:ext cx="72" cy="119"/>
            </a:xfrm>
            <a:custGeom>
              <a:avLst/>
              <a:gdLst>
                <a:gd name="T0" fmla="*/ 7 w 72"/>
                <a:gd name="T1" fmla="*/ 116 h 119"/>
                <a:gd name="T2" fmla="*/ 72 w 72"/>
                <a:gd name="T3" fmla="*/ 8 h 119"/>
                <a:gd name="T4" fmla="*/ 72 w 72"/>
                <a:gd name="T5" fmla="*/ 6 h 119"/>
                <a:gd name="T6" fmla="*/ 72 w 72"/>
                <a:gd name="T7" fmla="*/ 4 h 119"/>
                <a:gd name="T8" fmla="*/ 72 w 72"/>
                <a:gd name="T9" fmla="*/ 3 h 119"/>
                <a:gd name="T10" fmla="*/ 70 w 72"/>
                <a:gd name="T11" fmla="*/ 1 h 119"/>
                <a:gd name="T12" fmla="*/ 70 w 72"/>
                <a:gd name="T13" fmla="*/ 0 h 119"/>
                <a:gd name="T14" fmla="*/ 70 w 72"/>
                <a:gd name="T15" fmla="*/ 0 h 119"/>
                <a:gd name="T16" fmla="*/ 68 w 72"/>
                <a:gd name="T17" fmla="*/ 0 h 119"/>
                <a:gd name="T18" fmla="*/ 68 w 72"/>
                <a:gd name="T19" fmla="*/ 0 h 119"/>
                <a:gd name="T20" fmla="*/ 67 w 72"/>
                <a:gd name="T21" fmla="*/ 0 h 119"/>
                <a:gd name="T22" fmla="*/ 67 w 72"/>
                <a:gd name="T23" fmla="*/ 0 h 119"/>
                <a:gd name="T24" fmla="*/ 65 w 72"/>
                <a:gd name="T25" fmla="*/ 1 h 119"/>
                <a:gd name="T26" fmla="*/ 65 w 72"/>
                <a:gd name="T27" fmla="*/ 1 h 119"/>
                <a:gd name="T28" fmla="*/ 2 w 72"/>
                <a:gd name="T29" fmla="*/ 111 h 119"/>
                <a:gd name="T30" fmla="*/ 0 w 72"/>
                <a:gd name="T31" fmla="*/ 113 h 119"/>
                <a:gd name="T32" fmla="*/ 0 w 72"/>
                <a:gd name="T33" fmla="*/ 115 h 119"/>
                <a:gd name="T34" fmla="*/ 0 w 72"/>
                <a:gd name="T35" fmla="*/ 116 h 119"/>
                <a:gd name="T36" fmla="*/ 2 w 72"/>
                <a:gd name="T37" fmla="*/ 118 h 119"/>
                <a:gd name="T38" fmla="*/ 2 w 72"/>
                <a:gd name="T39" fmla="*/ 118 h 119"/>
                <a:gd name="T40" fmla="*/ 4 w 72"/>
                <a:gd name="T41" fmla="*/ 119 h 119"/>
                <a:gd name="T42" fmla="*/ 4 w 72"/>
                <a:gd name="T43" fmla="*/ 119 h 119"/>
                <a:gd name="T44" fmla="*/ 5 w 72"/>
                <a:gd name="T45" fmla="*/ 119 h 119"/>
                <a:gd name="T46" fmla="*/ 5 w 72"/>
                <a:gd name="T47" fmla="*/ 119 h 119"/>
                <a:gd name="T48" fmla="*/ 7 w 72"/>
                <a:gd name="T49" fmla="*/ 118 h 119"/>
                <a:gd name="T50" fmla="*/ 7 w 72"/>
                <a:gd name="T51" fmla="*/ 118 h 119"/>
                <a:gd name="T52" fmla="*/ 7 w 72"/>
                <a:gd name="T53" fmla="*/ 116 h 11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
                <a:gd name="T82" fmla="*/ 0 h 119"/>
                <a:gd name="T83" fmla="*/ 72 w 72"/>
                <a:gd name="T84" fmla="*/ 119 h 11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 h="119">
                  <a:moveTo>
                    <a:pt x="7" y="116"/>
                  </a:moveTo>
                  <a:lnTo>
                    <a:pt x="72" y="8"/>
                  </a:lnTo>
                  <a:lnTo>
                    <a:pt x="72" y="6"/>
                  </a:lnTo>
                  <a:lnTo>
                    <a:pt x="72" y="4"/>
                  </a:lnTo>
                  <a:lnTo>
                    <a:pt x="72" y="3"/>
                  </a:lnTo>
                  <a:lnTo>
                    <a:pt x="70" y="1"/>
                  </a:lnTo>
                  <a:lnTo>
                    <a:pt x="70" y="0"/>
                  </a:lnTo>
                  <a:lnTo>
                    <a:pt x="68" y="0"/>
                  </a:lnTo>
                  <a:lnTo>
                    <a:pt x="67" y="0"/>
                  </a:lnTo>
                  <a:lnTo>
                    <a:pt x="65" y="1"/>
                  </a:lnTo>
                  <a:lnTo>
                    <a:pt x="2" y="111"/>
                  </a:lnTo>
                  <a:lnTo>
                    <a:pt x="0" y="113"/>
                  </a:lnTo>
                  <a:lnTo>
                    <a:pt x="0" y="115"/>
                  </a:lnTo>
                  <a:lnTo>
                    <a:pt x="0" y="116"/>
                  </a:lnTo>
                  <a:lnTo>
                    <a:pt x="2" y="118"/>
                  </a:lnTo>
                  <a:lnTo>
                    <a:pt x="4" y="119"/>
                  </a:lnTo>
                  <a:lnTo>
                    <a:pt x="5" y="119"/>
                  </a:lnTo>
                  <a:lnTo>
                    <a:pt x="7" y="118"/>
                  </a:lnTo>
                  <a:lnTo>
                    <a:pt x="7" y="1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6" name="Freeform 61">
              <a:extLst>
                <a:ext uri="{FF2B5EF4-FFF2-40B4-BE49-F238E27FC236}">
                  <a16:creationId xmlns:a16="http://schemas.microsoft.com/office/drawing/2014/main" id="{DFB0EC51-6360-264B-A2A9-4DB20E53BEE2}"/>
                </a:ext>
              </a:extLst>
            </p:cNvPr>
            <p:cNvSpPr>
              <a:spLocks/>
            </p:cNvSpPr>
            <p:nvPr/>
          </p:nvSpPr>
          <p:spPr bwMode="auto">
            <a:xfrm>
              <a:off x="4824" y="269"/>
              <a:ext cx="18" cy="47"/>
            </a:xfrm>
            <a:custGeom>
              <a:avLst/>
              <a:gdLst>
                <a:gd name="T0" fmla="*/ 18 w 18"/>
                <a:gd name="T1" fmla="*/ 5 h 47"/>
                <a:gd name="T2" fmla="*/ 0 w 18"/>
                <a:gd name="T3" fmla="*/ 47 h 47"/>
                <a:gd name="T4" fmla="*/ 2 w 18"/>
                <a:gd name="T5" fmla="*/ 0 h 47"/>
                <a:gd name="T6" fmla="*/ 18 w 18"/>
                <a:gd name="T7" fmla="*/ 5 h 47"/>
                <a:gd name="T8" fmla="*/ 0 60000 65536"/>
                <a:gd name="T9" fmla="*/ 0 60000 65536"/>
                <a:gd name="T10" fmla="*/ 0 60000 65536"/>
                <a:gd name="T11" fmla="*/ 0 60000 65536"/>
                <a:gd name="T12" fmla="*/ 0 w 18"/>
                <a:gd name="T13" fmla="*/ 0 h 47"/>
                <a:gd name="T14" fmla="*/ 18 w 18"/>
                <a:gd name="T15" fmla="*/ 47 h 47"/>
              </a:gdLst>
              <a:ahLst/>
              <a:cxnLst>
                <a:cxn ang="T8">
                  <a:pos x="T0" y="T1"/>
                </a:cxn>
                <a:cxn ang="T9">
                  <a:pos x="T2" y="T3"/>
                </a:cxn>
                <a:cxn ang="T10">
                  <a:pos x="T4" y="T5"/>
                </a:cxn>
                <a:cxn ang="T11">
                  <a:pos x="T6" y="T7"/>
                </a:cxn>
              </a:cxnLst>
              <a:rect l="T12" t="T13" r="T14" b="T15"/>
              <a:pathLst>
                <a:path w="18" h="47">
                  <a:moveTo>
                    <a:pt x="18" y="5"/>
                  </a:moveTo>
                  <a:lnTo>
                    <a:pt x="0" y="47"/>
                  </a:lnTo>
                  <a:lnTo>
                    <a:pt x="2" y="0"/>
                  </a:lnTo>
                  <a:lnTo>
                    <a:pt x="18" y="5"/>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7" name="Freeform 62">
              <a:extLst>
                <a:ext uri="{FF2B5EF4-FFF2-40B4-BE49-F238E27FC236}">
                  <a16:creationId xmlns:a16="http://schemas.microsoft.com/office/drawing/2014/main" id="{F3C0258D-AB9B-564B-AE08-476DF8541588}"/>
                </a:ext>
              </a:extLst>
            </p:cNvPr>
            <p:cNvSpPr>
              <a:spLocks/>
            </p:cNvSpPr>
            <p:nvPr/>
          </p:nvSpPr>
          <p:spPr bwMode="auto">
            <a:xfrm>
              <a:off x="4835" y="294"/>
              <a:ext cx="33" cy="37"/>
            </a:xfrm>
            <a:custGeom>
              <a:avLst/>
              <a:gdLst>
                <a:gd name="T0" fmla="*/ 33 w 33"/>
                <a:gd name="T1" fmla="*/ 16 h 37"/>
                <a:gd name="T2" fmla="*/ 0 w 33"/>
                <a:gd name="T3" fmla="*/ 37 h 37"/>
                <a:gd name="T4" fmla="*/ 23 w 33"/>
                <a:gd name="T5" fmla="*/ 0 h 37"/>
                <a:gd name="T6" fmla="*/ 33 w 33"/>
                <a:gd name="T7" fmla="*/ 16 h 37"/>
                <a:gd name="T8" fmla="*/ 0 60000 65536"/>
                <a:gd name="T9" fmla="*/ 0 60000 65536"/>
                <a:gd name="T10" fmla="*/ 0 60000 65536"/>
                <a:gd name="T11" fmla="*/ 0 60000 65536"/>
                <a:gd name="T12" fmla="*/ 0 w 33"/>
                <a:gd name="T13" fmla="*/ 0 h 37"/>
                <a:gd name="T14" fmla="*/ 33 w 33"/>
                <a:gd name="T15" fmla="*/ 37 h 37"/>
              </a:gdLst>
              <a:ahLst/>
              <a:cxnLst>
                <a:cxn ang="T8">
                  <a:pos x="T0" y="T1"/>
                </a:cxn>
                <a:cxn ang="T9">
                  <a:pos x="T2" y="T3"/>
                </a:cxn>
                <a:cxn ang="T10">
                  <a:pos x="T4" y="T5"/>
                </a:cxn>
                <a:cxn ang="T11">
                  <a:pos x="T6" y="T7"/>
                </a:cxn>
              </a:cxnLst>
              <a:rect l="T12" t="T13" r="T14" b="T15"/>
              <a:pathLst>
                <a:path w="33" h="37">
                  <a:moveTo>
                    <a:pt x="33" y="16"/>
                  </a:moveTo>
                  <a:lnTo>
                    <a:pt x="0" y="37"/>
                  </a:lnTo>
                  <a:lnTo>
                    <a:pt x="23" y="0"/>
                  </a:lnTo>
                  <a:lnTo>
                    <a:pt x="33" y="16"/>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8" name="Freeform 63">
              <a:extLst>
                <a:ext uri="{FF2B5EF4-FFF2-40B4-BE49-F238E27FC236}">
                  <a16:creationId xmlns:a16="http://schemas.microsoft.com/office/drawing/2014/main" id="{11015F24-2E67-DE4B-A6EF-2EBB86FCD235}"/>
                </a:ext>
              </a:extLst>
            </p:cNvPr>
            <p:cNvSpPr>
              <a:spLocks/>
            </p:cNvSpPr>
            <p:nvPr/>
          </p:nvSpPr>
          <p:spPr bwMode="auto">
            <a:xfrm>
              <a:off x="4839" y="350"/>
              <a:ext cx="35" cy="21"/>
            </a:xfrm>
            <a:custGeom>
              <a:avLst/>
              <a:gdLst>
                <a:gd name="T0" fmla="*/ 32 w 35"/>
                <a:gd name="T1" fmla="*/ 21 h 21"/>
                <a:gd name="T2" fmla="*/ 0 w 35"/>
                <a:gd name="T3" fmla="*/ 0 h 21"/>
                <a:gd name="T4" fmla="*/ 35 w 35"/>
                <a:gd name="T5" fmla="*/ 0 h 21"/>
                <a:gd name="T6" fmla="*/ 32 w 35"/>
                <a:gd name="T7" fmla="*/ 21 h 21"/>
                <a:gd name="T8" fmla="*/ 0 60000 65536"/>
                <a:gd name="T9" fmla="*/ 0 60000 65536"/>
                <a:gd name="T10" fmla="*/ 0 60000 65536"/>
                <a:gd name="T11" fmla="*/ 0 60000 65536"/>
                <a:gd name="T12" fmla="*/ 0 w 35"/>
                <a:gd name="T13" fmla="*/ 0 h 21"/>
                <a:gd name="T14" fmla="*/ 35 w 35"/>
                <a:gd name="T15" fmla="*/ 21 h 21"/>
              </a:gdLst>
              <a:ahLst/>
              <a:cxnLst>
                <a:cxn ang="T8">
                  <a:pos x="T0" y="T1"/>
                </a:cxn>
                <a:cxn ang="T9">
                  <a:pos x="T2" y="T3"/>
                </a:cxn>
                <a:cxn ang="T10">
                  <a:pos x="T4" y="T5"/>
                </a:cxn>
                <a:cxn ang="T11">
                  <a:pos x="T6" y="T7"/>
                </a:cxn>
              </a:cxnLst>
              <a:rect l="T12" t="T13" r="T14" b="T15"/>
              <a:pathLst>
                <a:path w="35" h="21">
                  <a:moveTo>
                    <a:pt x="32" y="21"/>
                  </a:moveTo>
                  <a:lnTo>
                    <a:pt x="0" y="0"/>
                  </a:lnTo>
                  <a:lnTo>
                    <a:pt x="35" y="0"/>
                  </a:lnTo>
                  <a:lnTo>
                    <a:pt x="32" y="21"/>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69" name="Freeform 64">
              <a:extLst>
                <a:ext uri="{FF2B5EF4-FFF2-40B4-BE49-F238E27FC236}">
                  <a16:creationId xmlns:a16="http://schemas.microsoft.com/office/drawing/2014/main" id="{82FADCEB-7841-2E41-B19E-A9AA870B04FE}"/>
                </a:ext>
              </a:extLst>
            </p:cNvPr>
            <p:cNvSpPr>
              <a:spLocks/>
            </p:cNvSpPr>
            <p:nvPr/>
          </p:nvSpPr>
          <p:spPr bwMode="auto">
            <a:xfrm>
              <a:off x="4723" y="407"/>
              <a:ext cx="12" cy="10"/>
            </a:xfrm>
            <a:custGeom>
              <a:avLst/>
              <a:gdLst>
                <a:gd name="T0" fmla="*/ 10 w 12"/>
                <a:gd name="T1" fmla="*/ 3 h 10"/>
                <a:gd name="T2" fmla="*/ 10 w 12"/>
                <a:gd name="T3" fmla="*/ 2 h 10"/>
                <a:gd name="T4" fmla="*/ 9 w 12"/>
                <a:gd name="T5" fmla="*/ 0 h 10"/>
                <a:gd name="T6" fmla="*/ 9 w 12"/>
                <a:gd name="T7" fmla="*/ 0 h 10"/>
                <a:gd name="T8" fmla="*/ 7 w 12"/>
                <a:gd name="T9" fmla="*/ 0 h 10"/>
                <a:gd name="T10" fmla="*/ 5 w 12"/>
                <a:gd name="T11" fmla="*/ 0 h 10"/>
                <a:gd name="T12" fmla="*/ 5 w 12"/>
                <a:gd name="T13" fmla="*/ 0 h 10"/>
                <a:gd name="T14" fmla="*/ 4 w 12"/>
                <a:gd name="T15" fmla="*/ 0 h 10"/>
                <a:gd name="T16" fmla="*/ 4 w 12"/>
                <a:gd name="T17" fmla="*/ 0 h 10"/>
                <a:gd name="T18" fmla="*/ 2 w 12"/>
                <a:gd name="T19" fmla="*/ 0 h 10"/>
                <a:gd name="T20" fmla="*/ 2 w 12"/>
                <a:gd name="T21" fmla="*/ 2 h 10"/>
                <a:gd name="T22" fmla="*/ 0 w 12"/>
                <a:gd name="T23" fmla="*/ 2 h 10"/>
                <a:gd name="T24" fmla="*/ 0 w 12"/>
                <a:gd name="T25" fmla="*/ 3 h 10"/>
                <a:gd name="T26" fmla="*/ 2 w 12"/>
                <a:gd name="T27" fmla="*/ 10 h 10"/>
                <a:gd name="T28" fmla="*/ 4 w 12"/>
                <a:gd name="T29" fmla="*/ 8 h 10"/>
                <a:gd name="T30" fmla="*/ 5 w 12"/>
                <a:gd name="T31" fmla="*/ 8 h 10"/>
                <a:gd name="T32" fmla="*/ 5 w 12"/>
                <a:gd name="T33" fmla="*/ 7 h 10"/>
                <a:gd name="T34" fmla="*/ 7 w 12"/>
                <a:gd name="T35" fmla="*/ 7 h 10"/>
                <a:gd name="T36" fmla="*/ 9 w 12"/>
                <a:gd name="T37" fmla="*/ 7 h 10"/>
                <a:gd name="T38" fmla="*/ 9 w 12"/>
                <a:gd name="T39" fmla="*/ 7 h 10"/>
                <a:gd name="T40" fmla="*/ 10 w 12"/>
                <a:gd name="T41" fmla="*/ 7 h 10"/>
                <a:gd name="T42" fmla="*/ 10 w 12"/>
                <a:gd name="T43" fmla="*/ 5 h 10"/>
                <a:gd name="T44" fmla="*/ 10 w 12"/>
                <a:gd name="T45" fmla="*/ 5 h 10"/>
                <a:gd name="T46" fmla="*/ 12 w 12"/>
                <a:gd name="T47" fmla="*/ 5 h 10"/>
                <a:gd name="T48" fmla="*/ 12 w 12"/>
                <a:gd name="T49" fmla="*/ 5 h 10"/>
                <a:gd name="T50" fmla="*/ 12 w 12"/>
                <a:gd name="T51" fmla="*/ 7 h 10"/>
                <a:gd name="T52" fmla="*/ 12 w 12"/>
                <a:gd name="T53" fmla="*/ 5 h 10"/>
                <a:gd name="T54" fmla="*/ 12 w 12"/>
                <a:gd name="T55" fmla="*/ 5 h 10"/>
                <a:gd name="T56" fmla="*/ 12 w 12"/>
                <a:gd name="T57" fmla="*/ 5 h 10"/>
                <a:gd name="T58" fmla="*/ 10 w 12"/>
                <a:gd name="T59" fmla="*/ 3 h 1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
                <a:gd name="T91" fmla="*/ 0 h 10"/>
                <a:gd name="T92" fmla="*/ 12 w 12"/>
                <a:gd name="T93" fmla="*/ 10 h 1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 h="10">
                  <a:moveTo>
                    <a:pt x="10" y="3"/>
                  </a:moveTo>
                  <a:lnTo>
                    <a:pt x="10" y="2"/>
                  </a:lnTo>
                  <a:lnTo>
                    <a:pt x="9" y="0"/>
                  </a:lnTo>
                  <a:lnTo>
                    <a:pt x="7" y="0"/>
                  </a:lnTo>
                  <a:lnTo>
                    <a:pt x="5" y="0"/>
                  </a:lnTo>
                  <a:lnTo>
                    <a:pt x="4" y="0"/>
                  </a:lnTo>
                  <a:lnTo>
                    <a:pt x="2" y="0"/>
                  </a:lnTo>
                  <a:lnTo>
                    <a:pt x="2" y="2"/>
                  </a:lnTo>
                  <a:lnTo>
                    <a:pt x="0" y="2"/>
                  </a:lnTo>
                  <a:lnTo>
                    <a:pt x="0" y="3"/>
                  </a:lnTo>
                  <a:lnTo>
                    <a:pt x="2" y="10"/>
                  </a:lnTo>
                  <a:lnTo>
                    <a:pt x="4" y="8"/>
                  </a:lnTo>
                  <a:lnTo>
                    <a:pt x="5" y="8"/>
                  </a:lnTo>
                  <a:lnTo>
                    <a:pt x="5" y="7"/>
                  </a:lnTo>
                  <a:lnTo>
                    <a:pt x="7" y="7"/>
                  </a:lnTo>
                  <a:lnTo>
                    <a:pt x="9" y="7"/>
                  </a:lnTo>
                  <a:lnTo>
                    <a:pt x="10" y="7"/>
                  </a:lnTo>
                  <a:lnTo>
                    <a:pt x="10" y="5"/>
                  </a:lnTo>
                  <a:lnTo>
                    <a:pt x="12" y="5"/>
                  </a:lnTo>
                  <a:lnTo>
                    <a:pt x="12" y="7"/>
                  </a:lnTo>
                  <a:lnTo>
                    <a:pt x="12" y="5"/>
                  </a:lnTo>
                  <a:lnTo>
                    <a:pt x="10"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70" name="Freeform 65">
              <a:extLst>
                <a:ext uri="{FF2B5EF4-FFF2-40B4-BE49-F238E27FC236}">
                  <a16:creationId xmlns:a16="http://schemas.microsoft.com/office/drawing/2014/main" id="{B2FEEB70-7CEC-5F4E-83E3-7C4F56A803C8}"/>
                </a:ext>
              </a:extLst>
            </p:cNvPr>
            <p:cNvSpPr>
              <a:spLocks/>
            </p:cNvSpPr>
            <p:nvPr/>
          </p:nvSpPr>
          <p:spPr bwMode="auto">
            <a:xfrm>
              <a:off x="4753" y="381"/>
              <a:ext cx="16" cy="99"/>
            </a:xfrm>
            <a:custGeom>
              <a:avLst/>
              <a:gdLst>
                <a:gd name="T0" fmla="*/ 9 w 16"/>
                <a:gd name="T1" fmla="*/ 83 h 99"/>
                <a:gd name="T2" fmla="*/ 11 w 16"/>
                <a:gd name="T3" fmla="*/ 88 h 99"/>
                <a:gd name="T4" fmla="*/ 11 w 16"/>
                <a:gd name="T5" fmla="*/ 91 h 99"/>
                <a:gd name="T6" fmla="*/ 13 w 16"/>
                <a:gd name="T7" fmla="*/ 94 h 99"/>
                <a:gd name="T8" fmla="*/ 13 w 16"/>
                <a:gd name="T9" fmla="*/ 96 h 99"/>
                <a:gd name="T10" fmla="*/ 13 w 16"/>
                <a:gd name="T11" fmla="*/ 97 h 99"/>
                <a:gd name="T12" fmla="*/ 13 w 16"/>
                <a:gd name="T13" fmla="*/ 97 h 99"/>
                <a:gd name="T14" fmla="*/ 14 w 16"/>
                <a:gd name="T15" fmla="*/ 97 h 99"/>
                <a:gd name="T16" fmla="*/ 14 w 16"/>
                <a:gd name="T17" fmla="*/ 99 h 99"/>
                <a:gd name="T18" fmla="*/ 14 w 16"/>
                <a:gd name="T19" fmla="*/ 99 h 99"/>
                <a:gd name="T20" fmla="*/ 14 w 16"/>
                <a:gd name="T21" fmla="*/ 99 h 99"/>
                <a:gd name="T22" fmla="*/ 16 w 16"/>
                <a:gd name="T23" fmla="*/ 99 h 99"/>
                <a:gd name="T24" fmla="*/ 16 w 16"/>
                <a:gd name="T25" fmla="*/ 99 h 99"/>
                <a:gd name="T26" fmla="*/ 16 w 16"/>
                <a:gd name="T27" fmla="*/ 96 h 99"/>
                <a:gd name="T28" fmla="*/ 14 w 16"/>
                <a:gd name="T29" fmla="*/ 94 h 99"/>
                <a:gd name="T30" fmla="*/ 14 w 16"/>
                <a:gd name="T31" fmla="*/ 92 h 99"/>
                <a:gd name="T32" fmla="*/ 14 w 16"/>
                <a:gd name="T33" fmla="*/ 89 h 99"/>
                <a:gd name="T34" fmla="*/ 14 w 16"/>
                <a:gd name="T35" fmla="*/ 88 h 99"/>
                <a:gd name="T36" fmla="*/ 14 w 16"/>
                <a:gd name="T37" fmla="*/ 84 h 99"/>
                <a:gd name="T38" fmla="*/ 13 w 16"/>
                <a:gd name="T39" fmla="*/ 81 h 99"/>
                <a:gd name="T40" fmla="*/ 13 w 16"/>
                <a:gd name="T41" fmla="*/ 76 h 99"/>
                <a:gd name="T42" fmla="*/ 3 w 16"/>
                <a:gd name="T43" fmla="*/ 0 h 99"/>
                <a:gd name="T44" fmla="*/ 0 w 16"/>
                <a:gd name="T45" fmla="*/ 3 h 99"/>
                <a:gd name="T46" fmla="*/ 8 w 16"/>
                <a:gd name="T47" fmla="*/ 70 h 99"/>
                <a:gd name="T48" fmla="*/ 9 w 16"/>
                <a:gd name="T49" fmla="*/ 75 h 99"/>
                <a:gd name="T50" fmla="*/ 9 w 16"/>
                <a:gd name="T51" fmla="*/ 78 h 99"/>
                <a:gd name="T52" fmla="*/ 9 w 16"/>
                <a:gd name="T53" fmla="*/ 83 h 9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
                <a:gd name="T82" fmla="*/ 0 h 99"/>
                <a:gd name="T83" fmla="*/ 16 w 16"/>
                <a:gd name="T84" fmla="*/ 99 h 9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 h="99">
                  <a:moveTo>
                    <a:pt x="9" y="83"/>
                  </a:moveTo>
                  <a:lnTo>
                    <a:pt x="11" y="88"/>
                  </a:lnTo>
                  <a:lnTo>
                    <a:pt x="11" y="91"/>
                  </a:lnTo>
                  <a:lnTo>
                    <a:pt x="13" y="94"/>
                  </a:lnTo>
                  <a:lnTo>
                    <a:pt x="13" y="96"/>
                  </a:lnTo>
                  <a:lnTo>
                    <a:pt x="13" y="97"/>
                  </a:lnTo>
                  <a:lnTo>
                    <a:pt x="14" y="97"/>
                  </a:lnTo>
                  <a:lnTo>
                    <a:pt x="14" y="99"/>
                  </a:lnTo>
                  <a:lnTo>
                    <a:pt x="16" y="99"/>
                  </a:lnTo>
                  <a:lnTo>
                    <a:pt x="16" y="96"/>
                  </a:lnTo>
                  <a:lnTo>
                    <a:pt x="14" y="94"/>
                  </a:lnTo>
                  <a:lnTo>
                    <a:pt x="14" y="92"/>
                  </a:lnTo>
                  <a:lnTo>
                    <a:pt x="14" y="89"/>
                  </a:lnTo>
                  <a:lnTo>
                    <a:pt x="14" y="88"/>
                  </a:lnTo>
                  <a:lnTo>
                    <a:pt x="14" y="84"/>
                  </a:lnTo>
                  <a:lnTo>
                    <a:pt x="13" y="81"/>
                  </a:lnTo>
                  <a:lnTo>
                    <a:pt x="13" y="76"/>
                  </a:lnTo>
                  <a:lnTo>
                    <a:pt x="3" y="0"/>
                  </a:lnTo>
                  <a:lnTo>
                    <a:pt x="0" y="3"/>
                  </a:lnTo>
                  <a:lnTo>
                    <a:pt x="8" y="70"/>
                  </a:lnTo>
                  <a:lnTo>
                    <a:pt x="9" y="75"/>
                  </a:lnTo>
                  <a:lnTo>
                    <a:pt x="9" y="78"/>
                  </a:lnTo>
                  <a:lnTo>
                    <a:pt x="9" y="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71" name="Freeform 66">
              <a:extLst>
                <a:ext uri="{FF2B5EF4-FFF2-40B4-BE49-F238E27FC236}">
                  <a16:creationId xmlns:a16="http://schemas.microsoft.com/office/drawing/2014/main" id="{917B5BF7-94E5-1543-8058-FC38F94C3F31}"/>
                </a:ext>
              </a:extLst>
            </p:cNvPr>
            <p:cNvSpPr>
              <a:spLocks/>
            </p:cNvSpPr>
            <p:nvPr/>
          </p:nvSpPr>
          <p:spPr bwMode="auto">
            <a:xfrm>
              <a:off x="4727" y="341"/>
              <a:ext cx="24" cy="32"/>
            </a:xfrm>
            <a:custGeom>
              <a:avLst/>
              <a:gdLst>
                <a:gd name="T0" fmla="*/ 19 w 24"/>
                <a:gd name="T1" fmla="*/ 14 h 32"/>
                <a:gd name="T2" fmla="*/ 18 w 24"/>
                <a:gd name="T3" fmla="*/ 16 h 32"/>
                <a:gd name="T4" fmla="*/ 18 w 24"/>
                <a:gd name="T5" fmla="*/ 17 h 32"/>
                <a:gd name="T6" fmla="*/ 18 w 24"/>
                <a:gd name="T7" fmla="*/ 19 h 32"/>
                <a:gd name="T8" fmla="*/ 16 w 24"/>
                <a:gd name="T9" fmla="*/ 19 h 32"/>
                <a:gd name="T10" fmla="*/ 16 w 24"/>
                <a:gd name="T11" fmla="*/ 21 h 32"/>
                <a:gd name="T12" fmla="*/ 14 w 24"/>
                <a:gd name="T13" fmla="*/ 22 h 32"/>
                <a:gd name="T14" fmla="*/ 13 w 24"/>
                <a:gd name="T15" fmla="*/ 22 h 32"/>
                <a:gd name="T16" fmla="*/ 13 w 24"/>
                <a:gd name="T17" fmla="*/ 24 h 32"/>
                <a:gd name="T18" fmla="*/ 11 w 24"/>
                <a:gd name="T19" fmla="*/ 24 h 32"/>
                <a:gd name="T20" fmla="*/ 9 w 24"/>
                <a:gd name="T21" fmla="*/ 26 h 32"/>
                <a:gd name="T22" fmla="*/ 8 w 24"/>
                <a:gd name="T23" fmla="*/ 26 h 32"/>
                <a:gd name="T24" fmla="*/ 6 w 24"/>
                <a:gd name="T25" fmla="*/ 26 h 32"/>
                <a:gd name="T26" fmla="*/ 6 w 24"/>
                <a:gd name="T27" fmla="*/ 26 h 32"/>
                <a:gd name="T28" fmla="*/ 5 w 24"/>
                <a:gd name="T29" fmla="*/ 26 h 32"/>
                <a:gd name="T30" fmla="*/ 3 w 24"/>
                <a:gd name="T31" fmla="*/ 26 h 32"/>
                <a:gd name="T32" fmla="*/ 1 w 24"/>
                <a:gd name="T33" fmla="*/ 24 h 32"/>
                <a:gd name="T34" fmla="*/ 1 w 24"/>
                <a:gd name="T35" fmla="*/ 24 h 32"/>
                <a:gd name="T36" fmla="*/ 0 w 24"/>
                <a:gd name="T37" fmla="*/ 24 h 32"/>
                <a:gd name="T38" fmla="*/ 0 w 24"/>
                <a:gd name="T39" fmla="*/ 22 h 32"/>
                <a:gd name="T40" fmla="*/ 0 w 24"/>
                <a:gd name="T41" fmla="*/ 22 h 32"/>
                <a:gd name="T42" fmla="*/ 0 w 24"/>
                <a:gd name="T43" fmla="*/ 24 h 32"/>
                <a:gd name="T44" fmla="*/ 0 w 24"/>
                <a:gd name="T45" fmla="*/ 26 h 32"/>
                <a:gd name="T46" fmla="*/ 1 w 24"/>
                <a:gd name="T47" fmla="*/ 26 h 32"/>
                <a:gd name="T48" fmla="*/ 1 w 24"/>
                <a:gd name="T49" fmla="*/ 27 h 32"/>
                <a:gd name="T50" fmla="*/ 3 w 24"/>
                <a:gd name="T51" fmla="*/ 29 h 32"/>
                <a:gd name="T52" fmla="*/ 3 w 24"/>
                <a:gd name="T53" fmla="*/ 29 h 32"/>
                <a:gd name="T54" fmla="*/ 5 w 24"/>
                <a:gd name="T55" fmla="*/ 30 h 32"/>
                <a:gd name="T56" fmla="*/ 6 w 24"/>
                <a:gd name="T57" fmla="*/ 30 h 32"/>
                <a:gd name="T58" fmla="*/ 8 w 24"/>
                <a:gd name="T59" fmla="*/ 30 h 32"/>
                <a:gd name="T60" fmla="*/ 8 w 24"/>
                <a:gd name="T61" fmla="*/ 32 h 32"/>
                <a:gd name="T62" fmla="*/ 9 w 24"/>
                <a:gd name="T63" fmla="*/ 32 h 32"/>
                <a:gd name="T64" fmla="*/ 11 w 24"/>
                <a:gd name="T65" fmla="*/ 32 h 32"/>
                <a:gd name="T66" fmla="*/ 13 w 24"/>
                <a:gd name="T67" fmla="*/ 32 h 32"/>
                <a:gd name="T68" fmla="*/ 14 w 24"/>
                <a:gd name="T69" fmla="*/ 32 h 32"/>
                <a:gd name="T70" fmla="*/ 14 w 24"/>
                <a:gd name="T71" fmla="*/ 30 h 32"/>
                <a:gd name="T72" fmla="*/ 16 w 24"/>
                <a:gd name="T73" fmla="*/ 30 h 32"/>
                <a:gd name="T74" fmla="*/ 18 w 24"/>
                <a:gd name="T75" fmla="*/ 29 h 32"/>
                <a:gd name="T76" fmla="*/ 18 w 24"/>
                <a:gd name="T77" fmla="*/ 29 h 32"/>
                <a:gd name="T78" fmla="*/ 19 w 24"/>
                <a:gd name="T79" fmla="*/ 27 h 32"/>
                <a:gd name="T80" fmla="*/ 21 w 24"/>
                <a:gd name="T81" fmla="*/ 26 h 32"/>
                <a:gd name="T82" fmla="*/ 21 w 24"/>
                <a:gd name="T83" fmla="*/ 26 h 32"/>
                <a:gd name="T84" fmla="*/ 22 w 24"/>
                <a:gd name="T85" fmla="*/ 24 h 32"/>
                <a:gd name="T86" fmla="*/ 22 w 24"/>
                <a:gd name="T87" fmla="*/ 22 h 32"/>
                <a:gd name="T88" fmla="*/ 22 w 24"/>
                <a:gd name="T89" fmla="*/ 21 h 32"/>
                <a:gd name="T90" fmla="*/ 24 w 24"/>
                <a:gd name="T91" fmla="*/ 17 h 32"/>
                <a:gd name="T92" fmla="*/ 24 w 24"/>
                <a:gd name="T93" fmla="*/ 14 h 32"/>
                <a:gd name="T94" fmla="*/ 22 w 24"/>
                <a:gd name="T95" fmla="*/ 11 h 32"/>
                <a:gd name="T96" fmla="*/ 22 w 24"/>
                <a:gd name="T97" fmla="*/ 6 h 32"/>
                <a:gd name="T98" fmla="*/ 21 w 24"/>
                <a:gd name="T99" fmla="*/ 4 h 32"/>
                <a:gd name="T100" fmla="*/ 21 w 24"/>
                <a:gd name="T101" fmla="*/ 3 h 32"/>
                <a:gd name="T102" fmla="*/ 19 w 24"/>
                <a:gd name="T103" fmla="*/ 1 h 32"/>
                <a:gd name="T104" fmla="*/ 18 w 24"/>
                <a:gd name="T105" fmla="*/ 0 h 32"/>
                <a:gd name="T106" fmla="*/ 18 w 24"/>
                <a:gd name="T107" fmla="*/ 0 h 32"/>
                <a:gd name="T108" fmla="*/ 18 w 24"/>
                <a:gd name="T109" fmla="*/ 0 h 32"/>
                <a:gd name="T110" fmla="*/ 18 w 24"/>
                <a:gd name="T111" fmla="*/ 0 h 32"/>
                <a:gd name="T112" fmla="*/ 19 w 24"/>
                <a:gd name="T113" fmla="*/ 1 h 32"/>
                <a:gd name="T114" fmla="*/ 19 w 24"/>
                <a:gd name="T115" fmla="*/ 4 h 32"/>
                <a:gd name="T116" fmla="*/ 19 w 24"/>
                <a:gd name="T117" fmla="*/ 8 h 32"/>
                <a:gd name="T118" fmla="*/ 19 w 24"/>
                <a:gd name="T119" fmla="*/ 11 h 32"/>
                <a:gd name="T120" fmla="*/ 19 w 24"/>
                <a:gd name="T121" fmla="*/ 14 h 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4"/>
                <a:gd name="T184" fmla="*/ 0 h 32"/>
                <a:gd name="T185" fmla="*/ 24 w 24"/>
                <a:gd name="T186" fmla="*/ 32 h 3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4" h="32">
                  <a:moveTo>
                    <a:pt x="19" y="14"/>
                  </a:moveTo>
                  <a:lnTo>
                    <a:pt x="18" y="16"/>
                  </a:lnTo>
                  <a:lnTo>
                    <a:pt x="18" y="17"/>
                  </a:lnTo>
                  <a:lnTo>
                    <a:pt x="18" y="19"/>
                  </a:lnTo>
                  <a:lnTo>
                    <a:pt x="16" y="19"/>
                  </a:lnTo>
                  <a:lnTo>
                    <a:pt x="16" y="21"/>
                  </a:lnTo>
                  <a:lnTo>
                    <a:pt x="14" y="22"/>
                  </a:lnTo>
                  <a:lnTo>
                    <a:pt x="13" y="22"/>
                  </a:lnTo>
                  <a:lnTo>
                    <a:pt x="13" y="24"/>
                  </a:lnTo>
                  <a:lnTo>
                    <a:pt x="11" y="24"/>
                  </a:lnTo>
                  <a:lnTo>
                    <a:pt x="9" y="26"/>
                  </a:lnTo>
                  <a:lnTo>
                    <a:pt x="8" y="26"/>
                  </a:lnTo>
                  <a:lnTo>
                    <a:pt x="6" y="26"/>
                  </a:lnTo>
                  <a:lnTo>
                    <a:pt x="5" y="26"/>
                  </a:lnTo>
                  <a:lnTo>
                    <a:pt x="3" y="26"/>
                  </a:lnTo>
                  <a:lnTo>
                    <a:pt x="1" y="24"/>
                  </a:lnTo>
                  <a:lnTo>
                    <a:pt x="0" y="24"/>
                  </a:lnTo>
                  <a:lnTo>
                    <a:pt x="0" y="22"/>
                  </a:lnTo>
                  <a:lnTo>
                    <a:pt x="0" y="24"/>
                  </a:lnTo>
                  <a:lnTo>
                    <a:pt x="0" y="26"/>
                  </a:lnTo>
                  <a:lnTo>
                    <a:pt x="1" y="26"/>
                  </a:lnTo>
                  <a:lnTo>
                    <a:pt x="1" y="27"/>
                  </a:lnTo>
                  <a:lnTo>
                    <a:pt x="3" y="29"/>
                  </a:lnTo>
                  <a:lnTo>
                    <a:pt x="5" y="30"/>
                  </a:lnTo>
                  <a:lnTo>
                    <a:pt x="6" y="30"/>
                  </a:lnTo>
                  <a:lnTo>
                    <a:pt x="8" y="30"/>
                  </a:lnTo>
                  <a:lnTo>
                    <a:pt x="8" y="32"/>
                  </a:lnTo>
                  <a:lnTo>
                    <a:pt x="9" y="32"/>
                  </a:lnTo>
                  <a:lnTo>
                    <a:pt x="11" y="32"/>
                  </a:lnTo>
                  <a:lnTo>
                    <a:pt x="13" y="32"/>
                  </a:lnTo>
                  <a:lnTo>
                    <a:pt x="14" y="32"/>
                  </a:lnTo>
                  <a:lnTo>
                    <a:pt x="14" y="30"/>
                  </a:lnTo>
                  <a:lnTo>
                    <a:pt x="16" y="30"/>
                  </a:lnTo>
                  <a:lnTo>
                    <a:pt x="18" y="29"/>
                  </a:lnTo>
                  <a:lnTo>
                    <a:pt x="19" y="27"/>
                  </a:lnTo>
                  <a:lnTo>
                    <a:pt x="21" y="26"/>
                  </a:lnTo>
                  <a:lnTo>
                    <a:pt x="22" y="24"/>
                  </a:lnTo>
                  <a:lnTo>
                    <a:pt x="22" y="22"/>
                  </a:lnTo>
                  <a:lnTo>
                    <a:pt x="22" y="21"/>
                  </a:lnTo>
                  <a:lnTo>
                    <a:pt x="24" y="17"/>
                  </a:lnTo>
                  <a:lnTo>
                    <a:pt x="24" y="14"/>
                  </a:lnTo>
                  <a:lnTo>
                    <a:pt x="22" y="11"/>
                  </a:lnTo>
                  <a:lnTo>
                    <a:pt x="22" y="6"/>
                  </a:lnTo>
                  <a:lnTo>
                    <a:pt x="21" y="4"/>
                  </a:lnTo>
                  <a:lnTo>
                    <a:pt x="21" y="3"/>
                  </a:lnTo>
                  <a:lnTo>
                    <a:pt x="19" y="1"/>
                  </a:lnTo>
                  <a:lnTo>
                    <a:pt x="18" y="0"/>
                  </a:lnTo>
                  <a:lnTo>
                    <a:pt x="19" y="1"/>
                  </a:lnTo>
                  <a:lnTo>
                    <a:pt x="19" y="4"/>
                  </a:lnTo>
                  <a:lnTo>
                    <a:pt x="19" y="8"/>
                  </a:lnTo>
                  <a:lnTo>
                    <a:pt x="19" y="11"/>
                  </a:lnTo>
                  <a:lnTo>
                    <a:pt x="19"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72" name="Freeform 67">
              <a:extLst>
                <a:ext uri="{FF2B5EF4-FFF2-40B4-BE49-F238E27FC236}">
                  <a16:creationId xmlns:a16="http://schemas.microsoft.com/office/drawing/2014/main" id="{F137D54E-EDA8-7240-A05A-224D5028E17E}"/>
                </a:ext>
              </a:extLst>
            </p:cNvPr>
            <p:cNvSpPr>
              <a:spLocks/>
            </p:cNvSpPr>
            <p:nvPr/>
          </p:nvSpPr>
          <p:spPr bwMode="auto">
            <a:xfrm>
              <a:off x="4749" y="457"/>
              <a:ext cx="36" cy="54"/>
            </a:xfrm>
            <a:custGeom>
              <a:avLst/>
              <a:gdLst>
                <a:gd name="T0" fmla="*/ 33 w 36"/>
                <a:gd name="T1" fmla="*/ 0 h 54"/>
                <a:gd name="T2" fmla="*/ 31 w 36"/>
                <a:gd name="T3" fmla="*/ 5 h 54"/>
                <a:gd name="T4" fmla="*/ 31 w 36"/>
                <a:gd name="T5" fmla="*/ 10 h 54"/>
                <a:gd name="T6" fmla="*/ 30 w 36"/>
                <a:gd name="T7" fmla="*/ 13 h 54"/>
                <a:gd name="T8" fmla="*/ 30 w 36"/>
                <a:gd name="T9" fmla="*/ 16 h 54"/>
                <a:gd name="T10" fmla="*/ 30 w 36"/>
                <a:gd name="T11" fmla="*/ 20 h 54"/>
                <a:gd name="T12" fmla="*/ 28 w 36"/>
                <a:gd name="T13" fmla="*/ 21 h 54"/>
                <a:gd name="T14" fmla="*/ 28 w 36"/>
                <a:gd name="T15" fmla="*/ 25 h 54"/>
                <a:gd name="T16" fmla="*/ 28 w 36"/>
                <a:gd name="T17" fmla="*/ 26 h 54"/>
                <a:gd name="T18" fmla="*/ 26 w 36"/>
                <a:gd name="T19" fmla="*/ 29 h 54"/>
                <a:gd name="T20" fmla="*/ 25 w 36"/>
                <a:gd name="T21" fmla="*/ 33 h 54"/>
                <a:gd name="T22" fmla="*/ 23 w 36"/>
                <a:gd name="T23" fmla="*/ 36 h 54"/>
                <a:gd name="T24" fmla="*/ 21 w 36"/>
                <a:gd name="T25" fmla="*/ 39 h 54"/>
                <a:gd name="T26" fmla="*/ 20 w 36"/>
                <a:gd name="T27" fmla="*/ 41 h 54"/>
                <a:gd name="T28" fmla="*/ 18 w 36"/>
                <a:gd name="T29" fmla="*/ 42 h 54"/>
                <a:gd name="T30" fmla="*/ 17 w 36"/>
                <a:gd name="T31" fmla="*/ 44 h 54"/>
                <a:gd name="T32" fmla="*/ 15 w 36"/>
                <a:gd name="T33" fmla="*/ 46 h 54"/>
                <a:gd name="T34" fmla="*/ 13 w 36"/>
                <a:gd name="T35" fmla="*/ 46 h 54"/>
                <a:gd name="T36" fmla="*/ 12 w 36"/>
                <a:gd name="T37" fmla="*/ 47 h 54"/>
                <a:gd name="T38" fmla="*/ 10 w 36"/>
                <a:gd name="T39" fmla="*/ 47 h 54"/>
                <a:gd name="T40" fmla="*/ 10 w 36"/>
                <a:gd name="T41" fmla="*/ 47 h 54"/>
                <a:gd name="T42" fmla="*/ 9 w 36"/>
                <a:gd name="T43" fmla="*/ 47 h 54"/>
                <a:gd name="T44" fmla="*/ 7 w 36"/>
                <a:gd name="T45" fmla="*/ 47 h 54"/>
                <a:gd name="T46" fmla="*/ 5 w 36"/>
                <a:gd name="T47" fmla="*/ 47 h 54"/>
                <a:gd name="T48" fmla="*/ 5 w 36"/>
                <a:gd name="T49" fmla="*/ 47 h 54"/>
                <a:gd name="T50" fmla="*/ 4 w 36"/>
                <a:gd name="T51" fmla="*/ 47 h 54"/>
                <a:gd name="T52" fmla="*/ 2 w 36"/>
                <a:gd name="T53" fmla="*/ 46 h 54"/>
                <a:gd name="T54" fmla="*/ 2 w 36"/>
                <a:gd name="T55" fmla="*/ 46 h 54"/>
                <a:gd name="T56" fmla="*/ 0 w 36"/>
                <a:gd name="T57" fmla="*/ 46 h 54"/>
                <a:gd name="T58" fmla="*/ 2 w 36"/>
                <a:gd name="T59" fmla="*/ 47 h 54"/>
                <a:gd name="T60" fmla="*/ 2 w 36"/>
                <a:gd name="T61" fmla="*/ 49 h 54"/>
                <a:gd name="T62" fmla="*/ 4 w 36"/>
                <a:gd name="T63" fmla="*/ 49 h 54"/>
                <a:gd name="T64" fmla="*/ 5 w 36"/>
                <a:gd name="T65" fmla="*/ 51 h 54"/>
                <a:gd name="T66" fmla="*/ 5 w 36"/>
                <a:gd name="T67" fmla="*/ 52 h 54"/>
                <a:gd name="T68" fmla="*/ 7 w 36"/>
                <a:gd name="T69" fmla="*/ 52 h 54"/>
                <a:gd name="T70" fmla="*/ 7 w 36"/>
                <a:gd name="T71" fmla="*/ 54 h 54"/>
                <a:gd name="T72" fmla="*/ 9 w 36"/>
                <a:gd name="T73" fmla="*/ 54 h 54"/>
                <a:gd name="T74" fmla="*/ 10 w 36"/>
                <a:gd name="T75" fmla="*/ 54 h 54"/>
                <a:gd name="T76" fmla="*/ 12 w 36"/>
                <a:gd name="T77" fmla="*/ 54 h 54"/>
                <a:gd name="T78" fmla="*/ 12 w 36"/>
                <a:gd name="T79" fmla="*/ 54 h 54"/>
                <a:gd name="T80" fmla="*/ 13 w 36"/>
                <a:gd name="T81" fmla="*/ 54 h 54"/>
                <a:gd name="T82" fmla="*/ 15 w 36"/>
                <a:gd name="T83" fmla="*/ 54 h 54"/>
                <a:gd name="T84" fmla="*/ 17 w 36"/>
                <a:gd name="T85" fmla="*/ 54 h 54"/>
                <a:gd name="T86" fmla="*/ 18 w 36"/>
                <a:gd name="T87" fmla="*/ 52 h 54"/>
                <a:gd name="T88" fmla="*/ 18 w 36"/>
                <a:gd name="T89" fmla="*/ 52 h 54"/>
                <a:gd name="T90" fmla="*/ 21 w 36"/>
                <a:gd name="T91" fmla="*/ 51 h 54"/>
                <a:gd name="T92" fmla="*/ 23 w 36"/>
                <a:gd name="T93" fmla="*/ 49 h 54"/>
                <a:gd name="T94" fmla="*/ 25 w 36"/>
                <a:gd name="T95" fmla="*/ 47 h 54"/>
                <a:gd name="T96" fmla="*/ 26 w 36"/>
                <a:gd name="T97" fmla="*/ 46 h 54"/>
                <a:gd name="T98" fmla="*/ 28 w 36"/>
                <a:gd name="T99" fmla="*/ 42 h 54"/>
                <a:gd name="T100" fmla="*/ 30 w 36"/>
                <a:gd name="T101" fmla="*/ 39 h 54"/>
                <a:gd name="T102" fmla="*/ 30 w 36"/>
                <a:gd name="T103" fmla="*/ 36 h 54"/>
                <a:gd name="T104" fmla="*/ 31 w 36"/>
                <a:gd name="T105" fmla="*/ 33 h 54"/>
                <a:gd name="T106" fmla="*/ 33 w 36"/>
                <a:gd name="T107" fmla="*/ 31 h 54"/>
                <a:gd name="T108" fmla="*/ 33 w 36"/>
                <a:gd name="T109" fmla="*/ 28 h 54"/>
                <a:gd name="T110" fmla="*/ 33 w 36"/>
                <a:gd name="T111" fmla="*/ 25 h 54"/>
                <a:gd name="T112" fmla="*/ 34 w 36"/>
                <a:gd name="T113" fmla="*/ 21 h 54"/>
                <a:gd name="T114" fmla="*/ 34 w 36"/>
                <a:gd name="T115" fmla="*/ 16 h 54"/>
                <a:gd name="T116" fmla="*/ 36 w 36"/>
                <a:gd name="T117" fmla="*/ 12 h 54"/>
                <a:gd name="T118" fmla="*/ 36 w 36"/>
                <a:gd name="T119" fmla="*/ 7 h 54"/>
                <a:gd name="T120" fmla="*/ 36 w 36"/>
                <a:gd name="T121" fmla="*/ 2 h 54"/>
                <a:gd name="T122" fmla="*/ 33 w 36"/>
                <a:gd name="T123" fmla="*/ 0 h 5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6"/>
                <a:gd name="T187" fmla="*/ 0 h 54"/>
                <a:gd name="T188" fmla="*/ 36 w 36"/>
                <a:gd name="T189" fmla="*/ 54 h 5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6" h="54">
                  <a:moveTo>
                    <a:pt x="33" y="0"/>
                  </a:moveTo>
                  <a:lnTo>
                    <a:pt x="31" y="5"/>
                  </a:lnTo>
                  <a:lnTo>
                    <a:pt x="31" y="10"/>
                  </a:lnTo>
                  <a:lnTo>
                    <a:pt x="30" y="13"/>
                  </a:lnTo>
                  <a:lnTo>
                    <a:pt x="30" y="16"/>
                  </a:lnTo>
                  <a:lnTo>
                    <a:pt x="30" y="20"/>
                  </a:lnTo>
                  <a:lnTo>
                    <a:pt x="28" y="21"/>
                  </a:lnTo>
                  <a:lnTo>
                    <a:pt x="28" y="25"/>
                  </a:lnTo>
                  <a:lnTo>
                    <a:pt x="28" y="26"/>
                  </a:lnTo>
                  <a:lnTo>
                    <a:pt x="26" y="29"/>
                  </a:lnTo>
                  <a:lnTo>
                    <a:pt x="25" y="33"/>
                  </a:lnTo>
                  <a:lnTo>
                    <a:pt x="23" y="36"/>
                  </a:lnTo>
                  <a:lnTo>
                    <a:pt x="21" y="39"/>
                  </a:lnTo>
                  <a:lnTo>
                    <a:pt x="20" y="41"/>
                  </a:lnTo>
                  <a:lnTo>
                    <a:pt x="18" y="42"/>
                  </a:lnTo>
                  <a:lnTo>
                    <a:pt x="17" y="44"/>
                  </a:lnTo>
                  <a:lnTo>
                    <a:pt x="15" y="46"/>
                  </a:lnTo>
                  <a:lnTo>
                    <a:pt x="13" y="46"/>
                  </a:lnTo>
                  <a:lnTo>
                    <a:pt x="12" y="47"/>
                  </a:lnTo>
                  <a:lnTo>
                    <a:pt x="10" y="47"/>
                  </a:lnTo>
                  <a:lnTo>
                    <a:pt x="9" y="47"/>
                  </a:lnTo>
                  <a:lnTo>
                    <a:pt x="7" y="47"/>
                  </a:lnTo>
                  <a:lnTo>
                    <a:pt x="5" y="47"/>
                  </a:lnTo>
                  <a:lnTo>
                    <a:pt x="4" y="47"/>
                  </a:lnTo>
                  <a:lnTo>
                    <a:pt x="2" y="46"/>
                  </a:lnTo>
                  <a:lnTo>
                    <a:pt x="0" y="46"/>
                  </a:lnTo>
                  <a:lnTo>
                    <a:pt x="2" y="47"/>
                  </a:lnTo>
                  <a:lnTo>
                    <a:pt x="2" y="49"/>
                  </a:lnTo>
                  <a:lnTo>
                    <a:pt x="4" y="49"/>
                  </a:lnTo>
                  <a:lnTo>
                    <a:pt x="5" y="51"/>
                  </a:lnTo>
                  <a:lnTo>
                    <a:pt x="5" y="52"/>
                  </a:lnTo>
                  <a:lnTo>
                    <a:pt x="7" y="52"/>
                  </a:lnTo>
                  <a:lnTo>
                    <a:pt x="7" y="54"/>
                  </a:lnTo>
                  <a:lnTo>
                    <a:pt x="9" y="54"/>
                  </a:lnTo>
                  <a:lnTo>
                    <a:pt x="10" y="54"/>
                  </a:lnTo>
                  <a:lnTo>
                    <a:pt x="12" y="54"/>
                  </a:lnTo>
                  <a:lnTo>
                    <a:pt x="13" y="54"/>
                  </a:lnTo>
                  <a:lnTo>
                    <a:pt x="15" y="54"/>
                  </a:lnTo>
                  <a:lnTo>
                    <a:pt x="17" y="54"/>
                  </a:lnTo>
                  <a:lnTo>
                    <a:pt x="18" y="52"/>
                  </a:lnTo>
                  <a:lnTo>
                    <a:pt x="21" y="51"/>
                  </a:lnTo>
                  <a:lnTo>
                    <a:pt x="23" y="49"/>
                  </a:lnTo>
                  <a:lnTo>
                    <a:pt x="25" y="47"/>
                  </a:lnTo>
                  <a:lnTo>
                    <a:pt x="26" y="46"/>
                  </a:lnTo>
                  <a:lnTo>
                    <a:pt x="28" y="42"/>
                  </a:lnTo>
                  <a:lnTo>
                    <a:pt x="30" y="39"/>
                  </a:lnTo>
                  <a:lnTo>
                    <a:pt x="30" y="36"/>
                  </a:lnTo>
                  <a:lnTo>
                    <a:pt x="31" y="33"/>
                  </a:lnTo>
                  <a:lnTo>
                    <a:pt x="33" y="31"/>
                  </a:lnTo>
                  <a:lnTo>
                    <a:pt x="33" y="28"/>
                  </a:lnTo>
                  <a:lnTo>
                    <a:pt x="33" y="25"/>
                  </a:lnTo>
                  <a:lnTo>
                    <a:pt x="34" y="21"/>
                  </a:lnTo>
                  <a:lnTo>
                    <a:pt x="34" y="16"/>
                  </a:lnTo>
                  <a:lnTo>
                    <a:pt x="36" y="12"/>
                  </a:lnTo>
                  <a:lnTo>
                    <a:pt x="36" y="7"/>
                  </a:lnTo>
                  <a:lnTo>
                    <a:pt x="36" y="2"/>
                  </a:lnTo>
                  <a:lnTo>
                    <a:pt x="3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73" name="Freeform 68">
              <a:extLst>
                <a:ext uri="{FF2B5EF4-FFF2-40B4-BE49-F238E27FC236}">
                  <a16:creationId xmlns:a16="http://schemas.microsoft.com/office/drawing/2014/main" id="{CEF2EC37-8B5D-6A4A-B2AF-F6C2A1A58611}"/>
                </a:ext>
              </a:extLst>
            </p:cNvPr>
            <p:cNvSpPr>
              <a:spLocks/>
            </p:cNvSpPr>
            <p:nvPr/>
          </p:nvSpPr>
          <p:spPr bwMode="auto">
            <a:xfrm>
              <a:off x="4769" y="452"/>
              <a:ext cx="13" cy="34"/>
            </a:xfrm>
            <a:custGeom>
              <a:avLst/>
              <a:gdLst>
                <a:gd name="T0" fmla="*/ 3 w 13"/>
                <a:gd name="T1" fmla="*/ 33 h 34"/>
                <a:gd name="T2" fmla="*/ 3 w 13"/>
                <a:gd name="T3" fmla="*/ 34 h 34"/>
                <a:gd name="T4" fmla="*/ 3 w 13"/>
                <a:gd name="T5" fmla="*/ 33 h 34"/>
                <a:gd name="T6" fmla="*/ 5 w 13"/>
                <a:gd name="T7" fmla="*/ 33 h 34"/>
                <a:gd name="T8" fmla="*/ 5 w 13"/>
                <a:gd name="T9" fmla="*/ 33 h 34"/>
                <a:gd name="T10" fmla="*/ 5 w 13"/>
                <a:gd name="T11" fmla="*/ 33 h 34"/>
                <a:gd name="T12" fmla="*/ 6 w 13"/>
                <a:gd name="T13" fmla="*/ 31 h 34"/>
                <a:gd name="T14" fmla="*/ 6 w 13"/>
                <a:gd name="T15" fmla="*/ 31 h 34"/>
                <a:gd name="T16" fmla="*/ 8 w 13"/>
                <a:gd name="T17" fmla="*/ 30 h 34"/>
                <a:gd name="T18" fmla="*/ 8 w 13"/>
                <a:gd name="T19" fmla="*/ 28 h 34"/>
                <a:gd name="T20" fmla="*/ 8 w 13"/>
                <a:gd name="T21" fmla="*/ 26 h 34"/>
                <a:gd name="T22" fmla="*/ 10 w 13"/>
                <a:gd name="T23" fmla="*/ 25 h 34"/>
                <a:gd name="T24" fmla="*/ 10 w 13"/>
                <a:gd name="T25" fmla="*/ 23 h 34"/>
                <a:gd name="T26" fmla="*/ 10 w 13"/>
                <a:gd name="T27" fmla="*/ 18 h 34"/>
                <a:gd name="T28" fmla="*/ 11 w 13"/>
                <a:gd name="T29" fmla="*/ 15 h 34"/>
                <a:gd name="T30" fmla="*/ 11 w 13"/>
                <a:gd name="T31" fmla="*/ 10 h 34"/>
                <a:gd name="T32" fmla="*/ 11 w 13"/>
                <a:gd name="T33" fmla="*/ 5 h 34"/>
                <a:gd name="T34" fmla="*/ 13 w 13"/>
                <a:gd name="T35" fmla="*/ 5 h 34"/>
                <a:gd name="T36" fmla="*/ 13 w 13"/>
                <a:gd name="T37" fmla="*/ 5 h 34"/>
                <a:gd name="T38" fmla="*/ 13 w 13"/>
                <a:gd name="T39" fmla="*/ 4 h 34"/>
                <a:gd name="T40" fmla="*/ 13 w 13"/>
                <a:gd name="T41" fmla="*/ 2 h 34"/>
                <a:gd name="T42" fmla="*/ 13 w 13"/>
                <a:gd name="T43" fmla="*/ 0 h 34"/>
                <a:gd name="T44" fmla="*/ 8 w 13"/>
                <a:gd name="T45" fmla="*/ 0 h 34"/>
                <a:gd name="T46" fmla="*/ 8 w 13"/>
                <a:gd name="T47" fmla="*/ 4 h 34"/>
                <a:gd name="T48" fmla="*/ 6 w 13"/>
                <a:gd name="T49" fmla="*/ 9 h 34"/>
                <a:gd name="T50" fmla="*/ 6 w 13"/>
                <a:gd name="T51" fmla="*/ 12 h 34"/>
                <a:gd name="T52" fmla="*/ 5 w 13"/>
                <a:gd name="T53" fmla="*/ 17 h 34"/>
                <a:gd name="T54" fmla="*/ 5 w 13"/>
                <a:gd name="T55" fmla="*/ 18 h 34"/>
                <a:gd name="T56" fmla="*/ 5 w 13"/>
                <a:gd name="T57" fmla="*/ 20 h 34"/>
                <a:gd name="T58" fmla="*/ 3 w 13"/>
                <a:gd name="T59" fmla="*/ 21 h 34"/>
                <a:gd name="T60" fmla="*/ 3 w 13"/>
                <a:gd name="T61" fmla="*/ 23 h 34"/>
                <a:gd name="T62" fmla="*/ 3 w 13"/>
                <a:gd name="T63" fmla="*/ 25 h 34"/>
                <a:gd name="T64" fmla="*/ 1 w 13"/>
                <a:gd name="T65" fmla="*/ 25 h 34"/>
                <a:gd name="T66" fmla="*/ 1 w 13"/>
                <a:gd name="T67" fmla="*/ 26 h 34"/>
                <a:gd name="T68" fmla="*/ 0 w 13"/>
                <a:gd name="T69" fmla="*/ 26 h 34"/>
                <a:gd name="T70" fmla="*/ 0 w 13"/>
                <a:gd name="T71" fmla="*/ 26 h 34"/>
                <a:gd name="T72" fmla="*/ 0 w 13"/>
                <a:gd name="T73" fmla="*/ 26 h 34"/>
                <a:gd name="T74" fmla="*/ 0 w 13"/>
                <a:gd name="T75" fmla="*/ 28 h 34"/>
                <a:gd name="T76" fmla="*/ 0 w 13"/>
                <a:gd name="T77" fmla="*/ 28 h 34"/>
                <a:gd name="T78" fmla="*/ 0 w 13"/>
                <a:gd name="T79" fmla="*/ 28 h 34"/>
                <a:gd name="T80" fmla="*/ 0 w 13"/>
                <a:gd name="T81" fmla="*/ 30 h 34"/>
                <a:gd name="T82" fmla="*/ 0 w 13"/>
                <a:gd name="T83" fmla="*/ 30 h 34"/>
                <a:gd name="T84" fmla="*/ 0 w 13"/>
                <a:gd name="T85" fmla="*/ 31 h 34"/>
                <a:gd name="T86" fmla="*/ 1 w 13"/>
                <a:gd name="T87" fmla="*/ 31 h 34"/>
                <a:gd name="T88" fmla="*/ 1 w 13"/>
                <a:gd name="T89" fmla="*/ 33 h 34"/>
                <a:gd name="T90" fmla="*/ 3 w 13"/>
                <a:gd name="T91" fmla="*/ 33 h 3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
                <a:gd name="T139" fmla="*/ 0 h 34"/>
                <a:gd name="T140" fmla="*/ 13 w 13"/>
                <a:gd name="T141" fmla="*/ 34 h 3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 h="34">
                  <a:moveTo>
                    <a:pt x="3" y="33"/>
                  </a:moveTo>
                  <a:lnTo>
                    <a:pt x="3" y="34"/>
                  </a:lnTo>
                  <a:lnTo>
                    <a:pt x="3" y="33"/>
                  </a:lnTo>
                  <a:lnTo>
                    <a:pt x="5" y="33"/>
                  </a:lnTo>
                  <a:lnTo>
                    <a:pt x="6" y="31"/>
                  </a:lnTo>
                  <a:lnTo>
                    <a:pt x="8" y="30"/>
                  </a:lnTo>
                  <a:lnTo>
                    <a:pt x="8" y="28"/>
                  </a:lnTo>
                  <a:lnTo>
                    <a:pt x="8" y="26"/>
                  </a:lnTo>
                  <a:lnTo>
                    <a:pt x="10" y="25"/>
                  </a:lnTo>
                  <a:lnTo>
                    <a:pt x="10" y="23"/>
                  </a:lnTo>
                  <a:lnTo>
                    <a:pt x="10" y="18"/>
                  </a:lnTo>
                  <a:lnTo>
                    <a:pt x="11" y="15"/>
                  </a:lnTo>
                  <a:lnTo>
                    <a:pt x="11" y="10"/>
                  </a:lnTo>
                  <a:lnTo>
                    <a:pt x="11" y="5"/>
                  </a:lnTo>
                  <a:lnTo>
                    <a:pt x="13" y="5"/>
                  </a:lnTo>
                  <a:lnTo>
                    <a:pt x="13" y="4"/>
                  </a:lnTo>
                  <a:lnTo>
                    <a:pt x="13" y="2"/>
                  </a:lnTo>
                  <a:lnTo>
                    <a:pt x="13" y="0"/>
                  </a:lnTo>
                  <a:lnTo>
                    <a:pt x="8" y="0"/>
                  </a:lnTo>
                  <a:lnTo>
                    <a:pt x="8" y="4"/>
                  </a:lnTo>
                  <a:lnTo>
                    <a:pt x="6" y="9"/>
                  </a:lnTo>
                  <a:lnTo>
                    <a:pt x="6" y="12"/>
                  </a:lnTo>
                  <a:lnTo>
                    <a:pt x="5" y="17"/>
                  </a:lnTo>
                  <a:lnTo>
                    <a:pt x="5" y="18"/>
                  </a:lnTo>
                  <a:lnTo>
                    <a:pt x="5" y="20"/>
                  </a:lnTo>
                  <a:lnTo>
                    <a:pt x="3" y="21"/>
                  </a:lnTo>
                  <a:lnTo>
                    <a:pt x="3" y="23"/>
                  </a:lnTo>
                  <a:lnTo>
                    <a:pt x="3" y="25"/>
                  </a:lnTo>
                  <a:lnTo>
                    <a:pt x="1" y="25"/>
                  </a:lnTo>
                  <a:lnTo>
                    <a:pt x="1" y="26"/>
                  </a:lnTo>
                  <a:lnTo>
                    <a:pt x="0" y="26"/>
                  </a:lnTo>
                  <a:lnTo>
                    <a:pt x="0" y="28"/>
                  </a:lnTo>
                  <a:lnTo>
                    <a:pt x="0" y="30"/>
                  </a:lnTo>
                  <a:lnTo>
                    <a:pt x="0" y="31"/>
                  </a:lnTo>
                  <a:lnTo>
                    <a:pt x="1" y="31"/>
                  </a:lnTo>
                  <a:lnTo>
                    <a:pt x="1" y="33"/>
                  </a:lnTo>
                  <a:lnTo>
                    <a:pt x="3" y="33"/>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74" name="Freeform 69">
              <a:extLst>
                <a:ext uri="{FF2B5EF4-FFF2-40B4-BE49-F238E27FC236}">
                  <a16:creationId xmlns:a16="http://schemas.microsoft.com/office/drawing/2014/main" id="{01D786E3-BBCD-EB4E-BDB5-1C150916A01A}"/>
                </a:ext>
              </a:extLst>
            </p:cNvPr>
            <p:cNvSpPr>
              <a:spLocks/>
            </p:cNvSpPr>
            <p:nvPr/>
          </p:nvSpPr>
          <p:spPr bwMode="auto">
            <a:xfrm>
              <a:off x="4720" y="331"/>
              <a:ext cx="25" cy="32"/>
            </a:xfrm>
            <a:custGeom>
              <a:avLst/>
              <a:gdLst>
                <a:gd name="T0" fmla="*/ 5 w 25"/>
                <a:gd name="T1" fmla="*/ 32 h 32"/>
                <a:gd name="T2" fmla="*/ 5 w 25"/>
                <a:gd name="T3" fmla="*/ 32 h 32"/>
                <a:gd name="T4" fmla="*/ 5 w 25"/>
                <a:gd name="T5" fmla="*/ 27 h 32"/>
                <a:gd name="T6" fmla="*/ 5 w 25"/>
                <a:gd name="T7" fmla="*/ 21 h 32"/>
                <a:gd name="T8" fmla="*/ 7 w 25"/>
                <a:gd name="T9" fmla="*/ 16 h 32"/>
                <a:gd name="T10" fmla="*/ 7 w 25"/>
                <a:gd name="T11" fmla="*/ 13 h 32"/>
                <a:gd name="T12" fmla="*/ 8 w 25"/>
                <a:gd name="T13" fmla="*/ 11 h 32"/>
                <a:gd name="T14" fmla="*/ 12 w 25"/>
                <a:gd name="T15" fmla="*/ 10 h 32"/>
                <a:gd name="T16" fmla="*/ 13 w 25"/>
                <a:gd name="T17" fmla="*/ 8 h 32"/>
                <a:gd name="T18" fmla="*/ 16 w 25"/>
                <a:gd name="T19" fmla="*/ 6 h 32"/>
                <a:gd name="T20" fmla="*/ 18 w 25"/>
                <a:gd name="T21" fmla="*/ 6 h 32"/>
                <a:gd name="T22" fmla="*/ 21 w 25"/>
                <a:gd name="T23" fmla="*/ 8 h 32"/>
                <a:gd name="T24" fmla="*/ 23 w 25"/>
                <a:gd name="T25" fmla="*/ 8 h 32"/>
                <a:gd name="T26" fmla="*/ 25 w 25"/>
                <a:gd name="T27" fmla="*/ 10 h 32"/>
                <a:gd name="T28" fmla="*/ 25 w 25"/>
                <a:gd name="T29" fmla="*/ 8 h 32"/>
                <a:gd name="T30" fmla="*/ 23 w 25"/>
                <a:gd name="T31" fmla="*/ 6 h 32"/>
                <a:gd name="T32" fmla="*/ 21 w 25"/>
                <a:gd name="T33" fmla="*/ 3 h 32"/>
                <a:gd name="T34" fmla="*/ 20 w 25"/>
                <a:gd name="T35" fmla="*/ 2 h 32"/>
                <a:gd name="T36" fmla="*/ 16 w 25"/>
                <a:gd name="T37" fmla="*/ 2 h 32"/>
                <a:gd name="T38" fmla="*/ 15 w 25"/>
                <a:gd name="T39" fmla="*/ 0 h 32"/>
                <a:gd name="T40" fmla="*/ 12 w 25"/>
                <a:gd name="T41" fmla="*/ 0 h 32"/>
                <a:gd name="T42" fmla="*/ 10 w 25"/>
                <a:gd name="T43" fmla="*/ 2 h 32"/>
                <a:gd name="T44" fmla="*/ 7 w 25"/>
                <a:gd name="T45" fmla="*/ 3 h 32"/>
                <a:gd name="T46" fmla="*/ 5 w 25"/>
                <a:gd name="T47" fmla="*/ 5 h 32"/>
                <a:gd name="T48" fmla="*/ 3 w 25"/>
                <a:gd name="T49" fmla="*/ 8 h 32"/>
                <a:gd name="T50" fmla="*/ 2 w 25"/>
                <a:gd name="T51" fmla="*/ 10 h 32"/>
                <a:gd name="T52" fmla="*/ 0 w 25"/>
                <a:gd name="T53" fmla="*/ 14 h 32"/>
                <a:gd name="T54" fmla="*/ 0 w 25"/>
                <a:gd name="T55" fmla="*/ 21 h 32"/>
                <a:gd name="T56" fmla="*/ 2 w 25"/>
                <a:gd name="T57" fmla="*/ 26 h 32"/>
                <a:gd name="T58" fmla="*/ 3 w 25"/>
                <a:gd name="T59" fmla="*/ 27 h 32"/>
                <a:gd name="T60" fmla="*/ 3 w 25"/>
                <a:gd name="T61" fmla="*/ 31 h 32"/>
                <a:gd name="T62" fmla="*/ 7 w 25"/>
                <a:gd name="T63" fmla="*/ 32 h 3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5"/>
                <a:gd name="T97" fmla="*/ 0 h 32"/>
                <a:gd name="T98" fmla="*/ 25 w 25"/>
                <a:gd name="T99" fmla="*/ 32 h 3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5" h="32">
                  <a:moveTo>
                    <a:pt x="7" y="32"/>
                  </a:moveTo>
                  <a:lnTo>
                    <a:pt x="5" y="32"/>
                  </a:lnTo>
                  <a:lnTo>
                    <a:pt x="5" y="31"/>
                  </a:lnTo>
                  <a:lnTo>
                    <a:pt x="5" y="27"/>
                  </a:lnTo>
                  <a:lnTo>
                    <a:pt x="5" y="24"/>
                  </a:lnTo>
                  <a:lnTo>
                    <a:pt x="5" y="21"/>
                  </a:lnTo>
                  <a:lnTo>
                    <a:pt x="5" y="18"/>
                  </a:lnTo>
                  <a:lnTo>
                    <a:pt x="7" y="16"/>
                  </a:lnTo>
                  <a:lnTo>
                    <a:pt x="7" y="14"/>
                  </a:lnTo>
                  <a:lnTo>
                    <a:pt x="7" y="13"/>
                  </a:lnTo>
                  <a:lnTo>
                    <a:pt x="8" y="13"/>
                  </a:lnTo>
                  <a:lnTo>
                    <a:pt x="8" y="11"/>
                  </a:lnTo>
                  <a:lnTo>
                    <a:pt x="10" y="10"/>
                  </a:lnTo>
                  <a:lnTo>
                    <a:pt x="12" y="10"/>
                  </a:lnTo>
                  <a:lnTo>
                    <a:pt x="12" y="8"/>
                  </a:lnTo>
                  <a:lnTo>
                    <a:pt x="13" y="8"/>
                  </a:lnTo>
                  <a:lnTo>
                    <a:pt x="15" y="6"/>
                  </a:lnTo>
                  <a:lnTo>
                    <a:pt x="16" y="6"/>
                  </a:lnTo>
                  <a:lnTo>
                    <a:pt x="18" y="6"/>
                  </a:lnTo>
                  <a:lnTo>
                    <a:pt x="20" y="6"/>
                  </a:lnTo>
                  <a:lnTo>
                    <a:pt x="21" y="8"/>
                  </a:lnTo>
                  <a:lnTo>
                    <a:pt x="23" y="8"/>
                  </a:lnTo>
                  <a:lnTo>
                    <a:pt x="23" y="10"/>
                  </a:lnTo>
                  <a:lnTo>
                    <a:pt x="25" y="10"/>
                  </a:lnTo>
                  <a:lnTo>
                    <a:pt x="25" y="8"/>
                  </a:lnTo>
                  <a:lnTo>
                    <a:pt x="23" y="6"/>
                  </a:lnTo>
                  <a:lnTo>
                    <a:pt x="23" y="5"/>
                  </a:lnTo>
                  <a:lnTo>
                    <a:pt x="21" y="3"/>
                  </a:lnTo>
                  <a:lnTo>
                    <a:pt x="20" y="3"/>
                  </a:lnTo>
                  <a:lnTo>
                    <a:pt x="20" y="2"/>
                  </a:lnTo>
                  <a:lnTo>
                    <a:pt x="18" y="2"/>
                  </a:lnTo>
                  <a:lnTo>
                    <a:pt x="16" y="2"/>
                  </a:lnTo>
                  <a:lnTo>
                    <a:pt x="15" y="0"/>
                  </a:lnTo>
                  <a:lnTo>
                    <a:pt x="13" y="0"/>
                  </a:lnTo>
                  <a:lnTo>
                    <a:pt x="12" y="0"/>
                  </a:lnTo>
                  <a:lnTo>
                    <a:pt x="10" y="2"/>
                  </a:lnTo>
                  <a:lnTo>
                    <a:pt x="8" y="2"/>
                  </a:lnTo>
                  <a:lnTo>
                    <a:pt x="7" y="3"/>
                  </a:lnTo>
                  <a:lnTo>
                    <a:pt x="5" y="5"/>
                  </a:lnTo>
                  <a:lnTo>
                    <a:pt x="3" y="6"/>
                  </a:lnTo>
                  <a:lnTo>
                    <a:pt x="3" y="8"/>
                  </a:lnTo>
                  <a:lnTo>
                    <a:pt x="2" y="8"/>
                  </a:lnTo>
                  <a:lnTo>
                    <a:pt x="2" y="10"/>
                  </a:lnTo>
                  <a:lnTo>
                    <a:pt x="2" y="11"/>
                  </a:lnTo>
                  <a:lnTo>
                    <a:pt x="0" y="14"/>
                  </a:lnTo>
                  <a:lnTo>
                    <a:pt x="0" y="18"/>
                  </a:lnTo>
                  <a:lnTo>
                    <a:pt x="0" y="21"/>
                  </a:lnTo>
                  <a:lnTo>
                    <a:pt x="2" y="26"/>
                  </a:lnTo>
                  <a:lnTo>
                    <a:pt x="2" y="27"/>
                  </a:lnTo>
                  <a:lnTo>
                    <a:pt x="3" y="27"/>
                  </a:lnTo>
                  <a:lnTo>
                    <a:pt x="3" y="29"/>
                  </a:lnTo>
                  <a:lnTo>
                    <a:pt x="3" y="31"/>
                  </a:lnTo>
                  <a:lnTo>
                    <a:pt x="5" y="31"/>
                  </a:lnTo>
                  <a:lnTo>
                    <a:pt x="7" y="32"/>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75" name="Freeform 70">
              <a:extLst>
                <a:ext uri="{FF2B5EF4-FFF2-40B4-BE49-F238E27FC236}">
                  <a16:creationId xmlns:a16="http://schemas.microsoft.com/office/drawing/2014/main" id="{D661E89E-A296-5E47-8249-69A6082C1967}"/>
                </a:ext>
              </a:extLst>
            </p:cNvPr>
            <p:cNvSpPr>
              <a:spLocks/>
            </p:cNvSpPr>
            <p:nvPr/>
          </p:nvSpPr>
          <p:spPr bwMode="auto">
            <a:xfrm>
              <a:off x="4719" y="376"/>
              <a:ext cx="34" cy="34"/>
            </a:xfrm>
            <a:custGeom>
              <a:avLst/>
              <a:gdLst>
                <a:gd name="T0" fmla="*/ 30 w 34"/>
                <a:gd name="T1" fmla="*/ 13 h 34"/>
                <a:gd name="T2" fmla="*/ 34 w 34"/>
                <a:gd name="T3" fmla="*/ 8 h 34"/>
                <a:gd name="T4" fmla="*/ 34 w 34"/>
                <a:gd name="T5" fmla="*/ 0 h 34"/>
                <a:gd name="T6" fmla="*/ 27 w 34"/>
                <a:gd name="T7" fmla="*/ 7 h 34"/>
                <a:gd name="T8" fmla="*/ 26 w 34"/>
                <a:gd name="T9" fmla="*/ 7 h 34"/>
                <a:gd name="T10" fmla="*/ 24 w 34"/>
                <a:gd name="T11" fmla="*/ 8 h 34"/>
                <a:gd name="T12" fmla="*/ 22 w 34"/>
                <a:gd name="T13" fmla="*/ 8 h 34"/>
                <a:gd name="T14" fmla="*/ 21 w 34"/>
                <a:gd name="T15" fmla="*/ 10 h 34"/>
                <a:gd name="T16" fmla="*/ 19 w 34"/>
                <a:gd name="T17" fmla="*/ 12 h 34"/>
                <a:gd name="T18" fmla="*/ 17 w 34"/>
                <a:gd name="T19" fmla="*/ 13 h 34"/>
                <a:gd name="T20" fmla="*/ 16 w 34"/>
                <a:gd name="T21" fmla="*/ 15 h 34"/>
                <a:gd name="T22" fmla="*/ 14 w 34"/>
                <a:gd name="T23" fmla="*/ 16 h 34"/>
                <a:gd name="T24" fmla="*/ 11 w 34"/>
                <a:gd name="T25" fmla="*/ 18 h 34"/>
                <a:gd name="T26" fmla="*/ 9 w 34"/>
                <a:gd name="T27" fmla="*/ 20 h 34"/>
                <a:gd name="T28" fmla="*/ 8 w 34"/>
                <a:gd name="T29" fmla="*/ 21 h 34"/>
                <a:gd name="T30" fmla="*/ 6 w 34"/>
                <a:gd name="T31" fmla="*/ 23 h 34"/>
                <a:gd name="T32" fmla="*/ 4 w 34"/>
                <a:gd name="T33" fmla="*/ 25 h 34"/>
                <a:gd name="T34" fmla="*/ 3 w 34"/>
                <a:gd name="T35" fmla="*/ 26 h 34"/>
                <a:gd name="T36" fmla="*/ 1 w 34"/>
                <a:gd name="T37" fmla="*/ 26 h 34"/>
                <a:gd name="T38" fmla="*/ 0 w 34"/>
                <a:gd name="T39" fmla="*/ 28 h 34"/>
                <a:gd name="T40" fmla="*/ 1 w 34"/>
                <a:gd name="T41" fmla="*/ 34 h 34"/>
                <a:gd name="T42" fmla="*/ 3 w 34"/>
                <a:gd name="T43" fmla="*/ 33 h 34"/>
                <a:gd name="T44" fmla="*/ 3 w 34"/>
                <a:gd name="T45" fmla="*/ 33 h 34"/>
                <a:gd name="T46" fmla="*/ 4 w 34"/>
                <a:gd name="T47" fmla="*/ 33 h 34"/>
                <a:gd name="T48" fmla="*/ 4 w 34"/>
                <a:gd name="T49" fmla="*/ 33 h 34"/>
                <a:gd name="T50" fmla="*/ 6 w 34"/>
                <a:gd name="T51" fmla="*/ 31 h 34"/>
                <a:gd name="T52" fmla="*/ 6 w 34"/>
                <a:gd name="T53" fmla="*/ 31 h 34"/>
                <a:gd name="T54" fmla="*/ 8 w 34"/>
                <a:gd name="T55" fmla="*/ 31 h 34"/>
                <a:gd name="T56" fmla="*/ 8 w 34"/>
                <a:gd name="T57" fmla="*/ 31 h 34"/>
                <a:gd name="T58" fmla="*/ 9 w 34"/>
                <a:gd name="T59" fmla="*/ 31 h 34"/>
                <a:gd name="T60" fmla="*/ 9 w 34"/>
                <a:gd name="T61" fmla="*/ 29 h 34"/>
                <a:gd name="T62" fmla="*/ 11 w 34"/>
                <a:gd name="T63" fmla="*/ 28 h 34"/>
                <a:gd name="T64" fmla="*/ 13 w 34"/>
                <a:gd name="T65" fmla="*/ 28 h 34"/>
                <a:gd name="T66" fmla="*/ 14 w 34"/>
                <a:gd name="T67" fmla="*/ 26 h 34"/>
                <a:gd name="T68" fmla="*/ 14 w 34"/>
                <a:gd name="T69" fmla="*/ 26 h 34"/>
                <a:gd name="T70" fmla="*/ 16 w 34"/>
                <a:gd name="T71" fmla="*/ 25 h 34"/>
                <a:gd name="T72" fmla="*/ 17 w 34"/>
                <a:gd name="T73" fmla="*/ 23 h 34"/>
                <a:gd name="T74" fmla="*/ 21 w 34"/>
                <a:gd name="T75" fmla="*/ 21 h 34"/>
                <a:gd name="T76" fmla="*/ 22 w 34"/>
                <a:gd name="T77" fmla="*/ 20 h 34"/>
                <a:gd name="T78" fmla="*/ 24 w 34"/>
                <a:gd name="T79" fmla="*/ 18 h 34"/>
                <a:gd name="T80" fmla="*/ 26 w 34"/>
                <a:gd name="T81" fmla="*/ 16 h 34"/>
                <a:gd name="T82" fmla="*/ 27 w 34"/>
                <a:gd name="T83" fmla="*/ 15 h 34"/>
                <a:gd name="T84" fmla="*/ 29 w 34"/>
                <a:gd name="T85" fmla="*/ 15 h 34"/>
                <a:gd name="T86" fmla="*/ 30 w 34"/>
                <a:gd name="T87" fmla="*/ 13 h 3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4"/>
                <a:gd name="T133" fmla="*/ 0 h 34"/>
                <a:gd name="T134" fmla="*/ 34 w 34"/>
                <a:gd name="T135" fmla="*/ 34 h 3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4" h="34">
                  <a:moveTo>
                    <a:pt x="30" y="13"/>
                  </a:moveTo>
                  <a:lnTo>
                    <a:pt x="34" y="8"/>
                  </a:lnTo>
                  <a:lnTo>
                    <a:pt x="34" y="0"/>
                  </a:lnTo>
                  <a:lnTo>
                    <a:pt x="27" y="7"/>
                  </a:lnTo>
                  <a:lnTo>
                    <a:pt x="26" y="7"/>
                  </a:lnTo>
                  <a:lnTo>
                    <a:pt x="24" y="8"/>
                  </a:lnTo>
                  <a:lnTo>
                    <a:pt x="22" y="8"/>
                  </a:lnTo>
                  <a:lnTo>
                    <a:pt x="21" y="10"/>
                  </a:lnTo>
                  <a:lnTo>
                    <a:pt x="19" y="12"/>
                  </a:lnTo>
                  <a:lnTo>
                    <a:pt x="17" y="13"/>
                  </a:lnTo>
                  <a:lnTo>
                    <a:pt x="16" y="15"/>
                  </a:lnTo>
                  <a:lnTo>
                    <a:pt x="14" y="16"/>
                  </a:lnTo>
                  <a:lnTo>
                    <a:pt x="11" y="18"/>
                  </a:lnTo>
                  <a:lnTo>
                    <a:pt x="9" y="20"/>
                  </a:lnTo>
                  <a:lnTo>
                    <a:pt x="8" y="21"/>
                  </a:lnTo>
                  <a:lnTo>
                    <a:pt x="6" y="23"/>
                  </a:lnTo>
                  <a:lnTo>
                    <a:pt x="4" y="25"/>
                  </a:lnTo>
                  <a:lnTo>
                    <a:pt x="3" y="26"/>
                  </a:lnTo>
                  <a:lnTo>
                    <a:pt x="1" y="26"/>
                  </a:lnTo>
                  <a:lnTo>
                    <a:pt x="0" y="28"/>
                  </a:lnTo>
                  <a:lnTo>
                    <a:pt x="1" y="34"/>
                  </a:lnTo>
                  <a:lnTo>
                    <a:pt x="3" y="33"/>
                  </a:lnTo>
                  <a:lnTo>
                    <a:pt x="4" y="33"/>
                  </a:lnTo>
                  <a:lnTo>
                    <a:pt x="6" y="31"/>
                  </a:lnTo>
                  <a:lnTo>
                    <a:pt x="8" y="31"/>
                  </a:lnTo>
                  <a:lnTo>
                    <a:pt x="9" y="31"/>
                  </a:lnTo>
                  <a:lnTo>
                    <a:pt x="9" y="29"/>
                  </a:lnTo>
                  <a:lnTo>
                    <a:pt x="11" y="28"/>
                  </a:lnTo>
                  <a:lnTo>
                    <a:pt x="13" y="28"/>
                  </a:lnTo>
                  <a:lnTo>
                    <a:pt x="14" y="26"/>
                  </a:lnTo>
                  <a:lnTo>
                    <a:pt x="16" y="25"/>
                  </a:lnTo>
                  <a:lnTo>
                    <a:pt x="17" y="23"/>
                  </a:lnTo>
                  <a:lnTo>
                    <a:pt x="21" y="21"/>
                  </a:lnTo>
                  <a:lnTo>
                    <a:pt x="22" y="20"/>
                  </a:lnTo>
                  <a:lnTo>
                    <a:pt x="24" y="18"/>
                  </a:lnTo>
                  <a:lnTo>
                    <a:pt x="26" y="16"/>
                  </a:lnTo>
                  <a:lnTo>
                    <a:pt x="27" y="15"/>
                  </a:lnTo>
                  <a:lnTo>
                    <a:pt x="29" y="15"/>
                  </a:lnTo>
                  <a:lnTo>
                    <a:pt x="30" y="13"/>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76" name="Freeform 71">
              <a:extLst>
                <a:ext uri="{FF2B5EF4-FFF2-40B4-BE49-F238E27FC236}">
                  <a16:creationId xmlns:a16="http://schemas.microsoft.com/office/drawing/2014/main" id="{9D0BEA0E-1603-A245-A0DF-0654D98DB81F}"/>
                </a:ext>
              </a:extLst>
            </p:cNvPr>
            <p:cNvSpPr>
              <a:spLocks/>
            </p:cNvSpPr>
            <p:nvPr/>
          </p:nvSpPr>
          <p:spPr bwMode="auto">
            <a:xfrm>
              <a:off x="4735" y="414"/>
              <a:ext cx="14" cy="89"/>
            </a:xfrm>
            <a:custGeom>
              <a:avLst/>
              <a:gdLst>
                <a:gd name="T0" fmla="*/ 13 w 14"/>
                <a:gd name="T1" fmla="*/ 77 h 89"/>
                <a:gd name="T2" fmla="*/ 13 w 14"/>
                <a:gd name="T3" fmla="*/ 74 h 89"/>
                <a:gd name="T4" fmla="*/ 13 w 14"/>
                <a:gd name="T5" fmla="*/ 72 h 89"/>
                <a:gd name="T6" fmla="*/ 11 w 14"/>
                <a:gd name="T7" fmla="*/ 69 h 89"/>
                <a:gd name="T8" fmla="*/ 11 w 14"/>
                <a:gd name="T9" fmla="*/ 66 h 89"/>
                <a:gd name="T10" fmla="*/ 3 w 14"/>
                <a:gd name="T11" fmla="*/ 8 h 89"/>
                <a:gd name="T12" fmla="*/ 3 w 14"/>
                <a:gd name="T13" fmla="*/ 6 h 89"/>
                <a:gd name="T14" fmla="*/ 3 w 14"/>
                <a:gd name="T15" fmla="*/ 6 h 89"/>
                <a:gd name="T16" fmla="*/ 3 w 14"/>
                <a:gd name="T17" fmla="*/ 6 h 89"/>
                <a:gd name="T18" fmla="*/ 3 w 14"/>
                <a:gd name="T19" fmla="*/ 4 h 89"/>
                <a:gd name="T20" fmla="*/ 3 w 14"/>
                <a:gd name="T21" fmla="*/ 4 h 89"/>
                <a:gd name="T22" fmla="*/ 3 w 14"/>
                <a:gd name="T23" fmla="*/ 4 h 89"/>
                <a:gd name="T24" fmla="*/ 3 w 14"/>
                <a:gd name="T25" fmla="*/ 4 h 89"/>
                <a:gd name="T26" fmla="*/ 3 w 14"/>
                <a:gd name="T27" fmla="*/ 3 h 89"/>
                <a:gd name="T28" fmla="*/ 1 w 14"/>
                <a:gd name="T29" fmla="*/ 1 h 89"/>
                <a:gd name="T30" fmla="*/ 1 w 14"/>
                <a:gd name="T31" fmla="*/ 0 h 89"/>
                <a:gd name="T32" fmla="*/ 0 w 14"/>
                <a:gd name="T33" fmla="*/ 0 h 89"/>
                <a:gd name="T34" fmla="*/ 0 w 14"/>
                <a:gd name="T35" fmla="*/ 0 h 89"/>
                <a:gd name="T36" fmla="*/ 0 w 14"/>
                <a:gd name="T37" fmla="*/ 0 h 89"/>
                <a:gd name="T38" fmla="*/ 0 w 14"/>
                <a:gd name="T39" fmla="*/ 0 h 89"/>
                <a:gd name="T40" fmla="*/ 0 w 14"/>
                <a:gd name="T41" fmla="*/ 0 h 89"/>
                <a:gd name="T42" fmla="*/ 0 w 14"/>
                <a:gd name="T43" fmla="*/ 1 h 89"/>
                <a:gd name="T44" fmla="*/ 8 w 14"/>
                <a:gd name="T45" fmla="*/ 59 h 89"/>
                <a:gd name="T46" fmla="*/ 8 w 14"/>
                <a:gd name="T47" fmla="*/ 63 h 89"/>
                <a:gd name="T48" fmla="*/ 8 w 14"/>
                <a:gd name="T49" fmla="*/ 66 h 89"/>
                <a:gd name="T50" fmla="*/ 8 w 14"/>
                <a:gd name="T51" fmla="*/ 69 h 89"/>
                <a:gd name="T52" fmla="*/ 8 w 14"/>
                <a:gd name="T53" fmla="*/ 71 h 89"/>
                <a:gd name="T54" fmla="*/ 10 w 14"/>
                <a:gd name="T55" fmla="*/ 74 h 89"/>
                <a:gd name="T56" fmla="*/ 10 w 14"/>
                <a:gd name="T57" fmla="*/ 77 h 89"/>
                <a:gd name="T58" fmla="*/ 10 w 14"/>
                <a:gd name="T59" fmla="*/ 79 h 89"/>
                <a:gd name="T60" fmla="*/ 11 w 14"/>
                <a:gd name="T61" fmla="*/ 81 h 89"/>
                <a:gd name="T62" fmla="*/ 11 w 14"/>
                <a:gd name="T63" fmla="*/ 82 h 89"/>
                <a:gd name="T64" fmla="*/ 11 w 14"/>
                <a:gd name="T65" fmla="*/ 84 h 89"/>
                <a:gd name="T66" fmla="*/ 13 w 14"/>
                <a:gd name="T67" fmla="*/ 84 h 89"/>
                <a:gd name="T68" fmla="*/ 13 w 14"/>
                <a:gd name="T69" fmla="*/ 85 h 89"/>
                <a:gd name="T70" fmla="*/ 13 w 14"/>
                <a:gd name="T71" fmla="*/ 85 h 89"/>
                <a:gd name="T72" fmla="*/ 14 w 14"/>
                <a:gd name="T73" fmla="*/ 87 h 89"/>
                <a:gd name="T74" fmla="*/ 14 w 14"/>
                <a:gd name="T75" fmla="*/ 87 h 89"/>
                <a:gd name="T76" fmla="*/ 14 w 14"/>
                <a:gd name="T77" fmla="*/ 89 h 89"/>
                <a:gd name="T78" fmla="*/ 14 w 14"/>
                <a:gd name="T79" fmla="*/ 89 h 89"/>
                <a:gd name="T80" fmla="*/ 14 w 14"/>
                <a:gd name="T81" fmla="*/ 87 h 89"/>
                <a:gd name="T82" fmla="*/ 14 w 14"/>
                <a:gd name="T83" fmla="*/ 87 h 89"/>
                <a:gd name="T84" fmla="*/ 14 w 14"/>
                <a:gd name="T85" fmla="*/ 87 h 89"/>
                <a:gd name="T86" fmla="*/ 14 w 14"/>
                <a:gd name="T87" fmla="*/ 85 h 89"/>
                <a:gd name="T88" fmla="*/ 14 w 14"/>
                <a:gd name="T89" fmla="*/ 82 h 89"/>
                <a:gd name="T90" fmla="*/ 13 w 14"/>
                <a:gd name="T91" fmla="*/ 81 h 89"/>
                <a:gd name="T92" fmla="*/ 13 w 14"/>
                <a:gd name="T93" fmla="*/ 77 h 8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4"/>
                <a:gd name="T142" fmla="*/ 0 h 89"/>
                <a:gd name="T143" fmla="*/ 14 w 14"/>
                <a:gd name="T144" fmla="*/ 89 h 8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4" h="89">
                  <a:moveTo>
                    <a:pt x="13" y="77"/>
                  </a:moveTo>
                  <a:lnTo>
                    <a:pt x="13" y="74"/>
                  </a:lnTo>
                  <a:lnTo>
                    <a:pt x="13" y="72"/>
                  </a:lnTo>
                  <a:lnTo>
                    <a:pt x="11" y="69"/>
                  </a:lnTo>
                  <a:lnTo>
                    <a:pt x="11" y="66"/>
                  </a:lnTo>
                  <a:lnTo>
                    <a:pt x="3" y="8"/>
                  </a:lnTo>
                  <a:lnTo>
                    <a:pt x="3" y="6"/>
                  </a:lnTo>
                  <a:lnTo>
                    <a:pt x="3" y="4"/>
                  </a:lnTo>
                  <a:lnTo>
                    <a:pt x="3" y="3"/>
                  </a:lnTo>
                  <a:lnTo>
                    <a:pt x="1" y="1"/>
                  </a:lnTo>
                  <a:lnTo>
                    <a:pt x="1" y="0"/>
                  </a:lnTo>
                  <a:lnTo>
                    <a:pt x="0" y="0"/>
                  </a:lnTo>
                  <a:lnTo>
                    <a:pt x="0" y="1"/>
                  </a:lnTo>
                  <a:lnTo>
                    <a:pt x="8" y="59"/>
                  </a:lnTo>
                  <a:lnTo>
                    <a:pt x="8" y="63"/>
                  </a:lnTo>
                  <a:lnTo>
                    <a:pt x="8" y="66"/>
                  </a:lnTo>
                  <a:lnTo>
                    <a:pt x="8" y="69"/>
                  </a:lnTo>
                  <a:lnTo>
                    <a:pt x="8" y="71"/>
                  </a:lnTo>
                  <a:lnTo>
                    <a:pt x="10" y="74"/>
                  </a:lnTo>
                  <a:lnTo>
                    <a:pt x="10" y="77"/>
                  </a:lnTo>
                  <a:lnTo>
                    <a:pt x="10" y="79"/>
                  </a:lnTo>
                  <a:lnTo>
                    <a:pt x="11" y="81"/>
                  </a:lnTo>
                  <a:lnTo>
                    <a:pt x="11" y="82"/>
                  </a:lnTo>
                  <a:lnTo>
                    <a:pt x="11" y="84"/>
                  </a:lnTo>
                  <a:lnTo>
                    <a:pt x="13" y="84"/>
                  </a:lnTo>
                  <a:lnTo>
                    <a:pt x="13" y="85"/>
                  </a:lnTo>
                  <a:lnTo>
                    <a:pt x="14" y="87"/>
                  </a:lnTo>
                  <a:lnTo>
                    <a:pt x="14" y="89"/>
                  </a:lnTo>
                  <a:lnTo>
                    <a:pt x="14" y="87"/>
                  </a:lnTo>
                  <a:lnTo>
                    <a:pt x="14" y="85"/>
                  </a:lnTo>
                  <a:lnTo>
                    <a:pt x="14" y="82"/>
                  </a:lnTo>
                  <a:lnTo>
                    <a:pt x="13" y="81"/>
                  </a:lnTo>
                  <a:lnTo>
                    <a:pt x="13" y="77"/>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155677" name="Group 72">
              <a:extLst>
                <a:ext uri="{FF2B5EF4-FFF2-40B4-BE49-F238E27FC236}">
                  <a16:creationId xmlns:a16="http://schemas.microsoft.com/office/drawing/2014/main" id="{3553BF8E-A4FB-F241-BCCF-BFDA06BECD8B}"/>
                </a:ext>
              </a:extLst>
            </p:cNvPr>
            <p:cNvGrpSpPr>
              <a:grpSpLocks/>
            </p:cNvGrpSpPr>
            <p:nvPr/>
          </p:nvGrpSpPr>
          <p:grpSpPr bwMode="auto">
            <a:xfrm>
              <a:off x="4652" y="240"/>
              <a:ext cx="790" cy="375"/>
              <a:chOff x="4652" y="240"/>
              <a:chExt cx="790" cy="375"/>
            </a:xfrm>
          </p:grpSpPr>
          <p:sp>
            <p:nvSpPr>
              <p:cNvPr id="155678" name="Freeform 73">
                <a:extLst>
                  <a:ext uri="{FF2B5EF4-FFF2-40B4-BE49-F238E27FC236}">
                    <a16:creationId xmlns:a16="http://schemas.microsoft.com/office/drawing/2014/main" id="{9D599A06-7A1D-504E-AF25-BBDB2FDB9822}"/>
                  </a:ext>
                </a:extLst>
              </p:cNvPr>
              <p:cNvSpPr>
                <a:spLocks/>
              </p:cNvSpPr>
              <p:nvPr/>
            </p:nvSpPr>
            <p:spPr bwMode="auto">
              <a:xfrm>
                <a:off x="4652" y="258"/>
                <a:ext cx="196" cy="335"/>
              </a:xfrm>
              <a:custGeom>
                <a:avLst/>
                <a:gdLst>
                  <a:gd name="T0" fmla="*/ 196 w 196"/>
                  <a:gd name="T1" fmla="*/ 224 h 335"/>
                  <a:gd name="T2" fmla="*/ 75 w 196"/>
                  <a:gd name="T3" fmla="*/ 335 h 335"/>
                  <a:gd name="T4" fmla="*/ 0 w 196"/>
                  <a:gd name="T5" fmla="*/ 112 h 335"/>
                  <a:gd name="T6" fmla="*/ 123 w 196"/>
                  <a:gd name="T7" fmla="*/ 0 h 335"/>
                  <a:gd name="T8" fmla="*/ 196 w 196"/>
                  <a:gd name="T9" fmla="*/ 224 h 335"/>
                  <a:gd name="T10" fmla="*/ 0 60000 65536"/>
                  <a:gd name="T11" fmla="*/ 0 60000 65536"/>
                  <a:gd name="T12" fmla="*/ 0 60000 65536"/>
                  <a:gd name="T13" fmla="*/ 0 60000 65536"/>
                  <a:gd name="T14" fmla="*/ 0 60000 65536"/>
                  <a:gd name="T15" fmla="*/ 0 w 196"/>
                  <a:gd name="T16" fmla="*/ 0 h 335"/>
                  <a:gd name="T17" fmla="*/ 196 w 196"/>
                  <a:gd name="T18" fmla="*/ 335 h 335"/>
                </a:gdLst>
                <a:ahLst/>
                <a:cxnLst>
                  <a:cxn ang="T10">
                    <a:pos x="T0" y="T1"/>
                  </a:cxn>
                  <a:cxn ang="T11">
                    <a:pos x="T2" y="T3"/>
                  </a:cxn>
                  <a:cxn ang="T12">
                    <a:pos x="T4" y="T5"/>
                  </a:cxn>
                  <a:cxn ang="T13">
                    <a:pos x="T6" y="T7"/>
                  </a:cxn>
                  <a:cxn ang="T14">
                    <a:pos x="T8" y="T9"/>
                  </a:cxn>
                </a:cxnLst>
                <a:rect l="T15" t="T16" r="T17" b="T18"/>
                <a:pathLst>
                  <a:path w="196" h="335">
                    <a:moveTo>
                      <a:pt x="196" y="224"/>
                    </a:moveTo>
                    <a:lnTo>
                      <a:pt x="75" y="335"/>
                    </a:lnTo>
                    <a:lnTo>
                      <a:pt x="0" y="112"/>
                    </a:lnTo>
                    <a:lnTo>
                      <a:pt x="123" y="0"/>
                    </a:lnTo>
                    <a:lnTo>
                      <a:pt x="196" y="224"/>
                    </a:lnTo>
                    <a:close/>
                  </a:path>
                </a:pathLst>
              </a:custGeom>
              <a:solidFill>
                <a:srgbClr val="0099D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5679" name="Rectangle 74">
                <a:extLst>
                  <a:ext uri="{FF2B5EF4-FFF2-40B4-BE49-F238E27FC236}">
                    <a16:creationId xmlns:a16="http://schemas.microsoft.com/office/drawing/2014/main" id="{E337628D-1673-FD42-BB63-42FC3E2B164D}"/>
                  </a:ext>
                </a:extLst>
              </p:cNvPr>
              <p:cNvSpPr>
                <a:spLocks noChangeArrowheads="1"/>
              </p:cNvSpPr>
              <p:nvPr/>
            </p:nvSpPr>
            <p:spPr bwMode="auto">
              <a:xfrm>
                <a:off x="4944" y="240"/>
                <a:ext cx="498" cy="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300" b="1">
                    <a:solidFill>
                      <a:srgbClr val="000000"/>
                    </a:solidFill>
                  </a:rPr>
                  <a:t>For your</a:t>
                </a:r>
                <a:br>
                  <a:rPr lang="en-US" altLang="nb-NO" sz="1300" b="1">
                    <a:solidFill>
                      <a:srgbClr val="000000"/>
                    </a:solidFill>
                  </a:rPr>
                </a:br>
                <a:r>
                  <a:rPr lang="en-US" altLang="nb-NO" sz="1300" b="1">
                    <a:solidFill>
                      <a:srgbClr val="000000"/>
                    </a:solidFill>
                  </a:rPr>
                  <a:t>reference </a:t>
                </a:r>
                <a:br>
                  <a:rPr lang="en-US" altLang="nb-NO" sz="1300" b="1">
                    <a:solidFill>
                      <a:srgbClr val="000000"/>
                    </a:solidFill>
                  </a:rPr>
                </a:br>
                <a:r>
                  <a:rPr lang="en-US" altLang="nb-NO" sz="1300" b="1">
                    <a:solidFill>
                      <a:srgbClr val="000000"/>
                    </a:solidFill>
                  </a:rPr>
                  <a:t>only</a:t>
                </a:r>
                <a:endParaRPr lang="en-US" altLang="nb-NO" sz="1800"/>
              </a:p>
            </p:txBody>
          </p:sp>
        </p:grpSp>
      </p:grpSp>
    </p:spTree>
    <p:extLst>
      <p:ext uri="{BB962C8B-B14F-4D97-AF65-F5344CB8AC3E}">
        <p14:creationId xmlns:p14="http://schemas.microsoft.com/office/powerpoint/2010/main" val="779056099"/>
      </p:ext>
    </p:extLst>
  </p:cSld>
  <p:clrMapOvr>
    <a:masterClrMapping/>
  </p:clrMapOvr>
  <p:transition>
    <p:wipe dir="r"/>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61">
            <a:extLst>
              <a:ext uri="{FF2B5EF4-FFF2-40B4-BE49-F238E27FC236}">
                <a16:creationId xmlns:a16="http://schemas.microsoft.com/office/drawing/2014/main" id="{FEBB3237-416D-D340-8754-696715ACF85F}"/>
              </a:ext>
            </a:extLst>
          </p:cNvPr>
          <p:cNvSpPr>
            <a:spLocks noGrp="1" noChangeArrowheads="1"/>
          </p:cNvSpPr>
          <p:nvPr>
            <p:ph type="title"/>
          </p:nvPr>
        </p:nvSpPr>
        <p:spPr/>
        <p:txBody>
          <a:bodyPr/>
          <a:lstStyle/>
          <a:p>
            <a:pPr eaLnBrk="1" hangingPunct="1"/>
            <a:r>
              <a:rPr lang="en-US" altLang="nb-NO"/>
              <a:t>Path Calculation</a:t>
            </a:r>
          </a:p>
        </p:txBody>
      </p:sp>
      <p:sp>
        <p:nvSpPr>
          <p:cNvPr id="157699" name="Rectangle 63">
            <a:extLst>
              <a:ext uri="{FF2B5EF4-FFF2-40B4-BE49-F238E27FC236}">
                <a16:creationId xmlns:a16="http://schemas.microsoft.com/office/drawing/2014/main" id="{74EB0681-F354-D34F-A524-2C5675444DFA}"/>
              </a:ext>
            </a:extLst>
          </p:cNvPr>
          <p:cNvSpPr>
            <a:spLocks noGrp="1" noChangeArrowheads="1"/>
          </p:cNvSpPr>
          <p:nvPr>
            <p:ph type="body" sz="half" idx="2"/>
          </p:nvPr>
        </p:nvSpPr>
        <p:spPr/>
        <p:txBody>
          <a:bodyPr/>
          <a:lstStyle/>
          <a:p>
            <a:pPr eaLnBrk="1" hangingPunct="1"/>
            <a:r>
              <a:rPr lang="en-US" altLang="nb-NO" sz="2000"/>
              <a:t>TE nodes can perform constraint-based routing</a:t>
            </a:r>
          </a:p>
          <a:p>
            <a:pPr eaLnBrk="1" hangingPunct="1"/>
            <a:r>
              <a:rPr lang="en-US" altLang="nb-NO" sz="2000"/>
              <a:t>Constraints and topology database as input to path computation</a:t>
            </a:r>
          </a:p>
          <a:p>
            <a:pPr eaLnBrk="1" hangingPunct="1"/>
            <a:r>
              <a:rPr lang="en-US" altLang="nb-NO" sz="2000"/>
              <a:t>Shortest-path-first algorithm ignores links not meeting constraints</a:t>
            </a:r>
          </a:p>
          <a:p>
            <a:pPr eaLnBrk="1" hangingPunct="1"/>
            <a:r>
              <a:rPr lang="en-US" altLang="nb-NO" sz="2000"/>
              <a:t>Tunnel can be signaled once a path is found</a:t>
            </a:r>
          </a:p>
          <a:p>
            <a:pPr eaLnBrk="1" hangingPunct="1"/>
            <a:r>
              <a:rPr lang="en-US" altLang="nb-NO" sz="2000"/>
              <a:t>Not required if using offline path computation</a:t>
            </a:r>
          </a:p>
          <a:p>
            <a:pPr eaLnBrk="1" hangingPunct="1"/>
            <a:endParaRPr lang="en-US" altLang="nb-NO" sz="2000"/>
          </a:p>
          <a:p>
            <a:pPr eaLnBrk="1" hangingPunct="1"/>
            <a:endParaRPr lang="en-US" altLang="nb-NO" sz="2000"/>
          </a:p>
        </p:txBody>
      </p:sp>
      <p:sp>
        <p:nvSpPr>
          <p:cNvPr id="157700" name="Rectangle 3">
            <a:extLst>
              <a:ext uri="{FF2B5EF4-FFF2-40B4-BE49-F238E27FC236}">
                <a16:creationId xmlns:a16="http://schemas.microsoft.com/office/drawing/2014/main" id="{F6457A84-48EE-E246-89A1-CB404E1344D8}"/>
              </a:ext>
            </a:extLst>
          </p:cNvPr>
          <p:cNvSpPr>
            <a:spLocks noChangeArrowheads="1"/>
          </p:cNvSpPr>
          <p:nvPr/>
        </p:nvSpPr>
        <p:spPr bwMode="white">
          <a:xfrm>
            <a:off x="4905375" y="6653213"/>
            <a:ext cx="1508125" cy="20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b" anchorCtr="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a:solidFill>
                  <a:schemeClr val="hlink"/>
                </a:solidFill>
              </a:rPr>
              <a:t>http://www.cisco.com/go/mpls</a:t>
            </a:r>
          </a:p>
        </p:txBody>
      </p:sp>
      <p:pic>
        <p:nvPicPr>
          <p:cNvPr id="157701" name="Picture 4" descr="cloud">
            <a:extLst>
              <a:ext uri="{FF2B5EF4-FFF2-40B4-BE49-F238E27FC236}">
                <a16:creationId xmlns:a16="http://schemas.microsoft.com/office/drawing/2014/main" id="{B53B4BB4-F4C8-B447-BE12-D5AFFC680323}"/>
              </a:ext>
            </a:extLst>
          </p:cNvPr>
          <p:cNvPicPr preferRelativeResize="0">
            <a:picLocks noChangeAspect="1" noChangeArrowheads="1"/>
          </p:cNvPicPr>
          <p:nvPr/>
        </p:nvPicPr>
        <p:blipFill>
          <a:blip r:embed="rId3">
            <a:lum contrast="12000"/>
            <a:extLst>
              <a:ext uri="{28A0092B-C50C-407E-A947-70E740481C1C}">
                <a14:useLocalDpi xmlns:a14="http://schemas.microsoft.com/office/drawing/2010/main" val="0"/>
              </a:ext>
            </a:extLst>
          </a:blip>
          <a:srcRect/>
          <a:stretch>
            <a:fillRect/>
          </a:stretch>
        </p:blipFill>
        <p:spPr bwMode="auto">
          <a:xfrm>
            <a:off x="1036638" y="1508125"/>
            <a:ext cx="33813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6805" name="Line 5">
            <a:extLst>
              <a:ext uri="{FF2B5EF4-FFF2-40B4-BE49-F238E27FC236}">
                <a16:creationId xmlns:a16="http://schemas.microsoft.com/office/drawing/2014/main" id="{A4676E7C-B15F-8244-B3C8-151E239A9737}"/>
              </a:ext>
            </a:extLst>
          </p:cNvPr>
          <p:cNvSpPr>
            <a:spLocks noChangeAspect="1" noChangeShapeType="1"/>
          </p:cNvSpPr>
          <p:nvPr/>
        </p:nvSpPr>
        <p:spPr bwMode="auto">
          <a:xfrm>
            <a:off x="1989138" y="3060700"/>
            <a:ext cx="271462" cy="481013"/>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6806" name="Line 6">
            <a:extLst>
              <a:ext uri="{FF2B5EF4-FFF2-40B4-BE49-F238E27FC236}">
                <a16:creationId xmlns:a16="http://schemas.microsoft.com/office/drawing/2014/main" id="{C00BE731-6662-2A4A-B521-2FC127F11067}"/>
              </a:ext>
            </a:extLst>
          </p:cNvPr>
          <p:cNvSpPr>
            <a:spLocks noChangeAspect="1" noChangeShapeType="1"/>
          </p:cNvSpPr>
          <p:nvPr/>
        </p:nvSpPr>
        <p:spPr bwMode="auto">
          <a:xfrm flipV="1">
            <a:off x="1414463" y="3060700"/>
            <a:ext cx="392112" cy="384175"/>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6807" name="Line 7">
            <a:extLst>
              <a:ext uri="{FF2B5EF4-FFF2-40B4-BE49-F238E27FC236}">
                <a16:creationId xmlns:a16="http://schemas.microsoft.com/office/drawing/2014/main" id="{E73C139D-944B-B443-B84C-B9A0D4413635}"/>
              </a:ext>
            </a:extLst>
          </p:cNvPr>
          <p:cNvSpPr>
            <a:spLocks noChangeAspect="1" noChangeShapeType="1"/>
          </p:cNvSpPr>
          <p:nvPr/>
        </p:nvSpPr>
        <p:spPr bwMode="auto">
          <a:xfrm flipV="1">
            <a:off x="2017713" y="2582863"/>
            <a:ext cx="542925" cy="33655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6808" name="Line 8">
            <a:extLst>
              <a:ext uri="{FF2B5EF4-FFF2-40B4-BE49-F238E27FC236}">
                <a16:creationId xmlns:a16="http://schemas.microsoft.com/office/drawing/2014/main" id="{575EBBC3-27A5-3149-9331-A6378B86F47B}"/>
              </a:ext>
            </a:extLst>
          </p:cNvPr>
          <p:cNvSpPr>
            <a:spLocks noChangeAspect="1" noChangeShapeType="1"/>
          </p:cNvSpPr>
          <p:nvPr/>
        </p:nvSpPr>
        <p:spPr bwMode="auto">
          <a:xfrm flipH="1">
            <a:off x="3105150" y="2844800"/>
            <a:ext cx="217488" cy="696913"/>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6809" name="Line 9">
            <a:extLst>
              <a:ext uri="{FF2B5EF4-FFF2-40B4-BE49-F238E27FC236}">
                <a16:creationId xmlns:a16="http://schemas.microsoft.com/office/drawing/2014/main" id="{F454BAEE-86D0-9145-81BA-271E931F56DB}"/>
              </a:ext>
            </a:extLst>
          </p:cNvPr>
          <p:cNvSpPr>
            <a:spLocks noChangeAspect="1" noChangeShapeType="1"/>
          </p:cNvSpPr>
          <p:nvPr/>
        </p:nvSpPr>
        <p:spPr bwMode="auto">
          <a:xfrm>
            <a:off x="2774950" y="2535238"/>
            <a:ext cx="422275" cy="19050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6810" name="Line 10">
            <a:extLst>
              <a:ext uri="{FF2B5EF4-FFF2-40B4-BE49-F238E27FC236}">
                <a16:creationId xmlns:a16="http://schemas.microsoft.com/office/drawing/2014/main" id="{633E5E85-2E92-874D-B62D-673A15F0BC4D}"/>
              </a:ext>
            </a:extLst>
          </p:cNvPr>
          <p:cNvSpPr>
            <a:spLocks noChangeAspect="1" noChangeShapeType="1"/>
          </p:cNvSpPr>
          <p:nvPr/>
        </p:nvSpPr>
        <p:spPr bwMode="auto">
          <a:xfrm>
            <a:off x="3295650" y="2790825"/>
            <a:ext cx="627063" cy="249238"/>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6811" name="Line 11">
            <a:extLst>
              <a:ext uri="{FF2B5EF4-FFF2-40B4-BE49-F238E27FC236}">
                <a16:creationId xmlns:a16="http://schemas.microsoft.com/office/drawing/2014/main" id="{27FDEA1B-0F91-304F-B748-5DF1259BF045}"/>
              </a:ext>
            </a:extLst>
          </p:cNvPr>
          <p:cNvSpPr>
            <a:spLocks noChangeAspect="1" noChangeShapeType="1"/>
          </p:cNvSpPr>
          <p:nvPr/>
        </p:nvSpPr>
        <p:spPr bwMode="auto">
          <a:xfrm>
            <a:off x="2441575" y="3684588"/>
            <a:ext cx="604838" cy="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6812" name="Line 12">
            <a:extLst>
              <a:ext uri="{FF2B5EF4-FFF2-40B4-BE49-F238E27FC236}">
                <a16:creationId xmlns:a16="http://schemas.microsoft.com/office/drawing/2014/main" id="{9AA554A7-28AA-7C47-8978-83C425BEF720}"/>
              </a:ext>
            </a:extLst>
          </p:cNvPr>
          <p:cNvSpPr>
            <a:spLocks noChangeAspect="1" noChangeShapeType="1"/>
          </p:cNvSpPr>
          <p:nvPr/>
        </p:nvSpPr>
        <p:spPr bwMode="auto">
          <a:xfrm>
            <a:off x="1597025" y="2486025"/>
            <a:ext cx="246063" cy="388938"/>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57710" name="Rectangle 13">
            <a:extLst>
              <a:ext uri="{FF2B5EF4-FFF2-40B4-BE49-F238E27FC236}">
                <a16:creationId xmlns:a16="http://schemas.microsoft.com/office/drawing/2014/main" id="{696BD880-7BF6-7440-9C2C-59EB84F236B7}"/>
              </a:ext>
            </a:extLst>
          </p:cNvPr>
          <p:cNvSpPr>
            <a:spLocks noChangeAspect="1" noChangeArrowheads="1"/>
          </p:cNvSpPr>
          <p:nvPr/>
        </p:nvSpPr>
        <p:spPr bwMode="auto">
          <a:xfrm>
            <a:off x="2112963" y="1846263"/>
            <a:ext cx="10953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050" tIns="46418" rIns="91050" bIns="46418">
            <a:spAutoFit/>
          </a:bodyPr>
          <a:lstStyle>
            <a:lvl1pPr defTabSz="904875"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0487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IP/MPLS</a:t>
            </a:r>
          </a:p>
        </p:txBody>
      </p:sp>
      <p:pic>
        <p:nvPicPr>
          <p:cNvPr id="157711" name="Picture 14">
            <a:extLst>
              <a:ext uri="{FF2B5EF4-FFF2-40B4-BE49-F238E27FC236}">
                <a16:creationId xmlns:a16="http://schemas.microsoft.com/office/drawing/2014/main" id="{115010AC-A0CF-FA40-A588-157811ED2D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65225" y="3298825"/>
            <a:ext cx="384175" cy="2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712" name="Picture 15">
            <a:extLst>
              <a:ext uri="{FF2B5EF4-FFF2-40B4-BE49-F238E27FC236}">
                <a16:creationId xmlns:a16="http://schemas.microsoft.com/office/drawing/2014/main" id="{0ECCEEDE-E4A0-B743-BCA0-52804EA40BA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77938" y="2243138"/>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713" name="Picture 16">
            <a:extLst>
              <a:ext uri="{FF2B5EF4-FFF2-40B4-BE49-F238E27FC236}">
                <a16:creationId xmlns:a16="http://schemas.microsoft.com/office/drawing/2014/main" id="{6EBE36AE-18F9-864A-90AE-A93DC10669B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65300" y="2830513"/>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714" name="Picture 17">
            <a:extLst>
              <a:ext uri="{FF2B5EF4-FFF2-40B4-BE49-F238E27FC236}">
                <a16:creationId xmlns:a16="http://schemas.microsoft.com/office/drawing/2014/main" id="{CFFF1AD7-C883-0943-A066-C18BDB2315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44800" y="3538538"/>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715" name="Picture 18">
            <a:extLst>
              <a:ext uri="{FF2B5EF4-FFF2-40B4-BE49-F238E27FC236}">
                <a16:creationId xmlns:a16="http://schemas.microsoft.com/office/drawing/2014/main" id="{FF027920-6596-6B42-BD59-4DDFF05273D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82813" y="3541713"/>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716" name="Picture 19">
            <a:extLst>
              <a:ext uri="{FF2B5EF4-FFF2-40B4-BE49-F238E27FC236}">
                <a16:creationId xmlns:a16="http://schemas.microsoft.com/office/drawing/2014/main" id="{69B84A6F-D47E-2044-8FC8-EA1EDC1B7F4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3013" y="2436813"/>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717" name="Picture 20">
            <a:extLst>
              <a:ext uri="{FF2B5EF4-FFF2-40B4-BE49-F238E27FC236}">
                <a16:creationId xmlns:a16="http://schemas.microsoft.com/office/drawing/2014/main" id="{21133D3A-6270-FC48-824D-C03B6C8EB2F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3400" y="2652713"/>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7718" name="Picture 21">
            <a:extLst>
              <a:ext uri="{FF2B5EF4-FFF2-40B4-BE49-F238E27FC236}">
                <a16:creationId xmlns:a16="http://schemas.microsoft.com/office/drawing/2014/main" id="{374F3AFE-9DF9-4B44-8BDA-35192A618AB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30638" y="2919413"/>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7719" name="Rectangle 22">
            <a:extLst>
              <a:ext uri="{FF2B5EF4-FFF2-40B4-BE49-F238E27FC236}">
                <a16:creationId xmlns:a16="http://schemas.microsoft.com/office/drawing/2014/main" id="{F4F0842F-444D-6248-A100-7FD54FC96860}"/>
              </a:ext>
            </a:extLst>
          </p:cNvPr>
          <p:cNvSpPr>
            <a:spLocks noChangeAspect="1" noChangeArrowheads="1"/>
          </p:cNvSpPr>
          <p:nvPr/>
        </p:nvSpPr>
        <p:spPr bwMode="auto">
          <a:xfrm>
            <a:off x="1306513" y="4516438"/>
            <a:ext cx="2381250" cy="1143000"/>
          </a:xfrm>
          <a:prstGeom prst="rect">
            <a:avLst/>
          </a:prstGeom>
          <a:solidFill>
            <a:srgbClr val="F47312">
              <a:alpha val="30196"/>
            </a:srgbClr>
          </a:solidFill>
          <a:ln w="12700">
            <a:solidFill>
              <a:schemeClr val="accent2"/>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7720" name="Line 23">
            <a:extLst>
              <a:ext uri="{FF2B5EF4-FFF2-40B4-BE49-F238E27FC236}">
                <a16:creationId xmlns:a16="http://schemas.microsoft.com/office/drawing/2014/main" id="{4D2104CD-AF79-3942-9684-8D514D36A025}"/>
              </a:ext>
            </a:extLst>
          </p:cNvPr>
          <p:cNvSpPr>
            <a:spLocks noChangeAspect="1" noChangeShapeType="1"/>
          </p:cNvSpPr>
          <p:nvPr/>
        </p:nvSpPr>
        <p:spPr bwMode="auto">
          <a:xfrm>
            <a:off x="2921000" y="4851400"/>
            <a:ext cx="0" cy="533400"/>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7721" name="Line 24">
            <a:extLst>
              <a:ext uri="{FF2B5EF4-FFF2-40B4-BE49-F238E27FC236}">
                <a16:creationId xmlns:a16="http://schemas.microsoft.com/office/drawing/2014/main" id="{FA5B583B-4AEC-794E-8B57-4D89DBD3BA8F}"/>
              </a:ext>
            </a:extLst>
          </p:cNvPr>
          <p:cNvSpPr>
            <a:spLocks noChangeAspect="1" noChangeShapeType="1"/>
          </p:cNvSpPr>
          <p:nvPr/>
        </p:nvSpPr>
        <p:spPr bwMode="auto">
          <a:xfrm>
            <a:off x="1600200" y="4892675"/>
            <a:ext cx="736600" cy="525463"/>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7722" name="Line 25">
            <a:extLst>
              <a:ext uri="{FF2B5EF4-FFF2-40B4-BE49-F238E27FC236}">
                <a16:creationId xmlns:a16="http://schemas.microsoft.com/office/drawing/2014/main" id="{17FC2168-BCBB-1B40-9341-206F2C57C532}"/>
              </a:ext>
            </a:extLst>
          </p:cNvPr>
          <p:cNvSpPr>
            <a:spLocks noChangeAspect="1" noChangeShapeType="1"/>
          </p:cNvSpPr>
          <p:nvPr/>
        </p:nvSpPr>
        <p:spPr bwMode="auto">
          <a:xfrm flipV="1">
            <a:off x="2325688" y="5387975"/>
            <a:ext cx="595312" cy="0"/>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7723" name="Line 26">
            <a:extLst>
              <a:ext uri="{FF2B5EF4-FFF2-40B4-BE49-F238E27FC236}">
                <a16:creationId xmlns:a16="http://schemas.microsoft.com/office/drawing/2014/main" id="{6C7887CF-9A5F-7041-BFB7-AEA293A30C54}"/>
              </a:ext>
            </a:extLst>
          </p:cNvPr>
          <p:cNvSpPr>
            <a:spLocks noChangeAspect="1" noChangeShapeType="1"/>
          </p:cNvSpPr>
          <p:nvPr/>
        </p:nvSpPr>
        <p:spPr bwMode="auto">
          <a:xfrm flipV="1">
            <a:off x="1562100" y="5006975"/>
            <a:ext cx="511175" cy="384175"/>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7724" name="Line 27">
            <a:extLst>
              <a:ext uri="{FF2B5EF4-FFF2-40B4-BE49-F238E27FC236}">
                <a16:creationId xmlns:a16="http://schemas.microsoft.com/office/drawing/2014/main" id="{4A29AF9F-2196-FB4F-B6C2-5037611B6036}"/>
              </a:ext>
            </a:extLst>
          </p:cNvPr>
          <p:cNvSpPr>
            <a:spLocks noChangeAspect="1" noChangeShapeType="1"/>
          </p:cNvSpPr>
          <p:nvPr/>
        </p:nvSpPr>
        <p:spPr bwMode="auto">
          <a:xfrm>
            <a:off x="2687638" y="4854575"/>
            <a:ext cx="233362" cy="0"/>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7725" name="Oval 28">
            <a:extLst>
              <a:ext uri="{FF2B5EF4-FFF2-40B4-BE49-F238E27FC236}">
                <a16:creationId xmlns:a16="http://schemas.microsoft.com/office/drawing/2014/main" id="{5C3BBACC-8A6E-9548-AB4F-007283F37576}"/>
              </a:ext>
            </a:extLst>
          </p:cNvPr>
          <p:cNvSpPr>
            <a:spLocks noChangeAspect="1" noChangeArrowheads="1"/>
          </p:cNvSpPr>
          <p:nvPr/>
        </p:nvSpPr>
        <p:spPr bwMode="auto">
          <a:xfrm>
            <a:off x="1806575" y="4970463"/>
            <a:ext cx="228600" cy="228600"/>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7726" name="Oval 29">
            <a:extLst>
              <a:ext uri="{FF2B5EF4-FFF2-40B4-BE49-F238E27FC236}">
                <a16:creationId xmlns:a16="http://schemas.microsoft.com/office/drawing/2014/main" id="{1CD3743B-543E-2E42-A73F-8067F555516F}"/>
              </a:ext>
            </a:extLst>
          </p:cNvPr>
          <p:cNvSpPr>
            <a:spLocks noChangeAspect="1" noChangeArrowheads="1"/>
          </p:cNvSpPr>
          <p:nvPr/>
        </p:nvSpPr>
        <p:spPr bwMode="auto">
          <a:xfrm>
            <a:off x="2794000" y="5265738"/>
            <a:ext cx="228600" cy="228600"/>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7727" name="Text Box 30">
            <a:extLst>
              <a:ext uri="{FF2B5EF4-FFF2-40B4-BE49-F238E27FC236}">
                <a16:creationId xmlns:a16="http://schemas.microsoft.com/office/drawing/2014/main" id="{4574EA9F-EA77-064C-A42E-93307830309A}"/>
              </a:ext>
            </a:extLst>
          </p:cNvPr>
          <p:cNvSpPr txBox="1">
            <a:spLocks noChangeAspect="1" noChangeArrowheads="1"/>
          </p:cNvSpPr>
          <p:nvPr/>
        </p:nvSpPr>
        <p:spPr bwMode="auto">
          <a:xfrm>
            <a:off x="3727450" y="4503738"/>
            <a:ext cx="844550" cy="592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5000"/>
              </a:lnSpc>
            </a:pPr>
            <a:r>
              <a:rPr lang="en-US" altLang="nb-NO" sz="1200" b="1"/>
              <a:t>TE Topology database</a:t>
            </a:r>
          </a:p>
        </p:txBody>
      </p:sp>
      <p:sp>
        <p:nvSpPr>
          <p:cNvPr id="157728" name="Oval 31">
            <a:extLst>
              <a:ext uri="{FF2B5EF4-FFF2-40B4-BE49-F238E27FC236}">
                <a16:creationId xmlns:a16="http://schemas.microsoft.com/office/drawing/2014/main" id="{F17066B9-5E7D-2C47-82A1-8B6D1A795DD3}"/>
              </a:ext>
            </a:extLst>
          </p:cNvPr>
          <p:cNvSpPr>
            <a:spLocks noChangeAspect="1" noChangeArrowheads="1"/>
          </p:cNvSpPr>
          <p:nvPr/>
        </p:nvSpPr>
        <p:spPr bwMode="auto">
          <a:xfrm>
            <a:off x="2184400" y="5265738"/>
            <a:ext cx="228600" cy="228600"/>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7729" name="Oval 32">
            <a:extLst>
              <a:ext uri="{FF2B5EF4-FFF2-40B4-BE49-F238E27FC236}">
                <a16:creationId xmlns:a16="http://schemas.microsoft.com/office/drawing/2014/main" id="{CD863C00-AFD2-ED4B-B786-18A032D47661}"/>
              </a:ext>
            </a:extLst>
          </p:cNvPr>
          <p:cNvSpPr>
            <a:spLocks noChangeAspect="1" noChangeArrowheads="1"/>
          </p:cNvSpPr>
          <p:nvPr/>
        </p:nvSpPr>
        <p:spPr bwMode="auto">
          <a:xfrm>
            <a:off x="1447800" y="4738688"/>
            <a:ext cx="228600" cy="228600"/>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7730" name="Oval 33">
            <a:extLst>
              <a:ext uri="{FF2B5EF4-FFF2-40B4-BE49-F238E27FC236}">
                <a16:creationId xmlns:a16="http://schemas.microsoft.com/office/drawing/2014/main" id="{AD9860A4-667B-4141-88E9-A9BF1573B094}"/>
              </a:ext>
            </a:extLst>
          </p:cNvPr>
          <p:cNvSpPr>
            <a:spLocks noChangeAspect="1" noChangeArrowheads="1"/>
          </p:cNvSpPr>
          <p:nvPr/>
        </p:nvSpPr>
        <p:spPr bwMode="auto">
          <a:xfrm>
            <a:off x="1447800" y="5272088"/>
            <a:ext cx="228600" cy="228600"/>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7731" name="Line 34">
            <a:extLst>
              <a:ext uri="{FF2B5EF4-FFF2-40B4-BE49-F238E27FC236}">
                <a16:creationId xmlns:a16="http://schemas.microsoft.com/office/drawing/2014/main" id="{9509145A-4BF4-C54E-A9D2-E77C43F21E4D}"/>
              </a:ext>
            </a:extLst>
          </p:cNvPr>
          <p:cNvSpPr>
            <a:spLocks noChangeAspect="1" noChangeShapeType="1"/>
          </p:cNvSpPr>
          <p:nvPr/>
        </p:nvSpPr>
        <p:spPr bwMode="auto">
          <a:xfrm>
            <a:off x="2809875" y="4862513"/>
            <a:ext cx="609600" cy="0"/>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7732" name="Oval 35">
            <a:extLst>
              <a:ext uri="{FF2B5EF4-FFF2-40B4-BE49-F238E27FC236}">
                <a16:creationId xmlns:a16="http://schemas.microsoft.com/office/drawing/2014/main" id="{E9CA180C-0F76-4443-8E77-0C6ADF2B6A4D}"/>
              </a:ext>
            </a:extLst>
          </p:cNvPr>
          <p:cNvSpPr>
            <a:spLocks noChangeAspect="1" noChangeArrowheads="1"/>
          </p:cNvSpPr>
          <p:nvPr/>
        </p:nvSpPr>
        <p:spPr bwMode="auto">
          <a:xfrm>
            <a:off x="3292475" y="4740275"/>
            <a:ext cx="228600" cy="228600"/>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7733" name="Oval 36">
            <a:extLst>
              <a:ext uri="{FF2B5EF4-FFF2-40B4-BE49-F238E27FC236}">
                <a16:creationId xmlns:a16="http://schemas.microsoft.com/office/drawing/2014/main" id="{6B44D946-29EA-ED4B-9C24-C5D061D67A62}"/>
              </a:ext>
            </a:extLst>
          </p:cNvPr>
          <p:cNvSpPr>
            <a:spLocks noChangeAspect="1" noChangeArrowheads="1"/>
          </p:cNvSpPr>
          <p:nvPr/>
        </p:nvSpPr>
        <p:spPr bwMode="auto">
          <a:xfrm>
            <a:off x="2794000" y="4732338"/>
            <a:ext cx="228600" cy="228600"/>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356838" name="Oval 38">
            <a:extLst>
              <a:ext uri="{FF2B5EF4-FFF2-40B4-BE49-F238E27FC236}">
                <a16:creationId xmlns:a16="http://schemas.microsoft.com/office/drawing/2014/main" id="{5D47D0D2-F2B6-2545-B255-91399B6E5285}"/>
              </a:ext>
            </a:extLst>
          </p:cNvPr>
          <p:cNvSpPr>
            <a:spLocks noChangeArrowheads="1"/>
          </p:cNvSpPr>
          <p:nvPr/>
        </p:nvSpPr>
        <p:spPr bwMode="auto">
          <a:xfrm>
            <a:off x="2187575" y="2665413"/>
            <a:ext cx="155575" cy="161925"/>
          </a:xfrm>
          <a:prstGeom prst="ellipse">
            <a:avLst/>
          </a:prstGeom>
          <a:solidFill>
            <a:schemeClr val="accent2"/>
          </a:solidFill>
          <a:ln w="9525">
            <a:solidFill>
              <a:schemeClr val="accent2"/>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5</a:t>
            </a:r>
          </a:p>
        </p:txBody>
      </p:sp>
      <p:sp>
        <p:nvSpPr>
          <p:cNvPr id="1356839" name="Oval 39">
            <a:extLst>
              <a:ext uri="{FF2B5EF4-FFF2-40B4-BE49-F238E27FC236}">
                <a16:creationId xmlns:a16="http://schemas.microsoft.com/office/drawing/2014/main" id="{A55D7517-72DB-E041-87B8-06AC5F61A572}"/>
              </a:ext>
            </a:extLst>
          </p:cNvPr>
          <p:cNvSpPr>
            <a:spLocks noChangeArrowheads="1"/>
          </p:cNvSpPr>
          <p:nvPr/>
        </p:nvSpPr>
        <p:spPr bwMode="auto">
          <a:xfrm>
            <a:off x="2916238" y="2551113"/>
            <a:ext cx="155575" cy="161925"/>
          </a:xfrm>
          <a:prstGeom prst="ellipse">
            <a:avLst/>
          </a:prstGeom>
          <a:solidFill>
            <a:schemeClr val="accent2"/>
          </a:solidFill>
          <a:ln w="9525">
            <a:solidFill>
              <a:schemeClr val="accent2"/>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3</a:t>
            </a:r>
          </a:p>
        </p:txBody>
      </p:sp>
      <p:sp>
        <p:nvSpPr>
          <p:cNvPr id="1356840" name="Oval 40">
            <a:extLst>
              <a:ext uri="{FF2B5EF4-FFF2-40B4-BE49-F238E27FC236}">
                <a16:creationId xmlns:a16="http://schemas.microsoft.com/office/drawing/2014/main" id="{98D0C77C-63C1-774D-8315-AD65D583105B}"/>
              </a:ext>
            </a:extLst>
          </p:cNvPr>
          <p:cNvSpPr>
            <a:spLocks noChangeArrowheads="1"/>
          </p:cNvSpPr>
          <p:nvPr/>
        </p:nvSpPr>
        <p:spPr bwMode="auto">
          <a:xfrm>
            <a:off x="1573213" y="3121025"/>
            <a:ext cx="155575" cy="161925"/>
          </a:xfrm>
          <a:prstGeom prst="ellipse">
            <a:avLst/>
          </a:prstGeom>
          <a:solidFill>
            <a:srgbClr val="009900"/>
          </a:solidFill>
          <a:ln w="9525">
            <a:solidFill>
              <a:srgbClr val="009900"/>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10</a:t>
            </a:r>
          </a:p>
        </p:txBody>
      </p:sp>
      <p:sp>
        <p:nvSpPr>
          <p:cNvPr id="1356841" name="Oval 41">
            <a:extLst>
              <a:ext uri="{FF2B5EF4-FFF2-40B4-BE49-F238E27FC236}">
                <a16:creationId xmlns:a16="http://schemas.microsoft.com/office/drawing/2014/main" id="{B0F374C2-A206-8E43-B892-6C032A692DAD}"/>
              </a:ext>
            </a:extLst>
          </p:cNvPr>
          <p:cNvSpPr>
            <a:spLocks noChangeArrowheads="1"/>
          </p:cNvSpPr>
          <p:nvPr/>
        </p:nvSpPr>
        <p:spPr bwMode="auto">
          <a:xfrm>
            <a:off x="1611313" y="2589213"/>
            <a:ext cx="155575" cy="161925"/>
          </a:xfrm>
          <a:prstGeom prst="ellipse">
            <a:avLst/>
          </a:prstGeom>
          <a:solidFill>
            <a:srgbClr val="009900"/>
          </a:solidFill>
          <a:ln w="9525">
            <a:solidFill>
              <a:srgbClr val="009900"/>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15</a:t>
            </a:r>
          </a:p>
        </p:txBody>
      </p:sp>
      <p:sp>
        <p:nvSpPr>
          <p:cNvPr id="1356842" name="Oval 42">
            <a:extLst>
              <a:ext uri="{FF2B5EF4-FFF2-40B4-BE49-F238E27FC236}">
                <a16:creationId xmlns:a16="http://schemas.microsoft.com/office/drawing/2014/main" id="{4E45C7F8-4416-EA4E-BCD5-0EBDA0F7A47A}"/>
              </a:ext>
            </a:extLst>
          </p:cNvPr>
          <p:cNvSpPr>
            <a:spLocks noChangeArrowheads="1"/>
          </p:cNvSpPr>
          <p:nvPr/>
        </p:nvSpPr>
        <p:spPr bwMode="auto">
          <a:xfrm>
            <a:off x="2035175" y="3236913"/>
            <a:ext cx="155575" cy="161925"/>
          </a:xfrm>
          <a:prstGeom prst="ellipse">
            <a:avLst/>
          </a:prstGeom>
          <a:solidFill>
            <a:srgbClr val="009900"/>
          </a:solidFill>
          <a:ln w="9525">
            <a:solidFill>
              <a:srgbClr val="009900"/>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10</a:t>
            </a:r>
          </a:p>
        </p:txBody>
      </p:sp>
      <p:sp>
        <p:nvSpPr>
          <p:cNvPr id="1356843" name="Oval 43">
            <a:extLst>
              <a:ext uri="{FF2B5EF4-FFF2-40B4-BE49-F238E27FC236}">
                <a16:creationId xmlns:a16="http://schemas.microsoft.com/office/drawing/2014/main" id="{D3347CD7-D08D-134D-B44D-E7C70CE6A1E1}"/>
              </a:ext>
            </a:extLst>
          </p:cNvPr>
          <p:cNvSpPr>
            <a:spLocks noChangeArrowheads="1"/>
          </p:cNvSpPr>
          <p:nvPr/>
        </p:nvSpPr>
        <p:spPr bwMode="auto">
          <a:xfrm>
            <a:off x="2647950" y="3582988"/>
            <a:ext cx="155575" cy="161925"/>
          </a:xfrm>
          <a:prstGeom prst="ellipse">
            <a:avLst/>
          </a:prstGeom>
          <a:solidFill>
            <a:srgbClr val="009900"/>
          </a:solidFill>
          <a:ln w="9525">
            <a:solidFill>
              <a:srgbClr val="009900"/>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10</a:t>
            </a:r>
          </a:p>
        </p:txBody>
      </p:sp>
      <p:sp>
        <p:nvSpPr>
          <p:cNvPr id="1356844" name="Oval 44">
            <a:extLst>
              <a:ext uri="{FF2B5EF4-FFF2-40B4-BE49-F238E27FC236}">
                <a16:creationId xmlns:a16="http://schemas.microsoft.com/office/drawing/2014/main" id="{38F3C110-2B67-C648-8284-E50EDF346B06}"/>
              </a:ext>
            </a:extLst>
          </p:cNvPr>
          <p:cNvSpPr>
            <a:spLocks noChangeArrowheads="1"/>
          </p:cNvSpPr>
          <p:nvPr/>
        </p:nvSpPr>
        <p:spPr bwMode="auto">
          <a:xfrm>
            <a:off x="3149600" y="3160713"/>
            <a:ext cx="155575" cy="161925"/>
          </a:xfrm>
          <a:prstGeom prst="ellipse">
            <a:avLst/>
          </a:prstGeom>
          <a:solidFill>
            <a:srgbClr val="009900"/>
          </a:solidFill>
          <a:ln w="9525">
            <a:solidFill>
              <a:srgbClr val="009900"/>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8</a:t>
            </a:r>
          </a:p>
        </p:txBody>
      </p:sp>
      <p:sp>
        <p:nvSpPr>
          <p:cNvPr id="1356845" name="Oval 45">
            <a:extLst>
              <a:ext uri="{FF2B5EF4-FFF2-40B4-BE49-F238E27FC236}">
                <a16:creationId xmlns:a16="http://schemas.microsoft.com/office/drawing/2014/main" id="{98F5E826-0ECD-F14A-8AE5-617643FF6926}"/>
              </a:ext>
            </a:extLst>
          </p:cNvPr>
          <p:cNvSpPr>
            <a:spLocks noChangeArrowheads="1"/>
          </p:cNvSpPr>
          <p:nvPr/>
        </p:nvSpPr>
        <p:spPr bwMode="auto">
          <a:xfrm>
            <a:off x="3571875" y="2844800"/>
            <a:ext cx="155575" cy="161925"/>
          </a:xfrm>
          <a:prstGeom prst="ellipse">
            <a:avLst/>
          </a:prstGeom>
          <a:solidFill>
            <a:srgbClr val="009900"/>
          </a:solidFill>
          <a:ln w="9525">
            <a:solidFill>
              <a:srgbClr val="009900"/>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10</a:t>
            </a:r>
          </a:p>
        </p:txBody>
      </p:sp>
      <p:sp>
        <p:nvSpPr>
          <p:cNvPr id="157742" name="Line 46">
            <a:extLst>
              <a:ext uri="{FF2B5EF4-FFF2-40B4-BE49-F238E27FC236}">
                <a16:creationId xmlns:a16="http://schemas.microsoft.com/office/drawing/2014/main" id="{2F20D2E2-5CFB-6F45-874D-CC9CD74EDA17}"/>
              </a:ext>
            </a:extLst>
          </p:cNvPr>
          <p:cNvSpPr>
            <a:spLocks noChangeAspect="1" noChangeShapeType="1"/>
          </p:cNvSpPr>
          <p:nvPr/>
        </p:nvSpPr>
        <p:spPr bwMode="auto">
          <a:xfrm flipV="1">
            <a:off x="2151063" y="4814888"/>
            <a:ext cx="165100" cy="123825"/>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7743" name="Line 47">
            <a:extLst>
              <a:ext uri="{FF2B5EF4-FFF2-40B4-BE49-F238E27FC236}">
                <a16:creationId xmlns:a16="http://schemas.microsoft.com/office/drawing/2014/main" id="{7F53D594-71E6-9443-BBC5-7E9D1817FF4A}"/>
              </a:ext>
            </a:extLst>
          </p:cNvPr>
          <p:cNvSpPr>
            <a:spLocks noChangeAspect="1" noChangeShapeType="1"/>
          </p:cNvSpPr>
          <p:nvPr/>
        </p:nvSpPr>
        <p:spPr bwMode="auto">
          <a:xfrm>
            <a:off x="2270125" y="4852988"/>
            <a:ext cx="225425" cy="0"/>
          </a:xfrm>
          <a:prstGeom prst="line">
            <a:avLst/>
          </a:prstGeom>
          <a:noFill/>
          <a:ln w="34925">
            <a:solidFill>
              <a:schemeClr val="bg2"/>
            </a:solidFill>
            <a:round/>
            <a:headEnd/>
            <a:tailEnd/>
          </a:ln>
          <a:extLst>
            <a:ext uri="{909E8E84-426E-40DD-AFC4-6F175D3DCCD1}">
              <a14:hiddenFill xmlns:a14="http://schemas.microsoft.com/office/drawing/2010/main">
                <a:noFill/>
              </a14:hiddenFill>
            </a:ext>
          </a:extLst>
        </p:spPr>
        <p:txBody>
          <a:bodyPr wrap="none"/>
          <a:lstStyle/>
          <a:p>
            <a:endParaRPr lang="en-US"/>
          </a:p>
        </p:txBody>
      </p:sp>
      <p:sp>
        <p:nvSpPr>
          <p:cNvPr id="157744" name="Oval 48">
            <a:extLst>
              <a:ext uri="{FF2B5EF4-FFF2-40B4-BE49-F238E27FC236}">
                <a16:creationId xmlns:a16="http://schemas.microsoft.com/office/drawing/2014/main" id="{EDB467D5-97D4-F548-A800-B6B4B5954D65}"/>
              </a:ext>
            </a:extLst>
          </p:cNvPr>
          <p:cNvSpPr>
            <a:spLocks noChangeAspect="1" noChangeArrowheads="1"/>
          </p:cNvSpPr>
          <p:nvPr/>
        </p:nvSpPr>
        <p:spPr bwMode="auto">
          <a:xfrm>
            <a:off x="2184400" y="4732338"/>
            <a:ext cx="228600" cy="228600"/>
          </a:xfrm>
          <a:prstGeom prst="ellipse">
            <a:avLst/>
          </a:prstGeom>
          <a:solidFill>
            <a:schemeClr val="folHlink"/>
          </a:solidFill>
          <a:ln w="34925">
            <a:solidFill>
              <a:schemeClr val="bg2"/>
            </a:solidFill>
            <a:round/>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7745" name="Rectangle 49">
            <a:extLst>
              <a:ext uri="{FF2B5EF4-FFF2-40B4-BE49-F238E27FC236}">
                <a16:creationId xmlns:a16="http://schemas.microsoft.com/office/drawing/2014/main" id="{27F574E5-0280-7B48-ACEF-91A492B738D4}"/>
              </a:ext>
            </a:extLst>
          </p:cNvPr>
          <p:cNvSpPr>
            <a:spLocks noChangeArrowheads="1"/>
          </p:cNvSpPr>
          <p:nvPr/>
        </p:nvSpPr>
        <p:spPr bwMode="auto">
          <a:xfrm>
            <a:off x="973138" y="2162175"/>
            <a:ext cx="35877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200" b="1"/>
              <a:t>R1</a:t>
            </a:r>
          </a:p>
        </p:txBody>
      </p:sp>
      <p:sp>
        <p:nvSpPr>
          <p:cNvPr id="157746" name="Rectangle 50">
            <a:extLst>
              <a:ext uri="{FF2B5EF4-FFF2-40B4-BE49-F238E27FC236}">
                <a16:creationId xmlns:a16="http://schemas.microsoft.com/office/drawing/2014/main" id="{4E9D25A7-3707-A843-9FD3-74ADECFCF512}"/>
              </a:ext>
            </a:extLst>
          </p:cNvPr>
          <p:cNvSpPr>
            <a:spLocks noChangeArrowheads="1"/>
          </p:cNvSpPr>
          <p:nvPr/>
        </p:nvSpPr>
        <p:spPr bwMode="auto">
          <a:xfrm>
            <a:off x="4070350" y="2681288"/>
            <a:ext cx="35877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200" b="1"/>
              <a:t>R8</a:t>
            </a:r>
          </a:p>
        </p:txBody>
      </p:sp>
      <p:sp>
        <p:nvSpPr>
          <p:cNvPr id="157747" name="Rectangle 51">
            <a:extLst>
              <a:ext uri="{FF2B5EF4-FFF2-40B4-BE49-F238E27FC236}">
                <a16:creationId xmlns:a16="http://schemas.microsoft.com/office/drawing/2014/main" id="{DB83C163-240B-6244-9489-03C90FD0874C}"/>
              </a:ext>
            </a:extLst>
          </p:cNvPr>
          <p:cNvSpPr>
            <a:spLocks noChangeArrowheads="1"/>
          </p:cNvSpPr>
          <p:nvPr/>
        </p:nvSpPr>
        <p:spPr bwMode="auto">
          <a:xfrm>
            <a:off x="1335088" y="5791200"/>
            <a:ext cx="2493962"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200" b="1"/>
              <a:t>Link with insufficient bandwidth</a:t>
            </a:r>
          </a:p>
        </p:txBody>
      </p:sp>
      <p:sp>
        <p:nvSpPr>
          <p:cNvPr id="157748" name="Rectangle 52">
            <a:extLst>
              <a:ext uri="{FF2B5EF4-FFF2-40B4-BE49-F238E27FC236}">
                <a16:creationId xmlns:a16="http://schemas.microsoft.com/office/drawing/2014/main" id="{A97D9325-30C2-BB45-A116-5B33078D1B96}"/>
              </a:ext>
            </a:extLst>
          </p:cNvPr>
          <p:cNvSpPr>
            <a:spLocks noChangeArrowheads="1"/>
          </p:cNvSpPr>
          <p:nvPr/>
        </p:nvSpPr>
        <p:spPr bwMode="auto">
          <a:xfrm>
            <a:off x="1335088" y="6021388"/>
            <a:ext cx="2357437"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200" b="1"/>
              <a:t>Link with sufficient bandwidth</a:t>
            </a:r>
          </a:p>
        </p:txBody>
      </p:sp>
      <p:sp>
        <p:nvSpPr>
          <p:cNvPr id="1356853" name="Oval 53">
            <a:extLst>
              <a:ext uri="{FF2B5EF4-FFF2-40B4-BE49-F238E27FC236}">
                <a16:creationId xmlns:a16="http://schemas.microsoft.com/office/drawing/2014/main" id="{31164CD3-A450-F443-B42B-FD784A7A54B9}"/>
              </a:ext>
            </a:extLst>
          </p:cNvPr>
          <p:cNvSpPr>
            <a:spLocks noChangeArrowheads="1"/>
          </p:cNvSpPr>
          <p:nvPr/>
        </p:nvSpPr>
        <p:spPr bwMode="auto">
          <a:xfrm>
            <a:off x="1177925" y="5830888"/>
            <a:ext cx="155575" cy="161925"/>
          </a:xfrm>
          <a:prstGeom prst="ellipse">
            <a:avLst/>
          </a:prstGeom>
          <a:solidFill>
            <a:schemeClr val="accent2"/>
          </a:solidFill>
          <a:ln w="9525">
            <a:solidFill>
              <a:schemeClr val="accent2"/>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n</a:t>
            </a:r>
          </a:p>
        </p:txBody>
      </p:sp>
      <p:sp>
        <p:nvSpPr>
          <p:cNvPr id="1356854" name="Oval 54">
            <a:extLst>
              <a:ext uri="{FF2B5EF4-FFF2-40B4-BE49-F238E27FC236}">
                <a16:creationId xmlns:a16="http://schemas.microsoft.com/office/drawing/2014/main" id="{8FCBEA5E-F149-134A-9518-0EC1EB1E1E68}"/>
              </a:ext>
            </a:extLst>
          </p:cNvPr>
          <p:cNvSpPr>
            <a:spLocks noChangeArrowheads="1"/>
          </p:cNvSpPr>
          <p:nvPr/>
        </p:nvSpPr>
        <p:spPr bwMode="auto">
          <a:xfrm>
            <a:off x="1177925" y="6076950"/>
            <a:ext cx="155575" cy="161925"/>
          </a:xfrm>
          <a:prstGeom prst="ellipse">
            <a:avLst/>
          </a:prstGeom>
          <a:solidFill>
            <a:srgbClr val="009900"/>
          </a:solidFill>
          <a:ln w="9525">
            <a:solidFill>
              <a:srgbClr val="009900"/>
            </a:solidFill>
            <a:round/>
            <a:headEnd/>
            <a:tailEnd/>
          </a:ln>
          <a:effectLst>
            <a:outerShdw dist="17961" dir="2700000" algn="ctr" rotWithShape="0">
              <a:schemeClr val="bg2">
                <a:alpha val="50000"/>
              </a:schemeClr>
            </a:outerShdw>
          </a:effectLst>
        </p:spPr>
        <p:txBody>
          <a:bodyPr wrap="none"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n</a:t>
            </a:r>
          </a:p>
        </p:txBody>
      </p:sp>
      <p:sp>
        <p:nvSpPr>
          <p:cNvPr id="1356855" name="AutoShape 55">
            <a:extLst>
              <a:ext uri="{FF2B5EF4-FFF2-40B4-BE49-F238E27FC236}">
                <a16:creationId xmlns:a16="http://schemas.microsoft.com/office/drawing/2014/main" id="{072FF52B-764C-AB4B-AA09-50D3FF3A3C11}"/>
              </a:ext>
            </a:extLst>
          </p:cNvPr>
          <p:cNvSpPr>
            <a:spLocks noChangeArrowheads="1"/>
          </p:cNvSpPr>
          <p:nvPr/>
        </p:nvSpPr>
        <p:spPr bwMode="auto">
          <a:xfrm flipH="1">
            <a:off x="806450" y="1277938"/>
            <a:ext cx="1036638" cy="730250"/>
          </a:xfrm>
          <a:prstGeom prst="wedgeRoundRectCallout">
            <a:avLst>
              <a:gd name="adj1" fmla="val -4366"/>
              <a:gd name="adj2" fmla="val 80000"/>
              <a:gd name="adj3" fmla="val 16667"/>
            </a:avLst>
          </a:prstGeom>
          <a:solidFill>
            <a:srgbClr val="D03434">
              <a:alpha val="59999"/>
            </a:srgbClr>
          </a:solidFill>
          <a:ln w="9525">
            <a:solidFill>
              <a:schemeClr val="accent2"/>
            </a:solidFill>
            <a:miter lim="800000"/>
            <a:headEnd/>
            <a:tailEnd/>
          </a:ln>
          <a:effectLst>
            <a:outerShdw dist="28398" dir="3806097" algn="ctr" rotWithShape="0">
              <a:schemeClr val="bg2">
                <a:alpha val="50000"/>
              </a:schemeClr>
            </a:outerShdw>
          </a:effectLst>
        </p:spPr>
        <p:txBody>
          <a:bodyPr lIns="82124" tIns="41061" rIns="82124" bIns="41061" anchor="ctr"/>
          <a:lstStyle/>
          <a:p>
            <a:pPr algn="ctr" defTabSz="814388" eaLnBrk="0" fontAlgn="auto" hangingPunct="0">
              <a:lnSpc>
                <a:spcPct val="90000"/>
              </a:lnSpc>
              <a:spcBef>
                <a:spcPts val="0"/>
              </a:spcBef>
              <a:spcAft>
                <a:spcPts val="0"/>
              </a:spcAft>
              <a:defRPr/>
            </a:pPr>
            <a:r>
              <a:rPr lang="en-US" sz="1200" b="1">
                <a:solidFill>
                  <a:schemeClr val="bg1"/>
                </a:solidFill>
                <a:latin typeface="Arial Narrow" pitchFamily="34" charset="0"/>
                <a:ea typeface="+mn-ea"/>
              </a:rPr>
              <a:t>Find shortest path to R8 with 8Mbps</a:t>
            </a:r>
          </a:p>
        </p:txBody>
      </p:sp>
    </p:spTree>
    <p:extLst>
      <p:ext uri="{BB962C8B-B14F-4D97-AF65-F5344CB8AC3E}">
        <p14:creationId xmlns:p14="http://schemas.microsoft.com/office/powerpoint/2010/main" val="4102738815"/>
      </p:ext>
    </p:extLst>
  </p:cSld>
  <p:clrMapOvr>
    <a:masterClrMapping/>
  </p:clrMapOvr>
  <p:transition>
    <p:wipe dir="r"/>
  </p:transition>
</p:sld>
</file>

<file path=ppt/slides/slide4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59746" name="Rectangle 50">
            <a:extLst>
              <a:ext uri="{FF2B5EF4-FFF2-40B4-BE49-F238E27FC236}">
                <a16:creationId xmlns:a16="http://schemas.microsoft.com/office/drawing/2014/main" id="{BE23D0A5-69E7-2947-95D1-C26E19735180}"/>
              </a:ext>
            </a:extLst>
          </p:cNvPr>
          <p:cNvSpPr>
            <a:spLocks noGrp="1" noChangeArrowheads="1"/>
          </p:cNvSpPr>
          <p:nvPr>
            <p:ph type="title"/>
          </p:nvPr>
        </p:nvSpPr>
        <p:spPr/>
        <p:txBody>
          <a:bodyPr/>
          <a:lstStyle/>
          <a:p>
            <a:pPr eaLnBrk="1" hangingPunct="1"/>
            <a:r>
              <a:rPr lang="en-US" altLang="nb-NO"/>
              <a:t>TE LSP Signaling</a:t>
            </a:r>
          </a:p>
        </p:txBody>
      </p:sp>
      <p:sp>
        <p:nvSpPr>
          <p:cNvPr id="159747" name="Rectangle 51">
            <a:extLst>
              <a:ext uri="{FF2B5EF4-FFF2-40B4-BE49-F238E27FC236}">
                <a16:creationId xmlns:a16="http://schemas.microsoft.com/office/drawing/2014/main" id="{10EBDEE5-060D-FE47-B137-0B27520E89F9}"/>
              </a:ext>
            </a:extLst>
          </p:cNvPr>
          <p:cNvSpPr>
            <a:spLocks noGrp="1" noChangeArrowheads="1"/>
          </p:cNvSpPr>
          <p:nvPr>
            <p:ph type="body" sz="half" idx="1"/>
          </p:nvPr>
        </p:nvSpPr>
        <p:spPr/>
        <p:txBody>
          <a:bodyPr/>
          <a:lstStyle/>
          <a:p>
            <a:pPr eaLnBrk="1" hangingPunct="1">
              <a:lnSpc>
                <a:spcPct val="85000"/>
              </a:lnSpc>
            </a:pPr>
            <a:r>
              <a:rPr lang="en-US" altLang="nb-NO" sz="1800"/>
              <a:t>Tunnel signaled with TE extensions to RSVP</a:t>
            </a:r>
          </a:p>
          <a:p>
            <a:pPr eaLnBrk="1" hangingPunct="1">
              <a:lnSpc>
                <a:spcPct val="85000"/>
              </a:lnSpc>
            </a:pPr>
            <a:r>
              <a:rPr lang="en-US" altLang="nb-NO" sz="1800"/>
              <a:t>Soft state maintained with downstream PATH messages</a:t>
            </a:r>
          </a:p>
          <a:p>
            <a:pPr eaLnBrk="1" hangingPunct="1">
              <a:lnSpc>
                <a:spcPct val="85000"/>
              </a:lnSpc>
            </a:pPr>
            <a:r>
              <a:rPr lang="en-US" altLang="nb-NO" sz="1800"/>
              <a:t>Soft state maintained with upstream RESV messages</a:t>
            </a:r>
          </a:p>
          <a:p>
            <a:pPr eaLnBrk="1" hangingPunct="1">
              <a:lnSpc>
                <a:spcPct val="85000"/>
              </a:lnSpc>
            </a:pPr>
            <a:r>
              <a:rPr lang="en-US" altLang="nb-NO" sz="1800"/>
              <a:t>New RSVP objects</a:t>
            </a:r>
          </a:p>
          <a:p>
            <a:pPr marL="457200" lvl="1" indent="117475" eaLnBrk="1" hangingPunct="1">
              <a:lnSpc>
                <a:spcPct val="85000"/>
              </a:lnSpc>
            </a:pPr>
            <a:r>
              <a:rPr lang="en-US" altLang="nb-NO" sz="1600">
                <a:ea typeface="ＭＳ Ｐゴシック" panose="020B0600070205080204" pitchFamily="34" charset="-128"/>
              </a:rPr>
              <a:t>LABEL_REQUEST (PATH)</a:t>
            </a:r>
          </a:p>
          <a:p>
            <a:pPr marL="457200" lvl="1" indent="117475" eaLnBrk="1" hangingPunct="1">
              <a:lnSpc>
                <a:spcPct val="85000"/>
              </a:lnSpc>
            </a:pPr>
            <a:r>
              <a:rPr lang="en-US" altLang="nb-NO" sz="1600">
                <a:ea typeface="ＭＳ Ｐゴシック" panose="020B0600070205080204" pitchFamily="34" charset="-128"/>
              </a:rPr>
              <a:t>LABEL (RESV)</a:t>
            </a:r>
          </a:p>
          <a:p>
            <a:pPr marL="457200" lvl="1" indent="117475" eaLnBrk="1" hangingPunct="1">
              <a:lnSpc>
                <a:spcPct val="85000"/>
              </a:lnSpc>
            </a:pPr>
            <a:r>
              <a:rPr lang="en-US" altLang="nb-NO" sz="1600">
                <a:ea typeface="ＭＳ Ｐゴシック" panose="020B0600070205080204" pitchFamily="34" charset="-128"/>
              </a:rPr>
              <a:t>EXPLICIT_ROUTE</a:t>
            </a:r>
          </a:p>
          <a:p>
            <a:pPr marL="457200" lvl="1" indent="117475" eaLnBrk="1" hangingPunct="1">
              <a:lnSpc>
                <a:spcPct val="85000"/>
              </a:lnSpc>
            </a:pPr>
            <a:r>
              <a:rPr lang="en-US" altLang="nb-NO" sz="1600">
                <a:ea typeface="ＭＳ Ｐゴシック" panose="020B0600070205080204" pitchFamily="34" charset="-128"/>
              </a:rPr>
              <a:t>RECORD_ROUTE (PATH/RESV)</a:t>
            </a:r>
          </a:p>
          <a:p>
            <a:pPr marL="457200" lvl="1" indent="117475" eaLnBrk="1" hangingPunct="1">
              <a:lnSpc>
                <a:spcPct val="85000"/>
              </a:lnSpc>
            </a:pPr>
            <a:r>
              <a:rPr lang="en-US" altLang="nb-NO" sz="1600">
                <a:ea typeface="ＭＳ Ｐゴシック" panose="020B0600070205080204" pitchFamily="34" charset="-128"/>
              </a:rPr>
              <a:t>SESSION_ATTRIBUTE (PATH)</a:t>
            </a:r>
          </a:p>
          <a:p>
            <a:pPr eaLnBrk="1" hangingPunct="1">
              <a:lnSpc>
                <a:spcPct val="85000"/>
              </a:lnSpc>
            </a:pPr>
            <a:r>
              <a:rPr lang="en-US" altLang="nb-NO" sz="1800"/>
              <a:t>LFIB populated using </a:t>
            </a:r>
            <a:br>
              <a:rPr lang="en-US" altLang="nb-NO" sz="1800"/>
            </a:br>
            <a:r>
              <a:rPr lang="en-US" altLang="nb-NO" sz="1800"/>
              <a:t>RSVP labels allocated by RESV messages</a:t>
            </a:r>
          </a:p>
        </p:txBody>
      </p:sp>
      <p:sp>
        <p:nvSpPr>
          <p:cNvPr id="159748" name="Rectangle 4">
            <a:extLst>
              <a:ext uri="{FF2B5EF4-FFF2-40B4-BE49-F238E27FC236}">
                <a16:creationId xmlns:a16="http://schemas.microsoft.com/office/drawing/2014/main" id="{BDEA4F17-259B-CB4E-88B6-769C9428FEED}"/>
              </a:ext>
            </a:extLst>
          </p:cNvPr>
          <p:cNvSpPr>
            <a:spLocks noChangeArrowheads="1"/>
          </p:cNvSpPr>
          <p:nvPr/>
        </p:nvSpPr>
        <p:spPr bwMode="white">
          <a:xfrm>
            <a:off x="4905375" y="6653213"/>
            <a:ext cx="1508125" cy="204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b" anchorCtr="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a:solidFill>
                  <a:schemeClr val="hlink"/>
                </a:solidFill>
              </a:rPr>
              <a:t>http://www.cisco.com/go/mpls</a:t>
            </a:r>
          </a:p>
        </p:txBody>
      </p:sp>
      <p:pic>
        <p:nvPicPr>
          <p:cNvPr id="159749" name="Picture 5" descr="cloud">
            <a:extLst>
              <a:ext uri="{FF2B5EF4-FFF2-40B4-BE49-F238E27FC236}">
                <a16:creationId xmlns:a16="http://schemas.microsoft.com/office/drawing/2014/main" id="{6FEECE5D-CFF9-2749-98E2-98E5A60B4438}"/>
              </a:ext>
            </a:extLst>
          </p:cNvPr>
          <p:cNvPicPr preferRelativeResize="0">
            <a:picLocks noChangeAspect="1" noChangeArrowheads="1"/>
          </p:cNvPicPr>
          <p:nvPr/>
        </p:nvPicPr>
        <p:blipFill>
          <a:blip r:embed="rId3">
            <a:lum contrast="12000"/>
            <a:extLst>
              <a:ext uri="{28A0092B-C50C-407E-A947-70E740481C1C}">
                <a14:useLocalDpi xmlns:a14="http://schemas.microsoft.com/office/drawing/2010/main" val="0"/>
              </a:ext>
            </a:extLst>
          </a:blip>
          <a:srcRect/>
          <a:stretch>
            <a:fillRect/>
          </a:stretch>
        </p:blipFill>
        <p:spPr bwMode="auto">
          <a:xfrm>
            <a:off x="4879975" y="1930400"/>
            <a:ext cx="3381375"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8854" name="Line 6">
            <a:extLst>
              <a:ext uri="{FF2B5EF4-FFF2-40B4-BE49-F238E27FC236}">
                <a16:creationId xmlns:a16="http://schemas.microsoft.com/office/drawing/2014/main" id="{D0214A50-A242-7446-9D83-E12FBD724F65}"/>
              </a:ext>
            </a:extLst>
          </p:cNvPr>
          <p:cNvSpPr>
            <a:spLocks noChangeAspect="1" noChangeShapeType="1"/>
          </p:cNvSpPr>
          <p:nvPr/>
        </p:nvSpPr>
        <p:spPr bwMode="auto">
          <a:xfrm>
            <a:off x="5832475" y="3482975"/>
            <a:ext cx="271463" cy="481013"/>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8855" name="Line 7">
            <a:extLst>
              <a:ext uri="{FF2B5EF4-FFF2-40B4-BE49-F238E27FC236}">
                <a16:creationId xmlns:a16="http://schemas.microsoft.com/office/drawing/2014/main" id="{FAB32289-BBB1-1446-A050-A75EC6FB06FC}"/>
              </a:ext>
            </a:extLst>
          </p:cNvPr>
          <p:cNvSpPr>
            <a:spLocks noChangeAspect="1" noChangeShapeType="1"/>
          </p:cNvSpPr>
          <p:nvPr/>
        </p:nvSpPr>
        <p:spPr bwMode="auto">
          <a:xfrm flipV="1">
            <a:off x="5257800" y="3482975"/>
            <a:ext cx="392113" cy="384175"/>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8856" name="Line 8">
            <a:extLst>
              <a:ext uri="{FF2B5EF4-FFF2-40B4-BE49-F238E27FC236}">
                <a16:creationId xmlns:a16="http://schemas.microsoft.com/office/drawing/2014/main" id="{823009A6-63EE-9D4C-8F71-BF4867DEBEBF}"/>
              </a:ext>
            </a:extLst>
          </p:cNvPr>
          <p:cNvSpPr>
            <a:spLocks noChangeAspect="1" noChangeShapeType="1"/>
          </p:cNvSpPr>
          <p:nvPr/>
        </p:nvSpPr>
        <p:spPr bwMode="auto">
          <a:xfrm flipV="1">
            <a:off x="5861050" y="3005138"/>
            <a:ext cx="542925" cy="33655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8857" name="Line 9">
            <a:extLst>
              <a:ext uri="{FF2B5EF4-FFF2-40B4-BE49-F238E27FC236}">
                <a16:creationId xmlns:a16="http://schemas.microsoft.com/office/drawing/2014/main" id="{3603F8D3-F574-134B-AB99-051C0556B661}"/>
              </a:ext>
            </a:extLst>
          </p:cNvPr>
          <p:cNvSpPr>
            <a:spLocks noChangeAspect="1" noChangeShapeType="1"/>
          </p:cNvSpPr>
          <p:nvPr/>
        </p:nvSpPr>
        <p:spPr bwMode="auto">
          <a:xfrm flipH="1">
            <a:off x="6948488" y="3267075"/>
            <a:ext cx="217487" cy="696913"/>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8858" name="Line 10">
            <a:extLst>
              <a:ext uri="{FF2B5EF4-FFF2-40B4-BE49-F238E27FC236}">
                <a16:creationId xmlns:a16="http://schemas.microsoft.com/office/drawing/2014/main" id="{34C1CE7D-290C-7247-AF11-CDF86CE08B8C}"/>
              </a:ext>
            </a:extLst>
          </p:cNvPr>
          <p:cNvSpPr>
            <a:spLocks noChangeAspect="1" noChangeShapeType="1"/>
          </p:cNvSpPr>
          <p:nvPr/>
        </p:nvSpPr>
        <p:spPr bwMode="auto">
          <a:xfrm>
            <a:off x="6618288" y="2957513"/>
            <a:ext cx="422275" cy="19050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8859" name="Line 11">
            <a:extLst>
              <a:ext uri="{FF2B5EF4-FFF2-40B4-BE49-F238E27FC236}">
                <a16:creationId xmlns:a16="http://schemas.microsoft.com/office/drawing/2014/main" id="{23525D07-F5EB-0341-B824-3D98CABBF687}"/>
              </a:ext>
            </a:extLst>
          </p:cNvPr>
          <p:cNvSpPr>
            <a:spLocks noChangeAspect="1" noChangeShapeType="1"/>
          </p:cNvSpPr>
          <p:nvPr/>
        </p:nvSpPr>
        <p:spPr bwMode="auto">
          <a:xfrm>
            <a:off x="7138988" y="3213100"/>
            <a:ext cx="627062" cy="249238"/>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8860" name="Line 12">
            <a:extLst>
              <a:ext uri="{FF2B5EF4-FFF2-40B4-BE49-F238E27FC236}">
                <a16:creationId xmlns:a16="http://schemas.microsoft.com/office/drawing/2014/main" id="{ED72E8C3-4433-8A47-9386-13DCB7597193}"/>
              </a:ext>
            </a:extLst>
          </p:cNvPr>
          <p:cNvSpPr>
            <a:spLocks noChangeAspect="1" noChangeShapeType="1"/>
          </p:cNvSpPr>
          <p:nvPr/>
        </p:nvSpPr>
        <p:spPr bwMode="auto">
          <a:xfrm>
            <a:off x="6284913" y="4106863"/>
            <a:ext cx="604837" cy="0"/>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358861" name="Line 13">
            <a:extLst>
              <a:ext uri="{FF2B5EF4-FFF2-40B4-BE49-F238E27FC236}">
                <a16:creationId xmlns:a16="http://schemas.microsoft.com/office/drawing/2014/main" id="{44A790B7-A782-DC44-8F36-8DC104BED830}"/>
              </a:ext>
            </a:extLst>
          </p:cNvPr>
          <p:cNvSpPr>
            <a:spLocks noChangeAspect="1" noChangeShapeType="1"/>
          </p:cNvSpPr>
          <p:nvPr/>
        </p:nvSpPr>
        <p:spPr bwMode="auto">
          <a:xfrm>
            <a:off x="5440363" y="2908300"/>
            <a:ext cx="246062" cy="388938"/>
          </a:xfrm>
          <a:prstGeom prst="line">
            <a:avLst/>
          </a:prstGeom>
          <a:noFill/>
          <a:ln w="25400">
            <a:solidFill>
              <a:schemeClr val="accent2"/>
            </a:solidFill>
            <a:round/>
            <a:headEnd type="none" w="sm" len="sm"/>
            <a:tailEnd type="none" w="sm" len="sm"/>
          </a:ln>
          <a:effectLst>
            <a:outerShdw dist="17961" dir="2700000" algn="ctr" rotWithShape="0">
              <a:schemeClr val="tx1"/>
            </a:outerShdw>
          </a:effectLst>
          <a:extLst>
            <a:ext uri="{909E8E84-426E-40DD-AFC4-6F175D3DCCD1}">
              <a14:hiddenFill xmlns:a14="http://schemas.microsoft.com/office/drawing/2010/main">
                <a:noFill/>
              </a14:hiddenFill>
            </a:ext>
          </a:extLst>
        </p:spPr>
        <p:txBody>
          <a:bodyPr wrap="none" anchor="ctr"/>
          <a:lstStyle/>
          <a:p>
            <a:endParaRPr lang="en-US"/>
          </a:p>
        </p:txBody>
      </p:sp>
      <p:sp>
        <p:nvSpPr>
          <p:cNvPr id="159758" name="Rectangle 14">
            <a:extLst>
              <a:ext uri="{FF2B5EF4-FFF2-40B4-BE49-F238E27FC236}">
                <a16:creationId xmlns:a16="http://schemas.microsoft.com/office/drawing/2014/main" id="{04AC0722-7FE5-2F4E-81DC-B022B93FB8B9}"/>
              </a:ext>
            </a:extLst>
          </p:cNvPr>
          <p:cNvSpPr>
            <a:spLocks noChangeAspect="1" noChangeArrowheads="1"/>
          </p:cNvSpPr>
          <p:nvPr/>
        </p:nvSpPr>
        <p:spPr bwMode="auto">
          <a:xfrm>
            <a:off x="5956300" y="2268538"/>
            <a:ext cx="1095375"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050" tIns="46418" rIns="91050" bIns="46418">
            <a:spAutoFit/>
          </a:bodyPr>
          <a:lstStyle>
            <a:lvl1pPr defTabSz="904875"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0487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IP/MPLS</a:t>
            </a:r>
          </a:p>
        </p:txBody>
      </p:sp>
      <p:pic>
        <p:nvPicPr>
          <p:cNvPr id="159759" name="Picture 15">
            <a:extLst>
              <a:ext uri="{FF2B5EF4-FFF2-40B4-BE49-F238E27FC236}">
                <a16:creationId xmlns:a16="http://schemas.microsoft.com/office/drawing/2014/main" id="{FDABCC65-F6FF-8D43-B709-8CF2CD168F1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08563" y="3721100"/>
            <a:ext cx="384175" cy="2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60" name="Picture 16">
            <a:extLst>
              <a:ext uri="{FF2B5EF4-FFF2-40B4-BE49-F238E27FC236}">
                <a16:creationId xmlns:a16="http://schemas.microsoft.com/office/drawing/2014/main" id="{2941E559-1523-8E47-A60F-7C970BCFAA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21275" y="2665413"/>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61" name="Picture 17">
            <a:extLst>
              <a:ext uri="{FF2B5EF4-FFF2-40B4-BE49-F238E27FC236}">
                <a16:creationId xmlns:a16="http://schemas.microsoft.com/office/drawing/2014/main" id="{67D0314A-9641-C949-9E31-B0A7BFC0ACD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08638" y="3252788"/>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62" name="Picture 18">
            <a:extLst>
              <a:ext uri="{FF2B5EF4-FFF2-40B4-BE49-F238E27FC236}">
                <a16:creationId xmlns:a16="http://schemas.microsoft.com/office/drawing/2014/main" id="{3CBD0A15-F207-EE46-8364-C563329109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688138" y="3960813"/>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63" name="Picture 19">
            <a:extLst>
              <a:ext uri="{FF2B5EF4-FFF2-40B4-BE49-F238E27FC236}">
                <a16:creationId xmlns:a16="http://schemas.microsoft.com/office/drawing/2014/main" id="{C4BEEA26-DFF5-844F-85EE-6B42B702E3B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56350" y="2859088"/>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64" name="Picture 20">
            <a:extLst>
              <a:ext uri="{FF2B5EF4-FFF2-40B4-BE49-F238E27FC236}">
                <a16:creationId xmlns:a16="http://schemas.microsoft.com/office/drawing/2014/main" id="{C30D3917-5A9F-B746-A763-A2A3C69D50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916738" y="3074988"/>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9765" name="Picture 21">
            <a:extLst>
              <a:ext uri="{FF2B5EF4-FFF2-40B4-BE49-F238E27FC236}">
                <a16:creationId xmlns:a16="http://schemas.microsoft.com/office/drawing/2014/main" id="{CF1A1061-8B47-BE4B-8677-14660B6975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73975" y="3341688"/>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58870" name="Freeform 22">
            <a:extLst>
              <a:ext uri="{FF2B5EF4-FFF2-40B4-BE49-F238E27FC236}">
                <a16:creationId xmlns:a16="http://schemas.microsoft.com/office/drawing/2014/main" id="{A22D8C73-7B07-3046-8514-4B5F0979CE2D}"/>
              </a:ext>
            </a:extLst>
          </p:cNvPr>
          <p:cNvSpPr>
            <a:spLocks/>
          </p:cNvSpPr>
          <p:nvPr/>
        </p:nvSpPr>
        <p:spPr bwMode="auto">
          <a:xfrm>
            <a:off x="5534025" y="2876550"/>
            <a:ext cx="2109788" cy="1090613"/>
          </a:xfrm>
          <a:custGeom>
            <a:avLst/>
            <a:gdLst>
              <a:gd name="T0" fmla="*/ 0 w 1329"/>
              <a:gd name="T1" fmla="*/ 0 h 687"/>
              <a:gd name="T2" fmla="*/ 443 w 1329"/>
              <a:gd name="T3" fmla="*/ 687 h 687"/>
              <a:gd name="T4" fmla="*/ 820 w 1329"/>
              <a:gd name="T5" fmla="*/ 676 h 687"/>
              <a:gd name="T6" fmla="*/ 964 w 1329"/>
              <a:gd name="T7" fmla="*/ 239 h 687"/>
              <a:gd name="T8" fmla="*/ 1329 w 1329"/>
              <a:gd name="T9" fmla="*/ 394 h 687"/>
              <a:gd name="T10" fmla="*/ 0 60000 65536"/>
              <a:gd name="T11" fmla="*/ 0 60000 65536"/>
              <a:gd name="T12" fmla="*/ 0 60000 65536"/>
              <a:gd name="T13" fmla="*/ 0 60000 65536"/>
              <a:gd name="T14" fmla="*/ 0 60000 65536"/>
              <a:gd name="T15" fmla="*/ 0 w 1329"/>
              <a:gd name="T16" fmla="*/ 0 h 687"/>
              <a:gd name="T17" fmla="*/ 1329 w 1329"/>
              <a:gd name="T18" fmla="*/ 687 h 687"/>
            </a:gdLst>
            <a:ahLst/>
            <a:cxnLst>
              <a:cxn ang="T10">
                <a:pos x="T0" y="T1"/>
              </a:cxn>
              <a:cxn ang="T11">
                <a:pos x="T2" y="T3"/>
              </a:cxn>
              <a:cxn ang="T12">
                <a:pos x="T4" y="T5"/>
              </a:cxn>
              <a:cxn ang="T13">
                <a:pos x="T6" y="T7"/>
              </a:cxn>
              <a:cxn ang="T14">
                <a:pos x="T8" y="T9"/>
              </a:cxn>
            </a:cxnLst>
            <a:rect l="T15" t="T16" r="T17" b="T18"/>
            <a:pathLst>
              <a:path w="1329" h="687">
                <a:moveTo>
                  <a:pt x="0" y="0"/>
                </a:moveTo>
                <a:lnTo>
                  <a:pt x="443" y="687"/>
                </a:lnTo>
                <a:lnTo>
                  <a:pt x="820" y="676"/>
                </a:lnTo>
                <a:lnTo>
                  <a:pt x="964" y="239"/>
                </a:lnTo>
                <a:lnTo>
                  <a:pt x="1329" y="394"/>
                </a:lnTo>
              </a:path>
            </a:pathLst>
          </a:custGeom>
          <a:noFill/>
          <a:ln w="76200">
            <a:solidFill>
              <a:srgbClr val="EEB30E"/>
            </a:solidFill>
            <a:round/>
            <a:headEnd/>
            <a:tailEnd type="triangle" w="sm" len="sm"/>
          </a:ln>
          <a:effectLst>
            <a:outerShdw dist="35921" dir="2700000" algn="ctr" rotWithShape="0">
              <a:schemeClr val="bg2">
                <a:alpha val="50000"/>
              </a:schemeClr>
            </a:outerShdw>
          </a:effectLst>
          <a:extLst>
            <a:ext uri="{909E8E84-426E-40DD-AFC4-6F175D3DCCD1}">
              <a14:hiddenFill xmlns:a14="http://schemas.microsoft.com/office/drawing/2010/main">
                <a:solidFill>
                  <a:srgbClr val="FFFFFF"/>
                </a:solidFill>
              </a14:hiddenFill>
            </a:ext>
          </a:extLst>
        </p:spPr>
        <p:txBody>
          <a:bodyPr lIns="82124" tIns="41061" rIns="82124" bIns="41061"/>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67" name="Text Box 23">
            <a:extLst>
              <a:ext uri="{FF2B5EF4-FFF2-40B4-BE49-F238E27FC236}">
                <a16:creationId xmlns:a16="http://schemas.microsoft.com/office/drawing/2014/main" id="{8336D5CF-7312-7148-BA58-A20B0EA812A1}"/>
              </a:ext>
            </a:extLst>
          </p:cNvPr>
          <p:cNvSpPr txBox="1">
            <a:spLocks noChangeArrowheads="1"/>
          </p:cNvSpPr>
          <p:nvPr/>
        </p:nvSpPr>
        <p:spPr bwMode="auto">
          <a:xfrm>
            <a:off x="4610100" y="2381250"/>
            <a:ext cx="14605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t>Head end</a:t>
            </a:r>
          </a:p>
        </p:txBody>
      </p:sp>
      <p:sp>
        <p:nvSpPr>
          <p:cNvPr id="159768" name="Text Box 24">
            <a:extLst>
              <a:ext uri="{FF2B5EF4-FFF2-40B4-BE49-F238E27FC236}">
                <a16:creationId xmlns:a16="http://schemas.microsoft.com/office/drawing/2014/main" id="{8113B651-F26E-C348-B02B-415483B3C6F2}"/>
              </a:ext>
            </a:extLst>
          </p:cNvPr>
          <p:cNvSpPr txBox="1">
            <a:spLocks noChangeArrowheads="1"/>
          </p:cNvSpPr>
          <p:nvPr/>
        </p:nvSpPr>
        <p:spPr bwMode="auto">
          <a:xfrm>
            <a:off x="7183438" y="3654425"/>
            <a:ext cx="1460500"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400" b="1"/>
              <a:t>Tail end</a:t>
            </a:r>
          </a:p>
        </p:txBody>
      </p:sp>
      <p:sp>
        <p:nvSpPr>
          <p:cNvPr id="159769" name="Rectangle 25">
            <a:extLst>
              <a:ext uri="{FF2B5EF4-FFF2-40B4-BE49-F238E27FC236}">
                <a16:creationId xmlns:a16="http://schemas.microsoft.com/office/drawing/2014/main" id="{B0AE5299-9FA1-7346-99B3-1EB9B7DF05EA}"/>
              </a:ext>
            </a:extLst>
          </p:cNvPr>
          <p:cNvSpPr>
            <a:spLocks noChangeAspect="1" noChangeArrowheads="1"/>
          </p:cNvSpPr>
          <p:nvPr/>
        </p:nvSpPr>
        <p:spPr bwMode="auto">
          <a:xfrm>
            <a:off x="7983538" y="5456238"/>
            <a:ext cx="715962"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050" tIns="46418" rIns="91050" bIns="46418">
            <a:spAutoFit/>
          </a:bodyPr>
          <a:lstStyle>
            <a:lvl1pPr defTabSz="904875"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0487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TE LSP</a:t>
            </a:r>
          </a:p>
        </p:txBody>
      </p:sp>
      <p:sp>
        <p:nvSpPr>
          <p:cNvPr id="1358874" name="Line 26">
            <a:extLst>
              <a:ext uri="{FF2B5EF4-FFF2-40B4-BE49-F238E27FC236}">
                <a16:creationId xmlns:a16="http://schemas.microsoft.com/office/drawing/2014/main" id="{0EC35023-2866-844B-944B-1A6519FFEF31}"/>
              </a:ext>
            </a:extLst>
          </p:cNvPr>
          <p:cNvSpPr>
            <a:spLocks noChangeShapeType="1"/>
          </p:cNvSpPr>
          <p:nvPr/>
        </p:nvSpPr>
        <p:spPr bwMode="auto">
          <a:xfrm flipH="1">
            <a:off x="7391400" y="5600700"/>
            <a:ext cx="533400" cy="0"/>
          </a:xfrm>
          <a:prstGeom prst="line">
            <a:avLst/>
          </a:prstGeom>
          <a:noFill/>
          <a:ln w="57150">
            <a:solidFill>
              <a:schemeClr val="folHlink"/>
            </a:solidFill>
            <a:round/>
            <a:headEnd type="triangle" w="sm" len="sm"/>
            <a:tailEnd/>
          </a:ln>
          <a:effectLst>
            <a:outerShdw dist="35921" dir="2700000" algn="ctr" rotWithShape="0">
              <a:schemeClr val="bg2">
                <a:alpha val="50000"/>
              </a:schemeClr>
            </a:outerShdw>
          </a:effectLst>
          <a:extLst>
            <a:ext uri="{909E8E84-426E-40DD-AFC4-6F175D3DCCD1}">
              <a14:hiddenFill xmlns:a14="http://schemas.microsoft.com/office/drawing/2010/main">
                <a:noFill/>
              </a14:hiddenFill>
            </a:ext>
          </a:extLst>
        </p:spPr>
        <p:txBody>
          <a:bodyPr lIns="82124" tIns="41061" rIns="82124" bIns="41061"/>
          <a:lstStyle/>
          <a:p>
            <a:endParaRPr lang="en-US"/>
          </a:p>
        </p:txBody>
      </p:sp>
      <p:sp>
        <p:nvSpPr>
          <p:cNvPr id="159771" name="AutoShape 27">
            <a:extLst>
              <a:ext uri="{FF2B5EF4-FFF2-40B4-BE49-F238E27FC236}">
                <a16:creationId xmlns:a16="http://schemas.microsoft.com/office/drawing/2014/main" id="{F0CE8190-FF60-BA4B-AAE4-03F6BEE305CC}"/>
              </a:ext>
            </a:extLst>
          </p:cNvPr>
          <p:cNvSpPr>
            <a:spLocks noChangeArrowheads="1"/>
          </p:cNvSpPr>
          <p:nvPr/>
        </p:nvSpPr>
        <p:spPr bwMode="auto">
          <a:xfrm>
            <a:off x="6684963" y="4235450"/>
            <a:ext cx="155575" cy="192088"/>
          </a:xfrm>
          <a:prstGeom prst="rightArrow">
            <a:avLst>
              <a:gd name="adj1" fmla="val 45454"/>
              <a:gd name="adj2" fmla="val 35713"/>
            </a:avLst>
          </a:prstGeom>
          <a:gradFill rotWithShape="1">
            <a:gsLst>
              <a:gs pos="0">
                <a:srgbClr val="CC0000">
                  <a:alpha val="0"/>
                </a:srgbClr>
              </a:gs>
              <a:gs pos="100000">
                <a:srgbClr val="C40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200" b="1">
              <a:latin typeface="Arial Narrow" panose="020B0604020202020204" pitchFamily="34" charset="0"/>
            </a:endParaRPr>
          </a:p>
        </p:txBody>
      </p:sp>
      <p:sp>
        <p:nvSpPr>
          <p:cNvPr id="1358876" name="Text Box 28">
            <a:extLst>
              <a:ext uri="{FF2B5EF4-FFF2-40B4-BE49-F238E27FC236}">
                <a16:creationId xmlns:a16="http://schemas.microsoft.com/office/drawing/2014/main" id="{FC392C53-341B-FD44-8BC2-4C4DAEC9B34E}"/>
              </a:ext>
            </a:extLst>
          </p:cNvPr>
          <p:cNvSpPr txBox="1">
            <a:spLocks noChangeArrowheads="1"/>
          </p:cNvSpPr>
          <p:nvPr/>
        </p:nvSpPr>
        <p:spPr bwMode="auto">
          <a:xfrm>
            <a:off x="6300788" y="4235450"/>
            <a:ext cx="384175" cy="174625"/>
          </a:xfrm>
          <a:prstGeom prst="rect">
            <a:avLst/>
          </a:prstGeom>
          <a:solidFill>
            <a:srgbClr val="D03434">
              <a:alpha val="85097"/>
            </a:srgbClr>
          </a:solidFill>
          <a:ln>
            <a:noFill/>
          </a:ln>
          <a:effectLst>
            <a:outerShdw dist="17961" dir="2700000" algn="ctr" rotWithShape="0">
              <a:schemeClr val="bg2">
                <a:alpha val="50000"/>
              </a:schemeClr>
            </a:outerShdw>
          </a:effectLst>
          <a:extLst>
            <a:ext uri="{91240B29-F687-4F45-9708-019B960494DF}">
              <a14:hiddenLine xmlns:a14="http://schemas.microsoft.com/office/drawing/2010/main" w="12700">
                <a:solidFill>
                  <a:srgbClr val="000000"/>
                </a:solidFill>
                <a:miter lim="800000"/>
                <a:headEnd/>
                <a:tailEnd/>
              </a14:hiddenLine>
            </a:ext>
          </a:extLst>
        </p:spPr>
        <p:txBody>
          <a:bodyPr lIns="18288" tIns="18288" rIns="18288" bIns="18288">
            <a:spAutoFit/>
          </a:bodyPr>
          <a:lstStyle/>
          <a:p>
            <a:pPr algn="ctr" eaLnBrk="0" fontAlgn="auto" hangingPunct="0">
              <a:spcBef>
                <a:spcPct val="50000"/>
              </a:spcBef>
              <a:spcAft>
                <a:spcPts val="0"/>
              </a:spcAft>
              <a:defRPr/>
            </a:pPr>
            <a:r>
              <a:rPr lang="en-GB" sz="900" b="1">
                <a:solidFill>
                  <a:schemeClr val="bg1"/>
                </a:solidFill>
                <a:latin typeface="Arial Narrow" pitchFamily="34" charset="0"/>
                <a:ea typeface="+mn-ea"/>
              </a:rPr>
              <a:t>PATH</a:t>
            </a:r>
          </a:p>
        </p:txBody>
      </p:sp>
      <p:sp>
        <p:nvSpPr>
          <p:cNvPr id="159773" name="AutoShape 29">
            <a:extLst>
              <a:ext uri="{FF2B5EF4-FFF2-40B4-BE49-F238E27FC236}">
                <a16:creationId xmlns:a16="http://schemas.microsoft.com/office/drawing/2014/main" id="{89D51EF3-7268-304B-88F0-FC03D6D797A0}"/>
              </a:ext>
            </a:extLst>
          </p:cNvPr>
          <p:cNvSpPr>
            <a:spLocks noChangeArrowheads="1"/>
          </p:cNvSpPr>
          <p:nvPr/>
        </p:nvSpPr>
        <p:spPr bwMode="auto">
          <a:xfrm flipH="1">
            <a:off x="6261100" y="3736975"/>
            <a:ext cx="155575" cy="192088"/>
          </a:xfrm>
          <a:prstGeom prst="rightArrow">
            <a:avLst>
              <a:gd name="adj1" fmla="val 45454"/>
              <a:gd name="adj2" fmla="val 35713"/>
            </a:avLst>
          </a:prstGeom>
          <a:gradFill rotWithShape="1">
            <a:gsLst>
              <a:gs pos="0">
                <a:srgbClr val="CC0000">
                  <a:alpha val="0"/>
                </a:srgbClr>
              </a:gs>
              <a:gs pos="100000">
                <a:srgbClr val="C40000"/>
              </a:gs>
            </a:gsLst>
            <a:lin ang="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endParaRPr lang="nb-NO" altLang="nb-NO" sz="1200" b="1">
              <a:latin typeface="Arial Narrow" panose="020B0604020202020204" pitchFamily="34" charset="0"/>
            </a:endParaRPr>
          </a:p>
        </p:txBody>
      </p:sp>
      <p:sp>
        <p:nvSpPr>
          <p:cNvPr id="1358878" name="Text Box 30">
            <a:extLst>
              <a:ext uri="{FF2B5EF4-FFF2-40B4-BE49-F238E27FC236}">
                <a16:creationId xmlns:a16="http://schemas.microsoft.com/office/drawing/2014/main" id="{84DE0B4D-9ACC-3A40-98F0-3C2FF90FB165}"/>
              </a:ext>
            </a:extLst>
          </p:cNvPr>
          <p:cNvSpPr txBox="1">
            <a:spLocks noChangeArrowheads="1"/>
          </p:cNvSpPr>
          <p:nvPr/>
        </p:nvSpPr>
        <p:spPr bwMode="auto">
          <a:xfrm>
            <a:off x="6415088" y="3736975"/>
            <a:ext cx="384175" cy="174625"/>
          </a:xfrm>
          <a:prstGeom prst="rect">
            <a:avLst/>
          </a:prstGeom>
          <a:solidFill>
            <a:srgbClr val="697E1C">
              <a:alpha val="85097"/>
            </a:srgbClr>
          </a:solidFill>
          <a:ln>
            <a:noFill/>
          </a:ln>
          <a:effectLst>
            <a:outerShdw dist="17961" dir="2700000" algn="ctr" rotWithShape="0">
              <a:schemeClr val="bg2">
                <a:alpha val="50000"/>
              </a:schemeClr>
            </a:outerShdw>
          </a:effectLst>
          <a:extLst>
            <a:ext uri="{91240B29-F687-4F45-9708-019B960494DF}">
              <a14:hiddenLine xmlns:a14="http://schemas.microsoft.com/office/drawing/2010/main" w="12700">
                <a:solidFill>
                  <a:srgbClr val="000000"/>
                </a:solidFill>
                <a:miter lim="800000"/>
                <a:headEnd/>
                <a:tailEnd/>
              </a14:hiddenLine>
            </a:ext>
          </a:extLst>
        </p:spPr>
        <p:txBody>
          <a:bodyPr lIns="18288" tIns="18288" rIns="18288" bIns="18288">
            <a:spAutoFit/>
          </a:bodyPr>
          <a:lstStyle/>
          <a:p>
            <a:pPr algn="ctr" eaLnBrk="0" fontAlgn="auto" hangingPunct="0">
              <a:spcBef>
                <a:spcPct val="50000"/>
              </a:spcBef>
              <a:spcAft>
                <a:spcPts val="0"/>
              </a:spcAft>
              <a:defRPr/>
            </a:pPr>
            <a:r>
              <a:rPr lang="en-GB" sz="900" b="1">
                <a:solidFill>
                  <a:schemeClr val="bg1"/>
                </a:solidFill>
                <a:latin typeface="Arial Narrow" pitchFamily="34" charset="0"/>
                <a:ea typeface="+mn-ea"/>
              </a:rPr>
              <a:t>RESV</a:t>
            </a:r>
          </a:p>
        </p:txBody>
      </p:sp>
      <p:sp>
        <p:nvSpPr>
          <p:cNvPr id="159775" name="Rectangle 31">
            <a:extLst>
              <a:ext uri="{FF2B5EF4-FFF2-40B4-BE49-F238E27FC236}">
                <a16:creationId xmlns:a16="http://schemas.microsoft.com/office/drawing/2014/main" id="{B60671D5-301D-4142-99D0-79405436B35D}"/>
              </a:ext>
            </a:extLst>
          </p:cNvPr>
          <p:cNvSpPr>
            <a:spLocks noChangeArrowheads="1"/>
          </p:cNvSpPr>
          <p:nvPr/>
        </p:nvSpPr>
        <p:spPr bwMode="auto">
          <a:xfrm>
            <a:off x="6367463" y="3544888"/>
            <a:ext cx="454025" cy="247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200" b="1">
                <a:solidFill>
                  <a:schemeClr val="accent2"/>
                </a:solidFill>
                <a:latin typeface="Arial Narrow" panose="020B0604020202020204" pitchFamily="34" charset="0"/>
              </a:rPr>
              <a:t>L=16</a:t>
            </a:r>
          </a:p>
        </p:txBody>
      </p:sp>
      <p:sp>
        <p:nvSpPr>
          <p:cNvPr id="1358880" name="AutoShape 32">
            <a:extLst>
              <a:ext uri="{FF2B5EF4-FFF2-40B4-BE49-F238E27FC236}">
                <a16:creationId xmlns:a16="http://schemas.microsoft.com/office/drawing/2014/main" id="{E3FE2A25-9573-5C44-A0C4-F6ACF0170A25}"/>
              </a:ext>
            </a:extLst>
          </p:cNvPr>
          <p:cNvSpPr>
            <a:spLocks noChangeArrowheads="1"/>
          </p:cNvSpPr>
          <p:nvPr/>
        </p:nvSpPr>
        <p:spPr bwMode="auto">
          <a:xfrm>
            <a:off x="4879975" y="4005263"/>
            <a:ext cx="1381125" cy="998537"/>
          </a:xfrm>
          <a:prstGeom prst="triangle">
            <a:avLst>
              <a:gd name="adj" fmla="val 100000"/>
            </a:avLst>
          </a:prstGeom>
          <a:gradFill rotWithShape="1">
            <a:gsLst>
              <a:gs pos="0">
                <a:schemeClr val="accent1">
                  <a:gamma/>
                  <a:tint val="93725"/>
                  <a:invGamma/>
                </a:schemeClr>
              </a:gs>
              <a:gs pos="100000">
                <a:schemeClr val="accent1">
                  <a:alpha val="20000"/>
                </a:schemeClr>
              </a:gs>
            </a:gsLst>
            <a:lin ang="5400000" scaled="1"/>
          </a:gradFill>
          <a:ln w="9525" algn="ctr">
            <a:noFill/>
            <a:prstDash val="sysDot"/>
            <a:miter lim="800000"/>
            <a:headEnd/>
            <a:tailEnd/>
          </a:ln>
          <a:effectLst/>
        </p:spPr>
        <p:txBody>
          <a:bodyPr wrap="none" lIns="82124" tIns="41061" rIns="82124" bIns="41061" anchor="ctr"/>
          <a:lstStyle/>
          <a:p>
            <a:pPr fontAlgn="auto">
              <a:spcBef>
                <a:spcPts val="0"/>
              </a:spcBef>
              <a:spcAft>
                <a:spcPts val="0"/>
              </a:spcAft>
              <a:defRPr/>
            </a:pPr>
            <a:endParaRPr lang="en-US">
              <a:latin typeface="+mn-lt"/>
              <a:ea typeface="+mn-ea"/>
            </a:endParaRPr>
          </a:p>
        </p:txBody>
      </p:sp>
      <p:graphicFrame>
        <p:nvGraphicFramePr>
          <p:cNvPr id="1358881" name="Group 33">
            <a:extLst>
              <a:ext uri="{FF2B5EF4-FFF2-40B4-BE49-F238E27FC236}">
                <a16:creationId xmlns:a16="http://schemas.microsoft.com/office/drawing/2014/main" id="{237CB87E-F9DB-4D46-B453-F78F6E920C14}"/>
              </a:ext>
            </a:extLst>
          </p:cNvPr>
          <p:cNvGraphicFramePr>
            <a:graphicFrameLocks noGrp="1"/>
          </p:cNvGraphicFramePr>
          <p:nvPr/>
        </p:nvGraphicFramePr>
        <p:xfrm>
          <a:off x="4879975" y="5003800"/>
          <a:ext cx="1393825" cy="630816"/>
        </p:xfrm>
        <a:graphic>
          <a:graphicData uri="http://schemas.openxmlformats.org/drawingml/2006/table">
            <a:tbl>
              <a:tblPr/>
              <a:tblGrid>
                <a:gridCol w="538163">
                  <a:extLst>
                    <a:ext uri="{9D8B030D-6E8A-4147-A177-3AD203B41FA5}">
                      <a16:colId xmlns:a16="http://schemas.microsoft.com/office/drawing/2014/main" val="20000"/>
                    </a:ext>
                  </a:extLst>
                </a:gridCol>
                <a:gridCol w="855662">
                  <a:extLst>
                    <a:ext uri="{9D8B030D-6E8A-4147-A177-3AD203B41FA5}">
                      <a16:colId xmlns:a16="http://schemas.microsoft.com/office/drawing/2014/main" val="20001"/>
                    </a:ext>
                  </a:extLst>
                </a:gridCol>
              </a:tblGrid>
              <a:tr h="401891">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200" b="1" i="0" u="none" strike="noStrike" cap="none" normalizeH="0" baseline="0">
                          <a:ln>
                            <a:noFill/>
                          </a:ln>
                          <a:solidFill>
                            <a:schemeClr val="bg1"/>
                          </a:solidFill>
                          <a:effectLst/>
                          <a:latin typeface="Arial" charset="0"/>
                        </a:rPr>
                        <a:t>Input Label</a:t>
                      </a:r>
                    </a:p>
                  </a:txBody>
                  <a:tcPr marL="27432" marR="27432" marT="27402" marB="27402" horzOverflow="overflow">
                    <a:lnL cap="flat">
                      <a:noFill/>
                    </a:lnL>
                    <a:lnR w="12700" cap="flat" cmpd="sng" algn="ctr">
                      <a:solidFill>
                        <a:schemeClr val="bg1"/>
                      </a:solidFill>
                      <a:prstDash val="solid"/>
                      <a:round/>
                      <a:headEnd type="none" w="med" len="med"/>
                      <a:tailEnd type="none" w="med" len="med"/>
                    </a:lnR>
                    <a:lnT cap="flat">
                      <a:noFill/>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ctr" defTabSz="814388" rtl="0" eaLnBrk="0" fontAlgn="base" latinLnBrk="0" hangingPunct="0">
                        <a:lnSpc>
                          <a:spcPct val="95000"/>
                        </a:lnSpc>
                        <a:spcBef>
                          <a:spcPct val="50000"/>
                        </a:spcBef>
                        <a:spcAft>
                          <a:spcPct val="0"/>
                        </a:spcAft>
                        <a:buClr>
                          <a:schemeClr val="tx2"/>
                        </a:buClr>
                        <a:buSzPct val="100000"/>
                        <a:buFont typeface="Wingdings" pitchFamily="2" charset="2"/>
                        <a:buNone/>
                        <a:tabLst/>
                      </a:pPr>
                      <a:r>
                        <a:rPr kumimoji="0" lang="en-US" sz="1200" b="1" i="0" u="none" strike="noStrike" cap="none" normalizeH="0" baseline="0">
                          <a:ln>
                            <a:noFill/>
                          </a:ln>
                          <a:solidFill>
                            <a:schemeClr val="bg1"/>
                          </a:solidFill>
                          <a:effectLst/>
                          <a:latin typeface="Arial" charset="0"/>
                        </a:rPr>
                        <a:t>Out Label, Interface</a:t>
                      </a:r>
                    </a:p>
                  </a:txBody>
                  <a:tcPr marL="27432" marR="27432" marT="27402" marB="27402" anchor="ctr" anchorCtr="1" horzOverflow="overflow">
                    <a:lnL w="12700" cap="flat" cmpd="sng" algn="ctr">
                      <a:solidFill>
                        <a:schemeClr val="bg1"/>
                      </a:solidFill>
                      <a:prstDash val="solid"/>
                      <a:round/>
                      <a:headEnd type="none" w="med" len="med"/>
                      <a:tailEnd type="none" w="med" len="med"/>
                    </a:lnL>
                    <a:lnR cap="flat">
                      <a:noFill/>
                    </a:lnR>
                    <a:lnT cap="flat">
                      <a:noFill/>
                    </a:lnT>
                    <a:lnB w="12700" cap="flat" cmpd="sng" algn="ctr">
                      <a:solidFill>
                        <a:schemeClr val="bg1"/>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val="10000"/>
                  </a:ext>
                </a:extLst>
              </a:tr>
              <a:tr h="228347">
                <a:tc>
                  <a:txBody>
                    <a:bodyPr/>
                    <a:lstStyle/>
                    <a:p>
                      <a:pPr marL="0" marR="0" lvl="0" indent="0" algn="ctr" defTabSz="814388" rtl="0" eaLnBrk="0" fontAlgn="base" latinLnBrk="0" hangingPunct="0">
                        <a:lnSpc>
                          <a:spcPct val="95000"/>
                        </a:lnSpc>
                        <a:spcBef>
                          <a:spcPct val="0"/>
                        </a:spcBef>
                        <a:spcAft>
                          <a:spcPct val="0"/>
                        </a:spcAft>
                        <a:buClr>
                          <a:schemeClr val="tx2"/>
                        </a:buClr>
                        <a:buSzPct val="100000"/>
                        <a:buFont typeface="Wingdings" pitchFamily="2" charset="2"/>
                        <a:buNone/>
                        <a:tabLst/>
                      </a:pPr>
                      <a:r>
                        <a:rPr kumimoji="0" lang="en-US" sz="1200" b="1" i="0" u="none" strike="noStrike" cap="none" normalizeH="0" baseline="0">
                          <a:ln>
                            <a:noFill/>
                          </a:ln>
                          <a:solidFill>
                            <a:schemeClr val="bg1"/>
                          </a:solidFill>
                          <a:effectLst/>
                          <a:latin typeface="Arial" charset="0"/>
                        </a:rPr>
                        <a:t>17</a:t>
                      </a:r>
                    </a:p>
                  </a:txBody>
                  <a:tcPr marL="27432" marR="27432" marT="27402" marB="27402" horzOverflow="overflow">
                    <a:lnL cap="flat">
                      <a:noFill/>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cap="flat">
                      <a:noFill/>
                    </a:lnB>
                    <a:lnTlToBr>
                      <a:noFill/>
                    </a:lnTlToBr>
                    <a:lnBlToTr>
                      <a:noFill/>
                    </a:lnBlToTr>
                    <a:solidFill>
                      <a:srgbClr val="4798AB"/>
                    </a:solidFill>
                  </a:tcPr>
                </a:tc>
                <a:tc>
                  <a:txBody>
                    <a:bodyPr/>
                    <a:lstStyle/>
                    <a:p>
                      <a:pPr marL="0" marR="0" lvl="0" indent="0" algn="ctr" defTabSz="814388" rtl="0" eaLnBrk="0" fontAlgn="base" latinLnBrk="0" hangingPunct="0">
                        <a:lnSpc>
                          <a:spcPct val="95000"/>
                        </a:lnSpc>
                        <a:spcBef>
                          <a:spcPct val="0"/>
                        </a:spcBef>
                        <a:spcAft>
                          <a:spcPct val="0"/>
                        </a:spcAft>
                        <a:buClr>
                          <a:schemeClr val="tx2"/>
                        </a:buClr>
                        <a:buSzPct val="100000"/>
                        <a:buFont typeface="Wingdings" pitchFamily="2" charset="2"/>
                        <a:buNone/>
                        <a:tabLst/>
                      </a:pPr>
                      <a:r>
                        <a:rPr kumimoji="0" lang="en-US" sz="1200" b="1" i="0" u="none" strike="noStrike" cap="none" normalizeH="0" baseline="0">
                          <a:ln>
                            <a:noFill/>
                          </a:ln>
                          <a:solidFill>
                            <a:schemeClr val="bg1"/>
                          </a:solidFill>
                          <a:effectLst/>
                          <a:latin typeface="Arial" charset="0"/>
                        </a:rPr>
                        <a:t>16, 0</a:t>
                      </a:r>
                    </a:p>
                  </a:txBody>
                  <a:tcPr marL="27432" marR="27432" marT="27402" marB="27402" anchor="ctr" anchorCtr="1" horzOverflow="overflow">
                    <a:lnL w="12700" cap="flat" cmpd="sng" algn="ctr">
                      <a:solidFill>
                        <a:schemeClr val="bg1"/>
                      </a:solidFill>
                      <a:prstDash val="solid"/>
                      <a:round/>
                      <a:headEnd type="none" w="med" len="med"/>
                      <a:tailEnd type="none" w="med" len="med"/>
                    </a:lnL>
                    <a:lnR cap="flat">
                      <a:noFill/>
                    </a:lnR>
                    <a:lnT w="12700" cap="flat" cmpd="sng" algn="ctr">
                      <a:solidFill>
                        <a:schemeClr val="bg1"/>
                      </a:solidFill>
                      <a:prstDash val="solid"/>
                      <a:round/>
                      <a:headEnd type="none" w="med" len="med"/>
                      <a:tailEnd type="none" w="med" len="med"/>
                    </a:lnT>
                    <a:lnB cap="flat">
                      <a:noFill/>
                    </a:lnB>
                    <a:lnTlToBr>
                      <a:noFill/>
                    </a:lnTlToBr>
                    <a:lnBlToTr>
                      <a:noFill/>
                    </a:lnBlToTr>
                    <a:solidFill>
                      <a:srgbClr val="4798AB"/>
                    </a:solidFill>
                  </a:tcPr>
                </a:tc>
                <a:extLst>
                  <a:ext uri="{0D108BD9-81ED-4DB2-BD59-A6C34878D82A}">
                    <a16:rowId xmlns:a16="http://schemas.microsoft.com/office/drawing/2014/main" val="10001"/>
                  </a:ext>
                </a:extLst>
              </a:tr>
            </a:tbl>
          </a:graphicData>
        </a:graphic>
      </p:graphicFrame>
      <p:pic>
        <p:nvPicPr>
          <p:cNvPr id="159784" name="Picture 48">
            <a:extLst>
              <a:ext uri="{FF2B5EF4-FFF2-40B4-BE49-F238E27FC236}">
                <a16:creationId xmlns:a16="http://schemas.microsoft.com/office/drawing/2014/main" id="{DB290A49-ED6A-4048-A281-4FED697FE18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26150" y="3963988"/>
            <a:ext cx="384175" cy="290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59785" name="Group 53">
            <a:extLst>
              <a:ext uri="{FF2B5EF4-FFF2-40B4-BE49-F238E27FC236}">
                <a16:creationId xmlns:a16="http://schemas.microsoft.com/office/drawing/2014/main" id="{B3A98C75-BBDF-804C-B180-0BA7635BE6CB}"/>
              </a:ext>
            </a:extLst>
          </p:cNvPr>
          <p:cNvGrpSpPr>
            <a:grpSpLocks/>
          </p:cNvGrpSpPr>
          <p:nvPr/>
        </p:nvGrpSpPr>
        <p:grpSpPr bwMode="auto">
          <a:xfrm>
            <a:off x="7315200" y="379413"/>
            <a:ext cx="1323975" cy="611187"/>
            <a:chOff x="4608" y="239"/>
            <a:chExt cx="834" cy="385"/>
          </a:xfrm>
        </p:grpSpPr>
        <p:sp>
          <p:nvSpPr>
            <p:cNvPr id="159786" name="Freeform 54">
              <a:extLst>
                <a:ext uri="{FF2B5EF4-FFF2-40B4-BE49-F238E27FC236}">
                  <a16:creationId xmlns:a16="http://schemas.microsoft.com/office/drawing/2014/main" id="{6EFBC16E-8E0D-B64D-AF7B-CBE72D965840}"/>
                </a:ext>
              </a:extLst>
            </p:cNvPr>
            <p:cNvSpPr>
              <a:spLocks/>
            </p:cNvSpPr>
            <p:nvPr/>
          </p:nvSpPr>
          <p:spPr bwMode="auto">
            <a:xfrm>
              <a:off x="4608" y="239"/>
              <a:ext cx="253" cy="385"/>
            </a:xfrm>
            <a:custGeom>
              <a:avLst/>
              <a:gdLst>
                <a:gd name="T0" fmla="*/ 175 w 253"/>
                <a:gd name="T1" fmla="*/ 8 h 385"/>
                <a:gd name="T2" fmla="*/ 175 w 253"/>
                <a:gd name="T3" fmla="*/ 4 h 385"/>
                <a:gd name="T4" fmla="*/ 174 w 253"/>
                <a:gd name="T5" fmla="*/ 3 h 385"/>
                <a:gd name="T6" fmla="*/ 172 w 253"/>
                <a:gd name="T7" fmla="*/ 1 h 385"/>
                <a:gd name="T8" fmla="*/ 171 w 253"/>
                <a:gd name="T9" fmla="*/ 1 h 385"/>
                <a:gd name="T10" fmla="*/ 169 w 253"/>
                <a:gd name="T11" fmla="*/ 0 h 385"/>
                <a:gd name="T12" fmla="*/ 167 w 253"/>
                <a:gd name="T13" fmla="*/ 0 h 385"/>
                <a:gd name="T14" fmla="*/ 164 w 253"/>
                <a:gd name="T15" fmla="*/ 1 h 385"/>
                <a:gd name="T16" fmla="*/ 162 w 253"/>
                <a:gd name="T17" fmla="*/ 3 h 385"/>
                <a:gd name="T18" fmla="*/ 162 w 253"/>
                <a:gd name="T19" fmla="*/ 3 h 385"/>
                <a:gd name="T20" fmla="*/ 161 w 253"/>
                <a:gd name="T21" fmla="*/ 4 h 385"/>
                <a:gd name="T22" fmla="*/ 156 w 253"/>
                <a:gd name="T23" fmla="*/ 8 h 385"/>
                <a:gd name="T24" fmla="*/ 153 w 253"/>
                <a:gd name="T25" fmla="*/ 13 h 385"/>
                <a:gd name="T26" fmla="*/ 81 w 253"/>
                <a:gd name="T27" fmla="*/ 13 h 385"/>
                <a:gd name="T28" fmla="*/ 80 w 253"/>
                <a:gd name="T29" fmla="*/ 9 h 385"/>
                <a:gd name="T30" fmla="*/ 78 w 253"/>
                <a:gd name="T31" fmla="*/ 8 h 385"/>
                <a:gd name="T32" fmla="*/ 77 w 253"/>
                <a:gd name="T33" fmla="*/ 6 h 385"/>
                <a:gd name="T34" fmla="*/ 75 w 253"/>
                <a:gd name="T35" fmla="*/ 6 h 385"/>
                <a:gd name="T36" fmla="*/ 73 w 253"/>
                <a:gd name="T37" fmla="*/ 6 h 385"/>
                <a:gd name="T38" fmla="*/ 72 w 253"/>
                <a:gd name="T39" fmla="*/ 6 h 385"/>
                <a:gd name="T40" fmla="*/ 70 w 253"/>
                <a:gd name="T41" fmla="*/ 6 h 385"/>
                <a:gd name="T42" fmla="*/ 68 w 253"/>
                <a:gd name="T43" fmla="*/ 8 h 385"/>
                <a:gd name="T44" fmla="*/ 2 w 253"/>
                <a:gd name="T45" fmla="*/ 119 h 385"/>
                <a:gd name="T46" fmla="*/ 0 w 253"/>
                <a:gd name="T47" fmla="*/ 123 h 385"/>
                <a:gd name="T48" fmla="*/ 0 w 253"/>
                <a:gd name="T49" fmla="*/ 126 h 385"/>
                <a:gd name="T50" fmla="*/ 0 w 253"/>
                <a:gd name="T51" fmla="*/ 128 h 385"/>
                <a:gd name="T52" fmla="*/ 0 w 253"/>
                <a:gd name="T53" fmla="*/ 128 h 385"/>
                <a:gd name="T54" fmla="*/ 0 w 253"/>
                <a:gd name="T55" fmla="*/ 129 h 385"/>
                <a:gd name="T56" fmla="*/ 2 w 253"/>
                <a:gd name="T57" fmla="*/ 134 h 385"/>
                <a:gd name="T58" fmla="*/ 4 w 253"/>
                <a:gd name="T59" fmla="*/ 139 h 385"/>
                <a:gd name="T60" fmla="*/ 80 w 253"/>
                <a:gd name="T61" fmla="*/ 371 h 385"/>
                <a:gd name="T62" fmla="*/ 83 w 253"/>
                <a:gd name="T63" fmla="*/ 377 h 385"/>
                <a:gd name="T64" fmla="*/ 88 w 253"/>
                <a:gd name="T65" fmla="*/ 380 h 385"/>
                <a:gd name="T66" fmla="*/ 91 w 253"/>
                <a:gd name="T67" fmla="*/ 384 h 385"/>
                <a:gd name="T68" fmla="*/ 94 w 253"/>
                <a:gd name="T69" fmla="*/ 384 h 385"/>
                <a:gd name="T70" fmla="*/ 99 w 253"/>
                <a:gd name="T71" fmla="*/ 385 h 385"/>
                <a:gd name="T72" fmla="*/ 104 w 253"/>
                <a:gd name="T73" fmla="*/ 384 h 385"/>
                <a:gd name="T74" fmla="*/ 109 w 253"/>
                <a:gd name="T75" fmla="*/ 382 h 385"/>
                <a:gd name="T76" fmla="*/ 112 w 253"/>
                <a:gd name="T77" fmla="*/ 380 h 385"/>
                <a:gd name="T78" fmla="*/ 117 w 253"/>
                <a:gd name="T79" fmla="*/ 377 h 385"/>
                <a:gd name="T80" fmla="*/ 119 w 253"/>
                <a:gd name="T81" fmla="*/ 375 h 385"/>
                <a:gd name="T82" fmla="*/ 122 w 253"/>
                <a:gd name="T83" fmla="*/ 372 h 385"/>
                <a:gd name="T84" fmla="*/ 250 w 253"/>
                <a:gd name="T85" fmla="*/ 256 h 385"/>
                <a:gd name="T86" fmla="*/ 252 w 253"/>
                <a:gd name="T87" fmla="*/ 252 h 385"/>
                <a:gd name="T88" fmla="*/ 253 w 253"/>
                <a:gd name="T89" fmla="*/ 247 h 385"/>
                <a:gd name="T90" fmla="*/ 253 w 253"/>
                <a:gd name="T91" fmla="*/ 244 h 38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253"/>
                <a:gd name="T139" fmla="*/ 0 h 385"/>
                <a:gd name="T140" fmla="*/ 253 w 253"/>
                <a:gd name="T141" fmla="*/ 385 h 385"/>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253" h="385">
                  <a:moveTo>
                    <a:pt x="253" y="241"/>
                  </a:moveTo>
                  <a:lnTo>
                    <a:pt x="175" y="8"/>
                  </a:lnTo>
                  <a:lnTo>
                    <a:pt x="175" y="6"/>
                  </a:lnTo>
                  <a:lnTo>
                    <a:pt x="175" y="4"/>
                  </a:lnTo>
                  <a:lnTo>
                    <a:pt x="174" y="4"/>
                  </a:lnTo>
                  <a:lnTo>
                    <a:pt x="174" y="3"/>
                  </a:lnTo>
                  <a:lnTo>
                    <a:pt x="172" y="1"/>
                  </a:lnTo>
                  <a:lnTo>
                    <a:pt x="171" y="1"/>
                  </a:lnTo>
                  <a:lnTo>
                    <a:pt x="169" y="0"/>
                  </a:lnTo>
                  <a:lnTo>
                    <a:pt x="167" y="0"/>
                  </a:lnTo>
                  <a:lnTo>
                    <a:pt x="166" y="1"/>
                  </a:lnTo>
                  <a:lnTo>
                    <a:pt x="164" y="1"/>
                  </a:lnTo>
                  <a:lnTo>
                    <a:pt x="162" y="3"/>
                  </a:lnTo>
                  <a:lnTo>
                    <a:pt x="161" y="4"/>
                  </a:lnTo>
                  <a:lnTo>
                    <a:pt x="159" y="6"/>
                  </a:lnTo>
                  <a:lnTo>
                    <a:pt x="156" y="8"/>
                  </a:lnTo>
                  <a:lnTo>
                    <a:pt x="154" y="11"/>
                  </a:lnTo>
                  <a:lnTo>
                    <a:pt x="153" y="13"/>
                  </a:lnTo>
                  <a:lnTo>
                    <a:pt x="81" y="14"/>
                  </a:lnTo>
                  <a:lnTo>
                    <a:pt x="81" y="13"/>
                  </a:lnTo>
                  <a:lnTo>
                    <a:pt x="81" y="11"/>
                  </a:lnTo>
                  <a:lnTo>
                    <a:pt x="80" y="9"/>
                  </a:lnTo>
                  <a:lnTo>
                    <a:pt x="78" y="8"/>
                  </a:lnTo>
                  <a:lnTo>
                    <a:pt x="77" y="6"/>
                  </a:lnTo>
                  <a:lnTo>
                    <a:pt x="75" y="6"/>
                  </a:lnTo>
                  <a:lnTo>
                    <a:pt x="73" y="6"/>
                  </a:lnTo>
                  <a:lnTo>
                    <a:pt x="72" y="6"/>
                  </a:lnTo>
                  <a:lnTo>
                    <a:pt x="70" y="6"/>
                  </a:lnTo>
                  <a:lnTo>
                    <a:pt x="68" y="8"/>
                  </a:lnTo>
                  <a:lnTo>
                    <a:pt x="2" y="119"/>
                  </a:lnTo>
                  <a:lnTo>
                    <a:pt x="2" y="121"/>
                  </a:lnTo>
                  <a:lnTo>
                    <a:pt x="0" y="123"/>
                  </a:lnTo>
                  <a:lnTo>
                    <a:pt x="0" y="124"/>
                  </a:lnTo>
                  <a:lnTo>
                    <a:pt x="0" y="126"/>
                  </a:lnTo>
                  <a:lnTo>
                    <a:pt x="0" y="128"/>
                  </a:lnTo>
                  <a:lnTo>
                    <a:pt x="0" y="129"/>
                  </a:lnTo>
                  <a:lnTo>
                    <a:pt x="0" y="131"/>
                  </a:lnTo>
                  <a:lnTo>
                    <a:pt x="2" y="134"/>
                  </a:lnTo>
                  <a:lnTo>
                    <a:pt x="2" y="137"/>
                  </a:lnTo>
                  <a:lnTo>
                    <a:pt x="4" y="139"/>
                  </a:lnTo>
                  <a:lnTo>
                    <a:pt x="78" y="366"/>
                  </a:lnTo>
                  <a:lnTo>
                    <a:pt x="80" y="371"/>
                  </a:lnTo>
                  <a:lnTo>
                    <a:pt x="81" y="374"/>
                  </a:lnTo>
                  <a:lnTo>
                    <a:pt x="83" y="377"/>
                  </a:lnTo>
                  <a:lnTo>
                    <a:pt x="85" y="379"/>
                  </a:lnTo>
                  <a:lnTo>
                    <a:pt x="88" y="380"/>
                  </a:lnTo>
                  <a:lnTo>
                    <a:pt x="90" y="382"/>
                  </a:lnTo>
                  <a:lnTo>
                    <a:pt x="91" y="384"/>
                  </a:lnTo>
                  <a:lnTo>
                    <a:pt x="93" y="384"/>
                  </a:lnTo>
                  <a:lnTo>
                    <a:pt x="94" y="384"/>
                  </a:lnTo>
                  <a:lnTo>
                    <a:pt x="98" y="385"/>
                  </a:lnTo>
                  <a:lnTo>
                    <a:pt x="99" y="385"/>
                  </a:lnTo>
                  <a:lnTo>
                    <a:pt x="103" y="384"/>
                  </a:lnTo>
                  <a:lnTo>
                    <a:pt x="104" y="384"/>
                  </a:lnTo>
                  <a:lnTo>
                    <a:pt x="106" y="384"/>
                  </a:lnTo>
                  <a:lnTo>
                    <a:pt x="109" y="382"/>
                  </a:lnTo>
                  <a:lnTo>
                    <a:pt x="111" y="380"/>
                  </a:lnTo>
                  <a:lnTo>
                    <a:pt x="112" y="380"/>
                  </a:lnTo>
                  <a:lnTo>
                    <a:pt x="115" y="379"/>
                  </a:lnTo>
                  <a:lnTo>
                    <a:pt x="117" y="377"/>
                  </a:lnTo>
                  <a:lnTo>
                    <a:pt x="119" y="375"/>
                  </a:lnTo>
                  <a:lnTo>
                    <a:pt x="120" y="374"/>
                  </a:lnTo>
                  <a:lnTo>
                    <a:pt x="122" y="372"/>
                  </a:lnTo>
                  <a:lnTo>
                    <a:pt x="250" y="256"/>
                  </a:lnTo>
                  <a:lnTo>
                    <a:pt x="252" y="254"/>
                  </a:lnTo>
                  <a:lnTo>
                    <a:pt x="252" y="252"/>
                  </a:lnTo>
                  <a:lnTo>
                    <a:pt x="253" y="251"/>
                  </a:lnTo>
                  <a:lnTo>
                    <a:pt x="253" y="247"/>
                  </a:lnTo>
                  <a:lnTo>
                    <a:pt x="253" y="246"/>
                  </a:lnTo>
                  <a:lnTo>
                    <a:pt x="253" y="244"/>
                  </a:lnTo>
                  <a:lnTo>
                    <a:pt x="253" y="241"/>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87" name="Freeform 55">
              <a:extLst>
                <a:ext uri="{FF2B5EF4-FFF2-40B4-BE49-F238E27FC236}">
                  <a16:creationId xmlns:a16="http://schemas.microsoft.com/office/drawing/2014/main" id="{BD5ED31C-8E44-DB40-9A0A-553B1810A0C8}"/>
                </a:ext>
              </a:extLst>
            </p:cNvPr>
            <p:cNvSpPr>
              <a:spLocks/>
            </p:cNvSpPr>
            <p:nvPr/>
          </p:nvSpPr>
          <p:spPr bwMode="auto">
            <a:xfrm>
              <a:off x="4618" y="258"/>
              <a:ext cx="149" cy="131"/>
            </a:xfrm>
            <a:custGeom>
              <a:avLst/>
              <a:gdLst>
                <a:gd name="T0" fmla="*/ 63 w 149"/>
                <a:gd name="T1" fmla="*/ 3 h 131"/>
                <a:gd name="T2" fmla="*/ 146 w 149"/>
                <a:gd name="T3" fmla="*/ 0 h 131"/>
                <a:gd name="T4" fmla="*/ 149 w 149"/>
                <a:gd name="T5" fmla="*/ 47 h 131"/>
                <a:gd name="T6" fmla="*/ 58 w 149"/>
                <a:gd name="T7" fmla="*/ 130 h 131"/>
                <a:gd name="T8" fmla="*/ 13 w 149"/>
                <a:gd name="T9" fmla="*/ 131 h 131"/>
                <a:gd name="T10" fmla="*/ 0 w 149"/>
                <a:gd name="T11" fmla="*/ 110 h 131"/>
                <a:gd name="T12" fmla="*/ 7 w 149"/>
                <a:gd name="T13" fmla="*/ 96 h 131"/>
                <a:gd name="T14" fmla="*/ 63 w 149"/>
                <a:gd name="T15" fmla="*/ 3 h 131"/>
                <a:gd name="T16" fmla="*/ 0 60000 65536"/>
                <a:gd name="T17" fmla="*/ 0 60000 65536"/>
                <a:gd name="T18" fmla="*/ 0 60000 65536"/>
                <a:gd name="T19" fmla="*/ 0 60000 65536"/>
                <a:gd name="T20" fmla="*/ 0 60000 65536"/>
                <a:gd name="T21" fmla="*/ 0 60000 65536"/>
                <a:gd name="T22" fmla="*/ 0 60000 65536"/>
                <a:gd name="T23" fmla="*/ 0 60000 65536"/>
                <a:gd name="T24" fmla="*/ 0 w 149"/>
                <a:gd name="T25" fmla="*/ 0 h 131"/>
                <a:gd name="T26" fmla="*/ 149 w 149"/>
                <a:gd name="T27" fmla="*/ 131 h 131"/>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49" h="131">
                  <a:moveTo>
                    <a:pt x="63" y="3"/>
                  </a:moveTo>
                  <a:lnTo>
                    <a:pt x="146" y="0"/>
                  </a:lnTo>
                  <a:lnTo>
                    <a:pt x="149" y="47"/>
                  </a:lnTo>
                  <a:lnTo>
                    <a:pt x="58" y="130"/>
                  </a:lnTo>
                  <a:lnTo>
                    <a:pt x="13" y="131"/>
                  </a:lnTo>
                  <a:lnTo>
                    <a:pt x="0" y="110"/>
                  </a:lnTo>
                  <a:lnTo>
                    <a:pt x="7" y="96"/>
                  </a:lnTo>
                  <a:lnTo>
                    <a:pt x="63"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88" name="Freeform 56">
              <a:extLst>
                <a:ext uri="{FF2B5EF4-FFF2-40B4-BE49-F238E27FC236}">
                  <a16:creationId xmlns:a16="http://schemas.microsoft.com/office/drawing/2014/main" id="{6A4F2B2B-66BD-E94C-8F9F-2215BE80FBB1}"/>
                </a:ext>
              </a:extLst>
            </p:cNvPr>
            <p:cNvSpPr>
              <a:spLocks/>
            </p:cNvSpPr>
            <p:nvPr/>
          </p:nvSpPr>
          <p:spPr bwMode="auto">
            <a:xfrm>
              <a:off x="4641" y="256"/>
              <a:ext cx="110" cy="111"/>
            </a:xfrm>
            <a:custGeom>
              <a:avLst/>
              <a:gdLst>
                <a:gd name="T0" fmla="*/ 110 w 110"/>
                <a:gd name="T1" fmla="*/ 0 h 111"/>
                <a:gd name="T2" fmla="*/ 100 w 110"/>
                <a:gd name="T3" fmla="*/ 0 h 111"/>
                <a:gd name="T4" fmla="*/ 0 w 110"/>
                <a:gd name="T5" fmla="*/ 111 h 111"/>
                <a:gd name="T6" fmla="*/ 110 w 110"/>
                <a:gd name="T7" fmla="*/ 0 h 111"/>
                <a:gd name="T8" fmla="*/ 0 60000 65536"/>
                <a:gd name="T9" fmla="*/ 0 60000 65536"/>
                <a:gd name="T10" fmla="*/ 0 60000 65536"/>
                <a:gd name="T11" fmla="*/ 0 60000 65536"/>
                <a:gd name="T12" fmla="*/ 0 w 110"/>
                <a:gd name="T13" fmla="*/ 0 h 111"/>
                <a:gd name="T14" fmla="*/ 110 w 110"/>
                <a:gd name="T15" fmla="*/ 111 h 111"/>
              </a:gdLst>
              <a:ahLst/>
              <a:cxnLst>
                <a:cxn ang="T8">
                  <a:pos x="T0" y="T1"/>
                </a:cxn>
                <a:cxn ang="T9">
                  <a:pos x="T2" y="T3"/>
                </a:cxn>
                <a:cxn ang="T10">
                  <a:pos x="T4" y="T5"/>
                </a:cxn>
                <a:cxn ang="T11">
                  <a:pos x="T6" y="T7"/>
                </a:cxn>
              </a:cxnLst>
              <a:rect l="T12" t="T13" r="T14" b="T15"/>
              <a:pathLst>
                <a:path w="110" h="111">
                  <a:moveTo>
                    <a:pt x="110" y="0"/>
                  </a:moveTo>
                  <a:lnTo>
                    <a:pt x="100" y="0"/>
                  </a:lnTo>
                  <a:lnTo>
                    <a:pt x="0" y="111"/>
                  </a:lnTo>
                  <a:lnTo>
                    <a:pt x="110"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89" name="Freeform 57">
              <a:extLst>
                <a:ext uri="{FF2B5EF4-FFF2-40B4-BE49-F238E27FC236}">
                  <a16:creationId xmlns:a16="http://schemas.microsoft.com/office/drawing/2014/main" id="{6234AEDE-05A2-3A4A-A028-77C032BAAA9A}"/>
                </a:ext>
              </a:extLst>
            </p:cNvPr>
            <p:cNvSpPr>
              <a:spLocks/>
            </p:cNvSpPr>
            <p:nvPr/>
          </p:nvSpPr>
          <p:spPr bwMode="auto">
            <a:xfrm>
              <a:off x="4636" y="258"/>
              <a:ext cx="96" cy="110"/>
            </a:xfrm>
            <a:custGeom>
              <a:avLst/>
              <a:gdLst>
                <a:gd name="T0" fmla="*/ 96 w 96"/>
                <a:gd name="T1" fmla="*/ 0 h 110"/>
                <a:gd name="T2" fmla="*/ 87 w 96"/>
                <a:gd name="T3" fmla="*/ 0 h 110"/>
                <a:gd name="T4" fmla="*/ 0 w 96"/>
                <a:gd name="T5" fmla="*/ 110 h 110"/>
                <a:gd name="T6" fmla="*/ 96 w 96"/>
                <a:gd name="T7" fmla="*/ 0 h 110"/>
                <a:gd name="T8" fmla="*/ 0 60000 65536"/>
                <a:gd name="T9" fmla="*/ 0 60000 65536"/>
                <a:gd name="T10" fmla="*/ 0 60000 65536"/>
                <a:gd name="T11" fmla="*/ 0 60000 65536"/>
                <a:gd name="T12" fmla="*/ 0 w 96"/>
                <a:gd name="T13" fmla="*/ 0 h 110"/>
                <a:gd name="T14" fmla="*/ 96 w 96"/>
                <a:gd name="T15" fmla="*/ 110 h 110"/>
              </a:gdLst>
              <a:ahLst/>
              <a:cxnLst>
                <a:cxn ang="T8">
                  <a:pos x="T0" y="T1"/>
                </a:cxn>
                <a:cxn ang="T9">
                  <a:pos x="T2" y="T3"/>
                </a:cxn>
                <a:cxn ang="T10">
                  <a:pos x="T4" y="T5"/>
                </a:cxn>
                <a:cxn ang="T11">
                  <a:pos x="T6" y="T7"/>
                </a:cxn>
              </a:cxnLst>
              <a:rect l="T12" t="T13" r="T14" b="T15"/>
              <a:pathLst>
                <a:path w="96" h="110">
                  <a:moveTo>
                    <a:pt x="96" y="0"/>
                  </a:moveTo>
                  <a:lnTo>
                    <a:pt x="87" y="0"/>
                  </a:lnTo>
                  <a:lnTo>
                    <a:pt x="0" y="110"/>
                  </a:lnTo>
                  <a:lnTo>
                    <a:pt x="96"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0" name="Freeform 58">
              <a:extLst>
                <a:ext uri="{FF2B5EF4-FFF2-40B4-BE49-F238E27FC236}">
                  <a16:creationId xmlns:a16="http://schemas.microsoft.com/office/drawing/2014/main" id="{CEBE72F9-F2A0-364A-B893-B99381685E4E}"/>
                </a:ext>
              </a:extLst>
            </p:cNvPr>
            <p:cNvSpPr>
              <a:spLocks/>
            </p:cNvSpPr>
            <p:nvPr/>
          </p:nvSpPr>
          <p:spPr bwMode="auto">
            <a:xfrm>
              <a:off x="4630" y="258"/>
              <a:ext cx="84" cy="110"/>
            </a:xfrm>
            <a:custGeom>
              <a:avLst/>
              <a:gdLst>
                <a:gd name="T0" fmla="*/ 84 w 84"/>
                <a:gd name="T1" fmla="*/ 0 h 110"/>
                <a:gd name="T2" fmla="*/ 79 w 84"/>
                <a:gd name="T3" fmla="*/ 0 h 110"/>
                <a:gd name="T4" fmla="*/ 0 w 84"/>
                <a:gd name="T5" fmla="*/ 110 h 110"/>
                <a:gd name="T6" fmla="*/ 84 w 84"/>
                <a:gd name="T7" fmla="*/ 0 h 110"/>
                <a:gd name="T8" fmla="*/ 0 60000 65536"/>
                <a:gd name="T9" fmla="*/ 0 60000 65536"/>
                <a:gd name="T10" fmla="*/ 0 60000 65536"/>
                <a:gd name="T11" fmla="*/ 0 60000 65536"/>
                <a:gd name="T12" fmla="*/ 0 w 84"/>
                <a:gd name="T13" fmla="*/ 0 h 110"/>
                <a:gd name="T14" fmla="*/ 84 w 84"/>
                <a:gd name="T15" fmla="*/ 110 h 110"/>
              </a:gdLst>
              <a:ahLst/>
              <a:cxnLst>
                <a:cxn ang="T8">
                  <a:pos x="T0" y="T1"/>
                </a:cxn>
                <a:cxn ang="T9">
                  <a:pos x="T2" y="T3"/>
                </a:cxn>
                <a:cxn ang="T10">
                  <a:pos x="T4" y="T5"/>
                </a:cxn>
                <a:cxn ang="T11">
                  <a:pos x="T6" y="T7"/>
                </a:cxn>
              </a:cxnLst>
              <a:rect l="T12" t="T13" r="T14" b="T15"/>
              <a:pathLst>
                <a:path w="84" h="110">
                  <a:moveTo>
                    <a:pt x="84" y="0"/>
                  </a:moveTo>
                  <a:lnTo>
                    <a:pt x="79" y="0"/>
                  </a:lnTo>
                  <a:lnTo>
                    <a:pt x="0" y="110"/>
                  </a:lnTo>
                  <a:lnTo>
                    <a:pt x="84"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1" name="Freeform 59">
              <a:extLst>
                <a:ext uri="{FF2B5EF4-FFF2-40B4-BE49-F238E27FC236}">
                  <a16:creationId xmlns:a16="http://schemas.microsoft.com/office/drawing/2014/main" id="{F2C9CAEB-C599-C94C-AE23-DA5289F46964}"/>
                </a:ext>
              </a:extLst>
            </p:cNvPr>
            <p:cNvSpPr>
              <a:spLocks/>
            </p:cNvSpPr>
            <p:nvPr/>
          </p:nvSpPr>
          <p:spPr bwMode="auto">
            <a:xfrm>
              <a:off x="4625" y="260"/>
              <a:ext cx="73" cy="108"/>
            </a:xfrm>
            <a:custGeom>
              <a:avLst/>
              <a:gdLst>
                <a:gd name="T0" fmla="*/ 73 w 73"/>
                <a:gd name="T1" fmla="*/ 0 h 108"/>
                <a:gd name="T2" fmla="*/ 68 w 73"/>
                <a:gd name="T3" fmla="*/ 0 h 108"/>
                <a:gd name="T4" fmla="*/ 0 w 73"/>
                <a:gd name="T5" fmla="*/ 108 h 108"/>
                <a:gd name="T6" fmla="*/ 73 w 73"/>
                <a:gd name="T7" fmla="*/ 0 h 108"/>
                <a:gd name="T8" fmla="*/ 0 60000 65536"/>
                <a:gd name="T9" fmla="*/ 0 60000 65536"/>
                <a:gd name="T10" fmla="*/ 0 60000 65536"/>
                <a:gd name="T11" fmla="*/ 0 60000 65536"/>
                <a:gd name="T12" fmla="*/ 0 w 73"/>
                <a:gd name="T13" fmla="*/ 0 h 108"/>
                <a:gd name="T14" fmla="*/ 73 w 73"/>
                <a:gd name="T15" fmla="*/ 108 h 108"/>
              </a:gdLst>
              <a:ahLst/>
              <a:cxnLst>
                <a:cxn ang="T8">
                  <a:pos x="T0" y="T1"/>
                </a:cxn>
                <a:cxn ang="T9">
                  <a:pos x="T2" y="T3"/>
                </a:cxn>
                <a:cxn ang="T10">
                  <a:pos x="T4" y="T5"/>
                </a:cxn>
                <a:cxn ang="T11">
                  <a:pos x="T6" y="T7"/>
                </a:cxn>
              </a:cxnLst>
              <a:rect l="T12" t="T13" r="T14" b="T15"/>
              <a:pathLst>
                <a:path w="73" h="108">
                  <a:moveTo>
                    <a:pt x="73" y="0"/>
                  </a:moveTo>
                  <a:lnTo>
                    <a:pt x="68" y="0"/>
                  </a:lnTo>
                  <a:lnTo>
                    <a:pt x="0" y="108"/>
                  </a:lnTo>
                  <a:lnTo>
                    <a:pt x="73" y="0"/>
                  </a:lnTo>
                  <a:close/>
                </a:path>
              </a:pathLst>
            </a:custGeom>
            <a:solidFill>
              <a:srgbClr val="93D3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2" name="Freeform 60">
              <a:extLst>
                <a:ext uri="{FF2B5EF4-FFF2-40B4-BE49-F238E27FC236}">
                  <a16:creationId xmlns:a16="http://schemas.microsoft.com/office/drawing/2014/main" id="{A1B94D84-39CB-964B-A8C7-A47A9FB55107}"/>
                </a:ext>
              </a:extLst>
            </p:cNvPr>
            <p:cNvSpPr>
              <a:spLocks/>
            </p:cNvSpPr>
            <p:nvPr/>
          </p:nvSpPr>
          <p:spPr bwMode="auto">
            <a:xfrm>
              <a:off x="4613" y="247"/>
              <a:ext cx="243" cy="369"/>
            </a:xfrm>
            <a:custGeom>
              <a:avLst/>
              <a:gdLst>
                <a:gd name="T0" fmla="*/ 167 w 243"/>
                <a:gd name="T1" fmla="*/ 1 h 369"/>
                <a:gd name="T2" fmla="*/ 166 w 243"/>
                <a:gd name="T3" fmla="*/ 0 h 369"/>
                <a:gd name="T4" fmla="*/ 164 w 243"/>
                <a:gd name="T5" fmla="*/ 0 h 369"/>
                <a:gd name="T6" fmla="*/ 162 w 243"/>
                <a:gd name="T7" fmla="*/ 0 h 369"/>
                <a:gd name="T8" fmla="*/ 161 w 243"/>
                <a:gd name="T9" fmla="*/ 0 h 369"/>
                <a:gd name="T10" fmla="*/ 33 w 243"/>
                <a:gd name="T11" fmla="*/ 118 h 369"/>
                <a:gd name="T12" fmla="*/ 29 w 243"/>
                <a:gd name="T13" fmla="*/ 120 h 369"/>
                <a:gd name="T14" fmla="*/ 25 w 243"/>
                <a:gd name="T15" fmla="*/ 121 h 369"/>
                <a:gd name="T16" fmla="*/ 21 w 243"/>
                <a:gd name="T17" fmla="*/ 121 h 369"/>
                <a:gd name="T18" fmla="*/ 18 w 243"/>
                <a:gd name="T19" fmla="*/ 123 h 369"/>
                <a:gd name="T20" fmla="*/ 15 w 243"/>
                <a:gd name="T21" fmla="*/ 123 h 369"/>
                <a:gd name="T22" fmla="*/ 13 w 243"/>
                <a:gd name="T23" fmla="*/ 123 h 369"/>
                <a:gd name="T24" fmla="*/ 10 w 243"/>
                <a:gd name="T25" fmla="*/ 123 h 369"/>
                <a:gd name="T26" fmla="*/ 10 w 243"/>
                <a:gd name="T27" fmla="*/ 121 h 369"/>
                <a:gd name="T28" fmla="*/ 8 w 243"/>
                <a:gd name="T29" fmla="*/ 120 h 369"/>
                <a:gd name="T30" fmla="*/ 8 w 243"/>
                <a:gd name="T31" fmla="*/ 118 h 369"/>
                <a:gd name="T32" fmla="*/ 7 w 243"/>
                <a:gd name="T33" fmla="*/ 116 h 369"/>
                <a:gd name="T34" fmla="*/ 7 w 243"/>
                <a:gd name="T35" fmla="*/ 115 h 369"/>
                <a:gd name="T36" fmla="*/ 5 w 243"/>
                <a:gd name="T37" fmla="*/ 115 h 369"/>
                <a:gd name="T38" fmla="*/ 4 w 243"/>
                <a:gd name="T39" fmla="*/ 113 h 369"/>
                <a:gd name="T40" fmla="*/ 2 w 243"/>
                <a:gd name="T41" fmla="*/ 115 h 369"/>
                <a:gd name="T42" fmla="*/ 0 w 243"/>
                <a:gd name="T43" fmla="*/ 118 h 369"/>
                <a:gd name="T44" fmla="*/ 0 w 243"/>
                <a:gd name="T45" fmla="*/ 121 h 369"/>
                <a:gd name="T46" fmla="*/ 2 w 243"/>
                <a:gd name="T47" fmla="*/ 126 h 369"/>
                <a:gd name="T48" fmla="*/ 78 w 243"/>
                <a:gd name="T49" fmla="*/ 356 h 369"/>
                <a:gd name="T50" fmla="*/ 80 w 243"/>
                <a:gd name="T51" fmla="*/ 361 h 369"/>
                <a:gd name="T52" fmla="*/ 83 w 243"/>
                <a:gd name="T53" fmla="*/ 366 h 369"/>
                <a:gd name="T54" fmla="*/ 86 w 243"/>
                <a:gd name="T55" fmla="*/ 367 h 369"/>
                <a:gd name="T56" fmla="*/ 88 w 243"/>
                <a:gd name="T57" fmla="*/ 369 h 369"/>
                <a:gd name="T58" fmla="*/ 93 w 243"/>
                <a:gd name="T59" fmla="*/ 369 h 369"/>
                <a:gd name="T60" fmla="*/ 98 w 243"/>
                <a:gd name="T61" fmla="*/ 369 h 369"/>
                <a:gd name="T62" fmla="*/ 101 w 243"/>
                <a:gd name="T63" fmla="*/ 367 h 369"/>
                <a:gd name="T64" fmla="*/ 104 w 243"/>
                <a:gd name="T65" fmla="*/ 366 h 369"/>
                <a:gd name="T66" fmla="*/ 109 w 243"/>
                <a:gd name="T67" fmla="*/ 364 h 369"/>
                <a:gd name="T68" fmla="*/ 110 w 243"/>
                <a:gd name="T69" fmla="*/ 363 h 369"/>
                <a:gd name="T70" fmla="*/ 114 w 243"/>
                <a:gd name="T71" fmla="*/ 359 h 369"/>
                <a:gd name="T72" fmla="*/ 114 w 243"/>
                <a:gd name="T73" fmla="*/ 359 h 369"/>
                <a:gd name="T74" fmla="*/ 243 w 243"/>
                <a:gd name="T75" fmla="*/ 239 h 369"/>
                <a:gd name="T76" fmla="*/ 243 w 243"/>
                <a:gd name="T77" fmla="*/ 235 h 369"/>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243"/>
                <a:gd name="T118" fmla="*/ 0 h 369"/>
                <a:gd name="T119" fmla="*/ 243 w 243"/>
                <a:gd name="T120" fmla="*/ 369 h 369"/>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243" h="369">
                  <a:moveTo>
                    <a:pt x="243" y="235"/>
                  </a:moveTo>
                  <a:lnTo>
                    <a:pt x="167" y="1"/>
                  </a:lnTo>
                  <a:lnTo>
                    <a:pt x="166" y="1"/>
                  </a:lnTo>
                  <a:lnTo>
                    <a:pt x="166" y="0"/>
                  </a:lnTo>
                  <a:lnTo>
                    <a:pt x="164" y="0"/>
                  </a:lnTo>
                  <a:lnTo>
                    <a:pt x="162" y="0"/>
                  </a:lnTo>
                  <a:lnTo>
                    <a:pt x="161" y="0"/>
                  </a:lnTo>
                  <a:lnTo>
                    <a:pt x="33" y="118"/>
                  </a:lnTo>
                  <a:lnTo>
                    <a:pt x="31" y="118"/>
                  </a:lnTo>
                  <a:lnTo>
                    <a:pt x="29" y="120"/>
                  </a:lnTo>
                  <a:lnTo>
                    <a:pt x="28" y="120"/>
                  </a:lnTo>
                  <a:lnTo>
                    <a:pt x="25" y="121"/>
                  </a:lnTo>
                  <a:lnTo>
                    <a:pt x="23" y="121"/>
                  </a:lnTo>
                  <a:lnTo>
                    <a:pt x="21" y="121"/>
                  </a:lnTo>
                  <a:lnTo>
                    <a:pt x="20" y="123"/>
                  </a:lnTo>
                  <a:lnTo>
                    <a:pt x="18" y="123"/>
                  </a:lnTo>
                  <a:lnTo>
                    <a:pt x="17" y="123"/>
                  </a:lnTo>
                  <a:lnTo>
                    <a:pt x="15" y="123"/>
                  </a:lnTo>
                  <a:lnTo>
                    <a:pt x="13" y="123"/>
                  </a:lnTo>
                  <a:lnTo>
                    <a:pt x="12" y="123"/>
                  </a:lnTo>
                  <a:lnTo>
                    <a:pt x="10" y="123"/>
                  </a:lnTo>
                  <a:lnTo>
                    <a:pt x="10" y="121"/>
                  </a:lnTo>
                  <a:lnTo>
                    <a:pt x="8" y="120"/>
                  </a:lnTo>
                  <a:lnTo>
                    <a:pt x="8" y="118"/>
                  </a:lnTo>
                  <a:lnTo>
                    <a:pt x="8" y="116"/>
                  </a:lnTo>
                  <a:lnTo>
                    <a:pt x="7" y="116"/>
                  </a:lnTo>
                  <a:lnTo>
                    <a:pt x="7" y="115"/>
                  </a:lnTo>
                  <a:lnTo>
                    <a:pt x="5" y="115"/>
                  </a:lnTo>
                  <a:lnTo>
                    <a:pt x="5" y="113"/>
                  </a:lnTo>
                  <a:lnTo>
                    <a:pt x="4" y="113"/>
                  </a:lnTo>
                  <a:lnTo>
                    <a:pt x="4" y="115"/>
                  </a:lnTo>
                  <a:lnTo>
                    <a:pt x="2" y="115"/>
                  </a:lnTo>
                  <a:lnTo>
                    <a:pt x="2" y="116"/>
                  </a:lnTo>
                  <a:lnTo>
                    <a:pt x="0" y="118"/>
                  </a:lnTo>
                  <a:lnTo>
                    <a:pt x="0" y="120"/>
                  </a:lnTo>
                  <a:lnTo>
                    <a:pt x="0" y="121"/>
                  </a:lnTo>
                  <a:lnTo>
                    <a:pt x="2" y="124"/>
                  </a:lnTo>
                  <a:lnTo>
                    <a:pt x="2" y="126"/>
                  </a:lnTo>
                  <a:lnTo>
                    <a:pt x="4" y="128"/>
                  </a:lnTo>
                  <a:lnTo>
                    <a:pt x="78" y="356"/>
                  </a:lnTo>
                  <a:lnTo>
                    <a:pt x="80" y="359"/>
                  </a:lnTo>
                  <a:lnTo>
                    <a:pt x="80" y="361"/>
                  </a:lnTo>
                  <a:lnTo>
                    <a:pt x="81" y="364"/>
                  </a:lnTo>
                  <a:lnTo>
                    <a:pt x="83" y="366"/>
                  </a:lnTo>
                  <a:lnTo>
                    <a:pt x="85" y="367"/>
                  </a:lnTo>
                  <a:lnTo>
                    <a:pt x="86" y="367"/>
                  </a:lnTo>
                  <a:lnTo>
                    <a:pt x="88" y="369"/>
                  </a:lnTo>
                  <a:lnTo>
                    <a:pt x="91" y="369"/>
                  </a:lnTo>
                  <a:lnTo>
                    <a:pt x="93" y="369"/>
                  </a:lnTo>
                  <a:lnTo>
                    <a:pt x="94" y="369"/>
                  </a:lnTo>
                  <a:lnTo>
                    <a:pt x="98" y="369"/>
                  </a:lnTo>
                  <a:lnTo>
                    <a:pt x="99" y="369"/>
                  </a:lnTo>
                  <a:lnTo>
                    <a:pt x="101" y="367"/>
                  </a:lnTo>
                  <a:lnTo>
                    <a:pt x="102" y="367"/>
                  </a:lnTo>
                  <a:lnTo>
                    <a:pt x="104" y="366"/>
                  </a:lnTo>
                  <a:lnTo>
                    <a:pt x="107" y="366"/>
                  </a:lnTo>
                  <a:lnTo>
                    <a:pt x="109" y="364"/>
                  </a:lnTo>
                  <a:lnTo>
                    <a:pt x="109" y="363"/>
                  </a:lnTo>
                  <a:lnTo>
                    <a:pt x="110" y="363"/>
                  </a:lnTo>
                  <a:lnTo>
                    <a:pt x="112" y="361"/>
                  </a:lnTo>
                  <a:lnTo>
                    <a:pt x="114" y="359"/>
                  </a:lnTo>
                  <a:lnTo>
                    <a:pt x="242" y="241"/>
                  </a:lnTo>
                  <a:lnTo>
                    <a:pt x="243" y="239"/>
                  </a:lnTo>
                  <a:lnTo>
                    <a:pt x="243" y="238"/>
                  </a:lnTo>
                  <a:lnTo>
                    <a:pt x="243" y="23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3" name="Freeform 61">
              <a:extLst>
                <a:ext uri="{FF2B5EF4-FFF2-40B4-BE49-F238E27FC236}">
                  <a16:creationId xmlns:a16="http://schemas.microsoft.com/office/drawing/2014/main" id="{5359A85B-E95E-204B-BC1C-2F6F81F0F2D6}"/>
                </a:ext>
              </a:extLst>
            </p:cNvPr>
            <p:cNvSpPr>
              <a:spLocks/>
            </p:cNvSpPr>
            <p:nvPr/>
          </p:nvSpPr>
          <p:spPr bwMode="auto">
            <a:xfrm>
              <a:off x="4652" y="258"/>
              <a:ext cx="196" cy="228"/>
            </a:xfrm>
            <a:custGeom>
              <a:avLst/>
              <a:gdLst>
                <a:gd name="T0" fmla="*/ 120 w 196"/>
                <a:gd name="T1" fmla="*/ 10 h 228"/>
                <a:gd name="T2" fmla="*/ 193 w 196"/>
                <a:gd name="T3" fmla="*/ 228 h 228"/>
                <a:gd name="T4" fmla="*/ 196 w 196"/>
                <a:gd name="T5" fmla="*/ 224 h 228"/>
                <a:gd name="T6" fmla="*/ 123 w 196"/>
                <a:gd name="T7" fmla="*/ 0 h 228"/>
                <a:gd name="T8" fmla="*/ 0 w 196"/>
                <a:gd name="T9" fmla="*/ 112 h 228"/>
                <a:gd name="T10" fmla="*/ 3 w 196"/>
                <a:gd name="T11" fmla="*/ 118 h 228"/>
                <a:gd name="T12" fmla="*/ 120 w 196"/>
                <a:gd name="T13" fmla="*/ 10 h 228"/>
                <a:gd name="T14" fmla="*/ 0 60000 65536"/>
                <a:gd name="T15" fmla="*/ 0 60000 65536"/>
                <a:gd name="T16" fmla="*/ 0 60000 65536"/>
                <a:gd name="T17" fmla="*/ 0 60000 65536"/>
                <a:gd name="T18" fmla="*/ 0 60000 65536"/>
                <a:gd name="T19" fmla="*/ 0 60000 65536"/>
                <a:gd name="T20" fmla="*/ 0 60000 65536"/>
                <a:gd name="T21" fmla="*/ 0 w 196"/>
                <a:gd name="T22" fmla="*/ 0 h 228"/>
                <a:gd name="T23" fmla="*/ 196 w 196"/>
                <a:gd name="T24" fmla="*/ 228 h 2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6" h="228">
                  <a:moveTo>
                    <a:pt x="120" y="10"/>
                  </a:moveTo>
                  <a:lnTo>
                    <a:pt x="193" y="228"/>
                  </a:lnTo>
                  <a:lnTo>
                    <a:pt x="196" y="224"/>
                  </a:lnTo>
                  <a:lnTo>
                    <a:pt x="123" y="0"/>
                  </a:lnTo>
                  <a:lnTo>
                    <a:pt x="0" y="112"/>
                  </a:lnTo>
                  <a:lnTo>
                    <a:pt x="3" y="118"/>
                  </a:lnTo>
                  <a:lnTo>
                    <a:pt x="120" y="10"/>
                  </a:lnTo>
                  <a:close/>
                </a:path>
              </a:pathLst>
            </a:custGeom>
            <a:solidFill>
              <a:srgbClr val="4CB7E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4" name="Freeform 62">
              <a:extLst>
                <a:ext uri="{FF2B5EF4-FFF2-40B4-BE49-F238E27FC236}">
                  <a16:creationId xmlns:a16="http://schemas.microsoft.com/office/drawing/2014/main" id="{8A14CA30-1C05-4947-9958-F72C50A47496}"/>
                </a:ext>
              </a:extLst>
            </p:cNvPr>
            <p:cNvSpPr>
              <a:spLocks/>
            </p:cNvSpPr>
            <p:nvPr/>
          </p:nvSpPr>
          <p:spPr bwMode="auto">
            <a:xfrm>
              <a:off x="4626" y="375"/>
              <a:ext cx="94" cy="231"/>
            </a:xfrm>
            <a:custGeom>
              <a:avLst/>
              <a:gdLst>
                <a:gd name="T0" fmla="*/ 78 w 94"/>
                <a:gd name="T1" fmla="*/ 231 h 231"/>
                <a:gd name="T2" fmla="*/ 76 w 94"/>
                <a:gd name="T3" fmla="*/ 231 h 231"/>
                <a:gd name="T4" fmla="*/ 76 w 94"/>
                <a:gd name="T5" fmla="*/ 230 h 231"/>
                <a:gd name="T6" fmla="*/ 75 w 94"/>
                <a:gd name="T7" fmla="*/ 230 h 231"/>
                <a:gd name="T8" fmla="*/ 75 w 94"/>
                <a:gd name="T9" fmla="*/ 230 h 231"/>
                <a:gd name="T10" fmla="*/ 73 w 94"/>
                <a:gd name="T11" fmla="*/ 228 h 231"/>
                <a:gd name="T12" fmla="*/ 73 w 94"/>
                <a:gd name="T13" fmla="*/ 226 h 231"/>
                <a:gd name="T14" fmla="*/ 73 w 94"/>
                <a:gd name="T15" fmla="*/ 225 h 231"/>
                <a:gd name="T16" fmla="*/ 72 w 94"/>
                <a:gd name="T17" fmla="*/ 223 h 231"/>
                <a:gd name="T18" fmla="*/ 72 w 94"/>
                <a:gd name="T19" fmla="*/ 222 h 231"/>
                <a:gd name="T20" fmla="*/ 70 w 94"/>
                <a:gd name="T21" fmla="*/ 217 h 231"/>
                <a:gd name="T22" fmla="*/ 67 w 94"/>
                <a:gd name="T23" fmla="*/ 209 h 231"/>
                <a:gd name="T24" fmla="*/ 63 w 94"/>
                <a:gd name="T25" fmla="*/ 197 h 231"/>
                <a:gd name="T26" fmla="*/ 59 w 94"/>
                <a:gd name="T27" fmla="*/ 184 h 231"/>
                <a:gd name="T28" fmla="*/ 54 w 94"/>
                <a:gd name="T29" fmla="*/ 168 h 231"/>
                <a:gd name="T30" fmla="*/ 49 w 94"/>
                <a:gd name="T31" fmla="*/ 152 h 231"/>
                <a:gd name="T32" fmla="*/ 42 w 94"/>
                <a:gd name="T33" fmla="*/ 134 h 231"/>
                <a:gd name="T34" fmla="*/ 36 w 94"/>
                <a:gd name="T35" fmla="*/ 116 h 231"/>
                <a:gd name="T36" fmla="*/ 31 w 94"/>
                <a:gd name="T37" fmla="*/ 97 h 231"/>
                <a:gd name="T38" fmla="*/ 25 w 94"/>
                <a:gd name="T39" fmla="*/ 79 h 231"/>
                <a:gd name="T40" fmla="*/ 18 w 94"/>
                <a:gd name="T41" fmla="*/ 61 h 231"/>
                <a:gd name="T42" fmla="*/ 13 w 94"/>
                <a:gd name="T43" fmla="*/ 45 h 231"/>
                <a:gd name="T44" fmla="*/ 8 w 94"/>
                <a:gd name="T45" fmla="*/ 30 h 231"/>
                <a:gd name="T46" fmla="*/ 4 w 94"/>
                <a:gd name="T47" fmla="*/ 16 h 231"/>
                <a:gd name="T48" fmla="*/ 0 w 94"/>
                <a:gd name="T49" fmla="*/ 5 h 231"/>
                <a:gd name="T50" fmla="*/ 4 w 94"/>
                <a:gd name="T51" fmla="*/ 5 h 231"/>
                <a:gd name="T52" fmla="*/ 5 w 94"/>
                <a:gd name="T53" fmla="*/ 5 h 231"/>
                <a:gd name="T54" fmla="*/ 8 w 94"/>
                <a:gd name="T55" fmla="*/ 5 h 231"/>
                <a:gd name="T56" fmla="*/ 12 w 94"/>
                <a:gd name="T57" fmla="*/ 5 h 231"/>
                <a:gd name="T58" fmla="*/ 13 w 94"/>
                <a:gd name="T59" fmla="*/ 3 h 231"/>
                <a:gd name="T60" fmla="*/ 16 w 94"/>
                <a:gd name="T61" fmla="*/ 1 h 231"/>
                <a:gd name="T62" fmla="*/ 18 w 94"/>
                <a:gd name="T63" fmla="*/ 1 h 231"/>
                <a:gd name="T64" fmla="*/ 20 w 94"/>
                <a:gd name="T65" fmla="*/ 0 h 231"/>
                <a:gd name="T66" fmla="*/ 94 w 94"/>
                <a:gd name="T67" fmla="*/ 225 h 231"/>
                <a:gd name="T68" fmla="*/ 93 w 94"/>
                <a:gd name="T69" fmla="*/ 226 h 231"/>
                <a:gd name="T70" fmla="*/ 91 w 94"/>
                <a:gd name="T71" fmla="*/ 228 h 231"/>
                <a:gd name="T72" fmla="*/ 88 w 94"/>
                <a:gd name="T73" fmla="*/ 230 h 231"/>
                <a:gd name="T74" fmla="*/ 86 w 94"/>
                <a:gd name="T75" fmla="*/ 230 h 231"/>
                <a:gd name="T76" fmla="*/ 85 w 94"/>
                <a:gd name="T77" fmla="*/ 231 h 231"/>
                <a:gd name="T78" fmla="*/ 81 w 94"/>
                <a:gd name="T79" fmla="*/ 231 h 231"/>
                <a:gd name="T80" fmla="*/ 78 w 94"/>
                <a:gd name="T81" fmla="*/ 231 h 231"/>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w 94"/>
                <a:gd name="T124" fmla="*/ 0 h 231"/>
                <a:gd name="T125" fmla="*/ 94 w 94"/>
                <a:gd name="T126" fmla="*/ 231 h 231"/>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T123" t="T124" r="T125" b="T126"/>
              <a:pathLst>
                <a:path w="94" h="231">
                  <a:moveTo>
                    <a:pt x="78" y="231"/>
                  </a:moveTo>
                  <a:lnTo>
                    <a:pt x="76" y="231"/>
                  </a:lnTo>
                  <a:lnTo>
                    <a:pt x="76" y="230"/>
                  </a:lnTo>
                  <a:lnTo>
                    <a:pt x="75" y="230"/>
                  </a:lnTo>
                  <a:lnTo>
                    <a:pt x="73" y="228"/>
                  </a:lnTo>
                  <a:lnTo>
                    <a:pt x="73" y="226"/>
                  </a:lnTo>
                  <a:lnTo>
                    <a:pt x="73" y="225"/>
                  </a:lnTo>
                  <a:lnTo>
                    <a:pt x="72" y="223"/>
                  </a:lnTo>
                  <a:lnTo>
                    <a:pt x="72" y="222"/>
                  </a:lnTo>
                  <a:lnTo>
                    <a:pt x="70" y="217"/>
                  </a:lnTo>
                  <a:lnTo>
                    <a:pt x="67" y="209"/>
                  </a:lnTo>
                  <a:lnTo>
                    <a:pt x="63" y="197"/>
                  </a:lnTo>
                  <a:lnTo>
                    <a:pt x="59" y="184"/>
                  </a:lnTo>
                  <a:lnTo>
                    <a:pt x="54" y="168"/>
                  </a:lnTo>
                  <a:lnTo>
                    <a:pt x="49" y="152"/>
                  </a:lnTo>
                  <a:lnTo>
                    <a:pt x="42" y="134"/>
                  </a:lnTo>
                  <a:lnTo>
                    <a:pt x="36" y="116"/>
                  </a:lnTo>
                  <a:lnTo>
                    <a:pt x="31" y="97"/>
                  </a:lnTo>
                  <a:lnTo>
                    <a:pt x="25" y="79"/>
                  </a:lnTo>
                  <a:lnTo>
                    <a:pt x="18" y="61"/>
                  </a:lnTo>
                  <a:lnTo>
                    <a:pt x="13" y="45"/>
                  </a:lnTo>
                  <a:lnTo>
                    <a:pt x="8" y="30"/>
                  </a:lnTo>
                  <a:lnTo>
                    <a:pt x="4" y="16"/>
                  </a:lnTo>
                  <a:lnTo>
                    <a:pt x="0" y="5"/>
                  </a:lnTo>
                  <a:lnTo>
                    <a:pt x="4" y="5"/>
                  </a:lnTo>
                  <a:lnTo>
                    <a:pt x="5" y="5"/>
                  </a:lnTo>
                  <a:lnTo>
                    <a:pt x="8" y="5"/>
                  </a:lnTo>
                  <a:lnTo>
                    <a:pt x="12" y="5"/>
                  </a:lnTo>
                  <a:lnTo>
                    <a:pt x="13" y="3"/>
                  </a:lnTo>
                  <a:lnTo>
                    <a:pt x="16" y="1"/>
                  </a:lnTo>
                  <a:lnTo>
                    <a:pt x="18" y="1"/>
                  </a:lnTo>
                  <a:lnTo>
                    <a:pt x="20" y="0"/>
                  </a:lnTo>
                  <a:lnTo>
                    <a:pt x="94" y="225"/>
                  </a:lnTo>
                  <a:lnTo>
                    <a:pt x="93" y="226"/>
                  </a:lnTo>
                  <a:lnTo>
                    <a:pt x="91" y="228"/>
                  </a:lnTo>
                  <a:lnTo>
                    <a:pt x="88" y="230"/>
                  </a:lnTo>
                  <a:lnTo>
                    <a:pt x="86" y="230"/>
                  </a:lnTo>
                  <a:lnTo>
                    <a:pt x="85" y="231"/>
                  </a:lnTo>
                  <a:lnTo>
                    <a:pt x="81" y="231"/>
                  </a:lnTo>
                  <a:lnTo>
                    <a:pt x="78" y="231"/>
                  </a:lnTo>
                  <a:close/>
                </a:path>
              </a:pathLst>
            </a:custGeom>
            <a:solidFill>
              <a:srgbClr val="0099D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5" name="Freeform 63">
              <a:extLst>
                <a:ext uri="{FF2B5EF4-FFF2-40B4-BE49-F238E27FC236}">
                  <a16:creationId xmlns:a16="http://schemas.microsoft.com/office/drawing/2014/main" id="{174F2776-300A-CB4F-8551-2644FDDB466F}"/>
                </a:ext>
              </a:extLst>
            </p:cNvPr>
            <p:cNvSpPr>
              <a:spLocks/>
            </p:cNvSpPr>
            <p:nvPr/>
          </p:nvSpPr>
          <p:spPr bwMode="auto">
            <a:xfrm>
              <a:off x="4626" y="375"/>
              <a:ext cx="81" cy="231"/>
            </a:xfrm>
            <a:custGeom>
              <a:avLst/>
              <a:gdLst>
                <a:gd name="T0" fmla="*/ 80 w 81"/>
                <a:gd name="T1" fmla="*/ 226 h 231"/>
                <a:gd name="T2" fmla="*/ 75 w 81"/>
                <a:gd name="T3" fmla="*/ 212 h 231"/>
                <a:gd name="T4" fmla="*/ 67 w 81"/>
                <a:gd name="T5" fmla="*/ 188 h 231"/>
                <a:gd name="T6" fmla="*/ 57 w 81"/>
                <a:gd name="T7" fmla="*/ 157 h 231"/>
                <a:gd name="T8" fmla="*/ 44 w 81"/>
                <a:gd name="T9" fmla="*/ 120 h 231"/>
                <a:gd name="T10" fmla="*/ 33 w 81"/>
                <a:gd name="T11" fmla="*/ 84 h 231"/>
                <a:gd name="T12" fmla="*/ 21 w 81"/>
                <a:gd name="T13" fmla="*/ 50 h 231"/>
                <a:gd name="T14" fmla="*/ 12 w 81"/>
                <a:gd name="T15" fmla="*/ 21 h 231"/>
                <a:gd name="T16" fmla="*/ 10 w 81"/>
                <a:gd name="T17" fmla="*/ 9 h 231"/>
                <a:gd name="T18" fmla="*/ 13 w 81"/>
                <a:gd name="T19" fmla="*/ 9 h 231"/>
                <a:gd name="T20" fmla="*/ 16 w 81"/>
                <a:gd name="T21" fmla="*/ 8 h 231"/>
                <a:gd name="T22" fmla="*/ 21 w 81"/>
                <a:gd name="T23" fmla="*/ 8 h 231"/>
                <a:gd name="T24" fmla="*/ 20 w 81"/>
                <a:gd name="T25" fmla="*/ 0 h 231"/>
                <a:gd name="T26" fmla="*/ 16 w 81"/>
                <a:gd name="T27" fmla="*/ 1 h 231"/>
                <a:gd name="T28" fmla="*/ 12 w 81"/>
                <a:gd name="T29" fmla="*/ 5 h 231"/>
                <a:gd name="T30" fmla="*/ 5 w 81"/>
                <a:gd name="T31" fmla="*/ 5 h 231"/>
                <a:gd name="T32" fmla="*/ 0 w 81"/>
                <a:gd name="T33" fmla="*/ 5 h 231"/>
                <a:gd name="T34" fmla="*/ 8 w 81"/>
                <a:gd name="T35" fmla="*/ 30 h 231"/>
                <a:gd name="T36" fmla="*/ 18 w 81"/>
                <a:gd name="T37" fmla="*/ 61 h 231"/>
                <a:gd name="T38" fmla="*/ 31 w 81"/>
                <a:gd name="T39" fmla="*/ 97 h 231"/>
                <a:gd name="T40" fmla="*/ 42 w 81"/>
                <a:gd name="T41" fmla="*/ 134 h 231"/>
                <a:gd name="T42" fmla="*/ 54 w 81"/>
                <a:gd name="T43" fmla="*/ 168 h 231"/>
                <a:gd name="T44" fmla="*/ 63 w 81"/>
                <a:gd name="T45" fmla="*/ 197 h 231"/>
                <a:gd name="T46" fmla="*/ 70 w 81"/>
                <a:gd name="T47" fmla="*/ 217 h 231"/>
                <a:gd name="T48" fmla="*/ 72 w 81"/>
                <a:gd name="T49" fmla="*/ 223 h 231"/>
                <a:gd name="T50" fmla="*/ 73 w 81"/>
                <a:gd name="T51" fmla="*/ 226 h 231"/>
                <a:gd name="T52" fmla="*/ 75 w 81"/>
                <a:gd name="T53" fmla="*/ 230 h 231"/>
                <a:gd name="T54" fmla="*/ 76 w 81"/>
                <a:gd name="T55" fmla="*/ 230 h 231"/>
                <a:gd name="T56" fmla="*/ 78 w 81"/>
                <a:gd name="T57" fmla="*/ 231 h 231"/>
                <a:gd name="T58" fmla="*/ 80 w 81"/>
                <a:gd name="T59" fmla="*/ 231 h 231"/>
                <a:gd name="T60" fmla="*/ 81 w 81"/>
                <a:gd name="T61" fmla="*/ 231 h 231"/>
                <a:gd name="T62" fmla="*/ 81 w 81"/>
                <a:gd name="T63" fmla="*/ 230 h 231"/>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81"/>
                <a:gd name="T97" fmla="*/ 0 h 231"/>
                <a:gd name="T98" fmla="*/ 81 w 81"/>
                <a:gd name="T99" fmla="*/ 231 h 231"/>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81" h="231">
                  <a:moveTo>
                    <a:pt x="80" y="228"/>
                  </a:moveTo>
                  <a:lnTo>
                    <a:pt x="80" y="226"/>
                  </a:lnTo>
                  <a:lnTo>
                    <a:pt x="78" y="220"/>
                  </a:lnTo>
                  <a:lnTo>
                    <a:pt x="75" y="212"/>
                  </a:lnTo>
                  <a:lnTo>
                    <a:pt x="72" y="201"/>
                  </a:lnTo>
                  <a:lnTo>
                    <a:pt x="67" y="188"/>
                  </a:lnTo>
                  <a:lnTo>
                    <a:pt x="62" y="173"/>
                  </a:lnTo>
                  <a:lnTo>
                    <a:pt x="57" y="157"/>
                  </a:lnTo>
                  <a:lnTo>
                    <a:pt x="50" y="139"/>
                  </a:lnTo>
                  <a:lnTo>
                    <a:pt x="44" y="120"/>
                  </a:lnTo>
                  <a:lnTo>
                    <a:pt x="39" y="102"/>
                  </a:lnTo>
                  <a:lnTo>
                    <a:pt x="33" y="84"/>
                  </a:lnTo>
                  <a:lnTo>
                    <a:pt x="26" y="66"/>
                  </a:lnTo>
                  <a:lnTo>
                    <a:pt x="21" y="50"/>
                  </a:lnTo>
                  <a:lnTo>
                    <a:pt x="16" y="34"/>
                  </a:lnTo>
                  <a:lnTo>
                    <a:pt x="12" y="21"/>
                  </a:lnTo>
                  <a:lnTo>
                    <a:pt x="8" y="9"/>
                  </a:lnTo>
                  <a:lnTo>
                    <a:pt x="10" y="9"/>
                  </a:lnTo>
                  <a:lnTo>
                    <a:pt x="12" y="9"/>
                  </a:lnTo>
                  <a:lnTo>
                    <a:pt x="13" y="9"/>
                  </a:lnTo>
                  <a:lnTo>
                    <a:pt x="15" y="9"/>
                  </a:lnTo>
                  <a:lnTo>
                    <a:pt x="16" y="8"/>
                  </a:lnTo>
                  <a:lnTo>
                    <a:pt x="20" y="8"/>
                  </a:lnTo>
                  <a:lnTo>
                    <a:pt x="21" y="8"/>
                  </a:lnTo>
                  <a:lnTo>
                    <a:pt x="23" y="6"/>
                  </a:lnTo>
                  <a:lnTo>
                    <a:pt x="20" y="0"/>
                  </a:lnTo>
                  <a:lnTo>
                    <a:pt x="18" y="1"/>
                  </a:lnTo>
                  <a:lnTo>
                    <a:pt x="16" y="1"/>
                  </a:lnTo>
                  <a:lnTo>
                    <a:pt x="13" y="3"/>
                  </a:lnTo>
                  <a:lnTo>
                    <a:pt x="12" y="5"/>
                  </a:lnTo>
                  <a:lnTo>
                    <a:pt x="8" y="5"/>
                  </a:lnTo>
                  <a:lnTo>
                    <a:pt x="5" y="5"/>
                  </a:lnTo>
                  <a:lnTo>
                    <a:pt x="4" y="5"/>
                  </a:lnTo>
                  <a:lnTo>
                    <a:pt x="0" y="5"/>
                  </a:lnTo>
                  <a:lnTo>
                    <a:pt x="4" y="16"/>
                  </a:lnTo>
                  <a:lnTo>
                    <a:pt x="8" y="30"/>
                  </a:lnTo>
                  <a:lnTo>
                    <a:pt x="13" y="45"/>
                  </a:lnTo>
                  <a:lnTo>
                    <a:pt x="18" y="61"/>
                  </a:lnTo>
                  <a:lnTo>
                    <a:pt x="25" y="79"/>
                  </a:lnTo>
                  <a:lnTo>
                    <a:pt x="31" y="97"/>
                  </a:lnTo>
                  <a:lnTo>
                    <a:pt x="36" y="116"/>
                  </a:lnTo>
                  <a:lnTo>
                    <a:pt x="42" y="134"/>
                  </a:lnTo>
                  <a:lnTo>
                    <a:pt x="49" y="152"/>
                  </a:lnTo>
                  <a:lnTo>
                    <a:pt x="54" y="168"/>
                  </a:lnTo>
                  <a:lnTo>
                    <a:pt x="59" y="184"/>
                  </a:lnTo>
                  <a:lnTo>
                    <a:pt x="63" y="197"/>
                  </a:lnTo>
                  <a:lnTo>
                    <a:pt x="67" y="209"/>
                  </a:lnTo>
                  <a:lnTo>
                    <a:pt x="70" y="217"/>
                  </a:lnTo>
                  <a:lnTo>
                    <a:pt x="72" y="222"/>
                  </a:lnTo>
                  <a:lnTo>
                    <a:pt x="72" y="223"/>
                  </a:lnTo>
                  <a:lnTo>
                    <a:pt x="73" y="225"/>
                  </a:lnTo>
                  <a:lnTo>
                    <a:pt x="73" y="226"/>
                  </a:lnTo>
                  <a:lnTo>
                    <a:pt x="73" y="228"/>
                  </a:lnTo>
                  <a:lnTo>
                    <a:pt x="75" y="230"/>
                  </a:lnTo>
                  <a:lnTo>
                    <a:pt x="76" y="230"/>
                  </a:lnTo>
                  <a:lnTo>
                    <a:pt x="76" y="231"/>
                  </a:lnTo>
                  <a:lnTo>
                    <a:pt x="78" y="231"/>
                  </a:lnTo>
                  <a:lnTo>
                    <a:pt x="80" y="231"/>
                  </a:lnTo>
                  <a:lnTo>
                    <a:pt x="81" y="231"/>
                  </a:lnTo>
                  <a:lnTo>
                    <a:pt x="81" y="230"/>
                  </a:lnTo>
                  <a:lnTo>
                    <a:pt x="80" y="228"/>
                  </a:lnTo>
                  <a:close/>
                </a:path>
              </a:pathLst>
            </a:custGeom>
            <a:solidFill>
              <a:srgbClr val="0060A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6" name="Freeform 64">
              <a:extLst>
                <a:ext uri="{FF2B5EF4-FFF2-40B4-BE49-F238E27FC236}">
                  <a16:creationId xmlns:a16="http://schemas.microsoft.com/office/drawing/2014/main" id="{B477EBA8-098D-1A41-A430-E4282561514E}"/>
                </a:ext>
              </a:extLst>
            </p:cNvPr>
            <p:cNvSpPr>
              <a:spLocks/>
            </p:cNvSpPr>
            <p:nvPr/>
          </p:nvSpPr>
          <p:spPr bwMode="auto">
            <a:xfrm>
              <a:off x="4613" y="252"/>
              <a:ext cx="72" cy="119"/>
            </a:xfrm>
            <a:custGeom>
              <a:avLst/>
              <a:gdLst>
                <a:gd name="T0" fmla="*/ 7 w 72"/>
                <a:gd name="T1" fmla="*/ 116 h 119"/>
                <a:gd name="T2" fmla="*/ 72 w 72"/>
                <a:gd name="T3" fmla="*/ 8 h 119"/>
                <a:gd name="T4" fmla="*/ 72 w 72"/>
                <a:gd name="T5" fmla="*/ 6 h 119"/>
                <a:gd name="T6" fmla="*/ 72 w 72"/>
                <a:gd name="T7" fmla="*/ 4 h 119"/>
                <a:gd name="T8" fmla="*/ 72 w 72"/>
                <a:gd name="T9" fmla="*/ 3 h 119"/>
                <a:gd name="T10" fmla="*/ 70 w 72"/>
                <a:gd name="T11" fmla="*/ 1 h 119"/>
                <a:gd name="T12" fmla="*/ 70 w 72"/>
                <a:gd name="T13" fmla="*/ 0 h 119"/>
                <a:gd name="T14" fmla="*/ 70 w 72"/>
                <a:gd name="T15" fmla="*/ 0 h 119"/>
                <a:gd name="T16" fmla="*/ 68 w 72"/>
                <a:gd name="T17" fmla="*/ 0 h 119"/>
                <a:gd name="T18" fmla="*/ 68 w 72"/>
                <a:gd name="T19" fmla="*/ 0 h 119"/>
                <a:gd name="T20" fmla="*/ 67 w 72"/>
                <a:gd name="T21" fmla="*/ 0 h 119"/>
                <a:gd name="T22" fmla="*/ 67 w 72"/>
                <a:gd name="T23" fmla="*/ 0 h 119"/>
                <a:gd name="T24" fmla="*/ 65 w 72"/>
                <a:gd name="T25" fmla="*/ 1 h 119"/>
                <a:gd name="T26" fmla="*/ 65 w 72"/>
                <a:gd name="T27" fmla="*/ 1 h 119"/>
                <a:gd name="T28" fmla="*/ 2 w 72"/>
                <a:gd name="T29" fmla="*/ 111 h 119"/>
                <a:gd name="T30" fmla="*/ 0 w 72"/>
                <a:gd name="T31" fmla="*/ 113 h 119"/>
                <a:gd name="T32" fmla="*/ 0 w 72"/>
                <a:gd name="T33" fmla="*/ 115 h 119"/>
                <a:gd name="T34" fmla="*/ 0 w 72"/>
                <a:gd name="T35" fmla="*/ 116 h 119"/>
                <a:gd name="T36" fmla="*/ 2 w 72"/>
                <a:gd name="T37" fmla="*/ 118 h 119"/>
                <a:gd name="T38" fmla="*/ 2 w 72"/>
                <a:gd name="T39" fmla="*/ 118 h 119"/>
                <a:gd name="T40" fmla="*/ 4 w 72"/>
                <a:gd name="T41" fmla="*/ 119 h 119"/>
                <a:gd name="T42" fmla="*/ 4 w 72"/>
                <a:gd name="T43" fmla="*/ 119 h 119"/>
                <a:gd name="T44" fmla="*/ 5 w 72"/>
                <a:gd name="T45" fmla="*/ 119 h 119"/>
                <a:gd name="T46" fmla="*/ 5 w 72"/>
                <a:gd name="T47" fmla="*/ 119 h 119"/>
                <a:gd name="T48" fmla="*/ 7 w 72"/>
                <a:gd name="T49" fmla="*/ 118 h 119"/>
                <a:gd name="T50" fmla="*/ 7 w 72"/>
                <a:gd name="T51" fmla="*/ 118 h 119"/>
                <a:gd name="T52" fmla="*/ 7 w 72"/>
                <a:gd name="T53" fmla="*/ 116 h 11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72"/>
                <a:gd name="T82" fmla="*/ 0 h 119"/>
                <a:gd name="T83" fmla="*/ 72 w 72"/>
                <a:gd name="T84" fmla="*/ 119 h 11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72" h="119">
                  <a:moveTo>
                    <a:pt x="7" y="116"/>
                  </a:moveTo>
                  <a:lnTo>
                    <a:pt x="72" y="8"/>
                  </a:lnTo>
                  <a:lnTo>
                    <a:pt x="72" y="6"/>
                  </a:lnTo>
                  <a:lnTo>
                    <a:pt x="72" y="4"/>
                  </a:lnTo>
                  <a:lnTo>
                    <a:pt x="72" y="3"/>
                  </a:lnTo>
                  <a:lnTo>
                    <a:pt x="70" y="1"/>
                  </a:lnTo>
                  <a:lnTo>
                    <a:pt x="70" y="0"/>
                  </a:lnTo>
                  <a:lnTo>
                    <a:pt x="68" y="0"/>
                  </a:lnTo>
                  <a:lnTo>
                    <a:pt x="67" y="0"/>
                  </a:lnTo>
                  <a:lnTo>
                    <a:pt x="65" y="1"/>
                  </a:lnTo>
                  <a:lnTo>
                    <a:pt x="2" y="111"/>
                  </a:lnTo>
                  <a:lnTo>
                    <a:pt x="0" y="113"/>
                  </a:lnTo>
                  <a:lnTo>
                    <a:pt x="0" y="115"/>
                  </a:lnTo>
                  <a:lnTo>
                    <a:pt x="0" y="116"/>
                  </a:lnTo>
                  <a:lnTo>
                    <a:pt x="2" y="118"/>
                  </a:lnTo>
                  <a:lnTo>
                    <a:pt x="4" y="119"/>
                  </a:lnTo>
                  <a:lnTo>
                    <a:pt x="5" y="119"/>
                  </a:lnTo>
                  <a:lnTo>
                    <a:pt x="7" y="118"/>
                  </a:lnTo>
                  <a:lnTo>
                    <a:pt x="7" y="116"/>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7" name="Freeform 65">
              <a:extLst>
                <a:ext uri="{FF2B5EF4-FFF2-40B4-BE49-F238E27FC236}">
                  <a16:creationId xmlns:a16="http://schemas.microsoft.com/office/drawing/2014/main" id="{1770C406-E59D-1B4B-AF51-A7063772E531}"/>
                </a:ext>
              </a:extLst>
            </p:cNvPr>
            <p:cNvSpPr>
              <a:spLocks/>
            </p:cNvSpPr>
            <p:nvPr/>
          </p:nvSpPr>
          <p:spPr bwMode="auto">
            <a:xfrm>
              <a:off x="4824" y="269"/>
              <a:ext cx="18" cy="47"/>
            </a:xfrm>
            <a:custGeom>
              <a:avLst/>
              <a:gdLst>
                <a:gd name="T0" fmla="*/ 18 w 18"/>
                <a:gd name="T1" fmla="*/ 5 h 47"/>
                <a:gd name="T2" fmla="*/ 0 w 18"/>
                <a:gd name="T3" fmla="*/ 47 h 47"/>
                <a:gd name="T4" fmla="*/ 2 w 18"/>
                <a:gd name="T5" fmla="*/ 0 h 47"/>
                <a:gd name="T6" fmla="*/ 18 w 18"/>
                <a:gd name="T7" fmla="*/ 5 h 47"/>
                <a:gd name="T8" fmla="*/ 0 60000 65536"/>
                <a:gd name="T9" fmla="*/ 0 60000 65536"/>
                <a:gd name="T10" fmla="*/ 0 60000 65536"/>
                <a:gd name="T11" fmla="*/ 0 60000 65536"/>
                <a:gd name="T12" fmla="*/ 0 w 18"/>
                <a:gd name="T13" fmla="*/ 0 h 47"/>
                <a:gd name="T14" fmla="*/ 18 w 18"/>
                <a:gd name="T15" fmla="*/ 47 h 47"/>
              </a:gdLst>
              <a:ahLst/>
              <a:cxnLst>
                <a:cxn ang="T8">
                  <a:pos x="T0" y="T1"/>
                </a:cxn>
                <a:cxn ang="T9">
                  <a:pos x="T2" y="T3"/>
                </a:cxn>
                <a:cxn ang="T10">
                  <a:pos x="T4" y="T5"/>
                </a:cxn>
                <a:cxn ang="T11">
                  <a:pos x="T6" y="T7"/>
                </a:cxn>
              </a:cxnLst>
              <a:rect l="T12" t="T13" r="T14" b="T15"/>
              <a:pathLst>
                <a:path w="18" h="47">
                  <a:moveTo>
                    <a:pt x="18" y="5"/>
                  </a:moveTo>
                  <a:lnTo>
                    <a:pt x="0" y="47"/>
                  </a:lnTo>
                  <a:lnTo>
                    <a:pt x="2" y="0"/>
                  </a:lnTo>
                  <a:lnTo>
                    <a:pt x="18" y="5"/>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8" name="Freeform 66">
              <a:extLst>
                <a:ext uri="{FF2B5EF4-FFF2-40B4-BE49-F238E27FC236}">
                  <a16:creationId xmlns:a16="http://schemas.microsoft.com/office/drawing/2014/main" id="{58912F3E-B89C-1242-933E-C13B65862FF5}"/>
                </a:ext>
              </a:extLst>
            </p:cNvPr>
            <p:cNvSpPr>
              <a:spLocks/>
            </p:cNvSpPr>
            <p:nvPr/>
          </p:nvSpPr>
          <p:spPr bwMode="auto">
            <a:xfrm>
              <a:off x="4835" y="294"/>
              <a:ext cx="33" cy="37"/>
            </a:xfrm>
            <a:custGeom>
              <a:avLst/>
              <a:gdLst>
                <a:gd name="T0" fmla="*/ 33 w 33"/>
                <a:gd name="T1" fmla="*/ 16 h 37"/>
                <a:gd name="T2" fmla="*/ 0 w 33"/>
                <a:gd name="T3" fmla="*/ 37 h 37"/>
                <a:gd name="T4" fmla="*/ 23 w 33"/>
                <a:gd name="T5" fmla="*/ 0 h 37"/>
                <a:gd name="T6" fmla="*/ 33 w 33"/>
                <a:gd name="T7" fmla="*/ 16 h 37"/>
                <a:gd name="T8" fmla="*/ 0 60000 65536"/>
                <a:gd name="T9" fmla="*/ 0 60000 65536"/>
                <a:gd name="T10" fmla="*/ 0 60000 65536"/>
                <a:gd name="T11" fmla="*/ 0 60000 65536"/>
                <a:gd name="T12" fmla="*/ 0 w 33"/>
                <a:gd name="T13" fmla="*/ 0 h 37"/>
                <a:gd name="T14" fmla="*/ 33 w 33"/>
                <a:gd name="T15" fmla="*/ 37 h 37"/>
              </a:gdLst>
              <a:ahLst/>
              <a:cxnLst>
                <a:cxn ang="T8">
                  <a:pos x="T0" y="T1"/>
                </a:cxn>
                <a:cxn ang="T9">
                  <a:pos x="T2" y="T3"/>
                </a:cxn>
                <a:cxn ang="T10">
                  <a:pos x="T4" y="T5"/>
                </a:cxn>
                <a:cxn ang="T11">
                  <a:pos x="T6" y="T7"/>
                </a:cxn>
              </a:cxnLst>
              <a:rect l="T12" t="T13" r="T14" b="T15"/>
              <a:pathLst>
                <a:path w="33" h="37">
                  <a:moveTo>
                    <a:pt x="33" y="16"/>
                  </a:moveTo>
                  <a:lnTo>
                    <a:pt x="0" y="37"/>
                  </a:lnTo>
                  <a:lnTo>
                    <a:pt x="23" y="0"/>
                  </a:lnTo>
                  <a:lnTo>
                    <a:pt x="33" y="16"/>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799" name="Freeform 67">
              <a:extLst>
                <a:ext uri="{FF2B5EF4-FFF2-40B4-BE49-F238E27FC236}">
                  <a16:creationId xmlns:a16="http://schemas.microsoft.com/office/drawing/2014/main" id="{AB69B3FC-7558-6047-83D3-6B8C7E674EF9}"/>
                </a:ext>
              </a:extLst>
            </p:cNvPr>
            <p:cNvSpPr>
              <a:spLocks/>
            </p:cNvSpPr>
            <p:nvPr/>
          </p:nvSpPr>
          <p:spPr bwMode="auto">
            <a:xfrm>
              <a:off x="4839" y="350"/>
              <a:ext cx="35" cy="21"/>
            </a:xfrm>
            <a:custGeom>
              <a:avLst/>
              <a:gdLst>
                <a:gd name="T0" fmla="*/ 32 w 35"/>
                <a:gd name="T1" fmla="*/ 21 h 21"/>
                <a:gd name="T2" fmla="*/ 0 w 35"/>
                <a:gd name="T3" fmla="*/ 0 h 21"/>
                <a:gd name="T4" fmla="*/ 35 w 35"/>
                <a:gd name="T5" fmla="*/ 0 h 21"/>
                <a:gd name="T6" fmla="*/ 32 w 35"/>
                <a:gd name="T7" fmla="*/ 21 h 21"/>
                <a:gd name="T8" fmla="*/ 0 60000 65536"/>
                <a:gd name="T9" fmla="*/ 0 60000 65536"/>
                <a:gd name="T10" fmla="*/ 0 60000 65536"/>
                <a:gd name="T11" fmla="*/ 0 60000 65536"/>
                <a:gd name="T12" fmla="*/ 0 w 35"/>
                <a:gd name="T13" fmla="*/ 0 h 21"/>
                <a:gd name="T14" fmla="*/ 35 w 35"/>
                <a:gd name="T15" fmla="*/ 21 h 21"/>
              </a:gdLst>
              <a:ahLst/>
              <a:cxnLst>
                <a:cxn ang="T8">
                  <a:pos x="T0" y="T1"/>
                </a:cxn>
                <a:cxn ang="T9">
                  <a:pos x="T2" y="T3"/>
                </a:cxn>
                <a:cxn ang="T10">
                  <a:pos x="T4" y="T5"/>
                </a:cxn>
                <a:cxn ang="T11">
                  <a:pos x="T6" y="T7"/>
                </a:cxn>
              </a:cxnLst>
              <a:rect l="T12" t="T13" r="T14" b="T15"/>
              <a:pathLst>
                <a:path w="35" h="21">
                  <a:moveTo>
                    <a:pt x="32" y="21"/>
                  </a:moveTo>
                  <a:lnTo>
                    <a:pt x="0" y="0"/>
                  </a:lnTo>
                  <a:lnTo>
                    <a:pt x="35" y="0"/>
                  </a:lnTo>
                  <a:lnTo>
                    <a:pt x="32" y="21"/>
                  </a:lnTo>
                  <a:close/>
                </a:path>
              </a:pathLst>
            </a:custGeom>
            <a:solidFill>
              <a:srgbClr val="FF19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00" name="Freeform 68">
              <a:extLst>
                <a:ext uri="{FF2B5EF4-FFF2-40B4-BE49-F238E27FC236}">
                  <a16:creationId xmlns:a16="http://schemas.microsoft.com/office/drawing/2014/main" id="{31A25839-2BB8-1344-9729-73042638A352}"/>
                </a:ext>
              </a:extLst>
            </p:cNvPr>
            <p:cNvSpPr>
              <a:spLocks/>
            </p:cNvSpPr>
            <p:nvPr/>
          </p:nvSpPr>
          <p:spPr bwMode="auto">
            <a:xfrm>
              <a:off x="4723" y="407"/>
              <a:ext cx="12" cy="10"/>
            </a:xfrm>
            <a:custGeom>
              <a:avLst/>
              <a:gdLst>
                <a:gd name="T0" fmla="*/ 10 w 12"/>
                <a:gd name="T1" fmla="*/ 3 h 10"/>
                <a:gd name="T2" fmla="*/ 10 w 12"/>
                <a:gd name="T3" fmla="*/ 2 h 10"/>
                <a:gd name="T4" fmla="*/ 9 w 12"/>
                <a:gd name="T5" fmla="*/ 0 h 10"/>
                <a:gd name="T6" fmla="*/ 9 w 12"/>
                <a:gd name="T7" fmla="*/ 0 h 10"/>
                <a:gd name="T8" fmla="*/ 7 w 12"/>
                <a:gd name="T9" fmla="*/ 0 h 10"/>
                <a:gd name="T10" fmla="*/ 5 w 12"/>
                <a:gd name="T11" fmla="*/ 0 h 10"/>
                <a:gd name="T12" fmla="*/ 5 w 12"/>
                <a:gd name="T13" fmla="*/ 0 h 10"/>
                <a:gd name="T14" fmla="*/ 4 w 12"/>
                <a:gd name="T15" fmla="*/ 0 h 10"/>
                <a:gd name="T16" fmla="*/ 4 w 12"/>
                <a:gd name="T17" fmla="*/ 0 h 10"/>
                <a:gd name="T18" fmla="*/ 2 w 12"/>
                <a:gd name="T19" fmla="*/ 0 h 10"/>
                <a:gd name="T20" fmla="*/ 2 w 12"/>
                <a:gd name="T21" fmla="*/ 2 h 10"/>
                <a:gd name="T22" fmla="*/ 0 w 12"/>
                <a:gd name="T23" fmla="*/ 2 h 10"/>
                <a:gd name="T24" fmla="*/ 0 w 12"/>
                <a:gd name="T25" fmla="*/ 3 h 10"/>
                <a:gd name="T26" fmla="*/ 2 w 12"/>
                <a:gd name="T27" fmla="*/ 10 h 10"/>
                <a:gd name="T28" fmla="*/ 4 w 12"/>
                <a:gd name="T29" fmla="*/ 8 h 10"/>
                <a:gd name="T30" fmla="*/ 5 w 12"/>
                <a:gd name="T31" fmla="*/ 8 h 10"/>
                <a:gd name="T32" fmla="*/ 5 w 12"/>
                <a:gd name="T33" fmla="*/ 7 h 10"/>
                <a:gd name="T34" fmla="*/ 7 w 12"/>
                <a:gd name="T35" fmla="*/ 7 h 10"/>
                <a:gd name="T36" fmla="*/ 9 w 12"/>
                <a:gd name="T37" fmla="*/ 7 h 10"/>
                <a:gd name="T38" fmla="*/ 9 w 12"/>
                <a:gd name="T39" fmla="*/ 7 h 10"/>
                <a:gd name="T40" fmla="*/ 10 w 12"/>
                <a:gd name="T41" fmla="*/ 7 h 10"/>
                <a:gd name="T42" fmla="*/ 10 w 12"/>
                <a:gd name="T43" fmla="*/ 5 h 10"/>
                <a:gd name="T44" fmla="*/ 10 w 12"/>
                <a:gd name="T45" fmla="*/ 5 h 10"/>
                <a:gd name="T46" fmla="*/ 12 w 12"/>
                <a:gd name="T47" fmla="*/ 5 h 10"/>
                <a:gd name="T48" fmla="*/ 12 w 12"/>
                <a:gd name="T49" fmla="*/ 5 h 10"/>
                <a:gd name="T50" fmla="*/ 12 w 12"/>
                <a:gd name="T51" fmla="*/ 7 h 10"/>
                <a:gd name="T52" fmla="*/ 12 w 12"/>
                <a:gd name="T53" fmla="*/ 5 h 10"/>
                <a:gd name="T54" fmla="*/ 12 w 12"/>
                <a:gd name="T55" fmla="*/ 5 h 10"/>
                <a:gd name="T56" fmla="*/ 12 w 12"/>
                <a:gd name="T57" fmla="*/ 5 h 10"/>
                <a:gd name="T58" fmla="*/ 10 w 12"/>
                <a:gd name="T59" fmla="*/ 3 h 10"/>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
                <a:gd name="T91" fmla="*/ 0 h 10"/>
                <a:gd name="T92" fmla="*/ 12 w 12"/>
                <a:gd name="T93" fmla="*/ 10 h 10"/>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 h="10">
                  <a:moveTo>
                    <a:pt x="10" y="3"/>
                  </a:moveTo>
                  <a:lnTo>
                    <a:pt x="10" y="2"/>
                  </a:lnTo>
                  <a:lnTo>
                    <a:pt x="9" y="0"/>
                  </a:lnTo>
                  <a:lnTo>
                    <a:pt x="7" y="0"/>
                  </a:lnTo>
                  <a:lnTo>
                    <a:pt x="5" y="0"/>
                  </a:lnTo>
                  <a:lnTo>
                    <a:pt x="4" y="0"/>
                  </a:lnTo>
                  <a:lnTo>
                    <a:pt x="2" y="0"/>
                  </a:lnTo>
                  <a:lnTo>
                    <a:pt x="2" y="2"/>
                  </a:lnTo>
                  <a:lnTo>
                    <a:pt x="0" y="2"/>
                  </a:lnTo>
                  <a:lnTo>
                    <a:pt x="0" y="3"/>
                  </a:lnTo>
                  <a:lnTo>
                    <a:pt x="2" y="10"/>
                  </a:lnTo>
                  <a:lnTo>
                    <a:pt x="4" y="8"/>
                  </a:lnTo>
                  <a:lnTo>
                    <a:pt x="5" y="8"/>
                  </a:lnTo>
                  <a:lnTo>
                    <a:pt x="5" y="7"/>
                  </a:lnTo>
                  <a:lnTo>
                    <a:pt x="7" y="7"/>
                  </a:lnTo>
                  <a:lnTo>
                    <a:pt x="9" y="7"/>
                  </a:lnTo>
                  <a:lnTo>
                    <a:pt x="10" y="7"/>
                  </a:lnTo>
                  <a:lnTo>
                    <a:pt x="10" y="5"/>
                  </a:lnTo>
                  <a:lnTo>
                    <a:pt x="12" y="5"/>
                  </a:lnTo>
                  <a:lnTo>
                    <a:pt x="12" y="7"/>
                  </a:lnTo>
                  <a:lnTo>
                    <a:pt x="12" y="5"/>
                  </a:lnTo>
                  <a:lnTo>
                    <a:pt x="10" y="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01" name="Freeform 69">
              <a:extLst>
                <a:ext uri="{FF2B5EF4-FFF2-40B4-BE49-F238E27FC236}">
                  <a16:creationId xmlns:a16="http://schemas.microsoft.com/office/drawing/2014/main" id="{F8B5104D-A014-C748-910B-540085DAF0FF}"/>
                </a:ext>
              </a:extLst>
            </p:cNvPr>
            <p:cNvSpPr>
              <a:spLocks/>
            </p:cNvSpPr>
            <p:nvPr/>
          </p:nvSpPr>
          <p:spPr bwMode="auto">
            <a:xfrm>
              <a:off x="4753" y="381"/>
              <a:ext cx="16" cy="99"/>
            </a:xfrm>
            <a:custGeom>
              <a:avLst/>
              <a:gdLst>
                <a:gd name="T0" fmla="*/ 9 w 16"/>
                <a:gd name="T1" fmla="*/ 83 h 99"/>
                <a:gd name="T2" fmla="*/ 11 w 16"/>
                <a:gd name="T3" fmla="*/ 88 h 99"/>
                <a:gd name="T4" fmla="*/ 11 w 16"/>
                <a:gd name="T5" fmla="*/ 91 h 99"/>
                <a:gd name="T6" fmla="*/ 13 w 16"/>
                <a:gd name="T7" fmla="*/ 94 h 99"/>
                <a:gd name="T8" fmla="*/ 13 w 16"/>
                <a:gd name="T9" fmla="*/ 96 h 99"/>
                <a:gd name="T10" fmla="*/ 13 w 16"/>
                <a:gd name="T11" fmla="*/ 97 h 99"/>
                <a:gd name="T12" fmla="*/ 13 w 16"/>
                <a:gd name="T13" fmla="*/ 97 h 99"/>
                <a:gd name="T14" fmla="*/ 14 w 16"/>
                <a:gd name="T15" fmla="*/ 97 h 99"/>
                <a:gd name="T16" fmla="*/ 14 w 16"/>
                <a:gd name="T17" fmla="*/ 99 h 99"/>
                <a:gd name="T18" fmla="*/ 14 w 16"/>
                <a:gd name="T19" fmla="*/ 99 h 99"/>
                <a:gd name="T20" fmla="*/ 14 w 16"/>
                <a:gd name="T21" fmla="*/ 99 h 99"/>
                <a:gd name="T22" fmla="*/ 16 w 16"/>
                <a:gd name="T23" fmla="*/ 99 h 99"/>
                <a:gd name="T24" fmla="*/ 16 w 16"/>
                <a:gd name="T25" fmla="*/ 99 h 99"/>
                <a:gd name="T26" fmla="*/ 16 w 16"/>
                <a:gd name="T27" fmla="*/ 96 h 99"/>
                <a:gd name="T28" fmla="*/ 14 w 16"/>
                <a:gd name="T29" fmla="*/ 94 h 99"/>
                <a:gd name="T30" fmla="*/ 14 w 16"/>
                <a:gd name="T31" fmla="*/ 92 h 99"/>
                <a:gd name="T32" fmla="*/ 14 w 16"/>
                <a:gd name="T33" fmla="*/ 89 h 99"/>
                <a:gd name="T34" fmla="*/ 14 w 16"/>
                <a:gd name="T35" fmla="*/ 88 h 99"/>
                <a:gd name="T36" fmla="*/ 14 w 16"/>
                <a:gd name="T37" fmla="*/ 84 h 99"/>
                <a:gd name="T38" fmla="*/ 13 w 16"/>
                <a:gd name="T39" fmla="*/ 81 h 99"/>
                <a:gd name="T40" fmla="*/ 13 w 16"/>
                <a:gd name="T41" fmla="*/ 76 h 99"/>
                <a:gd name="T42" fmla="*/ 3 w 16"/>
                <a:gd name="T43" fmla="*/ 0 h 99"/>
                <a:gd name="T44" fmla="*/ 0 w 16"/>
                <a:gd name="T45" fmla="*/ 3 h 99"/>
                <a:gd name="T46" fmla="*/ 8 w 16"/>
                <a:gd name="T47" fmla="*/ 70 h 99"/>
                <a:gd name="T48" fmla="*/ 9 w 16"/>
                <a:gd name="T49" fmla="*/ 75 h 99"/>
                <a:gd name="T50" fmla="*/ 9 w 16"/>
                <a:gd name="T51" fmla="*/ 78 h 99"/>
                <a:gd name="T52" fmla="*/ 9 w 16"/>
                <a:gd name="T53" fmla="*/ 83 h 99"/>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w 16"/>
                <a:gd name="T82" fmla="*/ 0 h 99"/>
                <a:gd name="T83" fmla="*/ 16 w 16"/>
                <a:gd name="T84" fmla="*/ 99 h 99"/>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T81" t="T82" r="T83" b="T84"/>
              <a:pathLst>
                <a:path w="16" h="99">
                  <a:moveTo>
                    <a:pt x="9" y="83"/>
                  </a:moveTo>
                  <a:lnTo>
                    <a:pt x="11" y="88"/>
                  </a:lnTo>
                  <a:lnTo>
                    <a:pt x="11" y="91"/>
                  </a:lnTo>
                  <a:lnTo>
                    <a:pt x="13" y="94"/>
                  </a:lnTo>
                  <a:lnTo>
                    <a:pt x="13" y="96"/>
                  </a:lnTo>
                  <a:lnTo>
                    <a:pt x="13" y="97"/>
                  </a:lnTo>
                  <a:lnTo>
                    <a:pt x="14" y="97"/>
                  </a:lnTo>
                  <a:lnTo>
                    <a:pt x="14" y="99"/>
                  </a:lnTo>
                  <a:lnTo>
                    <a:pt x="16" y="99"/>
                  </a:lnTo>
                  <a:lnTo>
                    <a:pt x="16" y="96"/>
                  </a:lnTo>
                  <a:lnTo>
                    <a:pt x="14" y="94"/>
                  </a:lnTo>
                  <a:lnTo>
                    <a:pt x="14" y="92"/>
                  </a:lnTo>
                  <a:lnTo>
                    <a:pt x="14" y="89"/>
                  </a:lnTo>
                  <a:lnTo>
                    <a:pt x="14" y="88"/>
                  </a:lnTo>
                  <a:lnTo>
                    <a:pt x="14" y="84"/>
                  </a:lnTo>
                  <a:lnTo>
                    <a:pt x="13" y="81"/>
                  </a:lnTo>
                  <a:lnTo>
                    <a:pt x="13" y="76"/>
                  </a:lnTo>
                  <a:lnTo>
                    <a:pt x="3" y="0"/>
                  </a:lnTo>
                  <a:lnTo>
                    <a:pt x="0" y="3"/>
                  </a:lnTo>
                  <a:lnTo>
                    <a:pt x="8" y="70"/>
                  </a:lnTo>
                  <a:lnTo>
                    <a:pt x="9" y="75"/>
                  </a:lnTo>
                  <a:lnTo>
                    <a:pt x="9" y="78"/>
                  </a:lnTo>
                  <a:lnTo>
                    <a:pt x="9" y="8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02" name="Freeform 70">
              <a:extLst>
                <a:ext uri="{FF2B5EF4-FFF2-40B4-BE49-F238E27FC236}">
                  <a16:creationId xmlns:a16="http://schemas.microsoft.com/office/drawing/2014/main" id="{4931C9EE-BCA1-574F-BD17-497D8DF79846}"/>
                </a:ext>
              </a:extLst>
            </p:cNvPr>
            <p:cNvSpPr>
              <a:spLocks/>
            </p:cNvSpPr>
            <p:nvPr/>
          </p:nvSpPr>
          <p:spPr bwMode="auto">
            <a:xfrm>
              <a:off x="4727" y="341"/>
              <a:ext cx="24" cy="32"/>
            </a:xfrm>
            <a:custGeom>
              <a:avLst/>
              <a:gdLst>
                <a:gd name="T0" fmla="*/ 19 w 24"/>
                <a:gd name="T1" fmla="*/ 14 h 32"/>
                <a:gd name="T2" fmla="*/ 18 w 24"/>
                <a:gd name="T3" fmla="*/ 16 h 32"/>
                <a:gd name="T4" fmla="*/ 18 w 24"/>
                <a:gd name="T5" fmla="*/ 17 h 32"/>
                <a:gd name="T6" fmla="*/ 18 w 24"/>
                <a:gd name="T7" fmla="*/ 19 h 32"/>
                <a:gd name="T8" fmla="*/ 16 w 24"/>
                <a:gd name="T9" fmla="*/ 19 h 32"/>
                <a:gd name="T10" fmla="*/ 16 w 24"/>
                <a:gd name="T11" fmla="*/ 21 h 32"/>
                <a:gd name="T12" fmla="*/ 14 w 24"/>
                <a:gd name="T13" fmla="*/ 22 h 32"/>
                <a:gd name="T14" fmla="*/ 13 w 24"/>
                <a:gd name="T15" fmla="*/ 22 h 32"/>
                <a:gd name="T16" fmla="*/ 13 w 24"/>
                <a:gd name="T17" fmla="*/ 24 h 32"/>
                <a:gd name="T18" fmla="*/ 11 w 24"/>
                <a:gd name="T19" fmla="*/ 24 h 32"/>
                <a:gd name="T20" fmla="*/ 9 w 24"/>
                <a:gd name="T21" fmla="*/ 26 h 32"/>
                <a:gd name="T22" fmla="*/ 8 w 24"/>
                <a:gd name="T23" fmla="*/ 26 h 32"/>
                <a:gd name="T24" fmla="*/ 6 w 24"/>
                <a:gd name="T25" fmla="*/ 26 h 32"/>
                <a:gd name="T26" fmla="*/ 6 w 24"/>
                <a:gd name="T27" fmla="*/ 26 h 32"/>
                <a:gd name="T28" fmla="*/ 5 w 24"/>
                <a:gd name="T29" fmla="*/ 26 h 32"/>
                <a:gd name="T30" fmla="*/ 3 w 24"/>
                <a:gd name="T31" fmla="*/ 26 h 32"/>
                <a:gd name="T32" fmla="*/ 1 w 24"/>
                <a:gd name="T33" fmla="*/ 24 h 32"/>
                <a:gd name="T34" fmla="*/ 1 w 24"/>
                <a:gd name="T35" fmla="*/ 24 h 32"/>
                <a:gd name="T36" fmla="*/ 0 w 24"/>
                <a:gd name="T37" fmla="*/ 24 h 32"/>
                <a:gd name="T38" fmla="*/ 0 w 24"/>
                <a:gd name="T39" fmla="*/ 22 h 32"/>
                <a:gd name="T40" fmla="*/ 0 w 24"/>
                <a:gd name="T41" fmla="*/ 22 h 32"/>
                <a:gd name="T42" fmla="*/ 0 w 24"/>
                <a:gd name="T43" fmla="*/ 24 h 32"/>
                <a:gd name="T44" fmla="*/ 0 w 24"/>
                <a:gd name="T45" fmla="*/ 26 h 32"/>
                <a:gd name="T46" fmla="*/ 1 w 24"/>
                <a:gd name="T47" fmla="*/ 26 h 32"/>
                <a:gd name="T48" fmla="*/ 1 w 24"/>
                <a:gd name="T49" fmla="*/ 27 h 32"/>
                <a:gd name="T50" fmla="*/ 3 w 24"/>
                <a:gd name="T51" fmla="*/ 29 h 32"/>
                <a:gd name="T52" fmla="*/ 3 w 24"/>
                <a:gd name="T53" fmla="*/ 29 h 32"/>
                <a:gd name="T54" fmla="*/ 5 w 24"/>
                <a:gd name="T55" fmla="*/ 30 h 32"/>
                <a:gd name="T56" fmla="*/ 6 w 24"/>
                <a:gd name="T57" fmla="*/ 30 h 32"/>
                <a:gd name="T58" fmla="*/ 8 w 24"/>
                <a:gd name="T59" fmla="*/ 30 h 32"/>
                <a:gd name="T60" fmla="*/ 8 w 24"/>
                <a:gd name="T61" fmla="*/ 32 h 32"/>
                <a:gd name="T62" fmla="*/ 9 w 24"/>
                <a:gd name="T63" fmla="*/ 32 h 32"/>
                <a:gd name="T64" fmla="*/ 11 w 24"/>
                <a:gd name="T65" fmla="*/ 32 h 32"/>
                <a:gd name="T66" fmla="*/ 13 w 24"/>
                <a:gd name="T67" fmla="*/ 32 h 32"/>
                <a:gd name="T68" fmla="*/ 14 w 24"/>
                <a:gd name="T69" fmla="*/ 32 h 32"/>
                <a:gd name="T70" fmla="*/ 14 w 24"/>
                <a:gd name="T71" fmla="*/ 30 h 32"/>
                <a:gd name="T72" fmla="*/ 16 w 24"/>
                <a:gd name="T73" fmla="*/ 30 h 32"/>
                <a:gd name="T74" fmla="*/ 18 w 24"/>
                <a:gd name="T75" fmla="*/ 29 h 32"/>
                <a:gd name="T76" fmla="*/ 18 w 24"/>
                <a:gd name="T77" fmla="*/ 29 h 32"/>
                <a:gd name="T78" fmla="*/ 19 w 24"/>
                <a:gd name="T79" fmla="*/ 27 h 32"/>
                <a:gd name="T80" fmla="*/ 21 w 24"/>
                <a:gd name="T81" fmla="*/ 26 h 32"/>
                <a:gd name="T82" fmla="*/ 21 w 24"/>
                <a:gd name="T83" fmla="*/ 26 h 32"/>
                <a:gd name="T84" fmla="*/ 22 w 24"/>
                <a:gd name="T85" fmla="*/ 24 h 32"/>
                <a:gd name="T86" fmla="*/ 22 w 24"/>
                <a:gd name="T87" fmla="*/ 22 h 32"/>
                <a:gd name="T88" fmla="*/ 22 w 24"/>
                <a:gd name="T89" fmla="*/ 21 h 32"/>
                <a:gd name="T90" fmla="*/ 24 w 24"/>
                <a:gd name="T91" fmla="*/ 17 h 32"/>
                <a:gd name="T92" fmla="*/ 24 w 24"/>
                <a:gd name="T93" fmla="*/ 14 h 32"/>
                <a:gd name="T94" fmla="*/ 22 w 24"/>
                <a:gd name="T95" fmla="*/ 11 h 32"/>
                <a:gd name="T96" fmla="*/ 22 w 24"/>
                <a:gd name="T97" fmla="*/ 6 h 32"/>
                <a:gd name="T98" fmla="*/ 21 w 24"/>
                <a:gd name="T99" fmla="*/ 4 h 32"/>
                <a:gd name="T100" fmla="*/ 21 w 24"/>
                <a:gd name="T101" fmla="*/ 3 h 32"/>
                <a:gd name="T102" fmla="*/ 19 w 24"/>
                <a:gd name="T103" fmla="*/ 1 h 32"/>
                <a:gd name="T104" fmla="*/ 18 w 24"/>
                <a:gd name="T105" fmla="*/ 0 h 32"/>
                <a:gd name="T106" fmla="*/ 18 w 24"/>
                <a:gd name="T107" fmla="*/ 0 h 32"/>
                <a:gd name="T108" fmla="*/ 18 w 24"/>
                <a:gd name="T109" fmla="*/ 0 h 32"/>
                <a:gd name="T110" fmla="*/ 18 w 24"/>
                <a:gd name="T111" fmla="*/ 0 h 32"/>
                <a:gd name="T112" fmla="*/ 19 w 24"/>
                <a:gd name="T113" fmla="*/ 1 h 32"/>
                <a:gd name="T114" fmla="*/ 19 w 24"/>
                <a:gd name="T115" fmla="*/ 4 h 32"/>
                <a:gd name="T116" fmla="*/ 19 w 24"/>
                <a:gd name="T117" fmla="*/ 8 h 32"/>
                <a:gd name="T118" fmla="*/ 19 w 24"/>
                <a:gd name="T119" fmla="*/ 11 h 32"/>
                <a:gd name="T120" fmla="*/ 19 w 24"/>
                <a:gd name="T121" fmla="*/ 14 h 3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24"/>
                <a:gd name="T184" fmla="*/ 0 h 32"/>
                <a:gd name="T185" fmla="*/ 24 w 24"/>
                <a:gd name="T186" fmla="*/ 32 h 32"/>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24" h="32">
                  <a:moveTo>
                    <a:pt x="19" y="14"/>
                  </a:moveTo>
                  <a:lnTo>
                    <a:pt x="18" y="16"/>
                  </a:lnTo>
                  <a:lnTo>
                    <a:pt x="18" y="17"/>
                  </a:lnTo>
                  <a:lnTo>
                    <a:pt x="18" y="19"/>
                  </a:lnTo>
                  <a:lnTo>
                    <a:pt x="16" y="19"/>
                  </a:lnTo>
                  <a:lnTo>
                    <a:pt x="16" y="21"/>
                  </a:lnTo>
                  <a:lnTo>
                    <a:pt x="14" y="22"/>
                  </a:lnTo>
                  <a:lnTo>
                    <a:pt x="13" y="22"/>
                  </a:lnTo>
                  <a:lnTo>
                    <a:pt x="13" y="24"/>
                  </a:lnTo>
                  <a:lnTo>
                    <a:pt x="11" y="24"/>
                  </a:lnTo>
                  <a:lnTo>
                    <a:pt x="9" y="26"/>
                  </a:lnTo>
                  <a:lnTo>
                    <a:pt x="8" y="26"/>
                  </a:lnTo>
                  <a:lnTo>
                    <a:pt x="6" y="26"/>
                  </a:lnTo>
                  <a:lnTo>
                    <a:pt x="5" y="26"/>
                  </a:lnTo>
                  <a:lnTo>
                    <a:pt x="3" y="26"/>
                  </a:lnTo>
                  <a:lnTo>
                    <a:pt x="1" y="24"/>
                  </a:lnTo>
                  <a:lnTo>
                    <a:pt x="0" y="24"/>
                  </a:lnTo>
                  <a:lnTo>
                    <a:pt x="0" y="22"/>
                  </a:lnTo>
                  <a:lnTo>
                    <a:pt x="0" y="24"/>
                  </a:lnTo>
                  <a:lnTo>
                    <a:pt x="0" y="26"/>
                  </a:lnTo>
                  <a:lnTo>
                    <a:pt x="1" y="26"/>
                  </a:lnTo>
                  <a:lnTo>
                    <a:pt x="1" y="27"/>
                  </a:lnTo>
                  <a:lnTo>
                    <a:pt x="3" y="29"/>
                  </a:lnTo>
                  <a:lnTo>
                    <a:pt x="5" y="30"/>
                  </a:lnTo>
                  <a:lnTo>
                    <a:pt x="6" y="30"/>
                  </a:lnTo>
                  <a:lnTo>
                    <a:pt x="8" y="30"/>
                  </a:lnTo>
                  <a:lnTo>
                    <a:pt x="8" y="32"/>
                  </a:lnTo>
                  <a:lnTo>
                    <a:pt x="9" y="32"/>
                  </a:lnTo>
                  <a:lnTo>
                    <a:pt x="11" y="32"/>
                  </a:lnTo>
                  <a:lnTo>
                    <a:pt x="13" y="32"/>
                  </a:lnTo>
                  <a:lnTo>
                    <a:pt x="14" y="32"/>
                  </a:lnTo>
                  <a:lnTo>
                    <a:pt x="14" y="30"/>
                  </a:lnTo>
                  <a:lnTo>
                    <a:pt x="16" y="30"/>
                  </a:lnTo>
                  <a:lnTo>
                    <a:pt x="18" y="29"/>
                  </a:lnTo>
                  <a:lnTo>
                    <a:pt x="19" y="27"/>
                  </a:lnTo>
                  <a:lnTo>
                    <a:pt x="21" y="26"/>
                  </a:lnTo>
                  <a:lnTo>
                    <a:pt x="22" y="24"/>
                  </a:lnTo>
                  <a:lnTo>
                    <a:pt x="22" y="22"/>
                  </a:lnTo>
                  <a:lnTo>
                    <a:pt x="22" y="21"/>
                  </a:lnTo>
                  <a:lnTo>
                    <a:pt x="24" y="17"/>
                  </a:lnTo>
                  <a:lnTo>
                    <a:pt x="24" y="14"/>
                  </a:lnTo>
                  <a:lnTo>
                    <a:pt x="22" y="11"/>
                  </a:lnTo>
                  <a:lnTo>
                    <a:pt x="22" y="6"/>
                  </a:lnTo>
                  <a:lnTo>
                    <a:pt x="21" y="4"/>
                  </a:lnTo>
                  <a:lnTo>
                    <a:pt x="21" y="3"/>
                  </a:lnTo>
                  <a:lnTo>
                    <a:pt x="19" y="1"/>
                  </a:lnTo>
                  <a:lnTo>
                    <a:pt x="18" y="0"/>
                  </a:lnTo>
                  <a:lnTo>
                    <a:pt x="19" y="1"/>
                  </a:lnTo>
                  <a:lnTo>
                    <a:pt x="19" y="4"/>
                  </a:lnTo>
                  <a:lnTo>
                    <a:pt x="19" y="8"/>
                  </a:lnTo>
                  <a:lnTo>
                    <a:pt x="19" y="11"/>
                  </a:lnTo>
                  <a:lnTo>
                    <a:pt x="19" y="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03" name="Freeform 71">
              <a:extLst>
                <a:ext uri="{FF2B5EF4-FFF2-40B4-BE49-F238E27FC236}">
                  <a16:creationId xmlns:a16="http://schemas.microsoft.com/office/drawing/2014/main" id="{78D5D228-12AF-8D4D-91EA-275B17F0A94E}"/>
                </a:ext>
              </a:extLst>
            </p:cNvPr>
            <p:cNvSpPr>
              <a:spLocks/>
            </p:cNvSpPr>
            <p:nvPr/>
          </p:nvSpPr>
          <p:spPr bwMode="auto">
            <a:xfrm>
              <a:off x="4749" y="457"/>
              <a:ext cx="36" cy="54"/>
            </a:xfrm>
            <a:custGeom>
              <a:avLst/>
              <a:gdLst>
                <a:gd name="T0" fmla="*/ 33 w 36"/>
                <a:gd name="T1" fmla="*/ 0 h 54"/>
                <a:gd name="T2" fmla="*/ 31 w 36"/>
                <a:gd name="T3" fmla="*/ 5 h 54"/>
                <a:gd name="T4" fmla="*/ 31 w 36"/>
                <a:gd name="T5" fmla="*/ 10 h 54"/>
                <a:gd name="T6" fmla="*/ 30 w 36"/>
                <a:gd name="T7" fmla="*/ 13 h 54"/>
                <a:gd name="T8" fmla="*/ 30 w 36"/>
                <a:gd name="T9" fmla="*/ 16 h 54"/>
                <a:gd name="T10" fmla="*/ 30 w 36"/>
                <a:gd name="T11" fmla="*/ 20 h 54"/>
                <a:gd name="T12" fmla="*/ 28 w 36"/>
                <a:gd name="T13" fmla="*/ 21 h 54"/>
                <a:gd name="T14" fmla="*/ 28 w 36"/>
                <a:gd name="T15" fmla="*/ 25 h 54"/>
                <a:gd name="T16" fmla="*/ 28 w 36"/>
                <a:gd name="T17" fmla="*/ 26 h 54"/>
                <a:gd name="T18" fmla="*/ 26 w 36"/>
                <a:gd name="T19" fmla="*/ 29 h 54"/>
                <a:gd name="T20" fmla="*/ 25 w 36"/>
                <a:gd name="T21" fmla="*/ 33 h 54"/>
                <a:gd name="T22" fmla="*/ 23 w 36"/>
                <a:gd name="T23" fmla="*/ 36 h 54"/>
                <a:gd name="T24" fmla="*/ 21 w 36"/>
                <a:gd name="T25" fmla="*/ 39 h 54"/>
                <a:gd name="T26" fmla="*/ 20 w 36"/>
                <a:gd name="T27" fmla="*/ 41 h 54"/>
                <a:gd name="T28" fmla="*/ 18 w 36"/>
                <a:gd name="T29" fmla="*/ 42 h 54"/>
                <a:gd name="T30" fmla="*/ 17 w 36"/>
                <a:gd name="T31" fmla="*/ 44 h 54"/>
                <a:gd name="T32" fmla="*/ 15 w 36"/>
                <a:gd name="T33" fmla="*/ 46 h 54"/>
                <a:gd name="T34" fmla="*/ 13 w 36"/>
                <a:gd name="T35" fmla="*/ 46 h 54"/>
                <a:gd name="T36" fmla="*/ 12 w 36"/>
                <a:gd name="T37" fmla="*/ 47 h 54"/>
                <a:gd name="T38" fmla="*/ 10 w 36"/>
                <a:gd name="T39" fmla="*/ 47 h 54"/>
                <a:gd name="T40" fmla="*/ 10 w 36"/>
                <a:gd name="T41" fmla="*/ 47 h 54"/>
                <a:gd name="T42" fmla="*/ 9 w 36"/>
                <a:gd name="T43" fmla="*/ 47 h 54"/>
                <a:gd name="T44" fmla="*/ 7 w 36"/>
                <a:gd name="T45" fmla="*/ 47 h 54"/>
                <a:gd name="T46" fmla="*/ 5 w 36"/>
                <a:gd name="T47" fmla="*/ 47 h 54"/>
                <a:gd name="T48" fmla="*/ 5 w 36"/>
                <a:gd name="T49" fmla="*/ 47 h 54"/>
                <a:gd name="T50" fmla="*/ 4 w 36"/>
                <a:gd name="T51" fmla="*/ 47 h 54"/>
                <a:gd name="T52" fmla="*/ 2 w 36"/>
                <a:gd name="T53" fmla="*/ 46 h 54"/>
                <a:gd name="T54" fmla="*/ 2 w 36"/>
                <a:gd name="T55" fmla="*/ 46 h 54"/>
                <a:gd name="T56" fmla="*/ 0 w 36"/>
                <a:gd name="T57" fmla="*/ 46 h 54"/>
                <a:gd name="T58" fmla="*/ 2 w 36"/>
                <a:gd name="T59" fmla="*/ 47 h 54"/>
                <a:gd name="T60" fmla="*/ 2 w 36"/>
                <a:gd name="T61" fmla="*/ 49 h 54"/>
                <a:gd name="T62" fmla="*/ 4 w 36"/>
                <a:gd name="T63" fmla="*/ 49 h 54"/>
                <a:gd name="T64" fmla="*/ 5 w 36"/>
                <a:gd name="T65" fmla="*/ 51 h 54"/>
                <a:gd name="T66" fmla="*/ 5 w 36"/>
                <a:gd name="T67" fmla="*/ 52 h 54"/>
                <a:gd name="T68" fmla="*/ 7 w 36"/>
                <a:gd name="T69" fmla="*/ 52 h 54"/>
                <a:gd name="T70" fmla="*/ 7 w 36"/>
                <a:gd name="T71" fmla="*/ 54 h 54"/>
                <a:gd name="T72" fmla="*/ 9 w 36"/>
                <a:gd name="T73" fmla="*/ 54 h 54"/>
                <a:gd name="T74" fmla="*/ 10 w 36"/>
                <a:gd name="T75" fmla="*/ 54 h 54"/>
                <a:gd name="T76" fmla="*/ 12 w 36"/>
                <a:gd name="T77" fmla="*/ 54 h 54"/>
                <a:gd name="T78" fmla="*/ 12 w 36"/>
                <a:gd name="T79" fmla="*/ 54 h 54"/>
                <a:gd name="T80" fmla="*/ 13 w 36"/>
                <a:gd name="T81" fmla="*/ 54 h 54"/>
                <a:gd name="T82" fmla="*/ 15 w 36"/>
                <a:gd name="T83" fmla="*/ 54 h 54"/>
                <a:gd name="T84" fmla="*/ 17 w 36"/>
                <a:gd name="T85" fmla="*/ 54 h 54"/>
                <a:gd name="T86" fmla="*/ 18 w 36"/>
                <a:gd name="T87" fmla="*/ 52 h 54"/>
                <a:gd name="T88" fmla="*/ 18 w 36"/>
                <a:gd name="T89" fmla="*/ 52 h 54"/>
                <a:gd name="T90" fmla="*/ 21 w 36"/>
                <a:gd name="T91" fmla="*/ 51 h 54"/>
                <a:gd name="T92" fmla="*/ 23 w 36"/>
                <a:gd name="T93" fmla="*/ 49 h 54"/>
                <a:gd name="T94" fmla="*/ 25 w 36"/>
                <a:gd name="T95" fmla="*/ 47 h 54"/>
                <a:gd name="T96" fmla="*/ 26 w 36"/>
                <a:gd name="T97" fmla="*/ 46 h 54"/>
                <a:gd name="T98" fmla="*/ 28 w 36"/>
                <a:gd name="T99" fmla="*/ 42 h 54"/>
                <a:gd name="T100" fmla="*/ 30 w 36"/>
                <a:gd name="T101" fmla="*/ 39 h 54"/>
                <a:gd name="T102" fmla="*/ 30 w 36"/>
                <a:gd name="T103" fmla="*/ 36 h 54"/>
                <a:gd name="T104" fmla="*/ 31 w 36"/>
                <a:gd name="T105" fmla="*/ 33 h 54"/>
                <a:gd name="T106" fmla="*/ 33 w 36"/>
                <a:gd name="T107" fmla="*/ 31 h 54"/>
                <a:gd name="T108" fmla="*/ 33 w 36"/>
                <a:gd name="T109" fmla="*/ 28 h 54"/>
                <a:gd name="T110" fmla="*/ 33 w 36"/>
                <a:gd name="T111" fmla="*/ 25 h 54"/>
                <a:gd name="T112" fmla="*/ 34 w 36"/>
                <a:gd name="T113" fmla="*/ 21 h 54"/>
                <a:gd name="T114" fmla="*/ 34 w 36"/>
                <a:gd name="T115" fmla="*/ 16 h 54"/>
                <a:gd name="T116" fmla="*/ 36 w 36"/>
                <a:gd name="T117" fmla="*/ 12 h 54"/>
                <a:gd name="T118" fmla="*/ 36 w 36"/>
                <a:gd name="T119" fmla="*/ 7 h 54"/>
                <a:gd name="T120" fmla="*/ 36 w 36"/>
                <a:gd name="T121" fmla="*/ 2 h 54"/>
                <a:gd name="T122" fmla="*/ 33 w 36"/>
                <a:gd name="T123" fmla="*/ 0 h 5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36"/>
                <a:gd name="T187" fmla="*/ 0 h 54"/>
                <a:gd name="T188" fmla="*/ 36 w 36"/>
                <a:gd name="T189" fmla="*/ 54 h 5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36" h="54">
                  <a:moveTo>
                    <a:pt x="33" y="0"/>
                  </a:moveTo>
                  <a:lnTo>
                    <a:pt x="31" y="5"/>
                  </a:lnTo>
                  <a:lnTo>
                    <a:pt x="31" y="10"/>
                  </a:lnTo>
                  <a:lnTo>
                    <a:pt x="30" y="13"/>
                  </a:lnTo>
                  <a:lnTo>
                    <a:pt x="30" y="16"/>
                  </a:lnTo>
                  <a:lnTo>
                    <a:pt x="30" y="20"/>
                  </a:lnTo>
                  <a:lnTo>
                    <a:pt x="28" y="21"/>
                  </a:lnTo>
                  <a:lnTo>
                    <a:pt x="28" y="25"/>
                  </a:lnTo>
                  <a:lnTo>
                    <a:pt x="28" y="26"/>
                  </a:lnTo>
                  <a:lnTo>
                    <a:pt x="26" y="29"/>
                  </a:lnTo>
                  <a:lnTo>
                    <a:pt x="25" y="33"/>
                  </a:lnTo>
                  <a:lnTo>
                    <a:pt x="23" y="36"/>
                  </a:lnTo>
                  <a:lnTo>
                    <a:pt x="21" y="39"/>
                  </a:lnTo>
                  <a:lnTo>
                    <a:pt x="20" y="41"/>
                  </a:lnTo>
                  <a:lnTo>
                    <a:pt x="18" y="42"/>
                  </a:lnTo>
                  <a:lnTo>
                    <a:pt x="17" y="44"/>
                  </a:lnTo>
                  <a:lnTo>
                    <a:pt x="15" y="46"/>
                  </a:lnTo>
                  <a:lnTo>
                    <a:pt x="13" y="46"/>
                  </a:lnTo>
                  <a:lnTo>
                    <a:pt x="12" y="47"/>
                  </a:lnTo>
                  <a:lnTo>
                    <a:pt x="10" y="47"/>
                  </a:lnTo>
                  <a:lnTo>
                    <a:pt x="9" y="47"/>
                  </a:lnTo>
                  <a:lnTo>
                    <a:pt x="7" y="47"/>
                  </a:lnTo>
                  <a:lnTo>
                    <a:pt x="5" y="47"/>
                  </a:lnTo>
                  <a:lnTo>
                    <a:pt x="4" y="47"/>
                  </a:lnTo>
                  <a:lnTo>
                    <a:pt x="2" y="46"/>
                  </a:lnTo>
                  <a:lnTo>
                    <a:pt x="0" y="46"/>
                  </a:lnTo>
                  <a:lnTo>
                    <a:pt x="2" y="47"/>
                  </a:lnTo>
                  <a:lnTo>
                    <a:pt x="2" y="49"/>
                  </a:lnTo>
                  <a:lnTo>
                    <a:pt x="4" y="49"/>
                  </a:lnTo>
                  <a:lnTo>
                    <a:pt x="5" y="51"/>
                  </a:lnTo>
                  <a:lnTo>
                    <a:pt x="5" y="52"/>
                  </a:lnTo>
                  <a:lnTo>
                    <a:pt x="7" y="52"/>
                  </a:lnTo>
                  <a:lnTo>
                    <a:pt x="7" y="54"/>
                  </a:lnTo>
                  <a:lnTo>
                    <a:pt x="9" y="54"/>
                  </a:lnTo>
                  <a:lnTo>
                    <a:pt x="10" y="54"/>
                  </a:lnTo>
                  <a:lnTo>
                    <a:pt x="12" y="54"/>
                  </a:lnTo>
                  <a:lnTo>
                    <a:pt x="13" y="54"/>
                  </a:lnTo>
                  <a:lnTo>
                    <a:pt x="15" y="54"/>
                  </a:lnTo>
                  <a:lnTo>
                    <a:pt x="17" y="54"/>
                  </a:lnTo>
                  <a:lnTo>
                    <a:pt x="18" y="52"/>
                  </a:lnTo>
                  <a:lnTo>
                    <a:pt x="21" y="51"/>
                  </a:lnTo>
                  <a:lnTo>
                    <a:pt x="23" y="49"/>
                  </a:lnTo>
                  <a:lnTo>
                    <a:pt x="25" y="47"/>
                  </a:lnTo>
                  <a:lnTo>
                    <a:pt x="26" y="46"/>
                  </a:lnTo>
                  <a:lnTo>
                    <a:pt x="28" y="42"/>
                  </a:lnTo>
                  <a:lnTo>
                    <a:pt x="30" y="39"/>
                  </a:lnTo>
                  <a:lnTo>
                    <a:pt x="30" y="36"/>
                  </a:lnTo>
                  <a:lnTo>
                    <a:pt x="31" y="33"/>
                  </a:lnTo>
                  <a:lnTo>
                    <a:pt x="33" y="31"/>
                  </a:lnTo>
                  <a:lnTo>
                    <a:pt x="33" y="28"/>
                  </a:lnTo>
                  <a:lnTo>
                    <a:pt x="33" y="25"/>
                  </a:lnTo>
                  <a:lnTo>
                    <a:pt x="34" y="21"/>
                  </a:lnTo>
                  <a:lnTo>
                    <a:pt x="34" y="16"/>
                  </a:lnTo>
                  <a:lnTo>
                    <a:pt x="36" y="12"/>
                  </a:lnTo>
                  <a:lnTo>
                    <a:pt x="36" y="7"/>
                  </a:lnTo>
                  <a:lnTo>
                    <a:pt x="36" y="2"/>
                  </a:lnTo>
                  <a:lnTo>
                    <a:pt x="33" y="0"/>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04" name="Freeform 72">
              <a:extLst>
                <a:ext uri="{FF2B5EF4-FFF2-40B4-BE49-F238E27FC236}">
                  <a16:creationId xmlns:a16="http://schemas.microsoft.com/office/drawing/2014/main" id="{CD83D2CF-96AA-8644-A857-AADB355639FE}"/>
                </a:ext>
              </a:extLst>
            </p:cNvPr>
            <p:cNvSpPr>
              <a:spLocks/>
            </p:cNvSpPr>
            <p:nvPr/>
          </p:nvSpPr>
          <p:spPr bwMode="auto">
            <a:xfrm>
              <a:off x="4769" y="452"/>
              <a:ext cx="13" cy="34"/>
            </a:xfrm>
            <a:custGeom>
              <a:avLst/>
              <a:gdLst>
                <a:gd name="T0" fmla="*/ 3 w 13"/>
                <a:gd name="T1" fmla="*/ 33 h 34"/>
                <a:gd name="T2" fmla="*/ 3 w 13"/>
                <a:gd name="T3" fmla="*/ 34 h 34"/>
                <a:gd name="T4" fmla="*/ 3 w 13"/>
                <a:gd name="T5" fmla="*/ 33 h 34"/>
                <a:gd name="T6" fmla="*/ 5 w 13"/>
                <a:gd name="T7" fmla="*/ 33 h 34"/>
                <a:gd name="T8" fmla="*/ 5 w 13"/>
                <a:gd name="T9" fmla="*/ 33 h 34"/>
                <a:gd name="T10" fmla="*/ 5 w 13"/>
                <a:gd name="T11" fmla="*/ 33 h 34"/>
                <a:gd name="T12" fmla="*/ 6 w 13"/>
                <a:gd name="T13" fmla="*/ 31 h 34"/>
                <a:gd name="T14" fmla="*/ 6 w 13"/>
                <a:gd name="T15" fmla="*/ 31 h 34"/>
                <a:gd name="T16" fmla="*/ 8 w 13"/>
                <a:gd name="T17" fmla="*/ 30 h 34"/>
                <a:gd name="T18" fmla="*/ 8 w 13"/>
                <a:gd name="T19" fmla="*/ 28 h 34"/>
                <a:gd name="T20" fmla="*/ 8 w 13"/>
                <a:gd name="T21" fmla="*/ 26 h 34"/>
                <a:gd name="T22" fmla="*/ 10 w 13"/>
                <a:gd name="T23" fmla="*/ 25 h 34"/>
                <a:gd name="T24" fmla="*/ 10 w 13"/>
                <a:gd name="T25" fmla="*/ 23 h 34"/>
                <a:gd name="T26" fmla="*/ 10 w 13"/>
                <a:gd name="T27" fmla="*/ 18 h 34"/>
                <a:gd name="T28" fmla="*/ 11 w 13"/>
                <a:gd name="T29" fmla="*/ 15 h 34"/>
                <a:gd name="T30" fmla="*/ 11 w 13"/>
                <a:gd name="T31" fmla="*/ 10 h 34"/>
                <a:gd name="T32" fmla="*/ 11 w 13"/>
                <a:gd name="T33" fmla="*/ 5 h 34"/>
                <a:gd name="T34" fmla="*/ 13 w 13"/>
                <a:gd name="T35" fmla="*/ 5 h 34"/>
                <a:gd name="T36" fmla="*/ 13 w 13"/>
                <a:gd name="T37" fmla="*/ 5 h 34"/>
                <a:gd name="T38" fmla="*/ 13 w 13"/>
                <a:gd name="T39" fmla="*/ 4 h 34"/>
                <a:gd name="T40" fmla="*/ 13 w 13"/>
                <a:gd name="T41" fmla="*/ 2 h 34"/>
                <a:gd name="T42" fmla="*/ 13 w 13"/>
                <a:gd name="T43" fmla="*/ 0 h 34"/>
                <a:gd name="T44" fmla="*/ 8 w 13"/>
                <a:gd name="T45" fmla="*/ 0 h 34"/>
                <a:gd name="T46" fmla="*/ 8 w 13"/>
                <a:gd name="T47" fmla="*/ 4 h 34"/>
                <a:gd name="T48" fmla="*/ 6 w 13"/>
                <a:gd name="T49" fmla="*/ 9 h 34"/>
                <a:gd name="T50" fmla="*/ 6 w 13"/>
                <a:gd name="T51" fmla="*/ 12 h 34"/>
                <a:gd name="T52" fmla="*/ 5 w 13"/>
                <a:gd name="T53" fmla="*/ 17 h 34"/>
                <a:gd name="T54" fmla="*/ 5 w 13"/>
                <a:gd name="T55" fmla="*/ 18 h 34"/>
                <a:gd name="T56" fmla="*/ 5 w 13"/>
                <a:gd name="T57" fmla="*/ 20 h 34"/>
                <a:gd name="T58" fmla="*/ 3 w 13"/>
                <a:gd name="T59" fmla="*/ 21 h 34"/>
                <a:gd name="T60" fmla="*/ 3 w 13"/>
                <a:gd name="T61" fmla="*/ 23 h 34"/>
                <a:gd name="T62" fmla="*/ 3 w 13"/>
                <a:gd name="T63" fmla="*/ 25 h 34"/>
                <a:gd name="T64" fmla="*/ 1 w 13"/>
                <a:gd name="T65" fmla="*/ 25 h 34"/>
                <a:gd name="T66" fmla="*/ 1 w 13"/>
                <a:gd name="T67" fmla="*/ 26 h 34"/>
                <a:gd name="T68" fmla="*/ 0 w 13"/>
                <a:gd name="T69" fmla="*/ 26 h 34"/>
                <a:gd name="T70" fmla="*/ 0 w 13"/>
                <a:gd name="T71" fmla="*/ 26 h 34"/>
                <a:gd name="T72" fmla="*/ 0 w 13"/>
                <a:gd name="T73" fmla="*/ 26 h 34"/>
                <a:gd name="T74" fmla="*/ 0 w 13"/>
                <a:gd name="T75" fmla="*/ 28 h 34"/>
                <a:gd name="T76" fmla="*/ 0 w 13"/>
                <a:gd name="T77" fmla="*/ 28 h 34"/>
                <a:gd name="T78" fmla="*/ 0 w 13"/>
                <a:gd name="T79" fmla="*/ 28 h 34"/>
                <a:gd name="T80" fmla="*/ 0 w 13"/>
                <a:gd name="T81" fmla="*/ 30 h 34"/>
                <a:gd name="T82" fmla="*/ 0 w 13"/>
                <a:gd name="T83" fmla="*/ 30 h 34"/>
                <a:gd name="T84" fmla="*/ 0 w 13"/>
                <a:gd name="T85" fmla="*/ 31 h 34"/>
                <a:gd name="T86" fmla="*/ 1 w 13"/>
                <a:gd name="T87" fmla="*/ 31 h 34"/>
                <a:gd name="T88" fmla="*/ 1 w 13"/>
                <a:gd name="T89" fmla="*/ 33 h 34"/>
                <a:gd name="T90" fmla="*/ 3 w 13"/>
                <a:gd name="T91" fmla="*/ 33 h 3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3"/>
                <a:gd name="T139" fmla="*/ 0 h 34"/>
                <a:gd name="T140" fmla="*/ 13 w 13"/>
                <a:gd name="T141" fmla="*/ 34 h 3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3" h="34">
                  <a:moveTo>
                    <a:pt x="3" y="33"/>
                  </a:moveTo>
                  <a:lnTo>
                    <a:pt x="3" y="34"/>
                  </a:lnTo>
                  <a:lnTo>
                    <a:pt x="3" y="33"/>
                  </a:lnTo>
                  <a:lnTo>
                    <a:pt x="5" y="33"/>
                  </a:lnTo>
                  <a:lnTo>
                    <a:pt x="6" y="31"/>
                  </a:lnTo>
                  <a:lnTo>
                    <a:pt x="8" y="30"/>
                  </a:lnTo>
                  <a:lnTo>
                    <a:pt x="8" y="28"/>
                  </a:lnTo>
                  <a:lnTo>
                    <a:pt x="8" y="26"/>
                  </a:lnTo>
                  <a:lnTo>
                    <a:pt x="10" y="25"/>
                  </a:lnTo>
                  <a:lnTo>
                    <a:pt x="10" y="23"/>
                  </a:lnTo>
                  <a:lnTo>
                    <a:pt x="10" y="18"/>
                  </a:lnTo>
                  <a:lnTo>
                    <a:pt x="11" y="15"/>
                  </a:lnTo>
                  <a:lnTo>
                    <a:pt x="11" y="10"/>
                  </a:lnTo>
                  <a:lnTo>
                    <a:pt x="11" y="5"/>
                  </a:lnTo>
                  <a:lnTo>
                    <a:pt x="13" y="5"/>
                  </a:lnTo>
                  <a:lnTo>
                    <a:pt x="13" y="4"/>
                  </a:lnTo>
                  <a:lnTo>
                    <a:pt x="13" y="2"/>
                  </a:lnTo>
                  <a:lnTo>
                    <a:pt x="13" y="0"/>
                  </a:lnTo>
                  <a:lnTo>
                    <a:pt x="8" y="0"/>
                  </a:lnTo>
                  <a:lnTo>
                    <a:pt x="8" y="4"/>
                  </a:lnTo>
                  <a:lnTo>
                    <a:pt x="6" y="9"/>
                  </a:lnTo>
                  <a:lnTo>
                    <a:pt x="6" y="12"/>
                  </a:lnTo>
                  <a:lnTo>
                    <a:pt x="5" y="17"/>
                  </a:lnTo>
                  <a:lnTo>
                    <a:pt x="5" y="18"/>
                  </a:lnTo>
                  <a:lnTo>
                    <a:pt x="5" y="20"/>
                  </a:lnTo>
                  <a:lnTo>
                    <a:pt x="3" y="21"/>
                  </a:lnTo>
                  <a:lnTo>
                    <a:pt x="3" y="23"/>
                  </a:lnTo>
                  <a:lnTo>
                    <a:pt x="3" y="25"/>
                  </a:lnTo>
                  <a:lnTo>
                    <a:pt x="1" y="25"/>
                  </a:lnTo>
                  <a:lnTo>
                    <a:pt x="1" y="26"/>
                  </a:lnTo>
                  <a:lnTo>
                    <a:pt x="0" y="26"/>
                  </a:lnTo>
                  <a:lnTo>
                    <a:pt x="0" y="28"/>
                  </a:lnTo>
                  <a:lnTo>
                    <a:pt x="0" y="30"/>
                  </a:lnTo>
                  <a:lnTo>
                    <a:pt x="0" y="31"/>
                  </a:lnTo>
                  <a:lnTo>
                    <a:pt x="1" y="31"/>
                  </a:lnTo>
                  <a:lnTo>
                    <a:pt x="1" y="33"/>
                  </a:lnTo>
                  <a:lnTo>
                    <a:pt x="3" y="33"/>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05" name="Freeform 73">
              <a:extLst>
                <a:ext uri="{FF2B5EF4-FFF2-40B4-BE49-F238E27FC236}">
                  <a16:creationId xmlns:a16="http://schemas.microsoft.com/office/drawing/2014/main" id="{E90BF1C8-3EE7-5849-90AD-AD99964E6060}"/>
                </a:ext>
              </a:extLst>
            </p:cNvPr>
            <p:cNvSpPr>
              <a:spLocks/>
            </p:cNvSpPr>
            <p:nvPr/>
          </p:nvSpPr>
          <p:spPr bwMode="auto">
            <a:xfrm>
              <a:off x="4720" y="331"/>
              <a:ext cx="25" cy="32"/>
            </a:xfrm>
            <a:custGeom>
              <a:avLst/>
              <a:gdLst>
                <a:gd name="T0" fmla="*/ 5 w 25"/>
                <a:gd name="T1" fmla="*/ 32 h 32"/>
                <a:gd name="T2" fmla="*/ 5 w 25"/>
                <a:gd name="T3" fmla="*/ 32 h 32"/>
                <a:gd name="T4" fmla="*/ 5 w 25"/>
                <a:gd name="T5" fmla="*/ 27 h 32"/>
                <a:gd name="T6" fmla="*/ 5 w 25"/>
                <a:gd name="T7" fmla="*/ 21 h 32"/>
                <a:gd name="T8" fmla="*/ 7 w 25"/>
                <a:gd name="T9" fmla="*/ 16 h 32"/>
                <a:gd name="T10" fmla="*/ 7 w 25"/>
                <a:gd name="T11" fmla="*/ 13 h 32"/>
                <a:gd name="T12" fmla="*/ 8 w 25"/>
                <a:gd name="T13" fmla="*/ 11 h 32"/>
                <a:gd name="T14" fmla="*/ 12 w 25"/>
                <a:gd name="T15" fmla="*/ 10 h 32"/>
                <a:gd name="T16" fmla="*/ 13 w 25"/>
                <a:gd name="T17" fmla="*/ 8 h 32"/>
                <a:gd name="T18" fmla="*/ 16 w 25"/>
                <a:gd name="T19" fmla="*/ 6 h 32"/>
                <a:gd name="T20" fmla="*/ 18 w 25"/>
                <a:gd name="T21" fmla="*/ 6 h 32"/>
                <a:gd name="T22" fmla="*/ 21 w 25"/>
                <a:gd name="T23" fmla="*/ 8 h 32"/>
                <a:gd name="T24" fmla="*/ 23 w 25"/>
                <a:gd name="T25" fmla="*/ 8 h 32"/>
                <a:gd name="T26" fmla="*/ 25 w 25"/>
                <a:gd name="T27" fmla="*/ 10 h 32"/>
                <a:gd name="T28" fmla="*/ 25 w 25"/>
                <a:gd name="T29" fmla="*/ 8 h 32"/>
                <a:gd name="T30" fmla="*/ 23 w 25"/>
                <a:gd name="T31" fmla="*/ 6 h 32"/>
                <a:gd name="T32" fmla="*/ 21 w 25"/>
                <a:gd name="T33" fmla="*/ 3 h 32"/>
                <a:gd name="T34" fmla="*/ 20 w 25"/>
                <a:gd name="T35" fmla="*/ 2 h 32"/>
                <a:gd name="T36" fmla="*/ 16 w 25"/>
                <a:gd name="T37" fmla="*/ 2 h 32"/>
                <a:gd name="T38" fmla="*/ 15 w 25"/>
                <a:gd name="T39" fmla="*/ 0 h 32"/>
                <a:gd name="T40" fmla="*/ 12 w 25"/>
                <a:gd name="T41" fmla="*/ 0 h 32"/>
                <a:gd name="T42" fmla="*/ 10 w 25"/>
                <a:gd name="T43" fmla="*/ 2 h 32"/>
                <a:gd name="T44" fmla="*/ 7 w 25"/>
                <a:gd name="T45" fmla="*/ 3 h 32"/>
                <a:gd name="T46" fmla="*/ 5 w 25"/>
                <a:gd name="T47" fmla="*/ 5 h 32"/>
                <a:gd name="T48" fmla="*/ 3 w 25"/>
                <a:gd name="T49" fmla="*/ 8 h 32"/>
                <a:gd name="T50" fmla="*/ 2 w 25"/>
                <a:gd name="T51" fmla="*/ 10 h 32"/>
                <a:gd name="T52" fmla="*/ 0 w 25"/>
                <a:gd name="T53" fmla="*/ 14 h 32"/>
                <a:gd name="T54" fmla="*/ 0 w 25"/>
                <a:gd name="T55" fmla="*/ 21 h 32"/>
                <a:gd name="T56" fmla="*/ 2 w 25"/>
                <a:gd name="T57" fmla="*/ 26 h 32"/>
                <a:gd name="T58" fmla="*/ 3 w 25"/>
                <a:gd name="T59" fmla="*/ 27 h 32"/>
                <a:gd name="T60" fmla="*/ 3 w 25"/>
                <a:gd name="T61" fmla="*/ 31 h 32"/>
                <a:gd name="T62" fmla="*/ 7 w 25"/>
                <a:gd name="T63" fmla="*/ 32 h 32"/>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5"/>
                <a:gd name="T97" fmla="*/ 0 h 32"/>
                <a:gd name="T98" fmla="*/ 25 w 25"/>
                <a:gd name="T99" fmla="*/ 32 h 32"/>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5" h="32">
                  <a:moveTo>
                    <a:pt x="7" y="32"/>
                  </a:moveTo>
                  <a:lnTo>
                    <a:pt x="5" y="32"/>
                  </a:lnTo>
                  <a:lnTo>
                    <a:pt x="5" y="31"/>
                  </a:lnTo>
                  <a:lnTo>
                    <a:pt x="5" y="27"/>
                  </a:lnTo>
                  <a:lnTo>
                    <a:pt x="5" y="24"/>
                  </a:lnTo>
                  <a:lnTo>
                    <a:pt x="5" y="21"/>
                  </a:lnTo>
                  <a:lnTo>
                    <a:pt x="5" y="18"/>
                  </a:lnTo>
                  <a:lnTo>
                    <a:pt x="7" y="16"/>
                  </a:lnTo>
                  <a:lnTo>
                    <a:pt x="7" y="14"/>
                  </a:lnTo>
                  <a:lnTo>
                    <a:pt x="7" y="13"/>
                  </a:lnTo>
                  <a:lnTo>
                    <a:pt x="8" y="13"/>
                  </a:lnTo>
                  <a:lnTo>
                    <a:pt x="8" y="11"/>
                  </a:lnTo>
                  <a:lnTo>
                    <a:pt x="10" y="10"/>
                  </a:lnTo>
                  <a:lnTo>
                    <a:pt x="12" y="10"/>
                  </a:lnTo>
                  <a:lnTo>
                    <a:pt x="12" y="8"/>
                  </a:lnTo>
                  <a:lnTo>
                    <a:pt x="13" y="8"/>
                  </a:lnTo>
                  <a:lnTo>
                    <a:pt x="15" y="6"/>
                  </a:lnTo>
                  <a:lnTo>
                    <a:pt x="16" y="6"/>
                  </a:lnTo>
                  <a:lnTo>
                    <a:pt x="18" y="6"/>
                  </a:lnTo>
                  <a:lnTo>
                    <a:pt x="20" y="6"/>
                  </a:lnTo>
                  <a:lnTo>
                    <a:pt x="21" y="8"/>
                  </a:lnTo>
                  <a:lnTo>
                    <a:pt x="23" y="8"/>
                  </a:lnTo>
                  <a:lnTo>
                    <a:pt x="23" y="10"/>
                  </a:lnTo>
                  <a:lnTo>
                    <a:pt x="25" y="10"/>
                  </a:lnTo>
                  <a:lnTo>
                    <a:pt x="25" y="8"/>
                  </a:lnTo>
                  <a:lnTo>
                    <a:pt x="23" y="6"/>
                  </a:lnTo>
                  <a:lnTo>
                    <a:pt x="23" y="5"/>
                  </a:lnTo>
                  <a:lnTo>
                    <a:pt x="21" y="3"/>
                  </a:lnTo>
                  <a:lnTo>
                    <a:pt x="20" y="3"/>
                  </a:lnTo>
                  <a:lnTo>
                    <a:pt x="20" y="2"/>
                  </a:lnTo>
                  <a:lnTo>
                    <a:pt x="18" y="2"/>
                  </a:lnTo>
                  <a:lnTo>
                    <a:pt x="16" y="2"/>
                  </a:lnTo>
                  <a:lnTo>
                    <a:pt x="15" y="0"/>
                  </a:lnTo>
                  <a:lnTo>
                    <a:pt x="13" y="0"/>
                  </a:lnTo>
                  <a:lnTo>
                    <a:pt x="12" y="0"/>
                  </a:lnTo>
                  <a:lnTo>
                    <a:pt x="10" y="2"/>
                  </a:lnTo>
                  <a:lnTo>
                    <a:pt x="8" y="2"/>
                  </a:lnTo>
                  <a:lnTo>
                    <a:pt x="7" y="3"/>
                  </a:lnTo>
                  <a:lnTo>
                    <a:pt x="5" y="5"/>
                  </a:lnTo>
                  <a:lnTo>
                    <a:pt x="3" y="6"/>
                  </a:lnTo>
                  <a:lnTo>
                    <a:pt x="3" y="8"/>
                  </a:lnTo>
                  <a:lnTo>
                    <a:pt x="2" y="8"/>
                  </a:lnTo>
                  <a:lnTo>
                    <a:pt x="2" y="10"/>
                  </a:lnTo>
                  <a:lnTo>
                    <a:pt x="2" y="11"/>
                  </a:lnTo>
                  <a:lnTo>
                    <a:pt x="0" y="14"/>
                  </a:lnTo>
                  <a:lnTo>
                    <a:pt x="0" y="18"/>
                  </a:lnTo>
                  <a:lnTo>
                    <a:pt x="0" y="21"/>
                  </a:lnTo>
                  <a:lnTo>
                    <a:pt x="2" y="26"/>
                  </a:lnTo>
                  <a:lnTo>
                    <a:pt x="2" y="27"/>
                  </a:lnTo>
                  <a:lnTo>
                    <a:pt x="3" y="27"/>
                  </a:lnTo>
                  <a:lnTo>
                    <a:pt x="3" y="29"/>
                  </a:lnTo>
                  <a:lnTo>
                    <a:pt x="3" y="31"/>
                  </a:lnTo>
                  <a:lnTo>
                    <a:pt x="5" y="31"/>
                  </a:lnTo>
                  <a:lnTo>
                    <a:pt x="7" y="32"/>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06" name="Freeform 74">
              <a:extLst>
                <a:ext uri="{FF2B5EF4-FFF2-40B4-BE49-F238E27FC236}">
                  <a16:creationId xmlns:a16="http://schemas.microsoft.com/office/drawing/2014/main" id="{C8880826-8406-5245-AB9A-B9A493C04AC1}"/>
                </a:ext>
              </a:extLst>
            </p:cNvPr>
            <p:cNvSpPr>
              <a:spLocks/>
            </p:cNvSpPr>
            <p:nvPr/>
          </p:nvSpPr>
          <p:spPr bwMode="auto">
            <a:xfrm>
              <a:off x="4719" y="376"/>
              <a:ext cx="34" cy="34"/>
            </a:xfrm>
            <a:custGeom>
              <a:avLst/>
              <a:gdLst>
                <a:gd name="T0" fmla="*/ 30 w 34"/>
                <a:gd name="T1" fmla="*/ 13 h 34"/>
                <a:gd name="T2" fmla="*/ 34 w 34"/>
                <a:gd name="T3" fmla="*/ 8 h 34"/>
                <a:gd name="T4" fmla="*/ 34 w 34"/>
                <a:gd name="T5" fmla="*/ 0 h 34"/>
                <a:gd name="T6" fmla="*/ 27 w 34"/>
                <a:gd name="T7" fmla="*/ 7 h 34"/>
                <a:gd name="T8" fmla="*/ 26 w 34"/>
                <a:gd name="T9" fmla="*/ 7 h 34"/>
                <a:gd name="T10" fmla="*/ 24 w 34"/>
                <a:gd name="T11" fmla="*/ 8 h 34"/>
                <a:gd name="T12" fmla="*/ 22 w 34"/>
                <a:gd name="T13" fmla="*/ 8 h 34"/>
                <a:gd name="T14" fmla="*/ 21 w 34"/>
                <a:gd name="T15" fmla="*/ 10 h 34"/>
                <a:gd name="T16" fmla="*/ 19 w 34"/>
                <a:gd name="T17" fmla="*/ 12 h 34"/>
                <a:gd name="T18" fmla="*/ 17 w 34"/>
                <a:gd name="T19" fmla="*/ 13 h 34"/>
                <a:gd name="T20" fmla="*/ 16 w 34"/>
                <a:gd name="T21" fmla="*/ 15 h 34"/>
                <a:gd name="T22" fmla="*/ 14 w 34"/>
                <a:gd name="T23" fmla="*/ 16 h 34"/>
                <a:gd name="T24" fmla="*/ 11 w 34"/>
                <a:gd name="T25" fmla="*/ 18 h 34"/>
                <a:gd name="T26" fmla="*/ 9 w 34"/>
                <a:gd name="T27" fmla="*/ 20 h 34"/>
                <a:gd name="T28" fmla="*/ 8 w 34"/>
                <a:gd name="T29" fmla="*/ 21 h 34"/>
                <a:gd name="T30" fmla="*/ 6 w 34"/>
                <a:gd name="T31" fmla="*/ 23 h 34"/>
                <a:gd name="T32" fmla="*/ 4 w 34"/>
                <a:gd name="T33" fmla="*/ 25 h 34"/>
                <a:gd name="T34" fmla="*/ 3 w 34"/>
                <a:gd name="T35" fmla="*/ 26 h 34"/>
                <a:gd name="T36" fmla="*/ 1 w 34"/>
                <a:gd name="T37" fmla="*/ 26 h 34"/>
                <a:gd name="T38" fmla="*/ 0 w 34"/>
                <a:gd name="T39" fmla="*/ 28 h 34"/>
                <a:gd name="T40" fmla="*/ 1 w 34"/>
                <a:gd name="T41" fmla="*/ 34 h 34"/>
                <a:gd name="T42" fmla="*/ 3 w 34"/>
                <a:gd name="T43" fmla="*/ 33 h 34"/>
                <a:gd name="T44" fmla="*/ 3 w 34"/>
                <a:gd name="T45" fmla="*/ 33 h 34"/>
                <a:gd name="T46" fmla="*/ 4 w 34"/>
                <a:gd name="T47" fmla="*/ 33 h 34"/>
                <a:gd name="T48" fmla="*/ 4 w 34"/>
                <a:gd name="T49" fmla="*/ 33 h 34"/>
                <a:gd name="T50" fmla="*/ 6 w 34"/>
                <a:gd name="T51" fmla="*/ 31 h 34"/>
                <a:gd name="T52" fmla="*/ 6 w 34"/>
                <a:gd name="T53" fmla="*/ 31 h 34"/>
                <a:gd name="T54" fmla="*/ 8 w 34"/>
                <a:gd name="T55" fmla="*/ 31 h 34"/>
                <a:gd name="T56" fmla="*/ 8 w 34"/>
                <a:gd name="T57" fmla="*/ 31 h 34"/>
                <a:gd name="T58" fmla="*/ 9 w 34"/>
                <a:gd name="T59" fmla="*/ 31 h 34"/>
                <a:gd name="T60" fmla="*/ 9 w 34"/>
                <a:gd name="T61" fmla="*/ 29 h 34"/>
                <a:gd name="T62" fmla="*/ 11 w 34"/>
                <a:gd name="T63" fmla="*/ 28 h 34"/>
                <a:gd name="T64" fmla="*/ 13 w 34"/>
                <a:gd name="T65" fmla="*/ 28 h 34"/>
                <a:gd name="T66" fmla="*/ 14 w 34"/>
                <a:gd name="T67" fmla="*/ 26 h 34"/>
                <a:gd name="T68" fmla="*/ 14 w 34"/>
                <a:gd name="T69" fmla="*/ 26 h 34"/>
                <a:gd name="T70" fmla="*/ 16 w 34"/>
                <a:gd name="T71" fmla="*/ 25 h 34"/>
                <a:gd name="T72" fmla="*/ 17 w 34"/>
                <a:gd name="T73" fmla="*/ 23 h 34"/>
                <a:gd name="T74" fmla="*/ 21 w 34"/>
                <a:gd name="T75" fmla="*/ 21 h 34"/>
                <a:gd name="T76" fmla="*/ 22 w 34"/>
                <a:gd name="T77" fmla="*/ 20 h 34"/>
                <a:gd name="T78" fmla="*/ 24 w 34"/>
                <a:gd name="T79" fmla="*/ 18 h 34"/>
                <a:gd name="T80" fmla="*/ 26 w 34"/>
                <a:gd name="T81" fmla="*/ 16 h 34"/>
                <a:gd name="T82" fmla="*/ 27 w 34"/>
                <a:gd name="T83" fmla="*/ 15 h 34"/>
                <a:gd name="T84" fmla="*/ 29 w 34"/>
                <a:gd name="T85" fmla="*/ 15 h 34"/>
                <a:gd name="T86" fmla="*/ 30 w 34"/>
                <a:gd name="T87" fmla="*/ 13 h 34"/>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34"/>
                <a:gd name="T133" fmla="*/ 0 h 34"/>
                <a:gd name="T134" fmla="*/ 34 w 34"/>
                <a:gd name="T135" fmla="*/ 34 h 34"/>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34" h="34">
                  <a:moveTo>
                    <a:pt x="30" y="13"/>
                  </a:moveTo>
                  <a:lnTo>
                    <a:pt x="34" y="8"/>
                  </a:lnTo>
                  <a:lnTo>
                    <a:pt x="34" y="0"/>
                  </a:lnTo>
                  <a:lnTo>
                    <a:pt x="27" y="7"/>
                  </a:lnTo>
                  <a:lnTo>
                    <a:pt x="26" y="7"/>
                  </a:lnTo>
                  <a:lnTo>
                    <a:pt x="24" y="8"/>
                  </a:lnTo>
                  <a:lnTo>
                    <a:pt x="22" y="8"/>
                  </a:lnTo>
                  <a:lnTo>
                    <a:pt x="21" y="10"/>
                  </a:lnTo>
                  <a:lnTo>
                    <a:pt x="19" y="12"/>
                  </a:lnTo>
                  <a:lnTo>
                    <a:pt x="17" y="13"/>
                  </a:lnTo>
                  <a:lnTo>
                    <a:pt x="16" y="15"/>
                  </a:lnTo>
                  <a:lnTo>
                    <a:pt x="14" y="16"/>
                  </a:lnTo>
                  <a:lnTo>
                    <a:pt x="11" y="18"/>
                  </a:lnTo>
                  <a:lnTo>
                    <a:pt x="9" y="20"/>
                  </a:lnTo>
                  <a:lnTo>
                    <a:pt x="8" y="21"/>
                  </a:lnTo>
                  <a:lnTo>
                    <a:pt x="6" y="23"/>
                  </a:lnTo>
                  <a:lnTo>
                    <a:pt x="4" y="25"/>
                  </a:lnTo>
                  <a:lnTo>
                    <a:pt x="3" y="26"/>
                  </a:lnTo>
                  <a:lnTo>
                    <a:pt x="1" y="26"/>
                  </a:lnTo>
                  <a:lnTo>
                    <a:pt x="0" y="28"/>
                  </a:lnTo>
                  <a:lnTo>
                    <a:pt x="1" y="34"/>
                  </a:lnTo>
                  <a:lnTo>
                    <a:pt x="3" y="33"/>
                  </a:lnTo>
                  <a:lnTo>
                    <a:pt x="4" y="33"/>
                  </a:lnTo>
                  <a:lnTo>
                    <a:pt x="6" y="31"/>
                  </a:lnTo>
                  <a:lnTo>
                    <a:pt x="8" y="31"/>
                  </a:lnTo>
                  <a:lnTo>
                    <a:pt x="9" y="31"/>
                  </a:lnTo>
                  <a:lnTo>
                    <a:pt x="9" y="29"/>
                  </a:lnTo>
                  <a:lnTo>
                    <a:pt x="11" y="28"/>
                  </a:lnTo>
                  <a:lnTo>
                    <a:pt x="13" y="28"/>
                  </a:lnTo>
                  <a:lnTo>
                    <a:pt x="14" y="26"/>
                  </a:lnTo>
                  <a:lnTo>
                    <a:pt x="16" y="25"/>
                  </a:lnTo>
                  <a:lnTo>
                    <a:pt x="17" y="23"/>
                  </a:lnTo>
                  <a:lnTo>
                    <a:pt x="21" y="21"/>
                  </a:lnTo>
                  <a:lnTo>
                    <a:pt x="22" y="20"/>
                  </a:lnTo>
                  <a:lnTo>
                    <a:pt x="24" y="18"/>
                  </a:lnTo>
                  <a:lnTo>
                    <a:pt x="26" y="16"/>
                  </a:lnTo>
                  <a:lnTo>
                    <a:pt x="27" y="15"/>
                  </a:lnTo>
                  <a:lnTo>
                    <a:pt x="29" y="15"/>
                  </a:lnTo>
                  <a:lnTo>
                    <a:pt x="30" y="13"/>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07" name="Freeform 75">
              <a:extLst>
                <a:ext uri="{FF2B5EF4-FFF2-40B4-BE49-F238E27FC236}">
                  <a16:creationId xmlns:a16="http://schemas.microsoft.com/office/drawing/2014/main" id="{0ED20336-1C19-B94D-B294-BA04671C5023}"/>
                </a:ext>
              </a:extLst>
            </p:cNvPr>
            <p:cNvSpPr>
              <a:spLocks/>
            </p:cNvSpPr>
            <p:nvPr/>
          </p:nvSpPr>
          <p:spPr bwMode="auto">
            <a:xfrm>
              <a:off x="4735" y="414"/>
              <a:ext cx="14" cy="89"/>
            </a:xfrm>
            <a:custGeom>
              <a:avLst/>
              <a:gdLst>
                <a:gd name="T0" fmla="*/ 13 w 14"/>
                <a:gd name="T1" fmla="*/ 77 h 89"/>
                <a:gd name="T2" fmla="*/ 13 w 14"/>
                <a:gd name="T3" fmla="*/ 74 h 89"/>
                <a:gd name="T4" fmla="*/ 13 w 14"/>
                <a:gd name="T5" fmla="*/ 72 h 89"/>
                <a:gd name="T6" fmla="*/ 11 w 14"/>
                <a:gd name="T7" fmla="*/ 69 h 89"/>
                <a:gd name="T8" fmla="*/ 11 w 14"/>
                <a:gd name="T9" fmla="*/ 66 h 89"/>
                <a:gd name="T10" fmla="*/ 3 w 14"/>
                <a:gd name="T11" fmla="*/ 8 h 89"/>
                <a:gd name="T12" fmla="*/ 3 w 14"/>
                <a:gd name="T13" fmla="*/ 6 h 89"/>
                <a:gd name="T14" fmla="*/ 3 w 14"/>
                <a:gd name="T15" fmla="*/ 6 h 89"/>
                <a:gd name="T16" fmla="*/ 3 w 14"/>
                <a:gd name="T17" fmla="*/ 6 h 89"/>
                <a:gd name="T18" fmla="*/ 3 w 14"/>
                <a:gd name="T19" fmla="*/ 4 h 89"/>
                <a:gd name="T20" fmla="*/ 3 w 14"/>
                <a:gd name="T21" fmla="*/ 4 h 89"/>
                <a:gd name="T22" fmla="*/ 3 w 14"/>
                <a:gd name="T23" fmla="*/ 4 h 89"/>
                <a:gd name="T24" fmla="*/ 3 w 14"/>
                <a:gd name="T25" fmla="*/ 4 h 89"/>
                <a:gd name="T26" fmla="*/ 3 w 14"/>
                <a:gd name="T27" fmla="*/ 3 h 89"/>
                <a:gd name="T28" fmla="*/ 1 w 14"/>
                <a:gd name="T29" fmla="*/ 1 h 89"/>
                <a:gd name="T30" fmla="*/ 1 w 14"/>
                <a:gd name="T31" fmla="*/ 0 h 89"/>
                <a:gd name="T32" fmla="*/ 0 w 14"/>
                <a:gd name="T33" fmla="*/ 0 h 89"/>
                <a:gd name="T34" fmla="*/ 0 w 14"/>
                <a:gd name="T35" fmla="*/ 0 h 89"/>
                <a:gd name="T36" fmla="*/ 0 w 14"/>
                <a:gd name="T37" fmla="*/ 0 h 89"/>
                <a:gd name="T38" fmla="*/ 0 w 14"/>
                <a:gd name="T39" fmla="*/ 0 h 89"/>
                <a:gd name="T40" fmla="*/ 0 w 14"/>
                <a:gd name="T41" fmla="*/ 0 h 89"/>
                <a:gd name="T42" fmla="*/ 0 w 14"/>
                <a:gd name="T43" fmla="*/ 1 h 89"/>
                <a:gd name="T44" fmla="*/ 8 w 14"/>
                <a:gd name="T45" fmla="*/ 59 h 89"/>
                <a:gd name="T46" fmla="*/ 8 w 14"/>
                <a:gd name="T47" fmla="*/ 63 h 89"/>
                <a:gd name="T48" fmla="*/ 8 w 14"/>
                <a:gd name="T49" fmla="*/ 66 h 89"/>
                <a:gd name="T50" fmla="*/ 8 w 14"/>
                <a:gd name="T51" fmla="*/ 69 h 89"/>
                <a:gd name="T52" fmla="*/ 8 w 14"/>
                <a:gd name="T53" fmla="*/ 71 h 89"/>
                <a:gd name="T54" fmla="*/ 10 w 14"/>
                <a:gd name="T55" fmla="*/ 74 h 89"/>
                <a:gd name="T56" fmla="*/ 10 w 14"/>
                <a:gd name="T57" fmla="*/ 77 h 89"/>
                <a:gd name="T58" fmla="*/ 10 w 14"/>
                <a:gd name="T59" fmla="*/ 79 h 89"/>
                <a:gd name="T60" fmla="*/ 11 w 14"/>
                <a:gd name="T61" fmla="*/ 81 h 89"/>
                <a:gd name="T62" fmla="*/ 11 w 14"/>
                <a:gd name="T63" fmla="*/ 82 h 89"/>
                <a:gd name="T64" fmla="*/ 11 w 14"/>
                <a:gd name="T65" fmla="*/ 84 h 89"/>
                <a:gd name="T66" fmla="*/ 13 w 14"/>
                <a:gd name="T67" fmla="*/ 84 h 89"/>
                <a:gd name="T68" fmla="*/ 13 w 14"/>
                <a:gd name="T69" fmla="*/ 85 h 89"/>
                <a:gd name="T70" fmla="*/ 13 w 14"/>
                <a:gd name="T71" fmla="*/ 85 h 89"/>
                <a:gd name="T72" fmla="*/ 14 w 14"/>
                <a:gd name="T73" fmla="*/ 87 h 89"/>
                <a:gd name="T74" fmla="*/ 14 w 14"/>
                <a:gd name="T75" fmla="*/ 87 h 89"/>
                <a:gd name="T76" fmla="*/ 14 w 14"/>
                <a:gd name="T77" fmla="*/ 89 h 89"/>
                <a:gd name="T78" fmla="*/ 14 w 14"/>
                <a:gd name="T79" fmla="*/ 89 h 89"/>
                <a:gd name="T80" fmla="*/ 14 w 14"/>
                <a:gd name="T81" fmla="*/ 87 h 89"/>
                <a:gd name="T82" fmla="*/ 14 w 14"/>
                <a:gd name="T83" fmla="*/ 87 h 89"/>
                <a:gd name="T84" fmla="*/ 14 w 14"/>
                <a:gd name="T85" fmla="*/ 87 h 89"/>
                <a:gd name="T86" fmla="*/ 14 w 14"/>
                <a:gd name="T87" fmla="*/ 85 h 89"/>
                <a:gd name="T88" fmla="*/ 14 w 14"/>
                <a:gd name="T89" fmla="*/ 82 h 89"/>
                <a:gd name="T90" fmla="*/ 13 w 14"/>
                <a:gd name="T91" fmla="*/ 81 h 89"/>
                <a:gd name="T92" fmla="*/ 13 w 14"/>
                <a:gd name="T93" fmla="*/ 77 h 89"/>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4"/>
                <a:gd name="T142" fmla="*/ 0 h 89"/>
                <a:gd name="T143" fmla="*/ 14 w 14"/>
                <a:gd name="T144" fmla="*/ 89 h 89"/>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4" h="89">
                  <a:moveTo>
                    <a:pt x="13" y="77"/>
                  </a:moveTo>
                  <a:lnTo>
                    <a:pt x="13" y="74"/>
                  </a:lnTo>
                  <a:lnTo>
                    <a:pt x="13" y="72"/>
                  </a:lnTo>
                  <a:lnTo>
                    <a:pt x="11" y="69"/>
                  </a:lnTo>
                  <a:lnTo>
                    <a:pt x="11" y="66"/>
                  </a:lnTo>
                  <a:lnTo>
                    <a:pt x="3" y="8"/>
                  </a:lnTo>
                  <a:lnTo>
                    <a:pt x="3" y="6"/>
                  </a:lnTo>
                  <a:lnTo>
                    <a:pt x="3" y="4"/>
                  </a:lnTo>
                  <a:lnTo>
                    <a:pt x="3" y="3"/>
                  </a:lnTo>
                  <a:lnTo>
                    <a:pt x="1" y="1"/>
                  </a:lnTo>
                  <a:lnTo>
                    <a:pt x="1" y="0"/>
                  </a:lnTo>
                  <a:lnTo>
                    <a:pt x="0" y="0"/>
                  </a:lnTo>
                  <a:lnTo>
                    <a:pt x="0" y="1"/>
                  </a:lnTo>
                  <a:lnTo>
                    <a:pt x="8" y="59"/>
                  </a:lnTo>
                  <a:lnTo>
                    <a:pt x="8" y="63"/>
                  </a:lnTo>
                  <a:lnTo>
                    <a:pt x="8" y="66"/>
                  </a:lnTo>
                  <a:lnTo>
                    <a:pt x="8" y="69"/>
                  </a:lnTo>
                  <a:lnTo>
                    <a:pt x="8" y="71"/>
                  </a:lnTo>
                  <a:lnTo>
                    <a:pt x="10" y="74"/>
                  </a:lnTo>
                  <a:lnTo>
                    <a:pt x="10" y="77"/>
                  </a:lnTo>
                  <a:lnTo>
                    <a:pt x="10" y="79"/>
                  </a:lnTo>
                  <a:lnTo>
                    <a:pt x="11" y="81"/>
                  </a:lnTo>
                  <a:lnTo>
                    <a:pt x="11" y="82"/>
                  </a:lnTo>
                  <a:lnTo>
                    <a:pt x="11" y="84"/>
                  </a:lnTo>
                  <a:lnTo>
                    <a:pt x="13" y="84"/>
                  </a:lnTo>
                  <a:lnTo>
                    <a:pt x="13" y="85"/>
                  </a:lnTo>
                  <a:lnTo>
                    <a:pt x="14" y="87"/>
                  </a:lnTo>
                  <a:lnTo>
                    <a:pt x="14" y="89"/>
                  </a:lnTo>
                  <a:lnTo>
                    <a:pt x="14" y="87"/>
                  </a:lnTo>
                  <a:lnTo>
                    <a:pt x="14" y="85"/>
                  </a:lnTo>
                  <a:lnTo>
                    <a:pt x="14" y="82"/>
                  </a:lnTo>
                  <a:lnTo>
                    <a:pt x="13" y="81"/>
                  </a:lnTo>
                  <a:lnTo>
                    <a:pt x="13" y="77"/>
                  </a:lnTo>
                  <a:close/>
                </a:path>
              </a:pathLst>
            </a:custGeom>
            <a:solidFill>
              <a:srgbClr val="96D6E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159808" name="Group 76">
              <a:extLst>
                <a:ext uri="{FF2B5EF4-FFF2-40B4-BE49-F238E27FC236}">
                  <a16:creationId xmlns:a16="http://schemas.microsoft.com/office/drawing/2014/main" id="{C8231E57-6B6A-914D-B6E6-95F5257907E1}"/>
                </a:ext>
              </a:extLst>
            </p:cNvPr>
            <p:cNvGrpSpPr>
              <a:grpSpLocks/>
            </p:cNvGrpSpPr>
            <p:nvPr/>
          </p:nvGrpSpPr>
          <p:grpSpPr bwMode="auto">
            <a:xfrm>
              <a:off x="4652" y="240"/>
              <a:ext cx="790" cy="375"/>
              <a:chOff x="4652" y="240"/>
              <a:chExt cx="790" cy="375"/>
            </a:xfrm>
          </p:grpSpPr>
          <p:sp>
            <p:nvSpPr>
              <p:cNvPr id="159809" name="Freeform 77">
                <a:extLst>
                  <a:ext uri="{FF2B5EF4-FFF2-40B4-BE49-F238E27FC236}">
                    <a16:creationId xmlns:a16="http://schemas.microsoft.com/office/drawing/2014/main" id="{7DBAE435-6293-F949-B057-60D773D0157D}"/>
                  </a:ext>
                </a:extLst>
              </p:cNvPr>
              <p:cNvSpPr>
                <a:spLocks/>
              </p:cNvSpPr>
              <p:nvPr/>
            </p:nvSpPr>
            <p:spPr bwMode="auto">
              <a:xfrm>
                <a:off x="4652" y="258"/>
                <a:ext cx="196" cy="335"/>
              </a:xfrm>
              <a:custGeom>
                <a:avLst/>
                <a:gdLst>
                  <a:gd name="T0" fmla="*/ 196 w 196"/>
                  <a:gd name="T1" fmla="*/ 224 h 335"/>
                  <a:gd name="T2" fmla="*/ 75 w 196"/>
                  <a:gd name="T3" fmla="*/ 335 h 335"/>
                  <a:gd name="T4" fmla="*/ 0 w 196"/>
                  <a:gd name="T5" fmla="*/ 112 h 335"/>
                  <a:gd name="T6" fmla="*/ 123 w 196"/>
                  <a:gd name="T7" fmla="*/ 0 h 335"/>
                  <a:gd name="T8" fmla="*/ 196 w 196"/>
                  <a:gd name="T9" fmla="*/ 224 h 335"/>
                  <a:gd name="T10" fmla="*/ 0 60000 65536"/>
                  <a:gd name="T11" fmla="*/ 0 60000 65536"/>
                  <a:gd name="T12" fmla="*/ 0 60000 65536"/>
                  <a:gd name="T13" fmla="*/ 0 60000 65536"/>
                  <a:gd name="T14" fmla="*/ 0 60000 65536"/>
                  <a:gd name="T15" fmla="*/ 0 w 196"/>
                  <a:gd name="T16" fmla="*/ 0 h 335"/>
                  <a:gd name="T17" fmla="*/ 196 w 196"/>
                  <a:gd name="T18" fmla="*/ 335 h 335"/>
                </a:gdLst>
                <a:ahLst/>
                <a:cxnLst>
                  <a:cxn ang="T10">
                    <a:pos x="T0" y="T1"/>
                  </a:cxn>
                  <a:cxn ang="T11">
                    <a:pos x="T2" y="T3"/>
                  </a:cxn>
                  <a:cxn ang="T12">
                    <a:pos x="T4" y="T5"/>
                  </a:cxn>
                  <a:cxn ang="T13">
                    <a:pos x="T6" y="T7"/>
                  </a:cxn>
                  <a:cxn ang="T14">
                    <a:pos x="T8" y="T9"/>
                  </a:cxn>
                </a:cxnLst>
                <a:rect l="T15" t="T16" r="T17" b="T18"/>
                <a:pathLst>
                  <a:path w="196" h="335">
                    <a:moveTo>
                      <a:pt x="196" y="224"/>
                    </a:moveTo>
                    <a:lnTo>
                      <a:pt x="75" y="335"/>
                    </a:lnTo>
                    <a:lnTo>
                      <a:pt x="0" y="112"/>
                    </a:lnTo>
                    <a:lnTo>
                      <a:pt x="123" y="0"/>
                    </a:lnTo>
                    <a:lnTo>
                      <a:pt x="196" y="224"/>
                    </a:lnTo>
                    <a:close/>
                  </a:path>
                </a:pathLst>
              </a:custGeom>
              <a:solidFill>
                <a:srgbClr val="0099D8"/>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59810" name="Rectangle 78">
                <a:extLst>
                  <a:ext uri="{FF2B5EF4-FFF2-40B4-BE49-F238E27FC236}">
                    <a16:creationId xmlns:a16="http://schemas.microsoft.com/office/drawing/2014/main" id="{6CA7C65A-A91D-AC43-B2CE-4F21A1914FAD}"/>
                  </a:ext>
                </a:extLst>
              </p:cNvPr>
              <p:cNvSpPr>
                <a:spLocks noChangeArrowheads="1"/>
              </p:cNvSpPr>
              <p:nvPr/>
            </p:nvSpPr>
            <p:spPr bwMode="auto">
              <a:xfrm>
                <a:off x="4944" y="240"/>
                <a:ext cx="498" cy="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300" b="1">
                    <a:solidFill>
                      <a:srgbClr val="000000"/>
                    </a:solidFill>
                  </a:rPr>
                  <a:t>For your</a:t>
                </a:r>
                <a:br>
                  <a:rPr lang="en-US" altLang="nb-NO" sz="1300" b="1">
                    <a:solidFill>
                      <a:srgbClr val="000000"/>
                    </a:solidFill>
                  </a:rPr>
                </a:br>
                <a:r>
                  <a:rPr lang="en-US" altLang="nb-NO" sz="1300" b="1">
                    <a:solidFill>
                      <a:srgbClr val="000000"/>
                    </a:solidFill>
                  </a:rPr>
                  <a:t>reference </a:t>
                </a:r>
                <a:br>
                  <a:rPr lang="en-US" altLang="nb-NO" sz="1300" b="1">
                    <a:solidFill>
                      <a:srgbClr val="000000"/>
                    </a:solidFill>
                  </a:rPr>
                </a:br>
                <a:r>
                  <a:rPr lang="en-US" altLang="nb-NO" sz="1300" b="1">
                    <a:solidFill>
                      <a:srgbClr val="000000"/>
                    </a:solidFill>
                  </a:rPr>
                  <a:t>only</a:t>
                </a:r>
                <a:endParaRPr lang="en-US" altLang="nb-NO" sz="1800"/>
              </a:p>
            </p:txBody>
          </p:sp>
        </p:grpSp>
      </p:grpSp>
    </p:spTree>
    <p:extLst>
      <p:ext uri="{BB962C8B-B14F-4D97-AF65-F5344CB8AC3E}">
        <p14:creationId xmlns:p14="http://schemas.microsoft.com/office/powerpoint/2010/main" val="3599934961"/>
      </p:ext>
    </p:extLst>
  </p:cSld>
  <p:clrMapOvr>
    <a:masterClrMapping/>
  </p:clrMapOvr>
  <p:transition>
    <p:wipe dir="r"/>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42">
            <a:extLst>
              <a:ext uri="{FF2B5EF4-FFF2-40B4-BE49-F238E27FC236}">
                <a16:creationId xmlns:a16="http://schemas.microsoft.com/office/drawing/2014/main" id="{9C17D54F-F6E4-484C-B5D4-CC50CE9841E7}"/>
              </a:ext>
            </a:extLst>
          </p:cNvPr>
          <p:cNvSpPr>
            <a:spLocks noGrp="1" noChangeArrowheads="1"/>
          </p:cNvSpPr>
          <p:nvPr>
            <p:ph type="title"/>
          </p:nvPr>
        </p:nvSpPr>
        <p:spPr/>
        <p:txBody>
          <a:bodyPr/>
          <a:lstStyle/>
          <a:p>
            <a:pPr eaLnBrk="1" hangingPunct="1"/>
            <a:r>
              <a:rPr lang="en-US" altLang="nb-NO"/>
              <a:t>MPLS TE FRR - Link Protection</a:t>
            </a:r>
          </a:p>
        </p:txBody>
      </p:sp>
      <p:sp>
        <p:nvSpPr>
          <p:cNvPr id="161795" name="Rectangle 44">
            <a:extLst>
              <a:ext uri="{FF2B5EF4-FFF2-40B4-BE49-F238E27FC236}">
                <a16:creationId xmlns:a16="http://schemas.microsoft.com/office/drawing/2014/main" id="{2D9FFA60-A44D-9F48-8A40-FDF0D4478545}"/>
              </a:ext>
            </a:extLst>
          </p:cNvPr>
          <p:cNvSpPr>
            <a:spLocks noGrp="1" noChangeArrowheads="1"/>
          </p:cNvSpPr>
          <p:nvPr>
            <p:ph type="body" idx="1"/>
          </p:nvPr>
        </p:nvSpPr>
        <p:spPr>
          <a:xfrm>
            <a:off x="655638" y="4495800"/>
            <a:ext cx="7878762" cy="1828800"/>
          </a:xfrm>
        </p:spPr>
        <p:txBody>
          <a:bodyPr/>
          <a:lstStyle/>
          <a:p>
            <a:pPr eaLnBrk="1" hangingPunct="1"/>
            <a:r>
              <a:rPr lang="en-US" altLang="nb-NO"/>
              <a:t>Primary tunnel: A → B → D → E</a:t>
            </a:r>
          </a:p>
          <a:p>
            <a:pPr eaLnBrk="1" hangingPunct="1"/>
            <a:r>
              <a:rPr lang="en-US" altLang="nb-NO"/>
              <a:t>Backup tunnel: B → C → D (preprovisioned)</a:t>
            </a:r>
          </a:p>
          <a:p>
            <a:pPr eaLnBrk="1" hangingPunct="1"/>
            <a:r>
              <a:rPr lang="en-US" altLang="nb-NO"/>
              <a:t>Recovery = ~ 50 ms</a:t>
            </a:r>
          </a:p>
        </p:txBody>
      </p:sp>
      <p:sp>
        <p:nvSpPr>
          <p:cNvPr id="1065988" name="Line 4">
            <a:extLst>
              <a:ext uri="{FF2B5EF4-FFF2-40B4-BE49-F238E27FC236}">
                <a16:creationId xmlns:a16="http://schemas.microsoft.com/office/drawing/2014/main" id="{64033BF1-0C47-9E41-9B0E-CBF8004010A1}"/>
              </a:ext>
            </a:extLst>
          </p:cNvPr>
          <p:cNvSpPr>
            <a:spLocks noChangeShapeType="1"/>
          </p:cNvSpPr>
          <p:nvPr/>
        </p:nvSpPr>
        <p:spPr bwMode="auto">
          <a:xfrm>
            <a:off x="3473450" y="2208213"/>
            <a:ext cx="18034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61797" name="Line 5">
            <a:extLst>
              <a:ext uri="{FF2B5EF4-FFF2-40B4-BE49-F238E27FC236}">
                <a16:creationId xmlns:a16="http://schemas.microsoft.com/office/drawing/2014/main" id="{CB6C538C-1D77-D749-B73A-49F7021E0DA7}"/>
              </a:ext>
            </a:extLst>
          </p:cNvPr>
          <p:cNvSpPr>
            <a:spLocks noChangeShapeType="1"/>
          </p:cNvSpPr>
          <p:nvPr/>
        </p:nvSpPr>
        <p:spPr bwMode="auto">
          <a:xfrm rot="725352">
            <a:off x="3151188" y="2479675"/>
            <a:ext cx="1028700" cy="1027113"/>
          </a:xfrm>
          <a:prstGeom prst="line">
            <a:avLst/>
          </a:prstGeom>
          <a:noFill/>
          <a:ln w="38100">
            <a:solidFill>
              <a:schemeClr val="hlink"/>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798" name="Line 6">
            <a:extLst>
              <a:ext uri="{FF2B5EF4-FFF2-40B4-BE49-F238E27FC236}">
                <a16:creationId xmlns:a16="http://schemas.microsoft.com/office/drawing/2014/main" id="{964DAEF9-7CEC-9C4D-A906-D21DE046622A}"/>
              </a:ext>
            </a:extLst>
          </p:cNvPr>
          <p:cNvSpPr>
            <a:spLocks noChangeShapeType="1"/>
          </p:cNvSpPr>
          <p:nvPr/>
        </p:nvSpPr>
        <p:spPr bwMode="auto">
          <a:xfrm flipV="1">
            <a:off x="4865688" y="2513013"/>
            <a:ext cx="615950" cy="1028700"/>
          </a:xfrm>
          <a:prstGeom prst="line">
            <a:avLst/>
          </a:prstGeom>
          <a:noFill/>
          <a:ln w="38100">
            <a:solidFill>
              <a:schemeClr val="hlink"/>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799" name="Line 7">
            <a:extLst>
              <a:ext uri="{FF2B5EF4-FFF2-40B4-BE49-F238E27FC236}">
                <a16:creationId xmlns:a16="http://schemas.microsoft.com/office/drawing/2014/main" id="{3BFC58AD-596B-784C-8696-652F25276864}"/>
              </a:ext>
            </a:extLst>
          </p:cNvPr>
          <p:cNvSpPr>
            <a:spLocks noChangeShapeType="1"/>
          </p:cNvSpPr>
          <p:nvPr/>
        </p:nvSpPr>
        <p:spPr bwMode="auto">
          <a:xfrm rot="575986">
            <a:off x="3260725" y="2395538"/>
            <a:ext cx="1371600" cy="137160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800" name="Line 8">
            <a:extLst>
              <a:ext uri="{FF2B5EF4-FFF2-40B4-BE49-F238E27FC236}">
                <a16:creationId xmlns:a16="http://schemas.microsoft.com/office/drawing/2014/main" id="{06ABCCA3-16CF-4C4F-918F-A5C966C39B81}"/>
              </a:ext>
            </a:extLst>
          </p:cNvPr>
          <p:cNvSpPr>
            <a:spLocks noChangeShapeType="1"/>
          </p:cNvSpPr>
          <p:nvPr/>
        </p:nvSpPr>
        <p:spPr bwMode="auto">
          <a:xfrm flipV="1">
            <a:off x="4632325" y="2395538"/>
            <a:ext cx="754063" cy="1235075"/>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801" name="Text Box 9">
            <a:extLst>
              <a:ext uri="{FF2B5EF4-FFF2-40B4-BE49-F238E27FC236}">
                <a16:creationId xmlns:a16="http://schemas.microsoft.com/office/drawing/2014/main" id="{50341A70-AC6E-A147-AE79-13BC81B45D96}"/>
              </a:ext>
            </a:extLst>
          </p:cNvPr>
          <p:cNvSpPr txBox="1">
            <a:spLocks noChangeArrowheads="1"/>
          </p:cNvSpPr>
          <p:nvPr/>
        </p:nvSpPr>
        <p:spPr bwMode="auto">
          <a:xfrm>
            <a:off x="4965700" y="1447800"/>
            <a:ext cx="111125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Router D</a:t>
            </a:r>
          </a:p>
        </p:txBody>
      </p:sp>
      <p:sp>
        <p:nvSpPr>
          <p:cNvPr id="161802" name="Text Box 10">
            <a:extLst>
              <a:ext uri="{FF2B5EF4-FFF2-40B4-BE49-F238E27FC236}">
                <a16:creationId xmlns:a16="http://schemas.microsoft.com/office/drawing/2014/main" id="{5825D1C5-C2C0-7149-85AA-DBD63279FEFD}"/>
              </a:ext>
            </a:extLst>
          </p:cNvPr>
          <p:cNvSpPr txBox="1">
            <a:spLocks noChangeArrowheads="1"/>
          </p:cNvSpPr>
          <p:nvPr/>
        </p:nvSpPr>
        <p:spPr bwMode="auto">
          <a:xfrm>
            <a:off x="3919538" y="3986213"/>
            <a:ext cx="111125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Router C</a:t>
            </a:r>
          </a:p>
        </p:txBody>
      </p:sp>
      <p:sp>
        <p:nvSpPr>
          <p:cNvPr id="161803" name="Line 11">
            <a:extLst>
              <a:ext uri="{FF2B5EF4-FFF2-40B4-BE49-F238E27FC236}">
                <a16:creationId xmlns:a16="http://schemas.microsoft.com/office/drawing/2014/main" id="{E1CB2FA7-253A-7547-BE64-F7CD66E344E3}"/>
              </a:ext>
            </a:extLst>
          </p:cNvPr>
          <p:cNvSpPr>
            <a:spLocks noChangeShapeType="1"/>
          </p:cNvSpPr>
          <p:nvPr/>
        </p:nvSpPr>
        <p:spPr bwMode="auto">
          <a:xfrm>
            <a:off x="1484313" y="2208213"/>
            <a:ext cx="18034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61804" name="Line 12">
            <a:extLst>
              <a:ext uri="{FF2B5EF4-FFF2-40B4-BE49-F238E27FC236}">
                <a16:creationId xmlns:a16="http://schemas.microsoft.com/office/drawing/2014/main" id="{C18711FD-115D-E546-87EB-D468F5D6AEC3}"/>
              </a:ext>
            </a:extLst>
          </p:cNvPr>
          <p:cNvSpPr>
            <a:spLocks noChangeShapeType="1"/>
          </p:cNvSpPr>
          <p:nvPr/>
        </p:nvSpPr>
        <p:spPr bwMode="auto">
          <a:xfrm>
            <a:off x="5665788" y="2208213"/>
            <a:ext cx="1385887"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61805" name="Picture 13">
            <a:extLst>
              <a:ext uri="{FF2B5EF4-FFF2-40B4-BE49-F238E27FC236}">
                <a16:creationId xmlns:a16="http://schemas.microsoft.com/office/drawing/2014/main" id="{E5501286-22F4-094A-BBB2-D0ACE6FB4D16}"/>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2738" y="1930400"/>
            <a:ext cx="81597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1806" name="Text Box 15">
            <a:extLst>
              <a:ext uri="{FF2B5EF4-FFF2-40B4-BE49-F238E27FC236}">
                <a16:creationId xmlns:a16="http://schemas.microsoft.com/office/drawing/2014/main" id="{B6165CB2-5605-9840-BB65-27107AE6CC3B}"/>
              </a:ext>
            </a:extLst>
          </p:cNvPr>
          <p:cNvSpPr txBox="1">
            <a:spLocks noChangeArrowheads="1"/>
          </p:cNvSpPr>
          <p:nvPr/>
        </p:nvSpPr>
        <p:spPr bwMode="auto">
          <a:xfrm>
            <a:off x="1219200" y="1447800"/>
            <a:ext cx="111125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800" b="1"/>
              <a:t>Router A</a:t>
            </a:r>
          </a:p>
        </p:txBody>
      </p:sp>
      <p:sp>
        <p:nvSpPr>
          <p:cNvPr id="161807" name="Text Box 18">
            <a:extLst>
              <a:ext uri="{FF2B5EF4-FFF2-40B4-BE49-F238E27FC236}">
                <a16:creationId xmlns:a16="http://schemas.microsoft.com/office/drawing/2014/main" id="{7FF5FD1E-1770-C04B-97A2-55FE44BF5F95}"/>
              </a:ext>
            </a:extLst>
          </p:cNvPr>
          <p:cNvSpPr txBox="1">
            <a:spLocks noChangeArrowheads="1"/>
          </p:cNvSpPr>
          <p:nvPr/>
        </p:nvSpPr>
        <p:spPr bwMode="auto">
          <a:xfrm>
            <a:off x="2755900" y="1447800"/>
            <a:ext cx="111125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800" b="1"/>
              <a:t>Router B</a:t>
            </a:r>
          </a:p>
        </p:txBody>
      </p:sp>
      <p:sp>
        <p:nvSpPr>
          <p:cNvPr id="161808" name="Text Box 19">
            <a:extLst>
              <a:ext uri="{FF2B5EF4-FFF2-40B4-BE49-F238E27FC236}">
                <a16:creationId xmlns:a16="http://schemas.microsoft.com/office/drawing/2014/main" id="{0D7CF94A-6635-C54B-A86A-1F49D2713545}"/>
              </a:ext>
            </a:extLst>
          </p:cNvPr>
          <p:cNvSpPr txBox="1">
            <a:spLocks noChangeArrowheads="1"/>
          </p:cNvSpPr>
          <p:nvPr/>
        </p:nvSpPr>
        <p:spPr bwMode="auto">
          <a:xfrm>
            <a:off x="6521450" y="1447800"/>
            <a:ext cx="1098550" cy="347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Router E</a:t>
            </a:r>
          </a:p>
        </p:txBody>
      </p:sp>
      <p:sp>
        <p:nvSpPr>
          <p:cNvPr id="161809" name="Line 20">
            <a:extLst>
              <a:ext uri="{FF2B5EF4-FFF2-40B4-BE49-F238E27FC236}">
                <a16:creationId xmlns:a16="http://schemas.microsoft.com/office/drawing/2014/main" id="{433F615A-C01E-034B-AA90-61C1F9D6818B}"/>
              </a:ext>
            </a:extLst>
          </p:cNvPr>
          <p:cNvSpPr>
            <a:spLocks noChangeShapeType="1"/>
          </p:cNvSpPr>
          <p:nvPr/>
        </p:nvSpPr>
        <p:spPr bwMode="auto">
          <a:xfrm>
            <a:off x="1968500" y="2366963"/>
            <a:ext cx="457200" cy="914400"/>
          </a:xfrm>
          <a:prstGeom prst="line">
            <a:avLst/>
          </a:prstGeom>
          <a:noFill/>
          <a:ln w="38100">
            <a:solidFill>
              <a:srgbClr val="999999"/>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10" name="Line 21">
            <a:extLst>
              <a:ext uri="{FF2B5EF4-FFF2-40B4-BE49-F238E27FC236}">
                <a16:creationId xmlns:a16="http://schemas.microsoft.com/office/drawing/2014/main" id="{F6438FEF-95C7-AE4D-9631-79FC40EA0530}"/>
              </a:ext>
            </a:extLst>
          </p:cNvPr>
          <p:cNvSpPr>
            <a:spLocks noChangeShapeType="1"/>
          </p:cNvSpPr>
          <p:nvPr/>
        </p:nvSpPr>
        <p:spPr bwMode="auto">
          <a:xfrm>
            <a:off x="2654300" y="3509963"/>
            <a:ext cx="1447800" cy="304800"/>
          </a:xfrm>
          <a:prstGeom prst="line">
            <a:avLst/>
          </a:prstGeom>
          <a:noFill/>
          <a:ln w="38100">
            <a:solidFill>
              <a:srgbClr val="999999"/>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11" name="Line 22">
            <a:extLst>
              <a:ext uri="{FF2B5EF4-FFF2-40B4-BE49-F238E27FC236}">
                <a16:creationId xmlns:a16="http://schemas.microsoft.com/office/drawing/2014/main" id="{7C9BBC6A-4EF9-E847-8838-5C7D5969F322}"/>
              </a:ext>
            </a:extLst>
          </p:cNvPr>
          <p:cNvSpPr>
            <a:spLocks noChangeShapeType="1"/>
          </p:cNvSpPr>
          <p:nvPr/>
        </p:nvSpPr>
        <p:spPr bwMode="auto">
          <a:xfrm flipV="1">
            <a:off x="4787900" y="3509963"/>
            <a:ext cx="1143000" cy="228600"/>
          </a:xfrm>
          <a:prstGeom prst="line">
            <a:avLst/>
          </a:prstGeom>
          <a:noFill/>
          <a:ln w="38100">
            <a:solidFill>
              <a:srgbClr val="999999"/>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12" name="Line 23">
            <a:extLst>
              <a:ext uri="{FF2B5EF4-FFF2-40B4-BE49-F238E27FC236}">
                <a16:creationId xmlns:a16="http://schemas.microsoft.com/office/drawing/2014/main" id="{AE588A24-C4F5-B446-81A7-530D0117548A}"/>
              </a:ext>
            </a:extLst>
          </p:cNvPr>
          <p:cNvSpPr>
            <a:spLocks noChangeShapeType="1"/>
          </p:cNvSpPr>
          <p:nvPr/>
        </p:nvSpPr>
        <p:spPr bwMode="auto">
          <a:xfrm flipH="1" flipV="1">
            <a:off x="5854700" y="2366963"/>
            <a:ext cx="609600" cy="914400"/>
          </a:xfrm>
          <a:prstGeom prst="line">
            <a:avLst/>
          </a:prstGeom>
          <a:noFill/>
          <a:ln w="38100">
            <a:solidFill>
              <a:srgbClr val="999999"/>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61813" name="Line 24">
            <a:extLst>
              <a:ext uri="{FF2B5EF4-FFF2-40B4-BE49-F238E27FC236}">
                <a16:creationId xmlns:a16="http://schemas.microsoft.com/office/drawing/2014/main" id="{C06E9DB5-F642-0444-95AE-52DB818C6674}"/>
              </a:ext>
            </a:extLst>
          </p:cNvPr>
          <p:cNvSpPr>
            <a:spLocks noChangeShapeType="1"/>
          </p:cNvSpPr>
          <p:nvPr/>
        </p:nvSpPr>
        <p:spPr bwMode="auto">
          <a:xfrm flipV="1">
            <a:off x="2654300" y="2366963"/>
            <a:ext cx="457200" cy="990600"/>
          </a:xfrm>
          <a:prstGeom prst="line">
            <a:avLst/>
          </a:prstGeom>
          <a:noFill/>
          <a:ln w="38100">
            <a:solidFill>
              <a:srgbClr val="999999"/>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pic>
        <p:nvPicPr>
          <p:cNvPr id="161814" name="Picture 25">
            <a:extLst>
              <a:ext uri="{FF2B5EF4-FFF2-40B4-BE49-F238E27FC236}">
                <a16:creationId xmlns:a16="http://schemas.microsoft.com/office/drawing/2014/main" id="{71DB7D5E-D942-9143-B045-8D71AA8B9128}"/>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7175" y="3559175"/>
            <a:ext cx="814388"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815" name="Picture 26">
            <a:extLst>
              <a:ext uri="{FF2B5EF4-FFF2-40B4-BE49-F238E27FC236}">
                <a16:creationId xmlns:a16="http://schemas.microsoft.com/office/drawing/2014/main" id="{BD16ED9C-994F-B64D-A054-1E625BE9A9F1}"/>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46288" y="3281363"/>
            <a:ext cx="81597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816" name="Picture 27">
            <a:extLst>
              <a:ext uri="{FF2B5EF4-FFF2-40B4-BE49-F238E27FC236}">
                <a16:creationId xmlns:a16="http://schemas.microsoft.com/office/drawing/2014/main" id="{CA9B11DF-45AF-D648-941F-5F938CAE81C2}"/>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32488" y="3281363"/>
            <a:ext cx="81597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1817" name="Text Box 28">
            <a:extLst>
              <a:ext uri="{FF2B5EF4-FFF2-40B4-BE49-F238E27FC236}">
                <a16:creationId xmlns:a16="http://schemas.microsoft.com/office/drawing/2014/main" id="{072305A6-D25C-4146-9933-C76C3B1E2A7F}"/>
              </a:ext>
            </a:extLst>
          </p:cNvPr>
          <p:cNvSpPr txBox="1">
            <a:spLocks noChangeArrowheads="1"/>
          </p:cNvSpPr>
          <p:nvPr/>
        </p:nvSpPr>
        <p:spPr bwMode="auto">
          <a:xfrm>
            <a:off x="5791200" y="3700463"/>
            <a:ext cx="109855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Router Y</a:t>
            </a:r>
          </a:p>
        </p:txBody>
      </p:sp>
      <p:sp>
        <p:nvSpPr>
          <p:cNvPr id="161818" name="Text Box 29">
            <a:extLst>
              <a:ext uri="{FF2B5EF4-FFF2-40B4-BE49-F238E27FC236}">
                <a16:creationId xmlns:a16="http://schemas.microsoft.com/office/drawing/2014/main" id="{74D7E952-74D3-2B46-B7EE-A46C6911966E}"/>
              </a:ext>
            </a:extLst>
          </p:cNvPr>
          <p:cNvSpPr txBox="1">
            <a:spLocks noChangeArrowheads="1"/>
          </p:cNvSpPr>
          <p:nvPr/>
        </p:nvSpPr>
        <p:spPr bwMode="auto">
          <a:xfrm>
            <a:off x="1905000" y="3719513"/>
            <a:ext cx="1098550" cy="347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08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Router X</a:t>
            </a:r>
          </a:p>
        </p:txBody>
      </p:sp>
      <p:sp>
        <p:nvSpPr>
          <p:cNvPr id="161819" name="Line 30">
            <a:extLst>
              <a:ext uri="{FF2B5EF4-FFF2-40B4-BE49-F238E27FC236}">
                <a16:creationId xmlns:a16="http://schemas.microsoft.com/office/drawing/2014/main" id="{3BC5AF0A-DF48-E84A-83F4-F755F44C8162}"/>
              </a:ext>
            </a:extLst>
          </p:cNvPr>
          <p:cNvSpPr>
            <a:spLocks noChangeShapeType="1"/>
          </p:cNvSpPr>
          <p:nvPr/>
        </p:nvSpPr>
        <p:spPr bwMode="auto">
          <a:xfrm rot="725352">
            <a:off x="3151188" y="2479675"/>
            <a:ext cx="1028700" cy="1027113"/>
          </a:xfrm>
          <a:prstGeom prst="line">
            <a:avLst/>
          </a:prstGeom>
          <a:noFill/>
          <a:ln w="38100">
            <a:solidFill>
              <a:schemeClr val="folHlink"/>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820" name="Line 31">
            <a:extLst>
              <a:ext uri="{FF2B5EF4-FFF2-40B4-BE49-F238E27FC236}">
                <a16:creationId xmlns:a16="http://schemas.microsoft.com/office/drawing/2014/main" id="{C19E91F1-D389-7F48-9A75-7E2F5C42BBA9}"/>
              </a:ext>
            </a:extLst>
          </p:cNvPr>
          <p:cNvSpPr>
            <a:spLocks noChangeShapeType="1"/>
          </p:cNvSpPr>
          <p:nvPr/>
        </p:nvSpPr>
        <p:spPr bwMode="auto">
          <a:xfrm flipV="1">
            <a:off x="4865688" y="2513013"/>
            <a:ext cx="615950" cy="1028700"/>
          </a:xfrm>
          <a:prstGeom prst="line">
            <a:avLst/>
          </a:prstGeom>
          <a:noFill/>
          <a:ln w="38100">
            <a:solidFill>
              <a:schemeClr val="folHlink"/>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grpSp>
        <p:nvGrpSpPr>
          <p:cNvPr id="2" name="Group 32">
            <a:extLst>
              <a:ext uri="{FF2B5EF4-FFF2-40B4-BE49-F238E27FC236}">
                <a16:creationId xmlns:a16="http://schemas.microsoft.com/office/drawing/2014/main" id="{8E6D3DBC-1A84-BD47-8050-B708D75EC7F6}"/>
              </a:ext>
            </a:extLst>
          </p:cNvPr>
          <p:cNvGrpSpPr>
            <a:grpSpLocks/>
          </p:cNvGrpSpPr>
          <p:nvPr/>
        </p:nvGrpSpPr>
        <p:grpSpPr bwMode="auto">
          <a:xfrm>
            <a:off x="3035300" y="2409825"/>
            <a:ext cx="2701925" cy="1336675"/>
            <a:chOff x="1728" y="2619"/>
            <a:chExt cx="1702" cy="842"/>
          </a:xfrm>
        </p:grpSpPr>
        <p:sp>
          <p:nvSpPr>
            <p:cNvPr id="161831" name="Line 33">
              <a:extLst>
                <a:ext uri="{FF2B5EF4-FFF2-40B4-BE49-F238E27FC236}">
                  <a16:creationId xmlns:a16="http://schemas.microsoft.com/office/drawing/2014/main" id="{7A4EA8CA-D3FA-0044-AD4C-E54B8A5F9530}"/>
                </a:ext>
              </a:extLst>
            </p:cNvPr>
            <p:cNvSpPr>
              <a:spLocks noChangeShapeType="1"/>
            </p:cNvSpPr>
            <p:nvPr/>
          </p:nvSpPr>
          <p:spPr bwMode="auto">
            <a:xfrm rot="725352">
              <a:off x="1728" y="2712"/>
              <a:ext cx="716" cy="716"/>
            </a:xfrm>
            <a:prstGeom prst="line">
              <a:avLst/>
            </a:prstGeom>
            <a:noFill/>
            <a:ln w="38100">
              <a:solidFill>
                <a:schemeClr val="accent1"/>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832" name="Line 34">
              <a:extLst>
                <a:ext uri="{FF2B5EF4-FFF2-40B4-BE49-F238E27FC236}">
                  <a16:creationId xmlns:a16="http://schemas.microsoft.com/office/drawing/2014/main" id="{24558B0B-AB48-7E4B-83EE-F161527446AA}"/>
                </a:ext>
              </a:extLst>
            </p:cNvPr>
            <p:cNvSpPr>
              <a:spLocks noChangeShapeType="1"/>
            </p:cNvSpPr>
            <p:nvPr/>
          </p:nvSpPr>
          <p:spPr bwMode="auto">
            <a:xfrm flipV="1">
              <a:off x="2924" y="2619"/>
              <a:ext cx="506" cy="842"/>
            </a:xfrm>
            <a:prstGeom prst="line">
              <a:avLst/>
            </a:prstGeom>
            <a:noFill/>
            <a:ln w="38100">
              <a:solidFill>
                <a:schemeClr val="accent1"/>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grpSp>
      <p:sp>
        <p:nvSpPr>
          <p:cNvPr id="161822" name="Line 35">
            <a:extLst>
              <a:ext uri="{FF2B5EF4-FFF2-40B4-BE49-F238E27FC236}">
                <a16:creationId xmlns:a16="http://schemas.microsoft.com/office/drawing/2014/main" id="{C6029AD9-6060-E94B-B869-FCFC012C76B7}"/>
              </a:ext>
            </a:extLst>
          </p:cNvPr>
          <p:cNvSpPr>
            <a:spLocks noChangeShapeType="1"/>
          </p:cNvSpPr>
          <p:nvPr/>
        </p:nvSpPr>
        <p:spPr bwMode="auto">
          <a:xfrm rot="725352" flipV="1">
            <a:off x="1844675" y="1711325"/>
            <a:ext cx="1250950" cy="261938"/>
          </a:xfrm>
          <a:prstGeom prst="line">
            <a:avLst/>
          </a:prstGeom>
          <a:noFill/>
          <a:ln w="38100">
            <a:solidFill>
              <a:schemeClr val="accent1"/>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823" name="Line 36">
            <a:extLst>
              <a:ext uri="{FF2B5EF4-FFF2-40B4-BE49-F238E27FC236}">
                <a16:creationId xmlns:a16="http://schemas.microsoft.com/office/drawing/2014/main" id="{9C31CE5B-A0EE-434C-8951-C9C34578DE5A}"/>
              </a:ext>
            </a:extLst>
          </p:cNvPr>
          <p:cNvSpPr>
            <a:spLocks noChangeShapeType="1"/>
          </p:cNvSpPr>
          <p:nvPr/>
        </p:nvSpPr>
        <p:spPr bwMode="auto">
          <a:xfrm rot="725352" flipV="1">
            <a:off x="5930900" y="1681163"/>
            <a:ext cx="1250950" cy="261937"/>
          </a:xfrm>
          <a:prstGeom prst="line">
            <a:avLst/>
          </a:prstGeom>
          <a:noFill/>
          <a:ln w="38100">
            <a:solidFill>
              <a:schemeClr val="accent1"/>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066021" name="Line 37">
            <a:extLst>
              <a:ext uri="{FF2B5EF4-FFF2-40B4-BE49-F238E27FC236}">
                <a16:creationId xmlns:a16="http://schemas.microsoft.com/office/drawing/2014/main" id="{3AA1288B-6AB9-A040-8B11-78DEAB51EFB5}"/>
              </a:ext>
            </a:extLst>
          </p:cNvPr>
          <p:cNvSpPr>
            <a:spLocks noChangeShapeType="1"/>
          </p:cNvSpPr>
          <p:nvPr/>
        </p:nvSpPr>
        <p:spPr bwMode="auto">
          <a:xfrm rot="725352" flipV="1">
            <a:off x="3797300" y="1681163"/>
            <a:ext cx="1250950" cy="261937"/>
          </a:xfrm>
          <a:prstGeom prst="line">
            <a:avLst/>
          </a:prstGeom>
          <a:noFill/>
          <a:ln w="38100">
            <a:solidFill>
              <a:schemeClr val="accent1"/>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825" name="Line 38">
            <a:extLst>
              <a:ext uri="{FF2B5EF4-FFF2-40B4-BE49-F238E27FC236}">
                <a16:creationId xmlns:a16="http://schemas.microsoft.com/office/drawing/2014/main" id="{E08A78B2-D781-514C-BEA4-907D14A5E4BD}"/>
              </a:ext>
            </a:extLst>
          </p:cNvPr>
          <p:cNvSpPr>
            <a:spLocks noChangeShapeType="1"/>
          </p:cNvSpPr>
          <p:nvPr/>
        </p:nvSpPr>
        <p:spPr bwMode="auto">
          <a:xfrm flipV="1">
            <a:off x="7086600" y="5257800"/>
            <a:ext cx="1066800" cy="0"/>
          </a:xfrm>
          <a:prstGeom prst="line">
            <a:avLst/>
          </a:prstGeom>
          <a:noFill/>
          <a:ln w="38100">
            <a:solidFill>
              <a:schemeClr val="folHlink"/>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sp>
        <p:nvSpPr>
          <p:cNvPr id="161826" name="Line 39">
            <a:extLst>
              <a:ext uri="{FF2B5EF4-FFF2-40B4-BE49-F238E27FC236}">
                <a16:creationId xmlns:a16="http://schemas.microsoft.com/office/drawing/2014/main" id="{035E9144-126D-3848-8F32-185C870047A2}"/>
              </a:ext>
            </a:extLst>
          </p:cNvPr>
          <p:cNvSpPr>
            <a:spLocks noChangeShapeType="1"/>
          </p:cNvSpPr>
          <p:nvPr/>
        </p:nvSpPr>
        <p:spPr bwMode="auto">
          <a:xfrm rot="725352" flipV="1">
            <a:off x="7086600" y="4648200"/>
            <a:ext cx="1022350" cy="212725"/>
          </a:xfrm>
          <a:prstGeom prst="line">
            <a:avLst/>
          </a:prstGeom>
          <a:noFill/>
          <a:ln w="38100">
            <a:solidFill>
              <a:schemeClr val="accent1"/>
            </a:solidFill>
            <a:prstDash val="dash"/>
            <a:round/>
            <a:headEnd/>
            <a:tailEnd type="triangle" w="med" len="med"/>
          </a:ln>
          <a:extLst>
            <a:ext uri="{909E8E84-426E-40DD-AFC4-6F175D3DCCD1}">
              <a14:hiddenFill xmlns:a14="http://schemas.microsoft.com/office/drawing/2010/main">
                <a:noFill/>
              </a14:hiddenFill>
            </a:ext>
          </a:extLst>
        </p:spPr>
        <p:txBody>
          <a:bodyPr lIns="82124" tIns="41061" rIns="82124" bIns="41061" anchor="ctr" anchorCtr="1"/>
          <a:lstStyle/>
          <a:p>
            <a:endParaRPr lang="en-US"/>
          </a:p>
        </p:txBody>
      </p:sp>
      <p:pic>
        <p:nvPicPr>
          <p:cNvPr id="161827" name="Picture 14">
            <a:extLst>
              <a:ext uri="{FF2B5EF4-FFF2-40B4-BE49-F238E27FC236}">
                <a16:creationId xmlns:a16="http://schemas.microsoft.com/office/drawing/2014/main" id="{BB11363F-E954-CA49-B252-3935BF1F17AA}"/>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66838" y="1930400"/>
            <a:ext cx="81597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828" name="Picture 16">
            <a:extLst>
              <a:ext uri="{FF2B5EF4-FFF2-40B4-BE49-F238E27FC236}">
                <a16:creationId xmlns:a16="http://schemas.microsoft.com/office/drawing/2014/main" id="{F46BC005-CE4E-A74D-A13E-EA1082A18E45}"/>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13338" y="1947863"/>
            <a:ext cx="814387"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1829" name="Picture 17">
            <a:extLst>
              <a:ext uri="{FF2B5EF4-FFF2-40B4-BE49-F238E27FC236}">
                <a16:creationId xmlns:a16="http://schemas.microsoft.com/office/drawing/2014/main" id="{AE13B241-909F-DA49-B3A6-27A2D97A06C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03538" y="1947863"/>
            <a:ext cx="814387"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1830" name="Rectangle 45">
            <a:extLst>
              <a:ext uri="{FF2B5EF4-FFF2-40B4-BE49-F238E27FC236}">
                <a16:creationId xmlns:a16="http://schemas.microsoft.com/office/drawing/2014/main" id="{B9F61B0E-D7BD-FE43-9867-F9E67AF1F1E4}"/>
              </a:ext>
            </a:extLst>
          </p:cNvPr>
          <p:cNvSpPr>
            <a:spLocks noChangeArrowheads="1"/>
          </p:cNvSpPr>
          <p:nvPr/>
        </p:nvSpPr>
        <p:spPr bwMode="auto">
          <a:xfrm>
            <a:off x="655638" y="6019800"/>
            <a:ext cx="7102475" cy="29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962" tIns="41275" rIns="80962" bIns="41275" anchor="b">
            <a:spAutoFit/>
          </a:bodyPr>
          <a:lstStyle>
            <a:lvl1pPr defTabSz="804863"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04863"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nb-NO" sz="1400"/>
              <a:t>*Actual Time Varies—Well Below 50 ms in Lab Tests, Can Also Be Higher</a:t>
            </a:r>
          </a:p>
        </p:txBody>
      </p:sp>
    </p:spTree>
    <p:extLst>
      <p:ext uri="{BB962C8B-B14F-4D97-AF65-F5344CB8AC3E}">
        <p14:creationId xmlns:p14="http://schemas.microsoft.com/office/powerpoint/2010/main" val="2270720223"/>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4" fill="hold" nodeType="clickEffect">
                                  <p:stCondLst>
                                    <p:cond delay="0"/>
                                  </p:stCondLst>
                                  <p:childTnLst>
                                    <p:animEffect transition="out" filter="wipe(down)">
                                      <p:cBhvr>
                                        <p:cTn id="6" dur="500"/>
                                        <p:tgtEl>
                                          <p:spTgt spid="1065988"/>
                                        </p:tgtEl>
                                      </p:cBhvr>
                                    </p:animEffect>
                                    <p:set>
                                      <p:cBhvr>
                                        <p:cTn id="7" dur="1" fill="hold">
                                          <p:stCondLst>
                                            <p:cond delay="499"/>
                                          </p:stCondLst>
                                        </p:cTn>
                                        <p:tgtEl>
                                          <p:spTgt spid="1065988"/>
                                        </p:tgtEl>
                                        <p:attrNameLst>
                                          <p:attrName>style.visibility</p:attrName>
                                        </p:attrNameLst>
                                      </p:cBhvr>
                                      <p:to>
                                        <p:strVal val="hidden"/>
                                      </p:to>
                                    </p:set>
                                  </p:childTnLst>
                                </p:cTn>
                              </p:par>
                            </p:childTnLst>
                          </p:cTn>
                        </p:par>
                        <p:par>
                          <p:cTn id="8" fill="hold" nodeType="afterGroup">
                            <p:stCondLst>
                              <p:cond delay="500"/>
                            </p:stCondLst>
                            <p:childTnLst>
                              <p:par>
                                <p:cTn id="9" presetID="9" presetClass="exit" presetSubtype="0" fill="hold" nodeType="afterEffect">
                                  <p:stCondLst>
                                    <p:cond delay="500"/>
                                  </p:stCondLst>
                                  <p:childTnLst>
                                    <p:animEffect transition="out" filter="dissolve">
                                      <p:cBhvr>
                                        <p:cTn id="10" dur="500"/>
                                        <p:tgtEl>
                                          <p:spTgt spid="1066021"/>
                                        </p:tgtEl>
                                      </p:cBhvr>
                                    </p:animEffect>
                                    <p:set>
                                      <p:cBhvr>
                                        <p:cTn id="11" dur="1" fill="hold">
                                          <p:stCondLst>
                                            <p:cond delay="499"/>
                                          </p:stCondLst>
                                        </p:cTn>
                                        <p:tgtEl>
                                          <p:spTgt spid="1066021"/>
                                        </p:tgtEl>
                                        <p:attrNameLst>
                                          <p:attrName>style.visibility</p:attrName>
                                        </p:attrNameLst>
                                      </p:cBhvr>
                                      <p:to>
                                        <p:strVal val="hidden"/>
                                      </p:to>
                                    </p:set>
                                  </p:childTnLst>
                                </p:cTn>
                              </p:par>
                            </p:childTnLst>
                          </p:cTn>
                        </p:par>
                        <p:par>
                          <p:cTn id="12" fill="hold" nodeType="afterGroup">
                            <p:stCondLst>
                              <p:cond delay="1500"/>
                            </p:stCondLst>
                            <p:childTnLst>
                              <p:par>
                                <p:cTn id="13" presetID="22" presetClass="entr" presetSubtype="8" fill="hold" nodeType="afterEffect">
                                  <p:stCondLst>
                                    <p:cond delay="500"/>
                                  </p:stCondLst>
                                  <p:childTnLst>
                                    <p:set>
                                      <p:cBhvr>
                                        <p:cTn id="14" dur="1" fill="hold">
                                          <p:stCondLst>
                                            <p:cond delay="0"/>
                                          </p:stCondLst>
                                        </p:cTn>
                                        <p:tgtEl>
                                          <p:spTgt spid="2"/>
                                        </p:tgtEl>
                                        <p:attrNameLst>
                                          <p:attrName>style.visibility</p:attrName>
                                        </p:attrNameLst>
                                      </p:cBhvr>
                                      <p:to>
                                        <p:strVal val="visible"/>
                                      </p:to>
                                    </p:set>
                                    <p:animEffect transition="in" filter="wipe(left)">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Picture 2">
            <a:extLst>
              <a:ext uri="{FF2B5EF4-FFF2-40B4-BE49-F238E27FC236}">
                <a16:creationId xmlns:a16="http://schemas.microsoft.com/office/drawing/2014/main" id="{DC9AAB5D-EA9A-1744-A494-2B15189FF3F2}"/>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06500" y="3463925"/>
            <a:ext cx="3998913" cy="209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43" name="Rectangle 36">
            <a:extLst>
              <a:ext uri="{FF2B5EF4-FFF2-40B4-BE49-F238E27FC236}">
                <a16:creationId xmlns:a16="http://schemas.microsoft.com/office/drawing/2014/main" id="{15B7032D-5CCF-9A45-86E1-3737917615D0}"/>
              </a:ext>
            </a:extLst>
          </p:cNvPr>
          <p:cNvSpPr>
            <a:spLocks noGrp="1" noChangeArrowheads="1"/>
          </p:cNvSpPr>
          <p:nvPr>
            <p:ph type="title"/>
          </p:nvPr>
        </p:nvSpPr>
        <p:spPr/>
        <p:txBody>
          <a:bodyPr/>
          <a:lstStyle/>
          <a:p>
            <a:pPr eaLnBrk="1" hangingPunct="1"/>
            <a:r>
              <a:rPr lang="en-US" altLang="nb-NO"/>
              <a:t>Use Case 1: Tactical TE Deployment</a:t>
            </a:r>
          </a:p>
        </p:txBody>
      </p:sp>
      <p:sp>
        <p:nvSpPr>
          <p:cNvPr id="1073195" name="Rectangle 43">
            <a:extLst>
              <a:ext uri="{FF2B5EF4-FFF2-40B4-BE49-F238E27FC236}">
                <a16:creationId xmlns:a16="http://schemas.microsoft.com/office/drawing/2014/main" id="{C862D044-C1BD-EF4A-A1F6-FA35D75D2CBF}"/>
              </a:ext>
            </a:extLst>
          </p:cNvPr>
          <p:cNvSpPr>
            <a:spLocks noGrp="1" noChangeArrowheads="1"/>
          </p:cNvSpPr>
          <p:nvPr>
            <p:ph type="body" idx="1"/>
          </p:nvPr>
        </p:nvSpPr>
        <p:spPr>
          <a:xfrm>
            <a:off x="655638" y="1295400"/>
            <a:ext cx="7878762" cy="1143000"/>
          </a:xfrm>
          <a:solidFill>
            <a:srgbClr val="C3C16F"/>
          </a:solidFill>
          <a:effectLst>
            <a:outerShdw dist="107763" dir="2700000" algn="ctr" rotWithShape="0">
              <a:schemeClr val="bg2">
                <a:alpha val="50000"/>
              </a:schemeClr>
            </a:outerShdw>
          </a:effectLst>
        </p:spPr>
        <p:txBody>
          <a:bodyPr lIns="173736" anchor="ctr"/>
          <a:lstStyle/>
          <a:p>
            <a:pPr marL="0" indent="0" eaLnBrk="1" hangingPunct="1">
              <a:buFont typeface="Wingdings" pitchFamily="2" charset="2"/>
              <a:buNone/>
            </a:pPr>
            <a:r>
              <a:rPr lang="en-US" altLang="nb-NO" sz="1800" b="1"/>
              <a:t>Requirement:</a:t>
            </a:r>
            <a:r>
              <a:rPr lang="en-US" altLang="nb-NO" sz="1800"/>
              <a:t> Need to Handle Scattered Congestion Points in the Network</a:t>
            </a:r>
          </a:p>
          <a:p>
            <a:pPr marL="0" indent="0" eaLnBrk="1" hangingPunct="1">
              <a:buFont typeface="Wingdings" pitchFamily="2" charset="2"/>
              <a:buNone/>
            </a:pPr>
            <a:r>
              <a:rPr lang="en-US" altLang="nb-NO" sz="1800" b="1"/>
              <a:t>Solution:</a:t>
            </a:r>
            <a:r>
              <a:rPr lang="en-US" altLang="nb-NO" sz="1800"/>
              <a:t> Deploy MPLS TE on Only Those Nodes that Face Congestion</a:t>
            </a:r>
          </a:p>
        </p:txBody>
      </p:sp>
      <p:cxnSp>
        <p:nvCxnSpPr>
          <p:cNvPr id="163845" name="AutoShape 4">
            <a:extLst>
              <a:ext uri="{FF2B5EF4-FFF2-40B4-BE49-F238E27FC236}">
                <a16:creationId xmlns:a16="http://schemas.microsoft.com/office/drawing/2014/main" id="{9B249F8B-FF26-1D4C-B465-85A9FEFE06C0}"/>
              </a:ext>
            </a:extLst>
          </p:cNvPr>
          <p:cNvCxnSpPr>
            <a:cxnSpLocks noChangeShapeType="1"/>
          </p:cNvCxnSpPr>
          <p:nvPr/>
        </p:nvCxnSpPr>
        <p:spPr bwMode="auto">
          <a:xfrm flipH="1">
            <a:off x="1936750" y="4203700"/>
            <a:ext cx="204788" cy="792163"/>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sp>
        <p:nvSpPr>
          <p:cNvPr id="163846" name="Line 5">
            <a:extLst>
              <a:ext uri="{FF2B5EF4-FFF2-40B4-BE49-F238E27FC236}">
                <a16:creationId xmlns:a16="http://schemas.microsoft.com/office/drawing/2014/main" id="{6FC7B13C-8E45-0B41-A7DD-F3C2D780ADF0}"/>
              </a:ext>
            </a:extLst>
          </p:cNvPr>
          <p:cNvSpPr>
            <a:spLocks noChangeShapeType="1"/>
          </p:cNvSpPr>
          <p:nvPr/>
        </p:nvSpPr>
        <p:spPr bwMode="auto">
          <a:xfrm flipV="1">
            <a:off x="1155700" y="5667375"/>
            <a:ext cx="257175" cy="13335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grpSp>
        <p:nvGrpSpPr>
          <p:cNvPr id="163847" name="Group 6">
            <a:extLst>
              <a:ext uri="{FF2B5EF4-FFF2-40B4-BE49-F238E27FC236}">
                <a16:creationId xmlns:a16="http://schemas.microsoft.com/office/drawing/2014/main" id="{B9E1B465-F6FB-D843-9526-C302F5FD488A}"/>
              </a:ext>
            </a:extLst>
          </p:cNvPr>
          <p:cNvGrpSpPr>
            <a:grpSpLocks/>
          </p:cNvGrpSpPr>
          <p:nvPr/>
        </p:nvGrpSpPr>
        <p:grpSpPr bwMode="auto">
          <a:xfrm>
            <a:off x="6400800" y="3368675"/>
            <a:ext cx="2057400" cy="1479550"/>
            <a:chOff x="3585" y="1063"/>
            <a:chExt cx="1946" cy="1184"/>
          </a:xfrm>
        </p:grpSpPr>
        <p:pic>
          <p:nvPicPr>
            <p:cNvPr id="163874" name="Picture 7">
              <a:extLst>
                <a:ext uri="{FF2B5EF4-FFF2-40B4-BE49-F238E27FC236}">
                  <a16:creationId xmlns:a16="http://schemas.microsoft.com/office/drawing/2014/main" id="{018041FB-B75F-5349-9339-B1D72D7FDC2B}"/>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5" y="1063"/>
              <a:ext cx="1946" cy="11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5" name="Text Box 8">
              <a:extLst>
                <a:ext uri="{FF2B5EF4-FFF2-40B4-BE49-F238E27FC236}">
                  <a16:creationId xmlns:a16="http://schemas.microsoft.com/office/drawing/2014/main" id="{5BABF9EA-08CB-E641-B9C0-1E84E7AF7232}"/>
                </a:ext>
              </a:extLst>
            </p:cNvPr>
            <p:cNvSpPr txBox="1">
              <a:spLocks noChangeArrowheads="1"/>
            </p:cNvSpPr>
            <p:nvPr/>
          </p:nvSpPr>
          <p:spPr bwMode="auto">
            <a:xfrm>
              <a:off x="4189" y="1522"/>
              <a:ext cx="931" cy="2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Internet</a:t>
              </a:r>
            </a:p>
          </p:txBody>
        </p:sp>
      </p:grpSp>
      <p:sp>
        <p:nvSpPr>
          <p:cNvPr id="163848" name="Text Box 9">
            <a:extLst>
              <a:ext uri="{FF2B5EF4-FFF2-40B4-BE49-F238E27FC236}">
                <a16:creationId xmlns:a16="http://schemas.microsoft.com/office/drawing/2014/main" id="{583BC3E9-81AF-3346-AE83-62A4EE2AD38F}"/>
              </a:ext>
            </a:extLst>
          </p:cNvPr>
          <p:cNvSpPr txBox="1">
            <a:spLocks noChangeArrowheads="1"/>
          </p:cNvSpPr>
          <p:nvPr/>
        </p:nvSpPr>
        <p:spPr bwMode="auto">
          <a:xfrm>
            <a:off x="2389188" y="4184650"/>
            <a:ext cx="1949450" cy="622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800" b="1"/>
              <a:t>Service Provider</a:t>
            </a:r>
          </a:p>
          <a:p>
            <a:pPr algn="ctr"/>
            <a:r>
              <a:rPr lang="en-US" altLang="nb-NO" sz="1800" b="1"/>
              <a:t>Backbone</a:t>
            </a:r>
          </a:p>
        </p:txBody>
      </p:sp>
      <p:sp>
        <p:nvSpPr>
          <p:cNvPr id="1073163" name="Freeform 11">
            <a:extLst>
              <a:ext uri="{FF2B5EF4-FFF2-40B4-BE49-F238E27FC236}">
                <a16:creationId xmlns:a16="http://schemas.microsoft.com/office/drawing/2014/main" id="{2987D7A9-C2E5-514F-8673-974272767A5D}"/>
              </a:ext>
            </a:extLst>
          </p:cNvPr>
          <p:cNvSpPr>
            <a:spLocks/>
          </p:cNvSpPr>
          <p:nvPr/>
        </p:nvSpPr>
        <p:spPr bwMode="auto">
          <a:xfrm>
            <a:off x="2151063" y="4333875"/>
            <a:ext cx="2705100" cy="852488"/>
          </a:xfrm>
          <a:custGeom>
            <a:avLst/>
            <a:gdLst>
              <a:gd name="T0" fmla="*/ 2705100 w 1704"/>
              <a:gd name="T1" fmla="*/ 0 h 537"/>
              <a:gd name="T2" fmla="*/ 1681163 w 1704"/>
              <a:gd name="T3" fmla="*/ 852488 h 537"/>
              <a:gd name="T4" fmla="*/ 1319213 w 1704"/>
              <a:gd name="T5" fmla="*/ 847725 h 537"/>
              <a:gd name="T6" fmla="*/ 0 w 1704"/>
              <a:gd name="T7" fmla="*/ 842963 h 537"/>
              <a:gd name="T8" fmla="*/ 0 60000 65536"/>
              <a:gd name="T9" fmla="*/ 0 60000 65536"/>
              <a:gd name="T10" fmla="*/ 0 60000 65536"/>
              <a:gd name="T11" fmla="*/ 0 60000 65536"/>
              <a:gd name="T12" fmla="*/ 0 w 1704"/>
              <a:gd name="T13" fmla="*/ 0 h 537"/>
              <a:gd name="T14" fmla="*/ 1704 w 1704"/>
              <a:gd name="T15" fmla="*/ 537 h 537"/>
            </a:gdLst>
            <a:ahLst/>
            <a:cxnLst>
              <a:cxn ang="T8">
                <a:pos x="T0" y="T1"/>
              </a:cxn>
              <a:cxn ang="T9">
                <a:pos x="T2" y="T3"/>
              </a:cxn>
              <a:cxn ang="T10">
                <a:pos x="T4" y="T5"/>
              </a:cxn>
              <a:cxn ang="T11">
                <a:pos x="T6" y="T7"/>
              </a:cxn>
            </a:cxnLst>
            <a:rect l="T12" t="T13" r="T14" b="T15"/>
            <a:pathLst>
              <a:path w="1704" h="537">
                <a:moveTo>
                  <a:pt x="1704" y="0"/>
                </a:moveTo>
                <a:lnTo>
                  <a:pt x="1059" y="537"/>
                </a:lnTo>
                <a:lnTo>
                  <a:pt x="831" y="534"/>
                </a:lnTo>
                <a:lnTo>
                  <a:pt x="0" y="531"/>
                </a:lnTo>
              </a:path>
            </a:pathLst>
          </a:custGeom>
          <a:noFill/>
          <a:ln w="38100">
            <a:solidFill>
              <a:srgbClr val="336699"/>
            </a:solidFill>
            <a:round/>
            <a:headEnd/>
            <a:tailEn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63850" name="Text Box 12">
            <a:extLst>
              <a:ext uri="{FF2B5EF4-FFF2-40B4-BE49-F238E27FC236}">
                <a16:creationId xmlns:a16="http://schemas.microsoft.com/office/drawing/2014/main" id="{9CADC47D-7945-654B-9E71-CF4B4A239489}"/>
              </a:ext>
            </a:extLst>
          </p:cNvPr>
          <p:cNvSpPr txBox="1">
            <a:spLocks noChangeArrowheads="1"/>
          </p:cNvSpPr>
          <p:nvPr/>
        </p:nvSpPr>
        <p:spPr bwMode="auto">
          <a:xfrm>
            <a:off x="5086350" y="2743200"/>
            <a:ext cx="2044700"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Bulk of Traffic Flow</a:t>
            </a:r>
          </a:p>
          <a:p>
            <a:r>
              <a:rPr lang="en-US" altLang="nb-NO" sz="1400" b="1"/>
              <a:t>e.g. Internet Download</a:t>
            </a:r>
          </a:p>
        </p:txBody>
      </p:sp>
      <p:sp>
        <p:nvSpPr>
          <p:cNvPr id="163851" name="Line 13">
            <a:extLst>
              <a:ext uri="{FF2B5EF4-FFF2-40B4-BE49-F238E27FC236}">
                <a16:creationId xmlns:a16="http://schemas.microsoft.com/office/drawing/2014/main" id="{CEA16BA1-B8E2-C642-9CE7-04E37C95DAD9}"/>
              </a:ext>
            </a:extLst>
          </p:cNvPr>
          <p:cNvSpPr>
            <a:spLocks noChangeShapeType="1"/>
          </p:cNvSpPr>
          <p:nvPr/>
        </p:nvSpPr>
        <p:spPr bwMode="auto">
          <a:xfrm flipH="1">
            <a:off x="5718175" y="3271838"/>
            <a:ext cx="328613" cy="795337"/>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073166" name="Freeform 14">
            <a:extLst>
              <a:ext uri="{FF2B5EF4-FFF2-40B4-BE49-F238E27FC236}">
                <a16:creationId xmlns:a16="http://schemas.microsoft.com/office/drawing/2014/main" id="{DD41FBB9-ECA1-0C47-A0E5-F2F7FC28D3FE}"/>
              </a:ext>
            </a:extLst>
          </p:cNvPr>
          <p:cNvSpPr>
            <a:spLocks/>
          </p:cNvSpPr>
          <p:nvPr/>
        </p:nvSpPr>
        <p:spPr bwMode="auto">
          <a:xfrm>
            <a:off x="1862138" y="3721100"/>
            <a:ext cx="3106737" cy="1187450"/>
          </a:xfrm>
          <a:custGeom>
            <a:avLst/>
            <a:gdLst>
              <a:gd name="T0" fmla="*/ 3106737 w 1957"/>
              <a:gd name="T1" fmla="*/ 476250 h 748"/>
              <a:gd name="T2" fmla="*/ 1785937 w 1957"/>
              <a:gd name="T3" fmla="*/ 26988 h 748"/>
              <a:gd name="T4" fmla="*/ 290512 w 1957"/>
              <a:gd name="T5" fmla="*/ 317500 h 748"/>
              <a:gd name="T6" fmla="*/ 44450 w 1957"/>
              <a:gd name="T7" fmla="*/ 1187450 h 748"/>
              <a:gd name="T8" fmla="*/ 0 60000 65536"/>
              <a:gd name="T9" fmla="*/ 0 60000 65536"/>
              <a:gd name="T10" fmla="*/ 0 60000 65536"/>
              <a:gd name="T11" fmla="*/ 0 60000 65536"/>
              <a:gd name="T12" fmla="*/ 0 w 1957"/>
              <a:gd name="T13" fmla="*/ 0 h 748"/>
              <a:gd name="T14" fmla="*/ 1957 w 1957"/>
              <a:gd name="T15" fmla="*/ 748 h 748"/>
            </a:gdLst>
            <a:ahLst/>
            <a:cxnLst>
              <a:cxn ang="T8">
                <a:pos x="T0" y="T1"/>
              </a:cxn>
              <a:cxn ang="T9">
                <a:pos x="T2" y="T3"/>
              </a:cxn>
              <a:cxn ang="T10">
                <a:pos x="T4" y="T5"/>
              </a:cxn>
              <a:cxn ang="T11">
                <a:pos x="T6" y="T7"/>
              </a:cxn>
            </a:cxnLst>
            <a:rect l="T12" t="T13" r="T14" b="T15"/>
            <a:pathLst>
              <a:path w="1957" h="748">
                <a:moveTo>
                  <a:pt x="1957" y="300"/>
                </a:moveTo>
                <a:cubicBezTo>
                  <a:pt x="1689" y="167"/>
                  <a:pt x="1421" y="34"/>
                  <a:pt x="1125" y="17"/>
                </a:cubicBezTo>
                <a:cubicBezTo>
                  <a:pt x="829" y="0"/>
                  <a:pt x="366" y="78"/>
                  <a:pt x="183" y="200"/>
                </a:cubicBezTo>
                <a:cubicBezTo>
                  <a:pt x="0" y="322"/>
                  <a:pt x="14" y="535"/>
                  <a:pt x="28" y="748"/>
                </a:cubicBezTo>
              </a:path>
            </a:pathLst>
          </a:custGeom>
          <a:noFill/>
          <a:ln w="57150">
            <a:solidFill>
              <a:schemeClr val="accent1"/>
            </a:solidFill>
            <a:round/>
            <a:headEnd/>
            <a:tailEnd type="triangle" w="med" len="me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73167" name="Text Box 15">
            <a:extLst>
              <a:ext uri="{FF2B5EF4-FFF2-40B4-BE49-F238E27FC236}">
                <a16:creationId xmlns:a16="http://schemas.microsoft.com/office/drawing/2014/main" id="{F6F82217-DC6C-6142-9DCE-B84149736BE4}"/>
              </a:ext>
            </a:extLst>
          </p:cNvPr>
          <p:cNvSpPr txBox="1">
            <a:spLocks noChangeArrowheads="1"/>
          </p:cNvSpPr>
          <p:nvPr/>
        </p:nvSpPr>
        <p:spPr bwMode="auto">
          <a:xfrm>
            <a:off x="5334000" y="5303838"/>
            <a:ext cx="1544638"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Oversubscribed </a:t>
            </a:r>
          </a:p>
          <a:p>
            <a:r>
              <a:rPr lang="en-US" altLang="nb-NO" sz="1400" b="1"/>
              <a:t>Shortest Links</a:t>
            </a:r>
          </a:p>
        </p:txBody>
      </p:sp>
      <p:sp>
        <p:nvSpPr>
          <p:cNvPr id="1073168" name="Line 16">
            <a:extLst>
              <a:ext uri="{FF2B5EF4-FFF2-40B4-BE49-F238E27FC236}">
                <a16:creationId xmlns:a16="http://schemas.microsoft.com/office/drawing/2014/main" id="{8D688B65-3041-8442-B822-57FFAEEA665A}"/>
              </a:ext>
            </a:extLst>
          </p:cNvPr>
          <p:cNvSpPr>
            <a:spLocks noChangeShapeType="1"/>
          </p:cNvSpPr>
          <p:nvPr/>
        </p:nvSpPr>
        <p:spPr bwMode="auto">
          <a:xfrm flipH="1" flipV="1">
            <a:off x="4343400" y="4879975"/>
            <a:ext cx="914400" cy="609600"/>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073169" name="Text Box 17">
            <a:extLst>
              <a:ext uri="{FF2B5EF4-FFF2-40B4-BE49-F238E27FC236}">
                <a16:creationId xmlns:a16="http://schemas.microsoft.com/office/drawing/2014/main" id="{7A617013-1DAD-EC48-A014-B61C72A1B75F}"/>
              </a:ext>
            </a:extLst>
          </p:cNvPr>
          <p:cNvSpPr txBox="1">
            <a:spLocks noChangeArrowheads="1"/>
          </p:cNvSpPr>
          <p:nvPr/>
        </p:nvSpPr>
        <p:spPr bwMode="auto">
          <a:xfrm>
            <a:off x="762000" y="2743200"/>
            <a:ext cx="3203575"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MPLS Traffic Engineering </a:t>
            </a:r>
          </a:p>
          <a:p>
            <a:r>
              <a:rPr lang="en-US" altLang="nb-NO" sz="1400" b="1"/>
              <a:t>Tunnel Relieves Congestion Points</a:t>
            </a:r>
          </a:p>
        </p:txBody>
      </p:sp>
      <p:sp>
        <p:nvSpPr>
          <p:cNvPr id="1073170" name="Line 18">
            <a:extLst>
              <a:ext uri="{FF2B5EF4-FFF2-40B4-BE49-F238E27FC236}">
                <a16:creationId xmlns:a16="http://schemas.microsoft.com/office/drawing/2014/main" id="{994D55EB-E6AA-4346-B566-D018E4E3E4CA}"/>
              </a:ext>
            </a:extLst>
          </p:cNvPr>
          <p:cNvSpPr>
            <a:spLocks noChangeShapeType="1"/>
          </p:cNvSpPr>
          <p:nvPr/>
        </p:nvSpPr>
        <p:spPr bwMode="auto">
          <a:xfrm>
            <a:off x="2208213" y="3273425"/>
            <a:ext cx="381000" cy="517525"/>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63857" name="Picture 19">
            <a:extLst>
              <a:ext uri="{FF2B5EF4-FFF2-40B4-BE49-F238E27FC236}">
                <a16:creationId xmlns:a16="http://schemas.microsoft.com/office/drawing/2014/main" id="{CC749A3E-DB4D-0C4E-B7DB-BEE8FC69C411}"/>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47713" y="5497513"/>
            <a:ext cx="279400"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58" name="Picture 20">
            <a:extLst>
              <a:ext uri="{FF2B5EF4-FFF2-40B4-BE49-F238E27FC236}">
                <a16:creationId xmlns:a16="http://schemas.microsoft.com/office/drawing/2014/main" id="{C90A5EFC-8481-A94C-ABBE-DD87DBDFDE48}"/>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2488" y="5602288"/>
            <a:ext cx="279400"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59" name="Picture 21">
            <a:extLst>
              <a:ext uri="{FF2B5EF4-FFF2-40B4-BE49-F238E27FC236}">
                <a16:creationId xmlns:a16="http://schemas.microsoft.com/office/drawing/2014/main" id="{D3C96809-5DED-6E4A-8434-357E8128232E}"/>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flipH="1">
            <a:off x="973138" y="5707063"/>
            <a:ext cx="279400"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60" name="Picture 22">
            <a:extLst>
              <a:ext uri="{FF2B5EF4-FFF2-40B4-BE49-F238E27FC236}">
                <a16:creationId xmlns:a16="http://schemas.microsoft.com/office/drawing/2014/main" id="{266D3351-0D6D-E145-A93B-995C037EE4A2}"/>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25538" y="5827713"/>
            <a:ext cx="279400" cy="242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3861" name="AutoShape 23">
            <a:extLst>
              <a:ext uri="{FF2B5EF4-FFF2-40B4-BE49-F238E27FC236}">
                <a16:creationId xmlns:a16="http://schemas.microsoft.com/office/drawing/2014/main" id="{80BA28FD-6D93-DA40-9D13-8278D43E0915}"/>
              </a:ext>
            </a:extLst>
          </p:cNvPr>
          <p:cNvCxnSpPr>
            <a:cxnSpLocks noChangeShapeType="1"/>
          </p:cNvCxnSpPr>
          <p:nvPr/>
        </p:nvCxnSpPr>
        <p:spPr bwMode="auto">
          <a:xfrm flipV="1">
            <a:off x="2422525" y="3794125"/>
            <a:ext cx="736600" cy="254000"/>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3862" name="AutoShape 24">
            <a:extLst>
              <a:ext uri="{FF2B5EF4-FFF2-40B4-BE49-F238E27FC236}">
                <a16:creationId xmlns:a16="http://schemas.microsoft.com/office/drawing/2014/main" id="{61F7B44C-3E27-BE44-86ED-0D55B7BEA1B3}"/>
              </a:ext>
            </a:extLst>
          </p:cNvPr>
          <p:cNvCxnSpPr>
            <a:cxnSpLocks noChangeShapeType="1"/>
          </p:cNvCxnSpPr>
          <p:nvPr/>
        </p:nvCxnSpPr>
        <p:spPr bwMode="auto">
          <a:xfrm>
            <a:off x="3671888" y="3779838"/>
            <a:ext cx="1063625" cy="560387"/>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3863" name="AutoShape 25">
            <a:extLst>
              <a:ext uri="{FF2B5EF4-FFF2-40B4-BE49-F238E27FC236}">
                <a16:creationId xmlns:a16="http://schemas.microsoft.com/office/drawing/2014/main" id="{D101E734-23CD-F14C-911C-BFA6ABB90488}"/>
              </a:ext>
            </a:extLst>
          </p:cNvPr>
          <p:cNvCxnSpPr>
            <a:cxnSpLocks noChangeShapeType="1"/>
          </p:cNvCxnSpPr>
          <p:nvPr/>
        </p:nvCxnSpPr>
        <p:spPr bwMode="auto">
          <a:xfrm flipV="1">
            <a:off x="3808413" y="4340225"/>
            <a:ext cx="927100" cy="762000"/>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3864" name="AutoShape 26">
            <a:extLst>
              <a:ext uri="{FF2B5EF4-FFF2-40B4-BE49-F238E27FC236}">
                <a16:creationId xmlns:a16="http://schemas.microsoft.com/office/drawing/2014/main" id="{867B7EE9-04AF-134E-B314-4BE4CA4F3C93}"/>
              </a:ext>
            </a:extLst>
          </p:cNvPr>
          <p:cNvCxnSpPr>
            <a:cxnSpLocks noChangeShapeType="1"/>
          </p:cNvCxnSpPr>
          <p:nvPr/>
        </p:nvCxnSpPr>
        <p:spPr bwMode="auto">
          <a:xfrm flipV="1">
            <a:off x="2166938" y="5102225"/>
            <a:ext cx="1627187" cy="3175"/>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3865" name="AutoShape 29">
            <a:extLst>
              <a:ext uri="{FF2B5EF4-FFF2-40B4-BE49-F238E27FC236}">
                <a16:creationId xmlns:a16="http://schemas.microsoft.com/office/drawing/2014/main" id="{37AE323E-4CC9-7049-8A16-559594099D96}"/>
              </a:ext>
            </a:extLst>
          </p:cNvPr>
          <p:cNvCxnSpPr>
            <a:cxnSpLocks noChangeShapeType="1"/>
          </p:cNvCxnSpPr>
          <p:nvPr/>
        </p:nvCxnSpPr>
        <p:spPr bwMode="auto">
          <a:xfrm flipH="1">
            <a:off x="1527175" y="5205413"/>
            <a:ext cx="373063" cy="457200"/>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pic>
        <p:nvPicPr>
          <p:cNvPr id="163866" name="Picture 30">
            <a:extLst>
              <a:ext uri="{FF2B5EF4-FFF2-40B4-BE49-F238E27FC236}">
                <a16:creationId xmlns:a16="http://schemas.microsoft.com/office/drawing/2014/main" id="{18B4B90B-C673-4F41-8E88-28C250EAEE8E}"/>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316038" y="5438775"/>
            <a:ext cx="563562"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67" name="Picture 37">
            <a:extLst>
              <a:ext uri="{FF2B5EF4-FFF2-40B4-BE49-F238E27FC236}">
                <a16:creationId xmlns:a16="http://schemas.microsoft.com/office/drawing/2014/main" id="{FF269986-36AD-0C41-A681-5491F9104CE4}"/>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57350" y="4986338"/>
            <a:ext cx="566738"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68" name="Picture 38">
            <a:extLst>
              <a:ext uri="{FF2B5EF4-FFF2-40B4-BE49-F238E27FC236}">
                <a16:creationId xmlns:a16="http://schemas.microsoft.com/office/drawing/2014/main" id="{68A1A7BB-5C61-9B41-8DFB-6993B11F7716}"/>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95663" y="4976813"/>
            <a:ext cx="566737"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69" name="Picture 39">
            <a:extLst>
              <a:ext uri="{FF2B5EF4-FFF2-40B4-BE49-F238E27FC236}">
                <a16:creationId xmlns:a16="http://schemas.microsoft.com/office/drawing/2014/main" id="{CDE151ED-8F34-CB46-8BD4-D6DC0656038E}"/>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54550" y="4157663"/>
            <a:ext cx="566738"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0" name="Picture 40">
            <a:extLst>
              <a:ext uri="{FF2B5EF4-FFF2-40B4-BE49-F238E27FC236}">
                <a16:creationId xmlns:a16="http://schemas.microsoft.com/office/drawing/2014/main" id="{3BE117D3-158C-5F45-93ED-2F8C96862E1E}"/>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21025" y="3595688"/>
            <a:ext cx="566738"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1" name="Picture 41">
            <a:extLst>
              <a:ext uri="{FF2B5EF4-FFF2-40B4-BE49-F238E27FC236}">
                <a16:creationId xmlns:a16="http://schemas.microsoft.com/office/drawing/2014/main" id="{8E801655-EC35-DC46-976A-BDFC303A2016}"/>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54200" y="3900488"/>
            <a:ext cx="566738" cy="328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72" name="Picture 42">
            <a:extLst>
              <a:ext uri="{FF2B5EF4-FFF2-40B4-BE49-F238E27FC236}">
                <a16:creationId xmlns:a16="http://schemas.microsoft.com/office/drawing/2014/main" id="{7191079A-1B70-C94E-B25B-C705E7C16FC6}"/>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791200" y="3932238"/>
            <a:ext cx="804863" cy="466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873" name="Freeform 10">
            <a:extLst>
              <a:ext uri="{FF2B5EF4-FFF2-40B4-BE49-F238E27FC236}">
                <a16:creationId xmlns:a16="http://schemas.microsoft.com/office/drawing/2014/main" id="{38DA2CA0-932F-2C40-82B2-C69201839DA9}"/>
              </a:ext>
            </a:extLst>
          </p:cNvPr>
          <p:cNvSpPr>
            <a:spLocks/>
          </p:cNvSpPr>
          <p:nvPr/>
        </p:nvSpPr>
        <p:spPr bwMode="auto">
          <a:xfrm rot="-436926">
            <a:off x="5029200" y="4191000"/>
            <a:ext cx="1001713" cy="74613"/>
          </a:xfrm>
          <a:custGeom>
            <a:avLst/>
            <a:gdLst>
              <a:gd name="T0" fmla="*/ 1001713 w 631"/>
              <a:gd name="T1" fmla="*/ 74613 h 47"/>
              <a:gd name="T2" fmla="*/ 508000 w 631"/>
              <a:gd name="T3" fmla="*/ 1588 h 47"/>
              <a:gd name="T4" fmla="*/ 0 w 631"/>
              <a:gd name="T5" fmla="*/ 60325 h 47"/>
              <a:gd name="T6" fmla="*/ 0 60000 65536"/>
              <a:gd name="T7" fmla="*/ 0 60000 65536"/>
              <a:gd name="T8" fmla="*/ 0 60000 65536"/>
              <a:gd name="T9" fmla="*/ 0 w 631"/>
              <a:gd name="T10" fmla="*/ 0 h 47"/>
              <a:gd name="T11" fmla="*/ 631 w 631"/>
              <a:gd name="T12" fmla="*/ 47 h 47"/>
            </a:gdLst>
            <a:ahLst/>
            <a:cxnLst>
              <a:cxn ang="T6">
                <a:pos x="T0" y="T1"/>
              </a:cxn>
              <a:cxn ang="T7">
                <a:pos x="T2" y="T3"/>
              </a:cxn>
              <a:cxn ang="T8">
                <a:pos x="T4" y="T5"/>
              </a:cxn>
            </a:cxnLst>
            <a:rect l="T9" t="T10" r="T11" b="T12"/>
            <a:pathLst>
              <a:path w="631" h="47">
                <a:moveTo>
                  <a:pt x="631" y="47"/>
                </a:moveTo>
                <a:cubicBezTo>
                  <a:pt x="579" y="39"/>
                  <a:pt x="425" y="2"/>
                  <a:pt x="320" y="1"/>
                </a:cubicBezTo>
                <a:cubicBezTo>
                  <a:pt x="215" y="0"/>
                  <a:pt x="67" y="30"/>
                  <a:pt x="0" y="38"/>
                </a:cubicBezTo>
              </a:path>
            </a:pathLst>
          </a:custGeom>
          <a:noFill/>
          <a:ln w="76200">
            <a:solidFill>
              <a:schemeClr val="accent2"/>
            </a:solidFill>
            <a:round/>
            <a:headEnd/>
            <a:tailEnd type="triangle" w="med" len="me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Tree>
    <p:extLst>
      <p:ext uri="{BB962C8B-B14F-4D97-AF65-F5344CB8AC3E}">
        <p14:creationId xmlns:p14="http://schemas.microsoft.com/office/powerpoint/2010/main" val="628255171"/>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073167"/>
                                        </p:tgtEl>
                                        <p:attrNameLst>
                                          <p:attrName>style.visibility</p:attrName>
                                        </p:attrNameLst>
                                      </p:cBhvr>
                                      <p:to>
                                        <p:strVal val="visible"/>
                                      </p:to>
                                    </p:set>
                                    <p:animEffect transition="in" filter="wipe(right)">
                                      <p:cBhvr>
                                        <p:cTn id="7" dur="500"/>
                                        <p:tgtEl>
                                          <p:spTgt spid="1073167"/>
                                        </p:tgtEl>
                                      </p:cBhvr>
                                    </p:animEffect>
                                  </p:childTnLst>
                                </p:cTn>
                              </p:par>
                              <p:par>
                                <p:cTn id="8" presetID="22" presetClass="entr" presetSubtype="2" fill="hold" nodeType="withEffect">
                                  <p:stCondLst>
                                    <p:cond delay="0"/>
                                  </p:stCondLst>
                                  <p:childTnLst>
                                    <p:set>
                                      <p:cBhvr>
                                        <p:cTn id="9" dur="1" fill="hold">
                                          <p:stCondLst>
                                            <p:cond delay="0"/>
                                          </p:stCondLst>
                                        </p:cTn>
                                        <p:tgtEl>
                                          <p:spTgt spid="1073168"/>
                                        </p:tgtEl>
                                        <p:attrNameLst>
                                          <p:attrName>style.visibility</p:attrName>
                                        </p:attrNameLst>
                                      </p:cBhvr>
                                      <p:to>
                                        <p:strVal val="visible"/>
                                      </p:to>
                                    </p:set>
                                    <p:animEffect transition="in" filter="wipe(right)">
                                      <p:cBhvr>
                                        <p:cTn id="10" dur="500"/>
                                        <p:tgtEl>
                                          <p:spTgt spid="1073168"/>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1073163"/>
                                        </p:tgtEl>
                                        <p:attrNameLst>
                                          <p:attrName>style.visibility</p:attrName>
                                        </p:attrNameLst>
                                      </p:cBhvr>
                                      <p:to>
                                        <p:strVal val="visible"/>
                                      </p:to>
                                    </p:set>
                                    <p:animEffect transition="in" filter="wipe(right)">
                                      <p:cBhvr>
                                        <p:cTn id="13" dur="500"/>
                                        <p:tgtEl>
                                          <p:spTgt spid="107316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22" presetClass="entr" presetSubtype="2" fill="hold" grpId="0" nodeType="clickEffect">
                                  <p:stCondLst>
                                    <p:cond delay="0"/>
                                  </p:stCondLst>
                                  <p:childTnLst>
                                    <p:set>
                                      <p:cBhvr>
                                        <p:cTn id="17" dur="1" fill="hold">
                                          <p:stCondLst>
                                            <p:cond delay="0"/>
                                          </p:stCondLst>
                                        </p:cTn>
                                        <p:tgtEl>
                                          <p:spTgt spid="1073166"/>
                                        </p:tgtEl>
                                        <p:attrNameLst>
                                          <p:attrName>style.visibility</p:attrName>
                                        </p:attrNameLst>
                                      </p:cBhvr>
                                      <p:to>
                                        <p:strVal val="visible"/>
                                      </p:to>
                                    </p:set>
                                    <p:animEffect transition="in" filter="wipe(right)">
                                      <p:cBhvr>
                                        <p:cTn id="18" dur="500"/>
                                        <p:tgtEl>
                                          <p:spTgt spid="1073166"/>
                                        </p:tgtEl>
                                      </p:cBhvr>
                                    </p:animEffect>
                                  </p:childTnLst>
                                </p:cTn>
                              </p:par>
                              <p:par>
                                <p:cTn id="19" presetID="22" presetClass="entr" presetSubtype="2" fill="hold" nodeType="withEffect">
                                  <p:stCondLst>
                                    <p:cond delay="0"/>
                                  </p:stCondLst>
                                  <p:childTnLst>
                                    <p:set>
                                      <p:cBhvr>
                                        <p:cTn id="20" dur="1" fill="hold">
                                          <p:stCondLst>
                                            <p:cond delay="0"/>
                                          </p:stCondLst>
                                        </p:cTn>
                                        <p:tgtEl>
                                          <p:spTgt spid="1073170"/>
                                        </p:tgtEl>
                                        <p:attrNameLst>
                                          <p:attrName>style.visibility</p:attrName>
                                        </p:attrNameLst>
                                      </p:cBhvr>
                                      <p:to>
                                        <p:strVal val="visible"/>
                                      </p:to>
                                    </p:set>
                                    <p:animEffect transition="in" filter="wipe(right)">
                                      <p:cBhvr>
                                        <p:cTn id="21" dur="500"/>
                                        <p:tgtEl>
                                          <p:spTgt spid="1073170"/>
                                        </p:tgtEl>
                                      </p:cBhvr>
                                    </p:animEffect>
                                  </p:childTnLst>
                                </p:cTn>
                              </p:par>
                              <p:par>
                                <p:cTn id="22" presetID="22" presetClass="entr" presetSubtype="2" fill="hold" grpId="0" nodeType="withEffect">
                                  <p:stCondLst>
                                    <p:cond delay="0"/>
                                  </p:stCondLst>
                                  <p:childTnLst>
                                    <p:set>
                                      <p:cBhvr>
                                        <p:cTn id="23" dur="1" fill="hold">
                                          <p:stCondLst>
                                            <p:cond delay="0"/>
                                          </p:stCondLst>
                                        </p:cTn>
                                        <p:tgtEl>
                                          <p:spTgt spid="1073169"/>
                                        </p:tgtEl>
                                        <p:attrNameLst>
                                          <p:attrName>style.visibility</p:attrName>
                                        </p:attrNameLst>
                                      </p:cBhvr>
                                      <p:to>
                                        <p:strVal val="visible"/>
                                      </p:to>
                                    </p:set>
                                    <p:animEffect transition="in" filter="wipe(right)">
                                      <p:cBhvr>
                                        <p:cTn id="24" dur="500"/>
                                        <p:tgtEl>
                                          <p:spTgt spid="10731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73163" grpId="0" animBg="1"/>
      <p:bldP spid="1073166" grpId="0" animBg="1"/>
      <p:bldP spid="1073167" grpId="0"/>
      <p:bldP spid="1073169" grpId="0"/>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55">
            <a:extLst>
              <a:ext uri="{FF2B5EF4-FFF2-40B4-BE49-F238E27FC236}">
                <a16:creationId xmlns:a16="http://schemas.microsoft.com/office/drawing/2014/main" id="{4F21225A-78B5-604D-9B1D-85C44F9CFC4D}"/>
              </a:ext>
            </a:extLst>
          </p:cNvPr>
          <p:cNvSpPr>
            <a:spLocks noGrp="1" noChangeArrowheads="1"/>
          </p:cNvSpPr>
          <p:nvPr>
            <p:ph type="title"/>
          </p:nvPr>
        </p:nvSpPr>
        <p:spPr/>
        <p:txBody>
          <a:bodyPr/>
          <a:lstStyle/>
          <a:p>
            <a:pPr eaLnBrk="1" hangingPunct="1"/>
            <a:r>
              <a:rPr lang="en-US" altLang="nb-NO"/>
              <a:t>Use Case 2: 1-Hop Tunnel Deployment</a:t>
            </a:r>
          </a:p>
        </p:txBody>
      </p:sp>
      <p:sp>
        <p:nvSpPr>
          <p:cNvPr id="1077313" name="Rectangle 65">
            <a:extLst>
              <a:ext uri="{FF2B5EF4-FFF2-40B4-BE49-F238E27FC236}">
                <a16:creationId xmlns:a16="http://schemas.microsoft.com/office/drawing/2014/main" id="{FB6375A3-2D70-774C-83C4-AF0A592DA1E9}"/>
              </a:ext>
            </a:extLst>
          </p:cNvPr>
          <p:cNvSpPr>
            <a:spLocks noGrp="1" noChangeArrowheads="1"/>
          </p:cNvSpPr>
          <p:nvPr>
            <p:ph type="body" idx="1"/>
          </p:nvPr>
        </p:nvSpPr>
        <p:spPr>
          <a:xfrm>
            <a:off x="655638" y="1295400"/>
            <a:ext cx="7878762" cy="1447800"/>
          </a:xfrm>
          <a:solidFill>
            <a:srgbClr val="C3C16F"/>
          </a:solidFill>
          <a:effectLst>
            <a:outerShdw dist="107763" dir="2700000" algn="ctr" rotWithShape="0">
              <a:schemeClr val="bg2">
                <a:alpha val="50000"/>
              </a:schemeClr>
            </a:outerShdw>
          </a:effectLst>
        </p:spPr>
        <p:txBody>
          <a:bodyPr lIns="173736" anchor="ctr"/>
          <a:lstStyle/>
          <a:p>
            <a:pPr marL="0" indent="0" eaLnBrk="1" hangingPunct="1">
              <a:buFont typeface="Wingdings" pitchFamily="2" charset="2"/>
              <a:buNone/>
            </a:pPr>
            <a:r>
              <a:rPr lang="en-US" altLang="nb-NO" sz="1800" b="1"/>
              <a:t>Requirement:</a:t>
            </a:r>
            <a:r>
              <a:rPr lang="en-US" altLang="nb-NO" sz="1800"/>
              <a:t> Need Protection Only — Minimize Packet Loss of Bandwidth in the Core</a:t>
            </a:r>
          </a:p>
          <a:p>
            <a:pPr marL="0" indent="0" eaLnBrk="1" hangingPunct="1">
              <a:buFont typeface="Wingdings" pitchFamily="2" charset="2"/>
              <a:buNone/>
            </a:pPr>
            <a:r>
              <a:rPr lang="en-US" altLang="nb-NO" sz="1800" b="1"/>
              <a:t>Solution:</a:t>
            </a:r>
            <a:r>
              <a:rPr lang="en-US" altLang="nb-NO" sz="1800"/>
              <a:t> Deploy MPLS Fast Reroute for Less than 50ms Failover Time with 1-Hop Primary TE Tunnels and Backup Tunnel for Each</a:t>
            </a:r>
          </a:p>
        </p:txBody>
      </p:sp>
      <p:pic>
        <p:nvPicPr>
          <p:cNvPr id="165892" name="Picture 47">
            <a:extLst>
              <a:ext uri="{FF2B5EF4-FFF2-40B4-BE49-F238E27FC236}">
                <a16:creationId xmlns:a16="http://schemas.microsoft.com/office/drawing/2014/main" id="{04ED3FB3-CF1D-C142-9265-744BCFA7237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59600" y="4565650"/>
            <a:ext cx="1346200" cy="1212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3" name="Picture 46">
            <a:extLst>
              <a:ext uri="{FF2B5EF4-FFF2-40B4-BE49-F238E27FC236}">
                <a16:creationId xmlns:a16="http://schemas.microsoft.com/office/drawing/2014/main" id="{B9C6D307-60AA-E547-BD20-43497F2B354B}"/>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0263" y="4256088"/>
            <a:ext cx="969962"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4" name="Picture 2">
            <a:extLst>
              <a:ext uri="{FF2B5EF4-FFF2-40B4-BE49-F238E27FC236}">
                <a16:creationId xmlns:a16="http://schemas.microsoft.com/office/drawing/2014/main" id="{DEB3B2F8-0F56-CE40-ABCD-C33E080A7222}"/>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858963" y="3048000"/>
            <a:ext cx="5160962" cy="2660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5895" name="Text Box 7">
            <a:extLst>
              <a:ext uri="{FF2B5EF4-FFF2-40B4-BE49-F238E27FC236}">
                <a16:creationId xmlns:a16="http://schemas.microsoft.com/office/drawing/2014/main" id="{E3F5B9CB-A15C-FE40-9985-84715D0A2CB3}"/>
              </a:ext>
            </a:extLst>
          </p:cNvPr>
          <p:cNvSpPr txBox="1">
            <a:spLocks noChangeArrowheads="1"/>
          </p:cNvSpPr>
          <p:nvPr/>
        </p:nvSpPr>
        <p:spPr bwMode="auto">
          <a:xfrm>
            <a:off x="3563938" y="3663950"/>
            <a:ext cx="1547812" cy="498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Service Provider</a:t>
            </a:r>
          </a:p>
          <a:p>
            <a:pPr algn="ctr"/>
            <a:r>
              <a:rPr lang="en-US" altLang="nb-NO" sz="1400" b="1"/>
              <a:t>Backbone</a:t>
            </a:r>
          </a:p>
        </p:txBody>
      </p:sp>
      <p:pic>
        <p:nvPicPr>
          <p:cNvPr id="165896" name="Picture 8">
            <a:extLst>
              <a:ext uri="{FF2B5EF4-FFF2-40B4-BE49-F238E27FC236}">
                <a16:creationId xmlns:a16="http://schemas.microsoft.com/office/drawing/2014/main" id="{0C3B17D0-C305-6847-BF69-8A77404A855F}"/>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62450" y="5089525"/>
            <a:ext cx="455613"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7" name="Picture 9">
            <a:extLst>
              <a:ext uri="{FF2B5EF4-FFF2-40B4-BE49-F238E27FC236}">
                <a16:creationId xmlns:a16="http://schemas.microsoft.com/office/drawing/2014/main" id="{B68048B1-C65E-4844-80D8-4AA76F352DA1}"/>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21263" y="3316288"/>
            <a:ext cx="45402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8" name="Picture 10">
            <a:extLst>
              <a:ext uri="{FF2B5EF4-FFF2-40B4-BE49-F238E27FC236}">
                <a16:creationId xmlns:a16="http://schemas.microsoft.com/office/drawing/2014/main" id="{5F6B3D24-4417-354E-BC3C-F03A413096DA}"/>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84400" y="4598988"/>
            <a:ext cx="454025"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9" name="Picture 11">
            <a:extLst>
              <a:ext uri="{FF2B5EF4-FFF2-40B4-BE49-F238E27FC236}">
                <a16:creationId xmlns:a16="http://schemas.microsoft.com/office/drawing/2014/main" id="{024EAEE4-28CF-3F44-A4C4-F75A67D02531}"/>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084513" y="3455988"/>
            <a:ext cx="455612" cy="311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5900" name="AutoShape 12">
            <a:extLst>
              <a:ext uri="{FF2B5EF4-FFF2-40B4-BE49-F238E27FC236}">
                <a16:creationId xmlns:a16="http://schemas.microsoft.com/office/drawing/2014/main" id="{CFE081B5-1441-1D43-97B2-AF6527045B3D}"/>
              </a:ext>
            </a:extLst>
          </p:cNvPr>
          <p:cNvCxnSpPr>
            <a:cxnSpLocks noChangeShapeType="1"/>
          </p:cNvCxnSpPr>
          <p:nvPr/>
        </p:nvCxnSpPr>
        <p:spPr bwMode="auto">
          <a:xfrm flipH="1">
            <a:off x="2411413" y="3767138"/>
            <a:ext cx="900112" cy="831850"/>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5901" name="AutoShape 13">
            <a:extLst>
              <a:ext uri="{FF2B5EF4-FFF2-40B4-BE49-F238E27FC236}">
                <a16:creationId xmlns:a16="http://schemas.microsoft.com/office/drawing/2014/main" id="{3FCA4C27-AADF-CB4D-83D3-09DEB864CB70}"/>
              </a:ext>
            </a:extLst>
          </p:cNvPr>
          <p:cNvCxnSpPr>
            <a:cxnSpLocks noChangeShapeType="1"/>
          </p:cNvCxnSpPr>
          <p:nvPr/>
        </p:nvCxnSpPr>
        <p:spPr bwMode="auto">
          <a:xfrm flipV="1">
            <a:off x="3540125" y="3471863"/>
            <a:ext cx="1481138" cy="139700"/>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5902" name="AutoShape 14">
            <a:extLst>
              <a:ext uri="{FF2B5EF4-FFF2-40B4-BE49-F238E27FC236}">
                <a16:creationId xmlns:a16="http://schemas.microsoft.com/office/drawing/2014/main" id="{0A27B786-FED4-2248-96B1-44E1EB64E6CD}"/>
              </a:ext>
            </a:extLst>
          </p:cNvPr>
          <p:cNvCxnSpPr>
            <a:cxnSpLocks noChangeShapeType="1"/>
          </p:cNvCxnSpPr>
          <p:nvPr/>
        </p:nvCxnSpPr>
        <p:spPr bwMode="auto">
          <a:xfrm>
            <a:off x="5475288" y="3471863"/>
            <a:ext cx="1090612" cy="887412"/>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5903" name="AutoShape 15">
            <a:extLst>
              <a:ext uri="{FF2B5EF4-FFF2-40B4-BE49-F238E27FC236}">
                <a16:creationId xmlns:a16="http://schemas.microsoft.com/office/drawing/2014/main" id="{6551A75B-0582-EF4F-BBC4-12DD65452CB9}"/>
              </a:ext>
            </a:extLst>
          </p:cNvPr>
          <p:cNvCxnSpPr>
            <a:cxnSpLocks noChangeShapeType="1"/>
          </p:cNvCxnSpPr>
          <p:nvPr/>
        </p:nvCxnSpPr>
        <p:spPr bwMode="auto">
          <a:xfrm flipV="1">
            <a:off x="4818063" y="4359275"/>
            <a:ext cx="1747837" cy="885825"/>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5904" name="AutoShape 16">
            <a:extLst>
              <a:ext uri="{FF2B5EF4-FFF2-40B4-BE49-F238E27FC236}">
                <a16:creationId xmlns:a16="http://schemas.microsoft.com/office/drawing/2014/main" id="{4BBC955E-0BC4-8D42-96EF-EC93EBCAF78B}"/>
              </a:ext>
            </a:extLst>
          </p:cNvPr>
          <p:cNvCxnSpPr>
            <a:cxnSpLocks noChangeShapeType="1"/>
          </p:cNvCxnSpPr>
          <p:nvPr/>
        </p:nvCxnSpPr>
        <p:spPr bwMode="auto">
          <a:xfrm>
            <a:off x="2638425" y="4754563"/>
            <a:ext cx="1724025" cy="490537"/>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5905" name="AutoShape 17">
            <a:extLst>
              <a:ext uri="{FF2B5EF4-FFF2-40B4-BE49-F238E27FC236}">
                <a16:creationId xmlns:a16="http://schemas.microsoft.com/office/drawing/2014/main" id="{2E2AA1CE-464B-A941-9319-8E02B3C21304}"/>
              </a:ext>
            </a:extLst>
          </p:cNvPr>
          <p:cNvCxnSpPr>
            <a:cxnSpLocks noChangeShapeType="1"/>
          </p:cNvCxnSpPr>
          <p:nvPr/>
        </p:nvCxnSpPr>
        <p:spPr bwMode="auto">
          <a:xfrm>
            <a:off x="3311525" y="3767138"/>
            <a:ext cx="1279525" cy="1322387"/>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5906" name="AutoShape 18">
            <a:extLst>
              <a:ext uri="{FF2B5EF4-FFF2-40B4-BE49-F238E27FC236}">
                <a16:creationId xmlns:a16="http://schemas.microsoft.com/office/drawing/2014/main" id="{57832F42-4B6B-4E4F-B7C5-9E508AD35BCA}"/>
              </a:ext>
            </a:extLst>
          </p:cNvPr>
          <p:cNvCxnSpPr>
            <a:cxnSpLocks noChangeShapeType="1"/>
          </p:cNvCxnSpPr>
          <p:nvPr/>
        </p:nvCxnSpPr>
        <p:spPr bwMode="auto">
          <a:xfrm flipV="1">
            <a:off x="4591050" y="3627438"/>
            <a:ext cx="657225" cy="1462087"/>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sp>
        <p:nvSpPr>
          <p:cNvPr id="165907" name="Line 19">
            <a:extLst>
              <a:ext uri="{FF2B5EF4-FFF2-40B4-BE49-F238E27FC236}">
                <a16:creationId xmlns:a16="http://schemas.microsoft.com/office/drawing/2014/main" id="{601AA51F-AC98-9E40-B21E-4158C5FFE15C}"/>
              </a:ext>
            </a:extLst>
          </p:cNvPr>
          <p:cNvSpPr>
            <a:spLocks noChangeShapeType="1"/>
          </p:cNvSpPr>
          <p:nvPr/>
        </p:nvSpPr>
        <p:spPr bwMode="auto">
          <a:xfrm flipV="1">
            <a:off x="2282825" y="3740150"/>
            <a:ext cx="800100" cy="809625"/>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65908" name="Line 20">
            <a:extLst>
              <a:ext uri="{FF2B5EF4-FFF2-40B4-BE49-F238E27FC236}">
                <a16:creationId xmlns:a16="http://schemas.microsoft.com/office/drawing/2014/main" id="{E917AE9D-B57C-5246-9530-9311D6647AAA}"/>
              </a:ext>
            </a:extLst>
          </p:cNvPr>
          <p:cNvSpPr>
            <a:spLocks noChangeShapeType="1"/>
          </p:cNvSpPr>
          <p:nvPr/>
        </p:nvSpPr>
        <p:spPr bwMode="auto">
          <a:xfrm flipV="1">
            <a:off x="3571875" y="3333750"/>
            <a:ext cx="1465263" cy="152400"/>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65909" name="Line 21">
            <a:extLst>
              <a:ext uri="{FF2B5EF4-FFF2-40B4-BE49-F238E27FC236}">
                <a16:creationId xmlns:a16="http://schemas.microsoft.com/office/drawing/2014/main" id="{BEFB88CD-5DE0-2345-87CB-5DB02A4E8155}"/>
              </a:ext>
            </a:extLst>
          </p:cNvPr>
          <p:cNvSpPr>
            <a:spLocks noChangeShapeType="1"/>
          </p:cNvSpPr>
          <p:nvPr/>
        </p:nvSpPr>
        <p:spPr bwMode="auto">
          <a:xfrm>
            <a:off x="5548313" y="3371850"/>
            <a:ext cx="1065212" cy="862013"/>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65910" name="Freeform 22">
            <a:extLst>
              <a:ext uri="{FF2B5EF4-FFF2-40B4-BE49-F238E27FC236}">
                <a16:creationId xmlns:a16="http://schemas.microsoft.com/office/drawing/2014/main" id="{7F9CA02A-E7AE-F449-BACC-71BA3949A06E}"/>
              </a:ext>
            </a:extLst>
          </p:cNvPr>
          <p:cNvSpPr>
            <a:spLocks/>
          </p:cNvSpPr>
          <p:nvPr/>
        </p:nvSpPr>
        <p:spPr bwMode="auto">
          <a:xfrm>
            <a:off x="2660650" y="3916363"/>
            <a:ext cx="1760538" cy="1195387"/>
          </a:xfrm>
          <a:custGeom>
            <a:avLst/>
            <a:gdLst>
              <a:gd name="T0" fmla="*/ 0 w 1268"/>
              <a:gd name="T1" fmla="*/ 709316 h 755"/>
              <a:gd name="T2" fmla="*/ 1199609 w 1268"/>
              <a:gd name="T3" fmla="*/ 1076640 h 755"/>
              <a:gd name="T4" fmla="*/ 1688339 w 1268"/>
              <a:gd name="T5" fmla="*/ 1177971 h 755"/>
              <a:gd name="T6" fmla="*/ 1632802 w 1268"/>
              <a:gd name="T7" fmla="*/ 975309 h 755"/>
              <a:gd name="T8" fmla="*/ 1099642 w 1268"/>
              <a:gd name="T9" fmla="*/ 417990 h 755"/>
              <a:gd name="T10" fmla="*/ 655342 w 1268"/>
              <a:gd name="T11" fmla="*/ 0 h 755"/>
              <a:gd name="T12" fmla="*/ 0 60000 65536"/>
              <a:gd name="T13" fmla="*/ 0 60000 65536"/>
              <a:gd name="T14" fmla="*/ 0 60000 65536"/>
              <a:gd name="T15" fmla="*/ 0 60000 65536"/>
              <a:gd name="T16" fmla="*/ 0 60000 65536"/>
              <a:gd name="T17" fmla="*/ 0 60000 65536"/>
              <a:gd name="T18" fmla="*/ 0 w 1268"/>
              <a:gd name="T19" fmla="*/ 0 h 755"/>
              <a:gd name="T20" fmla="*/ 1268 w 1268"/>
              <a:gd name="T21" fmla="*/ 755 h 755"/>
            </a:gdLst>
            <a:ahLst/>
            <a:cxnLst>
              <a:cxn ang="T12">
                <a:pos x="T0" y="T1"/>
              </a:cxn>
              <a:cxn ang="T13">
                <a:pos x="T2" y="T3"/>
              </a:cxn>
              <a:cxn ang="T14">
                <a:pos x="T4" y="T5"/>
              </a:cxn>
              <a:cxn ang="T15">
                <a:pos x="T6" y="T7"/>
              </a:cxn>
              <a:cxn ang="T16">
                <a:pos x="T8" y="T9"/>
              </a:cxn>
              <a:cxn ang="T17">
                <a:pos x="T10" y="T11"/>
              </a:cxn>
            </a:cxnLst>
            <a:rect l="T18" t="T19" r="T20" b="T21"/>
            <a:pathLst>
              <a:path w="1268" h="755">
                <a:moveTo>
                  <a:pt x="0" y="448"/>
                </a:moveTo>
                <a:cubicBezTo>
                  <a:pt x="144" y="487"/>
                  <a:pt x="661" y="631"/>
                  <a:pt x="864" y="680"/>
                </a:cubicBezTo>
                <a:cubicBezTo>
                  <a:pt x="1067" y="729"/>
                  <a:pt x="1164" y="755"/>
                  <a:pt x="1216" y="744"/>
                </a:cubicBezTo>
                <a:cubicBezTo>
                  <a:pt x="1268" y="733"/>
                  <a:pt x="1247" y="696"/>
                  <a:pt x="1176" y="616"/>
                </a:cubicBezTo>
                <a:cubicBezTo>
                  <a:pt x="1105" y="536"/>
                  <a:pt x="909" y="367"/>
                  <a:pt x="792" y="264"/>
                </a:cubicBezTo>
                <a:cubicBezTo>
                  <a:pt x="675" y="161"/>
                  <a:pt x="539" y="55"/>
                  <a:pt x="472" y="0"/>
                </a:cubicBezTo>
              </a:path>
            </a:pathLst>
          </a:custGeom>
          <a:noFill/>
          <a:ln w="57150">
            <a:solidFill>
              <a:schemeClr val="accent1"/>
            </a:solidFill>
            <a:round/>
            <a:headEnd/>
            <a:tailEnd type="triangle" w="med" len="me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65911" name="Freeform 23">
            <a:extLst>
              <a:ext uri="{FF2B5EF4-FFF2-40B4-BE49-F238E27FC236}">
                <a16:creationId xmlns:a16="http://schemas.microsoft.com/office/drawing/2014/main" id="{D300224D-3B4A-B64E-B32C-02752E9BF997}"/>
              </a:ext>
            </a:extLst>
          </p:cNvPr>
          <p:cNvSpPr>
            <a:spLocks/>
          </p:cNvSpPr>
          <p:nvPr/>
        </p:nvSpPr>
        <p:spPr bwMode="auto">
          <a:xfrm>
            <a:off x="3516313" y="3651250"/>
            <a:ext cx="1568450" cy="1222375"/>
          </a:xfrm>
          <a:custGeom>
            <a:avLst/>
            <a:gdLst>
              <a:gd name="T0" fmla="*/ 0 w 1192"/>
              <a:gd name="T1" fmla="*/ 152005 h 772"/>
              <a:gd name="T2" fmla="*/ 347375 w 1192"/>
              <a:gd name="T3" fmla="*/ 582687 h 772"/>
              <a:gd name="T4" fmla="*/ 684223 w 1192"/>
              <a:gd name="T5" fmla="*/ 962699 h 772"/>
              <a:gd name="T6" fmla="*/ 978965 w 1192"/>
              <a:gd name="T7" fmla="*/ 1216041 h 772"/>
              <a:gd name="T8" fmla="*/ 1178969 w 1192"/>
              <a:gd name="T9" fmla="*/ 924698 h 772"/>
              <a:gd name="T10" fmla="*/ 1568450 w 1192"/>
              <a:gd name="T11" fmla="*/ 0 h 772"/>
              <a:gd name="T12" fmla="*/ 0 60000 65536"/>
              <a:gd name="T13" fmla="*/ 0 60000 65536"/>
              <a:gd name="T14" fmla="*/ 0 60000 65536"/>
              <a:gd name="T15" fmla="*/ 0 60000 65536"/>
              <a:gd name="T16" fmla="*/ 0 60000 65536"/>
              <a:gd name="T17" fmla="*/ 0 60000 65536"/>
              <a:gd name="T18" fmla="*/ 0 w 1192"/>
              <a:gd name="T19" fmla="*/ 0 h 772"/>
              <a:gd name="T20" fmla="*/ 1192 w 1192"/>
              <a:gd name="T21" fmla="*/ 772 h 772"/>
            </a:gdLst>
            <a:ahLst/>
            <a:cxnLst>
              <a:cxn ang="T12">
                <a:pos x="T0" y="T1"/>
              </a:cxn>
              <a:cxn ang="T13">
                <a:pos x="T2" y="T3"/>
              </a:cxn>
              <a:cxn ang="T14">
                <a:pos x="T4" y="T5"/>
              </a:cxn>
              <a:cxn ang="T15">
                <a:pos x="T6" y="T7"/>
              </a:cxn>
              <a:cxn ang="T16">
                <a:pos x="T8" y="T9"/>
              </a:cxn>
              <a:cxn ang="T17">
                <a:pos x="T10" y="T11"/>
              </a:cxn>
            </a:cxnLst>
            <a:rect l="T18" t="T19" r="T20" b="T21"/>
            <a:pathLst>
              <a:path w="1192" h="772">
                <a:moveTo>
                  <a:pt x="0" y="96"/>
                </a:moveTo>
                <a:cubicBezTo>
                  <a:pt x="44" y="141"/>
                  <a:pt x="177" y="283"/>
                  <a:pt x="264" y="368"/>
                </a:cubicBezTo>
                <a:cubicBezTo>
                  <a:pt x="351" y="453"/>
                  <a:pt x="440" y="541"/>
                  <a:pt x="520" y="608"/>
                </a:cubicBezTo>
                <a:cubicBezTo>
                  <a:pt x="600" y="675"/>
                  <a:pt x="681" y="772"/>
                  <a:pt x="744" y="768"/>
                </a:cubicBezTo>
                <a:cubicBezTo>
                  <a:pt x="807" y="764"/>
                  <a:pt x="821" y="712"/>
                  <a:pt x="896" y="584"/>
                </a:cubicBezTo>
                <a:cubicBezTo>
                  <a:pt x="971" y="456"/>
                  <a:pt x="1130" y="122"/>
                  <a:pt x="1192" y="0"/>
                </a:cubicBezTo>
              </a:path>
            </a:pathLst>
          </a:custGeom>
          <a:noFill/>
          <a:ln w="57150">
            <a:solidFill>
              <a:schemeClr val="accent1"/>
            </a:solidFill>
            <a:round/>
            <a:headEnd/>
            <a:tailEnd type="triangle" w="med" len="me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65912" name="Freeform 24">
            <a:extLst>
              <a:ext uri="{FF2B5EF4-FFF2-40B4-BE49-F238E27FC236}">
                <a16:creationId xmlns:a16="http://schemas.microsoft.com/office/drawing/2014/main" id="{E24453E9-5729-434D-8F18-BECDFE378CAF}"/>
              </a:ext>
            </a:extLst>
          </p:cNvPr>
          <p:cNvSpPr>
            <a:spLocks/>
          </p:cNvSpPr>
          <p:nvPr/>
        </p:nvSpPr>
        <p:spPr bwMode="auto">
          <a:xfrm>
            <a:off x="4697413" y="3651250"/>
            <a:ext cx="1716087" cy="1468438"/>
          </a:xfrm>
          <a:custGeom>
            <a:avLst/>
            <a:gdLst>
              <a:gd name="T0" fmla="*/ 650643 w 1237"/>
              <a:gd name="T1" fmla="*/ 0 h 928"/>
              <a:gd name="T2" fmla="*/ 295494 w 1237"/>
              <a:gd name="T3" fmla="*/ 759537 h 928"/>
              <a:gd name="T4" fmla="*/ 73527 w 1237"/>
              <a:gd name="T5" fmla="*/ 1265895 h 928"/>
              <a:gd name="T6" fmla="*/ 273298 w 1237"/>
              <a:gd name="T7" fmla="*/ 1367166 h 928"/>
              <a:gd name="T8" fmla="*/ 1716087 w 1237"/>
              <a:gd name="T9" fmla="*/ 658265 h 928"/>
              <a:gd name="T10" fmla="*/ 0 60000 65536"/>
              <a:gd name="T11" fmla="*/ 0 60000 65536"/>
              <a:gd name="T12" fmla="*/ 0 60000 65536"/>
              <a:gd name="T13" fmla="*/ 0 60000 65536"/>
              <a:gd name="T14" fmla="*/ 0 60000 65536"/>
              <a:gd name="T15" fmla="*/ 0 w 1237"/>
              <a:gd name="T16" fmla="*/ 0 h 928"/>
              <a:gd name="T17" fmla="*/ 1237 w 1237"/>
              <a:gd name="T18" fmla="*/ 928 h 928"/>
            </a:gdLst>
            <a:ahLst/>
            <a:cxnLst>
              <a:cxn ang="T10">
                <a:pos x="T0" y="T1"/>
              </a:cxn>
              <a:cxn ang="T11">
                <a:pos x="T2" y="T3"/>
              </a:cxn>
              <a:cxn ang="T12">
                <a:pos x="T4" y="T5"/>
              </a:cxn>
              <a:cxn ang="T13">
                <a:pos x="T6" y="T7"/>
              </a:cxn>
              <a:cxn ang="T14">
                <a:pos x="T8" y="T9"/>
              </a:cxn>
            </a:cxnLst>
            <a:rect l="T15" t="T16" r="T17" b="T18"/>
            <a:pathLst>
              <a:path w="1237" h="928">
                <a:moveTo>
                  <a:pt x="469" y="0"/>
                </a:moveTo>
                <a:cubicBezTo>
                  <a:pt x="375" y="173"/>
                  <a:pt x="282" y="347"/>
                  <a:pt x="213" y="480"/>
                </a:cubicBezTo>
                <a:cubicBezTo>
                  <a:pt x="144" y="613"/>
                  <a:pt x="56" y="736"/>
                  <a:pt x="53" y="800"/>
                </a:cubicBezTo>
                <a:cubicBezTo>
                  <a:pt x="50" y="864"/>
                  <a:pt x="0" y="928"/>
                  <a:pt x="197" y="864"/>
                </a:cubicBezTo>
                <a:cubicBezTo>
                  <a:pt x="394" y="800"/>
                  <a:pt x="815" y="608"/>
                  <a:pt x="1237" y="416"/>
                </a:cubicBezTo>
              </a:path>
            </a:pathLst>
          </a:custGeom>
          <a:noFill/>
          <a:ln w="57150">
            <a:solidFill>
              <a:schemeClr val="accent1"/>
            </a:solidFill>
            <a:round/>
            <a:headEnd/>
            <a:tailEnd type="triangle" w="med" len="me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65913" name="Line 30">
            <a:extLst>
              <a:ext uri="{FF2B5EF4-FFF2-40B4-BE49-F238E27FC236}">
                <a16:creationId xmlns:a16="http://schemas.microsoft.com/office/drawing/2014/main" id="{94330227-F594-6E4B-A90F-0A8062E06C73}"/>
              </a:ext>
            </a:extLst>
          </p:cNvPr>
          <p:cNvSpPr>
            <a:spLocks noChangeShapeType="1"/>
          </p:cNvSpPr>
          <p:nvPr/>
        </p:nvSpPr>
        <p:spPr bwMode="auto">
          <a:xfrm flipV="1">
            <a:off x="1119188" y="5113338"/>
            <a:ext cx="225425" cy="13335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65914" name="Picture 31">
            <a:extLst>
              <a:ext uri="{FF2B5EF4-FFF2-40B4-BE49-F238E27FC236}">
                <a16:creationId xmlns:a16="http://schemas.microsoft.com/office/drawing/2014/main" id="{8CB82BB0-E461-D842-9C06-0CC8F500D02E}"/>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2000" y="4943475"/>
            <a:ext cx="244475"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15" name="Picture 32">
            <a:extLst>
              <a:ext uri="{FF2B5EF4-FFF2-40B4-BE49-F238E27FC236}">
                <a16:creationId xmlns:a16="http://schemas.microsoft.com/office/drawing/2014/main" id="{98A33606-FA73-824C-A4A1-3D52C3E04F42}"/>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4075" y="5048250"/>
            <a:ext cx="244475"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16" name="Picture 33">
            <a:extLst>
              <a:ext uri="{FF2B5EF4-FFF2-40B4-BE49-F238E27FC236}">
                <a16:creationId xmlns:a16="http://schemas.microsoft.com/office/drawing/2014/main" id="{58A00A74-247F-414C-A93A-934877AE0401}"/>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958850" y="5153025"/>
            <a:ext cx="244475"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17" name="Picture 34">
            <a:extLst>
              <a:ext uri="{FF2B5EF4-FFF2-40B4-BE49-F238E27FC236}">
                <a16:creationId xmlns:a16="http://schemas.microsoft.com/office/drawing/2014/main" id="{F5E389BE-6B34-EA49-B186-9E043C606ABA}"/>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92200" y="5273675"/>
            <a:ext cx="244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65918" name="AutoShape 41">
            <a:extLst>
              <a:ext uri="{FF2B5EF4-FFF2-40B4-BE49-F238E27FC236}">
                <a16:creationId xmlns:a16="http://schemas.microsoft.com/office/drawing/2014/main" id="{DF1CC661-1016-1844-BF7A-924D2812C7FA}"/>
              </a:ext>
            </a:extLst>
          </p:cNvPr>
          <p:cNvCxnSpPr>
            <a:cxnSpLocks noChangeShapeType="1"/>
          </p:cNvCxnSpPr>
          <p:nvPr/>
        </p:nvCxnSpPr>
        <p:spPr bwMode="auto">
          <a:xfrm flipH="1">
            <a:off x="1601788" y="4754563"/>
            <a:ext cx="582612" cy="295275"/>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cxnSp>
        <p:nvCxnSpPr>
          <p:cNvPr id="165919" name="AutoShape 42">
            <a:extLst>
              <a:ext uri="{FF2B5EF4-FFF2-40B4-BE49-F238E27FC236}">
                <a16:creationId xmlns:a16="http://schemas.microsoft.com/office/drawing/2014/main" id="{B63FC8D2-A552-484C-812E-18602D0C820F}"/>
              </a:ext>
            </a:extLst>
          </p:cNvPr>
          <p:cNvCxnSpPr>
            <a:cxnSpLocks noChangeShapeType="1"/>
          </p:cNvCxnSpPr>
          <p:nvPr/>
        </p:nvCxnSpPr>
        <p:spPr bwMode="auto">
          <a:xfrm>
            <a:off x="6824663" y="4460875"/>
            <a:ext cx="666750" cy="912813"/>
          </a:xfrm>
          <a:prstGeom prst="straightConnector1">
            <a:avLst/>
          </a:prstGeom>
          <a:noFill/>
          <a:ln w="25400">
            <a:solidFill>
              <a:schemeClr val="tx1"/>
            </a:solidFill>
            <a:round/>
            <a:headEnd/>
            <a:tailEnd/>
          </a:ln>
          <a:extLst>
            <a:ext uri="{909E8E84-426E-40DD-AFC4-6F175D3DCCD1}">
              <a14:hiddenFill xmlns:a14="http://schemas.microsoft.com/office/drawing/2010/main">
                <a:noFill/>
              </a14:hiddenFill>
            </a:ext>
          </a:extLst>
        </p:spPr>
      </p:cxnSp>
      <p:pic>
        <p:nvPicPr>
          <p:cNvPr id="165920" name="Picture 44">
            <a:extLst>
              <a:ext uri="{FF2B5EF4-FFF2-40B4-BE49-F238E27FC236}">
                <a16:creationId xmlns:a16="http://schemas.microsoft.com/office/drawing/2014/main" id="{A0F6A655-A84B-9D4A-BFDC-82D6B7254E23}"/>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30313" y="4854575"/>
            <a:ext cx="455612"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5921" name="Text Box 45">
            <a:extLst>
              <a:ext uri="{FF2B5EF4-FFF2-40B4-BE49-F238E27FC236}">
                <a16:creationId xmlns:a16="http://schemas.microsoft.com/office/drawing/2014/main" id="{B12A9160-8625-3A47-8FFD-FD605AFD77A9}"/>
              </a:ext>
            </a:extLst>
          </p:cNvPr>
          <p:cNvSpPr txBox="1">
            <a:spLocks noChangeArrowheads="1"/>
          </p:cNvSpPr>
          <p:nvPr/>
        </p:nvSpPr>
        <p:spPr bwMode="auto">
          <a:xfrm>
            <a:off x="731838" y="5746750"/>
            <a:ext cx="1065212"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VPN Site A</a:t>
            </a:r>
          </a:p>
        </p:txBody>
      </p:sp>
      <p:sp>
        <p:nvSpPr>
          <p:cNvPr id="165922" name="Line 48">
            <a:extLst>
              <a:ext uri="{FF2B5EF4-FFF2-40B4-BE49-F238E27FC236}">
                <a16:creationId xmlns:a16="http://schemas.microsoft.com/office/drawing/2014/main" id="{B0C8E31C-2E1D-B34C-A21E-BF9F809B3CB2}"/>
              </a:ext>
            </a:extLst>
          </p:cNvPr>
          <p:cNvSpPr>
            <a:spLocks noChangeShapeType="1"/>
          </p:cNvSpPr>
          <p:nvPr/>
        </p:nvSpPr>
        <p:spPr bwMode="auto">
          <a:xfrm>
            <a:off x="7524750" y="5387975"/>
            <a:ext cx="344488" cy="16033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65923" name="Picture 49">
            <a:extLst>
              <a:ext uri="{FF2B5EF4-FFF2-40B4-BE49-F238E27FC236}">
                <a16:creationId xmlns:a16="http://schemas.microsoft.com/office/drawing/2014/main" id="{4F174138-2547-9043-85E8-9AB414E2A7B2}"/>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948613" y="5214938"/>
            <a:ext cx="244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24" name="Picture 50">
            <a:extLst>
              <a:ext uri="{FF2B5EF4-FFF2-40B4-BE49-F238E27FC236}">
                <a16:creationId xmlns:a16="http://schemas.microsoft.com/office/drawing/2014/main" id="{3AEDC36C-6294-9D42-AFFB-DE805F0E93A4}"/>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858125" y="5319713"/>
            <a:ext cx="242888"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25" name="Picture 51">
            <a:extLst>
              <a:ext uri="{FF2B5EF4-FFF2-40B4-BE49-F238E27FC236}">
                <a16:creationId xmlns:a16="http://schemas.microsoft.com/office/drawing/2014/main" id="{353F627D-E127-4248-BC39-9F0C8253E28B}"/>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751763" y="5424488"/>
            <a:ext cx="244475" cy="24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26" name="Picture 52">
            <a:extLst>
              <a:ext uri="{FF2B5EF4-FFF2-40B4-BE49-F238E27FC236}">
                <a16:creationId xmlns:a16="http://schemas.microsoft.com/office/drawing/2014/main" id="{484D32A2-9590-9F4E-A3AC-F4F43FE6C11B}"/>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18413" y="5543550"/>
            <a:ext cx="244475" cy="24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927" name="Picture 53">
            <a:extLst>
              <a:ext uri="{FF2B5EF4-FFF2-40B4-BE49-F238E27FC236}">
                <a16:creationId xmlns:a16="http://schemas.microsoft.com/office/drawing/2014/main" id="{5F8A859F-7227-814D-B752-5F6C3A99DD8C}"/>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186613" y="5286375"/>
            <a:ext cx="455612"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5928" name="Text Box 54">
            <a:extLst>
              <a:ext uri="{FF2B5EF4-FFF2-40B4-BE49-F238E27FC236}">
                <a16:creationId xmlns:a16="http://schemas.microsoft.com/office/drawing/2014/main" id="{66406828-87D5-534E-8B39-14ACDA78E12C}"/>
              </a:ext>
            </a:extLst>
          </p:cNvPr>
          <p:cNvSpPr txBox="1">
            <a:spLocks noChangeArrowheads="1"/>
          </p:cNvSpPr>
          <p:nvPr/>
        </p:nvSpPr>
        <p:spPr bwMode="auto">
          <a:xfrm>
            <a:off x="7000875" y="5821363"/>
            <a:ext cx="1065213"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400" b="1"/>
              <a:t>VPN Site B</a:t>
            </a:r>
          </a:p>
        </p:txBody>
      </p:sp>
      <p:pic>
        <p:nvPicPr>
          <p:cNvPr id="165929" name="Picture 29">
            <a:extLst>
              <a:ext uri="{FF2B5EF4-FFF2-40B4-BE49-F238E27FC236}">
                <a16:creationId xmlns:a16="http://schemas.microsoft.com/office/drawing/2014/main" id="{6F79F4C9-8279-A649-B0B0-7D96B59EC448}"/>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65900" y="4203700"/>
            <a:ext cx="454025" cy="309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65930" name="Group 64">
            <a:extLst>
              <a:ext uri="{FF2B5EF4-FFF2-40B4-BE49-F238E27FC236}">
                <a16:creationId xmlns:a16="http://schemas.microsoft.com/office/drawing/2014/main" id="{105D0246-8A8C-B24B-9232-82BEE464F907}"/>
              </a:ext>
            </a:extLst>
          </p:cNvPr>
          <p:cNvGrpSpPr>
            <a:grpSpLocks/>
          </p:cNvGrpSpPr>
          <p:nvPr/>
        </p:nvGrpSpPr>
        <p:grpSpPr bwMode="auto">
          <a:xfrm>
            <a:off x="1905000" y="5715000"/>
            <a:ext cx="2651125" cy="711200"/>
            <a:chOff x="2136" y="3619"/>
            <a:chExt cx="1910" cy="449"/>
          </a:xfrm>
        </p:grpSpPr>
        <p:sp>
          <p:nvSpPr>
            <p:cNvPr id="165931" name="Line 27">
              <a:extLst>
                <a:ext uri="{FF2B5EF4-FFF2-40B4-BE49-F238E27FC236}">
                  <a16:creationId xmlns:a16="http://schemas.microsoft.com/office/drawing/2014/main" id="{D641C402-1341-2D42-8E65-5DF59582277E}"/>
                </a:ext>
              </a:extLst>
            </p:cNvPr>
            <p:cNvSpPr>
              <a:spLocks noChangeShapeType="1"/>
            </p:cNvSpPr>
            <p:nvPr/>
          </p:nvSpPr>
          <p:spPr bwMode="auto">
            <a:xfrm>
              <a:off x="2136" y="3991"/>
              <a:ext cx="24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65932" name="Text Box 57">
              <a:extLst>
                <a:ext uri="{FF2B5EF4-FFF2-40B4-BE49-F238E27FC236}">
                  <a16:creationId xmlns:a16="http://schemas.microsoft.com/office/drawing/2014/main" id="{967E344D-60B8-9C4A-8E6F-092F31C64988}"/>
                </a:ext>
              </a:extLst>
            </p:cNvPr>
            <p:cNvSpPr txBox="1">
              <a:spLocks noChangeArrowheads="1"/>
            </p:cNvSpPr>
            <p:nvPr/>
          </p:nvSpPr>
          <p:spPr bwMode="auto">
            <a:xfrm>
              <a:off x="2414" y="3619"/>
              <a:ext cx="1632" cy="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400" b="1"/>
                <a:t>Primary 1-Hop TE Tunnel</a:t>
              </a:r>
            </a:p>
            <a:p>
              <a:r>
                <a:rPr lang="en-US" altLang="nb-NO" sz="1400" b="1"/>
                <a:t>Backup Tunnel</a:t>
              </a:r>
            </a:p>
            <a:p>
              <a:r>
                <a:rPr lang="en-US" altLang="nb-NO" sz="1400" b="1"/>
                <a:t>Physical Links</a:t>
              </a:r>
            </a:p>
          </p:txBody>
        </p:sp>
        <p:sp>
          <p:nvSpPr>
            <p:cNvPr id="165933" name="Line 58">
              <a:extLst>
                <a:ext uri="{FF2B5EF4-FFF2-40B4-BE49-F238E27FC236}">
                  <a16:creationId xmlns:a16="http://schemas.microsoft.com/office/drawing/2014/main" id="{11369EAE-02BA-1149-A03C-0AFB6C462340}"/>
                </a:ext>
              </a:extLst>
            </p:cNvPr>
            <p:cNvSpPr>
              <a:spLocks noChangeShapeType="1"/>
            </p:cNvSpPr>
            <p:nvPr/>
          </p:nvSpPr>
          <p:spPr bwMode="auto">
            <a:xfrm>
              <a:off x="2136" y="3715"/>
              <a:ext cx="240" cy="0"/>
            </a:xfrm>
            <a:prstGeom prst="line">
              <a:avLst/>
            </a:prstGeom>
            <a:noFill/>
            <a:ln w="57150">
              <a:solidFill>
                <a:schemeClr val="accent2"/>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65934" name="Line 59">
              <a:extLst>
                <a:ext uri="{FF2B5EF4-FFF2-40B4-BE49-F238E27FC236}">
                  <a16:creationId xmlns:a16="http://schemas.microsoft.com/office/drawing/2014/main" id="{CF13C151-0B3D-2E42-86B6-B394D7C6377C}"/>
                </a:ext>
              </a:extLst>
            </p:cNvPr>
            <p:cNvSpPr>
              <a:spLocks noChangeShapeType="1"/>
            </p:cNvSpPr>
            <p:nvPr/>
          </p:nvSpPr>
          <p:spPr bwMode="auto">
            <a:xfrm>
              <a:off x="2136" y="3859"/>
              <a:ext cx="240" cy="0"/>
            </a:xfrm>
            <a:prstGeom prst="line">
              <a:avLst/>
            </a:prstGeom>
            <a:noFill/>
            <a:ln w="57150">
              <a:solidFill>
                <a:schemeClr val="accent1"/>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grpSp>
    </p:spTree>
    <p:extLst>
      <p:ext uri="{BB962C8B-B14F-4D97-AF65-F5344CB8AC3E}">
        <p14:creationId xmlns:p14="http://schemas.microsoft.com/office/powerpoint/2010/main" val="4263041801"/>
      </p:ext>
    </p:extLst>
  </p:cSld>
  <p:clrMapOvr>
    <a:masterClrMapping/>
  </p:clrMapOvr>
  <p:transition>
    <p:wipe dir="r"/>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6">
            <a:extLst>
              <a:ext uri="{FF2B5EF4-FFF2-40B4-BE49-F238E27FC236}">
                <a16:creationId xmlns:a16="http://schemas.microsoft.com/office/drawing/2014/main" id="{23FFC161-FBB0-8949-8DEF-B29CE99945AA}"/>
              </a:ext>
            </a:extLst>
          </p:cNvPr>
          <p:cNvSpPr>
            <a:spLocks noGrp="1" noChangeArrowheads="1"/>
          </p:cNvSpPr>
          <p:nvPr>
            <p:ph type="title"/>
          </p:nvPr>
        </p:nvSpPr>
        <p:spPr/>
        <p:txBody>
          <a:bodyPr/>
          <a:lstStyle/>
          <a:p>
            <a:pPr eaLnBrk="1" hangingPunct="1"/>
            <a:r>
              <a:rPr lang="en-US" altLang="nb-NO"/>
              <a:t>MPLS TE Summary</a:t>
            </a:r>
          </a:p>
        </p:txBody>
      </p:sp>
      <p:sp>
        <p:nvSpPr>
          <p:cNvPr id="167939" name="Rectangle 7">
            <a:extLst>
              <a:ext uri="{FF2B5EF4-FFF2-40B4-BE49-F238E27FC236}">
                <a16:creationId xmlns:a16="http://schemas.microsoft.com/office/drawing/2014/main" id="{34977457-58F8-1E4A-A0AD-2603003B436E}"/>
              </a:ext>
            </a:extLst>
          </p:cNvPr>
          <p:cNvSpPr>
            <a:spLocks noGrp="1" noChangeArrowheads="1"/>
          </p:cNvSpPr>
          <p:nvPr>
            <p:ph type="body" idx="1"/>
          </p:nvPr>
        </p:nvSpPr>
        <p:spPr/>
        <p:txBody>
          <a:bodyPr/>
          <a:lstStyle/>
          <a:p>
            <a:pPr eaLnBrk="1" hangingPunct="1"/>
            <a:r>
              <a:rPr lang="en-US" altLang="nb-NO" sz="1900"/>
              <a:t>MPLS TE can be used to implement traffic engineering to enable enhanced network availability, utilization, and performance</a:t>
            </a:r>
          </a:p>
          <a:p>
            <a:pPr eaLnBrk="1" hangingPunct="1"/>
            <a:r>
              <a:rPr lang="en-US" altLang="nb-NO" sz="1900"/>
              <a:t>Enhanced network availability can be implemented via MPLS TE Fast Re-Route (FRR) </a:t>
            </a:r>
          </a:p>
          <a:p>
            <a:pPr lvl="1" indent="0" eaLnBrk="1" hangingPunct="1"/>
            <a:r>
              <a:rPr lang="en-US" altLang="nb-NO" sz="1700">
                <a:ea typeface="ＭＳ Ｐゴシック" panose="020B0600070205080204" pitchFamily="34" charset="-128"/>
              </a:rPr>
              <a:t>Link, node, and path protection</a:t>
            </a:r>
          </a:p>
          <a:p>
            <a:pPr lvl="1" indent="0" eaLnBrk="1" hangingPunct="1"/>
            <a:r>
              <a:rPr lang="en-US" altLang="nb-NO" sz="1700">
                <a:ea typeface="ＭＳ Ｐゴシック" panose="020B0600070205080204" pitchFamily="34" charset="-128"/>
              </a:rPr>
              <a:t>Automatically route around failed links/nodes; like SONET APS</a:t>
            </a:r>
          </a:p>
          <a:p>
            <a:pPr eaLnBrk="1" hangingPunct="1"/>
            <a:r>
              <a:rPr lang="en-US" altLang="nb-NO" sz="1900"/>
              <a:t>Better network bandwidth utilization can be implemented via creation of MPLS TE tunnels using explicit routes </a:t>
            </a:r>
          </a:p>
          <a:p>
            <a:pPr lvl="1" indent="0" eaLnBrk="1" hangingPunct="1"/>
            <a:r>
              <a:rPr lang="en-US" altLang="nb-NO" sz="1700">
                <a:ea typeface="ＭＳ Ｐゴシック" panose="020B0600070205080204" pitchFamily="34" charset="-128"/>
              </a:rPr>
              <a:t>Route on the non-shortest path</a:t>
            </a:r>
          </a:p>
          <a:p>
            <a:pPr eaLnBrk="1" hangingPunct="1"/>
            <a:r>
              <a:rPr lang="en-US" altLang="nb-NO" sz="1900"/>
              <a:t>MPLS TE can be used for capacity planning by creation of bandwidth-specific tunnels with explicit paths through the network</a:t>
            </a:r>
          </a:p>
          <a:p>
            <a:pPr lvl="1" indent="0" eaLnBrk="1" hangingPunct="1"/>
            <a:r>
              <a:rPr lang="en-US" altLang="nb-NO" sz="1700">
                <a:ea typeface="ＭＳ Ｐゴシック" panose="020B0600070205080204" pitchFamily="34" charset="-128"/>
              </a:rPr>
              <a:t>Bandwidth management across links and end-to-end paths</a:t>
            </a:r>
          </a:p>
        </p:txBody>
      </p:sp>
    </p:spTree>
    <p:extLst>
      <p:ext uri="{BB962C8B-B14F-4D97-AF65-F5344CB8AC3E}">
        <p14:creationId xmlns:p14="http://schemas.microsoft.com/office/powerpoint/2010/main" val="871315032"/>
      </p:ext>
    </p:extLst>
  </p:cSld>
  <p:clrMapOvr>
    <a:masterClrMapping/>
  </p:clrMapOvr>
  <p:transition>
    <p:wipe dir="r"/>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2">
            <a:extLst>
              <a:ext uri="{FF2B5EF4-FFF2-40B4-BE49-F238E27FC236}">
                <a16:creationId xmlns:a16="http://schemas.microsoft.com/office/drawing/2014/main" id="{F2802287-3189-884E-8848-79D8342F2F0A}"/>
              </a:ext>
            </a:extLst>
          </p:cNvPr>
          <p:cNvSpPr txBox="1">
            <a:spLocks noChangeArrowheads="1"/>
          </p:cNvSpPr>
          <p:nvPr/>
        </p:nvSpPr>
        <p:spPr>
          <a:xfrm>
            <a:off x="633413" y="2232025"/>
            <a:ext cx="7900987" cy="838200"/>
          </a:xfrm>
          <a:prstGeom prst="rect">
            <a:avLst/>
          </a:prstGeom>
        </p:spPr>
        <p:txBody>
          <a:bodyPr lIns="82296" rIns="82296" anchor="ctr"/>
          <a:lstStyle/>
          <a:p>
            <a:pPr fontAlgn="auto">
              <a:lnSpc>
                <a:spcPct val="90000"/>
              </a:lnSpc>
              <a:spcAft>
                <a:spcPts val="0"/>
              </a:spcAft>
              <a:defRPr/>
            </a:pPr>
            <a:r>
              <a:rPr lang="en-US" sz="3400" b="1" dirty="0">
                <a:latin typeface="+mj-lt"/>
                <a:ea typeface="+mj-ea"/>
                <a:cs typeface="+mj-cs"/>
              </a:rPr>
              <a:t>MPLS </a:t>
            </a:r>
            <a:r>
              <a:rPr lang="en-US" sz="3400" b="1" dirty="0" err="1">
                <a:latin typeface="+mj-lt"/>
                <a:ea typeface="+mj-ea"/>
                <a:cs typeface="+mj-cs"/>
              </a:rPr>
              <a:t>VPNs</a:t>
            </a:r>
            <a:endParaRPr lang="en-US" sz="3400" b="1" dirty="0">
              <a:latin typeface="+mj-lt"/>
              <a:ea typeface="+mj-ea"/>
              <a:cs typeface="+mj-cs"/>
            </a:endParaRPr>
          </a:p>
        </p:txBody>
      </p:sp>
      <p:sp>
        <p:nvSpPr>
          <p:cNvPr id="83971" name="Rectangle 33">
            <a:extLst>
              <a:ext uri="{FF2B5EF4-FFF2-40B4-BE49-F238E27FC236}">
                <a16:creationId xmlns:a16="http://schemas.microsoft.com/office/drawing/2014/main" id="{FF5880D5-318E-044A-B6CA-A9AF1735051A}"/>
              </a:ext>
            </a:extLst>
          </p:cNvPr>
          <p:cNvSpPr txBox="1">
            <a:spLocks noChangeArrowheads="1"/>
          </p:cNvSpPr>
          <p:nvPr/>
        </p:nvSpPr>
        <p:spPr bwMode="auto">
          <a:xfrm>
            <a:off x="633413" y="3124200"/>
            <a:ext cx="4618037"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2000"/>
              <a:t>Overviews</a:t>
            </a:r>
          </a:p>
        </p:txBody>
      </p:sp>
    </p:spTree>
  </p:cSld>
  <p:clrMapOvr>
    <a:masterClrMapping/>
  </p:clrMapOvr>
  <p:transition>
    <p:wipe dir="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D8B50BD1-4A2A-4146-A3A7-33DBB234379E}"/>
              </a:ext>
            </a:extLst>
          </p:cNvPr>
          <p:cNvSpPr>
            <a:spLocks noChangeArrowheads="1"/>
          </p:cNvSpPr>
          <p:nvPr/>
        </p:nvSpPr>
        <p:spPr bwMode="auto">
          <a:xfrm>
            <a:off x="609600" y="2286000"/>
            <a:ext cx="8001000" cy="1219200"/>
          </a:xfrm>
          <a:prstGeom prst="rect">
            <a:avLst/>
          </a:prstGeom>
          <a:solidFill>
            <a:srgbClr val="FFFF99">
              <a:alpha val="65097"/>
            </a:srgbClr>
          </a:solidFill>
          <a:ln>
            <a:noFill/>
          </a:ln>
          <a:extLst>
            <a:ext uri="{91240B29-F687-4F45-9708-019B960494DF}">
              <a14:hiddenLine xmlns:a14="http://schemas.microsoft.com/office/drawing/2010/main" w="31750">
                <a:solidFill>
                  <a:srgbClr val="000000"/>
                </a:solidFill>
                <a:prstDash val="dash"/>
                <a:miter lim="800000"/>
                <a:headEnd/>
                <a:tailEnd/>
              </a14:hiddenLine>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84995" name="Rectangle 5">
            <a:extLst>
              <a:ext uri="{FF2B5EF4-FFF2-40B4-BE49-F238E27FC236}">
                <a16:creationId xmlns:a16="http://schemas.microsoft.com/office/drawing/2014/main" id="{38006B84-6BB1-F64F-9C37-5D3F4855752F}"/>
              </a:ext>
            </a:extLst>
          </p:cNvPr>
          <p:cNvSpPr>
            <a:spLocks noGrp="1" noChangeArrowheads="1"/>
          </p:cNvSpPr>
          <p:nvPr>
            <p:ph type="title"/>
          </p:nvPr>
        </p:nvSpPr>
        <p:spPr/>
        <p:txBody>
          <a:bodyPr/>
          <a:lstStyle/>
          <a:p>
            <a:pPr eaLnBrk="1" hangingPunct="1"/>
            <a:r>
              <a:rPr lang="en-US" altLang="nb-NO"/>
              <a:t>MPLS Technology Framework</a:t>
            </a:r>
          </a:p>
        </p:txBody>
      </p:sp>
      <p:sp>
        <p:nvSpPr>
          <p:cNvPr id="1294342" name="AutoShape 6">
            <a:extLst>
              <a:ext uri="{FF2B5EF4-FFF2-40B4-BE49-F238E27FC236}">
                <a16:creationId xmlns:a16="http://schemas.microsoft.com/office/drawing/2014/main" id="{266E0108-38DC-DC47-8B7C-921E3B0F8FC6}"/>
              </a:ext>
            </a:extLst>
          </p:cNvPr>
          <p:cNvSpPr>
            <a:spLocks noChangeArrowheads="1"/>
          </p:cNvSpPr>
          <p:nvPr/>
        </p:nvSpPr>
        <p:spPr bwMode="auto">
          <a:xfrm>
            <a:off x="685800" y="5486400"/>
            <a:ext cx="7848600" cy="838200"/>
          </a:xfrm>
          <a:prstGeom prst="bevel">
            <a:avLst>
              <a:gd name="adj" fmla="val 719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Network Infrastructure</a:t>
            </a:r>
          </a:p>
        </p:txBody>
      </p:sp>
      <p:sp>
        <p:nvSpPr>
          <p:cNvPr id="1294343" name="AutoShape 7">
            <a:extLst>
              <a:ext uri="{FF2B5EF4-FFF2-40B4-BE49-F238E27FC236}">
                <a16:creationId xmlns:a16="http://schemas.microsoft.com/office/drawing/2014/main" id="{0DA8A0B7-054A-6D4A-8E09-0F08FDF1B34F}"/>
              </a:ext>
            </a:extLst>
          </p:cNvPr>
          <p:cNvSpPr>
            <a:spLocks noChangeArrowheads="1"/>
          </p:cNvSpPr>
          <p:nvPr/>
        </p:nvSpPr>
        <p:spPr bwMode="auto">
          <a:xfrm>
            <a:off x="685800" y="4495800"/>
            <a:ext cx="7848600" cy="8382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Signaling and Forwarding</a:t>
            </a:r>
          </a:p>
        </p:txBody>
      </p:sp>
      <p:sp>
        <p:nvSpPr>
          <p:cNvPr id="1294344" name="AutoShape 8">
            <a:extLst>
              <a:ext uri="{FF2B5EF4-FFF2-40B4-BE49-F238E27FC236}">
                <a16:creationId xmlns:a16="http://schemas.microsoft.com/office/drawing/2014/main" id="{E200884B-3F85-FB45-87AA-8ED45C5E983F}"/>
              </a:ext>
            </a:extLst>
          </p:cNvPr>
          <p:cNvSpPr>
            <a:spLocks noChangeArrowheads="1"/>
          </p:cNvSpPr>
          <p:nvPr/>
        </p:nvSpPr>
        <p:spPr bwMode="auto">
          <a:xfrm>
            <a:off x="685800" y="2590800"/>
            <a:ext cx="3886200" cy="76200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Layer-3 VPNs</a:t>
            </a:r>
          </a:p>
        </p:txBody>
      </p:sp>
      <p:sp>
        <p:nvSpPr>
          <p:cNvPr id="1294345" name="AutoShape 9">
            <a:extLst>
              <a:ext uri="{FF2B5EF4-FFF2-40B4-BE49-F238E27FC236}">
                <a16:creationId xmlns:a16="http://schemas.microsoft.com/office/drawing/2014/main" id="{6E5C6824-E29B-684B-BA8B-585E3D848EB3}"/>
              </a:ext>
            </a:extLst>
          </p:cNvPr>
          <p:cNvSpPr>
            <a:spLocks noChangeArrowheads="1"/>
          </p:cNvSpPr>
          <p:nvPr/>
        </p:nvSpPr>
        <p:spPr bwMode="auto">
          <a:xfrm>
            <a:off x="4648200" y="2590800"/>
            <a:ext cx="3886200" cy="762000"/>
          </a:xfrm>
          <a:prstGeom prst="bevel">
            <a:avLst>
              <a:gd name="adj" fmla="val 7199"/>
            </a:avLst>
          </a:prstGeom>
          <a:solidFill>
            <a:srgbClr val="99CCFF"/>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latin typeface="+mn-lt"/>
                <a:ea typeface="+mn-ea"/>
              </a:rPr>
              <a:t>Layer-2 VPNs</a:t>
            </a:r>
          </a:p>
        </p:txBody>
      </p:sp>
      <p:sp>
        <p:nvSpPr>
          <p:cNvPr id="1294346" name="AutoShape 10">
            <a:extLst>
              <a:ext uri="{FF2B5EF4-FFF2-40B4-BE49-F238E27FC236}">
                <a16:creationId xmlns:a16="http://schemas.microsoft.com/office/drawing/2014/main" id="{12C26BD7-9CC2-0D4C-B83B-D540950A631C}"/>
              </a:ext>
            </a:extLst>
          </p:cNvPr>
          <p:cNvSpPr>
            <a:spLocks noChangeArrowheads="1"/>
          </p:cNvSpPr>
          <p:nvPr/>
        </p:nvSpPr>
        <p:spPr bwMode="auto">
          <a:xfrm>
            <a:off x="685800" y="3657600"/>
            <a:ext cx="25146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QoS</a:t>
            </a:r>
          </a:p>
        </p:txBody>
      </p:sp>
      <p:sp>
        <p:nvSpPr>
          <p:cNvPr id="1294347" name="AutoShape 11">
            <a:extLst>
              <a:ext uri="{FF2B5EF4-FFF2-40B4-BE49-F238E27FC236}">
                <a16:creationId xmlns:a16="http://schemas.microsoft.com/office/drawing/2014/main" id="{06DF3486-9922-DD43-AD26-47EEBF7A2ADB}"/>
              </a:ext>
            </a:extLst>
          </p:cNvPr>
          <p:cNvSpPr>
            <a:spLocks noChangeArrowheads="1"/>
          </p:cNvSpPr>
          <p:nvPr/>
        </p:nvSpPr>
        <p:spPr bwMode="auto">
          <a:xfrm>
            <a:off x="6019800" y="3657600"/>
            <a:ext cx="25146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OAM/MIBs</a:t>
            </a:r>
          </a:p>
        </p:txBody>
      </p:sp>
      <p:sp>
        <p:nvSpPr>
          <p:cNvPr id="1294348" name="AutoShape 12">
            <a:extLst>
              <a:ext uri="{FF2B5EF4-FFF2-40B4-BE49-F238E27FC236}">
                <a16:creationId xmlns:a16="http://schemas.microsoft.com/office/drawing/2014/main" id="{23CFC189-91D9-EF42-9219-340CB9670BD4}"/>
              </a:ext>
            </a:extLst>
          </p:cNvPr>
          <p:cNvSpPr>
            <a:spLocks noChangeArrowheads="1"/>
          </p:cNvSpPr>
          <p:nvPr/>
        </p:nvSpPr>
        <p:spPr bwMode="auto">
          <a:xfrm>
            <a:off x="3276600" y="3657600"/>
            <a:ext cx="2667000" cy="685800"/>
          </a:xfrm>
          <a:prstGeom prst="bevel">
            <a:avLst>
              <a:gd name="adj" fmla="val 7199"/>
            </a:avLst>
          </a:prstGeom>
          <a:solidFill>
            <a:srgbClr val="0183B7"/>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fontAlgn="auto">
              <a:spcBef>
                <a:spcPts val="0"/>
              </a:spcBef>
              <a:spcAft>
                <a:spcPts val="0"/>
              </a:spcAft>
              <a:defRPr/>
            </a:pPr>
            <a:r>
              <a:rPr lang="en-US" b="1">
                <a:solidFill>
                  <a:schemeClr val="bg1"/>
                </a:solidFill>
                <a:latin typeface="+mn-lt"/>
                <a:ea typeface="+mn-ea"/>
              </a:rPr>
              <a:t>MPLS TE</a:t>
            </a:r>
          </a:p>
        </p:txBody>
      </p:sp>
      <p:sp>
        <p:nvSpPr>
          <p:cNvPr id="85003" name="Text Box 13">
            <a:extLst>
              <a:ext uri="{FF2B5EF4-FFF2-40B4-BE49-F238E27FC236}">
                <a16:creationId xmlns:a16="http://schemas.microsoft.com/office/drawing/2014/main" id="{7AB37A7A-CCE8-A446-BA95-432271332165}"/>
              </a:ext>
            </a:extLst>
          </p:cNvPr>
          <p:cNvSpPr txBox="1">
            <a:spLocks noChangeArrowheads="1"/>
          </p:cNvSpPr>
          <p:nvPr/>
        </p:nvSpPr>
        <p:spPr bwMode="auto">
          <a:xfrm>
            <a:off x="3657600" y="2286000"/>
            <a:ext cx="1878013" cy="295275"/>
          </a:xfrm>
          <a:prstGeom prst="rect">
            <a:avLst/>
          </a:prstGeom>
          <a:solidFill>
            <a:srgbClr val="FFFF99">
              <a:alpha val="6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End-to-end Services</a:t>
            </a:r>
          </a:p>
        </p:txBody>
      </p:sp>
      <p:sp>
        <p:nvSpPr>
          <p:cNvPr id="85004" name="Text Box 16">
            <a:extLst>
              <a:ext uri="{FF2B5EF4-FFF2-40B4-BE49-F238E27FC236}">
                <a16:creationId xmlns:a16="http://schemas.microsoft.com/office/drawing/2014/main" id="{F9F947A0-A046-314E-959A-7DC310D31B26}"/>
              </a:ext>
            </a:extLst>
          </p:cNvPr>
          <p:cNvSpPr txBox="1">
            <a:spLocks noChangeArrowheads="1"/>
          </p:cNvSpPr>
          <p:nvPr/>
        </p:nvSpPr>
        <p:spPr bwMode="auto">
          <a:xfrm>
            <a:off x="762000" y="4572000"/>
            <a:ext cx="476250"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3200" b="1">
                <a:solidFill>
                  <a:srgbClr val="FFFF00"/>
                </a:solidFill>
                <a:sym typeface="Wingdings 2" pitchFamily="2" charset="2"/>
              </a:rPr>
              <a:t></a:t>
            </a:r>
          </a:p>
        </p:txBody>
      </p:sp>
      <p:sp>
        <p:nvSpPr>
          <p:cNvPr id="85005" name="Rectangle 17">
            <a:extLst>
              <a:ext uri="{FF2B5EF4-FFF2-40B4-BE49-F238E27FC236}">
                <a16:creationId xmlns:a16="http://schemas.microsoft.com/office/drawing/2014/main" id="{D9CDDD26-81C4-2E49-BF71-A69F8CA515F2}"/>
              </a:ext>
            </a:extLst>
          </p:cNvPr>
          <p:cNvSpPr>
            <a:spLocks noGrp="1" noChangeArrowheads="1"/>
          </p:cNvSpPr>
          <p:nvPr>
            <p:ph type="body" idx="1"/>
          </p:nvPr>
        </p:nvSpPr>
        <p:spPr>
          <a:xfrm>
            <a:off x="793750" y="1371600"/>
            <a:ext cx="7435850" cy="4754563"/>
          </a:xfrm>
        </p:spPr>
        <p:txBody>
          <a:bodyPr/>
          <a:lstStyle/>
          <a:p>
            <a:pPr eaLnBrk="1" hangingPunct="1"/>
            <a:r>
              <a:rPr lang="en-US" altLang="nb-NO" dirty="0"/>
              <a:t>End-to-end data connectivity services across MPLS networks (from PE to PE)</a:t>
            </a:r>
          </a:p>
        </p:txBody>
      </p:sp>
      <p:sp>
        <p:nvSpPr>
          <p:cNvPr id="14" name="Text Box 14">
            <a:extLst>
              <a:ext uri="{FF2B5EF4-FFF2-40B4-BE49-F238E27FC236}">
                <a16:creationId xmlns:a16="http://schemas.microsoft.com/office/drawing/2014/main" id="{B32273DD-1AEF-4C4D-A7E8-ECF4BF9DE639}"/>
              </a:ext>
            </a:extLst>
          </p:cNvPr>
          <p:cNvSpPr txBox="1">
            <a:spLocks noChangeArrowheads="1"/>
          </p:cNvSpPr>
          <p:nvPr/>
        </p:nvSpPr>
        <p:spPr bwMode="auto">
          <a:xfrm>
            <a:off x="3333750" y="3733800"/>
            <a:ext cx="476250" cy="569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3200" b="1" dirty="0">
                <a:solidFill>
                  <a:srgbClr val="FFFF00"/>
                </a:solidFill>
                <a:sym typeface="Wingdings 2" pitchFamily="2" charset="2"/>
              </a:rPr>
              <a:t></a:t>
            </a:r>
          </a:p>
        </p:txBody>
      </p:sp>
    </p:spTree>
  </p:cSld>
  <p:clrMapOvr>
    <a:masterClrMapping/>
  </p:clrMapOvr>
  <p:transition>
    <p:wipe dir="r"/>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a:extLst>
              <a:ext uri="{FF2B5EF4-FFF2-40B4-BE49-F238E27FC236}">
                <a16:creationId xmlns:a16="http://schemas.microsoft.com/office/drawing/2014/main" id="{CE8FB5CD-73DA-B840-9200-7ECB952936CA}"/>
              </a:ext>
            </a:extLst>
          </p:cNvPr>
          <p:cNvSpPr>
            <a:spLocks noGrp="1" noChangeArrowheads="1"/>
          </p:cNvSpPr>
          <p:nvPr>
            <p:ph type="title"/>
          </p:nvPr>
        </p:nvSpPr>
        <p:spPr/>
        <p:txBody>
          <a:bodyPr/>
          <a:lstStyle/>
          <a:p>
            <a:pPr eaLnBrk="1" hangingPunct="1"/>
            <a:r>
              <a:rPr lang="en-US" altLang="nb-NO"/>
              <a:t>What Is a Virtual Private Network?</a:t>
            </a:r>
          </a:p>
        </p:txBody>
      </p:sp>
      <p:sp>
        <p:nvSpPr>
          <p:cNvPr id="87043" name="Rectangle 8">
            <a:extLst>
              <a:ext uri="{FF2B5EF4-FFF2-40B4-BE49-F238E27FC236}">
                <a16:creationId xmlns:a16="http://schemas.microsoft.com/office/drawing/2014/main" id="{9E774645-1B46-8D4C-A93A-93A9FA3AF4D0}"/>
              </a:ext>
            </a:extLst>
          </p:cNvPr>
          <p:cNvSpPr>
            <a:spLocks noGrp="1" noChangeArrowheads="1"/>
          </p:cNvSpPr>
          <p:nvPr>
            <p:ph type="body" idx="1"/>
          </p:nvPr>
        </p:nvSpPr>
        <p:spPr>
          <a:xfrm>
            <a:off x="304800" y="1524000"/>
            <a:ext cx="8610600" cy="5029200"/>
          </a:xfrm>
        </p:spPr>
        <p:txBody>
          <a:bodyPr/>
          <a:lstStyle/>
          <a:p>
            <a:pPr eaLnBrk="1" hangingPunct="1">
              <a:lnSpc>
                <a:spcPct val="65000"/>
              </a:lnSpc>
            </a:pPr>
            <a:r>
              <a:rPr lang="en-US" altLang="nb-NO" sz="2200" dirty="0"/>
              <a:t>VPN is a set of sites or groups which are allowed to communicate with each other in a secure way</a:t>
            </a:r>
          </a:p>
          <a:p>
            <a:pPr lvl="1" indent="0" eaLnBrk="1" hangingPunct="1">
              <a:lnSpc>
                <a:spcPct val="65000"/>
              </a:lnSpc>
            </a:pPr>
            <a:r>
              <a:rPr lang="en-US" altLang="nb-NO" sz="1800" dirty="0">
                <a:ea typeface="ＭＳ Ｐゴシック" panose="020B0600070205080204" pitchFamily="34" charset="-128"/>
              </a:rPr>
              <a:t>Typically over a shared public or private network infrastructure</a:t>
            </a:r>
            <a:endParaRPr lang="en-US" altLang="nb-NO" sz="2200" dirty="0"/>
          </a:p>
          <a:p>
            <a:pPr eaLnBrk="1" hangingPunct="1">
              <a:lnSpc>
                <a:spcPct val="65000"/>
              </a:lnSpc>
            </a:pPr>
            <a:r>
              <a:rPr lang="en-US" altLang="nb-NO" sz="2200" dirty="0"/>
              <a:t>VPN is defined by a set of administrative policies</a:t>
            </a:r>
          </a:p>
          <a:p>
            <a:pPr lvl="1" indent="0" eaLnBrk="1" hangingPunct="1">
              <a:lnSpc>
                <a:spcPct val="65000"/>
              </a:lnSpc>
            </a:pPr>
            <a:r>
              <a:rPr lang="en-US" altLang="nb-NO" sz="1800" dirty="0">
                <a:ea typeface="ＭＳ Ｐゴシック" panose="020B0600070205080204" pitchFamily="34" charset="-128"/>
              </a:rPr>
              <a:t>Policies established by VPN customers themselves (DIY)</a:t>
            </a:r>
          </a:p>
          <a:p>
            <a:pPr lvl="1" indent="0" eaLnBrk="1" hangingPunct="1">
              <a:lnSpc>
                <a:spcPct val="65000"/>
              </a:lnSpc>
            </a:pPr>
            <a:r>
              <a:rPr lang="en-US" altLang="nb-NO" sz="1800" dirty="0">
                <a:ea typeface="ＭＳ Ｐゴシック" panose="020B0600070205080204" pitchFamily="34" charset="-128"/>
              </a:rPr>
              <a:t>Policies implemented by VPN service provider (managed/unmanaged)</a:t>
            </a:r>
            <a:endParaRPr lang="en-US" altLang="nb-NO" sz="2200" dirty="0"/>
          </a:p>
          <a:p>
            <a:pPr eaLnBrk="1" hangingPunct="1">
              <a:lnSpc>
                <a:spcPct val="65000"/>
              </a:lnSpc>
            </a:pPr>
            <a:r>
              <a:rPr lang="en-US" altLang="nb-NO" sz="2200" dirty="0"/>
              <a:t>Different inter-site connectivity schemes possible</a:t>
            </a:r>
          </a:p>
          <a:p>
            <a:pPr lvl="1" indent="0" eaLnBrk="1" hangingPunct="1">
              <a:lnSpc>
                <a:spcPct val="65000"/>
              </a:lnSpc>
            </a:pPr>
            <a:r>
              <a:rPr lang="en-US" altLang="nb-NO" sz="1700" dirty="0">
                <a:ea typeface="ＭＳ Ｐゴシック" panose="020B0600070205080204" pitchFamily="34" charset="-128"/>
              </a:rPr>
              <a:t> </a:t>
            </a:r>
            <a:r>
              <a:rPr lang="en-US" altLang="nb-NO" sz="1800" dirty="0">
                <a:ea typeface="ＭＳ Ｐゴシック" panose="020B0600070205080204" pitchFamily="34" charset="-128"/>
              </a:rPr>
              <a:t>Ranging from complete to partial mesh, hub-and-spoke</a:t>
            </a:r>
          </a:p>
          <a:p>
            <a:pPr eaLnBrk="1" hangingPunct="1">
              <a:lnSpc>
                <a:spcPct val="65000"/>
              </a:lnSpc>
            </a:pPr>
            <a:r>
              <a:rPr lang="en-US" altLang="nb-NO" sz="2200" dirty="0"/>
              <a:t>Sites may be either within the same or in different organizations</a:t>
            </a:r>
          </a:p>
          <a:p>
            <a:pPr lvl="1" indent="0" eaLnBrk="1" hangingPunct="1">
              <a:lnSpc>
                <a:spcPct val="65000"/>
              </a:lnSpc>
            </a:pPr>
            <a:r>
              <a:rPr lang="en-US" altLang="nb-NO" sz="1700" dirty="0">
                <a:ea typeface="ＭＳ Ｐゴシック" panose="020B0600070205080204" pitchFamily="34" charset="-128"/>
              </a:rPr>
              <a:t> </a:t>
            </a:r>
            <a:r>
              <a:rPr lang="en-US" altLang="nb-NO" sz="1800" dirty="0">
                <a:ea typeface="ＭＳ Ｐゴシック" panose="020B0600070205080204" pitchFamily="34" charset="-128"/>
              </a:rPr>
              <a:t>VPN can be either intranet or extranet</a:t>
            </a:r>
          </a:p>
          <a:p>
            <a:pPr eaLnBrk="1" hangingPunct="1">
              <a:lnSpc>
                <a:spcPct val="65000"/>
              </a:lnSpc>
            </a:pPr>
            <a:r>
              <a:rPr lang="en-US" altLang="nb-NO" sz="2200" dirty="0"/>
              <a:t>Site may be in more than one VPN</a:t>
            </a:r>
          </a:p>
          <a:p>
            <a:pPr lvl="1" indent="0" eaLnBrk="1" hangingPunct="1">
              <a:lnSpc>
                <a:spcPct val="65000"/>
              </a:lnSpc>
            </a:pPr>
            <a:r>
              <a:rPr lang="en-US" altLang="nb-NO" sz="1700" dirty="0">
                <a:ea typeface="ＭＳ Ｐゴシック" panose="020B0600070205080204" pitchFamily="34" charset="-128"/>
              </a:rPr>
              <a:t> </a:t>
            </a:r>
            <a:r>
              <a:rPr lang="en-US" altLang="nb-NO" sz="1800" dirty="0">
                <a:ea typeface="ＭＳ Ｐゴシック" panose="020B0600070205080204" pitchFamily="34" charset="-128"/>
              </a:rPr>
              <a:t>VPNs may overlap</a:t>
            </a:r>
          </a:p>
          <a:p>
            <a:pPr eaLnBrk="1" hangingPunct="1">
              <a:lnSpc>
                <a:spcPct val="65000"/>
              </a:lnSpc>
            </a:pPr>
            <a:r>
              <a:rPr lang="en-US" altLang="nb-NO" sz="2200" dirty="0"/>
              <a:t>Not all sites have to be connected to the same service provider</a:t>
            </a:r>
          </a:p>
          <a:p>
            <a:pPr lvl="1" indent="0" eaLnBrk="1" hangingPunct="1">
              <a:lnSpc>
                <a:spcPct val="65000"/>
              </a:lnSpc>
            </a:pPr>
            <a:r>
              <a:rPr lang="en-US" altLang="nb-NO" sz="1700" dirty="0">
                <a:ea typeface="ＭＳ Ｐゴシック" panose="020B0600070205080204" pitchFamily="34" charset="-128"/>
              </a:rPr>
              <a:t> </a:t>
            </a:r>
            <a:r>
              <a:rPr lang="en-US" altLang="nb-NO" sz="1800" dirty="0">
                <a:ea typeface="ＭＳ Ｐゴシック" panose="020B0600070205080204" pitchFamily="34" charset="-128"/>
              </a:rPr>
              <a:t>VPN can span multiple providers</a:t>
            </a:r>
          </a:p>
        </p:txBody>
      </p:sp>
    </p:spTree>
  </p:cSld>
  <p:clrMapOvr>
    <a:masterClrMapping/>
  </p:clrMapOvr>
  <p:transition>
    <p:wipe dir="r"/>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9090" name="Group 83">
            <a:extLst>
              <a:ext uri="{FF2B5EF4-FFF2-40B4-BE49-F238E27FC236}">
                <a16:creationId xmlns:a16="http://schemas.microsoft.com/office/drawing/2014/main" id="{F7231F2C-68A3-5143-8802-C633A2337662}"/>
              </a:ext>
            </a:extLst>
          </p:cNvPr>
          <p:cNvGrpSpPr>
            <a:grpSpLocks/>
          </p:cNvGrpSpPr>
          <p:nvPr/>
        </p:nvGrpSpPr>
        <p:grpSpPr bwMode="auto">
          <a:xfrm>
            <a:off x="1219200" y="1371600"/>
            <a:ext cx="6705600" cy="3352800"/>
            <a:chOff x="768" y="768"/>
            <a:chExt cx="4224" cy="2208"/>
          </a:xfrm>
        </p:grpSpPr>
        <p:sp>
          <p:nvSpPr>
            <p:cNvPr id="89164" name="Line 7">
              <a:extLst>
                <a:ext uri="{FF2B5EF4-FFF2-40B4-BE49-F238E27FC236}">
                  <a16:creationId xmlns:a16="http://schemas.microsoft.com/office/drawing/2014/main" id="{EDA96AD0-5940-8949-BAAE-50B5F507FC77}"/>
                </a:ext>
              </a:extLst>
            </p:cNvPr>
            <p:cNvSpPr>
              <a:spLocks noChangeShapeType="1"/>
            </p:cNvSpPr>
            <p:nvPr/>
          </p:nvSpPr>
          <p:spPr bwMode="auto">
            <a:xfrm>
              <a:off x="1440"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89165" name="Line 8">
              <a:extLst>
                <a:ext uri="{FF2B5EF4-FFF2-40B4-BE49-F238E27FC236}">
                  <a16:creationId xmlns:a16="http://schemas.microsoft.com/office/drawing/2014/main" id="{A6DAB867-B91C-0542-A469-C9A41340CEE6}"/>
                </a:ext>
              </a:extLst>
            </p:cNvPr>
            <p:cNvSpPr>
              <a:spLocks noChangeShapeType="1"/>
            </p:cNvSpPr>
            <p:nvPr/>
          </p:nvSpPr>
          <p:spPr bwMode="auto">
            <a:xfrm>
              <a:off x="4320"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89166" name="Line 61">
              <a:extLst>
                <a:ext uri="{FF2B5EF4-FFF2-40B4-BE49-F238E27FC236}">
                  <a16:creationId xmlns:a16="http://schemas.microsoft.com/office/drawing/2014/main" id="{12A3BF03-BA70-DB44-8109-1DCDF4BFF4C0}"/>
                </a:ext>
              </a:extLst>
            </p:cNvPr>
            <p:cNvSpPr>
              <a:spLocks noChangeShapeType="1"/>
            </p:cNvSpPr>
            <p:nvPr/>
          </p:nvSpPr>
          <p:spPr bwMode="auto">
            <a:xfrm>
              <a:off x="768"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89167" name="Line 62">
              <a:extLst>
                <a:ext uri="{FF2B5EF4-FFF2-40B4-BE49-F238E27FC236}">
                  <a16:creationId xmlns:a16="http://schemas.microsoft.com/office/drawing/2014/main" id="{4C11AC86-7EA4-094B-A808-F63C87083A41}"/>
                </a:ext>
              </a:extLst>
            </p:cNvPr>
            <p:cNvSpPr>
              <a:spLocks noChangeShapeType="1"/>
            </p:cNvSpPr>
            <p:nvPr/>
          </p:nvSpPr>
          <p:spPr bwMode="auto">
            <a:xfrm>
              <a:off x="4992"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sp>
        <p:nvSpPr>
          <p:cNvPr id="89091" name="Rectangle 84">
            <a:extLst>
              <a:ext uri="{FF2B5EF4-FFF2-40B4-BE49-F238E27FC236}">
                <a16:creationId xmlns:a16="http://schemas.microsoft.com/office/drawing/2014/main" id="{75D29505-9AC1-9B4A-8E81-326CB2F9B7B3}"/>
              </a:ext>
            </a:extLst>
          </p:cNvPr>
          <p:cNvSpPr>
            <a:spLocks noGrp="1" noChangeArrowheads="1"/>
          </p:cNvSpPr>
          <p:nvPr>
            <p:ph type="title"/>
          </p:nvPr>
        </p:nvSpPr>
        <p:spPr/>
        <p:txBody>
          <a:bodyPr/>
          <a:lstStyle/>
          <a:p>
            <a:pPr eaLnBrk="1" hangingPunct="1"/>
            <a:r>
              <a:rPr lang="en-US" altLang="nb-NO"/>
              <a:t>MPLS VPN Example</a:t>
            </a:r>
          </a:p>
        </p:txBody>
      </p:sp>
      <p:sp>
        <p:nvSpPr>
          <p:cNvPr id="89092" name="Rectangle 85">
            <a:extLst>
              <a:ext uri="{FF2B5EF4-FFF2-40B4-BE49-F238E27FC236}">
                <a16:creationId xmlns:a16="http://schemas.microsoft.com/office/drawing/2014/main" id="{B83833A9-CA0C-944E-BED6-1E9F8BD80CB9}"/>
              </a:ext>
            </a:extLst>
          </p:cNvPr>
          <p:cNvSpPr>
            <a:spLocks noGrp="1" noChangeArrowheads="1"/>
          </p:cNvSpPr>
          <p:nvPr>
            <p:ph type="body" idx="1"/>
          </p:nvPr>
        </p:nvSpPr>
        <p:spPr>
          <a:xfrm>
            <a:off x="655638" y="4800600"/>
            <a:ext cx="7878762" cy="1676400"/>
          </a:xfrm>
        </p:spPr>
        <p:txBody>
          <a:bodyPr/>
          <a:lstStyle/>
          <a:p>
            <a:pPr eaLnBrk="1" hangingPunct="1"/>
            <a:r>
              <a:rPr lang="en-US" altLang="nb-NO" sz="2000"/>
              <a:t>PE-CE link</a:t>
            </a:r>
          </a:p>
          <a:p>
            <a:pPr lvl="1" indent="0" eaLnBrk="1" hangingPunct="1"/>
            <a:r>
              <a:rPr lang="en-US" altLang="nb-NO" sz="1800">
                <a:ea typeface="ＭＳ Ｐゴシック" panose="020B0600070205080204" pitchFamily="34" charset="-128"/>
              </a:rPr>
              <a:t>Connect customer network to SP network; layer-2 or layer-3</a:t>
            </a:r>
          </a:p>
          <a:p>
            <a:pPr eaLnBrk="1" hangingPunct="1"/>
            <a:r>
              <a:rPr lang="en-US" altLang="nb-NO" sz="2000"/>
              <a:t>VPN</a:t>
            </a:r>
          </a:p>
          <a:p>
            <a:pPr lvl="1" indent="0" eaLnBrk="1" hangingPunct="1"/>
            <a:r>
              <a:rPr lang="en-US" altLang="nb-NO" sz="1800">
                <a:ea typeface="ＭＳ Ｐゴシック" panose="020B0600070205080204" pitchFamily="34" charset="-128"/>
              </a:rPr>
              <a:t>Dedicated secure connectivity over shared infrastructure</a:t>
            </a:r>
          </a:p>
        </p:txBody>
      </p:sp>
      <p:sp>
        <p:nvSpPr>
          <p:cNvPr id="89093" name="Rectangle 4">
            <a:extLst>
              <a:ext uri="{FF2B5EF4-FFF2-40B4-BE49-F238E27FC236}">
                <a16:creationId xmlns:a16="http://schemas.microsoft.com/office/drawing/2014/main" id="{90A9FA77-AE98-E94D-9B4A-90B1E8FCEA5C}"/>
              </a:ext>
            </a:extLst>
          </p:cNvPr>
          <p:cNvSpPr>
            <a:spLocks noChangeArrowheads="1"/>
          </p:cNvSpPr>
          <p:nvPr/>
        </p:nvSpPr>
        <p:spPr bwMode="auto">
          <a:xfrm>
            <a:off x="655638" y="4876800"/>
            <a:ext cx="7878762"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lstStyle>
            <a:lvl1pPr marL="236538" indent="-236538"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5000"/>
              </a:lnSpc>
              <a:spcBef>
                <a:spcPct val="50000"/>
              </a:spcBef>
              <a:buClr>
                <a:schemeClr val="tx2"/>
              </a:buClr>
              <a:buSzPct val="100000"/>
              <a:buFont typeface="Wingdings" pitchFamily="2" charset="2"/>
              <a:buChar char="§"/>
            </a:pPr>
            <a:endParaRPr lang="nb-NO" altLang="nb-NO" sz="1800"/>
          </a:p>
        </p:txBody>
      </p:sp>
      <p:sp>
        <p:nvSpPr>
          <p:cNvPr id="89094" name="Rectangle 6">
            <a:extLst>
              <a:ext uri="{FF2B5EF4-FFF2-40B4-BE49-F238E27FC236}">
                <a16:creationId xmlns:a16="http://schemas.microsoft.com/office/drawing/2014/main" id="{37D46C88-892B-D64E-BA57-E017DB01879E}"/>
              </a:ext>
            </a:extLst>
          </p:cNvPr>
          <p:cNvSpPr>
            <a:spLocks noChangeArrowheads="1"/>
          </p:cNvSpPr>
          <p:nvPr/>
        </p:nvSpPr>
        <p:spPr bwMode="auto">
          <a:xfrm>
            <a:off x="2286000" y="1371600"/>
            <a:ext cx="4572000" cy="3352800"/>
          </a:xfrm>
          <a:prstGeom prst="rect">
            <a:avLst/>
          </a:prstGeom>
          <a:solidFill>
            <a:srgbClr val="FFFF99">
              <a:alpha val="5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pic>
        <p:nvPicPr>
          <p:cNvPr id="89095" name="Picture 9">
            <a:extLst>
              <a:ext uri="{FF2B5EF4-FFF2-40B4-BE49-F238E27FC236}">
                <a16:creationId xmlns:a16="http://schemas.microsoft.com/office/drawing/2014/main" id="{E481EEC6-9867-F848-979A-0A2A3A7EF6E9}"/>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09800" y="1739900"/>
            <a:ext cx="4495800" cy="26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096" name="Line 10">
            <a:extLst>
              <a:ext uri="{FF2B5EF4-FFF2-40B4-BE49-F238E27FC236}">
                <a16:creationId xmlns:a16="http://schemas.microsoft.com/office/drawing/2014/main" id="{7D69D899-73B6-9C45-B771-E6600A196CB5}"/>
              </a:ext>
            </a:extLst>
          </p:cNvPr>
          <p:cNvSpPr>
            <a:spLocks noChangeShapeType="1"/>
          </p:cNvSpPr>
          <p:nvPr/>
        </p:nvSpPr>
        <p:spPr bwMode="auto">
          <a:xfrm>
            <a:off x="2590800" y="2730500"/>
            <a:ext cx="12192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097" name="Line 11">
            <a:extLst>
              <a:ext uri="{FF2B5EF4-FFF2-40B4-BE49-F238E27FC236}">
                <a16:creationId xmlns:a16="http://schemas.microsoft.com/office/drawing/2014/main" id="{A283AA7F-E508-4040-9712-153278290FCC}"/>
              </a:ext>
            </a:extLst>
          </p:cNvPr>
          <p:cNvSpPr>
            <a:spLocks noChangeShapeType="1"/>
          </p:cNvSpPr>
          <p:nvPr/>
        </p:nvSpPr>
        <p:spPr bwMode="auto">
          <a:xfrm>
            <a:off x="5334000" y="27305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098" name="Line 12">
            <a:extLst>
              <a:ext uri="{FF2B5EF4-FFF2-40B4-BE49-F238E27FC236}">
                <a16:creationId xmlns:a16="http://schemas.microsoft.com/office/drawing/2014/main" id="{2863C4B4-A9ED-AC46-A9A7-034754D70658}"/>
              </a:ext>
            </a:extLst>
          </p:cNvPr>
          <p:cNvSpPr>
            <a:spLocks noChangeShapeType="1"/>
          </p:cNvSpPr>
          <p:nvPr/>
        </p:nvSpPr>
        <p:spPr bwMode="auto">
          <a:xfrm>
            <a:off x="2514600" y="3721100"/>
            <a:ext cx="13716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099" name="Line 13">
            <a:extLst>
              <a:ext uri="{FF2B5EF4-FFF2-40B4-BE49-F238E27FC236}">
                <a16:creationId xmlns:a16="http://schemas.microsoft.com/office/drawing/2014/main" id="{5B594774-E7FD-B74D-86A2-FDC6E4B38AB0}"/>
              </a:ext>
            </a:extLst>
          </p:cNvPr>
          <p:cNvSpPr>
            <a:spLocks noChangeShapeType="1"/>
          </p:cNvSpPr>
          <p:nvPr/>
        </p:nvSpPr>
        <p:spPr bwMode="auto">
          <a:xfrm>
            <a:off x="5334000" y="37211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89100" name="Group 14">
            <a:extLst>
              <a:ext uri="{FF2B5EF4-FFF2-40B4-BE49-F238E27FC236}">
                <a16:creationId xmlns:a16="http://schemas.microsoft.com/office/drawing/2014/main" id="{CD6A31E5-C976-9D42-8C94-30017489185D}"/>
              </a:ext>
            </a:extLst>
          </p:cNvPr>
          <p:cNvGrpSpPr>
            <a:grpSpLocks/>
          </p:cNvGrpSpPr>
          <p:nvPr/>
        </p:nvGrpSpPr>
        <p:grpSpPr bwMode="auto">
          <a:xfrm>
            <a:off x="3886200" y="2730500"/>
            <a:ext cx="1371600" cy="990600"/>
            <a:chOff x="2496" y="1632"/>
            <a:chExt cx="864" cy="624"/>
          </a:xfrm>
        </p:grpSpPr>
        <p:sp>
          <p:nvSpPr>
            <p:cNvPr id="89161" name="Rectangle 15">
              <a:extLst>
                <a:ext uri="{FF2B5EF4-FFF2-40B4-BE49-F238E27FC236}">
                  <a16:creationId xmlns:a16="http://schemas.microsoft.com/office/drawing/2014/main" id="{44C6986F-D77B-FC4C-8284-4B90A05E2124}"/>
                </a:ext>
              </a:extLst>
            </p:cNvPr>
            <p:cNvSpPr>
              <a:spLocks noChangeArrowheads="1"/>
            </p:cNvSpPr>
            <p:nvPr/>
          </p:nvSpPr>
          <p:spPr bwMode="auto">
            <a:xfrm>
              <a:off x="2496" y="1632"/>
              <a:ext cx="864" cy="624"/>
            </a:xfrm>
            <a:prstGeom prst="rect">
              <a:avLst/>
            </a:prstGeom>
            <a:noFill/>
            <a:ln w="222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89162" name="Line 16">
              <a:extLst>
                <a:ext uri="{FF2B5EF4-FFF2-40B4-BE49-F238E27FC236}">
                  <a16:creationId xmlns:a16="http://schemas.microsoft.com/office/drawing/2014/main" id="{80D144CF-F5AD-024C-BF3D-3D958915A90F}"/>
                </a:ext>
              </a:extLst>
            </p:cNvPr>
            <p:cNvSpPr>
              <a:spLocks noChangeShapeType="1"/>
            </p:cNvSpPr>
            <p:nvPr/>
          </p:nvSpPr>
          <p:spPr bwMode="auto">
            <a:xfrm flipV="1">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63" name="Line 17">
              <a:extLst>
                <a:ext uri="{FF2B5EF4-FFF2-40B4-BE49-F238E27FC236}">
                  <a16:creationId xmlns:a16="http://schemas.microsoft.com/office/drawing/2014/main" id="{E8EA31A1-CC76-7549-8005-8554A401C718}"/>
                </a:ext>
              </a:extLst>
            </p:cNvPr>
            <p:cNvSpPr>
              <a:spLocks noChangeShapeType="1"/>
            </p:cNvSpPr>
            <p:nvPr/>
          </p:nvSpPr>
          <p:spPr bwMode="auto">
            <a:xfrm>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89101" name="Line 18">
            <a:extLst>
              <a:ext uri="{FF2B5EF4-FFF2-40B4-BE49-F238E27FC236}">
                <a16:creationId xmlns:a16="http://schemas.microsoft.com/office/drawing/2014/main" id="{8B72E231-6F79-DF43-993E-297B993DDD39}"/>
              </a:ext>
            </a:extLst>
          </p:cNvPr>
          <p:cNvSpPr>
            <a:spLocks noChangeShapeType="1"/>
          </p:cNvSpPr>
          <p:nvPr/>
        </p:nvSpPr>
        <p:spPr bwMode="auto">
          <a:xfrm>
            <a:off x="1371600" y="27305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02" name="Line 19">
            <a:extLst>
              <a:ext uri="{FF2B5EF4-FFF2-40B4-BE49-F238E27FC236}">
                <a16:creationId xmlns:a16="http://schemas.microsoft.com/office/drawing/2014/main" id="{72984B6C-4BA7-D34B-BE0E-6AB2ADE7AE48}"/>
              </a:ext>
            </a:extLst>
          </p:cNvPr>
          <p:cNvSpPr>
            <a:spLocks noChangeShapeType="1"/>
          </p:cNvSpPr>
          <p:nvPr/>
        </p:nvSpPr>
        <p:spPr bwMode="auto">
          <a:xfrm>
            <a:off x="1371600" y="37211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03" name="Line 20">
            <a:extLst>
              <a:ext uri="{FF2B5EF4-FFF2-40B4-BE49-F238E27FC236}">
                <a16:creationId xmlns:a16="http://schemas.microsoft.com/office/drawing/2014/main" id="{0FDCBA1F-295A-7C4F-9871-4DBB0301B2D4}"/>
              </a:ext>
            </a:extLst>
          </p:cNvPr>
          <p:cNvSpPr>
            <a:spLocks noChangeShapeType="1"/>
          </p:cNvSpPr>
          <p:nvPr/>
        </p:nvSpPr>
        <p:spPr bwMode="auto">
          <a:xfrm>
            <a:off x="6858000" y="27305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04" name="Line 21">
            <a:extLst>
              <a:ext uri="{FF2B5EF4-FFF2-40B4-BE49-F238E27FC236}">
                <a16:creationId xmlns:a16="http://schemas.microsoft.com/office/drawing/2014/main" id="{4BE2CE9B-2CE2-5C44-92A3-A2F52A5D8EBB}"/>
              </a:ext>
            </a:extLst>
          </p:cNvPr>
          <p:cNvSpPr>
            <a:spLocks noChangeShapeType="1"/>
          </p:cNvSpPr>
          <p:nvPr/>
        </p:nvSpPr>
        <p:spPr bwMode="auto">
          <a:xfrm>
            <a:off x="6858000" y="37211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89105" name="Group 22">
            <a:extLst>
              <a:ext uri="{FF2B5EF4-FFF2-40B4-BE49-F238E27FC236}">
                <a16:creationId xmlns:a16="http://schemas.microsoft.com/office/drawing/2014/main" id="{5391BD80-3187-424B-9E8F-9B9BC115741A}"/>
              </a:ext>
            </a:extLst>
          </p:cNvPr>
          <p:cNvGrpSpPr>
            <a:grpSpLocks/>
          </p:cNvGrpSpPr>
          <p:nvPr/>
        </p:nvGrpSpPr>
        <p:grpSpPr bwMode="auto">
          <a:xfrm>
            <a:off x="2438400" y="2667000"/>
            <a:ext cx="3962400" cy="1981200"/>
            <a:chOff x="1536" y="1680"/>
            <a:chExt cx="2496" cy="1248"/>
          </a:xfrm>
        </p:grpSpPr>
        <p:grpSp>
          <p:nvGrpSpPr>
            <p:cNvPr id="89147" name="Group 23">
              <a:extLst>
                <a:ext uri="{FF2B5EF4-FFF2-40B4-BE49-F238E27FC236}">
                  <a16:creationId xmlns:a16="http://schemas.microsoft.com/office/drawing/2014/main" id="{2865D5D6-2ED9-4742-881C-B61E71BDD42A}"/>
                </a:ext>
              </a:extLst>
            </p:cNvPr>
            <p:cNvGrpSpPr>
              <a:grpSpLocks/>
            </p:cNvGrpSpPr>
            <p:nvPr/>
          </p:nvGrpSpPr>
          <p:grpSpPr bwMode="auto">
            <a:xfrm>
              <a:off x="1728" y="1680"/>
              <a:ext cx="2304" cy="624"/>
              <a:chOff x="1728" y="1680"/>
              <a:chExt cx="2304" cy="624"/>
            </a:xfrm>
          </p:grpSpPr>
          <p:sp>
            <p:nvSpPr>
              <p:cNvPr id="89151" name="Line 24">
                <a:extLst>
                  <a:ext uri="{FF2B5EF4-FFF2-40B4-BE49-F238E27FC236}">
                    <a16:creationId xmlns:a16="http://schemas.microsoft.com/office/drawing/2014/main" id="{709EB331-D906-1048-8B9B-000AD76488C7}"/>
                  </a:ext>
                </a:extLst>
              </p:cNvPr>
              <p:cNvSpPr>
                <a:spLocks noChangeShapeType="1"/>
              </p:cNvSpPr>
              <p:nvPr/>
            </p:nvSpPr>
            <p:spPr bwMode="auto">
              <a:xfrm>
                <a:off x="1728"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52" name="Line 25">
                <a:extLst>
                  <a:ext uri="{FF2B5EF4-FFF2-40B4-BE49-F238E27FC236}">
                    <a16:creationId xmlns:a16="http://schemas.microsoft.com/office/drawing/2014/main" id="{D3773177-8A54-AC4B-A8B4-E4A8C2593E26}"/>
                  </a:ext>
                </a:extLst>
              </p:cNvPr>
              <p:cNvSpPr>
                <a:spLocks noChangeShapeType="1"/>
              </p:cNvSpPr>
              <p:nvPr/>
            </p:nvSpPr>
            <p:spPr bwMode="auto">
              <a:xfrm>
                <a:off x="1728"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53" name="Line 26">
                <a:extLst>
                  <a:ext uri="{FF2B5EF4-FFF2-40B4-BE49-F238E27FC236}">
                    <a16:creationId xmlns:a16="http://schemas.microsoft.com/office/drawing/2014/main" id="{077CA348-B497-7C46-A6F2-D3D5D947E2DB}"/>
                  </a:ext>
                </a:extLst>
              </p:cNvPr>
              <p:cNvSpPr>
                <a:spLocks noChangeShapeType="1"/>
              </p:cNvSpPr>
              <p:nvPr/>
            </p:nvSpPr>
            <p:spPr bwMode="auto">
              <a:xfrm>
                <a:off x="2544" y="2304"/>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54" name="Line 27">
                <a:extLst>
                  <a:ext uri="{FF2B5EF4-FFF2-40B4-BE49-F238E27FC236}">
                    <a16:creationId xmlns:a16="http://schemas.microsoft.com/office/drawing/2014/main" id="{7BDB0BFE-3A22-0545-98CE-78E7DE4BA8C7}"/>
                  </a:ext>
                </a:extLst>
              </p:cNvPr>
              <p:cNvSpPr>
                <a:spLocks noChangeShapeType="1"/>
              </p:cNvSpPr>
              <p:nvPr/>
            </p:nvSpPr>
            <p:spPr bwMode="auto">
              <a:xfrm>
                <a:off x="2544" y="1680"/>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55" name="Line 28">
                <a:extLst>
                  <a:ext uri="{FF2B5EF4-FFF2-40B4-BE49-F238E27FC236}">
                    <a16:creationId xmlns:a16="http://schemas.microsoft.com/office/drawing/2014/main" id="{1C109061-715F-9347-8993-D9AB56119DAE}"/>
                  </a:ext>
                </a:extLst>
              </p:cNvPr>
              <p:cNvSpPr>
                <a:spLocks noChangeShapeType="1"/>
              </p:cNvSpPr>
              <p:nvPr/>
            </p:nvSpPr>
            <p:spPr bwMode="auto">
              <a:xfrm>
                <a:off x="3456"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56" name="Line 29">
                <a:extLst>
                  <a:ext uri="{FF2B5EF4-FFF2-40B4-BE49-F238E27FC236}">
                    <a16:creationId xmlns:a16="http://schemas.microsoft.com/office/drawing/2014/main" id="{C3D8E28D-F872-F246-99DB-88AB6F00A2DF}"/>
                  </a:ext>
                </a:extLst>
              </p:cNvPr>
              <p:cNvSpPr>
                <a:spLocks noChangeShapeType="1"/>
              </p:cNvSpPr>
              <p:nvPr/>
            </p:nvSpPr>
            <p:spPr bwMode="auto">
              <a:xfrm>
                <a:off x="3456"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57" name="Line 30">
                <a:extLst>
                  <a:ext uri="{FF2B5EF4-FFF2-40B4-BE49-F238E27FC236}">
                    <a16:creationId xmlns:a16="http://schemas.microsoft.com/office/drawing/2014/main" id="{79C21638-41B1-AA46-B5E6-7373076B5C6D}"/>
                  </a:ext>
                </a:extLst>
              </p:cNvPr>
              <p:cNvSpPr>
                <a:spLocks noChangeShapeType="1"/>
              </p:cNvSpPr>
              <p:nvPr/>
            </p:nvSpPr>
            <p:spPr bwMode="auto">
              <a:xfrm flipV="1">
                <a:off x="240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58" name="Line 31">
                <a:extLst>
                  <a:ext uri="{FF2B5EF4-FFF2-40B4-BE49-F238E27FC236}">
                    <a16:creationId xmlns:a16="http://schemas.microsoft.com/office/drawing/2014/main" id="{E1988DB7-023A-E44A-8486-47B2D80FA37A}"/>
                  </a:ext>
                </a:extLst>
              </p:cNvPr>
              <p:cNvSpPr>
                <a:spLocks noChangeShapeType="1"/>
              </p:cNvSpPr>
              <p:nvPr/>
            </p:nvSpPr>
            <p:spPr bwMode="auto">
              <a:xfrm flipV="1">
                <a:off x="336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59" name="Line 32">
                <a:extLst>
                  <a:ext uri="{FF2B5EF4-FFF2-40B4-BE49-F238E27FC236}">
                    <a16:creationId xmlns:a16="http://schemas.microsoft.com/office/drawing/2014/main" id="{F150BAAB-E81E-E74E-9382-BE484221C1A8}"/>
                  </a:ext>
                </a:extLst>
              </p:cNvPr>
              <p:cNvSpPr>
                <a:spLocks noChangeShapeType="1"/>
              </p:cNvSpPr>
              <p:nvPr/>
            </p:nvSpPr>
            <p:spPr bwMode="auto">
              <a:xfrm flipH="1" flipV="1">
                <a:off x="2592" y="1776"/>
                <a:ext cx="672" cy="48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89160" name="Line 33">
                <a:extLst>
                  <a:ext uri="{FF2B5EF4-FFF2-40B4-BE49-F238E27FC236}">
                    <a16:creationId xmlns:a16="http://schemas.microsoft.com/office/drawing/2014/main" id="{F7AD268B-71DD-5440-BBC8-E5AF3455EC8F}"/>
                  </a:ext>
                </a:extLst>
              </p:cNvPr>
              <p:cNvSpPr>
                <a:spLocks noChangeShapeType="1"/>
              </p:cNvSpPr>
              <p:nvPr/>
            </p:nvSpPr>
            <p:spPr bwMode="auto">
              <a:xfrm flipH="1">
                <a:off x="2544" y="1776"/>
                <a:ext cx="624" cy="432"/>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89148" name="Group 34">
              <a:extLst>
                <a:ext uri="{FF2B5EF4-FFF2-40B4-BE49-F238E27FC236}">
                  <a16:creationId xmlns:a16="http://schemas.microsoft.com/office/drawing/2014/main" id="{4365EB7F-7E42-1C4A-AAEC-3A8CBBD72F12}"/>
                </a:ext>
              </a:extLst>
            </p:cNvPr>
            <p:cNvGrpSpPr>
              <a:grpSpLocks/>
            </p:cNvGrpSpPr>
            <p:nvPr/>
          </p:nvGrpSpPr>
          <p:grpSpPr bwMode="auto">
            <a:xfrm>
              <a:off x="1536" y="2761"/>
              <a:ext cx="1326" cy="167"/>
              <a:chOff x="1536" y="2761"/>
              <a:chExt cx="1326" cy="167"/>
            </a:xfrm>
          </p:grpSpPr>
          <p:sp>
            <p:nvSpPr>
              <p:cNvPr id="89149" name="Text Box 35">
                <a:extLst>
                  <a:ext uri="{FF2B5EF4-FFF2-40B4-BE49-F238E27FC236}">
                    <a16:creationId xmlns:a16="http://schemas.microsoft.com/office/drawing/2014/main" id="{53D0B822-1A69-5045-96FF-4748B3E71D82}"/>
                  </a:ext>
                </a:extLst>
              </p:cNvPr>
              <p:cNvSpPr txBox="1">
                <a:spLocks noChangeArrowheads="1"/>
              </p:cNvSpPr>
              <p:nvPr/>
            </p:nvSpPr>
            <p:spPr bwMode="auto">
              <a:xfrm>
                <a:off x="1776" y="2761"/>
                <a:ext cx="1086"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Label switched traffic</a:t>
                </a:r>
              </a:p>
            </p:txBody>
          </p:sp>
          <p:sp>
            <p:nvSpPr>
              <p:cNvPr id="89150" name="Line 36">
                <a:extLst>
                  <a:ext uri="{FF2B5EF4-FFF2-40B4-BE49-F238E27FC236}">
                    <a16:creationId xmlns:a16="http://schemas.microsoft.com/office/drawing/2014/main" id="{BFE02535-3971-D546-B0BD-5C2B4D52609E}"/>
                  </a:ext>
                </a:extLst>
              </p:cNvPr>
              <p:cNvSpPr>
                <a:spLocks noChangeShapeType="1"/>
              </p:cNvSpPr>
              <p:nvPr/>
            </p:nvSpPr>
            <p:spPr bwMode="auto">
              <a:xfrm>
                <a:off x="1536" y="2845"/>
                <a:ext cx="240" cy="0"/>
              </a:xfrm>
              <a:prstGeom prst="line">
                <a:avLst/>
              </a:prstGeom>
              <a:noFill/>
              <a:ln w="19050">
                <a:solidFill>
                  <a:schemeClr val="accent2"/>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grpSp>
      <p:grpSp>
        <p:nvGrpSpPr>
          <p:cNvPr id="89106" name="Group 37">
            <a:extLst>
              <a:ext uri="{FF2B5EF4-FFF2-40B4-BE49-F238E27FC236}">
                <a16:creationId xmlns:a16="http://schemas.microsoft.com/office/drawing/2014/main" id="{C14018B3-B84C-FE4D-8EC6-B4580EEA9405}"/>
              </a:ext>
            </a:extLst>
          </p:cNvPr>
          <p:cNvGrpSpPr>
            <a:grpSpLocks/>
          </p:cNvGrpSpPr>
          <p:nvPr/>
        </p:nvGrpSpPr>
        <p:grpSpPr bwMode="auto">
          <a:xfrm>
            <a:off x="5029200" y="2120900"/>
            <a:ext cx="484188" cy="825500"/>
            <a:chOff x="3216" y="1248"/>
            <a:chExt cx="305" cy="520"/>
          </a:xfrm>
        </p:grpSpPr>
        <p:pic>
          <p:nvPicPr>
            <p:cNvPr id="89145" name="Picture 38">
              <a:extLst>
                <a:ext uri="{FF2B5EF4-FFF2-40B4-BE49-F238E27FC236}">
                  <a16:creationId xmlns:a16="http://schemas.microsoft.com/office/drawing/2014/main" id="{EF71B03D-C08A-AC41-BCE2-78B904F90BD9}"/>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46" name="Rectangle 39">
              <a:extLst>
                <a:ext uri="{FF2B5EF4-FFF2-40B4-BE49-F238E27FC236}">
                  <a16:creationId xmlns:a16="http://schemas.microsoft.com/office/drawing/2014/main" id="{5076D8F8-E857-184B-A1F1-19A9A12B9DEE}"/>
                </a:ext>
              </a:extLst>
            </p:cNvPr>
            <p:cNvSpPr>
              <a:spLocks noChangeArrowheads="1"/>
            </p:cNvSpPr>
            <p:nvPr/>
          </p:nvSpPr>
          <p:spPr bwMode="auto">
            <a:xfrm>
              <a:off x="3261"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89107" name="Group 40">
            <a:extLst>
              <a:ext uri="{FF2B5EF4-FFF2-40B4-BE49-F238E27FC236}">
                <a16:creationId xmlns:a16="http://schemas.microsoft.com/office/drawing/2014/main" id="{0563F72E-035C-D247-B8B4-4DC43FCA200B}"/>
              </a:ext>
            </a:extLst>
          </p:cNvPr>
          <p:cNvGrpSpPr>
            <a:grpSpLocks/>
          </p:cNvGrpSpPr>
          <p:nvPr/>
        </p:nvGrpSpPr>
        <p:grpSpPr bwMode="auto">
          <a:xfrm>
            <a:off x="5029200" y="3352800"/>
            <a:ext cx="484188" cy="825500"/>
            <a:chOff x="3216" y="2024"/>
            <a:chExt cx="305" cy="520"/>
          </a:xfrm>
        </p:grpSpPr>
        <p:pic>
          <p:nvPicPr>
            <p:cNvPr id="89143" name="Picture 41">
              <a:extLst>
                <a:ext uri="{FF2B5EF4-FFF2-40B4-BE49-F238E27FC236}">
                  <a16:creationId xmlns:a16="http://schemas.microsoft.com/office/drawing/2014/main" id="{7101044E-681E-B647-AF16-C3FD2C75C538}"/>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6"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44" name="Rectangle 42">
              <a:extLst>
                <a:ext uri="{FF2B5EF4-FFF2-40B4-BE49-F238E27FC236}">
                  <a16:creationId xmlns:a16="http://schemas.microsoft.com/office/drawing/2014/main" id="{5FC14D9E-7518-2441-933E-B830EAE2D81F}"/>
                </a:ext>
              </a:extLst>
            </p:cNvPr>
            <p:cNvSpPr>
              <a:spLocks noChangeArrowheads="1"/>
            </p:cNvSpPr>
            <p:nvPr/>
          </p:nvSpPr>
          <p:spPr bwMode="auto">
            <a:xfrm>
              <a:off x="3261"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89108" name="Group 43">
            <a:extLst>
              <a:ext uri="{FF2B5EF4-FFF2-40B4-BE49-F238E27FC236}">
                <a16:creationId xmlns:a16="http://schemas.microsoft.com/office/drawing/2014/main" id="{6F1BF2F9-1C1B-6247-8F84-072052B342FC}"/>
              </a:ext>
            </a:extLst>
          </p:cNvPr>
          <p:cNvGrpSpPr>
            <a:grpSpLocks/>
          </p:cNvGrpSpPr>
          <p:nvPr/>
        </p:nvGrpSpPr>
        <p:grpSpPr bwMode="auto">
          <a:xfrm>
            <a:off x="3630613" y="2120900"/>
            <a:ext cx="484187" cy="825500"/>
            <a:chOff x="2335" y="1248"/>
            <a:chExt cx="305" cy="520"/>
          </a:xfrm>
        </p:grpSpPr>
        <p:pic>
          <p:nvPicPr>
            <p:cNvPr id="89141" name="Picture 44">
              <a:extLst>
                <a:ext uri="{FF2B5EF4-FFF2-40B4-BE49-F238E27FC236}">
                  <a16:creationId xmlns:a16="http://schemas.microsoft.com/office/drawing/2014/main" id="{50EC4F88-F45C-A548-9825-316C172E220B}"/>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42" name="Rectangle 45">
              <a:extLst>
                <a:ext uri="{FF2B5EF4-FFF2-40B4-BE49-F238E27FC236}">
                  <a16:creationId xmlns:a16="http://schemas.microsoft.com/office/drawing/2014/main" id="{C9845C00-E720-9549-AD3D-B7DBCB3ED5B4}"/>
                </a:ext>
              </a:extLst>
            </p:cNvPr>
            <p:cNvSpPr>
              <a:spLocks noChangeArrowheads="1"/>
            </p:cNvSpPr>
            <p:nvPr/>
          </p:nvSpPr>
          <p:spPr bwMode="auto">
            <a:xfrm>
              <a:off x="2380"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89109" name="Group 46">
            <a:extLst>
              <a:ext uri="{FF2B5EF4-FFF2-40B4-BE49-F238E27FC236}">
                <a16:creationId xmlns:a16="http://schemas.microsoft.com/office/drawing/2014/main" id="{4CC26DEA-4328-6444-AF17-2F22A00A9FC1}"/>
              </a:ext>
            </a:extLst>
          </p:cNvPr>
          <p:cNvGrpSpPr>
            <a:grpSpLocks/>
          </p:cNvGrpSpPr>
          <p:nvPr/>
        </p:nvGrpSpPr>
        <p:grpSpPr bwMode="auto">
          <a:xfrm>
            <a:off x="3630613" y="3352800"/>
            <a:ext cx="484187" cy="825500"/>
            <a:chOff x="2335" y="2024"/>
            <a:chExt cx="305" cy="520"/>
          </a:xfrm>
        </p:grpSpPr>
        <p:pic>
          <p:nvPicPr>
            <p:cNvPr id="89139" name="Picture 47">
              <a:extLst>
                <a:ext uri="{FF2B5EF4-FFF2-40B4-BE49-F238E27FC236}">
                  <a16:creationId xmlns:a16="http://schemas.microsoft.com/office/drawing/2014/main" id="{63EBF931-9256-BA41-BCC4-6C2624A4799F}"/>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5"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40" name="Rectangle 48">
              <a:extLst>
                <a:ext uri="{FF2B5EF4-FFF2-40B4-BE49-F238E27FC236}">
                  <a16:creationId xmlns:a16="http://schemas.microsoft.com/office/drawing/2014/main" id="{E28E7ED5-3BDB-214A-86D0-6A60FDAA1263}"/>
                </a:ext>
              </a:extLst>
            </p:cNvPr>
            <p:cNvSpPr>
              <a:spLocks noChangeArrowheads="1"/>
            </p:cNvSpPr>
            <p:nvPr/>
          </p:nvSpPr>
          <p:spPr bwMode="auto">
            <a:xfrm>
              <a:off x="2380"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89110" name="Group 49">
            <a:extLst>
              <a:ext uri="{FF2B5EF4-FFF2-40B4-BE49-F238E27FC236}">
                <a16:creationId xmlns:a16="http://schemas.microsoft.com/office/drawing/2014/main" id="{6B45F1D9-7016-7A49-82F8-CADF4F5C350F}"/>
              </a:ext>
            </a:extLst>
          </p:cNvPr>
          <p:cNvGrpSpPr>
            <a:grpSpLocks/>
          </p:cNvGrpSpPr>
          <p:nvPr/>
        </p:nvGrpSpPr>
        <p:grpSpPr bwMode="auto">
          <a:xfrm>
            <a:off x="2203450" y="2252663"/>
            <a:ext cx="585788" cy="630237"/>
            <a:chOff x="1436" y="1331"/>
            <a:chExt cx="369" cy="397"/>
          </a:xfrm>
        </p:grpSpPr>
        <p:pic>
          <p:nvPicPr>
            <p:cNvPr id="89137" name="Picture 50">
              <a:extLst>
                <a:ext uri="{FF2B5EF4-FFF2-40B4-BE49-F238E27FC236}">
                  <a16:creationId xmlns:a16="http://schemas.microsoft.com/office/drawing/2014/main" id="{2528FFD9-D395-6245-B75D-878D678F1F4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38" name="Rectangle 51">
              <a:extLst>
                <a:ext uri="{FF2B5EF4-FFF2-40B4-BE49-F238E27FC236}">
                  <a16:creationId xmlns:a16="http://schemas.microsoft.com/office/drawing/2014/main" id="{C38ED5F5-F8F9-E340-BA27-0CEADBF10F34}"/>
                </a:ext>
              </a:extLst>
            </p:cNvPr>
            <p:cNvSpPr>
              <a:spLocks noChangeArrowheads="1"/>
            </p:cNvSpPr>
            <p:nvPr/>
          </p:nvSpPr>
          <p:spPr bwMode="auto">
            <a:xfrm>
              <a:off x="1470"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89111" name="Group 52">
            <a:extLst>
              <a:ext uri="{FF2B5EF4-FFF2-40B4-BE49-F238E27FC236}">
                <a16:creationId xmlns:a16="http://schemas.microsoft.com/office/drawing/2014/main" id="{DE150341-1392-7B45-8387-C33801C52088}"/>
              </a:ext>
            </a:extLst>
          </p:cNvPr>
          <p:cNvGrpSpPr>
            <a:grpSpLocks/>
          </p:cNvGrpSpPr>
          <p:nvPr/>
        </p:nvGrpSpPr>
        <p:grpSpPr bwMode="auto">
          <a:xfrm>
            <a:off x="2209800" y="3527425"/>
            <a:ext cx="585788" cy="650875"/>
            <a:chOff x="1440" y="2134"/>
            <a:chExt cx="369" cy="410"/>
          </a:xfrm>
        </p:grpSpPr>
        <p:pic>
          <p:nvPicPr>
            <p:cNvPr id="89135" name="Picture 53">
              <a:extLst>
                <a:ext uri="{FF2B5EF4-FFF2-40B4-BE49-F238E27FC236}">
                  <a16:creationId xmlns:a16="http://schemas.microsoft.com/office/drawing/2014/main" id="{E6129389-4890-E648-9F11-289CCC944FD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0"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36" name="Rectangle 54">
              <a:extLst>
                <a:ext uri="{FF2B5EF4-FFF2-40B4-BE49-F238E27FC236}">
                  <a16:creationId xmlns:a16="http://schemas.microsoft.com/office/drawing/2014/main" id="{955BA6A2-3CAD-F041-9CF3-372251BA3CE8}"/>
                </a:ext>
              </a:extLst>
            </p:cNvPr>
            <p:cNvSpPr>
              <a:spLocks noChangeArrowheads="1"/>
            </p:cNvSpPr>
            <p:nvPr/>
          </p:nvSpPr>
          <p:spPr bwMode="auto">
            <a:xfrm>
              <a:off x="1474" y="2339"/>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89112" name="Group 55">
            <a:extLst>
              <a:ext uri="{FF2B5EF4-FFF2-40B4-BE49-F238E27FC236}">
                <a16:creationId xmlns:a16="http://schemas.microsoft.com/office/drawing/2014/main" id="{9083B5DC-182E-B042-8695-F71471D1AC5C}"/>
              </a:ext>
            </a:extLst>
          </p:cNvPr>
          <p:cNvGrpSpPr>
            <a:grpSpLocks/>
          </p:cNvGrpSpPr>
          <p:nvPr/>
        </p:nvGrpSpPr>
        <p:grpSpPr bwMode="auto">
          <a:xfrm>
            <a:off x="6324600" y="3527425"/>
            <a:ext cx="585788" cy="671513"/>
            <a:chOff x="4032" y="2134"/>
            <a:chExt cx="369" cy="423"/>
          </a:xfrm>
        </p:grpSpPr>
        <p:pic>
          <p:nvPicPr>
            <p:cNvPr id="89133" name="Picture 56">
              <a:extLst>
                <a:ext uri="{FF2B5EF4-FFF2-40B4-BE49-F238E27FC236}">
                  <a16:creationId xmlns:a16="http://schemas.microsoft.com/office/drawing/2014/main" id="{A18A68E7-B20C-F643-B7D9-CEE2D3B155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34" name="Rectangle 57">
              <a:extLst>
                <a:ext uri="{FF2B5EF4-FFF2-40B4-BE49-F238E27FC236}">
                  <a16:creationId xmlns:a16="http://schemas.microsoft.com/office/drawing/2014/main" id="{1B19D625-C86B-F248-BD95-03F9AC68C2E2}"/>
                </a:ext>
              </a:extLst>
            </p:cNvPr>
            <p:cNvSpPr>
              <a:spLocks noChangeArrowheads="1"/>
            </p:cNvSpPr>
            <p:nvPr/>
          </p:nvSpPr>
          <p:spPr bwMode="auto">
            <a:xfrm>
              <a:off x="4067" y="2352"/>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89113" name="Group 58">
            <a:extLst>
              <a:ext uri="{FF2B5EF4-FFF2-40B4-BE49-F238E27FC236}">
                <a16:creationId xmlns:a16="http://schemas.microsoft.com/office/drawing/2014/main" id="{7B16775F-7AD7-AB48-8171-95E8558F9003}"/>
              </a:ext>
            </a:extLst>
          </p:cNvPr>
          <p:cNvGrpSpPr>
            <a:grpSpLocks/>
          </p:cNvGrpSpPr>
          <p:nvPr/>
        </p:nvGrpSpPr>
        <p:grpSpPr bwMode="auto">
          <a:xfrm>
            <a:off x="6324600" y="2252663"/>
            <a:ext cx="585788" cy="630237"/>
            <a:chOff x="4032" y="1331"/>
            <a:chExt cx="369" cy="397"/>
          </a:xfrm>
        </p:grpSpPr>
        <p:pic>
          <p:nvPicPr>
            <p:cNvPr id="89131" name="Picture 59">
              <a:extLst>
                <a:ext uri="{FF2B5EF4-FFF2-40B4-BE49-F238E27FC236}">
                  <a16:creationId xmlns:a16="http://schemas.microsoft.com/office/drawing/2014/main" id="{53348360-5D70-C34C-839E-E5CA4CF9A6D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9132" name="Rectangle 60">
              <a:extLst>
                <a:ext uri="{FF2B5EF4-FFF2-40B4-BE49-F238E27FC236}">
                  <a16:creationId xmlns:a16="http://schemas.microsoft.com/office/drawing/2014/main" id="{6473B857-E230-724A-B1ED-32FEF691DC23}"/>
                </a:ext>
              </a:extLst>
            </p:cNvPr>
            <p:cNvSpPr>
              <a:spLocks noChangeArrowheads="1"/>
            </p:cNvSpPr>
            <p:nvPr/>
          </p:nvSpPr>
          <p:spPr bwMode="auto">
            <a:xfrm>
              <a:off x="4067"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89114" name="Group 67">
            <a:extLst>
              <a:ext uri="{FF2B5EF4-FFF2-40B4-BE49-F238E27FC236}">
                <a16:creationId xmlns:a16="http://schemas.microsoft.com/office/drawing/2014/main" id="{D839C235-9F4A-BE49-9CFC-D80C9220954A}"/>
              </a:ext>
            </a:extLst>
          </p:cNvPr>
          <p:cNvGrpSpPr>
            <a:grpSpLocks/>
          </p:cNvGrpSpPr>
          <p:nvPr/>
        </p:nvGrpSpPr>
        <p:grpSpPr bwMode="auto">
          <a:xfrm>
            <a:off x="990600" y="2273300"/>
            <a:ext cx="487363" cy="533400"/>
            <a:chOff x="624" y="1432"/>
            <a:chExt cx="307" cy="336"/>
          </a:xfrm>
        </p:grpSpPr>
        <p:sp>
          <p:nvSpPr>
            <p:cNvPr id="89129" name="Rectangle 68">
              <a:extLst>
                <a:ext uri="{FF2B5EF4-FFF2-40B4-BE49-F238E27FC236}">
                  <a16:creationId xmlns:a16="http://schemas.microsoft.com/office/drawing/2014/main" id="{E1DA8AD6-EF00-6343-B9D1-9C803E086494}"/>
                </a:ext>
              </a:extLst>
            </p:cNvPr>
            <p:cNvSpPr>
              <a:spLocks noChangeArrowheads="1"/>
            </p:cNvSpPr>
            <p:nvPr/>
          </p:nvSpPr>
          <p:spPr bwMode="auto">
            <a:xfrm>
              <a:off x="624" y="1432"/>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89130" name="Picture 69">
              <a:extLst>
                <a:ext uri="{FF2B5EF4-FFF2-40B4-BE49-F238E27FC236}">
                  <a16:creationId xmlns:a16="http://schemas.microsoft.com/office/drawing/2014/main" id="{BA92F11E-91AE-EA44-B42A-0CA4EF5D050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9115" name="Group 70">
            <a:extLst>
              <a:ext uri="{FF2B5EF4-FFF2-40B4-BE49-F238E27FC236}">
                <a16:creationId xmlns:a16="http://schemas.microsoft.com/office/drawing/2014/main" id="{6C83ADBC-750D-4546-8C91-420BE16E32BC}"/>
              </a:ext>
            </a:extLst>
          </p:cNvPr>
          <p:cNvGrpSpPr>
            <a:grpSpLocks/>
          </p:cNvGrpSpPr>
          <p:nvPr/>
        </p:nvGrpSpPr>
        <p:grpSpPr bwMode="auto">
          <a:xfrm>
            <a:off x="990600" y="3263900"/>
            <a:ext cx="487363" cy="533400"/>
            <a:chOff x="624" y="2056"/>
            <a:chExt cx="307" cy="336"/>
          </a:xfrm>
        </p:grpSpPr>
        <p:sp>
          <p:nvSpPr>
            <p:cNvPr id="89127" name="Rectangle 71">
              <a:extLst>
                <a:ext uri="{FF2B5EF4-FFF2-40B4-BE49-F238E27FC236}">
                  <a16:creationId xmlns:a16="http://schemas.microsoft.com/office/drawing/2014/main" id="{B1895803-707F-8245-BA81-C754FF6E0891}"/>
                </a:ext>
              </a:extLst>
            </p:cNvPr>
            <p:cNvSpPr>
              <a:spLocks noChangeArrowheads="1"/>
            </p:cNvSpPr>
            <p:nvPr/>
          </p:nvSpPr>
          <p:spPr bwMode="auto">
            <a:xfrm>
              <a:off x="624" y="2056"/>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89128" name="Picture 72">
              <a:extLst>
                <a:ext uri="{FF2B5EF4-FFF2-40B4-BE49-F238E27FC236}">
                  <a16:creationId xmlns:a16="http://schemas.microsoft.com/office/drawing/2014/main" id="{8439DDA7-AF40-D845-BEC2-B0D9F90914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 y="2250"/>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9116" name="Group 73">
            <a:extLst>
              <a:ext uri="{FF2B5EF4-FFF2-40B4-BE49-F238E27FC236}">
                <a16:creationId xmlns:a16="http://schemas.microsoft.com/office/drawing/2014/main" id="{034FB52A-F20C-6B44-B342-41B7F6AF43BF}"/>
              </a:ext>
            </a:extLst>
          </p:cNvPr>
          <p:cNvGrpSpPr>
            <a:grpSpLocks/>
          </p:cNvGrpSpPr>
          <p:nvPr/>
        </p:nvGrpSpPr>
        <p:grpSpPr bwMode="auto">
          <a:xfrm>
            <a:off x="7620000" y="2273300"/>
            <a:ext cx="487363" cy="533400"/>
            <a:chOff x="4800" y="1432"/>
            <a:chExt cx="307" cy="336"/>
          </a:xfrm>
        </p:grpSpPr>
        <p:sp>
          <p:nvSpPr>
            <p:cNvPr id="89125" name="Rectangle 74">
              <a:extLst>
                <a:ext uri="{FF2B5EF4-FFF2-40B4-BE49-F238E27FC236}">
                  <a16:creationId xmlns:a16="http://schemas.microsoft.com/office/drawing/2014/main" id="{F5FCEED4-A425-9B44-BE9D-C0F56E9AEA00}"/>
                </a:ext>
              </a:extLst>
            </p:cNvPr>
            <p:cNvSpPr>
              <a:spLocks noChangeArrowheads="1"/>
            </p:cNvSpPr>
            <p:nvPr/>
          </p:nvSpPr>
          <p:spPr bwMode="auto">
            <a:xfrm>
              <a:off x="4800" y="1432"/>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89126" name="Picture 75">
              <a:extLst>
                <a:ext uri="{FF2B5EF4-FFF2-40B4-BE49-F238E27FC236}">
                  <a16:creationId xmlns:a16="http://schemas.microsoft.com/office/drawing/2014/main" id="{E3ADFB5A-7A4E-444B-83C0-E420DD23DFB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4"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9117" name="Group 76">
            <a:extLst>
              <a:ext uri="{FF2B5EF4-FFF2-40B4-BE49-F238E27FC236}">
                <a16:creationId xmlns:a16="http://schemas.microsoft.com/office/drawing/2014/main" id="{2B5C10A5-242E-814A-ABE3-21DB071974BB}"/>
              </a:ext>
            </a:extLst>
          </p:cNvPr>
          <p:cNvGrpSpPr>
            <a:grpSpLocks/>
          </p:cNvGrpSpPr>
          <p:nvPr/>
        </p:nvGrpSpPr>
        <p:grpSpPr bwMode="auto">
          <a:xfrm>
            <a:off x="7620000" y="3263900"/>
            <a:ext cx="487363" cy="533400"/>
            <a:chOff x="4800" y="2056"/>
            <a:chExt cx="307" cy="336"/>
          </a:xfrm>
        </p:grpSpPr>
        <p:sp>
          <p:nvSpPr>
            <p:cNvPr id="89123" name="Rectangle 77">
              <a:extLst>
                <a:ext uri="{FF2B5EF4-FFF2-40B4-BE49-F238E27FC236}">
                  <a16:creationId xmlns:a16="http://schemas.microsoft.com/office/drawing/2014/main" id="{5CBBE7B2-2540-C84F-A562-44C1F3E3415D}"/>
                </a:ext>
              </a:extLst>
            </p:cNvPr>
            <p:cNvSpPr>
              <a:spLocks noChangeArrowheads="1"/>
            </p:cNvSpPr>
            <p:nvPr/>
          </p:nvSpPr>
          <p:spPr bwMode="auto">
            <a:xfrm>
              <a:off x="4800" y="2056"/>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89124" name="Picture 78">
              <a:extLst>
                <a:ext uri="{FF2B5EF4-FFF2-40B4-BE49-F238E27FC236}">
                  <a16:creationId xmlns:a16="http://schemas.microsoft.com/office/drawing/2014/main" id="{A6E03774-4D68-1944-A416-59B7FA15790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4" y="2250"/>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300566" name="Oval 86">
            <a:extLst>
              <a:ext uri="{FF2B5EF4-FFF2-40B4-BE49-F238E27FC236}">
                <a16:creationId xmlns:a16="http://schemas.microsoft.com/office/drawing/2014/main" id="{2C75F3A8-35C1-3C44-8AC1-5689BA0EE11F}"/>
              </a:ext>
            </a:extLst>
          </p:cNvPr>
          <p:cNvSpPr>
            <a:spLocks noChangeArrowheads="1"/>
          </p:cNvSpPr>
          <p:nvPr/>
        </p:nvSpPr>
        <p:spPr bwMode="auto">
          <a:xfrm>
            <a:off x="2438400" y="2057400"/>
            <a:ext cx="4267200" cy="2209800"/>
          </a:xfrm>
          <a:prstGeom prst="ellipse">
            <a:avLst/>
          </a:prstGeom>
          <a:solidFill>
            <a:schemeClr val="accent1">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solidFill>
                  <a:schemeClr val="bg1"/>
                </a:solidFill>
              </a:rPr>
              <a:t>VPN</a:t>
            </a:r>
          </a:p>
        </p:txBody>
      </p:sp>
      <p:sp>
        <p:nvSpPr>
          <p:cNvPr id="89119" name="Line 88">
            <a:extLst>
              <a:ext uri="{FF2B5EF4-FFF2-40B4-BE49-F238E27FC236}">
                <a16:creationId xmlns:a16="http://schemas.microsoft.com/office/drawing/2014/main" id="{C24BC142-09A6-7840-95A9-80287DB58E93}"/>
              </a:ext>
            </a:extLst>
          </p:cNvPr>
          <p:cNvSpPr>
            <a:spLocks noChangeShapeType="1"/>
          </p:cNvSpPr>
          <p:nvPr/>
        </p:nvSpPr>
        <p:spPr bwMode="auto">
          <a:xfrm>
            <a:off x="1219200" y="1905000"/>
            <a:ext cx="1066800" cy="0"/>
          </a:xfrm>
          <a:prstGeom prst="line">
            <a:avLst/>
          </a:prstGeom>
          <a:noFill/>
          <a:ln w="1905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89120" name="Text Box 89">
            <a:extLst>
              <a:ext uri="{FF2B5EF4-FFF2-40B4-BE49-F238E27FC236}">
                <a16:creationId xmlns:a16="http://schemas.microsoft.com/office/drawing/2014/main" id="{23E0F687-B3B1-074D-B7B8-25B3C271AE90}"/>
              </a:ext>
            </a:extLst>
          </p:cNvPr>
          <p:cNvSpPr txBox="1">
            <a:spLocks noChangeArrowheads="1"/>
          </p:cNvSpPr>
          <p:nvPr/>
        </p:nvSpPr>
        <p:spPr bwMode="auto">
          <a:xfrm>
            <a:off x="1219200" y="1371600"/>
            <a:ext cx="10668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PE-CE</a:t>
            </a:r>
            <a:br>
              <a:rPr lang="en-US" altLang="nb-NO" sz="1400" b="1">
                <a:solidFill>
                  <a:schemeClr val="accent2"/>
                </a:solidFill>
              </a:rPr>
            </a:br>
            <a:r>
              <a:rPr lang="en-US" altLang="nb-NO" sz="1400" b="1">
                <a:solidFill>
                  <a:schemeClr val="accent2"/>
                </a:solidFill>
              </a:rPr>
              <a:t>Link</a:t>
            </a:r>
          </a:p>
        </p:txBody>
      </p:sp>
      <p:sp>
        <p:nvSpPr>
          <p:cNvPr id="89121" name="Line 90">
            <a:extLst>
              <a:ext uri="{FF2B5EF4-FFF2-40B4-BE49-F238E27FC236}">
                <a16:creationId xmlns:a16="http://schemas.microsoft.com/office/drawing/2014/main" id="{ED1DCAFC-836A-6541-9DC4-5C5AF51629F5}"/>
              </a:ext>
            </a:extLst>
          </p:cNvPr>
          <p:cNvSpPr>
            <a:spLocks noChangeShapeType="1"/>
          </p:cNvSpPr>
          <p:nvPr/>
        </p:nvSpPr>
        <p:spPr bwMode="auto">
          <a:xfrm>
            <a:off x="6858000" y="1905000"/>
            <a:ext cx="1066800" cy="0"/>
          </a:xfrm>
          <a:prstGeom prst="line">
            <a:avLst/>
          </a:prstGeom>
          <a:noFill/>
          <a:ln w="1905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89122" name="Text Box 91">
            <a:extLst>
              <a:ext uri="{FF2B5EF4-FFF2-40B4-BE49-F238E27FC236}">
                <a16:creationId xmlns:a16="http://schemas.microsoft.com/office/drawing/2014/main" id="{B1AF0AB4-E98D-9B4C-955A-A8FEEEC97E8E}"/>
              </a:ext>
            </a:extLst>
          </p:cNvPr>
          <p:cNvSpPr txBox="1">
            <a:spLocks noChangeArrowheads="1"/>
          </p:cNvSpPr>
          <p:nvPr/>
        </p:nvSpPr>
        <p:spPr bwMode="auto">
          <a:xfrm>
            <a:off x="6858000" y="1371600"/>
            <a:ext cx="1066800"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PE-CE</a:t>
            </a:r>
            <a:br>
              <a:rPr lang="en-US" altLang="nb-NO" sz="1400" b="1">
                <a:solidFill>
                  <a:schemeClr val="accent2"/>
                </a:solidFill>
              </a:rPr>
            </a:br>
            <a:r>
              <a:rPr lang="en-US" altLang="nb-NO" sz="1400" b="1">
                <a:solidFill>
                  <a:schemeClr val="accent2"/>
                </a:solidFill>
              </a:rPr>
              <a:t>Link</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300566"/>
                                        </p:tgtEl>
                                        <p:attrNameLst>
                                          <p:attrName>style.visibility</p:attrName>
                                        </p:attrNameLst>
                                      </p:cBhvr>
                                      <p:to>
                                        <p:strVal val="visible"/>
                                      </p:to>
                                    </p:set>
                                    <p:animEffect transition="in" filter="fade">
                                      <p:cBhvr>
                                        <p:cTn id="7" dur="3000"/>
                                        <p:tgtEl>
                                          <p:spTgt spid="13005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566" grpId="0" animBg="1"/>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7282" name="Group 2">
            <a:extLst>
              <a:ext uri="{FF2B5EF4-FFF2-40B4-BE49-F238E27FC236}">
                <a16:creationId xmlns:a16="http://schemas.microsoft.com/office/drawing/2014/main" id="{8437EAB4-92EB-0C4C-A977-BC9F772F0E9C}"/>
              </a:ext>
            </a:extLst>
          </p:cNvPr>
          <p:cNvGrpSpPr>
            <a:grpSpLocks/>
          </p:cNvGrpSpPr>
          <p:nvPr/>
        </p:nvGrpSpPr>
        <p:grpSpPr bwMode="auto">
          <a:xfrm>
            <a:off x="1219200" y="1524000"/>
            <a:ext cx="6705600" cy="3581400"/>
            <a:chOff x="768" y="768"/>
            <a:chExt cx="4224" cy="2208"/>
          </a:xfrm>
        </p:grpSpPr>
        <p:sp>
          <p:nvSpPr>
            <p:cNvPr id="97377" name="Line 3">
              <a:extLst>
                <a:ext uri="{FF2B5EF4-FFF2-40B4-BE49-F238E27FC236}">
                  <a16:creationId xmlns:a16="http://schemas.microsoft.com/office/drawing/2014/main" id="{27518739-D37F-F54D-BF5B-C0D2C005BD65}"/>
                </a:ext>
              </a:extLst>
            </p:cNvPr>
            <p:cNvSpPr>
              <a:spLocks noChangeShapeType="1"/>
            </p:cNvSpPr>
            <p:nvPr/>
          </p:nvSpPr>
          <p:spPr bwMode="auto">
            <a:xfrm>
              <a:off x="1440"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78" name="Line 4">
              <a:extLst>
                <a:ext uri="{FF2B5EF4-FFF2-40B4-BE49-F238E27FC236}">
                  <a16:creationId xmlns:a16="http://schemas.microsoft.com/office/drawing/2014/main" id="{F8610C93-0E24-E040-95EC-CBBB4F84DBD6}"/>
                </a:ext>
              </a:extLst>
            </p:cNvPr>
            <p:cNvSpPr>
              <a:spLocks noChangeShapeType="1"/>
            </p:cNvSpPr>
            <p:nvPr/>
          </p:nvSpPr>
          <p:spPr bwMode="auto">
            <a:xfrm>
              <a:off x="4320"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79" name="Line 5">
              <a:extLst>
                <a:ext uri="{FF2B5EF4-FFF2-40B4-BE49-F238E27FC236}">
                  <a16:creationId xmlns:a16="http://schemas.microsoft.com/office/drawing/2014/main" id="{0CD9A7C6-E60F-A84F-AC40-D926FDE2885A}"/>
                </a:ext>
              </a:extLst>
            </p:cNvPr>
            <p:cNvSpPr>
              <a:spLocks noChangeShapeType="1"/>
            </p:cNvSpPr>
            <p:nvPr/>
          </p:nvSpPr>
          <p:spPr bwMode="auto">
            <a:xfrm>
              <a:off x="768"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80" name="Line 6">
              <a:extLst>
                <a:ext uri="{FF2B5EF4-FFF2-40B4-BE49-F238E27FC236}">
                  <a16:creationId xmlns:a16="http://schemas.microsoft.com/office/drawing/2014/main" id="{4FD2D54C-3BD8-064A-9E1E-2297DE76FF62}"/>
                </a:ext>
              </a:extLst>
            </p:cNvPr>
            <p:cNvSpPr>
              <a:spLocks noChangeShapeType="1"/>
            </p:cNvSpPr>
            <p:nvPr/>
          </p:nvSpPr>
          <p:spPr bwMode="auto">
            <a:xfrm>
              <a:off x="4992"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sp>
        <p:nvSpPr>
          <p:cNvPr id="97283" name="Rectangle 7">
            <a:extLst>
              <a:ext uri="{FF2B5EF4-FFF2-40B4-BE49-F238E27FC236}">
                <a16:creationId xmlns:a16="http://schemas.microsoft.com/office/drawing/2014/main" id="{F22E02E7-FC2B-4C41-9F60-54E9CD8FA29D}"/>
              </a:ext>
            </a:extLst>
          </p:cNvPr>
          <p:cNvSpPr>
            <a:spLocks noGrp="1" noChangeArrowheads="1"/>
          </p:cNvSpPr>
          <p:nvPr>
            <p:ph type="title"/>
          </p:nvPr>
        </p:nvSpPr>
        <p:spPr>
          <a:xfrm>
            <a:off x="793750" y="0"/>
            <a:ext cx="7435850" cy="838200"/>
          </a:xfrm>
        </p:spPr>
        <p:txBody>
          <a:bodyPr/>
          <a:lstStyle/>
          <a:p>
            <a:pPr eaLnBrk="1" hangingPunct="1"/>
            <a:r>
              <a:rPr lang="en-US" altLang="nb-NO" dirty="0"/>
              <a:t>VPN Route Distribution</a:t>
            </a:r>
          </a:p>
        </p:txBody>
      </p:sp>
      <p:sp>
        <p:nvSpPr>
          <p:cNvPr id="97284" name="Rectangle 8">
            <a:extLst>
              <a:ext uri="{FF2B5EF4-FFF2-40B4-BE49-F238E27FC236}">
                <a16:creationId xmlns:a16="http://schemas.microsoft.com/office/drawing/2014/main" id="{92F812F0-47F7-EB42-B623-7E6A63C95994}"/>
              </a:ext>
            </a:extLst>
          </p:cNvPr>
          <p:cNvSpPr>
            <a:spLocks noGrp="1" noChangeArrowheads="1"/>
          </p:cNvSpPr>
          <p:nvPr>
            <p:ph type="body" idx="1"/>
          </p:nvPr>
        </p:nvSpPr>
        <p:spPr>
          <a:xfrm>
            <a:off x="655638" y="5334000"/>
            <a:ext cx="7878762" cy="1295400"/>
          </a:xfrm>
        </p:spPr>
        <p:txBody>
          <a:bodyPr/>
          <a:lstStyle/>
          <a:p>
            <a:pPr eaLnBrk="1" hangingPunct="1"/>
            <a:r>
              <a:rPr lang="en-US" altLang="nb-NO" sz="2000"/>
              <a:t>Full mesh of BGP sessions among all PE routers</a:t>
            </a:r>
          </a:p>
          <a:p>
            <a:pPr lvl="1" indent="0" eaLnBrk="1" hangingPunct="1"/>
            <a:r>
              <a:rPr lang="en-US" altLang="nb-NO" sz="1800">
                <a:ea typeface="ＭＳ Ｐゴシック" panose="020B0600070205080204" pitchFamily="34" charset="-128"/>
              </a:rPr>
              <a:t>Multi-Protocol BGP extensions (MP-iBGP)</a:t>
            </a:r>
          </a:p>
          <a:p>
            <a:pPr lvl="1" indent="0" eaLnBrk="1" hangingPunct="1"/>
            <a:r>
              <a:rPr lang="en-US" altLang="nb-NO" sz="1800">
                <a:ea typeface="ＭＳ Ｐゴシック" panose="020B0600070205080204" pitchFamily="34" charset="-128"/>
              </a:rPr>
              <a:t>Typically BGP Route Reflector (RR) used for improved scalability</a:t>
            </a:r>
          </a:p>
        </p:txBody>
      </p:sp>
      <p:sp>
        <p:nvSpPr>
          <p:cNvPr id="97285" name="Rectangle 9">
            <a:extLst>
              <a:ext uri="{FF2B5EF4-FFF2-40B4-BE49-F238E27FC236}">
                <a16:creationId xmlns:a16="http://schemas.microsoft.com/office/drawing/2014/main" id="{5E7D9842-F08C-B84A-8296-0AFBE4152296}"/>
              </a:ext>
            </a:extLst>
          </p:cNvPr>
          <p:cNvSpPr>
            <a:spLocks noChangeArrowheads="1"/>
          </p:cNvSpPr>
          <p:nvPr/>
        </p:nvSpPr>
        <p:spPr bwMode="auto">
          <a:xfrm>
            <a:off x="655638" y="5029200"/>
            <a:ext cx="7878762"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lstStyle>
            <a:lvl1pPr marL="236538" indent="-236538"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5000"/>
              </a:lnSpc>
              <a:spcBef>
                <a:spcPct val="50000"/>
              </a:spcBef>
              <a:buClr>
                <a:schemeClr val="tx2"/>
              </a:buClr>
              <a:buSzPct val="100000"/>
              <a:buFont typeface="Wingdings" pitchFamily="2" charset="2"/>
              <a:buChar char="§"/>
            </a:pPr>
            <a:endParaRPr lang="nb-NO" altLang="nb-NO" sz="1800"/>
          </a:p>
        </p:txBody>
      </p:sp>
      <p:sp>
        <p:nvSpPr>
          <p:cNvPr id="97286" name="Rectangle 10">
            <a:extLst>
              <a:ext uri="{FF2B5EF4-FFF2-40B4-BE49-F238E27FC236}">
                <a16:creationId xmlns:a16="http://schemas.microsoft.com/office/drawing/2014/main" id="{A28CCFE7-D78D-C74D-8609-BA0A22AFA52A}"/>
              </a:ext>
            </a:extLst>
          </p:cNvPr>
          <p:cNvSpPr>
            <a:spLocks noChangeArrowheads="1"/>
          </p:cNvSpPr>
          <p:nvPr/>
        </p:nvSpPr>
        <p:spPr bwMode="auto">
          <a:xfrm>
            <a:off x="2286000" y="1524000"/>
            <a:ext cx="4572000" cy="3581400"/>
          </a:xfrm>
          <a:prstGeom prst="rect">
            <a:avLst/>
          </a:prstGeom>
          <a:solidFill>
            <a:srgbClr val="FFFF99">
              <a:alpha val="5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pic>
        <p:nvPicPr>
          <p:cNvPr id="97287" name="Picture 11">
            <a:extLst>
              <a:ext uri="{FF2B5EF4-FFF2-40B4-BE49-F238E27FC236}">
                <a16:creationId xmlns:a16="http://schemas.microsoft.com/office/drawing/2014/main" id="{37C63B16-77FA-1542-A4D6-5F1EA908A390}"/>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2120900"/>
            <a:ext cx="4495800" cy="26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8" name="Line 12">
            <a:extLst>
              <a:ext uri="{FF2B5EF4-FFF2-40B4-BE49-F238E27FC236}">
                <a16:creationId xmlns:a16="http://schemas.microsoft.com/office/drawing/2014/main" id="{0B27DFE5-224F-9F4E-B750-004CC992BBEF}"/>
              </a:ext>
            </a:extLst>
          </p:cNvPr>
          <p:cNvSpPr>
            <a:spLocks noChangeShapeType="1"/>
          </p:cNvSpPr>
          <p:nvPr/>
        </p:nvSpPr>
        <p:spPr bwMode="auto">
          <a:xfrm>
            <a:off x="2590800" y="3111500"/>
            <a:ext cx="12192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89" name="Line 13">
            <a:extLst>
              <a:ext uri="{FF2B5EF4-FFF2-40B4-BE49-F238E27FC236}">
                <a16:creationId xmlns:a16="http://schemas.microsoft.com/office/drawing/2014/main" id="{93F532E9-48B4-A847-AC69-5DA6AA27AA32}"/>
              </a:ext>
            </a:extLst>
          </p:cNvPr>
          <p:cNvSpPr>
            <a:spLocks noChangeShapeType="1"/>
          </p:cNvSpPr>
          <p:nvPr/>
        </p:nvSpPr>
        <p:spPr bwMode="auto">
          <a:xfrm>
            <a:off x="5334000" y="31115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0" name="Line 14">
            <a:extLst>
              <a:ext uri="{FF2B5EF4-FFF2-40B4-BE49-F238E27FC236}">
                <a16:creationId xmlns:a16="http://schemas.microsoft.com/office/drawing/2014/main" id="{BA2BD72F-F032-DE42-B0A6-FFA92BF414F3}"/>
              </a:ext>
            </a:extLst>
          </p:cNvPr>
          <p:cNvSpPr>
            <a:spLocks noChangeShapeType="1"/>
          </p:cNvSpPr>
          <p:nvPr/>
        </p:nvSpPr>
        <p:spPr bwMode="auto">
          <a:xfrm>
            <a:off x="2514600" y="4102100"/>
            <a:ext cx="13716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1" name="Line 15">
            <a:extLst>
              <a:ext uri="{FF2B5EF4-FFF2-40B4-BE49-F238E27FC236}">
                <a16:creationId xmlns:a16="http://schemas.microsoft.com/office/drawing/2014/main" id="{80946717-D98D-8148-9A7D-49FD1AFC050B}"/>
              </a:ext>
            </a:extLst>
          </p:cNvPr>
          <p:cNvSpPr>
            <a:spLocks noChangeShapeType="1"/>
          </p:cNvSpPr>
          <p:nvPr/>
        </p:nvSpPr>
        <p:spPr bwMode="auto">
          <a:xfrm>
            <a:off x="5334000" y="41021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97292" name="Group 16">
            <a:extLst>
              <a:ext uri="{FF2B5EF4-FFF2-40B4-BE49-F238E27FC236}">
                <a16:creationId xmlns:a16="http://schemas.microsoft.com/office/drawing/2014/main" id="{01E7D9E5-9EB5-0F49-969E-6EFF91ED2804}"/>
              </a:ext>
            </a:extLst>
          </p:cNvPr>
          <p:cNvGrpSpPr>
            <a:grpSpLocks/>
          </p:cNvGrpSpPr>
          <p:nvPr/>
        </p:nvGrpSpPr>
        <p:grpSpPr bwMode="auto">
          <a:xfrm>
            <a:off x="3886200" y="3111500"/>
            <a:ext cx="1371600" cy="990600"/>
            <a:chOff x="2496" y="1632"/>
            <a:chExt cx="864" cy="624"/>
          </a:xfrm>
        </p:grpSpPr>
        <p:sp>
          <p:nvSpPr>
            <p:cNvPr id="97374" name="Rectangle 17">
              <a:extLst>
                <a:ext uri="{FF2B5EF4-FFF2-40B4-BE49-F238E27FC236}">
                  <a16:creationId xmlns:a16="http://schemas.microsoft.com/office/drawing/2014/main" id="{721F51D0-D53E-9647-8AD7-95AC37906F1E}"/>
                </a:ext>
              </a:extLst>
            </p:cNvPr>
            <p:cNvSpPr>
              <a:spLocks noChangeArrowheads="1"/>
            </p:cNvSpPr>
            <p:nvPr/>
          </p:nvSpPr>
          <p:spPr bwMode="auto">
            <a:xfrm>
              <a:off x="2496" y="1632"/>
              <a:ext cx="864" cy="624"/>
            </a:xfrm>
            <a:prstGeom prst="rect">
              <a:avLst/>
            </a:prstGeom>
            <a:noFill/>
            <a:ln w="222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7375" name="Line 18">
              <a:extLst>
                <a:ext uri="{FF2B5EF4-FFF2-40B4-BE49-F238E27FC236}">
                  <a16:creationId xmlns:a16="http://schemas.microsoft.com/office/drawing/2014/main" id="{CC057DF6-773B-864C-858E-4CF4D64B87F1}"/>
                </a:ext>
              </a:extLst>
            </p:cNvPr>
            <p:cNvSpPr>
              <a:spLocks noChangeShapeType="1"/>
            </p:cNvSpPr>
            <p:nvPr/>
          </p:nvSpPr>
          <p:spPr bwMode="auto">
            <a:xfrm flipV="1">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6" name="Line 19">
              <a:extLst>
                <a:ext uri="{FF2B5EF4-FFF2-40B4-BE49-F238E27FC236}">
                  <a16:creationId xmlns:a16="http://schemas.microsoft.com/office/drawing/2014/main" id="{7F182E2A-02CB-DE4B-B5D6-B83E8459125B}"/>
                </a:ext>
              </a:extLst>
            </p:cNvPr>
            <p:cNvSpPr>
              <a:spLocks noChangeShapeType="1"/>
            </p:cNvSpPr>
            <p:nvPr/>
          </p:nvSpPr>
          <p:spPr bwMode="auto">
            <a:xfrm>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97293" name="Line 20">
            <a:extLst>
              <a:ext uri="{FF2B5EF4-FFF2-40B4-BE49-F238E27FC236}">
                <a16:creationId xmlns:a16="http://schemas.microsoft.com/office/drawing/2014/main" id="{C1071317-8AD6-9247-815C-2463482F2E73}"/>
              </a:ext>
            </a:extLst>
          </p:cNvPr>
          <p:cNvSpPr>
            <a:spLocks noChangeShapeType="1"/>
          </p:cNvSpPr>
          <p:nvPr/>
        </p:nvSpPr>
        <p:spPr bwMode="auto">
          <a:xfrm>
            <a:off x="1371600" y="31115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4" name="Line 21">
            <a:extLst>
              <a:ext uri="{FF2B5EF4-FFF2-40B4-BE49-F238E27FC236}">
                <a16:creationId xmlns:a16="http://schemas.microsoft.com/office/drawing/2014/main" id="{E3D60E46-6A97-4C4C-981E-BD96A7E85B7A}"/>
              </a:ext>
            </a:extLst>
          </p:cNvPr>
          <p:cNvSpPr>
            <a:spLocks noChangeShapeType="1"/>
          </p:cNvSpPr>
          <p:nvPr/>
        </p:nvSpPr>
        <p:spPr bwMode="auto">
          <a:xfrm>
            <a:off x="1371600" y="41021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5" name="Line 22">
            <a:extLst>
              <a:ext uri="{FF2B5EF4-FFF2-40B4-BE49-F238E27FC236}">
                <a16:creationId xmlns:a16="http://schemas.microsoft.com/office/drawing/2014/main" id="{316663F6-7351-414C-941D-92218C347BC7}"/>
              </a:ext>
            </a:extLst>
          </p:cNvPr>
          <p:cNvSpPr>
            <a:spLocks noChangeShapeType="1"/>
          </p:cNvSpPr>
          <p:nvPr/>
        </p:nvSpPr>
        <p:spPr bwMode="auto">
          <a:xfrm>
            <a:off x="6858000" y="31115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6" name="Line 23">
            <a:extLst>
              <a:ext uri="{FF2B5EF4-FFF2-40B4-BE49-F238E27FC236}">
                <a16:creationId xmlns:a16="http://schemas.microsoft.com/office/drawing/2014/main" id="{B8A7268A-EB5B-3D41-A2AA-6E705B7CFE80}"/>
              </a:ext>
            </a:extLst>
          </p:cNvPr>
          <p:cNvSpPr>
            <a:spLocks noChangeShapeType="1"/>
          </p:cNvSpPr>
          <p:nvPr/>
        </p:nvSpPr>
        <p:spPr bwMode="auto">
          <a:xfrm>
            <a:off x="6858000" y="41021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97297" name="Group 24">
            <a:extLst>
              <a:ext uri="{FF2B5EF4-FFF2-40B4-BE49-F238E27FC236}">
                <a16:creationId xmlns:a16="http://schemas.microsoft.com/office/drawing/2014/main" id="{B846E602-DF81-1B4D-B69A-92E9C3711E07}"/>
              </a:ext>
            </a:extLst>
          </p:cNvPr>
          <p:cNvGrpSpPr>
            <a:grpSpLocks/>
          </p:cNvGrpSpPr>
          <p:nvPr/>
        </p:nvGrpSpPr>
        <p:grpSpPr bwMode="auto">
          <a:xfrm>
            <a:off x="2438400" y="3048000"/>
            <a:ext cx="3962400" cy="1981200"/>
            <a:chOff x="1536" y="1680"/>
            <a:chExt cx="2496" cy="1248"/>
          </a:xfrm>
        </p:grpSpPr>
        <p:grpSp>
          <p:nvGrpSpPr>
            <p:cNvPr id="97360" name="Group 25">
              <a:extLst>
                <a:ext uri="{FF2B5EF4-FFF2-40B4-BE49-F238E27FC236}">
                  <a16:creationId xmlns:a16="http://schemas.microsoft.com/office/drawing/2014/main" id="{FF7397F8-BFC3-554C-AE98-6C84E71DA87E}"/>
                </a:ext>
              </a:extLst>
            </p:cNvPr>
            <p:cNvGrpSpPr>
              <a:grpSpLocks/>
            </p:cNvGrpSpPr>
            <p:nvPr/>
          </p:nvGrpSpPr>
          <p:grpSpPr bwMode="auto">
            <a:xfrm>
              <a:off x="1728" y="1680"/>
              <a:ext cx="2304" cy="624"/>
              <a:chOff x="1728" y="1680"/>
              <a:chExt cx="2304" cy="624"/>
            </a:xfrm>
          </p:grpSpPr>
          <p:sp>
            <p:nvSpPr>
              <p:cNvPr id="97364" name="Line 26">
                <a:extLst>
                  <a:ext uri="{FF2B5EF4-FFF2-40B4-BE49-F238E27FC236}">
                    <a16:creationId xmlns:a16="http://schemas.microsoft.com/office/drawing/2014/main" id="{2D3324DC-FC5D-9847-BE9E-F405CA8BBA65}"/>
                  </a:ext>
                </a:extLst>
              </p:cNvPr>
              <p:cNvSpPr>
                <a:spLocks noChangeShapeType="1"/>
              </p:cNvSpPr>
              <p:nvPr/>
            </p:nvSpPr>
            <p:spPr bwMode="auto">
              <a:xfrm>
                <a:off x="1728"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5" name="Line 27">
                <a:extLst>
                  <a:ext uri="{FF2B5EF4-FFF2-40B4-BE49-F238E27FC236}">
                    <a16:creationId xmlns:a16="http://schemas.microsoft.com/office/drawing/2014/main" id="{B5C5EA20-EDCE-1240-B6BE-B67EBCA6B03B}"/>
                  </a:ext>
                </a:extLst>
              </p:cNvPr>
              <p:cNvSpPr>
                <a:spLocks noChangeShapeType="1"/>
              </p:cNvSpPr>
              <p:nvPr/>
            </p:nvSpPr>
            <p:spPr bwMode="auto">
              <a:xfrm>
                <a:off x="1728"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6" name="Line 28">
                <a:extLst>
                  <a:ext uri="{FF2B5EF4-FFF2-40B4-BE49-F238E27FC236}">
                    <a16:creationId xmlns:a16="http://schemas.microsoft.com/office/drawing/2014/main" id="{122888CA-4E02-3840-950D-15EE0D5B9B01}"/>
                  </a:ext>
                </a:extLst>
              </p:cNvPr>
              <p:cNvSpPr>
                <a:spLocks noChangeShapeType="1"/>
              </p:cNvSpPr>
              <p:nvPr/>
            </p:nvSpPr>
            <p:spPr bwMode="auto">
              <a:xfrm>
                <a:off x="2544" y="2304"/>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7" name="Line 29">
                <a:extLst>
                  <a:ext uri="{FF2B5EF4-FFF2-40B4-BE49-F238E27FC236}">
                    <a16:creationId xmlns:a16="http://schemas.microsoft.com/office/drawing/2014/main" id="{3CAA159F-1A9B-004C-AAFA-9392C0B552B8}"/>
                  </a:ext>
                </a:extLst>
              </p:cNvPr>
              <p:cNvSpPr>
                <a:spLocks noChangeShapeType="1"/>
              </p:cNvSpPr>
              <p:nvPr/>
            </p:nvSpPr>
            <p:spPr bwMode="auto">
              <a:xfrm>
                <a:off x="2544" y="1680"/>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8" name="Line 30">
                <a:extLst>
                  <a:ext uri="{FF2B5EF4-FFF2-40B4-BE49-F238E27FC236}">
                    <a16:creationId xmlns:a16="http://schemas.microsoft.com/office/drawing/2014/main" id="{872C7A83-BE39-2346-80E9-641D81BD7757}"/>
                  </a:ext>
                </a:extLst>
              </p:cNvPr>
              <p:cNvSpPr>
                <a:spLocks noChangeShapeType="1"/>
              </p:cNvSpPr>
              <p:nvPr/>
            </p:nvSpPr>
            <p:spPr bwMode="auto">
              <a:xfrm>
                <a:off x="3456"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9" name="Line 31">
                <a:extLst>
                  <a:ext uri="{FF2B5EF4-FFF2-40B4-BE49-F238E27FC236}">
                    <a16:creationId xmlns:a16="http://schemas.microsoft.com/office/drawing/2014/main" id="{9705933A-3C8D-4B43-AFBF-8AD6C938252C}"/>
                  </a:ext>
                </a:extLst>
              </p:cNvPr>
              <p:cNvSpPr>
                <a:spLocks noChangeShapeType="1"/>
              </p:cNvSpPr>
              <p:nvPr/>
            </p:nvSpPr>
            <p:spPr bwMode="auto">
              <a:xfrm>
                <a:off x="3456"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0" name="Line 32">
                <a:extLst>
                  <a:ext uri="{FF2B5EF4-FFF2-40B4-BE49-F238E27FC236}">
                    <a16:creationId xmlns:a16="http://schemas.microsoft.com/office/drawing/2014/main" id="{66B775AF-2AF1-E148-AA7B-7DE9687E8DE3}"/>
                  </a:ext>
                </a:extLst>
              </p:cNvPr>
              <p:cNvSpPr>
                <a:spLocks noChangeShapeType="1"/>
              </p:cNvSpPr>
              <p:nvPr/>
            </p:nvSpPr>
            <p:spPr bwMode="auto">
              <a:xfrm flipV="1">
                <a:off x="240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1" name="Line 33">
                <a:extLst>
                  <a:ext uri="{FF2B5EF4-FFF2-40B4-BE49-F238E27FC236}">
                    <a16:creationId xmlns:a16="http://schemas.microsoft.com/office/drawing/2014/main" id="{1CBB4A4E-6A53-9541-BFCB-636CD8EA378A}"/>
                  </a:ext>
                </a:extLst>
              </p:cNvPr>
              <p:cNvSpPr>
                <a:spLocks noChangeShapeType="1"/>
              </p:cNvSpPr>
              <p:nvPr/>
            </p:nvSpPr>
            <p:spPr bwMode="auto">
              <a:xfrm flipV="1">
                <a:off x="336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2" name="Line 34">
                <a:extLst>
                  <a:ext uri="{FF2B5EF4-FFF2-40B4-BE49-F238E27FC236}">
                    <a16:creationId xmlns:a16="http://schemas.microsoft.com/office/drawing/2014/main" id="{B568C72B-B1E3-4441-A076-65586234043E}"/>
                  </a:ext>
                </a:extLst>
              </p:cNvPr>
              <p:cNvSpPr>
                <a:spLocks noChangeShapeType="1"/>
              </p:cNvSpPr>
              <p:nvPr/>
            </p:nvSpPr>
            <p:spPr bwMode="auto">
              <a:xfrm flipH="1" flipV="1">
                <a:off x="2592" y="1776"/>
                <a:ext cx="672" cy="48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3" name="Line 35">
                <a:extLst>
                  <a:ext uri="{FF2B5EF4-FFF2-40B4-BE49-F238E27FC236}">
                    <a16:creationId xmlns:a16="http://schemas.microsoft.com/office/drawing/2014/main" id="{498F4F42-7C64-874F-B85A-60B636805525}"/>
                  </a:ext>
                </a:extLst>
              </p:cNvPr>
              <p:cNvSpPr>
                <a:spLocks noChangeShapeType="1"/>
              </p:cNvSpPr>
              <p:nvPr/>
            </p:nvSpPr>
            <p:spPr bwMode="auto">
              <a:xfrm flipH="1">
                <a:off x="2544" y="1776"/>
                <a:ext cx="624" cy="432"/>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97361" name="Group 36">
              <a:extLst>
                <a:ext uri="{FF2B5EF4-FFF2-40B4-BE49-F238E27FC236}">
                  <a16:creationId xmlns:a16="http://schemas.microsoft.com/office/drawing/2014/main" id="{8FF805EA-1C78-6649-BCA4-15888406F0A2}"/>
                </a:ext>
              </a:extLst>
            </p:cNvPr>
            <p:cNvGrpSpPr>
              <a:grpSpLocks/>
            </p:cNvGrpSpPr>
            <p:nvPr/>
          </p:nvGrpSpPr>
          <p:grpSpPr bwMode="auto">
            <a:xfrm>
              <a:off x="1536" y="2761"/>
              <a:ext cx="1326" cy="167"/>
              <a:chOff x="1536" y="2761"/>
              <a:chExt cx="1326" cy="167"/>
            </a:xfrm>
          </p:grpSpPr>
          <p:sp>
            <p:nvSpPr>
              <p:cNvPr id="97362" name="Text Box 37">
                <a:extLst>
                  <a:ext uri="{FF2B5EF4-FFF2-40B4-BE49-F238E27FC236}">
                    <a16:creationId xmlns:a16="http://schemas.microsoft.com/office/drawing/2014/main" id="{2A99017F-B7DF-664D-BE2D-0F2787519A2E}"/>
                  </a:ext>
                </a:extLst>
              </p:cNvPr>
              <p:cNvSpPr txBox="1">
                <a:spLocks noChangeArrowheads="1"/>
              </p:cNvSpPr>
              <p:nvPr/>
            </p:nvSpPr>
            <p:spPr bwMode="auto">
              <a:xfrm>
                <a:off x="1776" y="2761"/>
                <a:ext cx="1086"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Label switched traffic</a:t>
                </a:r>
              </a:p>
            </p:txBody>
          </p:sp>
          <p:sp>
            <p:nvSpPr>
              <p:cNvPr id="97363" name="Line 38">
                <a:extLst>
                  <a:ext uri="{FF2B5EF4-FFF2-40B4-BE49-F238E27FC236}">
                    <a16:creationId xmlns:a16="http://schemas.microsoft.com/office/drawing/2014/main" id="{9F9DD802-3F31-9440-A896-95CD4D16BE70}"/>
                  </a:ext>
                </a:extLst>
              </p:cNvPr>
              <p:cNvSpPr>
                <a:spLocks noChangeShapeType="1"/>
              </p:cNvSpPr>
              <p:nvPr/>
            </p:nvSpPr>
            <p:spPr bwMode="auto">
              <a:xfrm>
                <a:off x="1536" y="2845"/>
                <a:ext cx="240" cy="0"/>
              </a:xfrm>
              <a:prstGeom prst="line">
                <a:avLst/>
              </a:prstGeom>
              <a:noFill/>
              <a:ln w="19050">
                <a:solidFill>
                  <a:schemeClr val="accent2"/>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grpSp>
      <p:grpSp>
        <p:nvGrpSpPr>
          <p:cNvPr id="97298" name="Group 39">
            <a:extLst>
              <a:ext uri="{FF2B5EF4-FFF2-40B4-BE49-F238E27FC236}">
                <a16:creationId xmlns:a16="http://schemas.microsoft.com/office/drawing/2014/main" id="{87402C7B-7058-C645-9E91-9F81D62B826C}"/>
              </a:ext>
            </a:extLst>
          </p:cNvPr>
          <p:cNvGrpSpPr>
            <a:grpSpLocks/>
          </p:cNvGrpSpPr>
          <p:nvPr/>
        </p:nvGrpSpPr>
        <p:grpSpPr bwMode="auto">
          <a:xfrm>
            <a:off x="5029200" y="2501900"/>
            <a:ext cx="484188" cy="825500"/>
            <a:chOff x="3216" y="1248"/>
            <a:chExt cx="305" cy="520"/>
          </a:xfrm>
        </p:grpSpPr>
        <p:pic>
          <p:nvPicPr>
            <p:cNvPr id="97358" name="Picture 40">
              <a:extLst>
                <a:ext uri="{FF2B5EF4-FFF2-40B4-BE49-F238E27FC236}">
                  <a16:creationId xmlns:a16="http://schemas.microsoft.com/office/drawing/2014/main" id="{5E643E8B-D8AA-D94D-9D77-2DBB8B9821D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9" name="Rectangle 41">
              <a:extLst>
                <a:ext uri="{FF2B5EF4-FFF2-40B4-BE49-F238E27FC236}">
                  <a16:creationId xmlns:a16="http://schemas.microsoft.com/office/drawing/2014/main" id="{557F4B27-B083-7A4A-837B-EE473BF76E74}"/>
                </a:ext>
              </a:extLst>
            </p:cNvPr>
            <p:cNvSpPr>
              <a:spLocks noChangeArrowheads="1"/>
            </p:cNvSpPr>
            <p:nvPr/>
          </p:nvSpPr>
          <p:spPr bwMode="auto">
            <a:xfrm>
              <a:off x="3261"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97299" name="Group 42">
            <a:extLst>
              <a:ext uri="{FF2B5EF4-FFF2-40B4-BE49-F238E27FC236}">
                <a16:creationId xmlns:a16="http://schemas.microsoft.com/office/drawing/2014/main" id="{FA645150-20C3-9841-A7E0-C2BDC393E177}"/>
              </a:ext>
            </a:extLst>
          </p:cNvPr>
          <p:cNvGrpSpPr>
            <a:grpSpLocks/>
          </p:cNvGrpSpPr>
          <p:nvPr/>
        </p:nvGrpSpPr>
        <p:grpSpPr bwMode="auto">
          <a:xfrm>
            <a:off x="5029200" y="3733800"/>
            <a:ext cx="484188" cy="825500"/>
            <a:chOff x="3216" y="2024"/>
            <a:chExt cx="305" cy="520"/>
          </a:xfrm>
        </p:grpSpPr>
        <p:pic>
          <p:nvPicPr>
            <p:cNvPr id="97356" name="Picture 43">
              <a:extLst>
                <a:ext uri="{FF2B5EF4-FFF2-40B4-BE49-F238E27FC236}">
                  <a16:creationId xmlns:a16="http://schemas.microsoft.com/office/drawing/2014/main" id="{D802A8E6-00FE-9F4E-867A-1F7BA6C835D4}"/>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7" name="Rectangle 44">
              <a:extLst>
                <a:ext uri="{FF2B5EF4-FFF2-40B4-BE49-F238E27FC236}">
                  <a16:creationId xmlns:a16="http://schemas.microsoft.com/office/drawing/2014/main" id="{10306E3E-4325-B74A-8962-8B120CDFA9B8}"/>
                </a:ext>
              </a:extLst>
            </p:cNvPr>
            <p:cNvSpPr>
              <a:spLocks noChangeArrowheads="1"/>
            </p:cNvSpPr>
            <p:nvPr/>
          </p:nvSpPr>
          <p:spPr bwMode="auto">
            <a:xfrm>
              <a:off x="3261"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97300" name="Group 45">
            <a:extLst>
              <a:ext uri="{FF2B5EF4-FFF2-40B4-BE49-F238E27FC236}">
                <a16:creationId xmlns:a16="http://schemas.microsoft.com/office/drawing/2014/main" id="{551AE3D4-9B2D-A740-A6C1-205FE88F8DFF}"/>
              </a:ext>
            </a:extLst>
          </p:cNvPr>
          <p:cNvGrpSpPr>
            <a:grpSpLocks/>
          </p:cNvGrpSpPr>
          <p:nvPr/>
        </p:nvGrpSpPr>
        <p:grpSpPr bwMode="auto">
          <a:xfrm>
            <a:off x="3630613" y="2501900"/>
            <a:ext cx="484187" cy="825500"/>
            <a:chOff x="2335" y="1248"/>
            <a:chExt cx="305" cy="520"/>
          </a:xfrm>
        </p:grpSpPr>
        <p:pic>
          <p:nvPicPr>
            <p:cNvPr id="97354" name="Picture 46">
              <a:extLst>
                <a:ext uri="{FF2B5EF4-FFF2-40B4-BE49-F238E27FC236}">
                  <a16:creationId xmlns:a16="http://schemas.microsoft.com/office/drawing/2014/main" id="{FA23A17F-2D32-6F4A-8224-7C2A8328A1FE}"/>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5" name="Rectangle 47">
              <a:extLst>
                <a:ext uri="{FF2B5EF4-FFF2-40B4-BE49-F238E27FC236}">
                  <a16:creationId xmlns:a16="http://schemas.microsoft.com/office/drawing/2014/main" id="{00746D9E-3AE2-9744-9D88-219450E429BE}"/>
                </a:ext>
              </a:extLst>
            </p:cNvPr>
            <p:cNvSpPr>
              <a:spLocks noChangeArrowheads="1"/>
            </p:cNvSpPr>
            <p:nvPr/>
          </p:nvSpPr>
          <p:spPr bwMode="auto">
            <a:xfrm>
              <a:off x="2380"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97301" name="Group 48">
            <a:extLst>
              <a:ext uri="{FF2B5EF4-FFF2-40B4-BE49-F238E27FC236}">
                <a16:creationId xmlns:a16="http://schemas.microsoft.com/office/drawing/2014/main" id="{C6F97973-F882-1745-ACA5-AA259081B91F}"/>
              </a:ext>
            </a:extLst>
          </p:cNvPr>
          <p:cNvGrpSpPr>
            <a:grpSpLocks/>
          </p:cNvGrpSpPr>
          <p:nvPr/>
        </p:nvGrpSpPr>
        <p:grpSpPr bwMode="auto">
          <a:xfrm>
            <a:off x="3630613" y="3733800"/>
            <a:ext cx="484187" cy="825500"/>
            <a:chOff x="2335" y="2024"/>
            <a:chExt cx="305" cy="520"/>
          </a:xfrm>
        </p:grpSpPr>
        <p:pic>
          <p:nvPicPr>
            <p:cNvPr id="97352" name="Picture 49">
              <a:extLst>
                <a:ext uri="{FF2B5EF4-FFF2-40B4-BE49-F238E27FC236}">
                  <a16:creationId xmlns:a16="http://schemas.microsoft.com/office/drawing/2014/main" id="{FEDD44DE-2C01-104B-8092-860F134B097F}"/>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3" name="Rectangle 50">
              <a:extLst>
                <a:ext uri="{FF2B5EF4-FFF2-40B4-BE49-F238E27FC236}">
                  <a16:creationId xmlns:a16="http://schemas.microsoft.com/office/drawing/2014/main" id="{EEAEA125-CE43-EA49-BFD9-8EE03B45D6A4}"/>
                </a:ext>
              </a:extLst>
            </p:cNvPr>
            <p:cNvSpPr>
              <a:spLocks noChangeArrowheads="1"/>
            </p:cNvSpPr>
            <p:nvPr/>
          </p:nvSpPr>
          <p:spPr bwMode="auto">
            <a:xfrm>
              <a:off x="2380"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97302" name="Group 51">
            <a:extLst>
              <a:ext uri="{FF2B5EF4-FFF2-40B4-BE49-F238E27FC236}">
                <a16:creationId xmlns:a16="http://schemas.microsoft.com/office/drawing/2014/main" id="{FD642E54-433E-9549-AC52-C0FD77319862}"/>
              </a:ext>
            </a:extLst>
          </p:cNvPr>
          <p:cNvGrpSpPr>
            <a:grpSpLocks/>
          </p:cNvGrpSpPr>
          <p:nvPr/>
        </p:nvGrpSpPr>
        <p:grpSpPr bwMode="auto">
          <a:xfrm>
            <a:off x="2203450" y="2633663"/>
            <a:ext cx="585788" cy="630237"/>
            <a:chOff x="1436" y="1331"/>
            <a:chExt cx="369" cy="397"/>
          </a:xfrm>
        </p:grpSpPr>
        <p:pic>
          <p:nvPicPr>
            <p:cNvPr id="97350" name="Picture 52">
              <a:extLst>
                <a:ext uri="{FF2B5EF4-FFF2-40B4-BE49-F238E27FC236}">
                  <a16:creationId xmlns:a16="http://schemas.microsoft.com/office/drawing/2014/main" id="{E131EF33-CB1D-2D40-9CE0-30169CD630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1" name="Rectangle 53">
              <a:extLst>
                <a:ext uri="{FF2B5EF4-FFF2-40B4-BE49-F238E27FC236}">
                  <a16:creationId xmlns:a16="http://schemas.microsoft.com/office/drawing/2014/main" id="{38BD106E-5AEA-3E43-AC7B-DE56D2001F0F}"/>
                </a:ext>
              </a:extLst>
            </p:cNvPr>
            <p:cNvSpPr>
              <a:spLocks noChangeArrowheads="1"/>
            </p:cNvSpPr>
            <p:nvPr/>
          </p:nvSpPr>
          <p:spPr bwMode="auto">
            <a:xfrm>
              <a:off x="1470"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97303" name="Group 54">
            <a:extLst>
              <a:ext uri="{FF2B5EF4-FFF2-40B4-BE49-F238E27FC236}">
                <a16:creationId xmlns:a16="http://schemas.microsoft.com/office/drawing/2014/main" id="{CDCD4078-8BD0-1D43-B102-5F9BE2145D39}"/>
              </a:ext>
            </a:extLst>
          </p:cNvPr>
          <p:cNvGrpSpPr>
            <a:grpSpLocks/>
          </p:cNvGrpSpPr>
          <p:nvPr/>
        </p:nvGrpSpPr>
        <p:grpSpPr bwMode="auto">
          <a:xfrm>
            <a:off x="2209800" y="3908425"/>
            <a:ext cx="585788" cy="650875"/>
            <a:chOff x="1440" y="2134"/>
            <a:chExt cx="369" cy="410"/>
          </a:xfrm>
        </p:grpSpPr>
        <p:pic>
          <p:nvPicPr>
            <p:cNvPr id="97348" name="Picture 55">
              <a:extLst>
                <a:ext uri="{FF2B5EF4-FFF2-40B4-BE49-F238E27FC236}">
                  <a16:creationId xmlns:a16="http://schemas.microsoft.com/office/drawing/2014/main" id="{2520D920-DC4A-4D49-8B29-A27BEE5D396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0"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49" name="Rectangle 56">
              <a:extLst>
                <a:ext uri="{FF2B5EF4-FFF2-40B4-BE49-F238E27FC236}">
                  <a16:creationId xmlns:a16="http://schemas.microsoft.com/office/drawing/2014/main" id="{5AE837DF-E1A5-7647-8E24-D4CC04819A33}"/>
                </a:ext>
              </a:extLst>
            </p:cNvPr>
            <p:cNvSpPr>
              <a:spLocks noChangeArrowheads="1"/>
            </p:cNvSpPr>
            <p:nvPr/>
          </p:nvSpPr>
          <p:spPr bwMode="auto">
            <a:xfrm>
              <a:off x="1474" y="2339"/>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97304" name="Group 57">
            <a:extLst>
              <a:ext uri="{FF2B5EF4-FFF2-40B4-BE49-F238E27FC236}">
                <a16:creationId xmlns:a16="http://schemas.microsoft.com/office/drawing/2014/main" id="{99F93D1A-8D1A-D643-9613-FEF378F01ABC}"/>
              </a:ext>
            </a:extLst>
          </p:cNvPr>
          <p:cNvGrpSpPr>
            <a:grpSpLocks/>
          </p:cNvGrpSpPr>
          <p:nvPr/>
        </p:nvGrpSpPr>
        <p:grpSpPr bwMode="auto">
          <a:xfrm>
            <a:off x="6324600" y="3908425"/>
            <a:ext cx="585788" cy="671513"/>
            <a:chOff x="4032" y="2134"/>
            <a:chExt cx="369" cy="423"/>
          </a:xfrm>
        </p:grpSpPr>
        <p:pic>
          <p:nvPicPr>
            <p:cNvPr id="97346" name="Picture 58">
              <a:extLst>
                <a:ext uri="{FF2B5EF4-FFF2-40B4-BE49-F238E27FC236}">
                  <a16:creationId xmlns:a16="http://schemas.microsoft.com/office/drawing/2014/main" id="{B8960760-72CD-5D41-939D-EC72BC99A9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2"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47" name="Rectangle 59">
              <a:extLst>
                <a:ext uri="{FF2B5EF4-FFF2-40B4-BE49-F238E27FC236}">
                  <a16:creationId xmlns:a16="http://schemas.microsoft.com/office/drawing/2014/main" id="{56C115C0-5EAF-F247-A224-59BDB5A85054}"/>
                </a:ext>
              </a:extLst>
            </p:cNvPr>
            <p:cNvSpPr>
              <a:spLocks noChangeArrowheads="1"/>
            </p:cNvSpPr>
            <p:nvPr/>
          </p:nvSpPr>
          <p:spPr bwMode="auto">
            <a:xfrm>
              <a:off x="4067" y="2352"/>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97305" name="Group 60">
            <a:extLst>
              <a:ext uri="{FF2B5EF4-FFF2-40B4-BE49-F238E27FC236}">
                <a16:creationId xmlns:a16="http://schemas.microsoft.com/office/drawing/2014/main" id="{250281A0-1F67-6B4B-B198-92240DE1FEF7}"/>
              </a:ext>
            </a:extLst>
          </p:cNvPr>
          <p:cNvGrpSpPr>
            <a:grpSpLocks/>
          </p:cNvGrpSpPr>
          <p:nvPr/>
        </p:nvGrpSpPr>
        <p:grpSpPr bwMode="auto">
          <a:xfrm>
            <a:off x="6324600" y="2633663"/>
            <a:ext cx="585788" cy="630237"/>
            <a:chOff x="4032" y="1331"/>
            <a:chExt cx="369" cy="397"/>
          </a:xfrm>
        </p:grpSpPr>
        <p:pic>
          <p:nvPicPr>
            <p:cNvPr id="97344" name="Picture 61">
              <a:extLst>
                <a:ext uri="{FF2B5EF4-FFF2-40B4-BE49-F238E27FC236}">
                  <a16:creationId xmlns:a16="http://schemas.microsoft.com/office/drawing/2014/main" id="{B55494F3-75E6-8543-A39E-054CECC7F28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45" name="Rectangle 62">
              <a:extLst>
                <a:ext uri="{FF2B5EF4-FFF2-40B4-BE49-F238E27FC236}">
                  <a16:creationId xmlns:a16="http://schemas.microsoft.com/office/drawing/2014/main" id="{83FFEF74-FBCD-8444-BBD6-E4D1BC748446}"/>
                </a:ext>
              </a:extLst>
            </p:cNvPr>
            <p:cNvSpPr>
              <a:spLocks noChangeArrowheads="1"/>
            </p:cNvSpPr>
            <p:nvPr/>
          </p:nvSpPr>
          <p:spPr bwMode="auto">
            <a:xfrm>
              <a:off x="4067"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97306" name="Group 63">
            <a:extLst>
              <a:ext uri="{FF2B5EF4-FFF2-40B4-BE49-F238E27FC236}">
                <a16:creationId xmlns:a16="http://schemas.microsoft.com/office/drawing/2014/main" id="{89AD7AF5-AA00-3448-B202-EDA854EFFCE8}"/>
              </a:ext>
            </a:extLst>
          </p:cNvPr>
          <p:cNvGrpSpPr>
            <a:grpSpLocks/>
          </p:cNvGrpSpPr>
          <p:nvPr/>
        </p:nvGrpSpPr>
        <p:grpSpPr bwMode="auto">
          <a:xfrm>
            <a:off x="990600" y="2654300"/>
            <a:ext cx="487363" cy="533400"/>
            <a:chOff x="624" y="1432"/>
            <a:chExt cx="307" cy="336"/>
          </a:xfrm>
        </p:grpSpPr>
        <p:sp>
          <p:nvSpPr>
            <p:cNvPr id="97342" name="Rectangle 64">
              <a:extLst>
                <a:ext uri="{FF2B5EF4-FFF2-40B4-BE49-F238E27FC236}">
                  <a16:creationId xmlns:a16="http://schemas.microsoft.com/office/drawing/2014/main" id="{A05177D6-A7FE-FA4A-9EDB-69DA4AA8D674}"/>
                </a:ext>
              </a:extLst>
            </p:cNvPr>
            <p:cNvSpPr>
              <a:spLocks noChangeArrowheads="1"/>
            </p:cNvSpPr>
            <p:nvPr/>
          </p:nvSpPr>
          <p:spPr bwMode="auto">
            <a:xfrm>
              <a:off x="624" y="1432"/>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97343" name="Picture 65">
              <a:extLst>
                <a:ext uri="{FF2B5EF4-FFF2-40B4-BE49-F238E27FC236}">
                  <a16:creationId xmlns:a16="http://schemas.microsoft.com/office/drawing/2014/main" id="{E826722F-B0E5-D543-983F-167801CD260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7307" name="Group 66">
            <a:extLst>
              <a:ext uri="{FF2B5EF4-FFF2-40B4-BE49-F238E27FC236}">
                <a16:creationId xmlns:a16="http://schemas.microsoft.com/office/drawing/2014/main" id="{CB3E9E4E-5C11-DA44-840D-E03F46BC245B}"/>
              </a:ext>
            </a:extLst>
          </p:cNvPr>
          <p:cNvGrpSpPr>
            <a:grpSpLocks/>
          </p:cNvGrpSpPr>
          <p:nvPr/>
        </p:nvGrpSpPr>
        <p:grpSpPr bwMode="auto">
          <a:xfrm>
            <a:off x="990600" y="3644900"/>
            <a:ext cx="487363" cy="533400"/>
            <a:chOff x="624" y="2056"/>
            <a:chExt cx="307" cy="336"/>
          </a:xfrm>
        </p:grpSpPr>
        <p:sp>
          <p:nvSpPr>
            <p:cNvPr id="97340" name="Rectangle 67">
              <a:extLst>
                <a:ext uri="{FF2B5EF4-FFF2-40B4-BE49-F238E27FC236}">
                  <a16:creationId xmlns:a16="http://schemas.microsoft.com/office/drawing/2014/main" id="{B41523CC-76A8-A046-9271-CD2D5B2CF846}"/>
                </a:ext>
              </a:extLst>
            </p:cNvPr>
            <p:cNvSpPr>
              <a:spLocks noChangeArrowheads="1"/>
            </p:cNvSpPr>
            <p:nvPr/>
          </p:nvSpPr>
          <p:spPr bwMode="auto">
            <a:xfrm>
              <a:off x="624" y="2056"/>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97341" name="Picture 68">
              <a:extLst>
                <a:ext uri="{FF2B5EF4-FFF2-40B4-BE49-F238E27FC236}">
                  <a16:creationId xmlns:a16="http://schemas.microsoft.com/office/drawing/2014/main" id="{4216847F-24A4-A64E-8E64-C682742724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 y="2250"/>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7308" name="Group 69">
            <a:extLst>
              <a:ext uri="{FF2B5EF4-FFF2-40B4-BE49-F238E27FC236}">
                <a16:creationId xmlns:a16="http://schemas.microsoft.com/office/drawing/2014/main" id="{62F2359E-CA65-F843-8ACE-699A53BEC0BB}"/>
              </a:ext>
            </a:extLst>
          </p:cNvPr>
          <p:cNvGrpSpPr>
            <a:grpSpLocks/>
          </p:cNvGrpSpPr>
          <p:nvPr/>
        </p:nvGrpSpPr>
        <p:grpSpPr bwMode="auto">
          <a:xfrm>
            <a:off x="7620000" y="2654300"/>
            <a:ext cx="487363" cy="533400"/>
            <a:chOff x="4800" y="1432"/>
            <a:chExt cx="307" cy="336"/>
          </a:xfrm>
        </p:grpSpPr>
        <p:sp>
          <p:nvSpPr>
            <p:cNvPr id="97338" name="Rectangle 70">
              <a:extLst>
                <a:ext uri="{FF2B5EF4-FFF2-40B4-BE49-F238E27FC236}">
                  <a16:creationId xmlns:a16="http://schemas.microsoft.com/office/drawing/2014/main" id="{7C176AE7-C574-AA43-841E-4008D718925E}"/>
                </a:ext>
              </a:extLst>
            </p:cNvPr>
            <p:cNvSpPr>
              <a:spLocks noChangeArrowheads="1"/>
            </p:cNvSpPr>
            <p:nvPr/>
          </p:nvSpPr>
          <p:spPr bwMode="auto">
            <a:xfrm>
              <a:off x="4800" y="1432"/>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97339" name="Picture 71">
              <a:extLst>
                <a:ext uri="{FF2B5EF4-FFF2-40B4-BE49-F238E27FC236}">
                  <a16:creationId xmlns:a16="http://schemas.microsoft.com/office/drawing/2014/main" id="{CB427016-95D9-1B45-9B6A-F00DA3F787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4"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7309" name="Group 72">
            <a:extLst>
              <a:ext uri="{FF2B5EF4-FFF2-40B4-BE49-F238E27FC236}">
                <a16:creationId xmlns:a16="http://schemas.microsoft.com/office/drawing/2014/main" id="{39C28ECE-A103-6747-8E14-E582EFC021B3}"/>
              </a:ext>
            </a:extLst>
          </p:cNvPr>
          <p:cNvGrpSpPr>
            <a:grpSpLocks/>
          </p:cNvGrpSpPr>
          <p:nvPr/>
        </p:nvGrpSpPr>
        <p:grpSpPr bwMode="auto">
          <a:xfrm>
            <a:off x="7620000" y="3644900"/>
            <a:ext cx="487363" cy="533400"/>
            <a:chOff x="4800" y="2056"/>
            <a:chExt cx="307" cy="336"/>
          </a:xfrm>
        </p:grpSpPr>
        <p:sp>
          <p:nvSpPr>
            <p:cNvPr id="97336" name="Rectangle 73">
              <a:extLst>
                <a:ext uri="{FF2B5EF4-FFF2-40B4-BE49-F238E27FC236}">
                  <a16:creationId xmlns:a16="http://schemas.microsoft.com/office/drawing/2014/main" id="{82927B86-F515-2641-A580-0C65EA57E911}"/>
                </a:ext>
              </a:extLst>
            </p:cNvPr>
            <p:cNvSpPr>
              <a:spLocks noChangeArrowheads="1"/>
            </p:cNvSpPr>
            <p:nvPr/>
          </p:nvSpPr>
          <p:spPr bwMode="auto">
            <a:xfrm>
              <a:off x="4800" y="2056"/>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97337" name="Picture 74">
              <a:extLst>
                <a:ext uri="{FF2B5EF4-FFF2-40B4-BE49-F238E27FC236}">
                  <a16:creationId xmlns:a16="http://schemas.microsoft.com/office/drawing/2014/main" id="{C4DFC10A-C2D5-3A4D-AAB9-DC84C8A6EA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4" y="2250"/>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 name="Group 101">
            <a:extLst>
              <a:ext uri="{FF2B5EF4-FFF2-40B4-BE49-F238E27FC236}">
                <a16:creationId xmlns:a16="http://schemas.microsoft.com/office/drawing/2014/main" id="{6D40FD26-6FCE-614D-9EA4-1F1D2535ADA2}"/>
              </a:ext>
            </a:extLst>
          </p:cNvPr>
          <p:cNvGrpSpPr>
            <a:grpSpLocks/>
          </p:cNvGrpSpPr>
          <p:nvPr/>
        </p:nvGrpSpPr>
        <p:grpSpPr bwMode="auto">
          <a:xfrm>
            <a:off x="1219200" y="1717675"/>
            <a:ext cx="1066800" cy="796925"/>
            <a:chOff x="768" y="842"/>
            <a:chExt cx="672" cy="502"/>
          </a:xfrm>
        </p:grpSpPr>
        <p:sp>
          <p:nvSpPr>
            <p:cNvPr id="97334" name="Line 76">
              <a:extLst>
                <a:ext uri="{FF2B5EF4-FFF2-40B4-BE49-F238E27FC236}">
                  <a16:creationId xmlns:a16="http://schemas.microsoft.com/office/drawing/2014/main" id="{0739467B-2F73-3A48-85F9-30288CA596EA}"/>
                </a:ext>
              </a:extLst>
            </p:cNvPr>
            <p:cNvSpPr>
              <a:spLocks noChangeShapeType="1"/>
            </p:cNvSpPr>
            <p:nvPr/>
          </p:nvSpPr>
          <p:spPr bwMode="auto">
            <a:xfrm>
              <a:off x="768" y="1344"/>
              <a:ext cx="672" cy="0"/>
            </a:xfrm>
            <a:prstGeom prst="line">
              <a:avLst/>
            </a:prstGeom>
            <a:noFill/>
            <a:ln w="1905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35" name="Text Box 77">
              <a:extLst>
                <a:ext uri="{FF2B5EF4-FFF2-40B4-BE49-F238E27FC236}">
                  <a16:creationId xmlns:a16="http://schemas.microsoft.com/office/drawing/2014/main" id="{F5ECDEA8-A308-2F4E-842B-37928B2D75B3}"/>
                </a:ext>
              </a:extLst>
            </p:cNvPr>
            <p:cNvSpPr txBox="1">
              <a:spLocks noChangeArrowheads="1"/>
            </p:cNvSpPr>
            <p:nvPr/>
          </p:nvSpPr>
          <p:spPr bwMode="auto">
            <a:xfrm>
              <a:off x="768" y="842"/>
              <a:ext cx="672"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Customer</a:t>
              </a:r>
              <a:br>
                <a:rPr lang="en-US" altLang="nb-NO" sz="1400" b="1">
                  <a:solidFill>
                    <a:schemeClr val="accent2"/>
                  </a:solidFill>
                </a:rPr>
              </a:br>
              <a:r>
                <a:rPr lang="en-US" altLang="nb-NO" sz="1400" b="1">
                  <a:solidFill>
                    <a:schemeClr val="accent2"/>
                  </a:solidFill>
                </a:rPr>
                <a:t>Route</a:t>
              </a:r>
            </a:p>
            <a:p>
              <a:pPr algn="ctr" eaLnBrk="1" hangingPunct="1"/>
              <a:r>
                <a:rPr lang="en-US" altLang="nb-NO" sz="1400" b="1">
                  <a:solidFill>
                    <a:schemeClr val="accent2"/>
                  </a:solidFill>
                </a:rPr>
                <a:t>Exchange</a:t>
              </a:r>
            </a:p>
          </p:txBody>
        </p:sp>
      </p:grpSp>
      <p:grpSp>
        <p:nvGrpSpPr>
          <p:cNvPr id="20" name="Group 102">
            <a:extLst>
              <a:ext uri="{FF2B5EF4-FFF2-40B4-BE49-F238E27FC236}">
                <a16:creationId xmlns:a16="http://schemas.microsoft.com/office/drawing/2014/main" id="{CFE606D4-3904-1E47-A016-54DA9CCBCC8E}"/>
              </a:ext>
            </a:extLst>
          </p:cNvPr>
          <p:cNvGrpSpPr>
            <a:grpSpLocks/>
          </p:cNvGrpSpPr>
          <p:nvPr/>
        </p:nvGrpSpPr>
        <p:grpSpPr bwMode="auto">
          <a:xfrm>
            <a:off x="6858000" y="1717675"/>
            <a:ext cx="1066800" cy="796925"/>
            <a:chOff x="4320" y="842"/>
            <a:chExt cx="672" cy="502"/>
          </a:xfrm>
        </p:grpSpPr>
        <p:sp>
          <p:nvSpPr>
            <p:cNvPr id="97332" name="Line 81">
              <a:extLst>
                <a:ext uri="{FF2B5EF4-FFF2-40B4-BE49-F238E27FC236}">
                  <a16:creationId xmlns:a16="http://schemas.microsoft.com/office/drawing/2014/main" id="{A8117BC1-F014-2D47-9901-F0A7AEBF7CFF}"/>
                </a:ext>
              </a:extLst>
            </p:cNvPr>
            <p:cNvSpPr>
              <a:spLocks noChangeShapeType="1"/>
            </p:cNvSpPr>
            <p:nvPr/>
          </p:nvSpPr>
          <p:spPr bwMode="auto">
            <a:xfrm>
              <a:off x="4320" y="1344"/>
              <a:ext cx="672" cy="0"/>
            </a:xfrm>
            <a:prstGeom prst="line">
              <a:avLst/>
            </a:prstGeom>
            <a:noFill/>
            <a:ln w="1905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33" name="Text Box 82">
              <a:extLst>
                <a:ext uri="{FF2B5EF4-FFF2-40B4-BE49-F238E27FC236}">
                  <a16:creationId xmlns:a16="http://schemas.microsoft.com/office/drawing/2014/main" id="{98367D22-25BE-D840-9A7D-3F617793DCAA}"/>
                </a:ext>
              </a:extLst>
            </p:cNvPr>
            <p:cNvSpPr txBox="1">
              <a:spLocks noChangeArrowheads="1"/>
            </p:cNvSpPr>
            <p:nvPr/>
          </p:nvSpPr>
          <p:spPr bwMode="auto">
            <a:xfrm>
              <a:off x="4320" y="842"/>
              <a:ext cx="672"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Customer</a:t>
              </a:r>
              <a:br>
                <a:rPr lang="en-US" altLang="nb-NO" sz="1400" b="1">
                  <a:solidFill>
                    <a:schemeClr val="accent2"/>
                  </a:solidFill>
                </a:rPr>
              </a:br>
              <a:r>
                <a:rPr lang="en-US" altLang="nb-NO" sz="1400" b="1">
                  <a:solidFill>
                    <a:schemeClr val="accent2"/>
                  </a:solidFill>
                </a:rPr>
                <a:t>Route</a:t>
              </a:r>
            </a:p>
            <a:p>
              <a:pPr algn="ctr" eaLnBrk="1" hangingPunct="1"/>
              <a:r>
                <a:rPr lang="en-US" altLang="nb-NO" sz="1400" b="1">
                  <a:solidFill>
                    <a:schemeClr val="accent2"/>
                  </a:solidFill>
                </a:rPr>
                <a:t>Exchange</a:t>
              </a:r>
            </a:p>
          </p:txBody>
        </p:sp>
      </p:grpSp>
      <p:grpSp>
        <p:nvGrpSpPr>
          <p:cNvPr id="21" name="Group 103">
            <a:extLst>
              <a:ext uri="{FF2B5EF4-FFF2-40B4-BE49-F238E27FC236}">
                <a16:creationId xmlns:a16="http://schemas.microsoft.com/office/drawing/2014/main" id="{683F7131-520B-0440-A7E3-C50F50E528AC}"/>
              </a:ext>
            </a:extLst>
          </p:cNvPr>
          <p:cNvGrpSpPr>
            <a:grpSpLocks/>
          </p:cNvGrpSpPr>
          <p:nvPr/>
        </p:nvGrpSpPr>
        <p:grpSpPr bwMode="auto">
          <a:xfrm>
            <a:off x="2286000" y="1524000"/>
            <a:ext cx="4572000" cy="304800"/>
            <a:chOff x="1440" y="720"/>
            <a:chExt cx="2880" cy="192"/>
          </a:xfrm>
        </p:grpSpPr>
        <p:sp>
          <p:nvSpPr>
            <p:cNvPr id="97330" name="Line 83">
              <a:extLst>
                <a:ext uri="{FF2B5EF4-FFF2-40B4-BE49-F238E27FC236}">
                  <a16:creationId xmlns:a16="http://schemas.microsoft.com/office/drawing/2014/main" id="{5BA2F4B9-5C37-0F43-BAE5-2ACA9248EB6C}"/>
                </a:ext>
              </a:extLst>
            </p:cNvPr>
            <p:cNvSpPr>
              <a:spLocks noChangeShapeType="1"/>
            </p:cNvSpPr>
            <p:nvPr/>
          </p:nvSpPr>
          <p:spPr bwMode="auto">
            <a:xfrm>
              <a:off x="1440" y="912"/>
              <a:ext cx="2880" cy="0"/>
            </a:xfrm>
            <a:prstGeom prst="line">
              <a:avLst/>
            </a:prstGeom>
            <a:noFill/>
            <a:ln w="1905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31" name="Text Box 89">
              <a:extLst>
                <a:ext uri="{FF2B5EF4-FFF2-40B4-BE49-F238E27FC236}">
                  <a16:creationId xmlns:a16="http://schemas.microsoft.com/office/drawing/2014/main" id="{E62F3457-3940-7A49-8012-6D06EAC6E89E}"/>
                </a:ext>
              </a:extLst>
            </p:cNvPr>
            <p:cNvSpPr txBox="1">
              <a:spLocks noChangeArrowheads="1"/>
            </p:cNvSpPr>
            <p:nvPr/>
          </p:nvSpPr>
          <p:spPr bwMode="auto">
            <a:xfrm>
              <a:off x="1440" y="720"/>
              <a:ext cx="2880" cy="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dirty="0">
                  <a:solidFill>
                    <a:schemeClr val="accent2"/>
                  </a:solidFill>
                </a:rPr>
                <a:t>VPN Route Exchange</a:t>
              </a:r>
            </a:p>
          </p:txBody>
        </p:sp>
      </p:grpSp>
      <p:sp>
        <p:nvSpPr>
          <p:cNvPr id="97313" name="Rectangle 92">
            <a:extLst>
              <a:ext uri="{FF2B5EF4-FFF2-40B4-BE49-F238E27FC236}">
                <a16:creationId xmlns:a16="http://schemas.microsoft.com/office/drawing/2014/main" id="{E41C1C2F-C84B-2A42-922F-3208F28AA394}"/>
              </a:ext>
            </a:extLst>
          </p:cNvPr>
          <p:cNvSpPr>
            <a:spLocks noChangeArrowheads="1"/>
          </p:cNvSpPr>
          <p:nvPr/>
        </p:nvSpPr>
        <p:spPr bwMode="auto">
          <a:xfrm>
            <a:off x="4038600" y="1981200"/>
            <a:ext cx="995363"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BGP RR</a:t>
            </a:r>
          </a:p>
        </p:txBody>
      </p:sp>
      <p:sp>
        <p:nvSpPr>
          <p:cNvPr id="97314" name="Freeform 95">
            <a:extLst>
              <a:ext uri="{FF2B5EF4-FFF2-40B4-BE49-F238E27FC236}">
                <a16:creationId xmlns:a16="http://schemas.microsoft.com/office/drawing/2014/main" id="{D0A33DF4-0191-4B41-8B24-FF8355B5275F}"/>
              </a:ext>
            </a:extLst>
          </p:cNvPr>
          <p:cNvSpPr>
            <a:spLocks/>
          </p:cNvSpPr>
          <p:nvPr/>
        </p:nvSpPr>
        <p:spPr bwMode="auto">
          <a:xfrm>
            <a:off x="2667000" y="2438400"/>
            <a:ext cx="1676400" cy="609600"/>
          </a:xfrm>
          <a:custGeom>
            <a:avLst/>
            <a:gdLst>
              <a:gd name="T0" fmla="*/ 0 w 1200"/>
              <a:gd name="T1" fmla="*/ 609600 h 456"/>
              <a:gd name="T2" fmla="*/ 737616 w 1200"/>
              <a:gd name="T3" fmla="*/ 96253 h 456"/>
              <a:gd name="T4" fmla="*/ 1676400 w 1200"/>
              <a:gd name="T5" fmla="*/ 32084 h 456"/>
              <a:gd name="T6" fmla="*/ 0 60000 65536"/>
              <a:gd name="T7" fmla="*/ 0 60000 65536"/>
              <a:gd name="T8" fmla="*/ 0 60000 65536"/>
              <a:gd name="T9" fmla="*/ 0 w 1200"/>
              <a:gd name="T10" fmla="*/ 0 h 456"/>
              <a:gd name="T11" fmla="*/ 1200 w 1200"/>
              <a:gd name="T12" fmla="*/ 456 h 456"/>
            </a:gdLst>
            <a:ahLst/>
            <a:cxnLst>
              <a:cxn ang="T6">
                <a:pos x="T0" y="T1"/>
              </a:cxn>
              <a:cxn ang="T7">
                <a:pos x="T2" y="T3"/>
              </a:cxn>
              <a:cxn ang="T8">
                <a:pos x="T4" y="T5"/>
              </a:cxn>
            </a:cxnLst>
            <a:rect l="T9" t="T10" r="T11" b="T12"/>
            <a:pathLst>
              <a:path w="1200" h="456">
                <a:moveTo>
                  <a:pt x="0" y="456"/>
                </a:moveTo>
                <a:cubicBezTo>
                  <a:pt x="164" y="300"/>
                  <a:pt x="328" y="144"/>
                  <a:pt x="528" y="72"/>
                </a:cubicBezTo>
                <a:cubicBezTo>
                  <a:pt x="728" y="0"/>
                  <a:pt x="1088" y="32"/>
                  <a:pt x="1200" y="24"/>
                </a:cubicBezTo>
              </a:path>
            </a:pathLst>
          </a:custGeom>
          <a:noFill/>
          <a:ln w="25400">
            <a:solidFill>
              <a:schemeClr val="folHlink"/>
            </a:solidFill>
            <a:prstDash val="sysDot"/>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7315" name="Freeform 96">
            <a:extLst>
              <a:ext uri="{FF2B5EF4-FFF2-40B4-BE49-F238E27FC236}">
                <a16:creationId xmlns:a16="http://schemas.microsoft.com/office/drawing/2014/main" id="{711B554A-8502-A640-B9C4-B6E4699A6FB9}"/>
              </a:ext>
            </a:extLst>
          </p:cNvPr>
          <p:cNvSpPr>
            <a:spLocks/>
          </p:cNvSpPr>
          <p:nvPr/>
        </p:nvSpPr>
        <p:spPr bwMode="auto">
          <a:xfrm flipH="1">
            <a:off x="4724400" y="2438400"/>
            <a:ext cx="1676400" cy="609600"/>
          </a:xfrm>
          <a:custGeom>
            <a:avLst/>
            <a:gdLst>
              <a:gd name="T0" fmla="*/ 0 w 1200"/>
              <a:gd name="T1" fmla="*/ 609600 h 456"/>
              <a:gd name="T2" fmla="*/ 737616 w 1200"/>
              <a:gd name="T3" fmla="*/ 96253 h 456"/>
              <a:gd name="T4" fmla="*/ 1676400 w 1200"/>
              <a:gd name="T5" fmla="*/ 32084 h 456"/>
              <a:gd name="T6" fmla="*/ 0 60000 65536"/>
              <a:gd name="T7" fmla="*/ 0 60000 65536"/>
              <a:gd name="T8" fmla="*/ 0 60000 65536"/>
              <a:gd name="T9" fmla="*/ 0 w 1200"/>
              <a:gd name="T10" fmla="*/ 0 h 456"/>
              <a:gd name="T11" fmla="*/ 1200 w 1200"/>
              <a:gd name="T12" fmla="*/ 456 h 456"/>
            </a:gdLst>
            <a:ahLst/>
            <a:cxnLst>
              <a:cxn ang="T6">
                <a:pos x="T0" y="T1"/>
              </a:cxn>
              <a:cxn ang="T7">
                <a:pos x="T2" y="T3"/>
              </a:cxn>
              <a:cxn ang="T8">
                <a:pos x="T4" y="T5"/>
              </a:cxn>
            </a:cxnLst>
            <a:rect l="T9" t="T10" r="T11" b="T12"/>
            <a:pathLst>
              <a:path w="1200" h="456">
                <a:moveTo>
                  <a:pt x="0" y="456"/>
                </a:moveTo>
                <a:cubicBezTo>
                  <a:pt x="164" y="300"/>
                  <a:pt x="328" y="144"/>
                  <a:pt x="528" y="72"/>
                </a:cubicBezTo>
                <a:cubicBezTo>
                  <a:pt x="728" y="0"/>
                  <a:pt x="1088" y="32"/>
                  <a:pt x="1200" y="24"/>
                </a:cubicBezTo>
              </a:path>
            </a:pathLst>
          </a:custGeom>
          <a:noFill/>
          <a:ln w="25400">
            <a:solidFill>
              <a:schemeClr val="folHlink"/>
            </a:solidFill>
            <a:prstDash val="sysDot"/>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7316" name="Freeform 97">
            <a:extLst>
              <a:ext uri="{FF2B5EF4-FFF2-40B4-BE49-F238E27FC236}">
                <a16:creationId xmlns:a16="http://schemas.microsoft.com/office/drawing/2014/main" id="{64D54215-0BFE-1644-BBFA-F2C4F4ADC14E}"/>
              </a:ext>
            </a:extLst>
          </p:cNvPr>
          <p:cNvSpPr>
            <a:spLocks/>
          </p:cNvSpPr>
          <p:nvPr/>
        </p:nvSpPr>
        <p:spPr bwMode="auto">
          <a:xfrm>
            <a:off x="2743200" y="2438400"/>
            <a:ext cx="1676400" cy="1600200"/>
          </a:xfrm>
          <a:custGeom>
            <a:avLst/>
            <a:gdLst>
              <a:gd name="T0" fmla="*/ 0 w 1200"/>
              <a:gd name="T1" fmla="*/ 1600200 h 456"/>
              <a:gd name="T2" fmla="*/ 737616 w 1200"/>
              <a:gd name="T3" fmla="*/ 252663 h 456"/>
              <a:gd name="T4" fmla="*/ 1676400 w 1200"/>
              <a:gd name="T5" fmla="*/ 84221 h 456"/>
              <a:gd name="T6" fmla="*/ 0 60000 65536"/>
              <a:gd name="T7" fmla="*/ 0 60000 65536"/>
              <a:gd name="T8" fmla="*/ 0 60000 65536"/>
              <a:gd name="T9" fmla="*/ 0 w 1200"/>
              <a:gd name="T10" fmla="*/ 0 h 456"/>
              <a:gd name="T11" fmla="*/ 1200 w 1200"/>
              <a:gd name="T12" fmla="*/ 456 h 456"/>
            </a:gdLst>
            <a:ahLst/>
            <a:cxnLst>
              <a:cxn ang="T6">
                <a:pos x="T0" y="T1"/>
              </a:cxn>
              <a:cxn ang="T7">
                <a:pos x="T2" y="T3"/>
              </a:cxn>
              <a:cxn ang="T8">
                <a:pos x="T4" y="T5"/>
              </a:cxn>
            </a:cxnLst>
            <a:rect l="T9" t="T10" r="T11" b="T12"/>
            <a:pathLst>
              <a:path w="1200" h="456">
                <a:moveTo>
                  <a:pt x="0" y="456"/>
                </a:moveTo>
                <a:cubicBezTo>
                  <a:pt x="164" y="300"/>
                  <a:pt x="328" y="144"/>
                  <a:pt x="528" y="72"/>
                </a:cubicBezTo>
                <a:cubicBezTo>
                  <a:pt x="728" y="0"/>
                  <a:pt x="1088" y="32"/>
                  <a:pt x="1200" y="24"/>
                </a:cubicBezTo>
              </a:path>
            </a:pathLst>
          </a:custGeom>
          <a:noFill/>
          <a:ln w="25400">
            <a:solidFill>
              <a:schemeClr val="folHlink"/>
            </a:solidFill>
            <a:prstDash val="sysDot"/>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7317" name="Freeform 98">
            <a:extLst>
              <a:ext uri="{FF2B5EF4-FFF2-40B4-BE49-F238E27FC236}">
                <a16:creationId xmlns:a16="http://schemas.microsoft.com/office/drawing/2014/main" id="{088B5ABC-89A3-8F49-AD5F-F65EDEC33C94}"/>
              </a:ext>
            </a:extLst>
          </p:cNvPr>
          <p:cNvSpPr>
            <a:spLocks/>
          </p:cNvSpPr>
          <p:nvPr/>
        </p:nvSpPr>
        <p:spPr bwMode="auto">
          <a:xfrm flipH="1">
            <a:off x="4724400" y="2438400"/>
            <a:ext cx="1676400" cy="1600200"/>
          </a:xfrm>
          <a:custGeom>
            <a:avLst/>
            <a:gdLst>
              <a:gd name="T0" fmla="*/ 0 w 1200"/>
              <a:gd name="T1" fmla="*/ 1600200 h 456"/>
              <a:gd name="T2" fmla="*/ 737616 w 1200"/>
              <a:gd name="T3" fmla="*/ 252663 h 456"/>
              <a:gd name="T4" fmla="*/ 1676400 w 1200"/>
              <a:gd name="T5" fmla="*/ 84221 h 456"/>
              <a:gd name="T6" fmla="*/ 0 60000 65536"/>
              <a:gd name="T7" fmla="*/ 0 60000 65536"/>
              <a:gd name="T8" fmla="*/ 0 60000 65536"/>
              <a:gd name="T9" fmla="*/ 0 w 1200"/>
              <a:gd name="T10" fmla="*/ 0 h 456"/>
              <a:gd name="T11" fmla="*/ 1200 w 1200"/>
              <a:gd name="T12" fmla="*/ 456 h 456"/>
            </a:gdLst>
            <a:ahLst/>
            <a:cxnLst>
              <a:cxn ang="T6">
                <a:pos x="T0" y="T1"/>
              </a:cxn>
              <a:cxn ang="T7">
                <a:pos x="T2" y="T3"/>
              </a:cxn>
              <a:cxn ang="T8">
                <a:pos x="T4" y="T5"/>
              </a:cxn>
            </a:cxnLst>
            <a:rect l="T9" t="T10" r="T11" b="T12"/>
            <a:pathLst>
              <a:path w="1200" h="456">
                <a:moveTo>
                  <a:pt x="0" y="456"/>
                </a:moveTo>
                <a:cubicBezTo>
                  <a:pt x="164" y="300"/>
                  <a:pt x="328" y="144"/>
                  <a:pt x="528" y="72"/>
                </a:cubicBezTo>
                <a:cubicBezTo>
                  <a:pt x="728" y="0"/>
                  <a:pt x="1088" y="32"/>
                  <a:pt x="1200" y="24"/>
                </a:cubicBezTo>
              </a:path>
            </a:pathLst>
          </a:custGeom>
          <a:noFill/>
          <a:ln w="25400">
            <a:solidFill>
              <a:schemeClr val="folHlink"/>
            </a:solidFill>
            <a:prstDash val="sysDot"/>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pic>
        <p:nvPicPr>
          <p:cNvPr id="97318" name="Picture 91">
            <a:extLst>
              <a:ext uri="{FF2B5EF4-FFF2-40B4-BE49-F238E27FC236}">
                <a16:creationId xmlns:a16="http://schemas.microsoft.com/office/drawing/2014/main" id="{E29EE27E-CD92-B949-86F6-DA15C90B355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41800" y="2265363"/>
            <a:ext cx="585788"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 name="Group 100">
            <a:extLst>
              <a:ext uri="{FF2B5EF4-FFF2-40B4-BE49-F238E27FC236}">
                <a16:creationId xmlns:a16="http://schemas.microsoft.com/office/drawing/2014/main" id="{BF758AC7-A145-D44B-93D3-D62866EB8370}"/>
              </a:ext>
            </a:extLst>
          </p:cNvPr>
          <p:cNvGrpSpPr>
            <a:grpSpLocks/>
          </p:cNvGrpSpPr>
          <p:nvPr/>
        </p:nvGrpSpPr>
        <p:grpSpPr bwMode="auto">
          <a:xfrm>
            <a:off x="1981200" y="3733800"/>
            <a:ext cx="5181600" cy="609600"/>
            <a:chOff x="1248" y="2112"/>
            <a:chExt cx="3264" cy="384"/>
          </a:xfrm>
        </p:grpSpPr>
        <p:sp>
          <p:nvSpPr>
            <p:cNvPr id="97327" name="Rectangle 87">
              <a:extLst>
                <a:ext uri="{FF2B5EF4-FFF2-40B4-BE49-F238E27FC236}">
                  <a16:creationId xmlns:a16="http://schemas.microsoft.com/office/drawing/2014/main" id="{E3FA2634-F0C3-0D4D-BC02-73B404FEEE3A}"/>
                </a:ext>
              </a:extLst>
            </p:cNvPr>
            <p:cNvSpPr>
              <a:spLocks noChangeArrowheads="1"/>
            </p:cNvSpPr>
            <p:nvPr/>
          </p:nvSpPr>
          <p:spPr bwMode="auto">
            <a:xfrm>
              <a:off x="1248" y="2208"/>
              <a:ext cx="240" cy="96"/>
            </a:xfrm>
            <a:prstGeom prst="rect">
              <a:avLst/>
            </a:prstGeom>
            <a:solidFill>
              <a:schemeClr val="accent1">
                <a:alpha val="85097"/>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solidFill>
                    <a:schemeClr val="bg1"/>
                  </a:solidFill>
                </a:rPr>
                <a:t>VRF</a:t>
              </a:r>
            </a:p>
          </p:txBody>
        </p:sp>
        <p:sp>
          <p:nvSpPr>
            <p:cNvPr id="97328" name="Rectangle 88">
              <a:extLst>
                <a:ext uri="{FF2B5EF4-FFF2-40B4-BE49-F238E27FC236}">
                  <a16:creationId xmlns:a16="http://schemas.microsoft.com/office/drawing/2014/main" id="{1F140403-5729-444E-9C9C-AB900A69F8D5}"/>
                </a:ext>
              </a:extLst>
            </p:cNvPr>
            <p:cNvSpPr>
              <a:spLocks noChangeArrowheads="1"/>
            </p:cNvSpPr>
            <p:nvPr/>
          </p:nvSpPr>
          <p:spPr bwMode="auto">
            <a:xfrm>
              <a:off x="4272" y="2208"/>
              <a:ext cx="240" cy="96"/>
            </a:xfrm>
            <a:prstGeom prst="rect">
              <a:avLst/>
            </a:prstGeom>
            <a:solidFill>
              <a:schemeClr val="accent1">
                <a:alpha val="85097"/>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solidFill>
                    <a:schemeClr val="bg1"/>
                  </a:solidFill>
                </a:rPr>
                <a:t>VRF</a:t>
              </a:r>
            </a:p>
          </p:txBody>
        </p:sp>
        <p:sp>
          <p:nvSpPr>
            <p:cNvPr id="97329" name="Oval 80">
              <a:extLst>
                <a:ext uri="{FF2B5EF4-FFF2-40B4-BE49-F238E27FC236}">
                  <a16:creationId xmlns:a16="http://schemas.microsoft.com/office/drawing/2014/main" id="{F83A39BB-6B79-7547-ACEB-F2C6331FC7F4}"/>
                </a:ext>
              </a:extLst>
            </p:cNvPr>
            <p:cNvSpPr>
              <a:spLocks noChangeArrowheads="1"/>
            </p:cNvSpPr>
            <p:nvPr/>
          </p:nvSpPr>
          <p:spPr bwMode="auto">
            <a:xfrm>
              <a:off x="1536" y="2112"/>
              <a:ext cx="2688" cy="384"/>
            </a:xfrm>
            <a:prstGeom prst="ellipse">
              <a:avLst/>
            </a:prstGeom>
            <a:solidFill>
              <a:schemeClr val="accent1">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solidFill>
                    <a:schemeClr val="bg1"/>
                  </a:solidFill>
                </a:rPr>
                <a:t>VPN 2</a:t>
              </a:r>
            </a:p>
          </p:txBody>
        </p:sp>
      </p:grpSp>
      <p:grpSp>
        <p:nvGrpSpPr>
          <p:cNvPr id="23" name="Group 99">
            <a:extLst>
              <a:ext uri="{FF2B5EF4-FFF2-40B4-BE49-F238E27FC236}">
                <a16:creationId xmlns:a16="http://schemas.microsoft.com/office/drawing/2014/main" id="{DB4268EC-9BD8-EE4B-B563-79F995529DD7}"/>
              </a:ext>
            </a:extLst>
          </p:cNvPr>
          <p:cNvGrpSpPr>
            <a:grpSpLocks/>
          </p:cNvGrpSpPr>
          <p:nvPr/>
        </p:nvGrpSpPr>
        <p:grpSpPr bwMode="auto">
          <a:xfrm>
            <a:off x="1981200" y="2743200"/>
            <a:ext cx="5181600" cy="609600"/>
            <a:chOff x="1248" y="1488"/>
            <a:chExt cx="3264" cy="384"/>
          </a:xfrm>
        </p:grpSpPr>
        <p:sp>
          <p:nvSpPr>
            <p:cNvPr id="97324" name="Rectangle 84">
              <a:extLst>
                <a:ext uri="{FF2B5EF4-FFF2-40B4-BE49-F238E27FC236}">
                  <a16:creationId xmlns:a16="http://schemas.microsoft.com/office/drawing/2014/main" id="{7B662F48-45A3-9847-8110-63A6307FFBA9}"/>
                </a:ext>
              </a:extLst>
            </p:cNvPr>
            <p:cNvSpPr>
              <a:spLocks noChangeArrowheads="1"/>
            </p:cNvSpPr>
            <p:nvPr/>
          </p:nvSpPr>
          <p:spPr bwMode="auto">
            <a:xfrm>
              <a:off x="1248" y="1584"/>
              <a:ext cx="240" cy="96"/>
            </a:xfrm>
            <a:prstGeom prst="rect">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VRF</a:t>
              </a:r>
            </a:p>
          </p:txBody>
        </p:sp>
        <p:sp>
          <p:nvSpPr>
            <p:cNvPr id="97325" name="Rectangle 86">
              <a:extLst>
                <a:ext uri="{FF2B5EF4-FFF2-40B4-BE49-F238E27FC236}">
                  <a16:creationId xmlns:a16="http://schemas.microsoft.com/office/drawing/2014/main" id="{97A90097-B8FB-B346-B91F-720C6EDAD61C}"/>
                </a:ext>
              </a:extLst>
            </p:cNvPr>
            <p:cNvSpPr>
              <a:spLocks noChangeArrowheads="1"/>
            </p:cNvSpPr>
            <p:nvPr/>
          </p:nvSpPr>
          <p:spPr bwMode="auto">
            <a:xfrm>
              <a:off x="4272" y="1584"/>
              <a:ext cx="240" cy="96"/>
            </a:xfrm>
            <a:prstGeom prst="rect">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VRF</a:t>
              </a:r>
            </a:p>
          </p:txBody>
        </p:sp>
        <p:sp>
          <p:nvSpPr>
            <p:cNvPr id="97326" name="Oval 75">
              <a:extLst>
                <a:ext uri="{FF2B5EF4-FFF2-40B4-BE49-F238E27FC236}">
                  <a16:creationId xmlns:a16="http://schemas.microsoft.com/office/drawing/2014/main" id="{35CD7A63-E09B-B64B-80B6-8C385AB2A15C}"/>
                </a:ext>
              </a:extLst>
            </p:cNvPr>
            <p:cNvSpPr>
              <a:spLocks noChangeArrowheads="1"/>
            </p:cNvSpPr>
            <p:nvPr/>
          </p:nvSpPr>
          <p:spPr bwMode="auto">
            <a:xfrm>
              <a:off x="1536" y="1488"/>
              <a:ext cx="2688" cy="384"/>
            </a:xfrm>
            <a:prstGeom prst="ellipse">
              <a:avLst/>
            </a:prstGeom>
            <a:solidFill>
              <a:srgbClr val="99CC00">
                <a:alpha val="85097"/>
              </a:srgbClr>
            </a:solidFill>
            <a:ln>
              <a:noFill/>
            </a:ln>
            <a:extLst>
              <a:ext uri="{91240B29-F687-4F45-9708-019B960494DF}">
                <a14:hiddenLine xmlns:a14="http://schemas.microsoft.com/office/drawing/2010/main" w="9525">
                  <a:solidFill>
                    <a:srgbClr val="000000"/>
                  </a:solidFill>
                  <a:round/>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solidFill>
                    <a:schemeClr val="bg1"/>
                  </a:solidFill>
                </a:rPr>
                <a:t>VPN 1</a:t>
              </a:r>
            </a:p>
          </p:txBody>
        </p:sp>
      </p:grpSp>
      <p:grpSp>
        <p:nvGrpSpPr>
          <p:cNvPr id="97321" name="Group 106">
            <a:extLst>
              <a:ext uri="{FF2B5EF4-FFF2-40B4-BE49-F238E27FC236}">
                <a16:creationId xmlns:a16="http://schemas.microsoft.com/office/drawing/2014/main" id="{809ABDB9-0893-F047-B265-C7CE8AA06D95}"/>
              </a:ext>
            </a:extLst>
          </p:cNvPr>
          <p:cNvGrpSpPr>
            <a:grpSpLocks/>
          </p:cNvGrpSpPr>
          <p:nvPr/>
        </p:nvGrpSpPr>
        <p:grpSpPr bwMode="auto">
          <a:xfrm>
            <a:off x="4876800" y="4764088"/>
            <a:ext cx="1901825" cy="265112"/>
            <a:chOff x="3072" y="2736"/>
            <a:chExt cx="1198" cy="167"/>
          </a:xfrm>
        </p:grpSpPr>
        <p:sp>
          <p:nvSpPr>
            <p:cNvPr id="97322" name="Line 104">
              <a:extLst>
                <a:ext uri="{FF2B5EF4-FFF2-40B4-BE49-F238E27FC236}">
                  <a16:creationId xmlns:a16="http://schemas.microsoft.com/office/drawing/2014/main" id="{B1BE8CE2-D32C-0146-AE24-B288474F6C49}"/>
                </a:ext>
              </a:extLst>
            </p:cNvPr>
            <p:cNvSpPr>
              <a:spLocks noChangeShapeType="1"/>
            </p:cNvSpPr>
            <p:nvPr/>
          </p:nvSpPr>
          <p:spPr bwMode="auto">
            <a:xfrm>
              <a:off x="3072" y="2832"/>
              <a:ext cx="288" cy="0"/>
            </a:xfrm>
            <a:prstGeom prst="line">
              <a:avLst/>
            </a:prstGeom>
            <a:noFill/>
            <a:ln w="25400">
              <a:solidFill>
                <a:schemeClr val="folHlink"/>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97323" name="Text Box 105">
              <a:extLst>
                <a:ext uri="{FF2B5EF4-FFF2-40B4-BE49-F238E27FC236}">
                  <a16:creationId xmlns:a16="http://schemas.microsoft.com/office/drawing/2014/main" id="{FE09B69E-577E-3648-A1E0-104D9109BD7B}"/>
                </a:ext>
              </a:extLst>
            </p:cNvPr>
            <p:cNvSpPr txBox="1">
              <a:spLocks noChangeArrowheads="1"/>
            </p:cNvSpPr>
            <p:nvPr/>
          </p:nvSpPr>
          <p:spPr bwMode="auto">
            <a:xfrm>
              <a:off x="3360" y="2736"/>
              <a:ext cx="910"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MP-iBGP Session</a:t>
              </a:r>
            </a:p>
          </p:txBody>
        </p:sp>
      </p:grpSp>
      <p:pic>
        <p:nvPicPr>
          <p:cNvPr id="3" name="Bilde 2">
            <a:extLst>
              <a:ext uri="{FF2B5EF4-FFF2-40B4-BE49-F238E27FC236}">
                <a16:creationId xmlns:a16="http://schemas.microsoft.com/office/drawing/2014/main" id="{E94CA161-085F-8A4C-9151-FC526506CB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9952" y="834591"/>
            <a:ext cx="6292848" cy="384609"/>
          </a:xfrm>
          <a:prstGeom prst="rect">
            <a:avLst/>
          </a:prstGeom>
        </p:spPr>
      </p:pic>
    </p:spTree>
    <p:extLst>
      <p:ext uri="{BB962C8B-B14F-4D97-AF65-F5344CB8AC3E}">
        <p14:creationId xmlns:p14="http://schemas.microsoft.com/office/powerpoint/2010/main" val="1316647772"/>
      </p:ext>
    </p:extLst>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childTnLst>
                                </p:cTn>
                              </p:par>
                            </p:childTnLst>
                          </p:cTn>
                        </p:par>
                        <p:par>
                          <p:cTn id="8" fill="hold" nodeType="afterGroup">
                            <p:stCondLst>
                              <p:cond delay="1000"/>
                            </p:stCondLst>
                            <p:childTnLst>
                              <p:par>
                                <p:cTn id="9" presetID="10"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childTnLst>
                                </p:cTn>
                              </p:par>
                            </p:childTnLst>
                          </p:cTn>
                        </p:par>
                        <p:par>
                          <p:cTn id="12" fill="hold" nodeType="afterGroup">
                            <p:stCondLst>
                              <p:cond delay="2000"/>
                            </p:stCondLst>
                            <p:childTnLst>
                              <p:par>
                                <p:cTn id="13" presetID="10"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2000"/>
                                        <p:tgtEl>
                                          <p:spTgt spid="19"/>
                                        </p:tgtEl>
                                      </p:cBhvr>
                                    </p:animEffect>
                                  </p:childTnLst>
                                </p:cTn>
                              </p:par>
                              <p:par>
                                <p:cTn id="16" presetID="10" presetClass="entr" presetSubtype="0"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2000"/>
                                        <p:tgtEl>
                                          <p:spTgt spid="20"/>
                                        </p:tgtEl>
                                      </p:cBhvr>
                                    </p:animEffect>
                                  </p:childTnLst>
                                </p:cTn>
                              </p:par>
                            </p:childTnLst>
                          </p:cTn>
                        </p:par>
                        <p:par>
                          <p:cTn id="19" fill="hold" nodeType="afterGroup">
                            <p:stCondLst>
                              <p:cond delay="4000"/>
                            </p:stCondLst>
                            <p:childTnLst>
                              <p:par>
                                <p:cTn id="20" presetID="10" presetClass="entr" presetSubtype="0" fill="hold" nodeType="afterEffect">
                                  <p:stCondLst>
                                    <p:cond delay="100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1" name="Rectangle 84">
            <a:extLst>
              <a:ext uri="{FF2B5EF4-FFF2-40B4-BE49-F238E27FC236}">
                <a16:creationId xmlns:a16="http://schemas.microsoft.com/office/drawing/2014/main" id="{75D29505-9AC1-9B4A-8E81-326CB2F9B7B3}"/>
              </a:ext>
            </a:extLst>
          </p:cNvPr>
          <p:cNvSpPr>
            <a:spLocks noGrp="1" noChangeArrowheads="1"/>
          </p:cNvSpPr>
          <p:nvPr>
            <p:ph type="title"/>
          </p:nvPr>
        </p:nvSpPr>
        <p:spPr/>
        <p:txBody>
          <a:bodyPr/>
          <a:lstStyle/>
          <a:p>
            <a:pPr eaLnBrk="1" hangingPunct="1"/>
            <a:r>
              <a:rPr lang="en-US" altLang="nb-NO"/>
              <a:t>MPLS VPN Example</a:t>
            </a:r>
          </a:p>
        </p:txBody>
      </p:sp>
      <p:pic>
        <p:nvPicPr>
          <p:cNvPr id="4" name="Bilde 3">
            <a:extLst>
              <a:ext uri="{FF2B5EF4-FFF2-40B4-BE49-F238E27FC236}">
                <a16:creationId xmlns:a16="http://schemas.microsoft.com/office/drawing/2014/main" id="{3826A874-D925-5344-9C78-4E774C33F05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447800"/>
            <a:ext cx="9144000" cy="4343399"/>
          </a:xfrm>
          <a:prstGeom prst="rect">
            <a:avLst/>
          </a:prstGeom>
        </p:spPr>
      </p:pic>
    </p:spTree>
    <p:extLst>
      <p:ext uri="{BB962C8B-B14F-4D97-AF65-F5344CB8AC3E}">
        <p14:creationId xmlns:p14="http://schemas.microsoft.com/office/powerpoint/2010/main" val="1808971227"/>
      </p:ext>
    </p:extLst>
  </p:cSld>
  <p:clrMapOvr>
    <a:masterClrMapping/>
  </p:clrMapOvr>
  <p:transition>
    <p:wipe dir="r"/>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a:extLst>
              <a:ext uri="{FF2B5EF4-FFF2-40B4-BE49-F238E27FC236}">
                <a16:creationId xmlns:a16="http://schemas.microsoft.com/office/drawing/2014/main" id="{4FAA4AFC-3A9D-2148-906E-8DE2A916FF2F}"/>
              </a:ext>
            </a:extLst>
          </p:cNvPr>
          <p:cNvSpPr>
            <a:spLocks noGrp="1" noChangeArrowheads="1"/>
          </p:cNvSpPr>
          <p:nvPr>
            <p:ph type="title"/>
          </p:nvPr>
        </p:nvSpPr>
        <p:spPr/>
        <p:txBody>
          <a:bodyPr/>
          <a:lstStyle/>
          <a:p>
            <a:pPr eaLnBrk="1" hangingPunct="1"/>
            <a:r>
              <a:rPr lang="en-US" altLang="nb-NO"/>
              <a:t>MPLS VPN Benefits</a:t>
            </a:r>
          </a:p>
        </p:txBody>
      </p:sp>
      <p:sp>
        <p:nvSpPr>
          <p:cNvPr id="90115" name="Rectangle 3">
            <a:extLst>
              <a:ext uri="{FF2B5EF4-FFF2-40B4-BE49-F238E27FC236}">
                <a16:creationId xmlns:a16="http://schemas.microsoft.com/office/drawing/2014/main" id="{AA1FAF82-5EF4-6548-9999-9FF41F46A003}"/>
              </a:ext>
            </a:extLst>
          </p:cNvPr>
          <p:cNvSpPr>
            <a:spLocks noGrp="1" noChangeArrowheads="1"/>
          </p:cNvSpPr>
          <p:nvPr>
            <p:ph type="body" idx="1"/>
          </p:nvPr>
        </p:nvSpPr>
        <p:spPr/>
        <p:txBody>
          <a:bodyPr/>
          <a:lstStyle/>
          <a:p>
            <a:pPr eaLnBrk="1" hangingPunct="1">
              <a:lnSpc>
                <a:spcPct val="75000"/>
              </a:lnSpc>
            </a:pPr>
            <a:r>
              <a:rPr lang="en-US" altLang="nb-NO" dirty="0"/>
              <a:t>SP/Carrier perspective</a:t>
            </a:r>
          </a:p>
          <a:p>
            <a:pPr marL="855663" lvl="1" indent="-398463" eaLnBrk="1" hangingPunct="1">
              <a:lnSpc>
                <a:spcPct val="75000"/>
              </a:lnSpc>
            </a:pPr>
            <a:r>
              <a:rPr lang="en-US" altLang="nb-NO" dirty="0">
                <a:ea typeface="ＭＳ Ｐゴシック" panose="020B0600070205080204" pitchFamily="34" charset="-128"/>
              </a:rPr>
              <a:t>Reduce costs (CAPEX)</a:t>
            </a:r>
          </a:p>
          <a:p>
            <a:pPr marL="855663" lvl="1" indent="-398463" eaLnBrk="1" hangingPunct="1">
              <a:lnSpc>
                <a:spcPct val="75000"/>
              </a:lnSpc>
            </a:pPr>
            <a:r>
              <a:rPr lang="en-US" altLang="nb-NO" dirty="0">
                <a:ea typeface="ＭＳ Ｐゴシック" panose="020B0600070205080204" pitchFamily="34" charset="-128"/>
              </a:rPr>
              <a:t>	Leverage same network for multiple services and customers</a:t>
            </a:r>
          </a:p>
          <a:p>
            <a:pPr marL="855663" lvl="1" indent="-398463" eaLnBrk="1" hangingPunct="1">
              <a:lnSpc>
                <a:spcPct val="75000"/>
              </a:lnSpc>
            </a:pPr>
            <a:r>
              <a:rPr lang="en-US" altLang="nb-NO" dirty="0">
                <a:ea typeface="ＭＳ Ｐゴシック" panose="020B0600070205080204" pitchFamily="34" charset="-128"/>
              </a:rPr>
              <a:t>	Migrate legacy networks onto single converged network</a:t>
            </a:r>
          </a:p>
          <a:p>
            <a:pPr marL="855663" lvl="1" indent="-398463" eaLnBrk="1" hangingPunct="1">
              <a:lnSpc>
                <a:spcPct val="75000"/>
              </a:lnSpc>
            </a:pPr>
            <a:r>
              <a:rPr lang="en-US" altLang="nb-NO" dirty="0">
                <a:ea typeface="ＭＳ Ｐゴシック" panose="020B0600070205080204" pitchFamily="34" charset="-128"/>
              </a:rPr>
              <a:t>Reduce costs (OPEX)</a:t>
            </a:r>
          </a:p>
          <a:p>
            <a:pPr marL="855663" lvl="1" indent="-398463" eaLnBrk="1" hangingPunct="1">
              <a:lnSpc>
                <a:spcPct val="75000"/>
              </a:lnSpc>
            </a:pPr>
            <a:r>
              <a:rPr lang="en-US" altLang="nb-NO" dirty="0">
                <a:ea typeface="ＭＳ Ｐゴシック" panose="020B0600070205080204" pitchFamily="34" charset="-128"/>
              </a:rPr>
              <a:t>	Easier service enablement; only edge node configuration</a:t>
            </a:r>
          </a:p>
          <a:p>
            <a:pPr eaLnBrk="1" hangingPunct="1">
              <a:lnSpc>
                <a:spcPct val="75000"/>
              </a:lnSpc>
            </a:pPr>
            <a:r>
              <a:rPr lang="en-US" altLang="nb-NO" dirty="0"/>
              <a:t>Enterprise/end-user perspective</a:t>
            </a:r>
          </a:p>
          <a:p>
            <a:pPr marL="855663" lvl="1" indent="-398463" eaLnBrk="1" hangingPunct="1">
              <a:lnSpc>
                <a:spcPct val="75000"/>
              </a:lnSpc>
            </a:pPr>
            <a:r>
              <a:rPr lang="en-US" altLang="nb-NO" dirty="0">
                <a:ea typeface="ＭＳ Ｐゴシック" panose="020B0600070205080204" pitchFamily="34" charset="-128"/>
              </a:rPr>
              <a:t>Enables site/campus network segmentation</a:t>
            </a:r>
          </a:p>
          <a:p>
            <a:pPr marL="855663" lvl="1" indent="-398463" eaLnBrk="1" hangingPunct="1">
              <a:lnSpc>
                <a:spcPct val="75000"/>
              </a:lnSpc>
            </a:pPr>
            <a:r>
              <a:rPr lang="en-US" altLang="nb-NO" dirty="0">
                <a:ea typeface="ＭＳ Ｐゴシック" panose="020B0600070205080204" pitchFamily="34" charset="-128"/>
              </a:rPr>
              <a:t>	Allows for dedicated connectivity for users, applications, etc.</a:t>
            </a:r>
          </a:p>
          <a:p>
            <a:pPr marL="855663" lvl="1" indent="-398463" eaLnBrk="1" hangingPunct="1">
              <a:lnSpc>
                <a:spcPct val="75000"/>
              </a:lnSpc>
            </a:pPr>
            <a:r>
              <a:rPr lang="en-US" altLang="nb-NO" dirty="0">
                <a:ea typeface="ＭＳ Ｐゴシック" panose="020B0600070205080204" pitchFamily="34" charset="-128"/>
              </a:rPr>
              <a:t>Enables easier setup of WAN connectivity</a:t>
            </a:r>
          </a:p>
          <a:p>
            <a:pPr marL="855663" lvl="1" indent="-398463" eaLnBrk="1" hangingPunct="1">
              <a:lnSpc>
                <a:spcPct val="75000"/>
              </a:lnSpc>
            </a:pPr>
            <a:r>
              <a:rPr lang="en-US" altLang="nb-NO" dirty="0">
                <a:ea typeface="ＭＳ Ｐゴシック" panose="020B0600070205080204" pitchFamily="34" charset="-128"/>
              </a:rPr>
              <a:t>	Easier configuration of site-to-site WAN connectivity (for L3VPN); only one WAN connection needed </a:t>
            </a:r>
          </a:p>
        </p:txBody>
      </p:sp>
    </p:spTree>
  </p:cSld>
  <p:clrMapOvr>
    <a:masterClrMapping/>
  </p:clrMapOvr>
  <p:transition>
    <p:wipe dir="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Line 2">
            <a:extLst>
              <a:ext uri="{FF2B5EF4-FFF2-40B4-BE49-F238E27FC236}">
                <a16:creationId xmlns:a16="http://schemas.microsoft.com/office/drawing/2014/main" id="{23C15662-DD1C-824C-B52E-C4B7429C4179}"/>
              </a:ext>
            </a:extLst>
          </p:cNvPr>
          <p:cNvSpPr>
            <a:spLocks noChangeShapeType="1"/>
          </p:cNvSpPr>
          <p:nvPr/>
        </p:nvSpPr>
        <p:spPr bwMode="auto">
          <a:xfrm>
            <a:off x="2419350" y="2711450"/>
            <a:ext cx="0" cy="658813"/>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US"/>
          </a:p>
        </p:txBody>
      </p:sp>
      <p:grpSp>
        <p:nvGrpSpPr>
          <p:cNvPr id="91139" name="Group 6">
            <a:extLst>
              <a:ext uri="{FF2B5EF4-FFF2-40B4-BE49-F238E27FC236}">
                <a16:creationId xmlns:a16="http://schemas.microsoft.com/office/drawing/2014/main" id="{ACBCE731-E83D-EE42-BCF8-340CB156162F}"/>
              </a:ext>
            </a:extLst>
          </p:cNvPr>
          <p:cNvGrpSpPr>
            <a:grpSpLocks/>
          </p:cNvGrpSpPr>
          <p:nvPr/>
        </p:nvGrpSpPr>
        <p:grpSpPr bwMode="auto">
          <a:xfrm>
            <a:off x="2424113" y="1582738"/>
            <a:ext cx="4183062" cy="376237"/>
            <a:chOff x="1422" y="1208"/>
            <a:chExt cx="2867" cy="470"/>
          </a:xfrm>
        </p:grpSpPr>
        <p:grpSp>
          <p:nvGrpSpPr>
            <p:cNvPr id="91162" name="Group 7">
              <a:extLst>
                <a:ext uri="{FF2B5EF4-FFF2-40B4-BE49-F238E27FC236}">
                  <a16:creationId xmlns:a16="http://schemas.microsoft.com/office/drawing/2014/main" id="{08269B8F-07FC-DC44-809E-376A9AC5FB7D}"/>
                </a:ext>
              </a:extLst>
            </p:cNvPr>
            <p:cNvGrpSpPr>
              <a:grpSpLocks/>
            </p:cNvGrpSpPr>
            <p:nvPr/>
          </p:nvGrpSpPr>
          <p:grpSpPr bwMode="auto">
            <a:xfrm>
              <a:off x="3203" y="1208"/>
              <a:ext cx="1086" cy="470"/>
              <a:chOff x="3272" y="1288"/>
              <a:chExt cx="1440" cy="336"/>
            </a:xfrm>
          </p:grpSpPr>
          <p:sp>
            <p:nvSpPr>
              <p:cNvPr id="91167" name="Line 8">
                <a:extLst>
                  <a:ext uri="{FF2B5EF4-FFF2-40B4-BE49-F238E27FC236}">
                    <a16:creationId xmlns:a16="http://schemas.microsoft.com/office/drawing/2014/main" id="{9DE5295D-D3B4-A945-A116-EB52EA8368B3}"/>
                  </a:ext>
                </a:extLst>
              </p:cNvPr>
              <p:cNvSpPr>
                <a:spLocks noChangeShapeType="1"/>
              </p:cNvSpPr>
              <p:nvPr/>
            </p:nvSpPr>
            <p:spPr bwMode="auto">
              <a:xfrm>
                <a:off x="3272" y="1288"/>
                <a:ext cx="0" cy="14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US"/>
              </a:p>
            </p:txBody>
          </p:sp>
          <p:sp>
            <p:nvSpPr>
              <p:cNvPr id="91168" name="Line 9">
                <a:extLst>
                  <a:ext uri="{FF2B5EF4-FFF2-40B4-BE49-F238E27FC236}">
                    <a16:creationId xmlns:a16="http://schemas.microsoft.com/office/drawing/2014/main" id="{9C51EA56-A9FE-324F-965E-FC8146672672}"/>
                  </a:ext>
                </a:extLst>
              </p:cNvPr>
              <p:cNvSpPr>
                <a:spLocks noChangeShapeType="1"/>
              </p:cNvSpPr>
              <p:nvPr/>
            </p:nvSpPr>
            <p:spPr bwMode="auto">
              <a:xfrm flipH="1">
                <a:off x="3272" y="1432"/>
                <a:ext cx="144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US"/>
              </a:p>
            </p:txBody>
          </p:sp>
          <p:sp>
            <p:nvSpPr>
              <p:cNvPr id="91169" name="Line 10">
                <a:extLst>
                  <a:ext uri="{FF2B5EF4-FFF2-40B4-BE49-F238E27FC236}">
                    <a16:creationId xmlns:a16="http://schemas.microsoft.com/office/drawing/2014/main" id="{1897E83D-FFB7-BB49-8776-0DA7C0AEF276}"/>
                  </a:ext>
                </a:extLst>
              </p:cNvPr>
              <p:cNvSpPr>
                <a:spLocks noChangeShapeType="1"/>
              </p:cNvSpPr>
              <p:nvPr/>
            </p:nvSpPr>
            <p:spPr bwMode="auto">
              <a:xfrm>
                <a:off x="4712" y="1432"/>
                <a:ext cx="0" cy="192"/>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type="triangle" w="med" len="med"/>
                  </a14:hiddenLine>
                </a:ext>
              </a:extLst>
            </p:spPr>
            <p:txBody>
              <a:bodyPr wrap="none" anchor="ctr"/>
              <a:lstStyle/>
              <a:p>
                <a:endParaRPr lang="en-US"/>
              </a:p>
            </p:txBody>
          </p:sp>
        </p:grpSp>
        <p:grpSp>
          <p:nvGrpSpPr>
            <p:cNvPr id="91163" name="Group 11">
              <a:extLst>
                <a:ext uri="{FF2B5EF4-FFF2-40B4-BE49-F238E27FC236}">
                  <a16:creationId xmlns:a16="http://schemas.microsoft.com/office/drawing/2014/main" id="{D9034519-878C-E640-8AF9-AC0B5B4812F5}"/>
                </a:ext>
              </a:extLst>
            </p:cNvPr>
            <p:cNvGrpSpPr>
              <a:grpSpLocks/>
            </p:cNvGrpSpPr>
            <p:nvPr/>
          </p:nvGrpSpPr>
          <p:grpSpPr bwMode="auto">
            <a:xfrm flipH="1">
              <a:off x="1422" y="1219"/>
              <a:ext cx="1140" cy="454"/>
              <a:chOff x="3272" y="1288"/>
              <a:chExt cx="1440" cy="336"/>
            </a:xfrm>
          </p:grpSpPr>
          <p:sp>
            <p:nvSpPr>
              <p:cNvPr id="91164" name="Line 12">
                <a:extLst>
                  <a:ext uri="{FF2B5EF4-FFF2-40B4-BE49-F238E27FC236}">
                    <a16:creationId xmlns:a16="http://schemas.microsoft.com/office/drawing/2014/main" id="{E7E0247E-58B4-5841-9DA9-8AD9D1BE15DD}"/>
                  </a:ext>
                </a:extLst>
              </p:cNvPr>
              <p:cNvSpPr>
                <a:spLocks noChangeShapeType="1"/>
              </p:cNvSpPr>
              <p:nvPr/>
            </p:nvSpPr>
            <p:spPr bwMode="auto">
              <a:xfrm>
                <a:off x="3272" y="1288"/>
                <a:ext cx="0" cy="144"/>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US"/>
              </a:p>
            </p:txBody>
          </p:sp>
          <p:sp>
            <p:nvSpPr>
              <p:cNvPr id="91165" name="Line 13">
                <a:extLst>
                  <a:ext uri="{FF2B5EF4-FFF2-40B4-BE49-F238E27FC236}">
                    <a16:creationId xmlns:a16="http://schemas.microsoft.com/office/drawing/2014/main" id="{3E0DA31D-84D7-5C46-B350-A9AD583DD788}"/>
                  </a:ext>
                </a:extLst>
              </p:cNvPr>
              <p:cNvSpPr>
                <a:spLocks noChangeShapeType="1"/>
              </p:cNvSpPr>
              <p:nvPr/>
            </p:nvSpPr>
            <p:spPr bwMode="auto">
              <a:xfrm flipH="1">
                <a:off x="3272" y="1432"/>
                <a:ext cx="1440"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US"/>
              </a:p>
            </p:txBody>
          </p:sp>
          <p:sp>
            <p:nvSpPr>
              <p:cNvPr id="91166" name="Line 14">
                <a:extLst>
                  <a:ext uri="{FF2B5EF4-FFF2-40B4-BE49-F238E27FC236}">
                    <a16:creationId xmlns:a16="http://schemas.microsoft.com/office/drawing/2014/main" id="{F7D769C1-F027-D243-8E65-C5B35E4BEAD3}"/>
                  </a:ext>
                </a:extLst>
              </p:cNvPr>
              <p:cNvSpPr>
                <a:spLocks noChangeShapeType="1"/>
              </p:cNvSpPr>
              <p:nvPr/>
            </p:nvSpPr>
            <p:spPr bwMode="auto">
              <a:xfrm>
                <a:off x="4712" y="1432"/>
                <a:ext cx="0" cy="192"/>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type="triangle" w="med" len="med"/>
                  </a14:hiddenLine>
                </a:ext>
              </a:extLst>
            </p:spPr>
            <p:txBody>
              <a:bodyPr wrap="none" anchor="ctr"/>
              <a:lstStyle/>
              <a:p>
                <a:endParaRPr lang="en-US"/>
              </a:p>
            </p:txBody>
          </p:sp>
        </p:grpSp>
      </p:grpSp>
      <p:cxnSp>
        <p:nvCxnSpPr>
          <p:cNvPr id="91140" name="AutoShape 15">
            <a:extLst>
              <a:ext uri="{FF2B5EF4-FFF2-40B4-BE49-F238E27FC236}">
                <a16:creationId xmlns:a16="http://schemas.microsoft.com/office/drawing/2014/main" id="{31746874-25B6-8B42-B8DF-309D55F8882D}"/>
              </a:ext>
            </a:extLst>
          </p:cNvPr>
          <p:cNvCxnSpPr>
            <a:cxnSpLocks noChangeShapeType="1"/>
          </p:cNvCxnSpPr>
          <p:nvPr/>
        </p:nvCxnSpPr>
        <p:spPr bwMode="auto">
          <a:xfrm rot="5400000">
            <a:off x="4583113" y="1614488"/>
            <a:ext cx="166687" cy="300037"/>
          </a:xfrm>
          <a:prstGeom prst="bentConnector2">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miter lim="800000"/>
                <a:headEnd/>
                <a:tailEnd type="triangle" w="med" len="med"/>
              </a14:hiddenLine>
            </a:ext>
          </a:extLst>
        </p:spPr>
      </p:cxnSp>
      <p:sp>
        <p:nvSpPr>
          <p:cNvPr id="1296400" name="AutoShape 16">
            <a:extLst>
              <a:ext uri="{FF2B5EF4-FFF2-40B4-BE49-F238E27FC236}">
                <a16:creationId xmlns:a16="http://schemas.microsoft.com/office/drawing/2014/main" id="{A78AF32C-E327-D041-9ED5-CF7F7061BA11}"/>
              </a:ext>
            </a:extLst>
          </p:cNvPr>
          <p:cNvSpPr>
            <a:spLocks noChangeArrowheads="1"/>
          </p:cNvSpPr>
          <p:nvPr/>
        </p:nvSpPr>
        <p:spPr bwMode="auto">
          <a:xfrm>
            <a:off x="2667000" y="1371600"/>
            <a:ext cx="3903663" cy="609600"/>
          </a:xfrm>
          <a:prstGeom prst="bevel">
            <a:avLst>
              <a:gd name="adj" fmla="val 701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eaLnBrk="0" fontAlgn="auto" hangingPunct="0">
              <a:lnSpc>
                <a:spcPct val="90000"/>
              </a:lnSpc>
              <a:spcBef>
                <a:spcPts val="0"/>
              </a:spcBef>
              <a:spcAft>
                <a:spcPts val="0"/>
              </a:spcAft>
              <a:defRPr/>
            </a:pPr>
            <a:r>
              <a:rPr lang="en-US">
                <a:solidFill>
                  <a:schemeClr val="bg1"/>
                </a:solidFill>
                <a:latin typeface="+mn-lt"/>
                <a:ea typeface="+mn-ea"/>
              </a:rPr>
              <a:t>MPLS VPN Models</a:t>
            </a:r>
          </a:p>
        </p:txBody>
      </p:sp>
      <p:sp>
        <p:nvSpPr>
          <p:cNvPr id="91142" name="Rectangle 58">
            <a:extLst>
              <a:ext uri="{FF2B5EF4-FFF2-40B4-BE49-F238E27FC236}">
                <a16:creationId xmlns:a16="http://schemas.microsoft.com/office/drawing/2014/main" id="{38D60101-3838-D643-98CB-95A251FBCDFD}"/>
              </a:ext>
            </a:extLst>
          </p:cNvPr>
          <p:cNvSpPr>
            <a:spLocks noGrp="1" noChangeArrowheads="1"/>
          </p:cNvSpPr>
          <p:nvPr>
            <p:ph type="title"/>
          </p:nvPr>
        </p:nvSpPr>
        <p:spPr/>
        <p:txBody>
          <a:bodyPr/>
          <a:lstStyle/>
          <a:p>
            <a:pPr eaLnBrk="1" hangingPunct="1"/>
            <a:r>
              <a:rPr lang="en-US" altLang="nb-NO"/>
              <a:t>MPLS VPN Options</a:t>
            </a:r>
          </a:p>
        </p:txBody>
      </p:sp>
      <p:sp>
        <p:nvSpPr>
          <p:cNvPr id="91143" name="Line 54">
            <a:extLst>
              <a:ext uri="{FF2B5EF4-FFF2-40B4-BE49-F238E27FC236}">
                <a16:creationId xmlns:a16="http://schemas.microsoft.com/office/drawing/2014/main" id="{EF1D288B-1BB5-7746-B80C-ADD93BCA9F0D}"/>
              </a:ext>
            </a:extLst>
          </p:cNvPr>
          <p:cNvSpPr>
            <a:spLocks noChangeShapeType="1"/>
          </p:cNvSpPr>
          <p:nvPr/>
        </p:nvSpPr>
        <p:spPr bwMode="auto">
          <a:xfrm>
            <a:off x="5915025" y="3225800"/>
            <a:ext cx="3175" cy="84137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US"/>
          </a:p>
        </p:txBody>
      </p:sp>
      <p:sp>
        <p:nvSpPr>
          <p:cNvPr id="91144" name="Line 56">
            <a:extLst>
              <a:ext uri="{FF2B5EF4-FFF2-40B4-BE49-F238E27FC236}">
                <a16:creationId xmlns:a16="http://schemas.microsoft.com/office/drawing/2014/main" id="{187AAF43-AEE9-064C-A6F8-F71AC66473A2}"/>
              </a:ext>
            </a:extLst>
          </p:cNvPr>
          <p:cNvSpPr>
            <a:spLocks noChangeShapeType="1"/>
          </p:cNvSpPr>
          <p:nvPr/>
        </p:nvSpPr>
        <p:spPr bwMode="auto">
          <a:xfrm flipH="1">
            <a:off x="5926138" y="4073525"/>
            <a:ext cx="201612"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type="triangle" w="med" len="med"/>
                <a:tailEnd/>
              </a14:hiddenLine>
            </a:ext>
          </a:extLst>
        </p:spPr>
        <p:txBody>
          <a:bodyPr wrap="none" anchor="ctr"/>
          <a:lstStyle/>
          <a:p>
            <a:endParaRPr lang="en-US"/>
          </a:p>
        </p:txBody>
      </p:sp>
      <p:sp>
        <p:nvSpPr>
          <p:cNvPr id="1296447" name="Text Box 63">
            <a:extLst>
              <a:ext uri="{FF2B5EF4-FFF2-40B4-BE49-F238E27FC236}">
                <a16:creationId xmlns:a16="http://schemas.microsoft.com/office/drawing/2014/main" id="{07DCE709-F965-5142-9505-92C31C5AF2CC}"/>
              </a:ext>
            </a:extLst>
          </p:cNvPr>
          <p:cNvSpPr txBox="1">
            <a:spLocks noChangeArrowheads="1"/>
          </p:cNvSpPr>
          <p:nvPr/>
        </p:nvSpPr>
        <p:spPr bwMode="auto">
          <a:xfrm>
            <a:off x="4648200" y="3276600"/>
            <a:ext cx="3810000" cy="2298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marL="115888" indent="-115888" eaLnBrk="0" hangingPunct="0">
              <a:defRPr sz="2400">
                <a:solidFill>
                  <a:schemeClr val="tx1"/>
                </a:solidFill>
                <a:latin typeface="Arial" panose="020B0604020202020204" pitchFamily="34" charset="0"/>
                <a:ea typeface="ＭＳ Ｐゴシック" panose="020B0600070205080204" pitchFamily="34" charset="-128"/>
              </a:defRPr>
            </a:lvl1pPr>
            <a:lvl2pPr marL="406400" indent="-176213"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40000"/>
              </a:spcBef>
              <a:buFontTx/>
              <a:buChar char="•"/>
            </a:pPr>
            <a:r>
              <a:rPr lang="en-US" altLang="nb-NO" sz="1200" b="1" dirty="0"/>
              <a:t>CE connected to PE via IP-based connection (over any layer-2 type)</a:t>
            </a:r>
          </a:p>
          <a:p>
            <a:pPr lvl="1" eaLnBrk="1" hangingPunct="1">
              <a:spcBef>
                <a:spcPct val="40000"/>
              </a:spcBef>
              <a:buFont typeface="Arial" panose="020B0604020202020204" pitchFamily="34" charset="0"/>
              <a:buChar char="–"/>
            </a:pPr>
            <a:r>
              <a:rPr lang="en-US" altLang="nb-NO" sz="1200" b="1" dirty="0"/>
              <a:t>Static routing</a:t>
            </a:r>
          </a:p>
          <a:p>
            <a:pPr lvl="1" eaLnBrk="1" hangingPunct="1">
              <a:spcBef>
                <a:spcPct val="40000"/>
              </a:spcBef>
              <a:buFont typeface="Arial" panose="020B0604020202020204" pitchFamily="34" charset="0"/>
              <a:buChar char="–"/>
            </a:pPr>
            <a:r>
              <a:rPr lang="en-US" altLang="nb-NO" sz="1200" b="1" dirty="0"/>
              <a:t>PE-CE routing protocol; </a:t>
            </a:r>
            <a:r>
              <a:rPr lang="en-US" altLang="nb-NO" sz="1200" b="1" dirty="0" err="1"/>
              <a:t>eBGP</a:t>
            </a:r>
            <a:r>
              <a:rPr lang="en-US" altLang="nb-NO" sz="1200" b="1" dirty="0"/>
              <a:t>, OSPF, IS-IS</a:t>
            </a:r>
          </a:p>
          <a:p>
            <a:pPr eaLnBrk="1" hangingPunct="1">
              <a:spcBef>
                <a:spcPct val="40000"/>
              </a:spcBef>
              <a:buFontTx/>
              <a:buChar char="•"/>
            </a:pPr>
            <a:r>
              <a:rPr lang="en-US" altLang="nb-NO" sz="1200" b="1" dirty="0"/>
              <a:t>CEs peer with PE router </a:t>
            </a:r>
          </a:p>
          <a:p>
            <a:pPr eaLnBrk="1" hangingPunct="1">
              <a:spcBef>
                <a:spcPct val="40000"/>
              </a:spcBef>
              <a:buFontTx/>
              <a:buChar char="•"/>
            </a:pPr>
            <a:r>
              <a:rPr lang="en-US" altLang="nb-NO" sz="1200" b="1" dirty="0"/>
              <a:t>PE routers maintain customer-specific routing tables and exchange customer=specific routing information</a:t>
            </a:r>
          </a:p>
          <a:p>
            <a:pPr eaLnBrk="1" hangingPunct="1">
              <a:spcBef>
                <a:spcPct val="40000"/>
              </a:spcBef>
              <a:buFontTx/>
              <a:buChar char="•"/>
            </a:pPr>
            <a:r>
              <a:rPr lang="en-US" altLang="nb-NO" sz="1200" b="1" dirty="0"/>
              <a:t>Layer-3 VPN provider’s PE routers are part of customer routing</a:t>
            </a:r>
          </a:p>
        </p:txBody>
      </p:sp>
      <p:grpSp>
        <p:nvGrpSpPr>
          <p:cNvPr id="5" name="Group 69">
            <a:extLst>
              <a:ext uri="{FF2B5EF4-FFF2-40B4-BE49-F238E27FC236}">
                <a16:creationId xmlns:a16="http://schemas.microsoft.com/office/drawing/2014/main" id="{884FD989-F47A-6D4D-86C7-8B32C282DDAB}"/>
              </a:ext>
            </a:extLst>
          </p:cNvPr>
          <p:cNvGrpSpPr>
            <a:grpSpLocks/>
          </p:cNvGrpSpPr>
          <p:nvPr/>
        </p:nvGrpSpPr>
        <p:grpSpPr bwMode="auto">
          <a:xfrm>
            <a:off x="685800" y="2057400"/>
            <a:ext cx="7772400" cy="1066800"/>
            <a:chOff x="432" y="1296"/>
            <a:chExt cx="4896" cy="672"/>
          </a:xfrm>
        </p:grpSpPr>
        <p:sp>
          <p:nvSpPr>
            <p:cNvPr id="1296387" name="AutoShape 3">
              <a:extLst>
                <a:ext uri="{FF2B5EF4-FFF2-40B4-BE49-F238E27FC236}">
                  <a16:creationId xmlns:a16="http://schemas.microsoft.com/office/drawing/2014/main" id="{C2DAE635-5AFE-1E4D-9159-D4818AA99FFB}"/>
                </a:ext>
              </a:extLst>
            </p:cNvPr>
            <p:cNvSpPr>
              <a:spLocks noChangeArrowheads="1"/>
            </p:cNvSpPr>
            <p:nvPr/>
          </p:nvSpPr>
          <p:spPr bwMode="auto">
            <a:xfrm>
              <a:off x="2928" y="1536"/>
              <a:ext cx="2400" cy="432"/>
            </a:xfrm>
            <a:prstGeom prst="bevel">
              <a:avLst>
                <a:gd name="adj" fmla="val 701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eaLnBrk="0" fontAlgn="auto" hangingPunct="0">
                <a:lnSpc>
                  <a:spcPct val="90000"/>
                </a:lnSpc>
                <a:spcBef>
                  <a:spcPts val="0"/>
                </a:spcBef>
                <a:spcAft>
                  <a:spcPts val="0"/>
                </a:spcAft>
                <a:defRPr/>
              </a:pPr>
              <a:r>
                <a:rPr lang="en-US">
                  <a:solidFill>
                    <a:schemeClr val="bg1"/>
                  </a:solidFill>
                  <a:latin typeface="+mn-lt"/>
                  <a:ea typeface="+mn-ea"/>
                </a:rPr>
                <a:t>Layer-3 VPNs</a:t>
              </a:r>
            </a:p>
          </p:txBody>
        </p:sp>
        <p:sp>
          <p:nvSpPr>
            <p:cNvPr id="91158" name="Line 4">
              <a:extLst>
                <a:ext uri="{FF2B5EF4-FFF2-40B4-BE49-F238E27FC236}">
                  <a16:creationId xmlns:a16="http://schemas.microsoft.com/office/drawing/2014/main" id="{03DD2540-011D-6241-B297-5C0217CEC52B}"/>
                </a:ext>
              </a:extLst>
            </p:cNvPr>
            <p:cNvSpPr>
              <a:spLocks noChangeShapeType="1"/>
            </p:cNvSpPr>
            <p:nvPr/>
          </p:nvSpPr>
          <p:spPr bwMode="auto">
            <a:xfrm>
              <a:off x="2003" y="1569"/>
              <a:ext cx="0" cy="361"/>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US"/>
            </a:p>
          </p:txBody>
        </p:sp>
        <p:sp>
          <p:nvSpPr>
            <p:cNvPr id="1296389" name="AutoShape 5">
              <a:extLst>
                <a:ext uri="{FF2B5EF4-FFF2-40B4-BE49-F238E27FC236}">
                  <a16:creationId xmlns:a16="http://schemas.microsoft.com/office/drawing/2014/main" id="{FAD2CEF2-8D78-BD42-8837-58DF67191055}"/>
                </a:ext>
              </a:extLst>
            </p:cNvPr>
            <p:cNvSpPr>
              <a:spLocks noChangeArrowheads="1"/>
            </p:cNvSpPr>
            <p:nvPr/>
          </p:nvSpPr>
          <p:spPr bwMode="auto">
            <a:xfrm>
              <a:off x="432" y="1536"/>
              <a:ext cx="2417" cy="432"/>
            </a:xfrm>
            <a:prstGeom prst="bevel">
              <a:avLst>
                <a:gd name="adj" fmla="val 701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eaLnBrk="0" fontAlgn="auto" hangingPunct="0">
                <a:lnSpc>
                  <a:spcPct val="90000"/>
                </a:lnSpc>
                <a:spcBef>
                  <a:spcPts val="0"/>
                </a:spcBef>
                <a:spcAft>
                  <a:spcPts val="0"/>
                </a:spcAft>
                <a:defRPr/>
              </a:pPr>
              <a:r>
                <a:rPr lang="en-US">
                  <a:solidFill>
                    <a:schemeClr val="bg1"/>
                  </a:solidFill>
                  <a:latin typeface="+mn-lt"/>
                  <a:ea typeface="+mn-ea"/>
                </a:rPr>
                <a:t>Layer-2 VPNs</a:t>
              </a:r>
            </a:p>
          </p:txBody>
        </p:sp>
        <p:sp>
          <p:nvSpPr>
            <p:cNvPr id="91160" name="AutoShape 64">
              <a:extLst>
                <a:ext uri="{FF2B5EF4-FFF2-40B4-BE49-F238E27FC236}">
                  <a16:creationId xmlns:a16="http://schemas.microsoft.com/office/drawing/2014/main" id="{378D3348-4951-0749-9AD3-AB5F6A6F90DB}"/>
                </a:ext>
              </a:extLst>
            </p:cNvPr>
            <p:cNvSpPr>
              <a:spLocks noChangeArrowheads="1"/>
            </p:cNvSpPr>
            <p:nvPr/>
          </p:nvSpPr>
          <p:spPr bwMode="auto">
            <a:xfrm>
              <a:off x="2112" y="1296"/>
              <a:ext cx="384" cy="192"/>
            </a:xfrm>
            <a:prstGeom prst="downArrow">
              <a:avLst>
                <a:gd name="adj1" fmla="val 55204"/>
                <a:gd name="adj2" fmla="val 58333"/>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sp>
          <p:nvSpPr>
            <p:cNvPr id="91161" name="AutoShape 65">
              <a:extLst>
                <a:ext uri="{FF2B5EF4-FFF2-40B4-BE49-F238E27FC236}">
                  <a16:creationId xmlns:a16="http://schemas.microsoft.com/office/drawing/2014/main" id="{3678F605-7236-A846-882E-81CE8BA9422B}"/>
                </a:ext>
              </a:extLst>
            </p:cNvPr>
            <p:cNvSpPr>
              <a:spLocks noChangeArrowheads="1"/>
            </p:cNvSpPr>
            <p:nvPr/>
          </p:nvSpPr>
          <p:spPr bwMode="auto">
            <a:xfrm>
              <a:off x="3312" y="1296"/>
              <a:ext cx="384" cy="192"/>
            </a:xfrm>
            <a:prstGeom prst="downArrow">
              <a:avLst>
                <a:gd name="adj1" fmla="val 55204"/>
                <a:gd name="adj2" fmla="val 58333"/>
              </a:avLst>
            </a:prstGeom>
            <a:solidFill>
              <a:schemeClr val="accent1"/>
            </a:solidFill>
            <a:ln w="9525">
              <a:solidFill>
                <a:schemeClr val="tx1"/>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6" name="Group 70">
            <a:extLst>
              <a:ext uri="{FF2B5EF4-FFF2-40B4-BE49-F238E27FC236}">
                <a16:creationId xmlns:a16="http://schemas.microsoft.com/office/drawing/2014/main" id="{85E21FDD-A5B5-4F45-9462-BF2A021C5505}"/>
              </a:ext>
            </a:extLst>
          </p:cNvPr>
          <p:cNvGrpSpPr>
            <a:grpSpLocks/>
          </p:cNvGrpSpPr>
          <p:nvPr/>
        </p:nvGrpSpPr>
        <p:grpSpPr bwMode="auto">
          <a:xfrm>
            <a:off x="612775" y="3200400"/>
            <a:ext cx="3883025" cy="3224213"/>
            <a:chOff x="386" y="2016"/>
            <a:chExt cx="2446" cy="2031"/>
          </a:xfrm>
        </p:grpSpPr>
        <p:sp>
          <p:nvSpPr>
            <p:cNvPr id="91148" name="Line 17">
              <a:extLst>
                <a:ext uri="{FF2B5EF4-FFF2-40B4-BE49-F238E27FC236}">
                  <a16:creationId xmlns:a16="http://schemas.microsoft.com/office/drawing/2014/main" id="{7E93D390-8131-B34C-B08A-08BCECDF41E8}"/>
                </a:ext>
              </a:extLst>
            </p:cNvPr>
            <p:cNvSpPr>
              <a:spLocks noChangeShapeType="1"/>
            </p:cNvSpPr>
            <p:nvPr/>
          </p:nvSpPr>
          <p:spPr bwMode="auto">
            <a:xfrm flipH="1">
              <a:off x="768" y="2208"/>
              <a:ext cx="1429" cy="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a14:hiddenLine>
              </a:ext>
            </a:extLst>
          </p:spPr>
          <p:txBody>
            <a:bodyPr wrap="none" anchor="ctr"/>
            <a:lstStyle/>
            <a:p>
              <a:endParaRPr lang="en-US"/>
            </a:p>
          </p:txBody>
        </p:sp>
        <p:sp>
          <p:nvSpPr>
            <p:cNvPr id="91149" name="Line 19">
              <a:extLst>
                <a:ext uri="{FF2B5EF4-FFF2-40B4-BE49-F238E27FC236}">
                  <a16:creationId xmlns:a16="http://schemas.microsoft.com/office/drawing/2014/main" id="{8B777CF2-BA49-2448-80A4-150CC1B50D1F}"/>
                </a:ext>
              </a:extLst>
            </p:cNvPr>
            <p:cNvSpPr>
              <a:spLocks noChangeShapeType="1"/>
            </p:cNvSpPr>
            <p:nvPr/>
          </p:nvSpPr>
          <p:spPr bwMode="auto">
            <a:xfrm flipH="1">
              <a:off x="386" y="2220"/>
              <a:ext cx="0" cy="299"/>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type="triangle" w="med" len="med"/>
                </a14:hiddenLine>
              </a:ext>
            </a:extLst>
          </p:spPr>
          <p:txBody>
            <a:bodyPr wrap="none" anchor="ctr"/>
            <a:lstStyle/>
            <a:p>
              <a:endParaRPr lang="en-US"/>
            </a:p>
          </p:txBody>
        </p:sp>
        <p:sp>
          <p:nvSpPr>
            <p:cNvPr id="91150" name="Line 21">
              <a:extLst>
                <a:ext uri="{FF2B5EF4-FFF2-40B4-BE49-F238E27FC236}">
                  <a16:creationId xmlns:a16="http://schemas.microsoft.com/office/drawing/2014/main" id="{A7F9E97B-2FDC-B04A-B33F-E86732D1726C}"/>
                </a:ext>
              </a:extLst>
            </p:cNvPr>
            <p:cNvSpPr>
              <a:spLocks noChangeShapeType="1"/>
            </p:cNvSpPr>
            <p:nvPr/>
          </p:nvSpPr>
          <p:spPr bwMode="auto">
            <a:xfrm flipH="1">
              <a:off x="1815" y="2220"/>
              <a:ext cx="0" cy="299"/>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25400">
                  <a:solidFill>
                    <a:srgbClr val="000000"/>
                  </a:solidFill>
                  <a:round/>
                  <a:headEnd/>
                  <a:tailEnd type="triangle" w="med" len="med"/>
                </a14:hiddenLine>
              </a:ext>
            </a:extLst>
          </p:spPr>
          <p:txBody>
            <a:bodyPr wrap="none" anchor="ctr"/>
            <a:lstStyle/>
            <a:p>
              <a:endParaRPr lang="en-US"/>
            </a:p>
          </p:txBody>
        </p:sp>
        <p:sp>
          <p:nvSpPr>
            <p:cNvPr id="1296406" name="AutoShape 22">
              <a:extLst>
                <a:ext uri="{FF2B5EF4-FFF2-40B4-BE49-F238E27FC236}">
                  <a16:creationId xmlns:a16="http://schemas.microsoft.com/office/drawing/2014/main" id="{06C816E2-D61A-2A4D-8FA5-37B098F37E33}"/>
                </a:ext>
              </a:extLst>
            </p:cNvPr>
            <p:cNvSpPr>
              <a:spLocks noChangeArrowheads="1"/>
            </p:cNvSpPr>
            <p:nvPr/>
          </p:nvSpPr>
          <p:spPr bwMode="auto">
            <a:xfrm>
              <a:off x="432" y="2208"/>
              <a:ext cx="1152" cy="480"/>
            </a:xfrm>
            <a:prstGeom prst="bevel">
              <a:avLst>
                <a:gd name="adj" fmla="val 701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Point-to-Point</a:t>
              </a:r>
            </a:p>
            <a:p>
              <a:pPr algn="ctr" eaLnBrk="0" fontAlgn="auto" hangingPunct="0">
                <a:lnSpc>
                  <a:spcPct val="90000"/>
                </a:lnSpc>
                <a:spcBef>
                  <a:spcPts val="0"/>
                </a:spcBef>
                <a:spcAft>
                  <a:spcPts val="0"/>
                </a:spcAft>
                <a:defRPr/>
              </a:pPr>
              <a:r>
                <a:rPr lang="en-US" sz="1600" b="1">
                  <a:solidFill>
                    <a:schemeClr val="bg1"/>
                  </a:solidFill>
                  <a:latin typeface="+mn-lt"/>
                  <a:ea typeface="+mn-ea"/>
                </a:rPr>
                <a:t>Layer-2 VPNs</a:t>
              </a:r>
            </a:p>
          </p:txBody>
        </p:sp>
        <p:sp>
          <p:nvSpPr>
            <p:cNvPr id="1296444" name="AutoShape 60">
              <a:extLst>
                <a:ext uri="{FF2B5EF4-FFF2-40B4-BE49-F238E27FC236}">
                  <a16:creationId xmlns:a16="http://schemas.microsoft.com/office/drawing/2014/main" id="{42F5D83C-318A-8A4A-B267-112968443782}"/>
                </a:ext>
              </a:extLst>
            </p:cNvPr>
            <p:cNvSpPr>
              <a:spLocks noChangeArrowheads="1"/>
            </p:cNvSpPr>
            <p:nvPr/>
          </p:nvSpPr>
          <p:spPr bwMode="auto">
            <a:xfrm>
              <a:off x="1680" y="2208"/>
              <a:ext cx="1152" cy="480"/>
            </a:xfrm>
            <a:prstGeom prst="bevel">
              <a:avLst>
                <a:gd name="adj" fmla="val 7019"/>
              </a:avLst>
            </a:prstGeom>
            <a:solidFill>
              <a:srgbClr val="015F85"/>
            </a:solidFill>
            <a:ln>
              <a:noFill/>
            </a:ln>
            <a:effectLst>
              <a:outerShdw dist="107763" dir="2700000" algn="ctr" rotWithShape="0">
                <a:srgbClr val="808080">
                  <a:alpha val="50000"/>
                </a:srgbClr>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Multi-Point</a:t>
              </a:r>
            </a:p>
            <a:p>
              <a:pPr algn="ctr" eaLnBrk="0" fontAlgn="auto" hangingPunct="0">
                <a:lnSpc>
                  <a:spcPct val="90000"/>
                </a:lnSpc>
                <a:spcBef>
                  <a:spcPts val="0"/>
                </a:spcBef>
                <a:spcAft>
                  <a:spcPts val="0"/>
                </a:spcAft>
                <a:defRPr/>
              </a:pPr>
              <a:r>
                <a:rPr lang="en-US" sz="1600" b="1">
                  <a:solidFill>
                    <a:schemeClr val="bg1"/>
                  </a:solidFill>
                  <a:latin typeface="+mn-lt"/>
                  <a:ea typeface="+mn-ea"/>
                </a:rPr>
                <a:t>Layer-2 VPNs</a:t>
              </a:r>
            </a:p>
          </p:txBody>
        </p:sp>
        <p:sp>
          <p:nvSpPr>
            <p:cNvPr id="91153" name="Text Box 61">
              <a:extLst>
                <a:ext uri="{FF2B5EF4-FFF2-40B4-BE49-F238E27FC236}">
                  <a16:creationId xmlns:a16="http://schemas.microsoft.com/office/drawing/2014/main" id="{37A02B03-376A-1E46-ABB8-0480C380A996}"/>
                </a:ext>
              </a:extLst>
            </p:cNvPr>
            <p:cNvSpPr txBox="1">
              <a:spLocks noChangeArrowheads="1"/>
            </p:cNvSpPr>
            <p:nvPr/>
          </p:nvSpPr>
          <p:spPr bwMode="auto">
            <a:xfrm>
              <a:off x="432" y="2738"/>
              <a:ext cx="1108" cy="1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marL="115888" indent="-1158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40000"/>
                </a:spcBef>
                <a:buFontTx/>
                <a:buChar char="•"/>
              </a:pPr>
              <a:r>
                <a:rPr lang="en-US" altLang="nb-NO" sz="1200" b="1" dirty="0"/>
                <a:t>CE connected to PE via p2p Layer-2 connection (FR, ATM)</a:t>
              </a:r>
            </a:p>
            <a:p>
              <a:pPr eaLnBrk="1" hangingPunct="1">
                <a:spcBef>
                  <a:spcPct val="40000"/>
                </a:spcBef>
                <a:buFontTx/>
                <a:buChar char="•"/>
              </a:pPr>
              <a:r>
                <a:rPr lang="en-US" altLang="nb-NO" sz="1200" b="1" dirty="0"/>
                <a:t>CEs peer with each other (IP routing) via p2p layer-2 VPN connection</a:t>
              </a:r>
            </a:p>
            <a:p>
              <a:pPr eaLnBrk="1" hangingPunct="1">
                <a:spcBef>
                  <a:spcPct val="40000"/>
                </a:spcBef>
                <a:buFontTx/>
                <a:buChar char="•"/>
              </a:pPr>
              <a:r>
                <a:rPr lang="en-US" altLang="nb-NO" sz="1200" b="1" dirty="0"/>
                <a:t>CE-CE routing; no SP involvement</a:t>
              </a:r>
            </a:p>
          </p:txBody>
        </p:sp>
        <p:sp>
          <p:nvSpPr>
            <p:cNvPr id="91154" name="Text Box 62">
              <a:extLst>
                <a:ext uri="{FF2B5EF4-FFF2-40B4-BE49-F238E27FC236}">
                  <a16:creationId xmlns:a16="http://schemas.microsoft.com/office/drawing/2014/main" id="{1A84BA0A-9F8A-204D-AB8E-BA1783D213BA}"/>
                </a:ext>
              </a:extLst>
            </p:cNvPr>
            <p:cNvSpPr txBox="1">
              <a:spLocks noChangeArrowheads="1"/>
            </p:cNvSpPr>
            <p:nvPr/>
          </p:nvSpPr>
          <p:spPr bwMode="auto">
            <a:xfrm>
              <a:off x="1676" y="2738"/>
              <a:ext cx="1108" cy="13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marL="115888" indent="-1158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spcBef>
                  <a:spcPct val="40000"/>
                </a:spcBef>
                <a:buFontTx/>
                <a:buChar char="•"/>
              </a:pPr>
              <a:r>
                <a:rPr lang="en-US" altLang="nb-NO" sz="1200" b="1" dirty="0"/>
                <a:t>CE connected to PE via Ethernet connection (VLAN)</a:t>
              </a:r>
            </a:p>
            <a:p>
              <a:pPr eaLnBrk="1" hangingPunct="1">
                <a:spcBef>
                  <a:spcPct val="40000"/>
                </a:spcBef>
                <a:buFontTx/>
                <a:buChar char="•"/>
              </a:pPr>
              <a:r>
                <a:rPr lang="en-US" altLang="nb-NO" sz="1200" b="1" dirty="0"/>
                <a:t>CEs peer with each other via fully/partial mesh Layer-2 VPN connection</a:t>
              </a:r>
            </a:p>
            <a:p>
              <a:pPr eaLnBrk="1" hangingPunct="1">
                <a:spcBef>
                  <a:spcPct val="40000"/>
                </a:spcBef>
                <a:buFontTx/>
                <a:buChar char="•"/>
              </a:pPr>
              <a:r>
                <a:rPr lang="en-US" altLang="nb-NO" sz="1200" b="1" dirty="0"/>
                <a:t>CE-CE routing; no SP involvement</a:t>
              </a:r>
            </a:p>
          </p:txBody>
        </p:sp>
        <p:sp>
          <p:nvSpPr>
            <p:cNvPr id="91155" name="AutoShape 67">
              <a:extLst>
                <a:ext uri="{FF2B5EF4-FFF2-40B4-BE49-F238E27FC236}">
                  <a16:creationId xmlns:a16="http://schemas.microsoft.com/office/drawing/2014/main" id="{7E1D76F0-99F2-B44F-8F17-1508D6D55EBF}"/>
                </a:ext>
              </a:extLst>
            </p:cNvPr>
            <p:cNvSpPr>
              <a:spLocks noChangeArrowheads="1"/>
            </p:cNvSpPr>
            <p:nvPr/>
          </p:nvSpPr>
          <p:spPr bwMode="auto">
            <a:xfrm>
              <a:off x="864" y="2016"/>
              <a:ext cx="288" cy="144"/>
            </a:xfrm>
            <a:prstGeom prst="downArrow">
              <a:avLst>
                <a:gd name="adj1" fmla="val 55204"/>
                <a:gd name="adj2" fmla="val 58333"/>
              </a:avLst>
            </a:prstGeom>
            <a:solidFill>
              <a:schemeClr val="accent1"/>
            </a:solidFill>
            <a:ln w="9525">
              <a:solidFill>
                <a:schemeClr val="tx1"/>
              </a:solidFill>
              <a:miter lim="800000"/>
              <a:headEnd/>
              <a:tailEnd/>
            </a:ln>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sp>
          <p:nvSpPr>
            <p:cNvPr id="91156" name="AutoShape 68">
              <a:extLst>
                <a:ext uri="{FF2B5EF4-FFF2-40B4-BE49-F238E27FC236}">
                  <a16:creationId xmlns:a16="http://schemas.microsoft.com/office/drawing/2014/main" id="{4734B272-7210-AA48-B03B-AB0CBE59B393}"/>
                </a:ext>
              </a:extLst>
            </p:cNvPr>
            <p:cNvSpPr>
              <a:spLocks noChangeArrowheads="1"/>
            </p:cNvSpPr>
            <p:nvPr/>
          </p:nvSpPr>
          <p:spPr bwMode="auto">
            <a:xfrm>
              <a:off x="2112" y="2016"/>
              <a:ext cx="288" cy="144"/>
            </a:xfrm>
            <a:prstGeom prst="downArrow">
              <a:avLst>
                <a:gd name="adj1" fmla="val 55204"/>
                <a:gd name="adj2" fmla="val 58333"/>
              </a:avLst>
            </a:prstGeom>
            <a:solidFill>
              <a:schemeClr val="accent1"/>
            </a:solidFill>
            <a:ln w="9525">
              <a:solidFill>
                <a:schemeClr val="tx1"/>
              </a:solidFill>
              <a:miter lim="800000"/>
              <a:headEnd/>
              <a:tailEnd/>
            </a:ln>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3" presetClass="entr" presetSubtype="1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par>
                          <p:cTn id="8" fill="hold" nodeType="afterGroup">
                            <p:stCondLst>
                              <p:cond delay="500"/>
                            </p:stCondLst>
                            <p:childTnLst>
                              <p:par>
                                <p:cTn id="9" presetID="3" presetClass="entr" presetSubtype="1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linds(horizontal)">
                                      <p:cBhvr>
                                        <p:cTn id="11" dur="2000"/>
                                        <p:tgtEl>
                                          <p:spTgt spid="6"/>
                                        </p:tgtEl>
                                      </p:cBhvr>
                                    </p:animEffect>
                                  </p:childTnLst>
                                </p:cTn>
                              </p:par>
                            </p:childTnLst>
                          </p:cTn>
                        </p:par>
                        <p:par>
                          <p:cTn id="12" fill="hold" nodeType="afterGroup">
                            <p:stCondLst>
                              <p:cond delay="2500"/>
                            </p:stCondLst>
                            <p:childTnLst>
                              <p:par>
                                <p:cTn id="13" presetID="3" presetClass="entr" presetSubtype="10" fill="hold" grpId="0" nodeType="afterEffect">
                                  <p:stCondLst>
                                    <p:cond delay="0"/>
                                  </p:stCondLst>
                                  <p:childTnLst>
                                    <p:set>
                                      <p:cBhvr>
                                        <p:cTn id="14" dur="1" fill="hold">
                                          <p:stCondLst>
                                            <p:cond delay="0"/>
                                          </p:stCondLst>
                                        </p:cTn>
                                        <p:tgtEl>
                                          <p:spTgt spid="1296447"/>
                                        </p:tgtEl>
                                        <p:attrNameLst>
                                          <p:attrName>style.visibility</p:attrName>
                                        </p:attrNameLst>
                                      </p:cBhvr>
                                      <p:to>
                                        <p:strVal val="visible"/>
                                      </p:to>
                                    </p:set>
                                    <p:animEffect transition="in" filter="blinds(horizontal)">
                                      <p:cBhvr>
                                        <p:cTn id="15" dur="2000"/>
                                        <p:tgtEl>
                                          <p:spTgt spid="12964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6447" grpId="0"/>
    </p:bld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2">
            <a:extLst>
              <a:ext uri="{FF2B5EF4-FFF2-40B4-BE49-F238E27FC236}">
                <a16:creationId xmlns:a16="http://schemas.microsoft.com/office/drawing/2014/main" id="{731CCFF0-BB0B-9448-A3BA-3911DE812EAA}"/>
              </a:ext>
            </a:extLst>
          </p:cNvPr>
          <p:cNvSpPr txBox="1">
            <a:spLocks noChangeArrowheads="1"/>
          </p:cNvSpPr>
          <p:nvPr/>
        </p:nvSpPr>
        <p:spPr>
          <a:xfrm>
            <a:off x="633413" y="2232025"/>
            <a:ext cx="7900987" cy="838200"/>
          </a:xfrm>
          <a:prstGeom prst="rect">
            <a:avLst/>
          </a:prstGeom>
        </p:spPr>
        <p:txBody>
          <a:bodyPr lIns="82296" rIns="82296" anchor="ctr"/>
          <a:lstStyle/>
          <a:p>
            <a:pPr fontAlgn="auto">
              <a:lnSpc>
                <a:spcPct val="90000"/>
              </a:lnSpc>
              <a:spcAft>
                <a:spcPts val="0"/>
              </a:spcAft>
              <a:defRPr/>
            </a:pPr>
            <a:r>
              <a:rPr lang="en-US" sz="3400" b="1" dirty="0">
                <a:latin typeface="+mj-lt"/>
                <a:ea typeface="+mj-ea"/>
                <a:cs typeface="+mj-cs"/>
              </a:rPr>
              <a:t>MPLS Layer-3 </a:t>
            </a:r>
            <a:r>
              <a:rPr lang="en-US" sz="3400" b="1" dirty="0" err="1">
                <a:latin typeface="+mj-lt"/>
                <a:ea typeface="+mj-ea"/>
                <a:cs typeface="+mj-cs"/>
              </a:rPr>
              <a:t>VPNs</a:t>
            </a:r>
            <a:endParaRPr lang="en-US" sz="3400" b="1" dirty="0">
              <a:latin typeface="+mj-lt"/>
              <a:ea typeface="+mj-ea"/>
              <a:cs typeface="+mj-cs"/>
            </a:endParaRPr>
          </a:p>
        </p:txBody>
      </p:sp>
      <p:sp>
        <p:nvSpPr>
          <p:cNvPr id="93187" name="Rectangle 33">
            <a:extLst>
              <a:ext uri="{FF2B5EF4-FFF2-40B4-BE49-F238E27FC236}">
                <a16:creationId xmlns:a16="http://schemas.microsoft.com/office/drawing/2014/main" id="{38078CD9-B5B4-6544-AA1C-372F61CE1734}"/>
              </a:ext>
            </a:extLst>
          </p:cNvPr>
          <p:cNvSpPr txBox="1">
            <a:spLocks noChangeArrowheads="1"/>
          </p:cNvSpPr>
          <p:nvPr/>
        </p:nvSpPr>
        <p:spPr bwMode="auto">
          <a:xfrm>
            <a:off x="633413" y="3124200"/>
            <a:ext cx="4618037"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2000"/>
              <a:t>Technology Overview and Applications</a:t>
            </a:r>
          </a:p>
        </p:txBody>
      </p:sp>
    </p:spTree>
  </p:cSld>
  <p:clrMapOvr>
    <a:masterClrMapping/>
  </p:clrMapOvr>
  <p:transition>
    <p:wipe dir="r"/>
  </p:transition>
</p:sld>
</file>

<file path=ppt/slides/slide5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4210" name="Rectangle 2">
            <a:extLst>
              <a:ext uri="{FF2B5EF4-FFF2-40B4-BE49-F238E27FC236}">
                <a16:creationId xmlns:a16="http://schemas.microsoft.com/office/drawing/2014/main" id="{6281734B-AA80-6849-ABEF-D8DF437FE780}"/>
              </a:ext>
            </a:extLst>
          </p:cNvPr>
          <p:cNvSpPr>
            <a:spLocks noGrp="1" noChangeArrowheads="1"/>
          </p:cNvSpPr>
          <p:nvPr>
            <p:ph type="title"/>
          </p:nvPr>
        </p:nvSpPr>
        <p:spPr/>
        <p:txBody>
          <a:bodyPr/>
          <a:lstStyle/>
          <a:p>
            <a:pPr eaLnBrk="1" hangingPunct="1"/>
            <a:r>
              <a:rPr lang="en-US" altLang="nb-NO"/>
              <a:t>MPLS L3 VPN Overview</a:t>
            </a:r>
          </a:p>
        </p:txBody>
      </p:sp>
      <p:sp>
        <p:nvSpPr>
          <p:cNvPr id="94211" name="Rectangle 3">
            <a:extLst>
              <a:ext uri="{FF2B5EF4-FFF2-40B4-BE49-F238E27FC236}">
                <a16:creationId xmlns:a16="http://schemas.microsoft.com/office/drawing/2014/main" id="{B9B56820-4994-A440-A1A5-A2AB051E31A1}"/>
              </a:ext>
            </a:extLst>
          </p:cNvPr>
          <p:cNvSpPr>
            <a:spLocks noGrp="1" noChangeArrowheads="1"/>
          </p:cNvSpPr>
          <p:nvPr>
            <p:ph type="body" idx="1"/>
          </p:nvPr>
        </p:nvSpPr>
        <p:spPr/>
        <p:txBody>
          <a:bodyPr/>
          <a:lstStyle/>
          <a:p>
            <a:pPr eaLnBrk="1" hangingPunct="1">
              <a:lnSpc>
                <a:spcPct val="85000"/>
              </a:lnSpc>
            </a:pPr>
            <a:r>
              <a:rPr lang="en-US" altLang="nb-NO" dirty="0"/>
              <a:t>Customer router (CE) has an IP peering connection with PE/edge router in MPLS network</a:t>
            </a:r>
          </a:p>
          <a:p>
            <a:pPr lvl="1" indent="0" eaLnBrk="1" hangingPunct="1">
              <a:lnSpc>
                <a:spcPct val="85000"/>
              </a:lnSpc>
            </a:pPr>
            <a:r>
              <a:rPr lang="en-US" altLang="nb-NO" dirty="0">
                <a:ea typeface="ＭＳ Ｐゴシック" panose="020B0600070205080204" pitchFamily="34" charset="-128"/>
              </a:rPr>
              <a:t>IP routing/forwarding across PE-CE link</a:t>
            </a:r>
          </a:p>
          <a:p>
            <a:pPr eaLnBrk="1" hangingPunct="1">
              <a:lnSpc>
                <a:spcPct val="85000"/>
              </a:lnSpc>
            </a:pPr>
            <a:r>
              <a:rPr lang="en-US" altLang="nb-NO" dirty="0"/>
              <a:t>MPLS VPN network responsible for distributing routing information to remote VPN sites</a:t>
            </a:r>
          </a:p>
          <a:p>
            <a:pPr lvl="1" indent="0" eaLnBrk="1" hangingPunct="1">
              <a:lnSpc>
                <a:spcPct val="85000"/>
              </a:lnSpc>
            </a:pPr>
            <a:r>
              <a:rPr lang="en-US" altLang="nb-NO" dirty="0">
                <a:ea typeface="ＭＳ Ｐゴシック" panose="020B0600070205080204" pitchFamily="34" charset="-128"/>
              </a:rPr>
              <a:t>MPLS VPN part of customer IP routing domain</a:t>
            </a:r>
          </a:p>
          <a:p>
            <a:pPr eaLnBrk="1" hangingPunct="1">
              <a:lnSpc>
                <a:spcPct val="85000"/>
              </a:lnSpc>
            </a:pPr>
            <a:r>
              <a:rPr lang="en-US" altLang="nb-NO" dirty="0"/>
              <a:t>MPLS VPNs enable full-mesh, hub-and-spoke, and hybrid connectivity among connected CE sites</a:t>
            </a:r>
          </a:p>
          <a:p>
            <a:pPr eaLnBrk="1" hangingPunct="1">
              <a:lnSpc>
                <a:spcPct val="85000"/>
              </a:lnSpc>
            </a:pPr>
            <a:r>
              <a:rPr lang="en-US" altLang="nb-NO" dirty="0"/>
              <a:t>MPLS VPN service enablement in MPLS networks only requires VPN configuration at edge/PE nodes</a:t>
            </a:r>
          </a:p>
          <a:p>
            <a:pPr lvl="1" indent="0" eaLnBrk="1" hangingPunct="1">
              <a:lnSpc>
                <a:spcPct val="85000"/>
              </a:lnSpc>
            </a:pPr>
            <a:r>
              <a:rPr lang="en-US" altLang="nb-NO" dirty="0">
                <a:ea typeface="ＭＳ Ｐゴシック" panose="020B0600070205080204" pitchFamily="34" charset="-128"/>
              </a:rPr>
              <a:t>Connectivity in core automatically established via BGP signaling</a:t>
            </a:r>
          </a:p>
        </p:txBody>
      </p:sp>
    </p:spTree>
  </p:cSld>
  <p:clrMapOvr>
    <a:masterClrMapping/>
  </p:clrMapOvr>
  <p:transition>
    <p:wipe dir="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64553B94-0557-B740-AD91-42CB3CD2810D}"/>
              </a:ext>
            </a:extLst>
          </p:cNvPr>
          <p:cNvSpPr>
            <a:spLocks noGrp="1" noChangeArrowheads="1"/>
          </p:cNvSpPr>
          <p:nvPr>
            <p:ph type="title"/>
          </p:nvPr>
        </p:nvSpPr>
        <p:spPr/>
        <p:txBody>
          <a:bodyPr/>
          <a:lstStyle/>
          <a:p>
            <a:pPr eaLnBrk="1" hangingPunct="1"/>
            <a:r>
              <a:rPr lang="en-US" altLang="nb-NO" dirty="0"/>
              <a:t>MPLS Layer-3 Virtual Private Networks</a:t>
            </a:r>
          </a:p>
        </p:txBody>
      </p:sp>
      <p:pic>
        <p:nvPicPr>
          <p:cNvPr id="5" name="Bilde 4">
            <a:extLst>
              <a:ext uri="{FF2B5EF4-FFF2-40B4-BE49-F238E27FC236}">
                <a16:creationId xmlns:a16="http://schemas.microsoft.com/office/drawing/2014/main" id="{3E790A31-C657-CF42-A4B6-BF0C6C8763E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295400"/>
            <a:ext cx="9144000" cy="4800600"/>
          </a:xfrm>
          <a:prstGeom prst="rect">
            <a:avLst/>
          </a:prstGeom>
        </p:spPr>
      </p:pic>
    </p:spTree>
    <p:extLst>
      <p:ext uri="{BB962C8B-B14F-4D97-AF65-F5344CB8AC3E}">
        <p14:creationId xmlns:p14="http://schemas.microsoft.com/office/powerpoint/2010/main" val="1804175553"/>
      </p:ext>
    </p:extLst>
  </p:cSld>
  <p:clrMapOvr>
    <a:masterClrMapping/>
  </p:clrMapOvr>
  <p:transition>
    <p:wipe dir="r"/>
  </p:transition>
</p:sld>
</file>

<file path=ppt/slides/slide6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64553B94-0557-B740-AD91-42CB3CD2810D}"/>
              </a:ext>
            </a:extLst>
          </p:cNvPr>
          <p:cNvSpPr>
            <a:spLocks noGrp="1" noChangeArrowheads="1"/>
          </p:cNvSpPr>
          <p:nvPr>
            <p:ph type="title"/>
          </p:nvPr>
        </p:nvSpPr>
        <p:spPr/>
        <p:txBody>
          <a:bodyPr/>
          <a:lstStyle/>
          <a:p>
            <a:pPr eaLnBrk="1" hangingPunct="1"/>
            <a:r>
              <a:rPr lang="en-US" altLang="nb-NO"/>
              <a:t>MPLS L3 VPN Technology Components</a:t>
            </a:r>
          </a:p>
        </p:txBody>
      </p:sp>
      <p:sp>
        <p:nvSpPr>
          <p:cNvPr id="95235" name="Rectangle 3">
            <a:extLst>
              <a:ext uri="{FF2B5EF4-FFF2-40B4-BE49-F238E27FC236}">
                <a16:creationId xmlns:a16="http://schemas.microsoft.com/office/drawing/2014/main" id="{E0CA6ABA-81D5-5447-BF4E-6895404CF08C}"/>
              </a:ext>
            </a:extLst>
          </p:cNvPr>
          <p:cNvSpPr>
            <a:spLocks noGrp="1" noChangeArrowheads="1"/>
          </p:cNvSpPr>
          <p:nvPr>
            <p:ph type="body" idx="1"/>
          </p:nvPr>
        </p:nvSpPr>
        <p:spPr>
          <a:xfrm>
            <a:off x="381000" y="1295400"/>
            <a:ext cx="7435850" cy="5257800"/>
          </a:xfrm>
        </p:spPr>
        <p:txBody>
          <a:bodyPr/>
          <a:lstStyle/>
          <a:p>
            <a:pPr eaLnBrk="1" hangingPunct="1"/>
            <a:r>
              <a:rPr lang="en-US" altLang="nb-NO" sz="2200" dirty="0"/>
              <a:t>PE-CE link</a:t>
            </a:r>
          </a:p>
          <a:p>
            <a:pPr lvl="1" indent="0" eaLnBrk="1" hangingPunct="1"/>
            <a:r>
              <a:rPr lang="en-US" altLang="nb-NO" sz="1900" dirty="0">
                <a:ea typeface="ＭＳ Ｐゴシック" panose="020B0600070205080204" pitchFamily="34" charset="-128"/>
              </a:rPr>
              <a:t>Can be any type of layer-2 connection (e.g., FR, </a:t>
            </a:r>
            <a:br>
              <a:rPr lang="en-US" altLang="nb-NO" sz="1900" dirty="0">
                <a:ea typeface="ＭＳ Ｐゴシック" panose="020B0600070205080204" pitchFamily="34" charset="-128"/>
              </a:rPr>
            </a:br>
            <a:r>
              <a:rPr lang="en-US" altLang="nb-NO" sz="1900" dirty="0">
                <a:ea typeface="ＭＳ Ｐゴシック" panose="020B0600070205080204" pitchFamily="34" charset="-128"/>
              </a:rPr>
              <a:t>Ethernet)</a:t>
            </a:r>
          </a:p>
          <a:p>
            <a:pPr lvl="1" indent="0" eaLnBrk="1" hangingPunct="1"/>
            <a:r>
              <a:rPr lang="en-US" altLang="nb-NO" sz="1900" dirty="0">
                <a:ea typeface="ＭＳ Ｐゴシック" panose="020B0600070205080204" pitchFamily="34" charset="-128"/>
              </a:rPr>
              <a:t>CE configured to route IP traffic to/from adjacent PE</a:t>
            </a:r>
          </a:p>
          <a:p>
            <a:pPr lvl="1" indent="0" eaLnBrk="1" hangingPunct="1"/>
            <a:r>
              <a:rPr lang="en-US" altLang="nb-NO" sz="1900" dirty="0">
                <a:ea typeface="ＭＳ Ｐゴシック" panose="020B0600070205080204" pitchFamily="34" charset="-128"/>
              </a:rPr>
              <a:t>Variety of routing options; static routes, </a:t>
            </a:r>
            <a:r>
              <a:rPr lang="en-US" altLang="nb-NO" sz="1900" dirty="0" err="1">
                <a:ea typeface="ＭＳ Ｐゴシック" panose="020B0600070205080204" pitchFamily="34" charset="-128"/>
              </a:rPr>
              <a:t>eBGP</a:t>
            </a:r>
            <a:r>
              <a:rPr lang="en-US" altLang="nb-NO" sz="1900" dirty="0">
                <a:ea typeface="ＭＳ Ｐゴシック" panose="020B0600070205080204" pitchFamily="34" charset="-128"/>
              </a:rPr>
              <a:t>, OSPF, </a:t>
            </a:r>
            <a:br>
              <a:rPr lang="en-US" altLang="nb-NO" sz="1900" dirty="0">
                <a:ea typeface="ＭＳ Ｐゴシック" panose="020B0600070205080204" pitchFamily="34" charset="-128"/>
              </a:rPr>
            </a:br>
            <a:r>
              <a:rPr lang="en-US" altLang="nb-NO" sz="1900" dirty="0">
                <a:ea typeface="ＭＳ Ｐゴシック" panose="020B0600070205080204" pitchFamily="34" charset="-128"/>
              </a:rPr>
              <a:t>IS-IS</a:t>
            </a:r>
          </a:p>
          <a:p>
            <a:pPr eaLnBrk="1" hangingPunct="1"/>
            <a:r>
              <a:rPr lang="en-US" altLang="nb-NO" sz="2200" dirty="0"/>
              <a:t>MPLS L3VPN Control Plane</a:t>
            </a:r>
          </a:p>
          <a:p>
            <a:pPr lvl="1" indent="0" eaLnBrk="1" hangingPunct="1"/>
            <a:r>
              <a:rPr lang="en-US" altLang="nb-NO" sz="1900" dirty="0">
                <a:ea typeface="ＭＳ Ｐゴシック" panose="020B0600070205080204" pitchFamily="34" charset="-128"/>
              </a:rPr>
              <a:t>Separation of customer routing via virtual VPN routing table</a:t>
            </a:r>
          </a:p>
          <a:p>
            <a:pPr lvl="1" indent="0" eaLnBrk="1" hangingPunct="1"/>
            <a:r>
              <a:rPr lang="en-US" altLang="nb-NO" sz="1900" dirty="0">
                <a:ea typeface="ＭＳ Ｐゴシック" panose="020B0600070205080204" pitchFamily="34" charset="-128"/>
              </a:rPr>
              <a:t>In PE router: customer I/Fs connected to virtual routing table</a:t>
            </a:r>
          </a:p>
          <a:p>
            <a:pPr lvl="1" indent="0" eaLnBrk="1" hangingPunct="1"/>
            <a:r>
              <a:rPr lang="en-US" altLang="nb-NO" sz="1900" dirty="0">
                <a:ea typeface="ＭＳ Ｐゴシック" panose="020B0600070205080204" pitchFamily="34" charset="-128"/>
              </a:rPr>
              <a:t>Between PE routers: customer routes exchanged via BGP</a:t>
            </a:r>
          </a:p>
          <a:p>
            <a:pPr eaLnBrk="1" hangingPunct="1"/>
            <a:r>
              <a:rPr lang="en-US" altLang="nb-NO" sz="2200" dirty="0"/>
              <a:t>MPLS L3VPN Forwarding Plane</a:t>
            </a:r>
          </a:p>
          <a:p>
            <a:pPr lvl="1" indent="0" eaLnBrk="1" hangingPunct="1"/>
            <a:r>
              <a:rPr lang="en-US" altLang="nb-NO" sz="1900" dirty="0">
                <a:ea typeface="ＭＳ Ｐゴシック" panose="020B0600070205080204" pitchFamily="34" charset="-128"/>
              </a:rPr>
              <a:t>Separation of customer VPN traffic via additional VPN label</a:t>
            </a:r>
          </a:p>
          <a:p>
            <a:pPr lvl="1" indent="0" eaLnBrk="1" hangingPunct="1"/>
            <a:r>
              <a:rPr lang="en-US" altLang="nb-NO" sz="1900" dirty="0">
                <a:ea typeface="ＭＳ Ｐゴシック" panose="020B0600070205080204" pitchFamily="34" charset="-128"/>
              </a:rPr>
              <a:t>VPN label used by receiving PE to identify VPN routing table</a:t>
            </a:r>
          </a:p>
        </p:txBody>
      </p:sp>
      <p:pic>
        <p:nvPicPr>
          <p:cNvPr id="3" name="Bilde 2">
            <a:extLst>
              <a:ext uri="{FF2B5EF4-FFF2-40B4-BE49-F238E27FC236}">
                <a16:creationId xmlns:a16="http://schemas.microsoft.com/office/drawing/2014/main" id="{FB82B6A5-8A0E-0346-8BC4-F7B241EEAA8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93832" y="1293963"/>
            <a:ext cx="2197768" cy="2363637"/>
          </a:xfrm>
          <a:prstGeom prst="rect">
            <a:avLst/>
          </a:prstGeom>
        </p:spPr>
      </p:pic>
    </p:spTree>
  </p:cSld>
  <p:clrMapOvr>
    <a:masterClrMapping/>
  </p:clrMapOvr>
  <p:transition>
    <p:wipe dir="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a:extLst>
              <a:ext uri="{FF2B5EF4-FFF2-40B4-BE49-F238E27FC236}">
                <a16:creationId xmlns:a16="http://schemas.microsoft.com/office/drawing/2014/main" id="{64553B94-0557-B740-AD91-42CB3CD2810D}"/>
              </a:ext>
            </a:extLst>
          </p:cNvPr>
          <p:cNvSpPr>
            <a:spLocks noGrp="1" noChangeArrowheads="1"/>
          </p:cNvSpPr>
          <p:nvPr>
            <p:ph type="title"/>
          </p:nvPr>
        </p:nvSpPr>
        <p:spPr>
          <a:xfrm>
            <a:off x="228600" y="304800"/>
            <a:ext cx="8763000" cy="838200"/>
          </a:xfrm>
        </p:spPr>
        <p:txBody>
          <a:bodyPr/>
          <a:lstStyle/>
          <a:p>
            <a:pPr eaLnBrk="1" hangingPunct="1"/>
            <a:r>
              <a:rPr lang="en-US" altLang="nb-NO" dirty="0"/>
              <a:t>Virtual Routing and Forwarding Instance - VRF</a:t>
            </a:r>
          </a:p>
        </p:txBody>
      </p:sp>
      <p:pic>
        <p:nvPicPr>
          <p:cNvPr id="11" name="Bilde 10">
            <a:extLst>
              <a:ext uri="{FF2B5EF4-FFF2-40B4-BE49-F238E27FC236}">
                <a16:creationId xmlns:a16="http://schemas.microsoft.com/office/drawing/2014/main" id="{509971F4-F857-8D47-AA2E-16D93F16302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648200"/>
          </a:xfrm>
          <a:prstGeom prst="rect">
            <a:avLst/>
          </a:prstGeom>
        </p:spPr>
      </p:pic>
    </p:spTree>
    <p:extLst>
      <p:ext uri="{BB962C8B-B14F-4D97-AF65-F5344CB8AC3E}">
        <p14:creationId xmlns:p14="http://schemas.microsoft.com/office/powerpoint/2010/main" val="4160764497"/>
      </p:ext>
    </p:extLst>
  </p:cSld>
  <p:clrMapOvr>
    <a:masterClrMapping/>
  </p:clrMapOvr>
  <p:transition>
    <p:wipe dir="r"/>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151">
            <a:extLst>
              <a:ext uri="{FF2B5EF4-FFF2-40B4-BE49-F238E27FC236}">
                <a16:creationId xmlns:a16="http://schemas.microsoft.com/office/drawing/2014/main" id="{47FA31CA-6F86-D54C-9CAD-FF50C6FF529B}"/>
              </a:ext>
            </a:extLst>
          </p:cNvPr>
          <p:cNvSpPr>
            <a:spLocks noGrp="1" noChangeArrowheads="1"/>
          </p:cNvSpPr>
          <p:nvPr>
            <p:ph type="title"/>
          </p:nvPr>
        </p:nvSpPr>
        <p:spPr>
          <a:xfrm>
            <a:off x="793750" y="304800"/>
            <a:ext cx="7893050" cy="838200"/>
          </a:xfrm>
        </p:spPr>
        <p:txBody>
          <a:bodyPr/>
          <a:lstStyle/>
          <a:p>
            <a:pPr eaLnBrk="1" hangingPunct="1"/>
            <a:r>
              <a:rPr lang="en-US" altLang="nb-NO"/>
              <a:t>Virtual Routing and Forwarding Instance</a:t>
            </a:r>
          </a:p>
        </p:txBody>
      </p:sp>
      <p:pic>
        <p:nvPicPr>
          <p:cNvPr id="4" name="Bilde 3">
            <a:extLst>
              <a:ext uri="{FF2B5EF4-FFF2-40B4-BE49-F238E27FC236}">
                <a16:creationId xmlns:a16="http://schemas.microsoft.com/office/drawing/2014/main" id="{543368CF-9B5C-3F41-8B68-D5D860F87E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47951"/>
            <a:ext cx="9144000" cy="4976649"/>
          </a:xfrm>
          <a:prstGeom prst="rect">
            <a:avLst/>
          </a:prstGeom>
        </p:spPr>
      </p:pic>
    </p:spTree>
    <p:extLst>
      <p:ext uri="{BB962C8B-B14F-4D97-AF65-F5344CB8AC3E}">
        <p14:creationId xmlns:p14="http://schemas.microsoft.com/office/powerpoint/2010/main" val="319013091"/>
      </p:ext>
    </p:extLst>
  </p:cSld>
  <p:clrMapOvr>
    <a:masterClrMapping/>
  </p:clrMapOvr>
  <p:transition>
    <p:wipe dir="r"/>
  </p:transition>
</p:sld>
</file>

<file path=ppt/slides/slide6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6258" name="Rectangle 151">
            <a:extLst>
              <a:ext uri="{FF2B5EF4-FFF2-40B4-BE49-F238E27FC236}">
                <a16:creationId xmlns:a16="http://schemas.microsoft.com/office/drawing/2014/main" id="{47FA31CA-6F86-D54C-9CAD-FF50C6FF529B}"/>
              </a:ext>
            </a:extLst>
          </p:cNvPr>
          <p:cNvSpPr>
            <a:spLocks noGrp="1" noChangeArrowheads="1"/>
          </p:cNvSpPr>
          <p:nvPr>
            <p:ph type="title"/>
          </p:nvPr>
        </p:nvSpPr>
        <p:spPr>
          <a:xfrm>
            <a:off x="793750" y="304800"/>
            <a:ext cx="7893050" cy="838200"/>
          </a:xfrm>
        </p:spPr>
        <p:txBody>
          <a:bodyPr/>
          <a:lstStyle/>
          <a:p>
            <a:pPr eaLnBrk="1" hangingPunct="1"/>
            <a:r>
              <a:rPr lang="en-US" altLang="nb-NO"/>
              <a:t>Virtual Routing and Forwarding Instance</a:t>
            </a:r>
          </a:p>
        </p:txBody>
      </p:sp>
      <p:sp>
        <p:nvSpPr>
          <p:cNvPr id="96259" name="Rectangle 152">
            <a:extLst>
              <a:ext uri="{FF2B5EF4-FFF2-40B4-BE49-F238E27FC236}">
                <a16:creationId xmlns:a16="http://schemas.microsoft.com/office/drawing/2014/main" id="{6EC4923F-FB13-D346-9643-9680154611A5}"/>
              </a:ext>
            </a:extLst>
          </p:cNvPr>
          <p:cNvSpPr>
            <a:spLocks noGrp="1" noChangeArrowheads="1"/>
          </p:cNvSpPr>
          <p:nvPr>
            <p:ph type="body" idx="1"/>
          </p:nvPr>
        </p:nvSpPr>
        <p:spPr>
          <a:xfrm>
            <a:off x="655638" y="3581400"/>
            <a:ext cx="7878762" cy="2743200"/>
          </a:xfrm>
        </p:spPr>
        <p:txBody>
          <a:bodyPr/>
          <a:lstStyle/>
          <a:p>
            <a:pPr eaLnBrk="1" hangingPunct="1"/>
            <a:r>
              <a:rPr lang="en-US" altLang="nb-NO" sz="2000" dirty="0"/>
              <a:t>Virtual Routing and Forwarding Instance (VRF)</a:t>
            </a:r>
          </a:p>
          <a:p>
            <a:pPr eaLnBrk="1" hangingPunct="1"/>
            <a:r>
              <a:rPr lang="en-US" altLang="nb-NO" sz="2000" dirty="0"/>
              <a:t>Typically one VRF created for each customer VPN on PE router </a:t>
            </a:r>
          </a:p>
          <a:p>
            <a:pPr eaLnBrk="1" hangingPunct="1"/>
            <a:r>
              <a:rPr lang="en-US" altLang="nb-NO" sz="2000" dirty="0"/>
              <a:t>VRF associated with one or more customer interfaces</a:t>
            </a:r>
          </a:p>
          <a:p>
            <a:pPr eaLnBrk="1" hangingPunct="1"/>
            <a:r>
              <a:rPr lang="en-US" altLang="nb-NO" sz="2000" dirty="0"/>
              <a:t>VRF has its own instance of routing table (RIB) and forwarding table (CEF)</a:t>
            </a:r>
          </a:p>
          <a:p>
            <a:pPr eaLnBrk="1" hangingPunct="1"/>
            <a:r>
              <a:rPr lang="en-US" altLang="nb-NO" sz="2000" dirty="0"/>
              <a:t>VRF has its own instance for PE-CE configured routing protocols </a:t>
            </a:r>
          </a:p>
        </p:txBody>
      </p:sp>
      <p:sp>
        <p:nvSpPr>
          <p:cNvPr id="96260" name="Text Box 5">
            <a:extLst>
              <a:ext uri="{FF2B5EF4-FFF2-40B4-BE49-F238E27FC236}">
                <a16:creationId xmlns:a16="http://schemas.microsoft.com/office/drawing/2014/main" id="{3B37B608-0A48-CE4D-A90D-C3406C9453FA}"/>
              </a:ext>
            </a:extLst>
          </p:cNvPr>
          <p:cNvSpPr txBox="1">
            <a:spLocks noChangeArrowheads="1"/>
          </p:cNvSpPr>
          <p:nvPr/>
        </p:nvSpPr>
        <p:spPr bwMode="auto">
          <a:xfrm>
            <a:off x="4038600" y="2762250"/>
            <a:ext cx="10668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16" tIns="36508" rIns="73016" bIns="3650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nb-NO" sz="1400" b="1"/>
              <a:t>VRF Blue</a:t>
            </a:r>
          </a:p>
        </p:txBody>
      </p:sp>
      <p:sp>
        <p:nvSpPr>
          <p:cNvPr id="96261" name="Text Box 6">
            <a:extLst>
              <a:ext uri="{FF2B5EF4-FFF2-40B4-BE49-F238E27FC236}">
                <a16:creationId xmlns:a16="http://schemas.microsoft.com/office/drawing/2014/main" id="{4880BA76-138E-AD4D-919B-B53A43F041EC}"/>
              </a:ext>
            </a:extLst>
          </p:cNvPr>
          <p:cNvSpPr txBox="1">
            <a:spLocks noChangeArrowheads="1"/>
          </p:cNvSpPr>
          <p:nvPr/>
        </p:nvSpPr>
        <p:spPr bwMode="auto">
          <a:xfrm>
            <a:off x="4038600" y="1828800"/>
            <a:ext cx="10668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16" tIns="36508" rIns="73016" bIns="3650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nb-NO" sz="1400" b="1"/>
              <a:t>VRF Green</a:t>
            </a:r>
          </a:p>
        </p:txBody>
      </p:sp>
      <p:sp>
        <p:nvSpPr>
          <p:cNvPr id="96262" name="Rectangle 8">
            <a:extLst>
              <a:ext uri="{FF2B5EF4-FFF2-40B4-BE49-F238E27FC236}">
                <a16:creationId xmlns:a16="http://schemas.microsoft.com/office/drawing/2014/main" id="{618FF901-B9A6-A74F-A99B-573A5B3AF740}"/>
              </a:ext>
            </a:extLst>
          </p:cNvPr>
          <p:cNvSpPr>
            <a:spLocks noChangeArrowheads="1"/>
          </p:cNvSpPr>
          <p:nvPr/>
        </p:nvSpPr>
        <p:spPr bwMode="auto">
          <a:xfrm>
            <a:off x="2698750" y="1676400"/>
            <a:ext cx="35242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2986" tIns="21500" rIns="42986" bIns="21500">
            <a:spAutoFit/>
          </a:bodyPr>
          <a:lstStyle>
            <a:lvl1pPr defTabSz="957263"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57263"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GB" altLang="nb-NO" sz="1400" b="1">
                <a:solidFill>
                  <a:schemeClr val="accent2"/>
                </a:solidFill>
              </a:rPr>
              <a:t>CE</a:t>
            </a:r>
          </a:p>
        </p:txBody>
      </p:sp>
      <p:sp>
        <p:nvSpPr>
          <p:cNvPr id="96263" name="Line 9">
            <a:extLst>
              <a:ext uri="{FF2B5EF4-FFF2-40B4-BE49-F238E27FC236}">
                <a16:creationId xmlns:a16="http://schemas.microsoft.com/office/drawing/2014/main" id="{F1230C83-C0E2-9945-A0A3-F9D4245CF978}"/>
              </a:ext>
            </a:extLst>
          </p:cNvPr>
          <p:cNvSpPr>
            <a:spLocks noChangeShapeType="1"/>
          </p:cNvSpPr>
          <p:nvPr/>
        </p:nvSpPr>
        <p:spPr bwMode="auto">
          <a:xfrm flipV="1">
            <a:off x="5715000" y="2133600"/>
            <a:ext cx="425450" cy="139700"/>
          </a:xfrm>
          <a:prstGeom prst="line">
            <a:avLst/>
          </a:prstGeom>
          <a:noFill/>
          <a:ln w="28575">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grpSp>
        <p:nvGrpSpPr>
          <p:cNvPr id="96264" name="Group 10">
            <a:extLst>
              <a:ext uri="{FF2B5EF4-FFF2-40B4-BE49-F238E27FC236}">
                <a16:creationId xmlns:a16="http://schemas.microsoft.com/office/drawing/2014/main" id="{A01D526F-28B0-FE44-85AB-617BFF8A28CA}"/>
              </a:ext>
            </a:extLst>
          </p:cNvPr>
          <p:cNvGrpSpPr>
            <a:grpSpLocks/>
          </p:cNvGrpSpPr>
          <p:nvPr/>
        </p:nvGrpSpPr>
        <p:grpSpPr bwMode="auto">
          <a:xfrm>
            <a:off x="4984750" y="1844675"/>
            <a:ext cx="3024188" cy="1346200"/>
            <a:chOff x="1024" y="2210"/>
            <a:chExt cx="512" cy="296"/>
          </a:xfrm>
        </p:grpSpPr>
        <p:grpSp>
          <p:nvGrpSpPr>
            <p:cNvPr id="96365" name="Group 11">
              <a:extLst>
                <a:ext uri="{FF2B5EF4-FFF2-40B4-BE49-F238E27FC236}">
                  <a16:creationId xmlns:a16="http://schemas.microsoft.com/office/drawing/2014/main" id="{DF95F707-2286-6346-971D-D1EC177BBB90}"/>
                </a:ext>
              </a:extLst>
            </p:cNvPr>
            <p:cNvGrpSpPr>
              <a:grpSpLocks/>
            </p:cNvGrpSpPr>
            <p:nvPr/>
          </p:nvGrpSpPr>
          <p:grpSpPr bwMode="auto">
            <a:xfrm>
              <a:off x="1027" y="2213"/>
              <a:ext cx="509" cy="293"/>
              <a:chOff x="1027" y="2213"/>
              <a:chExt cx="509" cy="293"/>
            </a:xfrm>
          </p:grpSpPr>
          <p:grpSp>
            <p:nvGrpSpPr>
              <p:cNvPr id="96386" name="Group 12">
                <a:extLst>
                  <a:ext uri="{FF2B5EF4-FFF2-40B4-BE49-F238E27FC236}">
                    <a16:creationId xmlns:a16="http://schemas.microsoft.com/office/drawing/2014/main" id="{1D85FB06-CCDD-694C-BC7B-81FA42041374}"/>
                  </a:ext>
                </a:extLst>
              </p:cNvPr>
              <p:cNvGrpSpPr>
                <a:grpSpLocks/>
              </p:cNvGrpSpPr>
              <p:nvPr/>
            </p:nvGrpSpPr>
            <p:grpSpPr bwMode="auto">
              <a:xfrm>
                <a:off x="1027" y="2216"/>
                <a:ext cx="507" cy="290"/>
                <a:chOff x="1027" y="2216"/>
                <a:chExt cx="507" cy="290"/>
              </a:xfrm>
            </p:grpSpPr>
            <p:sp>
              <p:nvSpPr>
                <p:cNvPr id="96396" name="Oval 13">
                  <a:extLst>
                    <a:ext uri="{FF2B5EF4-FFF2-40B4-BE49-F238E27FC236}">
                      <a16:creationId xmlns:a16="http://schemas.microsoft.com/office/drawing/2014/main" id="{64A1C144-FD24-3047-90A5-1F4947D7D924}"/>
                    </a:ext>
                  </a:extLst>
                </p:cNvPr>
                <p:cNvSpPr>
                  <a:spLocks noChangeArrowheads="1"/>
                </p:cNvSpPr>
                <p:nvPr/>
              </p:nvSpPr>
              <p:spPr bwMode="auto">
                <a:xfrm>
                  <a:off x="1204" y="2216"/>
                  <a:ext cx="217" cy="118"/>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7" name="Oval 14">
                  <a:extLst>
                    <a:ext uri="{FF2B5EF4-FFF2-40B4-BE49-F238E27FC236}">
                      <a16:creationId xmlns:a16="http://schemas.microsoft.com/office/drawing/2014/main" id="{B9C8C4C6-4F99-D54C-AF79-189B3C5EF1B4}"/>
                    </a:ext>
                  </a:extLst>
                </p:cNvPr>
                <p:cNvSpPr>
                  <a:spLocks noChangeArrowheads="1"/>
                </p:cNvSpPr>
                <p:nvPr/>
              </p:nvSpPr>
              <p:spPr bwMode="auto">
                <a:xfrm>
                  <a:off x="1080" y="2247"/>
                  <a:ext cx="167" cy="119"/>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8" name="Oval 15">
                  <a:extLst>
                    <a:ext uri="{FF2B5EF4-FFF2-40B4-BE49-F238E27FC236}">
                      <a16:creationId xmlns:a16="http://schemas.microsoft.com/office/drawing/2014/main" id="{D9E17723-78B6-DE45-BD4C-FA705C950A4E}"/>
                    </a:ext>
                  </a:extLst>
                </p:cNvPr>
                <p:cNvSpPr>
                  <a:spLocks noChangeArrowheads="1"/>
                </p:cNvSpPr>
                <p:nvPr/>
              </p:nvSpPr>
              <p:spPr bwMode="auto">
                <a:xfrm>
                  <a:off x="1027" y="2323"/>
                  <a:ext cx="112" cy="93"/>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9" name="Oval 16">
                  <a:extLst>
                    <a:ext uri="{FF2B5EF4-FFF2-40B4-BE49-F238E27FC236}">
                      <a16:creationId xmlns:a16="http://schemas.microsoft.com/office/drawing/2014/main" id="{1725ECB0-A152-E74B-9A6C-5598A5DE43FE}"/>
                    </a:ext>
                  </a:extLst>
                </p:cNvPr>
                <p:cNvSpPr>
                  <a:spLocks noChangeArrowheads="1"/>
                </p:cNvSpPr>
                <p:nvPr/>
              </p:nvSpPr>
              <p:spPr bwMode="auto">
                <a:xfrm>
                  <a:off x="1063" y="2366"/>
                  <a:ext cx="169" cy="103"/>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400" name="Oval 17">
                  <a:extLst>
                    <a:ext uri="{FF2B5EF4-FFF2-40B4-BE49-F238E27FC236}">
                      <a16:creationId xmlns:a16="http://schemas.microsoft.com/office/drawing/2014/main" id="{A77631E2-38CC-BB40-8988-C546EB6A6E54}"/>
                    </a:ext>
                  </a:extLst>
                </p:cNvPr>
                <p:cNvSpPr>
                  <a:spLocks noChangeArrowheads="1"/>
                </p:cNvSpPr>
                <p:nvPr/>
              </p:nvSpPr>
              <p:spPr bwMode="auto">
                <a:xfrm>
                  <a:off x="1185" y="2382"/>
                  <a:ext cx="257" cy="124"/>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401" name="Oval 18">
                  <a:extLst>
                    <a:ext uri="{FF2B5EF4-FFF2-40B4-BE49-F238E27FC236}">
                      <a16:creationId xmlns:a16="http://schemas.microsoft.com/office/drawing/2014/main" id="{1509B3E4-8294-4B49-B36F-631499372288}"/>
                    </a:ext>
                  </a:extLst>
                </p:cNvPr>
                <p:cNvSpPr>
                  <a:spLocks noChangeArrowheads="1"/>
                </p:cNvSpPr>
                <p:nvPr/>
              </p:nvSpPr>
              <p:spPr bwMode="auto">
                <a:xfrm>
                  <a:off x="1350" y="2249"/>
                  <a:ext cx="162" cy="94"/>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402" name="Oval 19">
                  <a:extLst>
                    <a:ext uri="{FF2B5EF4-FFF2-40B4-BE49-F238E27FC236}">
                      <a16:creationId xmlns:a16="http://schemas.microsoft.com/office/drawing/2014/main" id="{8964C0D7-2F6E-CC4B-BBAC-B4CAE9D246BE}"/>
                    </a:ext>
                  </a:extLst>
                </p:cNvPr>
                <p:cNvSpPr>
                  <a:spLocks noChangeArrowheads="1"/>
                </p:cNvSpPr>
                <p:nvPr/>
              </p:nvSpPr>
              <p:spPr bwMode="auto">
                <a:xfrm>
                  <a:off x="1374" y="2313"/>
                  <a:ext cx="160" cy="93"/>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403" name="Oval 20">
                  <a:extLst>
                    <a:ext uri="{FF2B5EF4-FFF2-40B4-BE49-F238E27FC236}">
                      <a16:creationId xmlns:a16="http://schemas.microsoft.com/office/drawing/2014/main" id="{B33A5267-E866-FC4C-AE61-ED52D36BA830}"/>
                    </a:ext>
                  </a:extLst>
                </p:cNvPr>
                <p:cNvSpPr>
                  <a:spLocks noChangeArrowheads="1"/>
                </p:cNvSpPr>
                <p:nvPr/>
              </p:nvSpPr>
              <p:spPr bwMode="auto">
                <a:xfrm>
                  <a:off x="1355" y="2332"/>
                  <a:ext cx="163" cy="155"/>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404" name="Oval 21">
                  <a:extLst>
                    <a:ext uri="{FF2B5EF4-FFF2-40B4-BE49-F238E27FC236}">
                      <a16:creationId xmlns:a16="http://schemas.microsoft.com/office/drawing/2014/main" id="{4CE46CDC-5560-7B4D-ADD2-1714BD9E2545}"/>
                    </a:ext>
                  </a:extLst>
                </p:cNvPr>
                <p:cNvSpPr>
                  <a:spLocks noChangeArrowheads="1"/>
                </p:cNvSpPr>
                <p:nvPr/>
              </p:nvSpPr>
              <p:spPr bwMode="auto">
                <a:xfrm>
                  <a:off x="1120" y="2283"/>
                  <a:ext cx="326" cy="156"/>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96387" name="Group 22">
                <a:extLst>
                  <a:ext uri="{FF2B5EF4-FFF2-40B4-BE49-F238E27FC236}">
                    <a16:creationId xmlns:a16="http://schemas.microsoft.com/office/drawing/2014/main" id="{68CBBFC0-A178-D74D-84D7-6F8651B2EC48}"/>
                  </a:ext>
                </a:extLst>
              </p:cNvPr>
              <p:cNvGrpSpPr>
                <a:grpSpLocks/>
              </p:cNvGrpSpPr>
              <p:nvPr/>
            </p:nvGrpSpPr>
            <p:grpSpPr bwMode="auto">
              <a:xfrm>
                <a:off x="1028" y="2213"/>
                <a:ext cx="508" cy="293"/>
                <a:chOff x="1028" y="2213"/>
                <a:chExt cx="508" cy="293"/>
              </a:xfrm>
            </p:grpSpPr>
            <p:sp>
              <p:nvSpPr>
                <p:cNvPr id="96388" name="Arc 23">
                  <a:extLst>
                    <a:ext uri="{FF2B5EF4-FFF2-40B4-BE49-F238E27FC236}">
                      <a16:creationId xmlns:a16="http://schemas.microsoft.com/office/drawing/2014/main" id="{273031CE-D497-7C46-A79F-AB469A081051}"/>
                    </a:ext>
                  </a:extLst>
                </p:cNvPr>
                <p:cNvSpPr>
                  <a:spLocks/>
                </p:cNvSpPr>
                <p:nvPr/>
              </p:nvSpPr>
              <p:spPr bwMode="auto">
                <a:xfrm>
                  <a:off x="1207" y="2213"/>
                  <a:ext cx="209" cy="61"/>
                </a:xfrm>
                <a:custGeom>
                  <a:avLst/>
                  <a:gdLst>
                    <a:gd name="T0" fmla="*/ 0 w 40684"/>
                    <a:gd name="T1" fmla="*/ 0 h 21600"/>
                    <a:gd name="T2" fmla="*/ 1 w 40684"/>
                    <a:gd name="T3" fmla="*/ 0 h 21600"/>
                    <a:gd name="T4" fmla="*/ 1 w 40684"/>
                    <a:gd name="T5" fmla="*/ 0 h 21600"/>
                    <a:gd name="T6" fmla="*/ 0 60000 65536"/>
                    <a:gd name="T7" fmla="*/ 0 60000 65536"/>
                    <a:gd name="T8" fmla="*/ 0 60000 65536"/>
                    <a:gd name="T9" fmla="*/ 0 w 40684"/>
                    <a:gd name="T10" fmla="*/ 0 h 21600"/>
                    <a:gd name="T11" fmla="*/ 40684 w 40684"/>
                    <a:gd name="T12" fmla="*/ 21600 h 21600"/>
                  </a:gdLst>
                  <a:ahLst/>
                  <a:cxnLst>
                    <a:cxn ang="T6">
                      <a:pos x="T0" y="T1"/>
                    </a:cxn>
                    <a:cxn ang="T7">
                      <a:pos x="T2" y="T3"/>
                    </a:cxn>
                    <a:cxn ang="T8">
                      <a:pos x="T4" y="T5"/>
                    </a:cxn>
                  </a:cxnLst>
                  <a:rect l="T9" t="T10" r="T11" b="T12"/>
                  <a:pathLst>
                    <a:path w="40684" h="21600" fill="none" extrusionOk="0">
                      <a:moveTo>
                        <a:pt x="0" y="14526"/>
                      </a:moveTo>
                      <a:cubicBezTo>
                        <a:pt x="3014" y="5830"/>
                        <a:pt x="11206" y="-1"/>
                        <a:pt x="20409" y="0"/>
                      </a:cubicBezTo>
                      <a:cubicBezTo>
                        <a:pt x="29465" y="0"/>
                        <a:pt x="37560" y="5649"/>
                        <a:pt x="40683" y="14150"/>
                      </a:cubicBezTo>
                    </a:path>
                    <a:path w="40684" h="21600" stroke="0" extrusionOk="0">
                      <a:moveTo>
                        <a:pt x="0" y="14526"/>
                      </a:moveTo>
                      <a:cubicBezTo>
                        <a:pt x="3014" y="5830"/>
                        <a:pt x="11206" y="-1"/>
                        <a:pt x="20409" y="0"/>
                      </a:cubicBezTo>
                      <a:cubicBezTo>
                        <a:pt x="29465" y="0"/>
                        <a:pt x="37560" y="5649"/>
                        <a:pt x="40683" y="14150"/>
                      </a:cubicBezTo>
                      <a:lnTo>
                        <a:pt x="20409" y="21600"/>
                      </a:lnTo>
                      <a:close/>
                    </a:path>
                  </a:pathLst>
                </a:custGeom>
                <a:solidFill>
                  <a:srgbClr val="FFFF99"/>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89" name="Arc 24">
                  <a:extLst>
                    <a:ext uri="{FF2B5EF4-FFF2-40B4-BE49-F238E27FC236}">
                      <a16:creationId xmlns:a16="http://schemas.microsoft.com/office/drawing/2014/main" id="{1AAB7972-D6CA-ED42-83B5-007DB10BC9BA}"/>
                    </a:ext>
                  </a:extLst>
                </p:cNvPr>
                <p:cNvSpPr>
                  <a:spLocks/>
                </p:cNvSpPr>
                <p:nvPr/>
              </p:nvSpPr>
              <p:spPr bwMode="auto">
                <a:xfrm>
                  <a:off x="1080" y="2247"/>
                  <a:ext cx="133" cy="69"/>
                </a:xfrm>
                <a:custGeom>
                  <a:avLst/>
                  <a:gdLst>
                    <a:gd name="T0" fmla="*/ 0 w 32148"/>
                    <a:gd name="T1" fmla="*/ 0 h 28019"/>
                    <a:gd name="T2" fmla="*/ 1 w 32148"/>
                    <a:gd name="T3" fmla="*/ 0 h 28019"/>
                    <a:gd name="T4" fmla="*/ 0 w 32148"/>
                    <a:gd name="T5" fmla="*/ 0 h 28019"/>
                    <a:gd name="T6" fmla="*/ 0 60000 65536"/>
                    <a:gd name="T7" fmla="*/ 0 60000 65536"/>
                    <a:gd name="T8" fmla="*/ 0 60000 65536"/>
                    <a:gd name="T9" fmla="*/ 0 w 32148"/>
                    <a:gd name="T10" fmla="*/ 0 h 28019"/>
                    <a:gd name="T11" fmla="*/ 32148 w 32148"/>
                    <a:gd name="T12" fmla="*/ 28019 h 28019"/>
                  </a:gdLst>
                  <a:ahLst/>
                  <a:cxnLst>
                    <a:cxn ang="T6">
                      <a:pos x="T0" y="T1"/>
                    </a:cxn>
                    <a:cxn ang="T7">
                      <a:pos x="T2" y="T3"/>
                    </a:cxn>
                    <a:cxn ang="T8">
                      <a:pos x="T4" y="T5"/>
                    </a:cxn>
                  </a:cxnLst>
                  <a:rect l="T9" t="T10" r="T11" b="T12"/>
                  <a:pathLst>
                    <a:path w="32148" h="28019" fill="none" extrusionOk="0">
                      <a:moveTo>
                        <a:pt x="975" y="28019"/>
                      </a:moveTo>
                      <a:cubicBezTo>
                        <a:pt x="328" y="25940"/>
                        <a:pt x="0" y="23776"/>
                        <a:pt x="0" y="21600"/>
                      </a:cubicBezTo>
                      <a:cubicBezTo>
                        <a:pt x="0" y="9670"/>
                        <a:pt x="9670" y="0"/>
                        <a:pt x="21600" y="0"/>
                      </a:cubicBezTo>
                      <a:cubicBezTo>
                        <a:pt x="25293" y="-1"/>
                        <a:pt x="28925" y="947"/>
                        <a:pt x="32148" y="2750"/>
                      </a:cubicBezTo>
                    </a:path>
                    <a:path w="32148" h="28019" stroke="0" extrusionOk="0">
                      <a:moveTo>
                        <a:pt x="975" y="28019"/>
                      </a:moveTo>
                      <a:cubicBezTo>
                        <a:pt x="328" y="25940"/>
                        <a:pt x="0" y="23776"/>
                        <a:pt x="0" y="21600"/>
                      </a:cubicBezTo>
                      <a:cubicBezTo>
                        <a:pt x="0" y="9670"/>
                        <a:pt x="9670" y="0"/>
                        <a:pt x="21600" y="0"/>
                      </a:cubicBezTo>
                      <a:cubicBezTo>
                        <a:pt x="25293" y="-1"/>
                        <a:pt x="28925" y="947"/>
                        <a:pt x="32148" y="2750"/>
                      </a:cubicBezTo>
                      <a:lnTo>
                        <a:pt x="21600" y="21600"/>
                      </a:lnTo>
                      <a:close/>
                    </a:path>
                  </a:pathLst>
                </a:custGeom>
                <a:solidFill>
                  <a:srgbClr val="FFFF99"/>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0" name="Arc 25">
                  <a:extLst>
                    <a:ext uri="{FF2B5EF4-FFF2-40B4-BE49-F238E27FC236}">
                      <a16:creationId xmlns:a16="http://schemas.microsoft.com/office/drawing/2014/main" id="{E5E8894C-D07D-A04B-BCDA-CFD6651915DD}"/>
                    </a:ext>
                  </a:extLst>
                </p:cNvPr>
                <p:cNvSpPr>
                  <a:spLocks/>
                </p:cNvSpPr>
                <p:nvPr/>
              </p:nvSpPr>
              <p:spPr bwMode="auto">
                <a:xfrm>
                  <a:off x="1028" y="2317"/>
                  <a:ext cx="80" cy="99"/>
                </a:xfrm>
                <a:custGeom>
                  <a:avLst/>
                  <a:gdLst>
                    <a:gd name="T0" fmla="*/ 0 w 21600"/>
                    <a:gd name="T1" fmla="*/ 0 h 37818"/>
                    <a:gd name="T2" fmla="*/ 0 w 21600"/>
                    <a:gd name="T3" fmla="*/ 0 h 37818"/>
                    <a:gd name="T4" fmla="*/ 0 w 21600"/>
                    <a:gd name="T5" fmla="*/ 0 h 37818"/>
                    <a:gd name="T6" fmla="*/ 0 60000 65536"/>
                    <a:gd name="T7" fmla="*/ 0 60000 65536"/>
                    <a:gd name="T8" fmla="*/ 0 60000 65536"/>
                    <a:gd name="T9" fmla="*/ 0 w 21600"/>
                    <a:gd name="T10" fmla="*/ 0 h 37818"/>
                    <a:gd name="T11" fmla="*/ 21600 w 21600"/>
                    <a:gd name="T12" fmla="*/ 37818 h 37818"/>
                  </a:gdLst>
                  <a:ahLst/>
                  <a:cxnLst>
                    <a:cxn ang="T6">
                      <a:pos x="T0" y="T1"/>
                    </a:cxn>
                    <a:cxn ang="T7">
                      <a:pos x="T2" y="T3"/>
                    </a:cxn>
                    <a:cxn ang="T8">
                      <a:pos x="T4" y="T5"/>
                    </a:cxn>
                  </a:cxnLst>
                  <a:rect l="T9" t="T10" r="T11" b="T12"/>
                  <a:pathLst>
                    <a:path w="21600" h="37818" fill="none" extrusionOk="0">
                      <a:moveTo>
                        <a:pt x="8602" y="37818"/>
                      </a:moveTo>
                      <a:cubicBezTo>
                        <a:pt x="3185" y="33737"/>
                        <a:pt x="0" y="27348"/>
                        <a:pt x="0" y="20566"/>
                      </a:cubicBezTo>
                      <a:cubicBezTo>
                        <a:pt x="-1" y="11180"/>
                        <a:pt x="6061" y="2868"/>
                        <a:pt x="14997" y="-1"/>
                      </a:cubicBezTo>
                    </a:path>
                    <a:path w="21600" h="37818" stroke="0" extrusionOk="0">
                      <a:moveTo>
                        <a:pt x="8602" y="37818"/>
                      </a:moveTo>
                      <a:cubicBezTo>
                        <a:pt x="3185" y="33737"/>
                        <a:pt x="0" y="27348"/>
                        <a:pt x="0" y="20566"/>
                      </a:cubicBezTo>
                      <a:cubicBezTo>
                        <a:pt x="-1" y="11180"/>
                        <a:pt x="6061" y="2868"/>
                        <a:pt x="14997" y="-1"/>
                      </a:cubicBezTo>
                      <a:lnTo>
                        <a:pt x="21600" y="20566"/>
                      </a:lnTo>
                      <a:close/>
                    </a:path>
                  </a:pathLst>
                </a:custGeom>
                <a:solidFill>
                  <a:srgbClr val="FFFF99"/>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1" name="Arc 26">
                  <a:extLst>
                    <a:ext uri="{FF2B5EF4-FFF2-40B4-BE49-F238E27FC236}">
                      <a16:creationId xmlns:a16="http://schemas.microsoft.com/office/drawing/2014/main" id="{918F76AF-D5AE-DD4D-A0DF-EEA2D2572729}"/>
                    </a:ext>
                  </a:extLst>
                </p:cNvPr>
                <p:cNvSpPr>
                  <a:spLocks/>
                </p:cNvSpPr>
                <p:nvPr/>
              </p:nvSpPr>
              <p:spPr bwMode="auto">
                <a:xfrm>
                  <a:off x="1063" y="2415"/>
                  <a:ext cx="134" cy="58"/>
                </a:xfrm>
                <a:custGeom>
                  <a:avLst/>
                  <a:gdLst>
                    <a:gd name="T0" fmla="*/ 1 w 31494"/>
                    <a:gd name="T1" fmla="*/ 0 h 22766"/>
                    <a:gd name="T2" fmla="*/ 0 w 31494"/>
                    <a:gd name="T3" fmla="*/ 0 h 22766"/>
                    <a:gd name="T4" fmla="*/ 0 w 31494"/>
                    <a:gd name="T5" fmla="*/ 0 h 22766"/>
                    <a:gd name="T6" fmla="*/ 0 60000 65536"/>
                    <a:gd name="T7" fmla="*/ 0 60000 65536"/>
                    <a:gd name="T8" fmla="*/ 0 60000 65536"/>
                    <a:gd name="T9" fmla="*/ 0 w 31494"/>
                    <a:gd name="T10" fmla="*/ 0 h 22766"/>
                    <a:gd name="T11" fmla="*/ 31494 w 31494"/>
                    <a:gd name="T12" fmla="*/ 22766 h 22766"/>
                  </a:gdLst>
                  <a:ahLst/>
                  <a:cxnLst>
                    <a:cxn ang="T6">
                      <a:pos x="T0" y="T1"/>
                    </a:cxn>
                    <a:cxn ang="T7">
                      <a:pos x="T2" y="T3"/>
                    </a:cxn>
                    <a:cxn ang="T8">
                      <a:pos x="T4" y="T5"/>
                    </a:cxn>
                  </a:cxnLst>
                  <a:rect l="T9" t="T10" r="T11" b="T12"/>
                  <a:pathLst>
                    <a:path w="31494" h="22766" fill="none" extrusionOk="0">
                      <a:moveTo>
                        <a:pt x="31493" y="20366"/>
                      </a:moveTo>
                      <a:cubicBezTo>
                        <a:pt x="28434" y="21943"/>
                        <a:pt x="25042" y="22765"/>
                        <a:pt x="21600" y="22766"/>
                      </a:cubicBezTo>
                      <a:cubicBezTo>
                        <a:pt x="9670" y="22766"/>
                        <a:pt x="0" y="13095"/>
                        <a:pt x="0" y="1166"/>
                      </a:cubicBezTo>
                      <a:cubicBezTo>
                        <a:pt x="-1" y="777"/>
                        <a:pt x="10" y="388"/>
                        <a:pt x="31" y="0"/>
                      </a:cubicBezTo>
                    </a:path>
                    <a:path w="31494" h="22766" stroke="0" extrusionOk="0">
                      <a:moveTo>
                        <a:pt x="31493" y="20366"/>
                      </a:moveTo>
                      <a:cubicBezTo>
                        <a:pt x="28434" y="21943"/>
                        <a:pt x="25042" y="22765"/>
                        <a:pt x="21600" y="22766"/>
                      </a:cubicBezTo>
                      <a:cubicBezTo>
                        <a:pt x="9670" y="22766"/>
                        <a:pt x="0" y="13095"/>
                        <a:pt x="0" y="1166"/>
                      </a:cubicBezTo>
                      <a:cubicBezTo>
                        <a:pt x="-1" y="777"/>
                        <a:pt x="10" y="388"/>
                        <a:pt x="31" y="0"/>
                      </a:cubicBezTo>
                      <a:lnTo>
                        <a:pt x="21600" y="1166"/>
                      </a:lnTo>
                      <a:close/>
                    </a:path>
                  </a:pathLst>
                </a:custGeom>
                <a:solidFill>
                  <a:srgbClr val="FFFF99"/>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2" name="Arc 27">
                  <a:extLst>
                    <a:ext uri="{FF2B5EF4-FFF2-40B4-BE49-F238E27FC236}">
                      <a16:creationId xmlns:a16="http://schemas.microsoft.com/office/drawing/2014/main" id="{0D972C59-4B2A-8A4D-A86F-95980436EB40}"/>
                    </a:ext>
                  </a:extLst>
                </p:cNvPr>
                <p:cNvSpPr>
                  <a:spLocks/>
                </p:cNvSpPr>
                <p:nvPr/>
              </p:nvSpPr>
              <p:spPr bwMode="auto">
                <a:xfrm>
                  <a:off x="1190" y="2453"/>
                  <a:ext cx="225" cy="53"/>
                </a:xfrm>
                <a:custGeom>
                  <a:avLst/>
                  <a:gdLst>
                    <a:gd name="T0" fmla="*/ 1 w 39481"/>
                    <a:gd name="T1" fmla="*/ 0 h 21600"/>
                    <a:gd name="T2" fmla="*/ 0 w 39481"/>
                    <a:gd name="T3" fmla="*/ 0 h 21600"/>
                    <a:gd name="T4" fmla="*/ 1 w 39481"/>
                    <a:gd name="T5" fmla="*/ 0 h 21600"/>
                    <a:gd name="T6" fmla="*/ 0 60000 65536"/>
                    <a:gd name="T7" fmla="*/ 0 60000 65536"/>
                    <a:gd name="T8" fmla="*/ 0 60000 65536"/>
                    <a:gd name="T9" fmla="*/ 0 w 39481"/>
                    <a:gd name="T10" fmla="*/ 0 h 21600"/>
                    <a:gd name="T11" fmla="*/ 39481 w 39481"/>
                    <a:gd name="T12" fmla="*/ 21600 h 21600"/>
                  </a:gdLst>
                  <a:ahLst/>
                  <a:cxnLst>
                    <a:cxn ang="T6">
                      <a:pos x="T0" y="T1"/>
                    </a:cxn>
                    <a:cxn ang="T7">
                      <a:pos x="T2" y="T3"/>
                    </a:cxn>
                    <a:cxn ang="T8">
                      <a:pos x="T4" y="T5"/>
                    </a:cxn>
                  </a:cxnLst>
                  <a:rect l="T9" t="T10" r="T11" b="T12"/>
                  <a:pathLst>
                    <a:path w="39481" h="21600" fill="none" extrusionOk="0">
                      <a:moveTo>
                        <a:pt x="39481" y="11525"/>
                      </a:moveTo>
                      <a:cubicBezTo>
                        <a:pt x="35524" y="17796"/>
                        <a:pt x="28628" y="21599"/>
                        <a:pt x="21213" y="21600"/>
                      </a:cubicBezTo>
                      <a:cubicBezTo>
                        <a:pt x="10852" y="21600"/>
                        <a:pt x="1951" y="14243"/>
                        <a:pt x="-1" y="4069"/>
                      </a:cubicBezTo>
                    </a:path>
                    <a:path w="39481" h="21600" stroke="0" extrusionOk="0">
                      <a:moveTo>
                        <a:pt x="39481" y="11525"/>
                      </a:moveTo>
                      <a:cubicBezTo>
                        <a:pt x="35524" y="17796"/>
                        <a:pt x="28628" y="21599"/>
                        <a:pt x="21213" y="21600"/>
                      </a:cubicBezTo>
                      <a:cubicBezTo>
                        <a:pt x="10852" y="21600"/>
                        <a:pt x="1951" y="14243"/>
                        <a:pt x="-1" y="4069"/>
                      </a:cubicBezTo>
                      <a:lnTo>
                        <a:pt x="21213" y="0"/>
                      </a:lnTo>
                      <a:close/>
                    </a:path>
                  </a:pathLst>
                </a:custGeom>
                <a:solidFill>
                  <a:srgbClr val="FFFF99"/>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3" name="Arc 28">
                  <a:extLst>
                    <a:ext uri="{FF2B5EF4-FFF2-40B4-BE49-F238E27FC236}">
                      <a16:creationId xmlns:a16="http://schemas.microsoft.com/office/drawing/2014/main" id="{7B17CC35-B48B-3D49-B734-96A13B4CE5B6}"/>
                    </a:ext>
                  </a:extLst>
                </p:cNvPr>
                <p:cNvSpPr>
                  <a:spLocks/>
                </p:cNvSpPr>
                <p:nvPr/>
              </p:nvSpPr>
              <p:spPr bwMode="auto">
                <a:xfrm>
                  <a:off x="1413" y="2250"/>
                  <a:ext cx="101" cy="71"/>
                </a:xfrm>
                <a:custGeom>
                  <a:avLst/>
                  <a:gdLst>
                    <a:gd name="T0" fmla="*/ 0 w 26273"/>
                    <a:gd name="T1" fmla="*/ 0 h 32787"/>
                    <a:gd name="T2" fmla="*/ 0 w 26273"/>
                    <a:gd name="T3" fmla="*/ 0 h 32787"/>
                    <a:gd name="T4" fmla="*/ 0 w 26273"/>
                    <a:gd name="T5" fmla="*/ 0 h 32787"/>
                    <a:gd name="T6" fmla="*/ 0 60000 65536"/>
                    <a:gd name="T7" fmla="*/ 0 60000 65536"/>
                    <a:gd name="T8" fmla="*/ 0 60000 65536"/>
                    <a:gd name="T9" fmla="*/ 0 w 26273"/>
                    <a:gd name="T10" fmla="*/ 0 h 32787"/>
                    <a:gd name="T11" fmla="*/ 26273 w 26273"/>
                    <a:gd name="T12" fmla="*/ 32787 h 32787"/>
                  </a:gdLst>
                  <a:ahLst/>
                  <a:cxnLst>
                    <a:cxn ang="T6">
                      <a:pos x="T0" y="T1"/>
                    </a:cxn>
                    <a:cxn ang="T7">
                      <a:pos x="T2" y="T3"/>
                    </a:cxn>
                    <a:cxn ang="T8">
                      <a:pos x="T4" y="T5"/>
                    </a:cxn>
                  </a:cxnLst>
                  <a:rect l="T9" t="T10" r="T11" b="T12"/>
                  <a:pathLst>
                    <a:path w="26273" h="32787" fill="none" extrusionOk="0">
                      <a:moveTo>
                        <a:pt x="-1" y="511"/>
                      </a:moveTo>
                      <a:cubicBezTo>
                        <a:pt x="1534" y="171"/>
                        <a:pt x="3101" y="-1"/>
                        <a:pt x="4673" y="0"/>
                      </a:cubicBezTo>
                      <a:cubicBezTo>
                        <a:pt x="16602" y="0"/>
                        <a:pt x="26273" y="9670"/>
                        <a:pt x="26273" y="21600"/>
                      </a:cubicBezTo>
                      <a:cubicBezTo>
                        <a:pt x="26273" y="25544"/>
                        <a:pt x="25193" y="29413"/>
                        <a:pt x="23150" y="32787"/>
                      </a:cubicBezTo>
                    </a:path>
                    <a:path w="26273" h="32787" stroke="0" extrusionOk="0">
                      <a:moveTo>
                        <a:pt x="-1" y="511"/>
                      </a:moveTo>
                      <a:cubicBezTo>
                        <a:pt x="1534" y="171"/>
                        <a:pt x="3101" y="-1"/>
                        <a:pt x="4673" y="0"/>
                      </a:cubicBezTo>
                      <a:cubicBezTo>
                        <a:pt x="16602" y="0"/>
                        <a:pt x="26273" y="9670"/>
                        <a:pt x="26273" y="21600"/>
                      </a:cubicBezTo>
                      <a:cubicBezTo>
                        <a:pt x="26273" y="25544"/>
                        <a:pt x="25193" y="29413"/>
                        <a:pt x="23150" y="32787"/>
                      </a:cubicBezTo>
                      <a:lnTo>
                        <a:pt x="4673" y="21600"/>
                      </a:lnTo>
                      <a:close/>
                    </a:path>
                  </a:pathLst>
                </a:custGeom>
                <a:solidFill>
                  <a:srgbClr val="FFFF99"/>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4" name="Arc 29">
                  <a:extLst>
                    <a:ext uri="{FF2B5EF4-FFF2-40B4-BE49-F238E27FC236}">
                      <a16:creationId xmlns:a16="http://schemas.microsoft.com/office/drawing/2014/main" id="{3579F9F9-536B-8F44-B27B-F09145B8B7D8}"/>
                    </a:ext>
                  </a:extLst>
                </p:cNvPr>
                <p:cNvSpPr>
                  <a:spLocks/>
                </p:cNvSpPr>
                <p:nvPr/>
              </p:nvSpPr>
              <p:spPr bwMode="auto">
                <a:xfrm>
                  <a:off x="1443" y="2320"/>
                  <a:ext cx="93" cy="71"/>
                </a:xfrm>
                <a:custGeom>
                  <a:avLst/>
                  <a:gdLst>
                    <a:gd name="T0" fmla="*/ 0 w 21600"/>
                    <a:gd name="T1" fmla="*/ 0 h 30275"/>
                    <a:gd name="T2" fmla="*/ 0 w 21600"/>
                    <a:gd name="T3" fmla="*/ 0 h 30275"/>
                    <a:gd name="T4" fmla="*/ 0 w 21600"/>
                    <a:gd name="T5" fmla="*/ 0 h 30275"/>
                    <a:gd name="T6" fmla="*/ 0 60000 65536"/>
                    <a:gd name="T7" fmla="*/ 0 60000 65536"/>
                    <a:gd name="T8" fmla="*/ 0 60000 65536"/>
                    <a:gd name="T9" fmla="*/ 0 w 21600"/>
                    <a:gd name="T10" fmla="*/ 0 h 30275"/>
                    <a:gd name="T11" fmla="*/ 21600 w 21600"/>
                    <a:gd name="T12" fmla="*/ 30275 h 30275"/>
                  </a:gdLst>
                  <a:ahLst/>
                  <a:cxnLst>
                    <a:cxn ang="T6">
                      <a:pos x="T0" y="T1"/>
                    </a:cxn>
                    <a:cxn ang="T7">
                      <a:pos x="T2" y="T3"/>
                    </a:cxn>
                    <a:cxn ang="T8">
                      <a:pos x="T4" y="T5"/>
                    </a:cxn>
                  </a:cxnLst>
                  <a:rect l="T9" t="T10" r="T11" b="T12"/>
                  <a:pathLst>
                    <a:path w="21600" h="30275" fill="none" extrusionOk="0">
                      <a:moveTo>
                        <a:pt x="12844" y="-1"/>
                      </a:moveTo>
                      <a:cubicBezTo>
                        <a:pt x="18351" y="4072"/>
                        <a:pt x="21600" y="10516"/>
                        <a:pt x="21600" y="17366"/>
                      </a:cubicBezTo>
                      <a:cubicBezTo>
                        <a:pt x="21600" y="22017"/>
                        <a:pt x="20098" y="26545"/>
                        <a:pt x="17318" y="30275"/>
                      </a:cubicBezTo>
                    </a:path>
                    <a:path w="21600" h="30275" stroke="0" extrusionOk="0">
                      <a:moveTo>
                        <a:pt x="12844" y="-1"/>
                      </a:moveTo>
                      <a:cubicBezTo>
                        <a:pt x="18351" y="4072"/>
                        <a:pt x="21600" y="10516"/>
                        <a:pt x="21600" y="17366"/>
                      </a:cubicBezTo>
                      <a:cubicBezTo>
                        <a:pt x="21600" y="22017"/>
                        <a:pt x="20098" y="26545"/>
                        <a:pt x="17318" y="30275"/>
                      </a:cubicBezTo>
                      <a:lnTo>
                        <a:pt x="0" y="17366"/>
                      </a:lnTo>
                      <a:close/>
                    </a:path>
                  </a:pathLst>
                </a:custGeom>
                <a:solidFill>
                  <a:srgbClr val="FFFF99"/>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95" name="Arc 30">
                  <a:extLst>
                    <a:ext uri="{FF2B5EF4-FFF2-40B4-BE49-F238E27FC236}">
                      <a16:creationId xmlns:a16="http://schemas.microsoft.com/office/drawing/2014/main" id="{CAC642D7-04B1-1345-8D2E-1CC5A71286D3}"/>
                    </a:ext>
                  </a:extLst>
                </p:cNvPr>
                <p:cNvSpPr>
                  <a:spLocks/>
                </p:cNvSpPr>
                <p:nvPr/>
              </p:nvSpPr>
              <p:spPr bwMode="auto">
                <a:xfrm>
                  <a:off x="1408" y="2388"/>
                  <a:ext cx="112" cy="101"/>
                </a:xfrm>
                <a:custGeom>
                  <a:avLst/>
                  <a:gdLst>
                    <a:gd name="T0" fmla="*/ 0 w 28471"/>
                    <a:gd name="T1" fmla="*/ 0 h 29149"/>
                    <a:gd name="T2" fmla="*/ 0 w 28471"/>
                    <a:gd name="T3" fmla="*/ 0 h 29149"/>
                    <a:gd name="T4" fmla="*/ 0 w 28471"/>
                    <a:gd name="T5" fmla="*/ 0 h 29149"/>
                    <a:gd name="T6" fmla="*/ 0 60000 65536"/>
                    <a:gd name="T7" fmla="*/ 0 60000 65536"/>
                    <a:gd name="T8" fmla="*/ 0 60000 65536"/>
                    <a:gd name="T9" fmla="*/ 0 w 28471"/>
                    <a:gd name="T10" fmla="*/ 0 h 29149"/>
                    <a:gd name="T11" fmla="*/ 28471 w 28471"/>
                    <a:gd name="T12" fmla="*/ 29149 h 29149"/>
                  </a:gdLst>
                  <a:ahLst/>
                  <a:cxnLst>
                    <a:cxn ang="T6">
                      <a:pos x="T0" y="T1"/>
                    </a:cxn>
                    <a:cxn ang="T7">
                      <a:pos x="T2" y="T3"/>
                    </a:cxn>
                    <a:cxn ang="T8">
                      <a:pos x="T4" y="T5"/>
                    </a:cxn>
                  </a:cxnLst>
                  <a:rect l="T9" t="T10" r="T11" b="T12"/>
                  <a:pathLst>
                    <a:path w="28471" h="29149" fill="none" extrusionOk="0">
                      <a:moveTo>
                        <a:pt x="27108" y="0"/>
                      </a:moveTo>
                      <a:cubicBezTo>
                        <a:pt x="28009" y="2414"/>
                        <a:pt x="28471" y="4971"/>
                        <a:pt x="28471" y="7549"/>
                      </a:cubicBezTo>
                      <a:cubicBezTo>
                        <a:pt x="28471" y="19478"/>
                        <a:pt x="18800" y="29149"/>
                        <a:pt x="6871" y="29149"/>
                      </a:cubicBezTo>
                      <a:cubicBezTo>
                        <a:pt x="4535" y="29149"/>
                        <a:pt x="2214" y="28770"/>
                        <a:pt x="-1" y="28027"/>
                      </a:cubicBezTo>
                    </a:path>
                    <a:path w="28471" h="29149" stroke="0" extrusionOk="0">
                      <a:moveTo>
                        <a:pt x="27108" y="0"/>
                      </a:moveTo>
                      <a:cubicBezTo>
                        <a:pt x="28009" y="2414"/>
                        <a:pt x="28471" y="4971"/>
                        <a:pt x="28471" y="7549"/>
                      </a:cubicBezTo>
                      <a:cubicBezTo>
                        <a:pt x="28471" y="19478"/>
                        <a:pt x="18800" y="29149"/>
                        <a:pt x="6871" y="29149"/>
                      </a:cubicBezTo>
                      <a:cubicBezTo>
                        <a:pt x="4535" y="29149"/>
                        <a:pt x="2214" y="28770"/>
                        <a:pt x="-1" y="28027"/>
                      </a:cubicBezTo>
                      <a:lnTo>
                        <a:pt x="6871" y="7549"/>
                      </a:lnTo>
                      <a:close/>
                    </a:path>
                  </a:pathLst>
                </a:custGeom>
                <a:solidFill>
                  <a:srgbClr val="FFFF99"/>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grpSp>
          <p:nvGrpSpPr>
            <p:cNvPr id="96366" name="Group 31">
              <a:extLst>
                <a:ext uri="{FF2B5EF4-FFF2-40B4-BE49-F238E27FC236}">
                  <a16:creationId xmlns:a16="http://schemas.microsoft.com/office/drawing/2014/main" id="{B25BDE9F-F6C9-3D41-886B-AD3E1894458C}"/>
                </a:ext>
              </a:extLst>
            </p:cNvPr>
            <p:cNvGrpSpPr>
              <a:grpSpLocks/>
            </p:cNvGrpSpPr>
            <p:nvPr/>
          </p:nvGrpSpPr>
          <p:grpSpPr bwMode="auto">
            <a:xfrm>
              <a:off x="1024" y="2210"/>
              <a:ext cx="511" cy="292"/>
              <a:chOff x="1024" y="2210"/>
              <a:chExt cx="511" cy="292"/>
            </a:xfrm>
          </p:grpSpPr>
          <p:grpSp>
            <p:nvGrpSpPr>
              <p:cNvPr id="96367" name="Group 32">
                <a:extLst>
                  <a:ext uri="{FF2B5EF4-FFF2-40B4-BE49-F238E27FC236}">
                    <a16:creationId xmlns:a16="http://schemas.microsoft.com/office/drawing/2014/main" id="{CF5EDAF5-E5ED-F143-97BA-4C978733C0EE}"/>
                  </a:ext>
                </a:extLst>
              </p:cNvPr>
              <p:cNvGrpSpPr>
                <a:grpSpLocks/>
              </p:cNvGrpSpPr>
              <p:nvPr/>
            </p:nvGrpSpPr>
            <p:grpSpPr bwMode="auto">
              <a:xfrm>
                <a:off x="1024" y="2212"/>
                <a:ext cx="510" cy="290"/>
                <a:chOff x="1024" y="2212"/>
                <a:chExt cx="510" cy="290"/>
              </a:xfrm>
            </p:grpSpPr>
            <p:sp>
              <p:nvSpPr>
                <p:cNvPr id="96377" name="Oval 33">
                  <a:extLst>
                    <a:ext uri="{FF2B5EF4-FFF2-40B4-BE49-F238E27FC236}">
                      <a16:creationId xmlns:a16="http://schemas.microsoft.com/office/drawing/2014/main" id="{1EC76679-A897-514B-9349-10ADAA3B50D7}"/>
                    </a:ext>
                  </a:extLst>
                </p:cNvPr>
                <p:cNvSpPr>
                  <a:spLocks noChangeArrowheads="1"/>
                </p:cNvSpPr>
                <p:nvPr/>
              </p:nvSpPr>
              <p:spPr bwMode="auto">
                <a:xfrm>
                  <a:off x="1200" y="2212"/>
                  <a:ext cx="221" cy="118"/>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8" name="Oval 34">
                  <a:extLst>
                    <a:ext uri="{FF2B5EF4-FFF2-40B4-BE49-F238E27FC236}">
                      <a16:creationId xmlns:a16="http://schemas.microsoft.com/office/drawing/2014/main" id="{F9CEA355-C872-9A49-9FEC-1DBDD5229171}"/>
                    </a:ext>
                  </a:extLst>
                </p:cNvPr>
                <p:cNvSpPr>
                  <a:spLocks noChangeArrowheads="1"/>
                </p:cNvSpPr>
                <p:nvPr/>
              </p:nvSpPr>
              <p:spPr bwMode="auto">
                <a:xfrm>
                  <a:off x="1077" y="2246"/>
                  <a:ext cx="169" cy="115"/>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9" name="Oval 35">
                  <a:extLst>
                    <a:ext uri="{FF2B5EF4-FFF2-40B4-BE49-F238E27FC236}">
                      <a16:creationId xmlns:a16="http://schemas.microsoft.com/office/drawing/2014/main" id="{A093D956-4F97-9544-B4B9-E877EFA774B8}"/>
                    </a:ext>
                  </a:extLst>
                </p:cNvPr>
                <p:cNvSpPr>
                  <a:spLocks noChangeArrowheads="1"/>
                </p:cNvSpPr>
                <p:nvPr/>
              </p:nvSpPr>
              <p:spPr bwMode="auto">
                <a:xfrm>
                  <a:off x="1024" y="2317"/>
                  <a:ext cx="114" cy="96"/>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80" name="Oval 36">
                  <a:extLst>
                    <a:ext uri="{FF2B5EF4-FFF2-40B4-BE49-F238E27FC236}">
                      <a16:creationId xmlns:a16="http://schemas.microsoft.com/office/drawing/2014/main" id="{4CFC4C48-5D2F-9844-8D84-4B16E7673914}"/>
                    </a:ext>
                  </a:extLst>
                </p:cNvPr>
                <p:cNvSpPr>
                  <a:spLocks noChangeArrowheads="1"/>
                </p:cNvSpPr>
                <p:nvPr/>
              </p:nvSpPr>
              <p:spPr bwMode="auto">
                <a:xfrm>
                  <a:off x="1059" y="2361"/>
                  <a:ext cx="171" cy="105"/>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81" name="Oval 37">
                  <a:extLst>
                    <a:ext uri="{FF2B5EF4-FFF2-40B4-BE49-F238E27FC236}">
                      <a16:creationId xmlns:a16="http://schemas.microsoft.com/office/drawing/2014/main" id="{15B35392-0FD0-0A46-BDE6-71AD1AB1CB32}"/>
                    </a:ext>
                  </a:extLst>
                </p:cNvPr>
                <p:cNvSpPr>
                  <a:spLocks noChangeArrowheads="1"/>
                </p:cNvSpPr>
                <p:nvPr/>
              </p:nvSpPr>
              <p:spPr bwMode="auto">
                <a:xfrm>
                  <a:off x="1183" y="2379"/>
                  <a:ext cx="255" cy="123"/>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82" name="Oval 38">
                  <a:extLst>
                    <a:ext uri="{FF2B5EF4-FFF2-40B4-BE49-F238E27FC236}">
                      <a16:creationId xmlns:a16="http://schemas.microsoft.com/office/drawing/2014/main" id="{843BD9FB-37E5-6A46-BD44-3B7FCD8BB55C}"/>
                    </a:ext>
                  </a:extLst>
                </p:cNvPr>
                <p:cNvSpPr>
                  <a:spLocks noChangeArrowheads="1"/>
                </p:cNvSpPr>
                <p:nvPr/>
              </p:nvSpPr>
              <p:spPr bwMode="auto">
                <a:xfrm>
                  <a:off x="1347" y="2247"/>
                  <a:ext cx="165" cy="92"/>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83" name="Oval 39">
                  <a:extLst>
                    <a:ext uri="{FF2B5EF4-FFF2-40B4-BE49-F238E27FC236}">
                      <a16:creationId xmlns:a16="http://schemas.microsoft.com/office/drawing/2014/main" id="{15A79FA5-14EC-2B45-B22D-AB47FC941753}"/>
                    </a:ext>
                  </a:extLst>
                </p:cNvPr>
                <p:cNvSpPr>
                  <a:spLocks noChangeArrowheads="1"/>
                </p:cNvSpPr>
                <p:nvPr/>
              </p:nvSpPr>
              <p:spPr bwMode="auto">
                <a:xfrm>
                  <a:off x="1373" y="2309"/>
                  <a:ext cx="161" cy="92"/>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84" name="Oval 40">
                  <a:extLst>
                    <a:ext uri="{FF2B5EF4-FFF2-40B4-BE49-F238E27FC236}">
                      <a16:creationId xmlns:a16="http://schemas.microsoft.com/office/drawing/2014/main" id="{610B3262-EEB8-2848-BC7B-DB2D711FDB97}"/>
                    </a:ext>
                  </a:extLst>
                </p:cNvPr>
                <p:cNvSpPr>
                  <a:spLocks noChangeArrowheads="1"/>
                </p:cNvSpPr>
                <p:nvPr/>
              </p:nvSpPr>
              <p:spPr bwMode="auto">
                <a:xfrm>
                  <a:off x="1355" y="2330"/>
                  <a:ext cx="162" cy="153"/>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85" name="Oval 41">
                  <a:extLst>
                    <a:ext uri="{FF2B5EF4-FFF2-40B4-BE49-F238E27FC236}">
                      <a16:creationId xmlns:a16="http://schemas.microsoft.com/office/drawing/2014/main" id="{6BCB5210-F6EA-0843-8B3B-50670D41D970}"/>
                    </a:ext>
                  </a:extLst>
                </p:cNvPr>
                <p:cNvSpPr>
                  <a:spLocks noChangeArrowheads="1"/>
                </p:cNvSpPr>
                <p:nvPr/>
              </p:nvSpPr>
              <p:spPr bwMode="auto">
                <a:xfrm>
                  <a:off x="1119" y="2282"/>
                  <a:ext cx="327" cy="154"/>
                </a:xfrm>
                <a:prstGeom prst="ellipse">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96368" name="Group 42">
                <a:extLst>
                  <a:ext uri="{FF2B5EF4-FFF2-40B4-BE49-F238E27FC236}">
                    <a16:creationId xmlns:a16="http://schemas.microsoft.com/office/drawing/2014/main" id="{C3D0258F-7FFD-3843-B1FC-41093467F96A}"/>
                  </a:ext>
                </a:extLst>
              </p:cNvPr>
              <p:cNvGrpSpPr>
                <a:grpSpLocks/>
              </p:cNvGrpSpPr>
              <p:nvPr/>
            </p:nvGrpSpPr>
            <p:grpSpPr bwMode="auto">
              <a:xfrm>
                <a:off x="1025" y="2210"/>
                <a:ext cx="510" cy="292"/>
                <a:chOff x="1025" y="2210"/>
                <a:chExt cx="510" cy="292"/>
              </a:xfrm>
            </p:grpSpPr>
            <p:sp>
              <p:nvSpPr>
                <p:cNvPr id="96369" name="Arc 43">
                  <a:extLst>
                    <a:ext uri="{FF2B5EF4-FFF2-40B4-BE49-F238E27FC236}">
                      <a16:creationId xmlns:a16="http://schemas.microsoft.com/office/drawing/2014/main" id="{98E51EC3-C4AE-3245-AC1E-7CFBDDD56170}"/>
                    </a:ext>
                  </a:extLst>
                </p:cNvPr>
                <p:cNvSpPr>
                  <a:spLocks/>
                </p:cNvSpPr>
                <p:nvPr/>
              </p:nvSpPr>
              <p:spPr bwMode="auto">
                <a:xfrm>
                  <a:off x="1204" y="2210"/>
                  <a:ext cx="212" cy="61"/>
                </a:xfrm>
                <a:custGeom>
                  <a:avLst/>
                  <a:gdLst>
                    <a:gd name="T0" fmla="*/ 0 w 40686"/>
                    <a:gd name="T1" fmla="*/ 0 h 21600"/>
                    <a:gd name="T2" fmla="*/ 1 w 40686"/>
                    <a:gd name="T3" fmla="*/ 0 h 21600"/>
                    <a:gd name="T4" fmla="*/ 1 w 40686"/>
                    <a:gd name="T5" fmla="*/ 0 h 21600"/>
                    <a:gd name="T6" fmla="*/ 0 60000 65536"/>
                    <a:gd name="T7" fmla="*/ 0 60000 65536"/>
                    <a:gd name="T8" fmla="*/ 0 60000 65536"/>
                    <a:gd name="T9" fmla="*/ 0 w 40686"/>
                    <a:gd name="T10" fmla="*/ 0 h 21600"/>
                    <a:gd name="T11" fmla="*/ 40686 w 40686"/>
                    <a:gd name="T12" fmla="*/ 21600 h 21600"/>
                  </a:gdLst>
                  <a:ahLst/>
                  <a:cxnLst>
                    <a:cxn ang="T6">
                      <a:pos x="T0" y="T1"/>
                    </a:cxn>
                    <a:cxn ang="T7">
                      <a:pos x="T2" y="T3"/>
                    </a:cxn>
                    <a:cxn ang="T8">
                      <a:pos x="T4" y="T5"/>
                    </a:cxn>
                  </a:cxnLst>
                  <a:rect l="T9" t="T10" r="T11" b="T12"/>
                  <a:pathLst>
                    <a:path w="40686" h="21600" fill="none" extrusionOk="0">
                      <a:moveTo>
                        <a:pt x="0" y="14561"/>
                      </a:moveTo>
                      <a:cubicBezTo>
                        <a:pt x="3003" y="5847"/>
                        <a:pt x="11204" y="-1"/>
                        <a:pt x="20421" y="0"/>
                      </a:cubicBezTo>
                      <a:cubicBezTo>
                        <a:pt x="29467" y="0"/>
                        <a:pt x="37555" y="5637"/>
                        <a:pt x="40686" y="14124"/>
                      </a:cubicBezTo>
                    </a:path>
                    <a:path w="40686" h="21600" stroke="0" extrusionOk="0">
                      <a:moveTo>
                        <a:pt x="0" y="14561"/>
                      </a:moveTo>
                      <a:cubicBezTo>
                        <a:pt x="3003" y="5847"/>
                        <a:pt x="11204" y="-1"/>
                        <a:pt x="20421" y="0"/>
                      </a:cubicBezTo>
                      <a:cubicBezTo>
                        <a:pt x="29467" y="0"/>
                        <a:pt x="37555" y="5637"/>
                        <a:pt x="40686" y="14124"/>
                      </a:cubicBezTo>
                      <a:lnTo>
                        <a:pt x="20421" y="21600"/>
                      </a:lnTo>
                      <a:close/>
                    </a:path>
                  </a:pathLst>
                </a:custGeom>
                <a:solidFill>
                  <a:srgbClr val="FFFF99"/>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0" name="Arc 44">
                  <a:extLst>
                    <a:ext uri="{FF2B5EF4-FFF2-40B4-BE49-F238E27FC236}">
                      <a16:creationId xmlns:a16="http://schemas.microsoft.com/office/drawing/2014/main" id="{2741B54C-861B-D341-B1BB-588056662483}"/>
                    </a:ext>
                  </a:extLst>
                </p:cNvPr>
                <p:cNvSpPr>
                  <a:spLocks/>
                </p:cNvSpPr>
                <p:nvPr/>
              </p:nvSpPr>
              <p:spPr bwMode="auto">
                <a:xfrm>
                  <a:off x="1077" y="2243"/>
                  <a:ext cx="134" cy="71"/>
                </a:xfrm>
                <a:custGeom>
                  <a:avLst/>
                  <a:gdLst>
                    <a:gd name="T0" fmla="*/ 0 w 32039"/>
                    <a:gd name="T1" fmla="*/ 0 h 28267"/>
                    <a:gd name="T2" fmla="*/ 1 w 32039"/>
                    <a:gd name="T3" fmla="*/ 0 h 28267"/>
                    <a:gd name="T4" fmla="*/ 0 w 32039"/>
                    <a:gd name="T5" fmla="*/ 0 h 28267"/>
                    <a:gd name="T6" fmla="*/ 0 60000 65536"/>
                    <a:gd name="T7" fmla="*/ 0 60000 65536"/>
                    <a:gd name="T8" fmla="*/ 0 60000 65536"/>
                    <a:gd name="T9" fmla="*/ 0 w 32039"/>
                    <a:gd name="T10" fmla="*/ 0 h 28267"/>
                    <a:gd name="T11" fmla="*/ 32039 w 32039"/>
                    <a:gd name="T12" fmla="*/ 28267 h 28267"/>
                  </a:gdLst>
                  <a:ahLst/>
                  <a:cxnLst>
                    <a:cxn ang="T6">
                      <a:pos x="T0" y="T1"/>
                    </a:cxn>
                    <a:cxn ang="T7">
                      <a:pos x="T2" y="T3"/>
                    </a:cxn>
                    <a:cxn ang="T8">
                      <a:pos x="T4" y="T5"/>
                    </a:cxn>
                  </a:cxnLst>
                  <a:rect l="T9" t="T10" r="T11" b="T12"/>
                  <a:pathLst>
                    <a:path w="32039" h="28267" fill="none" extrusionOk="0">
                      <a:moveTo>
                        <a:pt x="1054" y="28266"/>
                      </a:moveTo>
                      <a:cubicBezTo>
                        <a:pt x="355" y="26113"/>
                        <a:pt x="0" y="23863"/>
                        <a:pt x="0" y="21600"/>
                      </a:cubicBezTo>
                      <a:cubicBezTo>
                        <a:pt x="0" y="9670"/>
                        <a:pt x="9670" y="0"/>
                        <a:pt x="21600" y="0"/>
                      </a:cubicBezTo>
                      <a:cubicBezTo>
                        <a:pt x="25251" y="-1"/>
                        <a:pt x="28842" y="925"/>
                        <a:pt x="32038" y="2690"/>
                      </a:cubicBezTo>
                    </a:path>
                    <a:path w="32039" h="28267" stroke="0" extrusionOk="0">
                      <a:moveTo>
                        <a:pt x="1054" y="28266"/>
                      </a:moveTo>
                      <a:cubicBezTo>
                        <a:pt x="355" y="26113"/>
                        <a:pt x="0" y="23863"/>
                        <a:pt x="0" y="21600"/>
                      </a:cubicBezTo>
                      <a:cubicBezTo>
                        <a:pt x="0" y="9670"/>
                        <a:pt x="9670" y="0"/>
                        <a:pt x="21600" y="0"/>
                      </a:cubicBezTo>
                      <a:cubicBezTo>
                        <a:pt x="25251" y="-1"/>
                        <a:pt x="28842" y="925"/>
                        <a:pt x="32038" y="2690"/>
                      </a:cubicBezTo>
                      <a:lnTo>
                        <a:pt x="21600" y="21600"/>
                      </a:lnTo>
                      <a:close/>
                    </a:path>
                  </a:pathLst>
                </a:custGeom>
                <a:solidFill>
                  <a:srgbClr val="FFFF99"/>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1" name="Arc 45">
                  <a:extLst>
                    <a:ext uri="{FF2B5EF4-FFF2-40B4-BE49-F238E27FC236}">
                      <a16:creationId xmlns:a16="http://schemas.microsoft.com/office/drawing/2014/main" id="{45BD2F3E-7281-3A4C-85C2-C15DC5388105}"/>
                    </a:ext>
                  </a:extLst>
                </p:cNvPr>
                <p:cNvSpPr>
                  <a:spLocks/>
                </p:cNvSpPr>
                <p:nvPr/>
              </p:nvSpPr>
              <p:spPr bwMode="auto">
                <a:xfrm>
                  <a:off x="1025" y="2312"/>
                  <a:ext cx="82" cy="100"/>
                </a:xfrm>
                <a:custGeom>
                  <a:avLst/>
                  <a:gdLst>
                    <a:gd name="T0" fmla="*/ 0 w 21600"/>
                    <a:gd name="T1" fmla="*/ 0 h 37829"/>
                    <a:gd name="T2" fmla="*/ 0 w 21600"/>
                    <a:gd name="T3" fmla="*/ 0 h 37829"/>
                    <a:gd name="T4" fmla="*/ 0 w 21600"/>
                    <a:gd name="T5" fmla="*/ 0 h 37829"/>
                    <a:gd name="T6" fmla="*/ 0 60000 65536"/>
                    <a:gd name="T7" fmla="*/ 0 60000 65536"/>
                    <a:gd name="T8" fmla="*/ 0 60000 65536"/>
                    <a:gd name="T9" fmla="*/ 0 w 21600"/>
                    <a:gd name="T10" fmla="*/ 0 h 37829"/>
                    <a:gd name="T11" fmla="*/ 21600 w 21600"/>
                    <a:gd name="T12" fmla="*/ 37829 h 37829"/>
                  </a:gdLst>
                  <a:ahLst/>
                  <a:cxnLst>
                    <a:cxn ang="T6">
                      <a:pos x="T0" y="T1"/>
                    </a:cxn>
                    <a:cxn ang="T7">
                      <a:pos x="T2" y="T3"/>
                    </a:cxn>
                    <a:cxn ang="T8">
                      <a:pos x="T4" y="T5"/>
                    </a:cxn>
                  </a:cxnLst>
                  <a:rect l="T9" t="T10" r="T11" b="T12"/>
                  <a:pathLst>
                    <a:path w="21600" h="37829" fill="none" extrusionOk="0">
                      <a:moveTo>
                        <a:pt x="8695" y="37829"/>
                      </a:moveTo>
                      <a:cubicBezTo>
                        <a:pt x="3223" y="33753"/>
                        <a:pt x="0" y="27331"/>
                        <a:pt x="0" y="20508"/>
                      </a:cubicBezTo>
                      <a:cubicBezTo>
                        <a:pt x="-1" y="11191"/>
                        <a:pt x="5973" y="2924"/>
                        <a:pt x="14819" y="-1"/>
                      </a:cubicBezTo>
                    </a:path>
                    <a:path w="21600" h="37829" stroke="0" extrusionOk="0">
                      <a:moveTo>
                        <a:pt x="8695" y="37829"/>
                      </a:moveTo>
                      <a:cubicBezTo>
                        <a:pt x="3223" y="33753"/>
                        <a:pt x="0" y="27331"/>
                        <a:pt x="0" y="20508"/>
                      </a:cubicBezTo>
                      <a:cubicBezTo>
                        <a:pt x="-1" y="11191"/>
                        <a:pt x="5973" y="2924"/>
                        <a:pt x="14819" y="-1"/>
                      </a:cubicBezTo>
                      <a:lnTo>
                        <a:pt x="21600" y="20508"/>
                      </a:lnTo>
                      <a:close/>
                    </a:path>
                  </a:pathLst>
                </a:custGeom>
                <a:solidFill>
                  <a:srgbClr val="FFFF99"/>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2" name="Arc 46">
                  <a:extLst>
                    <a:ext uri="{FF2B5EF4-FFF2-40B4-BE49-F238E27FC236}">
                      <a16:creationId xmlns:a16="http://schemas.microsoft.com/office/drawing/2014/main" id="{EA35A87C-777F-FD48-9404-E045EE40610D}"/>
                    </a:ext>
                  </a:extLst>
                </p:cNvPr>
                <p:cNvSpPr>
                  <a:spLocks/>
                </p:cNvSpPr>
                <p:nvPr/>
              </p:nvSpPr>
              <p:spPr bwMode="auto">
                <a:xfrm>
                  <a:off x="1058" y="2411"/>
                  <a:ext cx="134" cy="57"/>
                </a:xfrm>
                <a:custGeom>
                  <a:avLst/>
                  <a:gdLst>
                    <a:gd name="T0" fmla="*/ 1 w 31221"/>
                    <a:gd name="T1" fmla="*/ 0 h 22381"/>
                    <a:gd name="T2" fmla="*/ 0 w 31221"/>
                    <a:gd name="T3" fmla="*/ 0 h 22381"/>
                    <a:gd name="T4" fmla="*/ 0 w 31221"/>
                    <a:gd name="T5" fmla="*/ 0 h 22381"/>
                    <a:gd name="T6" fmla="*/ 0 60000 65536"/>
                    <a:gd name="T7" fmla="*/ 0 60000 65536"/>
                    <a:gd name="T8" fmla="*/ 0 60000 65536"/>
                    <a:gd name="T9" fmla="*/ 0 w 31221"/>
                    <a:gd name="T10" fmla="*/ 0 h 22381"/>
                    <a:gd name="T11" fmla="*/ 31221 w 31221"/>
                    <a:gd name="T12" fmla="*/ 22381 h 22381"/>
                  </a:gdLst>
                  <a:ahLst/>
                  <a:cxnLst>
                    <a:cxn ang="T6">
                      <a:pos x="T0" y="T1"/>
                    </a:cxn>
                    <a:cxn ang="T7">
                      <a:pos x="T2" y="T3"/>
                    </a:cxn>
                    <a:cxn ang="T8">
                      <a:pos x="T4" y="T5"/>
                    </a:cxn>
                  </a:cxnLst>
                  <a:rect l="T9" t="T10" r="T11" b="T12"/>
                  <a:pathLst>
                    <a:path w="31221" h="22381" fill="none" extrusionOk="0">
                      <a:moveTo>
                        <a:pt x="31220" y="20119"/>
                      </a:moveTo>
                      <a:cubicBezTo>
                        <a:pt x="28231" y="21607"/>
                        <a:pt x="24938" y="22380"/>
                        <a:pt x="21600" y="22381"/>
                      </a:cubicBezTo>
                      <a:cubicBezTo>
                        <a:pt x="9670" y="22381"/>
                        <a:pt x="0" y="12710"/>
                        <a:pt x="0" y="781"/>
                      </a:cubicBezTo>
                      <a:cubicBezTo>
                        <a:pt x="-1" y="520"/>
                        <a:pt x="4" y="260"/>
                        <a:pt x="14" y="0"/>
                      </a:cubicBezTo>
                    </a:path>
                    <a:path w="31221" h="22381" stroke="0" extrusionOk="0">
                      <a:moveTo>
                        <a:pt x="31220" y="20119"/>
                      </a:moveTo>
                      <a:cubicBezTo>
                        <a:pt x="28231" y="21607"/>
                        <a:pt x="24938" y="22380"/>
                        <a:pt x="21600" y="22381"/>
                      </a:cubicBezTo>
                      <a:cubicBezTo>
                        <a:pt x="9670" y="22381"/>
                        <a:pt x="0" y="12710"/>
                        <a:pt x="0" y="781"/>
                      </a:cubicBezTo>
                      <a:cubicBezTo>
                        <a:pt x="-1" y="520"/>
                        <a:pt x="4" y="260"/>
                        <a:pt x="14" y="0"/>
                      </a:cubicBezTo>
                      <a:lnTo>
                        <a:pt x="21600" y="781"/>
                      </a:lnTo>
                      <a:close/>
                    </a:path>
                  </a:pathLst>
                </a:custGeom>
                <a:solidFill>
                  <a:srgbClr val="FFFF99"/>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3" name="Arc 47">
                  <a:extLst>
                    <a:ext uri="{FF2B5EF4-FFF2-40B4-BE49-F238E27FC236}">
                      <a16:creationId xmlns:a16="http://schemas.microsoft.com/office/drawing/2014/main" id="{118CF8E4-8492-694C-8FF3-944C94501E08}"/>
                    </a:ext>
                  </a:extLst>
                </p:cNvPr>
                <p:cNvSpPr>
                  <a:spLocks/>
                </p:cNvSpPr>
                <p:nvPr/>
              </p:nvSpPr>
              <p:spPr bwMode="auto">
                <a:xfrm>
                  <a:off x="1190" y="2449"/>
                  <a:ext cx="226" cy="53"/>
                </a:xfrm>
                <a:custGeom>
                  <a:avLst/>
                  <a:gdLst>
                    <a:gd name="T0" fmla="*/ 1 w 39463"/>
                    <a:gd name="T1" fmla="*/ 0 h 21600"/>
                    <a:gd name="T2" fmla="*/ 0 w 39463"/>
                    <a:gd name="T3" fmla="*/ 0 h 21600"/>
                    <a:gd name="T4" fmla="*/ 1 w 39463"/>
                    <a:gd name="T5" fmla="*/ 0 h 21600"/>
                    <a:gd name="T6" fmla="*/ 0 60000 65536"/>
                    <a:gd name="T7" fmla="*/ 0 60000 65536"/>
                    <a:gd name="T8" fmla="*/ 0 60000 65536"/>
                    <a:gd name="T9" fmla="*/ 0 w 39463"/>
                    <a:gd name="T10" fmla="*/ 0 h 21600"/>
                    <a:gd name="T11" fmla="*/ 39463 w 39463"/>
                    <a:gd name="T12" fmla="*/ 21600 h 21600"/>
                  </a:gdLst>
                  <a:ahLst/>
                  <a:cxnLst>
                    <a:cxn ang="T6">
                      <a:pos x="T0" y="T1"/>
                    </a:cxn>
                    <a:cxn ang="T7">
                      <a:pos x="T2" y="T3"/>
                    </a:cxn>
                    <a:cxn ang="T8">
                      <a:pos x="T4" y="T5"/>
                    </a:cxn>
                  </a:cxnLst>
                  <a:rect l="T9" t="T10" r="T11" b="T12"/>
                  <a:pathLst>
                    <a:path w="39463" h="21600" fill="none" extrusionOk="0">
                      <a:moveTo>
                        <a:pt x="39462" y="11558"/>
                      </a:moveTo>
                      <a:cubicBezTo>
                        <a:pt x="35502" y="17810"/>
                        <a:pt x="28616" y="21599"/>
                        <a:pt x="21216" y="21600"/>
                      </a:cubicBezTo>
                      <a:cubicBezTo>
                        <a:pt x="10849" y="21600"/>
                        <a:pt x="1944" y="14234"/>
                        <a:pt x="-1" y="4052"/>
                      </a:cubicBezTo>
                    </a:path>
                    <a:path w="39463" h="21600" stroke="0" extrusionOk="0">
                      <a:moveTo>
                        <a:pt x="39462" y="11558"/>
                      </a:moveTo>
                      <a:cubicBezTo>
                        <a:pt x="35502" y="17810"/>
                        <a:pt x="28616" y="21599"/>
                        <a:pt x="21216" y="21600"/>
                      </a:cubicBezTo>
                      <a:cubicBezTo>
                        <a:pt x="10849" y="21600"/>
                        <a:pt x="1944" y="14234"/>
                        <a:pt x="-1" y="4052"/>
                      </a:cubicBezTo>
                      <a:lnTo>
                        <a:pt x="21216" y="0"/>
                      </a:lnTo>
                      <a:close/>
                    </a:path>
                  </a:pathLst>
                </a:custGeom>
                <a:solidFill>
                  <a:srgbClr val="FFFF99"/>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4" name="Arc 48">
                  <a:extLst>
                    <a:ext uri="{FF2B5EF4-FFF2-40B4-BE49-F238E27FC236}">
                      <a16:creationId xmlns:a16="http://schemas.microsoft.com/office/drawing/2014/main" id="{E3790187-414A-A140-9B19-DAC7BB50C153}"/>
                    </a:ext>
                  </a:extLst>
                </p:cNvPr>
                <p:cNvSpPr>
                  <a:spLocks/>
                </p:cNvSpPr>
                <p:nvPr/>
              </p:nvSpPr>
              <p:spPr bwMode="auto">
                <a:xfrm>
                  <a:off x="1413" y="2248"/>
                  <a:ext cx="100" cy="70"/>
                </a:xfrm>
                <a:custGeom>
                  <a:avLst/>
                  <a:gdLst>
                    <a:gd name="T0" fmla="*/ 0 w 26302"/>
                    <a:gd name="T1" fmla="*/ 0 h 33032"/>
                    <a:gd name="T2" fmla="*/ 0 w 26302"/>
                    <a:gd name="T3" fmla="*/ 0 h 33032"/>
                    <a:gd name="T4" fmla="*/ 0 w 26302"/>
                    <a:gd name="T5" fmla="*/ 0 h 33032"/>
                    <a:gd name="T6" fmla="*/ 0 60000 65536"/>
                    <a:gd name="T7" fmla="*/ 0 60000 65536"/>
                    <a:gd name="T8" fmla="*/ 0 60000 65536"/>
                    <a:gd name="T9" fmla="*/ 0 w 26302"/>
                    <a:gd name="T10" fmla="*/ 0 h 33032"/>
                    <a:gd name="T11" fmla="*/ 26302 w 26302"/>
                    <a:gd name="T12" fmla="*/ 33032 h 33032"/>
                  </a:gdLst>
                  <a:ahLst/>
                  <a:cxnLst>
                    <a:cxn ang="T6">
                      <a:pos x="T0" y="T1"/>
                    </a:cxn>
                    <a:cxn ang="T7">
                      <a:pos x="T2" y="T3"/>
                    </a:cxn>
                    <a:cxn ang="T8">
                      <a:pos x="T4" y="T5"/>
                    </a:cxn>
                  </a:cxnLst>
                  <a:rect l="T9" t="T10" r="T11" b="T12"/>
                  <a:pathLst>
                    <a:path w="26302" h="33032" fill="none" extrusionOk="0">
                      <a:moveTo>
                        <a:pt x="-1" y="517"/>
                      </a:moveTo>
                      <a:cubicBezTo>
                        <a:pt x="1543" y="173"/>
                        <a:pt x="3120" y="-1"/>
                        <a:pt x="4702" y="0"/>
                      </a:cubicBezTo>
                      <a:cubicBezTo>
                        <a:pt x="16631" y="0"/>
                        <a:pt x="26302" y="9670"/>
                        <a:pt x="26302" y="21600"/>
                      </a:cubicBezTo>
                      <a:cubicBezTo>
                        <a:pt x="26302" y="25641"/>
                        <a:pt x="25167" y="29602"/>
                        <a:pt x="23028" y="33032"/>
                      </a:cubicBezTo>
                    </a:path>
                    <a:path w="26302" h="33032" stroke="0" extrusionOk="0">
                      <a:moveTo>
                        <a:pt x="-1" y="517"/>
                      </a:moveTo>
                      <a:cubicBezTo>
                        <a:pt x="1543" y="173"/>
                        <a:pt x="3120" y="-1"/>
                        <a:pt x="4702" y="0"/>
                      </a:cubicBezTo>
                      <a:cubicBezTo>
                        <a:pt x="16631" y="0"/>
                        <a:pt x="26302" y="9670"/>
                        <a:pt x="26302" y="21600"/>
                      </a:cubicBezTo>
                      <a:cubicBezTo>
                        <a:pt x="26302" y="25641"/>
                        <a:pt x="25167" y="29602"/>
                        <a:pt x="23028" y="33032"/>
                      </a:cubicBezTo>
                      <a:lnTo>
                        <a:pt x="4702" y="21600"/>
                      </a:lnTo>
                      <a:close/>
                    </a:path>
                  </a:pathLst>
                </a:custGeom>
                <a:solidFill>
                  <a:srgbClr val="FFFF99"/>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5" name="Arc 49">
                  <a:extLst>
                    <a:ext uri="{FF2B5EF4-FFF2-40B4-BE49-F238E27FC236}">
                      <a16:creationId xmlns:a16="http://schemas.microsoft.com/office/drawing/2014/main" id="{EE66A9C6-5175-E443-8C8E-8E635E3D4B76}"/>
                    </a:ext>
                  </a:extLst>
                </p:cNvPr>
                <p:cNvSpPr>
                  <a:spLocks/>
                </p:cNvSpPr>
                <p:nvPr/>
              </p:nvSpPr>
              <p:spPr bwMode="auto">
                <a:xfrm>
                  <a:off x="1441" y="2317"/>
                  <a:ext cx="94" cy="70"/>
                </a:xfrm>
                <a:custGeom>
                  <a:avLst/>
                  <a:gdLst>
                    <a:gd name="T0" fmla="*/ 0 w 21600"/>
                    <a:gd name="T1" fmla="*/ 0 h 30033"/>
                    <a:gd name="T2" fmla="*/ 0 w 21600"/>
                    <a:gd name="T3" fmla="*/ 0 h 30033"/>
                    <a:gd name="T4" fmla="*/ 0 w 21600"/>
                    <a:gd name="T5" fmla="*/ 0 h 30033"/>
                    <a:gd name="T6" fmla="*/ 0 60000 65536"/>
                    <a:gd name="T7" fmla="*/ 0 60000 65536"/>
                    <a:gd name="T8" fmla="*/ 0 60000 65536"/>
                    <a:gd name="T9" fmla="*/ 0 w 21600"/>
                    <a:gd name="T10" fmla="*/ 0 h 30033"/>
                    <a:gd name="T11" fmla="*/ 21600 w 21600"/>
                    <a:gd name="T12" fmla="*/ 30033 h 30033"/>
                  </a:gdLst>
                  <a:ahLst/>
                  <a:cxnLst>
                    <a:cxn ang="T6">
                      <a:pos x="T0" y="T1"/>
                    </a:cxn>
                    <a:cxn ang="T7">
                      <a:pos x="T2" y="T3"/>
                    </a:cxn>
                    <a:cxn ang="T8">
                      <a:pos x="T4" y="T5"/>
                    </a:cxn>
                  </a:cxnLst>
                  <a:rect l="T9" t="T10" r="T11" b="T12"/>
                  <a:pathLst>
                    <a:path w="21600" h="30033" fill="none" extrusionOk="0">
                      <a:moveTo>
                        <a:pt x="12778" y="0"/>
                      </a:moveTo>
                      <a:cubicBezTo>
                        <a:pt x="18324" y="4069"/>
                        <a:pt x="21600" y="10536"/>
                        <a:pt x="21600" y="17415"/>
                      </a:cubicBezTo>
                      <a:cubicBezTo>
                        <a:pt x="21600" y="21943"/>
                        <a:pt x="20176" y="26357"/>
                        <a:pt x="17531" y="30033"/>
                      </a:cubicBezTo>
                    </a:path>
                    <a:path w="21600" h="30033" stroke="0" extrusionOk="0">
                      <a:moveTo>
                        <a:pt x="12778" y="0"/>
                      </a:moveTo>
                      <a:cubicBezTo>
                        <a:pt x="18324" y="4069"/>
                        <a:pt x="21600" y="10536"/>
                        <a:pt x="21600" y="17415"/>
                      </a:cubicBezTo>
                      <a:cubicBezTo>
                        <a:pt x="21600" y="21943"/>
                        <a:pt x="20176" y="26357"/>
                        <a:pt x="17531" y="30033"/>
                      </a:cubicBezTo>
                      <a:lnTo>
                        <a:pt x="0" y="17415"/>
                      </a:lnTo>
                      <a:close/>
                    </a:path>
                  </a:pathLst>
                </a:custGeom>
                <a:solidFill>
                  <a:srgbClr val="FFFF99"/>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76" name="Arc 50">
                  <a:extLst>
                    <a:ext uri="{FF2B5EF4-FFF2-40B4-BE49-F238E27FC236}">
                      <a16:creationId xmlns:a16="http://schemas.microsoft.com/office/drawing/2014/main" id="{0FC5B0F8-2397-FF44-AC51-9DF8E35BF120}"/>
                    </a:ext>
                  </a:extLst>
                </p:cNvPr>
                <p:cNvSpPr>
                  <a:spLocks/>
                </p:cNvSpPr>
                <p:nvPr/>
              </p:nvSpPr>
              <p:spPr bwMode="auto">
                <a:xfrm>
                  <a:off x="1406" y="2385"/>
                  <a:ext cx="115" cy="103"/>
                </a:xfrm>
                <a:custGeom>
                  <a:avLst/>
                  <a:gdLst>
                    <a:gd name="T0" fmla="*/ 0 w 28630"/>
                    <a:gd name="T1" fmla="*/ 0 h 29390"/>
                    <a:gd name="T2" fmla="*/ 0 w 28630"/>
                    <a:gd name="T3" fmla="*/ 0 h 29390"/>
                    <a:gd name="T4" fmla="*/ 0 w 28630"/>
                    <a:gd name="T5" fmla="*/ 0 h 29390"/>
                    <a:gd name="T6" fmla="*/ 0 60000 65536"/>
                    <a:gd name="T7" fmla="*/ 0 60000 65536"/>
                    <a:gd name="T8" fmla="*/ 0 60000 65536"/>
                    <a:gd name="T9" fmla="*/ 0 w 28630"/>
                    <a:gd name="T10" fmla="*/ 0 h 29390"/>
                    <a:gd name="T11" fmla="*/ 28630 w 28630"/>
                    <a:gd name="T12" fmla="*/ 29390 h 29390"/>
                  </a:gdLst>
                  <a:ahLst/>
                  <a:cxnLst>
                    <a:cxn ang="T6">
                      <a:pos x="T0" y="T1"/>
                    </a:cxn>
                    <a:cxn ang="T7">
                      <a:pos x="T2" y="T3"/>
                    </a:cxn>
                    <a:cxn ang="T8">
                      <a:pos x="T4" y="T5"/>
                    </a:cxn>
                  </a:cxnLst>
                  <a:rect l="T9" t="T10" r="T11" b="T12"/>
                  <a:pathLst>
                    <a:path w="28630" h="29390" fill="none" extrusionOk="0">
                      <a:moveTo>
                        <a:pt x="27176" y="-1"/>
                      </a:moveTo>
                      <a:cubicBezTo>
                        <a:pt x="28137" y="2484"/>
                        <a:pt x="28630" y="5125"/>
                        <a:pt x="28630" y="7790"/>
                      </a:cubicBezTo>
                      <a:cubicBezTo>
                        <a:pt x="28630" y="19719"/>
                        <a:pt x="18959" y="29390"/>
                        <a:pt x="7030" y="29390"/>
                      </a:cubicBezTo>
                      <a:cubicBezTo>
                        <a:pt x="4637" y="29390"/>
                        <a:pt x="2262" y="28992"/>
                        <a:pt x="0" y="28213"/>
                      </a:cubicBezTo>
                    </a:path>
                    <a:path w="28630" h="29390" stroke="0" extrusionOk="0">
                      <a:moveTo>
                        <a:pt x="27176" y="-1"/>
                      </a:moveTo>
                      <a:cubicBezTo>
                        <a:pt x="28137" y="2484"/>
                        <a:pt x="28630" y="5125"/>
                        <a:pt x="28630" y="7790"/>
                      </a:cubicBezTo>
                      <a:cubicBezTo>
                        <a:pt x="28630" y="19719"/>
                        <a:pt x="18959" y="29390"/>
                        <a:pt x="7030" y="29390"/>
                      </a:cubicBezTo>
                      <a:cubicBezTo>
                        <a:pt x="4637" y="29390"/>
                        <a:pt x="2262" y="28992"/>
                        <a:pt x="0" y="28213"/>
                      </a:cubicBezTo>
                      <a:lnTo>
                        <a:pt x="7030" y="7790"/>
                      </a:lnTo>
                      <a:close/>
                    </a:path>
                  </a:pathLst>
                </a:custGeom>
                <a:solidFill>
                  <a:srgbClr val="FFFF99"/>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grpSp>
      <p:sp>
        <p:nvSpPr>
          <p:cNvPr id="96265" name="Oval 51">
            <a:extLst>
              <a:ext uri="{FF2B5EF4-FFF2-40B4-BE49-F238E27FC236}">
                <a16:creationId xmlns:a16="http://schemas.microsoft.com/office/drawing/2014/main" id="{BB1247AE-CE68-FA4D-AF4C-B9D6085B02FD}"/>
              </a:ext>
            </a:extLst>
          </p:cNvPr>
          <p:cNvSpPr>
            <a:spLocks noChangeArrowheads="1"/>
          </p:cNvSpPr>
          <p:nvPr/>
        </p:nvSpPr>
        <p:spPr bwMode="auto">
          <a:xfrm>
            <a:off x="5916613" y="1855788"/>
            <a:ext cx="2236787" cy="1344612"/>
          </a:xfrm>
          <a:prstGeom prst="ellipse">
            <a:avLst/>
          </a:prstGeom>
          <a:solidFill>
            <a:schemeClr val="bg1"/>
          </a:solidFill>
          <a:ln>
            <a:noFill/>
          </a:ln>
          <a:extLst>
            <a:ext uri="{91240B29-F687-4F45-9708-019B960494DF}">
              <a14:hiddenLine xmlns:a14="http://schemas.microsoft.com/office/drawing/2010/main" w="25400">
                <a:solidFill>
                  <a:srgbClr val="000000"/>
                </a:solidFill>
                <a:round/>
                <a:headEnd type="none" w="sm" len="sm"/>
                <a:tailEnd type="none" w="sm" len="sm"/>
              </a14:hiddenLine>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96266" name="Group 52">
            <a:extLst>
              <a:ext uri="{FF2B5EF4-FFF2-40B4-BE49-F238E27FC236}">
                <a16:creationId xmlns:a16="http://schemas.microsoft.com/office/drawing/2014/main" id="{7F86624A-4275-7F49-A288-CEF9E465B9BE}"/>
              </a:ext>
            </a:extLst>
          </p:cNvPr>
          <p:cNvGrpSpPr>
            <a:grpSpLocks/>
          </p:cNvGrpSpPr>
          <p:nvPr/>
        </p:nvGrpSpPr>
        <p:grpSpPr bwMode="auto">
          <a:xfrm>
            <a:off x="990600" y="2517775"/>
            <a:ext cx="1909763" cy="447675"/>
            <a:chOff x="1024" y="2210"/>
            <a:chExt cx="512" cy="296"/>
          </a:xfrm>
        </p:grpSpPr>
        <p:grpSp>
          <p:nvGrpSpPr>
            <p:cNvPr id="96325" name="Group 53">
              <a:extLst>
                <a:ext uri="{FF2B5EF4-FFF2-40B4-BE49-F238E27FC236}">
                  <a16:creationId xmlns:a16="http://schemas.microsoft.com/office/drawing/2014/main" id="{DBA7CB66-414C-214F-B8B1-8B9A5A889E44}"/>
                </a:ext>
              </a:extLst>
            </p:cNvPr>
            <p:cNvGrpSpPr>
              <a:grpSpLocks/>
            </p:cNvGrpSpPr>
            <p:nvPr/>
          </p:nvGrpSpPr>
          <p:grpSpPr bwMode="auto">
            <a:xfrm>
              <a:off x="1027" y="2213"/>
              <a:ext cx="509" cy="293"/>
              <a:chOff x="1027" y="2213"/>
              <a:chExt cx="509" cy="293"/>
            </a:xfrm>
          </p:grpSpPr>
          <p:grpSp>
            <p:nvGrpSpPr>
              <p:cNvPr id="96346" name="Group 54">
                <a:extLst>
                  <a:ext uri="{FF2B5EF4-FFF2-40B4-BE49-F238E27FC236}">
                    <a16:creationId xmlns:a16="http://schemas.microsoft.com/office/drawing/2014/main" id="{1BBF8E84-8152-9347-9E79-47973F1061DD}"/>
                  </a:ext>
                </a:extLst>
              </p:cNvPr>
              <p:cNvGrpSpPr>
                <a:grpSpLocks/>
              </p:cNvGrpSpPr>
              <p:nvPr/>
            </p:nvGrpSpPr>
            <p:grpSpPr bwMode="auto">
              <a:xfrm>
                <a:off x="1027" y="2216"/>
                <a:ext cx="507" cy="290"/>
                <a:chOff x="1027" y="2216"/>
                <a:chExt cx="507" cy="290"/>
              </a:xfrm>
            </p:grpSpPr>
            <p:sp>
              <p:nvSpPr>
                <p:cNvPr id="96356" name="Oval 55">
                  <a:extLst>
                    <a:ext uri="{FF2B5EF4-FFF2-40B4-BE49-F238E27FC236}">
                      <a16:creationId xmlns:a16="http://schemas.microsoft.com/office/drawing/2014/main" id="{9928482D-9E85-1842-B414-69C50A8E7ED9}"/>
                    </a:ext>
                  </a:extLst>
                </p:cNvPr>
                <p:cNvSpPr>
                  <a:spLocks noChangeArrowheads="1"/>
                </p:cNvSpPr>
                <p:nvPr/>
              </p:nvSpPr>
              <p:spPr bwMode="auto">
                <a:xfrm>
                  <a:off x="1204" y="2216"/>
                  <a:ext cx="217" cy="118"/>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7" name="Oval 56">
                  <a:extLst>
                    <a:ext uri="{FF2B5EF4-FFF2-40B4-BE49-F238E27FC236}">
                      <a16:creationId xmlns:a16="http://schemas.microsoft.com/office/drawing/2014/main" id="{4B7C5F66-AF5C-7F41-BD7D-1693FE46C428}"/>
                    </a:ext>
                  </a:extLst>
                </p:cNvPr>
                <p:cNvSpPr>
                  <a:spLocks noChangeArrowheads="1"/>
                </p:cNvSpPr>
                <p:nvPr/>
              </p:nvSpPr>
              <p:spPr bwMode="auto">
                <a:xfrm>
                  <a:off x="1080" y="2247"/>
                  <a:ext cx="167" cy="119"/>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8" name="Oval 57">
                  <a:extLst>
                    <a:ext uri="{FF2B5EF4-FFF2-40B4-BE49-F238E27FC236}">
                      <a16:creationId xmlns:a16="http://schemas.microsoft.com/office/drawing/2014/main" id="{7026F6A1-C436-3046-BCD7-AF8D4F7956AE}"/>
                    </a:ext>
                  </a:extLst>
                </p:cNvPr>
                <p:cNvSpPr>
                  <a:spLocks noChangeArrowheads="1"/>
                </p:cNvSpPr>
                <p:nvPr/>
              </p:nvSpPr>
              <p:spPr bwMode="auto">
                <a:xfrm>
                  <a:off x="1027" y="2323"/>
                  <a:ext cx="112" cy="93"/>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9" name="Oval 58">
                  <a:extLst>
                    <a:ext uri="{FF2B5EF4-FFF2-40B4-BE49-F238E27FC236}">
                      <a16:creationId xmlns:a16="http://schemas.microsoft.com/office/drawing/2014/main" id="{B096F21F-E10D-C249-A65E-9894481AA4DE}"/>
                    </a:ext>
                  </a:extLst>
                </p:cNvPr>
                <p:cNvSpPr>
                  <a:spLocks noChangeArrowheads="1"/>
                </p:cNvSpPr>
                <p:nvPr/>
              </p:nvSpPr>
              <p:spPr bwMode="auto">
                <a:xfrm>
                  <a:off x="1063" y="2366"/>
                  <a:ext cx="169" cy="103"/>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60" name="Oval 59">
                  <a:extLst>
                    <a:ext uri="{FF2B5EF4-FFF2-40B4-BE49-F238E27FC236}">
                      <a16:creationId xmlns:a16="http://schemas.microsoft.com/office/drawing/2014/main" id="{77C319E5-C835-3D4E-A1B7-D24A82632914}"/>
                    </a:ext>
                  </a:extLst>
                </p:cNvPr>
                <p:cNvSpPr>
                  <a:spLocks noChangeArrowheads="1"/>
                </p:cNvSpPr>
                <p:nvPr/>
              </p:nvSpPr>
              <p:spPr bwMode="auto">
                <a:xfrm>
                  <a:off x="1185" y="2382"/>
                  <a:ext cx="257" cy="124"/>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61" name="Oval 60">
                  <a:extLst>
                    <a:ext uri="{FF2B5EF4-FFF2-40B4-BE49-F238E27FC236}">
                      <a16:creationId xmlns:a16="http://schemas.microsoft.com/office/drawing/2014/main" id="{1BAAF408-D100-7040-ABEC-6E7FF7C1DFE9}"/>
                    </a:ext>
                  </a:extLst>
                </p:cNvPr>
                <p:cNvSpPr>
                  <a:spLocks noChangeArrowheads="1"/>
                </p:cNvSpPr>
                <p:nvPr/>
              </p:nvSpPr>
              <p:spPr bwMode="auto">
                <a:xfrm>
                  <a:off x="1350" y="2249"/>
                  <a:ext cx="162" cy="94"/>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62" name="Oval 61">
                  <a:extLst>
                    <a:ext uri="{FF2B5EF4-FFF2-40B4-BE49-F238E27FC236}">
                      <a16:creationId xmlns:a16="http://schemas.microsoft.com/office/drawing/2014/main" id="{756223ED-F2EE-154F-99FD-F88168924BA1}"/>
                    </a:ext>
                  </a:extLst>
                </p:cNvPr>
                <p:cNvSpPr>
                  <a:spLocks noChangeArrowheads="1"/>
                </p:cNvSpPr>
                <p:nvPr/>
              </p:nvSpPr>
              <p:spPr bwMode="auto">
                <a:xfrm>
                  <a:off x="1374" y="2313"/>
                  <a:ext cx="160" cy="93"/>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63" name="Oval 62">
                  <a:extLst>
                    <a:ext uri="{FF2B5EF4-FFF2-40B4-BE49-F238E27FC236}">
                      <a16:creationId xmlns:a16="http://schemas.microsoft.com/office/drawing/2014/main" id="{ADED42BC-F39F-7B47-A467-6C986B5A2B88}"/>
                    </a:ext>
                  </a:extLst>
                </p:cNvPr>
                <p:cNvSpPr>
                  <a:spLocks noChangeArrowheads="1"/>
                </p:cNvSpPr>
                <p:nvPr/>
              </p:nvSpPr>
              <p:spPr bwMode="auto">
                <a:xfrm>
                  <a:off x="1355" y="2332"/>
                  <a:ext cx="163" cy="155"/>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64" name="Oval 63">
                  <a:extLst>
                    <a:ext uri="{FF2B5EF4-FFF2-40B4-BE49-F238E27FC236}">
                      <a16:creationId xmlns:a16="http://schemas.microsoft.com/office/drawing/2014/main" id="{0B2C4B5B-106F-5143-934D-4C22EFC5D644}"/>
                    </a:ext>
                  </a:extLst>
                </p:cNvPr>
                <p:cNvSpPr>
                  <a:spLocks noChangeArrowheads="1"/>
                </p:cNvSpPr>
                <p:nvPr/>
              </p:nvSpPr>
              <p:spPr bwMode="auto">
                <a:xfrm>
                  <a:off x="1120" y="2283"/>
                  <a:ext cx="326" cy="156"/>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96347" name="Group 64">
                <a:extLst>
                  <a:ext uri="{FF2B5EF4-FFF2-40B4-BE49-F238E27FC236}">
                    <a16:creationId xmlns:a16="http://schemas.microsoft.com/office/drawing/2014/main" id="{0CD7435E-537A-D144-8931-8579600D23A6}"/>
                  </a:ext>
                </a:extLst>
              </p:cNvPr>
              <p:cNvGrpSpPr>
                <a:grpSpLocks/>
              </p:cNvGrpSpPr>
              <p:nvPr/>
            </p:nvGrpSpPr>
            <p:grpSpPr bwMode="auto">
              <a:xfrm>
                <a:off x="1028" y="2213"/>
                <a:ext cx="508" cy="293"/>
                <a:chOff x="1028" y="2213"/>
                <a:chExt cx="508" cy="293"/>
              </a:xfrm>
            </p:grpSpPr>
            <p:sp>
              <p:nvSpPr>
                <p:cNvPr id="96348" name="Arc 65">
                  <a:extLst>
                    <a:ext uri="{FF2B5EF4-FFF2-40B4-BE49-F238E27FC236}">
                      <a16:creationId xmlns:a16="http://schemas.microsoft.com/office/drawing/2014/main" id="{0A7F5A5D-C29B-4546-BD71-F19D52ED8A0E}"/>
                    </a:ext>
                  </a:extLst>
                </p:cNvPr>
                <p:cNvSpPr>
                  <a:spLocks/>
                </p:cNvSpPr>
                <p:nvPr/>
              </p:nvSpPr>
              <p:spPr bwMode="auto">
                <a:xfrm>
                  <a:off x="1207" y="2213"/>
                  <a:ext cx="209" cy="61"/>
                </a:xfrm>
                <a:custGeom>
                  <a:avLst/>
                  <a:gdLst>
                    <a:gd name="T0" fmla="*/ 0 w 40684"/>
                    <a:gd name="T1" fmla="*/ 0 h 21600"/>
                    <a:gd name="T2" fmla="*/ 1 w 40684"/>
                    <a:gd name="T3" fmla="*/ 0 h 21600"/>
                    <a:gd name="T4" fmla="*/ 1 w 40684"/>
                    <a:gd name="T5" fmla="*/ 0 h 21600"/>
                    <a:gd name="T6" fmla="*/ 0 60000 65536"/>
                    <a:gd name="T7" fmla="*/ 0 60000 65536"/>
                    <a:gd name="T8" fmla="*/ 0 60000 65536"/>
                    <a:gd name="T9" fmla="*/ 0 w 40684"/>
                    <a:gd name="T10" fmla="*/ 0 h 21600"/>
                    <a:gd name="T11" fmla="*/ 40684 w 40684"/>
                    <a:gd name="T12" fmla="*/ 21600 h 21600"/>
                  </a:gdLst>
                  <a:ahLst/>
                  <a:cxnLst>
                    <a:cxn ang="T6">
                      <a:pos x="T0" y="T1"/>
                    </a:cxn>
                    <a:cxn ang="T7">
                      <a:pos x="T2" y="T3"/>
                    </a:cxn>
                    <a:cxn ang="T8">
                      <a:pos x="T4" y="T5"/>
                    </a:cxn>
                  </a:cxnLst>
                  <a:rect l="T9" t="T10" r="T11" b="T12"/>
                  <a:pathLst>
                    <a:path w="40684" h="21600" fill="none" extrusionOk="0">
                      <a:moveTo>
                        <a:pt x="0" y="14526"/>
                      </a:moveTo>
                      <a:cubicBezTo>
                        <a:pt x="3014" y="5830"/>
                        <a:pt x="11206" y="-1"/>
                        <a:pt x="20409" y="0"/>
                      </a:cubicBezTo>
                      <a:cubicBezTo>
                        <a:pt x="29465" y="0"/>
                        <a:pt x="37560" y="5649"/>
                        <a:pt x="40683" y="14150"/>
                      </a:cubicBezTo>
                    </a:path>
                    <a:path w="40684" h="21600" stroke="0" extrusionOk="0">
                      <a:moveTo>
                        <a:pt x="0" y="14526"/>
                      </a:moveTo>
                      <a:cubicBezTo>
                        <a:pt x="3014" y="5830"/>
                        <a:pt x="11206" y="-1"/>
                        <a:pt x="20409" y="0"/>
                      </a:cubicBezTo>
                      <a:cubicBezTo>
                        <a:pt x="29465" y="0"/>
                        <a:pt x="37560" y="5649"/>
                        <a:pt x="40683" y="14150"/>
                      </a:cubicBezTo>
                      <a:lnTo>
                        <a:pt x="20409" y="21600"/>
                      </a:lnTo>
                      <a:close/>
                    </a:path>
                  </a:pathLst>
                </a:custGeom>
                <a:solidFill>
                  <a:srgbClr val="0099FF"/>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49" name="Arc 66">
                  <a:extLst>
                    <a:ext uri="{FF2B5EF4-FFF2-40B4-BE49-F238E27FC236}">
                      <a16:creationId xmlns:a16="http://schemas.microsoft.com/office/drawing/2014/main" id="{F1BFAED1-9FD0-2443-9770-96C5AAA29ADA}"/>
                    </a:ext>
                  </a:extLst>
                </p:cNvPr>
                <p:cNvSpPr>
                  <a:spLocks/>
                </p:cNvSpPr>
                <p:nvPr/>
              </p:nvSpPr>
              <p:spPr bwMode="auto">
                <a:xfrm>
                  <a:off x="1080" y="2247"/>
                  <a:ext cx="133" cy="69"/>
                </a:xfrm>
                <a:custGeom>
                  <a:avLst/>
                  <a:gdLst>
                    <a:gd name="T0" fmla="*/ 0 w 32148"/>
                    <a:gd name="T1" fmla="*/ 0 h 28019"/>
                    <a:gd name="T2" fmla="*/ 1 w 32148"/>
                    <a:gd name="T3" fmla="*/ 0 h 28019"/>
                    <a:gd name="T4" fmla="*/ 0 w 32148"/>
                    <a:gd name="T5" fmla="*/ 0 h 28019"/>
                    <a:gd name="T6" fmla="*/ 0 60000 65536"/>
                    <a:gd name="T7" fmla="*/ 0 60000 65536"/>
                    <a:gd name="T8" fmla="*/ 0 60000 65536"/>
                    <a:gd name="T9" fmla="*/ 0 w 32148"/>
                    <a:gd name="T10" fmla="*/ 0 h 28019"/>
                    <a:gd name="T11" fmla="*/ 32148 w 32148"/>
                    <a:gd name="T12" fmla="*/ 28019 h 28019"/>
                  </a:gdLst>
                  <a:ahLst/>
                  <a:cxnLst>
                    <a:cxn ang="T6">
                      <a:pos x="T0" y="T1"/>
                    </a:cxn>
                    <a:cxn ang="T7">
                      <a:pos x="T2" y="T3"/>
                    </a:cxn>
                    <a:cxn ang="T8">
                      <a:pos x="T4" y="T5"/>
                    </a:cxn>
                  </a:cxnLst>
                  <a:rect l="T9" t="T10" r="T11" b="T12"/>
                  <a:pathLst>
                    <a:path w="32148" h="28019" fill="none" extrusionOk="0">
                      <a:moveTo>
                        <a:pt x="975" y="28019"/>
                      </a:moveTo>
                      <a:cubicBezTo>
                        <a:pt x="328" y="25940"/>
                        <a:pt x="0" y="23776"/>
                        <a:pt x="0" y="21600"/>
                      </a:cubicBezTo>
                      <a:cubicBezTo>
                        <a:pt x="0" y="9670"/>
                        <a:pt x="9670" y="0"/>
                        <a:pt x="21600" y="0"/>
                      </a:cubicBezTo>
                      <a:cubicBezTo>
                        <a:pt x="25293" y="-1"/>
                        <a:pt x="28925" y="947"/>
                        <a:pt x="32148" y="2750"/>
                      </a:cubicBezTo>
                    </a:path>
                    <a:path w="32148" h="28019" stroke="0" extrusionOk="0">
                      <a:moveTo>
                        <a:pt x="975" y="28019"/>
                      </a:moveTo>
                      <a:cubicBezTo>
                        <a:pt x="328" y="25940"/>
                        <a:pt x="0" y="23776"/>
                        <a:pt x="0" y="21600"/>
                      </a:cubicBezTo>
                      <a:cubicBezTo>
                        <a:pt x="0" y="9670"/>
                        <a:pt x="9670" y="0"/>
                        <a:pt x="21600" y="0"/>
                      </a:cubicBezTo>
                      <a:cubicBezTo>
                        <a:pt x="25293" y="-1"/>
                        <a:pt x="28925" y="947"/>
                        <a:pt x="32148" y="2750"/>
                      </a:cubicBezTo>
                      <a:lnTo>
                        <a:pt x="21600" y="21600"/>
                      </a:lnTo>
                      <a:close/>
                    </a:path>
                  </a:pathLst>
                </a:custGeom>
                <a:solidFill>
                  <a:srgbClr val="0099FF"/>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0" name="Arc 67">
                  <a:extLst>
                    <a:ext uri="{FF2B5EF4-FFF2-40B4-BE49-F238E27FC236}">
                      <a16:creationId xmlns:a16="http://schemas.microsoft.com/office/drawing/2014/main" id="{31C88B4C-1DC2-FD45-B62A-9A2652F01B98}"/>
                    </a:ext>
                  </a:extLst>
                </p:cNvPr>
                <p:cNvSpPr>
                  <a:spLocks/>
                </p:cNvSpPr>
                <p:nvPr/>
              </p:nvSpPr>
              <p:spPr bwMode="auto">
                <a:xfrm>
                  <a:off x="1028" y="2317"/>
                  <a:ext cx="80" cy="99"/>
                </a:xfrm>
                <a:custGeom>
                  <a:avLst/>
                  <a:gdLst>
                    <a:gd name="T0" fmla="*/ 0 w 21600"/>
                    <a:gd name="T1" fmla="*/ 0 h 37818"/>
                    <a:gd name="T2" fmla="*/ 0 w 21600"/>
                    <a:gd name="T3" fmla="*/ 0 h 37818"/>
                    <a:gd name="T4" fmla="*/ 0 w 21600"/>
                    <a:gd name="T5" fmla="*/ 0 h 37818"/>
                    <a:gd name="T6" fmla="*/ 0 60000 65536"/>
                    <a:gd name="T7" fmla="*/ 0 60000 65536"/>
                    <a:gd name="T8" fmla="*/ 0 60000 65536"/>
                    <a:gd name="T9" fmla="*/ 0 w 21600"/>
                    <a:gd name="T10" fmla="*/ 0 h 37818"/>
                    <a:gd name="T11" fmla="*/ 21600 w 21600"/>
                    <a:gd name="T12" fmla="*/ 37818 h 37818"/>
                  </a:gdLst>
                  <a:ahLst/>
                  <a:cxnLst>
                    <a:cxn ang="T6">
                      <a:pos x="T0" y="T1"/>
                    </a:cxn>
                    <a:cxn ang="T7">
                      <a:pos x="T2" y="T3"/>
                    </a:cxn>
                    <a:cxn ang="T8">
                      <a:pos x="T4" y="T5"/>
                    </a:cxn>
                  </a:cxnLst>
                  <a:rect l="T9" t="T10" r="T11" b="T12"/>
                  <a:pathLst>
                    <a:path w="21600" h="37818" fill="none" extrusionOk="0">
                      <a:moveTo>
                        <a:pt x="8602" y="37818"/>
                      </a:moveTo>
                      <a:cubicBezTo>
                        <a:pt x="3185" y="33737"/>
                        <a:pt x="0" y="27348"/>
                        <a:pt x="0" y="20566"/>
                      </a:cubicBezTo>
                      <a:cubicBezTo>
                        <a:pt x="-1" y="11180"/>
                        <a:pt x="6061" y="2868"/>
                        <a:pt x="14997" y="-1"/>
                      </a:cubicBezTo>
                    </a:path>
                    <a:path w="21600" h="37818" stroke="0" extrusionOk="0">
                      <a:moveTo>
                        <a:pt x="8602" y="37818"/>
                      </a:moveTo>
                      <a:cubicBezTo>
                        <a:pt x="3185" y="33737"/>
                        <a:pt x="0" y="27348"/>
                        <a:pt x="0" y="20566"/>
                      </a:cubicBezTo>
                      <a:cubicBezTo>
                        <a:pt x="-1" y="11180"/>
                        <a:pt x="6061" y="2868"/>
                        <a:pt x="14997" y="-1"/>
                      </a:cubicBezTo>
                      <a:lnTo>
                        <a:pt x="21600" y="20566"/>
                      </a:lnTo>
                      <a:close/>
                    </a:path>
                  </a:pathLst>
                </a:custGeom>
                <a:solidFill>
                  <a:srgbClr val="0099FF"/>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1" name="Arc 68">
                  <a:extLst>
                    <a:ext uri="{FF2B5EF4-FFF2-40B4-BE49-F238E27FC236}">
                      <a16:creationId xmlns:a16="http://schemas.microsoft.com/office/drawing/2014/main" id="{34459D6B-9C2E-4F42-91A9-A6337699E5C0}"/>
                    </a:ext>
                  </a:extLst>
                </p:cNvPr>
                <p:cNvSpPr>
                  <a:spLocks/>
                </p:cNvSpPr>
                <p:nvPr/>
              </p:nvSpPr>
              <p:spPr bwMode="auto">
                <a:xfrm>
                  <a:off x="1063" y="2415"/>
                  <a:ext cx="134" cy="58"/>
                </a:xfrm>
                <a:custGeom>
                  <a:avLst/>
                  <a:gdLst>
                    <a:gd name="T0" fmla="*/ 1 w 31494"/>
                    <a:gd name="T1" fmla="*/ 0 h 22766"/>
                    <a:gd name="T2" fmla="*/ 0 w 31494"/>
                    <a:gd name="T3" fmla="*/ 0 h 22766"/>
                    <a:gd name="T4" fmla="*/ 0 w 31494"/>
                    <a:gd name="T5" fmla="*/ 0 h 22766"/>
                    <a:gd name="T6" fmla="*/ 0 60000 65536"/>
                    <a:gd name="T7" fmla="*/ 0 60000 65536"/>
                    <a:gd name="T8" fmla="*/ 0 60000 65536"/>
                    <a:gd name="T9" fmla="*/ 0 w 31494"/>
                    <a:gd name="T10" fmla="*/ 0 h 22766"/>
                    <a:gd name="T11" fmla="*/ 31494 w 31494"/>
                    <a:gd name="T12" fmla="*/ 22766 h 22766"/>
                  </a:gdLst>
                  <a:ahLst/>
                  <a:cxnLst>
                    <a:cxn ang="T6">
                      <a:pos x="T0" y="T1"/>
                    </a:cxn>
                    <a:cxn ang="T7">
                      <a:pos x="T2" y="T3"/>
                    </a:cxn>
                    <a:cxn ang="T8">
                      <a:pos x="T4" y="T5"/>
                    </a:cxn>
                  </a:cxnLst>
                  <a:rect l="T9" t="T10" r="T11" b="T12"/>
                  <a:pathLst>
                    <a:path w="31494" h="22766" fill="none" extrusionOk="0">
                      <a:moveTo>
                        <a:pt x="31493" y="20366"/>
                      </a:moveTo>
                      <a:cubicBezTo>
                        <a:pt x="28434" y="21943"/>
                        <a:pt x="25042" y="22765"/>
                        <a:pt x="21600" y="22766"/>
                      </a:cubicBezTo>
                      <a:cubicBezTo>
                        <a:pt x="9670" y="22766"/>
                        <a:pt x="0" y="13095"/>
                        <a:pt x="0" y="1166"/>
                      </a:cubicBezTo>
                      <a:cubicBezTo>
                        <a:pt x="-1" y="777"/>
                        <a:pt x="10" y="388"/>
                        <a:pt x="31" y="0"/>
                      </a:cubicBezTo>
                    </a:path>
                    <a:path w="31494" h="22766" stroke="0" extrusionOk="0">
                      <a:moveTo>
                        <a:pt x="31493" y="20366"/>
                      </a:moveTo>
                      <a:cubicBezTo>
                        <a:pt x="28434" y="21943"/>
                        <a:pt x="25042" y="22765"/>
                        <a:pt x="21600" y="22766"/>
                      </a:cubicBezTo>
                      <a:cubicBezTo>
                        <a:pt x="9670" y="22766"/>
                        <a:pt x="0" y="13095"/>
                        <a:pt x="0" y="1166"/>
                      </a:cubicBezTo>
                      <a:cubicBezTo>
                        <a:pt x="-1" y="777"/>
                        <a:pt x="10" y="388"/>
                        <a:pt x="31" y="0"/>
                      </a:cubicBezTo>
                      <a:lnTo>
                        <a:pt x="21600" y="1166"/>
                      </a:lnTo>
                      <a:close/>
                    </a:path>
                  </a:pathLst>
                </a:custGeom>
                <a:solidFill>
                  <a:srgbClr val="0099FF"/>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2" name="Arc 69">
                  <a:extLst>
                    <a:ext uri="{FF2B5EF4-FFF2-40B4-BE49-F238E27FC236}">
                      <a16:creationId xmlns:a16="http://schemas.microsoft.com/office/drawing/2014/main" id="{25C3D97E-0C83-284F-86D1-D628510CC774}"/>
                    </a:ext>
                  </a:extLst>
                </p:cNvPr>
                <p:cNvSpPr>
                  <a:spLocks/>
                </p:cNvSpPr>
                <p:nvPr/>
              </p:nvSpPr>
              <p:spPr bwMode="auto">
                <a:xfrm>
                  <a:off x="1190" y="2453"/>
                  <a:ext cx="225" cy="53"/>
                </a:xfrm>
                <a:custGeom>
                  <a:avLst/>
                  <a:gdLst>
                    <a:gd name="T0" fmla="*/ 1 w 39481"/>
                    <a:gd name="T1" fmla="*/ 0 h 21600"/>
                    <a:gd name="T2" fmla="*/ 0 w 39481"/>
                    <a:gd name="T3" fmla="*/ 0 h 21600"/>
                    <a:gd name="T4" fmla="*/ 1 w 39481"/>
                    <a:gd name="T5" fmla="*/ 0 h 21600"/>
                    <a:gd name="T6" fmla="*/ 0 60000 65536"/>
                    <a:gd name="T7" fmla="*/ 0 60000 65536"/>
                    <a:gd name="T8" fmla="*/ 0 60000 65536"/>
                    <a:gd name="T9" fmla="*/ 0 w 39481"/>
                    <a:gd name="T10" fmla="*/ 0 h 21600"/>
                    <a:gd name="T11" fmla="*/ 39481 w 39481"/>
                    <a:gd name="T12" fmla="*/ 21600 h 21600"/>
                  </a:gdLst>
                  <a:ahLst/>
                  <a:cxnLst>
                    <a:cxn ang="T6">
                      <a:pos x="T0" y="T1"/>
                    </a:cxn>
                    <a:cxn ang="T7">
                      <a:pos x="T2" y="T3"/>
                    </a:cxn>
                    <a:cxn ang="T8">
                      <a:pos x="T4" y="T5"/>
                    </a:cxn>
                  </a:cxnLst>
                  <a:rect l="T9" t="T10" r="T11" b="T12"/>
                  <a:pathLst>
                    <a:path w="39481" h="21600" fill="none" extrusionOk="0">
                      <a:moveTo>
                        <a:pt x="39481" y="11525"/>
                      </a:moveTo>
                      <a:cubicBezTo>
                        <a:pt x="35524" y="17796"/>
                        <a:pt x="28628" y="21599"/>
                        <a:pt x="21213" y="21600"/>
                      </a:cubicBezTo>
                      <a:cubicBezTo>
                        <a:pt x="10852" y="21600"/>
                        <a:pt x="1951" y="14243"/>
                        <a:pt x="-1" y="4069"/>
                      </a:cubicBezTo>
                    </a:path>
                    <a:path w="39481" h="21600" stroke="0" extrusionOk="0">
                      <a:moveTo>
                        <a:pt x="39481" y="11525"/>
                      </a:moveTo>
                      <a:cubicBezTo>
                        <a:pt x="35524" y="17796"/>
                        <a:pt x="28628" y="21599"/>
                        <a:pt x="21213" y="21600"/>
                      </a:cubicBezTo>
                      <a:cubicBezTo>
                        <a:pt x="10852" y="21600"/>
                        <a:pt x="1951" y="14243"/>
                        <a:pt x="-1" y="4069"/>
                      </a:cubicBezTo>
                      <a:lnTo>
                        <a:pt x="21213" y="0"/>
                      </a:lnTo>
                      <a:close/>
                    </a:path>
                  </a:pathLst>
                </a:custGeom>
                <a:solidFill>
                  <a:srgbClr val="0099FF"/>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3" name="Arc 70">
                  <a:extLst>
                    <a:ext uri="{FF2B5EF4-FFF2-40B4-BE49-F238E27FC236}">
                      <a16:creationId xmlns:a16="http://schemas.microsoft.com/office/drawing/2014/main" id="{74F86498-F7A0-204C-AA8F-75BE63C7B9A7}"/>
                    </a:ext>
                  </a:extLst>
                </p:cNvPr>
                <p:cNvSpPr>
                  <a:spLocks/>
                </p:cNvSpPr>
                <p:nvPr/>
              </p:nvSpPr>
              <p:spPr bwMode="auto">
                <a:xfrm>
                  <a:off x="1413" y="2250"/>
                  <a:ext cx="101" cy="71"/>
                </a:xfrm>
                <a:custGeom>
                  <a:avLst/>
                  <a:gdLst>
                    <a:gd name="T0" fmla="*/ 0 w 26273"/>
                    <a:gd name="T1" fmla="*/ 0 h 32787"/>
                    <a:gd name="T2" fmla="*/ 0 w 26273"/>
                    <a:gd name="T3" fmla="*/ 0 h 32787"/>
                    <a:gd name="T4" fmla="*/ 0 w 26273"/>
                    <a:gd name="T5" fmla="*/ 0 h 32787"/>
                    <a:gd name="T6" fmla="*/ 0 60000 65536"/>
                    <a:gd name="T7" fmla="*/ 0 60000 65536"/>
                    <a:gd name="T8" fmla="*/ 0 60000 65536"/>
                    <a:gd name="T9" fmla="*/ 0 w 26273"/>
                    <a:gd name="T10" fmla="*/ 0 h 32787"/>
                    <a:gd name="T11" fmla="*/ 26273 w 26273"/>
                    <a:gd name="T12" fmla="*/ 32787 h 32787"/>
                  </a:gdLst>
                  <a:ahLst/>
                  <a:cxnLst>
                    <a:cxn ang="T6">
                      <a:pos x="T0" y="T1"/>
                    </a:cxn>
                    <a:cxn ang="T7">
                      <a:pos x="T2" y="T3"/>
                    </a:cxn>
                    <a:cxn ang="T8">
                      <a:pos x="T4" y="T5"/>
                    </a:cxn>
                  </a:cxnLst>
                  <a:rect l="T9" t="T10" r="T11" b="T12"/>
                  <a:pathLst>
                    <a:path w="26273" h="32787" fill="none" extrusionOk="0">
                      <a:moveTo>
                        <a:pt x="-1" y="511"/>
                      </a:moveTo>
                      <a:cubicBezTo>
                        <a:pt x="1534" y="171"/>
                        <a:pt x="3101" y="-1"/>
                        <a:pt x="4673" y="0"/>
                      </a:cubicBezTo>
                      <a:cubicBezTo>
                        <a:pt x="16602" y="0"/>
                        <a:pt x="26273" y="9670"/>
                        <a:pt x="26273" y="21600"/>
                      </a:cubicBezTo>
                      <a:cubicBezTo>
                        <a:pt x="26273" y="25544"/>
                        <a:pt x="25193" y="29413"/>
                        <a:pt x="23150" y="32787"/>
                      </a:cubicBezTo>
                    </a:path>
                    <a:path w="26273" h="32787" stroke="0" extrusionOk="0">
                      <a:moveTo>
                        <a:pt x="-1" y="511"/>
                      </a:moveTo>
                      <a:cubicBezTo>
                        <a:pt x="1534" y="171"/>
                        <a:pt x="3101" y="-1"/>
                        <a:pt x="4673" y="0"/>
                      </a:cubicBezTo>
                      <a:cubicBezTo>
                        <a:pt x="16602" y="0"/>
                        <a:pt x="26273" y="9670"/>
                        <a:pt x="26273" y="21600"/>
                      </a:cubicBezTo>
                      <a:cubicBezTo>
                        <a:pt x="26273" y="25544"/>
                        <a:pt x="25193" y="29413"/>
                        <a:pt x="23150" y="32787"/>
                      </a:cubicBezTo>
                      <a:lnTo>
                        <a:pt x="4673" y="21600"/>
                      </a:lnTo>
                      <a:close/>
                    </a:path>
                  </a:pathLst>
                </a:custGeom>
                <a:solidFill>
                  <a:srgbClr val="0099FF"/>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4" name="Arc 71">
                  <a:extLst>
                    <a:ext uri="{FF2B5EF4-FFF2-40B4-BE49-F238E27FC236}">
                      <a16:creationId xmlns:a16="http://schemas.microsoft.com/office/drawing/2014/main" id="{D9224BCB-5607-FA40-8020-D6BB53A21CB1}"/>
                    </a:ext>
                  </a:extLst>
                </p:cNvPr>
                <p:cNvSpPr>
                  <a:spLocks/>
                </p:cNvSpPr>
                <p:nvPr/>
              </p:nvSpPr>
              <p:spPr bwMode="auto">
                <a:xfrm>
                  <a:off x="1443" y="2320"/>
                  <a:ext cx="93" cy="71"/>
                </a:xfrm>
                <a:custGeom>
                  <a:avLst/>
                  <a:gdLst>
                    <a:gd name="T0" fmla="*/ 0 w 21600"/>
                    <a:gd name="T1" fmla="*/ 0 h 30275"/>
                    <a:gd name="T2" fmla="*/ 0 w 21600"/>
                    <a:gd name="T3" fmla="*/ 0 h 30275"/>
                    <a:gd name="T4" fmla="*/ 0 w 21600"/>
                    <a:gd name="T5" fmla="*/ 0 h 30275"/>
                    <a:gd name="T6" fmla="*/ 0 60000 65536"/>
                    <a:gd name="T7" fmla="*/ 0 60000 65536"/>
                    <a:gd name="T8" fmla="*/ 0 60000 65536"/>
                    <a:gd name="T9" fmla="*/ 0 w 21600"/>
                    <a:gd name="T10" fmla="*/ 0 h 30275"/>
                    <a:gd name="T11" fmla="*/ 21600 w 21600"/>
                    <a:gd name="T12" fmla="*/ 30275 h 30275"/>
                  </a:gdLst>
                  <a:ahLst/>
                  <a:cxnLst>
                    <a:cxn ang="T6">
                      <a:pos x="T0" y="T1"/>
                    </a:cxn>
                    <a:cxn ang="T7">
                      <a:pos x="T2" y="T3"/>
                    </a:cxn>
                    <a:cxn ang="T8">
                      <a:pos x="T4" y="T5"/>
                    </a:cxn>
                  </a:cxnLst>
                  <a:rect l="T9" t="T10" r="T11" b="T12"/>
                  <a:pathLst>
                    <a:path w="21600" h="30275" fill="none" extrusionOk="0">
                      <a:moveTo>
                        <a:pt x="12844" y="-1"/>
                      </a:moveTo>
                      <a:cubicBezTo>
                        <a:pt x="18351" y="4072"/>
                        <a:pt x="21600" y="10516"/>
                        <a:pt x="21600" y="17366"/>
                      </a:cubicBezTo>
                      <a:cubicBezTo>
                        <a:pt x="21600" y="22017"/>
                        <a:pt x="20098" y="26545"/>
                        <a:pt x="17318" y="30275"/>
                      </a:cubicBezTo>
                    </a:path>
                    <a:path w="21600" h="30275" stroke="0" extrusionOk="0">
                      <a:moveTo>
                        <a:pt x="12844" y="-1"/>
                      </a:moveTo>
                      <a:cubicBezTo>
                        <a:pt x="18351" y="4072"/>
                        <a:pt x="21600" y="10516"/>
                        <a:pt x="21600" y="17366"/>
                      </a:cubicBezTo>
                      <a:cubicBezTo>
                        <a:pt x="21600" y="22017"/>
                        <a:pt x="20098" y="26545"/>
                        <a:pt x="17318" y="30275"/>
                      </a:cubicBezTo>
                      <a:lnTo>
                        <a:pt x="0" y="17366"/>
                      </a:lnTo>
                      <a:close/>
                    </a:path>
                  </a:pathLst>
                </a:custGeom>
                <a:solidFill>
                  <a:srgbClr val="0099FF"/>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55" name="Arc 72">
                  <a:extLst>
                    <a:ext uri="{FF2B5EF4-FFF2-40B4-BE49-F238E27FC236}">
                      <a16:creationId xmlns:a16="http://schemas.microsoft.com/office/drawing/2014/main" id="{0991A4D5-86ED-F04D-B3D2-98AF0B4408B2}"/>
                    </a:ext>
                  </a:extLst>
                </p:cNvPr>
                <p:cNvSpPr>
                  <a:spLocks/>
                </p:cNvSpPr>
                <p:nvPr/>
              </p:nvSpPr>
              <p:spPr bwMode="auto">
                <a:xfrm>
                  <a:off x="1408" y="2388"/>
                  <a:ext cx="112" cy="101"/>
                </a:xfrm>
                <a:custGeom>
                  <a:avLst/>
                  <a:gdLst>
                    <a:gd name="T0" fmla="*/ 0 w 28471"/>
                    <a:gd name="T1" fmla="*/ 0 h 29149"/>
                    <a:gd name="T2" fmla="*/ 0 w 28471"/>
                    <a:gd name="T3" fmla="*/ 0 h 29149"/>
                    <a:gd name="T4" fmla="*/ 0 w 28471"/>
                    <a:gd name="T5" fmla="*/ 0 h 29149"/>
                    <a:gd name="T6" fmla="*/ 0 60000 65536"/>
                    <a:gd name="T7" fmla="*/ 0 60000 65536"/>
                    <a:gd name="T8" fmla="*/ 0 60000 65536"/>
                    <a:gd name="T9" fmla="*/ 0 w 28471"/>
                    <a:gd name="T10" fmla="*/ 0 h 29149"/>
                    <a:gd name="T11" fmla="*/ 28471 w 28471"/>
                    <a:gd name="T12" fmla="*/ 29149 h 29149"/>
                  </a:gdLst>
                  <a:ahLst/>
                  <a:cxnLst>
                    <a:cxn ang="T6">
                      <a:pos x="T0" y="T1"/>
                    </a:cxn>
                    <a:cxn ang="T7">
                      <a:pos x="T2" y="T3"/>
                    </a:cxn>
                    <a:cxn ang="T8">
                      <a:pos x="T4" y="T5"/>
                    </a:cxn>
                  </a:cxnLst>
                  <a:rect l="T9" t="T10" r="T11" b="T12"/>
                  <a:pathLst>
                    <a:path w="28471" h="29149" fill="none" extrusionOk="0">
                      <a:moveTo>
                        <a:pt x="27108" y="0"/>
                      </a:moveTo>
                      <a:cubicBezTo>
                        <a:pt x="28009" y="2414"/>
                        <a:pt x="28471" y="4971"/>
                        <a:pt x="28471" y="7549"/>
                      </a:cubicBezTo>
                      <a:cubicBezTo>
                        <a:pt x="28471" y="19478"/>
                        <a:pt x="18800" y="29149"/>
                        <a:pt x="6871" y="29149"/>
                      </a:cubicBezTo>
                      <a:cubicBezTo>
                        <a:pt x="4535" y="29149"/>
                        <a:pt x="2214" y="28770"/>
                        <a:pt x="-1" y="28027"/>
                      </a:cubicBezTo>
                    </a:path>
                    <a:path w="28471" h="29149" stroke="0" extrusionOk="0">
                      <a:moveTo>
                        <a:pt x="27108" y="0"/>
                      </a:moveTo>
                      <a:cubicBezTo>
                        <a:pt x="28009" y="2414"/>
                        <a:pt x="28471" y="4971"/>
                        <a:pt x="28471" y="7549"/>
                      </a:cubicBezTo>
                      <a:cubicBezTo>
                        <a:pt x="28471" y="19478"/>
                        <a:pt x="18800" y="29149"/>
                        <a:pt x="6871" y="29149"/>
                      </a:cubicBezTo>
                      <a:cubicBezTo>
                        <a:pt x="4535" y="29149"/>
                        <a:pt x="2214" y="28770"/>
                        <a:pt x="-1" y="28027"/>
                      </a:cubicBezTo>
                      <a:lnTo>
                        <a:pt x="6871" y="7549"/>
                      </a:lnTo>
                      <a:close/>
                    </a:path>
                  </a:pathLst>
                </a:custGeom>
                <a:solidFill>
                  <a:srgbClr val="0099FF"/>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grpSp>
          <p:nvGrpSpPr>
            <p:cNvPr id="96326" name="Group 73">
              <a:extLst>
                <a:ext uri="{FF2B5EF4-FFF2-40B4-BE49-F238E27FC236}">
                  <a16:creationId xmlns:a16="http://schemas.microsoft.com/office/drawing/2014/main" id="{439101D3-8A14-B241-9D8D-DDE7BE79B5D5}"/>
                </a:ext>
              </a:extLst>
            </p:cNvPr>
            <p:cNvGrpSpPr>
              <a:grpSpLocks/>
            </p:cNvGrpSpPr>
            <p:nvPr/>
          </p:nvGrpSpPr>
          <p:grpSpPr bwMode="auto">
            <a:xfrm>
              <a:off x="1024" y="2210"/>
              <a:ext cx="511" cy="292"/>
              <a:chOff x="1024" y="2210"/>
              <a:chExt cx="511" cy="292"/>
            </a:xfrm>
          </p:grpSpPr>
          <p:grpSp>
            <p:nvGrpSpPr>
              <p:cNvPr id="96327" name="Group 74">
                <a:extLst>
                  <a:ext uri="{FF2B5EF4-FFF2-40B4-BE49-F238E27FC236}">
                    <a16:creationId xmlns:a16="http://schemas.microsoft.com/office/drawing/2014/main" id="{A0DB0E7F-7831-2149-840C-E7E523794DB3}"/>
                  </a:ext>
                </a:extLst>
              </p:cNvPr>
              <p:cNvGrpSpPr>
                <a:grpSpLocks/>
              </p:cNvGrpSpPr>
              <p:nvPr/>
            </p:nvGrpSpPr>
            <p:grpSpPr bwMode="auto">
              <a:xfrm>
                <a:off x="1024" y="2212"/>
                <a:ext cx="510" cy="290"/>
                <a:chOff x="1024" y="2212"/>
                <a:chExt cx="510" cy="290"/>
              </a:xfrm>
            </p:grpSpPr>
            <p:sp>
              <p:nvSpPr>
                <p:cNvPr id="96337" name="Oval 75">
                  <a:extLst>
                    <a:ext uri="{FF2B5EF4-FFF2-40B4-BE49-F238E27FC236}">
                      <a16:creationId xmlns:a16="http://schemas.microsoft.com/office/drawing/2014/main" id="{EC605E8B-62BE-9C47-A4A6-3AD66BE686ED}"/>
                    </a:ext>
                  </a:extLst>
                </p:cNvPr>
                <p:cNvSpPr>
                  <a:spLocks noChangeArrowheads="1"/>
                </p:cNvSpPr>
                <p:nvPr/>
              </p:nvSpPr>
              <p:spPr bwMode="auto">
                <a:xfrm>
                  <a:off x="1200" y="2212"/>
                  <a:ext cx="221" cy="118"/>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8" name="Oval 76">
                  <a:extLst>
                    <a:ext uri="{FF2B5EF4-FFF2-40B4-BE49-F238E27FC236}">
                      <a16:creationId xmlns:a16="http://schemas.microsoft.com/office/drawing/2014/main" id="{93231848-A300-054A-941D-AF9817E63A5E}"/>
                    </a:ext>
                  </a:extLst>
                </p:cNvPr>
                <p:cNvSpPr>
                  <a:spLocks noChangeArrowheads="1"/>
                </p:cNvSpPr>
                <p:nvPr/>
              </p:nvSpPr>
              <p:spPr bwMode="auto">
                <a:xfrm>
                  <a:off x="1077" y="2246"/>
                  <a:ext cx="169" cy="115"/>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9" name="Oval 77">
                  <a:extLst>
                    <a:ext uri="{FF2B5EF4-FFF2-40B4-BE49-F238E27FC236}">
                      <a16:creationId xmlns:a16="http://schemas.microsoft.com/office/drawing/2014/main" id="{A25B19BD-084C-574C-A663-CC460BA194B5}"/>
                    </a:ext>
                  </a:extLst>
                </p:cNvPr>
                <p:cNvSpPr>
                  <a:spLocks noChangeArrowheads="1"/>
                </p:cNvSpPr>
                <p:nvPr/>
              </p:nvSpPr>
              <p:spPr bwMode="auto">
                <a:xfrm>
                  <a:off x="1024" y="2317"/>
                  <a:ext cx="114" cy="96"/>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40" name="Oval 78">
                  <a:extLst>
                    <a:ext uri="{FF2B5EF4-FFF2-40B4-BE49-F238E27FC236}">
                      <a16:creationId xmlns:a16="http://schemas.microsoft.com/office/drawing/2014/main" id="{FB2564A0-E427-2045-84B0-DB90DBA8A735}"/>
                    </a:ext>
                  </a:extLst>
                </p:cNvPr>
                <p:cNvSpPr>
                  <a:spLocks noChangeArrowheads="1"/>
                </p:cNvSpPr>
                <p:nvPr/>
              </p:nvSpPr>
              <p:spPr bwMode="auto">
                <a:xfrm>
                  <a:off x="1059" y="2361"/>
                  <a:ext cx="171" cy="105"/>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41" name="Oval 79">
                  <a:extLst>
                    <a:ext uri="{FF2B5EF4-FFF2-40B4-BE49-F238E27FC236}">
                      <a16:creationId xmlns:a16="http://schemas.microsoft.com/office/drawing/2014/main" id="{D46914E3-37BF-A141-A660-A7A37387A559}"/>
                    </a:ext>
                  </a:extLst>
                </p:cNvPr>
                <p:cNvSpPr>
                  <a:spLocks noChangeArrowheads="1"/>
                </p:cNvSpPr>
                <p:nvPr/>
              </p:nvSpPr>
              <p:spPr bwMode="auto">
                <a:xfrm>
                  <a:off x="1183" y="2379"/>
                  <a:ext cx="255" cy="123"/>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42" name="Oval 80">
                  <a:extLst>
                    <a:ext uri="{FF2B5EF4-FFF2-40B4-BE49-F238E27FC236}">
                      <a16:creationId xmlns:a16="http://schemas.microsoft.com/office/drawing/2014/main" id="{26F493D9-3EFE-BA43-8FA8-15E48BDD5900}"/>
                    </a:ext>
                  </a:extLst>
                </p:cNvPr>
                <p:cNvSpPr>
                  <a:spLocks noChangeArrowheads="1"/>
                </p:cNvSpPr>
                <p:nvPr/>
              </p:nvSpPr>
              <p:spPr bwMode="auto">
                <a:xfrm>
                  <a:off x="1347" y="2247"/>
                  <a:ext cx="165" cy="92"/>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43" name="Oval 81">
                  <a:extLst>
                    <a:ext uri="{FF2B5EF4-FFF2-40B4-BE49-F238E27FC236}">
                      <a16:creationId xmlns:a16="http://schemas.microsoft.com/office/drawing/2014/main" id="{8420F75E-D636-1B4D-8422-FE460B4E5F07}"/>
                    </a:ext>
                  </a:extLst>
                </p:cNvPr>
                <p:cNvSpPr>
                  <a:spLocks noChangeArrowheads="1"/>
                </p:cNvSpPr>
                <p:nvPr/>
              </p:nvSpPr>
              <p:spPr bwMode="auto">
                <a:xfrm>
                  <a:off x="1373" y="2309"/>
                  <a:ext cx="161" cy="92"/>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44" name="Oval 82">
                  <a:extLst>
                    <a:ext uri="{FF2B5EF4-FFF2-40B4-BE49-F238E27FC236}">
                      <a16:creationId xmlns:a16="http://schemas.microsoft.com/office/drawing/2014/main" id="{CAFC0255-EBD7-6B46-995A-C082464B498B}"/>
                    </a:ext>
                  </a:extLst>
                </p:cNvPr>
                <p:cNvSpPr>
                  <a:spLocks noChangeArrowheads="1"/>
                </p:cNvSpPr>
                <p:nvPr/>
              </p:nvSpPr>
              <p:spPr bwMode="auto">
                <a:xfrm>
                  <a:off x="1355" y="2330"/>
                  <a:ext cx="162" cy="153"/>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45" name="Oval 83">
                  <a:extLst>
                    <a:ext uri="{FF2B5EF4-FFF2-40B4-BE49-F238E27FC236}">
                      <a16:creationId xmlns:a16="http://schemas.microsoft.com/office/drawing/2014/main" id="{9277356A-AA50-AA4A-9198-48EBB029567A}"/>
                    </a:ext>
                  </a:extLst>
                </p:cNvPr>
                <p:cNvSpPr>
                  <a:spLocks noChangeArrowheads="1"/>
                </p:cNvSpPr>
                <p:nvPr/>
              </p:nvSpPr>
              <p:spPr bwMode="auto">
                <a:xfrm>
                  <a:off x="1119" y="2282"/>
                  <a:ext cx="327" cy="154"/>
                </a:xfrm>
                <a:prstGeom prst="ellipse">
                  <a:avLst/>
                </a:prstGeom>
                <a:solidFill>
                  <a:srgbClr val="0099FF"/>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96328" name="Group 84">
                <a:extLst>
                  <a:ext uri="{FF2B5EF4-FFF2-40B4-BE49-F238E27FC236}">
                    <a16:creationId xmlns:a16="http://schemas.microsoft.com/office/drawing/2014/main" id="{F2E871C8-AA4F-134F-836C-7EC61C648339}"/>
                  </a:ext>
                </a:extLst>
              </p:cNvPr>
              <p:cNvGrpSpPr>
                <a:grpSpLocks/>
              </p:cNvGrpSpPr>
              <p:nvPr/>
            </p:nvGrpSpPr>
            <p:grpSpPr bwMode="auto">
              <a:xfrm>
                <a:off x="1025" y="2210"/>
                <a:ext cx="510" cy="292"/>
                <a:chOff x="1025" y="2210"/>
                <a:chExt cx="510" cy="292"/>
              </a:xfrm>
            </p:grpSpPr>
            <p:sp>
              <p:nvSpPr>
                <p:cNvPr id="96329" name="Arc 85">
                  <a:extLst>
                    <a:ext uri="{FF2B5EF4-FFF2-40B4-BE49-F238E27FC236}">
                      <a16:creationId xmlns:a16="http://schemas.microsoft.com/office/drawing/2014/main" id="{421818E6-4793-7446-8A2F-65CA0FCE292B}"/>
                    </a:ext>
                  </a:extLst>
                </p:cNvPr>
                <p:cNvSpPr>
                  <a:spLocks/>
                </p:cNvSpPr>
                <p:nvPr/>
              </p:nvSpPr>
              <p:spPr bwMode="auto">
                <a:xfrm>
                  <a:off x="1204" y="2210"/>
                  <a:ext cx="212" cy="61"/>
                </a:xfrm>
                <a:custGeom>
                  <a:avLst/>
                  <a:gdLst>
                    <a:gd name="T0" fmla="*/ 0 w 40686"/>
                    <a:gd name="T1" fmla="*/ 0 h 21600"/>
                    <a:gd name="T2" fmla="*/ 1 w 40686"/>
                    <a:gd name="T3" fmla="*/ 0 h 21600"/>
                    <a:gd name="T4" fmla="*/ 1 w 40686"/>
                    <a:gd name="T5" fmla="*/ 0 h 21600"/>
                    <a:gd name="T6" fmla="*/ 0 60000 65536"/>
                    <a:gd name="T7" fmla="*/ 0 60000 65536"/>
                    <a:gd name="T8" fmla="*/ 0 60000 65536"/>
                    <a:gd name="T9" fmla="*/ 0 w 40686"/>
                    <a:gd name="T10" fmla="*/ 0 h 21600"/>
                    <a:gd name="T11" fmla="*/ 40686 w 40686"/>
                    <a:gd name="T12" fmla="*/ 21600 h 21600"/>
                  </a:gdLst>
                  <a:ahLst/>
                  <a:cxnLst>
                    <a:cxn ang="T6">
                      <a:pos x="T0" y="T1"/>
                    </a:cxn>
                    <a:cxn ang="T7">
                      <a:pos x="T2" y="T3"/>
                    </a:cxn>
                    <a:cxn ang="T8">
                      <a:pos x="T4" y="T5"/>
                    </a:cxn>
                  </a:cxnLst>
                  <a:rect l="T9" t="T10" r="T11" b="T12"/>
                  <a:pathLst>
                    <a:path w="40686" h="21600" fill="none" extrusionOk="0">
                      <a:moveTo>
                        <a:pt x="0" y="14561"/>
                      </a:moveTo>
                      <a:cubicBezTo>
                        <a:pt x="3003" y="5847"/>
                        <a:pt x="11204" y="-1"/>
                        <a:pt x="20421" y="0"/>
                      </a:cubicBezTo>
                      <a:cubicBezTo>
                        <a:pt x="29467" y="0"/>
                        <a:pt x="37555" y="5637"/>
                        <a:pt x="40686" y="14124"/>
                      </a:cubicBezTo>
                    </a:path>
                    <a:path w="40686" h="21600" stroke="0" extrusionOk="0">
                      <a:moveTo>
                        <a:pt x="0" y="14561"/>
                      </a:moveTo>
                      <a:cubicBezTo>
                        <a:pt x="3003" y="5847"/>
                        <a:pt x="11204" y="-1"/>
                        <a:pt x="20421" y="0"/>
                      </a:cubicBezTo>
                      <a:cubicBezTo>
                        <a:pt x="29467" y="0"/>
                        <a:pt x="37555" y="5637"/>
                        <a:pt x="40686" y="14124"/>
                      </a:cubicBezTo>
                      <a:lnTo>
                        <a:pt x="20421" y="21600"/>
                      </a:lnTo>
                      <a:close/>
                    </a:path>
                  </a:pathLst>
                </a:custGeom>
                <a:solidFill>
                  <a:srgbClr val="0099FF"/>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0" name="Arc 86">
                  <a:extLst>
                    <a:ext uri="{FF2B5EF4-FFF2-40B4-BE49-F238E27FC236}">
                      <a16:creationId xmlns:a16="http://schemas.microsoft.com/office/drawing/2014/main" id="{01CB69E6-8C42-6D47-8705-6CFB043F2778}"/>
                    </a:ext>
                  </a:extLst>
                </p:cNvPr>
                <p:cNvSpPr>
                  <a:spLocks/>
                </p:cNvSpPr>
                <p:nvPr/>
              </p:nvSpPr>
              <p:spPr bwMode="auto">
                <a:xfrm>
                  <a:off x="1077" y="2243"/>
                  <a:ext cx="134" cy="71"/>
                </a:xfrm>
                <a:custGeom>
                  <a:avLst/>
                  <a:gdLst>
                    <a:gd name="T0" fmla="*/ 0 w 32039"/>
                    <a:gd name="T1" fmla="*/ 0 h 28267"/>
                    <a:gd name="T2" fmla="*/ 1 w 32039"/>
                    <a:gd name="T3" fmla="*/ 0 h 28267"/>
                    <a:gd name="T4" fmla="*/ 0 w 32039"/>
                    <a:gd name="T5" fmla="*/ 0 h 28267"/>
                    <a:gd name="T6" fmla="*/ 0 60000 65536"/>
                    <a:gd name="T7" fmla="*/ 0 60000 65536"/>
                    <a:gd name="T8" fmla="*/ 0 60000 65536"/>
                    <a:gd name="T9" fmla="*/ 0 w 32039"/>
                    <a:gd name="T10" fmla="*/ 0 h 28267"/>
                    <a:gd name="T11" fmla="*/ 32039 w 32039"/>
                    <a:gd name="T12" fmla="*/ 28267 h 28267"/>
                  </a:gdLst>
                  <a:ahLst/>
                  <a:cxnLst>
                    <a:cxn ang="T6">
                      <a:pos x="T0" y="T1"/>
                    </a:cxn>
                    <a:cxn ang="T7">
                      <a:pos x="T2" y="T3"/>
                    </a:cxn>
                    <a:cxn ang="T8">
                      <a:pos x="T4" y="T5"/>
                    </a:cxn>
                  </a:cxnLst>
                  <a:rect l="T9" t="T10" r="T11" b="T12"/>
                  <a:pathLst>
                    <a:path w="32039" h="28267" fill="none" extrusionOk="0">
                      <a:moveTo>
                        <a:pt x="1054" y="28266"/>
                      </a:moveTo>
                      <a:cubicBezTo>
                        <a:pt x="355" y="26113"/>
                        <a:pt x="0" y="23863"/>
                        <a:pt x="0" y="21600"/>
                      </a:cubicBezTo>
                      <a:cubicBezTo>
                        <a:pt x="0" y="9670"/>
                        <a:pt x="9670" y="0"/>
                        <a:pt x="21600" y="0"/>
                      </a:cubicBezTo>
                      <a:cubicBezTo>
                        <a:pt x="25251" y="-1"/>
                        <a:pt x="28842" y="925"/>
                        <a:pt x="32038" y="2690"/>
                      </a:cubicBezTo>
                    </a:path>
                    <a:path w="32039" h="28267" stroke="0" extrusionOk="0">
                      <a:moveTo>
                        <a:pt x="1054" y="28266"/>
                      </a:moveTo>
                      <a:cubicBezTo>
                        <a:pt x="355" y="26113"/>
                        <a:pt x="0" y="23863"/>
                        <a:pt x="0" y="21600"/>
                      </a:cubicBezTo>
                      <a:cubicBezTo>
                        <a:pt x="0" y="9670"/>
                        <a:pt x="9670" y="0"/>
                        <a:pt x="21600" y="0"/>
                      </a:cubicBezTo>
                      <a:cubicBezTo>
                        <a:pt x="25251" y="-1"/>
                        <a:pt x="28842" y="925"/>
                        <a:pt x="32038" y="2690"/>
                      </a:cubicBezTo>
                      <a:lnTo>
                        <a:pt x="21600" y="21600"/>
                      </a:lnTo>
                      <a:close/>
                    </a:path>
                  </a:pathLst>
                </a:custGeom>
                <a:solidFill>
                  <a:srgbClr val="0099FF"/>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1" name="Arc 87">
                  <a:extLst>
                    <a:ext uri="{FF2B5EF4-FFF2-40B4-BE49-F238E27FC236}">
                      <a16:creationId xmlns:a16="http://schemas.microsoft.com/office/drawing/2014/main" id="{9F38F8F7-D6C4-8241-9DD7-9856F9D5D176}"/>
                    </a:ext>
                  </a:extLst>
                </p:cNvPr>
                <p:cNvSpPr>
                  <a:spLocks/>
                </p:cNvSpPr>
                <p:nvPr/>
              </p:nvSpPr>
              <p:spPr bwMode="auto">
                <a:xfrm>
                  <a:off x="1025" y="2312"/>
                  <a:ext cx="82" cy="100"/>
                </a:xfrm>
                <a:custGeom>
                  <a:avLst/>
                  <a:gdLst>
                    <a:gd name="T0" fmla="*/ 0 w 21600"/>
                    <a:gd name="T1" fmla="*/ 0 h 37829"/>
                    <a:gd name="T2" fmla="*/ 0 w 21600"/>
                    <a:gd name="T3" fmla="*/ 0 h 37829"/>
                    <a:gd name="T4" fmla="*/ 0 w 21600"/>
                    <a:gd name="T5" fmla="*/ 0 h 37829"/>
                    <a:gd name="T6" fmla="*/ 0 60000 65536"/>
                    <a:gd name="T7" fmla="*/ 0 60000 65536"/>
                    <a:gd name="T8" fmla="*/ 0 60000 65536"/>
                    <a:gd name="T9" fmla="*/ 0 w 21600"/>
                    <a:gd name="T10" fmla="*/ 0 h 37829"/>
                    <a:gd name="T11" fmla="*/ 21600 w 21600"/>
                    <a:gd name="T12" fmla="*/ 37829 h 37829"/>
                  </a:gdLst>
                  <a:ahLst/>
                  <a:cxnLst>
                    <a:cxn ang="T6">
                      <a:pos x="T0" y="T1"/>
                    </a:cxn>
                    <a:cxn ang="T7">
                      <a:pos x="T2" y="T3"/>
                    </a:cxn>
                    <a:cxn ang="T8">
                      <a:pos x="T4" y="T5"/>
                    </a:cxn>
                  </a:cxnLst>
                  <a:rect l="T9" t="T10" r="T11" b="T12"/>
                  <a:pathLst>
                    <a:path w="21600" h="37829" fill="none" extrusionOk="0">
                      <a:moveTo>
                        <a:pt x="8695" y="37829"/>
                      </a:moveTo>
                      <a:cubicBezTo>
                        <a:pt x="3223" y="33753"/>
                        <a:pt x="0" y="27331"/>
                        <a:pt x="0" y="20508"/>
                      </a:cubicBezTo>
                      <a:cubicBezTo>
                        <a:pt x="-1" y="11191"/>
                        <a:pt x="5973" y="2924"/>
                        <a:pt x="14819" y="-1"/>
                      </a:cubicBezTo>
                    </a:path>
                    <a:path w="21600" h="37829" stroke="0" extrusionOk="0">
                      <a:moveTo>
                        <a:pt x="8695" y="37829"/>
                      </a:moveTo>
                      <a:cubicBezTo>
                        <a:pt x="3223" y="33753"/>
                        <a:pt x="0" y="27331"/>
                        <a:pt x="0" y="20508"/>
                      </a:cubicBezTo>
                      <a:cubicBezTo>
                        <a:pt x="-1" y="11191"/>
                        <a:pt x="5973" y="2924"/>
                        <a:pt x="14819" y="-1"/>
                      </a:cubicBezTo>
                      <a:lnTo>
                        <a:pt x="21600" y="20508"/>
                      </a:lnTo>
                      <a:close/>
                    </a:path>
                  </a:pathLst>
                </a:custGeom>
                <a:solidFill>
                  <a:srgbClr val="0099FF"/>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2" name="Arc 88">
                  <a:extLst>
                    <a:ext uri="{FF2B5EF4-FFF2-40B4-BE49-F238E27FC236}">
                      <a16:creationId xmlns:a16="http://schemas.microsoft.com/office/drawing/2014/main" id="{684A36E7-266C-014F-8120-84525C9CC943}"/>
                    </a:ext>
                  </a:extLst>
                </p:cNvPr>
                <p:cNvSpPr>
                  <a:spLocks/>
                </p:cNvSpPr>
                <p:nvPr/>
              </p:nvSpPr>
              <p:spPr bwMode="auto">
                <a:xfrm>
                  <a:off x="1058" y="2411"/>
                  <a:ext cx="134" cy="57"/>
                </a:xfrm>
                <a:custGeom>
                  <a:avLst/>
                  <a:gdLst>
                    <a:gd name="T0" fmla="*/ 1 w 31221"/>
                    <a:gd name="T1" fmla="*/ 0 h 22381"/>
                    <a:gd name="T2" fmla="*/ 0 w 31221"/>
                    <a:gd name="T3" fmla="*/ 0 h 22381"/>
                    <a:gd name="T4" fmla="*/ 0 w 31221"/>
                    <a:gd name="T5" fmla="*/ 0 h 22381"/>
                    <a:gd name="T6" fmla="*/ 0 60000 65536"/>
                    <a:gd name="T7" fmla="*/ 0 60000 65536"/>
                    <a:gd name="T8" fmla="*/ 0 60000 65536"/>
                    <a:gd name="T9" fmla="*/ 0 w 31221"/>
                    <a:gd name="T10" fmla="*/ 0 h 22381"/>
                    <a:gd name="T11" fmla="*/ 31221 w 31221"/>
                    <a:gd name="T12" fmla="*/ 22381 h 22381"/>
                  </a:gdLst>
                  <a:ahLst/>
                  <a:cxnLst>
                    <a:cxn ang="T6">
                      <a:pos x="T0" y="T1"/>
                    </a:cxn>
                    <a:cxn ang="T7">
                      <a:pos x="T2" y="T3"/>
                    </a:cxn>
                    <a:cxn ang="T8">
                      <a:pos x="T4" y="T5"/>
                    </a:cxn>
                  </a:cxnLst>
                  <a:rect l="T9" t="T10" r="T11" b="T12"/>
                  <a:pathLst>
                    <a:path w="31221" h="22381" fill="none" extrusionOk="0">
                      <a:moveTo>
                        <a:pt x="31220" y="20119"/>
                      </a:moveTo>
                      <a:cubicBezTo>
                        <a:pt x="28231" y="21607"/>
                        <a:pt x="24938" y="22380"/>
                        <a:pt x="21600" y="22381"/>
                      </a:cubicBezTo>
                      <a:cubicBezTo>
                        <a:pt x="9670" y="22381"/>
                        <a:pt x="0" y="12710"/>
                        <a:pt x="0" y="781"/>
                      </a:cubicBezTo>
                      <a:cubicBezTo>
                        <a:pt x="-1" y="520"/>
                        <a:pt x="4" y="260"/>
                        <a:pt x="14" y="0"/>
                      </a:cubicBezTo>
                    </a:path>
                    <a:path w="31221" h="22381" stroke="0" extrusionOk="0">
                      <a:moveTo>
                        <a:pt x="31220" y="20119"/>
                      </a:moveTo>
                      <a:cubicBezTo>
                        <a:pt x="28231" y="21607"/>
                        <a:pt x="24938" y="22380"/>
                        <a:pt x="21600" y="22381"/>
                      </a:cubicBezTo>
                      <a:cubicBezTo>
                        <a:pt x="9670" y="22381"/>
                        <a:pt x="0" y="12710"/>
                        <a:pt x="0" y="781"/>
                      </a:cubicBezTo>
                      <a:cubicBezTo>
                        <a:pt x="-1" y="520"/>
                        <a:pt x="4" y="260"/>
                        <a:pt x="14" y="0"/>
                      </a:cubicBezTo>
                      <a:lnTo>
                        <a:pt x="21600" y="781"/>
                      </a:lnTo>
                      <a:close/>
                    </a:path>
                  </a:pathLst>
                </a:custGeom>
                <a:solidFill>
                  <a:srgbClr val="0099FF"/>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3" name="Arc 89">
                  <a:extLst>
                    <a:ext uri="{FF2B5EF4-FFF2-40B4-BE49-F238E27FC236}">
                      <a16:creationId xmlns:a16="http://schemas.microsoft.com/office/drawing/2014/main" id="{0C69BFFA-9BC1-4C4E-9985-6FEB0BEB28B6}"/>
                    </a:ext>
                  </a:extLst>
                </p:cNvPr>
                <p:cNvSpPr>
                  <a:spLocks/>
                </p:cNvSpPr>
                <p:nvPr/>
              </p:nvSpPr>
              <p:spPr bwMode="auto">
                <a:xfrm>
                  <a:off x="1190" y="2449"/>
                  <a:ext cx="226" cy="53"/>
                </a:xfrm>
                <a:custGeom>
                  <a:avLst/>
                  <a:gdLst>
                    <a:gd name="T0" fmla="*/ 1 w 39463"/>
                    <a:gd name="T1" fmla="*/ 0 h 21600"/>
                    <a:gd name="T2" fmla="*/ 0 w 39463"/>
                    <a:gd name="T3" fmla="*/ 0 h 21600"/>
                    <a:gd name="T4" fmla="*/ 1 w 39463"/>
                    <a:gd name="T5" fmla="*/ 0 h 21600"/>
                    <a:gd name="T6" fmla="*/ 0 60000 65536"/>
                    <a:gd name="T7" fmla="*/ 0 60000 65536"/>
                    <a:gd name="T8" fmla="*/ 0 60000 65536"/>
                    <a:gd name="T9" fmla="*/ 0 w 39463"/>
                    <a:gd name="T10" fmla="*/ 0 h 21600"/>
                    <a:gd name="T11" fmla="*/ 39463 w 39463"/>
                    <a:gd name="T12" fmla="*/ 21600 h 21600"/>
                  </a:gdLst>
                  <a:ahLst/>
                  <a:cxnLst>
                    <a:cxn ang="T6">
                      <a:pos x="T0" y="T1"/>
                    </a:cxn>
                    <a:cxn ang="T7">
                      <a:pos x="T2" y="T3"/>
                    </a:cxn>
                    <a:cxn ang="T8">
                      <a:pos x="T4" y="T5"/>
                    </a:cxn>
                  </a:cxnLst>
                  <a:rect l="T9" t="T10" r="T11" b="T12"/>
                  <a:pathLst>
                    <a:path w="39463" h="21600" fill="none" extrusionOk="0">
                      <a:moveTo>
                        <a:pt x="39462" y="11558"/>
                      </a:moveTo>
                      <a:cubicBezTo>
                        <a:pt x="35502" y="17810"/>
                        <a:pt x="28616" y="21599"/>
                        <a:pt x="21216" y="21600"/>
                      </a:cubicBezTo>
                      <a:cubicBezTo>
                        <a:pt x="10849" y="21600"/>
                        <a:pt x="1944" y="14234"/>
                        <a:pt x="-1" y="4052"/>
                      </a:cubicBezTo>
                    </a:path>
                    <a:path w="39463" h="21600" stroke="0" extrusionOk="0">
                      <a:moveTo>
                        <a:pt x="39462" y="11558"/>
                      </a:moveTo>
                      <a:cubicBezTo>
                        <a:pt x="35502" y="17810"/>
                        <a:pt x="28616" y="21599"/>
                        <a:pt x="21216" y="21600"/>
                      </a:cubicBezTo>
                      <a:cubicBezTo>
                        <a:pt x="10849" y="21600"/>
                        <a:pt x="1944" y="14234"/>
                        <a:pt x="-1" y="4052"/>
                      </a:cubicBezTo>
                      <a:lnTo>
                        <a:pt x="21216" y="0"/>
                      </a:lnTo>
                      <a:close/>
                    </a:path>
                  </a:pathLst>
                </a:custGeom>
                <a:solidFill>
                  <a:srgbClr val="0099FF"/>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4" name="Arc 90">
                  <a:extLst>
                    <a:ext uri="{FF2B5EF4-FFF2-40B4-BE49-F238E27FC236}">
                      <a16:creationId xmlns:a16="http://schemas.microsoft.com/office/drawing/2014/main" id="{527DF5A6-4CD1-4149-9A31-C69DDF7FBCE4}"/>
                    </a:ext>
                  </a:extLst>
                </p:cNvPr>
                <p:cNvSpPr>
                  <a:spLocks/>
                </p:cNvSpPr>
                <p:nvPr/>
              </p:nvSpPr>
              <p:spPr bwMode="auto">
                <a:xfrm>
                  <a:off x="1413" y="2248"/>
                  <a:ext cx="100" cy="70"/>
                </a:xfrm>
                <a:custGeom>
                  <a:avLst/>
                  <a:gdLst>
                    <a:gd name="T0" fmla="*/ 0 w 26302"/>
                    <a:gd name="T1" fmla="*/ 0 h 33032"/>
                    <a:gd name="T2" fmla="*/ 0 w 26302"/>
                    <a:gd name="T3" fmla="*/ 0 h 33032"/>
                    <a:gd name="T4" fmla="*/ 0 w 26302"/>
                    <a:gd name="T5" fmla="*/ 0 h 33032"/>
                    <a:gd name="T6" fmla="*/ 0 60000 65536"/>
                    <a:gd name="T7" fmla="*/ 0 60000 65536"/>
                    <a:gd name="T8" fmla="*/ 0 60000 65536"/>
                    <a:gd name="T9" fmla="*/ 0 w 26302"/>
                    <a:gd name="T10" fmla="*/ 0 h 33032"/>
                    <a:gd name="T11" fmla="*/ 26302 w 26302"/>
                    <a:gd name="T12" fmla="*/ 33032 h 33032"/>
                  </a:gdLst>
                  <a:ahLst/>
                  <a:cxnLst>
                    <a:cxn ang="T6">
                      <a:pos x="T0" y="T1"/>
                    </a:cxn>
                    <a:cxn ang="T7">
                      <a:pos x="T2" y="T3"/>
                    </a:cxn>
                    <a:cxn ang="T8">
                      <a:pos x="T4" y="T5"/>
                    </a:cxn>
                  </a:cxnLst>
                  <a:rect l="T9" t="T10" r="T11" b="T12"/>
                  <a:pathLst>
                    <a:path w="26302" h="33032" fill="none" extrusionOk="0">
                      <a:moveTo>
                        <a:pt x="-1" y="517"/>
                      </a:moveTo>
                      <a:cubicBezTo>
                        <a:pt x="1543" y="173"/>
                        <a:pt x="3120" y="-1"/>
                        <a:pt x="4702" y="0"/>
                      </a:cubicBezTo>
                      <a:cubicBezTo>
                        <a:pt x="16631" y="0"/>
                        <a:pt x="26302" y="9670"/>
                        <a:pt x="26302" y="21600"/>
                      </a:cubicBezTo>
                      <a:cubicBezTo>
                        <a:pt x="26302" y="25641"/>
                        <a:pt x="25167" y="29602"/>
                        <a:pt x="23028" y="33032"/>
                      </a:cubicBezTo>
                    </a:path>
                    <a:path w="26302" h="33032" stroke="0" extrusionOk="0">
                      <a:moveTo>
                        <a:pt x="-1" y="517"/>
                      </a:moveTo>
                      <a:cubicBezTo>
                        <a:pt x="1543" y="173"/>
                        <a:pt x="3120" y="-1"/>
                        <a:pt x="4702" y="0"/>
                      </a:cubicBezTo>
                      <a:cubicBezTo>
                        <a:pt x="16631" y="0"/>
                        <a:pt x="26302" y="9670"/>
                        <a:pt x="26302" y="21600"/>
                      </a:cubicBezTo>
                      <a:cubicBezTo>
                        <a:pt x="26302" y="25641"/>
                        <a:pt x="25167" y="29602"/>
                        <a:pt x="23028" y="33032"/>
                      </a:cubicBezTo>
                      <a:lnTo>
                        <a:pt x="4702" y="21600"/>
                      </a:lnTo>
                      <a:close/>
                    </a:path>
                  </a:pathLst>
                </a:custGeom>
                <a:solidFill>
                  <a:srgbClr val="0099FF"/>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5" name="Arc 91">
                  <a:extLst>
                    <a:ext uri="{FF2B5EF4-FFF2-40B4-BE49-F238E27FC236}">
                      <a16:creationId xmlns:a16="http://schemas.microsoft.com/office/drawing/2014/main" id="{E0E1967E-9BC9-BE41-8056-EEB0F6AC9E29}"/>
                    </a:ext>
                  </a:extLst>
                </p:cNvPr>
                <p:cNvSpPr>
                  <a:spLocks/>
                </p:cNvSpPr>
                <p:nvPr/>
              </p:nvSpPr>
              <p:spPr bwMode="auto">
                <a:xfrm>
                  <a:off x="1441" y="2317"/>
                  <a:ext cx="94" cy="70"/>
                </a:xfrm>
                <a:custGeom>
                  <a:avLst/>
                  <a:gdLst>
                    <a:gd name="T0" fmla="*/ 0 w 21600"/>
                    <a:gd name="T1" fmla="*/ 0 h 30033"/>
                    <a:gd name="T2" fmla="*/ 0 w 21600"/>
                    <a:gd name="T3" fmla="*/ 0 h 30033"/>
                    <a:gd name="T4" fmla="*/ 0 w 21600"/>
                    <a:gd name="T5" fmla="*/ 0 h 30033"/>
                    <a:gd name="T6" fmla="*/ 0 60000 65536"/>
                    <a:gd name="T7" fmla="*/ 0 60000 65536"/>
                    <a:gd name="T8" fmla="*/ 0 60000 65536"/>
                    <a:gd name="T9" fmla="*/ 0 w 21600"/>
                    <a:gd name="T10" fmla="*/ 0 h 30033"/>
                    <a:gd name="T11" fmla="*/ 21600 w 21600"/>
                    <a:gd name="T12" fmla="*/ 30033 h 30033"/>
                  </a:gdLst>
                  <a:ahLst/>
                  <a:cxnLst>
                    <a:cxn ang="T6">
                      <a:pos x="T0" y="T1"/>
                    </a:cxn>
                    <a:cxn ang="T7">
                      <a:pos x="T2" y="T3"/>
                    </a:cxn>
                    <a:cxn ang="T8">
                      <a:pos x="T4" y="T5"/>
                    </a:cxn>
                  </a:cxnLst>
                  <a:rect l="T9" t="T10" r="T11" b="T12"/>
                  <a:pathLst>
                    <a:path w="21600" h="30033" fill="none" extrusionOk="0">
                      <a:moveTo>
                        <a:pt x="12778" y="0"/>
                      </a:moveTo>
                      <a:cubicBezTo>
                        <a:pt x="18324" y="4069"/>
                        <a:pt x="21600" y="10536"/>
                        <a:pt x="21600" y="17415"/>
                      </a:cubicBezTo>
                      <a:cubicBezTo>
                        <a:pt x="21600" y="21943"/>
                        <a:pt x="20176" y="26357"/>
                        <a:pt x="17531" y="30033"/>
                      </a:cubicBezTo>
                    </a:path>
                    <a:path w="21600" h="30033" stroke="0" extrusionOk="0">
                      <a:moveTo>
                        <a:pt x="12778" y="0"/>
                      </a:moveTo>
                      <a:cubicBezTo>
                        <a:pt x="18324" y="4069"/>
                        <a:pt x="21600" y="10536"/>
                        <a:pt x="21600" y="17415"/>
                      </a:cubicBezTo>
                      <a:cubicBezTo>
                        <a:pt x="21600" y="21943"/>
                        <a:pt x="20176" y="26357"/>
                        <a:pt x="17531" y="30033"/>
                      </a:cubicBezTo>
                      <a:lnTo>
                        <a:pt x="0" y="17415"/>
                      </a:lnTo>
                      <a:close/>
                    </a:path>
                  </a:pathLst>
                </a:custGeom>
                <a:solidFill>
                  <a:srgbClr val="0099FF"/>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36" name="Arc 92">
                  <a:extLst>
                    <a:ext uri="{FF2B5EF4-FFF2-40B4-BE49-F238E27FC236}">
                      <a16:creationId xmlns:a16="http://schemas.microsoft.com/office/drawing/2014/main" id="{EA95DC30-DD79-A445-9F27-530D40EC26DF}"/>
                    </a:ext>
                  </a:extLst>
                </p:cNvPr>
                <p:cNvSpPr>
                  <a:spLocks/>
                </p:cNvSpPr>
                <p:nvPr/>
              </p:nvSpPr>
              <p:spPr bwMode="auto">
                <a:xfrm>
                  <a:off x="1406" y="2385"/>
                  <a:ext cx="115" cy="103"/>
                </a:xfrm>
                <a:custGeom>
                  <a:avLst/>
                  <a:gdLst>
                    <a:gd name="T0" fmla="*/ 0 w 28630"/>
                    <a:gd name="T1" fmla="*/ 0 h 29390"/>
                    <a:gd name="T2" fmla="*/ 0 w 28630"/>
                    <a:gd name="T3" fmla="*/ 0 h 29390"/>
                    <a:gd name="T4" fmla="*/ 0 w 28630"/>
                    <a:gd name="T5" fmla="*/ 0 h 29390"/>
                    <a:gd name="T6" fmla="*/ 0 60000 65536"/>
                    <a:gd name="T7" fmla="*/ 0 60000 65536"/>
                    <a:gd name="T8" fmla="*/ 0 60000 65536"/>
                    <a:gd name="T9" fmla="*/ 0 w 28630"/>
                    <a:gd name="T10" fmla="*/ 0 h 29390"/>
                    <a:gd name="T11" fmla="*/ 28630 w 28630"/>
                    <a:gd name="T12" fmla="*/ 29390 h 29390"/>
                  </a:gdLst>
                  <a:ahLst/>
                  <a:cxnLst>
                    <a:cxn ang="T6">
                      <a:pos x="T0" y="T1"/>
                    </a:cxn>
                    <a:cxn ang="T7">
                      <a:pos x="T2" y="T3"/>
                    </a:cxn>
                    <a:cxn ang="T8">
                      <a:pos x="T4" y="T5"/>
                    </a:cxn>
                  </a:cxnLst>
                  <a:rect l="T9" t="T10" r="T11" b="T12"/>
                  <a:pathLst>
                    <a:path w="28630" h="29390" fill="none" extrusionOk="0">
                      <a:moveTo>
                        <a:pt x="27176" y="-1"/>
                      </a:moveTo>
                      <a:cubicBezTo>
                        <a:pt x="28137" y="2484"/>
                        <a:pt x="28630" y="5125"/>
                        <a:pt x="28630" y="7790"/>
                      </a:cubicBezTo>
                      <a:cubicBezTo>
                        <a:pt x="28630" y="19719"/>
                        <a:pt x="18959" y="29390"/>
                        <a:pt x="7030" y="29390"/>
                      </a:cubicBezTo>
                      <a:cubicBezTo>
                        <a:pt x="4637" y="29390"/>
                        <a:pt x="2262" y="28992"/>
                        <a:pt x="0" y="28213"/>
                      </a:cubicBezTo>
                    </a:path>
                    <a:path w="28630" h="29390" stroke="0" extrusionOk="0">
                      <a:moveTo>
                        <a:pt x="27176" y="-1"/>
                      </a:moveTo>
                      <a:cubicBezTo>
                        <a:pt x="28137" y="2484"/>
                        <a:pt x="28630" y="5125"/>
                        <a:pt x="28630" y="7790"/>
                      </a:cubicBezTo>
                      <a:cubicBezTo>
                        <a:pt x="28630" y="19719"/>
                        <a:pt x="18959" y="29390"/>
                        <a:pt x="7030" y="29390"/>
                      </a:cubicBezTo>
                      <a:cubicBezTo>
                        <a:pt x="4637" y="29390"/>
                        <a:pt x="2262" y="28992"/>
                        <a:pt x="0" y="28213"/>
                      </a:cubicBezTo>
                      <a:lnTo>
                        <a:pt x="7030" y="7790"/>
                      </a:lnTo>
                      <a:close/>
                    </a:path>
                  </a:pathLst>
                </a:custGeom>
                <a:solidFill>
                  <a:srgbClr val="0099FF"/>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grpSp>
      <p:grpSp>
        <p:nvGrpSpPr>
          <p:cNvPr id="96267" name="Group 93">
            <a:extLst>
              <a:ext uri="{FF2B5EF4-FFF2-40B4-BE49-F238E27FC236}">
                <a16:creationId xmlns:a16="http://schemas.microsoft.com/office/drawing/2014/main" id="{40CD7489-328A-0246-B11C-CDCBD027DBC3}"/>
              </a:ext>
            </a:extLst>
          </p:cNvPr>
          <p:cNvGrpSpPr>
            <a:grpSpLocks/>
          </p:cNvGrpSpPr>
          <p:nvPr/>
        </p:nvGrpSpPr>
        <p:grpSpPr bwMode="auto">
          <a:xfrm>
            <a:off x="914400" y="1789113"/>
            <a:ext cx="1828800" cy="336550"/>
            <a:chOff x="1024" y="2210"/>
            <a:chExt cx="512" cy="296"/>
          </a:xfrm>
        </p:grpSpPr>
        <p:grpSp>
          <p:nvGrpSpPr>
            <p:cNvPr id="96285" name="Group 94">
              <a:extLst>
                <a:ext uri="{FF2B5EF4-FFF2-40B4-BE49-F238E27FC236}">
                  <a16:creationId xmlns:a16="http://schemas.microsoft.com/office/drawing/2014/main" id="{0947728B-3D9D-1442-A01E-D17E26D45336}"/>
                </a:ext>
              </a:extLst>
            </p:cNvPr>
            <p:cNvGrpSpPr>
              <a:grpSpLocks/>
            </p:cNvGrpSpPr>
            <p:nvPr/>
          </p:nvGrpSpPr>
          <p:grpSpPr bwMode="auto">
            <a:xfrm>
              <a:off x="1027" y="2213"/>
              <a:ext cx="509" cy="293"/>
              <a:chOff x="1027" y="2213"/>
              <a:chExt cx="509" cy="293"/>
            </a:xfrm>
          </p:grpSpPr>
          <p:grpSp>
            <p:nvGrpSpPr>
              <p:cNvPr id="96306" name="Group 95">
                <a:extLst>
                  <a:ext uri="{FF2B5EF4-FFF2-40B4-BE49-F238E27FC236}">
                    <a16:creationId xmlns:a16="http://schemas.microsoft.com/office/drawing/2014/main" id="{8F067302-09C1-1647-B2D5-7E9684C78267}"/>
                  </a:ext>
                </a:extLst>
              </p:cNvPr>
              <p:cNvGrpSpPr>
                <a:grpSpLocks/>
              </p:cNvGrpSpPr>
              <p:nvPr/>
            </p:nvGrpSpPr>
            <p:grpSpPr bwMode="auto">
              <a:xfrm>
                <a:off x="1027" y="2216"/>
                <a:ext cx="507" cy="290"/>
                <a:chOff x="1027" y="2216"/>
                <a:chExt cx="507" cy="290"/>
              </a:xfrm>
            </p:grpSpPr>
            <p:sp>
              <p:nvSpPr>
                <p:cNvPr id="96316" name="Oval 96">
                  <a:extLst>
                    <a:ext uri="{FF2B5EF4-FFF2-40B4-BE49-F238E27FC236}">
                      <a16:creationId xmlns:a16="http://schemas.microsoft.com/office/drawing/2014/main" id="{64542B4A-59CC-774C-B50E-31256D419BC8}"/>
                    </a:ext>
                  </a:extLst>
                </p:cNvPr>
                <p:cNvSpPr>
                  <a:spLocks noChangeArrowheads="1"/>
                </p:cNvSpPr>
                <p:nvPr/>
              </p:nvSpPr>
              <p:spPr bwMode="auto">
                <a:xfrm>
                  <a:off x="1204" y="2216"/>
                  <a:ext cx="217" cy="118"/>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7" name="Oval 97">
                  <a:extLst>
                    <a:ext uri="{FF2B5EF4-FFF2-40B4-BE49-F238E27FC236}">
                      <a16:creationId xmlns:a16="http://schemas.microsoft.com/office/drawing/2014/main" id="{C9F1E9A2-A34F-E24C-BC83-65F3B5F464C1}"/>
                    </a:ext>
                  </a:extLst>
                </p:cNvPr>
                <p:cNvSpPr>
                  <a:spLocks noChangeArrowheads="1"/>
                </p:cNvSpPr>
                <p:nvPr/>
              </p:nvSpPr>
              <p:spPr bwMode="auto">
                <a:xfrm>
                  <a:off x="1080" y="2247"/>
                  <a:ext cx="167" cy="119"/>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8" name="Oval 98">
                  <a:extLst>
                    <a:ext uri="{FF2B5EF4-FFF2-40B4-BE49-F238E27FC236}">
                      <a16:creationId xmlns:a16="http://schemas.microsoft.com/office/drawing/2014/main" id="{DEE39395-1798-7245-A138-A7C4575EB2C5}"/>
                    </a:ext>
                  </a:extLst>
                </p:cNvPr>
                <p:cNvSpPr>
                  <a:spLocks noChangeArrowheads="1"/>
                </p:cNvSpPr>
                <p:nvPr/>
              </p:nvSpPr>
              <p:spPr bwMode="auto">
                <a:xfrm>
                  <a:off x="1027" y="2323"/>
                  <a:ext cx="112" cy="93"/>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9" name="Oval 99">
                  <a:extLst>
                    <a:ext uri="{FF2B5EF4-FFF2-40B4-BE49-F238E27FC236}">
                      <a16:creationId xmlns:a16="http://schemas.microsoft.com/office/drawing/2014/main" id="{C26B2C83-08A5-2F47-B1DD-1A5964A9A53B}"/>
                    </a:ext>
                  </a:extLst>
                </p:cNvPr>
                <p:cNvSpPr>
                  <a:spLocks noChangeArrowheads="1"/>
                </p:cNvSpPr>
                <p:nvPr/>
              </p:nvSpPr>
              <p:spPr bwMode="auto">
                <a:xfrm>
                  <a:off x="1063" y="2366"/>
                  <a:ext cx="169" cy="103"/>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20" name="Oval 100">
                  <a:extLst>
                    <a:ext uri="{FF2B5EF4-FFF2-40B4-BE49-F238E27FC236}">
                      <a16:creationId xmlns:a16="http://schemas.microsoft.com/office/drawing/2014/main" id="{2DF0052C-037D-634E-B55D-E4299F73BAF1}"/>
                    </a:ext>
                  </a:extLst>
                </p:cNvPr>
                <p:cNvSpPr>
                  <a:spLocks noChangeArrowheads="1"/>
                </p:cNvSpPr>
                <p:nvPr/>
              </p:nvSpPr>
              <p:spPr bwMode="auto">
                <a:xfrm>
                  <a:off x="1185" y="2382"/>
                  <a:ext cx="257" cy="124"/>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21" name="Oval 101">
                  <a:extLst>
                    <a:ext uri="{FF2B5EF4-FFF2-40B4-BE49-F238E27FC236}">
                      <a16:creationId xmlns:a16="http://schemas.microsoft.com/office/drawing/2014/main" id="{A7A74176-A729-2A4A-800E-90EBE9DA77A6}"/>
                    </a:ext>
                  </a:extLst>
                </p:cNvPr>
                <p:cNvSpPr>
                  <a:spLocks noChangeArrowheads="1"/>
                </p:cNvSpPr>
                <p:nvPr/>
              </p:nvSpPr>
              <p:spPr bwMode="auto">
                <a:xfrm>
                  <a:off x="1350" y="2249"/>
                  <a:ext cx="162" cy="94"/>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22" name="Oval 102">
                  <a:extLst>
                    <a:ext uri="{FF2B5EF4-FFF2-40B4-BE49-F238E27FC236}">
                      <a16:creationId xmlns:a16="http://schemas.microsoft.com/office/drawing/2014/main" id="{99F5ED40-BD61-6849-8F2E-562F766088E3}"/>
                    </a:ext>
                  </a:extLst>
                </p:cNvPr>
                <p:cNvSpPr>
                  <a:spLocks noChangeArrowheads="1"/>
                </p:cNvSpPr>
                <p:nvPr/>
              </p:nvSpPr>
              <p:spPr bwMode="auto">
                <a:xfrm>
                  <a:off x="1374" y="2313"/>
                  <a:ext cx="160" cy="93"/>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23" name="Oval 103">
                  <a:extLst>
                    <a:ext uri="{FF2B5EF4-FFF2-40B4-BE49-F238E27FC236}">
                      <a16:creationId xmlns:a16="http://schemas.microsoft.com/office/drawing/2014/main" id="{FE1269AF-E8A3-2D46-95FD-ADF4F23BD7D2}"/>
                    </a:ext>
                  </a:extLst>
                </p:cNvPr>
                <p:cNvSpPr>
                  <a:spLocks noChangeArrowheads="1"/>
                </p:cNvSpPr>
                <p:nvPr/>
              </p:nvSpPr>
              <p:spPr bwMode="auto">
                <a:xfrm>
                  <a:off x="1355" y="2332"/>
                  <a:ext cx="163" cy="155"/>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24" name="Oval 104">
                  <a:extLst>
                    <a:ext uri="{FF2B5EF4-FFF2-40B4-BE49-F238E27FC236}">
                      <a16:creationId xmlns:a16="http://schemas.microsoft.com/office/drawing/2014/main" id="{73CBF568-C9C1-9941-B3E4-74FBDBE8ECE7}"/>
                    </a:ext>
                  </a:extLst>
                </p:cNvPr>
                <p:cNvSpPr>
                  <a:spLocks noChangeArrowheads="1"/>
                </p:cNvSpPr>
                <p:nvPr/>
              </p:nvSpPr>
              <p:spPr bwMode="auto">
                <a:xfrm>
                  <a:off x="1120" y="2283"/>
                  <a:ext cx="326" cy="156"/>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96307" name="Group 105">
                <a:extLst>
                  <a:ext uri="{FF2B5EF4-FFF2-40B4-BE49-F238E27FC236}">
                    <a16:creationId xmlns:a16="http://schemas.microsoft.com/office/drawing/2014/main" id="{6E99711D-CD5A-1245-A723-6763F357B320}"/>
                  </a:ext>
                </a:extLst>
              </p:cNvPr>
              <p:cNvGrpSpPr>
                <a:grpSpLocks/>
              </p:cNvGrpSpPr>
              <p:nvPr/>
            </p:nvGrpSpPr>
            <p:grpSpPr bwMode="auto">
              <a:xfrm>
                <a:off x="1028" y="2213"/>
                <a:ext cx="508" cy="293"/>
                <a:chOff x="1028" y="2213"/>
                <a:chExt cx="508" cy="293"/>
              </a:xfrm>
            </p:grpSpPr>
            <p:sp>
              <p:nvSpPr>
                <p:cNvPr id="96308" name="Arc 106">
                  <a:extLst>
                    <a:ext uri="{FF2B5EF4-FFF2-40B4-BE49-F238E27FC236}">
                      <a16:creationId xmlns:a16="http://schemas.microsoft.com/office/drawing/2014/main" id="{5A976C0F-9168-0545-B862-6AF2013AD0B0}"/>
                    </a:ext>
                  </a:extLst>
                </p:cNvPr>
                <p:cNvSpPr>
                  <a:spLocks/>
                </p:cNvSpPr>
                <p:nvPr/>
              </p:nvSpPr>
              <p:spPr bwMode="auto">
                <a:xfrm>
                  <a:off x="1207" y="2213"/>
                  <a:ext cx="209" cy="61"/>
                </a:xfrm>
                <a:custGeom>
                  <a:avLst/>
                  <a:gdLst>
                    <a:gd name="T0" fmla="*/ 0 w 40684"/>
                    <a:gd name="T1" fmla="*/ 0 h 21600"/>
                    <a:gd name="T2" fmla="*/ 1 w 40684"/>
                    <a:gd name="T3" fmla="*/ 0 h 21600"/>
                    <a:gd name="T4" fmla="*/ 1 w 40684"/>
                    <a:gd name="T5" fmla="*/ 0 h 21600"/>
                    <a:gd name="T6" fmla="*/ 0 60000 65536"/>
                    <a:gd name="T7" fmla="*/ 0 60000 65536"/>
                    <a:gd name="T8" fmla="*/ 0 60000 65536"/>
                    <a:gd name="T9" fmla="*/ 0 w 40684"/>
                    <a:gd name="T10" fmla="*/ 0 h 21600"/>
                    <a:gd name="T11" fmla="*/ 40684 w 40684"/>
                    <a:gd name="T12" fmla="*/ 21600 h 21600"/>
                  </a:gdLst>
                  <a:ahLst/>
                  <a:cxnLst>
                    <a:cxn ang="T6">
                      <a:pos x="T0" y="T1"/>
                    </a:cxn>
                    <a:cxn ang="T7">
                      <a:pos x="T2" y="T3"/>
                    </a:cxn>
                    <a:cxn ang="T8">
                      <a:pos x="T4" y="T5"/>
                    </a:cxn>
                  </a:cxnLst>
                  <a:rect l="T9" t="T10" r="T11" b="T12"/>
                  <a:pathLst>
                    <a:path w="40684" h="21600" fill="none" extrusionOk="0">
                      <a:moveTo>
                        <a:pt x="0" y="14526"/>
                      </a:moveTo>
                      <a:cubicBezTo>
                        <a:pt x="3014" y="5830"/>
                        <a:pt x="11206" y="-1"/>
                        <a:pt x="20409" y="0"/>
                      </a:cubicBezTo>
                      <a:cubicBezTo>
                        <a:pt x="29465" y="0"/>
                        <a:pt x="37560" y="5649"/>
                        <a:pt x="40683" y="14150"/>
                      </a:cubicBezTo>
                    </a:path>
                    <a:path w="40684" h="21600" stroke="0" extrusionOk="0">
                      <a:moveTo>
                        <a:pt x="0" y="14526"/>
                      </a:moveTo>
                      <a:cubicBezTo>
                        <a:pt x="3014" y="5830"/>
                        <a:pt x="11206" y="-1"/>
                        <a:pt x="20409" y="0"/>
                      </a:cubicBezTo>
                      <a:cubicBezTo>
                        <a:pt x="29465" y="0"/>
                        <a:pt x="37560" y="5649"/>
                        <a:pt x="40683" y="14150"/>
                      </a:cubicBezTo>
                      <a:lnTo>
                        <a:pt x="20409" y="21600"/>
                      </a:lnTo>
                      <a:close/>
                    </a:path>
                  </a:pathLst>
                </a:custGeom>
                <a:solidFill>
                  <a:srgbClr val="99CC00"/>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09" name="Arc 107">
                  <a:extLst>
                    <a:ext uri="{FF2B5EF4-FFF2-40B4-BE49-F238E27FC236}">
                      <a16:creationId xmlns:a16="http://schemas.microsoft.com/office/drawing/2014/main" id="{C1739C81-72B7-B14E-8556-C708E5344FC6}"/>
                    </a:ext>
                  </a:extLst>
                </p:cNvPr>
                <p:cNvSpPr>
                  <a:spLocks/>
                </p:cNvSpPr>
                <p:nvPr/>
              </p:nvSpPr>
              <p:spPr bwMode="auto">
                <a:xfrm>
                  <a:off x="1080" y="2247"/>
                  <a:ext cx="133" cy="69"/>
                </a:xfrm>
                <a:custGeom>
                  <a:avLst/>
                  <a:gdLst>
                    <a:gd name="T0" fmla="*/ 0 w 32148"/>
                    <a:gd name="T1" fmla="*/ 0 h 28019"/>
                    <a:gd name="T2" fmla="*/ 1 w 32148"/>
                    <a:gd name="T3" fmla="*/ 0 h 28019"/>
                    <a:gd name="T4" fmla="*/ 0 w 32148"/>
                    <a:gd name="T5" fmla="*/ 0 h 28019"/>
                    <a:gd name="T6" fmla="*/ 0 60000 65536"/>
                    <a:gd name="T7" fmla="*/ 0 60000 65536"/>
                    <a:gd name="T8" fmla="*/ 0 60000 65536"/>
                    <a:gd name="T9" fmla="*/ 0 w 32148"/>
                    <a:gd name="T10" fmla="*/ 0 h 28019"/>
                    <a:gd name="T11" fmla="*/ 32148 w 32148"/>
                    <a:gd name="T12" fmla="*/ 28019 h 28019"/>
                  </a:gdLst>
                  <a:ahLst/>
                  <a:cxnLst>
                    <a:cxn ang="T6">
                      <a:pos x="T0" y="T1"/>
                    </a:cxn>
                    <a:cxn ang="T7">
                      <a:pos x="T2" y="T3"/>
                    </a:cxn>
                    <a:cxn ang="T8">
                      <a:pos x="T4" y="T5"/>
                    </a:cxn>
                  </a:cxnLst>
                  <a:rect l="T9" t="T10" r="T11" b="T12"/>
                  <a:pathLst>
                    <a:path w="32148" h="28019" fill="none" extrusionOk="0">
                      <a:moveTo>
                        <a:pt x="975" y="28019"/>
                      </a:moveTo>
                      <a:cubicBezTo>
                        <a:pt x="328" y="25940"/>
                        <a:pt x="0" y="23776"/>
                        <a:pt x="0" y="21600"/>
                      </a:cubicBezTo>
                      <a:cubicBezTo>
                        <a:pt x="0" y="9670"/>
                        <a:pt x="9670" y="0"/>
                        <a:pt x="21600" y="0"/>
                      </a:cubicBezTo>
                      <a:cubicBezTo>
                        <a:pt x="25293" y="-1"/>
                        <a:pt x="28925" y="947"/>
                        <a:pt x="32148" y="2750"/>
                      </a:cubicBezTo>
                    </a:path>
                    <a:path w="32148" h="28019" stroke="0" extrusionOk="0">
                      <a:moveTo>
                        <a:pt x="975" y="28019"/>
                      </a:moveTo>
                      <a:cubicBezTo>
                        <a:pt x="328" y="25940"/>
                        <a:pt x="0" y="23776"/>
                        <a:pt x="0" y="21600"/>
                      </a:cubicBezTo>
                      <a:cubicBezTo>
                        <a:pt x="0" y="9670"/>
                        <a:pt x="9670" y="0"/>
                        <a:pt x="21600" y="0"/>
                      </a:cubicBezTo>
                      <a:cubicBezTo>
                        <a:pt x="25293" y="-1"/>
                        <a:pt x="28925" y="947"/>
                        <a:pt x="32148" y="2750"/>
                      </a:cubicBezTo>
                      <a:lnTo>
                        <a:pt x="21600" y="21600"/>
                      </a:lnTo>
                      <a:close/>
                    </a:path>
                  </a:pathLst>
                </a:custGeom>
                <a:solidFill>
                  <a:srgbClr val="99CC00"/>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0" name="Arc 108">
                  <a:extLst>
                    <a:ext uri="{FF2B5EF4-FFF2-40B4-BE49-F238E27FC236}">
                      <a16:creationId xmlns:a16="http://schemas.microsoft.com/office/drawing/2014/main" id="{383A5BD3-266B-2D46-BF8E-E0800B5A6038}"/>
                    </a:ext>
                  </a:extLst>
                </p:cNvPr>
                <p:cNvSpPr>
                  <a:spLocks/>
                </p:cNvSpPr>
                <p:nvPr/>
              </p:nvSpPr>
              <p:spPr bwMode="auto">
                <a:xfrm>
                  <a:off x="1028" y="2317"/>
                  <a:ext cx="80" cy="99"/>
                </a:xfrm>
                <a:custGeom>
                  <a:avLst/>
                  <a:gdLst>
                    <a:gd name="T0" fmla="*/ 0 w 21600"/>
                    <a:gd name="T1" fmla="*/ 0 h 37818"/>
                    <a:gd name="T2" fmla="*/ 0 w 21600"/>
                    <a:gd name="T3" fmla="*/ 0 h 37818"/>
                    <a:gd name="T4" fmla="*/ 0 w 21600"/>
                    <a:gd name="T5" fmla="*/ 0 h 37818"/>
                    <a:gd name="T6" fmla="*/ 0 60000 65536"/>
                    <a:gd name="T7" fmla="*/ 0 60000 65536"/>
                    <a:gd name="T8" fmla="*/ 0 60000 65536"/>
                    <a:gd name="T9" fmla="*/ 0 w 21600"/>
                    <a:gd name="T10" fmla="*/ 0 h 37818"/>
                    <a:gd name="T11" fmla="*/ 21600 w 21600"/>
                    <a:gd name="T12" fmla="*/ 37818 h 37818"/>
                  </a:gdLst>
                  <a:ahLst/>
                  <a:cxnLst>
                    <a:cxn ang="T6">
                      <a:pos x="T0" y="T1"/>
                    </a:cxn>
                    <a:cxn ang="T7">
                      <a:pos x="T2" y="T3"/>
                    </a:cxn>
                    <a:cxn ang="T8">
                      <a:pos x="T4" y="T5"/>
                    </a:cxn>
                  </a:cxnLst>
                  <a:rect l="T9" t="T10" r="T11" b="T12"/>
                  <a:pathLst>
                    <a:path w="21600" h="37818" fill="none" extrusionOk="0">
                      <a:moveTo>
                        <a:pt x="8602" y="37818"/>
                      </a:moveTo>
                      <a:cubicBezTo>
                        <a:pt x="3185" y="33737"/>
                        <a:pt x="0" y="27348"/>
                        <a:pt x="0" y="20566"/>
                      </a:cubicBezTo>
                      <a:cubicBezTo>
                        <a:pt x="-1" y="11180"/>
                        <a:pt x="6061" y="2868"/>
                        <a:pt x="14997" y="-1"/>
                      </a:cubicBezTo>
                    </a:path>
                    <a:path w="21600" h="37818" stroke="0" extrusionOk="0">
                      <a:moveTo>
                        <a:pt x="8602" y="37818"/>
                      </a:moveTo>
                      <a:cubicBezTo>
                        <a:pt x="3185" y="33737"/>
                        <a:pt x="0" y="27348"/>
                        <a:pt x="0" y="20566"/>
                      </a:cubicBezTo>
                      <a:cubicBezTo>
                        <a:pt x="-1" y="11180"/>
                        <a:pt x="6061" y="2868"/>
                        <a:pt x="14997" y="-1"/>
                      </a:cubicBezTo>
                      <a:lnTo>
                        <a:pt x="21600" y="20566"/>
                      </a:lnTo>
                      <a:close/>
                    </a:path>
                  </a:pathLst>
                </a:custGeom>
                <a:solidFill>
                  <a:srgbClr val="99CC00"/>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1" name="Arc 109">
                  <a:extLst>
                    <a:ext uri="{FF2B5EF4-FFF2-40B4-BE49-F238E27FC236}">
                      <a16:creationId xmlns:a16="http://schemas.microsoft.com/office/drawing/2014/main" id="{9E95EB8C-8FC5-F94C-83C6-4414BE04030C}"/>
                    </a:ext>
                  </a:extLst>
                </p:cNvPr>
                <p:cNvSpPr>
                  <a:spLocks/>
                </p:cNvSpPr>
                <p:nvPr/>
              </p:nvSpPr>
              <p:spPr bwMode="auto">
                <a:xfrm>
                  <a:off x="1063" y="2415"/>
                  <a:ext cx="134" cy="58"/>
                </a:xfrm>
                <a:custGeom>
                  <a:avLst/>
                  <a:gdLst>
                    <a:gd name="T0" fmla="*/ 1 w 31494"/>
                    <a:gd name="T1" fmla="*/ 0 h 22766"/>
                    <a:gd name="T2" fmla="*/ 0 w 31494"/>
                    <a:gd name="T3" fmla="*/ 0 h 22766"/>
                    <a:gd name="T4" fmla="*/ 0 w 31494"/>
                    <a:gd name="T5" fmla="*/ 0 h 22766"/>
                    <a:gd name="T6" fmla="*/ 0 60000 65536"/>
                    <a:gd name="T7" fmla="*/ 0 60000 65536"/>
                    <a:gd name="T8" fmla="*/ 0 60000 65536"/>
                    <a:gd name="T9" fmla="*/ 0 w 31494"/>
                    <a:gd name="T10" fmla="*/ 0 h 22766"/>
                    <a:gd name="T11" fmla="*/ 31494 w 31494"/>
                    <a:gd name="T12" fmla="*/ 22766 h 22766"/>
                  </a:gdLst>
                  <a:ahLst/>
                  <a:cxnLst>
                    <a:cxn ang="T6">
                      <a:pos x="T0" y="T1"/>
                    </a:cxn>
                    <a:cxn ang="T7">
                      <a:pos x="T2" y="T3"/>
                    </a:cxn>
                    <a:cxn ang="T8">
                      <a:pos x="T4" y="T5"/>
                    </a:cxn>
                  </a:cxnLst>
                  <a:rect l="T9" t="T10" r="T11" b="T12"/>
                  <a:pathLst>
                    <a:path w="31494" h="22766" fill="none" extrusionOk="0">
                      <a:moveTo>
                        <a:pt x="31493" y="20366"/>
                      </a:moveTo>
                      <a:cubicBezTo>
                        <a:pt x="28434" y="21943"/>
                        <a:pt x="25042" y="22765"/>
                        <a:pt x="21600" y="22766"/>
                      </a:cubicBezTo>
                      <a:cubicBezTo>
                        <a:pt x="9670" y="22766"/>
                        <a:pt x="0" y="13095"/>
                        <a:pt x="0" y="1166"/>
                      </a:cubicBezTo>
                      <a:cubicBezTo>
                        <a:pt x="-1" y="777"/>
                        <a:pt x="10" y="388"/>
                        <a:pt x="31" y="0"/>
                      </a:cubicBezTo>
                    </a:path>
                    <a:path w="31494" h="22766" stroke="0" extrusionOk="0">
                      <a:moveTo>
                        <a:pt x="31493" y="20366"/>
                      </a:moveTo>
                      <a:cubicBezTo>
                        <a:pt x="28434" y="21943"/>
                        <a:pt x="25042" y="22765"/>
                        <a:pt x="21600" y="22766"/>
                      </a:cubicBezTo>
                      <a:cubicBezTo>
                        <a:pt x="9670" y="22766"/>
                        <a:pt x="0" y="13095"/>
                        <a:pt x="0" y="1166"/>
                      </a:cubicBezTo>
                      <a:cubicBezTo>
                        <a:pt x="-1" y="777"/>
                        <a:pt x="10" y="388"/>
                        <a:pt x="31" y="0"/>
                      </a:cubicBezTo>
                      <a:lnTo>
                        <a:pt x="21600" y="1166"/>
                      </a:lnTo>
                      <a:close/>
                    </a:path>
                  </a:pathLst>
                </a:custGeom>
                <a:solidFill>
                  <a:srgbClr val="99CC00"/>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2" name="Arc 110">
                  <a:extLst>
                    <a:ext uri="{FF2B5EF4-FFF2-40B4-BE49-F238E27FC236}">
                      <a16:creationId xmlns:a16="http://schemas.microsoft.com/office/drawing/2014/main" id="{CBB680E9-19AA-DA48-9229-6B4C84EF995E}"/>
                    </a:ext>
                  </a:extLst>
                </p:cNvPr>
                <p:cNvSpPr>
                  <a:spLocks/>
                </p:cNvSpPr>
                <p:nvPr/>
              </p:nvSpPr>
              <p:spPr bwMode="auto">
                <a:xfrm>
                  <a:off x="1190" y="2453"/>
                  <a:ext cx="225" cy="53"/>
                </a:xfrm>
                <a:custGeom>
                  <a:avLst/>
                  <a:gdLst>
                    <a:gd name="T0" fmla="*/ 1 w 39481"/>
                    <a:gd name="T1" fmla="*/ 0 h 21600"/>
                    <a:gd name="T2" fmla="*/ 0 w 39481"/>
                    <a:gd name="T3" fmla="*/ 0 h 21600"/>
                    <a:gd name="T4" fmla="*/ 1 w 39481"/>
                    <a:gd name="T5" fmla="*/ 0 h 21600"/>
                    <a:gd name="T6" fmla="*/ 0 60000 65536"/>
                    <a:gd name="T7" fmla="*/ 0 60000 65536"/>
                    <a:gd name="T8" fmla="*/ 0 60000 65536"/>
                    <a:gd name="T9" fmla="*/ 0 w 39481"/>
                    <a:gd name="T10" fmla="*/ 0 h 21600"/>
                    <a:gd name="T11" fmla="*/ 39481 w 39481"/>
                    <a:gd name="T12" fmla="*/ 21600 h 21600"/>
                  </a:gdLst>
                  <a:ahLst/>
                  <a:cxnLst>
                    <a:cxn ang="T6">
                      <a:pos x="T0" y="T1"/>
                    </a:cxn>
                    <a:cxn ang="T7">
                      <a:pos x="T2" y="T3"/>
                    </a:cxn>
                    <a:cxn ang="T8">
                      <a:pos x="T4" y="T5"/>
                    </a:cxn>
                  </a:cxnLst>
                  <a:rect l="T9" t="T10" r="T11" b="T12"/>
                  <a:pathLst>
                    <a:path w="39481" h="21600" fill="none" extrusionOk="0">
                      <a:moveTo>
                        <a:pt x="39481" y="11525"/>
                      </a:moveTo>
                      <a:cubicBezTo>
                        <a:pt x="35524" y="17796"/>
                        <a:pt x="28628" y="21599"/>
                        <a:pt x="21213" y="21600"/>
                      </a:cubicBezTo>
                      <a:cubicBezTo>
                        <a:pt x="10852" y="21600"/>
                        <a:pt x="1951" y="14243"/>
                        <a:pt x="-1" y="4069"/>
                      </a:cubicBezTo>
                    </a:path>
                    <a:path w="39481" h="21600" stroke="0" extrusionOk="0">
                      <a:moveTo>
                        <a:pt x="39481" y="11525"/>
                      </a:moveTo>
                      <a:cubicBezTo>
                        <a:pt x="35524" y="17796"/>
                        <a:pt x="28628" y="21599"/>
                        <a:pt x="21213" y="21600"/>
                      </a:cubicBezTo>
                      <a:cubicBezTo>
                        <a:pt x="10852" y="21600"/>
                        <a:pt x="1951" y="14243"/>
                        <a:pt x="-1" y="4069"/>
                      </a:cubicBezTo>
                      <a:lnTo>
                        <a:pt x="21213" y="0"/>
                      </a:lnTo>
                      <a:close/>
                    </a:path>
                  </a:pathLst>
                </a:custGeom>
                <a:solidFill>
                  <a:srgbClr val="99CC00"/>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3" name="Arc 111">
                  <a:extLst>
                    <a:ext uri="{FF2B5EF4-FFF2-40B4-BE49-F238E27FC236}">
                      <a16:creationId xmlns:a16="http://schemas.microsoft.com/office/drawing/2014/main" id="{4B045F65-A997-054E-A266-32A528028C57}"/>
                    </a:ext>
                  </a:extLst>
                </p:cNvPr>
                <p:cNvSpPr>
                  <a:spLocks/>
                </p:cNvSpPr>
                <p:nvPr/>
              </p:nvSpPr>
              <p:spPr bwMode="auto">
                <a:xfrm>
                  <a:off x="1413" y="2250"/>
                  <a:ext cx="101" cy="71"/>
                </a:xfrm>
                <a:custGeom>
                  <a:avLst/>
                  <a:gdLst>
                    <a:gd name="T0" fmla="*/ 0 w 26273"/>
                    <a:gd name="T1" fmla="*/ 0 h 32787"/>
                    <a:gd name="T2" fmla="*/ 0 w 26273"/>
                    <a:gd name="T3" fmla="*/ 0 h 32787"/>
                    <a:gd name="T4" fmla="*/ 0 w 26273"/>
                    <a:gd name="T5" fmla="*/ 0 h 32787"/>
                    <a:gd name="T6" fmla="*/ 0 60000 65536"/>
                    <a:gd name="T7" fmla="*/ 0 60000 65536"/>
                    <a:gd name="T8" fmla="*/ 0 60000 65536"/>
                    <a:gd name="T9" fmla="*/ 0 w 26273"/>
                    <a:gd name="T10" fmla="*/ 0 h 32787"/>
                    <a:gd name="T11" fmla="*/ 26273 w 26273"/>
                    <a:gd name="T12" fmla="*/ 32787 h 32787"/>
                  </a:gdLst>
                  <a:ahLst/>
                  <a:cxnLst>
                    <a:cxn ang="T6">
                      <a:pos x="T0" y="T1"/>
                    </a:cxn>
                    <a:cxn ang="T7">
                      <a:pos x="T2" y="T3"/>
                    </a:cxn>
                    <a:cxn ang="T8">
                      <a:pos x="T4" y="T5"/>
                    </a:cxn>
                  </a:cxnLst>
                  <a:rect l="T9" t="T10" r="T11" b="T12"/>
                  <a:pathLst>
                    <a:path w="26273" h="32787" fill="none" extrusionOk="0">
                      <a:moveTo>
                        <a:pt x="-1" y="511"/>
                      </a:moveTo>
                      <a:cubicBezTo>
                        <a:pt x="1534" y="171"/>
                        <a:pt x="3101" y="-1"/>
                        <a:pt x="4673" y="0"/>
                      </a:cubicBezTo>
                      <a:cubicBezTo>
                        <a:pt x="16602" y="0"/>
                        <a:pt x="26273" y="9670"/>
                        <a:pt x="26273" y="21600"/>
                      </a:cubicBezTo>
                      <a:cubicBezTo>
                        <a:pt x="26273" y="25544"/>
                        <a:pt x="25193" y="29413"/>
                        <a:pt x="23150" y="32787"/>
                      </a:cubicBezTo>
                    </a:path>
                    <a:path w="26273" h="32787" stroke="0" extrusionOk="0">
                      <a:moveTo>
                        <a:pt x="-1" y="511"/>
                      </a:moveTo>
                      <a:cubicBezTo>
                        <a:pt x="1534" y="171"/>
                        <a:pt x="3101" y="-1"/>
                        <a:pt x="4673" y="0"/>
                      </a:cubicBezTo>
                      <a:cubicBezTo>
                        <a:pt x="16602" y="0"/>
                        <a:pt x="26273" y="9670"/>
                        <a:pt x="26273" y="21600"/>
                      </a:cubicBezTo>
                      <a:cubicBezTo>
                        <a:pt x="26273" y="25544"/>
                        <a:pt x="25193" y="29413"/>
                        <a:pt x="23150" y="32787"/>
                      </a:cubicBezTo>
                      <a:lnTo>
                        <a:pt x="4673" y="21600"/>
                      </a:lnTo>
                      <a:close/>
                    </a:path>
                  </a:pathLst>
                </a:custGeom>
                <a:solidFill>
                  <a:srgbClr val="99CC00"/>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4" name="Arc 112">
                  <a:extLst>
                    <a:ext uri="{FF2B5EF4-FFF2-40B4-BE49-F238E27FC236}">
                      <a16:creationId xmlns:a16="http://schemas.microsoft.com/office/drawing/2014/main" id="{B03546C2-E8CE-2045-927C-9552690EF4FB}"/>
                    </a:ext>
                  </a:extLst>
                </p:cNvPr>
                <p:cNvSpPr>
                  <a:spLocks/>
                </p:cNvSpPr>
                <p:nvPr/>
              </p:nvSpPr>
              <p:spPr bwMode="auto">
                <a:xfrm>
                  <a:off x="1443" y="2320"/>
                  <a:ext cx="93" cy="71"/>
                </a:xfrm>
                <a:custGeom>
                  <a:avLst/>
                  <a:gdLst>
                    <a:gd name="T0" fmla="*/ 0 w 21600"/>
                    <a:gd name="T1" fmla="*/ 0 h 30275"/>
                    <a:gd name="T2" fmla="*/ 0 w 21600"/>
                    <a:gd name="T3" fmla="*/ 0 h 30275"/>
                    <a:gd name="T4" fmla="*/ 0 w 21600"/>
                    <a:gd name="T5" fmla="*/ 0 h 30275"/>
                    <a:gd name="T6" fmla="*/ 0 60000 65536"/>
                    <a:gd name="T7" fmla="*/ 0 60000 65536"/>
                    <a:gd name="T8" fmla="*/ 0 60000 65536"/>
                    <a:gd name="T9" fmla="*/ 0 w 21600"/>
                    <a:gd name="T10" fmla="*/ 0 h 30275"/>
                    <a:gd name="T11" fmla="*/ 21600 w 21600"/>
                    <a:gd name="T12" fmla="*/ 30275 h 30275"/>
                  </a:gdLst>
                  <a:ahLst/>
                  <a:cxnLst>
                    <a:cxn ang="T6">
                      <a:pos x="T0" y="T1"/>
                    </a:cxn>
                    <a:cxn ang="T7">
                      <a:pos x="T2" y="T3"/>
                    </a:cxn>
                    <a:cxn ang="T8">
                      <a:pos x="T4" y="T5"/>
                    </a:cxn>
                  </a:cxnLst>
                  <a:rect l="T9" t="T10" r="T11" b="T12"/>
                  <a:pathLst>
                    <a:path w="21600" h="30275" fill="none" extrusionOk="0">
                      <a:moveTo>
                        <a:pt x="12844" y="-1"/>
                      </a:moveTo>
                      <a:cubicBezTo>
                        <a:pt x="18351" y="4072"/>
                        <a:pt x="21600" y="10516"/>
                        <a:pt x="21600" y="17366"/>
                      </a:cubicBezTo>
                      <a:cubicBezTo>
                        <a:pt x="21600" y="22017"/>
                        <a:pt x="20098" y="26545"/>
                        <a:pt x="17318" y="30275"/>
                      </a:cubicBezTo>
                    </a:path>
                    <a:path w="21600" h="30275" stroke="0" extrusionOk="0">
                      <a:moveTo>
                        <a:pt x="12844" y="-1"/>
                      </a:moveTo>
                      <a:cubicBezTo>
                        <a:pt x="18351" y="4072"/>
                        <a:pt x="21600" y="10516"/>
                        <a:pt x="21600" y="17366"/>
                      </a:cubicBezTo>
                      <a:cubicBezTo>
                        <a:pt x="21600" y="22017"/>
                        <a:pt x="20098" y="26545"/>
                        <a:pt x="17318" y="30275"/>
                      </a:cubicBezTo>
                      <a:lnTo>
                        <a:pt x="0" y="17366"/>
                      </a:lnTo>
                      <a:close/>
                    </a:path>
                  </a:pathLst>
                </a:custGeom>
                <a:solidFill>
                  <a:srgbClr val="99CC00"/>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15" name="Arc 113">
                  <a:extLst>
                    <a:ext uri="{FF2B5EF4-FFF2-40B4-BE49-F238E27FC236}">
                      <a16:creationId xmlns:a16="http://schemas.microsoft.com/office/drawing/2014/main" id="{584104C9-D57D-9645-9E7B-307333492C38}"/>
                    </a:ext>
                  </a:extLst>
                </p:cNvPr>
                <p:cNvSpPr>
                  <a:spLocks/>
                </p:cNvSpPr>
                <p:nvPr/>
              </p:nvSpPr>
              <p:spPr bwMode="auto">
                <a:xfrm>
                  <a:off x="1408" y="2388"/>
                  <a:ext cx="112" cy="101"/>
                </a:xfrm>
                <a:custGeom>
                  <a:avLst/>
                  <a:gdLst>
                    <a:gd name="T0" fmla="*/ 0 w 28471"/>
                    <a:gd name="T1" fmla="*/ 0 h 29149"/>
                    <a:gd name="T2" fmla="*/ 0 w 28471"/>
                    <a:gd name="T3" fmla="*/ 0 h 29149"/>
                    <a:gd name="T4" fmla="*/ 0 w 28471"/>
                    <a:gd name="T5" fmla="*/ 0 h 29149"/>
                    <a:gd name="T6" fmla="*/ 0 60000 65536"/>
                    <a:gd name="T7" fmla="*/ 0 60000 65536"/>
                    <a:gd name="T8" fmla="*/ 0 60000 65536"/>
                    <a:gd name="T9" fmla="*/ 0 w 28471"/>
                    <a:gd name="T10" fmla="*/ 0 h 29149"/>
                    <a:gd name="T11" fmla="*/ 28471 w 28471"/>
                    <a:gd name="T12" fmla="*/ 29149 h 29149"/>
                  </a:gdLst>
                  <a:ahLst/>
                  <a:cxnLst>
                    <a:cxn ang="T6">
                      <a:pos x="T0" y="T1"/>
                    </a:cxn>
                    <a:cxn ang="T7">
                      <a:pos x="T2" y="T3"/>
                    </a:cxn>
                    <a:cxn ang="T8">
                      <a:pos x="T4" y="T5"/>
                    </a:cxn>
                  </a:cxnLst>
                  <a:rect l="T9" t="T10" r="T11" b="T12"/>
                  <a:pathLst>
                    <a:path w="28471" h="29149" fill="none" extrusionOk="0">
                      <a:moveTo>
                        <a:pt x="27108" y="0"/>
                      </a:moveTo>
                      <a:cubicBezTo>
                        <a:pt x="28009" y="2414"/>
                        <a:pt x="28471" y="4971"/>
                        <a:pt x="28471" y="7549"/>
                      </a:cubicBezTo>
                      <a:cubicBezTo>
                        <a:pt x="28471" y="19478"/>
                        <a:pt x="18800" y="29149"/>
                        <a:pt x="6871" y="29149"/>
                      </a:cubicBezTo>
                      <a:cubicBezTo>
                        <a:pt x="4535" y="29149"/>
                        <a:pt x="2214" y="28770"/>
                        <a:pt x="-1" y="28027"/>
                      </a:cubicBezTo>
                    </a:path>
                    <a:path w="28471" h="29149" stroke="0" extrusionOk="0">
                      <a:moveTo>
                        <a:pt x="27108" y="0"/>
                      </a:moveTo>
                      <a:cubicBezTo>
                        <a:pt x="28009" y="2414"/>
                        <a:pt x="28471" y="4971"/>
                        <a:pt x="28471" y="7549"/>
                      </a:cubicBezTo>
                      <a:cubicBezTo>
                        <a:pt x="28471" y="19478"/>
                        <a:pt x="18800" y="29149"/>
                        <a:pt x="6871" y="29149"/>
                      </a:cubicBezTo>
                      <a:cubicBezTo>
                        <a:pt x="4535" y="29149"/>
                        <a:pt x="2214" y="28770"/>
                        <a:pt x="-1" y="28027"/>
                      </a:cubicBezTo>
                      <a:lnTo>
                        <a:pt x="6871" y="7549"/>
                      </a:lnTo>
                      <a:close/>
                    </a:path>
                  </a:pathLst>
                </a:custGeom>
                <a:solidFill>
                  <a:srgbClr val="99CC00"/>
                </a:solidFill>
                <a:ln w="12700" cap="rnd">
                  <a:solidFill>
                    <a:srgbClr val="000000"/>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grpSp>
          <p:nvGrpSpPr>
            <p:cNvPr id="96286" name="Group 114">
              <a:extLst>
                <a:ext uri="{FF2B5EF4-FFF2-40B4-BE49-F238E27FC236}">
                  <a16:creationId xmlns:a16="http://schemas.microsoft.com/office/drawing/2014/main" id="{3E97CA06-B36F-E440-B621-2B97D2343236}"/>
                </a:ext>
              </a:extLst>
            </p:cNvPr>
            <p:cNvGrpSpPr>
              <a:grpSpLocks/>
            </p:cNvGrpSpPr>
            <p:nvPr/>
          </p:nvGrpSpPr>
          <p:grpSpPr bwMode="auto">
            <a:xfrm>
              <a:off x="1024" y="2210"/>
              <a:ext cx="511" cy="292"/>
              <a:chOff x="1024" y="2210"/>
              <a:chExt cx="511" cy="292"/>
            </a:xfrm>
          </p:grpSpPr>
          <p:grpSp>
            <p:nvGrpSpPr>
              <p:cNvPr id="96287" name="Group 115">
                <a:extLst>
                  <a:ext uri="{FF2B5EF4-FFF2-40B4-BE49-F238E27FC236}">
                    <a16:creationId xmlns:a16="http://schemas.microsoft.com/office/drawing/2014/main" id="{CD2723CC-D03A-1E46-9205-8E335E5D512F}"/>
                  </a:ext>
                </a:extLst>
              </p:cNvPr>
              <p:cNvGrpSpPr>
                <a:grpSpLocks/>
              </p:cNvGrpSpPr>
              <p:nvPr/>
            </p:nvGrpSpPr>
            <p:grpSpPr bwMode="auto">
              <a:xfrm>
                <a:off x="1024" y="2212"/>
                <a:ext cx="510" cy="290"/>
                <a:chOff x="1024" y="2212"/>
                <a:chExt cx="510" cy="290"/>
              </a:xfrm>
            </p:grpSpPr>
            <p:sp>
              <p:nvSpPr>
                <p:cNvPr id="96297" name="Oval 116">
                  <a:extLst>
                    <a:ext uri="{FF2B5EF4-FFF2-40B4-BE49-F238E27FC236}">
                      <a16:creationId xmlns:a16="http://schemas.microsoft.com/office/drawing/2014/main" id="{A3DBEA26-7C52-ED42-8028-BB25BEE78EB2}"/>
                    </a:ext>
                  </a:extLst>
                </p:cNvPr>
                <p:cNvSpPr>
                  <a:spLocks noChangeArrowheads="1"/>
                </p:cNvSpPr>
                <p:nvPr/>
              </p:nvSpPr>
              <p:spPr bwMode="auto">
                <a:xfrm>
                  <a:off x="1200" y="2212"/>
                  <a:ext cx="221" cy="118"/>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8" name="Oval 117">
                  <a:extLst>
                    <a:ext uri="{FF2B5EF4-FFF2-40B4-BE49-F238E27FC236}">
                      <a16:creationId xmlns:a16="http://schemas.microsoft.com/office/drawing/2014/main" id="{AE8DD580-6292-AD47-B02F-C52FD41173BB}"/>
                    </a:ext>
                  </a:extLst>
                </p:cNvPr>
                <p:cNvSpPr>
                  <a:spLocks noChangeArrowheads="1"/>
                </p:cNvSpPr>
                <p:nvPr/>
              </p:nvSpPr>
              <p:spPr bwMode="auto">
                <a:xfrm>
                  <a:off x="1077" y="2246"/>
                  <a:ext cx="169" cy="115"/>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9" name="Oval 118">
                  <a:extLst>
                    <a:ext uri="{FF2B5EF4-FFF2-40B4-BE49-F238E27FC236}">
                      <a16:creationId xmlns:a16="http://schemas.microsoft.com/office/drawing/2014/main" id="{1DB1A15A-374B-9346-802C-67CB1C876FE7}"/>
                    </a:ext>
                  </a:extLst>
                </p:cNvPr>
                <p:cNvSpPr>
                  <a:spLocks noChangeArrowheads="1"/>
                </p:cNvSpPr>
                <p:nvPr/>
              </p:nvSpPr>
              <p:spPr bwMode="auto">
                <a:xfrm>
                  <a:off x="1024" y="2317"/>
                  <a:ext cx="114" cy="96"/>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00" name="Oval 119">
                  <a:extLst>
                    <a:ext uri="{FF2B5EF4-FFF2-40B4-BE49-F238E27FC236}">
                      <a16:creationId xmlns:a16="http://schemas.microsoft.com/office/drawing/2014/main" id="{7B0CF985-BB4D-A34D-A8F0-053BA5D41FE0}"/>
                    </a:ext>
                  </a:extLst>
                </p:cNvPr>
                <p:cNvSpPr>
                  <a:spLocks noChangeArrowheads="1"/>
                </p:cNvSpPr>
                <p:nvPr/>
              </p:nvSpPr>
              <p:spPr bwMode="auto">
                <a:xfrm>
                  <a:off x="1059" y="2361"/>
                  <a:ext cx="171" cy="105"/>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01" name="Oval 120">
                  <a:extLst>
                    <a:ext uri="{FF2B5EF4-FFF2-40B4-BE49-F238E27FC236}">
                      <a16:creationId xmlns:a16="http://schemas.microsoft.com/office/drawing/2014/main" id="{1264FC45-81F3-6141-9E4F-16F029072432}"/>
                    </a:ext>
                  </a:extLst>
                </p:cNvPr>
                <p:cNvSpPr>
                  <a:spLocks noChangeArrowheads="1"/>
                </p:cNvSpPr>
                <p:nvPr/>
              </p:nvSpPr>
              <p:spPr bwMode="auto">
                <a:xfrm>
                  <a:off x="1183" y="2379"/>
                  <a:ext cx="255" cy="123"/>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02" name="Oval 121">
                  <a:extLst>
                    <a:ext uri="{FF2B5EF4-FFF2-40B4-BE49-F238E27FC236}">
                      <a16:creationId xmlns:a16="http://schemas.microsoft.com/office/drawing/2014/main" id="{13514EE0-F03F-344E-9F41-670B02D8719D}"/>
                    </a:ext>
                  </a:extLst>
                </p:cNvPr>
                <p:cNvSpPr>
                  <a:spLocks noChangeArrowheads="1"/>
                </p:cNvSpPr>
                <p:nvPr/>
              </p:nvSpPr>
              <p:spPr bwMode="auto">
                <a:xfrm>
                  <a:off x="1347" y="2247"/>
                  <a:ext cx="165" cy="92"/>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03" name="Oval 122">
                  <a:extLst>
                    <a:ext uri="{FF2B5EF4-FFF2-40B4-BE49-F238E27FC236}">
                      <a16:creationId xmlns:a16="http://schemas.microsoft.com/office/drawing/2014/main" id="{ABFDAEBD-4CAA-354E-847D-2778DF55CA67}"/>
                    </a:ext>
                  </a:extLst>
                </p:cNvPr>
                <p:cNvSpPr>
                  <a:spLocks noChangeArrowheads="1"/>
                </p:cNvSpPr>
                <p:nvPr/>
              </p:nvSpPr>
              <p:spPr bwMode="auto">
                <a:xfrm>
                  <a:off x="1373" y="2309"/>
                  <a:ext cx="161" cy="92"/>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04" name="Oval 123">
                  <a:extLst>
                    <a:ext uri="{FF2B5EF4-FFF2-40B4-BE49-F238E27FC236}">
                      <a16:creationId xmlns:a16="http://schemas.microsoft.com/office/drawing/2014/main" id="{8EC850A0-5703-1B4E-AAD1-D5C7EA23AF7A}"/>
                    </a:ext>
                  </a:extLst>
                </p:cNvPr>
                <p:cNvSpPr>
                  <a:spLocks noChangeArrowheads="1"/>
                </p:cNvSpPr>
                <p:nvPr/>
              </p:nvSpPr>
              <p:spPr bwMode="auto">
                <a:xfrm>
                  <a:off x="1355" y="2330"/>
                  <a:ext cx="162" cy="153"/>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305" name="Oval 124">
                  <a:extLst>
                    <a:ext uri="{FF2B5EF4-FFF2-40B4-BE49-F238E27FC236}">
                      <a16:creationId xmlns:a16="http://schemas.microsoft.com/office/drawing/2014/main" id="{EAA8F9BF-32C0-C74E-A810-F8C645F992C6}"/>
                    </a:ext>
                  </a:extLst>
                </p:cNvPr>
                <p:cNvSpPr>
                  <a:spLocks noChangeArrowheads="1"/>
                </p:cNvSpPr>
                <p:nvPr/>
              </p:nvSpPr>
              <p:spPr bwMode="auto">
                <a:xfrm>
                  <a:off x="1119" y="2282"/>
                  <a:ext cx="327" cy="154"/>
                </a:xfrm>
                <a:prstGeom prst="ellipse">
                  <a:avLst/>
                </a:prstGeom>
                <a:solidFill>
                  <a:srgbClr val="99CC00"/>
                </a:solidFill>
                <a:ln>
                  <a:noFill/>
                </a:ln>
                <a:extLst>
                  <a:ext uri="{91240B29-F687-4F45-9708-019B960494DF}">
                    <a14:hiddenLine xmlns:a14="http://schemas.microsoft.com/office/drawing/2010/main" w="9525">
                      <a:solidFill>
                        <a:srgbClr val="000000"/>
                      </a:solidFill>
                      <a:round/>
                      <a:headEnd/>
                      <a:tailEnd/>
                    </a14:hiddenLine>
                  </a:ext>
                </a:extLst>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96288" name="Group 125">
                <a:extLst>
                  <a:ext uri="{FF2B5EF4-FFF2-40B4-BE49-F238E27FC236}">
                    <a16:creationId xmlns:a16="http://schemas.microsoft.com/office/drawing/2014/main" id="{9024F673-A255-2E4C-856C-B57962F64755}"/>
                  </a:ext>
                </a:extLst>
              </p:cNvPr>
              <p:cNvGrpSpPr>
                <a:grpSpLocks/>
              </p:cNvGrpSpPr>
              <p:nvPr/>
            </p:nvGrpSpPr>
            <p:grpSpPr bwMode="auto">
              <a:xfrm>
                <a:off x="1025" y="2210"/>
                <a:ext cx="510" cy="292"/>
                <a:chOff x="1025" y="2210"/>
                <a:chExt cx="510" cy="292"/>
              </a:xfrm>
            </p:grpSpPr>
            <p:sp>
              <p:nvSpPr>
                <p:cNvPr id="96289" name="Arc 126">
                  <a:extLst>
                    <a:ext uri="{FF2B5EF4-FFF2-40B4-BE49-F238E27FC236}">
                      <a16:creationId xmlns:a16="http://schemas.microsoft.com/office/drawing/2014/main" id="{6487B9F2-EAD9-2649-B569-05BBE73035A3}"/>
                    </a:ext>
                  </a:extLst>
                </p:cNvPr>
                <p:cNvSpPr>
                  <a:spLocks/>
                </p:cNvSpPr>
                <p:nvPr/>
              </p:nvSpPr>
              <p:spPr bwMode="auto">
                <a:xfrm>
                  <a:off x="1204" y="2210"/>
                  <a:ext cx="212" cy="61"/>
                </a:xfrm>
                <a:custGeom>
                  <a:avLst/>
                  <a:gdLst>
                    <a:gd name="T0" fmla="*/ 0 w 40686"/>
                    <a:gd name="T1" fmla="*/ 0 h 21600"/>
                    <a:gd name="T2" fmla="*/ 1 w 40686"/>
                    <a:gd name="T3" fmla="*/ 0 h 21600"/>
                    <a:gd name="T4" fmla="*/ 1 w 40686"/>
                    <a:gd name="T5" fmla="*/ 0 h 21600"/>
                    <a:gd name="T6" fmla="*/ 0 60000 65536"/>
                    <a:gd name="T7" fmla="*/ 0 60000 65536"/>
                    <a:gd name="T8" fmla="*/ 0 60000 65536"/>
                    <a:gd name="T9" fmla="*/ 0 w 40686"/>
                    <a:gd name="T10" fmla="*/ 0 h 21600"/>
                    <a:gd name="T11" fmla="*/ 40686 w 40686"/>
                    <a:gd name="T12" fmla="*/ 21600 h 21600"/>
                  </a:gdLst>
                  <a:ahLst/>
                  <a:cxnLst>
                    <a:cxn ang="T6">
                      <a:pos x="T0" y="T1"/>
                    </a:cxn>
                    <a:cxn ang="T7">
                      <a:pos x="T2" y="T3"/>
                    </a:cxn>
                    <a:cxn ang="T8">
                      <a:pos x="T4" y="T5"/>
                    </a:cxn>
                  </a:cxnLst>
                  <a:rect l="T9" t="T10" r="T11" b="T12"/>
                  <a:pathLst>
                    <a:path w="40686" h="21600" fill="none" extrusionOk="0">
                      <a:moveTo>
                        <a:pt x="0" y="14561"/>
                      </a:moveTo>
                      <a:cubicBezTo>
                        <a:pt x="3003" y="5847"/>
                        <a:pt x="11204" y="-1"/>
                        <a:pt x="20421" y="0"/>
                      </a:cubicBezTo>
                      <a:cubicBezTo>
                        <a:pt x="29467" y="0"/>
                        <a:pt x="37555" y="5637"/>
                        <a:pt x="40686" y="14124"/>
                      </a:cubicBezTo>
                    </a:path>
                    <a:path w="40686" h="21600" stroke="0" extrusionOk="0">
                      <a:moveTo>
                        <a:pt x="0" y="14561"/>
                      </a:moveTo>
                      <a:cubicBezTo>
                        <a:pt x="3003" y="5847"/>
                        <a:pt x="11204" y="-1"/>
                        <a:pt x="20421" y="0"/>
                      </a:cubicBezTo>
                      <a:cubicBezTo>
                        <a:pt x="29467" y="0"/>
                        <a:pt x="37555" y="5637"/>
                        <a:pt x="40686" y="14124"/>
                      </a:cubicBezTo>
                      <a:lnTo>
                        <a:pt x="20421" y="21600"/>
                      </a:lnTo>
                      <a:close/>
                    </a:path>
                  </a:pathLst>
                </a:custGeom>
                <a:solidFill>
                  <a:srgbClr val="99CC00"/>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0" name="Arc 127">
                  <a:extLst>
                    <a:ext uri="{FF2B5EF4-FFF2-40B4-BE49-F238E27FC236}">
                      <a16:creationId xmlns:a16="http://schemas.microsoft.com/office/drawing/2014/main" id="{14416C6D-0D84-3D42-BED7-48EC5E1AE970}"/>
                    </a:ext>
                  </a:extLst>
                </p:cNvPr>
                <p:cNvSpPr>
                  <a:spLocks/>
                </p:cNvSpPr>
                <p:nvPr/>
              </p:nvSpPr>
              <p:spPr bwMode="auto">
                <a:xfrm>
                  <a:off x="1077" y="2243"/>
                  <a:ext cx="134" cy="71"/>
                </a:xfrm>
                <a:custGeom>
                  <a:avLst/>
                  <a:gdLst>
                    <a:gd name="T0" fmla="*/ 0 w 32039"/>
                    <a:gd name="T1" fmla="*/ 0 h 28267"/>
                    <a:gd name="T2" fmla="*/ 1 w 32039"/>
                    <a:gd name="T3" fmla="*/ 0 h 28267"/>
                    <a:gd name="T4" fmla="*/ 0 w 32039"/>
                    <a:gd name="T5" fmla="*/ 0 h 28267"/>
                    <a:gd name="T6" fmla="*/ 0 60000 65536"/>
                    <a:gd name="T7" fmla="*/ 0 60000 65536"/>
                    <a:gd name="T8" fmla="*/ 0 60000 65536"/>
                    <a:gd name="T9" fmla="*/ 0 w 32039"/>
                    <a:gd name="T10" fmla="*/ 0 h 28267"/>
                    <a:gd name="T11" fmla="*/ 32039 w 32039"/>
                    <a:gd name="T12" fmla="*/ 28267 h 28267"/>
                  </a:gdLst>
                  <a:ahLst/>
                  <a:cxnLst>
                    <a:cxn ang="T6">
                      <a:pos x="T0" y="T1"/>
                    </a:cxn>
                    <a:cxn ang="T7">
                      <a:pos x="T2" y="T3"/>
                    </a:cxn>
                    <a:cxn ang="T8">
                      <a:pos x="T4" y="T5"/>
                    </a:cxn>
                  </a:cxnLst>
                  <a:rect l="T9" t="T10" r="T11" b="T12"/>
                  <a:pathLst>
                    <a:path w="32039" h="28267" fill="none" extrusionOk="0">
                      <a:moveTo>
                        <a:pt x="1054" y="28266"/>
                      </a:moveTo>
                      <a:cubicBezTo>
                        <a:pt x="355" y="26113"/>
                        <a:pt x="0" y="23863"/>
                        <a:pt x="0" y="21600"/>
                      </a:cubicBezTo>
                      <a:cubicBezTo>
                        <a:pt x="0" y="9670"/>
                        <a:pt x="9670" y="0"/>
                        <a:pt x="21600" y="0"/>
                      </a:cubicBezTo>
                      <a:cubicBezTo>
                        <a:pt x="25251" y="-1"/>
                        <a:pt x="28842" y="925"/>
                        <a:pt x="32038" y="2690"/>
                      </a:cubicBezTo>
                    </a:path>
                    <a:path w="32039" h="28267" stroke="0" extrusionOk="0">
                      <a:moveTo>
                        <a:pt x="1054" y="28266"/>
                      </a:moveTo>
                      <a:cubicBezTo>
                        <a:pt x="355" y="26113"/>
                        <a:pt x="0" y="23863"/>
                        <a:pt x="0" y="21600"/>
                      </a:cubicBezTo>
                      <a:cubicBezTo>
                        <a:pt x="0" y="9670"/>
                        <a:pt x="9670" y="0"/>
                        <a:pt x="21600" y="0"/>
                      </a:cubicBezTo>
                      <a:cubicBezTo>
                        <a:pt x="25251" y="-1"/>
                        <a:pt x="28842" y="925"/>
                        <a:pt x="32038" y="2690"/>
                      </a:cubicBezTo>
                      <a:lnTo>
                        <a:pt x="21600" y="21600"/>
                      </a:lnTo>
                      <a:close/>
                    </a:path>
                  </a:pathLst>
                </a:custGeom>
                <a:solidFill>
                  <a:srgbClr val="99CC00"/>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1" name="Arc 128">
                  <a:extLst>
                    <a:ext uri="{FF2B5EF4-FFF2-40B4-BE49-F238E27FC236}">
                      <a16:creationId xmlns:a16="http://schemas.microsoft.com/office/drawing/2014/main" id="{2E9EA370-9EBF-7E41-AA5F-35E3987AD1CE}"/>
                    </a:ext>
                  </a:extLst>
                </p:cNvPr>
                <p:cNvSpPr>
                  <a:spLocks/>
                </p:cNvSpPr>
                <p:nvPr/>
              </p:nvSpPr>
              <p:spPr bwMode="auto">
                <a:xfrm>
                  <a:off x="1025" y="2312"/>
                  <a:ext cx="82" cy="100"/>
                </a:xfrm>
                <a:custGeom>
                  <a:avLst/>
                  <a:gdLst>
                    <a:gd name="T0" fmla="*/ 0 w 21600"/>
                    <a:gd name="T1" fmla="*/ 0 h 37829"/>
                    <a:gd name="T2" fmla="*/ 0 w 21600"/>
                    <a:gd name="T3" fmla="*/ 0 h 37829"/>
                    <a:gd name="T4" fmla="*/ 0 w 21600"/>
                    <a:gd name="T5" fmla="*/ 0 h 37829"/>
                    <a:gd name="T6" fmla="*/ 0 60000 65536"/>
                    <a:gd name="T7" fmla="*/ 0 60000 65536"/>
                    <a:gd name="T8" fmla="*/ 0 60000 65536"/>
                    <a:gd name="T9" fmla="*/ 0 w 21600"/>
                    <a:gd name="T10" fmla="*/ 0 h 37829"/>
                    <a:gd name="T11" fmla="*/ 21600 w 21600"/>
                    <a:gd name="T12" fmla="*/ 37829 h 37829"/>
                  </a:gdLst>
                  <a:ahLst/>
                  <a:cxnLst>
                    <a:cxn ang="T6">
                      <a:pos x="T0" y="T1"/>
                    </a:cxn>
                    <a:cxn ang="T7">
                      <a:pos x="T2" y="T3"/>
                    </a:cxn>
                    <a:cxn ang="T8">
                      <a:pos x="T4" y="T5"/>
                    </a:cxn>
                  </a:cxnLst>
                  <a:rect l="T9" t="T10" r="T11" b="T12"/>
                  <a:pathLst>
                    <a:path w="21600" h="37829" fill="none" extrusionOk="0">
                      <a:moveTo>
                        <a:pt x="8695" y="37829"/>
                      </a:moveTo>
                      <a:cubicBezTo>
                        <a:pt x="3223" y="33753"/>
                        <a:pt x="0" y="27331"/>
                        <a:pt x="0" y="20508"/>
                      </a:cubicBezTo>
                      <a:cubicBezTo>
                        <a:pt x="-1" y="11191"/>
                        <a:pt x="5973" y="2924"/>
                        <a:pt x="14819" y="-1"/>
                      </a:cubicBezTo>
                    </a:path>
                    <a:path w="21600" h="37829" stroke="0" extrusionOk="0">
                      <a:moveTo>
                        <a:pt x="8695" y="37829"/>
                      </a:moveTo>
                      <a:cubicBezTo>
                        <a:pt x="3223" y="33753"/>
                        <a:pt x="0" y="27331"/>
                        <a:pt x="0" y="20508"/>
                      </a:cubicBezTo>
                      <a:cubicBezTo>
                        <a:pt x="-1" y="11191"/>
                        <a:pt x="5973" y="2924"/>
                        <a:pt x="14819" y="-1"/>
                      </a:cubicBezTo>
                      <a:lnTo>
                        <a:pt x="21600" y="20508"/>
                      </a:lnTo>
                      <a:close/>
                    </a:path>
                  </a:pathLst>
                </a:custGeom>
                <a:solidFill>
                  <a:srgbClr val="99CC00"/>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2" name="Arc 129">
                  <a:extLst>
                    <a:ext uri="{FF2B5EF4-FFF2-40B4-BE49-F238E27FC236}">
                      <a16:creationId xmlns:a16="http://schemas.microsoft.com/office/drawing/2014/main" id="{B47369C0-300E-F14A-8A47-819F4D6C15BF}"/>
                    </a:ext>
                  </a:extLst>
                </p:cNvPr>
                <p:cNvSpPr>
                  <a:spLocks/>
                </p:cNvSpPr>
                <p:nvPr/>
              </p:nvSpPr>
              <p:spPr bwMode="auto">
                <a:xfrm>
                  <a:off x="1058" y="2411"/>
                  <a:ext cx="134" cy="57"/>
                </a:xfrm>
                <a:custGeom>
                  <a:avLst/>
                  <a:gdLst>
                    <a:gd name="T0" fmla="*/ 1 w 31221"/>
                    <a:gd name="T1" fmla="*/ 0 h 22381"/>
                    <a:gd name="T2" fmla="*/ 0 w 31221"/>
                    <a:gd name="T3" fmla="*/ 0 h 22381"/>
                    <a:gd name="T4" fmla="*/ 0 w 31221"/>
                    <a:gd name="T5" fmla="*/ 0 h 22381"/>
                    <a:gd name="T6" fmla="*/ 0 60000 65536"/>
                    <a:gd name="T7" fmla="*/ 0 60000 65536"/>
                    <a:gd name="T8" fmla="*/ 0 60000 65536"/>
                    <a:gd name="T9" fmla="*/ 0 w 31221"/>
                    <a:gd name="T10" fmla="*/ 0 h 22381"/>
                    <a:gd name="T11" fmla="*/ 31221 w 31221"/>
                    <a:gd name="T12" fmla="*/ 22381 h 22381"/>
                  </a:gdLst>
                  <a:ahLst/>
                  <a:cxnLst>
                    <a:cxn ang="T6">
                      <a:pos x="T0" y="T1"/>
                    </a:cxn>
                    <a:cxn ang="T7">
                      <a:pos x="T2" y="T3"/>
                    </a:cxn>
                    <a:cxn ang="T8">
                      <a:pos x="T4" y="T5"/>
                    </a:cxn>
                  </a:cxnLst>
                  <a:rect l="T9" t="T10" r="T11" b="T12"/>
                  <a:pathLst>
                    <a:path w="31221" h="22381" fill="none" extrusionOk="0">
                      <a:moveTo>
                        <a:pt x="31220" y="20119"/>
                      </a:moveTo>
                      <a:cubicBezTo>
                        <a:pt x="28231" y="21607"/>
                        <a:pt x="24938" y="22380"/>
                        <a:pt x="21600" y="22381"/>
                      </a:cubicBezTo>
                      <a:cubicBezTo>
                        <a:pt x="9670" y="22381"/>
                        <a:pt x="0" y="12710"/>
                        <a:pt x="0" y="781"/>
                      </a:cubicBezTo>
                      <a:cubicBezTo>
                        <a:pt x="-1" y="520"/>
                        <a:pt x="4" y="260"/>
                        <a:pt x="14" y="0"/>
                      </a:cubicBezTo>
                    </a:path>
                    <a:path w="31221" h="22381" stroke="0" extrusionOk="0">
                      <a:moveTo>
                        <a:pt x="31220" y="20119"/>
                      </a:moveTo>
                      <a:cubicBezTo>
                        <a:pt x="28231" y="21607"/>
                        <a:pt x="24938" y="22380"/>
                        <a:pt x="21600" y="22381"/>
                      </a:cubicBezTo>
                      <a:cubicBezTo>
                        <a:pt x="9670" y="22381"/>
                        <a:pt x="0" y="12710"/>
                        <a:pt x="0" y="781"/>
                      </a:cubicBezTo>
                      <a:cubicBezTo>
                        <a:pt x="-1" y="520"/>
                        <a:pt x="4" y="260"/>
                        <a:pt x="14" y="0"/>
                      </a:cubicBezTo>
                      <a:lnTo>
                        <a:pt x="21600" y="781"/>
                      </a:lnTo>
                      <a:close/>
                    </a:path>
                  </a:pathLst>
                </a:custGeom>
                <a:solidFill>
                  <a:srgbClr val="99CC00"/>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3" name="Arc 130">
                  <a:extLst>
                    <a:ext uri="{FF2B5EF4-FFF2-40B4-BE49-F238E27FC236}">
                      <a16:creationId xmlns:a16="http://schemas.microsoft.com/office/drawing/2014/main" id="{659D00FE-D9B0-804A-B938-56D569867BD7}"/>
                    </a:ext>
                  </a:extLst>
                </p:cNvPr>
                <p:cNvSpPr>
                  <a:spLocks/>
                </p:cNvSpPr>
                <p:nvPr/>
              </p:nvSpPr>
              <p:spPr bwMode="auto">
                <a:xfrm>
                  <a:off x="1190" y="2449"/>
                  <a:ext cx="226" cy="53"/>
                </a:xfrm>
                <a:custGeom>
                  <a:avLst/>
                  <a:gdLst>
                    <a:gd name="T0" fmla="*/ 1 w 39463"/>
                    <a:gd name="T1" fmla="*/ 0 h 21600"/>
                    <a:gd name="T2" fmla="*/ 0 w 39463"/>
                    <a:gd name="T3" fmla="*/ 0 h 21600"/>
                    <a:gd name="T4" fmla="*/ 1 w 39463"/>
                    <a:gd name="T5" fmla="*/ 0 h 21600"/>
                    <a:gd name="T6" fmla="*/ 0 60000 65536"/>
                    <a:gd name="T7" fmla="*/ 0 60000 65536"/>
                    <a:gd name="T8" fmla="*/ 0 60000 65536"/>
                    <a:gd name="T9" fmla="*/ 0 w 39463"/>
                    <a:gd name="T10" fmla="*/ 0 h 21600"/>
                    <a:gd name="T11" fmla="*/ 39463 w 39463"/>
                    <a:gd name="T12" fmla="*/ 21600 h 21600"/>
                  </a:gdLst>
                  <a:ahLst/>
                  <a:cxnLst>
                    <a:cxn ang="T6">
                      <a:pos x="T0" y="T1"/>
                    </a:cxn>
                    <a:cxn ang="T7">
                      <a:pos x="T2" y="T3"/>
                    </a:cxn>
                    <a:cxn ang="T8">
                      <a:pos x="T4" y="T5"/>
                    </a:cxn>
                  </a:cxnLst>
                  <a:rect l="T9" t="T10" r="T11" b="T12"/>
                  <a:pathLst>
                    <a:path w="39463" h="21600" fill="none" extrusionOk="0">
                      <a:moveTo>
                        <a:pt x="39462" y="11558"/>
                      </a:moveTo>
                      <a:cubicBezTo>
                        <a:pt x="35502" y="17810"/>
                        <a:pt x="28616" y="21599"/>
                        <a:pt x="21216" y="21600"/>
                      </a:cubicBezTo>
                      <a:cubicBezTo>
                        <a:pt x="10849" y="21600"/>
                        <a:pt x="1944" y="14234"/>
                        <a:pt x="-1" y="4052"/>
                      </a:cubicBezTo>
                    </a:path>
                    <a:path w="39463" h="21600" stroke="0" extrusionOk="0">
                      <a:moveTo>
                        <a:pt x="39462" y="11558"/>
                      </a:moveTo>
                      <a:cubicBezTo>
                        <a:pt x="35502" y="17810"/>
                        <a:pt x="28616" y="21599"/>
                        <a:pt x="21216" y="21600"/>
                      </a:cubicBezTo>
                      <a:cubicBezTo>
                        <a:pt x="10849" y="21600"/>
                        <a:pt x="1944" y="14234"/>
                        <a:pt x="-1" y="4052"/>
                      </a:cubicBezTo>
                      <a:lnTo>
                        <a:pt x="21216" y="0"/>
                      </a:lnTo>
                      <a:close/>
                    </a:path>
                  </a:pathLst>
                </a:custGeom>
                <a:solidFill>
                  <a:srgbClr val="99CC00"/>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4" name="Arc 131">
                  <a:extLst>
                    <a:ext uri="{FF2B5EF4-FFF2-40B4-BE49-F238E27FC236}">
                      <a16:creationId xmlns:a16="http://schemas.microsoft.com/office/drawing/2014/main" id="{3CFCFE16-EE47-1042-AF7E-9018A3CCEA23}"/>
                    </a:ext>
                  </a:extLst>
                </p:cNvPr>
                <p:cNvSpPr>
                  <a:spLocks/>
                </p:cNvSpPr>
                <p:nvPr/>
              </p:nvSpPr>
              <p:spPr bwMode="auto">
                <a:xfrm>
                  <a:off x="1413" y="2248"/>
                  <a:ext cx="100" cy="70"/>
                </a:xfrm>
                <a:custGeom>
                  <a:avLst/>
                  <a:gdLst>
                    <a:gd name="T0" fmla="*/ 0 w 26302"/>
                    <a:gd name="T1" fmla="*/ 0 h 33032"/>
                    <a:gd name="T2" fmla="*/ 0 w 26302"/>
                    <a:gd name="T3" fmla="*/ 0 h 33032"/>
                    <a:gd name="T4" fmla="*/ 0 w 26302"/>
                    <a:gd name="T5" fmla="*/ 0 h 33032"/>
                    <a:gd name="T6" fmla="*/ 0 60000 65536"/>
                    <a:gd name="T7" fmla="*/ 0 60000 65536"/>
                    <a:gd name="T8" fmla="*/ 0 60000 65536"/>
                    <a:gd name="T9" fmla="*/ 0 w 26302"/>
                    <a:gd name="T10" fmla="*/ 0 h 33032"/>
                    <a:gd name="T11" fmla="*/ 26302 w 26302"/>
                    <a:gd name="T12" fmla="*/ 33032 h 33032"/>
                  </a:gdLst>
                  <a:ahLst/>
                  <a:cxnLst>
                    <a:cxn ang="T6">
                      <a:pos x="T0" y="T1"/>
                    </a:cxn>
                    <a:cxn ang="T7">
                      <a:pos x="T2" y="T3"/>
                    </a:cxn>
                    <a:cxn ang="T8">
                      <a:pos x="T4" y="T5"/>
                    </a:cxn>
                  </a:cxnLst>
                  <a:rect l="T9" t="T10" r="T11" b="T12"/>
                  <a:pathLst>
                    <a:path w="26302" h="33032" fill="none" extrusionOk="0">
                      <a:moveTo>
                        <a:pt x="-1" y="517"/>
                      </a:moveTo>
                      <a:cubicBezTo>
                        <a:pt x="1543" y="173"/>
                        <a:pt x="3120" y="-1"/>
                        <a:pt x="4702" y="0"/>
                      </a:cubicBezTo>
                      <a:cubicBezTo>
                        <a:pt x="16631" y="0"/>
                        <a:pt x="26302" y="9670"/>
                        <a:pt x="26302" y="21600"/>
                      </a:cubicBezTo>
                      <a:cubicBezTo>
                        <a:pt x="26302" y="25641"/>
                        <a:pt x="25167" y="29602"/>
                        <a:pt x="23028" y="33032"/>
                      </a:cubicBezTo>
                    </a:path>
                    <a:path w="26302" h="33032" stroke="0" extrusionOk="0">
                      <a:moveTo>
                        <a:pt x="-1" y="517"/>
                      </a:moveTo>
                      <a:cubicBezTo>
                        <a:pt x="1543" y="173"/>
                        <a:pt x="3120" y="-1"/>
                        <a:pt x="4702" y="0"/>
                      </a:cubicBezTo>
                      <a:cubicBezTo>
                        <a:pt x="16631" y="0"/>
                        <a:pt x="26302" y="9670"/>
                        <a:pt x="26302" y="21600"/>
                      </a:cubicBezTo>
                      <a:cubicBezTo>
                        <a:pt x="26302" y="25641"/>
                        <a:pt x="25167" y="29602"/>
                        <a:pt x="23028" y="33032"/>
                      </a:cubicBezTo>
                      <a:lnTo>
                        <a:pt x="4702" y="21600"/>
                      </a:lnTo>
                      <a:close/>
                    </a:path>
                  </a:pathLst>
                </a:custGeom>
                <a:solidFill>
                  <a:srgbClr val="99CC00"/>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5" name="Arc 132">
                  <a:extLst>
                    <a:ext uri="{FF2B5EF4-FFF2-40B4-BE49-F238E27FC236}">
                      <a16:creationId xmlns:a16="http://schemas.microsoft.com/office/drawing/2014/main" id="{CBBFE663-A444-1248-9AF1-662682207A94}"/>
                    </a:ext>
                  </a:extLst>
                </p:cNvPr>
                <p:cNvSpPr>
                  <a:spLocks/>
                </p:cNvSpPr>
                <p:nvPr/>
              </p:nvSpPr>
              <p:spPr bwMode="auto">
                <a:xfrm>
                  <a:off x="1441" y="2317"/>
                  <a:ext cx="94" cy="70"/>
                </a:xfrm>
                <a:custGeom>
                  <a:avLst/>
                  <a:gdLst>
                    <a:gd name="T0" fmla="*/ 0 w 21600"/>
                    <a:gd name="T1" fmla="*/ 0 h 30033"/>
                    <a:gd name="T2" fmla="*/ 0 w 21600"/>
                    <a:gd name="T3" fmla="*/ 0 h 30033"/>
                    <a:gd name="T4" fmla="*/ 0 w 21600"/>
                    <a:gd name="T5" fmla="*/ 0 h 30033"/>
                    <a:gd name="T6" fmla="*/ 0 60000 65536"/>
                    <a:gd name="T7" fmla="*/ 0 60000 65536"/>
                    <a:gd name="T8" fmla="*/ 0 60000 65536"/>
                    <a:gd name="T9" fmla="*/ 0 w 21600"/>
                    <a:gd name="T10" fmla="*/ 0 h 30033"/>
                    <a:gd name="T11" fmla="*/ 21600 w 21600"/>
                    <a:gd name="T12" fmla="*/ 30033 h 30033"/>
                  </a:gdLst>
                  <a:ahLst/>
                  <a:cxnLst>
                    <a:cxn ang="T6">
                      <a:pos x="T0" y="T1"/>
                    </a:cxn>
                    <a:cxn ang="T7">
                      <a:pos x="T2" y="T3"/>
                    </a:cxn>
                    <a:cxn ang="T8">
                      <a:pos x="T4" y="T5"/>
                    </a:cxn>
                  </a:cxnLst>
                  <a:rect l="T9" t="T10" r="T11" b="T12"/>
                  <a:pathLst>
                    <a:path w="21600" h="30033" fill="none" extrusionOk="0">
                      <a:moveTo>
                        <a:pt x="12778" y="0"/>
                      </a:moveTo>
                      <a:cubicBezTo>
                        <a:pt x="18324" y="4069"/>
                        <a:pt x="21600" y="10536"/>
                        <a:pt x="21600" y="17415"/>
                      </a:cubicBezTo>
                      <a:cubicBezTo>
                        <a:pt x="21600" y="21943"/>
                        <a:pt x="20176" y="26357"/>
                        <a:pt x="17531" y="30033"/>
                      </a:cubicBezTo>
                    </a:path>
                    <a:path w="21600" h="30033" stroke="0" extrusionOk="0">
                      <a:moveTo>
                        <a:pt x="12778" y="0"/>
                      </a:moveTo>
                      <a:cubicBezTo>
                        <a:pt x="18324" y="4069"/>
                        <a:pt x="21600" y="10536"/>
                        <a:pt x="21600" y="17415"/>
                      </a:cubicBezTo>
                      <a:cubicBezTo>
                        <a:pt x="21600" y="21943"/>
                        <a:pt x="20176" y="26357"/>
                        <a:pt x="17531" y="30033"/>
                      </a:cubicBezTo>
                      <a:lnTo>
                        <a:pt x="0" y="17415"/>
                      </a:lnTo>
                      <a:close/>
                    </a:path>
                  </a:pathLst>
                </a:custGeom>
                <a:solidFill>
                  <a:srgbClr val="99CC00"/>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96" name="Arc 133">
                  <a:extLst>
                    <a:ext uri="{FF2B5EF4-FFF2-40B4-BE49-F238E27FC236}">
                      <a16:creationId xmlns:a16="http://schemas.microsoft.com/office/drawing/2014/main" id="{0610BB50-0D27-8149-941F-0BA91CC02BB6}"/>
                    </a:ext>
                  </a:extLst>
                </p:cNvPr>
                <p:cNvSpPr>
                  <a:spLocks/>
                </p:cNvSpPr>
                <p:nvPr/>
              </p:nvSpPr>
              <p:spPr bwMode="auto">
                <a:xfrm>
                  <a:off x="1406" y="2385"/>
                  <a:ext cx="115" cy="103"/>
                </a:xfrm>
                <a:custGeom>
                  <a:avLst/>
                  <a:gdLst>
                    <a:gd name="T0" fmla="*/ 0 w 28630"/>
                    <a:gd name="T1" fmla="*/ 0 h 29390"/>
                    <a:gd name="T2" fmla="*/ 0 w 28630"/>
                    <a:gd name="T3" fmla="*/ 0 h 29390"/>
                    <a:gd name="T4" fmla="*/ 0 w 28630"/>
                    <a:gd name="T5" fmla="*/ 0 h 29390"/>
                    <a:gd name="T6" fmla="*/ 0 60000 65536"/>
                    <a:gd name="T7" fmla="*/ 0 60000 65536"/>
                    <a:gd name="T8" fmla="*/ 0 60000 65536"/>
                    <a:gd name="T9" fmla="*/ 0 w 28630"/>
                    <a:gd name="T10" fmla="*/ 0 h 29390"/>
                    <a:gd name="T11" fmla="*/ 28630 w 28630"/>
                    <a:gd name="T12" fmla="*/ 29390 h 29390"/>
                  </a:gdLst>
                  <a:ahLst/>
                  <a:cxnLst>
                    <a:cxn ang="T6">
                      <a:pos x="T0" y="T1"/>
                    </a:cxn>
                    <a:cxn ang="T7">
                      <a:pos x="T2" y="T3"/>
                    </a:cxn>
                    <a:cxn ang="T8">
                      <a:pos x="T4" y="T5"/>
                    </a:cxn>
                  </a:cxnLst>
                  <a:rect l="T9" t="T10" r="T11" b="T12"/>
                  <a:pathLst>
                    <a:path w="28630" h="29390" fill="none" extrusionOk="0">
                      <a:moveTo>
                        <a:pt x="27176" y="-1"/>
                      </a:moveTo>
                      <a:cubicBezTo>
                        <a:pt x="28137" y="2484"/>
                        <a:pt x="28630" y="5125"/>
                        <a:pt x="28630" y="7790"/>
                      </a:cubicBezTo>
                      <a:cubicBezTo>
                        <a:pt x="28630" y="19719"/>
                        <a:pt x="18959" y="29390"/>
                        <a:pt x="7030" y="29390"/>
                      </a:cubicBezTo>
                      <a:cubicBezTo>
                        <a:pt x="4637" y="29390"/>
                        <a:pt x="2262" y="28992"/>
                        <a:pt x="0" y="28213"/>
                      </a:cubicBezTo>
                    </a:path>
                    <a:path w="28630" h="29390" stroke="0" extrusionOk="0">
                      <a:moveTo>
                        <a:pt x="27176" y="-1"/>
                      </a:moveTo>
                      <a:cubicBezTo>
                        <a:pt x="28137" y="2484"/>
                        <a:pt x="28630" y="5125"/>
                        <a:pt x="28630" y="7790"/>
                      </a:cubicBezTo>
                      <a:cubicBezTo>
                        <a:pt x="28630" y="19719"/>
                        <a:pt x="18959" y="29390"/>
                        <a:pt x="7030" y="29390"/>
                      </a:cubicBezTo>
                      <a:cubicBezTo>
                        <a:pt x="4637" y="29390"/>
                        <a:pt x="2262" y="28992"/>
                        <a:pt x="0" y="28213"/>
                      </a:cubicBezTo>
                      <a:lnTo>
                        <a:pt x="7030" y="7790"/>
                      </a:lnTo>
                      <a:close/>
                    </a:path>
                  </a:pathLst>
                </a:custGeom>
                <a:solidFill>
                  <a:srgbClr val="99CC00"/>
                </a:solidFill>
                <a:ln w="12700" cap="rnd">
                  <a:solidFill>
                    <a:srgbClr val="496164"/>
                  </a:solidFill>
                  <a:round/>
                  <a:headEnd/>
                  <a:tailEnd/>
                </a:ln>
              </p:spPr>
              <p:txBody>
                <a:bodyPr wrap="none" lIns="42991" tIns="21502" rIns="42991" bIns="2150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grpSp>
      <p:sp>
        <p:nvSpPr>
          <p:cNvPr id="96268" name="Line 134">
            <a:extLst>
              <a:ext uri="{FF2B5EF4-FFF2-40B4-BE49-F238E27FC236}">
                <a16:creationId xmlns:a16="http://schemas.microsoft.com/office/drawing/2014/main" id="{9AF98EE0-04DC-6443-B2DC-205677779A85}"/>
              </a:ext>
            </a:extLst>
          </p:cNvPr>
          <p:cNvSpPr>
            <a:spLocks noChangeShapeType="1"/>
          </p:cNvSpPr>
          <p:nvPr/>
        </p:nvSpPr>
        <p:spPr bwMode="auto">
          <a:xfrm flipH="1" flipV="1">
            <a:off x="2819400" y="1981200"/>
            <a:ext cx="2058988" cy="457200"/>
          </a:xfrm>
          <a:prstGeom prst="line">
            <a:avLst/>
          </a:prstGeom>
          <a:noFill/>
          <a:ln w="25400">
            <a:solidFill>
              <a:srgbClr val="008000"/>
            </a:solidFill>
            <a:round/>
            <a:headEnd type="none" w="sm" len="sm"/>
            <a:tailEnd type="none" w="sm" len="sm"/>
          </a:ln>
          <a:extLst>
            <a:ext uri="{909E8E84-426E-40DD-AFC4-6F175D3DCCD1}">
              <a14:hiddenFill xmlns:a14="http://schemas.microsoft.com/office/drawing/2010/main">
                <a:noFill/>
              </a14:hiddenFill>
            </a:ext>
          </a:extLst>
        </p:spPr>
        <p:txBody>
          <a:bodyPr lIns="42991" tIns="21502" rIns="42991" bIns="21502">
            <a:spAutoFit/>
          </a:bodyPr>
          <a:lstStyle/>
          <a:p>
            <a:endParaRPr lang="en-US"/>
          </a:p>
        </p:txBody>
      </p:sp>
      <p:sp>
        <p:nvSpPr>
          <p:cNvPr id="96269" name="Rectangle 135">
            <a:extLst>
              <a:ext uri="{FF2B5EF4-FFF2-40B4-BE49-F238E27FC236}">
                <a16:creationId xmlns:a16="http://schemas.microsoft.com/office/drawing/2014/main" id="{7F5DFFFB-3CE5-7245-8EF4-F0B2911C7845}"/>
              </a:ext>
            </a:extLst>
          </p:cNvPr>
          <p:cNvSpPr>
            <a:spLocks noChangeArrowheads="1"/>
          </p:cNvSpPr>
          <p:nvPr/>
        </p:nvSpPr>
        <p:spPr bwMode="auto">
          <a:xfrm>
            <a:off x="4878388" y="2057400"/>
            <a:ext cx="323850"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2986" tIns="21500" rIns="42986" bIns="21500">
            <a:spAutoFit/>
          </a:bodyPr>
          <a:lstStyle>
            <a:lvl1pPr defTabSz="957263"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57263"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GB" altLang="nb-NO" sz="1400" b="1">
                <a:solidFill>
                  <a:schemeClr val="accent2"/>
                </a:solidFill>
              </a:rPr>
              <a:t>PE</a:t>
            </a:r>
          </a:p>
        </p:txBody>
      </p:sp>
      <p:sp>
        <p:nvSpPr>
          <p:cNvPr id="96270" name="Rectangle 136">
            <a:extLst>
              <a:ext uri="{FF2B5EF4-FFF2-40B4-BE49-F238E27FC236}">
                <a16:creationId xmlns:a16="http://schemas.microsoft.com/office/drawing/2014/main" id="{433F9E87-26DD-004B-B5F4-CDAA55484D83}"/>
              </a:ext>
            </a:extLst>
          </p:cNvPr>
          <p:cNvSpPr>
            <a:spLocks noChangeArrowheads="1"/>
          </p:cNvSpPr>
          <p:nvPr/>
        </p:nvSpPr>
        <p:spPr bwMode="auto">
          <a:xfrm>
            <a:off x="2668588" y="2395538"/>
            <a:ext cx="333375" cy="25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42986" tIns="21500" rIns="42986" bIns="21500">
            <a:spAutoFit/>
          </a:bodyPr>
          <a:lstStyle>
            <a:lvl1pPr defTabSz="957263"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957263"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GB" altLang="nb-NO" sz="1400" b="1">
                <a:solidFill>
                  <a:schemeClr val="accent2"/>
                </a:solidFill>
              </a:rPr>
              <a:t>CE</a:t>
            </a:r>
          </a:p>
        </p:txBody>
      </p:sp>
      <p:sp>
        <p:nvSpPr>
          <p:cNvPr id="96271" name="Line 137">
            <a:extLst>
              <a:ext uri="{FF2B5EF4-FFF2-40B4-BE49-F238E27FC236}">
                <a16:creationId xmlns:a16="http://schemas.microsoft.com/office/drawing/2014/main" id="{F31A2105-2F81-E34E-BF99-C9DE3DA6F1B7}"/>
              </a:ext>
            </a:extLst>
          </p:cNvPr>
          <p:cNvSpPr>
            <a:spLocks noChangeShapeType="1"/>
          </p:cNvSpPr>
          <p:nvPr/>
        </p:nvSpPr>
        <p:spPr bwMode="auto">
          <a:xfrm flipH="1">
            <a:off x="2819400" y="2514600"/>
            <a:ext cx="1981200" cy="228600"/>
          </a:xfrm>
          <a:prstGeom prst="line">
            <a:avLst/>
          </a:prstGeom>
          <a:noFill/>
          <a:ln w="25400">
            <a:solidFill>
              <a:srgbClr val="0099FF"/>
            </a:solidFill>
            <a:round/>
            <a:headEnd type="none" w="sm" len="sm"/>
            <a:tailEnd type="none" w="sm" len="sm"/>
          </a:ln>
          <a:extLst>
            <a:ext uri="{909E8E84-426E-40DD-AFC4-6F175D3DCCD1}">
              <a14:hiddenFill xmlns:a14="http://schemas.microsoft.com/office/drawing/2010/main">
                <a:noFill/>
              </a14:hiddenFill>
            </a:ext>
          </a:extLst>
        </p:spPr>
        <p:txBody>
          <a:bodyPr lIns="42991" tIns="21502" rIns="42991" bIns="21502">
            <a:spAutoFit/>
          </a:bodyPr>
          <a:lstStyle/>
          <a:p>
            <a:endParaRPr lang="en-US"/>
          </a:p>
        </p:txBody>
      </p:sp>
      <p:pic>
        <p:nvPicPr>
          <p:cNvPr id="96272" name="Picture 138">
            <a:extLst>
              <a:ext uri="{FF2B5EF4-FFF2-40B4-BE49-F238E27FC236}">
                <a16:creationId xmlns:a16="http://schemas.microsoft.com/office/drawing/2014/main" id="{80F2E6E5-BA8F-0E44-99AF-3B18791AA350}"/>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806950" y="2298700"/>
            <a:ext cx="631825" cy="37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6273" name="Rectangle 139">
            <a:extLst>
              <a:ext uri="{FF2B5EF4-FFF2-40B4-BE49-F238E27FC236}">
                <a16:creationId xmlns:a16="http://schemas.microsoft.com/office/drawing/2014/main" id="{8C633AC0-9E79-B04F-9652-9B255DC602B0}"/>
              </a:ext>
            </a:extLst>
          </p:cNvPr>
          <p:cNvSpPr>
            <a:spLocks noChangeArrowheads="1"/>
          </p:cNvSpPr>
          <p:nvPr/>
        </p:nvSpPr>
        <p:spPr bwMode="auto">
          <a:xfrm>
            <a:off x="4648200" y="2590800"/>
            <a:ext cx="130175" cy="158750"/>
          </a:xfrm>
          <a:prstGeom prst="rect">
            <a:avLst/>
          </a:prstGeom>
          <a:solidFill>
            <a:srgbClr val="0099FF"/>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74" name="Rectangle 140">
            <a:extLst>
              <a:ext uri="{FF2B5EF4-FFF2-40B4-BE49-F238E27FC236}">
                <a16:creationId xmlns:a16="http://schemas.microsoft.com/office/drawing/2014/main" id="{6BAB6FD0-1460-FA44-BF41-25FBA7F56A4F}"/>
              </a:ext>
            </a:extLst>
          </p:cNvPr>
          <p:cNvSpPr>
            <a:spLocks noChangeArrowheads="1"/>
          </p:cNvSpPr>
          <p:nvPr/>
        </p:nvSpPr>
        <p:spPr bwMode="auto">
          <a:xfrm>
            <a:off x="4648200" y="2133600"/>
            <a:ext cx="130175" cy="158750"/>
          </a:xfrm>
          <a:prstGeom prst="rect">
            <a:avLst/>
          </a:prstGeom>
          <a:solidFill>
            <a:srgbClr val="0080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75" name="Rectangle 141" descr="Narrow horizontal">
            <a:extLst>
              <a:ext uri="{FF2B5EF4-FFF2-40B4-BE49-F238E27FC236}">
                <a16:creationId xmlns:a16="http://schemas.microsoft.com/office/drawing/2014/main" id="{BB17AB6C-FAE4-654B-A723-865584421414}"/>
              </a:ext>
            </a:extLst>
          </p:cNvPr>
          <p:cNvSpPr>
            <a:spLocks noChangeArrowheads="1"/>
          </p:cNvSpPr>
          <p:nvPr/>
        </p:nvSpPr>
        <p:spPr bwMode="auto">
          <a:xfrm>
            <a:off x="5510213" y="2386013"/>
            <a:ext cx="166687" cy="158750"/>
          </a:xfrm>
          <a:prstGeom prst="rect">
            <a:avLst/>
          </a:prstGeom>
          <a:blipFill dpi="0" rotWithShape="0">
            <a:blip r:embed="rId3"/>
            <a:srcRect/>
            <a:tile tx="0" ty="0" sx="100000" sy="100000" flip="none" algn="tl"/>
          </a:blipFill>
          <a:ln w="1270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6276" name="Line 142">
            <a:extLst>
              <a:ext uri="{FF2B5EF4-FFF2-40B4-BE49-F238E27FC236}">
                <a16:creationId xmlns:a16="http://schemas.microsoft.com/office/drawing/2014/main" id="{2345F007-98EA-B44D-9647-EFF3318EC08C}"/>
              </a:ext>
            </a:extLst>
          </p:cNvPr>
          <p:cNvSpPr>
            <a:spLocks noChangeShapeType="1"/>
          </p:cNvSpPr>
          <p:nvPr/>
        </p:nvSpPr>
        <p:spPr bwMode="auto">
          <a:xfrm flipV="1">
            <a:off x="3048000" y="2514600"/>
            <a:ext cx="1374775" cy="138113"/>
          </a:xfrm>
          <a:prstGeom prst="line">
            <a:avLst/>
          </a:prstGeom>
          <a:noFill/>
          <a:ln w="254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6277" name="Line 143">
            <a:extLst>
              <a:ext uri="{FF2B5EF4-FFF2-40B4-BE49-F238E27FC236}">
                <a16:creationId xmlns:a16="http://schemas.microsoft.com/office/drawing/2014/main" id="{B31A5B57-FA3E-4941-9CEF-D8F3EDE025C1}"/>
              </a:ext>
            </a:extLst>
          </p:cNvPr>
          <p:cNvSpPr>
            <a:spLocks noChangeShapeType="1"/>
          </p:cNvSpPr>
          <p:nvPr/>
        </p:nvSpPr>
        <p:spPr bwMode="auto">
          <a:xfrm>
            <a:off x="3276600" y="1981200"/>
            <a:ext cx="1243013" cy="269875"/>
          </a:xfrm>
          <a:prstGeom prst="line">
            <a:avLst/>
          </a:prstGeom>
          <a:noFill/>
          <a:ln w="254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6278" name="Text Box 144">
            <a:extLst>
              <a:ext uri="{FF2B5EF4-FFF2-40B4-BE49-F238E27FC236}">
                <a16:creationId xmlns:a16="http://schemas.microsoft.com/office/drawing/2014/main" id="{C051B637-3B0D-CE48-991F-BAE83B053F27}"/>
              </a:ext>
            </a:extLst>
          </p:cNvPr>
          <p:cNvSpPr txBox="1">
            <a:spLocks noChangeArrowheads="1"/>
          </p:cNvSpPr>
          <p:nvPr/>
        </p:nvSpPr>
        <p:spPr bwMode="auto">
          <a:xfrm>
            <a:off x="1176338" y="2609850"/>
            <a:ext cx="11430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16" tIns="36508" rIns="73016" bIns="3650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400" b="1"/>
              <a:t>VPN 2</a:t>
            </a:r>
          </a:p>
        </p:txBody>
      </p:sp>
      <p:sp>
        <p:nvSpPr>
          <p:cNvPr id="96279" name="Text Box 145">
            <a:extLst>
              <a:ext uri="{FF2B5EF4-FFF2-40B4-BE49-F238E27FC236}">
                <a16:creationId xmlns:a16="http://schemas.microsoft.com/office/drawing/2014/main" id="{64BBA478-D03B-7E4D-98CD-48F81F3A7E59}"/>
              </a:ext>
            </a:extLst>
          </p:cNvPr>
          <p:cNvSpPr txBox="1">
            <a:spLocks noChangeArrowheads="1"/>
          </p:cNvSpPr>
          <p:nvPr/>
        </p:nvSpPr>
        <p:spPr bwMode="auto">
          <a:xfrm>
            <a:off x="1219200" y="1828800"/>
            <a:ext cx="1143000" cy="28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16" tIns="36508" rIns="73016" bIns="36508">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400" b="1"/>
              <a:t>VPN 1</a:t>
            </a:r>
          </a:p>
        </p:txBody>
      </p:sp>
      <p:sp>
        <p:nvSpPr>
          <p:cNvPr id="96280" name="Line 146">
            <a:extLst>
              <a:ext uri="{FF2B5EF4-FFF2-40B4-BE49-F238E27FC236}">
                <a16:creationId xmlns:a16="http://schemas.microsoft.com/office/drawing/2014/main" id="{CFD071A3-8A24-484E-B553-BD79FC8DE1C6}"/>
              </a:ext>
            </a:extLst>
          </p:cNvPr>
          <p:cNvSpPr>
            <a:spLocks noChangeShapeType="1"/>
          </p:cNvSpPr>
          <p:nvPr/>
        </p:nvSpPr>
        <p:spPr bwMode="auto">
          <a:xfrm>
            <a:off x="5715000" y="2590800"/>
            <a:ext cx="496888" cy="112713"/>
          </a:xfrm>
          <a:prstGeom prst="line">
            <a:avLst/>
          </a:prstGeom>
          <a:noFill/>
          <a:ln w="254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6281" name="Line 147">
            <a:extLst>
              <a:ext uri="{FF2B5EF4-FFF2-40B4-BE49-F238E27FC236}">
                <a16:creationId xmlns:a16="http://schemas.microsoft.com/office/drawing/2014/main" id="{903623DE-EA29-524D-8DA4-39AD21110503}"/>
              </a:ext>
            </a:extLst>
          </p:cNvPr>
          <p:cNvSpPr>
            <a:spLocks noChangeShapeType="1"/>
          </p:cNvSpPr>
          <p:nvPr/>
        </p:nvSpPr>
        <p:spPr bwMode="auto">
          <a:xfrm flipV="1">
            <a:off x="5715000" y="2286000"/>
            <a:ext cx="457200" cy="76200"/>
          </a:xfrm>
          <a:prstGeom prst="line">
            <a:avLst/>
          </a:prstGeom>
          <a:noFill/>
          <a:ln w="254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96282" name="Text Box 148">
            <a:extLst>
              <a:ext uri="{FF2B5EF4-FFF2-40B4-BE49-F238E27FC236}">
                <a16:creationId xmlns:a16="http://schemas.microsoft.com/office/drawing/2014/main" id="{9CBB8602-7759-9B40-A939-88069259D7C5}"/>
              </a:ext>
            </a:extLst>
          </p:cNvPr>
          <p:cNvSpPr txBox="1">
            <a:spLocks noChangeArrowheads="1"/>
          </p:cNvSpPr>
          <p:nvPr/>
        </p:nvSpPr>
        <p:spPr bwMode="auto">
          <a:xfrm>
            <a:off x="6096000" y="2349500"/>
            <a:ext cx="1978025" cy="284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type="none" w="sm" len="sm"/>
                <a:tailEnd type="none" w="sm" len="sm"/>
              </a14:hiddenLine>
            </a:ext>
          </a:extLst>
        </p:spPr>
        <p:txBody>
          <a:bodyPr wrap="none" lIns="91429" tIns="45715" rIns="91429" bIns="45715"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30000"/>
              </a:spcBef>
              <a:buClr>
                <a:srgbClr val="FF555D"/>
              </a:buClr>
              <a:buFont typeface="Arial" panose="020B0604020202020204" pitchFamily="34" charset="0"/>
              <a:buChar char=" "/>
            </a:pPr>
            <a:r>
              <a:rPr lang="en-GB" altLang="nb-NO" sz="1400" b="1"/>
              <a:t>MPLS Backbone IGP</a:t>
            </a:r>
          </a:p>
        </p:txBody>
      </p:sp>
      <p:pic>
        <p:nvPicPr>
          <p:cNvPr id="96283" name="Picture 149">
            <a:extLst>
              <a:ext uri="{FF2B5EF4-FFF2-40B4-BE49-F238E27FC236}">
                <a16:creationId xmlns:a16="http://schemas.microsoft.com/office/drawing/2014/main" id="{C4E6FE62-81E4-284C-9FB2-61EDC85692F3}"/>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54263" y="2636838"/>
            <a:ext cx="484187" cy="280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6284" name="Picture 150">
            <a:extLst>
              <a:ext uri="{FF2B5EF4-FFF2-40B4-BE49-F238E27FC236}">
                <a16:creationId xmlns:a16="http://schemas.microsoft.com/office/drawing/2014/main" id="{621DC690-7361-2F4E-8FA5-39B70BF6CFE1}"/>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41563" y="1879600"/>
            <a:ext cx="485775" cy="27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wipe dir="r"/>
  </p:transition>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97282" name="Group 2">
            <a:extLst>
              <a:ext uri="{FF2B5EF4-FFF2-40B4-BE49-F238E27FC236}">
                <a16:creationId xmlns:a16="http://schemas.microsoft.com/office/drawing/2014/main" id="{8437EAB4-92EB-0C4C-A977-BC9F772F0E9C}"/>
              </a:ext>
            </a:extLst>
          </p:cNvPr>
          <p:cNvGrpSpPr>
            <a:grpSpLocks/>
          </p:cNvGrpSpPr>
          <p:nvPr/>
        </p:nvGrpSpPr>
        <p:grpSpPr bwMode="auto">
          <a:xfrm>
            <a:off x="1219200" y="1524000"/>
            <a:ext cx="6705600" cy="3581400"/>
            <a:chOff x="768" y="768"/>
            <a:chExt cx="4224" cy="2208"/>
          </a:xfrm>
        </p:grpSpPr>
        <p:sp>
          <p:nvSpPr>
            <p:cNvPr id="97377" name="Line 3">
              <a:extLst>
                <a:ext uri="{FF2B5EF4-FFF2-40B4-BE49-F238E27FC236}">
                  <a16:creationId xmlns:a16="http://schemas.microsoft.com/office/drawing/2014/main" id="{27518739-D37F-F54D-BF5B-C0D2C005BD65}"/>
                </a:ext>
              </a:extLst>
            </p:cNvPr>
            <p:cNvSpPr>
              <a:spLocks noChangeShapeType="1"/>
            </p:cNvSpPr>
            <p:nvPr/>
          </p:nvSpPr>
          <p:spPr bwMode="auto">
            <a:xfrm>
              <a:off x="1440"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78" name="Line 4">
              <a:extLst>
                <a:ext uri="{FF2B5EF4-FFF2-40B4-BE49-F238E27FC236}">
                  <a16:creationId xmlns:a16="http://schemas.microsoft.com/office/drawing/2014/main" id="{F8610C93-0E24-E040-95EC-CBBB4F84DBD6}"/>
                </a:ext>
              </a:extLst>
            </p:cNvPr>
            <p:cNvSpPr>
              <a:spLocks noChangeShapeType="1"/>
            </p:cNvSpPr>
            <p:nvPr/>
          </p:nvSpPr>
          <p:spPr bwMode="auto">
            <a:xfrm>
              <a:off x="4320"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79" name="Line 5">
              <a:extLst>
                <a:ext uri="{FF2B5EF4-FFF2-40B4-BE49-F238E27FC236}">
                  <a16:creationId xmlns:a16="http://schemas.microsoft.com/office/drawing/2014/main" id="{0CD9A7C6-E60F-A84F-AC40-D926FDE2885A}"/>
                </a:ext>
              </a:extLst>
            </p:cNvPr>
            <p:cNvSpPr>
              <a:spLocks noChangeShapeType="1"/>
            </p:cNvSpPr>
            <p:nvPr/>
          </p:nvSpPr>
          <p:spPr bwMode="auto">
            <a:xfrm>
              <a:off x="768"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80" name="Line 6">
              <a:extLst>
                <a:ext uri="{FF2B5EF4-FFF2-40B4-BE49-F238E27FC236}">
                  <a16:creationId xmlns:a16="http://schemas.microsoft.com/office/drawing/2014/main" id="{4FD2D54C-3BD8-064A-9E1E-2297DE76FF62}"/>
                </a:ext>
              </a:extLst>
            </p:cNvPr>
            <p:cNvSpPr>
              <a:spLocks noChangeShapeType="1"/>
            </p:cNvSpPr>
            <p:nvPr/>
          </p:nvSpPr>
          <p:spPr bwMode="auto">
            <a:xfrm>
              <a:off x="4992" y="768"/>
              <a:ext cx="0" cy="2208"/>
            </a:xfrm>
            <a:prstGeom prst="line">
              <a:avLst/>
            </a:prstGeom>
            <a:noFill/>
            <a:ln w="25400">
              <a:solidFill>
                <a:schemeClr val="tx1"/>
              </a:solidFill>
              <a:prstDash val="dash"/>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sp>
        <p:nvSpPr>
          <p:cNvPr id="97283" name="Rectangle 7">
            <a:extLst>
              <a:ext uri="{FF2B5EF4-FFF2-40B4-BE49-F238E27FC236}">
                <a16:creationId xmlns:a16="http://schemas.microsoft.com/office/drawing/2014/main" id="{F22E02E7-FC2B-4C41-9F60-54E9CD8FA29D}"/>
              </a:ext>
            </a:extLst>
          </p:cNvPr>
          <p:cNvSpPr>
            <a:spLocks noGrp="1" noChangeArrowheads="1"/>
          </p:cNvSpPr>
          <p:nvPr>
            <p:ph type="title"/>
          </p:nvPr>
        </p:nvSpPr>
        <p:spPr>
          <a:xfrm>
            <a:off x="793750" y="0"/>
            <a:ext cx="7435850" cy="838200"/>
          </a:xfrm>
        </p:spPr>
        <p:txBody>
          <a:bodyPr/>
          <a:lstStyle/>
          <a:p>
            <a:pPr eaLnBrk="1" hangingPunct="1"/>
            <a:r>
              <a:rPr lang="en-US" altLang="nb-NO" dirty="0"/>
              <a:t>VPN Route Distribution</a:t>
            </a:r>
          </a:p>
        </p:txBody>
      </p:sp>
      <p:sp>
        <p:nvSpPr>
          <p:cNvPr id="97284" name="Rectangle 8">
            <a:extLst>
              <a:ext uri="{FF2B5EF4-FFF2-40B4-BE49-F238E27FC236}">
                <a16:creationId xmlns:a16="http://schemas.microsoft.com/office/drawing/2014/main" id="{92F812F0-47F7-EB42-B623-7E6A63C95994}"/>
              </a:ext>
            </a:extLst>
          </p:cNvPr>
          <p:cNvSpPr>
            <a:spLocks noGrp="1" noChangeArrowheads="1"/>
          </p:cNvSpPr>
          <p:nvPr>
            <p:ph type="body" idx="1"/>
          </p:nvPr>
        </p:nvSpPr>
        <p:spPr>
          <a:xfrm>
            <a:off x="655638" y="5334000"/>
            <a:ext cx="7878762" cy="1295400"/>
          </a:xfrm>
        </p:spPr>
        <p:txBody>
          <a:bodyPr/>
          <a:lstStyle/>
          <a:p>
            <a:pPr eaLnBrk="1" hangingPunct="1"/>
            <a:r>
              <a:rPr lang="en-US" altLang="nb-NO" sz="2000"/>
              <a:t>Full mesh of BGP sessions among all PE routers</a:t>
            </a:r>
          </a:p>
          <a:p>
            <a:pPr lvl="1" indent="0" eaLnBrk="1" hangingPunct="1"/>
            <a:r>
              <a:rPr lang="en-US" altLang="nb-NO" sz="1800">
                <a:ea typeface="ＭＳ Ｐゴシック" panose="020B0600070205080204" pitchFamily="34" charset="-128"/>
              </a:rPr>
              <a:t>Multi-Protocol BGP extensions (MP-iBGP)</a:t>
            </a:r>
          </a:p>
          <a:p>
            <a:pPr lvl="1" indent="0" eaLnBrk="1" hangingPunct="1"/>
            <a:r>
              <a:rPr lang="en-US" altLang="nb-NO" sz="1800">
                <a:ea typeface="ＭＳ Ｐゴシック" panose="020B0600070205080204" pitchFamily="34" charset="-128"/>
              </a:rPr>
              <a:t>Typically BGP Route Reflector (RR) used for improved scalability</a:t>
            </a:r>
          </a:p>
        </p:txBody>
      </p:sp>
      <p:sp>
        <p:nvSpPr>
          <p:cNvPr id="97285" name="Rectangle 9">
            <a:extLst>
              <a:ext uri="{FF2B5EF4-FFF2-40B4-BE49-F238E27FC236}">
                <a16:creationId xmlns:a16="http://schemas.microsoft.com/office/drawing/2014/main" id="{5E7D9842-F08C-B84A-8296-0AFBE4152296}"/>
              </a:ext>
            </a:extLst>
          </p:cNvPr>
          <p:cNvSpPr>
            <a:spLocks noChangeArrowheads="1"/>
          </p:cNvSpPr>
          <p:nvPr/>
        </p:nvSpPr>
        <p:spPr bwMode="auto">
          <a:xfrm>
            <a:off x="655638" y="5029200"/>
            <a:ext cx="7878762"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lstStyle>
            <a:lvl1pPr marL="236538" indent="-236538"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5000"/>
              </a:lnSpc>
              <a:spcBef>
                <a:spcPct val="50000"/>
              </a:spcBef>
              <a:buClr>
                <a:schemeClr val="tx2"/>
              </a:buClr>
              <a:buSzPct val="100000"/>
              <a:buFont typeface="Wingdings" pitchFamily="2" charset="2"/>
              <a:buChar char="§"/>
            </a:pPr>
            <a:endParaRPr lang="nb-NO" altLang="nb-NO" sz="1800"/>
          </a:p>
        </p:txBody>
      </p:sp>
      <p:sp>
        <p:nvSpPr>
          <p:cNvPr id="97286" name="Rectangle 10">
            <a:extLst>
              <a:ext uri="{FF2B5EF4-FFF2-40B4-BE49-F238E27FC236}">
                <a16:creationId xmlns:a16="http://schemas.microsoft.com/office/drawing/2014/main" id="{A28CCFE7-D78D-C74D-8609-BA0A22AFA52A}"/>
              </a:ext>
            </a:extLst>
          </p:cNvPr>
          <p:cNvSpPr>
            <a:spLocks noChangeArrowheads="1"/>
          </p:cNvSpPr>
          <p:nvPr/>
        </p:nvSpPr>
        <p:spPr bwMode="auto">
          <a:xfrm>
            <a:off x="2286000" y="1524000"/>
            <a:ext cx="4572000" cy="3581400"/>
          </a:xfrm>
          <a:prstGeom prst="rect">
            <a:avLst/>
          </a:prstGeom>
          <a:solidFill>
            <a:srgbClr val="FFFF99">
              <a:alpha val="54901"/>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1800"/>
          </a:p>
        </p:txBody>
      </p:sp>
      <p:pic>
        <p:nvPicPr>
          <p:cNvPr id="97287" name="Picture 11">
            <a:extLst>
              <a:ext uri="{FF2B5EF4-FFF2-40B4-BE49-F238E27FC236}">
                <a16:creationId xmlns:a16="http://schemas.microsoft.com/office/drawing/2014/main" id="{37C63B16-77FA-1542-A4D6-5F1EA908A390}"/>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9800" y="2120900"/>
            <a:ext cx="4495800" cy="260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288" name="Line 12">
            <a:extLst>
              <a:ext uri="{FF2B5EF4-FFF2-40B4-BE49-F238E27FC236}">
                <a16:creationId xmlns:a16="http://schemas.microsoft.com/office/drawing/2014/main" id="{0B27DFE5-224F-9F4E-B750-004CC992BBEF}"/>
              </a:ext>
            </a:extLst>
          </p:cNvPr>
          <p:cNvSpPr>
            <a:spLocks noChangeShapeType="1"/>
          </p:cNvSpPr>
          <p:nvPr/>
        </p:nvSpPr>
        <p:spPr bwMode="auto">
          <a:xfrm>
            <a:off x="2590800" y="3111500"/>
            <a:ext cx="12192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89" name="Line 13">
            <a:extLst>
              <a:ext uri="{FF2B5EF4-FFF2-40B4-BE49-F238E27FC236}">
                <a16:creationId xmlns:a16="http://schemas.microsoft.com/office/drawing/2014/main" id="{93F532E9-48B4-A847-AC69-5DA6AA27AA32}"/>
              </a:ext>
            </a:extLst>
          </p:cNvPr>
          <p:cNvSpPr>
            <a:spLocks noChangeShapeType="1"/>
          </p:cNvSpPr>
          <p:nvPr/>
        </p:nvSpPr>
        <p:spPr bwMode="auto">
          <a:xfrm>
            <a:off x="5334000" y="31115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0" name="Line 14">
            <a:extLst>
              <a:ext uri="{FF2B5EF4-FFF2-40B4-BE49-F238E27FC236}">
                <a16:creationId xmlns:a16="http://schemas.microsoft.com/office/drawing/2014/main" id="{BA2BD72F-F032-DE42-B0A6-FFA92BF414F3}"/>
              </a:ext>
            </a:extLst>
          </p:cNvPr>
          <p:cNvSpPr>
            <a:spLocks noChangeShapeType="1"/>
          </p:cNvSpPr>
          <p:nvPr/>
        </p:nvSpPr>
        <p:spPr bwMode="auto">
          <a:xfrm>
            <a:off x="2514600" y="4102100"/>
            <a:ext cx="13716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1" name="Line 15">
            <a:extLst>
              <a:ext uri="{FF2B5EF4-FFF2-40B4-BE49-F238E27FC236}">
                <a16:creationId xmlns:a16="http://schemas.microsoft.com/office/drawing/2014/main" id="{80946717-D98D-8148-9A7D-49FD1AFC050B}"/>
              </a:ext>
            </a:extLst>
          </p:cNvPr>
          <p:cNvSpPr>
            <a:spLocks noChangeShapeType="1"/>
          </p:cNvSpPr>
          <p:nvPr/>
        </p:nvSpPr>
        <p:spPr bwMode="auto">
          <a:xfrm>
            <a:off x="5334000" y="4102100"/>
            <a:ext cx="11430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97292" name="Group 16">
            <a:extLst>
              <a:ext uri="{FF2B5EF4-FFF2-40B4-BE49-F238E27FC236}">
                <a16:creationId xmlns:a16="http://schemas.microsoft.com/office/drawing/2014/main" id="{01E7D9E5-9EB5-0F49-969E-6EFF91ED2804}"/>
              </a:ext>
            </a:extLst>
          </p:cNvPr>
          <p:cNvGrpSpPr>
            <a:grpSpLocks/>
          </p:cNvGrpSpPr>
          <p:nvPr/>
        </p:nvGrpSpPr>
        <p:grpSpPr bwMode="auto">
          <a:xfrm>
            <a:off x="3886200" y="3111500"/>
            <a:ext cx="1371600" cy="990600"/>
            <a:chOff x="2496" y="1632"/>
            <a:chExt cx="864" cy="624"/>
          </a:xfrm>
        </p:grpSpPr>
        <p:sp>
          <p:nvSpPr>
            <p:cNvPr id="97374" name="Rectangle 17">
              <a:extLst>
                <a:ext uri="{FF2B5EF4-FFF2-40B4-BE49-F238E27FC236}">
                  <a16:creationId xmlns:a16="http://schemas.microsoft.com/office/drawing/2014/main" id="{721F51D0-D53E-9647-8AD7-95AC37906F1E}"/>
                </a:ext>
              </a:extLst>
            </p:cNvPr>
            <p:cNvSpPr>
              <a:spLocks noChangeArrowheads="1"/>
            </p:cNvSpPr>
            <p:nvPr/>
          </p:nvSpPr>
          <p:spPr bwMode="auto">
            <a:xfrm>
              <a:off x="2496" y="1632"/>
              <a:ext cx="864" cy="624"/>
            </a:xfrm>
            <a:prstGeom prst="rect">
              <a:avLst/>
            </a:prstGeom>
            <a:noFill/>
            <a:ln w="222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7375" name="Line 18">
              <a:extLst>
                <a:ext uri="{FF2B5EF4-FFF2-40B4-BE49-F238E27FC236}">
                  <a16:creationId xmlns:a16="http://schemas.microsoft.com/office/drawing/2014/main" id="{CC057DF6-773B-864C-858E-4CF4D64B87F1}"/>
                </a:ext>
              </a:extLst>
            </p:cNvPr>
            <p:cNvSpPr>
              <a:spLocks noChangeShapeType="1"/>
            </p:cNvSpPr>
            <p:nvPr/>
          </p:nvSpPr>
          <p:spPr bwMode="auto">
            <a:xfrm flipV="1">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6" name="Line 19">
              <a:extLst>
                <a:ext uri="{FF2B5EF4-FFF2-40B4-BE49-F238E27FC236}">
                  <a16:creationId xmlns:a16="http://schemas.microsoft.com/office/drawing/2014/main" id="{7F182E2A-02CB-DE4B-B5D6-B83E8459125B}"/>
                </a:ext>
              </a:extLst>
            </p:cNvPr>
            <p:cNvSpPr>
              <a:spLocks noChangeShapeType="1"/>
            </p:cNvSpPr>
            <p:nvPr/>
          </p:nvSpPr>
          <p:spPr bwMode="auto">
            <a:xfrm>
              <a:off x="2496" y="1632"/>
              <a:ext cx="864" cy="624"/>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sp>
        <p:nvSpPr>
          <p:cNvPr id="97293" name="Line 20">
            <a:extLst>
              <a:ext uri="{FF2B5EF4-FFF2-40B4-BE49-F238E27FC236}">
                <a16:creationId xmlns:a16="http://schemas.microsoft.com/office/drawing/2014/main" id="{C1071317-8AD6-9247-815C-2463482F2E73}"/>
              </a:ext>
            </a:extLst>
          </p:cNvPr>
          <p:cNvSpPr>
            <a:spLocks noChangeShapeType="1"/>
          </p:cNvSpPr>
          <p:nvPr/>
        </p:nvSpPr>
        <p:spPr bwMode="auto">
          <a:xfrm>
            <a:off x="1371600" y="31115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4" name="Line 21">
            <a:extLst>
              <a:ext uri="{FF2B5EF4-FFF2-40B4-BE49-F238E27FC236}">
                <a16:creationId xmlns:a16="http://schemas.microsoft.com/office/drawing/2014/main" id="{E3D60E46-6A97-4C4C-981E-BD96A7E85B7A}"/>
              </a:ext>
            </a:extLst>
          </p:cNvPr>
          <p:cNvSpPr>
            <a:spLocks noChangeShapeType="1"/>
          </p:cNvSpPr>
          <p:nvPr/>
        </p:nvSpPr>
        <p:spPr bwMode="auto">
          <a:xfrm>
            <a:off x="1371600" y="41021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5" name="Line 22">
            <a:extLst>
              <a:ext uri="{FF2B5EF4-FFF2-40B4-BE49-F238E27FC236}">
                <a16:creationId xmlns:a16="http://schemas.microsoft.com/office/drawing/2014/main" id="{316663F6-7351-414C-941D-92218C347BC7}"/>
              </a:ext>
            </a:extLst>
          </p:cNvPr>
          <p:cNvSpPr>
            <a:spLocks noChangeShapeType="1"/>
          </p:cNvSpPr>
          <p:nvPr/>
        </p:nvSpPr>
        <p:spPr bwMode="auto">
          <a:xfrm>
            <a:off x="6858000" y="31115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296" name="Line 23">
            <a:extLst>
              <a:ext uri="{FF2B5EF4-FFF2-40B4-BE49-F238E27FC236}">
                <a16:creationId xmlns:a16="http://schemas.microsoft.com/office/drawing/2014/main" id="{B8A7268A-EB5B-3D41-A2AA-6E705B7CFE80}"/>
              </a:ext>
            </a:extLst>
          </p:cNvPr>
          <p:cNvSpPr>
            <a:spLocks noChangeShapeType="1"/>
          </p:cNvSpPr>
          <p:nvPr/>
        </p:nvSpPr>
        <p:spPr bwMode="auto">
          <a:xfrm>
            <a:off x="6858000" y="4102100"/>
            <a:ext cx="914400" cy="0"/>
          </a:xfrm>
          <a:prstGeom prst="line">
            <a:avLst/>
          </a:prstGeom>
          <a:noFill/>
          <a:ln w="25400">
            <a:solidFill>
              <a:schemeClr val="tx1"/>
            </a:solidFill>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nvGrpSpPr>
          <p:cNvPr id="97297" name="Group 24">
            <a:extLst>
              <a:ext uri="{FF2B5EF4-FFF2-40B4-BE49-F238E27FC236}">
                <a16:creationId xmlns:a16="http://schemas.microsoft.com/office/drawing/2014/main" id="{B846E602-DF81-1B4D-B69A-92E9C3711E07}"/>
              </a:ext>
            </a:extLst>
          </p:cNvPr>
          <p:cNvGrpSpPr>
            <a:grpSpLocks/>
          </p:cNvGrpSpPr>
          <p:nvPr/>
        </p:nvGrpSpPr>
        <p:grpSpPr bwMode="auto">
          <a:xfrm>
            <a:off x="2438400" y="3048000"/>
            <a:ext cx="3962400" cy="1981200"/>
            <a:chOff x="1536" y="1680"/>
            <a:chExt cx="2496" cy="1248"/>
          </a:xfrm>
        </p:grpSpPr>
        <p:grpSp>
          <p:nvGrpSpPr>
            <p:cNvPr id="97360" name="Group 25">
              <a:extLst>
                <a:ext uri="{FF2B5EF4-FFF2-40B4-BE49-F238E27FC236}">
                  <a16:creationId xmlns:a16="http://schemas.microsoft.com/office/drawing/2014/main" id="{FF7397F8-BFC3-554C-AE98-6C84E71DA87E}"/>
                </a:ext>
              </a:extLst>
            </p:cNvPr>
            <p:cNvGrpSpPr>
              <a:grpSpLocks/>
            </p:cNvGrpSpPr>
            <p:nvPr/>
          </p:nvGrpSpPr>
          <p:grpSpPr bwMode="auto">
            <a:xfrm>
              <a:off x="1728" y="1680"/>
              <a:ext cx="2304" cy="624"/>
              <a:chOff x="1728" y="1680"/>
              <a:chExt cx="2304" cy="624"/>
            </a:xfrm>
          </p:grpSpPr>
          <p:sp>
            <p:nvSpPr>
              <p:cNvPr id="97364" name="Line 26">
                <a:extLst>
                  <a:ext uri="{FF2B5EF4-FFF2-40B4-BE49-F238E27FC236}">
                    <a16:creationId xmlns:a16="http://schemas.microsoft.com/office/drawing/2014/main" id="{2D3324DC-FC5D-9847-BE9E-F405CA8BBA65}"/>
                  </a:ext>
                </a:extLst>
              </p:cNvPr>
              <p:cNvSpPr>
                <a:spLocks noChangeShapeType="1"/>
              </p:cNvSpPr>
              <p:nvPr/>
            </p:nvSpPr>
            <p:spPr bwMode="auto">
              <a:xfrm>
                <a:off x="1728"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5" name="Line 27">
                <a:extLst>
                  <a:ext uri="{FF2B5EF4-FFF2-40B4-BE49-F238E27FC236}">
                    <a16:creationId xmlns:a16="http://schemas.microsoft.com/office/drawing/2014/main" id="{B5C5EA20-EDCE-1240-B6BE-B67EBCA6B03B}"/>
                  </a:ext>
                </a:extLst>
              </p:cNvPr>
              <p:cNvSpPr>
                <a:spLocks noChangeShapeType="1"/>
              </p:cNvSpPr>
              <p:nvPr/>
            </p:nvSpPr>
            <p:spPr bwMode="auto">
              <a:xfrm>
                <a:off x="1728"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6" name="Line 28">
                <a:extLst>
                  <a:ext uri="{FF2B5EF4-FFF2-40B4-BE49-F238E27FC236}">
                    <a16:creationId xmlns:a16="http://schemas.microsoft.com/office/drawing/2014/main" id="{122888CA-4E02-3840-950D-15EE0D5B9B01}"/>
                  </a:ext>
                </a:extLst>
              </p:cNvPr>
              <p:cNvSpPr>
                <a:spLocks noChangeShapeType="1"/>
              </p:cNvSpPr>
              <p:nvPr/>
            </p:nvSpPr>
            <p:spPr bwMode="auto">
              <a:xfrm>
                <a:off x="2544" y="2304"/>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7" name="Line 29">
                <a:extLst>
                  <a:ext uri="{FF2B5EF4-FFF2-40B4-BE49-F238E27FC236}">
                    <a16:creationId xmlns:a16="http://schemas.microsoft.com/office/drawing/2014/main" id="{3CAA159F-1A9B-004C-AAFA-9392C0B552B8}"/>
                  </a:ext>
                </a:extLst>
              </p:cNvPr>
              <p:cNvSpPr>
                <a:spLocks noChangeShapeType="1"/>
              </p:cNvSpPr>
              <p:nvPr/>
            </p:nvSpPr>
            <p:spPr bwMode="auto">
              <a:xfrm>
                <a:off x="2544" y="1680"/>
                <a:ext cx="672"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8" name="Line 30">
                <a:extLst>
                  <a:ext uri="{FF2B5EF4-FFF2-40B4-BE49-F238E27FC236}">
                    <a16:creationId xmlns:a16="http://schemas.microsoft.com/office/drawing/2014/main" id="{872C7A83-BE39-2346-80E9-641D81BD7757}"/>
                  </a:ext>
                </a:extLst>
              </p:cNvPr>
              <p:cNvSpPr>
                <a:spLocks noChangeShapeType="1"/>
              </p:cNvSpPr>
              <p:nvPr/>
            </p:nvSpPr>
            <p:spPr bwMode="auto">
              <a:xfrm>
                <a:off x="3456" y="1680"/>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69" name="Line 31">
                <a:extLst>
                  <a:ext uri="{FF2B5EF4-FFF2-40B4-BE49-F238E27FC236}">
                    <a16:creationId xmlns:a16="http://schemas.microsoft.com/office/drawing/2014/main" id="{9705933A-3C8D-4B43-AFBF-8AD6C938252C}"/>
                  </a:ext>
                </a:extLst>
              </p:cNvPr>
              <p:cNvSpPr>
                <a:spLocks noChangeShapeType="1"/>
              </p:cNvSpPr>
              <p:nvPr/>
            </p:nvSpPr>
            <p:spPr bwMode="auto">
              <a:xfrm>
                <a:off x="3456" y="2304"/>
                <a:ext cx="576" cy="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0" name="Line 32">
                <a:extLst>
                  <a:ext uri="{FF2B5EF4-FFF2-40B4-BE49-F238E27FC236}">
                    <a16:creationId xmlns:a16="http://schemas.microsoft.com/office/drawing/2014/main" id="{66B775AF-2AF1-E148-AA7B-7DE9687E8DE3}"/>
                  </a:ext>
                </a:extLst>
              </p:cNvPr>
              <p:cNvSpPr>
                <a:spLocks noChangeShapeType="1"/>
              </p:cNvSpPr>
              <p:nvPr/>
            </p:nvSpPr>
            <p:spPr bwMode="auto">
              <a:xfrm flipV="1">
                <a:off x="240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1" name="Line 33">
                <a:extLst>
                  <a:ext uri="{FF2B5EF4-FFF2-40B4-BE49-F238E27FC236}">
                    <a16:creationId xmlns:a16="http://schemas.microsoft.com/office/drawing/2014/main" id="{1CBB4A4E-6A53-9541-BFCB-636CD8EA378A}"/>
                  </a:ext>
                </a:extLst>
              </p:cNvPr>
              <p:cNvSpPr>
                <a:spLocks noChangeShapeType="1"/>
              </p:cNvSpPr>
              <p:nvPr/>
            </p:nvSpPr>
            <p:spPr bwMode="auto">
              <a:xfrm flipV="1">
                <a:off x="3360" y="1824"/>
                <a:ext cx="0" cy="288"/>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2" name="Line 34">
                <a:extLst>
                  <a:ext uri="{FF2B5EF4-FFF2-40B4-BE49-F238E27FC236}">
                    <a16:creationId xmlns:a16="http://schemas.microsoft.com/office/drawing/2014/main" id="{B568C72B-B1E3-4441-A076-65586234043E}"/>
                  </a:ext>
                </a:extLst>
              </p:cNvPr>
              <p:cNvSpPr>
                <a:spLocks noChangeShapeType="1"/>
              </p:cNvSpPr>
              <p:nvPr/>
            </p:nvSpPr>
            <p:spPr bwMode="auto">
              <a:xfrm flipH="1" flipV="1">
                <a:off x="2592" y="1776"/>
                <a:ext cx="672" cy="480"/>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sp>
            <p:nvSpPr>
              <p:cNvPr id="97373" name="Line 35">
                <a:extLst>
                  <a:ext uri="{FF2B5EF4-FFF2-40B4-BE49-F238E27FC236}">
                    <a16:creationId xmlns:a16="http://schemas.microsoft.com/office/drawing/2014/main" id="{498F4F42-7C64-874F-B85A-60B636805525}"/>
                  </a:ext>
                </a:extLst>
              </p:cNvPr>
              <p:cNvSpPr>
                <a:spLocks noChangeShapeType="1"/>
              </p:cNvSpPr>
              <p:nvPr/>
            </p:nvSpPr>
            <p:spPr bwMode="auto">
              <a:xfrm flipH="1">
                <a:off x="2544" y="1776"/>
                <a:ext cx="624" cy="432"/>
              </a:xfrm>
              <a:prstGeom prst="line">
                <a:avLst/>
              </a:prstGeom>
              <a:noFill/>
              <a:ln w="19050">
                <a:solidFill>
                  <a:schemeClr val="accent2"/>
                </a:solidFill>
                <a:prstDash val="sysDot"/>
                <a:round/>
                <a:headEnd type="none" w="sm" len="sm"/>
                <a:tailEnd type="none" w="sm" len="sm"/>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97361" name="Group 36">
              <a:extLst>
                <a:ext uri="{FF2B5EF4-FFF2-40B4-BE49-F238E27FC236}">
                  <a16:creationId xmlns:a16="http://schemas.microsoft.com/office/drawing/2014/main" id="{8FF805EA-1C78-6649-BCA4-15888406F0A2}"/>
                </a:ext>
              </a:extLst>
            </p:cNvPr>
            <p:cNvGrpSpPr>
              <a:grpSpLocks/>
            </p:cNvGrpSpPr>
            <p:nvPr/>
          </p:nvGrpSpPr>
          <p:grpSpPr bwMode="auto">
            <a:xfrm>
              <a:off x="1536" y="2761"/>
              <a:ext cx="1326" cy="167"/>
              <a:chOff x="1536" y="2761"/>
              <a:chExt cx="1326" cy="167"/>
            </a:xfrm>
          </p:grpSpPr>
          <p:sp>
            <p:nvSpPr>
              <p:cNvPr id="97362" name="Text Box 37">
                <a:extLst>
                  <a:ext uri="{FF2B5EF4-FFF2-40B4-BE49-F238E27FC236}">
                    <a16:creationId xmlns:a16="http://schemas.microsoft.com/office/drawing/2014/main" id="{2A99017F-B7DF-664D-BE2D-0F2787519A2E}"/>
                  </a:ext>
                </a:extLst>
              </p:cNvPr>
              <p:cNvSpPr txBox="1">
                <a:spLocks noChangeArrowheads="1"/>
              </p:cNvSpPr>
              <p:nvPr/>
            </p:nvSpPr>
            <p:spPr bwMode="auto">
              <a:xfrm>
                <a:off x="1776" y="2761"/>
                <a:ext cx="1086"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Label switched traffic</a:t>
                </a:r>
              </a:p>
            </p:txBody>
          </p:sp>
          <p:sp>
            <p:nvSpPr>
              <p:cNvPr id="97363" name="Line 38">
                <a:extLst>
                  <a:ext uri="{FF2B5EF4-FFF2-40B4-BE49-F238E27FC236}">
                    <a16:creationId xmlns:a16="http://schemas.microsoft.com/office/drawing/2014/main" id="{9F9DD802-3F31-9440-A896-95CD4D16BE70}"/>
                  </a:ext>
                </a:extLst>
              </p:cNvPr>
              <p:cNvSpPr>
                <a:spLocks noChangeShapeType="1"/>
              </p:cNvSpPr>
              <p:nvPr/>
            </p:nvSpPr>
            <p:spPr bwMode="auto">
              <a:xfrm>
                <a:off x="1536" y="2845"/>
                <a:ext cx="240" cy="0"/>
              </a:xfrm>
              <a:prstGeom prst="line">
                <a:avLst/>
              </a:prstGeom>
              <a:noFill/>
              <a:ln w="19050">
                <a:solidFill>
                  <a:schemeClr val="accent2"/>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grpSp>
      <p:grpSp>
        <p:nvGrpSpPr>
          <p:cNvPr id="97298" name="Group 39">
            <a:extLst>
              <a:ext uri="{FF2B5EF4-FFF2-40B4-BE49-F238E27FC236}">
                <a16:creationId xmlns:a16="http://schemas.microsoft.com/office/drawing/2014/main" id="{87402C7B-7058-C645-9E91-9F81D62B826C}"/>
              </a:ext>
            </a:extLst>
          </p:cNvPr>
          <p:cNvGrpSpPr>
            <a:grpSpLocks/>
          </p:cNvGrpSpPr>
          <p:nvPr/>
        </p:nvGrpSpPr>
        <p:grpSpPr bwMode="auto">
          <a:xfrm>
            <a:off x="5029200" y="2501900"/>
            <a:ext cx="484188" cy="825500"/>
            <a:chOff x="3216" y="1248"/>
            <a:chExt cx="305" cy="520"/>
          </a:xfrm>
        </p:grpSpPr>
        <p:pic>
          <p:nvPicPr>
            <p:cNvPr id="97358" name="Picture 40">
              <a:extLst>
                <a:ext uri="{FF2B5EF4-FFF2-40B4-BE49-F238E27FC236}">
                  <a16:creationId xmlns:a16="http://schemas.microsoft.com/office/drawing/2014/main" id="{5E643E8B-D8AA-D94D-9D77-2DBB8B9821DC}"/>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9" name="Rectangle 41">
              <a:extLst>
                <a:ext uri="{FF2B5EF4-FFF2-40B4-BE49-F238E27FC236}">
                  <a16:creationId xmlns:a16="http://schemas.microsoft.com/office/drawing/2014/main" id="{557F4B27-B083-7A4A-837B-EE473BF76E74}"/>
                </a:ext>
              </a:extLst>
            </p:cNvPr>
            <p:cNvSpPr>
              <a:spLocks noChangeArrowheads="1"/>
            </p:cNvSpPr>
            <p:nvPr/>
          </p:nvSpPr>
          <p:spPr bwMode="auto">
            <a:xfrm>
              <a:off x="3261"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97299" name="Group 42">
            <a:extLst>
              <a:ext uri="{FF2B5EF4-FFF2-40B4-BE49-F238E27FC236}">
                <a16:creationId xmlns:a16="http://schemas.microsoft.com/office/drawing/2014/main" id="{FA645150-20C3-9841-A7E0-C2BDC393E177}"/>
              </a:ext>
            </a:extLst>
          </p:cNvPr>
          <p:cNvGrpSpPr>
            <a:grpSpLocks/>
          </p:cNvGrpSpPr>
          <p:nvPr/>
        </p:nvGrpSpPr>
        <p:grpSpPr bwMode="auto">
          <a:xfrm>
            <a:off x="5029200" y="3733800"/>
            <a:ext cx="484188" cy="825500"/>
            <a:chOff x="3216" y="2024"/>
            <a:chExt cx="305" cy="520"/>
          </a:xfrm>
        </p:grpSpPr>
        <p:pic>
          <p:nvPicPr>
            <p:cNvPr id="97356" name="Picture 43">
              <a:extLst>
                <a:ext uri="{FF2B5EF4-FFF2-40B4-BE49-F238E27FC236}">
                  <a16:creationId xmlns:a16="http://schemas.microsoft.com/office/drawing/2014/main" id="{D802A8E6-00FE-9F4E-867A-1F7BA6C835D4}"/>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16"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7" name="Rectangle 44">
              <a:extLst>
                <a:ext uri="{FF2B5EF4-FFF2-40B4-BE49-F238E27FC236}">
                  <a16:creationId xmlns:a16="http://schemas.microsoft.com/office/drawing/2014/main" id="{10306E3E-4325-B74A-8962-8B120CDFA9B8}"/>
                </a:ext>
              </a:extLst>
            </p:cNvPr>
            <p:cNvSpPr>
              <a:spLocks noChangeArrowheads="1"/>
            </p:cNvSpPr>
            <p:nvPr/>
          </p:nvSpPr>
          <p:spPr bwMode="auto">
            <a:xfrm>
              <a:off x="3261"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97300" name="Group 45">
            <a:extLst>
              <a:ext uri="{FF2B5EF4-FFF2-40B4-BE49-F238E27FC236}">
                <a16:creationId xmlns:a16="http://schemas.microsoft.com/office/drawing/2014/main" id="{551AE3D4-9B2D-A740-A6C1-205FE88F8DFF}"/>
              </a:ext>
            </a:extLst>
          </p:cNvPr>
          <p:cNvGrpSpPr>
            <a:grpSpLocks/>
          </p:cNvGrpSpPr>
          <p:nvPr/>
        </p:nvGrpSpPr>
        <p:grpSpPr bwMode="auto">
          <a:xfrm>
            <a:off x="3630613" y="2501900"/>
            <a:ext cx="484187" cy="825500"/>
            <a:chOff x="2335" y="1248"/>
            <a:chExt cx="305" cy="520"/>
          </a:xfrm>
        </p:grpSpPr>
        <p:pic>
          <p:nvPicPr>
            <p:cNvPr id="97354" name="Picture 46">
              <a:extLst>
                <a:ext uri="{FF2B5EF4-FFF2-40B4-BE49-F238E27FC236}">
                  <a16:creationId xmlns:a16="http://schemas.microsoft.com/office/drawing/2014/main" id="{FA23A17F-2D32-6F4A-8224-7C2A8328A1FE}"/>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5" name="Rectangle 47">
              <a:extLst>
                <a:ext uri="{FF2B5EF4-FFF2-40B4-BE49-F238E27FC236}">
                  <a16:creationId xmlns:a16="http://schemas.microsoft.com/office/drawing/2014/main" id="{00746D9E-3AE2-9744-9D88-219450E429BE}"/>
                </a:ext>
              </a:extLst>
            </p:cNvPr>
            <p:cNvSpPr>
              <a:spLocks noChangeArrowheads="1"/>
            </p:cNvSpPr>
            <p:nvPr/>
          </p:nvSpPr>
          <p:spPr bwMode="auto">
            <a:xfrm>
              <a:off x="2380"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97301" name="Group 48">
            <a:extLst>
              <a:ext uri="{FF2B5EF4-FFF2-40B4-BE49-F238E27FC236}">
                <a16:creationId xmlns:a16="http://schemas.microsoft.com/office/drawing/2014/main" id="{C6F97973-F882-1745-ACA5-AA259081B91F}"/>
              </a:ext>
            </a:extLst>
          </p:cNvPr>
          <p:cNvGrpSpPr>
            <a:grpSpLocks/>
          </p:cNvGrpSpPr>
          <p:nvPr/>
        </p:nvGrpSpPr>
        <p:grpSpPr bwMode="auto">
          <a:xfrm>
            <a:off x="3630613" y="3733800"/>
            <a:ext cx="484187" cy="825500"/>
            <a:chOff x="2335" y="2024"/>
            <a:chExt cx="305" cy="520"/>
          </a:xfrm>
        </p:grpSpPr>
        <p:pic>
          <p:nvPicPr>
            <p:cNvPr id="97352" name="Picture 49">
              <a:extLst>
                <a:ext uri="{FF2B5EF4-FFF2-40B4-BE49-F238E27FC236}">
                  <a16:creationId xmlns:a16="http://schemas.microsoft.com/office/drawing/2014/main" id="{FEDD44DE-2C01-104B-8092-860F134B097F}"/>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5" y="2024"/>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3" name="Rectangle 50">
              <a:extLst>
                <a:ext uri="{FF2B5EF4-FFF2-40B4-BE49-F238E27FC236}">
                  <a16:creationId xmlns:a16="http://schemas.microsoft.com/office/drawing/2014/main" id="{EEAEA125-CE43-EA49-BFD9-8EE03B45D6A4}"/>
                </a:ext>
              </a:extLst>
            </p:cNvPr>
            <p:cNvSpPr>
              <a:spLocks noChangeArrowheads="1"/>
            </p:cNvSpPr>
            <p:nvPr/>
          </p:nvSpPr>
          <p:spPr bwMode="auto">
            <a:xfrm>
              <a:off x="2380" y="2339"/>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a:t>
              </a:r>
            </a:p>
          </p:txBody>
        </p:sp>
      </p:grpSp>
      <p:grpSp>
        <p:nvGrpSpPr>
          <p:cNvPr id="97302" name="Group 51">
            <a:extLst>
              <a:ext uri="{FF2B5EF4-FFF2-40B4-BE49-F238E27FC236}">
                <a16:creationId xmlns:a16="http://schemas.microsoft.com/office/drawing/2014/main" id="{FD642E54-433E-9549-AC52-C0FD77319862}"/>
              </a:ext>
            </a:extLst>
          </p:cNvPr>
          <p:cNvGrpSpPr>
            <a:grpSpLocks/>
          </p:cNvGrpSpPr>
          <p:nvPr/>
        </p:nvGrpSpPr>
        <p:grpSpPr bwMode="auto">
          <a:xfrm>
            <a:off x="2203450" y="2633663"/>
            <a:ext cx="585788" cy="630237"/>
            <a:chOff x="1436" y="1331"/>
            <a:chExt cx="369" cy="397"/>
          </a:xfrm>
        </p:grpSpPr>
        <p:pic>
          <p:nvPicPr>
            <p:cNvPr id="97350" name="Picture 52">
              <a:extLst>
                <a:ext uri="{FF2B5EF4-FFF2-40B4-BE49-F238E27FC236}">
                  <a16:creationId xmlns:a16="http://schemas.microsoft.com/office/drawing/2014/main" id="{E131EF33-CB1D-2D40-9CE0-30169CD630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51" name="Rectangle 53">
              <a:extLst>
                <a:ext uri="{FF2B5EF4-FFF2-40B4-BE49-F238E27FC236}">
                  <a16:creationId xmlns:a16="http://schemas.microsoft.com/office/drawing/2014/main" id="{38BD106E-5AEA-3E43-AC7B-DE56D2001F0F}"/>
                </a:ext>
              </a:extLst>
            </p:cNvPr>
            <p:cNvSpPr>
              <a:spLocks noChangeArrowheads="1"/>
            </p:cNvSpPr>
            <p:nvPr/>
          </p:nvSpPr>
          <p:spPr bwMode="auto">
            <a:xfrm>
              <a:off x="1470"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97303" name="Group 54">
            <a:extLst>
              <a:ext uri="{FF2B5EF4-FFF2-40B4-BE49-F238E27FC236}">
                <a16:creationId xmlns:a16="http://schemas.microsoft.com/office/drawing/2014/main" id="{CDCD4078-8BD0-1D43-B102-5F9BE2145D39}"/>
              </a:ext>
            </a:extLst>
          </p:cNvPr>
          <p:cNvGrpSpPr>
            <a:grpSpLocks/>
          </p:cNvGrpSpPr>
          <p:nvPr/>
        </p:nvGrpSpPr>
        <p:grpSpPr bwMode="auto">
          <a:xfrm>
            <a:off x="2209800" y="3908425"/>
            <a:ext cx="585788" cy="650875"/>
            <a:chOff x="1440" y="2134"/>
            <a:chExt cx="369" cy="410"/>
          </a:xfrm>
        </p:grpSpPr>
        <p:pic>
          <p:nvPicPr>
            <p:cNvPr id="97348" name="Picture 55">
              <a:extLst>
                <a:ext uri="{FF2B5EF4-FFF2-40B4-BE49-F238E27FC236}">
                  <a16:creationId xmlns:a16="http://schemas.microsoft.com/office/drawing/2014/main" id="{2520D920-DC4A-4D49-8B29-A27BEE5D396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40"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49" name="Rectangle 56">
              <a:extLst>
                <a:ext uri="{FF2B5EF4-FFF2-40B4-BE49-F238E27FC236}">
                  <a16:creationId xmlns:a16="http://schemas.microsoft.com/office/drawing/2014/main" id="{5AE837DF-E1A5-7647-8E24-D4CC04819A33}"/>
                </a:ext>
              </a:extLst>
            </p:cNvPr>
            <p:cNvSpPr>
              <a:spLocks noChangeArrowheads="1"/>
            </p:cNvSpPr>
            <p:nvPr/>
          </p:nvSpPr>
          <p:spPr bwMode="auto">
            <a:xfrm>
              <a:off x="1474" y="2339"/>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a:t>
              </a:r>
            </a:p>
          </p:txBody>
        </p:sp>
      </p:grpSp>
      <p:grpSp>
        <p:nvGrpSpPr>
          <p:cNvPr id="97304" name="Group 57">
            <a:extLst>
              <a:ext uri="{FF2B5EF4-FFF2-40B4-BE49-F238E27FC236}">
                <a16:creationId xmlns:a16="http://schemas.microsoft.com/office/drawing/2014/main" id="{99F93D1A-8D1A-D643-9613-FEF378F01ABC}"/>
              </a:ext>
            </a:extLst>
          </p:cNvPr>
          <p:cNvGrpSpPr>
            <a:grpSpLocks/>
          </p:cNvGrpSpPr>
          <p:nvPr/>
        </p:nvGrpSpPr>
        <p:grpSpPr bwMode="auto">
          <a:xfrm>
            <a:off x="6324600" y="3908425"/>
            <a:ext cx="585788" cy="671513"/>
            <a:chOff x="4032" y="2134"/>
            <a:chExt cx="369" cy="423"/>
          </a:xfrm>
        </p:grpSpPr>
        <p:pic>
          <p:nvPicPr>
            <p:cNvPr id="97346" name="Picture 58">
              <a:extLst>
                <a:ext uri="{FF2B5EF4-FFF2-40B4-BE49-F238E27FC236}">
                  <a16:creationId xmlns:a16="http://schemas.microsoft.com/office/drawing/2014/main" id="{B8960760-72CD-5D41-939D-EC72BC99A99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2" y="2134"/>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47" name="Rectangle 59">
              <a:extLst>
                <a:ext uri="{FF2B5EF4-FFF2-40B4-BE49-F238E27FC236}">
                  <a16:creationId xmlns:a16="http://schemas.microsoft.com/office/drawing/2014/main" id="{56C115C0-5EAF-F247-A224-59BDB5A85054}"/>
                </a:ext>
              </a:extLst>
            </p:cNvPr>
            <p:cNvSpPr>
              <a:spLocks noChangeArrowheads="1"/>
            </p:cNvSpPr>
            <p:nvPr/>
          </p:nvSpPr>
          <p:spPr bwMode="auto">
            <a:xfrm>
              <a:off x="4067" y="2352"/>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97305" name="Group 60">
            <a:extLst>
              <a:ext uri="{FF2B5EF4-FFF2-40B4-BE49-F238E27FC236}">
                <a16:creationId xmlns:a16="http://schemas.microsoft.com/office/drawing/2014/main" id="{250281A0-1F67-6B4B-B198-92240DE1FEF7}"/>
              </a:ext>
            </a:extLst>
          </p:cNvPr>
          <p:cNvGrpSpPr>
            <a:grpSpLocks/>
          </p:cNvGrpSpPr>
          <p:nvPr/>
        </p:nvGrpSpPr>
        <p:grpSpPr bwMode="auto">
          <a:xfrm>
            <a:off x="6324600" y="2633663"/>
            <a:ext cx="585788" cy="630237"/>
            <a:chOff x="4032" y="1331"/>
            <a:chExt cx="369" cy="397"/>
          </a:xfrm>
        </p:grpSpPr>
        <p:pic>
          <p:nvPicPr>
            <p:cNvPr id="97344" name="Picture 61">
              <a:extLst>
                <a:ext uri="{FF2B5EF4-FFF2-40B4-BE49-F238E27FC236}">
                  <a16:creationId xmlns:a16="http://schemas.microsoft.com/office/drawing/2014/main" id="{B55494F3-75E6-8543-A39E-054CECC7F28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7345" name="Rectangle 62">
              <a:extLst>
                <a:ext uri="{FF2B5EF4-FFF2-40B4-BE49-F238E27FC236}">
                  <a16:creationId xmlns:a16="http://schemas.microsoft.com/office/drawing/2014/main" id="{83FFEF74-FBCD-8444-BBD6-E4D1BC748446}"/>
                </a:ext>
              </a:extLst>
            </p:cNvPr>
            <p:cNvSpPr>
              <a:spLocks noChangeArrowheads="1"/>
            </p:cNvSpPr>
            <p:nvPr/>
          </p:nvSpPr>
          <p:spPr bwMode="auto">
            <a:xfrm>
              <a:off x="4067" y="1331"/>
              <a:ext cx="300"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a:t>
              </a:r>
            </a:p>
          </p:txBody>
        </p:sp>
      </p:grpSp>
      <p:grpSp>
        <p:nvGrpSpPr>
          <p:cNvPr id="97306" name="Group 63">
            <a:extLst>
              <a:ext uri="{FF2B5EF4-FFF2-40B4-BE49-F238E27FC236}">
                <a16:creationId xmlns:a16="http://schemas.microsoft.com/office/drawing/2014/main" id="{89AD7AF5-AA00-3448-B202-EDA854EFFCE8}"/>
              </a:ext>
            </a:extLst>
          </p:cNvPr>
          <p:cNvGrpSpPr>
            <a:grpSpLocks/>
          </p:cNvGrpSpPr>
          <p:nvPr/>
        </p:nvGrpSpPr>
        <p:grpSpPr bwMode="auto">
          <a:xfrm>
            <a:off x="990600" y="2654300"/>
            <a:ext cx="487363" cy="533400"/>
            <a:chOff x="624" y="1432"/>
            <a:chExt cx="307" cy="336"/>
          </a:xfrm>
        </p:grpSpPr>
        <p:sp>
          <p:nvSpPr>
            <p:cNvPr id="97342" name="Rectangle 64">
              <a:extLst>
                <a:ext uri="{FF2B5EF4-FFF2-40B4-BE49-F238E27FC236}">
                  <a16:creationId xmlns:a16="http://schemas.microsoft.com/office/drawing/2014/main" id="{A05177D6-A7FE-FA4A-9EDB-69DA4AA8D674}"/>
                </a:ext>
              </a:extLst>
            </p:cNvPr>
            <p:cNvSpPr>
              <a:spLocks noChangeArrowheads="1"/>
            </p:cNvSpPr>
            <p:nvPr/>
          </p:nvSpPr>
          <p:spPr bwMode="auto">
            <a:xfrm>
              <a:off x="624" y="1432"/>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97343" name="Picture 65">
              <a:extLst>
                <a:ext uri="{FF2B5EF4-FFF2-40B4-BE49-F238E27FC236}">
                  <a16:creationId xmlns:a16="http://schemas.microsoft.com/office/drawing/2014/main" id="{E826722F-B0E5-D543-983F-167801CD260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7307" name="Group 66">
            <a:extLst>
              <a:ext uri="{FF2B5EF4-FFF2-40B4-BE49-F238E27FC236}">
                <a16:creationId xmlns:a16="http://schemas.microsoft.com/office/drawing/2014/main" id="{CB3E9E4E-5C11-DA44-840D-E03F46BC245B}"/>
              </a:ext>
            </a:extLst>
          </p:cNvPr>
          <p:cNvGrpSpPr>
            <a:grpSpLocks/>
          </p:cNvGrpSpPr>
          <p:nvPr/>
        </p:nvGrpSpPr>
        <p:grpSpPr bwMode="auto">
          <a:xfrm>
            <a:off x="990600" y="3644900"/>
            <a:ext cx="487363" cy="533400"/>
            <a:chOff x="624" y="2056"/>
            <a:chExt cx="307" cy="336"/>
          </a:xfrm>
        </p:grpSpPr>
        <p:sp>
          <p:nvSpPr>
            <p:cNvPr id="97340" name="Rectangle 67">
              <a:extLst>
                <a:ext uri="{FF2B5EF4-FFF2-40B4-BE49-F238E27FC236}">
                  <a16:creationId xmlns:a16="http://schemas.microsoft.com/office/drawing/2014/main" id="{B41523CC-76A8-A046-9271-CD2D5B2CF846}"/>
                </a:ext>
              </a:extLst>
            </p:cNvPr>
            <p:cNvSpPr>
              <a:spLocks noChangeArrowheads="1"/>
            </p:cNvSpPr>
            <p:nvPr/>
          </p:nvSpPr>
          <p:spPr bwMode="auto">
            <a:xfrm>
              <a:off x="624" y="2056"/>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97341" name="Picture 68">
              <a:extLst>
                <a:ext uri="{FF2B5EF4-FFF2-40B4-BE49-F238E27FC236}">
                  <a16:creationId xmlns:a16="http://schemas.microsoft.com/office/drawing/2014/main" id="{4216847F-24A4-A64E-8E64-C6827427243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8" y="2250"/>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7308" name="Group 69">
            <a:extLst>
              <a:ext uri="{FF2B5EF4-FFF2-40B4-BE49-F238E27FC236}">
                <a16:creationId xmlns:a16="http://schemas.microsoft.com/office/drawing/2014/main" id="{62F2359E-CA65-F843-8ACE-699A53BEC0BB}"/>
              </a:ext>
            </a:extLst>
          </p:cNvPr>
          <p:cNvGrpSpPr>
            <a:grpSpLocks/>
          </p:cNvGrpSpPr>
          <p:nvPr/>
        </p:nvGrpSpPr>
        <p:grpSpPr bwMode="auto">
          <a:xfrm>
            <a:off x="7620000" y="2654300"/>
            <a:ext cx="487363" cy="533400"/>
            <a:chOff x="4800" y="1432"/>
            <a:chExt cx="307" cy="336"/>
          </a:xfrm>
        </p:grpSpPr>
        <p:sp>
          <p:nvSpPr>
            <p:cNvPr id="97338" name="Rectangle 70">
              <a:extLst>
                <a:ext uri="{FF2B5EF4-FFF2-40B4-BE49-F238E27FC236}">
                  <a16:creationId xmlns:a16="http://schemas.microsoft.com/office/drawing/2014/main" id="{7C176AE7-C574-AA43-841E-4008D718925E}"/>
                </a:ext>
              </a:extLst>
            </p:cNvPr>
            <p:cNvSpPr>
              <a:spLocks noChangeArrowheads="1"/>
            </p:cNvSpPr>
            <p:nvPr/>
          </p:nvSpPr>
          <p:spPr bwMode="auto">
            <a:xfrm>
              <a:off x="4800" y="1432"/>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97339" name="Picture 71">
              <a:extLst>
                <a:ext uri="{FF2B5EF4-FFF2-40B4-BE49-F238E27FC236}">
                  <a16:creationId xmlns:a16="http://schemas.microsoft.com/office/drawing/2014/main" id="{CB427016-95D9-1B45-9B6A-F00DA3F787C5}"/>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4"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7309" name="Group 72">
            <a:extLst>
              <a:ext uri="{FF2B5EF4-FFF2-40B4-BE49-F238E27FC236}">
                <a16:creationId xmlns:a16="http://schemas.microsoft.com/office/drawing/2014/main" id="{39C28ECE-A103-6747-8E14-E582EFC021B3}"/>
              </a:ext>
            </a:extLst>
          </p:cNvPr>
          <p:cNvGrpSpPr>
            <a:grpSpLocks/>
          </p:cNvGrpSpPr>
          <p:nvPr/>
        </p:nvGrpSpPr>
        <p:grpSpPr bwMode="auto">
          <a:xfrm>
            <a:off x="7620000" y="3644900"/>
            <a:ext cx="487363" cy="533400"/>
            <a:chOff x="4800" y="2056"/>
            <a:chExt cx="307" cy="336"/>
          </a:xfrm>
        </p:grpSpPr>
        <p:sp>
          <p:nvSpPr>
            <p:cNvPr id="97336" name="Rectangle 73">
              <a:extLst>
                <a:ext uri="{FF2B5EF4-FFF2-40B4-BE49-F238E27FC236}">
                  <a16:creationId xmlns:a16="http://schemas.microsoft.com/office/drawing/2014/main" id="{82927B86-F515-2641-A580-0C65EA57E911}"/>
                </a:ext>
              </a:extLst>
            </p:cNvPr>
            <p:cNvSpPr>
              <a:spLocks noChangeArrowheads="1"/>
            </p:cNvSpPr>
            <p:nvPr/>
          </p:nvSpPr>
          <p:spPr bwMode="auto">
            <a:xfrm>
              <a:off x="4800" y="2056"/>
              <a:ext cx="307"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a:t>
              </a:r>
            </a:p>
          </p:txBody>
        </p:sp>
        <p:pic>
          <p:nvPicPr>
            <p:cNvPr id="97337" name="Picture 74">
              <a:extLst>
                <a:ext uri="{FF2B5EF4-FFF2-40B4-BE49-F238E27FC236}">
                  <a16:creationId xmlns:a16="http://schemas.microsoft.com/office/drawing/2014/main" id="{C4DFC10A-C2D5-3A4D-AAB9-DC84C8A6EAB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834" y="2250"/>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9" name="Group 101">
            <a:extLst>
              <a:ext uri="{FF2B5EF4-FFF2-40B4-BE49-F238E27FC236}">
                <a16:creationId xmlns:a16="http://schemas.microsoft.com/office/drawing/2014/main" id="{6D40FD26-6FCE-614D-9EA4-1F1D2535ADA2}"/>
              </a:ext>
            </a:extLst>
          </p:cNvPr>
          <p:cNvGrpSpPr>
            <a:grpSpLocks/>
          </p:cNvGrpSpPr>
          <p:nvPr/>
        </p:nvGrpSpPr>
        <p:grpSpPr bwMode="auto">
          <a:xfrm>
            <a:off x="1219200" y="1717675"/>
            <a:ext cx="1066800" cy="796925"/>
            <a:chOff x="768" y="842"/>
            <a:chExt cx="672" cy="502"/>
          </a:xfrm>
        </p:grpSpPr>
        <p:sp>
          <p:nvSpPr>
            <p:cNvPr id="97334" name="Line 76">
              <a:extLst>
                <a:ext uri="{FF2B5EF4-FFF2-40B4-BE49-F238E27FC236}">
                  <a16:creationId xmlns:a16="http://schemas.microsoft.com/office/drawing/2014/main" id="{0739467B-2F73-3A48-85F9-30288CA596EA}"/>
                </a:ext>
              </a:extLst>
            </p:cNvPr>
            <p:cNvSpPr>
              <a:spLocks noChangeShapeType="1"/>
            </p:cNvSpPr>
            <p:nvPr/>
          </p:nvSpPr>
          <p:spPr bwMode="auto">
            <a:xfrm>
              <a:off x="768" y="1344"/>
              <a:ext cx="672" cy="0"/>
            </a:xfrm>
            <a:prstGeom prst="line">
              <a:avLst/>
            </a:prstGeom>
            <a:noFill/>
            <a:ln w="1905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35" name="Text Box 77">
              <a:extLst>
                <a:ext uri="{FF2B5EF4-FFF2-40B4-BE49-F238E27FC236}">
                  <a16:creationId xmlns:a16="http://schemas.microsoft.com/office/drawing/2014/main" id="{F5ECDEA8-A308-2F4E-842B-37928B2D75B3}"/>
                </a:ext>
              </a:extLst>
            </p:cNvPr>
            <p:cNvSpPr txBox="1">
              <a:spLocks noChangeArrowheads="1"/>
            </p:cNvSpPr>
            <p:nvPr/>
          </p:nvSpPr>
          <p:spPr bwMode="auto">
            <a:xfrm>
              <a:off x="768" y="842"/>
              <a:ext cx="672"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Customer</a:t>
              </a:r>
              <a:br>
                <a:rPr lang="en-US" altLang="nb-NO" sz="1400" b="1">
                  <a:solidFill>
                    <a:schemeClr val="accent2"/>
                  </a:solidFill>
                </a:rPr>
              </a:br>
              <a:r>
                <a:rPr lang="en-US" altLang="nb-NO" sz="1400" b="1">
                  <a:solidFill>
                    <a:schemeClr val="accent2"/>
                  </a:solidFill>
                </a:rPr>
                <a:t>Route</a:t>
              </a:r>
            </a:p>
            <a:p>
              <a:pPr algn="ctr" eaLnBrk="1" hangingPunct="1"/>
              <a:r>
                <a:rPr lang="en-US" altLang="nb-NO" sz="1400" b="1">
                  <a:solidFill>
                    <a:schemeClr val="accent2"/>
                  </a:solidFill>
                </a:rPr>
                <a:t>Exchange</a:t>
              </a:r>
            </a:p>
          </p:txBody>
        </p:sp>
      </p:grpSp>
      <p:grpSp>
        <p:nvGrpSpPr>
          <p:cNvPr id="20" name="Group 102">
            <a:extLst>
              <a:ext uri="{FF2B5EF4-FFF2-40B4-BE49-F238E27FC236}">
                <a16:creationId xmlns:a16="http://schemas.microsoft.com/office/drawing/2014/main" id="{CFE606D4-3904-1E47-A016-54DA9CCBCC8E}"/>
              </a:ext>
            </a:extLst>
          </p:cNvPr>
          <p:cNvGrpSpPr>
            <a:grpSpLocks/>
          </p:cNvGrpSpPr>
          <p:nvPr/>
        </p:nvGrpSpPr>
        <p:grpSpPr bwMode="auto">
          <a:xfrm>
            <a:off x="6858000" y="1717675"/>
            <a:ext cx="1066800" cy="796925"/>
            <a:chOff x="4320" y="842"/>
            <a:chExt cx="672" cy="502"/>
          </a:xfrm>
        </p:grpSpPr>
        <p:sp>
          <p:nvSpPr>
            <p:cNvPr id="97332" name="Line 81">
              <a:extLst>
                <a:ext uri="{FF2B5EF4-FFF2-40B4-BE49-F238E27FC236}">
                  <a16:creationId xmlns:a16="http://schemas.microsoft.com/office/drawing/2014/main" id="{A8117BC1-F014-2D47-9901-F0A7AEBF7CFF}"/>
                </a:ext>
              </a:extLst>
            </p:cNvPr>
            <p:cNvSpPr>
              <a:spLocks noChangeShapeType="1"/>
            </p:cNvSpPr>
            <p:nvPr/>
          </p:nvSpPr>
          <p:spPr bwMode="auto">
            <a:xfrm>
              <a:off x="4320" y="1344"/>
              <a:ext cx="672" cy="0"/>
            </a:xfrm>
            <a:prstGeom prst="line">
              <a:avLst/>
            </a:prstGeom>
            <a:noFill/>
            <a:ln w="1905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33" name="Text Box 82">
              <a:extLst>
                <a:ext uri="{FF2B5EF4-FFF2-40B4-BE49-F238E27FC236}">
                  <a16:creationId xmlns:a16="http://schemas.microsoft.com/office/drawing/2014/main" id="{98367D22-25BE-D840-9A7D-3F617793DCAA}"/>
                </a:ext>
              </a:extLst>
            </p:cNvPr>
            <p:cNvSpPr txBox="1">
              <a:spLocks noChangeArrowheads="1"/>
            </p:cNvSpPr>
            <p:nvPr/>
          </p:nvSpPr>
          <p:spPr bwMode="auto">
            <a:xfrm>
              <a:off x="4320" y="842"/>
              <a:ext cx="672" cy="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a:solidFill>
                    <a:schemeClr val="accent2"/>
                  </a:solidFill>
                </a:rPr>
                <a:t>Customer</a:t>
              </a:r>
              <a:br>
                <a:rPr lang="en-US" altLang="nb-NO" sz="1400" b="1">
                  <a:solidFill>
                    <a:schemeClr val="accent2"/>
                  </a:solidFill>
                </a:rPr>
              </a:br>
              <a:r>
                <a:rPr lang="en-US" altLang="nb-NO" sz="1400" b="1">
                  <a:solidFill>
                    <a:schemeClr val="accent2"/>
                  </a:solidFill>
                </a:rPr>
                <a:t>Route</a:t>
              </a:r>
            </a:p>
            <a:p>
              <a:pPr algn="ctr" eaLnBrk="1" hangingPunct="1"/>
              <a:r>
                <a:rPr lang="en-US" altLang="nb-NO" sz="1400" b="1">
                  <a:solidFill>
                    <a:schemeClr val="accent2"/>
                  </a:solidFill>
                </a:rPr>
                <a:t>Exchange</a:t>
              </a:r>
            </a:p>
          </p:txBody>
        </p:sp>
      </p:grpSp>
      <p:grpSp>
        <p:nvGrpSpPr>
          <p:cNvPr id="21" name="Group 103">
            <a:extLst>
              <a:ext uri="{FF2B5EF4-FFF2-40B4-BE49-F238E27FC236}">
                <a16:creationId xmlns:a16="http://schemas.microsoft.com/office/drawing/2014/main" id="{683F7131-520B-0440-A7E3-C50F50E528AC}"/>
              </a:ext>
            </a:extLst>
          </p:cNvPr>
          <p:cNvGrpSpPr>
            <a:grpSpLocks/>
          </p:cNvGrpSpPr>
          <p:nvPr/>
        </p:nvGrpSpPr>
        <p:grpSpPr bwMode="auto">
          <a:xfrm>
            <a:off x="2286000" y="1524000"/>
            <a:ext cx="4572000" cy="304800"/>
            <a:chOff x="1440" y="720"/>
            <a:chExt cx="2880" cy="192"/>
          </a:xfrm>
        </p:grpSpPr>
        <p:sp>
          <p:nvSpPr>
            <p:cNvPr id="97330" name="Line 83">
              <a:extLst>
                <a:ext uri="{FF2B5EF4-FFF2-40B4-BE49-F238E27FC236}">
                  <a16:creationId xmlns:a16="http://schemas.microsoft.com/office/drawing/2014/main" id="{5BA2F4B9-5C37-0F43-BAE5-2ACA9248EB6C}"/>
                </a:ext>
              </a:extLst>
            </p:cNvPr>
            <p:cNvSpPr>
              <a:spLocks noChangeShapeType="1"/>
            </p:cNvSpPr>
            <p:nvPr/>
          </p:nvSpPr>
          <p:spPr bwMode="auto">
            <a:xfrm>
              <a:off x="1440" y="912"/>
              <a:ext cx="2880" cy="0"/>
            </a:xfrm>
            <a:prstGeom prst="line">
              <a:avLst/>
            </a:prstGeom>
            <a:noFill/>
            <a:ln w="19050">
              <a:solidFill>
                <a:schemeClr val="tx1"/>
              </a:solidFill>
              <a:round/>
              <a:headEnd type="triangle" w="lg" len="lg"/>
              <a:tailEnd type="triangle" w="lg" len="lg"/>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97331" name="Text Box 89">
              <a:extLst>
                <a:ext uri="{FF2B5EF4-FFF2-40B4-BE49-F238E27FC236}">
                  <a16:creationId xmlns:a16="http://schemas.microsoft.com/office/drawing/2014/main" id="{E62F3457-3940-7A49-8012-6D06EAC6E89E}"/>
                </a:ext>
              </a:extLst>
            </p:cNvPr>
            <p:cNvSpPr txBox="1">
              <a:spLocks noChangeArrowheads="1"/>
            </p:cNvSpPr>
            <p:nvPr/>
          </p:nvSpPr>
          <p:spPr bwMode="auto">
            <a:xfrm>
              <a:off x="1440" y="720"/>
              <a:ext cx="2880" cy="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400" b="1" dirty="0">
                  <a:solidFill>
                    <a:schemeClr val="accent2"/>
                  </a:solidFill>
                </a:rPr>
                <a:t>VPN Route Exchange</a:t>
              </a:r>
            </a:p>
          </p:txBody>
        </p:sp>
      </p:grpSp>
      <p:sp>
        <p:nvSpPr>
          <p:cNvPr id="97313" name="Rectangle 92">
            <a:extLst>
              <a:ext uri="{FF2B5EF4-FFF2-40B4-BE49-F238E27FC236}">
                <a16:creationId xmlns:a16="http://schemas.microsoft.com/office/drawing/2014/main" id="{E41C1C2F-C84B-2A42-922F-3208F28AA394}"/>
              </a:ext>
            </a:extLst>
          </p:cNvPr>
          <p:cNvSpPr>
            <a:spLocks noChangeArrowheads="1"/>
          </p:cNvSpPr>
          <p:nvPr/>
        </p:nvSpPr>
        <p:spPr bwMode="auto">
          <a:xfrm>
            <a:off x="4038600" y="1981200"/>
            <a:ext cx="995363" cy="325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BGP RR</a:t>
            </a:r>
          </a:p>
        </p:txBody>
      </p:sp>
      <p:sp>
        <p:nvSpPr>
          <p:cNvPr id="97314" name="Freeform 95">
            <a:extLst>
              <a:ext uri="{FF2B5EF4-FFF2-40B4-BE49-F238E27FC236}">
                <a16:creationId xmlns:a16="http://schemas.microsoft.com/office/drawing/2014/main" id="{D0A33DF4-0191-4B41-8B24-FF8355B5275F}"/>
              </a:ext>
            </a:extLst>
          </p:cNvPr>
          <p:cNvSpPr>
            <a:spLocks/>
          </p:cNvSpPr>
          <p:nvPr/>
        </p:nvSpPr>
        <p:spPr bwMode="auto">
          <a:xfrm>
            <a:off x="2667000" y="2438400"/>
            <a:ext cx="1676400" cy="609600"/>
          </a:xfrm>
          <a:custGeom>
            <a:avLst/>
            <a:gdLst>
              <a:gd name="T0" fmla="*/ 0 w 1200"/>
              <a:gd name="T1" fmla="*/ 609600 h 456"/>
              <a:gd name="T2" fmla="*/ 737616 w 1200"/>
              <a:gd name="T3" fmla="*/ 96253 h 456"/>
              <a:gd name="T4" fmla="*/ 1676400 w 1200"/>
              <a:gd name="T5" fmla="*/ 32084 h 456"/>
              <a:gd name="T6" fmla="*/ 0 60000 65536"/>
              <a:gd name="T7" fmla="*/ 0 60000 65536"/>
              <a:gd name="T8" fmla="*/ 0 60000 65536"/>
              <a:gd name="T9" fmla="*/ 0 w 1200"/>
              <a:gd name="T10" fmla="*/ 0 h 456"/>
              <a:gd name="T11" fmla="*/ 1200 w 1200"/>
              <a:gd name="T12" fmla="*/ 456 h 456"/>
            </a:gdLst>
            <a:ahLst/>
            <a:cxnLst>
              <a:cxn ang="T6">
                <a:pos x="T0" y="T1"/>
              </a:cxn>
              <a:cxn ang="T7">
                <a:pos x="T2" y="T3"/>
              </a:cxn>
              <a:cxn ang="T8">
                <a:pos x="T4" y="T5"/>
              </a:cxn>
            </a:cxnLst>
            <a:rect l="T9" t="T10" r="T11" b="T12"/>
            <a:pathLst>
              <a:path w="1200" h="456">
                <a:moveTo>
                  <a:pt x="0" y="456"/>
                </a:moveTo>
                <a:cubicBezTo>
                  <a:pt x="164" y="300"/>
                  <a:pt x="328" y="144"/>
                  <a:pt x="528" y="72"/>
                </a:cubicBezTo>
                <a:cubicBezTo>
                  <a:pt x="728" y="0"/>
                  <a:pt x="1088" y="32"/>
                  <a:pt x="1200" y="24"/>
                </a:cubicBezTo>
              </a:path>
            </a:pathLst>
          </a:custGeom>
          <a:noFill/>
          <a:ln w="25400">
            <a:solidFill>
              <a:schemeClr val="folHlink"/>
            </a:solidFill>
            <a:prstDash val="sysDot"/>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7315" name="Freeform 96">
            <a:extLst>
              <a:ext uri="{FF2B5EF4-FFF2-40B4-BE49-F238E27FC236}">
                <a16:creationId xmlns:a16="http://schemas.microsoft.com/office/drawing/2014/main" id="{711B554A-8502-A640-B9C4-B6E4699A6FB9}"/>
              </a:ext>
            </a:extLst>
          </p:cNvPr>
          <p:cNvSpPr>
            <a:spLocks/>
          </p:cNvSpPr>
          <p:nvPr/>
        </p:nvSpPr>
        <p:spPr bwMode="auto">
          <a:xfrm flipH="1">
            <a:off x="4724400" y="2438400"/>
            <a:ext cx="1676400" cy="609600"/>
          </a:xfrm>
          <a:custGeom>
            <a:avLst/>
            <a:gdLst>
              <a:gd name="T0" fmla="*/ 0 w 1200"/>
              <a:gd name="T1" fmla="*/ 609600 h 456"/>
              <a:gd name="T2" fmla="*/ 737616 w 1200"/>
              <a:gd name="T3" fmla="*/ 96253 h 456"/>
              <a:gd name="T4" fmla="*/ 1676400 w 1200"/>
              <a:gd name="T5" fmla="*/ 32084 h 456"/>
              <a:gd name="T6" fmla="*/ 0 60000 65536"/>
              <a:gd name="T7" fmla="*/ 0 60000 65536"/>
              <a:gd name="T8" fmla="*/ 0 60000 65536"/>
              <a:gd name="T9" fmla="*/ 0 w 1200"/>
              <a:gd name="T10" fmla="*/ 0 h 456"/>
              <a:gd name="T11" fmla="*/ 1200 w 1200"/>
              <a:gd name="T12" fmla="*/ 456 h 456"/>
            </a:gdLst>
            <a:ahLst/>
            <a:cxnLst>
              <a:cxn ang="T6">
                <a:pos x="T0" y="T1"/>
              </a:cxn>
              <a:cxn ang="T7">
                <a:pos x="T2" y="T3"/>
              </a:cxn>
              <a:cxn ang="T8">
                <a:pos x="T4" y="T5"/>
              </a:cxn>
            </a:cxnLst>
            <a:rect l="T9" t="T10" r="T11" b="T12"/>
            <a:pathLst>
              <a:path w="1200" h="456">
                <a:moveTo>
                  <a:pt x="0" y="456"/>
                </a:moveTo>
                <a:cubicBezTo>
                  <a:pt x="164" y="300"/>
                  <a:pt x="328" y="144"/>
                  <a:pt x="528" y="72"/>
                </a:cubicBezTo>
                <a:cubicBezTo>
                  <a:pt x="728" y="0"/>
                  <a:pt x="1088" y="32"/>
                  <a:pt x="1200" y="24"/>
                </a:cubicBezTo>
              </a:path>
            </a:pathLst>
          </a:custGeom>
          <a:noFill/>
          <a:ln w="25400">
            <a:solidFill>
              <a:schemeClr val="folHlink"/>
            </a:solidFill>
            <a:prstDash val="sysDot"/>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7316" name="Freeform 97">
            <a:extLst>
              <a:ext uri="{FF2B5EF4-FFF2-40B4-BE49-F238E27FC236}">
                <a16:creationId xmlns:a16="http://schemas.microsoft.com/office/drawing/2014/main" id="{64D54215-0BFE-1644-BBFA-F2C4F4ADC14E}"/>
              </a:ext>
            </a:extLst>
          </p:cNvPr>
          <p:cNvSpPr>
            <a:spLocks/>
          </p:cNvSpPr>
          <p:nvPr/>
        </p:nvSpPr>
        <p:spPr bwMode="auto">
          <a:xfrm>
            <a:off x="2743200" y="2438400"/>
            <a:ext cx="1676400" cy="1600200"/>
          </a:xfrm>
          <a:custGeom>
            <a:avLst/>
            <a:gdLst>
              <a:gd name="T0" fmla="*/ 0 w 1200"/>
              <a:gd name="T1" fmla="*/ 1600200 h 456"/>
              <a:gd name="T2" fmla="*/ 737616 w 1200"/>
              <a:gd name="T3" fmla="*/ 252663 h 456"/>
              <a:gd name="T4" fmla="*/ 1676400 w 1200"/>
              <a:gd name="T5" fmla="*/ 84221 h 456"/>
              <a:gd name="T6" fmla="*/ 0 60000 65536"/>
              <a:gd name="T7" fmla="*/ 0 60000 65536"/>
              <a:gd name="T8" fmla="*/ 0 60000 65536"/>
              <a:gd name="T9" fmla="*/ 0 w 1200"/>
              <a:gd name="T10" fmla="*/ 0 h 456"/>
              <a:gd name="T11" fmla="*/ 1200 w 1200"/>
              <a:gd name="T12" fmla="*/ 456 h 456"/>
            </a:gdLst>
            <a:ahLst/>
            <a:cxnLst>
              <a:cxn ang="T6">
                <a:pos x="T0" y="T1"/>
              </a:cxn>
              <a:cxn ang="T7">
                <a:pos x="T2" y="T3"/>
              </a:cxn>
              <a:cxn ang="T8">
                <a:pos x="T4" y="T5"/>
              </a:cxn>
            </a:cxnLst>
            <a:rect l="T9" t="T10" r="T11" b="T12"/>
            <a:pathLst>
              <a:path w="1200" h="456">
                <a:moveTo>
                  <a:pt x="0" y="456"/>
                </a:moveTo>
                <a:cubicBezTo>
                  <a:pt x="164" y="300"/>
                  <a:pt x="328" y="144"/>
                  <a:pt x="528" y="72"/>
                </a:cubicBezTo>
                <a:cubicBezTo>
                  <a:pt x="728" y="0"/>
                  <a:pt x="1088" y="32"/>
                  <a:pt x="1200" y="24"/>
                </a:cubicBezTo>
              </a:path>
            </a:pathLst>
          </a:custGeom>
          <a:noFill/>
          <a:ln w="25400">
            <a:solidFill>
              <a:schemeClr val="folHlink"/>
            </a:solidFill>
            <a:prstDash val="sysDot"/>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7317" name="Freeform 98">
            <a:extLst>
              <a:ext uri="{FF2B5EF4-FFF2-40B4-BE49-F238E27FC236}">
                <a16:creationId xmlns:a16="http://schemas.microsoft.com/office/drawing/2014/main" id="{088B5ABC-89A3-8F49-AD5F-F65EDEC33C94}"/>
              </a:ext>
            </a:extLst>
          </p:cNvPr>
          <p:cNvSpPr>
            <a:spLocks/>
          </p:cNvSpPr>
          <p:nvPr/>
        </p:nvSpPr>
        <p:spPr bwMode="auto">
          <a:xfrm flipH="1">
            <a:off x="4724400" y="2438400"/>
            <a:ext cx="1676400" cy="1600200"/>
          </a:xfrm>
          <a:custGeom>
            <a:avLst/>
            <a:gdLst>
              <a:gd name="T0" fmla="*/ 0 w 1200"/>
              <a:gd name="T1" fmla="*/ 1600200 h 456"/>
              <a:gd name="T2" fmla="*/ 737616 w 1200"/>
              <a:gd name="T3" fmla="*/ 252663 h 456"/>
              <a:gd name="T4" fmla="*/ 1676400 w 1200"/>
              <a:gd name="T5" fmla="*/ 84221 h 456"/>
              <a:gd name="T6" fmla="*/ 0 60000 65536"/>
              <a:gd name="T7" fmla="*/ 0 60000 65536"/>
              <a:gd name="T8" fmla="*/ 0 60000 65536"/>
              <a:gd name="T9" fmla="*/ 0 w 1200"/>
              <a:gd name="T10" fmla="*/ 0 h 456"/>
              <a:gd name="T11" fmla="*/ 1200 w 1200"/>
              <a:gd name="T12" fmla="*/ 456 h 456"/>
            </a:gdLst>
            <a:ahLst/>
            <a:cxnLst>
              <a:cxn ang="T6">
                <a:pos x="T0" y="T1"/>
              </a:cxn>
              <a:cxn ang="T7">
                <a:pos x="T2" y="T3"/>
              </a:cxn>
              <a:cxn ang="T8">
                <a:pos x="T4" y="T5"/>
              </a:cxn>
            </a:cxnLst>
            <a:rect l="T9" t="T10" r="T11" b="T12"/>
            <a:pathLst>
              <a:path w="1200" h="456">
                <a:moveTo>
                  <a:pt x="0" y="456"/>
                </a:moveTo>
                <a:cubicBezTo>
                  <a:pt x="164" y="300"/>
                  <a:pt x="328" y="144"/>
                  <a:pt x="528" y="72"/>
                </a:cubicBezTo>
                <a:cubicBezTo>
                  <a:pt x="728" y="0"/>
                  <a:pt x="1088" y="32"/>
                  <a:pt x="1200" y="24"/>
                </a:cubicBezTo>
              </a:path>
            </a:pathLst>
          </a:custGeom>
          <a:noFill/>
          <a:ln w="25400">
            <a:solidFill>
              <a:schemeClr val="folHlink"/>
            </a:solidFill>
            <a:prstDash val="sysDot"/>
            <a:round/>
            <a:headEnd/>
            <a:tailEnd/>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pic>
        <p:nvPicPr>
          <p:cNvPr id="97318" name="Picture 91">
            <a:extLst>
              <a:ext uri="{FF2B5EF4-FFF2-40B4-BE49-F238E27FC236}">
                <a16:creationId xmlns:a16="http://schemas.microsoft.com/office/drawing/2014/main" id="{E29EE27E-CD92-B949-86F6-DA15C90B355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41800" y="2265363"/>
            <a:ext cx="585788" cy="346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2" name="Group 100">
            <a:extLst>
              <a:ext uri="{FF2B5EF4-FFF2-40B4-BE49-F238E27FC236}">
                <a16:creationId xmlns:a16="http://schemas.microsoft.com/office/drawing/2014/main" id="{BF758AC7-A145-D44B-93D3-D62866EB8370}"/>
              </a:ext>
            </a:extLst>
          </p:cNvPr>
          <p:cNvGrpSpPr>
            <a:grpSpLocks/>
          </p:cNvGrpSpPr>
          <p:nvPr/>
        </p:nvGrpSpPr>
        <p:grpSpPr bwMode="auto">
          <a:xfrm>
            <a:off x="1981200" y="3733800"/>
            <a:ext cx="5181600" cy="609600"/>
            <a:chOff x="1248" y="2112"/>
            <a:chExt cx="3264" cy="384"/>
          </a:xfrm>
        </p:grpSpPr>
        <p:sp>
          <p:nvSpPr>
            <p:cNvPr id="97327" name="Rectangle 87">
              <a:extLst>
                <a:ext uri="{FF2B5EF4-FFF2-40B4-BE49-F238E27FC236}">
                  <a16:creationId xmlns:a16="http://schemas.microsoft.com/office/drawing/2014/main" id="{E3FA2634-F0C3-0D4D-BC02-73B404FEEE3A}"/>
                </a:ext>
              </a:extLst>
            </p:cNvPr>
            <p:cNvSpPr>
              <a:spLocks noChangeArrowheads="1"/>
            </p:cNvSpPr>
            <p:nvPr/>
          </p:nvSpPr>
          <p:spPr bwMode="auto">
            <a:xfrm>
              <a:off x="1248" y="2208"/>
              <a:ext cx="240" cy="96"/>
            </a:xfrm>
            <a:prstGeom prst="rect">
              <a:avLst/>
            </a:prstGeom>
            <a:solidFill>
              <a:schemeClr val="accent1">
                <a:alpha val="85097"/>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solidFill>
                    <a:schemeClr val="bg1"/>
                  </a:solidFill>
                </a:rPr>
                <a:t>VRF</a:t>
              </a:r>
            </a:p>
          </p:txBody>
        </p:sp>
        <p:sp>
          <p:nvSpPr>
            <p:cNvPr id="97328" name="Rectangle 88">
              <a:extLst>
                <a:ext uri="{FF2B5EF4-FFF2-40B4-BE49-F238E27FC236}">
                  <a16:creationId xmlns:a16="http://schemas.microsoft.com/office/drawing/2014/main" id="{1F140403-5729-444E-9C9C-AB900A69F8D5}"/>
                </a:ext>
              </a:extLst>
            </p:cNvPr>
            <p:cNvSpPr>
              <a:spLocks noChangeArrowheads="1"/>
            </p:cNvSpPr>
            <p:nvPr/>
          </p:nvSpPr>
          <p:spPr bwMode="auto">
            <a:xfrm>
              <a:off x="4272" y="2208"/>
              <a:ext cx="240" cy="96"/>
            </a:xfrm>
            <a:prstGeom prst="rect">
              <a:avLst/>
            </a:prstGeom>
            <a:solidFill>
              <a:schemeClr val="accent1">
                <a:alpha val="85097"/>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solidFill>
                    <a:schemeClr val="bg1"/>
                  </a:solidFill>
                </a:rPr>
                <a:t>VRF</a:t>
              </a:r>
            </a:p>
          </p:txBody>
        </p:sp>
        <p:sp>
          <p:nvSpPr>
            <p:cNvPr id="97329" name="Oval 80">
              <a:extLst>
                <a:ext uri="{FF2B5EF4-FFF2-40B4-BE49-F238E27FC236}">
                  <a16:creationId xmlns:a16="http://schemas.microsoft.com/office/drawing/2014/main" id="{F83A39BB-6B79-7547-ACEB-F2C6331FC7F4}"/>
                </a:ext>
              </a:extLst>
            </p:cNvPr>
            <p:cNvSpPr>
              <a:spLocks noChangeArrowheads="1"/>
            </p:cNvSpPr>
            <p:nvPr/>
          </p:nvSpPr>
          <p:spPr bwMode="auto">
            <a:xfrm>
              <a:off x="1536" y="2112"/>
              <a:ext cx="2688" cy="384"/>
            </a:xfrm>
            <a:prstGeom prst="ellipse">
              <a:avLst/>
            </a:prstGeom>
            <a:solidFill>
              <a:schemeClr val="accent1">
                <a:alpha val="85097"/>
              </a:schemeClr>
            </a:solidFill>
            <a:ln>
              <a:noFill/>
            </a:ln>
            <a:extLst>
              <a:ext uri="{91240B29-F687-4F45-9708-019B960494DF}">
                <a14:hiddenLine xmlns:a14="http://schemas.microsoft.com/office/drawing/2010/main" w="9525">
                  <a:solidFill>
                    <a:srgbClr val="000000"/>
                  </a:solidFill>
                  <a:round/>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solidFill>
                    <a:schemeClr val="bg1"/>
                  </a:solidFill>
                </a:rPr>
                <a:t>VPN 2</a:t>
              </a:r>
            </a:p>
          </p:txBody>
        </p:sp>
      </p:grpSp>
      <p:grpSp>
        <p:nvGrpSpPr>
          <p:cNvPr id="23" name="Group 99">
            <a:extLst>
              <a:ext uri="{FF2B5EF4-FFF2-40B4-BE49-F238E27FC236}">
                <a16:creationId xmlns:a16="http://schemas.microsoft.com/office/drawing/2014/main" id="{DB4268EC-9BD8-EE4B-B563-79F995529DD7}"/>
              </a:ext>
            </a:extLst>
          </p:cNvPr>
          <p:cNvGrpSpPr>
            <a:grpSpLocks/>
          </p:cNvGrpSpPr>
          <p:nvPr/>
        </p:nvGrpSpPr>
        <p:grpSpPr bwMode="auto">
          <a:xfrm>
            <a:off x="1981200" y="2743200"/>
            <a:ext cx="5181600" cy="609600"/>
            <a:chOff x="1248" y="1488"/>
            <a:chExt cx="3264" cy="384"/>
          </a:xfrm>
        </p:grpSpPr>
        <p:sp>
          <p:nvSpPr>
            <p:cNvPr id="97324" name="Rectangle 84">
              <a:extLst>
                <a:ext uri="{FF2B5EF4-FFF2-40B4-BE49-F238E27FC236}">
                  <a16:creationId xmlns:a16="http://schemas.microsoft.com/office/drawing/2014/main" id="{7B662F48-45A3-9847-8110-63A6307FFBA9}"/>
                </a:ext>
              </a:extLst>
            </p:cNvPr>
            <p:cNvSpPr>
              <a:spLocks noChangeArrowheads="1"/>
            </p:cNvSpPr>
            <p:nvPr/>
          </p:nvSpPr>
          <p:spPr bwMode="auto">
            <a:xfrm>
              <a:off x="1248" y="1584"/>
              <a:ext cx="240" cy="96"/>
            </a:xfrm>
            <a:prstGeom prst="rect">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VRF</a:t>
              </a:r>
            </a:p>
          </p:txBody>
        </p:sp>
        <p:sp>
          <p:nvSpPr>
            <p:cNvPr id="97325" name="Rectangle 86">
              <a:extLst>
                <a:ext uri="{FF2B5EF4-FFF2-40B4-BE49-F238E27FC236}">
                  <a16:creationId xmlns:a16="http://schemas.microsoft.com/office/drawing/2014/main" id="{97A90097-B8FB-B346-B91F-720C6EDAD61C}"/>
                </a:ext>
              </a:extLst>
            </p:cNvPr>
            <p:cNvSpPr>
              <a:spLocks noChangeArrowheads="1"/>
            </p:cNvSpPr>
            <p:nvPr/>
          </p:nvSpPr>
          <p:spPr bwMode="auto">
            <a:xfrm>
              <a:off x="4272" y="1584"/>
              <a:ext cx="240" cy="96"/>
            </a:xfrm>
            <a:prstGeom prst="rect">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VRF</a:t>
              </a:r>
            </a:p>
          </p:txBody>
        </p:sp>
        <p:sp>
          <p:nvSpPr>
            <p:cNvPr id="97326" name="Oval 75">
              <a:extLst>
                <a:ext uri="{FF2B5EF4-FFF2-40B4-BE49-F238E27FC236}">
                  <a16:creationId xmlns:a16="http://schemas.microsoft.com/office/drawing/2014/main" id="{35CD7A63-E09B-B64B-80B6-8C385AB2A15C}"/>
                </a:ext>
              </a:extLst>
            </p:cNvPr>
            <p:cNvSpPr>
              <a:spLocks noChangeArrowheads="1"/>
            </p:cNvSpPr>
            <p:nvPr/>
          </p:nvSpPr>
          <p:spPr bwMode="auto">
            <a:xfrm>
              <a:off x="1536" y="1488"/>
              <a:ext cx="2688" cy="384"/>
            </a:xfrm>
            <a:prstGeom prst="ellipse">
              <a:avLst/>
            </a:prstGeom>
            <a:solidFill>
              <a:srgbClr val="99CC00">
                <a:alpha val="85097"/>
              </a:srgbClr>
            </a:solidFill>
            <a:ln>
              <a:noFill/>
            </a:ln>
            <a:extLst>
              <a:ext uri="{91240B29-F687-4F45-9708-019B960494DF}">
                <a14:hiddenLine xmlns:a14="http://schemas.microsoft.com/office/drawing/2010/main" w="9525">
                  <a:solidFill>
                    <a:srgbClr val="000000"/>
                  </a:solidFill>
                  <a:round/>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800" b="1">
                  <a:solidFill>
                    <a:schemeClr val="bg1"/>
                  </a:solidFill>
                </a:rPr>
                <a:t>VPN 1</a:t>
              </a:r>
            </a:p>
          </p:txBody>
        </p:sp>
      </p:grpSp>
      <p:grpSp>
        <p:nvGrpSpPr>
          <p:cNvPr id="97321" name="Group 106">
            <a:extLst>
              <a:ext uri="{FF2B5EF4-FFF2-40B4-BE49-F238E27FC236}">
                <a16:creationId xmlns:a16="http://schemas.microsoft.com/office/drawing/2014/main" id="{809ABDB9-0893-F047-B265-C7CE8AA06D95}"/>
              </a:ext>
            </a:extLst>
          </p:cNvPr>
          <p:cNvGrpSpPr>
            <a:grpSpLocks/>
          </p:cNvGrpSpPr>
          <p:nvPr/>
        </p:nvGrpSpPr>
        <p:grpSpPr bwMode="auto">
          <a:xfrm>
            <a:off x="4876800" y="4764088"/>
            <a:ext cx="1901825" cy="265112"/>
            <a:chOff x="3072" y="2736"/>
            <a:chExt cx="1198" cy="167"/>
          </a:xfrm>
        </p:grpSpPr>
        <p:sp>
          <p:nvSpPr>
            <p:cNvPr id="97322" name="Line 104">
              <a:extLst>
                <a:ext uri="{FF2B5EF4-FFF2-40B4-BE49-F238E27FC236}">
                  <a16:creationId xmlns:a16="http://schemas.microsoft.com/office/drawing/2014/main" id="{B1BE8CE2-D32C-0146-AE24-B288474F6C49}"/>
                </a:ext>
              </a:extLst>
            </p:cNvPr>
            <p:cNvSpPr>
              <a:spLocks noChangeShapeType="1"/>
            </p:cNvSpPr>
            <p:nvPr/>
          </p:nvSpPr>
          <p:spPr bwMode="auto">
            <a:xfrm>
              <a:off x="3072" y="2832"/>
              <a:ext cx="288" cy="0"/>
            </a:xfrm>
            <a:prstGeom prst="line">
              <a:avLst/>
            </a:prstGeom>
            <a:noFill/>
            <a:ln w="25400">
              <a:solidFill>
                <a:schemeClr val="folHlink"/>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97323" name="Text Box 105">
              <a:extLst>
                <a:ext uri="{FF2B5EF4-FFF2-40B4-BE49-F238E27FC236}">
                  <a16:creationId xmlns:a16="http://schemas.microsoft.com/office/drawing/2014/main" id="{FE09B69E-577E-3648-A1E0-104D9109BD7B}"/>
                </a:ext>
              </a:extLst>
            </p:cNvPr>
            <p:cNvSpPr txBox="1">
              <a:spLocks noChangeArrowheads="1"/>
            </p:cNvSpPr>
            <p:nvPr/>
          </p:nvSpPr>
          <p:spPr bwMode="auto">
            <a:xfrm>
              <a:off x="3360" y="2736"/>
              <a:ext cx="910" cy="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MP-iBGP Session</a:t>
              </a:r>
            </a:p>
          </p:txBody>
        </p:sp>
      </p:grpSp>
      <p:pic>
        <p:nvPicPr>
          <p:cNvPr id="3" name="Bilde 2">
            <a:extLst>
              <a:ext uri="{FF2B5EF4-FFF2-40B4-BE49-F238E27FC236}">
                <a16:creationId xmlns:a16="http://schemas.microsoft.com/office/drawing/2014/main" id="{E94CA161-085F-8A4C-9151-FC526506CB8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9952" y="834591"/>
            <a:ext cx="6292848" cy="384609"/>
          </a:xfrm>
          <a:prstGeom prst="rect">
            <a:avLst/>
          </a:prstGeom>
        </p:spPr>
      </p:pic>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childTnLst>
                                </p:cTn>
                              </p:par>
                            </p:childTnLst>
                          </p:cTn>
                        </p:par>
                        <p:par>
                          <p:cTn id="8" fill="hold" nodeType="afterGroup">
                            <p:stCondLst>
                              <p:cond delay="1000"/>
                            </p:stCondLst>
                            <p:childTnLst>
                              <p:par>
                                <p:cTn id="9" presetID="10" presetClass="entr" presetSubtype="0" fill="hold"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1000"/>
                                        <p:tgtEl>
                                          <p:spTgt spid="22"/>
                                        </p:tgtEl>
                                      </p:cBhvr>
                                    </p:animEffect>
                                  </p:childTnLst>
                                </p:cTn>
                              </p:par>
                            </p:childTnLst>
                          </p:cTn>
                        </p:par>
                        <p:par>
                          <p:cTn id="12" fill="hold" nodeType="afterGroup">
                            <p:stCondLst>
                              <p:cond delay="2000"/>
                            </p:stCondLst>
                            <p:childTnLst>
                              <p:par>
                                <p:cTn id="13" presetID="10" presetClass="entr" presetSubtype="0" fill="hold" nodeType="afterEffect">
                                  <p:stCondLst>
                                    <p:cond delay="0"/>
                                  </p:stCondLst>
                                  <p:childTnLst>
                                    <p:set>
                                      <p:cBhvr>
                                        <p:cTn id="14" dur="1" fill="hold">
                                          <p:stCondLst>
                                            <p:cond delay="0"/>
                                          </p:stCondLst>
                                        </p:cTn>
                                        <p:tgtEl>
                                          <p:spTgt spid="19"/>
                                        </p:tgtEl>
                                        <p:attrNameLst>
                                          <p:attrName>style.visibility</p:attrName>
                                        </p:attrNameLst>
                                      </p:cBhvr>
                                      <p:to>
                                        <p:strVal val="visible"/>
                                      </p:to>
                                    </p:set>
                                    <p:animEffect transition="in" filter="fade">
                                      <p:cBhvr>
                                        <p:cTn id="15" dur="2000"/>
                                        <p:tgtEl>
                                          <p:spTgt spid="19"/>
                                        </p:tgtEl>
                                      </p:cBhvr>
                                    </p:animEffect>
                                  </p:childTnLst>
                                </p:cTn>
                              </p:par>
                              <p:par>
                                <p:cTn id="16" presetID="10" presetClass="entr" presetSubtype="0" fill="hold" nodeType="with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2000"/>
                                        <p:tgtEl>
                                          <p:spTgt spid="20"/>
                                        </p:tgtEl>
                                      </p:cBhvr>
                                    </p:animEffect>
                                  </p:childTnLst>
                                </p:cTn>
                              </p:par>
                            </p:childTnLst>
                          </p:cTn>
                        </p:par>
                        <p:par>
                          <p:cTn id="19" fill="hold" nodeType="afterGroup">
                            <p:stCondLst>
                              <p:cond delay="4000"/>
                            </p:stCondLst>
                            <p:childTnLst>
                              <p:par>
                                <p:cTn id="20" presetID="10" presetClass="entr" presetSubtype="0" fill="hold" nodeType="afterEffect">
                                  <p:stCondLst>
                                    <p:cond delay="100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2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37">
            <a:extLst>
              <a:ext uri="{FF2B5EF4-FFF2-40B4-BE49-F238E27FC236}">
                <a16:creationId xmlns:a16="http://schemas.microsoft.com/office/drawing/2014/main" id="{72031DEB-1AAC-2047-A2BF-B4F7405A8F17}"/>
              </a:ext>
            </a:extLst>
          </p:cNvPr>
          <p:cNvSpPr>
            <a:spLocks noGrp="1" noChangeArrowheads="1"/>
          </p:cNvSpPr>
          <p:nvPr>
            <p:ph type="title"/>
          </p:nvPr>
        </p:nvSpPr>
        <p:spPr/>
        <p:txBody>
          <a:bodyPr/>
          <a:lstStyle/>
          <a:p>
            <a:pPr eaLnBrk="1" hangingPunct="1"/>
            <a:r>
              <a:rPr lang="en-US" altLang="nb-NO"/>
              <a:t>VPN Control Plane Processing</a:t>
            </a:r>
          </a:p>
        </p:txBody>
      </p:sp>
      <p:sp>
        <p:nvSpPr>
          <p:cNvPr id="991276" name="Rectangle 44">
            <a:extLst>
              <a:ext uri="{FF2B5EF4-FFF2-40B4-BE49-F238E27FC236}">
                <a16:creationId xmlns:a16="http://schemas.microsoft.com/office/drawing/2014/main" id="{0F8EAC93-6B35-9144-8B07-81D3B51F9158}"/>
              </a:ext>
            </a:extLst>
          </p:cNvPr>
          <p:cNvSpPr>
            <a:spLocks noGrp="1" noChangeArrowheads="1"/>
          </p:cNvSpPr>
          <p:nvPr>
            <p:ph type="body" sz="half" idx="1"/>
          </p:nvPr>
        </p:nvSpPr>
        <p:spPr>
          <a:xfrm>
            <a:off x="655638" y="4038600"/>
            <a:ext cx="3862387" cy="2286000"/>
          </a:xfrm>
        </p:spPr>
        <p:txBody>
          <a:bodyPr rtlCol="0">
            <a:normAutofit lnSpcReduction="10000"/>
          </a:bodyPr>
          <a:lstStyle/>
          <a:p>
            <a:pPr marL="237744" indent="-237744" eaLnBrk="1" fontAlgn="auto" hangingPunct="1">
              <a:lnSpc>
                <a:spcPct val="90000"/>
              </a:lnSpc>
              <a:spcBef>
                <a:spcPct val="30000"/>
              </a:spcBef>
              <a:spcAft>
                <a:spcPts val="0"/>
              </a:spcAft>
              <a:buFont typeface="Wingdings" pitchFamily="2" charset="2"/>
              <a:buNone/>
              <a:defRPr/>
            </a:pPr>
            <a:r>
              <a:rPr lang="en-US" sz="1300" b="1" u="sng">
                <a:ea typeface="+mn-ea"/>
              </a:rPr>
              <a:t>Make customer routes unique:</a:t>
            </a:r>
          </a:p>
          <a:p>
            <a:pPr marL="237744" indent="-237744" eaLnBrk="1" fontAlgn="auto" hangingPunct="1">
              <a:lnSpc>
                <a:spcPct val="90000"/>
              </a:lnSpc>
              <a:spcBef>
                <a:spcPct val="30000"/>
              </a:spcBef>
              <a:spcAft>
                <a:spcPts val="0"/>
              </a:spcAft>
              <a:defRPr/>
            </a:pPr>
            <a:r>
              <a:rPr lang="en-US" sz="1300">
                <a:solidFill>
                  <a:schemeClr val="accent2"/>
                </a:solidFill>
                <a:ea typeface="+mn-ea"/>
              </a:rPr>
              <a:t>Route Distinguisher (RD)</a:t>
            </a:r>
            <a:r>
              <a:rPr lang="en-US" sz="1300">
                <a:ea typeface="+mn-ea"/>
              </a:rPr>
              <a:t>: 8-byte field, VRF parameters; unique value assigned by a provider to each VPN to make different VPN routes unique </a:t>
            </a:r>
          </a:p>
          <a:p>
            <a:pPr marL="237744" indent="-237744" eaLnBrk="1" fontAlgn="auto" hangingPunct="1">
              <a:lnSpc>
                <a:spcPct val="90000"/>
              </a:lnSpc>
              <a:spcBef>
                <a:spcPct val="30000"/>
              </a:spcBef>
              <a:spcAft>
                <a:spcPts val="0"/>
              </a:spcAft>
              <a:defRPr/>
            </a:pPr>
            <a:r>
              <a:rPr lang="en-US" sz="1300">
                <a:solidFill>
                  <a:schemeClr val="accent2"/>
                </a:solidFill>
                <a:ea typeface="+mn-ea"/>
              </a:rPr>
              <a:t>VPNv4 address</a:t>
            </a:r>
            <a:r>
              <a:rPr lang="en-US" sz="1300">
                <a:ea typeface="+mn-ea"/>
              </a:rPr>
              <a:t>: RD+VPN IP prefix  </a:t>
            </a:r>
          </a:p>
          <a:p>
            <a:pPr marL="237744" indent="-237744" eaLnBrk="1" fontAlgn="auto" hangingPunct="1">
              <a:lnSpc>
                <a:spcPct val="90000"/>
              </a:lnSpc>
              <a:spcBef>
                <a:spcPct val="30000"/>
              </a:spcBef>
              <a:spcAft>
                <a:spcPts val="0"/>
              </a:spcAft>
              <a:buFont typeface="Wingdings" pitchFamily="2" charset="2"/>
              <a:buNone/>
              <a:defRPr/>
            </a:pPr>
            <a:r>
              <a:rPr lang="en-US" sz="1300" b="1" u="sng">
                <a:ea typeface="+mn-ea"/>
              </a:rPr>
              <a:t>Selective distribute customer routes:</a:t>
            </a:r>
          </a:p>
          <a:p>
            <a:pPr marL="237744" indent="-237744" eaLnBrk="1" fontAlgn="auto" hangingPunct="1">
              <a:lnSpc>
                <a:spcPct val="90000"/>
              </a:lnSpc>
              <a:spcBef>
                <a:spcPct val="30000"/>
              </a:spcBef>
              <a:spcAft>
                <a:spcPts val="0"/>
              </a:spcAft>
              <a:defRPr/>
            </a:pPr>
            <a:r>
              <a:rPr lang="en-US" sz="1300">
                <a:solidFill>
                  <a:schemeClr val="accent2"/>
                </a:solidFill>
                <a:ea typeface="+mn-ea"/>
              </a:rPr>
              <a:t>Route Target (RT)</a:t>
            </a:r>
            <a:r>
              <a:rPr lang="en-US" sz="1300">
                <a:ea typeface="+mn-ea"/>
              </a:rPr>
              <a:t>: 8-byte field, VRF parameter, unique value to define the import/export rules for VPNv4 routes</a:t>
            </a:r>
          </a:p>
          <a:p>
            <a:pPr marL="237744" indent="-237744" eaLnBrk="1" fontAlgn="auto" hangingPunct="1">
              <a:lnSpc>
                <a:spcPct val="90000"/>
              </a:lnSpc>
              <a:spcBef>
                <a:spcPct val="30000"/>
              </a:spcBef>
              <a:spcAft>
                <a:spcPts val="0"/>
              </a:spcAft>
              <a:defRPr/>
            </a:pPr>
            <a:r>
              <a:rPr lang="en-US" sz="1300">
                <a:solidFill>
                  <a:schemeClr val="accent2"/>
                </a:solidFill>
                <a:ea typeface="+mn-ea"/>
              </a:rPr>
              <a:t>MP-iBGP</a:t>
            </a:r>
            <a:r>
              <a:rPr lang="en-US" sz="1300">
                <a:ea typeface="+mn-ea"/>
              </a:rPr>
              <a:t>: </a:t>
            </a:r>
            <a:r>
              <a:rPr lang="en-US" sz="1300">
                <a:ea typeface="+mn-ea"/>
                <a:sym typeface="Wingdings" pitchFamily="2" charset="2"/>
              </a:rPr>
              <a:t>advertises VPNv4* prefixes + labels</a:t>
            </a:r>
          </a:p>
        </p:txBody>
      </p:sp>
      <p:sp>
        <p:nvSpPr>
          <p:cNvPr id="991271" name="Rectangle 39">
            <a:extLst>
              <a:ext uri="{FF2B5EF4-FFF2-40B4-BE49-F238E27FC236}">
                <a16:creationId xmlns:a16="http://schemas.microsoft.com/office/drawing/2014/main" id="{A1C4A17D-EACE-8C45-857C-5F280CD1AA12}"/>
              </a:ext>
            </a:extLst>
          </p:cNvPr>
          <p:cNvSpPr>
            <a:spLocks noGrp="1" noChangeArrowheads="1"/>
          </p:cNvSpPr>
          <p:nvPr>
            <p:ph type="body" sz="half" idx="2"/>
          </p:nvPr>
        </p:nvSpPr>
        <p:spPr>
          <a:xfrm>
            <a:off x="4670425" y="4038600"/>
            <a:ext cx="3863975" cy="2286000"/>
          </a:xfrm>
        </p:spPr>
        <p:txBody>
          <a:bodyPr/>
          <a:lstStyle/>
          <a:p>
            <a:pPr eaLnBrk="1" hangingPunct="1">
              <a:lnSpc>
                <a:spcPct val="90000"/>
              </a:lnSpc>
              <a:spcBef>
                <a:spcPct val="30000"/>
              </a:spcBef>
              <a:buFont typeface="Wingdings" pitchFamily="2" charset="2"/>
              <a:buNone/>
            </a:pPr>
            <a:r>
              <a:rPr lang="en-US" altLang="nb-NO" sz="1300" b="1" u="sng"/>
              <a:t>Processing Steps:</a:t>
            </a:r>
          </a:p>
          <a:p>
            <a:pPr eaLnBrk="1" hangingPunct="1">
              <a:lnSpc>
                <a:spcPct val="90000"/>
              </a:lnSpc>
              <a:spcBef>
                <a:spcPct val="30000"/>
              </a:spcBef>
              <a:buFont typeface="Wingdings" pitchFamily="2" charset="2"/>
              <a:buAutoNum type="arabicPeriod"/>
            </a:pPr>
            <a:r>
              <a:rPr lang="en-US" altLang="nb-NO" sz="1300"/>
              <a:t>CE1 redistribute IPv4 route to PE1 via eBGP.</a:t>
            </a:r>
          </a:p>
          <a:p>
            <a:pPr eaLnBrk="1" hangingPunct="1">
              <a:lnSpc>
                <a:spcPct val="90000"/>
              </a:lnSpc>
              <a:spcBef>
                <a:spcPct val="30000"/>
              </a:spcBef>
              <a:buFont typeface="Wingdings" pitchFamily="2" charset="2"/>
              <a:buAutoNum type="arabicPeriod"/>
            </a:pPr>
            <a:r>
              <a:rPr lang="en-US" altLang="nb-NO" sz="1300"/>
              <a:t>PE1 allocates VPN label for prefix learnt from CE1 to create unique VPNv4 route</a:t>
            </a:r>
          </a:p>
          <a:p>
            <a:pPr eaLnBrk="1" hangingPunct="1">
              <a:lnSpc>
                <a:spcPct val="90000"/>
              </a:lnSpc>
              <a:spcBef>
                <a:spcPct val="30000"/>
              </a:spcBef>
              <a:buFont typeface="Wingdings" pitchFamily="2" charset="2"/>
              <a:buAutoNum type="arabicPeriod"/>
            </a:pPr>
            <a:r>
              <a:rPr lang="en-US" altLang="nb-NO" sz="1300"/>
              <a:t>PE1 redistributes VPNv4 route into MP-iBGP, it sets itself as a next hop and relays VPN site routes to PE2</a:t>
            </a:r>
          </a:p>
          <a:p>
            <a:pPr eaLnBrk="1" hangingPunct="1">
              <a:lnSpc>
                <a:spcPct val="90000"/>
              </a:lnSpc>
              <a:spcBef>
                <a:spcPct val="30000"/>
              </a:spcBef>
              <a:buFont typeface="Wingdings" pitchFamily="2" charset="2"/>
              <a:buAutoNum type="arabicPeriod"/>
            </a:pPr>
            <a:r>
              <a:rPr lang="en-US" altLang="nb-NO" sz="1300"/>
              <a:t>PE2 receives VPNv4 route and, via processing in local VRF (green), it redistributes original IPv4 route to CE2.</a:t>
            </a:r>
          </a:p>
        </p:txBody>
      </p:sp>
      <p:sp>
        <p:nvSpPr>
          <p:cNvPr id="98309" name="AutoShape 45">
            <a:extLst>
              <a:ext uri="{FF2B5EF4-FFF2-40B4-BE49-F238E27FC236}">
                <a16:creationId xmlns:a16="http://schemas.microsoft.com/office/drawing/2014/main" id="{E61E930F-3DDB-104F-ADE3-1F2157B7C958}"/>
              </a:ext>
            </a:extLst>
          </p:cNvPr>
          <p:cNvSpPr>
            <a:spLocks noChangeArrowheads="1"/>
          </p:cNvSpPr>
          <p:nvPr/>
        </p:nvSpPr>
        <p:spPr bwMode="auto">
          <a:xfrm>
            <a:off x="3417888" y="3048000"/>
            <a:ext cx="2362200" cy="838200"/>
          </a:xfrm>
          <a:prstGeom prst="wedgeRectCallout">
            <a:avLst>
              <a:gd name="adj1" fmla="val -83065"/>
              <a:gd name="adj2" fmla="val -86741"/>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800"/>
          </a:p>
        </p:txBody>
      </p:sp>
      <p:sp>
        <p:nvSpPr>
          <p:cNvPr id="98310" name="Line 46">
            <a:extLst>
              <a:ext uri="{FF2B5EF4-FFF2-40B4-BE49-F238E27FC236}">
                <a16:creationId xmlns:a16="http://schemas.microsoft.com/office/drawing/2014/main" id="{FA3C5CCC-43A7-3042-9D65-5F65D2EC199B}"/>
              </a:ext>
            </a:extLst>
          </p:cNvPr>
          <p:cNvSpPr>
            <a:spLocks noChangeShapeType="1"/>
          </p:cNvSpPr>
          <p:nvPr/>
        </p:nvSpPr>
        <p:spPr bwMode="auto">
          <a:xfrm>
            <a:off x="1360488" y="2667000"/>
            <a:ext cx="64770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nvGrpSpPr>
          <p:cNvPr id="98311" name="Group 47">
            <a:extLst>
              <a:ext uri="{FF2B5EF4-FFF2-40B4-BE49-F238E27FC236}">
                <a16:creationId xmlns:a16="http://schemas.microsoft.com/office/drawing/2014/main" id="{C21D04B0-3AD7-024C-8A05-21B0EBAA3782}"/>
              </a:ext>
            </a:extLst>
          </p:cNvPr>
          <p:cNvGrpSpPr>
            <a:grpSpLocks/>
          </p:cNvGrpSpPr>
          <p:nvPr/>
        </p:nvGrpSpPr>
        <p:grpSpPr bwMode="auto">
          <a:xfrm>
            <a:off x="5094288" y="2057400"/>
            <a:ext cx="484187" cy="825500"/>
            <a:chOff x="3216" y="1248"/>
            <a:chExt cx="305" cy="520"/>
          </a:xfrm>
        </p:grpSpPr>
        <p:pic>
          <p:nvPicPr>
            <p:cNvPr id="98338" name="Picture 48">
              <a:extLst>
                <a:ext uri="{FF2B5EF4-FFF2-40B4-BE49-F238E27FC236}">
                  <a16:creationId xmlns:a16="http://schemas.microsoft.com/office/drawing/2014/main" id="{80E7738B-6AB8-624D-A849-EA1620EA43B2}"/>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39" name="Rectangle 49">
              <a:extLst>
                <a:ext uri="{FF2B5EF4-FFF2-40B4-BE49-F238E27FC236}">
                  <a16:creationId xmlns:a16="http://schemas.microsoft.com/office/drawing/2014/main" id="{6E9F8638-0710-E84A-B707-5AAD892E53B8}"/>
                </a:ext>
              </a:extLst>
            </p:cNvPr>
            <p:cNvSpPr>
              <a:spLocks noChangeArrowheads="1"/>
            </p:cNvSpPr>
            <p:nvPr/>
          </p:nvSpPr>
          <p:spPr bwMode="auto">
            <a:xfrm>
              <a:off x="3261"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98312" name="Group 50">
            <a:extLst>
              <a:ext uri="{FF2B5EF4-FFF2-40B4-BE49-F238E27FC236}">
                <a16:creationId xmlns:a16="http://schemas.microsoft.com/office/drawing/2014/main" id="{8B88016B-23B3-DF4C-BB6D-15E0B640476F}"/>
              </a:ext>
            </a:extLst>
          </p:cNvPr>
          <p:cNvGrpSpPr>
            <a:grpSpLocks/>
          </p:cNvGrpSpPr>
          <p:nvPr/>
        </p:nvGrpSpPr>
        <p:grpSpPr bwMode="auto">
          <a:xfrm>
            <a:off x="3695700" y="2057400"/>
            <a:ext cx="484188" cy="825500"/>
            <a:chOff x="2335" y="1248"/>
            <a:chExt cx="305" cy="520"/>
          </a:xfrm>
        </p:grpSpPr>
        <p:pic>
          <p:nvPicPr>
            <p:cNvPr id="98336" name="Picture 51">
              <a:extLst>
                <a:ext uri="{FF2B5EF4-FFF2-40B4-BE49-F238E27FC236}">
                  <a16:creationId xmlns:a16="http://schemas.microsoft.com/office/drawing/2014/main" id="{418790FE-4D7A-004F-A614-F04813153C68}"/>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37" name="Rectangle 52">
              <a:extLst>
                <a:ext uri="{FF2B5EF4-FFF2-40B4-BE49-F238E27FC236}">
                  <a16:creationId xmlns:a16="http://schemas.microsoft.com/office/drawing/2014/main" id="{DC2763A2-97C0-9F4D-AC16-D09E262E5F19}"/>
                </a:ext>
              </a:extLst>
            </p:cNvPr>
            <p:cNvSpPr>
              <a:spLocks noChangeArrowheads="1"/>
            </p:cNvSpPr>
            <p:nvPr/>
          </p:nvSpPr>
          <p:spPr bwMode="auto">
            <a:xfrm>
              <a:off x="2380"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98313" name="Group 53">
            <a:extLst>
              <a:ext uri="{FF2B5EF4-FFF2-40B4-BE49-F238E27FC236}">
                <a16:creationId xmlns:a16="http://schemas.microsoft.com/office/drawing/2014/main" id="{C7D076B7-542D-5E4B-9EE3-9D011532E5A1}"/>
              </a:ext>
            </a:extLst>
          </p:cNvPr>
          <p:cNvGrpSpPr>
            <a:grpSpLocks/>
          </p:cNvGrpSpPr>
          <p:nvPr/>
        </p:nvGrpSpPr>
        <p:grpSpPr bwMode="auto">
          <a:xfrm>
            <a:off x="2266950" y="2189163"/>
            <a:ext cx="588963" cy="630237"/>
            <a:chOff x="1435" y="1331"/>
            <a:chExt cx="371" cy="397"/>
          </a:xfrm>
        </p:grpSpPr>
        <p:pic>
          <p:nvPicPr>
            <p:cNvPr id="98334" name="Picture 54">
              <a:extLst>
                <a:ext uri="{FF2B5EF4-FFF2-40B4-BE49-F238E27FC236}">
                  <a16:creationId xmlns:a16="http://schemas.microsoft.com/office/drawing/2014/main" id="{D7DC8541-7C9E-9840-966E-4755196397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35" name="Rectangle 55">
              <a:extLst>
                <a:ext uri="{FF2B5EF4-FFF2-40B4-BE49-F238E27FC236}">
                  <a16:creationId xmlns:a16="http://schemas.microsoft.com/office/drawing/2014/main" id="{59892F67-F459-8744-9F1F-C5B08693F0D1}"/>
                </a:ext>
              </a:extLst>
            </p:cNvPr>
            <p:cNvSpPr>
              <a:spLocks noChangeArrowheads="1"/>
            </p:cNvSpPr>
            <p:nvPr/>
          </p:nvSpPr>
          <p:spPr bwMode="auto">
            <a:xfrm>
              <a:off x="1435" y="1331"/>
              <a:ext cx="37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PE1</a:t>
              </a:r>
            </a:p>
          </p:txBody>
        </p:sp>
      </p:grpSp>
      <p:grpSp>
        <p:nvGrpSpPr>
          <p:cNvPr id="98314" name="Group 56">
            <a:extLst>
              <a:ext uri="{FF2B5EF4-FFF2-40B4-BE49-F238E27FC236}">
                <a16:creationId xmlns:a16="http://schemas.microsoft.com/office/drawing/2014/main" id="{9C9D557F-F7AD-A145-B8B9-B98E9DAFB958}"/>
              </a:ext>
            </a:extLst>
          </p:cNvPr>
          <p:cNvGrpSpPr>
            <a:grpSpLocks/>
          </p:cNvGrpSpPr>
          <p:nvPr/>
        </p:nvGrpSpPr>
        <p:grpSpPr bwMode="auto">
          <a:xfrm>
            <a:off x="6389688" y="2189163"/>
            <a:ext cx="644525" cy="630237"/>
            <a:chOff x="4032" y="1331"/>
            <a:chExt cx="406" cy="397"/>
          </a:xfrm>
        </p:grpSpPr>
        <p:pic>
          <p:nvPicPr>
            <p:cNvPr id="98332" name="Picture 57">
              <a:extLst>
                <a:ext uri="{FF2B5EF4-FFF2-40B4-BE49-F238E27FC236}">
                  <a16:creationId xmlns:a16="http://schemas.microsoft.com/office/drawing/2014/main" id="{9B373F64-D344-B844-B28A-203D986DCC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8333" name="Rectangle 58">
              <a:extLst>
                <a:ext uri="{FF2B5EF4-FFF2-40B4-BE49-F238E27FC236}">
                  <a16:creationId xmlns:a16="http://schemas.microsoft.com/office/drawing/2014/main" id="{CB9782C1-60A3-364A-AD87-DFCEB746C02D}"/>
                </a:ext>
              </a:extLst>
            </p:cNvPr>
            <p:cNvSpPr>
              <a:spLocks noChangeArrowheads="1"/>
            </p:cNvSpPr>
            <p:nvPr/>
          </p:nvSpPr>
          <p:spPr bwMode="auto">
            <a:xfrm>
              <a:off x="4067" y="1331"/>
              <a:ext cx="37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PE2</a:t>
              </a:r>
            </a:p>
          </p:txBody>
        </p:sp>
      </p:grpSp>
      <p:grpSp>
        <p:nvGrpSpPr>
          <p:cNvPr id="98315" name="Group 59">
            <a:extLst>
              <a:ext uri="{FF2B5EF4-FFF2-40B4-BE49-F238E27FC236}">
                <a16:creationId xmlns:a16="http://schemas.microsoft.com/office/drawing/2014/main" id="{125AC940-712D-1A47-A9E5-4AD284216398}"/>
              </a:ext>
            </a:extLst>
          </p:cNvPr>
          <p:cNvGrpSpPr>
            <a:grpSpLocks/>
          </p:cNvGrpSpPr>
          <p:nvPr/>
        </p:nvGrpSpPr>
        <p:grpSpPr bwMode="auto">
          <a:xfrm>
            <a:off x="1000125" y="2273300"/>
            <a:ext cx="600075" cy="533400"/>
            <a:chOff x="589" y="1432"/>
            <a:chExt cx="378" cy="336"/>
          </a:xfrm>
        </p:grpSpPr>
        <p:sp>
          <p:nvSpPr>
            <p:cNvPr id="98330" name="Rectangle 60">
              <a:extLst>
                <a:ext uri="{FF2B5EF4-FFF2-40B4-BE49-F238E27FC236}">
                  <a16:creationId xmlns:a16="http://schemas.microsoft.com/office/drawing/2014/main" id="{F7109211-66A8-7346-A090-F3D172FDBCE6}"/>
                </a:ext>
              </a:extLst>
            </p:cNvPr>
            <p:cNvSpPr>
              <a:spLocks noChangeArrowheads="1"/>
            </p:cNvSpPr>
            <p:nvPr/>
          </p:nvSpPr>
          <p:spPr bwMode="auto">
            <a:xfrm>
              <a:off x="589" y="1432"/>
              <a:ext cx="378"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CE1</a:t>
              </a:r>
            </a:p>
          </p:txBody>
        </p:sp>
        <p:pic>
          <p:nvPicPr>
            <p:cNvPr id="98331" name="Picture 61">
              <a:extLst>
                <a:ext uri="{FF2B5EF4-FFF2-40B4-BE49-F238E27FC236}">
                  <a16:creationId xmlns:a16="http://schemas.microsoft.com/office/drawing/2014/main" id="{B23C0BFE-07CC-9C4D-B202-5355F871B92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98316" name="Group 62">
            <a:extLst>
              <a:ext uri="{FF2B5EF4-FFF2-40B4-BE49-F238E27FC236}">
                <a16:creationId xmlns:a16="http://schemas.microsoft.com/office/drawing/2014/main" id="{0DFA0D67-BC01-C34E-81FD-A73E2DBAC4CC}"/>
              </a:ext>
            </a:extLst>
          </p:cNvPr>
          <p:cNvGrpSpPr>
            <a:grpSpLocks/>
          </p:cNvGrpSpPr>
          <p:nvPr/>
        </p:nvGrpSpPr>
        <p:grpSpPr bwMode="auto">
          <a:xfrm>
            <a:off x="7629525" y="2273300"/>
            <a:ext cx="600075" cy="533400"/>
            <a:chOff x="4765" y="1432"/>
            <a:chExt cx="378" cy="336"/>
          </a:xfrm>
        </p:grpSpPr>
        <p:sp>
          <p:nvSpPr>
            <p:cNvPr id="98328" name="Rectangle 63">
              <a:extLst>
                <a:ext uri="{FF2B5EF4-FFF2-40B4-BE49-F238E27FC236}">
                  <a16:creationId xmlns:a16="http://schemas.microsoft.com/office/drawing/2014/main" id="{76EEBAF7-EBA7-F549-AD5C-8487541D8EC8}"/>
                </a:ext>
              </a:extLst>
            </p:cNvPr>
            <p:cNvSpPr>
              <a:spLocks noChangeArrowheads="1"/>
            </p:cNvSpPr>
            <p:nvPr/>
          </p:nvSpPr>
          <p:spPr bwMode="auto">
            <a:xfrm>
              <a:off x="4765" y="1432"/>
              <a:ext cx="378"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CE2</a:t>
              </a:r>
            </a:p>
          </p:txBody>
        </p:sp>
        <p:pic>
          <p:nvPicPr>
            <p:cNvPr id="98329" name="Picture 64">
              <a:extLst>
                <a:ext uri="{FF2B5EF4-FFF2-40B4-BE49-F238E27FC236}">
                  <a16:creationId xmlns:a16="http://schemas.microsoft.com/office/drawing/2014/main" id="{F8C9C656-F7FF-7442-9D5A-673B2F205C0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4"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98317" name="AutoShape 65">
            <a:extLst>
              <a:ext uri="{FF2B5EF4-FFF2-40B4-BE49-F238E27FC236}">
                <a16:creationId xmlns:a16="http://schemas.microsoft.com/office/drawing/2014/main" id="{DF9063CD-99A6-F844-BDB1-5AA1FEAB158C}"/>
              </a:ext>
            </a:extLst>
          </p:cNvPr>
          <p:cNvSpPr>
            <a:spLocks noChangeArrowheads="1"/>
          </p:cNvSpPr>
          <p:nvPr/>
        </p:nvSpPr>
        <p:spPr bwMode="auto">
          <a:xfrm>
            <a:off x="3417888" y="3048000"/>
            <a:ext cx="2362200" cy="838200"/>
          </a:xfrm>
          <a:prstGeom prst="wedgeRectCallout">
            <a:avLst>
              <a:gd name="adj1" fmla="val 84407"/>
              <a:gd name="adj2" fmla="val -83903"/>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ip  vrf  Green</a:t>
            </a:r>
          </a:p>
          <a:p>
            <a:pPr eaLnBrk="1" hangingPunct="1"/>
            <a:r>
              <a:rPr lang="en-US" altLang="nb-NO" sz="1200"/>
              <a:t>  RD 1:100</a:t>
            </a:r>
          </a:p>
          <a:p>
            <a:pPr eaLnBrk="1" hangingPunct="1"/>
            <a:r>
              <a:rPr lang="en-US" altLang="nb-NO" sz="1200"/>
              <a:t>  route-target export 1:100</a:t>
            </a:r>
          </a:p>
          <a:p>
            <a:pPr eaLnBrk="1" hangingPunct="1"/>
            <a:r>
              <a:rPr lang="en-US" altLang="nb-NO" sz="1200"/>
              <a:t>  route-target import 1:100</a:t>
            </a:r>
          </a:p>
        </p:txBody>
      </p:sp>
      <p:sp>
        <p:nvSpPr>
          <p:cNvPr id="98318" name="Rectangle 66">
            <a:extLst>
              <a:ext uri="{FF2B5EF4-FFF2-40B4-BE49-F238E27FC236}">
                <a16:creationId xmlns:a16="http://schemas.microsoft.com/office/drawing/2014/main" id="{F2B0FEBA-117F-EF41-B414-8A428F7ADCB5}"/>
              </a:ext>
            </a:extLst>
          </p:cNvPr>
          <p:cNvSpPr>
            <a:spLocks noChangeArrowheads="1"/>
          </p:cNvSpPr>
          <p:nvPr/>
        </p:nvSpPr>
        <p:spPr bwMode="auto">
          <a:xfrm>
            <a:off x="4086225" y="2057400"/>
            <a:ext cx="1127125"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000"/>
              <a:t>No VPN Routes </a:t>
            </a:r>
            <a:br>
              <a:rPr lang="en-US" altLang="nb-NO" sz="1000"/>
            </a:br>
            <a:r>
              <a:rPr lang="en-US" altLang="nb-NO" sz="1000"/>
              <a:t>in core (P) nodes</a:t>
            </a:r>
          </a:p>
        </p:txBody>
      </p:sp>
      <p:sp>
        <p:nvSpPr>
          <p:cNvPr id="98319" name="Freeform 67">
            <a:extLst>
              <a:ext uri="{FF2B5EF4-FFF2-40B4-BE49-F238E27FC236}">
                <a16:creationId xmlns:a16="http://schemas.microsoft.com/office/drawing/2014/main" id="{07A63882-BDB4-DC40-AC45-426C3A588CF1}"/>
              </a:ext>
            </a:extLst>
          </p:cNvPr>
          <p:cNvSpPr>
            <a:spLocks/>
          </p:cNvSpPr>
          <p:nvPr/>
        </p:nvSpPr>
        <p:spPr bwMode="auto">
          <a:xfrm>
            <a:off x="2884488" y="1752600"/>
            <a:ext cx="3581400" cy="685800"/>
          </a:xfrm>
          <a:custGeom>
            <a:avLst/>
            <a:gdLst>
              <a:gd name="T0" fmla="*/ 0 w 3158"/>
              <a:gd name="T1" fmla="*/ 660179 h 803"/>
              <a:gd name="T2" fmla="*/ 1915448 w 3158"/>
              <a:gd name="T3" fmla="*/ 35016 h 803"/>
              <a:gd name="T4" fmla="*/ 3581400 w 3158"/>
              <a:gd name="T5" fmla="*/ 685800 h 803"/>
              <a:gd name="T6" fmla="*/ 0 60000 65536"/>
              <a:gd name="T7" fmla="*/ 0 60000 65536"/>
              <a:gd name="T8" fmla="*/ 0 60000 65536"/>
              <a:gd name="T9" fmla="*/ 0 w 3158"/>
              <a:gd name="T10" fmla="*/ 0 h 803"/>
              <a:gd name="T11" fmla="*/ 3158 w 3158"/>
              <a:gd name="T12" fmla="*/ 803 h 803"/>
            </a:gdLst>
            <a:ahLst/>
            <a:cxnLst>
              <a:cxn ang="T6">
                <a:pos x="T0" y="T1"/>
              </a:cxn>
              <a:cxn ang="T7">
                <a:pos x="T2" y="T3"/>
              </a:cxn>
              <a:cxn ang="T8">
                <a:pos x="T4" y="T5"/>
              </a:cxn>
            </a:cxnLst>
            <a:rect l="T9" t="T10" r="T11" b="T12"/>
            <a:pathLst>
              <a:path w="3158" h="803">
                <a:moveTo>
                  <a:pt x="0" y="773"/>
                </a:moveTo>
                <a:cubicBezTo>
                  <a:pt x="282" y="650"/>
                  <a:pt x="840" y="0"/>
                  <a:pt x="1689" y="41"/>
                </a:cubicBezTo>
                <a:cubicBezTo>
                  <a:pt x="2538" y="82"/>
                  <a:pt x="2852" y="644"/>
                  <a:pt x="3158" y="803"/>
                </a:cubicBezTo>
              </a:path>
            </a:pathLst>
          </a:custGeom>
          <a:noFill/>
          <a:ln w="25400">
            <a:solidFill>
              <a:schemeClr val="folHlink"/>
            </a:solidFill>
            <a:prstDash val="sysDot"/>
            <a:round/>
            <a:headEnd type="none" w="lg" len="lg"/>
            <a:tailEnd type="triangle" w="lg" len="lg"/>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991300" name="Rectangle 68">
            <a:extLst>
              <a:ext uri="{FF2B5EF4-FFF2-40B4-BE49-F238E27FC236}">
                <a16:creationId xmlns:a16="http://schemas.microsoft.com/office/drawing/2014/main" id="{A894D378-EED1-B645-B6EC-E3FAF624D156}"/>
              </a:ext>
            </a:extLst>
          </p:cNvPr>
          <p:cNvSpPr>
            <a:spLocks noChangeArrowheads="1"/>
          </p:cNvSpPr>
          <p:nvPr/>
        </p:nvSpPr>
        <p:spPr bwMode="auto">
          <a:xfrm>
            <a:off x="1512888" y="1828800"/>
            <a:ext cx="7175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spcBef>
                <a:spcPct val="20000"/>
              </a:spcBef>
            </a:pPr>
            <a:r>
              <a:rPr lang="en-GB" altLang="nb-NO" sz="1000" b="1" u="sng"/>
              <a:t>eBGP:</a:t>
            </a:r>
          </a:p>
          <a:p>
            <a:pPr>
              <a:lnSpc>
                <a:spcPct val="90000"/>
              </a:lnSpc>
              <a:spcBef>
                <a:spcPct val="20000"/>
              </a:spcBef>
            </a:pPr>
            <a:r>
              <a:rPr lang="en-GB" altLang="nb-NO" sz="1000"/>
              <a:t>16.1/16 </a:t>
            </a:r>
            <a:br>
              <a:rPr lang="en-GB" altLang="nb-NO" sz="1000"/>
            </a:br>
            <a:r>
              <a:rPr lang="en-GB" altLang="nb-NO" sz="1000"/>
              <a:t>IP Subnet</a:t>
            </a:r>
            <a:endParaRPr lang="en-US" altLang="nb-NO" sz="1000"/>
          </a:p>
        </p:txBody>
      </p:sp>
      <p:sp>
        <p:nvSpPr>
          <p:cNvPr id="991301" name="Text Box 69">
            <a:extLst>
              <a:ext uri="{FF2B5EF4-FFF2-40B4-BE49-F238E27FC236}">
                <a16:creationId xmlns:a16="http://schemas.microsoft.com/office/drawing/2014/main" id="{67E54471-3297-8F40-92E0-8A00902F2831}"/>
              </a:ext>
            </a:extLst>
          </p:cNvPr>
          <p:cNvSpPr txBox="1">
            <a:spLocks noChangeArrowheads="1"/>
          </p:cNvSpPr>
          <p:nvPr/>
        </p:nvSpPr>
        <p:spPr bwMode="auto">
          <a:xfrm>
            <a:off x="2503488" y="1143000"/>
            <a:ext cx="1981200" cy="885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spcBef>
                <a:spcPct val="20000"/>
              </a:spcBef>
            </a:pPr>
            <a:r>
              <a:rPr lang="en-GB" altLang="nb-NO" sz="1000" b="1" u="sng"/>
              <a:t>BGP advertisement:</a:t>
            </a:r>
          </a:p>
          <a:p>
            <a:pPr>
              <a:lnSpc>
                <a:spcPct val="90000"/>
              </a:lnSpc>
              <a:spcBef>
                <a:spcPct val="20000"/>
              </a:spcBef>
            </a:pPr>
            <a:r>
              <a:rPr lang="en-GB" altLang="nb-NO" sz="1000"/>
              <a:t>VPN-IPv4 Addr = RD:16.1/16</a:t>
            </a:r>
          </a:p>
          <a:p>
            <a:pPr>
              <a:lnSpc>
                <a:spcPct val="90000"/>
              </a:lnSpc>
              <a:spcBef>
                <a:spcPct val="20000"/>
              </a:spcBef>
            </a:pPr>
            <a:r>
              <a:rPr lang="en-GB" altLang="nb-NO" sz="1000"/>
              <a:t>BGP Next-Hop = PE1</a:t>
            </a:r>
          </a:p>
          <a:p>
            <a:pPr>
              <a:lnSpc>
                <a:spcPct val="90000"/>
              </a:lnSpc>
              <a:spcBef>
                <a:spcPct val="20000"/>
              </a:spcBef>
            </a:pPr>
            <a:r>
              <a:rPr lang="en-GB" altLang="nb-NO" sz="1000"/>
              <a:t>Route Target = 100:1</a:t>
            </a:r>
          </a:p>
          <a:p>
            <a:pPr>
              <a:lnSpc>
                <a:spcPct val="90000"/>
              </a:lnSpc>
              <a:spcBef>
                <a:spcPct val="20000"/>
              </a:spcBef>
            </a:pPr>
            <a:r>
              <a:rPr lang="en-GB" altLang="nb-NO" sz="1000"/>
              <a:t>Label=42</a:t>
            </a:r>
            <a:endParaRPr lang="en-US" altLang="nb-NO" sz="1000"/>
          </a:p>
        </p:txBody>
      </p:sp>
      <p:sp>
        <p:nvSpPr>
          <p:cNvPr id="98322" name="Line 70">
            <a:extLst>
              <a:ext uri="{FF2B5EF4-FFF2-40B4-BE49-F238E27FC236}">
                <a16:creationId xmlns:a16="http://schemas.microsoft.com/office/drawing/2014/main" id="{25F1B0AF-427F-8147-AB73-6A9738E251AA}"/>
              </a:ext>
            </a:extLst>
          </p:cNvPr>
          <p:cNvSpPr>
            <a:spLocks noChangeShapeType="1"/>
          </p:cNvSpPr>
          <p:nvPr/>
        </p:nvSpPr>
        <p:spPr bwMode="auto">
          <a:xfrm>
            <a:off x="1589088" y="2514600"/>
            <a:ext cx="609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991303" name="Rectangle 71">
            <a:extLst>
              <a:ext uri="{FF2B5EF4-FFF2-40B4-BE49-F238E27FC236}">
                <a16:creationId xmlns:a16="http://schemas.microsoft.com/office/drawing/2014/main" id="{3C2532E0-AEFC-B043-BDAC-B4E4426F9759}"/>
              </a:ext>
            </a:extLst>
          </p:cNvPr>
          <p:cNvSpPr>
            <a:spLocks noChangeArrowheads="1"/>
          </p:cNvSpPr>
          <p:nvPr/>
        </p:nvSpPr>
        <p:spPr bwMode="auto">
          <a:xfrm>
            <a:off x="6967538" y="1828800"/>
            <a:ext cx="71755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spcBef>
                <a:spcPct val="20000"/>
              </a:spcBef>
            </a:pPr>
            <a:r>
              <a:rPr lang="en-GB" altLang="nb-NO" sz="1000" b="1" u="sng"/>
              <a:t>eBGP:</a:t>
            </a:r>
          </a:p>
          <a:p>
            <a:pPr>
              <a:lnSpc>
                <a:spcPct val="90000"/>
              </a:lnSpc>
              <a:spcBef>
                <a:spcPct val="20000"/>
              </a:spcBef>
            </a:pPr>
            <a:r>
              <a:rPr lang="en-GB" altLang="nb-NO" sz="1000"/>
              <a:t>16.1/16 </a:t>
            </a:r>
            <a:br>
              <a:rPr lang="en-GB" altLang="nb-NO" sz="1000"/>
            </a:br>
            <a:r>
              <a:rPr lang="en-GB" altLang="nb-NO" sz="1000"/>
              <a:t>IP Subnet</a:t>
            </a:r>
            <a:endParaRPr lang="en-US" altLang="nb-NO" sz="1000"/>
          </a:p>
        </p:txBody>
      </p:sp>
      <p:sp>
        <p:nvSpPr>
          <p:cNvPr id="98324" name="Line 72">
            <a:extLst>
              <a:ext uri="{FF2B5EF4-FFF2-40B4-BE49-F238E27FC236}">
                <a16:creationId xmlns:a16="http://schemas.microsoft.com/office/drawing/2014/main" id="{DD1FFB15-2507-D34D-86E1-F9F259CCDB87}"/>
              </a:ext>
            </a:extLst>
          </p:cNvPr>
          <p:cNvSpPr>
            <a:spLocks noChangeShapeType="1"/>
          </p:cNvSpPr>
          <p:nvPr/>
        </p:nvSpPr>
        <p:spPr bwMode="auto">
          <a:xfrm>
            <a:off x="7043738" y="2514600"/>
            <a:ext cx="609600" cy="0"/>
          </a:xfrm>
          <a:prstGeom prst="line">
            <a:avLst/>
          </a:prstGeom>
          <a:noFill/>
          <a:ln w="9525">
            <a:solidFill>
              <a:schemeClr val="tx1"/>
            </a:solidFill>
            <a:round/>
            <a:headEnd/>
            <a:tailEnd type="triangle" w="med" len="me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98325" name="Rectangle 74">
            <a:extLst>
              <a:ext uri="{FF2B5EF4-FFF2-40B4-BE49-F238E27FC236}">
                <a16:creationId xmlns:a16="http://schemas.microsoft.com/office/drawing/2014/main" id="{355EFC43-BFA1-9B41-9979-548E4420D6E1}"/>
              </a:ext>
            </a:extLst>
          </p:cNvPr>
          <p:cNvSpPr>
            <a:spLocks noChangeArrowheads="1"/>
          </p:cNvSpPr>
          <p:nvPr/>
        </p:nvSpPr>
        <p:spPr bwMode="auto">
          <a:xfrm>
            <a:off x="2209800" y="2476500"/>
            <a:ext cx="381000" cy="190500"/>
          </a:xfrm>
          <a:prstGeom prst="rect">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VRF</a:t>
            </a:r>
          </a:p>
        </p:txBody>
      </p:sp>
      <p:sp>
        <p:nvSpPr>
          <p:cNvPr id="98326" name="Rectangle 75">
            <a:extLst>
              <a:ext uri="{FF2B5EF4-FFF2-40B4-BE49-F238E27FC236}">
                <a16:creationId xmlns:a16="http://schemas.microsoft.com/office/drawing/2014/main" id="{5453AC6C-D694-7940-9294-00D06F732D75}"/>
              </a:ext>
            </a:extLst>
          </p:cNvPr>
          <p:cNvSpPr>
            <a:spLocks noChangeArrowheads="1"/>
          </p:cNvSpPr>
          <p:nvPr/>
        </p:nvSpPr>
        <p:spPr bwMode="auto">
          <a:xfrm>
            <a:off x="6629400" y="2476500"/>
            <a:ext cx="381000" cy="190500"/>
          </a:xfrm>
          <a:prstGeom prst="rect">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VRF</a:t>
            </a:r>
          </a:p>
        </p:txBody>
      </p:sp>
      <p:sp>
        <p:nvSpPr>
          <p:cNvPr id="98327" name="Oval 76">
            <a:extLst>
              <a:ext uri="{FF2B5EF4-FFF2-40B4-BE49-F238E27FC236}">
                <a16:creationId xmlns:a16="http://schemas.microsoft.com/office/drawing/2014/main" id="{3A7B6D7D-EE09-A54B-8225-8975F13FD62A}"/>
              </a:ext>
            </a:extLst>
          </p:cNvPr>
          <p:cNvSpPr>
            <a:spLocks noChangeArrowheads="1"/>
          </p:cNvSpPr>
          <p:nvPr/>
        </p:nvSpPr>
        <p:spPr bwMode="auto">
          <a:xfrm>
            <a:off x="2633663" y="2438400"/>
            <a:ext cx="3919537" cy="304800"/>
          </a:xfrm>
          <a:prstGeom prst="ellipse">
            <a:avLst/>
          </a:prstGeom>
          <a:solidFill>
            <a:srgbClr val="99CC00">
              <a:alpha val="85097"/>
            </a:srgbClr>
          </a:solidFill>
          <a:ln>
            <a:noFill/>
          </a:ln>
          <a:extLst>
            <a:ext uri="{91240B29-F687-4F45-9708-019B960494DF}">
              <a14:hiddenLine xmlns:a14="http://schemas.microsoft.com/office/drawing/2010/main" w="9525">
                <a:solidFill>
                  <a:srgbClr val="000000"/>
                </a:solidFill>
                <a:round/>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2000" b="1">
                <a:solidFill>
                  <a:schemeClr val="bg1"/>
                </a:solidFill>
              </a:rPr>
              <a:t>VPN 1</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91271">
                                            <p:txEl>
                                              <p:pRg st="1" end="1"/>
                                            </p:txEl>
                                          </p:spTgt>
                                        </p:tgtEl>
                                        <p:attrNameLst>
                                          <p:attrName>style.visibility</p:attrName>
                                        </p:attrNameLst>
                                      </p:cBhvr>
                                      <p:to>
                                        <p:strVal val="visible"/>
                                      </p:to>
                                    </p:set>
                                    <p:animEffect transition="in" filter="fade">
                                      <p:cBhvr>
                                        <p:cTn id="7" dur="1000"/>
                                        <p:tgtEl>
                                          <p:spTgt spid="991271">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91300"/>
                                        </p:tgtEl>
                                        <p:attrNameLst>
                                          <p:attrName>style.visibility</p:attrName>
                                        </p:attrNameLst>
                                      </p:cBhvr>
                                      <p:to>
                                        <p:strVal val="visible"/>
                                      </p:to>
                                    </p:set>
                                    <p:animEffect transition="in" filter="fade">
                                      <p:cBhvr>
                                        <p:cTn id="10" dur="1000"/>
                                        <p:tgtEl>
                                          <p:spTgt spid="991300"/>
                                        </p:tgtEl>
                                      </p:cBhvr>
                                    </p:animEffect>
                                  </p:childTnLst>
                                </p:cTn>
                              </p:par>
                            </p:childTnLst>
                          </p:cTn>
                        </p:par>
                        <p:par>
                          <p:cTn id="11" fill="hold" nodeType="afterGroup">
                            <p:stCondLst>
                              <p:cond delay="1000"/>
                            </p:stCondLst>
                            <p:childTnLst>
                              <p:par>
                                <p:cTn id="12" presetID="10" presetClass="entr" presetSubtype="0" fill="hold" nodeType="afterEffect">
                                  <p:stCondLst>
                                    <p:cond delay="0"/>
                                  </p:stCondLst>
                                  <p:childTnLst>
                                    <p:set>
                                      <p:cBhvr>
                                        <p:cTn id="13" dur="1" fill="hold">
                                          <p:stCondLst>
                                            <p:cond delay="0"/>
                                          </p:stCondLst>
                                        </p:cTn>
                                        <p:tgtEl>
                                          <p:spTgt spid="991271">
                                            <p:txEl>
                                              <p:pRg st="2" end="2"/>
                                            </p:txEl>
                                          </p:spTgt>
                                        </p:tgtEl>
                                        <p:attrNameLst>
                                          <p:attrName>style.visibility</p:attrName>
                                        </p:attrNameLst>
                                      </p:cBhvr>
                                      <p:to>
                                        <p:strVal val="visible"/>
                                      </p:to>
                                    </p:set>
                                    <p:animEffect transition="in" filter="fade">
                                      <p:cBhvr>
                                        <p:cTn id="14" dur="1000"/>
                                        <p:tgtEl>
                                          <p:spTgt spid="991271">
                                            <p:txEl>
                                              <p:pRg st="2" end="2"/>
                                            </p:txEl>
                                          </p:spTgt>
                                        </p:tgtEl>
                                      </p:cBhvr>
                                    </p:animEffect>
                                  </p:childTnLst>
                                </p:cTn>
                              </p:par>
                            </p:childTnLst>
                          </p:cTn>
                        </p:par>
                        <p:par>
                          <p:cTn id="15" fill="hold" nodeType="afterGroup">
                            <p:stCondLst>
                              <p:cond delay="2000"/>
                            </p:stCondLst>
                            <p:childTnLst>
                              <p:par>
                                <p:cTn id="16" presetID="10" presetClass="entr" presetSubtype="0" fill="hold" nodeType="afterEffect">
                                  <p:stCondLst>
                                    <p:cond delay="0"/>
                                  </p:stCondLst>
                                  <p:childTnLst>
                                    <p:set>
                                      <p:cBhvr>
                                        <p:cTn id="17" dur="1" fill="hold">
                                          <p:stCondLst>
                                            <p:cond delay="0"/>
                                          </p:stCondLst>
                                        </p:cTn>
                                        <p:tgtEl>
                                          <p:spTgt spid="991271">
                                            <p:txEl>
                                              <p:pRg st="3" end="3"/>
                                            </p:txEl>
                                          </p:spTgt>
                                        </p:tgtEl>
                                        <p:attrNameLst>
                                          <p:attrName>style.visibility</p:attrName>
                                        </p:attrNameLst>
                                      </p:cBhvr>
                                      <p:to>
                                        <p:strVal val="visible"/>
                                      </p:to>
                                    </p:set>
                                    <p:animEffect transition="in" filter="fade">
                                      <p:cBhvr>
                                        <p:cTn id="18" dur="1000"/>
                                        <p:tgtEl>
                                          <p:spTgt spid="991271">
                                            <p:txEl>
                                              <p:pRg st="3" end="3"/>
                                            </p:txEl>
                                          </p:spTgt>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991301"/>
                                        </p:tgtEl>
                                        <p:attrNameLst>
                                          <p:attrName>style.visibility</p:attrName>
                                        </p:attrNameLst>
                                      </p:cBhvr>
                                      <p:to>
                                        <p:strVal val="visible"/>
                                      </p:to>
                                    </p:set>
                                    <p:animEffect transition="in" filter="fade">
                                      <p:cBhvr>
                                        <p:cTn id="21" dur="1000"/>
                                        <p:tgtEl>
                                          <p:spTgt spid="991301"/>
                                        </p:tgtEl>
                                      </p:cBhvr>
                                    </p:animEffect>
                                  </p:childTnLst>
                                </p:cTn>
                              </p:par>
                            </p:childTnLst>
                          </p:cTn>
                        </p:par>
                        <p:par>
                          <p:cTn id="22" fill="hold" nodeType="afterGroup">
                            <p:stCondLst>
                              <p:cond delay="3000"/>
                            </p:stCondLst>
                            <p:childTnLst>
                              <p:par>
                                <p:cTn id="23" presetID="10" presetClass="entr" presetSubtype="0" fill="hold" nodeType="afterEffect">
                                  <p:stCondLst>
                                    <p:cond delay="0"/>
                                  </p:stCondLst>
                                  <p:childTnLst>
                                    <p:set>
                                      <p:cBhvr>
                                        <p:cTn id="24" dur="1" fill="hold">
                                          <p:stCondLst>
                                            <p:cond delay="0"/>
                                          </p:stCondLst>
                                        </p:cTn>
                                        <p:tgtEl>
                                          <p:spTgt spid="991271">
                                            <p:txEl>
                                              <p:pRg st="4" end="4"/>
                                            </p:txEl>
                                          </p:spTgt>
                                        </p:tgtEl>
                                        <p:attrNameLst>
                                          <p:attrName>style.visibility</p:attrName>
                                        </p:attrNameLst>
                                      </p:cBhvr>
                                      <p:to>
                                        <p:strVal val="visible"/>
                                      </p:to>
                                    </p:set>
                                    <p:animEffect transition="in" filter="fade">
                                      <p:cBhvr>
                                        <p:cTn id="25" dur="1000"/>
                                        <p:tgtEl>
                                          <p:spTgt spid="991271">
                                            <p:txEl>
                                              <p:pRg st="4" end="4"/>
                                            </p:txEl>
                                          </p:spTgt>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991303"/>
                                        </p:tgtEl>
                                        <p:attrNameLst>
                                          <p:attrName>style.visibility</p:attrName>
                                        </p:attrNameLst>
                                      </p:cBhvr>
                                      <p:to>
                                        <p:strVal val="visible"/>
                                      </p:to>
                                    </p:set>
                                    <p:animEffect transition="in" filter="fade">
                                      <p:cBhvr>
                                        <p:cTn id="28" dur="1000"/>
                                        <p:tgtEl>
                                          <p:spTgt spid="99130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1300" grpId="0"/>
      <p:bldP spid="991301" grpId="0"/>
      <p:bldP spid="991303"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a:extLst>
              <a:ext uri="{FF2B5EF4-FFF2-40B4-BE49-F238E27FC236}">
                <a16:creationId xmlns:a16="http://schemas.microsoft.com/office/drawing/2014/main" id="{9CAD58C4-0D40-1B45-A635-D609C1735021}"/>
              </a:ext>
            </a:extLst>
          </p:cNvPr>
          <p:cNvSpPr>
            <a:spLocks noGrp="1" noChangeArrowheads="1"/>
          </p:cNvSpPr>
          <p:nvPr>
            <p:ph type="title"/>
          </p:nvPr>
        </p:nvSpPr>
        <p:spPr/>
        <p:txBody>
          <a:bodyPr/>
          <a:lstStyle/>
          <a:p>
            <a:pPr eaLnBrk="1" hangingPunct="1"/>
            <a:r>
              <a:rPr lang="en-US" altLang="nb-NO"/>
              <a:t>VPN Forwarding Plane Processing</a:t>
            </a:r>
          </a:p>
        </p:txBody>
      </p:sp>
      <p:sp>
        <p:nvSpPr>
          <p:cNvPr id="1345572" name="Rectangle 36">
            <a:extLst>
              <a:ext uri="{FF2B5EF4-FFF2-40B4-BE49-F238E27FC236}">
                <a16:creationId xmlns:a16="http://schemas.microsoft.com/office/drawing/2014/main" id="{8E85D3CB-1060-3443-B8CC-657A9E49707F}"/>
              </a:ext>
            </a:extLst>
          </p:cNvPr>
          <p:cNvSpPr>
            <a:spLocks noGrp="1" noChangeArrowheads="1"/>
          </p:cNvSpPr>
          <p:nvPr>
            <p:ph type="body" idx="1"/>
          </p:nvPr>
        </p:nvSpPr>
        <p:spPr>
          <a:xfrm>
            <a:off x="655638" y="3962400"/>
            <a:ext cx="7878762" cy="2362200"/>
          </a:xfrm>
        </p:spPr>
        <p:txBody>
          <a:bodyPr/>
          <a:lstStyle/>
          <a:p>
            <a:pPr marL="304800" indent="-304800" eaLnBrk="1" hangingPunct="1">
              <a:lnSpc>
                <a:spcPct val="90000"/>
              </a:lnSpc>
              <a:spcBef>
                <a:spcPct val="30000"/>
              </a:spcBef>
              <a:buFont typeface="Wingdings" pitchFamily="2" charset="2"/>
              <a:buNone/>
              <a:tabLst>
                <a:tab pos="290513" algn="l"/>
              </a:tabLst>
            </a:pPr>
            <a:r>
              <a:rPr lang="en-US" altLang="nb-NO" sz="1700" b="1" u="sng"/>
              <a:t>Processing Steps:</a:t>
            </a:r>
          </a:p>
          <a:p>
            <a:pPr marL="304800" indent="-304800" eaLnBrk="1" hangingPunct="1">
              <a:lnSpc>
                <a:spcPct val="90000"/>
              </a:lnSpc>
              <a:spcBef>
                <a:spcPct val="30000"/>
              </a:spcBef>
              <a:buFont typeface="Wingdings" pitchFamily="2" charset="2"/>
              <a:buAutoNum type="arabicPeriod"/>
              <a:tabLst>
                <a:tab pos="290513" algn="l"/>
              </a:tabLst>
            </a:pPr>
            <a:r>
              <a:rPr lang="en-US" altLang="nb-NO" sz="1700"/>
              <a:t>CE2 forwards IPv4 packet to PE2.</a:t>
            </a:r>
          </a:p>
          <a:p>
            <a:pPr marL="304800" indent="-304800" eaLnBrk="1" hangingPunct="1">
              <a:lnSpc>
                <a:spcPct val="90000"/>
              </a:lnSpc>
              <a:spcBef>
                <a:spcPct val="30000"/>
              </a:spcBef>
              <a:buFont typeface="Wingdings" pitchFamily="2" charset="2"/>
              <a:buAutoNum type="arabicPeriod"/>
              <a:tabLst>
                <a:tab pos="290513" algn="l"/>
              </a:tabLst>
            </a:pPr>
            <a:r>
              <a:rPr lang="en-US" altLang="nb-NO" sz="1700"/>
              <a:t>PE2 imposes pre-allocated VPN label (learned via MP-IBGP) to IPv4 packet received from CE2.</a:t>
            </a:r>
          </a:p>
          <a:p>
            <a:pPr marL="304800" indent="-304800" eaLnBrk="1" hangingPunct="1">
              <a:lnSpc>
                <a:spcPct val="90000"/>
              </a:lnSpc>
              <a:spcBef>
                <a:spcPct val="30000"/>
              </a:spcBef>
              <a:buFont typeface="Wingdings" pitchFamily="2" charset="2"/>
              <a:buAutoNum type="arabicPeriod"/>
              <a:tabLst>
                <a:tab pos="290513" algn="l"/>
              </a:tabLst>
            </a:pPr>
            <a:r>
              <a:rPr lang="en-US" altLang="nb-NO" sz="1700"/>
              <a:t>PE2 imposes outer IGP label (learned via LDP) and forwards labeled packet to next-hop P-router P2.</a:t>
            </a:r>
          </a:p>
          <a:p>
            <a:pPr marL="304800" indent="-304800" eaLnBrk="1" hangingPunct="1">
              <a:lnSpc>
                <a:spcPct val="90000"/>
              </a:lnSpc>
              <a:spcBef>
                <a:spcPct val="30000"/>
              </a:spcBef>
              <a:buFont typeface="Wingdings" pitchFamily="2" charset="2"/>
              <a:buAutoNum type="arabicPeriod"/>
              <a:tabLst>
                <a:tab pos="290513" algn="l"/>
              </a:tabLst>
            </a:pPr>
            <a:r>
              <a:rPr lang="en-US" altLang="nb-NO" sz="1700"/>
              <a:t>P-routers P1 and P2 swap outer IGP label and forward label packet to PE1.</a:t>
            </a:r>
          </a:p>
          <a:p>
            <a:pPr marL="304800" indent="-304800" eaLnBrk="1" hangingPunct="1">
              <a:lnSpc>
                <a:spcPct val="90000"/>
              </a:lnSpc>
              <a:spcBef>
                <a:spcPct val="30000"/>
              </a:spcBef>
              <a:buFont typeface="Wingdings" pitchFamily="2" charset="2"/>
              <a:buAutoNum type="arabicPeriod"/>
              <a:tabLst>
                <a:tab pos="290513" algn="l"/>
              </a:tabLst>
            </a:pPr>
            <a:r>
              <a:rPr lang="en-US" altLang="nb-NO" sz="1700"/>
              <a:t>Router PE1 strips VPN label and forwards IPv4 packet to CE1.</a:t>
            </a:r>
            <a:endParaRPr lang="en-US" altLang="nb-NO" sz="1600"/>
          </a:p>
        </p:txBody>
      </p:sp>
      <p:sp>
        <p:nvSpPr>
          <p:cNvPr id="100356" name="AutoShape 5">
            <a:extLst>
              <a:ext uri="{FF2B5EF4-FFF2-40B4-BE49-F238E27FC236}">
                <a16:creationId xmlns:a16="http://schemas.microsoft.com/office/drawing/2014/main" id="{1467A866-865C-364F-A670-D44F8CDFAC8C}"/>
              </a:ext>
            </a:extLst>
          </p:cNvPr>
          <p:cNvSpPr>
            <a:spLocks noChangeArrowheads="1"/>
          </p:cNvSpPr>
          <p:nvPr/>
        </p:nvSpPr>
        <p:spPr bwMode="auto">
          <a:xfrm>
            <a:off x="3417888" y="3048000"/>
            <a:ext cx="2362200" cy="838200"/>
          </a:xfrm>
          <a:prstGeom prst="wedgeRectCallout">
            <a:avLst>
              <a:gd name="adj1" fmla="val -83065"/>
              <a:gd name="adj2" fmla="val -86741"/>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endParaRPr lang="nb-NO" altLang="nb-NO" sz="800"/>
          </a:p>
        </p:txBody>
      </p:sp>
      <p:sp>
        <p:nvSpPr>
          <p:cNvPr id="100357" name="Line 6">
            <a:extLst>
              <a:ext uri="{FF2B5EF4-FFF2-40B4-BE49-F238E27FC236}">
                <a16:creationId xmlns:a16="http://schemas.microsoft.com/office/drawing/2014/main" id="{8D56BB31-1B88-D444-95C9-2EEF1A18C5BB}"/>
              </a:ext>
            </a:extLst>
          </p:cNvPr>
          <p:cNvSpPr>
            <a:spLocks noChangeShapeType="1"/>
          </p:cNvSpPr>
          <p:nvPr/>
        </p:nvSpPr>
        <p:spPr bwMode="auto">
          <a:xfrm>
            <a:off x="1360488" y="2667000"/>
            <a:ext cx="64770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nvGrpSpPr>
          <p:cNvPr id="100358" name="Group 7">
            <a:extLst>
              <a:ext uri="{FF2B5EF4-FFF2-40B4-BE49-F238E27FC236}">
                <a16:creationId xmlns:a16="http://schemas.microsoft.com/office/drawing/2014/main" id="{36834DE0-9577-334E-B747-4696C05CF7F7}"/>
              </a:ext>
            </a:extLst>
          </p:cNvPr>
          <p:cNvGrpSpPr>
            <a:grpSpLocks/>
          </p:cNvGrpSpPr>
          <p:nvPr/>
        </p:nvGrpSpPr>
        <p:grpSpPr bwMode="auto">
          <a:xfrm>
            <a:off x="5094288" y="2057400"/>
            <a:ext cx="484187" cy="825500"/>
            <a:chOff x="3216" y="1248"/>
            <a:chExt cx="305" cy="520"/>
          </a:xfrm>
        </p:grpSpPr>
        <p:pic>
          <p:nvPicPr>
            <p:cNvPr id="100404" name="Picture 8">
              <a:extLst>
                <a:ext uri="{FF2B5EF4-FFF2-40B4-BE49-F238E27FC236}">
                  <a16:creationId xmlns:a16="http://schemas.microsoft.com/office/drawing/2014/main" id="{9AA0351C-2E66-A842-B3B1-C4B2199D9147}"/>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405" name="Rectangle 9">
              <a:extLst>
                <a:ext uri="{FF2B5EF4-FFF2-40B4-BE49-F238E27FC236}">
                  <a16:creationId xmlns:a16="http://schemas.microsoft.com/office/drawing/2014/main" id="{E3ABDF64-5EB8-E94D-BE23-49698C6FC3DF}"/>
                </a:ext>
              </a:extLst>
            </p:cNvPr>
            <p:cNvSpPr>
              <a:spLocks noChangeArrowheads="1"/>
            </p:cNvSpPr>
            <p:nvPr/>
          </p:nvSpPr>
          <p:spPr bwMode="auto">
            <a:xfrm>
              <a:off x="3226" y="1248"/>
              <a:ext cx="286"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P2</a:t>
              </a:r>
            </a:p>
          </p:txBody>
        </p:sp>
      </p:grpSp>
      <p:grpSp>
        <p:nvGrpSpPr>
          <p:cNvPr id="100359" name="Group 10">
            <a:extLst>
              <a:ext uri="{FF2B5EF4-FFF2-40B4-BE49-F238E27FC236}">
                <a16:creationId xmlns:a16="http://schemas.microsoft.com/office/drawing/2014/main" id="{5AD7A74F-7B61-DE47-AD22-0AD997C4BC0B}"/>
              </a:ext>
            </a:extLst>
          </p:cNvPr>
          <p:cNvGrpSpPr>
            <a:grpSpLocks/>
          </p:cNvGrpSpPr>
          <p:nvPr/>
        </p:nvGrpSpPr>
        <p:grpSpPr bwMode="auto">
          <a:xfrm>
            <a:off x="3695700" y="2057400"/>
            <a:ext cx="484188" cy="825500"/>
            <a:chOff x="2335" y="1248"/>
            <a:chExt cx="305" cy="520"/>
          </a:xfrm>
        </p:grpSpPr>
        <p:pic>
          <p:nvPicPr>
            <p:cNvPr id="100402" name="Picture 11">
              <a:extLst>
                <a:ext uri="{FF2B5EF4-FFF2-40B4-BE49-F238E27FC236}">
                  <a16:creationId xmlns:a16="http://schemas.microsoft.com/office/drawing/2014/main" id="{EE3299A0-7253-3E4B-892F-DB6428753C3C}"/>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403" name="Rectangle 12">
              <a:extLst>
                <a:ext uri="{FF2B5EF4-FFF2-40B4-BE49-F238E27FC236}">
                  <a16:creationId xmlns:a16="http://schemas.microsoft.com/office/drawing/2014/main" id="{1948B812-94CF-364A-9F20-A5900F177197}"/>
                </a:ext>
              </a:extLst>
            </p:cNvPr>
            <p:cNvSpPr>
              <a:spLocks noChangeArrowheads="1"/>
            </p:cNvSpPr>
            <p:nvPr/>
          </p:nvSpPr>
          <p:spPr bwMode="auto">
            <a:xfrm>
              <a:off x="2345" y="1248"/>
              <a:ext cx="286"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P1</a:t>
              </a:r>
            </a:p>
          </p:txBody>
        </p:sp>
      </p:grpSp>
      <p:grpSp>
        <p:nvGrpSpPr>
          <p:cNvPr id="100360" name="Group 13">
            <a:extLst>
              <a:ext uri="{FF2B5EF4-FFF2-40B4-BE49-F238E27FC236}">
                <a16:creationId xmlns:a16="http://schemas.microsoft.com/office/drawing/2014/main" id="{177E16A8-1DA0-714F-A827-012777FAAC69}"/>
              </a:ext>
            </a:extLst>
          </p:cNvPr>
          <p:cNvGrpSpPr>
            <a:grpSpLocks/>
          </p:cNvGrpSpPr>
          <p:nvPr/>
        </p:nvGrpSpPr>
        <p:grpSpPr bwMode="auto">
          <a:xfrm>
            <a:off x="2266950" y="2189163"/>
            <a:ext cx="588963" cy="630237"/>
            <a:chOff x="1435" y="1331"/>
            <a:chExt cx="371" cy="397"/>
          </a:xfrm>
        </p:grpSpPr>
        <p:pic>
          <p:nvPicPr>
            <p:cNvPr id="100400" name="Picture 14">
              <a:extLst>
                <a:ext uri="{FF2B5EF4-FFF2-40B4-BE49-F238E27FC236}">
                  <a16:creationId xmlns:a16="http://schemas.microsoft.com/office/drawing/2014/main" id="{6D521657-758A-3246-95C3-62B6C127743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401" name="Rectangle 15">
              <a:extLst>
                <a:ext uri="{FF2B5EF4-FFF2-40B4-BE49-F238E27FC236}">
                  <a16:creationId xmlns:a16="http://schemas.microsoft.com/office/drawing/2014/main" id="{312E1B89-FE05-2746-90BC-C0214691B580}"/>
                </a:ext>
              </a:extLst>
            </p:cNvPr>
            <p:cNvSpPr>
              <a:spLocks noChangeArrowheads="1"/>
            </p:cNvSpPr>
            <p:nvPr/>
          </p:nvSpPr>
          <p:spPr bwMode="auto">
            <a:xfrm>
              <a:off x="1435" y="1331"/>
              <a:ext cx="37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PE1</a:t>
              </a:r>
            </a:p>
          </p:txBody>
        </p:sp>
      </p:grpSp>
      <p:grpSp>
        <p:nvGrpSpPr>
          <p:cNvPr id="100361" name="Group 16">
            <a:extLst>
              <a:ext uri="{FF2B5EF4-FFF2-40B4-BE49-F238E27FC236}">
                <a16:creationId xmlns:a16="http://schemas.microsoft.com/office/drawing/2014/main" id="{33FC6119-23F4-864E-86B3-BAA03E4B9658}"/>
              </a:ext>
            </a:extLst>
          </p:cNvPr>
          <p:cNvGrpSpPr>
            <a:grpSpLocks/>
          </p:cNvGrpSpPr>
          <p:nvPr/>
        </p:nvGrpSpPr>
        <p:grpSpPr bwMode="auto">
          <a:xfrm>
            <a:off x="6389688" y="2189163"/>
            <a:ext cx="644525" cy="630237"/>
            <a:chOff x="4032" y="1331"/>
            <a:chExt cx="406" cy="397"/>
          </a:xfrm>
        </p:grpSpPr>
        <p:pic>
          <p:nvPicPr>
            <p:cNvPr id="100398" name="Picture 17">
              <a:extLst>
                <a:ext uri="{FF2B5EF4-FFF2-40B4-BE49-F238E27FC236}">
                  <a16:creationId xmlns:a16="http://schemas.microsoft.com/office/drawing/2014/main" id="{6CFDFD8D-907F-5249-9859-973604E5A1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99" name="Rectangle 18">
              <a:extLst>
                <a:ext uri="{FF2B5EF4-FFF2-40B4-BE49-F238E27FC236}">
                  <a16:creationId xmlns:a16="http://schemas.microsoft.com/office/drawing/2014/main" id="{6A183236-7757-8447-965B-69DA62270F36}"/>
                </a:ext>
              </a:extLst>
            </p:cNvPr>
            <p:cNvSpPr>
              <a:spLocks noChangeArrowheads="1"/>
            </p:cNvSpPr>
            <p:nvPr/>
          </p:nvSpPr>
          <p:spPr bwMode="auto">
            <a:xfrm>
              <a:off x="4067" y="1331"/>
              <a:ext cx="37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PE2</a:t>
              </a:r>
            </a:p>
          </p:txBody>
        </p:sp>
      </p:grpSp>
      <p:grpSp>
        <p:nvGrpSpPr>
          <p:cNvPr id="100362" name="Group 19">
            <a:extLst>
              <a:ext uri="{FF2B5EF4-FFF2-40B4-BE49-F238E27FC236}">
                <a16:creationId xmlns:a16="http://schemas.microsoft.com/office/drawing/2014/main" id="{F4198BF1-B77B-0542-A241-0824CE038442}"/>
              </a:ext>
            </a:extLst>
          </p:cNvPr>
          <p:cNvGrpSpPr>
            <a:grpSpLocks/>
          </p:cNvGrpSpPr>
          <p:nvPr/>
        </p:nvGrpSpPr>
        <p:grpSpPr bwMode="auto">
          <a:xfrm>
            <a:off x="1000125" y="2273300"/>
            <a:ext cx="600075" cy="533400"/>
            <a:chOff x="589" y="1432"/>
            <a:chExt cx="378" cy="336"/>
          </a:xfrm>
        </p:grpSpPr>
        <p:sp>
          <p:nvSpPr>
            <p:cNvPr id="100396" name="Rectangle 20">
              <a:extLst>
                <a:ext uri="{FF2B5EF4-FFF2-40B4-BE49-F238E27FC236}">
                  <a16:creationId xmlns:a16="http://schemas.microsoft.com/office/drawing/2014/main" id="{41ADBBDD-878B-A946-A22B-A0DECE3A180E}"/>
                </a:ext>
              </a:extLst>
            </p:cNvPr>
            <p:cNvSpPr>
              <a:spLocks noChangeArrowheads="1"/>
            </p:cNvSpPr>
            <p:nvPr/>
          </p:nvSpPr>
          <p:spPr bwMode="auto">
            <a:xfrm>
              <a:off x="589" y="1432"/>
              <a:ext cx="378"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CE1</a:t>
              </a:r>
            </a:p>
          </p:txBody>
        </p:sp>
        <p:pic>
          <p:nvPicPr>
            <p:cNvPr id="100397" name="Picture 21">
              <a:extLst>
                <a:ext uri="{FF2B5EF4-FFF2-40B4-BE49-F238E27FC236}">
                  <a16:creationId xmlns:a16="http://schemas.microsoft.com/office/drawing/2014/main" id="{9CB25FCD-AA1F-7442-8D28-916DDE8851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00363" name="Group 22">
            <a:extLst>
              <a:ext uri="{FF2B5EF4-FFF2-40B4-BE49-F238E27FC236}">
                <a16:creationId xmlns:a16="http://schemas.microsoft.com/office/drawing/2014/main" id="{0A3A1FFE-B954-A143-95C3-C071304BC48D}"/>
              </a:ext>
            </a:extLst>
          </p:cNvPr>
          <p:cNvGrpSpPr>
            <a:grpSpLocks/>
          </p:cNvGrpSpPr>
          <p:nvPr/>
        </p:nvGrpSpPr>
        <p:grpSpPr bwMode="auto">
          <a:xfrm>
            <a:off x="7629525" y="2273300"/>
            <a:ext cx="600075" cy="533400"/>
            <a:chOff x="4765" y="1432"/>
            <a:chExt cx="378" cy="336"/>
          </a:xfrm>
        </p:grpSpPr>
        <p:sp>
          <p:nvSpPr>
            <p:cNvPr id="100394" name="Rectangle 23">
              <a:extLst>
                <a:ext uri="{FF2B5EF4-FFF2-40B4-BE49-F238E27FC236}">
                  <a16:creationId xmlns:a16="http://schemas.microsoft.com/office/drawing/2014/main" id="{F14B007E-9AE1-324A-860F-A46B15A15FD6}"/>
                </a:ext>
              </a:extLst>
            </p:cNvPr>
            <p:cNvSpPr>
              <a:spLocks noChangeArrowheads="1"/>
            </p:cNvSpPr>
            <p:nvPr/>
          </p:nvSpPr>
          <p:spPr bwMode="auto">
            <a:xfrm>
              <a:off x="4765" y="1432"/>
              <a:ext cx="378"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CE2</a:t>
              </a:r>
            </a:p>
          </p:txBody>
        </p:sp>
        <p:pic>
          <p:nvPicPr>
            <p:cNvPr id="100395" name="Picture 24">
              <a:extLst>
                <a:ext uri="{FF2B5EF4-FFF2-40B4-BE49-F238E27FC236}">
                  <a16:creationId xmlns:a16="http://schemas.microsoft.com/office/drawing/2014/main" id="{E75B1652-2BD2-504A-88DF-54DD88DEB8B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4"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100364" name="AutoShape 25">
            <a:extLst>
              <a:ext uri="{FF2B5EF4-FFF2-40B4-BE49-F238E27FC236}">
                <a16:creationId xmlns:a16="http://schemas.microsoft.com/office/drawing/2014/main" id="{655488F7-F4EB-224D-A25A-1FB0DBDC00DC}"/>
              </a:ext>
            </a:extLst>
          </p:cNvPr>
          <p:cNvSpPr>
            <a:spLocks noChangeArrowheads="1"/>
          </p:cNvSpPr>
          <p:nvPr/>
        </p:nvSpPr>
        <p:spPr bwMode="auto">
          <a:xfrm>
            <a:off x="3417888" y="3048000"/>
            <a:ext cx="2362200" cy="838200"/>
          </a:xfrm>
          <a:prstGeom prst="wedgeRectCallout">
            <a:avLst>
              <a:gd name="adj1" fmla="val 84407"/>
              <a:gd name="adj2" fmla="val -83903"/>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200" b="1"/>
              <a:t>ip  vrf  Green</a:t>
            </a:r>
          </a:p>
          <a:p>
            <a:pPr eaLnBrk="1" hangingPunct="1"/>
            <a:r>
              <a:rPr lang="en-US" altLang="nb-NO" sz="1200"/>
              <a:t>  RD 1:100</a:t>
            </a:r>
          </a:p>
          <a:p>
            <a:pPr eaLnBrk="1" hangingPunct="1"/>
            <a:r>
              <a:rPr lang="en-US" altLang="nb-NO" sz="1200"/>
              <a:t>  route-target export 1:100</a:t>
            </a:r>
          </a:p>
          <a:p>
            <a:pPr eaLnBrk="1" hangingPunct="1"/>
            <a:r>
              <a:rPr lang="en-US" altLang="nb-NO" sz="1200"/>
              <a:t>  route-target import 1:100</a:t>
            </a:r>
          </a:p>
        </p:txBody>
      </p:sp>
      <p:sp>
        <p:nvSpPr>
          <p:cNvPr id="100365" name="Rectangle 28">
            <a:extLst>
              <a:ext uri="{FF2B5EF4-FFF2-40B4-BE49-F238E27FC236}">
                <a16:creationId xmlns:a16="http://schemas.microsoft.com/office/drawing/2014/main" id="{FA3A7B83-E7B1-BC49-9E54-5458D6F10882}"/>
              </a:ext>
            </a:extLst>
          </p:cNvPr>
          <p:cNvSpPr>
            <a:spLocks noChangeArrowheads="1"/>
          </p:cNvSpPr>
          <p:nvPr/>
        </p:nvSpPr>
        <p:spPr bwMode="auto">
          <a:xfrm>
            <a:off x="1562100" y="2133600"/>
            <a:ext cx="5715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20000"/>
              </a:spcBef>
            </a:pPr>
            <a:r>
              <a:rPr lang="en-GB" altLang="nb-NO" sz="1000" b="1"/>
              <a:t>IPv4</a:t>
            </a:r>
            <a:br>
              <a:rPr lang="en-GB" altLang="nb-NO" sz="1000" b="1"/>
            </a:br>
            <a:r>
              <a:rPr lang="en-GB" altLang="nb-NO" sz="1000" b="1"/>
              <a:t>Packet</a:t>
            </a:r>
            <a:endParaRPr lang="en-US" altLang="nb-NO" sz="1000"/>
          </a:p>
        </p:txBody>
      </p:sp>
      <p:sp>
        <p:nvSpPr>
          <p:cNvPr id="100366" name="Line 30">
            <a:extLst>
              <a:ext uri="{FF2B5EF4-FFF2-40B4-BE49-F238E27FC236}">
                <a16:creationId xmlns:a16="http://schemas.microsoft.com/office/drawing/2014/main" id="{2FB884B0-00D2-064F-B2AC-FD19BEDE279D}"/>
              </a:ext>
            </a:extLst>
          </p:cNvPr>
          <p:cNvSpPr>
            <a:spLocks noChangeShapeType="1"/>
          </p:cNvSpPr>
          <p:nvPr/>
        </p:nvSpPr>
        <p:spPr bwMode="auto">
          <a:xfrm>
            <a:off x="1589088" y="2514600"/>
            <a:ext cx="544512" cy="0"/>
          </a:xfrm>
          <a:prstGeom prst="line">
            <a:avLst/>
          </a:prstGeom>
          <a:noFill/>
          <a:ln w="9525">
            <a:solidFill>
              <a:schemeClr val="tx1"/>
            </a:solidFill>
            <a:round/>
            <a:headEnd type="triangle" w="med" len="sm"/>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100367" name="Rectangle 33">
            <a:extLst>
              <a:ext uri="{FF2B5EF4-FFF2-40B4-BE49-F238E27FC236}">
                <a16:creationId xmlns:a16="http://schemas.microsoft.com/office/drawing/2014/main" id="{C1A729B4-EC79-E448-ABB1-8F7C921761F9}"/>
              </a:ext>
            </a:extLst>
          </p:cNvPr>
          <p:cNvSpPr>
            <a:spLocks noChangeArrowheads="1"/>
          </p:cNvSpPr>
          <p:nvPr/>
        </p:nvSpPr>
        <p:spPr bwMode="auto">
          <a:xfrm>
            <a:off x="2209800" y="2476500"/>
            <a:ext cx="381000" cy="190500"/>
          </a:xfrm>
          <a:prstGeom prst="rect">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VRF</a:t>
            </a:r>
          </a:p>
        </p:txBody>
      </p:sp>
      <p:sp>
        <p:nvSpPr>
          <p:cNvPr id="100368" name="Rectangle 34">
            <a:extLst>
              <a:ext uri="{FF2B5EF4-FFF2-40B4-BE49-F238E27FC236}">
                <a16:creationId xmlns:a16="http://schemas.microsoft.com/office/drawing/2014/main" id="{4139DD4C-ED9A-5C4A-A0E2-544EE52EAE13}"/>
              </a:ext>
            </a:extLst>
          </p:cNvPr>
          <p:cNvSpPr>
            <a:spLocks noChangeArrowheads="1"/>
          </p:cNvSpPr>
          <p:nvPr/>
        </p:nvSpPr>
        <p:spPr bwMode="auto">
          <a:xfrm>
            <a:off x="6629400" y="2476500"/>
            <a:ext cx="381000" cy="190500"/>
          </a:xfrm>
          <a:prstGeom prst="rect">
            <a:avLst/>
          </a:prstGeom>
          <a:solidFill>
            <a:srgbClr val="99CC00">
              <a:alpha val="85097"/>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VRF</a:t>
            </a:r>
          </a:p>
        </p:txBody>
      </p:sp>
      <p:sp>
        <p:nvSpPr>
          <p:cNvPr id="100369" name="Oval 35">
            <a:extLst>
              <a:ext uri="{FF2B5EF4-FFF2-40B4-BE49-F238E27FC236}">
                <a16:creationId xmlns:a16="http://schemas.microsoft.com/office/drawing/2014/main" id="{EED580B7-92B7-6B46-B8D1-416DC30A08C0}"/>
              </a:ext>
            </a:extLst>
          </p:cNvPr>
          <p:cNvSpPr>
            <a:spLocks noChangeArrowheads="1"/>
          </p:cNvSpPr>
          <p:nvPr/>
        </p:nvSpPr>
        <p:spPr bwMode="auto">
          <a:xfrm>
            <a:off x="2633663" y="2438400"/>
            <a:ext cx="3919537" cy="304800"/>
          </a:xfrm>
          <a:prstGeom prst="ellipse">
            <a:avLst/>
          </a:prstGeom>
          <a:solidFill>
            <a:srgbClr val="99CC00">
              <a:alpha val="85097"/>
            </a:srgbClr>
          </a:solidFill>
          <a:ln>
            <a:noFill/>
          </a:ln>
          <a:extLst>
            <a:ext uri="{91240B29-F687-4F45-9708-019B960494DF}">
              <a14:hiddenLine xmlns:a14="http://schemas.microsoft.com/office/drawing/2010/main" w="9525">
                <a:solidFill>
                  <a:srgbClr val="000000"/>
                </a:solidFill>
                <a:round/>
                <a:headEnd/>
                <a:tailEnd/>
              </a14:hiddenLine>
            </a:ext>
          </a:extLst>
        </p:spPr>
        <p:txBody>
          <a:bodyPr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2000" b="1">
                <a:solidFill>
                  <a:schemeClr val="bg1"/>
                </a:solidFill>
              </a:rPr>
              <a:t>VPN 1</a:t>
            </a:r>
          </a:p>
        </p:txBody>
      </p:sp>
      <p:sp>
        <p:nvSpPr>
          <p:cNvPr id="100370" name="Rectangle 38">
            <a:extLst>
              <a:ext uri="{FF2B5EF4-FFF2-40B4-BE49-F238E27FC236}">
                <a16:creationId xmlns:a16="http://schemas.microsoft.com/office/drawing/2014/main" id="{3385057F-E9E8-9E4B-A8E1-621BF922636C}"/>
              </a:ext>
            </a:extLst>
          </p:cNvPr>
          <p:cNvSpPr>
            <a:spLocks noChangeArrowheads="1"/>
          </p:cNvSpPr>
          <p:nvPr/>
        </p:nvSpPr>
        <p:spPr bwMode="auto">
          <a:xfrm>
            <a:off x="7048500" y="2133600"/>
            <a:ext cx="571500" cy="35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20000"/>
              </a:spcBef>
            </a:pPr>
            <a:r>
              <a:rPr lang="en-GB" altLang="nb-NO" sz="1000" b="1"/>
              <a:t>IPv4</a:t>
            </a:r>
            <a:br>
              <a:rPr lang="en-GB" altLang="nb-NO" sz="1000" b="1"/>
            </a:br>
            <a:r>
              <a:rPr lang="en-GB" altLang="nb-NO" sz="1000" b="1"/>
              <a:t>Packet</a:t>
            </a:r>
            <a:endParaRPr lang="en-US" altLang="nb-NO" sz="1000"/>
          </a:p>
        </p:txBody>
      </p:sp>
      <p:sp>
        <p:nvSpPr>
          <p:cNvPr id="100371" name="Line 39">
            <a:extLst>
              <a:ext uri="{FF2B5EF4-FFF2-40B4-BE49-F238E27FC236}">
                <a16:creationId xmlns:a16="http://schemas.microsoft.com/office/drawing/2014/main" id="{2EAA67D7-49FA-B346-841A-ABFB131DEEC7}"/>
              </a:ext>
            </a:extLst>
          </p:cNvPr>
          <p:cNvSpPr>
            <a:spLocks noChangeShapeType="1"/>
          </p:cNvSpPr>
          <p:nvPr/>
        </p:nvSpPr>
        <p:spPr bwMode="auto">
          <a:xfrm>
            <a:off x="7075488" y="2514600"/>
            <a:ext cx="544512" cy="0"/>
          </a:xfrm>
          <a:prstGeom prst="line">
            <a:avLst/>
          </a:prstGeom>
          <a:noFill/>
          <a:ln w="9525">
            <a:solidFill>
              <a:schemeClr val="tx1"/>
            </a:solidFill>
            <a:round/>
            <a:headEnd type="triangle" w="med" len="sm"/>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sp>
        <p:nvSpPr>
          <p:cNvPr id="1345576" name="Rectangle 40">
            <a:extLst>
              <a:ext uri="{FF2B5EF4-FFF2-40B4-BE49-F238E27FC236}">
                <a16:creationId xmlns:a16="http://schemas.microsoft.com/office/drawing/2014/main" id="{4319BF3C-F195-4341-8FD5-2CC32E0933FE}"/>
              </a:ext>
            </a:extLst>
          </p:cNvPr>
          <p:cNvSpPr>
            <a:spLocks noChangeArrowheads="1"/>
          </p:cNvSpPr>
          <p:nvPr/>
        </p:nvSpPr>
        <p:spPr bwMode="auto">
          <a:xfrm>
            <a:off x="6858000" y="1676400"/>
            <a:ext cx="381000" cy="228600"/>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IPv4</a:t>
            </a:r>
          </a:p>
        </p:txBody>
      </p:sp>
      <p:grpSp>
        <p:nvGrpSpPr>
          <p:cNvPr id="8" name="Group 61">
            <a:extLst>
              <a:ext uri="{FF2B5EF4-FFF2-40B4-BE49-F238E27FC236}">
                <a16:creationId xmlns:a16="http://schemas.microsoft.com/office/drawing/2014/main" id="{69F703FF-6075-824D-ADB6-5F3A0933E27D}"/>
              </a:ext>
            </a:extLst>
          </p:cNvPr>
          <p:cNvGrpSpPr>
            <a:grpSpLocks/>
          </p:cNvGrpSpPr>
          <p:nvPr/>
        </p:nvGrpSpPr>
        <p:grpSpPr bwMode="auto">
          <a:xfrm>
            <a:off x="5486400" y="1524000"/>
            <a:ext cx="1295400" cy="533400"/>
            <a:chOff x="3456" y="960"/>
            <a:chExt cx="816" cy="336"/>
          </a:xfrm>
        </p:grpSpPr>
        <p:sp>
          <p:nvSpPr>
            <p:cNvPr id="100389" name="Line 43">
              <a:extLst>
                <a:ext uri="{FF2B5EF4-FFF2-40B4-BE49-F238E27FC236}">
                  <a16:creationId xmlns:a16="http://schemas.microsoft.com/office/drawing/2014/main" id="{14DFEE30-B858-4547-B8AA-D397691187A9}"/>
                </a:ext>
              </a:extLst>
            </p:cNvPr>
            <p:cNvSpPr>
              <a:spLocks noChangeShapeType="1"/>
            </p:cNvSpPr>
            <p:nvPr/>
          </p:nvSpPr>
          <p:spPr bwMode="auto">
            <a:xfrm>
              <a:off x="4224" y="960"/>
              <a:ext cx="0" cy="336"/>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100390" name="Rectangle 44">
              <a:extLst>
                <a:ext uri="{FF2B5EF4-FFF2-40B4-BE49-F238E27FC236}">
                  <a16:creationId xmlns:a16="http://schemas.microsoft.com/office/drawing/2014/main" id="{7B36AA36-C0E9-E541-B692-774BE2C7AA95}"/>
                </a:ext>
              </a:extLst>
            </p:cNvPr>
            <p:cNvSpPr>
              <a:spLocks noChangeArrowheads="1"/>
            </p:cNvSpPr>
            <p:nvPr/>
          </p:nvSpPr>
          <p:spPr bwMode="auto">
            <a:xfrm>
              <a:off x="3936" y="1056"/>
              <a:ext cx="192" cy="144"/>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IPv4</a:t>
              </a:r>
            </a:p>
          </p:txBody>
        </p:sp>
        <p:sp>
          <p:nvSpPr>
            <p:cNvPr id="100391" name="Rectangle 45">
              <a:extLst>
                <a:ext uri="{FF2B5EF4-FFF2-40B4-BE49-F238E27FC236}">
                  <a16:creationId xmlns:a16="http://schemas.microsoft.com/office/drawing/2014/main" id="{03982CBC-1631-C84F-9948-0CB18AF2D882}"/>
                </a:ext>
              </a:extLst>
            </p:cNvPr>
            <p:cNvSpPr>
              <a:spLocks noChangeArrowheads="1"/>
            </p:cNvSpPr>
            <p:nvPr/>
          </p:nvSpPr>
          <p:spPr bwMode="auto">
            <a:xfrm>
              <a:off x="3696" y="1056"/>
              <a:ext cx="240" cy="144"/>
            </a:xfrm>
            <a:prstGeom prst="rect">
              <a:avLst/>
            </a:prstGeom>
            <a:solidFill>
              <a:srgbClr val="99CC0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VPNv4</a:t>
              </a:r>
              <a:br>
                <a:rPr lang="en-US" altLang="nb-NO" sz="800"/>
              </a:br>
              <a:r>
                <a:rPr lang="en-US" altLang="nb-NO" sz="800"/>
                <a:t>Label</a:t>
              </a:r>
            </a:p>
          </p:txBody>
        </p:sp>
        <p:sp>
          <p:nvSpPr>
            <p:cNvPr id="100392" name="Rectangle 46">
              <a:extLst>
                <a:ext uri="{FF2B5EF4-FFF2-40B4-BE49-F238E27FC236}">
                  <a16:creationId xmlns:a16="http://schemas.microsoft.com/office/drawing/2014/main" id="{751CFDE7-0A0D-B84D-BA5F-5AE3BDD03CF4}"/>
                </a:ext>
              </a:extLst>
            </p:cNvPr>
            <p:cNvSpPr>
              <a:spLocks noChangeArrowheads="1"/>
            </p:cNvSpPr>
            <p:nvPr/>
          </p:nvSpPr>
          <p:spPr bwMode="auto">
            <a:xfrm>
              <a:off x="3456" y="1056"/>
              <a:ext cx="240" cy="144"/>
            </a:xfrm>
            <a:prstGeom prst="rect">
              <a:avLst/>
            </a:prstGeom>
            <a:solidFill>
              <a:srgbClr val="00FFFF"/>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IGP</a:t>
              </a:r>
              <a:br>
                <a:rPr lang="en-US" altLang="nb-NO" sz="800"/>
              </a:br>
              <a:r>
                <a:rPr lang="en-US" altLang="nb-NO" sz="800"/>
                <a:t>Label A</a:t>
              </a:r>
            </a:p>
          </p:txBody>
        </p:sp>
        <p:sp>
          <p:nvSpPr>
            <p:cNvPr id="100393" name="AutoShape 47">
              <a:extLst>
                <a:ext uri="{FF2B5EF4-FFF2-40B4-BE49-F238E27FC236}">
                  <a16:creationId xmlns:a16="http://schemas.microsoft.com/office/drawing/2014/main" id="{49A2C389-B7FB-0E4D-9625-90C088955922}"/>
                </a:ext>
              </a:extLst>
            </p:cNvPr>
            <p:cNvSpPr>
              <a:spLocks noChangeArrowheads="1"/>
            </p:cNvSpPr>
            <p:nvPr/>
          </p:nvSpPr>
          <p:spPr bwMode="auto">
            <a:xfrm>
              <a:off x="4176" y="1056"/>
              <a:ext cx="96" cy="144"/>
            </a:xfrm>
            <a:prstGeom prst="leftArrow">
              <a:avLst>
                <a:gd name="adj1" fmla="val 54167"/>
                <a:gd name="adj2" fmla="val 34375"/>
              </a:avLst>
            </a:prstGeom>
            <a:solidFill>
              <a:schemeClr val="accent1"/>
            </a:solidFill>
            <a:ln w="9525">
              <a:solidFill>
                <a:schemeClr val="accent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9" name="Group 62">
            <a:extLst>
              <a:ext uri="{FF2B5EF4-FFF2-40B4-BE49-F238E27FC236}">
                <a16:creationId xmlns:a16="http://schemas.microsoft.com/office/drawing/2014/main" id="{7A462688-81B7-FE41-9DF6-F120368105AB}"/>
              </a:ext>
            </a:extLst>
          </p:cNvPr>
          <p:cNvGrpSpPr>
            <a:grpSpLocks/>
          </p:cNvGrpSpPr>
          <p:nvPr/>
        </p:nvGrpSpPr>
        <p:grpSpPr bwMode="auto">
          <a:xfrm>
            <a:off x="2743200" y="1524000"/>
            <a:ext cx="2667000" cy="533400"/>
            <a:chOff x="1728" y="960"/>
            <a:chExt cx="1680" cy="336"/>
          </a:xfrm>
        </p:grpSpPr>
        <p:sp>
          <p:nvSpPr>
            <p:cNvPr id="100379" name="Line 48">
              <a:extLst>
                <a:ext uri="{FF2B5EF4-FFF2-40B4-BE49-F238E27FC236}">
                  <a16:creationId xmlns:a16="http://schemas.microsoft.com/office/drawing/2014/main" id="{FC646581-FD24-7D46-94A4-3FAE082FAE3B}"/>
                </a:ext>
              </a:extLst>
            </p:cNvPr>
            <p:cNvSpPr>
              <a:spLocks noChangeShapeType="1"/>
            </p:cNvSpPr>
            <p:nvPr/>
          </p:nvSpPr>
          <p:spPr bwMode="auto">
            <a:xfrm>
              <a:off x="3360" y="960"/>
              <a:ext cx="0" cy="336"/>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100380" name="AutoShape 49">
              <a:extLst>
                <a:ext uri="{FF2B5EF4-FFF2-40B4-BE49-F238E27FC236}">
                  <a16:creationId xmlns:a16="http://schemas.microsoft.com/office/drawing/2014/main" id="{6FA61E34-813D-9B4F-81F3-D428DC24338E}"/>
                </a:ext>
              </a:extLst>
            </p:cNvPr>
            <p:cNvSpPr>
              <a:spLocks noChangeArrowheads="1"/>
            </p:cNvSpPr>
            <p:nvPr/>
          </p:nvSpPr>
          <p:spPr bwMode="auto">
            <a:xfrm>
              <a:off x="3312" y="1056"/>
              <a:ext cx="96" cy="144"/>
            </a:xfrm>
            <a:prstGeom prst="leftArrow">
              <a:avLst>
                <a:gd name="adj1" fmla="val 54167"/>
                <a:gd name="adj2" fmla="val 34375"/>
              </a:avLst>
            </a:prstGeom>
            <a:solidFill>
              <a:schemeClr val="accent1"/>
            </a:solidFill>
            <a:ln w="9525">
              <a:solidFill>
                <a:schemeClr val="accent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0381" name="Line 50">
              <a:extLst>
                <a:ext uri="{FF2B5EF4-FFF2-40B4-BE49-F238E27FC236}">
                  <a16:creationId xmlns:a16="http://schemas.microsoft.com/office/drawing/2014/main" id="{0C57AC65-4155-4E49-BEE0-51667D94B72F}"/>
                </a:ext>
              </a:extLst>
            </p:cNvPr>
            <p:cNvSpPr>
              <a:spLocks noChangeShapeType="1"/>
            </p:cNvSpPr>
            <p:nvPr/>
          </p:nvSpPr>
          <p:spPr bwMode="auto">
            <a:xfrm>
              <a:off x="2496" y="960"/>
              <a:ext cx="0" cy="336"/>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100382" name="AutoShape 51">
              <a:extLst>
                <a:ext uri="{FF2B5EF4-FFF2-40B4-BE49-F238E27FC236}">
                  <a16:creationId xmlns:a16="http://schemas.microsoft.com/office/drawing/2014/main" id="{DEB4D8B0-51A9-6A43-91E9-7FB9146D6B36}"/>
                </a:ext>
              </a:extLst>
            </p:cNvPr>
            <p:cNvSpPr>
              <a:spLocks noChangeArrowheads="1"/>
            </p:cNvSpPr>
            <p:nvPr/>
          </p:nvSpPr>
          <p:spPr bwMode="auto">
            <a:xfrm>
              <a:off x="2448" y="1056"/>
              <a:ext cx="96" cy="144"/>
            </a:xfrm>
            <a:prstGeom prst="leftArrow">
              <a:avLst>
                <a:gd name="adj1" fmla="val 54167"/>
                <a:gd name="adj2" fmla="val 34375"/>
              </a:avLst>
            </a:prstGeom>
            <a:solidFill>
              <a:schemeClr val="accent1"/>
            </a:solidFill>
            <a:ln w="9525">
              <a:solidFill>
                <a:schemeClr val="accent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0383" name="Rectangle 52">
              <a:extLst>
                <a:ext uri="{FF2B5EF4-FFF2-40B4-BE49-F238E27FC236}">
                  <a16:creationId xmlns:a16="http://schemas.microsoft.com/office/drawing/2014/main" id="{BF940530-F995-6349-B518-59F8199B1DF1}"/>
                </a:ext>
              </a:extLst>
            </p:cNvPr>
            <p:cNvSpPr>
              <a:spLocks noChangeArrowheads="1"/>
            </p:cNvSpPr>
            <p:nvPr/>
          </p:nvSpPr>
          <p:spPr bwMode="auto">
            <a:xfrm>
              <a:off x="3072" y="1056"/>
              <a:ext cx="192" cy="144"/>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IPv4</a:t>
              </a:r>
            </a:p>
          </p:txBody>
        </p:sp>
        <p:sp>
          <p:nvSpPr>
            <p:cNvPr id="100384" name="Rectangle 53">
              <a:extLst>
                <a:ext uri="{FF2B5EF4-FFF2-40B4-BE49-F238E27FC236}">
                  <a16:creationId xmlns:a16="http://schemas.microsoft.com/office/drawing/2014/main" id="{9DF8969E-EBF4-4D4B-9024-F5CC87863B65}"/>
                </a:ext>
              </a:extLst>
            </p:cNvPr>
            <p:cNvSpPr>
              <a:spLocks noChangeArrowheads="1"/>
            </p:cNvSpPr>
            <p:nvPr/>
          </p:nvSpPr>
          <p:spPr bwMode="auto">
            <a:xfrm>
              <a:off x="2832" y="1056"/>
              <a:ext cx="240" cy="144"/>
            </a:xfrm>
            <a:prstGeom prst="rect">
              <a:avLst/>
            </a:prstGeom>
            <a:solidFill>
              <a:srgbClr val="99CC0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VPNv4</a:t>
              </a:r>
              <a:br>
                <a:rPr lang="en-US" altLang="nb-NO" sz="800"/>
              </a:br>
              <a:r>
                <a:rPr lang="en-US" altLang="nb-NO" sz="800"/>
                <a:t>Label</a:t>
              </a:r>
            </a:p>
          </p:txBody>
        </p:sp>
        <p:sp>
          <p:nvSpPr>
            <p:cNvPr id="100385" name="Rectangle 54">
              <a:extLst>
                <a:ext uri="{FF2B5EF4-FFF2-40B4-BE49-F238E27FC236}">
                  <a16:creationId xmlns:a16="http://schemas.microsoft.com/office/drawing/2014/main" id="{9A4AB1C7-191F-2747-A621-32CEF9B14B68}"/>
                </a:ext>
              </a:extLst>
            </p:cNvPr>
            <p:cNvSpPr>
              <a:spLocks noChangeArrowheads="1"/>
            </p:cNvSpPr>
            <p:nvPr/>
          </p:nvSpPr>
          <p:spPr bwMode="auto">
            <a:xfrm>
              <a:off x="2592" y="1056"/>
              <a:ext cx="240" cy="144"/>
            </a:xfrm>
            <a:prstGeom prst="rect">
              <a:avLst/>
            </a:prstGeom>
            <a:solidFill>
              <a:srgbClr val="0000FF"/>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IGP</a:t>
              </a:r>
              <a:br>
                <a:rPr lang="en-US" altLang="nb-NO" sz="800"/>
              </a:br>
              <a:r>
                <a:rPr lang="en-US" altLang="nb-NO" sz="800"/>
                <a:t>Label B</a:t>
              </a:r>
            </a:p>
          </p:txBody>
        </p:sp>
        <p:sp>
          <p:nvSpPr>
            <p:cNvPr id="100386" name="Rectangle 57">
              <a:extLst>
                <a:ext uri="{FF2B5EF4-FFF2-40B4-BE49-F238E27FC236}">
                  <a16:creationId xmlns:a16="http://schemas.microsoft.com/office/drawing/2014/main" id="{EA1079A0-ED51-4144-8B8F-DFA8185796B4}"/>
                </a:ext>
              </a:extLst>
            </p:cNvPr>
            <p:cNvSpPr>
              <a:spLocks noChangeArrowheads="1"/>
            </p:cNvSpPr>
            <p:nvPr/>
          </p:nvSpPr>
          <p:spPr bwMode="auto">
            <a:xfrm>
              <a:off x="2208" y="1056"/>
              <a:ext cx="192" cy="144"/>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IPv4</a:t>
              </a:r>
            </a:p>
          </p:txBody>
        </p:sp>
        <p:sp>
          <p:nvSpPr>
            <p:cNvPr id="100387" name="Rectangle 58">
              <a:extLst>
                <a:ext uri="{FF2B5EF4-FFF2-40B4-BE49-F238E27FC236}">
                  <a16:creationId xmlns:a16="http://schemas.microsoft.com/office/drawing/2014/main" id="{D8A9BE96-0534-0F4C-8EE7-DFEDEB96AAB6}"/>
                </a:ext>
              </a:extLst>
            </p:cNvPr>
            <p:cNvSpPr>
              <a:spLocks noChangeArrowheads="1"/>
            </p:cNvSpPr>
            <p:nvPr/>
          </p:nvSpPr>
          <p:spPr bwMode="auto">
            <a:xfrm>
              <a:off x="1968" y="1056"/>
              <a:ext cx="240" cy="144"/>
            </a:xfrm>
            <a:prstGeom prst="rect">
              <a:avLst/>
            </a:prstGeom>
            <a:solidFill>
              <a:srgbClr val="99CC0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VPNv4</a:t>
              </a:r>
              <a:br>
                <a:rPr lang="en-US" altLang="nb-NO" sz="800"/>
              </a:br>
              <a:r>
                <a:rPr lang="en-US" altLang="nb-NO" sz="800"/>
                <a:t>Label</a:t>
              </a:r>
            </a:p>
          </p:txBody>
        </p:sp>
        <p:sp>
          <p:nvSpPr>
            <p:cNvPr id="100388" name="Rectangle 59">
              <a:extLst>
                <a:ext uri="{FF2B5EF4-FFF2-40B4-BE49-F238E27FC236}">
                  <a16:creationId xmlns:a16="http://schemas.microsoft.com/office/drawing/2014/main" id="{16C2D0FC-1DE6-CF43-9A34-B9E22B4A9EB2}"/>
                </a:ext>
              </a:extLst>
            </p:cNvPr>
            <p:cNvSpPr>
              <a:spLocks noChangeArrowheads="1"/>
            </p:cNvSpPr>
            <p:nvPr/>
          </p:nvSpPr>
          <p:spPr bwMode="auto">
            <a:xfrm>
              <a:off x="1728" y="1056"/>
              <a:ext cx="240" cy="144"/>
            </a:xfrm>
            <a:prstGeom prst="rect">
              <a:avLst/>
            </a:prstGeom>
            <a:solidFill>
              <a:srgbClr val="99CCFF"/>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IGP</a:t>
              </a:r>
              <a:br>
                <a:rPr lang="en-US" altLang="nb-NO" sz="800"/>
              </a:br>
              <a:r>
                <a:rPr lang="en-US" altLang="nb-NO" sz="800"/>
                <a:t>Label C</a:t>
              </a:r>
            </a:p>
          </p:txBody>
        </p:sp>
      </p:grpSp>
      <p:grpSp>
        <p:nvGrpSpPr>
          <p:cNvPr id="10" name="Group 63">
            <a:extLst>
              <a:ext uri="{FF2B5EF4-FFF2-40B4-BE49-F238E27FC236}">
                <a16:creationId xmlns:a16="http://schemas.microsoft.com/office/drawing/2014/main" id="{55C3CCF0-FAB9-384C-A18E-BA7AF8569D22}"/>
              </a:ext>
            </a:extLst>
          </p:cNvPr>
          <p:cNvGrpSpPr>
            <a:grpSpLocks/>
          </p:cNvGrpSpPr>
          <p:nvPr/>
        </p:nvGrpSpPr>
        <p:grpSpPr bwMode="auto">
          <a:xfrm>
            <a:off x="2057400" y="1524000"/>
            <a:ext cx="609600" cy="533400"/>
            <a:chOff x="1296" y="960"/>
            <a:chExt cx="384" cy="336"/>
          </a:xfrm>
        </p:grpSpPr>
        <p:sp>
          <p:nvSpPr>
            <p:cNvPr id="100376" name="Line 55">
              <a:extLst>
                <a:ext uri="{FF2B5EF4-FFF2-40B4-BE49-F238E27FC236}">
                  <a16:creationId xmlns:a16="http://schemas.microsoft.com/office/drawing/2014/main" id="{54448B5A-653C-B942-B973-7319556A8A38}"/>
                </a:ext>
              </a:extLst>
            </p:cNvPr>
            <p:cNvSpPr>
              <a:spLocks noChangeShapeType="1"/>
            </p:cNvSpPr>
            <p:nvPr/>
          </p:nvSpPr>
          <p:spPr bwMode="auto">
            <a:xfrm>
              <a:off x="1632" y="960"/>
              <a:ext cx="0" cy="336"/>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100377" name="AutoShape 56">
              <a:extLst>
                <a:ext uri="{FF2B5EF4-FFF2-40B4-BE49-F238E27FC236}">
                  <a16:creationId xmlns:a16="http://schemas.microsoft.com/office/drawing/2014/main" id="{C8763C4C-DDAF-2547-94E9-3CA6D08C4379}"/>
                </a:ext>
              </a:extLst>
            </p:cNvPr>
            <p:cNvSpPr>
              <a:spLocks noChangeArrowheads="1"/>
            </p:cNvSpPr>
            <p:nvPr/>
          </p:nvSpPr>
          <p:spPr bwMode="auto">
            <a:xfrm>
              <a:off x="1584" y="1056"/>
              <a:ext cx="96" cy="144"/>
            </a:xfrm>
            <a:prstGeom prst="leftArrow">
              <a:avLst>
                <a:gd name="adj1" fmla="val 54167"/>
                <a:gd name="adj2" fmla="val 34375"/>
              </a:avLst>
            </a:prstGeom>
            <a:solidFill>
              <a:schemeClr val="accent1"/>
            </a:solidFill>
            <a:ln w="9525">
              <a:solidFill>
                <a:schemeClr val="accent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0378" name="Rectangle 60">
              <a:extLst>
                <a:ext uri="{FF2B5EF4-FFF2-40B4-BE49-F238E27FC236}">
                  <a16:creationId xmlns:a16="http://schemas.microsoft.com/office/drawing/2014/main" id="{02C65C9E-980D-EC4B-B1DE-1E32970F4A1B}"/>
                </a:ext>
              </a:extLst>
            </p:cNvPr>
            <p:cNvSpPr>
              <a:spLocks noChangeArrowheads="1"/>
            </p:cNvSpPr>
            <p:nvPr/>
          </p:nvSpPr>
          <p:spPr bwMode="auto">
            <a:xfrm>
              <a:off x="1296" y="1056"/>
              <a:ext cx="240" cy="144"/>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a:t>IPv4</a:t>
              </a:r>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1345572">
                                            <p:txEl>
                                              <p:pRg st="1" end="1"/>
                                            </p:txEl>
                                          </p:spTgt>
                                        </p:tgtEl>
                                        <p:attrNameLst>
                                          <p:attrName>style.visibility</p:attrName>
                                        </p:attrNameLst>
                                      </p:cBhvr>
                                      <p:to>
                                        <p:strVal val="visible"/>
                                      </p:to>
                                    </p:set>
                                    <p:animEffect transition="in" filter="fade">
                                      <p:cBhvr>
                                        <p:cTn id="7" dur="1000"/>
                                        <p:tgtEl>
                                          <p:spTgt spid="1345572">
                                            <p:txEl>
                                              <p:pRg st="1" end="1"/>
                                            </p:txEl>
                                          </p:spTgt>
                                        </p:tgtEl>
                                      </p:cBhvr>
                                    </p:animEffect>
                                  </p:childTnLst>
                                </p:cTn>
                              </p:par>
                            </p:childTnLst>
                          </p:cTn>
                        </p:par>
                        <p:par>
                          <p:cTn id="8" fill="hold" nodeType="afterGroup">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1345576"/>
                                        </p:tgtEl>
                                        <p:attrNameLst>
                                          <p:attrName>style.visibility</p:attrName>
                                        </p:attrNameLst>
                                      </p:cBhvr>
                                      <p:to>
                                        <p:strVal val="visible"/>
                                      </p:to>
                                    </p:set>
                                    <p:animEffect transition="in" filter="fade">
                                      <p:cBhvr>
                                        <p:cTn id="11" dur="1000"/>
                                        <p:tgtEl>
                                          <p:spTgt spid="1345576"/>
                                        </p:tgtEl>
                                      </p:cBhvr>
                                    </p:animEffect>
                                  </p:childTnLst>
                                </p:cTn>
                              </p:par>
                            </p:childTnLst>
                          </p:cTn>
                        </p:par>
                        <p:par>
                          <p:cTn id="12" fill="hold" nodeType="afterGroup">
                            <p:stCondLst>
                              <p:cond delay="2000"/>
                            </p:stCondLst>
                            <p:childTnLst>
                              <p:par>
                                <p:cTn id="13" presetID="10" presetClass="entr" presetSubtype="0" fill="hold" nodeType="afterEffect">
                                  <p:stCondLst>
                                    <p:cond delay="1000"/>
                                  </p:stCondLst>
                                  <p:childTnLst>
                                    <p:set>
                                      <p:cBhvr>
                                        <p:cTn id="14" dur="1" fill="hold">
                                          <p:stCondLst>
                                            <p:cond delay="0"/>
                                          </p:stCondLst>
                                        </p:cTn>
                                        <p:tgtEl>
                                          <p:spTgt spid="1345572">
                                            <p:txEl>
                                              <p:pRg st="2" end="2"/>
                                            </p:txEl>
                                          </p:spTgt>
                                        </p:tgtEl>
                                        <p:attrNameLst>
                                          <p:attrName>style.visibility</p:attrName>
                                        </p:attrNameLst>
                                      </p:cBhvr>
                                      <p:to>
                                        <p:strVal val="visible"/>
                                      </p:to>
                                    </p:set>
                                    <p:animEffect transition="in" filter="fade">
                                      <p:cBhvr>
                                        <p:cTn id="15" dur="1000"/>
                                        <p:tgtEl>
                                          <p:spTgt spid="1345572">
                                            <p:txEl>
                                              <p:pRg st="2" end="2"/>
                                            </p:txEl>
                                          </p:spTgt>
                                        </p:tgtEl>
                                      </p:cBhvr>
                                    </p:animEffect>
                                  </p:childTnLst>
                                </p:cTn>
                              </p:par>
                            </p:childTnLst>
                          </p:cTn>
                        </p:par>
                        <p:par>
                          <p:cTn id="16" fill="hold" nodeType="afterGroup">
                            <p:stCondLst>
                              <p:cond delay="4000"/>
                            </p:stCondLst>
                            <p:childTnLst>
                              <p:par>
                                <p:cTn id="17" presetID="10" presetClass="entr" presetSubtype="0" fill="hold" nodeType="afterEffect">
                                  <p:stCondLst>
                                    <p:cond delay="0"/>
                                  </p:stCondLst>
                                  <p:childTnLst>
                                    <p:set>
                                      <p:cBhvr>
                                        <p:cTn id="18" dur="1" fill="hold">
                                          <p:stCondLst>
                                            <p:cond delay="0"/>
                                          </p:stCondLst>
                                        </p:cTn>
                                        <p:tgtEl>
                                          <p:spTgt spid="1345572">
                                            <p:txEl>
                                              <p:pRg st="3" end="3"/>
                                            </p:txEl>
                                          </p:spTgt>
                                        </p:tgtEl>
                                        <p:attrNameLst>
                                          <p:attrName>style.visibility</p:attrName>
                                        </p:attrNameLst>
                                      </p:cBhvr>
                                      <p:to>
                                        <p:strVal val="visible"/>
                                      </p:to>
                                    </p:set>
                                    <p:animEffect transition="in" filter="fade">
                                      <p:cBhvr>
                                        <p:cTn id="19" dur="1000"/>
                                        <p:tgtEl>
                                          <p:spTgt spid="1345572">
                                            <p:txEl>
                                              <p:pRg st="3" end="3"/>
                                            </p:txEl>
                                          </p:spTgt>
                                        </p:tgtEl>
                                      </p:cBhvr>
                                    </p:animEffect>
                                  </p:childTnLst>
                                </p:cTn>
                              </p:par>
                            </p:childTnLst>
                          </p:cTn>
                        </p:par>
                        <p:par>
                          <p:cTn id="20" fill="hold" nodeType="afterGroup">
                            <p:stCondLst>
                              <p:cond delay="5000"/>
                            </p:stCondLst>
                            <p:childTnLst>
                              <p:par>
                                <p:cTn id="21" presetID="10" presetClass="entr" presetSubtype="0" fill="hold"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1000"/>
                                        <p:tgtEl>
                                          <p:spTgt spid="8"/>
                                        </p:tgtEl>
                                      </p:cBhvr>
                                    </p:animEffect>
                                  </p:childTnLst>
                                </p:cTn>
                              </p:par>
                            </p:childTnLst>
                          </p:cTn>
                        </p:par>
                        <p:par>
                          <p:cTn id="24" fill="hold" nodeType="afterGroup">
                            <p:stCondLst>
                              <p:cond delay="6000"/>
                            </p:stCondLst>
                            <p:childTnLst>
                              <p:par>
                                <p:cTn id="25" presetID="10" presetClass="entr" presetSubtype="0" fill="hold" nodeType="afterEffect">
                                  <p:stCondLst>
                                    <p:cond delay="1000"/>
                                  </p:stCondLst>
                                  <p:childTnLst>
                                    <p:set>
                                      <p:cBhvr>
                                        <p:cTn id="26" dur="1" fill="hold">
                                          <p:stCondLst>
                                            <p:cond delay="0"/>
                                          </p:stCondLst>
                                        </p:cTn>
                                        <p:tgtEl>
                                          <p:spTgt spid="1345572">
                                            <p:txEl>
                                              <p:pRg st="4" end="4"/>
                                            </p:txEl>
                                          </p:spTgt>
                                        </p:tgtEl>
                                        <p:attrNameLst>
                                          <p:attrName>style.visibility</p:attrName>
                                        </p:attrNameLst>
                                      </p:cBhvr>
                                      <p:to>
                                        <p:strVal val="visible"/>
                                      </p:to>
                                    </p:set>
                                    <p:animEffect transition="in" filter="fade">
                                      <p:cBhvr>
                                        <p:cTn id="27" dur="1000"/>
                                        <p:tgtEl>
                                          <p:spTgt spid="1345572">
                                            <p:txEl>
                                              <p:pRg st="4" end="4"/>
                                            </p:txEl>
                                          </p:spTgt>
                                        </p:tgtEl>
                                      </p:cBhvr>
                                    </p:animEffect>
                                  </p:childTnLst>
                                </p:cTn>
                              </p:par>
                              <p:par>
                                <p:cTn id="28" presetID="10" presetClass="entr" presetSubtype="0" fill="hold" nodeType="withEffect">
                                  <p:stCondLst>
                                    <p:cond delay="100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childTnLst>
                                </p:cTn>
                              </p:par>
                            </p:childTnLst>
                          </p:cTn>
                        </p:par>
                        <p:par>
                          <p:cTn id="31" fill="hold" nodeType="afterGroup">
                            <p:stCondLst>
                              <p:cond delay="8000"/>
                            </p:stCondLst>
                            <p:childTnLst>
                              <p:par>
                                <p:cTn id="32" presetID="10" presetClass="entr" presetSubtype="0" fill="hold" nodeType="afterEffect">
                                  <p:stCondLst>
                                    <p:cond delay="500"/>
                                  </p:stCondLst>
                                  <p:childTnLst>
                                    <p:set>
                                      <p:cBhvr>
                                        <p:cTn id="33" dur="1" fill="hold">
                                          <p:stCondLst>
                                            <p:cond delay="0"/>
                                          </p:stCondLst>
                                        </p:cTn>
                                        <p:tgtEl>
                                          <p:spTgt spid="1345572">
                                            <p:txEl>
                                              <p:pRg st="5" end="5"/>
                                            </p:txEl>
                                          </p:spTgt>
                                        </p:tgtEl>
                                        <p:attrNameLst>
                                          <p:attrName>style.visibility</p:attrName>
                                        </p:attrNameLst>
                                      </p:cBhvr>
                                      <p:to>
                                        <p:strVal val="visible"/>
                                      </p:to>
                                    </p:set>
                                    <p:animEffect transition="in" filter="fade">
                                      <p:cBhvr>
                                        <p:cTn id="34" dur="1000"/>
                                        <p:tgtEl>
                                          <p:spTgt spid="1345572">
                                            <p:txEl>
                                              <p:pRg st="5" end="5"/>
                                            </p:txEl>
                                          </p:spTgt>
                                        </p:tgtEl>
                                      </p:cBhvr>
                                    </p:animEffect>
                                  </p:childTnLst>
                                </p:cTn>
                              </p:par>
                              <p:par>
                                <p:cTn id="35" presetID="10" presetClass="entr" presetSubtype="0" fill="hold" nodeType="withEffect">
                                  <p:stCondLst>
                                    <p:cond delay="500"/>
                                  </p:stCondLst>
                                  <p:childTnLst>
                                    <p:set>
                                      <p:cBhvr>
                                        <p:cTn id="36" dur="1" fill="hold">
                                          <p:stCondLst>
                                            <p:cond delay="0"/>
                                          </p:stCondLst>
                                        </p:cTn>
                                        <p:tgtEl>
                                          <p:spTgt spid="10"/>
                                        </p:tgtEl>
                                        <p:attrNameLst>
                                          <p:attrName>style.visibility</p:attrName>
                                        </p:attrNameLst>
                                      </p:cBhvr>
                                      <p:to>
                                        <p:strVal val="visible"/>
                                      </p:to>
                                    </p:set>
                                    <p:animEffect transition="in" filter="fade">
                                      <p:cBhvr>
                                        <p:cTn id="37"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45576"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56">
            <a:extLst>
              <a:ext uri="{FF2B5EF4-FFF2-40B4-BE49-F238E27FC236}">
                <a16:creationId xmlns:a16="http://schemas.microsoft.com/office/drawing/2014/main" id="{5E369ADC-CB63-4045-8C08-BA689B2FD900}"/>
              </a:ext>
            </a:extLst>
          </p:cNvPr>
          <p:cNvSpPr>
            <a:spLocks noGrp="1" noChangeArrowheads="1"/>
          </p:cNvSpPr>
          <p:nvPr>
            <p:ph type="title"/>
          </p:nvPr>
        </p:nvSpPr>
        <p:spPr/>
        <p:txBody>
          <a:bodyPr/>
          <a:lstStyle/>
          <a:p>
            <a:pPr eaLnBrk="1" hangingPunct="1"/>
            <a:r>
              <a:rPr lang="en-US" altLang="nb-NO"/>
              <a:t>Use Case 1: Traffic Separation</a:t>
            </a:r>
          </a:p>
        </p:txBody>
      </p:sp>
      <p:sp>
        <p:nvSpPr>
          <p:cNvPr id="102403" name="Rectangle 3">
            <a:extLst>
              <a:ext uri="{FF2B5EF4-FFF2-40B4-BE49-F238E27FC236}">
                <a16:creationId xmlns:a16="http://schemas.microsoft.com/office/drawing/2014/main" id="{26701B9B-4332-A944-A1B9-1985F0960D91}"/>
              </a:ext>
            </a:extLst>
          </p:cNvPr>
          <p:cNvSpPr>
            <a:spLocks noGrp="1" noChangeAspect="1" noChangeArrowheads="1"/>
          </p:cNvSpPr>
          <p:nvPr>
            <p:ph type="body" idx="1"/>
          </p:nvPr>
        </p:nvSpPr>
        <p:spPr>
          <a:xfrm>
            <a:off x="655638" y="1295400"/>
            <a:ext cx="7878762" cy="1295400"/>
          </a:xfrm>
          <a:solidFill>
            <a:srgbClr val="C3C16F"/>
          </a:solidFill>
        </p:spPr>
        <p:txBody>
          <a:bodyPr lIns="173736" anchor="ctr"/>
          <a:lstStyle/>
          <a:p>
            <a:pPr marL="0" indent="0" eaLnBrk="1" hangingPunct="1">
              <a:lnSpc>
                <a:spcPct val="90000"/>
              </a:lnSpc>
              <a:buFont typeface="Wingdings" pitchFamily="2" charset="2"/>
              <a:buNone/>
            </a:pPr>
            <a:r>
              <a:rPr lang="en-US" altLang="nb-NO" sz="1600" b="1" u="sng"/>
              <a:t>Requirement:</a:t>
            </a:r>
            <a:r>
              <a:rPr lang="en-US" altLang="nb-NO" sz="1600"/>
              <a:t> Need to ensure data separation between Aerospace, Cosmetics and Financial Services, while leveraging a shared infrastructure</a:t>
            </a:r>
          </a:p>
          <a:p>
            <a:pPr marL="0" indent="0" eaLnBrk="1" hangingPunct="1">
              <a:lnSpc>
                <a:spcPct val="75000"/>
              </a:lnSpc>
              <a:buFont typeface="Wingdings" pitchFamily="2" charset="2"/>
              <a:buNone/>
            </a:pPr>
            <a:r>
              <a:rPr lang="en-US" altLang="nb-NO" sz="1600" b="1" u="sng"/>
              <a:t>Solution:</a:t>
            </a:r>
            <a:r>
              <a:rPr lang="en-US" altLang="nb-NO" sz="1600"/>
              <a:t> Create MPLS VPN for each group</a:t>
            </a:r>
          </a:p>
        </p:txBody>
      </p:sp>
      <p:sp>
        <p:nvSpPr>
          <p:cNvPr id="102404" name="Line 4">
            <a:extLst>
              <a:ext uri="{FF2B5EF4-FFF2-40B4-BE49-F238E27FC236}">
                <a16:creationId xmlns:a16="http://schemas.microsoft.com/office/drawing/2014/main" id="{BC5D0F13-61AD-8A45-9AD8-5231A3EDAA69}"/>
              </a:ext>
            </a:extLst>
          </p:cNvPr>
          <p:cNvSpPr>
            <a:spLocks noChangeShapeType="1"/>
          </p:cNvSpPr>
          <p:nvPr/>
        </p:nvSpPr>
        <p:spPr bwMode="auto">
          <a:xfrm>
            <a:off x="5757863" y="5634038"/>
            <a:ext cx="1320800" cy="431800"/>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sp>
        <p:nvSpPr>
          <p:cNvPr id="102405" name="Line 5">
            <a:extLst>
              <a:ext uri="{FF2B5EF4-FFF2-40B4-BE49-F238E27FC236}">
                <a16:creationId xmlns:a16="http://schemas.microsoft.com/office/drawing/2014/main" id="{1E3DDD18-8371-F14D-9D28-042040D0552F}"/>
              </a:ext>
            </a:extLst>
          </p:cNvPr>
          <p:cNvSpPr>
            <a:spLocks noChangeShapeType="1"/>
          </p:cNvSpPr>
          <p:nvPr/>
        </p:nvSpPr>
        <p:spPr bwMode="auto">
          <a:xfrm flipV="1">
            <a:off x="5808663" y="3525838"/>
            <a:ext cx="1193800" cy="838200"/>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sp>
        <p:nvSpPr>
          <p:cNvPr id="102406" name="Line 6">
            <a:extLst>
              <a:ext uri="{FF2B5EF4-FFF2-40B4-BE49-F238E27FC236}">
                <a16:creationId xmlns:a16="http://schemas.microsoft.com/office/drawing/2014/main" id="{B7EECD01-2746-064D-A84A-3D950A7232DD}"/>
              </a:ext>
            </a:extLst>
          </p:cNvPr>
          <p:cNvSpPr>
            <a:spLocks noChangeShapeType="1"/>
          </p:cNvSpPr>
          <p:nvPr/>
        </p:nvSpPr>
        <p:spPr bwMode="auto">
          <a:xfrm flipH="1">
            <a:off x="2216150" y="5481638"/>
            <a:ext cx="1128713" cy="609600"/>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sp>
        <p:nvSpPr>
          <p:cNvPr id="102407" name="Line 7">
            <a:extLst>
              <a:ext uri="{FF2B5EF4-FFF2-40B4-BE49-F238E27FC236}">
                <a16:creationId xmlns:a16="http://schemas.microsoft.com/office/drawing/2014/main" id="{C1E7B574-91C3-CC43-AB72-35473654CFF2}"/>
              </a:ext>
            </a:extLst>
          </p:cNvPr>
          <p:cNvSpPr>
            <a:spLocks noChangeShapeType="1"/>
          </p:cNvSpPr>
          <p:nvPr/>
        </p:nvSpPr>
        <p:spPr bwMode="auto">
          <a:xfrm flipH="1" flipV="1">
            <a:off x="2544763" y="3887788"/>
            <a:ext cx="736600" cy="444500"/>
          </a:xfrm>
          <a:prstGeom prst="line">
            <a:avLst/>
          </a:prstGeom>
          <a:noFill/>
          <a:ln w="3810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grpSp>
        <p:nvGrpSpPr>
          <p:cNvPr id="102408" name="Group 8">
            <a:extLst>
              <a:ext uri="{FF2B5EF4-FFF2-40B4-BE49-F238E27FC236}">
                <a16:creationId xmlns:a16="http://schemas.microsoft.com/office/drawing/2014/main" id="{C9DE856D-66F4-9C44-9F55-42C48DD616DD}"/>
              </a:ext>
            </a:extLst>
          </p:cNvPr>
          <p:cNvGrpSpPr>
            <a:grpSpLocks/>
          </p:cNvGrpSpPr>
          <p:nvPr/>
        </p:nvGrpSpPr>
        <p:grpSpPr bwMode="auto">
          <a:xfrm>
            <a:off x="830263" y="2967038"/>
            <a:ext cx="3005137" cy="1214437"/>
            <a:chOff x="411" y="1592"/>
            <a:chExt cx="2414" cy="1131"/>
          </a:xfrm>
        </p:grpSpPr>
        <p:sp>
          <p:nvSpPr>
            <p:cNvPr id="102452" name="Rectangle 9">
              <a:extLst>
                <a:ext uri="{FF2B5EF4-FFF2-40B4-BE49-F238E27FC236}">
                  <a16:creationId xmlns:a16="http://schemas.microsoft.com/office/drawing/2014/main" id="{23E42DD2-2522-7740-BE90-B763BED95726}"/>
                </a:ext>
              </a:extLst>
            </p:cNvPr>
            <p:cNvSpPr>
              <a:spLocks noChangeArrowheads="1"/>
            </p:cNvSpPr>
            <p:nvPr/>
          </p:nvSpPr>
          <p:spPr bwMode="auto">
            <a:xfrm>
              <a:off x="411" y="1592"/>
              <a:ext cx="2414" cy="1079"/>
            </a:xfrm>
            <a:prstGeom prst="rect">
              <a:avLst/>
            </a:prstGeom>
            <a:solidFill>
              <a:srgbClr val="EAEAEA"/>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pic>
          <p:nvPicPr>
            <p:cNvPr id="102453" name="Picture 10">
              <a:extLst>
                <a:ext uri="{FF2B5EF4-FFF2-40B4-BE49-F238E27FC236}">
                  <a16:creationId xmlns:a16="http://schemas.microsoft.com/office/drawing/2014/main" id="{4C663C93-3921-EC43-85E4-C27265DAFB9E}"/>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9" y="1812"/>
              <a:ext cx="462" cy="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4" name="Picture 11">
              <a:extLst>
                <a:ext uri="{FF2B5EF4-FFF2-40B4-BE49-F238E27FC236}">
                  <a16:creationId xmlns:a16="http://schemas.microsoft.com/office/drawing/2014/main" id="{AC00D07B-0F54-E74F-8B0B-5D6899B72A54}"/>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7" y="1987"/>
              <a:ext cx="666" cy="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5" name="Picture 12">
              <a:extLst>
                <a:ext uri="{FF2B5EF4-FFF2-40B4-BE49-F238E27FC236}">
                  <a16:creationId xmlns:a16="http://schemas.microsoft.com/office/drawing/2014/main" id="{985D331A-7BD7-7C41-B2DA-CC30F3150BC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67" y="2003"/>
              <a:ext cx="666" cy="5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56" name="Text Box 13">
              <a:extLst>
                <a:ext uri="{FF2B5EF4-FFF2-40B4-BE49-F238E27FC236}">
                  <a16:creationId xmlns:a16="http://schemas.microsoft.com/office/drawing/2014/main" id="{D0AA3508-D110-9044-9370-59D12C9D327B}"/>
                </a:ext>
              </a:extLst>
            </p:cNvPr>
            <p:cNvSpPr txBox="1">
              <a:spLocks noChangeArrowheads="1"/>
            </p:cNvSpPr>
            <p:nvPr/>
          </p:nvSpPr>
          <p:spPr bwMode="auto">
            <a:xfrm>
              <a:off x="612" y="2520"/>
              <a:ext cx="537"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Aerospace</a:t>
              </a:r>
            </a:p>
          </p:txBody>
        </p:sp>
        <p:sp>
          <p:nvSpPr>
            <p:cNvPr id="102457" name="Text Box 14">
              <a:extLst>
                <a:ext uri="{FF2B5EF4-FFF2-40B4-BE49-F238E27FC236}">
                  <a16:creationId xmlns:a16="http://schemas.microsoft.com/office/drawing/2014/main" id="{86AB8E2A-E5FA-2946-9209-89CE87BBED2E}"/>
                </a:ext>
              </a:extLst>
            </p:cNvPr>
            <p:cNvSpPr txBox="1">
              <a:spLocks noChangeArrowheads="1"/>
            </p:cNvSpPr>
            <p:nvPr/>
          </p:nvSpPr>
          <p:spPr bwMode="auto">
            <a:xfrm>
              <a:off x="1285" y="2517"/>
              <a:ext cx="531"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Cosmetics</a:t>
              </a:r>
            </a:p>
          </p:txBody>
        </p:sp>
        <p:sp>
          <p:nvSpPr>
            <p:cNvPr id="102458" name="Text Box 15">
              <a:extLst>
                <a:ext uri="{FF2B5EF4-FFF2-40B4-BE49-F238E27FC236}">
                  <a16:creationId xmlns:a16="http://schemas.microsoft.com/office/drawing/2014/main" id="{6744784E-5E63-114A-B846-A3D142916ADB}"/>
                </a:ext>
              </a:extLst>
            </p:cNvPr>
            <p:cNvSpPr txBox="1">
              <a:spLocks noChangeArrowheads="1"/>
            </p:cNvSpPr>
            <p:nvPr/>
          </p:nvSpPr>
          <p:spPr bwMode="auto">
            <a:xfrm>
              <a:off x="1884" y="2541"/>
              <a:ext cx="835"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Financial Services</a:t>
              </a:r>
            </a:p>
          </p:txBody>
        </p:sp>
        <p:sp>
          <p:nvSpPr>
            <p:cNvPr id="102459" name="Text Box 16">
              <a:extLst>
                <a:ext uri="{FF2B5EF4-FFF2-40B4-BE49-F238E27FC236}">
                  <a16:creationId xmlns:a16="http://schemas.microsoft.com/office/drawing/2014/main" id="{85094C59-036C-6F4C-B8D4-6CE92EF8F11E}"/>
                </a:ext>
              </a:extLst>
            </p:cNvPr>
            <p:cNvSpPr txBox="1">
              <a:spLocks noChangeArrowheads="1"/>
            </p:cNvSpPr>
            <p:nvPr/>
          </p:nvSpPr>
          <p:spPr bwMode="auto">
            <a:xfrm>
              <a:off x="1200" y="1619"/>
              <a:ext cx="837"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900" b="1"/>
                <a:t>Central site - HQ</a:t>
              </a:r>
            </a:p>
          </p:txBody>
        </p:sp>
      </p:grpSp>
      <p:grpSp>
        <p:nvGrpSpPr>
          <p:cNvPr id="102409" name="Group 17">
            <a:extLst>
              <a:ext uri="{FF2B5EF4-FFF2-40B4-BE49-F238E27FC236}">
                <a16:creationId xmlns:a16="http://schemas.microsoft.com/office/drawing/2014/main" id="{8AFC50DE-E8F8-654B-A017-E9FDD048080E}"/>
              </a:ext>
            </a:extLst>
          </p:cNvPr>
          <p:cNvGrpSpPr>
            <a:grpSpLocks/>
          </p:cNvGrpSpPr>
          <p:nvPr/>
        </p:nvGrpSpPr>
        <p:grpSpPr bwMode="auto">
          <a:xfrm>
            <a:off x="6621463" y="2890838"/>
            <a:ext cx="1684337" cy="1201737"/>
            <a:chOff x="3977" y="1719"/>
            <a:chExt cx="1353" cy="1062"/>
          </a:xfrm>
        </p:grpSpPr>
        <p:sp>
          <p:nvSpPr>
            <p:cNvPr id="102446" name="Rectangle 18">
              <a:extLst>
                <a:ext uri="{FF2B5EF4-FFF2-40B4-BE49-F238E27FC236}">
                  <a16:creationId xmlns:a16="http://schemas.microsoft.com/office/drawing/2014/main" id="{92E4224C-B4BB-3941-8141-875518C06A86}"/>
                </a:ext>
              </a:extLst>
            </p:cNvPr>
            <p:cNvSpPr>
              <a:spLocks noChangeArrowheads="1"/>
            </p:cNvSpPr>
            <p:nvPr/>
          </p:nvSpPr>
          <p:spPr bwMode="auto">
            <a:xfrm>
              <a:off x="3977" y="1719"/>
              <a:ext cx="1353" cy="1006"/>
            </a:xfrm>
            <a:prstGeom prst="rect">
              <a:avLst/>
            </a:prstGeom>
            <a:solidFill>
              <a:srgbClr val="99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pic>
          <p:nvPicPr>
            <p:cNvPr id="102447" name="Picture 19">
              <a:extLst>
                <a:ext uri="{FF2B5EF4-FFF2-40B4-BE49-F238E27FC236}">
                  <a16:creationId xmlns:a16="http://schemas.microsoft.com/office/drawing/2014/main" id="{6BCE8B9C-C178-C744-988F-6BE203B6452D}"/>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53" y="1798"/>
              <a:ext cx="462" cy="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8" name="Picture 20">
              <a:extLst>
                <a:ext uri="{FF2B5EF4-FFF2-40B4-BE49-F238E27FC236}">
                  <a16:creationId xmlns:a16="http://schemas.microsoft.com/office/drawing/2014/main" id="{83E153FA-DF0F-C646-90D4-7833A192FEC0}"/>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610" y="1979"/>
              <a:ext cx="666" cy="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9" name="Text Box 21">
              <a:extLst>
                <a:ext uri="{FF2B5EF4-FFF2-40B4-BE49-F238E27FC236}">
                  <a16:creationId xmlns:a16="http://schemas.microsoft.com/office/drawing/2014/main" id="{4A050825-99FE-6D4A-A79A-F9619E8964CA}"/>
                </a:ext>
              </a:extLst>
            </p:cNvPr>
            <p:cNvSpPr txBox="1">
              <a:spLocks noChangeArrowheads="1"/>
            </p:cNvSpPr>
            <p:nvPr/>
          </p:nvSpPr>
          <p:spPr bwMode="auto">
            <a:xfrm>
              <a:off x="4641" y="2507"/>
              <a:ext cx="532" cy="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Cosmetics</a:t>
              </a:r>
            </a:p>
          </p:txBody>
        </p:sp>
        <p:sp>
          <p:nvSpPr>
            <p:cNvPr id="102450" name="Text Box 22">
              <a:extLst>
                <a:ext uri="{FF2B5EF4-FFF2-40B4-BE49-F238E27FC236}">
                  <a16:creationId xmlns:a16="http://schemas.microsoft.com/office/drawing/2014/main" id="{DBD38C57-F779-344E-A182-F0071891CF3D}"/>
                </a:ext>
              </a:extLst>
            </p:cNvPr>
            <p:cNvSpPr txBox="1">
              <a:spLocks noChangeArrowheads="1"/>
            </p:cNvSpPr>
            <p:nvPr/>
          </p:nvSpPr>
          <p:spPr bwMode="auto">
            <a:xfrm>
              <a:off x="4039" y="2500"/>
              <a:ext cx="497" cy="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Financial </a:t>
              </a:r>
            </a:p>
            <a:p>
              <a:r>
                <a:rPr lang="en-US" altLang="nb-NO" sz="800" b="1"/>
                <a:t>Services</a:t>
              </a:r>
            </a:p>
          </p:txBody>
        </p:sp>
        <p:sp>
          <p:nvSpPr>
            <p:cNvPr id="102451" name="Text Box 23">
              <a:extLst>
                <a:ext uri="{FF2B5EF4-FFF2-40B4-BE49-F238E27FC236}">
                  <a16:creationId xmlns:a16="http://schemas.microsoft.com/office/drawing/2014/main" id="{80BE40D5-2459-0D4D-8344-8E191F86724E}"/>
                </a:ext>
              </a:extLst>
            </p:cNvPr>
            <p:cNvSpPr txBox="1">
              <a:spLocks noChangeArrowheads="1"/>
            </p:cNvSpPr>
            <p:nvPr/>
          </p:nvSpPr>
          <p:spPr bwMode="auto">
            <a:xfrm>
              <a:off x="4377" y="1727"/>
              <a:ext cx="725" cy="1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900" b="1"/>
                <a:t>Remote Site 1</a:t>
              </a:r>
            </a:p>
          </p:txBody>
        </p:sp>
      </p:grpSp>
      <p:grpSp>
        <p:nvGrpSpPr>
          <p:cNvPr id="102410" name="Group 24">
            <a:extLst>
              <a:ext uri="{FF2B5EF4-FFF2-40B4-BE49-F238E27FC236}">
                <a16:creationId xmlns:a16="http://schemas.microsoft.com/office/drawing/2014/main" id="{981CBECF-1622-7240-806D-136610D4BD3F}"/>
              </a:ext>
            </a:extLst>
          </p:cNvPr>
          <p:cNvGrpSpPr>
            <a:grpSpLocks/>
          </p:cNvGrpSpPr>
          <p:nvPr/>
        </p:nvGrpSpPr>
        <p:grpSpPr bwMode="auto">
          <a:xfrm>
            <a:off x="6621463" y="5100638"/>
            <a:ext cx="1684337" cy="1089025"/>
            <a:chOff x="3781" y="3187"/>
            <a:chExt cx="1353" cy="1015"/>
          </a:xfrm>
        </p:grpSpPr>
        <p:sp>
          <p:nvSpPr>
            <p:cNvPr id="102440" name="Rectangle 25">
              <a:extLst>
                <a:ext uri="{FF2B5EF4-FFF2-40B4-BE49-F238E27FC236}">
                  <a16:creationId xmlns:a16="http://schemas.microsoft.com/office/drawing/2014/main" id="{42D67A62-48C6-F14B-A031-90CAF13C11D4}"/>
                </a:ext>
              </a:extLst>
            </p:cNvPr>
            <p:cNvSpPr>
              <a:spLocks noChangeArrowheads="1"/>
            </p:cNvSpPr>
            <p:nvPr/>
          </p:nvSpPr>
          <p:spPr bwMode="auto">
            <a:xfrm>
              <a:off x="3781" y="3187"/>
              <a:ext cx="1353" cy="1006"/>
            </a:xfrm>
            <a:prstGeom prst="rect">
              <a:avLst/>
            </a:prstGeom>
            <a:solidFill>
              <a:srgbClr val="99FFC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pic>
          <p:nvPicPr>
            <p:cNvPr id="102441" name="Picture 26">
              <a:extLst>
                <a:ext uri="{FF2B5EF4-FFF2-40B4-BE49-F238E27FC236}">
                  <a16:creationId xmlns:a16="http://schemas.microsoft.com/office/drawing/2014/main" id="{270E33AE-07B8-8045-911C-3FA9B4277F9F}"/>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52" y="3508"/>
              <a:ext cx="366"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42" name="Picture 27">
              <a:extLst>
                <a:ext uri="{FF2B5EF4-FFF2-40B4-BE49-F238E27FC236}">
                  <a16:creationId xmlns:a16="http://schemas.microsoft.com/office/drawing/2014/main" id="{5783FB4C-F1C5-AA42-B4F9-63CAC0489235}"/>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464" y="3298"/>
              <a:ext cx="462" cy="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3" name="Text Box 28">
              <a:extLst>
                <a:ext uri="{FF2B5EF4-FFF2-40B4-BE49-F238E27FC236}">
                  <a16:creationId xmlns:a16="http://schemas.microsoft.com/office/drawing/2014/main" id="{9C90E895-1998-AA46-B946-3A9F5341F72E}"/>
                </a:ext>
              </a:extLst>
            </p:cNvPr>
            <p:cNvSpPr txBox="1">
              <a:spLocks noChangeArrowheads="1"/>
            </p:cNvSpPr>
            <p:nvPr/>
          </p:nvSpPr>
          <p:spPr bwMode="auto">
            <a:xfrm>
              <a:off x="4444" y="4020"/>
              <a:ext cx="537"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Aerospace</a:t>
              </a:r>
            </a:p>
          </p:txBody>
        </p:sp>
        <p:sp>
          <p:nvSpPr>
            <p:cNvPr id="102444" name="Text Box 29">
              <a:extLst>
                <a:ext uri="{FF2B5EF4-FFF2-40B4-BE49-F238E27FC236}">
                  <a16:creationId xmlns:a16="http://schemas.microsoft.com/office/drawing/2014/main" id="{E2AFBB9D-00A7-5D4D-8A15-76624D191E7E}"/>
                </a:ext>
              </a:extLst>
            </p:cNvPr>
            <p:cNvSpPr txBox="1">
              <a:spLocks noChangeArrowheads="1"/>
            </p:cNvSpPr>
            <p:nvPr/>
          </p:nvSpPr>
          <p:spPr bwMode="auto">
            <a:xfrm>
              <a:off x="3842" y="4011"/>
              <a:ext cx="532"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Cosmetics</a:t>
              </a:r>
            </a:p>
          </p:txBody>
        </p:sp>
        <p:sp>
          <p:nvSpPr>
            <p:cNvPr id="102445" name="Text Box 30">
              <a:extLst>
                <a:ext uri="{FF2B5EF4-FFF2-40B4-BE49-F238E27FC236}">
                  <a16:creationId xmlns:a16="http://schemas.microsoft.com/office/drawing/2014/main" id="{1C662B5D-84DF-5A4A-BF70-BF84E22FD946}"/>
                </a:ext>
              </a:extLst>
            </p:cNvPr>
            <p:cNvSpPr txBox="1">
              <a:spLocks noChangeArrowheads="1"/>
            </p:cNvSpPr>
            <p:nvPr/>
          </p:nvSpPr>
          <p:spPr bwMode="auto">
            <a:xfrm>
              <a:off x="3866" y="3212"/>
              <a:ext cx="725"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900" b="1"/>
                <a:t>Remote Site 2</a:t>
              </a:r>
            </a:p>
          </p:txBody>
        </p:sp>
      </p:grpSp>
      <p:grpSp>
        <p:nvGrpSpPr>
          <p:cNvPr id="102411" name="Group 31">
            <a:extLst>
              <a:ext uri="{FF2B5EF4-FFF2-40B4-BE49-F238E27FC236}">
                <a16:creationId xmlns:a16="http://schemas.microsoft.com/office/drawing/2014/main" id="{9EC69DF5-5004-4D4A-A2D2-BEA0339B5F4C}"/>
              </a:ext>
            </a:extLst>
          </p:cNvPr>
          <p:cNvGrpSpPr>
            <a:grpSpLocks/>
          </p:cNvGrpSpPr>
          <p:nvPr/>
        </p:nvGrpSpPr>
        <p:grpSpPr bwMode="auto">
          <a:xfrm>
            <a:off x="982663" y="5100638"/>
            <a:ext cx="1411287" cy="1147762"/>
            <a:chOff x="1225" y="3192"/>
            <a:chExt cx="1134" cy="1069"/>
          </a:xfrm>
        </p:grpSpPr>
        <p:sp>
          <p:nvSpPr>
            <p:cNvPr id="102434" name="Rectangle 32">
              <a:extLst>
                <a:ext uri="{FF2B5EF4-FFF2-40B4-BE49-F238E27FC236}">
                  <a16:creationId xmlns:a16="http://schemas.microsoft.com/office/drawing/2014/main" id="{B26CE94C-6995-BC4E-90BF-3F611D253759}"/>
                </a:ext>
              </a:extLst>
            </p:cNvPr>
            <p:cNvSpPr>
              <a:spLocks noChangeArrowheads="1"/>
            </p:cNvSpPr>
            <p:nvPr/>
          </p:nvSpPr>
          <p:spPr bwMode="auto">
            <a:xfrm>
              <a:off x="1225" y="3192"/>
              <a:ext cx="1134" cy="1006"/>
            </a:xfrm>
            <a:prstGeom prst="rect">
              <a:avLst/>
            </a:prstGeom>
            <a:solidFill>
              <a:srgbClr val="99FFCC"/>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pic>
          <p:nvPicPr>
            <p:cNvPr id="102435" name="Picture 33">
              <a:extLst>
                <a:ext uri="{FF2B5EF4-FFF2-40B4-BE49-F238E27FC236}">
                  <a16:creationId xmlns:a16="http://schemas.microsoft.com/office/drawing/2014/main" id="{8B01DE7D-17D9-1D42-A090-41C93861048D}"/>
                </a:ext>
              </a:extLst>
            </p:cNvPr>
            <p:cNvPicPr>
              <a:picLocks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96" y="3470"/>
              <a:ext cx="366"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6" name="Picture 34">
              <a:extLst>
                <a:ext uri="{FF2B5EF4-FFF2-40B4-BE49-F238E27FC236}">
                  <a16:creationId xmlns:a16="http://schemas.microsoft.com/office/drawing/2014/main" id="{8CB1F05F-6211-2949-8502-CFCECE785E62}"/>
                </a:ext>
              </a:extLst>
            </p:cNvPr>
            <p:cNvPicPr>
              <a:picLocks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913" y="3469"/>
              <a:ext cx="366" cy="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37" name="Text Box 35">
              <a:extLst>
                <a:ext uri="{FF2B5EF4-FFF2-40B4-BE49-F238E27FC236}">
                  <a16:creationId xmlns:a16="http://schemas.microsoft.com/office/drawing/2014/main" id="{737CA988-9DB0-EC46-926F-2DF2AD09AB1B}"/>
                </a:ext>
              </a:extLst>
            </p:cNvPr>
            <p:cNvSpPr txBox="1">
              <a:spLocks noChangeArrowheads="1"/>
            </p:cNvSpPr>
            <p:nvPr/>
          </p:nvSpPr>
          <p:spPr bwMode="auto">
            <a:xfrm>
              <a:off x="1312" y="3967"/>
              <a:ext cx="537"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Aerospace</a:t>
              </a:r>
            </a:p>
          </p:txBody>
        </p:sp>
        <p:sp>
          <p:nvSpPr>
            <p:cNvPr id="102438" name="Text Box 36">
              <a:extLst>
                <a:ext uri="{FF2B5EF4-FFF2-40B4-BE49-F238E27FC236}">
                  <a16:creationId xmlns:a16="http://schemas.microsoft.com/office/drawing/2014/main" id="{E432DD80-53EB-074D-8E17-5B4750DF49B8}"/>
                </a:ext>
              </a:extLst>
            </p:cNvPr>
            <p:cNvSpPr txBox="1">
              <a:spLocks noChangeArrowheads="1"/>
            </p:cNvSpPr>
            <p:nvPr/>
          </p:nvSpPr>
          <p:spPr bwMode="auto">
            <a:xfrm>
              <a:off x="1856" y="3965"/>
              <a:ext cx="496" cy="2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800" b="1"/>
                <a:t>Financial </a:t>
              </a:r>
            </a:p>
            <a:p>
              <a:r>
                <a:rPr lang="en-US" altLang="nb-NO" sz="800" b="1"/>
                <a:t>Services</a:t>
              </a:r>
            </a:p>
          </p:txBody>
        </p:sp>
        <p:sp>
          <p:nvSpPr>
            <p:cNvPr id="102439" name="Text Box 37">
              <a:extLst>
                <a:ext uri="{FF2B5EF4-FFF2-40B4-BE49-F238E27FC236}">
                  <a16:creationId xmlns:a16="http://schemas.microsoft.com/office/drawing/2014/main" id="{33DD33E5-BA69-1E45-ABD8-3451E7FB1DB5}"/>
                </a:ext>
              </a:extLst>
            </p:cNvPr>
            <p:cNvSpPr txBox="1">
              <a:spLocks noChangeArrowheads="1"/>
            </p:cNvSpPr>
            <p:nvPr/>
          </p:nvSpPr>
          <p:spPr bwMode="auto">
            <a:xfrm>
              <a:off x="1427" y="3217"/>
              <a:ext cx="724" cy="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900" b="1"/>
                <a:t>Remote Site 3</a:t>
              </a:r>
            </a:p>
          </p:txBody>
        </p:sp>
      </p:grpSp>
      <p:pic>
        <p:nvPicPr>
          <p:cNvPr id="102412" name="Picture 38">
            <a:extLst>
              <a:ext uri="{FF2B5EF4-FFF2-40B4-BE49-F238E27FC236}">
                <a16:creationId xmlns:a16="http://schemas.microsoft.com/office/drawing/2014/main" id="{7384D552-B023-7F49-AFA2-A65A94061456}"/>
              </a:ext>
            </a:extLst>
          </p:cNvPr>
          <p:cNvPicPr>
            <a:picLocks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3116263" y="4186238"/>
            <a:ext cx="3028950" cy="1819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13" name="Picture 39">
            <a:extLst>
              <a:ext uri="{FF2B5EF4-FFF2-40B4-BE49-F238E27FC236}">
                <a16:creationId xmlns:a16="http://schemas.microsoft.com/office/drawing/2014/main" id="{5935305F-623C-3044-9B3A-69EAE8240B19}"/>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116263" y="5253038"/>
            <a:ext cx="5746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14" name="Picture 40">
            <a:extLst>
              <a:ext uri="{FF2B5EF4-FFF2-40B4-BE49-F238E27FC236}">
                <a16:creationId xmlns:a16="http://schemas.microsoft.com/office/drawing/2014/main" id="{3F178405-954B-C34F-8E48-ACB471365128}"/>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476875" y="5461000"/>
            <a:ext cx="5746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15" name="Picture 41">
            <a:extLst>
              <a:ext uri="{FF2B5EF4-FFF2-40B4-BE49-F238E27FC236}">
                <a16:creationId xmlns:a16="http://schemas.microsoft.com/office/drawing/2014/main" id="{141FAD04-3941-8648-9FA5-BFF41D441211}"/>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326063" y="4262438"/>
            <a:ext cx="5746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16" name="Picture 42">
            <a:extLst>
              <a:ext uri="{FF2B5EF4-FFF2-40B4-BE49-F238E27FC236}">
                <a16:creationId xmlns:a16="http://schemas.microsoft.com/office/drawing/2014/main" id="{0EC122CD-9840-A341-B95E-03047AD1766C}"/>
              </a:ext>
            </a:extLst>
          </p:cNvPr>
          <p:cNvPicPr>
            <a:picLocks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3344863" y="4414838"/>
            <a:ext cx="574675" cy="409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58">
            <a:extLst>
              <a:ext uri="{FF2B5EF4-FFF2-40B4-BE49-F238E27FC236}">
                <a16:creationId xmlns:a16="http://schemas.microsoft.com/office/drawing/2014/main" id="{4E536494-8F2D-DB46-BEEA-68CD0A789FA5}"/>
              </a:ext>
            </a:extLst>
          </p:cNvPr>
          <p:cNvGrpSpPr>
            <a:grpSpLocks/>
          </p:cNvGrpSpPr>
          <p:nvPr/>
        </p:nvGrpSpPr>
        <p:grpSpPr bwMode="auto">
          <a:xfrm>
            <a:off x="2862263" y="4108450"/>
            <a:ext cx="3251200" cy="1735138"/>
            <a:chOff x="1803" y="2588"/>
            <a:chExt cx="2048" cy="1093"/>
          </a:xfrm>
        </p:grpSpPr>
        <p:sp>
          <p:nvSpPr>
            <p:cNvPr id="102431" name="Rectangle 43">
              <a:extLst>
                <a:ext uri="{FF2B5EF4-FFF2-40B4-BE49-F238E27FC236}">
                  <a16:creationId xmlns:a16="http://schemas.microsoft.com/office/drawing/2014/main" id="{84DA5016-12B6-2143-A4E8-AD5988E3DC31}"/>
                </a:ext>
              </a:extLst>
            </p:cNvPr>
            <p:cNvSpPr>
              <a:spLocks noChangeArrowheads="1"/>
            </p:cNvSpPr>
            <p:nvPr/>
          </p:nvSpPr>
          <p:spPr bwMode="auto">
            <a:xfrm>
              <a:off x="2091" y="2656"/>
              <a:ext cx="256" cy="94"/>
            </a:xfrm>
            <a:prstGeom prst="rect">
              <a:avLst/>
            </a:prstGeom>
            <a:solidFill>
              <a:srgbClr val="72B3F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VPN_Fin</a:t>
              </a:r>
            </a:p>
          </p:txBody>
        </p:sp>
        <p:sp>
          <p:nvSpPr>
            <p:cNvPr id="102432" name="Rectangle 46">
              <a:extLst>
                <a:ext uri="{FF2B5EF4-FFF2-40B4-BE49-F238E27FC236}">
                  <a16:creationId xmlns:a16="http://schemas.microsoft.com/office/drawing/2014/main" id="{7B4A90C5-BC2D-544A-8A2B-1D37D993244E}"/>
                </a:ext>
              </a:extLst>
            </p:cNvPr>
            <p:cNvSpPr>
              <a:spLocks noChangeArrowheads="1"/>
            </p:cNvSpPr>
            <p:nvPr/>
          </p:nvSpPr>
          <p:spPr bwMode="auto">
            <a:xfrm>
              <a:off x="1803" y="3587"/>
              <a:ext cx="256" cy="94"/>
            </a:xfrm>
            <a:prstGeom prst="rect">
              <a:avLst/>
            </a:prstGeom>
            <a:solidFill>
              <a:srgbClr val="72B3F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VPN_Fin</a:t>
              </a:r>
            </a:p>
          </p:txBody>
        </p:sp>
        <p:sp>
          <p:nvSpPr>
            <p:cNvPr id="102433" name="Rectangle 48">
              <a:extLst>
                <a:ext uri="{FF2B5EF4-FFF2-40B4-BE49-F238E27FC236}">
                  <a16:creationId xmlns:a16="http://schemas.microsoft.com/office/drawing/2014/main" id="{B64BAEC2-3A58-C844-96EE-FD683C8D6B7A}"/>
                </a:ext>
              </a:extLst>
            </p:cNvPr>
            <p:cNvSpPr>
              <a:spLocks noChangeArrowheads="1"/>
            </p:cNvSpPr>
            <p:nvPr/>
          </p:nvSpPr>
          <p:spPr bwMode="auto">
            <a:xfrm>
              <a:off x="3595" y="2588"/>
              <a:ext cx="256" cy="94"/>
            </a:xfrm>
            <a:prstGeom prst="rect">
              <a:avLst/>
            </a:prstGeom>
            <a:solidFill>
              <a:srgbClr val="72B3F4"/>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VPN_Fin</a:t>
              </a:r>
            </a:p>
          </p:txBody>
        </p:sp>
      </p:grpSp>
      <p:grpSp>
        <p:nvGrpSpPr>
          <p:cNvPr id="7" name="Group 59">
            <a:extLst>
              <a:ext uri="{FF2B5EF4-FFF2-40B4-BE49-F238E27FC236}">
                <a16:creationId xmlns:a16="http://schemas.microsoft.com/office/drawing/2014/main" id="{FD26FAFF-CCD6-3E45-9FD5-5F27BC30FC9F}"/>
              </a:ext>
            </a:extLst>
          </p:cNvPr>
          <p:cNvGrpSpPr>
            <a:grpSpLocks/>
          </p:cNvGrpSpPr>
          <p:nvPr/>
        </p:nvGrpSpPr>
        <p:grpSpPr bwMode="auto">
          <a:xfrm>
            <a:off x="2971800" y="4265613"/>
            <a:ext cx="3425825" cy="1468437"/>
            <a:chOff x="1872" y="2687"/>
            <a:chExt cx="2158" cy="925"/>
          </a:xfrm>
        </p:grpSpPr>
        <p:sp>
          <p:nvSpPr>
            <p:cNvPr id="102428" name="Rectangle 44">
              <a:extLst>
                <a:ext uri="{FF2B5EF4-FFF2-40B4-BE49-F238E27FC236}">
                  <a16:creationId xmlns:a16="http://schemas.microsoft.com/office/drawing/2014/main" id="{72AC30E6-6893-CE4A-8400-1FF2AFCE1B94}"/>
                </a:ext>
              </a:extLst>
            </p:cNvPr>
            <p:cNvSpPr>
              <a:spLocks noChangeArrowheads="1"/>
            </p:cNvSpPr>
            <p:nvPr/>
          </p:nvSpPr>
          <p:spPr bwMode="auto">
            <a:xfrm>
              <a:off x="1872" y="2755"/>
              <a:ext cx="284" cy="94"/>
            </a:xfrm>
            <a:prstGeom prst="rect">
              <a:avLst/>
            </a:prstGeom>
            <a:solidFill>
              <a:srgbClr val="D6D9D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VPN_Cos</a:t>
              </a:r>
            </a:p>
          </p:txBody>
        </p:sp>
        <p:sp>
          <p:nvSpPr>
            <p:cNvPr id="102429" name="Rectangle 49">
              <a:extLst>
                <a:ext uri="{FF2B5EF4-FFF2-40B4-BE49-F238E27FC236}">
                  <a16:creationId xmlns:a16="http://schemas.microsoft.com/office/drawing/2014/main" id="{72B7F72B-0C30-CE49-AF5B-7B9247A54091}"/>
                </a:ext>
              </a:extLst>
            </p:cNvPr>
            <p:cNvSpPr>
              <a:spLocks noChangeArrowheads="1"/>
            </p:cNvSpPr>
            <p:nvPr/>
          </p:nvSpPr>
          <p:spPr bwMode="auto">
            <a:xfrm>
              <a:off x="3696" y="2687"/>
              <a:ext cx="284" cy="94"/>
            </a:xfrm>
            <a:prstGeom prst="rect">
              <a:avLst/>
            </a:prstGeom>
            <a:solidFill>
              <a:srgbClr val="D6D9D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VPN_Cos</a:t>
              </a:r>
            </a:p>
          </p:txBody>
        </p:sp>
        <p:sp>
          <p:nvSpPr>
            <p:cNvPr id="102430" name="Rectangle 50">
              <a:extLst>
                <a:ext uri="{FF2B5EF4-FFF2-40B4-BE49-F238E27FC236}">
                  <a16:creationId xmlns:a16="http://schemas.microsoft.com/office/drawing/2014/main" id="{21B5ED4D-8C68-E44C-B1E1-A914EFC9B401}"/>
                </a:ext>
              </a:extLst>
            </p:cNvPr>
            <p:cNvSpPr>
              <a:spLocks noChangeArrowheads="1"/>
            </p:cNvSpPr>
            <p:nvPr/>
          </p:nvSpPr>
          <p:spPr bwMode="auto">
            <a:xfrm>
              <a:off x="3746" y="3518"/>
              <a:ext cx="284" cy="94"/>
            </a:xfrm>
            <a:prstGeom prst="rect">
              <a:avLst/>
            </a:prstGeom>
            <a:solidFill>
              <a:srgbClr val="D6D9D5"/>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VPN_Cos</a:t>
              </a:r>
            </a:p>
          </p:txBody>
        </p:sp>
      </p:grpSp>
      <p:grpSp>
        <p:nvGrpSpPr>
          <p:cNvPr id="8" name="Group 60">
            <a:extLst>
              <a:ext uri="{FF2B5EF4-FFF2-40B4-BE49-F238E27FC236}">
                <a16:creationId xmlns:a16="http://schemas.microsoft.com/office/drawing/2014/main" id="{7411AEFB-955D-3F4A-B328-02A1584E8BFC}"/>
              </a:ext>
            </a:extLst>
          </p:cNvPr>
          <p:cNvGrpSpPr>
            <a:grpSpLocks/>
          </p:cNvGrpSpPr>
          <p:nvPr/>
        </p:nvGrpSpPr>
        <p:grpSpPr bwMode="auto">
          <a:xfrm>
            <a:off x="2598738" y="4570413"/>
            <a:ext cx="3660775" cy="1360487"/>
            <a:chOff x="1637" y="2879"/>
            <a:chExt cx="2306" cy="857"/>
          </a:xfrm>
        </p:grpSpPr>
        <p:sp>
          <p:nvSpPr>
            <p:cNvPr id="102425" name="Rectangle 45">
              <a:extLst>
                <a:ext uri="{FF2B5EF4-FFF2-40B4-BE49-F238E27FC236}">
                  <a16:creationId xmlns:a16="http://schemas.microsoft.com/office/drawing/2014/main" id="{36468908-AC7B-0146-A88A-B960C52688BB}"/>
                </a:ext>
              </a:extLst>
            </p:cNvPr>
            <p:cNvSpPr>
              <a:spLocks noChangeArrowheads="1"/>
            </p:cNvSpPr>
            <p:nvPr/>
          </p:nvSpPr>
          <p:spPr bwMode="auto">
            <a:xfrm>
              <a:off x="1781" y="2879"/>
              <a:ext cx="288" cy="94"/>
            </a:xfrm>
            <a:prstGeom prst="rect">
              <a:avLst/>
            </a:prstGeom>
            <a:solidFill>
              <a:srgbClr val="8C958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VPN_Aero</a:t>
              </a:r>
            </a:p>
          </p:txBody>
        </p:sp>
        <p:sp>
          <p:nvSpPr>
            <p:cNvPr id="102426" name="Rectangle 47">
              <a:extLst>
                <a:ext uri="{FF2B5EF4-FFF2-40B4-BE49-F238E27FC236}">
                  <a16:creationId xmlns:a16="http://schemas.microsoft.com/office/drawing/2014/main" id="{BEEEAD05-ED73-304D-92BD-586E550F8E93}"/>
                </a:ext>
              </a:extLst>
            </p:cNvPr>
            <p:cNvSpPr>
              <a:spLocks noChangeArrowheads="1"/>
            </p:cNvSpPr>
            <p:nvPr/>
          </p:nvSpPr>
          <p:spPr bwMode="auto">
            <a:xfrm>
              <a:off x="1637" y="3458"/>
              <a:ext cx="288" cy="94"/>
            </a:xfrm>
            <a:prstGeom prst="rect">
              <a:avLst/>
            </a:prstGeom>
            <a:solidFill>
              <a:srgbClr val="8C958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VPN_Aero</a:t>
              </a:r>
            </a:p>
          </p:txBody>
        </p:sp>
        <p:sp>
          <p:nvSpPr>
            <p:cNvPr id="102427" name="Rectangle 51">
              <a:extLst>
                <a:ext uri="{FF2B5EF4-FFF2-40B4-BE49-F238E27FC236}">
                  <a16:creationId xmlns:a16="http://schemas.microsoft.com/office/drawing/2014/main" id="{D2319D55-710E-1A47-B47C-3FDE051D78AB}"/>
                </a:ext>
              </a:extLst>
            </p:cNvPr>
            <p:cNvSpPr>
              <a:spLocks noChangeArrowheads="1"/>
            </p:cNvSpPr>
            <p:nvPr/>
          </p:nvSpPr>
          <p:spPr bwMode="auto">
            <a:xfrm>
              <a:off x="3655" y="3642"/>
              <a:ext cx="288" cy="94"/>
            </a:xfrm>
            <a:prstGeom prst="rect">
              <a:avLst/>
            </a:prstGeom>
            <a:solidFill>
              <a:srgbClr val="8C958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500" b="1"/>
                <a:t>VPN_Aero</a:t>
              </a:r>
            </a:p>
          </p:txBody>
        </p:sp>
      </p:grpSp>
      <p:sp>
        <p:nvSpPr>
          <p:cNvPr id="102420" name="Text Box 52">
            <a:extLst>
              <a:ext uri="{FF2B5EF4-FFF2-40B4-BE49-F238E27FC236}">
                <a16:creationId xmlns:a16="http://schemas.microsoft.com/office/drawing/2014/main" id="{25F599A4-0AEB-924A-85C5-CC20F15BD41E}"/>
              </a:ext>
            </a:extLst>
          </p:cNvPr>
          <p:cNvSpPr txBox="1">
            <a:spLocks noChangeArrowheads="1"/>
          </p:cNvSpPr>
          <p:nvPr/>
        </p:nvSpPr>
        <p:spPr bwMode="auto">
          <a:xfrm>
            <a:off x="3944938" y="4914900"/>
            <a:ext cx="1339850" cy="25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200" b="1"/>
              <a:t>MPLS Backbone</a:t>
            </a:r>
          </a:p>
        </p:txBody>
      </p:sp>
      <p:grpSp>
        <p:nvGrpSpPr>
          <p:cNvPr id="9" name="Group 57">
            <a:extLst>
              <a:ext uri="{FF2B5EF4-FFF2-40B4-BE49-F238E27FC236}">
                <a16:creationId xmlns:a16="http://schemas.microsoft.com/office/drawing/2014/main" id="{45453CBF-B260-1D41-B8B2-21723BDD6996}"/>
              </a:ext>
            </a:extLst>
          </p:cNvPr>
          <p:cNvGrpSpPr>
            <a:grpSpLocks/>
          </p:cNvGrpSpPr>
          <p:nvPr/>
        </p:nvGrpSpPr>
        <p:grpSpPr bwMode="auto">
          <a:xfrm>
            <a:off x="3802063" y="2959100"/>
            <a:ext cx="1847850" cy="1252538"/>
            <a:chOff x="2395" y="1864"/>
            <a:chExt cx="1164" cy="789"/>
          </a:xfrm>
        </p:grpSpPr>
        <p:sp>
          <p:nvSpPr>
            <p:cNvPr id="102422" name="Text Box 53">
              <a:extLst>
                <a:ext uri="{FF2B5EF4-FFF2-40B4-BE49-F238E27FC236}">
                  <a16:creationId xmlns:a16="http://schemas.microsoft.com/office/drawing/2014/main" id="{7611A11D-5C2E-4942-82EA-C4D26D79CFF5}"/>
                </a:ext>
              </a:extLst>
            </p:cNvPr>
            <p:cNvSpPr txBox="1">
              <a:spLocks noChangeArrowheads="1"/>
            </p:cNvSpPr>
            <p:nvPr/>
          </p:nvSpPr>
          <p:spPr bwMode="auto">
            <a:xfrm>
              <a:off x="2629" y="1864"/>
              <a:ext cx="930" cy="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000" b="1"/>
                <a:t>VRF instances created for each group at the edge</a:t>
              </a:r>
            </a:p>
          </p:txBody>
        </p:sp>
        <p:sp>
          <p:nvSpPr>
            <p:cNvPr id="102423" name="Line 54">
              <a:extLst>
                <a:ext uri="{FF2B5EF4-FFF2-40B4-BE49-F238E27FC236}">
                  <a16:creationId xmlns:a16="http://schemas.microsoft.com/office/drawing/2014/main" id="{EBEEFE00-B356-FE42-9CD0-73CA1C6EA8E6}"/>
                </a:ext>
              </a:extLst>
            </p:cNvPr>
            <p:cNvSpPr>
              <a:spLocks noChangeShapeType="1"/>
            </p:cNvSpPr>
            <p:nvPr/>
          </p:nvSpPr>
          <p:spPr bwMode="auto">
            <a:xfrm flipH="1">
              <a:off x="2395" y="2205"/>
              <a:ext cx="528" cy="448"/>
            </a:xfrm>
            <a:prstGeom prst="line">
              <a:avLst/>
            </a:prstGeom>
            <a:noFill/>
            <a:ln w="6350">
              <a:solidFill>
                <a:schemeClr val="tx1"/>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sp>
          <p:nvSpPr>
            <p:cNvPr id="102424" name="Line 55">
              <a:extLst>
                <a:ext uri="{FF2B5EF4-FFF2-40B4-BE49-F238E27FC236}">
                  <a16:creationId xmlns:a16="http://schemas.microsoft.com/office/drawing/2014/main" id="{C096AC3C-A9A4-CD46-A458-355D3C03A2F7}"/>
                </a:ext>
              </a:extLst>
            </p:cNvPr>
            <p:cNvSpPr>
              <a:spLocks noChangeShapeType="1"/>
            </p:cNvSpPr>
            <p:nvPr/>
          </p:nvSpPr>
          <p:spPr bwMode="auto">
            <a:xfrm>
              <a:off x="3067" y="2189"/>
              <a:ext cx="480" cy="400"/>
            </a:xfrm>
            <a:prstGeom prst="line">
              <a:avLst/>
            </a:prstGeom>
            <a:noFill/>
            <a:ln w="6350">
              <a:solidFill>
                <a:schemeClr val="tx1"/>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2000"/>
                                        <p:tgtEl>
                                          <p:spTgt spid="9"/>
                                        </p:tgtEl>
                                      </p:cBhvr>
                                    </p:animEffect>
                                  </p:childTnLst>
                                </p:cTn>
                              </p:par>
                            </p:childTnLst>
                          </p:cTn>
                        </p:par>
                        <p:par>
                          <p:cTn id="8" fill="hold" nodeType="afterGroup">
                            <p:stCondLst>
                              <p:cond delay="2000"/>
                            </p:stCondLst>
                            <p:childTnLst>
                              <p:par>
                                <p:cTn id="9" presetID="10"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1000"/>
                                        <p:tgtEl>
                                          <p:spTgt spid="6"/>
                                        </p:tgtEl>
                                      </p:cBhvr>
                                    </p:animEffect>
                                  </p:childTnLst>
                                </p:cTn>
                              </p:par>
                            </p:childTnLst>
                          </p:cTn>
                        </p:par>
                        <p:par>
                          <p:cTn id="12" fill="hold" nodeType="afterGroup">
                            <p:stCondLst>
                              <p:cond delay="3000"/>
                            </p:stCondLst>
                            <p:childTnLst>
                              <p:par>
                                <p:cTn id="13" presetID="10" presetClass="entr" presetSubtype="0"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1000"/>
                                        <p:tgtEl>
                                          <p:spTgt spid="7"/>
                                        </p:tgtEl>
                                      </p:cBhvr>
                                    </p:animEffect>
                                  </p:childTnLst>
                                </p:cTn>
                              </p:par>
                            </p:childTnLst>
                          </p:cTn>
                        </p:par>
                        <p:par>
                          <p:cTn id="16" fill="hold" nodeType="afterGroup">
                            <p:stCondLst>
                              <p:cond delay="4000"/>
                            </p:stCondLst>
                            <p:childTnLst>
                              <p:par>
                                <p:cTn id="17" presetID="10" presetClass="entr" presetSubtype="0"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2BCC6DFF-0A02-2D4C-8795-F9AD078EA513}"/>
              </a:ext>
            </a:extLst>
          </p:cNvPr>
          <p:cNvSpPr>
            <a:spLocks noGrp="1" noChangeArrowheads="1"/>
          </p:cNvSpPr>
          <p:nvPr>
            <p:ph type="title"/>
          </p:nvPr>
        </p:nvSpPr>
        <p:spPr/>
        <p:txBody>
          <a:bodyPr/>
          <a:lstStyle/>
          <a:p>
            <a:pPr eaLnBrk="1" hangingPunct="1"/>
            <a:r>
              <a:rPr lang="en-US" altLang="nb-NO" dirty="0"/>
              <a:t>Use Case 2: Simplify Hub Site Design</a:t>
            </a:r>
          </a:p>
        </p:txBody>
      </p:sp>
      <p:sp>
        <p:nvSpPr>
          <p:cNvPr id="103427" name="Rectangle 58">
            <a:extLst>
              <a:ext uri="{FF2B5EF4-FFF2-40B4-BE49-F238E27FC236}">
                <a16:creationId xmlns:a16="http://schemas.microsoft.com/office/drawing/2014/main" id="{82CE6B07-E3A6-F840-AC94-30BB1C213550}"/>
              </a:ext>
            </a:extLst>
          </p:cNvPr>
          <p:cNvSpPr>
            <a:spLocks noGrp="1" noChangeAspect="1" noChangeArrowheads="1"/>
          </p:cNvSpPr>
          <p:nvPr>
            <p:ph type="body" idx="1"/>
          </p:nvPr>
        </p:nvSpPr>
        <p:spPr>
          <a:xfrm>
            <a:off x="655638" y="1295400"/>
            <a:ext cx="7878762" cy="990600"/>
          </a:xfrm>
          <a:solidFill>
            <a:srgbClr val="C3C16F"/>
          </a:solidFill>
        </p:spPr>
        <p:txBody>
          <a:bodyPr lIns="173736" anchor="ctr"/>
          <a:lstStyle/>
          <a:p>
            <a:pPr marL="0" indent="0" eaLnBrk="1" hangingPunct="1">
              <a:lnSpc>
                <a:spcPct val="85000"/>
              </a:lnSpc>
              <a:buFont typeface="Wingdings" pitchFamily="2" charset="2"/>
              <a:buNone/>
            </a:pPr>
            <a:r>
              <a:rPr lang="en-US" altLang="nb-NO" sz="1600" b="1" u="sng"/>
              <a:t>Requirement:</a:t>
            </a:r>
            <a:r>
              <a:rPr lang="en-US" altLang="nb-NO" sz="1600"/>
              <a:t> To ease the scale and design of head-end site</a:t>
            </a:r>
          </a:p>
          <a:p>
            <a:pPr marL="0" indent="0" eaLnBrk="1" hangingPunct="1">
              <a:lnSpc>
                <a:spcPct val="85000"/>
              </a:lnSpc>
              <a:buFont typeface="Wingdings" pitchFamily="2" charset="2"/>
              <a:buNone/>
            </a:pPr>
            <a:r>
              <a:rPr lang="en-US" altLang="nb-NO" sz="1600" b="1" u="sng"/>
              <a:t>Solution:</a:t>
            </a:r>
            <a:r>
              <a:rPr lang="en-US" altLang="nb-NO" sz="1600"/>
              <a:t> Implement MPLS Layer 3 VPNs, which reduces the number of routing peers of the central site</a:t>
            </a:r>
          </a:p>
        </p:txBody>
      </p:sp>
      <p:sp>
        <p:nvSpPr>
          <p:cNvPr id="1313795" name="Text Box 3">
            <a:extLst>
              <a:ext uri="{FF2B5EF4-FFF2-40B4-BE49-F238E27FC236}">
                <a16:creationId xmlns:a16="http://schemas.microsoft.com/office/drawing/2014/main" id="{E0511145-35FD-0740-8C02-FE407B75025F}"/>
              </a:ext>
            </a:extLst>
          </p:cNvPr>
          <p:cNvSpPr txBox="1">
            <a:spLocks noChangeArrowheads="1"/>
          </p:cNvSpPr>
          <p:nvPr/>
        </p:nvSpPr>
        <p:spPr bwMode="auto">
          <a:xfrm>
            <a:off x="993775" y="2406650"/>
            <a:ext cx="1524000" cy="317500"/>
          </a:xfrm>
          <a:prstGeom prst="rect">
            <a:avLst/>
          </a:prstGeom>
          <a:noFill/>
          <a:ln w="57150" algn="ctr">
            <a:noFill/>
            <a:miter lim="800000"/>
            <a:headEnd/>
            <a:tailEnd/>
          </a:ln>
          <a:effectLst/>
        </p:spPr>
        <p:txBody>
          <a:bodyPr wrap="none" lIns="73025" tIns="36512" rIns="73025" bIns="36512">
            <a:spAutoFit/>
          </a:bodyPr>
          <a:lstStyle/>
          <a:p>
            <a:pPr eaLnBrk="0" fontAlgn="auto" hangingPunct="0">
              <a:spcBef>
                <a:spcPts val="0"/>
              </a:spcBef>
              <a:spcAft>
                <a:spcPts val="0"/>
              </a:spcAft>
              <a:defRPr/>
            </a:pPr>
            <a:r>
              <a:rPr lang="en-US" sz="1600" b="1" u="sng">
                <a:effectLst>
                  <a:outerShdw blurRad="38100" dist="38100" dir="2700000" algn="tl">
                    <a:srgbClr val="C0C0C0"/>
                  </a:outerShdw>
                </a:effectLst>
                <a:latin typeface="+mn-lt"/>
                <a:ea typeface="+mn-ea"/>
              </a:rPr>
              <a:t>Without MPLS</a:t>
            </a:r>
          </a:p>
        </p:txBody>
      </p:sp>
      <p:pic>
        <p:nvPicPr>
          <p:cNvPr id="103429" name="Picture 5">
            <a:extLst>
              <a:ext uri="{FF2B5EF4-FFF2-40B4-BE49-F238E27FC236}">
                <a16:creationId xmlns:a16="http://schemas.microsoft.com/office/drawing/2014/main" id="{6D4B560B-AAF6-834C-A3A8-0B3455F95EBE}"/>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65250" y="3884613"/>
            <a:ext cx="2425700" cy="145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0" name="Picture 6">
            <a:extLst>
              <a:ext uri="{FF2B5EF4-FFF2-40B4-BE49-F238E27FC236}">
                <a16:creationId xmlns:a16="http://schemas.microsoft.com/office/drawing/2014/main" id="{2783C3E8-C186-064B-969C-87C65E53CFD9}"/>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17738" y="2957513"/>
            <a:ext cx="803275" cy="53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1" name="Picture 7">
            <a:extLst>
              <a:ext uri="{FF2B5EF4-FFF2-40B4-BE49-F238E27FC236}">
                <a16:creationId xmlns:a16="http://schemas.microsoft.com/office/drawing/2014/main" id="{0BC804FA-B4AE-BE4F-8B02-72E9318C6A12}"/>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17575"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2" name="Picture 8">
            <a:extLst>
              <a:ext uri="{FF2B5EF4-FFF2-40B4-BE49-F238E27FC236}">
                <a16:creationId xmlns:a16="http://schemas.microsoft.com/office/drawing/2014/main" id="{C1665FD1-21C1-1C4B-A03B-1EBBF841A78B}"/>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01750"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3" name="Picture 9">
            <a:extLst>
              <a:ext uri="{FF2B5EF4-FFF2-40B4-BE49-F238E27FC236}">
                <a16:creationId xmlns:a16="http://schemas.microsoft.com/office/drawing/2014/main" id="{C55C6EF4-14DE-3D4E-9C6E-EA8DF2717CBE}"/>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685925"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4" name="Picture 10">
            <a:extLst>
              <a:ext uri="{FF2B5EF4-FFF2-40B4-BE49-F238E27FC236}">
                <a16:creationId xmlns:a16="http://schemas.microsoft.com/office/drawing/2014/main" id="{F83946AB-A250-C740-A050-9C5BC0D25CA4}"/>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70100"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5" name="Picture 11">
            <a:extLst>
              <a:ext uri="{FF2B5EF4-FFF2-40B4-BE49-F238E27FC236}">
                <a16:creationId xmlns:a16="http://schemas.microsoft.com/office/drawing/2014/main" id="{84A0BBCA-DB5D-054A-A3F2-5D5ABA3FF996}"/>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454275"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6" name="Picture 12">
            <a:extLst>
              <a:ext uri="{FF2B5EF4-FFF2-40B4-BE49-F238E27FC236}">
                <a16:creationId xmlns:a16="http://schemas.microsoft.com/office/drawing/2014/main" id="{F08549FA-1C47-3545-B02E-135E98D7D341}"/>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38450"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7" name="Picture 13">
            <a:extLst>
              <a:ext uri="{FF2B5EF4-FFF2-40B4-BE49-F238E27FC236}">
                <a16:creationId xmlns:a16="http://schemas.microsoft.com/office/drawing/2014/main" id="{0876DC03-1A88-0048-9509-9D7E580E00B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222625"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8" name="Picture 14">
            <a:extLst>
              <a:ext uri="{FF2B5EF4-FFF2-40B4-BE49-F238E27FC236}">
                <a16:creationId xmlns:a16="http://schemas.microsoft.com/office/drawing/2014/main" id="{13944625-C578-0C40-9C10-ED20F047A700}"/>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606800"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39" name="Picture 15">
            <a:extLst>
              <a:ext uri="{FF2B5EF4-FFF2-40B4-BE49-F238E27FC236}">
                <a16:creationId xmlns:a16="http://schemas.microsoft.com/office/drawing/2014/main" id="{89DA1BAF-F76E-BB44-AD46-7AC5A5D902CC}"/>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90975" y="5735638"/>
            <a:ext cx="30162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40" name="Text Box 16">
            <a:extLst>
              <a:ext uri="{FF2B5EF4-FFF2-40B4-BE49-F238E27FC236}">
                <a16:creationId xmlns:a16="http://schemas.microsoft.com/office/drawing/2014/main" id="{635BAA96-84B8-BE44-9C6B-FEFA9FE33B33}"/>
              </a:ext>
            </a:extLst>
          </p:cNvPr>
          <p:cNvSpPr txBox="1">
            <a:spLocks noChangeArrowheads="1"/>
          </p:cNvSpPr>
          <p:nvPr/>
        </p:nvSpPr>
        <p:spPr bwMode="auto">
          <a:xfrm>
            <a:off x="1447800" y="2895600"/>
            <a:ext cx="78105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900" b="1"/>
              <a:t>Central Site</a:t>
            </a:r>
          </a:p>
        </p:txBody>
      </p:sp>
      <p:sp>
        <p:nvSpPr>
          <p:cNvPr id="103441" name="Text Box 17">
            <a:extLst>
              <a:ext uri="{FF2B5EF4-FFF2-40B4-BE49-F238E27FC236}">
                <a16:creationId xmlns:a16="http://schemas.microsoft.com/office/drawing/2014/main" id="{077232DC-3505-7F4B-A1BB-6B926E155A31}"/>
              </a:ext>
            </a:extLst>
          </p:cNvPr>
          <p:cNvSpPr txBox="1">
            <a:spLocks noChangeArrowheads="1"/>
          </p:cNvSpPr>
          <p:nvPr/>
        </p:nvSpPr>
        <p:spPr bwMode="auto">
          <a:xfrm>
            <a:off x="2030413" y="6267450"/>
            <a:ext cx="869950" cy="20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900" b="1"/>
              <a:t>Remote Sites</a:t>
            </a:r>
          </a:p>
        </p:txBody>
      </p:sp>
      <p:grpSp>
        <p:nvGrpSpPr>
          <p:cNvPr id="2" name="Group 18">
            <a:extLst>
              <a:ext uri="{FF2B5EF4-FFF2-40B4-BE49-F238E27FC236}">
                <a16:creationId xmlns:a16="http://schemas.microsoft.com/office/drawing/2014/main" id="{7E8F934C-3216-7044-A120-3404FA0E32EC}"/>
              </a:ext>
            </a:extLst>
          </p:cNvPr>
          <p:cNvGrpSpPr>
            <a:grpSpLocks/>
          </p:cNvGrpSpPr>
          <p:nvPr/>
        </p:nvGrpSpPr>
        <p:grpSpPr bwMode="auto">
          <a:xfrm>
            <a:off x="1123950" y="3605213"/>
            <a:ext cx="2933700" cy="2057400"/>
            <a:chOff x="400" y="2264"/>
            <a:chExt cx="1848" cy="1296"/>
          </a:xfrm>
        </p:grpSpPr>
        <p:sp>
          <p:nvSpPr>
            <p:cNvPr id="103477" name="Line 19">
              <a:extLst>
                <a:ext uri="{FF2B5EF4-FFF2-40B4-BE49-F238E27FC236}">
                  <a16:creationId xmlns:a16="http://schemas.microsoft.com/office/drawing/2014/main" id="{18A6B0B2-E412-3F41-BE02-470C738BDBEC}"/>
                </a:ext>
              </a:extLst>
            </p:cNvPr>
            <p:cNvSpPr>
              <a:spLocks noChangeShapeType="1"/>
            </p:cNvSpPr>
            <p:nvPr/>
          </p:nvSpPr>
          <p:spPr bwMode="auto">
            <a:xfrm flipV="1">
              <a:off x="1344" y="2264"/>
              <a:ext cx="0" cy="1280"/>
            </a:xfrm>
            <a:prstGeom prst="line">
              <a:avLst/>
            </a:prstGeom>
            <a:noFill/>
            <a:ln w="57150">
              <a:solidFill>
                <a:srgbClr val="381FEF"/>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sp>
          <p:nvSpPr>
            <p:cNvPr id="103478" name="Freeform 20">
              <a:extLst>
                <a:ext uri="{FF2B5EF4-FFF2-40B4-BE49-F238E27FC236}">
                  <a16:creationId xmlns:a16="http://schemas.microsoft.com/office/drawing/2014/main" id="{F391C844-8EE7-BF47-9146-1D901A921807}"/>
                </a:ext>
              </a:extLst>
            </p:cNvPr>
            <p:cNvSpPr>
              <a:spLocks/>
            </p:cNvSpPr>
            <p:nvPr/>
          </p:nvSpPr>
          <p:spPr bwMode="auto">
            <a:xfrm>
              <a:off x="1104" y="2264"/>
              <a:ext cx="176" cy="1296"/>
            </a:xfrm>
            <a:custGeom>
              <a:avLst/>
              <a:gdLst>
                <a:gd name="T0" fmla="*/ 0 w 176"/>
                <a:gd name="T1" fmla="*/ 1296 h 1296"/>
                <a:gd name="T2" fmla="*/ 128 w 176"/>
                <a:gd name="T3" fmla="*/ 928 h 1296"/>
                <a:gd name="T4" fmla="*/ 176 w 176"/>
                <a:gd name="T5" fmla="*/ 0 h 1296"/>
                <a:gd name="T6" fmla="*/ 0 60000 65536"/>
                <a:gd name="T7" fmla="*/ 0 60000 65536"/>
                <a:gd name="T8" fmla="*/ 0 60000 65536"/>
                <a:gd name="T9" fmla="*/ 0 w 176"/>
                <a:gd name="T10" fmla="*/ 0 h 1296"/>
                <a:gd name="T11" fmla="*/ 176 w 176"/>
                <a:gd name="T12" fmla="*/ 1296 h 1296"/>
              </a:gdLst>
              <a:ahLst/>
              <a:cxnLst>
                <a:cxn ang="T6">
                  <a:pos x="T0" y="T1"/>
                </a:cxn>
                <a:cxn ang="T7">
                  <a:pos x="T2" y="T3"/>
                </a:cxn>
                <a:cxn ang="T8">
                  <a:pos x="T4" y="T5"/>
                </a:cxn>
              </a:cxnLst>
              <a:rect l="T9" t="T10" r="T11" b="T12"/>
              <a:pathLst>
                <a:path w="176" h="1296">
                  <a:moveTo>
                    <a:pt x="0" y="1296"/>
                  </a:moveTo>
                  <a:cubicBezTo>
                    <a:pt x="49" y="1220"/>
                    <a:pt x="99" y="1144"/>
                    <a:pt x="128" y="928"/>
                  </a:cubicBezTo>
                  <a:cubicBezTo>
                    <a:pt x="157" y="712"/>
                    <a:pt x="166" y="356"/>
                    <a:pt x="176" y="0"/>
                  </a:cubicBezTo>
                </a:path>
              </a:pathLst>
            </a:custGeom>
            <a:noFill/>
            <a:ln w="57150">
              <a:solidFill>
                <a:srgbClr val="381FEF"/>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3479" name="Freeform 21">
              <a:extLst>
                <a:ext uri="{FF2B5EF4-FFF2-40B4-BE49-F238E27FC236}">
                  <a16:creationId xmlns:a16="http://schemas.microsoft.com/office/drawing/2014/main" id="{76FFEE33-8BB1-714E-8F88-EE223E831412}"/>
                </a:ext>
              </a:extLst>
            </p:cNvPr>
            <p:cNvSpPr>
              <a:spLocks/>
            </p:cNvSpPr>
            <p:nvPr/>
          </p:nvSpPr>
          <p:spPr bwMode="auto">
            <a:xfrm flipH="1">
              <a:off x="1400" y="2264"/>
              <a:ext cx="176" cy="1296"/>
            </a:xfrm>
            <a:custGeom>
              <a:avLst/>
              <a:gdLst>
                <a:gd name="T0" fmla="*/ 0 w 176"/>
                <a:gd name="T1" fmla="*/ 1296 h 1296"/>
                <a:gd name="T2" fmla="*/ 128 w 176"/>
                <a:gd name="T3" fmla="*/ 928 h 1296"/>
                <a:gd name="T4" fmla="*/ 176 w 176"/>
                <a:gd name="T5" fmla="*/ 0 h 1296"/>
                <a:gd name="T6" fmla="*/ 0 60000 65536"/>
                <a:gd name="T7" fmla="*/ 0 60000 65536"/>
                <a:gd name="T8" fmla="*/ 0 60000 65536"/>
                <a:gd name="T9" fmla="*/ 0 w 176"/>
                <a:gd name="T10" fmla="*/ 0 h 1296"/>
                <a:gd name="T11" fmla="*/ 176 w 176"/>
                <a:gd name="T12" fmla="*/ 1296 h 1296"/>
              </a:gdLst>
              <a:ahLst/>
              <a:cxnLst>
                <a:cxn ang="T6">
                  <a:pos x="T0" y="T1"/>
                </a:cxn>
                <a:cxn ang="T7">
                  <a:pos x="T2" y="T3"/>
                </a:cxn>
                <a:cxn ang="T8">
                  <a:pos x="T4" y="T5"/>
                </a:cxn>
              </a:cxnLst>
              <a:rect l="T9" t="T10" r="T11" b="T12"/>
              <a:pathLst>
                <a:path w="176" h="1296">
                  <a:moveTo>
                    <a:pt x="0" y="1296"/>
                  </a:moveTo>
                  <a:cubicBezTo>
                    <a:pt x="49" y="1220"/>
                    <a:pt x="99" y="1144"/>
                    <a:pt x="128" y="928"/>
                  </a:cubicBezTo>
                  <a:cubicBezTo>
                    <a:pt x="157" y="712"/>
                    <a:pt x="166" y="356"/>
                    <a:pt x="176" y="0"/>
                  </a:cubicBezTo>
                </a:path>
              </a:pathLst>
            </a:custGeom>
            <a:noFill/>
            <a:ln w="57150">
              <a:solidFill>
                <a:srgbClr val="381FEF"/>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3480" name="Freeform 22">
              <a:extLst>
                <a:ext uri="{FF2B5EF4-FFF2-40B4-BE49-F238E27FC236}">
                  <a16:creationId xmlns:a16="http://schemas.microsoft.com/office/drawing/2014/main" id="{151598BE-45EE-3B48-861D-685AE549360C}"/>
                </a:ext>
              </a:extLst>
            </p:cNvPr>
            <p:cNvSpPr>
              <a:spLocks/>
            </p:cNvSpPr>
            <p:nvPr/>
          </p:nvSpPr>
          <p:spPr bwMode="auto">
            <a:xfrm>
              <a:off x="880" y="2264"/>
              <a:ext cx="336" cy="1296"/>
            </a:xfrm>
            <a:custGeom>
              <a:avLst/>
              <a:gdLst>
                <a:gd name="T0" fmla="*/ 0 w 336"/>
                <a:gd name="T1" fmla="*/ 1296 h 1296"/>
                <a:gd name="T2" fmla="*/ 208 w 336"/>
                <a:gd name="T3" fmla="*/ 1024 h 1296"/>
                <a:gd name="T4" fmla="*/ 336 w 336"/>
                <a:gd name="T5" fmla="*/ 0 h 1296"/>
                <a:gd name="T6" fmla="*/ 0 60000 65536"/>
                <a:gd name="T7" fmla="*/ 0 60000 65536"/>
                <a:gd name="T8" fmla="*/ 0 60000 65536"/>
                <a:gd name="T9" fmla="*/ 0 w 336"/>
                <a:gd name="T10" fmla="*/ 0 h 1296"/>
                <a:gd name="T11" fmla="*/ 336 w 336"/>
                <a:gd name="T12" fmla="*/ 1296 h 1296"/>
              </a:gdLst>
              <a:ahLst/>
              <a:cxnLst>
                <a:cxn ang="T6">
                  <a:pos x="T0" y="T1"/>
                </a:cxn>
                <a:cxn ang="T7">
                  <a:pos x="T2" y="T3"/>
                </a:cxn>
                <a:cxn ang="T8">
                  <a:pos x="T4" y="T5"/>
                </a:cxn>
              </a:cxnLst>
              <a:rect l="T9" t="T10" r="T11" b="T12"/>
              <a:pathLst>
                <a:path w="336" h="1296">
                  <a:moveTo>
                    <a:pt x="0" y="1296"/>
                  </a:moveTo>
                  <a:cubicBezTo>
                    <a:pt x="76" y="1268"/>
                    <a:pt x="152" y="1240"/>
                    <a:pt x="208" y="1024"/>
                  </a:cubicBezTo>
                  <a:cubicBezTo>
                    <a:pt x="264" y="808"/>
                    <a:pt x="315" y="171"/>
                    <a:pt x="336" y="0"/>
                  </a:cubicBezTo>
                </a:path>
              </a:pathLst>
            </a:custGeom>
            <a:noFill/>
            <a:ln w="57150">
              <a:solidFill>
                <a:srgbClr val="381FEF"/>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3481" name="Freeform 23">
              <a:extLst>
                <a:ext uri="{FF2B5EF4-FFF2-40B4-BE49-F238E27FC236}">
                  <a16:creationId xmlns:a16="http://schemas.microsoft.com/office/drawing/2014/main" id="{E960F50D-8D8C-8745-8512-9C520214BE6B}"/>
                </a:ext>
              </a:extLst>
            </p:cNvPr>
            <p:cNvSpPr>
              <a:spLocks/>
            </p:cNvSpPr>
            <p:nvPr/>
          </p:nvSpPr>
          <p:spPr bwMode="auto">
            <a:xfrm flipH="1">
              <a:off x="1456" y="2264"/>
              <a:ext cx="336" cy="1296"/>
            </a:xfrm>
            <a:custGeom>
              <a:avLst/>
              <a:gdLst>
                <a:gd name="T0" fmla="*/ 0 w 336"/>
                <a:gd name="T1" fmla="*/ 1296 h 1296"/>
                <a:gd name="T2" fmla="*/ 208 w 336"/>
                <a:gd name="T3" fmla="*/ 1024 h 1296"/>
                <a:gd name="T4" fmla="*/ 336 w 336"/>
                <a:gd name="T5" fmla="*/ 0 h 1296"/>
                <a:gd name="T6" fmla="*/ 0 60000 65536"/>
                <a:gd name="T7" fmla="*/ 0 60000 65536"/>
                <a:gd name="T8" fmla="*/ 0 60000 65536"/>
                <a:gd name="T9" fmla="*/ 0 w 336"/>
                <a:gd name="T10" fmla="*/ 0 h 1296"/>
                <a:gd name="T11" fmla="*/ 336 w 336"/>
                <a:gd name="T12" fmla="*/ 1296 h 1296"/>
              </a:gdLst>
              <a:ahLst/>
              <a:cxnLst>
                <a:cxn ang="T6">
                  <a:pos x="T0" y="T1"/>
                </a:cxn>
                <a:cxn ang="T7">
                  <a:pos x="T2" y="T3"/>
                </a:cxn>
                <a:cxn ang="T8">
                  <a:pos x="T4" y="T5"/>
                </a:cxn>
              </a:cxnLst>
              <a:rect l="T9" t="T10" r="T11" b="T12"/>
              <a:pathLst>
                <a:path w="336" h="1296">
                  <a:moveTo>
                    <a:pt x="0" y="1296"/>
                  </a:moveTo>
                  <a:cubicBezTo>
                    <a:pt x="76" y="1268"/>
                    <a:pt x="152" y="1240"/>
                    <a:pt x="208" y="1024"/>
                  </a:cubicBezTo>
                  <a:cubicBezTo>
                    <a:pt x="264" y="808"/>
                    <a:pt x="315" y="171"/>
                    <a:pt x="336" y="0"/>
                  </a:cubicBezTo>
                </a:path>
              </a:pathLst>
            </a:custGeom>
            <a:noFill/>
            <a:ln w="57150">
              <a:solidFill>
                <a:srgbClr val="381FEF"/>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3482" name="Freeform 24">
              <a:extLst>
                <a:ext uri="{FF2B5EF4-FFF2-40B4-BE49-F238E27FC236}">
                  <a16:creationId xmlns:a16="http://schemas.microsoft.com/office/drawing/2014/main" id="{315A19F6-8DF6-9A43-8711-3AA4E5271BEE}"/>
                </a:ext>
              </a:extLst>
            </p:cNvPr>
            <p:cNvSpPr>
              <a:spLocks/>
            </p:cNvSpPr>
            <p:nvPr/>
          </p:nvSpPr>
          <p:spPr bwMode="auto">
            <a:xfrm>
              <a:off x="624" y="2264"/>
              <a:ext cx="512" cy="1296"/>
            </a:xfrm>
            <a:custGeom>
              <a:avLst/>
              <a:gdLst>
                <a:gd name="T0" fmla="*/ 0 w 512"/>
                <a:gd name="T1" fmla="*/ 1296 h 1296"/>
                <a:gd name="T2" fmla="*/ 352 w 512"/>
                <a:gd name="T3" fmla="*/ 1024 h 1296"/>
                <a:gd name="T4" fmla="*/ 512 w 512"/>
                <a:gd name="T5" fmla="*/ 0 h 1296"/>
                <a:gd name="T6" fmla="*/ 0 60000 65536"/>
                <a:gd name="T7" fmla="*/ 0 60000 65536"/>
                <a:gd name="T8" fmla="*/ 0 60000 65536"/>
                <a:gd name="T9" fmla="*/ 0 w 512"/>
                <a:gd name="T10" fmla="*/ 0 h 1296"/>
                <a:gd name="T11" fmla="*/ 512 w 512"/>
                <a:gd name="T12" fmla="*/ 1296 h 1296"/>
              </a:gdLst>
              <a:ahLst/>
              <a:cxnLst>
                <a:cxn ang="T6">
                  <a:pos x="T0" y="T1"/>
                </a:cxn>
                <a:cxn ang="T7">
                  <a:pos x="T2" y="T3"/>
                </a:cxn>
                <a:cxn ang="T8">
                  <a:pos x="T4" y="T5"/>
                </a:cxn>
              </a:cxnLst>
              <a:rect l="T9" t="T10" r="T11" b="T12"/>
              <a:pathLst>
                <a:path w="512" h="1296">
                  <a:moveTo>
                    <a:pt x="0" y="1296"/>
                  </a:moveTo>
                  <a:cubicBezTo>
                    <a:pt x="59" y="1251"/>
                    <a:pt x="267" y="1240"/>
                    <a:pt x="352" y="1024"/>
                  </a:cubicBezTo>
                  <a:cubicBezTo>
                    <a:pt x="437" y="808"/>
                    <a:pt x="479" y="213"/>
                    <a:pt x="512" y="0"/>
                  </a:cubicBezTo>
                </a:path>
              </a:pathLst>
            </a:custGeom>
            <a:noFill/>
            <a:ln w="57150">
              <a:solidFill>
                <a:srgbClr val="381FEF"/>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3483" name="Freeform 25">
              <a:extLst>
                <a:ext uri="{FF2B5EF4-FFF2-40B4-BE49-F238E27FC236}">
                  <a16:creationId xmlns:a16="http://schemas.microsoft.com/office/drawing/2014/main" id="{46327F1C-8F9E-C242-8EFB-70AF56BDB1A1}"/>
                </a:ext>
              </a:extLst>
            </p:cNvPr>
            <p:cNvSpPr>
              <a:spLocks/>
            </p:cNvSpPr>
            <p:nvPr/>
          </p:nvSpPr>
          <p:spPr bwMode="auto">
            <a:xfrm flipH="1">
              <a:off x="1520" y="2264"/>
              <a:ext cx="512" cy="1296"/>
            </a:xfrm>
            <a:custGeom>
              <a:avLst/>
              <a:gdLst>
                <a:gd name="T0" fmla="*/ 0 w 512"/>
                <a:gd name="T1" fmla="*/ 1296 h 1296"/>
                <a:gd name="T2" fmla="*/ 352 w 512"/>
                <a:gd name="T3" fmla="*/ 1024 h 1296"/>
                <a:gd name="T4" fmla="*/ 512 w 512"/>
                <a:gd name="T5" fmla="*/ 0 h 1296"/>
                <a:gd name="T6" fmla="*/ 0 60000 65536"/>
                <a:gd name="T7" fmla="*/ 0 60000 65536"/>
                <a:gd name="T8" fmla="*/ 0 60000 65536"/>
                <a:gd name="T9" fmla="*/ 0 w 512"/>
                <a:gd name="T10" fmla="*/ 0 h 1296"/>
                <a:gd name="T11" fmla="*/ 512 w 512"/>
                <a:gd name="T12" fmla="*/ 1296 h 1296"/>
              </a:gdLst>
              <a:ahLst/>
              <a:cxnLst>
                <a:cxn ang="T6">
                  <a:pos x="T0" y="T1"/>
                </a:cxn>
                <a:cxn ang="T7">
                  <a:pos x="T2" y="T3"/>
                </a:cxn>
                <a:cxn ang="T8">
                  <a:pos x="T4" y="T5"/>
                </a:cxn>
              </a:cxnLst>
              <a:rect l="T9" t="T10" r="T11" b="T12"/>
              <a:pathLst>
                <a:path w="512" h="1296">
                  <a:moveTo>
                    <a:pt x="0" y="1296"/>
                  </a:moveTo>
                  <a:cubicBezTo>
                    <a:pt x="59" y="1251"/>
                    <a:pt x="267" y="1240"/>
                    <a:pt x="352" y="1024"/>
                  </a:cubicBezTo>
                  <a:cubicBezTo>
                    <a:pt x="437" y="808"/>
                    <a:pt x="479" y="213"/>
                    <a:pt x="512" y="0"/>
                  </a:cubicBezTo>
                </a:path>
              </a:pathLst>
            </a:custGeom>
            <a:noFill/>
            <a:ln w="57150">
              <a:solidFill>
                <a:srgbClr val="381FEF"/>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3484" name="Freeform 26">
              <a:extLst>
                <a:ext uri="{FF2B5EF4-FFF2-40B4-BE49-F238E27FC236}">
                  <a16:creationId xmlns:a16="http://schemas.microsoft.com/office/drawing/2014/main" id="{4158C02D-8CA2-1745-9D28-83F455E5C951}"/>
                </a:ext>
              </a:extLst>
            </p:cNvPr>
            <p:cNvSpPr>
              <a:spLocks/>
            </p:cNvSpPr>
            <p:nvPr/>
          </p:nvSpPr>
          <p:spPr bwMode="auto">
            <a:xfrm>
              <a:off x="400" y="2280"/>
              <a:ext cx="656" cy="1280"/>
            </a:xfrm>
            <a:custGeom>
              <a:avLst/>
              <a:gdLst>
                <a:gd name="T0" fmla="*/ 0 w 656"/>
                <a:gd name="T1" fmla="*/ 1280 h 1280"/>
                <a:gd name="T2" fmla="*/ 432 w 656"/>
                <a:gd name="T3" fmla="*/ 1040 h 1280"/>
                <a:gd name="T4" fmla="*/ 576 w 656"/>
                <a:gd name="T5" fmla="*/ 624 h 1280"/>
                <a:gd name="T6" fmla="*/ 656 w 656"/>
                <a:gd name="T7" fmla="*/ 0 h 1280"/>
                <a:gd name="T8" fmla="*/ 0 60000 65536"/>
                <a:gd name="T9" fmla="*/ 0 60000 65536"/>
                <a:gd name="T10" fmla="*/ 0 60000 65536"/>
                <a:gd name="T11" fmla="*/ 0 60000 65536"/>
                <a:gd name="T12" fmla="*/ 0 w 656"/>
                <a:gd name="T13" fmla="*/ 0 h 1280"/>
                <a:gd name="T14" fmla="*/ 656 w 656"/>
                <a:gd name="T15" fmla="*/ 1280 h 1280"/>
              </a:gdLst>
              <a:ahLst/>
              <a:cxnLst>
                <a:cxn ang="T8">
                  <a:pos x="T0" y="T1"/>
                </a:cxn>
                <a:cxn ang="T9">
                  <a:pos x="T2" y="T3"/>
                </a:cxn>
                <a:cxn ang="T10">
                  <a:pos x="T4" y="T5"/>
                </a:cxn>
                <a:cxn ang="T11">
                  <a:pos x="T6" y="T7"/>
                </a:cxn>
              </a:cxnLst>
              <a:rect l="T12" t="T13" r="T14" b="T15"/>
              <a:pathLst>
                <a:path w="656" h="1280">
                  <a:moveTo>
                    <a:pt x="0" y="1280"/>
                  </a:moveTo>
                  <a:cubicBezTo>
                    <a:pt x="72" y="1240"/>
                    <a:pt x="336" y="1149"/>
                    <a:pt x="432" y="1040"/>
                  </a:cubicBezTo>
                  <a:cubicBezTo>
                    <a:pt x="528" y="931"/>
                    <a:pt x="539" y="797"/>
                    <a:pt x="576" y="624"/>
                  </a:cubicBezTo>
                  <a:cubicBezTo>
                    <a:pt x="613" y="451"/>
                    <a:pt x="639" y="130"/>
                    <a:pt x="656" y="0"/>
                  </a:cubicBezTo>
                </a:path>
              </a:pathLst>
            </a:custGeom>
            <a:noFill/>
            <a:ln w="57150">
              <a:solidFill>
                <a:srgbClr val="381FEF"/>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03485" name="Freeform 27">
              <a:extLst>
                <a:ext uri="{FF2B5EF4-FFF2-40B4-BE49-F238E27FC236}">
                  <a16:creationId xmlns:a16="http://schemas.microsoft.com/office/drawing/2014/main" id="{3F7F2615-6139-7146-9C94-D6286E6691A2}"/>
                </a:ext>
              </a:extLst>
            </p:cNvPr>
            <p:cNvSpPr>
              <a:spLocks/>
            </p:cNvSpPr>
            <p:nvPr/>
          </p:nvSpPr>
          <p:spPr bwMode="auto">
            <a:xfrm flipH="1">
              <a:off x="1592" y="2272"/>
              <a:ext cx="656" cy="1280"/>
            </a:xfrm>
            <a:custGeom>
              <a:avLst/>
              <a:gdLst>
                <a:gd name="T0" fmla="*/ 0 w 656"/>
                <a:gd name="T1" fmla="*/ 1280 h 1280"/>
                <a:gd name="T2" fmla="*/ 432 w 656"/>
                <a:gd name="T3" fmla="*/ 1040 h 1280"/>
                <a:gd name="T4" fmla="*/ 576 w 656"/>
                <a:gd name="T5" fmla="*/ 624 h 1280"/>
                <a:gd name="T6" fmla="*/ 656 w 656"/>
                <a:gd name="T7" fmla="*/ 0 h 1280"/>
                <a:gd name="T8" fmla="*/ 0 60000 65536"/>
                <a:gd name="T9" fmla="*/ 0 60000 65536"/>
                <a:gd name="T10" fmla="*/ 0 60000 65536"/>
                <a:gd name="T11" fmla="*/ 0 60000 65536"/>
                <a:gd name="T12" fmla="*/ 0 w 656"/>
                <a:gd name="T13" fmla="*/ 0 h 1280"/>
                <a:gd name="T14" fmla="*/ 656 w 656"/>
                <a:gd name="T15" fmla="*/ 1280 h 1280"/>
              </a:gdLst>
              <a:ahLst/>
              <a:cxnLst>
                <a:cxn ang="T8">
                  <a:pos x="T0" y="T1"/>
                </a:cxn>
                <a:cxn ang="T9">
                  <a:pos x="T2" y="T3"/>
                </a:cxn>
                <a:cxn ang="T10">
                  <a:pos x="T4" y="T5"/>
                </a:cxn>
                <a:cxn ang="T11">
                  <a:pos x="T6" y="T7"/>
                </a:cxn>
              </a:cxnLst>
              <a:rect l="T12" t="T13" r="T14" b="T15"/>
              <a:pathLst>
                <a:path w="656" h="1280">
                  <a:moveTo>
                    <a:pt x="0" y="1280"/>
                  </a:moveTo>
                  <a:cubicBezTo>
                    <a:pt x="72" y="1240"/>
                    <a:pt x="336" y="1149"/>
                    <a:pt x="432" y="1040"/>
                  </a:cubicBezTo>
                  <a:cubicBezTo>
                    <a:pt x="528" y="931"/>
                    <a:pt x="539" y="797"/>
                    <a:pt x="576" y="624"/>
                  </a:cubicBezTo>
                  <a:cubicBezTo>
                    <a:pt x="613" y="451"/>
                    <a:pt x="639" y="130"/>
                    <a:pt x="656" y="0"/>
                  </a:cubicBezTo>
                </a:path>
              </a:pathLst>
            </a:custGeom>
            <a:noFill/>
            <a:ln w="57150">
              <a:solidFill>
                <a:srgbClr val="381FEF"/>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3" name="Group 60">
            <a:extLst>
              <a:ext uri="{FF2B5EF4-FFF2-40B4-BE49-F238E27FC236}">
                <a16:creationId xmlns:a16="http://schemas.microsoft.com/office/drawing/2014/main" id="{C754C5CE-B50D-D740-A72A-F9874A9BA878}"/>
              </a:ext>
            </a:extLst>
          </p:cNvPr>
          <p:cNvGrpSpPr>
            <a:grpSpLocks/>
          </p:cNvGrpSpPr>
          <p:nvPr/>
        </p:nvGrpSpPr>
        <p:grpSpPr bwMode="auto">
          <a:xfrm>
            <a:off x="3276600" y="2971800"/>
            <a:ext cx="1781175" cy="835025"/>
            <a:chOff x="2064" y="1872"/>
            <a:chExt cx="1122" cy="526"/>
          </a:xfrm>
        </p:grpSpPr>
        <p:sp>
          <p:nvSpPr>
            <p:cNvPr id="103475" name="Text Box 52">
              <a:extLst>
                <a:ext uri="{FF2B5EF4-FFF2-40B4-BE49-F238E27FC236}">
                  <a16:creationId xmlns:a16="http://schemas.microsoft.com/office/drawing/2014/main" id="{36297F08-3000-694C-9BD1-1EE3969FBDC1}"/>
                </a:ext>
              </a:extLst>
            </p:cNvPr>
            <p:cNvSpPr txBox="1">
              <a:spLocks noChangeArrowheads="1"/>
            </p:cNvSpPr>
            <p:nvPr/>
          </p:nvSpPr>
          <p:spPr bwMode="auto">
            <a:xfrm>
              <a:off x="2304" y="1872"/>
              <a:ext cx="882" cy="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000" b="1"/>
                <a:t>Central site has high number of routing peers – creates a complicated headend design</a:t>
              </a:r>
            </a:p>
          </p:txBody>
        </p:sp>
        <p:sp>
          <p:nvSpPr>
            <p:cNvPr id="103476" name="Line 53">
              <a:extLst>
                <a:ext uri="{FF2B5EF4-FFF2-40B4-BE49-F238E27FC236}">
                  <a16:creationId xmlns:a16="http://schemas.microsoft.com/office/drawing/2014/main" id="{92A990A9-6865-7042-BEAD-E8D281A7CF1E}"/>
                </a:ext>
              </a:extLst>
            </p:cNvPr>
            <p:cNvSpPr>
              <a:spLocks noChangeShapeType="1"/>
            </p:cNvSpPr>
            <p:nvPr/>
          </p:nvSpPr>
          <p:spPr bwMode="auto">
            <a:xfrm flipH="1">
              <a:off x="2064" y="2112"/>
              <a:ext cx="192" cy="96"/>
            </a:xfrm>
            <a:prstGeom prst="line">
              <a:avLst/>
            </a:prstGeom>
            <a:noFill/>
            <a:ln w="6350">
              <a:solidFill>
                <a:schemeClr val="tx1"/>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grpSp>
      <p:sp>
        <p:nvSpPr>
          <p:cNvPr id="1313846" name="Oval 54">
            <a:extLst>
              <a:ext uri="{FF2B5EF4-FFF2-40B4-BE49-F238E27FC236}">
                <a16:creationId xmlns:a16="http://schemas.microsoft.com/office/drawing/2014/main" id="{053A8B94-E67C-7049-8A19-BD696D051320}"/>
              </a:ext>
            </a:extLst>
          </p:cNvPr>
          <p:cNvSpPr>
            <a:spLocks noChangeArrowheads="1"/>
          </p:cNvSpPr>
          <p:nvPr/>
        </p:nvSpPr>
        <p:spPr bwMode="auto">
          <a:xfrm>
            <a:off x="1936750" y="3541713"/>
            <a:ext cx="1270000" cy="127000"/>
          </a:xfrm>
          <a:prstGeom prst="ellipse">
            <a:avLst/>
          </a:prstGeom>
          <a:noFill/>
          <a:ln w="5715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lIns="73025" tIns="36512" rIns="73025" bIns="36512"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4" name="Group 61">
            <a:extLst>
              <a:ext uri="{FF2B5EF4-FFF2-40B4-BE49-F238E27FC236}">
                <a16:creationId xmlns:a16="http://schemas.microsoft.com/office/drawing/2014/main" id="{39A7AFC0-2F44-D146-AEBF-783F10E634C8}"/>
              </a:ext>
            </a:extLst>
          </p:cNvPr>
          <p:cNvGrpSpPr>
            <a:grpSpLocks/>
          </p:cNvGrpSpPr>
          <p:nvPr/>
        </p:nvGrpSpPr>
        <p:grpSpPr bwMode="auto">
          <a:xfrm>
            <a:off x="4876800" y="2343150"/>
            <a:ext cx="3762375" cy="4133850"/>
            <a:chOff x="3072" y="1476"/>
            <a:chExt cx="2370" cy="2604"/>
          </a:xfrm>
        </p:grpSpPr>
        <p:sp>
          <p:nvSpPr>
            <p:cNvPr id="1313796" name="Text Box 4">
              <a:extLst>
                <a:ext uri="{FF2B5EF4-FFF2-40B4-BE49-F238E27FC236}">
                  <a16:creationId xmlns:a16="http://schemas.microsoft.com/office/drawing/2014/main" id="{B50A8597-C93F-F44E-BF04-62496D2ED9C1}"/>
                </a:ext>
              </a:extLst>
            </p:cNvPr>
            <p:cNvSpPr txBox="1">
              <a:spLocks noChangeArrowheads="1"/>
            </p:cNvSpPr>
            <p:nvPr/>
          </p:nvSpPr>
          <p:spPr bwMode="auto">
            <a:xfrm>
              <a:off x="3858" y="1476"/>
              <a:ext cx="761" cy="200"/>
            </a:xfrm>
            <a:prstGeom prst="rect">
              <a:avLst/>
            </a:prstGeom>
            <a:noFill/>
            <a:ln w="57150" algn="ctr">
              <a:noFill/>
              <a:miter lim="800000"/>
              <a:headEnd/>
              <a:tailEnd/>
            </a:ln>
            <a:effectLst/>
          </p:spPr>
          <p:txBody>
            <a:bodyPr wrap="none" lIns="73025" tIns="36512" rIns="73025" bIns="36512">
              <a:spAutoFit/>
            </a:bodyPr>
            <a:lstStyle/>
            <a:p>
              <a:pPr eaLnBrk="0" fontAlgn="auto" hangingPunct="0">
                <a:spcBef>
                  <a:spcPts val="0"/>
                </a:spcBef>
                <a:spcAft>
                  <a:spcPts val="0"/>
                </a:spcAft>
                <a:defRPr/>
              </a:pPr>
              <a:r>
                <a:rPr lang="en-US" sz="1600" b="1" u="sng">
                  <a:effectLst>
                    <a:outerShdw blurRad="38100" dist="38100" dir="2700000" algn="tl">
                      <a:srgbClr val="C0C0C0"/>
                    </a:outerShdw>
                  </a:effectLst>
                  <a:latin typeface="+mn-lt"/>
                  <a:ea typeface="+mn-ea"/>
                </a:rPr>
                <a:t>With MPLS</a:t>
              </a:r>
            </a:p>
          </p:txBody>
        </p:sp>
        <p:pic>
          <p:nvPicPr>
            <p:cNvPr id="103448" name="Picture 28">
              <a:extLst>
                <a:ext uri="{FF2B5EF4-FFF2-40B4-BE49-F238E27FC236}">
                  <a16:creationId xmlns:a16="http://schemas.microsoft.com/office/drawing/2014/main" id="{34C6CAE9-BF72-4D44-B289-F1B92D7B135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91" y="1872"/>
              <a:ext cx="506" cy="3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49" name="Text Box 29">
              <a:extLst>
                <a:ext uri="{FF2B5EF4-FFF2-40B4-BE49-F238E27FC236}">
                  <a16:creationId xmlns:a16="http://schemas.microsoft.com/office/drawing/2014/main" id="{CE7C9226-6161-4B47-A684-C31C4485A6F2}"/>
                </a:ext>
              </a:extLst>
            </p:cNvPr>
            <p:cNvSpPr txBox="1">
              <a:spLocks noChangeArrowheads="1"/>
            </p:cNvSpPr>
            <p:nvPr/>
          </p:nvSpPr>
          <p:spPr bwMode="auto">
            <a:xfrm>
              <a:off x="3394" y="1824"/>
              <a:ext cx="492"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900" b="1"/>
                <a:t>Central Site</a:t>
              </a:r>
            </a:p>
          </p:txBody>
        </p:sp>
        <p:sp>
          <p:nvSpPr>
            <p:cNvPr id="103450" name="Line 30">
              <a:extLst>
                <a:ext uri="{FF2B5EF4-FFF2-40B4-BE49-F238E27FC236}">
                  <a16:creationId xmlns:a16="http://schemas.microsoft.com/office/drawing/2014/main" id="{16F79569-2DF0-354A-840B-377E7B10F159}"/>
                </a:ext>
              </a:extLst>
            </p:cNvPr>
            <p:cNvSpPr>
              <a:spLocks noChangeShapeType="1"/>
            </p:cNvSpPr>
            <p:nvPr/>
          </p:nvSpPr>
          <p:spPr bwMode="auto">
            <a:xfrm>
              <a:off x="4122" y="2216"/>
              <a:ext cx="0" cy="336"/>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sp>
          <p:nvSpPr>
            <p:cNvPr id="103451" name="Line 31">
              <a:extLst>
                <a:ext uri="{FF2B5EF4-FFF2-40B4-BE49-F238E27FC236}">
                  <a16:creationId xmlns:a16="http://schemas.microsoft.com/office/drawing/2014/main" id="{3197FE92-E565-B943-AC25-606942535660}"/>
                </a:ext>
              </a:extLst>
            </p:cNvPr>
            <p:cNvSpPr>
              <a:spLocks noChangeShapeType="1"/>
            </p:cNvSpPr>
            <p:nvPr/>
          </p:nvSpPr>
          <p:spPr bwMode="auto">
            <a:xfrm flipV="1">
              <a:off x="3178" y="3160"/>
              <a:ext cx="448" cy="448"/>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sp>
          <p:nvSpPr>
            <p:cNvPr id="103452" name="Line 32">
              <a:extLst>
                <a:ext uri="{FF2B5EF4-FFF2-40B4-BE49-F238E27FC236}">
                  <a16:creationId xmlns:a16="http://schemas.microsoft.com/office/drawing/2014/main" id="{6480B50B-327F-1C4D-AF6D-4F5202D84510}"/>
                </a:ext>
              </a:extLst>
            </p:cNvPr>
            <p:cNvSpPr>
              <a:spLocks noChangeShapeType="1"/>
            </p:cNvSpPr>
            <p:nvPr/>
          </p:nvSpPr>
          <p:spPr bwMode="auto">
            <a:xfrm flipV="1">
              <a:off x="3418" y="3160"/>
              <a:ext cx="352" cy="448"/>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sp>
          <p:nvSpPr>
            <p:cNvPr id="103453" name="Line 33">
              <a:extLst>
                <a:ext uri="{FF2B5EF4-FFF2-40B4-BE49-F238E27FC236}">
                  <a16:creationId xmlns:a16="http://schemas.microsoft.com/office/drawing/2014/main" id="{8DC8DD2E-344B-8742-84D2-B9A1A5A456BE}"/>
                </a:ext>
              </a:extLst>
            </p:cNvPr>
            <p:cNvSpPr>
              <a:spLocks noChangeShapeType="1"/>
            </p:cNvSpPr>
            <p:nvPr/>
          </p:nvSpPr>
          <p:spPr bwMode="auto">
            <a:xfrm flipV="1">
              <a:off x="3658" y="3192"/>
              <a:ext cx="224" cy="448"/>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sp>
          <p:nvSpPr>
            <p:cNvPr id="103454" name="Line 34">
              <a:extLst>
                <a:ext uri="{FF2B5EF4-FFF2-40B4-BE49-F238E27FC236}">
                  <a16:creationId xmlns:a16="http://schemas.microsoft.com/office/drawing/2014/main" id="{B70CFB40-1CEE-A647-BC25-327065941AD7}"/>
                </a:ext>
              </a:extLst>
            </p:cNvPr>
            <p:cNvSpPr>
              <a:spLocks noChangeShapeType="1"/>
            </p:cNvSpPr>
            <p:nvPr/>
          </p:nvSpPr>
          <p:spPr bwMode="auto">
            <a:xfrm flipV="1">
              <a:off x="3898" y="3240"/>
              <a:ext cx="128" cy="416"/>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sp>
          <p:nvSpPr>
            <p:cNvPr id="103455" name="Line 35">
              <a:extLst>
                <a:ext uri="{FF2B5EF4-FFF2-40B4-BE49-F238E27FC236}">
                  <a16:creationId xmlns:a16="http://schemas.microsoft.com/office/drawing/2014/main" id="{356A5401-4101-5643-AEE3-450781FEFE58}"/>
                </a:ext>
              </a:extLst>
            </p:cNvPr>
            <p:cNvSpPr>
              <a:spLocks noChangeShapeType="1"/>
            </p:cNvSpPr>
            <p:nvPr/>
          </p:nvSpPr>
          <p:spPr bwMode="auto">
            <a:xfrm flipV="1">
              <a:off x="4138" y="3224"/>
              <a:ext cx="0" cy="448"/>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grpSp>
          <p:nvGrpSpPr>
            <p:cNvPr id="103456" name="Group 36">
              <a:extLst>
                <a:ext uri="{FF2B5EF4-FFF2-40B4-BE49-F238E27FC236}">
                  <a16:creationId xmlns:a16="http://schemas.microsoft.com/office/drawing/2014/main" id="{D9693256-429D-6E48-9FA0-02A006594A79}"/>
                </a:ext>
              </a:extLst>
            </p:cNvPr>
            <p:cNvGrpSpPr>
              <a:grpSpLocks/>
            </p:cNvGrpSpPr>
            <p:nvPr/>
          </p:nvGrpSpPr>
          <p:grpSpPr bwMode="auto">
            <a:xfrm flipH="1">
              <a:off x="4266" y="3144"/>
              <a:ext cx="848" cy="496"/>
              <a:chOff x="3432" y="3304"/>
              <a:chExt cx="848" cy="496"/>
            </a:xfrm>
          </p:grpSpPr>
          <p:sp>
            <p:nvSpPr>
              <p:cNvPr id="103471" name="Line 37">
                <a:extLst>
                  <a:ext uri="{FF2B5EF4-FFF2-40B4-BE49-F238E27FC236}">
                    <a16:creationId xmlns:a16="http://schemas.microsoft.com/office/drawing/2014/main" id="{494064B8-ECF7-2346-A852-B040BDBBE356}"/>
                  </a:ext>
                </a:extLst>
              </p:cNvPr>
              <p:cNvSpPr>
                <a:spLocks noChangeShapeType="1"/>
              </p:cNvSpPr>
              <p:nvPr/>
            </p:nvSpPr>
            <p:spPr bwMode="auto">
              <a:xfrm flipV="1">
                <a:off x="3432" y="3304"/>
                <a:ext cx="448" cy="448"/>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sp>
            <p:nvSpPr>
              <p:cNvPr id="103472" name="Line 38">
                <a:extLst>
                  <a:ext uri="{FF2B5EF4-FFF2-40B4-BE49-F238E27FC236}">
                    <a16:creationId xmlns:a16="http://schemas.microsoft.com/office/drawing/2014/main" id="{73E1EAFE-911B-2E42-B523-9066423BCF91}"/>
                  </a:ext>
                </a:extLst>
              </p:cNvPr>
              <p:cNvSpPr>
                <a:spLocks noChangeShapeType="1"/>
              </p:cNvSpPr>
              <p:nvPr/>
            </p:nvSpPr>
            <p:spPr bwMode="auto">
              <a:xfrm flipV="1">
                <a:off x="3672" y="3304"/>
                <a:ext cx="352" cy="448"/>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wrap="none" lIns="73025" tIns="36512" rIns="73025" bIns="36512">
                <a:spAutoFit/>
              </a:bodyPr>
              <a:lstStyle/>
              <a:p>
                <a:endParaRPr lang="en-US"/>
              </a:p>
            </p:txBody>
          </p:sp>
          <p:sp>
            <p:nvSpPr>
              <p:cNvPr id="103473" name="Line 39">
                <a:extLst>
                  <a:ext uri="{FF2B5EF4-FFF2-40B4-BE49-F238E27FC236}">
                    <a16:creationId xmlns:a16="http://schemas.microsoft.com/office/drawing/2014/main" id="{48BD8E5A-A74B-2E43-94CB-40C6B5A5FF2D}"/>
                  </a:ext>
                </a:extLst>
              </p:cNvPr>
              <p:cNvSpPr>
                <a:spLocks noChangeShapeType="1"/>
              </p:cNvSpPr>
              <p:nvPr/>
            </p:nvSpPr>
            <p:spPr bwMode="auto">
              <a:xfrm flipV="1">
                <a:off x="3912" y="3336"/>
                <a:ext cx="224" cy="448"/>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sp>
            <p:nvSpPr>
              <p:cNvPr id="103474" name="Line 40">
                <a:extLst>
                  <a:ext uri="{FF2B5EF4-FFF2-40B4-BE49-F238E27FC236}">
                    <a16:creationId xmlns:a16="http://schemas.microsoft.com/office/drawing/2014/main" id="{A23DB6FE-1760-E545-9B93-98F000E62EF0}"/>
                  </a:ext>
                </a:extLst>
              </p:cNvPr>
              <p:cNvSpPr>
                <a:spLocks noChangeShapeType="1"/>
              </p:cNvSpPr>
              <p:nvPr/>
            </p:nvSpPr>
            <p:spPr bwMode="auto">
              <a:xfrm flipV="1">
                <a:off x="4152" y="3384"/>
                <a:ext cx="128" cy="416"/>
              </a:xfrm>
              <a:prstGeom prst="line">
                <a:avLst/>
              </a:prstGeom>
              <a:noFill/>
              <a:ln w="57150">
                <a:solidFill>
                  <a:srgbClr val="8C9589"/>
                </a:solidFill>
                <a:round/>
                <a:headEnd/>
                <a:tailEn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grpSp>
        <p:pic>
          <p:nvPicPr>
            <p:cNvPr id="103457" name="Picture 41">
              <a:extLst>
                <a:ext uri="{FF2B5EF4-FFF2-40B4-BE49-F238E27FC236}">
                  <a16:creationId xmlns:a16="http://schemas.microsoft.com/office/drawing/2014/main" id="{692F4CE7-6D60-B746-917D-020C1A36BE7F}"/>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54" y="2456"/>
              <a:ext cx="1528" cy="9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58" name="Picture 42">
              <a:extLst>
                <a:ext uri="{FF2B5EF4-FFF2-40B4-BE49-F238E27FC236}">
                  <a16:creationId xmlns:a16="http://schemas.microsoft.com/office/drawing/2014/main" id="{4842AC1B-9C9E-A04A-A09F-131CA0E8A5A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72"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59" name="Picture 43">
              <a:extLst>
                <a:ext uri="{FF2B5EF4-FFF2-40B4-BE49-F238E27FC236}">
                  <a16:creationId xmlns:a16="http://schemas.microsoft.com/office/drawing/2014/main" id="{431F600F-EEF7-4F48-9755-79794296AC84}"/>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314"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60" name="Picture 44">
              <a:extLst>
                <a:ext uri="{FF2B5EF4-FFF2-40B4-BE49-F238E27FC236}">
                  <a16:creationId xmlns:a16="http://schemas.microsoft.com/office/drawing/2014/main" id="{24D31C71-B008-E748-961E-4F48CBB115C7}"/>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556"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61" name="Picture 45">
              <a:extLst>
                <a:ext uri="{FF2B5EF4-FFF2-40B4-BE49-F238E27FC236}">
                  <a16:creationId xmlns:a16="http://schemas.microsoft.com/office/drawing/2014/main" id="{195A948F-5A6C-754A-9C4A-2C3C5B6A8849}"/>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98"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62" name="Picture 46">
              <a:extLst>
                <a:ext uri="{FF2B5EF4-FFF2-40B4-BE49-F238E27FC236}">
                  <a16:creationId xmlns:a16="http://schemas.microsoft.com/office/drawing/2014/main" id="{AC727025-6109-C14F-B32D-12B1C63C2B51}"/>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040"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63" name="Picture 47">
              <a:extLst>
                <a:ext uri="{FF2B5EF4-FFF2-40B4-BE49-F238E27FC236}">
                  <a16:creationId xmlns:a16="http://schemas.microsoft.com/office/drawing/2014/main" id="{0C59F786-107B-1E4B-A97F-E00BE7BF6F97}"/>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282"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64" name="Picture 48">
              <a:extLst>
                <a:ext uri="{FF2B5EF4-FFF2-40B4-BE49-F238E27FC236}">
                  <a16:creationId xmlns:a16="http://schemas.microsoft.com/office/drawing/2014/main" id="{D3991B6D-46B0-0944-BBC6-DB6926AD5B2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24"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65" name="Picture 49">
              <a:extLst>
                <a:ext uri="{FF2B5EF4-FFF2-40B4-BE49-F238E27FC236}">
                  <a16:creationId xmlns:a16="http://schemas.microsoft.com/office/drawing/2014/main" id="{89B431BF-489A-3E4B-9475-505581909CA1}"/>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766"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466" name="Picture 50">
              <a:extLst>
                <a:ext uri="{FF2B5EF4-FFF2-40B4-BE49-F238E27FC236}">
                  <a16:creationId xmlns:a16="http://schemas.microsoft.com/office/drawing/2014/main" id="{D2E14436-7CE9-254B-B406-7D1677FD5F83}"/>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008" y="3622"/>
              <a:ext cx="190"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467" name="Text Box 51">
              <a:extLst>
                <a:ext uri="{FF2B5EF4-FFF2-40B4-BE49-F238E27FC236}">
                  <a16:creationId xmlns:a16="http://schemas.microsoft.com/office/drawing/2014/main" id="{1860606D-9F21-5C48-A7C1-2CB463991ABF}"/>
                </a:ext>
              </a:extLst>
            </p:cNvPr>
            <p:cNvSpPr txBox="1">
              <a:spLocks noChangeArrowheads="1"/>
            </p:cNvSpPr>
            <p:nvPr/>
          </p:nvSpPr>
          <p:spPr bwMode="auto">
            <a:xfrm>
              <a:off x="3835" y="3948"/>
              <a:ext cx="548" cy="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900" b="1"/>
                <a:t>Remote Sites</a:t>
              </a:r>
            </a:p>
          </p:txBody>
        </p:sp>
        <p:sp>
          <p:nvSpPr>
            <p:cNvPr id="103468" name="Text Box 55">
              <a:extLst>
                <a:ext uri="{FF2B5EF4-FFF2-40B4-BE49-F238E27FC236}">
                  <a16:creationId xmlns:a16="http://schemas.microsoft.com/office/drawing/2014/main" id="{C75E44A5-3161-E64B-A5C8-3E3D33F13218}"/>
                </a:ext>
              </a:extLst>
            </p:cNvPr>
            <p:cNvSpPr txBox="1">
              <a:spLocks noChangeArrowheads="1"/>
            </p:cNvSpPr>
            <p:nvPr/>
          </p:nvSpPr>
          <p:spPr bwMode="auto">
            <a:xfrm>
              <a:off x="4560" y="1968"/>
              <a:ext cx="882" cy="4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000" b="1"/>
                <a:t>Central site has </a:t>
              </a:r>
              <a:br>
                <a:rPr lang="en-US" altLang="nb-NO" sz="1000" b="1"/>
              </a:br>
              <a:r>
                <a:rPr lang="en-US" altLang="nb-NO" sz="1000" b="1"/>
                <a:t>a single routing </a:t>
              </a:r>
              <a:br>
                <a:rPr lang="en-US" altLang="nb-NO" sz="1000" b="1"/>
              </a:br>
              <a:r>
                <a:rPr lang="en-US" altLang="nb-NO" sz="1000" b="1"/>
                <a:t>peer – enhancing head-end design</a:t>
              </a:r>
            </a:p>
          </p:txBody>
        </p:sp>
        <p:sp>
          <p:nvSpPr>
            <p:cNvPr id="103469" name="Line 56">
              <a:extLst>
                <a:ext uri="{FF2B5EF4-FFF2-40B4-BE49-F238E27FC236}">
                  <a16:creationId xmlns:a16="http://schemas.microsoft.com/office/drawing/2014/main" id="{D74625D2-BA2D-4947-AA3C-CFE0C12FB60B}"/>
                </a:ext>
              </a:extLst>
            </p:cNvPr>
            <p:cNvSpPr>
              <a:spLocks noChangeShapeType="1"/>
            </p:cNvSpPr>
            <p:nvPr/>
          </p:nvSpPr>
          <p:spPr bwMode="auto">
            <a:xfrm flipH="1">
              <a:off x="4178" y="2208"/>
              <a:ext cx="334" cy="120"/>
            </a:xfrm>
            <a:prstGeom prst="line">
              <a:avLst/>
            </a:prstGeom>
            <a:noFill/>
            <a:ln w="6350">
              <a:solidFill>
                <a:schemeClr val="tx1"/>
              </a:solidFill>
              <a:round/>
              <a:headEnd/>
              <a:tailEnd type="triangle" w="med" len="med"/>
            </a:ln>
            <a:extLst>
              <a:ext uri="{909E8E84-426E-40DD-AFC4-6F175D3DCCD1}">
                <a14:hiddenFill xmlns:a14="http://schemas.microsoft.com/office/drawing/2010/main">
                  <a:noFill/>
                </a14:hiddenFill>
              </a:ext>
            </a:extLst>
          </p:spPr>
          <p:txBody>
            <a:bodyPr lIns="73025" tIns="36512" rIns="73025" bIns="36512">
              <a:spAutoFit/>
            </a:bodyPr>
            <a:lstStyle/>
            <a:p>
              <a:endParaRPr lang="en-US"/>
            </a:p>
          </p:txBody>
        </p:sp>
        <p:sp>
          <p:nvSpPr>
            <p:cNvPr id="103470" name="Text Box 57">
              <a:extLst>
                <a:ext uri="{FF2B5EF4-FFF2-40B4-BE49-F238E27FC236}">
                  <a16:creationId xmlns:a16="http://schemas.microsoft.com/office/drawing/2014/main" id="{D1224D69-5733-7D4E-8257-494340A6EDC5}"/>
                </a:ext>
              </a:extLst>
            </p:cNvPr>
            <p:cNvSpPr txBox="1">
              <a:spLocks noChangeArrowheads="1"/>
            </p:cNvSpPr>
            <p:nvPr/>
          </p:nvSpPr>
          <p:spPr bwMode="auto">
            <a:xfrm>
              <a:off x="3740" y="2827"/>
              <a:ext cx="844" cy="1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a:solidFill>
                    <a:srgbClr val="000000"/>
                  </a:solidFill>
                  <a:miter lim="800000"/>
                  <a:headEnd/>
                  <a:tailEnd/>
                </a14:hiddenLine>
              </a:ext>
            </a:extLst>
          </p:spPr>
          <p:txBody>
            <a:bodyPr wrap="none"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nb-NO" sz="1200" b="1"/>
                <a:t>MPLS Backbone</a:t>
              </a:r>
            </a:p>
          </p:txBody>
        </p:sp>
      </p:grpSp>
      <p:sp>
        <p:nvSpPr>
          <p:cNvPr id="1313851" name="AutoShape 59">
            <a:extLst>
              <a:ext uri="{FF2B5EF4-FFF2-40B4-BE49-F238E27FC236}">
                <a16:creationId xmlns:a16="http://schemas.microsoft.com/office/drawing/2014/main" id="{97DC0745-BFD3-F246-AAD8-71EE2CB0BF25}"/>
              </a:ext>
            </a:extLst>
          </p:cNvPr>
          <p:cNvSpPr>
            <a:spLocks noChangeArrowheads="1"/>
          </p:cNvSpPr>
          <p:nvPr/>
        </p:nvSpPr>
        <p:spPr bwMode="auto">
          <a:xfrm>
            <a:off x="4419600" y="4267200"/>
            <a:ext cx="457200" cy="533400"/>
          </a:xfrm>
          <a:prstGeom prst="rightArrow">
            <a:avLst>
              <a:gd name="adj1" fmla="val 50000"/>
              <a:gd name="adj2" fmla="val 25000"/>
            </a:avLst>
          </a:prstGeom>
          <a:solidFill>
            <a:srgbClr val="CCCC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childTnLst>
                          </p:cTn>
                        </p:par>
                        <p:par>
                          <p:cTn id="8" fill="hold" nodeType="afterGroup">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313846"/>
                                        </p:tgtEl>
                                        <p:attrNameLst>
                                          <p:attrName>style.visibility</p:attrName>
                                        </p:attrNameLst>
                                      </p:cBhvr>
                                      <p:to>
                                        <p:strVal val="visible"/>
                                      </p:to>
                                    </p:se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2000"/>
                                        <p:tgtEl>
                                          <p:spTgt spid="3"/>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1313851"/>
                                        </p:tgtEl>
                                        <p:attrNameLst>
                                          <p:attrName>style.visibility</p:attrName>
                                        </p:attrNameLst>
                                      </p:cBhvr>
                                      <p:to>
                                        <p:strVal val="visible"/>
                                      </p:to>
                                    </p:set>
                                    <p:animEffect transition="in" filter="fade">
                                      <p:cBhvr>
                                        <p:cTn id="18" dur="2000"/>
                                        <p:tgtEl>
                                          <p:spTgt spid="1313851"/>
                                        </p:tgtEl>
                                      </p:cBhvr>
                                    </p:animEffect>
                                  </p:childTnLst>
                                </p:cTn>
                              </p:par>
                            </p:childTnLst>
                          </p:cTn>
                        </p:par>
                        <p:par>
                          <p:cTn id="19" fill="hold" nodeType="afterGroup">
                            <p:stCondLst>
                              <p:cond delay="2000"/>
                            </p:stCondLst>
                            <p:childTnLst>
                              <p:par>
                                <p:cTn id="20" presetID="10" presetClass="entr" presetSubtype="0"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13846" grpId="0" animBg="1"/>
      <p:bldP spid="1313851" grpId="0" animBg="1"/>
    </p:bldLst>
  </p:timing>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03426" name="Rectangle 2">
            <a:extLst>
              <a:ext uri="{FF2B5EF4-FFF2-40B4-BE49-F238E27FC236}">
                <a16:creationId xmlns:a16="http://schemas.microsoft.com/office/drawing/2014/main" id="{2BCC6DFF-0A02-2D4C-8795-F9AD078EA513}"/>
              </a:ext>
            </a:extLst>
          </p:cNvPr>
          <p:cNvSpPr>
            <a:spLocks noGrp="1" noChangeArrowheads="1"/>
          </p:cNvSpPr>
          <p:nvPr>
            <p:ph type="title"/>
          </p:nvPr>
        </p:nvSpPr>
        <p:spPr>
          <a:xfrm>
            <a:off x="457200" y="304800"/>
            <a:ext cx="8686800" cy="838200"/>
          </a:xfrm>
        </p:spPr>
        <p:txBody>
          <a:bodyPr/>
          <a:lstStyle/>
          <a:p>
            <a:pPr algn="ctr" eaLnBrk="1" hangingPunct="1"/>
            <a:r>
              <a:rPr lang="en-US" altLang="nb-NO" dirty="0"/>
              <a:t>Use Case 3: Traffic Separation with L3 VPN</a:t>
            </a:r>
            <a:br>
              <a:rPr lang="en-US" altLang="nb-NO" dirty="0"/>
            </a:br>
            <a:r>
              <a:rPr lang="en-US" altLang="nb-NO" dirty="0"/>
              <a:t> in Airport</a:t>
            </a:r>
          </a:p>
        </p:txBody>
      </p:sp>
      <p:sp>
        <p:nvSpPr>
          <p:cNvPr id="103427" name="Rectangle 58">
            <a:extLst>
              <a:ext uri="{FF2B5EF4-FFF2-40B4-BE49-F238E27FC236}">
                <a16:creationId xmlns:a16="http://schemas.microsoft.com/office/drawing/2014/main" id="{82CE6B07-E3A6-F840-AC94-30BB1C213550}"/>
              </a:ext>
            </a:extLst>
          </p:cNvPr>
          <p:cNvSpPr>
            <a:spLocks noGrp="1" noChangeAspect="1" noChangeArrowheads="1"/>
          </p:cNvSpPr>
          <p:nvPr>
            <p:ph type="body" idx="1"/>
          </p:nvPr>
        </p:nvSpPr>
        <p:spPr>
          <a:xfrm>
            <a:off x="655638" y="1295400"/>
            <a:ext cx="7878762" cy="990600"/>
          </a:xfrm>
          <a:solidFill>
            <a:srgbClr val="C3C16F"/>
          </a:solidFill>
        </p:spPr>
        <p:txBody>
          <a:bodyPr lIns="173736" anchor="ctr"/>
          <a:lstStyle/>
          <a:p>
            <a:pPr marL="0" indent="0" eaLnBrk="1" hangingPunct="1">
              <a:lnSpc>
                <a:spcPct val="85000"/>
              </a:lnSpc>
              <a:buFont typeface="Wingdings" pitchFamily="2" charset="2"/>
              <a:buNone/>
            </a:pPr>
            <a:r>
              <a:rPr lang="en-US" altLang="nb-NO" sz="1600" b="1" u="sng" dirty="0"/>
              <a:t>Requirement:</a:t>
            </a:r>
            <a:r>
              <a:rPr lang="en-US" altLang="nb-NO" sz="1600" dirty="0"/>
              <a:t> To ease the scale and design of head-end site</a:t>
            </a:r>
          </a:p>
          <a:p>
            <a:pPr marL="0" indent="0" eaLnBrk="1" hangingPunct="1">
              <a:lnSpc>
                <a:spcPct val="85000"/>
              </a:lnSpc>
              <a:buFont typeface="Wingdings" pitchFamily="2" charset="2"/>
              <a:buNone/>
            </a:pPr>
            <a:r>
              <a:rPr lang="en-US" altLang="nb-NO" sz="1600" b="1" u="sng" dirty="0"/>
              <a:t>Solution:</a:t>
            </a:r>
            <a:r>
              <a:rPr lang="en-US" altLang="nb-NO" sz="1600" dirty="0"/>
              <a:t> Implement MPLS Layer 3 VPNs, which reduces the number of routing peers of the central site</a:t>
            </a:r>
          </a:p>
        </p:txBody>
      </p:sp>
      <p:pic>
        <p:nvPicPr>
          <p:cNvPr id="6" name="Bilde 5">
            <a:extLst>
              <a:ext uri="{FF2B5EF4-FFF2-40B4-BE49-F238E27FC236}">
                <a16:creationId xmlns:a16="http://schemas.microsoft.com/office/drawing/2014/main" id="{D2892AA8-C193-2F4F-809C-5322C9A27C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95400"/>
            <a:ext cx="9144000" cy="4953000"/>
          </a:xfrm>
          <a:prstGeom prst="rect">
            <a:avLst/>
          </a:prstGeom>
        </p:spPr>
      </p:pic>
    </p:spTree>
    <p:extLst>
      <p:ext uri="{BB962C8B-B14F-4D97-AF65-F5344CB8AC3E}">
        <p14:creationId xmlns:p14="http://schemas.microsoft.com/office/powerpoint/2010/main" val="1032177551"/>
      </p:ext>
    </p:extLst>
  </p:cSld>
  <p:clrMapOvr>
    <a:masterClrMapping/>
  </p:clrMapOvr>
  <p:transition>
    <p:wipe dir="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6">
            <a:extLst>
              <a:ext uri="{FF2B5EF4-FFF2-40B4-BE49-F238E27FC236}">
                <a16:creationId xmlns:a16="http://schemas.microsoft.com/office/drawing/2014/main" id="{A5193EA4-05A1-9F41-A4FF-F2C95D51E8F5}"/>
              </a:ext>
            </a:extLst>
          </p:cNvPr>
          <p:cNvSpPr>
            <a:spLocks noGrp="1" noChangeArrowheads="1"/>
          </p:cNvSpPr>
          <p:nvPr>
            <p:ph type="title"/>
          </p:nvPr>
        </p:nvSpPr>
        <p:spPr/>
        <p:txBody>
          <a:bodyPr/>
          <a:lstStyle/>
          <a:p>
            <a:pPr eaLnBrk="1" hangingPunct="1"/>
            <a:r>
              <a:rPr lang="en-US" altLang="nb-NO"/>
              <a:t>MPLS Layer-3 VPN Summary</a:t>
            </a:r>
          </a:p>
        </p:txBody>
      </p:sp>
      <p:sp>
        <p:nvSpPr>
          <p:cNvPr id="109571" name="Rectangle 7">
            <a:extLst>
              <a:ext uri="{FF2B5EF4-FFF2-40B4-BE49-F238E27FC236}">
                <a16:creationId xmlns:a16="http://schemas.microsoft.com/office/drawing/2014/main" id="{9901DBD3-1191-EE47-A8B6-5F777DB5B1E9}"/>
              </a:ext>
            </a:extLst>
          </p:cNvPr>
          <p:cNvSpPr>
            <a:spLocks noGrp="1" noChangeArrowheads="1"/>
          </p:cNvSpPr>
          <p:nvPr>
            <p:ph type="body" idx="1"/>
          </p:nvPr>
        </p:nvSpPr>
        <p:spPr>
          <a:xfrm>
            <a:off x="793750" y="1600201"/>
            <a:ext cx="7435850" cy="3962400"/>
          </a:xfrm>
        </p:spPr>
        <p:txBody>
          <a:bodyPr/>
          <a:lstStyle/>
          <a:p>
            <a:pPr eaLnBrk="1" hangingPunct="1">
              <a:lnSpc>
                <a:spcPct val="85000"/>
              </a:lnSpc>
            </a:pPr>
            <a:r>
              <a:rPr lang="en-US" altLang="nb-NO" dirty="0"/>
              <a:t>Provide layer-3 connectivity among customer sites via Layer-3 VPN (and across PE-CE link)</a:t>
            </a:r>
          </a:p>
          <a:p>
            <a:pPr eaLnBrk="1" hangingPunct="1">
              <a:lnSpc>
                <a:spcPct val="85000"/>
              </a:lnSpc>
            </a:pPr>
            <a:r>
              <a:rPr lang="en-US" altLang="nb-NO" dirty="0"/>
              <a:t>Implemented via VRFs on edge/PE nodes providing customer route and forwarding segmentation</a:t>
            </a:r>
          </a:p>
          <a:p>
            <a:pPr eaLnBrk="1" hangingPunct="1">
              <a:lnSpc>
                <a:spcPct val="85000"/>
              </a:lnSpc>
            </a:pPr>
            <a:r>
              <a:rPr lang="en-US" altLang="nb-NO" dirty="0"/>
              <a:t>BGP used for control plane to exchange customer VPN (VPNv4) routes between PE routers</a:t>
            </a:r>
          </a:p>
          <a:p>
            <a:pPr eaLnBrk="1" hangingPunct="1">
              <a:lnSpc>
                <a:spcPct val="85000"/>
              </a:lnSpc>
            </a:pPr>
            <a:r>
              <a:rPr lang="en-US" altLang="nb-NO" dirty="0"/>
              <a:t>MPLS VPNs enable full-mesh, hub-and-spoke, and hybrid IP connectivity among connected CE sites</a:t>
            </a:r>
          </a:p>
        </p:txBody>
      </p:sp>
    </p:spTree>
  </p:cSld>
  <p:clrMapOvr>
    <a:masterClrMapping/>
  </p:clrMapOvr>
  <p:transition>
    <p:wipe dir="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32">
            <a:extLst>
              <a:ext uri="{FF2B5EF4-FFF2-40B4-BE49-F238E27FC236}">
                <a16:creationId xmlns:a16="http://schemas.microsoft.com/office/drawing/2014/main" id="{7D8BBA3B-C709-2B4E-B610-6721A41184DC}"/>
              </a:ext>
            </a:extLst>
          </p:cNvPr>
          <p:cNvSpPr txBox="1">
            <a:spLocks noChangeArrowheads="1"/>
          </p:cNvSpPr>
          <p:nvPr/>
        </p:nvSpPr>
        <p:spPr>
          <a:xfrm>
            <a:off x="633413" y="2232025"/>
            <a:ext cx="7900987" cy="838200"/>
          </a:xfrm>
          <a:prstGeom prst="rect">
            <a:avLst/>
          </a:prstGeom>
        </p:spPr>
        <p:txBody>
          <a:bodyPr lIns="82296" rIns="82296" anchor="ctr"/>
          <a:lstStyle/>
          <a:p>
            <a:pPr fontAlgn="auto">
              <a:lnSpc>
                <a:spcPct val="90000"/>
              </a:lnSpc>
              <a:spcAft>
                <a:spcPts val="0"/>
              </a:spcAft>
              <a:defRPr/>
            </a:pPr>
            <a:r>
              <a:rPr lang="en-US" sz="3400" b="1" dirty="0">
                <a:latin typeface="+mj-lt"/>
                <a:ea typeface="+mj-ea"/>
                <a:cs typeface="+mj-cs"/>
              </a:rPr>
              <a:t>MPLS Layer-2 </a:t>
            </a:r>
            <a:r>
              <a:rPr lang="en-US" sz="3400" b="1" dirty="0" err="1">
                <a:latin typeface="+mj-lt"/>
                <a:ea typeface="+mj-ea"/>
                <a:cs typeface="+mj-cs"/>
              </a:rPr>
              <a:t>VPNs</a:t>
            </a:r>
            <a:endParaRPr lang="en-US" sz="3400" b="1" dirty="0">
              <a:latin typeface="+mj-lt"/>
              <a:ea typeface="+mj-ea"/>
              <a:cs typeface="+mj-cs"/>
            </a:endParaRPr>
          </a:p>
        </p:txBody>
      </p:sp>
      <p:sp>
        <p:nvSpPr>
          <p:cNvPr id="111619" name="Rectangle 33">
            <a:extLst>
              <a:ext uri="{FF2B5EF4-FFF2-40B4-BE49-F238E27FC236}">
                <a16:creationId xmlns:a16="http://schemas.microsoft.com/office/drawing/2014/main" id="{ACDCF3DD-58DF-E54C-83A5-CA0AD6082BDF}"/>
              </a:ext>
            </a:extLst>
          </p:cNvPr>
          <p:cNvSpPr txBox="1">
            <a:spLocks noChangeArrowheads="1"/>
          </p:cNvSpPr>
          <p:nvPr/>
        </p:nvSpPr>
        <p:spPr bwMode="auto">
          <a:xfrm>
            <a:off x="633413" y="3124200"/>
            <a:ext cx="4618037" cy="1133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2000"/>
              <a:t>Technology Overview and Applications</a:t>
            </a:r>
          </a:p>
        </p:txBody>
      </p:sp>
    </p:spTree>
  </p:cSld>
  <p:clrMapOvr>
    <a:masterClrMapping/>
  </p:clrMapOvr>
  <p:transition>
    <p:wipe dir="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5">
            <a:extLst>
              <a:ext uri="{FF2B5EF4-FFF2-40B4-BE49-F238E27FC236}">
                <a16:creationId xmlns:a16="http://schemas.microsoft.com/office/drawing/2014/main" id="{789F5AC6-055C-454A-B0B9-A0BD3E34C479}"/>
              </a:ext>
            </a:extLst>
          </p:cNvPr>
          <p:cNvGrpSpPr>
            <a:grpSpLocks/>
          </p:cNvGrpSpPr>
          <p:nvPr/>
        </p:nvGrpSpPr>
        <p:grpSpPr bwMode="auto">
          <a:xfrm>
            <a:off x="2819400" y="3124200"/>
            <a:ext cx="5638800" cy="3200400"/>
            <a:chOff x="1776" y="1968"/>
            <a:chExt cx="3552" cy="2016"/>
          </a:xfrm>
        </p:grpSpPr>
        <p:sp>
          <p:nvSpPr>
            <p:cNvPr id="112700" name="Rectangle 63">
              <a:extLst>
                <a:ext uri="{FF2B5EF4-FFF2-40B4-BE49-F238E27FC236}">
                  <a16:creationId xmlns:a16="http://schemas.microsoft.com/office/drawing/2014/main" id="{0AEA374A-F2F6-4346-A20A-977A4F687E83}"/>
                </a:ext>
              </a:extLst>
            </p:cNvPr>
            <p:cNvSpPr>
              <a:spLocks noChangeArrowheads="1"/>
            </p:cNvSpPr>
            <p:nvPr/>
          </p:nvSpPr>
          <p:spPr bwMode="auto">
            <a:xfrm>
              <a:off x="1776" y="1968"/>
              <a:ext cx="3552" cy="2016"/>
            </a:xfrm>
            <a:prstGeom prst="rect">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12701" name="Rectangle 64">
              <a:extLst>
                <a:ext uri="{FF2B5EF4-FFF2-40B4-BE49-F238E27FC236}">
                  <a16:creationId xmlns:a16="http://schemas.microsoft.com/office/drawing/2014/main" id="{DF09581A-38E6-4742-AE02-A5950CA37984}"/>
                </a:ext>
              </a:extLst>
            </p:cNvPr>
            <p:cNvSpPr>
              <a:spLocks noChangeArrowheads="1"/>
            </p:cNvSpPr>
            <p:nvPr/>
          </p:nvSpPr>
          <p:spPr bwMode="auto">
            <a:xfrm>
              <a:off x="3408" y="2928"/>
              <a:ext cx="1872" cy="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962" tIns="41275" rIns="80962" bIns="41275" anchor="b">
              <a:spAutoFit/>
            </a:bodyPr>
            <a:lstStyle>
              <a:lvl1pPr defTabSz="804863"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04863"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800" b="1">
                  <a:solidFill>
                    <a:schemeClr val="accent2"/>
                  </a:solidFill>
                </a:rPr>
                <a:t>MPLS Layer-2 VPNs</a:t>
              </a:r>
            </a:p>
          </p:txBody>
        </p:sp>
      </p:grpSp>
      <p:sp>
        <p:nvSpPr>
          <p:cNvPr id="112643" name="Rectangle 60">
            <a:extLst>
              <a:ext uri="{FF2B5EF4-FFF2-40B4-BE49-F238E27FC236}">
                <a16:creationId xmlns:a16="http://schemas.microsoft.com/office/drawing/2014/main" id="{3DAAB45E-8C0D-B94D-8BB2-910F09016490}"/>
              </a:ext>
            </a:extLst>
          </p:cNvPr>
          <p:cNvSpPr>
            <a:spLocks noGrp="1" noChangeArrowheads="1"/>
          </p:cNvSpPr>
          <p:nvPr>
            <p:ph type="title"/>
          </p:nvPr>
        </p:nvSpPr>
        <p:spPr/>
        <p:txBody>
          <a:bodyPr/>
          <a:lstStyle/>
          <a:p>
            <a:pPr eaLnBrk="1" hangingPunct="1"/>
            <a:r>
              <a:rPr lang="en-US" altLang="nb-NO"/>
              <a:t>L2VPN Options</a:t>
            </a:r>
          </a:p>
        </p:txBody>
      </p:sp>
      <p:grpSp>
        <p:nvGrpSpPr>
          <p:cNvPr id="112644" name="Group 61">
            <a:extLst>
              <a:ext uri="{FF2B5EF4-FFF2-40B4-BE49-F238E27FC236}">
                <a16:creationId xmlns:a16="http://schemas.microsoft.com/office/drawing/2014/main" id="{EAE025CA-D789-CB49-AAAF-6083648E64B5}"/>
              </a:ext>
            </a:extLst>
          </p:cNvPr>
          <p:cNvGrpSpPr>
            <a:grpSpLocks/>
          </p:cNvGrpSpPr>
          <p:nvPr/>
        </p:nvGrpSpPr>
        <p:grpSpPr bwMode="auto">
          <a:xfrm>
            <a:off x="609600" y="1295400"/>
            <a:ext cx="7975600" cy="4937125"/>
            <a:chOff x="223" y="744"/>
            <a:chExt cx="5185" cy="3182"/>
          </a:xfrm>
        </p:grpSpPr>
        <p:sp>
          <p:nvSpPr>
            <p:cNvPr id="1012738" name="Line 2">
              <a:extLst>
                <a:ext uri="{FF2B5EF4-FFF2-40B4-BE49-F238E27FC236}">
                  <a16:creationId xmlns:a16="http://schemas.microsoft.com/office/drawing/2014/main" id="{4F6517BB-171A-E04B-AA64-B4F2858E633D}"/>
                </a:ext>
              </a:extLst>
            </p:cNvPr>
            <p:cNvSpPr>
              <a:spLocks noChangeShapeType="1"/>
            </p:cNvSpPr>
            <p:nvPr/>
          </p:nvSpPr>
          <p:spPr bwMode="auto">
            <a:xfrm>
              <a:off x="1524" y="1554"/>
              <a:ext cx="0" cy="414"/>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39" name="AutoShape 3">
              <a:extLst>
                <a:ext uri="{FF2B5EF4-FFF2-40B4-BE49-F238E27FC236}">
                  <a16:creationId xmlns:a16="http://schemas.microsoft.com/office/drawing/2014/main" id="{BB242897-EC52-4746-9859-45C579430E39}"/>
                </a:ext>
              </a:extLst>
            </p:cNvPr>
            <p:cNvSpPr>
              <a:spLocks noChangeArrowheads="1"/>
            </p:cNvSpPr>
            <p:nvPr/>
          </p:nvSpPr>
          <p:spPr bwMode="auto">
            <a:xfrm>
              <a:off x="2896" y="1217"/>
              <a:ext cx="2512" cy="653"/>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5000"/>
                </a:lnSpc>
                <a:spcBef>
                  <a:spcPct val="10000"/>
                </a:spcBef>
              </a:pPr>
              <a:r>
                <a:rPr lang="en-US" altLang="nb-NO" sz="1800" b="1">
                  <a:solidFill>
                    <a:schemeClr val="bg1"/>
                  </a:solidFill>
                </a:rPr>
                <a:t>VPLS</a:t>
              </a:r>
              <a:br>
                <a:rPr lang="en-US" altLang="nb-NO" sz="1800" b="1">
                  <a:solidFill>
                    <a:schemeClr val="bg1"/>
                  </a:solidFill>
                </a:rPr>
              </a:br>
              <a:r>
                <a:rPr lang="en-US" altLang="nb-NO" sz="2000" b="1">
                  <a:solidFill>
                    <a:schemeClr val="bg1"/>
                  </a:solidFill>
                </a:rPr>
                <a:t>Virtual Private LAN Service</a:t>
              </a:r>
              <a:br>
                <a:rPr lang="en-US" altLang="nb-NO" sz="2000" b="1">
                  <a:solidFill>
                    <a:schemeClr val="bg1"/>
                  </a:solidFill>
                </a:rPr>
              </a:br>
              <a:r>
                <a:rPr lang="en-US" altLang="nb-NO" sz="1800" b="1">
                  <a:solidFill>
                    <a:srgbClr val="EFB525"/>
                  </a:solidFill>
                </a:rPr>
                <a:t>Point to Multipoint</a:t>
              </a:r>
              <a:endParaRPr lang="en-US" altLang="nb-NO" sz="1800">
                <a:solidFill>
                  <a:srgbClr val="EFB525"/>
                </a:solidFill>
              </a:endParaRPr>
            </a:p>
          </p:txBody>
        </p:sp>
        <p:sp>
          <p:nvSpPr>
            <p:cNvPr id="1012740" name="Line 4">
              <a:extLst>
                <a:ext uri="{FF2B5EF4-FFF2-40B4-BE49-F238E27FC236}">
                  <a16:creationId xmlns:a16="http://schemas.microsoft.com/office/drawing/2014/main" id="{0657514B-0E92-9D4B-B54D-6CD264FE8501}"/>
                </a:ext>
              </a:extLst>
            </p:cNvPr>
            <p:cNvSpPr>
              <a:spLocks noChangeShapeType="1"/>
            </p:cNvSpPr>
            <p:nvPr/>
          </p:nvSpPr>
          <p:spPr bwMode="auto">
            <a:xfrm>
              <a:off x="2003" y="1415"/>
              <a:ext cx="0" cy="361"/>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41" name="AutoShape 5">
              <a:extLst>
                <a:ext uri="{FF2B5EF4-FFF2-40B4-BE49-F238E27FC236}">
                  <a16:creationId xmlns:a16="http://schemas.microsoft.com/office/drawing/2014/main" id="{A24E1AD4-DC6B-794C-902D-7115345F8FCB}"/>
                </a:ext>
              </a:extLst>
            </p:cNvPr>
            <p:cNvSpPr>
              <a:spLocks noChangeArrowheads="1"/>
            </p:cNvSpPr>
            <p:nvPr/>
          </p:nvSpPr>
          <p:spPr bwMode="auto">
            <a:xfrm>
              <a:off x="258" y="1217"/>
              <a:ext cx="2512" cy="653"/>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800" b="1">
                  <a:solidFill>
                    <a:schemeClr val="bg1"/>
                  </a:solidFill>
                </a:rPr>
                <a:t>VPWS</a:t>
              </a:r>
            </a:p>
            <a:p>
              <a:pPr algn="ctr">
                <a:lnSpc>
                  <a:spcPct val="90000"/>
                </a:lnSpc>
              </a:pPr>
              <a:r>
                <a:rPr lang="en-US" altLang="nb-NO" sz="2000" b="1">
                  <a:solidFill>
                    <a:schemeClr val="bg1"/>
                  </a:solidFill>
                </a:rPr>
                <a:t>Virtual Private Wire Service</a:t>
              </a:r>
            </a:p>
            <a:p>
              <a:pPr algn="ctr">
                <a:lnSpc>
                  <a:spcPct val="90000"/>
                </a:lnSpc>
              </a:pPr>
              <a:r>
                <a:rPr lang="en-US" altLang="nb-NO" sz="1800" b="1">
                  <a:solidFill>
                    <a:srgbClr val="EFB525"/>
                  </a:solidFill>
                </a:rPr>
                <a:t>Point to Point</a:t>
              </a:r>
              <a:endParaRPr lang="en-US" altLang="nb-NO" sz="1800">
                <a:solidFill>
                  <a:srgbClr val="EFB525"/>
                </a:solidFill>
              </a:endParaRPr>
            </a:p>
          </p:txBody>
        </p:sp>
        <p:grpSp>
          <p:nvGrpSpPr>
            <p:cNvPr id="112650" name="Group 6">
              <a:extLst>
                <a:ext uri="{FF2B5EF4-FFF2-40B4-BE49-F238E27FC236}">
                  <a16:creationId xmlns:a16="http://schemas.microsoft.com/office/drawing/2014/main" id="{F34FDC70-AA6C-1441-97FC-C5C489AD8442}"/>
                </a:ext>
              </a:extLst>
            </p:cNvPr>
            <p:cNvGrpSpPr>
              <a:grpSpLocks/>
            </p:cNvGrpSpPr>
            <p:nvPr/>
          </p:nvGrpSpPr>
          <p:grpSpPr bwMode="auto">
            <a:xfrm>
              <a:off x="1527" y="997"/>
              <a:ext cx="2635" cy="237"/>
              <a:chOff x="1422" y="1208"/>
              <a:chExt cx="2867" cy="470"/>
            </a:xfrm>
          </p:grpSpPr>
          <p:grpSp>
            <p:nvGrpSpPr>
              <p:cNvPr id="112692" name="Group 7">
                <a:extLst>
                  <a:ext uri="{FF2B5EF4-FFF2-40B4-BE49-F238E27FC236}">
                    <a16:creationId xmlns:a16="http://schemas.microsoft.com/office/drawing/2014/main" id="{D0E90F81-50B6-DF41-B4CF-658AB23CD826}"/>
                  </a:ext>
                </a:extLst>
              </p:cNvPr>
              <p:cNvGrpSpPr>
                <a:grpSpLocks/>
              </p:cNvGrpSpPr>
              <p:nvPr/>
            </p:nvGrpSpPr>
            <p:grpSpPr bwMode="auto">
              <a:xfrm>
                <a:off x="3203" y="1208"/>
                <a:ext cx="1086" cy="470"/>
                <a:chOff x="3272" y="1288"/>
                <a:chExt cx="1440" cy="336"/>
              </a:xfrm>
            </p:grpSpPr>
            <p:sp>
              <p:nvSpPr>
                <p:cNvPr id="1012744" name="Line 8">
                  <a:extLst>
                    <a:ext uri="{FF2B5EF4-FFF2-40B4-BE49-F238E27FC236}">
                      <a16:creationId xmlns:a16="http://schemas.microsoft.com/office/drawing/2014/main" id="{A495F6EC-F0DE-8D43-8CBB-A6E4287B6F32}"/>
                    </a:ext>
                  </a:extLst>
                </p:cNvPr>
                <p:cNvSpPr>
                  <a:spLocks noChangeShapeType="1"/>
                </p:cNvSpPr>
                <p:nvPr/>
              </p:nvSpPr>
              <p:spPr bwMode="auto">
                <a:xfrm>
                  <a:off x="3273" y="1288"/>
                  <a:ext cx="0" cy="144"/>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45" name="Line 9">
                  <a:extLst>
                    <a:ext uri="{FF2B5EF4-FFF2-40B4-BE49-F238E27FC236}">
                      <a16:creationId xmlns:a16="http://schemas.microsoft.com/office/drawing/2014/main" id="{ACB78938-1577-AA43-A689-F7DA1EBD93FC}"/>
                    </a:ext>
                  </a:extLst>
                </p:cNvPr>
                <p:cNvSpPr>
                  <a:spLocks noChangeShapeType="1"/>
                </p:cNvSpPr>
                <p:nvPr/>
              </p:nvSpPr>
              <p:spPr bwMode="auto">
                <a:xfrm flipH="1">
                  <a:off x="3273" y="1431"/>
                  <a:ext cx="1440" cy="0"/>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46" name="Line 10">
                  <a:extLst>
                    <a:ext uri="{FF2B5EF4-FFF2-40B4-BE49-F238E27FC236}">
                      <a16:creationId xmlns:a16="http://schemas.microsoft.com/office/drawing/2014/main" id="{4C0BC80A-21C1-0643-98CC-E0173240698A}"/>
                    </a:ext>
                  </a:extLst>
                </p:cNvPr>
                <p:cNvSpPr>
                  <a:spLocks noChangeShapeType="1"/>
                </p:cNvSpPr>
                <p:nvPr/>
              </p:nvSpPr>
              <p:spPr bwMode="auto">
                <a:xfrm>
                  <a:off x="4712" y="1431"/>
                  <a:ext cx="0" cy="193"/>
                </a:xfrm>
                <a:prstGeom prst="line">
                  <a:avLst/>
                </a:prstGeom>
                <a:noFill/>
                <a:ln w="28575">
                  <a:solidFill>
                    <a:schemeClr val="hlink"/>
                  </a:solidFill>
                  <a:round/>
                  <a:headEnd/>
                  <a:tailEnd type="triangle" w="med" len="me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grpSp>
          <p:grpSp>
            <p:nvGrpSpPr>
              <p:cNvPr id="112693" name="Group 11">
                <a:extLst>
                  <a:ext uri="{FF2B5EF4-FFF2-40B4-BE49-F238E27FC236}">
                    <a16:creationId xmlns:a16="http://schemas.microsoft.com/office/drawing/2014/main" id="{B5C2463B-749A-564C-BEF7-AF53BB567143}"/>
                  </a:ext>
                </a:extLst>
              </p:cNvPr>
              <p:cNvGrpSpPr>
                <a:grpSpLocks/>
              </p:cNvGrpSpPr>
              <p:nvPr/>
            </p:nvGrpSpPr>
            <p:grpSpPr bwMode="auto">
              <a:xfrm flipH="1">
                <a:off x="1422" y="1219"/>
                <a:ext cx="1140" cy="454"/>
                <a:chOff x="3272" y="1288"/>
                <a:chExt cx="1440" cy="336"/>
              </a:xfrm>
            </p:grpSpPr>
            <p:sp>
              <p:nvSpPr>
                <p:cNvPr id="1012748" name="Line 12">
                  <a:extLst>
                    <a:ext uri="{FF2B5EF4-FFF2-40B4-BE49-F238E27FC236}">
                      <a16:creationId xmlns:a16="http://schemas.microsoft.com/office/drawing/2014/main" id="{B095010D-7F7E-7A47-A9A3-4F87BCE4DAAF}"/>
                    </a:ext>
                  </a:extLst>
                </p:cNvPr>
                <p:cNvSpPr>
                  <a:spLocks noChangeShapeType="1"/>
                </p:cNvSpPr>
                <p:nvPr/>
              </p:nvSpPr>
              <p:spPr bwMode="auto">
                <a:xfrm>
                  <a:off x="3272" y="1287"/>
                  <a:ext cx="0" cy="144"/>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49" name="Line 13">
                  <a:extLst>
                    <a:ext uri="{FF2B5EF4-FFF2-40B4-BE49-F238E27FC236}">
                      <a16:creationId xmlns:a16="http://schemas.microsoft.com/office/drawing/2014/main" id="{53F8BFF7-9716-5848-841B-D4BB51064114}"/>
                    </a:ext>
                  </a:extLst>
                </p:cNvPr>
                <p:cNvSpPr>
                  <a:spLocks noChangeShapeType="1"/>
                </p:cNvSpPr>
                <p:nvPr/>
              </p:nvSpPr>
              <p:spPr bwMode="auto">
                <a:xfrm flipH="1">
                  <a:off x="3272" y="1431"/>
                  <a:ext cx="1440" cy="0"/>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50" name="Line 14">
                  <a:extLst>
                    <a:ext uri="{FF2B5EF4-FFF2-40B4-BE49-F238E27FC236}">
                      <a16:creationId xmlns:a16="http://schemas.microsoft.com/office/drawing/2014/main" id="{9110725D-4760-A649-B626-15261AA5F492}"/>
                    </a:ext>
                  </a:extLst>
                </p:cNvPr>
                <p:cNvSpPr>
                  <a:spLocks noChangeShapeType="1"/>
                </p:cNvSpPr>
                <p:nvPr/>
              </p:nvSpPr>
              <p:spPr bwMode="auto">
                <a:xfrm>
                  <a:off x="4711" y="1431"/>
                  <a:ext cx="0" cy="194"/>
                </a:xfrm>
                <a:prstGeom prst="line">
                  <a:avLst/>
                </a:prstGeom>
                <a:noFill/>
                <a:ln w="28575">
                  <a:solidFill>
                    <a:schemeClr val="hlink"/>
                  </a:solidFill>
                  <a:round/>
                  <a:headEnd/>
                  <a:tailEnd type="triangle" w="med" len="me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grpSp>
        </p:grpSp>
        <p:cxnSp>
          <p:nvCxnSpPr>
            <p:cNvPr id="112651" name="AutoShape 15">
              <a:extLst>
                <a:ext uri="{FF2B5EF4-FFF2-40B4-BE49-F238E27FC236}">
                  <a16:creationId xmlns:a16="http://schemas.microsoft.com/office/drawing/2014/main" id="{6B06FB49-32CB-EB4C-9ACD-738A797217A3}"/>
                </a:ext>
              </a:extLst>
            </p:cNvPr>
            <p:cNvCxnSpPr>
              <a:cxnSpLocks noChangeShapeType="1"/>
            </p:cNvCxnSpPr>
            <p:nvPr/>
          </p:nvCxnSpPr>
          <p:spPr bwMode="auto">
            <a:xfrm rot="5400000">
              <a:off x="2887" y="863"/>
              <a:ext cx="105" cy="189"/>
            </a:xfrm>
            <a:prstGeom prst="bentConnector2">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type="triangle" w="med" len="med"/>
                </a14:hiddenLine>
              </a:ext>
            </a:extLst>
          </p:spPr>
        </p:cxnSp>
        <p:sp>
          <p:nvSpPr>
            <p:cNvPr id="1012752" name="AutoShape 16">
              <a:extLst>
                <a:ext uri="{FF2B5EF4-FFF2-40B4-BE49-F238E27FC236}">
                  <a16:creationId xmlns:a16="http://schemas.microsoft.com/office/drawing/2014/main" id="{3D9A3256-2FBE-3A42-BC06-67752CBA32AB}"/>
                </a:ext>
              </a:extLst>
            </p:cNvPr>
            <p:cNvSpPr>
              <a:spLocks noChangeArrowheads="1"/>
            </p:cNvSpPr>
            <p:nvPr/>
          </p:nvSpPr>
          <p:spPr bwMode="auto">
            <a:xfrm>
              <a:off x="1632" y="744"/>
              <a:ext cx="2459" cy="280"/>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spcBef>
                  <a:spcPts val="0"/>
                </a:spcBef>
                <a:spcAft>
                  <a:spcPts val="0"/>
                </a:spcAft>
                <a:defRPr/>
              </a:pPr>
              <a:r>
                <a:rPr lang="en-US" b="1">
                  <a:solidFill>
                    <a:schemeClr val="bg1"/>
                  </a:solidFill>
                  <a:latin typeface="+mn-lt"/>
                  <a:ea typeface="+mn-ea"/>
                </a:rPr>
                <a:t>L2VPN Models</a:t>
              </a:r>
            </a:p>
          </p:txBody>
        </p:sp>
        <p:sp>
          <p:nvSpPr>
            <p:cNvPr id="1012753" name="Line 17">
              <a:extLst>
                <a:ext uri="{FF2B5EF4-FFF2-40B4-BE49-F238E27FC236}">
                  <a16:creationId xmlns:a16="http://schemas.microsoft.com/office/drawing/2014/main" id="{4D6E84F5-3661-7942-9E01-21E9D3FDC21F}"/>
                </a:ext>
              </a:extLst>
            </p:cNvPr>
            <p:cNvSpPr>
              <a:spLocks noChangeShapeType="1"/>
            </p:cNvSpPr>
            <p:nvPr/>
          </p:nvSpPr>
          <p:spPr bwMode="auto">
            <a:xfrm flipH="1">
              <a:off x="386" y="1965"/>
              <a:ext cx="1429" cy="0"/>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55" name="Line 19">
              <a:extLst>
                <a:ext uri="{FF2B5EF4-FFF2-40B4-BE49-F238E27FC236}">
                  <a16:creationId xmlns:a16="http://schemas.microsoft.com/office/drawing/2014/main" id="{11AE144E-7D0D-2643-8C6E-527930214155}"/>
                </a:ext>
              </a:extLst>
            </p:cNvPr>
            <p:cNvSpPr>
              <a:spLocks noChangeShapeType="1"/>
            </p:cNvSpPr>
            <p:nvPr/>
          </p:nvSpPr>
          <p:spPr bwMode="auto">
            <a:xfrm flipH="1">
              <a:off x="386" y="1970"/>
              <a:ext cx="0" cy="299"/>
            </a:xfrm>
            <a:prstGeom prst="line">
              <a:avLst/>
            </a:prstGeom>
            <a:noFill/>
            <a:ln w="28575">
              <a:solidFill>
                <a:schemeClr val="hlink"/>
              </a:solidFill>
              <a:round/>
              <a:headEnd/>
              <a:tailEnd type="triangle" w="med" len="me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56" name="AutoShape 20">
              <a:extLst>
                <a:ext uri="{FF2B5EF4-FFF2-40B4-BE49-F238E27FC236}">
                  <a16:creationId xmlns:a16="http://schemas.microsoft.com/office/drawing/2014/main" id="{2006665C-6C19-D64F-8D25-371014FD2940}"/>
                </a:ext>
              </a:extLst>
            </p:cNvPr>
            <p:cNvSpPr>
              <a:spLocks noChangeArrowheads="1"/>
            </p:cNvSpPr>
            <p:nvPr/>
          </p:nvSpPr>
          <p:spPr bwMode="auto">
            <a:xfrm>
              <a:off x="1722" y="2268"/>
              <a:ext cx="922"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b="1">
                  <a:solidFill>
                    <a:schemeClr val="bg1"/>
                  </a:solidFill>
                  <a:latin typeface="+mn-lt"/>
                  <a:ea typeface="+mn-ea"/>
                </a:rPr>
                <a:t>AToM</a:t>
              </a:r>
            </a:p>
          </p:txBody>
        </p:sp>
        <p:sp>
          <p:nvSpPr>
            <p:cNvPr id="1012757" name="Line 21">
              <a:extLst>
                <a:ext uri="{FF2B5EF4-FFF2-40B4-BE49-F238E27FC236}">
                  <a16:creationId xmlns:a16="http://schemas.microsoft.com/office/drawing/2014/main" id="{A4EBC537-44E8-5242-8E97-2F8FCF030A9B}"/>
                </a:ext>
              </a:extLst>
            </p:cNvPr>
            <p:cNvSpPr>
              <a:spLocks noChangeShapeType="1"/>
            </p:cNvSpPr>
            <p:nvPr/>
          </p:nvSpPr>
          <p:spPr bwMode="auto">
            <a:xfrm flipH="1">
              <a:off x="1815" y="1970"/>
              <a:ext cx="0" cy="299"/>
            </a:xfrm>
            <a:prstGeom prst="line">
              <a:avLst/>
            </a:prstGeom>
            <a:noFill/>
            <a:ln w="28575">
              <a:solidFill>
                <a:schemeClr val="hlink"/>
              </a:solidFill>
              <a:round/>
              <a:headEnd/>
              <a:tailEnd type="triangle" w="med" len="me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58" name="AutoShape 22">
              <a:extLst>
                <a:ext uri="{FF2B5EF4-FFF2-40B4-BE49-F238E27FC236}">
                  <a16:creationId xmlns:a16="http://schemas.microsoft.com/office/drawing/2014/main" id="{F0E5C86B-BC15-1E48-ADCA-6259B7B3914B}"/>
                </a:ext>
              </a:extLst>
            </p:cNvPr>
            <p:cNvSpPr>
              <a:spLocks noChangeArrowheads="1"/>
            </p:cNvSpPr>
            <p:nvPr/>
          </p:nvSpPr>
          <p:spPr bwMode="auto">
            <a:xfrm>
              <a:off x="223" y="2268"/>
              <a:ext cx="992"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b="1">
                  <a:solidFill>
                    <a:schemeClr val="bg1"/>
                  </a:solidFill>
                  <a:latin typeface="+mn-lt"/>
                  <a:ea typeface="+mn-ea"/>
                </a:rPr>
                <a:t>L2TPv3</a:t>
              </a:r>
            </a:p>
          </p:txBody>
        </p:sp>
        <p:grpSp>
          <p:nvGrpSpPr>
            <p:cNvPr id="112658" name="Group 23">
              <a:extLst>
                <a:ext uri="{FF2B5EF4-FFF2-40B4-BE49-F238E27FC236}">
                  <a16:creationId xmlns:a16="http://schemas.microsoft.com/office/drawing/2014/main" id="{95A8F7DF-EA4A-A04F-A286-F7E4119753E9}"/>
                </a:ext>
              </a:extLst>
            </p:cNvPr>
            <p:cNvGrpSpPr>
              <a:grpSpLocks/>
            </p:cNvGrpSpPr>
            <p:nvPr/>
          </p:nvGrpSpPr>
          <p:grpSpPr bwMode="auto">
            <a:xfrm>
              <a:off x="316" y="2500"/>
              <a:ext cx="1293" cy="1426"/>
              <a:chOff x="391" y="2644"/>
              <a:chExt cx="1224" cy="1426"/>
            </a:xfrm>
          </p:grpSpPr>
          <p:grpSp>
            <p:nvGrpSpPr>
              <p:cNvPr id="112679" name="Group 24">
                <a:extLst>
                  <a:ext uri="{FF2B5EF4-FFF2-40B4-BE49-F238E27FC236}">
                    <a16:creationId xmlns:a16="http://schemas.microsoft.com/office/drawing/2014/main" id="{12ED4226-7D75-8940-B2C8-05EF41C3C446}"/>
                  </a:ext>
                </a:extLst>
              </p:cNvPr>
              <p:cNvGrpSpPr>
                <a:grpSpLocks/>
              </p:cNvGrpSpPr>
              <p:nvPr/>
            </p:nvGrpSpPr>
            <p:grpSpPr bwMode="auto">
              <a:xfrm>
                <a:off x="599" y="2644"/>
                <a:ext cx="829" cy="322"/>
                <a:chOff x="599" y="2644"/>
                <a:chExt cx="829" cy="322"/>
              </a:xfrm>
            </p:grpSpPr>
            <p:sp>
              <p:nvSpPr>
                <p:cNvPr id="1012761" name="Line 25">
                  <a:extLst>
                    <a:ext uri="{FF2B5EF4-FFF2-40B4-BE49-F238E27FC236}">
                      <a16:creationId xmlns:a16="http://schemas.microsoft.com/office/drawing/2014/main" id="{B8F073EB-D0B1-344A-88BF-78021677D9EC}"/>
                    </a:ext>
                  </a:extLst>
                </p:cNvPr>
                <p:cNvSpPr>
                  <a:spLocks noChangeShapeType="1"/>
                </p:cNvSpPr>
                <p:nvPr/>
              </p:nvSpPr>
              <p:spPr bwMode="auto">
                <a:xfrm rot="16200000" flipH="1">
                  <a:off x="726" y="2748"/>
                  <a:ext cx="208" cy="0"/>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62" name="AutoShape 26">
                  <a:extLst>
                    <a:ext uri="{FF2B5EF4-FFF2-40B4-BE49-F238E27FC236}">
                      <a16:creationId xmlns:a16="http://schemas.microsoft.com/office/drawing/2014/main" id="{D3AF7A9B-D4A1-4844-BF6C-2F8050E47E23}"/>
                    </a:ext>
                  </a:extLst>
                </p:cNvPr>
                <p:cNvSpPr>
                  <a:spLocks noChangeArrowheads="1"/>
                </p:cNvSpPr>
                <p:nvPr/>
              </p:nvSpPr>
              <p:spPr bwMode="auto">
                <a:xfrm>
                  <a:off x="599" y="2736"/>
                  <a:ext cx="829" cy="230"/>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rgbClr val="EFB525"/>
                      </a:solidFill>
                      <a:latin typeface="+mn-lt"/>
                      <a:ea typeface="+mn-ea"/>
                    </a:rPr>
                    <a:t>IP Core</a:t>
                  </a:r>
                </a:p>
              </p:txBody>
            </p:sp>
          </p:grpSp>
          <p:sp>
            <p:nvSpPr>
              <p:cNvPr id="1012763" name="Line 27">
                <a:extLst>
                  <a:ext uri="{FF2B5EF4-FFF2-40B4-BE49-F238E27FC236}">
                    <a16:creationId xmlns:a16="http://schemas.microsoft.com/office/drawing/2014/main" id="{CA77DFE3-CD90-C64A-8169-AB95C889AFC7}"/>
                  </a:ext>
                </a:extLst>
              </p:cNvPr>
              <p:cNvSpPr>
                <a:spLocks noChangeShapeType="1"/>
              </p:cNvSpPr>
              <p:nvPr/>
            </p:nvSpPr>
            <p:spPr bwMode="auto">
              <a:xfrm>
                <a:off x="391" y="2644"/>
                <a:ext cx="6" cy="1321"/>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cxnSp>
            <p:nvCxnSpPr>
              <p:cNvPr id="112681" name="AutoShape 28">
                <a:extLst>
                  <a:ext uri="{FF2B5EF4-FFF2-40B4-BE49-F238E27FC236}">
                    <a16:creationId xmlns:a16="http://schemas.microsoft.com/office/drawing/2014/main" id="{1450B3F7-0094-A544-90B1-06A49BAC7516}"/>
                  </a:ext>
                </a:extLst>
              </p:cNvPr>
              <p:cNvCxnSpPr>
                <a:cxnSpLocks noChangeShapeType="1"/>
              </p:cNvCxnSpPr>
              <p:nvPr/>
            </p:nvCxnSpPr>
            <p:spPr bwMode="auto">
              <a:xfrm rot="10800000" flipV="1">
                <a:off x="501" y="3676"/>
                <a:ext cx="339" cy="126"/>
              </a:xfrm>
              <a:prstGeom prst="bentConnector3">
                <a:avLst>
                  <a:gd name="adj1" fmla="val 49852"/>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type="triangle" w="med" len="med"/>
                  </a14:hiddenLine>
                </a:ext>
              </a:extLst>
            </p:spPr>
          </p:cxnSp>
          <p:sp>
            <p:nvSpPr>
              <p:cNvPr id="1012765" name="AutoShape 29">
                <a:extLst>
                  <a:ext uri="{FF2B5EF4-FFF2-40B4-BE49-F238E27FC236}">
                    <a16:creationId xmlns:a16="http://schemas.microsoft.com/office/drawing/2014/main" id="{BE444458-8B50-FD4C-82ED-13E7E44C0018}"/>
                  </a:ext>
                </a:extLst>
              </p:cNvPr>
              <p:cNvSpPr>
                <a:spLocks noChangeArrowheads="1"/>
              </p:cNvSpPr>
              <p:nvPr/>
            </p:nvSpPr>
            <p:spPr bwMode="auto">
              <a:xfrm>
                <a:off x="530" y="3329"/>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Frame Relay</a:t>
                </a:r>
              </a:p>
            </p:txBody>
          </p:sp>
          <p:sp>
            <p:nvSpPr>
              <p:cNvPr id="1012766" name="AutoShape 30">
                <a:extLst>
                  <a:ext uri="{FF2B5EF4-FFF2-40B4-BE49-F238E27FC236}">
                    <a16:creationId xmlns:a16="http://schemas.microsoft.com/office/drawing/2014/main" id="{1BA85AC0-81EE-244A-8566-207D6094BB81}"/>
                  </a:ext>
                </a:extLst>
              </p:cNvPr>
              <p:cNvSpPr>
                <a:spLocks noChangeArrowheads="1"/>
              </p:cNvSpPr>
              <p:nvPr/>
            </p:nvSpPr>
            <p:spPr bwMode="auto">
              <a:xfrm>
                <a:off x="530" y="3587"/>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ATM </a:t>
                </a:r>
                <a:r>
                  <a:rPr lang="en-US" sz="1400">
                    <a:solidFill>
                      <a:schemeClr val="bg1"/>
                    </a:solidFill>
                    <a:latin typeface="+mn-lt"/>
                    <a:ea typeface="+mn-ea"/>
                  </a:rPr>
                  <a:t>(AAL5 and Cell)</a:t>
                </a:r>
              </a:p>
            </p:txBody>
          </p:sp>
          <p:sp>
            <p:nvSpPr>
              <p:cNvPr id="1012767" name="AutoShape 31">
                <a:extLst>
                  <a:ext uri="{FF2B5EF4-FFF2-40B4-BE49-F238E27FC236}">
                    <a16:creationId xmlns:a16="http://schemas.microsoft.com/office/drawing/2014/main" id="{7A0E4A5E-ACCC-BB45-8EB6-B20FF325647C}"/>
                  </a:ext>
                </a:extLst>
              </p:cNvPr>
              <p:cNvSpPr>
                <a:spLocks noChangeArrowheads="1"/>
              </p:cNvSpPr>
              <p:nvPr/>
            </p:nvSpPr>
            <p:spPr bwMode="auto">
              <a:xfrm>
                <a:off x="530" y="3059"/>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Ethernet</a:t>
                </a:r>
              </a:p>
            </p:txBody>
          </p:sp>
          <p:sp>
            <p:nvSpPr>
              <p:cNvPr id="1012768" name="AutoShape 32">
                <a:extLst>
                  <a:ext uri="{FF2B5EF4-FFF2-40B4-BE49-F238E27FC236}">
                    <a16:creationId xmlns:a16="http://schemas.microsoft.com/office/drawing/2014/main" id="{06A1FA57-2A22-024F-AE3C-7FF9F30E5CAB}"/>
                  </a:ext>
                </a:extLst>
              </p:cNvPr>
              <p:cNvSpPr>
                <a:spLocks noChangeArrowheads="1"/>
              </p:cNvSpPr>
              <p:nvPr/>
            </p:nvSpPr>
            <p:spPr bwMode="auto">
              <a:xfrm>
                <a:off x="530" y="3845"/>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solidFill>
                      <a:schemeClr val="bg1"/>
                    </a:solidFill>
                  </a:rPr>
                  <a:t>PPP and HDLC</a:t>
                </a:r>
                <a:endParaRPr lang="en-US" altLang="nb-NO" sz="1600">
                  <a:solidFill>
                    <a:schemeClr val="bg1"/>
                  </a:solidFill>
                </a:endParaRPr>
              </a:p>
            </p:txBody>
          </p:sp>
          <p:sp>
            <p:nvSpPr>
              <p:cNvPr id="1012769" name="Line 33">
                <a:extLst>
                  <a:ext uri="{FF2B5EF4-FFF2-40B4-BE49-F238E27FC236}">
                    <a16:creationId xmlns:a16="http://schemas.microsoft.com/office/drawing/2014/main" id="{E50F8F18-0A01-BC4F-B59F-535947311D7A}"/>
                  </a:ext>
                </a:extLst>
              </p:cNvPr>
              <p:cNvSpPr>
                <a:spLocks noChangeShapeType="1"/>
              </p:cNvSpPr>
              <p:nvPr/>
            </p:nvSpPr>
            <p:spPr bwMode="auto">
              <a:xfrm flipH="1">
                <a:off x="398" y="3695"/>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70" name="Line 34">
                <a:extLst>
                  <a:ext uri="{FF2B5EF4-FFF2-40B4-BE49-F238E27FC236}">
                    <a16:creationId xmlns:a16="http://schemas.microsoft.com/office/drawing/2014/main" id="{DAF85437-30BC-6445-979A-1A77E9B4A49D}"/>
                  </a:ext>
                </a:extLst>
              </p:cNvPr>
              <p:cNvSpPr>
                <a:spLocks noChangeShapeType="1"/>
              </p:cNvSpPr>
              <p:nvPr/>
            </p:nvSpPr>
            <p:spPr bwMode="auto">
              <a:xfrm flipH="1">
                <a:off x="398" y="3178"/>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71" name="Line 35">
                <a:extLst>
                  <a:ext uri="{FF2B5EF4-FFF2-40B4-BE49-F238E27FC236}">
                    <a16:creationId xmlns:a16="http://schemas.microsoft.com/office/drawing/2014/main" id="{0FC0F3C9-0E51-E64F-BBDB-DFA5B292AB12}"/>
                  </a:ext>
                </a:extLst>
              </p:cNvPr>
              <p:cNvSpPr>
                <a:spLocks noChangeShapeType="1"/>
              </p:cNvSpPr>
              <p:nvPr/>
            </p:nvSpPr>
            <p:spPr bwMode="auto">
              <a:xfrm flipH="1">
                <a:off x="398" y="3959"/>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72" name="Line 36">
                <a:extLst>
                  <a:ext uri="{FF2B5EF4-FFF2-40B4-BE49-F238E27FC236}">
                    <a16:creationId xmlns:a16="http://schemas.microsoft.com/office/drawing/2014/main" id="{5C226E46-E527-3948-9D33-CB8482698B1F}"/>
                  </a:ext>
                </a:extLst>
              </p:cNvPr>
              <p:cNvSpPr>
                <a:spLocks noChangeShapeType="1"/>
              </p:cNvSpPr>
              <p:nvPr/>
            </p:nvSpPr>
            <p:spPr bwMode="auto">
              <a:xfrm flipH="1">
                <a:off x="394" y="3442"/>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grpSp>
        <p:grpSp>
          <p:nvGrpSpPr>
            <p:cNvPr id="112659" name="Group 37">
              <a:extLst>
                <a:ext uri="{FF2B5EF4-FFF2-40B4-BE49-F238E27FC236}">
                  <a16:creationId xmlns:a16="http://schemas.microsoft.com/office/drawing/2014/main" id="{D881F9CB-5710-3442-A558-E7F1ACFA47ED}"/>
                </a:ext>
              </a:extLst>
            </p:cNvPr>
            <p:cNvGrpSpPr>
              <a:grpSpLocks/>
            </p:cNvGrpSpPr>
            <p:nvPr/>
          </p:nvGrpSpPr>
          <p:grpSpPr bwMode="auto">
            <a:xfrm>
              <a:off x="1811" y="2500"/>
              <a:ext cx="1408" cy="1426"/>
              <a:chOff x="391" y="2644"/>
              <a:chExt cx="1224" cy="1426"/>
            </a:xfrm>
          </p:grpSpPr>
          <p:grpSp>
            <p:nvGrpSpPr>
              <p:cNvPr id="112666" name="Group 38">
                <a:extLst>
                  <a:ext uri="{FF2B5EF4-FFF2-40B4-BE49-F238E27FC236}">
                    <a16:creationId xmlns:a16="http://schemas.microsoft.com/office/drawing/2014/main" id="{49A86A3B-711E-3045-B475-77E7097EE0E9}"/>
                  </a:ext>
                </a:extLst>
              </p:cNvPr>
              <p:cNvGrpSpPr>
                <a:grpSpLocks/>
              </p:cNvGrpSpPr>
              <p:nvPr/>
            </p:nvGrpSpPr>
            <p:grpSpPr bwMode="auto">
              <a:xfrm>
                <a:off x="599" y="2644"/>
                <a:ext cx="829" cy="322"/>
                <a:chOff x="599" y="2644"/>
                <a:chExt cx="829" cy="322"/>
              </a:xfrm>
            </p:grpSpPr>
            <p:sp>
              <p:nvSpPr>
                <p:cNvPr id="1012775" name="Line 39">
                  <a:extLst>
                    <a:ext uri="{FF2B5EF4-FFF2-40B4-BE49-F238E27FC236}">
                      <a16:creationId xmlns:a16="http://schemas.microsoft.com/office/drawing/2014/main" id="{495DEB13-ECEE-3D48-98B3-369270581FC1}"/>
                    </a:ext>
                  </a:extLst>
                </p:cNvPr>
                <p:cNvSpPr>
                  <a:spLocks noChangeShapeType="1"/>
                </p:cNvSpPr>
                <p:nvPr/>
              </p:nvSpPr>
              <p:spPr bwMode="auto">
                <a:xfrm rot="16200000" flipH="1">
                  <a:off x="725" y="2748"/>
                  <a:ext cx="208" cy="0"/>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76" name="AutoShape 40">
                  <a:extLst>
                    <a:ext uri="{FF2B5EF4-FFF2-40B4-BE49-F238E27FC236}">
                      <a16:creationId xmlns:a16="http://schemas.microsoft.com/office/drawing/2014/main" id="{4F1CCFB9-A1F3-F64F-8487-68FC91954CDD}"/>
                    </a:ext>
                  </a:extLst>
                </p:cNvPr>
                <p:cNvSpPr>
                  <a:spLocks noChangeArrowheads="1"/>
                </p:cNvSpPr>
                <p:nvPr/>
              </p:nvSpPr>
              <p:spPr bwMode="auto">
                <a:xfrm>
                  <a:off x="599" y="2736"/>
                  <a:ext cx="829" cy="230"/>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rgbClr val="EFB525"/>
                      </a:solidFill>
                      <a:latin typeface="+mn-lt"/>
                      <a:ea typeface="+mn-ea"/>
                    </a:rPr>
                    <a:t>MPLS Core</a:t>
                  </a:r>
                </a:p>
              </p:txBody>
            </p:sp>
          </p:grpSp>
          <p:sp>
            <p:nvSpPr>
              <p:cNvPr id="1012777" name="Line 41">
                <a:extLst>
                  <a:ext uri="{FF2B5EF4-FFF2-40B4-BE49-F238E27FC236}">
                    <a16:creationId xmlns:a16="http://schemas.microsoft.com/office/drawing/2014/main" id="{8BBA643C-6E37-ED4C-8D51-96EBF77D3854}"/>
                  </a:ext>
                </a:extLst>
              </p:cNvPr>
              <p:cNvSpPr>
                <a:spLocks noChangeShapeType="1"/>
              </p:cNvSpPr>
              <p:nvPr/>
            </p:nvSpPr>
            <p:spPr bwMode="auto">
              <a:xfrm>
                <a:off x="391" y="2644"/>
                <a:ext cx="6" cy="1321"/>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cxnSp>
            <p:nvCxnSpPr>
              <p:cNvPr id="112668" name="AutoShape 42">
                <a:extLst>
                  <a:ext uri="{FF2B5EF4-FFF2-40B4-BE49-F238E27FC236}">
                    <a16:creationId xmlns:a16="http://schemas.microsoft.com/office/drawing/2014/main" id="{B6107120-21B4-9243-8F83-D932FB314208}"/>
                  </a:ext>
                </a:extLst>
              </p:cNvPr>
              <p:cNvCxnSpPr>
                <a:cxnSpLocks noChangeShapeType="1"/>
              </p:cNvCxnSpPr>
              <p:nvPr/>
            </p:nvCxnSpPr>
            <p:spPr bwMode="auto">
              <a:xfrm rot="10800000" flipV="1">
                <a:off x="501" y="3676"/>
                <a:ext cx="339" cy="126"/>
              </a:xfrm>
              <a:prstGeom prst="bentConnector3">
                <a:avLst>
                  <a:gd name="adj1" fmla="val 49852"/>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miter lim="800000"/>
                    <a:headEnd/>
                    <a:tailEnd type="triangle" w="med" len="med"/>
                  </a14:hiddenLine>
                </a:ext>
              </a:extLst>
            </p:spPr>
          </p:cxnSp>
          <p:sp>
            <p:nvSpPr>
              <p:cNvPr id="1012779" name="AutoShape 43">
                <a:extLst>
                  <a:ext uri="{FF2B5EF4-FFF2-40B4-BE49-F238E27FC236}">
                    <a16:creationId xmlns:a16="http://schemas.microsoft.com/office/drawing/2014/main" id="{422C82EF-AF75-1F48-BF2D-DC3C42456172}"/>
                  </a:ext>
                </a:extLst>
              </p:cNvPr>
              <p:cNvSpPr>
                <a:spLocks noChangeArrowheads="1"/>
              </p:cNvSpPr>
              <p:nvPr/>
            </p:nvSpPr>
            <p:spPr bwMode="auto">
              <a:xfrm>
                <a:off x="530" y="3329"/>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Frame Relay</a:t>
                </a:r>
              </a:p>
            </p:txBody>
          </p:sp>
          <p:sp>
            <p:nvSpPr>
              <p:cNvPr id="1012780" name="AutoShape 44">
                <a:extLst>
                  <a:ext uri="{FF2B5EF4-FFF2-40B4-BE49-F238E27FC236}">
                    <a16:creationId xmlns:a16="http://schemas.microsoft.com/office/drawing/2014/main" id="{3A6DAD7E-1496-0E4F-B4F0-0EB026BC7E48}"/>
                  </a:ext>
                </a:extLst>
              </p:cNvPr>
              <p:cNvSpPr>
                <a:spLocks noChangeArrowheads="1"/>
              </p:cNvSpPr>
              <p:nvPr/>
            </p:nvSpPr>
            <p:spPr bwMode="auto">
              <a:xfrm>
                <a:off x="530" y="3587"/>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ATM </a:t>
                </a:r>
                <a:r>
                  <a:rPr lang="en-US" sz="1400">
                    <a:solidFill>
                      <a:schemeClr val="bg1"/>
                    </a:solidFill>
                    <a:latin typeface="+mn-lt"/>
                    <a:ea typeface="+mn-ea"/>
                  </a:rPr>
                  <a:t>(AAL5 and Cell)</a:t>
                </a:r>
              </a:p>
            </p:txBody>
          </p:sp>
          <p:sp>
            <p:nvSpPr>
              <p:cNvPr id="1012781" name="AutoShape 45">
                <a:extLst>
                  <a:ext uri="{FF2B5EF4-FFF2-40B4-BE49-F238E27FC236}">
                    <a16:creationId xmlns:a16="http://schemas.microsoft.com/office/drawing/2014/main" id="{F5E08342-6A70-7D40-96B7-AF885E555F7F}"/>
                  </a:ext>
                </a:extLst>
              </p:cNvPr>
              <p:cNvSpPr>
                <a:spLocks noChangeArrowheads="1"/>
              </p:cNvSpPr>
              <p:nvPr/>
            </p:nvSpPr>
            <p:spPr bwMode="auto">
              <a:xfrm>
                <a:off x="530" y="3059"/>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Ethernet</a:t>
                </a:r>
              </a:p>
            </p:txBody>
          </p:sp>
          <p:sp>
            <p:nvSpPr>
              <p:cNvPr id="1012782" name="AutoShape 46">
                <a:extLst>
                  <a:ext uri="{FF2B5EF4-FFF2-40B4-BE49-F238E27FC236}">
                    <a16:creationId xmlns:a16="http://schemas.microsoft.com/office/drawing/2014/main" id="{3C25FF16-AE44-6547-A185-675C4248C1CB}"/>
                  </a:ext>
                </a:extLst>
              </p:cNvPr>
              <p:cNvSpPr>
                <a:spLocks noChangeArrowheads="1"/>
              </p:cNvSpPr>
              <p:nvPr/>
            </p:nvSpPr>
            <p:spPr bwMode="auto">
              <a:xfrm>
                <a:off x="530" y="3845"/>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solidFill>
                      <a:schemeClr val="bg1"/>
                    </a:solidFill>
                  </a:rPr>
                  <a:t>PPP and HDLC</a:t>
                </a:r>
                <a:endParaRPr lang="en-US" altLang="nb-NO" sz="1600">
                  <a:solidFill>
                    <a:schemeClr val="bg1"/>
                  </a:solidFill>
                </a:endParaRPr>
              </a:p>
            </p:txBody>
          </p:sp>
          <p:sp>
            <p:nvSpPr>
              <p:cNvPr id="1012783" name="Line 47">
                <a:extLst>
                  <a:ext uri="{FF2B5EF4-FFF2-40B4-BE49-F238E27FC236}">
                    <a16:creationId xmlns:a16="http://schemas.microsoft.com/office/drawing/2014/main" id="{29A00FAA-0796-4548-A48C-949E16A05885}"/>
                  </a:ext>
                </a:extLst>
              </p:cNvPr>
              <p:cNvSpPr>
                <a:spLocks noChangeShapeType="1"/>
              </p:cNvSpPr>
              <p:nvPr/>
            </p:nvSpPr>
            <p:spPr bwMode="auto">
              <a:xfrm flipH="1">
                <a:off x="398" y="3695"/>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84" name="Line 48">
                <a:extLst>
                  <a:ext uri="{FF2B5EF4-FFF2-40B4-BE49-F238E27FC236}">
                    <a16:creationId xmlns:a16="http://schemas.microsoft.com/office/drawing/2014/main" id="{0512D570-6B61-074B-8A61-AF1BAF4315C0}"/>
                  </a:ext>
                </a:extLst>
              </p:cNvPr>
              <p:cNvSpPr>
                <a:spLocks noChangeShapeType="1"/>
              </p:cNvSpPr>
              <p:nvPr/>
            </p:nvSpPr>
            <p:spPr bwMode="auto">
              <a:xfrm flipH="1">
                <a:off x="398" y="3178"/>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85" name="Line 49">
                <a:extLst>
                  <a:ext uri="{FF2B5EF4-FFF2-40B4-BE49-F238E27FC236}">
                    <a16:creationId xmlns:a16="http://schemas.microsoft.com/office/drawing/2014/main" id="{3511EE4B-07C7-124C-89BF-5C284CB136E8}"/>
                  </a:ext>
                </a:extLst>
              </p:cNvPr>
              <p:cNvSpPr>
                <a:spLocks noChangeShapeType="1"/>
              </p:cNvSpPr>
              <p:nvPr/>
            </p:nvSpPr>
            <p:spPr bwMode="auto">
              <a:xfrm flipH="1">
                <a:off x="398" y="3959"/>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86" name="Line 50">
                <a:extLst>
                  <a:ext uri="{FF2B5EF4-FFF2-40B4-BE49-F238E27FC236}">
                    <a16:creationId xmlns:a16="http://schemas.microsoft.com/office/drawing/2014/main" id="{5F25E908-7B0C-E549-B044-014C627F9D12}"/>
                  </a:ext>
                </a:extLst>
              </p:cNvPr>
              <p:cNvSpPr>
                <a:spLocks noChangeShapeType="1"/>
              </p:cNvSpPr>
              <p:nvPr/>
            </p:nvSpPr>
            <p:spPr bwMode="auto">
              <a:xfrm flipH="1">
                <a:off x="394" y="3442"/>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grpSp>
        <p:grpSp>
          <p:nvGrpSpPr>
            <p:cNvPr id="112660" name="Group 51">
              <a:extLst>
                <a:ext uri="{FF2B5EF4-FFF2-40B4-BE49-F238E27FC236}">
                  <a16:creationId xmlns:a16="http://schemas.microsoft.com/office/drawing/2014/main" id="{567E1358-A8CE-2E42-A9E4-FAC69A9A73AF}"/>
                </a:ext>
              </a:extLst>
            </p:cNvPr>
            <p:cNvGrpSpPr>
              <a:grpSpLocks/>
            </p:cNvGrpSpPr>
            <p:nvPr/>
          </p:nvGrpSpPr>
          <p:grpSpPr bwMode="auto">
            <a:xfrm>
              <a:off x="3934" y="1878"/>
              <a:ext cx="829" cy="322"/>
              <a:chOff x="599" y="2644"/>
              <a:chExt cx="829" cy="322"/>
            </a:xfrm>
          </p:grpSpPr>
          <p:sp>
            <p:nvSpPr>
              <p:cNvPr id="1012788" name="Line 52">
                <a:extLst>
                  <a:ext uri="{FF2B5EF4-FFF2-40B4-BE49-F238E27FC236}">
                    <a16:creationId xmlns:a16="http://schemas.microsoft.com/office/drawing/2014/main" id="{89B1BF2E-F1BD-264D-A0DF-DD218F73D65C}"/>
                  </a:ext>
                </a:extLst>
              </p:cNvPr>
              <p:cNvSpPr>
                <a:spLocks noChangeShapeType="1"/>
              </p:cNvSpPr>
              <p:nvPr/>
            </p:nvSpPr>
            <p:spPr bwMode="auto">
              <a:xfrm rot="16200000" flipH="1">
                <a:off x="726" y="2748"/>
                <a:ext cx="208" cy="0"/>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89" name="AutoShape 53">
                <a:extLst>
                  <a:ext uri="{FF2B5EF4-FFF2-40B4-BE49-F238E27FC236}">
                    <a16:creationId xmlns:a16="http://schemas.microsoft.com/office/drawing/2014/main" id="{250905C6-9EAC-3E43-AEC1-4148483E0704}"/>
                  </a:ext>
                </a:extLst>
              </p:cNvPr>
              <p:cNvSpPr>
                <a:spLocks noChangeArrowheads="1"/>
              </p:cNvSpPr>
              <p:nvPr/>
            </p:nvSpPr>
            <p:spPr bwMode="auto">
              <a:xfrm>
                <a:off x="599" y="2736"/>
                <a:ext cx="829" cy="230"/>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rgbClr val="EFB525"/>
                    </a:solidFill>
                    <a:latin typeface="+mn-lt"/>
                    <a:ea typeface="+mn-ea"/>
                  </a:rPr>
                  <a:t>MPLS Core</a:t>
                </a:r>
              </a:p>
            </p:txBody>
          </p:sp>
        </p:grpSp>
        <p:sp>
          <p:nvSpPr>
            <p:cNvPr id="1012790" name="Line 54">
              <a:extLst>
                <a:ext uri="{FF2B5EF4-FFF2-40B4-BE49-F238E27FC236}">
                  <a16:creationId xmlns:a16="http://schemas.microsoft.com/office/drawing/2014/main" id="{E32FB0CF-702F-5E4C-8475-78F2F48452AC}"/>
                </a:ext>
              </a:extLst>
            </p:cNvPr>
            <p:cNvSpPr>
              <a:spLocks noChangeShapeType="1"/>
            </p:cNvSpPr>
            <p:nvPr/>
          </p:nvSpPr>
          <p:spPr bwMode="auto">
            <a:xfrm>
              <a:off x="3726" y="1878"/>
              <a:ext cx="2" cy="530"/>
            </a:xfrm>
            <a:prstGeom prst="line">
              <a:avLst/>
            </a:prstGeom>
            <a:noFill/>
            <a:ln w="28575">
              <a:solidFill>
                <a:schemeClr val="hlink"/>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sp>
          <p:nvSpPr>
            <p:cNvPr id="1012791" name="AutoShape 55">
              <a:extLst>
                <a:ext uri="{FF2B5EF4-FFF2-40B4-BE49-F238E27FC236}">
                  <a16:creationId xmlns:a16="http://schemas.microsoft.com/office/drawing/2014/main" id="{E3E8A173-ED36-4F4F-9546-8DCE2D89301E}"/>
                </a:ext>
              </a:extLst>
            </p:cNvPr>
            <p:cNvSpPr>
              <a:spLocks noChangeArrowheads="1"/>
            </p:cNvSpPr>
            <p:nvPr/>
          </p:nvSpPr>
          <p:spPr bwMode="auto">
            <a:xfrm>
              <a:off x="3865" y="2293"/>
              <a:ext cx="1085" cy="225"/>
            </a:xfrm>
            <a:prstGeom prst="bevel">
              <a:avLst>
                <a:gd name="adj" fmla="val 7019"/>
              </a:avLst>
            </a:prstGeom>
            <a:solidFill>
              <a:schemeClr val="hlink"/>
            </a:solidFill>
            <a:ln>
              <a:noFill/>
            </a:ln>
            <a:effectLst>
              <a:outerShdw dist="35921" dir="2700000" algn="ctr" rotWithShape="0">
                <a:schemeClr val="bg2"/>
              </a:outerShdw>
            </a:effectLst>
            <a:extLst>
              <a:ext uri="{91240B29-F687-4F45-9708-019B960494DF}">
                <a14:hiddenLine xmlns:a14="http://schemas.microsoft.com/office/drawing/2010/main" w="9525">
                  <a:solidFill>
                    <a:srgbClr val="000000"/>
                  </a:solidFill>
                  <a:miter lim="800000"/>
                  <a:headEnd/>
                  <a:tailEnd/>
                </a14:hiddenLine>
              </a:ext>
            </a:extLst>
          </p:spPr>
          <p:txBody>
            <a:bodyPr wrap="none" lIns="73025" tIns="36512" rIns="73025" bIns="36512" anchor="ctr"/>
            <a:lstStyle/>
            <a:p>
              <a:pPr algn="ctr" eaLnBrk="0" fontAlgn="auto" hangingPunct="0">
                <a:lnSpc>
                  <a:spcPct val="90000"/>
                </a:lnSpc>
                <a:spcBef>
                  <a:spcPts val="0"/>
                </a:spcBef>
                <a:spcAft>
                  <a:spcPts val="0"/>
                </a:spcAft>
                <a:defRPr/>
              </a:pPr>
              <a:r>
                <a:rPr lang="en-US" sz="1600" b="1">
                  <a:solidFill>
                    <a:schemeClr val="bg1"/>
                  </a:solidFill>
                  <a:latin typeface="+mn-lt"/>
                  <a:ea typeface="+mn-ea"/>
                </a:rPr>
                <a:t>Ethernet</a:t>
              </a:r>
            </a:p>
          </p:txBody>
        </p:sp>
        <p:sp>
          <p:nvSpPr>
            <p:cNvPr id="1012792" name="Line 56">
              <a:extLst>
                <a:ext uri="{FF2B5EF4-FFF2-40B4-BE49-F238E27FC236}">
                  <a16:creationId xmlns:a16="http://schemas.microsoft.com/office/drawing/2014/main" id="{8A4968C0-0275-9643-B259-1A2782199213}"/>
                </a:ext>
              </a:extLst>
            </p:cNvPr>
            <p:cNvSpPr>
              <a:spLocks noChangeShapeType="1"/>
            </p:cNvSpPr>
            <p:nvPr/>
          </p:nvSpPr>
          <p:spPr bwMode="auto">
            <a:xfrm flipH="1">
              <a:off x="3733" y="2412"/>
              <a:ext cx="127" cy="1"/>
            </a:xfrm>
            <a:prstGeom prst="line">
              <a:avLst/>
            </a:prstGeom>
            <a:noFill/>
            <a:ln w="28575">
              <a:solidFill>
                <a:schemeClr val="hlink"/>
              </a:solidFill>
              <a:round/>
              <a:headEnd type="triangle" w="med" len="me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wrap="none" lIns="73025" tIns="36512" rIns="73025" bIns="36512" anchor="ctr"/>
            <a:lstStyle/>
            <a:p>
              <a:endParaRPr lang="en-US"/>
            </a:p>
          </p:txBody>
        </p:sp>
      </p:grpSp>
      <p:sp>
        <p:nvSpPr>
          <p:cNvPr id="112645" name="Rectangle 59">
            <a:extLst>
              <a:ext uri="{FF2B5EF4-FFF2-40B4-BE49-F238E27FC236}">
                <a16:creationId xmlns:a16="http://schemas.microsoft.com/office/drawing/2014/main" id="{9CDBA1B7-1EEA-EB44-8D95-E109C15068C1}"/>
              </a:ext>
            </a:extLst>
          </p:cNvPr>
          <p:cNvSpPr>
            <a:spLocks noChangeArrowheads="1"/>
          </p:cNvSpPr>
          <p:nvPr/>
        </p:nvSpPr>
        <p:spPr bwMode="auto">
          <a:xfrm>
            <a:off x="5410200" y="5897563"/>
            <a:ext cx="2971800" cy="274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0962" tIns="41275" rIns="80962" bIns="41275" anchor="b">
            <a:spAutoFit/>
          </a:bodyPr>
          <a:lstStyle>
            <a:lvl1pPr defTabSz="804863"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04863"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400" b="1"/>
              <a:t>Any Transport over MPLS: AToM</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4690" name="Object 2">
            <a:extLst>
              <a:ext uri="{FF2B5EF4-FFF2-40B4-BE49-F238E27FC236}">
                <a16:creationId xmlns:a16="http://schemas.microsoft.com/office/drawing/2014/main" id="{395C6790-326E-FD4F-99E4-527E41007694}"/>
              </a:ext>
            </a:extLst>
          </p:cNvPr>
          <p:cNvGraphicFramePr>
            <a:graphicFrameLocks noChangeAspect="1"/>
          </p:cNvGraphicFramePr>
          <p:nvPr/>
        </p:nvGraphicFramePr>
        <p:xfrm>
          <a:off x="1524000" y="2135188"/>
          <a:ext cx="6197600" cy="4176712"/>
        </p:xfrm>
        <a:graphic>
          <a:graphicData uri="http://schemas.openxmlformats.org/presentationml/2006/ole">
            <mc:AlternateContent xmlns:mc="http://schemas.openxmlformats.org/markup-compatibility/2006">
              <mc:Choice xmlns:v="urn:schemas-microsoft-com:vml" Requires="v">
                <p:oleObj spid="_x0000_s114795" name="Visio" r:id="rId4" imgW="2247900" imgH="1511300" progId="">
                  <p:embed/>
                </p:oleObj>
              </mc:Choice>
              <mc:Fallback>
                <p:oleObj name="Visio" r:id="rId4" imgW="2247900" imgH="1511300" progId="">
                  <p:embed/>
                  <p:pic>
                    <p:nvPicPr>
                      <p:cNvPr id="0" name="Object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2135188"/>
                        <a:ext cx="6197600" cy="4176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14691" name="Rectangle 49">
            <a:extLst>
              <a:ext uri="{FF2B5EF4-FFF2-40B4-BE49-F238E27FC236}">
                <a16:creationId xmlns:a16="http://schemas.microsoft.com/office/drawing/2014/main" id="{11BA4005-6476-8746-9CBE-411388C79340}"/>
              </a:ext>
            </a:extLst>
          </p:cNvPr>
          <p:cNvSpPr>
            <a:spLocks noGrp="1" noChangeArrowheads="1"/>
          </p:cNvSpPr>
          <p:nvPr>
            <p:ph type="title"/>
          </p:nvPr>
        </p:nvSpPr>
        <p:spPr/>
        <p:txBody>
          <a:bodyPr/>
          <a:lstStyle/>
          <a:p>
            <a:pPr eaLnBrk="1" hangingPunct="1"/>
            <a:r>
              <a:rPr lang="en-US" altLang="nb-NO"/>
              <a:t>Layer-2 VPN Overview</a:t>
            </a:r>
          </a:p>
        </p:txBody>
      </p:sp>
      <p:sp>
        <p:nvSpPr>
          <p:cNvPr id="114692" name="Rectangle 54">
            <a:extLst>
              <a:ext uri="{FF2B5EF4-FFF2-40B4-BE49-F238E27FC236}">
                <a16:creationId xmlns:a16="http://schemas.microsoft.com/office/drawing/2014/main" id="{22D574E0-8AF2-5B4A-B122-9B9E8C91907E}"/>
              </a:ext>
            </a:extLst>
          </p:cNvPr>
          <p:cNvSpPr>
            <a:spLocks noGrp="1" noChangeArrowheads="1"/>
          </p:cNvSpPr>
          <p:nvPr>
            <p:ph type="body" idx="1"/>
          </p:nvPr>
        </p:nvSpPr>
        <p:spPr>
          <a:xfrm>
            <a:off x="655638" y="1295400"/>
            <a:ext cx="5059362" cy="1828800"/>
          </a:xfrm>
        </p:spPr>
        <p:txBody>
          <a:bodyPr/>
          <a:lstStyle/>
          <a:p>
            <a:pPr eaLnBrk="1" hangingPunct="1"/>
            <a:r>
              <a:rPr lang="en-GB" altLang="nb-NO"/>
              <a:t>Enables transport of any Layer-2 traffic over MPLS network</a:t>
            </a:r>
          </a:p>
          <a:p>
            <a:pPr lvl="1" indent="0" eaLnBrk="1" hangingPunct="1"/>
            <a:r>
              <a:rPr lang="en-GB" altLang="nb-NO">
                <a:ea typeface="ＭＳ Ｐゴシック" panose="020B0600070205080204" pitchFamily="34" charset="-128"/>
              </a:rPr>
              <a:t>Includes label encapsulation </a:t>
            </a:r>
            <a:br>
              <a:rPr lang="en-GB" altLang="nb-NO">
                <a:ea typeface="ＭＳ Ｐゴシック" panose="020B0600070205080204" pitchFamily="34" charset="-128"/>
              </a:rPr>
            </a:br>
            <a:r>
              <a:rPr lang="en-GB" altLang="nb-NO">
                <a:ea typeface="ＭＳ Ｐゴシック" panose="020B0600070205080204" pitchFamily="34" charset="-128"/>
              </a:rPr>
              <a:t>and translation</a:t>
            </a:r>
          </a:p>
        </p:txBody>
      </p:sp>
      <p:sp>
        <p:nvSpPr>
          <p:cNvPr id="114693" name="Text Box 26">
            <a:extLst>
              <a:ext uri="{FF2B5EF4-FFF2-40B4-BE49-F238E27FC236}">
                <a16:creationId xmlns:a16="http://schemas.microsoft.com/office/drawing/2014/main" id="{044778D7-1331-6940-93EE-0876001315C2}"/>
              </a:ext>
            </a:extLst>
          </p:cNvPr>
          <p:cNvSpPr txBox="1">
            <a:spLocks noChangeArrowheads="1"/>
          </p:cNvSpPr>
          <p:nvPr/>
        </p:nvSpPr>
        <p:spPr bwMode="auto">
          <a:xfrm>
            <a:off x="3462338" y="6159500"/>
            <a:ext cx="128746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nb-NO" sz="1600" b="1"/>
              <a:t>Ethernet</a:t>
            </a:r>
          </a:p>
        </p:txBody>
      </p:sp>
      <p:sp>
        <p:nvSpPr>
          <p:cNvPr id="114694" name="Text Box 27">
            <a:extLst>
              <a:ext uri="{FF2B5EF4-FFF2-40B4-BE49-F238E27FC236}">
                <a16:creationId xmlns:a16="http://schemas.microsoft.com/office/drawing/2014/main" id="{A8CF2975-43F5-704C-A864-AF432185ED7E}"/>
              </a:ext>
            </a:extLst>
          </p:cNvPr>
          <p:cNvSpPr txBox="1">
            <a:spLocks noChangeArrowheads="1"/>
          </p:cNvSpPr>
          <p:nvPr/>
        </p:nvSpPr>
        <p:spPr bwMode="auto">
          <a:xfrm>
            <a:off x="1158875" y="5222875"/>
            <a:ext cx="1096963"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nb-NO" sz="1600" b="1"/>
              <a:t>ATM</a:t>
            </a:r>
          </a:p>
        </p:txBody>
      </p:sp>
      <p:sp>
        <p:nvSpPr>
          <p:cNvPr id="114695" name="Text Box 28">
            <a:extLst>
              <a:ext uri="{FF2B5EF4-FFF2-40B4-BE49-F238E27FC236}">
                <a16:creationId xmlns:a16="http://schemas.microsoft.com/office/drawing/2014/main" id="{40BFB39C-188F-C34A-A117-E395A9E43CC6}"/>
              </a:ext>
            </a:extLst>
          </p:cNvPr>
          <p:cNvSpPr txBox="1">
            <a:spLocks noChangeArrowheads="1"/>
          </p:cNvSpPr>
          <p:nvPr/>
        </p:nvSpPr>
        <p:spPr bwMode="auto">
          <a:xfrm>
            <a:off x="5062538" y="5905500"/>
            <a:ext cx="109696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nb-NO" sz="1600" b="1"/>
              <a:t>HDLC</a:t>
            </a:r>
          </a:p>
        </p:txBody>
      </p:sp>
      <p:sp>
        <p:nvSpPr>
          <p:cNvPr id="114696" name="Text Box 29">
            <a:extLst>
              <a:ext uri="{FF2B5EF4-FFF2-40B4-BE49-F238E27FC236}">
                <a16:creationId xmlns:a16="http://schemas.microsoft.com/office/drawing/2014/main" id="{79DAE775-EC22-2E48-8E40-E9BA674144C2}"/>
              </a:ext>
            </a:extLst>
          </p:cNvPr>
          <p:cNvSpPr txBox="1">
            <a:spLocks noChangeArrowheads="1"/>
          </p:cNvSpPr>
          <p:nvPr/>
        </p:nvSpPr>
        <p:spPr bwMode="auto">
          <a:xfrm>
            <a:off x="2220913" y="5975350"/>
            <a:ext cx="1096962"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nb-NO" sz="1600" b="1"/>
              <a:t>PPP</a:t>
            </a:r>
          </a:p>
        </p:txBody>
      </p:sp>
      <p:sp>
        <p:nvSpPr>
          <p:cNvPr id="114697" name="Text Box 30">
            <a:extLst>
              <a:ext uri="{FF2B5EF4-FFF2-40B4-BE49-F238E27FC236}">
                <a16:creationId xmlns:a16="http://schemas.microsoft.com/office/drawing/2014/main" id="{276A030B-C8F0-7749-9098-C05305473588}"/>
              </a:ext>
            </a:extLst>
          </p:cNvPr>
          <p:cNvSpPr txBox="1">
            <a:spLocks noChangeArrowheads="1"/>
          </p:cNvSpPr>
          <p:nvPr/>
        </p:nvSpPr>
        <p:spPr bwMode="auto">
          <a:xfrm>
            <a:off x="6003925" y="5100638"/>
            <a:ext cx="523875" cy="317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nb-NO" sz="1600" b="1"/>
              <a:t>FR</a:t>
            </a:r>
          </a:p>
        </p:txBody>
      </p:sp>
      <p:sp>
        <p:nvSpPr>
          <p:cNvPr id="114698" name="Text Box 31">
            <a:extLst>
              <a:ext uri="{FF2B5EF4-FFF2-40B4-BE49-F238E27FC236}">
                <a16:creationId xmlns:a16="http://schemas.microsoft.com/office/drawing/2014/main" id="{F949DBF3-3C81-0B40-97F3-E709563C310B}"/>
              </a:ext>
            </a:extLst>
          </p:cNvPr>
          <p:cNvSpPr txBox="1">
            <a:spLocks noChangeArrowheads="1"/>
          </p:cNvSpPr>
          <p:nvPr/>
        </p:nvSpPr>
        <p:spPr bwMode="auto">
          <a:xfrm>
            <a:off x="6932613" y="4284663"/>
            <a:ext cx="1628775"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800" b="1">
                <a:solidFill>
                  <a:srgbClr val="FF6600"/>
                </a:solidFill>
              </a:rPr>
              <a:t>Pseudo Wire</a:t>
            </a:r>
            <a:endParaRPr lang="en-US" altLang="nb-NO" sz="1800" i="1">
              <a:solidFill>
                <a:srgbClr val="FF6600"/>
              </a:solidFill>
            </a:endParaRPr>
          </a:p>
        </p:txBody>
      </p:sp>
      <p:sp>
        <p:nvSpPr>
          <p:cNvPr id="114699" name="Text Box 32">
            <a:extLst>
              <a:ext uri="{FF2B5EF4-FFF2-40B4-BE49-F238E27FC236}">
                <a16:creationId xmlns:a16="http://schemas.microsoft.com/office/drawing/2014/main" id="{56F31EED-F6E3-7946-8AC9-80906E9C68F2}"/>
              </a:ext>
            </a:extLst>
          </p:cNvPr>
          <p:cNvSpPr txBox="1">
            <a:spLocks noChangeArrowheads="1"/>
          </p:cNvSpPr>
          <p:nvPr/>
        </p:nvSpPr>
        <p:spPr bwMode="auto">
          <a:xfrm>
            <a:off x="3836988" y="2882900"/>
            <a:ext cx="1411287"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600" b="1"/>
              <a:t>SP </a:t>
            </a:r>
            <a:br>
              <a:rPr lang="en-US" altLang="nb-NO" sz="1600" b="1"/>
            </a:br>
            <a:r>
              <a:rPr lang="en-US" altLang="nb-NO" sz="1600" b="1"/>
              <a:t>Network</a:t>
            </a:r>
          </a:p>
        </p:txBody>
      </p:sp>
      <p:sp>
        <p:nvSpPr>
          <p:cNvPr id="114700" name="Text Box 34">
            <a:extLst>
              <a:ext uri="{FF2B5EF4-FFF2-40B4-BE49-F238E27FC236}">
                <a16:creationId xmlns:a16="http://schemas.microsoft.com/office/drawing/2014/main" id="{572A6265-52C7-ED47-8810-64197D5CDF00}"/>
              </a:ext>
            </a:extLst>
          </p:cNvPr>
          <p:cNvSpPr txBox="1">
            <a:spLocks noChangeArrowheads="1"/>
          </p:cNvSpPr>
          <p:nvPr/>
        </p:nvSpPr>
        <p:spPr bwMode="auto">
          <a:xfrm>
            <a:off x="6646863" y="1676400"/>
            <a:ext cx="1985962"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600" b="1"/>
              <a:t>SP </a:t>
            </a:r>
            <a:br>
              <a:rPr lang="en-US" altLang="nb-NO" sz="1600" b="1"/>
            </a:br>
            <a:r>
              <a:rPr lang="en-US" altLang="nb-NO" sz="1600" b="1"/>
              <a:t>Interconnection</a:t>
            </a:r>
          </a:p>
        </p:txBody>
      </p:sp>
      <p:sp>
        <p:nvSpPr>
          <p:cNvPr id="114701" name="Text Box 35">
            <a:extLst>
              <a:ext uri="{FF2B5EF4-FFF2-40B4-BE49-F238E27FC236}">
                <a16:creationId xmlns:a16="http://schemas.microsoft.com/office/drawing/2014/main" id="{293FB141-C622-A446-BC42-FDC369392F3C}"/>
              </a:ext>
            </a:extLst>
          </p:cNvPr>
          <p:cNvSpPr txBox="1">
            <a:spLocks noChangeArrowheads="1"/>
          </p:cNvSpPr>
          <p:nvPr/>
        </p:nvSpPr>
        <p:spPr bwMode="auto">
          <a:xfrm>
            <a:off x="4227513" y="2287588"/>
            <a:ext cx="1468437" cy="2936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lnSpc>
                <a:spcPct val="90000"/>
              </a:lnSpc>
            </a:pPr>
            <a:r>
              <a:rPr lang="en-US" altLang="nb-NO" sz="1600" b="1"/>
              <a:t>PE Router</a:t>
            </a:r>
          </a:p>
        </p:txBody>
      </p:sp>
      <p:sp>
        <p:nvSpPr>
          <p:cNvPr id="114702" name="Freeform 37">
            <a:extLst>
              <a:ext uri="{FF2B5EF4-FFF2-40B4-BE49-F238E27FC236}">
                <a16:creationId xmlns:a16="http://schemas.microsoft.com/office/drawing/2014/main" id="{30C8D403-93BF-8F45-A78E-379BDE8AA7AF}"/>
              </a:ext>
            </a:extLst>
          </p:cNvPr>
          <p:cNvSpPr>
            <a:spLocks/>
          </p:cNvSpPr>
          <p:nvPr/>
        </p:nvSpPr>
        <p:spPr bwMode="auto">
          <a:xfrm>
            <a:off x="5399088" y="3609975"/>
            <a:ext cx="1516062" cy="833438"/>
          </a:xfrm>
          <a:custGeom>
            <a:avLst/>
            <a:gdLst>
              <a:gd name="T0" fmla="*/ 1516062 w 955"/>
              <a:gd name="T1" fmla="*/ 833438 h 525"/>
              <a:gd name="T2" fmla="*/ 1038225 w 955"/>
              <a:gd name="T3" fmla="*/ 628650 h 525"/>
              <a:gd name="T4" fmla="*/ 765175 w 955"/>
              <a:gd name="T5" fmla="*/ 219075 h 525"/>
              <a:gd name="T6" fmla="*/ 231775 w 955"/>
              <a:gd name="T7" fmla="*/ 369888 h 525"/>
              <a:gd name="T8" fmla="*/ 0 w 955"/>
              <a:gd name="T9" fmla="*/ 0 h 525"/>
              <a:gd name="T10" fmla="*/ 0 60000 65536"/>
              <a:gd name="T11" fmla="*/ 0 60000 65536"/>
              <a:gd name="T12" fmla="*/ 0 60000 65536"/>
              <a:gd name="T13" fmla="*/ 0 60000 65536"/>
              <a:gd name="T14" fmla="*/ 0 60000 65536"/>
              <a:gd name="T15" fmla="*/ 0 w 955"/>
              <a:gd name="T16" fmla="*/ 0 h 525"/>
              <a:gd name="T17" fmla="*/ 955 w 955"/>
              <a:gd name="T18" fmla="*/ 525 h 525"/>
            </a:gdLst>
            <a:ahLst/>
            <a:cxnLst>
              <a:cxn ang="T10">
                <a:pos x="T0" y="T1"/>
              </a:cxn>
              <a:cxn ang="T11">
                <a:pos x="T2" y="T3"/>
              </a:cxn>
              <a:cxn ang="T12">
                <a:pos x="T4" y="T5"/>
              </a:cxn>
              <a:cxn ang="T13">
                <a:pos x="T6" y="T7"/>
              </a:cxn>
              <a:cxn ang="T14">
                <a:pos x="T8" y="T9"/>
              </a:cxn>
            </a:cxnLst>
            <a:rect l="T15" t="T16" r="T17" b="T18"/>
            <a:pathLst>
              <a:path w="955" h="525">
                <a:moveTo>
                  <a:pt x="955" y="525"/>
                </a:moveTo>
                <a:cubicBezTo>
                  <a:pt x="906" y="503"/>
                  <a:pt x="733" y="461"/>
                  <a:pt x="654" y="396"/>
                </a:cubicBezTo>
                <a:cubicBezTo>
                  <a:pt x="575" y="331"/>
                  <a:pt x="567" y="165"/>
                  <a:pt x="482" y="138"/>
                </a:cubicBezTo>
                <a:cubicBezTo>
                  <a:pt x="397" y="111"/>
                  <a:pt x="226" y="256"/>
                  <a:pt x="146" y="233"/>
                </a:cubicBezTo>
                <a:cubicBezTo>
                  <a:pt x="66" y="210"/>
                  <a:pt x="30" y="49"/>
                  <a:pt x="0" y="0"/>
                </a:cubicBezTo>
              </a:path>
            </a:pathLst>
          </a:custGeom>
          <a:noFill/>
          <a:ln w="28575">
            <a:solidFill>
              <a:srgbClr val="FF6600"/>
            </a:solidFill>
            <a:round/>
            <a:headEnd/>
            <a:tailEnd type="triangle" w="lg" len="lg"/>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14703" name="Freeform 38">
            <a:extLst>
              <a:ext uri="{FF2B5EF4-FFF2-40B4-BE49-F238E27FC236}">
                <a16:creationId xmlns:a16="http://schemas.microsoft.com/office/drawing/2014/main" id="{DBC2FEE5-CAF5-3F45-AF21-5E64967A3BD0}"/>
              </a:ext>
            </a:extLst>
          </p:cNvPr>
          <p:cNvSpPr>
            <a:spLocks/>
          </p:cNvSpPr>
          <p:nvPr/>
        </p:nvSpPr>
        <p:spPr bwMode="auto">
          <a:xfrm>
            <a:off x="5795963" y="5316538"/>
            <a:ext cx="1350962" cy="473075"/>
          </a:xfrm>
          <a:custGeom>
            <a:avLst/>
            <a:gdLst>
              <a:gd name="T0" fmla="*/ 1350962 w 851"/>
              <a:gd name="T1" fmla="*/ 0 h 298"/>
              <a:gd name="T2" fmla="*/ 936625 w 851"/>
              <a:gd name="T3" fmla="*/ 139700 h 298"/>
              <a:gd name="T4" fmla="*/ 711200 w 851"/>
              <a:gd name="T5" fmla="*/ 447675 h 298"/>
              <a:gd name="T6" fmla="*/ 304800 w 851"/>
              <a:gd name="T7" fmla="*/ 288925 h 298"/>
              <a:gd name="T8" fmla="*/ 0 w 851"/>
              <a:gd name="T9" fmla="*/ 177800 h 298"/>
              <a:gd name="T10" fmla="*/ 0 60000 65536"/>
              <a:gd name="T11" fmla="*/ 0 60000 65536"/>
              <a:gd name="T12" fmla="*/ 0 60000 65536"/>
              <a:gd name="T13" fmla="*/ 0 60000 65536"/>
              <a:gd name="T14" fmla="*/ 0 60000 65536"/>
              <a:gd name="T15" fmla="*/ 0 w 851"/>
              <a:gd name="T16" fmla="*/ 0 h 298"/>
              <a:gd name="T17" fmla="*/ 851 w 851"/>
              <a:gd name="T18" fmla="*/ 298 h 298"/>
            </a:gdLst>
            <a:ahLst/>
            <a:cxnLst>
              <a:cxn ang="T10">
                <a:pos x="T0" y="T1"/>
              </a:cxn>
              <a:cxn ang="T11">
                <a:pos x="T2" y="T3"/>
              </a:cxn>
              <a:cxn ang="T12">
                <a:pos x="T4" y="T5"/>
              </a:cxn>
              <a:cxn ang="T13">
                <a:pos x="T6" y="T7"/>
              </a:cxn>
              <a:cxn ang="T14">
                <a:pos x="T8" y="T9"/>
              </a:cxn>
            </a:cxnLst>
            <a:rect l="T15" t="T16" r="T17" b="T18"/>
            <a:pathLst>
              <a:path w="851" h="298">
                <a:moveTo>
                  <a:pt x="851" y="0"/>
                </a:moveTo>
                <a:cubicBezTo>
                  <a:pt x="808" y="15"/>
                  <a:pt x="657" y="41"/>
                  <a:pt x="590" y="88"/>
                </a:cubicBezTo>
                <a:cubicBezTo>
                  <a:pt x="523" y="135"/>
                  <a:pt x="514" y="266"/>
                  <a:pt x="448" y="282"/>
                </a:cubicBezTo>
                <a:cubicBezTo>
                  <a:pt x="382" y="298"/>
                  <a:pt x="267" y="210"/>
                  <a:pt x="192" y="182"/>
                </a:cubicBezTo>
                <a:cubicBezTo>
                  <a:pt x="117" y="154"/>
                  <a:pt x="40" y="127"/>
                  <a:pt x="0" y="112"/>
                </a:cubicBezTo>
              </a:path>
            </a:pathLst>
          </a:custGeom>
          <a:noFill/>
          <a:ln w="28575">
            <a:solidFill>
              <a:srgbClr val="FF6600"/>
            </a:solidFill>
            <a:round/>
            <a:headEnd/>
            <a:tailEnd type="triangle" w="lg" len="lg"/>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14704" name="Freeform 39">
            <a:extLst>
              <a:ext uri="{FF2B5EF4-FFF2-40B4-BE49-F238E27FC236}">
                <a16:creationId xmlns:a16="http://schemas.microsoft.com/office/drawing/2014/main" id="{68E542C7-6BC0-3640-9C78-C755C620A3FF}"/>
              </a:ext>
            </a:extLst>
          </p:cNvPr>
          <p:cNvSpPr>
            <a:spLocks/>
          </p:cNvSpPr>
          <p:nvPr/>
        </p:nvSpPr>
        <p:spPr bwMode="auto">
          <a:xfrm>
            <a:off x="5072063" y="5399088"/>
            <a:ext cx="2060575" cy="487362"/>
          </a:xfrm>
          <a:custGeom>
            <a:avLst/>
            <a:gdLst>
              <a:gd name="T0" fmla="*/ 2060575 w 1298"/>
              <a:gd name="T1" fmla="*/ 0 h 307"/>
              <a:gd name="T2" fmla="*/ 1719263 w 1298"/>
              <a:gd name="T3" fmla="*/ 122237 h 307"/>
              <a:gd name="T4" fmla="*/ 1446213 w 1298"/>
              <a:gd name="T5" fmla="*/ 463550 h 307"/>
              <a:gd name="T6" fmla="*/ 887413 w 1298"/>
              <a:gd name="T7" fmla="*/ 266700 h 307"/>
              <a:gd name="T8" fmla="*/ 471488 w 1298"/>
              <a:gd name="T9" fmla="*/ 452437 h 307"/>
              <a:gd name="T10" fmla="*/ 0 w 1298"/>
              <a:gd name="T11" fmla="*/ 258762 h 307"/>
              <a:gd name="T12" fmla="*/ 0 60000 65536"/>
              <a:gd name="T13" fmla="*/ 0 60000 65536"/>
              <a:gd name="T14" fmla="*/ 0 60000 65536"/>
              <a:gd name="T15" fmla="*/ 0 60000 65536"/>
              <a:gd name="T16" fmla="*/ 0 60000 65536"/>
              <a:gd name="T17" fmla="*/ 0 60000 65536"/>
              <a:gd name="T18" fmla="*/ 0 w 1298"/>
              <a:gd name="T19" fmla="*/ 0 h 307"/>
              <a:gd name="T20" fmla="*/ 1298 w 1298"/>
              <a:gd name="T21" fmla="*/ 307 h 307"/>
            </a:gdLst>
            <a:ahLst/>
            <a:cxnLst>
              <a:cxn ang="T12">
                <a:pos x="T0" y="T1"/>
              </a:cxn>
              <a:cxn ang="T13">
                <a:pos x="T2" y="T3"/>
              </a:cxn>
              <a:cxn ang="T14">
                <a:pos x="T4" y="T5"/>
              </a:cxn>
              <a:cxn ang="T15">
                <a:pos x="T6" y="T7"/>
              </a:cxn>
              <a:cxn ang="T16">
                <a:pos x="T8" y="T9"/>
              </a:cxn>
              <a:cxn ang="T17">
                <a:pos x="T10" y="T11"/>
              </a:cxn>
            </a:cxnLst>
            <a:rect l="T18" t="T19" r="T20" b="T21"/>
            <a:pathLst>
              <a:path w="1298" h="307">
                <a:moveTo>
                  <a:pt x="1298" y="0"/>
                </a:moveTo>
                <a:cubicBezTo>
                  <a:pt x="1262" y="11"/>
                  <a:pt x="1148" y="28"/>
                  <a:pt x="1083" y="77"/>
                </a:cubicBezTo>
                <a:cubicBezTo>
                  <a:pt x="1018" y="126"/>
                  <a:pt x="998" y="277"/>
                  <a:pt x="911" y="292"/>
                </a:cubicBezTo>
                <a:cubicBezTo>
                  <a:pt x="824" y="307"/>
                  <a:pt x="661" y="169"/>
                  <a:pt x="559" y="168"/>
                </a:cubicBezTo>
                <a:cubicBezTo>
                  <a:pt x="457" y="167"/>
                  <a:pt x="390" y="286"/>
                  <a:pt x="297" y="285"/>
                </a:cubicBezTo>
                <a:cubicBezTo>
                  <a:pt x="204" y="284"/>
                  <a:pt x="62" y="188"/>
                  <a:pt x="0" y="163"/>
                </a:cubicBezTo>
              </a:path>
            </a:pathLst>
          </a:custGeom>
          <a:noFill/>
          <a:ln w="28575">
            <a:solidFill>
              <a:srgbClr val="FF6600"/>
            </a:solidFill>
            <a:round/>
            <a:headEnd/>
            <a:tailEnd type="triangle" w="lg" len="lg"/>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14705" name="Text Box 40">
            <a:extLst>
              <a:ext uri="{FF2B5EF4-FFF2-40B4-BE49-F238E27FC236}">
                <a16:creationId xmlns:a16="http://schemas.microsoft.com/office/drawing/2014/main" id="{76AFA1B9-5BA9-B94E-A10A-0CC383F10F0B}"/>
              </a:ext>
            </a:extLst>
          </p:cNvPr>
          <p:cNvSpPr txBox="1">
            <a:spLocks noChangeArrowheads="1"/>
          </p:cNvSpPr>
          <p:nvPr/>
        </p:nvSpPr>
        <p:spPr bwMode="auto">
          <a:xfrm>
            <a:off x="1449388" y="3965575"/>
            <a:ext cx="1303337" cy="293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lnSpc>
                <a:spcPct val="90000"/>
              </a:lnSpc>
            </a:pPr>
            <a:r>
              <a:rPr lang="en-US" altLang="nb-NO" sz="1600" b="1"/>
              <a:t>PE Router</a:t>
            </a:r>
          </a:p>
        </p:txBody>
      </p:sp>
      <p:sp>
        <p:nvSpPr>
          <p:cNvPr id="114706" name="Text Box 36">
            <a:extLst>
              <a:ext uri="{FF2B5EF4-FFF2-40B4-BE49-F238E27FC236}">
                <a16:creationId xmlns:a16="http://schemas.microsoft.com/office/drawing/2014/main" id="{E22A1A55-736F-4A43-9CFD-E9E082852276}"/>
              </a:ext>
            </a:extLst>
          </p:cNvPr>
          <p:cNvSpPr txBox="1">
            <a:spLocks noChangeArrowheads="1"/>
          </p:cNvSpPr>
          <p:nvPr/>
        </p:nvSpPr>
        <p:spPr bwMode="auto">
          <a:xfrm>
            <a:off x="6723063" y="4953000"/>
            <a:ext cx="2039937" cy="81597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800" b="1">
                <a:solidFill>
                  <a:srgbClr val="FF6600"/>
                </a:solidFill>
              </a:rPr>
              <a:t>Many Subscriber Encapsulations Supportable</a:t>
            </a:r>
          </a:p>
        </p:txBody>
      </p:sp>
    </p:spTree>
  </p:cSld>
  <p:clrMapOvr>
    <a:masterClrMapping/>
  </p:clrMapOvr>
  <p:transition>
    <p:wipe dir="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310">
            <a:extLst>
              <a:ext uri="{FF2B5EF4-FFF2-40B4-BE49-F238E27FC236}">
                <a16:creationId xmlns:a16="http://schemas.microsoft.com/office/drawing/2014/main" id="{8D017377-DCEC-D448-A564-8389A5BD714C}"/>
              </a:ext>
            </a:extLst>
          </p:cNvPr>
          <p:cNvSpPr>
            <a:spLocks noGrp="1" noChangeArrowheads="1"/>
          </p:cNvSpPr>
          <p:nvPr>
            <p:ph type="title"/>
          </p:nvPr>
        </p:nvSpPr>
        <p:spPr/>
        <p:txBody>
          <a:bodyPr/>
          <a:lstStyle/>
          <a:p>
            <a:pPr eaLnBrk="1" hangingPunct="1"/>
            <a:r>
              <a:rPr lang="en-GB" altLang="nb-NO"/>
              <a:t>Any Transport over MPLS Architecture</a:t>
            </a:r>
          </a:p>
        </p:txBody>
      </p:sp>
      <p:sp>
        <p:nvSpPr>
          <p:cNvPr id="116739" name="Rectangle 311">
            <a:extLst>
              <a:ext uri="{FF2B5EF4-FFF2-40B4-BE49-F238E27FC236}">
                <a16:creationId xmlns:a16="http://schemas.microsoft.com/office/drawing/2014/main" id="{675DA505-0B49-994E-AFD1-4C67BC04B433}"/>
              </a:ext>
            </a:extLst>
          </p:cNvPr>
          <p:cNvSpPr>
            <a:spLocks noGrp="1" noChangeArrowheads="1"/>
          </p:cNvSpPr>
          <p:nvPr>
            <p:ph type="body" idx="1"/>
          </p:nvPr>
        </p:nvSpPr>
        <p:spPr>
          <a:xfrm>
            <a:off x="655638" y="1295400"/>
            <a:ext cx="7878762" cy="2286000"/>
          </a:xfrm>
        </p:spPr>
        <p:txBody>
          <a:bodyPr/>
          <a:lstStyle/>
          <a:p>
            <a:pPr eaLnBrk="1" hangingPunct="1">
              <a:lnSpc>
                <a:spcPct val="85000"/>
              </a:lnSpc>
            </a:pPr>
            <a:r>
              <a:rPr lang="en-GB" altLang="nb-NO" sz="2000"/>
              <a:t>Based on IETF’s Pseudo-Wire (PW) Reference Model</a:t>
            </a:r>
          </a:p>
          <a:p>
            <a:pPr eaLnBrk="1" hangingPunct="1">
              <a:lnSpc>
                <a:spcPct val="85000"/>
              </a:lnSpc>
            </a:pPr>
            <a:r>
              <a:rPr lang="en-GB" altLang="nb-NO" sz="2000"/>
              <a:t>PW is a connection (tunnel) between 2 PE Devices, which connects 2 PW End-Services</a:t>
            </a:r>
          </a:p>
          <a:p>
            <a:pPr lvl="1" indent="0" eaLnBrk="1" hangingPunct="1">
              <a:lnSpc>
                <a:spcPct val="85000"/>
              </a:lnSpc>
            </a:pPr>
            <a:r>
              <a:rPr lang="en-GB" altLang="nb-NO" sz="1800">
                <a:ea typeface="ＭＳ Ｐゴシック" panose="020B0600070205080204" pitchFamily="34" charset="-128"/>
              </a:rPr>
              <a:t>PW connects 2 Attachment Circuits (ACs)</a:t>
            </a:r>
          </a:p>
          <a:p>
            <a:pPr lvl="1" indent="0" eaLnBrk="1" hangingPunct="1">
              <a:lnSpc>
                <a:spcPct val="85000"/>
              </a:lnSpc>
            </a:pPr>
            <a:r>
              <a:rPr lang="en-GB" altLang="nb-NO" sz="1800">
                <a:ea typeface="ＭＳ Ｐゴシック" panose="020B0600070205080204" pitchFamily="34" charset="-128"/>
              </a:rPr>
              <a:t>Bi-directional (for p2p connections)</a:t>
            </a:r>
          </a:p>
          <a:p>
            <a:pPr lvl="1" indent="0" eaLnBrk="1" hangingPunct="1">
              <a:lnSpc>
                <a:spcPct val="85000"/>
              </a:lnSpc>
            </a:pPr>
            <a:r>
              <a:rPr lang="en-GB" altLang="nb-NO" sz="1800">
                <a:ea typeface="ＭＳ Ｐゴシック" panose="020B0600070205080204" pitchFamily="34" charset="-128"/>
              </a:rPr>
              <a:t>Use of PW/VC label for encapsulation</a:t>
            </a:r>
          </a:p>
          <a:p>
            <a:pPr eaLnBrk="1" hangingPunct="1">
              <a:lnSpc>
                <a:spcPct val="85000"/>
              </a:lnSpc>
            </a:pPr>
            <a:endParaRPr lang="en-US" altLang="nb-NO" sz="2000"/>
          </a:p>
        </p:txBody>
      </p:sp>
      <p:grpSp>
        <p:nvGrpSpPr>
          <p:cNvPr id="116740" name="Group 312">
            <a:extLst>
              <a:ext uri="{FF2B5EF4-FFF2-40B4-BE49-F238E27FC236}">
                <a16:creationId xmlns:a16="http://schemas.microsoft.com/office/drawing/2014/main" id="{5457F337-8D86-DB4F-B842-BEDB30A3FCAD}"/>
              </a:ext>
            </a:extLst>
          </p:cNvPr>
          <p:cNvGrpSpPr>
            <a:grpSpLocks/>
          </p:cNvGrpSpPr>
          <p:nvPr/>
        </p:nvGrpSpPr>
        <p:grpSpPr bwMode="auto">
          <a:xfrm>
            <a:off x="609600" y="3746500"/>
            <a:ext cx="8001000" cy="2654300"/>
            <a:chOff x="384" y="2360"/>
            <a:chExt cx="5040" cy="1672"/>
          </a:xfrm>
        </p:grpSpPr>
        <p:sp>
          <p:nvSpPr>
            <p:cNvPr id="116741" name="Line 200">
              <a:extLst>
                <a:ext uri="{FF2B5EF4-FFF2-40B4-BE49-F238E27FC236}">
                  <a16:creationId xmlns:a16="http://schemas.microsoft.com/office/drawing/2014/main" id="{6F9209DB-E19A-AD4A-8830-C737A6391941}"/>
                </a:ext>
              </a:extLst>
            </p:cNvPr>
            <p:cNvSpPr>
              <a:spLocks noChangeShapeType="1"/>
            </p:cNvSpPr>
            <p:nvPr/>
          </p:nvSpPr>
          <p:spPr bwMode="auto">
            <a:xfrm flipV="1">
              <a:off x="1263" y="2844"/>
              <a:ext cx="8" cy="1015"/>
            </a:xfrm>
            <a:prstGeom prst="line">
              <a:avLst/>
            </a:prstGeom>
            <a:noFill/>
            <a:ln w="28575" cap="rnd">
              <a:solidFill>
                <a:srgbClr val="D03434"/>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16742" name="Line 201">
              <a:extLst>
                <a:ext uri="{FF2B5EF4-FFF2-40B4-BE49-F238E27FC236}">
                  <a16:creationId xmlns:a16="http://schemas.microsoft.com/office/drawing/2014/main" id="{EA9EECF4-70BB-D047-90B3-3DDDC19AEF8D}"/>
                </a:ext>
              </a:extLst>
            </p:cNvPr>
            <p:cNvSpPr>
              <a:spLocks noChangeShapeType="1"/>
            </p:cNvSpPr>
            <p:nvPr/>
          </p:nvSpPr>
          <p:spPr bwMode="auto">
            <a:xfrm flipH="1" flipV="1">
              <a:off x="4461" y="2814"/>
              <a:ext cx="1" cy="1033"/>
            </a:xfrm>
            <a:prstGeom prst="line">
              <a:avLst/>
            </a:prstGeom>
            <a:noFill/>
            <a:ln w="28575" cap="rnd">
              <a:solidFill>
                <a:srgbClr val="D03434"/>
              </a:solidFill>
              <a:prstDash val="sysDot"/>
              <a:round/>
              <a:headEn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16743" name="Line 169">
              <a:extLst>
                <a:ext uri="{FF2B5EF4-FFF2-40B4-BE49-F238E27FC236}">
                  <a16:creationId xmlns:a16="http://schemas.microsoft.com/office/drawing/2014/main" id="{5EE6FEB0-9D13-4646-A3D8-6FEB39AE134A}"/>
                </a:ext>
              </a:extLst>
            </p:cNvPr>
            <p:cNvSpPr>
              <a:spLocks noChangeShapeType="1"/>
            </p:cNvSpPr>
            <p:nvPr/>
          </p:nvSpPr>
          <p:spPr bwMode="auto">
            <a:xfrm flipH="1" flipV="1">
              <a:off x="3922" y="3165"/>
              <a:ext cx="813" cy="317"/>
            </a:xfrm>
            <a:prstGeom prst="line">
              <a:avLst/>
            </a:prstGeom>
            <a:noFill/>
            <a:ln w="38100">
              <a:solidFill>
                <a:srgbClr val="47B0D5"/>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16744" name="Line 170">
              <a:extLst>
                <a:ext uri="{FF2B5EF4-FFF2-40B4-BE49-F238E27FC236}">
                  <a16:creationId xmlns:a16="http://schemas.microsoft.com/office/drawing/2014/main" id="{5DC9D669-AB3A-9847-9EAF-D745D6A8E4A7}"/>
                </a:ext>
              </a:extLst>
            </p:cNvPr>
            <p:cNvSpPr>
              <a:spLocks noChangeShapeType="1"/>
            </p:cNvSpPr>
            <p:nvPr/>
          </p:nvSpPr>
          <p:spPr bwMode="auto">
            <a:xfrm flipV="1">
              <a:off x="1032" y="3149"/>
              <a:ext cx="786" cy="276"/>
            </a:xfrm>
            <a:prstGeom prst="line">
              <a:avLst/>
            </a:prstGeom>
            <a:noFill/>
            <a:ln w="38100">
              <a:solidFill>
                <a:srgbClr val="47B0D5"/>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16745" name="Picture 2">
              <a:extLst>
                <a:ext uri="{FF2B5EF4-FFF2-40B4-BE49-F238E27FC236}">
                  <a16:creationId xmlns:a16="http://schemas.microsoft.com/office/drawing/2014/main" id="{6683CE1A-2535-5644-912D-B8683AD52920}"/>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6" y="2384"/>
              <a:ext cx="2042" cy="1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46" name="Text Box 202">
              <a:extLst>
                <a:ext uri="{FF2B5EF4-FFF2-40B4-BE49-F238E27FC236}">
                  <a16:creationId xmlns:a16="http://schemas.microsoft.com/office/drawing/2014/main" id="{92A33EAB-DF54-8246-A88F-43CF6ADE755D}"/>
                </a:ext>
              </a:extLst>
            </p:cNvPr>
            <p:cNvSpPr txBox="1">
              <a:spLocks noChangeArrowheads="1"/>
            </p:cNvSpPr>
            <p:nvPr/>
          </p:nvSpPr>
          <p:spPr bwMode="auto">
            <a:xfrm>
              <a:off x="1841" y="2979"/>
              <a:ext cx="1972"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600" b="1"/>
                <a:t>Pseudo-Wires</a:t>
              </a:r>
            </a:p>
          </p:txBody>
        </p:sp>
        <p:pic>
          <p:nvPicPr>
            <p:cNvPr id="116747" name="Picture 300">
              <a:extLst>
                <a:ext uri="{FF2B5EF4-FFF2-40B4-BE49-F238E27FC236}">
                  <a16:creationId xmlns:a16="http://schemas.microsoft.com/office/drawing/2014/main" id="{CABE96C7-51EA-DE4A-B0E6-E0715B75B59B}"/>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12" y="2360"/>
              <a:ext cx="872" cy="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8" name="Picture 299">
              <a:extLst>
                <a:ext uri="{FF2B5EF4-FFF2-40B4-BE49-F238E27FC236}">
                  <a16:creationId xmlns:a16="http://schemas.microsoft.com/office/drawing/2014/main" id="{A89D7FA2-70DD-E442-AC47-BE7288321BF7}"/>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0" y="3128"/>
              <a:ext cx="871" cy="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49" name="Picture 298">
              <a:extLst>
                <a:ext uri="{FF2B5EF4-FFF2-40B4-BE49-F238E27FC236}">
                  <a16:creationId xmlns:a16="http://schemas.microsoft.com/office/drawing/2014/main" id="{642FC0EB-C89C-3E46-A0F0-A3F8EFA57BAF}"/>
                </a:ext>
              </a:extLst>
            </p:cNvPr>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22" y="3128"/>
              <a:ext cx="871" cy="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50" name="Line 44">
              <a:extLst>
                <a:ext uri="{FF2B5EF4-FFF2-40B4-BE49-F238E27FC236}">
                  <a16:creationId xmlns:a16="http://schemas.microsoft.com/office/drawing/2014/main" id="{9F2BB51B-3CA7-4B4C-AFB3-8C9BA300429A}"/>
                </a:ext>
              </a:extLst>
            </p:cNvPr>
            <p:cNvSpPr>
              <a:spLocks noChangeShapeType="1"/>
            </p:cNvSpPr>
            <p:nvPr/>
          </p:nvSpPr>
          <p:spPr bwMode="auto">
            <a:xfrm flipV="1">
              <a:off x="3831" y="2616"/>
              <a:ext cx="913" cy="447"/>
            </a:xfrm>
            <a:prstGeom prst="line">
              <a:avLst/>
            </a:prstGeom>
            <a:noFill/>
            <a:ln w="38100">
              <a:solidFill>
                <a:srgbClr val="A0C02A"/>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16751" name="Line 86">
              <a:extLst>
                <a:ext uri="{FF2B5EF4-FFF2-40B4-BE49-F238E27FC236}">
                  <a16:creationId xmlns:a16="http://schemas.microsoft.com/office/drawing/2014/main" id="{A1A5510E-FBCC-3645-B559-5243DBD64450}"/>
                </a:ext>
              </a:extLst>
            </p:cNvPr>
            <p:cNvSpPr>
              <a:spLocks noChangeShapeType="1"/>
            </p:cNvSpPr>
            <p:nvPr/>
          </p:nvSpPr>
          <p:spPr bwMode="auto">
            <a:xfrm>
              <a:off x="993" y="2665"/>
              <a:ext cx="969" cy="456"/>
            </a:xfrm>
            <a:prstGeom prst="line">
              <a:avLst/>
            </a:prstGeom>
            <a:noFill/>
            <a:ln w="38100">
              <a:solidFill>
                <a:srgbClr val="A0C02A"/>
              </a:solidFill>
              <a:round/>
              <a:headEnd/>
              <a:tailEnd/>
            </a:ln>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16752" name="Picture 176">
              <a:extLst>
                <a:ext uri="{FF2B5EF4-FFF2-40B4-BE49-F238E27FC236}">
                  <a16:creationId xmlns:a16="http://schemas.microsoft.com/office/drawing/2014/main" id="{98DE4038-66F5-0442-B93B-5A41FB7318AA}"/>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77" y="3314"/>
              <a:ext cx="353"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16753" name="Text Box 177">
              <a:extLst>
                <a:ext uri="{FF2B5EF4-FFF2-40B4-BE49-F238E27FC236}">
                  <a16:creationId xmlns:a16="http://schemas.microsoft.com/office/drawing/2014/main" id="{77200E7C-466A-8F45-8302-D02ADF3AA500}"/>
                </a:ext>
              </a:extLst>
            </p:cNvPr>
            <p:cNvSpPr txBox="1">
              <a:spLocks noChangeArrowheads="1"/>
            </p:cNvSpPr>
            <p:nvPr/>
          </p:nvSpPr>
          <p:spPr bwMode="auto">
            <a:xfrm>
              <a:off x="1273" y="3813"/>
              <a:ext cx="3176"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800" b="1">
                  <a:solidFill>
                    <a:srgbClr val="D03434"/>
                  </a:solidFill>
                </a:rPr>
                <a:t>Emulated Layer-2 Service</a:t>
              </a:r>
            </a:p>
          </p:txBody>
        </p:sp>
        <p:sp>
          <p:nvSpPr>
            <p:cNvPr id="116754" name="Text Box 181">
              <a:extLst>
                <a:ext uri="{FF2B5EF4-FFF2-40B4-BE49-F238E27FC236}">
                  <a16:creationId xmlns:a16="http://schemas.microsoft.com/office/drawing/2014/main" id="{59C3A896-908F-DF49-B90A-4592873F6F73}"/>
                </a:ext>
              </a:extLst>
            </p:cNvPr>
            <p:cNvSpPr txBox="1">
              <a:spLocks noChangeArrowheads="1"/>
            </p:cNvSpPr>
            <p:nvPr/>
          </p:nvSpPr>
          <p:spPr bwMode="auto">
            <a:xfrm>
              <a:off x="1465" y="3455"/>
              <a:ext cx="599"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GB" altLang="nb-NO" sz="1800" b="1"/>
                <a:t>PWES</a:t>
              </a:r>
            </a:p>
          </p:txBody>
        </p:sp>
        <p:sp>
          <p:nvSpPr>
            <p:cNvPr id="116755" name="Text Box 183">
              <a:extLst>
                <a:ext uri="{FF2B5EF4-FFF2-40B4-BE49-F238E27FC236}">
                  <a16:creationId xmlns:a16="http://schemas.microsoft.com/office/drawing/2014/main" id="{D85C92D6-A135-C442-A4F7-B81BDC49A8F1}"/>
                </a:ext>
              </a:extLst>
            </p:cNvPr>
            <p:cNvSpPr txBox="1">
              <a:spLocks noChangeArrowheads="1"/>
            </p:cNvSpPr>
            <p:nvPr/>
          </p:nvSpPr>
          <p:spPr bwMode="auto">
            <a:xfrm>
              <a:off x="3811" y="3455"/>
              <a:ext cx="557"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GB" altLang="nb-NO" sz="1800" b="1"/>
                <a:t>PWES</a:t>
              </a:r>
            </a:p>
          </p:txBody>
        </p:sp>
        <p:sp>
          <p:nvSpPr>
            <p:cNvPr id="116756" name="Text Box 184">
              <a:extLst>
                <a:ext uri="{FF2B5EF4-FFF2-40B4-BE49-F238E27FC236}">
                  <a16:creationId xmlns:a16="http://schemas.microsoft.com/office/drawing/2014/main" id="{6CB192B1-DCFF-624E-9EC3-FA9FC1BF1094}"/>
                </a:ext>
              </a:extLst>
            </p:cNvPr>
            <p:cNvSpPr txBox="1">
              <a:spLocks noChangeArrowheads="1"/>
            </p:cNvSpPr>
            <p:nvPr/>
          </p:nvSpPr>
          <p:spPr bwMode="auto">
            <a:xfrm>
              <a:off x="1884" y="2600"/>
              <a:ext cx="197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600" b="1"/>
                <a:t>PSN Tunnel</a:t>
              </a:r>
            </a:p>
          </p:txBody>
        </p:sp>
        <p:cxnSp>
          <p:nvCxnSpPr>
            <p:cNvPr id="116757" name="AutoShape 185">
              <a:extLst>
                <a:ext uri="{FF2B5EF4-FFF2-40B4-BE49-F238E27FC236}">
                  <a16:creationId xmlns:a16="http://schemas.microsoft.com/office/drawing/2014/main" id="{03D059BE-AF44-434F-8087-66BE81686B44}"/>
                </a:ext>
              </a:extLst>
            </p:cNvPr>
            <p:cNvCxnSpPr>
              <a:cxnSpLocks noChangeShapeType="1"/>
            </p:cNvCxnSpPr>
            <p:nvPr/>
          </p:nvCxnSpPr>
          <p:spPr bwMode="auto">
            <a:xfrm rot="5400000" flipH="1" flipV="1">
              <a:off x="2825" y="1930"/>
              <a:ext cx="77" cy="3342"/>
            </a:xfrm>
            <a:prstGeom prst="bentConnector3">
              <a:avLst>
                <a:gd name="adj1" fmla="val -187014"/>
              </a:avLst>
            </a:prstGeom>
            <a:noFill/>
            <a:ln w="38100" cap="rnd">
              <a:solidFill>
                <a:srgbClr val="D03434"/>
              </a:solidFill>
              <a:prstDash val="sysDot"/>
              <a:miter lim="800000"/>
              <a:headEnd type="triangle" w="med" len="med"/>
              <a:tailEnd type="triangle" w="med" len="med"/>
            </a:ln>
            <a:extLst>
              <a:ext uri="{909E8E84-426E-40DD-AFC4-6F175D3DCCD1}">
                <a14:hiddenFill xmlns:a14="http://schemas.microsoft.com/office/drawing/2010/main">
                  <a:noFill/>
                </a14:hiddenFill>
              </a:ext>
            </a:extLst>
          </p:spPr>
        </p:cxnSp>
        <p:grpSp>
          <p:nvGrpSpPr>
            <p:cNvPr id="116758" name="Group 186">
              <a:extLst>
                <a:ext uri="{FF2B5EF4-FFF2-40B4-BE49-F238E27FC236}">
                  <a16:creationId xmlns:a16="http://schemas.microsoft.com/office/drawing/2014/main" id="{C68DDFD8-491C-5D4B-A397-3829D1EDD6D0}"/>
                </a:ext>
              </a:extLst>
            </p:cNvPr>
            <p:cNvGrpSpPr>
              <a:grpSpLocks/>
            </p:cNvGrpSpPr>
            <p:nvPr/>
          </p:nvGrpSpPr>
          <p:grpSpPr bwMode="auto">
            <a:xfrm>
              <a:off x="2069" y="2550"/>
              <a:ext cx="1562" cy="385"/>
              <a:chOff x="1812" y="1631"/>
              <a:chExt cx="1349" cy="299"/>
            </a:xfrm>
          </p:grpSpPr>
          <p:sp>
            <p:nvSpPr>
              <p:cNvPr id="116779" name="Oval 187">
                <a:extLst>
                  <a:ext uri="{FF2B5EF4-FFF2-40B4-BE49-F238E27FC236}">
                    <a16:creationId xmlns:a16="http://schemas.microsoft.com/office/drawing/2014/main" id="{0D2823D8-6361-A44E-8E9A-49D8FB95A7CE}"/>
                  </a:ext>
                </a:extLst>
              </p:cNvPr>
              <p:cNvSpPr>
                <a:spLocks noChangeArrowheads="1"/>
              </p:cNvSpPr>
              <p:nvPr/>
            </p:nvSpPr>
            <p:spPr bwMode="auto">
              <a:xfrm>
                <a:off x="1812" y="1721"/>
                <a:ext cx="92" cy="183"/>
              </a:xfrm>
              <a:prstGeom prst="ellipse">
                <a:avLst/>
              </a:prstGeom>
              <a:solidFill>
                <a:srgbClr val="C0C0C0">
                  <a:alpha val="50195"/>
                </a:srgbClr>
              </a:solidFill>
              <a:ln w="19050">
                <a:solidFill>
                  <a:schemeClr val="accent1"/>
                </a:solidFill>
                <a:round/>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16780" name="Oval 188">
                <a:extLst>
                  <a:ext uri="{FF2B5EF4-FFF2-40B4-BE49-F238E27FC236}">
                    <a16:creationId xmlns:a16="http://schemas.microsoft.com/office/drawing/2014/main" id="{6B8F4D1A-A3FE-BC40-B767-F35E3E651381}"/>
                  </a:ext>
                </a:extLst>
              </p:cNvPr>
              <p:cNvSpPr>
                <a:spLocks noChangeArrowheads="1"/>
              </p:cNvSpPr>
              <p:nvPr/>
            </p:nvSpPr>
            <p:spPr bwMode="auto">
              <a:xfrm>
                <a:off x="3068" y="1742"/>
                <a:ext cx="93" cy="188"/>
              </a:xfrm>
              <a:prstGeom prst="ellipse">
                <a:avLst/>
              </a:prstGeom>
              <a:solidFill>
                <a:srgbClr val="C0C0C0">
                  <a:alpha val="50195"/>
                </a:srgbClr>
              </a:solidFill>
              <a:ln w="19050">
                <a:solidFill>
                  <a:schemeClr val="accent1"/>
                </a:solidFill>
                <a:round/>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16781" name="Freeform 189">
                <a:extLst>
                  <a:ext uri="{FF2B5EF4-FFF2-40B4-BE49-F238E27FC236}">
                    <a16:creationId xmlns:a16="http://schemas.microsoft.com/office/drawing/2014/main" id="{5B972DB7-9730-A14F-BE9A-1D7F8CC0DBDC}"/>
                  </a:ext>
                </a:extLst>
              </p:cNvPr>
              <p:cNvSpPr>
                <a:spLocks/>
              </p:cNvSpPr>
              <p:nvPr/>
            </p:nvSpPr>
            <p:spPr bwMode="auto">
              <a:xfrm>
                <a:off x="1856" y="1631"/>
                <a:ext cx="1266" cy="115"/>
              </a:xfrm>
              <a:custGeom>
                <a:avLst/>
                <a:gdLst>
                  <a:gd name="T0" fmla="*/ 0 w 1644"/>
                  <a:gd name="T1" fmla="*/ 89 h 131"/>
                  <a:gd name="T2" fmla="*/ 624 w 1644"/>
                  <a:gd name="T3" fmla="*/ 4 h 131"/>
                  <a:gd name="T4" fmla="*/ 1266 w 1644"/>
                  <a:gd name="T5" fmla="*/ 115 h 131"/>
                  <a:gd name="T6" fmla="*/ 0 60000 65536"/>
                  <a:gd name="T7" fmla="*/ 0 60000 65536"/>
                  <a:gd name="T8" fmla="*/ 0 60000 65536"/>
                  <a:gd name="T9" fmla="*/ 0 w 1644"/>
                  <a:gd name="T10" fmla="*/ 0 h 131"/>
                  <a:gd name="T11" fmla="*/ 1644 w 1644"/>
                  <a:gd name="T12" fmla="*/ 131 h 131"/>
                </a:gdLst>
                <a:ahLst/>
                <a:cxnLst>
                  <a:cxn ang="T6">
                    <a:pos x="T0" y="T1"/>
                  </a:cxn>
                  <a:cxn ang="T7">
                    <a:pos x="T2" y="T3"/>
                  </a:cxn>
                  <a:cxn ang="T8">
                    <a:pos x="T4" y="T5"/>
                  </a:cxn>
                </a:cxnLst>
                <a:rect l="T9" t="T10" r="T11" b="T12"/>
                <a:pathLst>
                  <a:path w="1644" h="131">
                    <a:moveTo>
                      <a:pt x="0" y="101"/>
                    </a:moveTo>
                    <a:cubicBezTo>
                      <a:pt x="268" y="50"/>
                      <a:pt x="536" y="0"/>
                      <a:pt x="810" y="5"/>
                    </a:cubicBezTo>
                    <a:cubicBezTo>
                      <a:pt x="1084" y="10"/>
                      <a:pt x="1364" y="70"/>
                      <a:pt x="1644" y="131"/>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16782" name="Freeform 190">
                <a:extLst>
                  <a:ext uri="{FF2B5EF4-FFF2-40B4-BE49-F238E27FC236}">
                    <a16:creationId xmlns:a16="http://schemas.microsoft.com/office/drawing/2014/main" id="{0F64418B-97D7-5248-B751-96B316448F09}"/>
                  </a:ext>
                </a:extLst>
              </p:cNvPr>
              <p:cNvSpPr>
                <a:spLocks/>
              </p:cNvSpPr>
              <p:nvPr/>
            </p:nvSpPr>
            <p:spPr bwMode="auto">
              <a:xfrm>
                <a:off x="1863" y="1815"/>
                <a:ext cx="1250" cy="115"/>
              </a:xfrm>
              <a:custGeom>
                <a:avLst/>
                <a:gdLst>
                  <a:gd name="T0" fmla="*/ 0 w 1644"/>
                  <a:gd name="T1" fmla="*/ 89 h 131"/>
                  <a:gd name="T2" fmla="*/ 616 w 1644"/>
                  <a:gd name="T3" fmla="*/ 4 h 131"/>
                  <a:gd name="T4" fmla="*/ 1250 w 1644"/>
                  <a:gd name="T5" fmla="*/ 115 h 131"/>
                  <a:gd name="T6" fmla="*/ 0 60000 65536"/>
                  <a:gd name="T7" fmla="*/ 0 60000 65536"/>
                  <a:gd name="T8" fmla="*/ 0 60000 65536"/>
                  <a:gd name="T9" fmla="*/ 0 w 1644"/>
                  <a:gd name="T10" fmla="*/ 0 h 131"/>
                  <a:gd name="T11" fmla="*/ 1644 w 1644"/>
                  <a:gd name="T12" fmla="*/ 131 h 131"/>
                </a:gdLst>
                <a:ahLst/>
                <a:cxnLst>
                  <a:cxn ang="T6">
                    <a:pos x="T0" y="T1"/>
                  </a:cxn>
                  <a:cxn ang="T7">
                    <a:pos x="T2" y="T3"/>
                  </a:cxn>
                  <a:cxn ang="T8">
                    <a:pos x="T4" y="T5"/>
                  </a:cxn>
                </a:cxnLst>
                <a:rect l="T9" t="T10" r="T11" b="T12"/>
                <a:pathLst>
                  <a:path w="1644" h="131">
                    <a:moveTo>
                      <a:pt x="0" y="101"/>
                    </a:moveTo>
                    <a:cubicBezTo>
                      <a:pt x="268" y="50"/>
                      <a:pt x="536" y="0"/>
                      <a:pt x="810" y="5"/>
                    </a:cubicBezTo>
                    <a:cubicBezTo>
                      <a:pt x="1084" y="10"/>
                      <a:pt x="1364" y="70"/>
                      <a:pt x="1644" y="131"/>
                    </a:cubicBezTo>
                  </a:path>
                </a:pathLst>
              </a:custGeom>
              <a:noFill/>
              <a:ln w="1905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sp>
          <p:nvSpPr>
            <p:cNvPr id="116759" name="Line 194">
              <a:extLst>
                <a:ext uri="{FF2B5EF4-FFF2-40B4-BE49-F238E27FC236}">
                  <a16:creationId xmlns:a16="http://schemas.microsoft.com/office/drawing/2014/main" id="{3E9A303B-58A4-E740-8956-0C5A90362B02}"/>
                </a:ext>
              </a:extLst>
            </p:cNvPr>
            <p:cNvSpPr>
              <a:spLocks noChangeShapeType="1"/>
            </p:cNvSpPr>
            <p:nvPr/>
          </p:nvSpPr>
          <p:spPr bwMode="auto">
            <a:xfrm flipH="1">
              <a:off x="1386" y="3311"/>
              <a:ext cx="264" cy="109"/>
            </a:xfrm>
            <a:prstGeom prst="line">
              <a:avLst/>
            </a:prstGeom>
            <a:noFill/>
            <a:ln w="28575" cap="rnd">
              <a:solidFill>
                <a:srgbClr val="D03434"/>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16760" name="Line 195">
              <a:extLst>
                <a:ext uri="{FF2B5EF4-FFF2-40B4-BE49-F238E27FC236}">
                  <a16:creationId xmlns:a16="http://schemas.microsoft.com/office/drawing/2014/main" id="{7564ADFE-9F3C-F846-8C0D-1F678C684555}"/>
                </a:ext>
              </a:extLst>
            </p:cNvPr>
            <p:cNvSpPr>
              <a:spLocks noChangeShapeType="1"/>
            </p:cNvSpPr>
            <p:nvPr/>
          </p:nvSpPr>
          <p:spPr bwMode="auto">
            <a:xfrm>
              <a:off x="4005" y="3290"/>
              <a:ext cx="265" cy="129"/>
            </a:xfrm>
            <a:prstGeom prst="line">
              <a:avLst/>
            </a:prstGeom>
            <a:noFill/>
            <a:ln w="28575" cap="rnd">
              <a:solidFill>
                <a:srgbClr val="D03434"/>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16761" name="Line 196">
              <a:extLst>
                <a:ext uri="{FF2B5EF4-FFF2-40B4-BE49-F238E27FC236}">
                  <a16:creationId xmlns:a16="http://schemas.microsoft.com/office/drawing/2014/main" id="{40F7518F-3AB8-E14C-911B-946BFE26E1C9}"/>
                </a:ext>
              </a:extLst>
            </p:cNvPr>
            <p:cNvSpPr>
              <a:spLocks noChangeShapeType="1"/>
            </p:cNvSpPr>
            <p:nvPr/>
          </p:nvSpPr>
          <p:spPr bwMode="auto">
            <a:xfrm>
              <a:off x="1345" y="2949"/>
              <a:ext cx="265" cy="129"/>
            </a:xfrm>
            <a:prstGeom prst="line">
              <a:avLst/>
            </a:prstGeom>
            <a:noFill/>
            <a:ln w="28575" cap="rnd">
              <a:solidFill>
                <a:srgbClr val="D03434"/>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16762" name="Text Box 197">
              <a:extLst>
                <a:ext uri="{FF2B5EF4-FFF2-40B4-BE49-F238E27FC236}">
                  <a16:creationId xmlns:a16="http://schemas.microsoft.com/office/drawing/2014/main" id="{85607B95-7641-604A-967A-6B1908AD15E8}"/>
                </a:ext>
              </a:extLst>
            </p:cNvPr>
            <p:cNvSpPr txBox="1">
              <a:spLocks noChangeArrowheads="1"/>
            </p:cNvSpPr>
            <p:nvPr/>
          </p:nvSpPr>
          <p:spPr bwMode="auto">
            <a:xfrm>
              <a:off x="1465" y="2626"/>
              <a:ext cx="550"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GB" altLang="nb-NO" sz="1800" b="1"/>
                <a:t>PWES</a:t>
              </a:r>
            </a:p>
          </p:txBody>
        </p:sp>
        <p:sp>
          <p:nvSpPr>
            <p:cNvPr id="116763" name="Line 198">
              <a:extLst>
                <a:ext uri="{FF2B5EF4-FFF2-40B4-BE49-F238E27FC236}">
                  <a16:creationId xmlns:a16="http://schemas.microsoft.com/office/drawing/2014/main" id="{BE1D111C-DB62-8442-A6B2-132D3990738D}"/>
                </a:ext>
              </a:extLst>
            </p:cNvPr>
            <p:cNvSpPr>
              <a:spLocks noChangeShapeType="1"/>
            </p:cNvSpPr>
            <p:nvPr/>
          </p:nvSpPr>
          <p:spPr bwMode="auto">
            <a:xfrm flipH="1">
              <a:off x="4035" y="2922"/>
              <a:ext cx="264" cy="109"/>
            </a:xfrm>
            <a:prstGeom prst="line">
              <a:avLst/>
            </a:prstGeom>
            <a:noFill/>
            <a:ln w="28575" cap="rnd">
              <a:solidFill>
                <a:srgbClr val="D03434"/>
              </a:solidFill>
              <a:prstDash val="sysDot"/>
              <a:round/>
              <a:headEnd type="triangle" w="med" len="med"/>
              <a:tailEnd type="triangle" w="med" len="med"/>
            </a:ln>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16764" name="Text Box 199">
              <a:extLst>
                <a:ext uri="{FF2B5EF4-FFF2-40B4-BE49-F238E27FC236}">
                  <a16:creationId xmlns:a16="http://schemas.microsoft.com/office/drawing/2014/main" id="{082351E4-6A5F-A441-8748-151E7BD97D9D}"/>
                </a:ext>
              </a:extLst>
            </p:cNvPr>
            <p:cNvSpPr txBox="1">
              <a:spLocks noChangeArrowheads="1"/>
            </p:cNvSpPr>
            <p:nvPr/>
          </p:nvSpPr>
          <p:spPr bwMode="auto">
            <a:xfrm>
              <a:off x="3811" y="2626"/>
              <a:ext cx="545"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GB" altLang="nb-NO" sz="1800" b="1"/>
                <a:t>PWES</a:t>
              </a:r>
            </a:p>
          </p:txBody>
        </p:sp>
        <p:sp>
          <p:nvSpPr>
            <p:cNvPr id="116765" name="Text Box 204">
              <a:extLst>
                <a:ext uri="{FF2B5EF4-FFF2-40B4-BE49-F238E27FC236}">
                  <a16:creationId xmlns:a16="http://schemas.microsoft.com/office/drawing/2014/main" id="{534DA8B9-981A-5E47-8A83-622B72F02791}"/>
                </a:ext>
              </a:extLst>
            </p:cNvPr>
            <p:cNvSpPr txBox="1">
              <a:spLocks noChangeArrowheads="1"/>
            </p:cNvSpPr>
            <p:nvPr/>
          </p:nvSpPr>
          <p:spPr bwMode="auto">
            <a:xfrm>
              <a:off x="384" y="2460"/>
              <a:ext cx="932" cy="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600" b="1"/>
                <a:t>Customer2 Site1</a:t>
              </a:r>
            </a:p>
          </p:txBody>
        </p:sp>
        <p:sp>
          <p:nvSpPr>
            <p:cNvPr id="116766" name="Text Box 205">
              <a:extLst>
                <a:ext uri="{FF2B5EF4-FFF2-40B4-BE49-F238E27FC236}">
                  <a16:creationId xmlns:a16="http://schemas.microsoft.com/office/drawing/2014/main" id="{A597096A-D7F6-084D-AC04-A2B9A9DFF1D5}"/>
                </a:ext>
              </a:extLst>
            </p:cNvPr>
            <p:cNvSpPr txBox="1">
              <a:spLocks noChangeArrowheads="1"/>
            </p:cNvSpPr>
            <p:nvPr/>
          </p:nvSpPr>
          <p:spPr bwMode="auto">
            <a:xfrm>
              <a:off x="428" y="3214"/>
              <a:ext cx="868" cy="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600" b="1"/>
                <a:t>Customer1  Site1</a:t>
              </a:r>
            </a:p>
          </p:txBody>
        </p:sp>
        <p:sp>
          <p:nvSpPr>
            <p:cNvPr id="116767" name="Text Box 206">
              <a:extLst>
                <a:ext uri="{FF2B5EF4-FFF2-40B4-BE49-F238E27FC236}">
                  <a16:creationId xmlns:a16="http://schemas.microsoft.com/office/drawing/2014/main" id="{2C533413-9D48-ED42-906D-F4B0EF635B3A}"/>
                </a:ext>
              </a:extLst>
            </p:cNvPr>
            <p:cNvSpPr txBox="1">
              <a:spLocks noChangeArrowheads="1"/>
            </p:cNvSpPr>
            <p:nvPr/>
          </p:nvSpPr>
          <p:spPr bwMode="auto">
            <a:xfrm>
              <a:off x="4514" y="3225"/>
              <a:ext cx="910" cy="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600" b="1"/>
                <a:t>Customer1 Site2</a:t>
              </a:r>
            </a:p>
          </p:txBody>
        </p:sp>
        <p:pic>
          <p:nvPicPr>
            <p:cNvPr id="116768" name="Picture 301">
              <a:extLst>
                <a:ext uri="{FF2B5EF4-FFF2-40B4-BE49-F238E27FC236}">
                  <a16:creationId xmlns:a16="http://schemas.microsoft.com/office/drawing/2014/main" id="{09433070-3ADC-7D4B-9DF6-AC8BE5E45195}"/>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0" y="3408"/>
              <a:ext cx="370" cy="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69" name="Picture 305">
              <a:extLst>
                <a:ext uri="{FF2B5EF4-FFF2-40B4-BE49-F238E27FC236}">
                  <a16:creationId xmlns:a16="http://schemas.microsoft.com/office/drawing/2014/main" id="{15BEDEC4-B2EA-D240-B82E-D3A9BF9B04C2}"/>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080" y="2616"/>
              <a:ext cx="370" cy="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70" name="Picture 303">
              <a:extLst>
                <a:ext uri="{FF2B5EF4-FFF2-40B4-BE49-F238E27FC236}">
                  <a16:creationId xmlns:a16="http://schemas.microsoft.com/office/drawing/2014/main" id="{B57E701A-8F5C-AF4F-B7DF-2EED3FE4D8A6}"/>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638" y="2904"/>
              <a:ext cx="768" cy="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6771" name="Picture 304">
              <a:extLst>
                <a:ext uri="{FF2B5EF4-FFF2-40B4-BE49-F238E27FC236}">
                  <a16:creationId xmlns:a16="http://schemas.microsoft.com/office/drawing/2014/main" id="{C52A217E-E935-DB40-8878-9140E0F7F32F}"/>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248" y="2904"/>
              <a:ext cx="767" cy="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72" name="Text Box 179">
              <a:extLst>
                <a:ext uri="{FF2B5EF4-FFF2-40B4-BE49-F238E27FC236}">
                  <a16:creationId xmlns:a16="http://schemas.microsoft.com/office/drawing/2014/main" id="{55587E81-F5C1-DA4E-8F14-C2E75CCD126F}"/>
                </a:ext>
              </a:extLst>
            </p:cNvPr>
            <p:cNvSpPr txBox="1">
              <a:spLocks noChangeArrowheads="1"/>
            </p:cNvSpPr>
            <p:nvPr/>
          </p:nvSpPr>
          <p:spPr bwMode="auto">
            <a:xfrm>
              <a:off x="3402" y="3197"/>
              <a:ext cx="50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600" b="1">
                  <a:solidFill>
                    <a:schemeClr val="bg1"/>
                  </a:solidFill>
                </a:rPr>
                <a:t>PE</a:t>
              </a:r>
            </a:p>
          </p:txBody>
        </p:sp>
        <p:sp>
          <p:nvSpPr>
            <p:cNvPr id="116773" name="Text Box 180">
              <a:extLst>
                <a:ext uri="{FF2B5EF4-FFF2-40B4-BE49-F238E27FC236}">
                  <a16:creationId xmlns:a16="http://schemas.microsoft.com/office/drawing/2014/main" id="{F82C07B5-B4B7-A14C-BD98-4994D7E2AB26}"/>
                </a:ext>
              </a:extLst>
            </p:cNvPr>
            <p:cNvSpPr txBox="1">
              <a:spLocks noChangeArrowheads="1"/>
            </p:cNvSpPr>
            <p:nvPr/>
          </p:nvSpPr>
          <p:spPr bwMode="auto">
            <a:xfrm>
              <a:off x="1780" y="3197"/>
              <a:ext cx="501" cy="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600" b="1">
                  <a:solidFill>
                    <a:schemeClr val="bg1"/>
                  </a:solidFill>
                </a:rPr>
                <a:t>PE</a:t>
              </a:r>
            </a:p>
          </p:txBody>
        </p:sp>
        <p:cxnSp>
          <p:nvCxnSpPr>
            <p:cNvPr id="116774" name="AutoShape 191">
              <a:extLst>
                <a:ext uri="{FF2B5EF4-FFF2-40B4-BE49-F238E27FC236}">
                  <a16:creationId xmlns:a16="http://schemas.microsoft.com/office/drawing/2014/main" id="{FC97D6DA-8A54-B340-A2E9-70956AFD2FF9}"/>
                </a:ext>
              </a:extLst>
            </p:cNvPr>
            <p:cNvCxnSpPr>
              <a:cxnSpLocks noChangeShapeType="1"/>
            </p:cNvCxnSpPr>
            <p:nvPr/>
          </p:nvCxnSpPr>
          <p:spPr bwMode="auto">
            <a:xfrm flipV="1">
              <a:off x="1652" y="3187"/>
              <a:ext cx="2353" cy="3"/>
            </a:xfrm>
            <a:prstGeom prst="straightConnector1">
              <a:avLst/>
            </a:prstGeom>
            <a:noFill/>
            <a:ln w="57150" cap="rnd">
              <a:solidFill>
                <a:srgbClr val="47B0D5"/>
              </a:solidFill>
              <a:prstDash val="sysDot"/>
              <a:round/>
              <a:headEnd type="triangle" w="med" len="med"/>
              <a:tailEnd type="triangle" w="med" len="med"/>
            </a:ln>
            <a:extLst>
              <a:ext uri="{909E8E84-426E-40DD-AFC4-6F175D3DCCD1}">
                <a14:hiddenFill xmlns:a14="http://schemas.microsoft.com/office/drawing/2010/main">
                  <a:noFill/>
                </a14:hiddenFill>
              </a:ext>
            </a:extLst>
          </p:spPr>
        </p:cxnSp>
        <p:cxnSp>
          <p:nvCxnSpPr>
            <p:cNvPr id="116775" name="AutoShape 182">
              <a:extLst>
                <a:ext uri="{FF2B5EF4-FFF2-40B4-BE49-F238E27FC236}">
                  <a16:creationId xmlns:a16="http://schemas.microsoft.com/office/drawing/2014/main" id="{85F17319-05CD-CD41-9E37-9DABF17F04D1}"/>
                </a:ext>
              </a:extLst>
            </p:cNvPr>
            <p:cNvCxnSpPr>
              <a:cxnSpLocks noChangeShapeType="1"/>
            </p:cNvCxnSpPr>
            <p:nvPr/>
          </p:nvCxnSpPr>
          <p:spPr bwMode="auto">
            <a:xfrm flipV="1">
              <a:off x="1666" y="2986"/>
              <a:ext cx="2353" cy="3"/>
            </a:xfrm>
            <a:prstGeom prst="straightConnector1">
              <a:avLst/>
            </a:prstGeom>
            <a:noFill/>
            <a:ln w="57150" cap="rnd">
              <a:solidFill>
                <a:srgbClr val="A0C02A"/>
              </a:solidFill>
              <a:prstDash val="sysDot"/>
              <a:round/>
              <a:headEnd type="triangle" w="med" len="med"/>
              <a:tailEnd type="triangle" w="med" len="med"/>
            </a:ln>
            <a:extLst>
              <a:ext uri="{909E8E84-426E-40DD-AFC4-6F175D3DCCD1}">
                <a14:hiddenFill xmlns:a14="http://schemas.microsoft.com/office/drawing/2010/main">
                  <a:noFill/>
                </a14:hiddenFill>
              </a:ext>
            </a:extLst>
          </p:spPr>
        </p:cxnSp>
        <p:pic>
          <p:nvPicPr>
            <p:cNvPr id="116776" name="Picture 296">
              <a:extLst>
                <a:ext uri="{FF2B5EF4-FFF2-40B4-BE49-F238E27FC236}">
                  <a16:creationId xmlns:a16="http://schemas.microsoft.com/office/drawing/2014/main" id="{328226F6-4A7B-B844-8532-19580013BFFD}"/>
                </a:ext>
              </a:extLst>
            </p:cNvPr>
            <p:cNvPicPr>
              <a:picLocks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4514" y="2360"/>
              <a:ext cx="871" cy="6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6777" name="Text Box 203">
              <a:extLst>
                <a:ext uri="{FF2B5EF4-FFF2-40B4-BE49-F238E27FC236}">
                  <a16:creationId xmlns:a16="http://schemas.microsoft.com/office/drawing/2014/main" id="{AB7330C9-761C-C648-83CD-24D43980C19D}"/>
                </a:ext>
              </a:extLst>
            </p:cNvPr>
            <p:cNvSpPr txBox="1">
              <a:spLocks noChangeArrowheads="1"/>
            </p:cNvSpPr>
            <p:nvPr/>
          </p:nvSpPr>
          <p:spPr bwMode="auto">
            <a:xfrm>
              <a:off x="4552" y="2452"/>
              <a:ext cx="846" cy="3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3025" tIns="36512" rIns="73025" bIns="36512">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GB" altLang="nb-NO" sz="1600" b="1"/>
                <a:t>Customer2 Site2</a:t>
              </a:r>
            </a:p>
          </p:txBody>
        </p:sp>
        <p:pic>
          <p:nvPicPr>
            <p:cNvPr id="116778" name="Picture 193">
              <a:extLst>
                <a:ext uri="{FF2B5EF4-FFF2-40B4-BE49-F238E27FC236}">
                  <a16:creationId xmlns:a16="http://schemas.microsoft.com/office/drawing/2014/main" id="{6B588F12-17DD-F047-B92F-BC3AB9E4DF79}"/>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277" y="2608"/>
              <a:ext cx="353" cy="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Tree>
  </p:cSld>
  <p:clrMapOvr>
    <a:masterClrMapping/>
  </p:clrMapOvr>
  <p:transition>
    <p:wipe dir="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2">
            <a:extLst>
              <a:ext uri="{FF2B5EF4-FFF2-40B4-BE49-F238E27FC236}">
                <a16:creationId xmlns:a16="http://schemas.microsoft.com/office/drawing/2014/main" id="{CE75AEAE-542F-7E49-A879-090F01541BB0}"/>
              </a:ext>
            </a:extLst>
          </p:cNvPr>
          <p:cNvSpPr>
            <a:spLocks noGrp="1" noChangeArrowheads="1"/>
          </p:cNvSpPr>
          <p:nvPr>
            <p:ph type="title"/>
          </p:nvPr>
        </p:nvSpPr>
        <p:spPr/>
        <p:txBody>
          <a:bodyPr/>
          <a:lstStyle/>
          <a:p>
            <a:pPr eaLnBrk="1" hangingPunct="1"/>
            <a:r>
              <a:rPr lang="en-US" altLang="nb-NO"/>
              <a:t>AToM Technology Components</a:t>
            </a:r>
          </a:p>
        </p:txBody>
      </p:sp>
      <p:sp>
        <p:nvSpPr>
          <p:cNvPr id="118787" name="Rectangle 3">
            <a:extLst>
              <a:ext uri="{FF2B5EF4-FFF2-40B4-BE49-F238E27FC236}">
                <a16:creationId xmlns:a16="http://schemas.microsoft.com/office/drawing/2014/main" id="{DE38AAAE-39EB-214D-9FE6-FBCC3DBA4B35}"/>
              </a:ext>
            </a:extLst>
          </p:cNvPr>
          <p:cNvSpPr>
            <a:spLocks noGrp="1" noChangeArrowheads="1"/>
          </p:cNvSpPr>
          <p:nvPr>
            <p:ph type="body" idx="1"/>
          </p:nvPr>
        </p:nvSpPr>
        <p:spPr>
          <a:xfrm>
            <a:off x="655638" y="1524000"/>
            <a:ext cx="7878762" cy="4724400"/>
          </a:xfrm>
        </p:spPr>
        <p:txBody>
          <a:bodyPr/>
          <a:lstStyle/>
          <a:p>
            <a:pPr eaLnBrk="1" hangingPunct="1">
              <a:lnSpc>
                <a:spcPct val="85000"/>
              </a:lnSpc>
            </a:pPr>
            <a:r>
              <a:rPr lang="en-US" altLang="nb-NO" sz="1800" dirty="0"/>
              <a:t>PE-CE link</a:t>
            </a:r>
          </a:p>
          <a:p>
            <a:pPr lvl="1" indent="0" eaLnBrk="1" hangingPunct="1">
              <a:lnSpc>
                <a:spcPct val="85000"/>
              </a:lnSpc>
            </a:pPr>
            <a:r>
              <a:rPr lang="en-US" altLang="nb-NO" sz="1600" dirty="0">
                <a:ea typeface="ＭＳ Ｐゴシック" panose="020B0600070205080204" pitchFamily="34" charset="-128"/>
              </a:rPr>
              <a:t>Referred to as Attachment Circuit (AC)</a:t>
            </a:r>
          </a:p>
          <a:p>
            <a:pPr lvl="1" indent="0" eaLnBrk="1" hangingPunct="1">
              <a:lnSpc>
                <a:spcPct val="85000"/>
              </a:lnSpc>
            </a:pPr>
            <a:r>
              <a:rPr lang="en-US" altLang="nb-NO" sz="1600" dirty="0">
                <a:ea typeface="ＭＳ Ｐゴシック" panose="020B0600070205080204" pitchFamily="34" charset="-128"/>
              </a:rPr>
              <a:t>Can be any type of layer-2 connection (e.g., FR, Ethernet)</a:t>
            </a:r>
          </a:p>
          <a:p>
            <a:pPr eaLnBrk="1" hangingPunct="1">
              <a:lnSpc>
                <a:spcPct val="85000"/>
              </a:lnSpc>
            </a:pPr>
            <a:r>
              <a:rPr lang="en-US" altLang="nb-NO" sz="1800" dirty="0" err="1"/>
              <a:t>AToM</a:t>
            </a:r>
            <a:r>
              <a:rPr lang="en-US" altLang="nb-NO" sz="1800" dirty="0"/>
              <a:t> Control Plane</a:t>
            </a:r>
          </a:p>
          <a:p>
            <a:pPr lvl="1" indent="0" eaLnBrk="1" hangingPunct="1">
              <a:lnSpc>
                <a:spcPct val="85000"/>
              </a:lnSpc>
            </a:pPr>
            <a:r>
              <a:rPr lang="en-US" altLang="nb-NO" sz="1800" dirty="0">
                <a:ea typeface="ＭＳ Ｐゴシック" panose="020B0600070205080204" pitchFamily="34" charset="-128"/>
              </a:rPr>
              <a:t>Targeted LDP (Label Distribution Protocol) Session</a:t>
            </a:r>
          </a:p>
          <a:p>
            <a:pPr lvl="1" indent="0" eaLnBrk="1" hangingPunct="1">
              <a:lnSpc>
                <a:spcPct val="85000"/>
              </a:lnSpc>
            </a:pPr>
            <a:r>
              <a:rPr lang="en-US" altLang="nb-NO" sz="1600" dirty="0">
                <a:ea typeface="ＭＳ Ｐゴシック" panose="020B0600070205080204" pitchFamily="34" charset="-128"/>
              </a:rPr>
              <a:t>	Virtual Connection (VC)-label negotiation, withdrawal, error notification</a:t>
            </a:r>
          </a:p>
          <a:p>
            <a:pPr eaLnBrk="1" hangingPunct="1">
              <a:lnSpc>
                <a:spcPct val="85000"/>
              </a:lnSpc>
            </a:pPr>
            <a:r>
              <a:rPr lang="en-US" altLang="nb-NO" sz="1800" dirty="0" err="1"/>
              <a:t>AToM</a:t>
            </a:r>
            <a:r>
              <a:rPr lang="en-US" altLang="nb-NO" sz="1800" dirty="0"/>
              <a:t> Forwarding Plane</a:t>
            </a:r>
          </a:p>
          <a:p>
            <a:pPr lvl="1" indent="0" eaLnBrk="1" hangingPunct="1">
              <a:lnSpc>
                <a:spcPct val="85000"/>
              </a:lnSpc>
            </a:pPr>
            <a:r>
              <a:rPr lang="en-US" altLang="nb-NO" sz="1600" dirty="0">
                <a:ea typeface="ＭＳ Ｐゴシック" panose="020B0600070205080204" pitchFamily="34" charset="-128"/>
              </a:rPr>
              <a:t>2 labels used for encapsulation</a:t>
            </a:r>
          </a:p>
          <a:p>
            <a:pPr lvl="1" indent="0" eaLnBrk="1" hangingPunct="1">
              <a:lnSpc>
                <a:spcPct val="85000"/>
              </a:lnSpc>
            </a:pPr>
            <a:r>
              <a:rPr lang="en-US" altLang="nb-NO" sz="1600" dirty="0">
                <a:ea typeface="ＭＳ Ｐゴシック" panose="020B0600070205080204" pitchFamily="34" charset="-128"/>
              </a:rPr>
              <a:t>Outer tunnel (LDP) label</a:t>
            </a:r>
          </a:p>
          <a:p>
            <a:pPr lvl="1" indent="0" eaLnBrk="1" hangingPunct="1">
              <a:lnSpc>
                <a:spcPct val="85000"/>
              </a:lnSpc>
            </a:pPr>
            <a:r>
              <a:rPr lang="en-US" altLang="nb-NO" sz="1600" dirty="0">
                <a:ea typeface="ＭＳ Ｐゴシック" panose="020B0600070205080204" pitchFamily="34" charset="-128"/>
              </a:rPr>
              <a:t>	To get from ingress to egress PE using MPLS LSP</a:t>
            </a:r>
          </a:p>
          <a:p>
            <a:pPr lvl="1" indent="0" eaLnBrk="1" hangingPunct="1">
              <a:lnSpc>
                <a:spcPct val="85000"/>
              </a:lnSpc>
            </a:pPr>
            <a:r>
              <a:rPr lang="en-US" altLang="nb-NO" sz="1600" dirty="0">
                <a:ea typeface="ＭＳ Ｐゴシック" panose="020B0600070205080204" pitchFamily="34" charset="-128"/>
              </a:rPr>
              <a:t>Inner de-multiplexer (VC) label</a:t>
            </a:r>
          </a:p>
          <a:p>
            <a:pPr lvl="1" indent="0" eaLnBrk="1" hangingPunct="1">
              <a:lnSpc>
                <a:spcPct val="85000"/>
              </a:lnSpc>
            </a:pPr>
            <a:r>
              <a:rPr lang="en-US" altLang="nb-NO" sz="1600" dirty="0">
                <a:ea typeface="ＭＳ Ｐゴシック" panose="020B0600070205080204" pitchFamily="34" charset="-128"/>
              </a:rPr>
              <a:t>	To identify L2 circuit (packet) encapsulated within tunnel label</a:t>
            </a:r>
          </a:p>
          <a:p>
            <a:pPr lvl="1" indent="0" eaLnBrk="1" hangingPunct="1">
              <a:lnSpc>
                <a:spcPct val="85000"/>
              </a:lnSpc>
            </a:pPr>
            <a:endParaRPr lang="en-US" altLang="nb-NO" sz="1600" dirty="0">
              <a:ea typeface="ＭＳ Ｐゴシック" panose="020B0600070205080204" pitchFamily="34" charset="-128"/>
            </a:endParaRPr>
          </a:p>
          <a:p>
            <a:pPr lvl="1" indent="0" eaLnBrk="1" hangingPunct="1">
              <a:lnSpc>
                <a:spcPct val="85000"/>
              </a:lnSpc>
            </a:pPr>
            <a:endParaRPr lang="en-US" altLang="nb-NO" sz="1600" dirty="0">
              <a:ea typeface="ＭＳ Ｐゴシック" panose="020B0600070205080204" pitchFamily="34" charset="-128"/>
            </a:endParaRPr>
          </a:p>
        </p:txBody>
      </p:sp>
    </p:spTree>
  </p:cSld>
  <p:clrMapOvr>
    <a:masterClrMapping/>
  </p:clrMapOvr>
  <p:transition>
    <p:wipe dir="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2">
            <a:extLst>
              <a:ext uri="{FF2B5EF4-FFF2-40B4-BE49-F238E27FC236}">
                <a16:creationId xmlns:a16="http://schemas.microsoft.com/office/drawing/2014/main" id="{A98F24CA-F0A9-7943-8D43-9E5979F20CC8}"/>
              </a:ext>
            </a:extLst>
          </p:cNvPr>
          <p:cNvSpPr>
            <a:spLocks noGrp="1" noChangeArrowheads="1"/>
          </p:cNvSpPr>
          <p:nvPr>
            <p:ph type="title"/>
          </p:nvPr>
        </p:nvSpPr>
        <p:spPr/>
        <p:txBody>
          <a:bodyPr/>
          <a:lstStyle/>
          <a:p>
            <a:pPr eaLnBrk="1" hangingPunct="1"/>
            <a:r>
              <a:rPr lang="en-US" altLang="nb-NO"/>
              <a:t>AToM Control Plane Processing</a:t>
            </a:r>
          </a:p>
        </p:txBody>
      </p:sp>
      <p:sp>
        <p:nvSpPr>
          <p:cNvPr id="1401893" name="Rectangle 37">
            <a:extLst>
              <a:ext uri="{FF2B5EF4-FFF2-40B4-BE49-F238E27FC236}">
                <a16:creationId xmlns:a16="http://schemas.microsoft.com/office/drawing/2014/main" id="{85783E6F-A007-8441-AE02-FBC91E4ABA6B}"/>
              </a:ext>
            </a:extLst>
          </p:cNvPr>
          <p:cNvSpPr>
            <a:spLocks noGrp="1" noChangeArrowheads="1"/>
          </p:cNvSpPr>
          <p:nvPr>
            <p:ph type="body" idx="1"/>
          </p:nvPr>
        </p:nvSpPr>
        <p:spPr>
          <a:xfrm>
            <a:off x="655638" y="3276600"/>
            <a:ext cx="7878762" cy="3200400"/>
          </a:xfrm>
        </p:spPr>
        <p:txBody>
          <a:bodyPr/>
          <a:lstStyle/>
          <a:p>
            <a:pPr marL="231775" indent="-231775" eaLnBrk="1" hangingPunct="1">
              <a:lnSpc>
                <a:spcPct val="90000"/>
              </a:lnSpc>
              <a:spcBef>
                <a:spcPct val="30000"/>
              </a:spcBef>
              <a:buFont typeface="Wingdings" pitchFamily="2" charset="2"/>
              <a:buNone/>
            </a:pPr>
            <a:r>
              <a:rPr lang="en-US" altLang="nb-NO" sz="1800" b="1" u="sng"/>
              <a:t>Processing Steps (for both P1 and P2):</a:t>
            </a:r>
          </a:p>
          <a:p>
            <a:pPr marL="231775" indent="-231775" eaLnBrk="1" hangingPunct="1">
              <a:lnSpc>
                <a:spcPct val="90000"/>
              </a:lnSpc>
              <a:spcBef>
                <a:spcPct val="30000"/>
              </a:spcBef>
              <a:buFont typeface="Wingdings" pitchFamily="2" charset="2"/>
              <a:buAutoNum type="arabicPeriod"/>
            </a:pPr>
            <a:r>
              <a:rPr lang="en-US" altLang="nb-NO" sz="1800"/>
              <a:t>CE1 and CE2 are connected to PE routers via layer-2 connections</a:t>
            </a:r>
          </a:p>
          <a:p>
            <a:pPr marL="231775" indent="-231775" eaLnBrk="1" hangingPunct="1">
              <a:lnSpc>
                <a:spcPct val="90000"/>
              </a:lnSpc>
              <a:spcBef>
                <a:spcPct val="30000"/>
              </a:spcBef>
              <a:buFont typeface="Wingdings" pitchFamily="2" charset="2"/>
              <a:buAutoNum type="arabicPeriod"/>
            </a:pPr>
            <a:r>
              <a:rPr lang="en-US" altLang="nb-NO" sz="1800"/>
              <a:t>Via CLI, a new virtual circuit cross-connect is configured, connecting customer interface to manually provided VC ID with target remote PE</a:t>
            </a:r>
          </a:p>
          <a:p>
            <a:pPr marL="231775" indent="-231775" eaLnBrk="1" hangingPunct="1">
              <a:lnSpc>
                <a:spcPct val="90000"/>
              </a:lnSpc>
              <a:spcBef>
                <a:spcPct val="30000"/>
              </a:spcBef>
              <a:buFont typeface="Wingdings" pitchFamily="2" charset="2"/>
              <a:buAutoNum type="arabicPeriod"/>
            </a:pPr>
            <a:r>
              <a:rPr lang="en-US" altLang="nb-NO" sz="1800"/>
              <a:t>New targeted LDP session between PE routers established, in case one </a:t>
            </a:r>
            <a:br>
              <a:rPr lang="en-US" altLang="nb-NO" sz="1800"/>
            </a:br>
            <a:r>
              <a:rPr lang="en-US" altLang="nb-NO" sz="1800"/>
              <a:t>does not already exist</a:t>
            </a:r>
          </a:p>
          <a:p>
            <a:pPr marL="231775" indent="-231775" eaLnBrk="1" hangingPunct="1">
              <a:lnSpc>
                <a:spcPct val="90000"/>
              </a:lnSpc>
              <a:spcBef>
                <a:spcPct val="30000"/>
              </a:spcBef>
              <a:buFont typeface="Wingdings" pitchFamily="2" charset="2"/>
              <a:buAutoNum type="arabicPeriod"/>
            </a:pPr>
            <a:r>
              <a:rPr lang="en-US" altLang="nb-NO" sz="1800"/>
              <a:t>PE binds VC label with customer layer-2 interface and sends label-mapping message to remote PE over LDP session</a:t>
            </a:r>
          </a:p>
          <a:p>
            <a:pPr marL="231775" indent="-231775" eaLnBrk="1" hangingPunct="1">
              <a:lnSpc>
                <a:spcPct val="90000"/>
              </a:lnSpc>
              <a:spcBef>
                <a:spcPct val="30000"/>
              </a:spcBef>
              <a:buFont typeface="Wingdings" pitchFamily="2" charset="2"/>
              <a:buAutoNum type="arabicPeriod"/>
            </a:pPr>
            <a:r>
              <a:rPr lang="en-US" altLang="nb-NO" sz="1800"/>
              <a:t>Remote PE receives LDP label binding message and matches VC ID with local configured cross-connect</a:t>
            </a:r>
            <a:endParaRPr lang="en-US" altLang="nb-NO" sz="1600"/>
          </a:p>
        </p:txBody>
      </p:sp>
      <p:sp>
        <p:nvSpPr>
          <p:cNvPr id="119812" name="Line 6">
            <a:extLst>
              <a:ext uri="{FF2B5EF4-FFF2-40B4-BE49-F238E27FC236}">
                <a16:creationId xmlns:a16="http://schemas.microsoft.com/office/drawing/2014/main" id="{688BAF57-B80F-BA45-A341-14C57EDB381F}"/>
              </a:ext>
            </a:extLst>
          </p:cNvPr>
          <p:cNvSpPr>
            <a:spLocks noChangeShapeType="1"/>
          </p:cNvSpPr>
          <p:nvPr/>
        </p:nvSpPr>
        <p:spPr bwMode="auto">
          <a:xfrm>
            <a:off x="1360488" y="2616200"/>
            <a:ext cx="64770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nvGrpSpPr>
          <p:cNvPr id="119813" name="Group 7">
            <a:extLst>
              <a:ext uri="{FF2B5EF4-FFF2-40B4-BE49-F238E27FC236}">
                <a16:creationId xmlns:a16="http://schemas.microsoft.com/office/drawing/2014/main" id="{38EEA876-F861-4D48-8C1F-CE88D75B454E}"/>
              </a:ext>
            </a:extLst>
          </p:cNvPr>
          <p:cNvGrpSpPr>
            <a:grpSpLocks/>
          </p:cNvGrpSpPr>
          <p:nvPr/>
        </p:nvGrpSpPr>
        <p:grpSpPr bwMode="auto">
          <a:xfrm>
            <a:off x="5094288" y="2006600"/>
            <a:ext cx="484187" cy="825500"/>
            <a:chOff x="3216" y="1248"/>
            <a:chExt cx="305" cy="520"/>
          </a:xfrm>
        </p:grpSpPr>
        <p:pic>
          <p:nvPicPr>
            <p:cNvPr id="119846" name="Picture 8">
              <a:extLst>
                <a:ext uri="{FF2B5EF4-FFF2-40B4-BE49-F238E27FC236}">
                  <a16:creationId xmlns:a16="http://schemas.microsoft.com/office/drawing/2014/main" id="{4BB0D11B-3405-8047-A9F0-5C6CCF44B374}"/>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47" name="Rectangle 9">
              <a:extLst>
                <a:ext uri="{FF2B5EF4-FFF2-40B4-BE49-F238E27FC236}">
                  <a16:creationId xmlns:a16="http://schemas.microsoft.com/office/drawing/2014/main" id="{353F0B59-8FB5-094E-B1AA-52327C9D88C8}"/>
                </a:ext>
              </a:extLst>
            </p:cNvPr>
            <p:cNvSpPr>
              <a:spLocks noChangeArrowheads="1"/>
            </p:cNvSpPr>
            <p:nvPr/>
          </p:nvSpPr>
          <p:spPr bwMode="auto">
            <a:xfrm>
              <a:off x="3261"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119814" name="Group 10">
            <a:extLst>
              <a:ext uri="{FF2B5EF4-FFF2-40B4-BE49-F238E27FC236}">
                <a16:creationId xmlns:a16="http://schemas.microsoft.com/office/drawing/2014/main" id="{91EBBEDC-A8F4-E34D-8F25-E094A35387A9}"/>
              </a:ext>
            </a:extLst>
          </p:cNvPr>
          <p:cNvGrpSpPr>
            <a:grpSpLocks/>
          </p:cNvGrpSpPr>
          <p:nvPr/>
        </p:nvGrpSpPr>
        <p:grpSpPr bwMode="auto">
          <a:xfrm>
            <a:off x="3695700" y="2006600"/>
            <a:ext cx="484188" cy="825500"/>
            <a:chOff x="2335" y="1248"/>
            <a:chExt cx="305" cy="520"/>
          </a:xfrm>
        </p:grpSpPr>
        <p:pic>
          <p:nvPicPr>
            <p:cNvPr id="119844" name="Picture 11">
              <a:extLst>
                <a:ext uri="{FF2B5EF4-FFF2-40B4-BE49-F238E27FC236}">
                  <a16:creationId xmlns:a16="http://schemas.microsoft.com/office/drawing/2014/main" id="{9110E052-6F67-9143-B7F6-86E7A372B12A}"/>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45" name="Rectangle 12">
              <a:extLst>
                <a:ext uri="{FF2B5EF4-FFF2-40B4-BE49-F238E27FC236}">
                  <a16:creationId xmlns:a16="http://schemas.microsoft.com/office/drawing/2014/main" id="{396DAE3A-6212-B449-BC82-3436080F876C}"/>
                </a:ext>
              </a:extLst>
            </p:cNvPr>
            <p:cNvSpPr>
              <a:spLocks noChangeArrowheads="1"/>
            </p:cNvSpPr>
            <p:nvPr/>
          </p:nvSpPr>
          <p:spPr bwMode="auto">
            <a:xfrm>
              <a:off x="2380" y="1248"/>
              <a:ext cx="215"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a:t>
              </a:r>
            </a:p>
          </p:txBody>
        </p:sp>
      </p:grpSp>
      <p:grpSp>
        <p:nvGrpSpPr>
          <p:cNvPr id="119815" name="Group 13">
            <a:extLst>
              <a:ext uri="{FF2B5EF4-FFF2-40B4-BE49-F238E27FC236}">
                <a16:creationId xmlns:a16="http://schemas.microsoft.com/office/drawing/2014/main" id="{092AE622-2E3A-284B-8935-EE68CD7F9BF2}"/>
              </a:ext>
            </a:extLst>
          </p:cNvPr>
          <p:cNvGrpSpPr>
            <a:grpSpLocks/>
          </p:cNvGrpSpPr>
          <p:nvPr/>
        </p:nvGrpSpPr>
        <p:grpSpPr bwMode="auto">
          <a:xfrm>
            <a:off x="2266950" y="2138363"/>
            <a:ext cx="588963" cy="630237"/>
            <a:chOff x="1435" y="1331"/>
            <a:chExt cx="371" cy="397"/>
          </a:xfrm>
        </p:grpSpPr>
        <p:pic>
          <p:nvPicPr>
            <p:cNvPr id="119842" name="Picture 14">
              <a:extLst>
                <a:ext uri="{FF2B5EF4-FFF2-40B4-BE49-F238E27FC236}">
                  <a16:creationId xmlns:a16="http://schemas.microsoft.com/office/drawing/2014/main" id="{5544C1EB-DF9D-A846-AA22-7D83C79A985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43" name="Rectangle 15">
              <a:extLst>
                <a:ext uri="{FF2B5EF4-FFF2-40B4-BE49-F238E27FC236}">
                  <a16:creationId xmlns:a16="http://schemas.microsoft.com/office/drawing/2014/main" id="{BEB10657-465B-CE45-8BF6-E571CBFE35D4}"/>
                </a:ext>
              </a:extLst>
            </p:cNvPr>
            <p:cNvSpPr>
              <a:spLocks noChangeArrowheads="1"/>
            </p:cNvSpPr>
            <p:nvPr/>
          </p:nvSpPr>
          <p:spPr bwMode="auto">
            <a:xfrm>
              <a:off x="1435" y="1331"/>
              <a:ext cx="37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PE1</a:t>
              </a:r>
            </a:p>
          </p:txBody>
        </p:sp>
      </p:grpSp>
      <p:grpSp>
        <p:nvGrpSpPr>
          <p:cNvPr id="119816" name="Group 16">
            <a:extLst>
              <a:ext uri="{FF2B5EF4-FFF2-40B4-BE49-F238E27FC236}">
                <a16:creationId xmlns:a16="http://schemas.microsoft.com/office/drawing/2014/main" id="{04771ACE-FC6C-CB44-B311-3C7645372F76}"/>
              </a:ext>
            </a:extLst>
          </p:cNvPr>
          <p:cNvGrpSpPr>
            <a:grpSpLocks/>
          </p:cNvGrpSpPr>
          <p:nvPr/>
        </p:nvGrpSpPr>
        <p:grpSpPr bwMode="auto">
          <a:xfrm>
            <a:off x="6389688" y="2138363"/>
            <a:ext cx="644525" cy="630237"/>
            <a:chOff x="4032" y="1331"/>
            <a:chExt cx="406" cy="397"/>
          </a:xfrm>
        </p:grpSpPr>
        <p:pic>
          <p:nvPicPr>
            <p:cNvPr id="119840" name="Picture 17">
              <a:extLst>
                <a:ext uri="{FF2B5EF4-FFF2-40B4-BE49-F238E27FC236}">
                  <a16:creationId xmlns:a16="http://schemas.microsoft.com/office/drawing/2014/main" id="{25552DB1-AF9D-BE4D-923D-3969B0FBF8C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9841" name="Rectangle 18">
              <a:extLst>
                <a:ext uri="{FF2B5EF4-FFF2-40B4-BE49-F238E27FC236}">
                  <a16:creationId xmlns:a16="http://schemas.microsoft.com/office/drawing/2014/main" id="{2D08642E-CC57-1B4D-BF9E-C4EF5F2F5B88}"/>
                </a:ext>
              </a:extLst>
            </p:cNvPr>
            <p:cNvSpPr>
              <a:spLocks noChangeArrowheads="1"/>
            </p:cNvSpPr>
            <p:nvPr/>
          </p:nvSpPr>
          <p:spPr bwMode="auto">
            <a:xfrm>
              <a:off x="4067" y="1331"/>
              <a:ext cx="37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PE2</a:t>
              </a:r>
            </a:p>
          </p:txBody>
        </p:sp>
      </p:grpSp>
      <p:grpSp>
        <p:nvGrpSpPr>
          <p:cNvPr id="119817" name="Group 19">
            <a:extLst>
              <a:ext uri="{FF2B5EF4-FFF2-40B4-BE49-F238E27FC236}">
                <a16:creationId xmlns:a16="http://schemas.microsoft.com/office/drawing/2014/main" id="{5431E1EE-198E-4B4F-844F-1B88186A650A}"/>
              </a:ext>
            </a:extLst>
          </p:cNvPr>
          <p:cNvGrpSpPr>
            <a:grpSpLocks/>
          </p:cNvGrpSpPr>
          <p:nvPr/>
        </p:nvGrpSpPr>
        <p:grpSpPr bwMode="auto">
          <a:xfrm>
            <a:off x="1000125" y="2222500"/>
            <a:ext cx="600075" cy="533400"/>
            <a:chOff x="589" y="1432"/>
            <a:chExt cx="378" cy="336"/>
          </a:xfrm>
        </p:grpSpPr>
        <p:sp>
          <p:nvSpPr>
            <p:cNvPr id="119838" name="Rectangle 20">
              <a:extLst>
                <a:ext uri="{FF2B5EF4-FFF2-40B4-BE49-F238E27FC236}">
                  <a16:creationId xmlns:a16="http://schemas.microsoft.com/office/drawing/2014/main" id="{FE78A4D8-3E6E-AE48-A26B-1ACC3E100CC8}"/>
                </a:ext>
              </a:extLst>
            </p:cNvPr>
            <p:cNvSpPr>
              <a:spLocks noChangeArrowheads="1"/>
            </p:cNvSpPr>
            <p:nvPr/>
          </p:nvSpPr>
          <p:spPr bwMode="auto">
            <a:xfrm>
              <a:off x="589" y="1432"/>
              <a:ext cx="378"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CE1</a:t>
              </a:r>
            </a:p>
          </p:txBody>
        </p:sp>
        <p:pic>
          <p:nvPicPr>
            <p:cNvPr id="119839" name="Picture 21">
              <a:extLst>
                <a:ext uri="{FF2B5EF4-FFF2-40B4-BE49-F238E27FC236}">
                  <a16:creationId xmlns:a16="http://schemas.microsoft.com/office/drawing/2014/main" id="{558D0102-CD3C-8843-A0F5-699DEB302AA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19818" name="Group 22">
            <a:extLst>
              <a:ext uri="{FF2B5EF4-FFF2-40B4-BE49-F238E27FC236}">
                <a16:creationId xmlns:a16="http://schemas.microsoft.com/office/drawing/2014/main" id="{5D40B581-C9CB-8741-B2AB-17AF875DE745}"/>
              </a:ext>
            </a:extLst>
          </p:cNvPr>
          <p:cNvGrpSpPr>
            <a:grpSpLocks/>
          </p:cNvGrpSpPr>
          <p:nvPr/>
        </p:nvGrpSpPr>
        <p:grpSpPr bwMode="auto">
          <a:xfrm>
            <a:off x="7629525" y="2222500"/>
            <a:ext cx="600075" cy="533400"/>
            <a:chOff x="4765" y="1432"/>
            <a:chExt cx="378" cy="336"/>
          </a:xfrm>
        </p:grpSpPr>
        <p:sp>
          <p:nvSpPr>
            <p:cNvPr id="119836" name="Rectangle 23">
              <a:extLst>
                <a:ext uri="{FF2B5EF4-FFF2-40B4-BE49-F238E27FC236}">
                  <a16:creationId xmlns:a16="http://schemas.microsoft.com/office/drawing/2014/main" id="{B3C51626-9539-BD41-A122-2E49935768AD}"/>
                </a:ext>
              </a:extLst>
            </p:cNvPr>
            <p:cNvSpPr>
              <a:spLocks noChangeArrowheads="1"/>
            </p:cNvSpPr>
            <p:nvPr/>
          </p:nvSpPr>
          <p:spPr bwMode="auto">
            <a:xfrm>
              <a:off x="4765" y="1432"/>
              <a:ext cx="378"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CE2</a:t>
              </a:r>
            </a:p>
          </p:txBody>
        </p:sp>
        <p:pic>
          <p:nvPicPr>
            <p:cNvPr id="119837" name="Picture 24">
              <a:extLst>
                <a:ext uri="{FF2B5EF4-FFF2-40B4-BE49-F238E27FC236}">
                  <a16:creationId xmlns:a16="http://schemas.microsoft.com/office/drawing/2014/main" id="{3BCACD56-8010-FE44-A113-E81EB6D1E7A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4"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oup 39">
            <a:extLst>
              <a:ext uri="{FF2B5EF4-FFF2-40B4-BE49-F238E27FC236}">
                <a16:creationId xmlns:a16="http://schemas.microsoft.com/office/drawing/2014/main" id="{633D8956-877F-8146-B08E-7C4C2622331D}"/>
              </a:ext>
            </a:extLst>
          </p:cNvPr>
          <p:cNvGrpSpPr>
            <a:grpSpLocks/>
          </p:cNvGrpSpPr>
          <p:nvPr/>
        </p:nvGrpSpPr>
        <p:grpSpPr bwMode="auto">
          <a:xfrm>
            <a:off x="1447800" y="2692400"/>
            <a:ext cx="6324600" cy="355600"/>
            <a:chOff x="912" y="1632"/>
            <a:chExt cx="3984" cy="224"/>
          </a:xfrm>
        </p:grpSpPr>
        <p:sp>
          <p:nvSpPr>
            <p:cNvPr id="119834" name="Rectangle 28">
              <a:extLst>
                <a:ext uri="{FF2B5EF4-FFF2-40B4-BE49-F238E27FC236}">
                  <a16:creationId xmlns:a16="http://schemas.microsoft.com/office/drawing/2014/main" id="{4257CC52-EE06-E345-A06D-5B7224CF10C3}"/>
                </a:ext>
              </a:extLst>
            </p:cNvPr>
            <p:cNvSpPr>
              <a:spLocks noChangeArrowheads="1"/>
            </p:cNvSpPr>
            <p:nvPr/>
          </p:nvSpPr>
          <p:spPr bwMode="auto">
            <a:xfrm>
              <a:off x="912" y="1632"/>
              <a:ext cx="544"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20000"/>
                </a:spcBef>
              </a:pPr>
              <a:r>
                <a:rPr lang="en-GB" altLang="nb-NO" sz="1000" b="1"/>
                <a:t>Layer-2</a:t>
              </a:r>
              <a:br>
                <a:rPr lang="en-GB" altLang="nb-NO" sz="1000" b="1"/>
              </a:br>
              <a:r>
                <a:rPr lang="en-GB" altLang="nb-NO" sz="1000" b="1"/>
                <a:t>Connection</a:t>
              </a:r>
              <a:endParaRPr lang="en-US" altLang="nb-NO" sz="1000"/>
            </a:p>
          </p:txBody>
        </p:sp>
        <p:sp>
          <p:nvSpPr>
            <p:cNvPr id="119835" name="Rectangle 36">
              <a:extLst>
                <a:ext uri="{FF2B5EF4-FFF2-40B4-BE49-F238E27FC236}">
                  <a16:creationId xmlns:a16="http://schemas.microsoft.com/office/drawing/2014/main" id="{0A2E49EF-4982-6346-B657-5BA6B2BB4C38}"/>
                </a:ext>
              </a:extLst>
            </p:cNvPr>
            <p:cNvSpPr>
              <a:spLocks noChangeArrowheads="1"/>
            </p:cNvSpPr>
            <p:nvPr/>
          </p:nvSpPr>
          <p:spPr bwMode="auto">
            <a:xfrm>
              <a:off x="4352" y="1632"/>
              <a:ext cx="544"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20000"/>
                </a:spcBef>
              </a:pPr>
              <a:r>
                <a:rPr lang="en-GB" altLang="nb-NO" sz="1000" b="1"/>
                <a:t>Layer-2</a:t>
              </a:r>
              <a:br>
                <a:rPr lang="en-GB" altLang="nb-NO" sz="1000" b="1"/>
              </a:br>
              <a:r>
                <a:rPr lang="en-GB" altLang="nb-NO" sz="1000" b="1"/>
                <a:t>Connection</a:t>
              </a:r>
              <a:endParaRPr lang="en-US" altLang="nb-NO" sz="1000"/>
            </a:p>
          </p:txBody>
        </p:sp>
      </p:grpSp>
      <p:grpSp>
        <p:nvGrpSpPr>
          <p:cNvPr id="9" name="Group 52">
            <a:extLst>
              <a:ext uri="{FF2B5EF4-FFF2-40B4-BE49-F238E27FC236}">
                <a16:creationId xmlns:a16="http://schemas.microsoft.com/office/drawing/2014/main" id="{5D84AB39-C6B9-5342-A194-97290D92ADDB}"/>
              </a:ext>
            </a:extLst>
          </p:cNvPr>
          <p:cNvGrpSpPr>
            <a:grpSpLocks/>
          </p:cNvGrpSpPr>
          <p:nvPr/>
        </p:nvGrpSpPr>
        <p:grpSpPr bwMode="auto">
          <a:xfrm>
            <a:off x="2884488" y="1549400"/>
            <a:ext cx="3581400" cy="838200"/>
            <a:chOff x="1817" y="976"/>
            <a:chExt cx="2256" cy="528"/>
          </a:xfrm>
        </p:grpSpPr>
        <p:sp>
          <p:nvSpPr>
            <p:cNvPr id="119830" name="Freeform 27">
              <a:extLst>
                <a:ext uri="{FF2B5EF4-FFF2-40B4-BE49-F238E27FC236}">
                  <a16:creationId xmlns:a16="http://schemas.microsoft.com/office/drawing/2014/main" id="{0E11603D-4523-A94F-A684-EA496153CEDD}"/>
                </a:ext>
              </a:extLst>
            </p:cNvPr>
            <p:cNvSpPr>
              <a:spLocks/>
            </p:cNvSpPr>
            <p:nvPr/>
          </p:nvSpPr>
          <p:spPr bwMode="auto">
            <a:xfrm>
              <a:off x="1817" y="976"/>
              <a:ext cx="2256" cy="528"/>
            </a:xfrm>
            <a:custGeom>
              <a:avLst/>
              <a:gdLst>
                <a:gd name="T0" fmla="*/ 0 w 3158"/>
                <a:gd name="T1" fmla="*/ 508 h 803"/>
                <a:gd name="T2" fmla="*/ 1207 w 3158"/>
                <a:gd name="T3" fmla="*/ 27 h 803"/>
                <a:gd name="T4" fmla="*/ 2256 w 3158"/>
                <a:gd name="T5" fmla="*/ 528 h 803"/>
                <a:gd name="T6" fmla="*/ 0 60000 65536"/>
                <a:gd name="T7" fmla="*/ 0 60000 65536"/>
                <a:gd name="T8" fmla="*/ 0 60000 65536"/>
                <a:gd name="T9" fmla="*/ 0 w 3158"/>
                <a:gd name="T10" fmla="*/ 0 h 803"/>
                <a:gd name="T11" fmla="*/ 3158 w 3158"/>
                <a:gd name="T12" fmla="*/ 803 h 803"/>
              </a:gdLst>
              <a:ahLst/>
              <a:cxnLst>
                <a:cxn ang="T6">
                  <a:pos x="T0" y="T1"/>
                </a:cxn>
                <a:cxn ang="T7">
                  <a:pos x="T2" y="T3"/>
                </a:cxn>
                <a:cxn ang="T8">
                  <a:pos x="T4" y="T5"/>
                </a:cxn>
              </a:cxnLst>
              <a:rect l="T9" t="T10" r="T11" b="T12"/>
              <a:pathLst>
                <a:path w="3158" h="803">
                  <a:moveTo>
                    <a:pt x="0" y="773"/>
                  </a:moveTo>
                  <a:cubicBezTo>
                    <a:pt x="282" y="650"/>
                    <a:pt x="840" y="0"/>
                    <a:pt x="1689" y="41"/>
                  </a:cubicBezTo>
                  <a:cubicBezTo>
                    <a:pt x="2538" y="82"/>
                    <a:pt x="2852" y="644"/>
                    <a:pt x="3158" y="803"/>
                  </a:cubicBezTo>
                </a:path>
              </a:pathLst>
            </a:custGeom>
            <a:noFill/>
            <a:ln w="25400">
              <a:solidFill>
                <a:schemeClr val="folHlink"/>
              </a:solidFill>
              <a:prstDash val="sysDot"/>
              <a:round/>
              <a:headEnd type="triangle" w="lg" len="lg"/>
              <a:tailEnd type="triangle" w="lg" len="lg"/>
            </a:ln>
            <a:extLst>
              <a:ext uri="{909E8E84-426E-40DD-AFC4-6F175D3DCCD1}">
                <a14:hiddenFill xmlns:a14="http://schemas.microsoft.com/office/drawing/2010/main">
                  <a:solidFill>
                    <a:srgbClr val="FFFFFF"/>
                  </a:solidFill>
                </a14:hiddenFill>
              </a:ext>
            </a:extLst>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nvGrpSpPr>
            <p:cNvPr id="119831" name="Group 44">
              <a:extLst>
                <a:ext uri="{FF2B5EF4-FFF2-40B4-BE49-F238E27FC236}">
                  <a16:creationId xmlns:a16="http://schemas.microsoft.com/office/drawing/2014/main" id="{E94C4578-B1FC-A54D-9DBB-15661C22B103}"/>
                </a:ext>
              </a:extLst>
            </p:cNvPr>
            <p:cNvGrpSpPr>
              <a:grpSpLocks/>
            </p:cNvGrpSpPr>
            <p:nvPr/>
          </p:nvGrpSpPr>
          <p:grpSpPr bwMode="auto">
            <a:xfrm>
              <a:off x="2634" y="1072"/>
              <a:ext cx="774" cy="182"/>
              <a:chOff x="2634" y="1008"/>
              <a:chExt cx="774" cy="182"/>
            </a:xfrm>
          </p:grpSpPr>
          <p:sp>
            <p:nvSpPr>
              <p:cNvPr id="119832" name="Oval 42">
                <a:extLst>
                  <a:ext uri="{FF2B5EF4-FFF2-40B4-BE49-F238E27FC236}">
                    <a16:creationId xmlns:a16="http://schemas.microsoft.com/office/drawing/2014/main" id="{D702A3A6-7717-064B-BACB-8DA10F6BD66B}"/>
                  </a:ext>
                </a:extLst>
              </p:cNvPr>
              <p:cNvSpPr>
                <a:spLocks noChangeArrowheads="1"/>
              </p:cNvSpPr>
              <p:nvPr/>
            </p:nvSpPr>
            <p:spPr bwMode="auto">
              <a:xfrm>
                <a:off x="2634" y="1008"/>
                <a:ext cx="192" cy="182"/>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solidFill>
                      <a:schemeClr val="bg1"/>
                    </a:solidFill>
                  </a:rPr>
                  <a:t>3</a:t>
                </a:r>
              </a:p>
            </p:txBody>
          </p:sp>
          <p:sp>
            <p:nvSpPr>
              <p:cNvPr id="119833" name="Text Box 43">
                <a:extLst>
                  <a:ext uri="{FF2B5EF4-FFF2-40B4-BE49-F238E27FC236}">
                    <a16:creationId xmlns:a16="http://schemas.microsoft.com/office/drawing/2014/main" id="{9192B4E8-E261-284C-AF78-B818C1BD0FFB}"/>
                  </a:ext>
                </a:extLst>
              </p:cNvPr>
              <p:cNvSpPr txBox="1">
                <a:spLocks noChangeArrowheads="1"/>
              </p:cNvSpPr>
              <p:nvPr/>
            </p:nvSpPr>
            <p:spPr bwMode="auto">
              <a:xfrm>
                <a:off x="2826" y="1025"/>
                <a:ext cx="582"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000" b="1"/>
                  <a:t>LDP session</a:t>
                </a:r>
              </a:p>
            </p:txBody>
          </p:sp>
        </p:grpSp>
      </p:grpSp>
      <p:grpSp>
        <p:nvGrpSpPr>
          <p:cNvPr id="11" name="Group 45">
            <a:extLst>
              <a:ext uri="{FF2B5EF4-FFF2-40B4-BE49-F238E27FC236}">
                <a16:creationId xmlns:a16="http://schemas.microsoft.com/office/drawing/2014/main" id="{0EA5BCCC-EE3A-4B47-8410-9F1A8CFB5001}"/>
              </a:ext>
            </a:extLst>
          </p:cNvPr>
          <p:cNvGrpSpPr>
            <a:grpSpLocks/>
          </p:cNvGrpSpPr>
          <p:nvPr/>
        </p:nvGrpSpPr>
        <p:grpSpPr bwMode="auto">
          <a:xfrm>
            <a:off x="4191000" y="1244600"/>
            <a:ext cx="1995488" cy="288925"/>
            <a:chOff x="2634" y="1008"/>
            <a:chExt cx="1257" cy="182"/>
          </a:xfrm>
        </p:grpSpPr>
        <p:sp>
          <p:nvSpPr>
            <p:cNvPr id="119828" name="Oval 46">
              <a:extLst>
                <a:ext uri="{FF2B5EF4-FFF2-40B4-BE49-F238E27FC236}">
                  <a16:creationId xmlns:a16="http://schemas.microsoft.com/office/drawing/2014/main" id="{92B8577A-0ED2-5D4E-8262-22B4A755DBFA}"/>
                </a:ext>
              </a:extLst>
            </p:cNvPr>
            <p:cNvSpPr>
              <a:spLocks noChangeArrowheads="1"/>
            </p:cNvSpPr>
            <p:nvPr/>
          </p:nvSpPr>
          <p:spPr bwMode="auto">
            <a:xfrm>
              <a:off x="2634" y="1008"/>
              <a:ext cx="192" cy="182"/>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solidFill>
                    <a:schemeClr val="bg1"/>
                  </a:solidFill>
                </a:rPr>
                <a:t>4</a:t>
              </a:r>
            </a:p>
          </p:txBody>
        </p:sp>
        <p:sp>
          <p:nvSpPr>
            <p:cNvPr id="119829" name="Text Box 47">
              <a:extLst>
                <a:ext uri="{FF2B5EF4-FFF2-40B4-BE49-F238E27FC236}">
                  <a16:creationId xmlns:a16="http://schemas.microsoft.com/office/drawing/2014/main" id="{988318E9-FF4E-CD49-96CA-B638ADDF1C42}"/>
                </a:ext>
              </a:extLst>
            </p:cNvPr>
            <p:cNvSpPr txBox="1">
              <a:spLocks noChangeArrowheads="1"/>
            </p:cNvSpPr>
            <p:nvPr/>
          </p:nvSpPr>
          <p:spPr bwMode="auto">
            <a:xfrm>
              <a:off x="2826" y="1025"/>
              <a:ext cx="1065" cy="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nb-NO" sz="1000" b="1"/>
                <a:t>Label Mapping Messages</a:t>
              </a:r>
            </a:p>
          </p:txBody>
        </p:sp>
      </p:grpSp>
      <p:grpSp>
        <p:nvGrpSpPr>
          <p:cNvPr id="12" name="Group 51">
            <a:extLst>
              <a:ext uri="{FF2B5EF4-FFF2-40B4-BE49-F238E27FC236}">
                <a16:creationId xmlns:a16="http://schemas.microsoft.com/office/drawing/2014/main" id="{A75846FE-6AB8-4744-B9B6-FB9890D7E3BD}"/>
              </a:ext>
            </a:extLst>
          </p:cNvPr>
          <p:cNvGrpSpPr>
            <a:grpSpLocks/>
          </p:cNvGrpSpPr>
          <p:nvPr/>
        </p:nvGrpSpPr>
        <p:grpSpPr bwMode="auto">
          <a:xfrm>
            <a:off x="2362200" y="1778000"/>
            <a:ext cx="4419600" cy="288925"/>
            <a:chOff x="1488" y="1120"/>
            <a:chExt cx="2784" cy="182"/>
          </a:xfrm>
        </p:grpSpPr>
        <p:sp>
          <p:nvSpPr>
            <p:cNvPr id="119826" name="Oval 40">
              <a:extLst>
                <a:ext uri="{FF2B5EF4-FFF2-40B4-BE49-F238E27FC236}">
                  <a16:creationId xmlns:a16="http://schemas.microsoft.com/office/drawing/2014/main" id="{5E839397-CC61-2744-968D-E10EA08EE24B}"/>
                </a:ext>
              </a:extLst>
            </p:cNvPr>
            <p:cNvSpPr>
              <a:spLocks noChangeArrowheads="1"/>
            </p:cNvSpPr>
            <p:nvPr/>
          </p:nvSpPr>
          <p:spPr bwMode="auto">
            <a:xfrm>
              <a:off x="1488" y="1120"/>
              <a:ext cx="192" cy="182"/>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solidFill>
                    <a:schemeClr val="bg1"/>
                  </a:solidFill>
                </a:rPr>
                <a:t>2</a:t>
              </a:r>
            </a:p>
          </p:txBody>
        </p:sp>
        <p:sp>
          <p:nvSpPr>
            <p:cNvPr id="119827" name="Oval 48">
              <a:extLst>
                <a:ext uri="{FF2B5EF4-FFF2-40B4-BE49-F238E27FC236}">
                  <a16:creationId xmlns:a16="http://schemas.microsoft.com/office/drawing/2014/main" id="{CF77EE1D-F39F-124A-AC4D-C0EECF136C4A}"/>
                </a:ext>
              </a:extLst>
            </p:cNvPr>
            <p:cNvSpPr>
              <a:spLocks noChangeArrowheads="1"/>
            </p:cNvSpPr>
            <p:nvPr/>
          </p:nvSpPr>
          <p:spPr bwMode="auto">
            <a:xfrm>
              <a:off x="4080" y="1120"/>
              <a:ext cx="192" cy="182"/>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solidFill>
                    <a:schemeClr val="bg1"/>
                  </a:solidFill>
                </a:rPr>
                <a:t>2</a:t>
              </a:r>
            </a:p>
          </p:txBody>
        </p:sp>
      </p:grpSp>
      <p:grpSp>
        <p:nvGrpSpPr>
          <p:cNvPr id="13" name="Group 53">
            <a:extLst>
              <a:ext uri="{FF2B5EF4-FFF2-40B4-BE49-F238E27FC236}">
                <a16:creationId xmlns:a16="http://schemas.microsoft.com/office/drawing/2014/main" id="{BB899D84-144C-924C-8F0E-311E4F9A039A}"/>
              </a:ext>
            </a:extLst>
          </p:cNvPr>
          <p:cNvGrpSpPr>
            <a:grpSpLocks/>
          </p:cNvGrpSpPr>
          <p:nvPr/>
        </p:nvGrpSpPr>
        <p:grpSpPr bwMode="auto">
          <a:xfrm>
            <a:off x="2362200" y="1397000"/>
            <a:ext cx="4419600" cy="288925"/>
            <a:chOff x="1488" y="880"/>
            <a:chExt cx="2784" cy="182"/>
          </a:xfrm>
        </p:grpSpPr>
        <p:sp>
          <p:nvSpPr>
            <p:cNvPr id="119824" name="Oval 49">
              <a:extLst>
                <a:ext uri="{FF2B5EF4-FFF2-40B4-BE49-F238E27FC236}">
                  <a16:creationId xmlns:a16="http://schemas.microsoft.com/office/drawing/2014/main" id="{03ED936E-F7E8-B94D-8653-B5BAA8066655}"/>
                </a:ext>
              </a:extLst>
            </p:cNvPr>
            <p:cNvSpPr>
              <a:spLocks noChangeArrowheads="1"/>
            </p:cNvSpPr>
            <p:nvPr/>
          </p:nvSpPr>
          <p:spPr bwMode="auto">
            <a:xfrm>
              <a:off x="4080" y="880"/>
              <a:ext cx="192" cy="182"/>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solidFill>
                    <a:schemeClr val="bg1"/>
                  </a:solidFill>
                </a:rPr>
                <a:t>5</a:t>
              </a:r>
            </a:p>
          </p:txBody>
        </p:sp>
        <p:sp>
          <p:nvSpPr>
            <p:cNvPr id="119825" name="Oval 50">
              <a:extLst>
                <a:ext uri="{FF2B5EF4-FFF2-40B4-BE49-F238E27FC236}">
                  <a16:creationId xmlns:a16="http://schemas.microsoft.com/office/drawing/2014/main" id="{23F5F72C-23EE-0C46-848B-B702B4FA4401}"/>
                </a:ext>
              </a:extLst>
            </p:cNvPr>
            <p:cNvSpPr>
              <a:spLocks noChangeArrowheads="1"/>
            </p:cNvSpPr>
            <p:nvPr/>
          </p:nvSpPr>
          <p:spPr bwMode="auto">
            <a:xfrm>
              <a:off x="1488" y="880"/>
              <a:ext cx="192" cy="182"/>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lIns="0" tIns="0" rIns="0" bIns="0"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1200" b="1">
                  <a:solidFill>
                    <a:schemeClr val="bg1"/>
                  </a:solidFill>
                </a:rPr>
                <a:t>5</a:t>
              </a:r>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401893">
                                            <p:txEl>
                                              <p:pRg st="1" end="1"/>
                                            </p:txEl>
                                          </p:spTgt>
                                        </p:tgtEl>
                                        <p:attrNameLst>
                                          <p:attrName>style.visibility</p:attrName>
                                        </p:attrNameLst>
                                      </p:cBhvr>
                                      <p:to>
                                        <p:strVal val="visible"/>
                                      </p:to>
                                    </p:set>
                                    <p:animEffect transition="in" filter="fade">
                                      <p:cBhvr>
                                        <p:cTn id="10" dur="2000"/>
                                        <p:tgtEl>
                                          <p:spTgt spid="1401893">
                                            <p:txEl>
                                              <p:pRg st="1" end="1"/>
                                            </p:txEl>
                                          </p:spTgt>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10"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fade">
                                      <p:cBhvr>
                                        <p:cTn id="15" dur="1000"/>
                                        <p:tgtEl>
                                          <p:spTgt spid="12"/>
                                        </p:tgtEl>
                                      </p:cBhvr>
                                    </p:animEffect>
                                  </p:childTnLst>
                                </p:cTn>
                              </p:par>
                              <p:par>
                                <p:cTn id="16" presetID="10" presetClass="entr" presetSubtype="0" fill="hold" nodeType="withEffect">
                                  <p:stCondLst>
                                    <p:cond delay="0"/>
                                  </p:stCondLst>
                                  <p:childTnLst>
                                    <p:set>
                                      <p:cBhvr>
                                        <p:cTn id="17" dur="1" fill="hold">
                                          <p:stCondLst>
                                            <p:cond delay="0"/>
                                          </p:stCondLst>
                                        </p:cTn>
                                        <p:tgtEl>
                                          <p:spTgt spid="1401893">
                                            <p:txEl>
                                              <p:pRg st="2" end="2"/>
                                            </p:txEl>
                                          </p:spTgt>
                                        </p:tgtEl>
                                        <p:attrNameLst>
                                          <p:attrName>style.visibility</p:attrName>
                                        </p:attrNameLst>
                                      </p:cBhvr>
                                      <p:to>
                                        <p:strVal val="visible"/>
                                      </p:to>
                                    </p:set>
                                    <p:animEffect transition="in" filter="fade">
                                      <p:cBhvr>
                                        <p:cTn id="18" dur="2000"/>
                                        <p:tgtEl>
                                          <p:spTgt spid="1401893">
                                            <p:txEl>
                                              <p:pRg st="2" end="2"/>
                                            </p:txEl>
                                          </p:spTgt>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10"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fade">
                                      <p:cBhvr>
                                        <p:cTn id="23" dur="1000"/>
                                        <p:tgtEl>
                                          <p:spTgt spid="9"/>
                                        </p:tgtEl>
                                      </p:cBhvr>
                                    </p:animEffect>
                                  </p:childTnLst>
                                </p:cTn>
                              </p:par>
                              <p:par>
                                <p:cTn id="24" presetID="10" presetClass="entr" presetSubtype="0" fill="hold" nodeType="withEffect">
                                  <p:stCondLst>
                                    <p:cond delay="0"/>
                                  </p:stCondLst>
                                  <p:childTnLst>
                                    <p:set>
                                      <p:cBhvr>
                                        <p:cTn id="25" dur="1" fill="hold">
                                          <p:stCondLst>
                                            <p:cond delay="0"/>
                                          </p:stCondLst>
                                        </p:cTn>
                                        <p:tgtEl>
                                          <p:spTgt spid="1401893">
                                            <p:txEl>
                                              <p:pRg st="3" end="3"/>
                                            </p:txEl>
                                          </p:spTgt>
                                        </p:tgtEl>
                                        <p:attrNameLst>
                                          <p:attrName>style.visibility</p:attrName>
                                        </p:attrNameLst>
                                      </p:cBhvr>
                                      <p:to>
                                        <p:strVal val="visible"/>
                                      </p:to>
                                    </p:set>
                                    <p:animEffect transition="in" filter="fade">
                                      <p:cBhvr>
                                        <p:cTn id="26" dur="2000"/>
                                        <p:tgtEl>
                                          <p:spTgt spid="1401893">
                                            <p:txEl>
                                              <p:pRg st="3" end="3"/>
                                            </p:txEl>
                                          </p:spTgt>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10" presetClass="entr" presetSubtype="0" fill="hold" nodeType="click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childTnLst>
                                </p:cTn>
                              </p:par>
                              <p:par>
                                <p:cTn id="32" presetID="10" presetClass="entr" presetSubtype="0" fill="hold" nodeType="withEffect">
                                  <p:stCondLst>
                                    <p:cond delay="0"/>
                                  </p:stCondLst>
                                  <p:childTnLst>
                                    <p:set>
                                      <p:cBhvr>
                                        <p:cTn id="33" dur="1" fill="hold">
                                          <p:stCondLst>
                                            <p:cond delay="0"/>
                                          </p:stCondLst>
                                        </p:cTn>
                                        <p:tgtEl>
                                          <p:spTgt spid="1401893">
                                            <p:txEl>
                                              <p:pRg st="4" end="4"/>
                                            </p:txEl>
                                          </p:spTgt>
                                        </p:tgtEl>
                                        <p:attrNameLst>
                                          <p:attrName>style.visibility</p:attrName>
                                        </p:attrNameLst>
                                      </p:cBhvr>
                                      <p:to>
                                        <p:strVal val="visible"/>
                                      </p:to>
                                    </p:set>
                                    <p:animEffect transition="in" filter="fade">
                                      <p:cBhvr>
                                        <p:cTn id="34" dur="2000"/>
                                        <p:tgtEl>
                                          <p:spTgt spid="1401893">
                                            <p:txEl>
                                              <p:pRg st="4" end="4"/>
                                            </p:txEl>
                                          </p:spTgt>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0" presetClass="entr" presetSubtype="0" fill="hold" nodeType="click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1000"/>
                                        <p:tgtEl>
                                          <p:spTgt spid="13"/>
                                        </p:tgtEl>
                                      </p:cBhvr>
                                    </p:animEffect>
                                  </p:childTnLst>
                                </p:cTn>
                              </p:par>
                              <p:par>
                                <p:cTn id="40" presetID="10" presetClass="entr" presetSubtype="0" fill="hold" nodeType="withEffect">
                                  <p:stCondLst>
                                    <p:cond delay="0"/>
                                  </p:stCondLst>
                                  <p:childTnLst>
                                    <p:set>
                                      <p:cBhvr>
                                        <p:cTn id="41" dur="1" fill="hold">
                                          <p:stCondLst>
                                            <p:cond delay="0"/>
                                          </p:stCondLst>
                                        </p:cTn>
                                        <p:tgtEl>
                                          <p:spTgt spid="1401893">
                                            <p:txEl>
                                              <p:pRg st="5" end="5"/>
                                            </p:txEl>
                                          </p:spTgt>
                                        </p:tgtEl>
                                        <p:attrNameLst>
                                          <p:attrName>style.visibility</p:attrName>
                                        </p:attrNameLst>
                                      </p:cBhvr>
                                      <p:to>
                                        <p:strVal val="visible"/>
                                      </p:to>
                                    </p:set>
                                    <p:animEffect transition="in" filter="fade">
                                      <p:cBhvr>
                                        <p:cTn id="42" dur="2000"/>
                                        <p:tgtEl>
                                          <p:spTgt spid="140189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a:extLst>
              <a:ext uri="{FF2B5EF4-FFF2-40B4-BE49-F238E27FC236}">
                <a16:creationId xmlns:a16="http://schemas.microsoft.com/office/drawing/2014/main" id="{E73A4349-ECFD-5944-897A-6572B1A6FC5C}"/>
              </a:ext>
            </a:extLst>
          </p:cNvPr>
          <p:cNvSpPr>
            <a:spLocks noGrp="1" noChangeArrowheads="1"/>
          </p:cNvSpPr>
          <p:nvPr>
            <p:ph type="title"/>
          </p:nvPr>
        </p:nvSpPr>
        <p:spPr/>
        <p:txBody>
          <a:bodyPr/>
          <a:lstStyle/>
          <a:p>
            <a:pPr eaLnBrk="1" hangingPunct="1"/>
            <a:r>
              <a:rPr lang="en-US" altLang="nb-NO"/>
              <a:t>AToM Forwarding Plane Processing</a:t>
            </a:r>
          </a:p>
        </p:txBody>
      </p:sp>
      <p:sp>
        <p:nvSpPr>
          <p:cNvPr id="1403907" name="Rectangle 3">
            <a:extLst>
              <a:ext uri="{FF2B5EF4-FFF2-40B4-BE49-F238E27FC236}">
                <a16:creationId xmlns:a16="http://schemas.microsoft.com/office/drawing/2014/main" id="{A2C69687-FE1F-DB4B-ABD1-4B580DE6E781}"/>
              </a:ext>
            </a:extLst>
          </p:cNvPr>
          <p:cNvSpPr>
            <a:spLocks noGrp="1" noChangeArrowheads="1"/>
          </p:cNvSpPr>
          <p:nvPr>
            <p:ph type="body" idx="1"/>
          </p:nvPr>
        </p:nvSpPr>
        <p:spPr>
          <a:xfrm>
            <a:off x="655638" y="2971800"/>
            <a:ext cx="7878762" cy="3352800"/>
          </a:xfrm>
        </p:spPr>
        <p:txBody>
          <a:bodyPr/>
          <a:lstStyle/>
          <a:p>
            <a:pPr marL="304800" indent="-304800" eaLnBrk="1" hangingPunct="1">
              <a:lnSpc>
                <a:spcPct val="90000"/>
              </a:lnSpc>
              <a:spcBef>
                <a:spcPct val="30000"/>
              </a:spcBef>
              <a:buFont typeface="Wingdings" pitchFamily="2" charset="2"/>
              <a:buNone/>
              <a:tabLst>
                <a:tab pos="290513" algn="l"/>
              </a:tabLst>
            </a:pPr>
            <a:r>
              <a:rPr lang="en-US" altLang="nb-NO" sz="2000" b="1" u="sng" dirty="0"/>
              <a:t>Processing Steps:</a:t>
            </a:r>
          </a:p>
          <a:p>
            <a:pPr marL="304800" indent="-304800" eaLnBrk="1" hangingPunct="1">
              <a:lnSpc>
                <a:spcPct val="90000"/>
              </a:lnSpc>
              <a:spcBef>
                <a:spcPct val="30000"/>
              </a:spcBef>
              <a:buFont typeface="Wingdings" pitchFamily="2" charset="2"/>
              <a:buAutoNum type="arabicPeriod"/>
              <a:tabLst>
                <a:tab pos="290513" algn="l"/>
              </a:tabLst>
            </a:pPr>
            <a:r>
              <a:rPr lang="en-US" altLang="nb-NO" sz="2000" dirty="0"/>
              <a:t>CE2 forwards layer-2 packet to PE2.</a:t>
            </a:r>
          </a:p>
          <a:p>
            <a:pPr marL="304800" indent="-304800" eaLnBrk="1" hangingPunct="1">
              <a:lnSpc>
                <a:spcPct val="90000"/>
              </a:lnSpc>
              <a:spcBef>
                <a:spcPct val="30000"/>
              </a:spcBef>
              <a:buFont typeface="Wingdings" pitchFamily="2" charset="2"/>
              <a:buAutoNum type="arabicPeriod"/>
              <a:tabLst>
                <a:tab pos="290513" algn="l"/>
              </a:tabLst>
            </a:pPr>
            <a:r>
              <a:rPr lang="en-US" altLang="nb-NO" sz="2000" dirty="0"/>
              <a:t>PE2 imposes VC (inner) label to layer-2 packet received from CE2 and optionally a control word as well (not shown).</a:t>
            </a:r>
          </a:p>
          <a:p>
            <a:pPr marL="304800" indent="-304800" eaLnBrk="1" hangingPunct="1">
              <a:lnSpc>
                <a:spcPct val="90000"/>
              </a:lnSpc>
              <a:spcBef>
                <a:spcPct val="30000"/>
              </a:spcBef>
              <a:buFont typeface="Wingdings" pitchFamily="2" charset="2"/>
              <a:buAutoNum type="arabicPeriod"/>
              <a:tabLst>
                <a:tab pos="290513" algn="l"/>
              </a:tabLst>
            </a:pPr>
            <a:r>
              <a:rPr lang="en-US" altLang="nb-NO" sz="2000" dirty="0"/>
              <a:t>PE2 imposes Tunnel outer label and forwards packet to P2.</a:t>
            </a:r>
          </a:p>
          <a:p>
            <a:pPr marL="304800" indent="-304800" eaLnBrk="1" hangingPunct="1">
              <a:lnSpc>
                <a:spcPct val="90000"/>
              </a:lnSpc>
              <a:spcBef>
                <a:spcPct val="30000"/>
              </a:spcBef>
              <a:buFont typeface="Wingdings" pitchFamily="2" charset="2"/>
              <a:buAutoNum type="arabicPeriod"/>
              <a:tabLst>
                <a:tab pos="290513" algn="l"/>
              </a:tabLst>
            </a:pPr>
            <a:r>
              <a:rPr lang="en-US" altLang="nb-NO" sz="2000" dirty="0"/>
              <a:t>P2 and P1 router forwards packet using outer (tunnel) label.</a:t>
            </a:r>
          </a:p>
          <a:p>
            <a:pPr marL="304800" indent="-304800" eaLnBrk="1" hangingPunct="1">
              <a:lnSpc>
                <a:spcPct val="90000"/>
              </a:lnSpc>
              <a:spcBef>
                <a:spcPct val="30000"/>
              </a:spcBef>
              <a:buFont typeface="Wingdings" pitchFamily="2" charset="2"/>
              <a:buAutoNum type="arabicPeriod"/>
              <a:tabLst>
                <a:tab pos="290513" algn="l"/>
              </a:tabLst>
            </a:pPr>
            <a:r>
              <a:rPr lang="en-US" altLang="nb-NO" sz="2000" dirty="0"/>
              <a:t>Router PE1 strips Tunnel label and, based on VC label, layer-2 packet is forwarded to customer interface to CE1, after VC label is removed</a:t>
            </a:r>
          </a:p>
          <a:p>
            <a:pPr marL="863600" lvl="1" indent="-342900" eaLnBrk="1" hangingPunct="1">
              <a:lnSpc>
                <a:spcPct val="90000"/>
              </a:lnSpc>
              <a:spcBef>
                <a:spcPct val="30000"/>
              </a:spcBef>
              <a:buFont typeface="Wingdings" pitchFamily="2" charset="2"/>
              <a:buNone/>
              <a:tabLst>
                <a:tab pos="290513" algn="l"/>
              </a:tabLst>
            </a:pPr>
            <a:r>
              <a:rPr lang="en-US" altLang="nb-NO" sz="1600" dirty="0">
                <a:ea typeface="ＭＳ Ｐゴシック" panose="020B0600070205080204" pitchFamily="34" charset="-128"/>
              </a:rPr>
              <a:t>In case control word is used, new layer-2 header is generated first.</a:t>
            </a:r>
          </a:p>
        </p:txBody>
      </p:sp>
      <p:sp>
        <p:nvSpPr>
          <p:cNvPr id="121860" name="Line 5">
            <a:extLst>
              <a:ext uri="{FF2B5EF4-FFF2-40B4-BE49-F238E27FC236}">
                <a16:creationId xmlns:a16="http://schemas.microsoft.com/office/drawing/2014/main" id="{51077F5B-CEE6-2B4A-A71D-079E20F8C86C}"/>
              </a:ext>
            </a:extLst>
          </p:cNvPr>
          <p:cNvSpPr>
            <a:spLocks noChangeShapeType="1"/>
          </p:cNvSpPr>
          <p:nvPr/>
        </p:nvSpPr>
        <p:spPr bwMode="auto">
          <a:xfrm>
            <a:off x="1360488" y="2514600"/>
            <a:ext cx="64770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nvGrpSpPr>
          <p:cNvPr id="121861" name="Group 6">
            <a:extLst>
              <a:ext uri="{FF2B5EF4-FFF2-40B4-BE49-F238E27FC236}">
                <a16:creationId xmlns:a16="http://schemas.microsoft.com/office/drawing/2014/main" id="{39C35173-9A82-5A41-A236-208AF3D4E7C3}"/>
              </a:ext>
            </a:extLst>
          </p:cNvPr>
          <p:cNvGrpSpPr>
            <a:grpSpLocks/>
          </p:cNvGrpSpPr>
          <p:nvPr/>
        </p:nvGrpSpPr>
        <p:grpSpPr bwMode="auto">
          <a:xfrm>
            <a:off x="5094288" y="1905000"/>
            <a:ext cx="484187" cy="825500"/>
            <a:chOff x="3216" y="1248"/>
            <a:chExt cx="305" cy="520"/>
          </a:xfrm>
        </p:grpSpPr>
        <p:pic>
          <p:nvPicPr>
            <p:cNvPr id="121907" name="Picture 7">
              <a:extLst>
                <a:ext uri="{FF2B5EF4-FFF2-40B4-BE49-F238E27FC236}">
                  <a16:creationId xmlns:a16="http://schemas.microsoft.com/office/drawing/2014/main" id="{D1C2F321-AC16-2D45-81C7-6C6F33991563}"/>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16"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908" name="Rectangle 8">
              <a:extLst>
                <a:ext uri="{FF2B5EF4-FFF2-40B4-BE49-F238E27FC236}">
                  <a16:creationId xmlns:a16="http://schemas.microsoft.com/office/drawing/2014/main" id="{40E20184-C400-E441-86BB-6130B4874FBB}"/>
                </a:ext>
              </a:extLst>
            </p:cNvPr>
            <p:cNvSpPr>
              <a:spLocks noChangeArrowheads="1"/>
            </p:cNvSpPr>
            <p:nvPr/>
          </p:nvSpPr>
          <p:spPr bwMode="auto">
            <a:xfrm>
              <a:off x="3226" y="1248"/>
              <a:ext cx="286"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P2</a:t>
              </a:r>
            </a:p>
          </p:txBody>
        </p:sp>
      </p:grpSp>
      <p:grpSp>
        <p:nvGrpSpPr>
          <p:cNvPr id="121862" name="Group 9">
            <a:extLst>
              <a:ext uri="{FF2B5EF4-FFF2-40B4-BE49-F238E27FC236}">
                <a16:creationId xmlns:a16="http://schemas.microsoft.com/office/drawing/2014/main" id="{C9E2C426-E92B-2C48-8981-61BDB1815C72}"/>
              </a:ext>
            </a:extLst>
          </p:cNvPr>
          <p:cNvGrpSpPr>
            <a:grpSpLocks/>
          </p:cNvGrpSpPr>
          <p:nvPr/>
        </p:nvGrpSpPr>
        <p:grpSpPr bwMode="auto">
          <a:xfrm>
            <a:off x="3695700" y="1905000"/>
            <a:ext cx="484188" cy="825500"/>
            <a:chOff x="2335" y="1248"/>
            <a:chExt cx="305" cy="520"/>
          </a:xfrm>
        </p:grpSpPr>
        <p:pic>
          <p:nvPicPr>
            <p:cNvPr id="121905" name="Picture 10">
              <a:extLst>
                <a:ext uri="{FF2B5EF4-FFF2-40B4-BE49-F238E27FC236}">
                  <a16:creationId xmlns:a16="http://schemas.microsoft.com/office/drawing/2014/main" id="{8AE2145F-418A-C54C-98A1-CD3B1A2B7D36}"/>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35" y="1440"/>
              <a:ext cx="305" cy="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906" name="Rectangle 11">
              <a:extLst>
                <a:ext uri="{FF2B5EF4-FFF2-40B4-BE49-F238E27FC236}">
                  <a16:creationId xmlns:a16="http://schemas.microsoft.com/office/drawing/2014/main" id="{A6E09718-BD9B-C543-BDB9-C45926EB46FC}"/>
                </a:ext>
              </a:extLst>
            </p:cNvPr>
            <p:cNvSpPr>
              <a:spLocks noChangeArrowheads="1"/>
            </p:cNvSpPr>
            <p:nvPr/>
          </p:nvSpPr>
          <p:spPr bwMode="auto">
            <a:xfrm>
              <a:off x="2345" y="1248"/>
              <a:ext cx="286"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P1</a:t>
              </a:r>
            </a:p>
          </p:txBody>
        </p:sp>
      </p:grpSp>
      <p:grpSp>
        <p:nvGrpSpPr>
          <p:cNvPr id="121863" name="Group 12">
            <a:extLst>
              <a:ext uri="{FF2B5EF4-FFF2-40B4-BE49-F238E27FC236}">
                <a16:creationId xmlns:a16="http://schemas.microsoft.com/office/drawing/2014/main" id="{314C07C2-4A2B-8141-A696-DA559796C470}"/>
              </a:ext>
            </a:extLst>
          </p:cNvPr>
          <p:cNvGrpSpPr>
            <a:grpSpLocks/>
          </p:cNvGrpSpPr>
          <p:nvPr/>
        </p:nvGrpSpPr>
        <p:grpSpPr bwMode="auto">
          <a:xfrm>
            <a:off x="2266950" y="2036763"/>
            <a:ext cx="588963" cy="630237"/>
            <a:chOff x="1435" y="1331"/>
            <a:chExt cx="371" cy="397"/>
          </a:xfrm>
        </p:grpSpPr>
        <p:pic>
          <p:nvPicPr>
            <p:cNvPr id="121903" name="Picture 13">
              <a:extLst>
                <a:ext uri="{FF2B5EF4-FFF2-40B4-BE49-F238E27FC236}">
                  <a16:creationId xmlns:a16="http://schemas.microsoft.com/office/drawing/2014/main" id="{7C9CC5A2-7F14-6F47-873A-FCF8E59E0E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36"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904" name="Rectangle 14">
              <a:extLst>
                <a:ext uri="{FF2B5EF4-FFF2-40B4-BE49-F238E27FC236}">
                  <a16:creationId xmlns:a16="http://schemas.microsoft.com/office/drawing/2014/main" id="{53ADCBAE-6B66-CF47-AA42-F7E63477E7D3}"/>
                </a:ext>
              </a:extLst>
            </p:cNvPr>
            <p:cNvSpPr>
              <a:spLocks noChangeArrowheads="1"/>
            </p:cNvSpPr>
            <p:nvPr/>
          </p:nvSpPr>
          <p:spPr bwMode="auto">
            <a:xfrm>
              <a:off x="1435" y="1331"/>
              <a:ext cx="37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PE1</a:t>
              </a:r>
            </a:p>
          </p:txBody>
        </p:sp>
      </p:grpSp>
      <p:grpSp>
        <p:nvGrpSpPr>
          <p:cNvPr id="121864" name="Group 15">
            <a:extLst>
              <a:ext uri="{FF2B5EF4-FFF2-40B4-BE49-F238E27FC236}">
                <a16:creationId xmlns:a16="http://schemas.microsoft.com/office/drawing/2014/main" id="{9F084AA8-ED04-BE46-AE83-99100619CF9A}"/>
              </a:ext>
            </a:extLst>
          </p:cNvPr>
          <p:cNvGrpSpPr>
            <a:grpSpLocks/>
          </p:cNvGrpSpPr>
          <p:nvPr/>
        </p:nvGrpSpPr>
        <p:grpSpPr bwMode="auto">
          <a:xfrm>
            <a:off x="6389688" y="2036763"/>
            <a:ext cx="644525" cy="630237"/>
            <a:chOff x="4032" y="1331"/>
            <a:chExt cx="406" cy="397"/>
          </a:xfrm>
        </p:grpSpPr>
        <p:pic>
          <p:nvPicPr>
            <p:cNvPr id="121901" name="Picture 16">
              <a:extLst>
                <a:ext uri="{FF2B5EF4-FFF2-40B4-BE49-F238E27FC236}">
                  <a16:creationId xmlns:a16="http://schemas.microsoft.com/office/drawing/2014/main" id="{CDA6EB3A-BFC0-7040-B9A4-63E84091DF7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32" y="1510"/>
              <a:ext cx="369" cy="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1902" name="Rectangle 17">
              <a:extLst>
                <a:ext uri="{FF2B5EF4-FFF2-40B4-BE49-F238E27FC236}">
                  <a16:creationId xmlns:a16="http://schemas.microsoft.com/office/drawing/2014/main" id="{7D9984DB-14C8-D844-B535-24C1ABAC7303}"/>
                </a:ext>
              </a:extLst>
            </p:cNvPr>
            <p:cNvSpPr>
              <a:spLocks noChangeArrowheads="1"/>
            </p:cNvSpPr>
            <p:nvPr/>
          </p:nvSpPr>
          <p:spPr bwMode="auto">
            <a:xfrm>
              <a:off x="4067" y="1331"/>
              <a:ext cx="371" cy="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nb-NO" sz="1600" b="1"/>
                <a:t>PE2</a:t>
              </a:r>
            </a:p>
          </p:txBody>
        </p:sp>
      </p:grpSp>
      <p:grpSp>
        <p:nvGrpSpPr>
          <p:cNvPr id="121865" name="Group 18">
            <a:extLst>
              <a:ext uri="{FF2B5EF4-FFF2-40B4-BE49-F238E27FC236}">
                <a16:creationId xmlns:a16="http://schemas.microsoft.com/office/drawing/2014/main" id="{F786FCDA-B3C3-C44B-BB91-CCC28EAE33E3}"/>
              </a:ext>
            </a:extLst>
          </p:cNvPr>
          <p:cNvGrpSpPr>
            <a:grpSpLocks/>
          </p:cNvGrpSpPr>
          <p:nvPr/>
        </p:nvGrpSpPr>
        <p:grpSpPr bwMode="auto">
          <a:xfrm>
            <a:off x="1000125" y="2120900"/>
            <a:ext cx="600075" cy="533400"/>
            <a:chOff x="589" y="1432"/>
            <a:chExt cx="378" cy="336"/>
          </a:xfrm>
        </p:grpSpPr>
        <p:sp>
          <p:nvSpPr>
            <p:cNvPr id="121899" name="Rectangle 19">
              <a:extLst>
                <a:ext uri="{FF2B5EF4-FFF2-40B4-BE49-F238E27FC236}">
                  <a16:creationId xmlns:a16="http://schemas.microsoft.com/office/drawing/2014/main" id="{6B3976A4-AEDC-9242-BFB3-421E27471BC9}"/>
                </a:ext>
              </a:extLst>
            </p:cNvPr>
            <p:cNvSpPr>
              <a:spLocks noChangeArrowheads="1"/>
            </p:cNvSpPr>
            <p:nvPr/>
          </p:nvSpPr>
          <p:spPr bwMode="auto">
            <a:xfrm>
              <a:off x="589" y="1432"/>
              <a:ext cx="378"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CE1</a:t>
              </a:r>
            </a:p>
          </p:txBody>
        </p:sp>
        <p:pic>
          <p:nvPicPr>
            <p:cNvPr id="121900" name="Picture 20">
              <a:extLst>
                <a:ext uri="{FF2B5EF4-FFF2-40B4-BE49-F238E27FC236}">
                  <a16:creationId xmlns:a16="http://schemas.microsoft.com/office/drawing/2014/main" id="{14ADBA5A-80F5-014E-BD3C-3C27903FFF4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121866" name="Group 21">
            <a:extLst>
              <a:ext uri="{FF2B5EF4-FFF2-40B4-BE49-F238E27FC236}">
                <a16:creationId xmlns:a16="http://schemas.microsoft.com/office/drawing/2014/main" id="{07FFC812-6121-1148-9E7C-11BB38CFA7C5}"/>
              </a:ext>
            </a:extLst>
          </p:cNvPr>
          <p:cNvGrpSpPr>
            <a:grpSpLocks/>
          </p:cNvGrpSpPr>
          <p:nvPr/>
        </p:nvGrpSpPr>
        <p:grpSpPr bwMode="auto">
          <a:xfrm>
            <a:off x="7629525" y="2120900"/>
            <a:ext cx="600075" cy="533400"/>
            <a:chOff x="4765" y="1432"/>
            <a:chExt cx="378" cy="336"/>
          </a:xfrm>
        </p:grpSpPr>
        <p:sp>
          <p:nvSpPr>
            <p:cNvPr id="121897" name="Rectangle 22">
              <a:extLst>
                <a:ext uri="{FF2B5EF4-FFF2-40B4-BE49-F238E27FC236}">
                  <a16:creationId xmlns:a16="http://schemas.microsoft.com/office/drawing/2014/main" id="{A8E587F4-4886-974C-ACBD-D5A1C38E822D}"/>
                </a:ext>
              </a:extLst>
            </p:cNvPr>
            <p:cNvSpPr>
              <a:spLocks noChangeArrowheads="1"/>
            </p:cNvSpPr>
            <p:nvPr/>
          </p:nvSpPr>
          <p:spPr bwMode="auto">
            <a:xfrm>
              <a:off x="4765" y="1432"/>
              <a:ext cx="378" cy="20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103548" tIns="51774" rIns="103548" bIns="51774">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pPr>
              <a:r>
                <a:rPr lang="en-US" altLang="nb-NO" sz="1600" b="1"/>
                <a:t>CE2</a:t>
              </a:r>
            </a:p>
          </p:txBody>
        </p:sp>
        <p:pic>
          <p:nvPicPr>
            <p:cNvPr id="121898" name="Picture 23">
              <a:extLst>
                <a:ext uri="{FF2B5EF4-FFF2-40B4-BE49-F238E27FC236}">
                  <a16:creationId xmlns:a16="http://schemas.microsoft.com/office/drawing/2014/main" id="{2DC6AEA2-88F6-764C-A1B1-8688F2C0E9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834" y="1626"/>
              <a:ext cx="240" cy="1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8" name="Group 55">
            <a:extLst>
              <a:ext uri="{FF2B5EF4-FFF2-40B4-BE49-F238E27FC236}">
                <a16:creationId xmlns:a16="http://schemas.microsoft.com/office/drawing/2014/main" id="{E98D3150-2F77-E344-977C-76F6638A78AF}"/>
              </a:ext>
            </a:extLst>
          </p:cNvPr>
          <p:cNvGrpSpPr>
            <a:grpSpLocks/>
          </p:cNvGrpSpPr>
          <p:nvPr/>
        </p:nvGrpSpPr>
        <p:grpSpPr bwMode="auto">
          <a:xfrm>
            <a:off x="1543050" y="1981200"/>
            <a:ext cx="614363" cy="381000"/>
            <a:chOff x="972" y="1248"/>
            <a:chExt cx="387" cy="240"/>
          </a:xfrm>
        </p:grpSpPr>
        <p:sp>
          <p:nvSpPr>
            <p:cNvPr id="121895" name="Rectangle 25">
              <a:extLst>
                <a:ext uri="{FF2B5EF4-FFF2-40B4-BE49-F238E27FC236}">
                  <a16:creationId xmlns:a16="http://schemas.microsoft.com/office/drawing/2014/main" id="{E9D40704-E53D-594A-A05C-45644787B1EA}"/>
                </a:ext>
              </a:extLst>
            </p:cNvPr>
            <p:cNvSpPr>
              <a:spLocks noChangeArrowheads="1"/>
            </p:cNvSpPr>
            <p:nvPr/>
          </p:nvSpPr>
          <p:spPr bwMode="auto">
            <a:xfrm>
              <a:off x="972" y="1248"/>
              <a:ext cx="387"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20000"/>
                </a:spcBef>
              </a:pPr>
              <a:r>
                <a:rPr lang="en-GB" altLang="nb-NO" sz="1000" b="1"/>
                <a:t>Layer-2</a:t>
              </a:r>
              <a:br>
                <a:rPr lang="en-GB" altLang="nb-NO" sz="1000" b="1"/>
              </a:br>
              <a:r>
                <a:rPr lang="en-GB" altLang="nb-NO" sz="1000" b="1"/>
                <a:t>Packet</a:t>
              </a:r>
              <a:endParaRPr lang="en-US" altLang="nb-NO" sz="1000"/>
            </a:p>
          </p:txBody>
        </p:sp>
        <p:sp>
          <p:nvSpPr>
            <p:cNvPr id="121896" name="Line 26">
              <a:extLst>
                <a:ext uri="{FF2B5EF4-FFF2-40B4-BE49-F238E27FC236}">
                  <a16:creationId xmlns:a16="http://schemas.microsoft.com/office/drawing/2014/main" id="{357B8028-A09D-2D4D-BD42-9DEC79192A95}"/>
                </a:ext>
              </a:extLst>
            </p:cNvPr>
            <p:cNvSpPr>
              <a:spLocks noChangeShapeType="1"/>
            </p:cNvSpPr>
            <p:nvPr/>
          </p:nvSpPr>
          <p:spPr bwMode="auto">
            <a:xfrm>
              <a:off x="1001" y="1488"/>
              <a:ext cx="343" cy="0"/>
            </a:xfrm>
            <a:prstGeom prst="line">
              <a:avLst/>
            </a:prstGeom>
            <a:noFill/>
            <a:ln w="9525">
              <a:solidFill>
                <a:schemeClr val="tx1"/>
              </a:solidFill>
              <a:round/>
              <a:headEnd type="triangle" w="med" len="sm"/>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grpSp>
        <p:nvGrpSpPr>
          <p:cNvPr id="9" name="Group 54">
            <a:extLst>
              <a:ext uri="{FF2B5EF4-FFF2-40B4-BE49-F238E27FC236}">
                <a16:creationId xmlns:a16="http://schemas.microsoft.com/office/drawing/2014/main" id="{F5EA08F4-9BE2-A049-944F-02B2E1A120D6}"/>
              </a:ext>
            </a:extLst>
          </p:cNvPr>
          <p:cNvGrpSpPr>
            <a:grpSpLocks/>
          </p:cNvGrpSpPr>
          <p:nvPr/>
        </p:nvGrpSpPr>
        <p:grpSpPr bwMode="auto">
          <a:xfrm>
            <a:off x="7027863" y="1981200"/>
            <a:ext cx="614362" cy="381000"/>
            <a:chOff x="4427" y="1248"/>
            <a:chExt cx="387" cy="240"/>
          </a:xfrm>
        </p:grpSpPr>
        <p:sp>
          <p:nvSpPr>
            <p:cNvPr id="121893" name="Rectangle 30">
              <a:extLst>
                <a:ext uri="{FF2B5EF4-FFF2-40B4-BE49-F238E27FC236}">
                  <a16:creationId xmlns:a16="http://schemas.microsoft.com/office/drawing/2014/main" id="{E264BD82-8DC0-564C-B21F-800A040018F4}"/>
                </a:ext>
              </a:extLst>
            </p:cNvPr>
            <p:cNvSpPr>
              <a:spLocks noChangeArrowheads="1"/>
            </p:cNvSpPr>
            <p:nvPr/>
          </p:nvSpPr>
          <p:spPr bwMode="auto">
            <a:xfrm>
              <a:off x="4427" y="1248"/>
              <a:ext cx="387" cy="2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82124" tIns="41061" rIns="82124" bIns="41061">
              <a:spAutoFit/>
            </a:bodyPr>
            <a:lstStyle>
              <a:lvl1pPr defTabSz="814388"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814388"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0000"/>
                </a:lnSpc>
                <a:spcBef>
                  <a:spcPct val="20000"/>
                </a:spcBef>
              </a:pPr>
              <a:r>
                <a:rPr lang="en-GB" altLang="nb-NO" sz="1000" b="1"/>
                <a:t>Layer-2</a:t>
              </a:r>
              <a:br>
                <a:rPr lang="en-GB" altLang="nb-NO" sz="1000" b="1"/>
              </a:br>
              <a:r>
                <a:rPr lang="en-GB" altLang="nb-NO" sz="1000" b="1"/>
                <a:t>Packet</a:t>
              </a:r>
              <a:endParaRPr lang="en-US" altLang="nb-NO" sz="1000"/>
            </a:p>
          </p:txBody>
        </p:sp>
        <p:sp>
          <p:nvSpPr>
            <p:cNvPr id="121894" name="Line 31">
              <a:extLst>
                <a:ext uri="{FF2B5EF4-FFF2-40B4-BE49-F238E27FC236}">
                  <a16:creationId xmlns:a16="http://schemas.microsoft.com/office/drawing/2014/main" id="{00418E69-C915-B344-8379-E40DF47E9066}"/>
                </a:ext>
              </a:extLst>
            </p:cNvPr>
            <p:cNvSpPr>
              <a:spLocks noChangeShapeType="1"/>
            </p:cNvSpPr>
            <p:nvPr/>
          </p:nvSpPr>
          <p:spPr bwMode="auto">
            <a:xfrm>
              <a:off x="4457" y="1488"/>
              <a:ext cx="343" cy="0"/>
            </a:xfrm>
            <a:prstGeom prst="line">
              <a:avLst/>
            </a:prstGeom>
            <a:noFill/>
            <a:ln w="9525">
              <a:solidFill>
                <a:schemeClr val="tx1"/>
              </a:solidFill>
              <a:round/>
              <a:headEnd type="triangle" w="med" len="sm"/>
              <a:tailEnd/>
            </a:ln>
            <a:extLst>
              <a:ext uri="{909E8E84-426E-40DD-AFC4-6F175D3DCCD1}">
                <a14:hiddenFill xmlns:a14="http://schemas.microsoft.com/office/drawing/2010/main">
                  <a:noFill/>
                </a14:hiddenFill>
              </a:ext>
            </a:extLst>
          </p:spPr>
          <p:txBody>
            <a:bodyPr lIns="82124" tIns="41061" rIns="82124" bIns="41061" anchor="ctr">
              <a:spAutoFit/>
            </a:bodyPr>
            <a:lstStyle/>
            <a:p>
              <a:endParaRPr lang="en-US"/>
            </a:p>
          </p:txBody>
        </p:sp>
      </p:grpSp>
      <p:sp>
        <p:nvSpPr>
          <p:cNvPr id="1403936" name="Rectangle 32">
            <a:extLst>
              <a:ext uri="{FF2B5EF4-FFF2-40B4-BE49-F238E27FC236}">
                <a16:creationId xmlns:a16="http://schemas.microsoft.com/office/drawing/2014/main" id="{AC8D68F1-ADD2-1943-87FE-6DD0C1B4FB91}"/>
              </a:ext>
            </a:extLst>
          </p:cNvPr>
          <p:cNvSpPr>
            <a:spLocks noChangeArrowheads="1"/>
          </p:cNvSpPr>
          <p:nvPr/>
        </p:nvSpPr>
        <p:spPr bwMode="auto">
          <a:xfrm>
            <a:off x="6858000" y="1524000"/>
            <a:ext cx="381000" cy="228600"/>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L2</a:t>
            </a:r>
          </a:p>
        </p:txBody>
      </p:sp>
      <p:grpSp>
        <p:nvGrpSpPr>
          <p:cNvPr id="10" name="Group 33">
            <a:extLst>
              <a:ext uri="{FF2B5EF4-FFF2-40B4-BE49-F238E27FC236}">
                <a16:creationId xmlns:a16="http://schemas.microsoft.com/office/drawing/2014/main" id="{3C529B32-CF39-D844-8489-AB066E7DC1A7}"/>
              </a:ext>
            </a:extLst>
          </p:cNvPr>
          <p:cNvGrpSpPr>
            <a:grpSpLocks/>
          </p:cNvGrpSpPr>
          <p:nvPr/>
        </p:nvGrpSpPr>
        <p:grpSpPr bwMode="auto">
          <a:xfrm>
            <a:off x="5486400" y="1371600"/>
            <a:ext cx="1295400" cy="533400"/>
            <a:chOff x="3456" y="960"/>
            <a:chExt cx="816" cy="336"/>
          </a:xfrm>
        </p:grpSpPr>
        <p:sp>
          <p:nvSpPr>
            <p:cNvPr id="121888" name="Line 34">
              <a:extLst>
                <a:ext uri="{FF2B5EF4-FFF2-40B4-BE49-F238E27FC236}">
                  <a16:creationId xmlns:a16="http://schemas.microsoft.com/office/drawing/2014/main" id="{916612A8-014E-3F43-8FF3-1A200523CA92}"/>
                </a:ext>
              </a:extLst>
            </p:cNvPr>
            <p:cNvSpPr>
              <a:spLocks noChangeShapeType="1"/>
            </p:cNvSpPr>
            <p:nvPr/>
          </p:nvSpPr>
          <p:spPr bwMode="auto">
            <a:xfrm>
              <a:off x="4224" y="960"/>
              <a:ext cx="0" cy="336"/>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121889" name="Rectangle 35">
              <a:extLst>
                <a:ext uri="{FF2B5EF4-FFF2-40B4-BE49-F238E27FC236}">
                  <a16:creationId xmlns:a16="http://schemas.microsoft.com/office/drawing/2014/main" id="{C2E5E021-50F1-724C-8898-56CF8FEEC7F4}"/>
                </a:ext>
              </a:extLst>
            </p:cNvPr>
            <p:cNvSpPr>
              <a:spLocks noChangeArrowheads="1"/>
            </p:cNvSpPr>
            <p:nvPr/>
          </p:nvSpPr>
          <p:spPr bwMode="auto">
            <a:xfrm>
              <a:off x="3936" y="1056"/>
              <a:ext cx="192" cy="144"/>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L2</a:t>
              </a:r>
            </a:p>
          </p:txBody>
        </p:sp>
        <p:sp>
          <p:nvSpPr>
            <p:cNvPr id="121890" name="Rectangle 36">
              <a:extLst>
                <a:ext uri="{FF2B5EF4-FFF2-40B4-BE49-F238E27FC236}">
                  <a16:creationId xmlns:a16="http://schemas.microsoft.com/office/drawing/2014/main" id="{C5E6073C-F15C-E943-9DD4-6AA7E24C3E54}"/>
                </a:ext>
              </a:extLst>
            </p:cNvPr>
            <p:cNvSpPr>
              <a:spLocks noChangeArrowheads="1"/>
            </p:cNvSpPr>
            <p:nvPr/>
          </p:nvSpPr>
          <p:spPr bwMode="auto">
            <a:xfrm>
              <a:off x="3696" y="1056"/>
              <a:ext cx="240" cy="144"/>
            </a:xfrm>
            <a:prstGeom prst="rect">
              <a:avLst/>
            </a:prstGeom>
            <a:solidFill>
              <a:srgbClr val="99CC0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VC</a:t>
              </a:r>
              <a:br>
                <a:rPr lang="en-US" altLang="nb-NO" sz="800"/>
              </a:br>
              <a:r>
                <a:rPr lang="en-US" altLang="nb-NO" sz="800"/>
                <a:t>Label</a:t>
              </a:r>
            </a:p>
          </p:txBody>
        </p:sp>
        <p:sp>
          <p:nvSpPr>
            <p:cNvPr id="121891" name="Rectangle 37">
              <a:extLst>
                <a:ext uri="{FF2B5EF4-FFF2-40B4-BE49-F238E27FC236}">
                  <a16:creationId xmlns:a16="http://schemas.microsoft.com/office/drawing/2014/main" id="{A2F14291-7C08-2345-93DA-12C959AEDC10}"/>
                </a:ext>
              </a:extLst>
            </p:cNvPr>
            <p:cNvSpPr>
              <a:spLocks noChangeArrowheads="1"/>
            </p:cNvSpPr>
            <p:nvPr/>
          </p:nvSpPr>
          <p:spPr bwMode="auto">
            <a:xfrm>
              <a:off x="3456" y="1056"/>
              <a:ext cx="240" cy="144"/>
            </a:xfrm>
            <a:prstGeom prst="rect">
              <a:avLst/>
            </a:prstGeom>
            <a:solidFill>
              <a:srgbClr val="00FFFF"/>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Tunnel</a:t>
              </a:r>
              <a:br>
                <a:rPr lang="en-US" altLang="nb-NO" sz="800"/>
              </a:br>
              <a:r>
                <a:rPr lang="en-US" altLang="nb-NO" sz="800"/>
                <a:t>Label A</a:t>
              </a:r>
            </a:p>
          </p:txBody>
        </p:sp>
        <p:sp>
          <p:nvSpPr>
            <p:cNvPr id="121892" name="AutoShape 38">
              <a:extLst>
                <a:ext uri="{FF2B5EF4-FFF2-40B4-BE49-F238E27FC236}">
                  <a16:creationId xmlns:a16="http://schemas.microsoft.com/office/drawing/2014/main" id="{F914F08D-1056-A046-9512-BCF123C526B2}"/>
                </a:ext>
              </a:extLst>
            </p:cNvPr>
            <p:cNvSpPr>
              <a:spLocks noChangeArrowheads="1"/>
            </p:cNvSpPr>
            <p:nvPr/>
          </p:nvSpPr>
          <p:spPr bwMode="auto">
            <a:xfrm>
              <a:off x="4176" y="1056"/>
              <a:ext cx="96" cy="144"/>
            </a:xfrm>
            <a:prstGeom prst="leftArrow">
              <a:avLst>
                <a:gd name="adj1" fmla="val 54167"/>
                <a:gd name="adj2" fmla="val 34375"/>
              </a:avLst>
            </a:prstGeom>
            <a:solidFill>
              <a:schemeClr val="accent1"/>
            </a:solidFill>
            <a:ln w="9525">
              <a:solidFill>
                <a:schemeClr val="accent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grpSp>
        <p:nvGrpSpPr>
          <p:cNvPr id="11" name="Group 58">
            <a:extLst>
              <a:ext uri="{FF2B5EF4-FFF2-40B4-BE49-F238E27FC236}">
                <a16:creationId xmlns:a16="http://schemas.microsoft.com/office/drawing/2014/main" id="{7DBBAA91-9E9E-804B-9258-74F828510F1A}"/>
              </a:ext>
            </a:extLst>
          </p:cNvPr>
          <p:cNvGrpSpPr>
            <a:grpSpLocks/>
          </p:cNvGrpSpPr>
          <p:nvPr/>
        </p:nvGrpSpPr>
        <p:grpSpPr bwMode="auto">
          <a:xfrm>
            <a:off x="4114800" y="1371600"/>
            <a:ext cx="1295400" cy="533400"/>
            <a:chOff x="2592" y="864"/>
            <a:chExt cx="816" cy="336"/>
          </a:xfrm>
        </p:grpSpPr>
        <p:sp>
          <p:nvSpPr>
            <p:cNvPr id="121882" name="Line 40">
              <a:extLst>
                <a:ext uri="{FF2B5EF4-FFF2-40B4-BE49-F238E27FC236}">
                  <a16:creationId xmlns:a16="http://schemas.microsoft.com/office/drawing/2014/main" id="{5F723B1A-BED7-6745-BFD7-4A1886B79E06}"/>
                </a:ext>
              </a:extLst>
            </p:cNvPr>
            <p:cNvSpPr>
              <a:spLocks noChangeShapeType="1"/>
            </p:cNvSpPr>
            <p:nvPr/>
          </p:nvSpPr>
          <p:spPr bwMode="auto">
            <a:xfrm>
              <a:off x="3360" y="864"/>
              <a:ext cx="0" cy="336"/>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grpSp>
          <p:nvGrpSpPr>
            <p:cNvPr id="121883" name="Group 56">
              <a:extLst>
                <a:ext uri="{FF2B5EF4-FFF2-40B4-BE49-F238E27FC236}">
                  <a16:creationId xmlns:a16="http://schemas.microsoft.com/office/drawing/2014/main" id="{558E0941-EA22-254A-8ED7-C9FE6350B4B2}"/>
                </a:ext>
              </a:extLst>
            </p:cNvPr>
            <p:cNvGrpSpPr>
              <a:grpSpLocks/>
            </p:cNvGrpSpPr>
            <p:nvPr/>
          </p:nvGrpSpPr>
          <p:grpSpPr bwMode="auto">
            <a:xfrm>
              <a:off x="2592" y="960"/>
              <a:ext cx="816" cy="144"/>
              <a:chOff x="2592" y="960"/>
              <a:chExt cx="816" cy="144"/>
            </a:xfrm>
          </p:grpSpPr>
          <p:sp>
            <p:nvSpPr>
              <p:cNvPr id="121884" name="AutoShape 41">
                <a:extLst>
                  <a:ext uri="{FF2B5EF4-FFF2-40B4-BE49-F238E27FC236}">
                    <a16:creationId xmlns:a16="http://schemas.microsoft.com/office/drawing/2014/main" id="{31B16E4C-EAE7-704F-9CC0-3EDBD67877AB}"/>
                  </a:ext>
                </a:extLst>
              </p:cNvPr>
              <p:cNvSpPr>
                <a:spLocks noChangeArrowheads="1"/>
              </p:cNvSpPr>
              <p:nvPr/>
            </p:nvSpPr>
            <p:spPr bwMode="auto">
              <a:xfrm>
                <a:off x="3312" y="960"/>
                <a:ext cx="96" cy="144"/>
              </a:xfrm>
              <a:prstGeom prst="leftArrow">
                <a:avLst>
                  <a:gd name="adj1" fmla="val 54167"/>
                  <a:gd name="adj2" fmla="val 34375"/>
                </a:avLst>
              </a:prstGeom>
              <a:solidFill>
                <a:schemeClr val="accent1"/>
              </a:solidFill>
              <a:ln w="9525">
                <a:solidFill>
                  <a:schemeClr val="accent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21885" name="Rectangle 44">
                <a:extLst>
                  <a:ext uri="{FF2B5EF4-FFF2-40B4-BE49-F238E27FC236}">
                    <a16:creationId xmlns:a16="http://schemas.microsoft.com/office/drawing/2014/main" id="{30B7F425-7FBF-0242-813A-CEBA1086E15F}"/>
                  </a:ext>
                </a:extLst>
              </p:cNvPr>
              <p:cNvSpPr>
                <a:spLocks noChangeArrowheads="1"/>
              </p:cNvSpPr>
              <p:nvPr/>
            </p:nvSpPr>
            <p:spPr bwMode="auto">
              <a:xfrm>
                <a:off x="3072" y="960"/>
                <a:ext cx="192" cy="144"/>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L2</a:t>
                </a:r>
              </a:p>
            </p:txBody>
          </p:sp>
          <p:sp>
            <p:nvSpPr>
              <p:cNvPr id="121886" name="Rectangle 45">
                <a:extLst>
                  <a:ext uri="{FF2B5EF4-FFF2-40B4-BE49-F238E27FC236}">
                    <a16:creationId xmlns:a16="http://schemas.microsoft.com/office/drawing/2014/main" id="{A6EAFE2B-A55D-D84E-B591-E53EB69164AB}"/>
                  </a:ext>
                </a:extLst>
              </p:cNvPr>
              <p:cNvSpPr>
                <a:spLocks noChangeArrowheads="1"/>
              </p:cNvSpPr>
              <p:nvPr/>
            </p:nvSpPr>
            <p:spPr bwMode="auto">
              <a:xfrm>
                <a:off x="2832" y="960"/>
                <a:ext cx="240" cy="144"/>
              </a:xfrm>
              <a:prstGeom prst="rect">
                <a:avLst/>
              </a:prstGeom>
              <a:solidFill>
                <a:srgbClr val="99CC0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VC</a:t>
                </a:r>
                <a:br>
                  <a:rPr lang="en-US" altLang="nb-NO" sz="800"/>
                </a:br>
                <a:r>
                  <a:rPr lang="en-US" altLang="nb-NO" sz="800"/>
                  <a:t>Label</a:t>
                </a:r>
              </a:p>
            </p:txBody>
          </p:sp>
          <p:sp>
            <p:nvSpPr>
              <p:cNvPr id="121887" name="Rectangle 46">
                <a:extLst>
                  <a:ext uri="{FF2B5EF4-FFF2-40B4-BE49-F238E27FC236}">
                    <a16:creationId xmlns:a16="http://schemas.microsoft.com/office/drawing/2014/main" id="{F9AEE6A8-20E0-424A-8A6D-2FB4DB987BEF}"/>
                  </a:ext>
                </a:extLst>
              </p:cNvPr>
              <p:cNvSpPr>
                <a:spLocks noChangeArrowheads="1"/>
              </p:cNvSpPr>
              <p:nvPr/>
            </p:nvSpPr>
            <p:spPr bwMode="auto">
              <a:xfrm>
                <a:off x="2592" y="960"/>
                <a:ext cx="240" cy="144"/>
              </a:xfrm>
              <a:prstGeom prst="rect">
                <a:avLst/>
              </a:prstGeom>
              <a:solidFill>
                <a:srgbClr val="0000FF"/>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Tunnel</a:t>
                </a:r>
                <a:br>
                  <a:rPr lang="en-US" altLang="nb-NO" sz="800"/>
                </a:br>
                <a:r>
                  <a:rPr lang="en-US" altLang="nb-NO" sz="800"/>
                  <a:t>Label B</a:t>
                </a:r>
              </a:p>
            </p:txBody>
          </p:sp>
        </p:grpSp>
      </p:grpSp>
      <p:grpSp>
        <p:nvGrpSpPr>
          <p:cNvPr id="13" name="Group 57">
            <a:extLst>
              <a:ext uri="{FF2B5EF4-FFF2-40B4-BE49-F238E27FC236}">
                <a16:creationId xmlns:a16="http://schemas.microsoft.com/office/drawing/2014/main" id="{C7387B5A-0872-A74D-94D7-B6C4E4329BB8}"/>
              </a:ext>
            </a:extLst>
          </p:cNvPr>
          <p:cNvGrpSpPr>
            <a:grpSpLocks/>
          </p:cNvGrpSpPr>
          <p:nvPr/>
        </p:nvGrpSpPr>
        <p:grpSpPr bwMode="auto">
          <a:xfrm>
            <a:off x="2743200" y="1371600"/>
            <a:ext cx="1295400" cy="533400"/>
            <a:chOff x="1728" y="864"/>
            <a:chExt cx="816" cy="336"/>
          </a:xfrm>
        </p:grpSpPr>
        <p:sp>
          <p:nvSpPr>
            <p:cNvPr id="121877" name="Line 42">
              <a:extLst>
                <a:ext uri="{FF2B5EF4-FFF2-40B4-BE49-F238E27FC236}">
                  <a16:creationId xmlns:a16="http://schemas.microsoft.com/office/drawing/2014/main" id="{FDCB6517-5D21-F940-AE5B-ABB6E8B56758}"/>
                </a:ext>
              </a:extLst>
            </p:cNvPr>
            <p:cNvSpPr>
              <a:spLocks noChangeShapeType="1"/>
            </p:cNvSpPr>
            <p:nvPr/>
          </p:nvSpPr>
          <p:spPr bwMode="auto">
            <a:xfrm>
              <a:off x="2496" y="864"/>
              <a:ext cx="0" cy="336"/>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121878" name="AutoShape 43">
              <a:extLst>
                <a:ext uri="{FF2B5EF4-FFF2-40B4-BE49-F238E27FC236}">
                  <a16:creationId xmlns:a16="http://schemas.microsoft.com/office/drawing/2014/main" id="{9A7625A1-01EC-A54D-B820-70B806BFD862}"/>
                </a:ext>
              </a:extLst>
            </p:cNvPr>
            <p:cNvSpPr>
              <a:spLocks noChangeArrowheads="1"/>
            </p:cNvSpPr>
            <p:nvPr/>
          </p:nvSpPr>
          <p:spPr bwMode="auto">
            <a:xfrm>
              <a:off x="2448" y="960"/>
              <a:ext cx="96" cy="144"/>
            </a:xfrm>
            <a:prstGeom prst="leftArrow">
              <a:avLst>
                <a:gd name="adj1" fmla="val 54167"/>
                <a:gd name="adj2" fmla="val 34375"/>
              </a:avLst>
            </a:prstGeom>
            <a:solidFill>
              <a:schemeClr val="accent1"/>
            </a:solidFill>
            <a:ln w="9525">
              <a:solidFill>
                <a:schemeClr val="accent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21879" name="Rectangle 47">
              <a:extLst>
                <a:ext uri="{FF2B5EF4-FFF2-40B4-BE49-F238E27FC236}">
                  <a16:creationId xmlns:a16="http://schemas.microsoft.com/office/drawing/2014/main" id="{1288AD83-C007-5F4E-8D69-ABB0A8FA91EF}"/>
                </a:ext>
              </a:extLst>
            </p:cNvPr>
            <p:cNvSpPr>
              <a:spLocks noChangeArrowheads="1"/>
            </p:cNvSpPr>
            <p:nvPr/>
          </p:nvSpPr>
          <p:spPr bwMode="auto">
            <a:xfrm>
              <a:off x="2208" y="960"/>
              <a:ext cx="192" cy="144"/>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L2</a:t>
              </a:r>
            </a:p>
          </p:txBody>
        </p:sp>
        <p:sp>
          <p:nvSpPr>
            <p:cNvPr id="121880" name="Rectangle 48">
              <a:extLst>
                <a:ext uri="{FF2B5EF4-FFF2-40B4-BE49-F238E27FC236}">
                  <a16:creationId xmlns:a16="http://schemas.microsoft.com/office/drawing/2014/main" id="{3AC3C8C7-D420-464F-91C9-863E8FB19279}"/>
                </a:ext>
              </a:extLst>
            </p:cNvPr>
            <p:cNvSpPr>
              <a:spLocks noChangeArrowheads="1"/>
            </p:cNvSpPr>
            <p:nvPr/>
          </p:nvSpPr>
          <p:spPr bwMode="auto">
            <a:xfrm>
              <a:off x="1968" y="960"/>
              <a:ext cx="240" cy="144"/>
            </a:xfrm>
            <a:prstGeom prst="rect">
              <a:avLst/>
            </a:prstGeom>
            <a:solidFill>
              <a:srgbClr val="99CC0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VC</a:t>
              </a:r>
              <a:br>
                <a:rPr lang="en-US" altLang="nb-NO" sz="800"/>
              </a:br>
              <a:r>
                <a:rPr lang="en-US" altLang="nb-NO" sz="800"/>
                <a:t>Label</a:t>
              </a:r>
            </a:p>
          </p:txBody>
        </p:sp>
        <p:sp>
          <p:nvSpPr>
            <p:cNvPr id="121881" name="Rectangle 49">
              <a:extLst>
                <a:ext uri="{FF2B5EF4-FFF2-40B4-BE49-F238E27FC236}">
                  <a16:creationId xmlns:a16="http://schemas.microsoft.com/office/drawing/2014/main" id="{5885C14C-FBDF-694F-AD7D-CDE930C9F65E}"/>
                </a:ext>
              </a:extLst>
            </p:cNvPr>
            <p:cNvSpPr>
              <a:spLocks noChangeArrowheads="1"/>
            </p:cNvSpPr>
            <p:nvPr/>
          </p:nvSpPr>
          <p:spPr bwMode="auto">
            <a:xfrm>
              <a:off x="1728" y="960"/>
              <a:ext cx="240" cy="144"/>
            </a:xfrm>
            <a:prstGeom prst="rect">
              <a:avLst/>
            </a:prstGeom>
            <a:solidFill>
              <a:srgbClr val="99CCFF"/>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lnSpc>
                  <a:spcPct val="80000"/>
                </a:lnSpc>
              </a:pPr>
              <a:r>
                <a:rPr lang="en-US" altLang="nb-NO" sz="800"/>
                <a:t>Tunnel</a:t>
              </a:r>
              <a:br>
                <a:rPr lang="en-US" altLang="nb-NO" sz="800"/>
              </a:br>
              <a:r>
                <a:rPr lang="en-US" altLang="nb-NO" sz="800"/>
                <a:t>Label C</a:t>
              </a:r>
            </a:p>
          </p:txBody>
        </p:sp>
      </p:grpSp>
      <p:grpSp>
        <p:nvGrpSpPr>
          <p:cNvPr id="14" name="Group 50">
            <a:extLst>
              <a:ext uri="{FF2B5EF4-FFF2-40B4-BE49-F238E27FC236}">
                <a16:creationId xmlns:a16="http://schemas.microsoft.com/office/drawing/2014/main" id="{05B769BF-5C11-CA45-8D14-CEC96118F42B}"/>
              </a:ext>
            </a:extLst>
          </p:cNvPr>
          <p:cNvGrpSpPr>
            <a:grpSpLocks/>
          </p:cNvGrpSpPr>
          <p:nvPr/>
        </p:nvGrpSpPr>
        <p:grpSpPr bwMode="auto">
          <a:xfrm>
            <a:off x="2057400" y="1371600"/>
            <a:ext cx="609600" cy="533400"/>
            <a:chOff x="1296" y="960"/>
            <a:chExt cx="384" cy="336"/>
          </a:xfrm>
        </p:grpSpPr>
        <p:sp>
          <p:nvSpPr>
            <p:cNvPr id="121874" name="Line 51">
              <a:extLst>
                <a:ext uri="{FF2B5EF4-FFF2-40B4-BE49-F238E27FC236}">
                  <a16:creationId xmlns:a16="http://schemas.microsoft.com/office/drawing/2014/main" id="{581226C5-B806-4C44-9ECA-CD7933DEF51F}"/>
                </a:ext>
              </a:extLst>
            </p:cNvPr>
            <p:cNvSpPr>
              <a:spLocks noChangeShapeType="1"/>
            </p:cNvSpPr>
            <p:nvPr/>
          </p:nvSpPr>
          <p:spPr bwMode="auto">
            <a:xfrm>
              <a:off x="1632" y="960"/>
              <a:ext cx="0" cy="336"/>
            </a:xfrm>
            <a:prstGeom prst="line">
              <a:avLst/>
            </a:prstGeom>
            <a:noFill/>
            <a:ln w="25400">
              <a:solidFill>
                <a:schemeClr val="tx1"/>
              </a:solidFill>
              <a:prstDash val="sysDot"/>
              <a:round/>
              <a:headEnd/>
              <a:tailEnd/>
            </a:ln>
            <a:extLst>
              <a:ext uri="{909E8E84-426E-40DD-AFC4-6F175D3DCCD1}">
                <a14:hiddenFill xmlns:a14="http://schemas.microsoft.com/office/drawing/2010/main">
                  <a:noFill/>
                </a14:hiddenFill>
              </a:ext>
            </a:extLst>
          </p:spPr>
          <p:txBody>
            <a:bodyPr wrap="none" lIns="82124" tIns="41061" rIns="82124" bIns="41061" anchor="ctr">
              <a:spAutoFit/>
            </a:bodyPr>
            <a:lstStyle/>
            <a:p>
              <a:endParaRPr lang="en-US"/>
            </a:p>
          </p:txBody>
        </p:sp>
        <p:sp>
          <p:nvSpPr>
            <p:cNvPr id="121875" name="AutoShape 52">
              <a:extLst>
                <a:ext uri="{FF2B5EF4-FFF2-40B4-BE49-F238E27FC236}">
                  <a16:creationId xmlns:a16="http://schemas.microsoft.com/office/drawing/2014/main" id="{20A1F63D-76A5-4344-94CE-37CED0F86F6A}"/>
                </a:ext>
              </a:extLst>
            </p:cNvPr>
            <p:cNvSpPr>
              <a:spLocks noChangeArrowheads="1"/>
            </p:cNvSpPr>
            <p:nvPr/>
          </p:nvSpPr>
          <p:spPr bwMode="auto">
            <a:xfrm>
              <a:off x="1584" y="1056"/>
              <a:ext cx="96" cy="144"/>
            </a:xfrm>
            <a:prstGeom prst="leftArrow">
              <a:avLst>
                <a:gd name="adj1" fmla="val 54167"/>
                <a:gd name="adj2" fmla="val 34375"/>
              </a:avLst>
            </a:prstGeom>
            <a:solidFill>
              <a:schemeClr val="accent1"/>
            </a:solidFill>
            <a:ln w="9525">
              <a:solidFill>
                <a:schemeClr val="accent2"/>
              </a:solidFill>
              <a:miter lim="800000"/>
              <a:headEnd/>
              <a:tailEnd/>
            </a:ln>
          </p:spPr>
          <p:txBody>
            <a:bodyPr lIns="82124" tIns="41061" rIns="82124" bIns="41061" anchor="ct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21876" name="Rectangle 53">
              <a:extLst>
                <a:ext uri="{FF2B5EF4-FFF2-40B4-BE49-F238E27FC236}">
                  <a16:creationId xmlns:a16="http://schemas.microsoft.com/office/drawing/2014/main" id="{CD75E0E6-6FB0-294F-AF92-CDA8B6BFD4EF}"/>
                </a:ext>
              </a:extLst>
            </p:cNvPr>
            <p:cNvSpPr>
              <a:spLocks noChangeArrowheads="1"/>
            </p:cNvSpPr>
            <p:nvPr/>
          </p:nvSpPr>
          <p:spPr bwMode="auto">
            <a:xfrm>
              <a:off x="1296" y="1056"/>
              <a:ext cx="240" cy="144"/>
            </a:xfrm>
            <a:prstGeom prst="rect">
              <a:avLst/>
            </a:prstGeom>
            <a:solidFill>
              <a:srgbClr val="C0C0C0"/>
            </a:solidFill>
            <a:ln w="6350">
              <a:solidFill>
                <a:schemeClr val="tx1"/>
              </a:solidFill>
              <a:miter lim="800000"/>
              <a:headEnd/>
              <a:tailEnd/>
            </a:ln>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nb-NO" sz="800" b="1"/>
                <a:t>L2</a:t>
              </a:r>
            </a:p>
          </p:txBody>
        </p:sp>
      </p:gr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403907">
                                            <p:txEl>
                                              <p:pRg st="1" end="1"/>
                                            </p:txEl>
                                          </p:spTgt>
                                        </p:tgtEl>
                                        <p:attrNameLst>
                                          <p:attrName>style.visibility</p:attrName>
                                        </p:attrNameLst>
                                      </p:cBhvr>
                                      <p:to>
                                        <p:strVal val="visible"/>
                                      </p:to>
                                    </p:set>
                                    <p:animEffect transition="in" filter="fade">
                                      <p:cBhvr>
                                        <p:cTn id="10" dur="1000"/>
                                        <p:tgtEl>
                                          <p:spTgt spid="1403907">
                                            <p:txEl>
                                              <p:pRg st="1" end="1"/>
                                            </p:txEl>
                                          </p:spTgt>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03936"/>
                                        </p:tgtEl>
                                        <p:attrNameLst>
                                          <p:attrName>style.visibility</p:attrName>
                                        </p:attrNameLst>
                                      </p:cBhvr>
                                      <p:to>
                                        <p:strVal val="visible"/>
                                      </p:to>
                                    </p:set>
                                    <p:animEffect transition="in" filter="fade">
                                      <p:cBhvr>
                                        <p:cTn id="13" dur="1000"/>
                                        <p:tgtEl>
                                          <p:spTgt spid="1403936"/>
                                        </p:tgtEl>
                                      </p:cBhvr>
                                    </p:animEffect>
                                  </p:childTnLst>
                                </p:cTn>
                              </p:par>
                            </p:childTnLst>
                          </p:cTn>
                        </p:par>
                        <p:par>
                          <p:cTn id="14" fill="hold" nodeType="afterGroup">
                            <p:stCondLst>
                              <p:cond delay="1000"/>
                            </p:stCondLst>
                            <p:childTnLst>
                              <p:par>
                                <p:cTn id="15" presetID="10" presetClass="entr" presetSubtype="0" fill="hold" nodeType="afterEffect">
                                  <p:stCondLst>
                                    <p:cond delay="0"/>
                                  </p:stCondLst>
                                  <p:childTnLst>
                                    <p:set>
                                      <p:cBhvr>
                                        <p:cTn id="16" dur="1" fill="hold">
                                          <p:stCondLst>
                                            <p:cond delay="0"/>
                                          </p:stCondLst>
                                        </p:cTn>
                                        <p:tgtEl>
                                          <p:spTgt spid="1403907">
                                            <p:txEl>
                                              <p:pRg st="2" end="2"/>
                                            </p:txEl>
                                          </p:spTgt>
                                        </p:tgtEl>
                                        <p:attrNameLst>
                                          <p:attrName>style.visibility</p:attrName>
                                        </p:attrNameLst>
                                      </p:cBhvr>
                                      <p:to>
                                        <p:strVal val="visible"/>
                                      </p:to>
                                    </p:set>
                                    <p:animEffect transition="in" filter="fade">
                                      <p:cBhvr>
                                        <p:cTn id="17" dur="1000"/>
                                        <p:tgtEl>
                                          <p:spTgt spid="1403907">
                                            <p:txEl>
                                              <p:pRg st="2" end="2"/>
                                            </p:txEl>
                                          </p:spTgt>
                                        </p:tgtEl>
                                      </p:cBhvr>
                                    </p:animEffect>
                                  </p:childTnLst>
                                </p:cTn>
                              </p:par>
                              <p:par>
                                <p:cTn id="18" presetID="10" presetClass="entr" presetSubtype="0" fill="hold" nodeType="withEffect">
                                  <p:stCondLst>
                                    <p:cond delay="0"/>
                                  </p:stCondLst>
                                  <p:childTnLst>
                                    <p:set>
                                      <p:cBhvr>
                                        <p:cTn id="19" dur="1" fill="hold">
                                          <p:stCondLst>
                                            <p:cond delay="0"/>
                                          </p:stCondLst>
                                        </p:cTn>
                                        <p:tgtEl>
                                          <p:spTgt spid="1403907">
                                            <p:txEl>
                                              <p:pRg st="3" end="3"/>
                                            </p:txEl>
                                          </p:spTgt>
                                        </p:tgtEl>
                                        <p:attrNameLst>
                                          <p:attrName>style.visibility</p:attrName>
                                        </p:attrNameLst>
                                      </p:cBhvr>
                                      <p:to>
                                        <p:strVal val="visible"/>
                                      </p:to>
                                    </p:set>
                                    <p:animEffect transition="in" filter="fade">
                                      <p:cBhvr>
                                        <p:cTn id="20" dur="1000"/>
                                        <p:tgtEl>
                                          <p:spTgt spid="1403907">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2000"/>
                                        <p:tgtEl>
                                          <p:spTgt spid="10"/>
                                        </p:tgtEl>
                                      </p:cBhvr>
                                    </p:animEffect>
                                  </p:childTnLst>
                                </p:cTn>
                              </p:par>
                            </p:childTnLst>
                          </p:cTn>
                        </p:par>
                        <p:par>
                          <p:cTn id="24" fill="hold" nodeType="afterGroup">
                            <p:stCondLst>
                              <p:cond delay="3000"/>
                            </p:stCondLst>
                            <p:childTnLst>
                              <p:par>
                                <p:cTn id="25" presetID="10" presetClass="entr" presetSubtype="0" fill="hold"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1000"/>
                                        <p:tgtEl>
                                          <p:spTgt spid="11"/>
                                        </p:tgtEl>
                                      </p:cBhvr>
                                    </p:animEffect>
                                  </p:childTnLst>
                                </p:cTn>
                              </p:par>
                            </p:childTnLst>
                          </p:cTn>
                        </p:par>
                        <p:par>
                          <p:cTn id="28" fill="hold" nodeType="afterGroup">
                            <p:stCondLst>
                              <p:cond delay="4000"/>
                            </p:stCondLst>
                            <p:childTnLst>
                              <p:par>
                                <p:cTn id="29" presetID="10" presetClass="entr" presetSubtype="0" fill="hold" nodeType="afterEffect">
                                  <p:stCondLst>
                                    <p:cond delay="0"/>
                                  </p:stCondLst>
                                  <p:childTnLst>
                                    <p:set>
                                      <p:cBhvr>
                                        <p:cTn id="30" dur="1" fill="hold">
                                          <p:stCondLst>
                                            <p:cond delay="0"/>
                                          </p:stCondLst>
                                        </p:cTn>
                                        <p:tgtEl>
                                          <p:spTgt spid="1403907">
                                            <p:txEl>
                                              <p:pRg st="4" end="4"/>
                                            </p:txEl>
                                          </p:spTgt>
                                        </p:tgtEl>
                                        <p:attrNameLst>
                                          <p:attrName>style.visibility</p:attrName>
                                        </p:attrNameLst>
                                      </p:cBhvr>
                                      <p:to>
                                        <p:strVal val="visible"/>
                                      </p:to>
                                    </p:set>
                                    <p:animEffect transition="in" filter="fade">
                                      <p:cBhvr>
                                        <p:cTn id="31" dur="1000"/>
                                        <p:tgtEl>
                                          <p:spTgt spid="1403907">
                                            <p:txEl>
                                              <p:pRg st="4" end="4"/>
                                            </p:txEl>
                                          </p:spTgt>
                                        </p:tgtEl>
                                      </p:cBhvr>
                                    </p:animEffect>
                                  </p:childTnLst>
                                </p:cTn>
                              </p:par>
                            </p:childTnLst>
                          </p:cTn>
                        </p:par>
                        <p:par>
                          <p:cTn id="32" fill="hold" nodeType="afterGroup">
                            <p:stCondLst>
                              <p:cond delay="5000"/>
                            </p:stCondLst>
                            <p:childTnLst>
                              <p:par>
                                <p:cTn id="33" presetID="10" presetClass="entr" presetSubtype="0" fill="hold" nodeType="afterEffect">
                                  <p:stCondLst>
                                    <p:cond delay="100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2000"/>
                                        <p:tgtEl>
                                          <p:spTgt spid="13"/>
                                        </p:tgtEl>
                                      </p:cBhvr>
                                    </p:animEffect>
                                  </p:childTnLst>
                                </p:cTn>
                              </p:par>
                            </p:childTnLst>
                          </p:cTn>
                        </p:par>
                        <p:par>
                          <p:cTn id="36" fill="hold" nodeType="afterGroup">
                            <p:stCondLst>
                              <p:cond delay="8000"/>
                            </p:stCondLst>
                            <p:childTnLst>
                              <p:par>
                                <p:cTn id="37" presetID="10" presetClass="entr" presetSubtype="0" fill="hold" nodeType="afterEffect">
                                  <p:stCondLst>
                                    <p:cond delay="0"/>
                                  </p:stCondLst>
                                  <p:childTnLst>
                                    <p:set>
                                      <p:cBhvr>
                                        <p:cTn id="38" dur="1" fill="hold">
                                          <p:stCondLst>
                                            <p:cond delay="0"/>
                                          </p:stCondLst>
                                        </p:cTn>
                                        <p:tgtEl>
                                          <p:spTgt spid="1403907">
                                            <p:txEl>
                                              <p:pRg st="5" end="5"/>
                                            </p:txEl>
                                          </p:spTgt>
                                        </p:tgtEl>
                                        <p:attrNameLst>
                                          <p:attrName>style.visibility</p:attrName>
                                        </p:attrNameLst>
                                      </p:cBhvr>
                                      <p:to>
                                        <p:strVal val="visible"/>
                                      </p:to>
                                    </p:set>
                                    <p:animEffect transition="in" filter="fade">
                                      <p:cBhvr>
                                        <p:cTn id="39" dur="1000"/>
                                        <p:tgtEl>
                                          <p:spTgt spid="1403907">
                                            <p:txEl>
                                              <p:pRg st="5" end="5"/>
                                            </p:txEl>
                                          </p:spTgt>
                                        </p:tgtEl>
                                      </p:cBhvr>
                                    </p:animEffect>
                                  </p:childTnLst>
                                </p:cTn>
                              </p:par>
                              <p:par>
                                <p:cTn id="40" presetID="10" presetClass="entr" presetSubtype="0" fill="hold" nodeType="withEffect">
                                  <p:stCondLst>
                                    <p:cond delay="0"/>
                                  </p:stCondLst>
                                  <p:childTnLst>
                                    <p:set>
                                      <p:cBhvr>
                                        <p:cTn id="41" dur="1" fill="hold">
                                          <p:stCondLst>
                                            <p:cond delay="0"/>
                                          </p:stCondLst>
                                        </p:cTn>
                                        <p:tgtEl>
                                          <p:spTgt spid="1403907">
                                            <p:txEl>
                                              <p:pRg st="6" end="6"/>
                                            </p:txEl>
                                          </p:spTgt>
                                        </p:tgtEl>
                                        <p:attrNameLst>
                                          <p:attrName>style.visibility</p:attrName>
                                        </p:attrNameLst>
                                      </p:cBhvr>
                                      <p:to>
                                        <p:strVal val="visible"/>
                                      </p:to>
                                    </p:set>
                                    <p:animEffect transition="in" filter="fade">
                                      <p:cBhvr>
                                        <p:cTn id="42" dur="1000"/>
                                        <p:tgtEl>
                                          <p:spTgt spid="1403907">
                                            <p:txEl>
                                              <p:pRg st="6" end="6"/>
                                            </p:txEl>
                                          </p:spTgt>
                                        </p:tgtEl>
                                      </p:cBhvr>
                                    </p:animEffect>
                                  </p:childTnLst>
                                </p:cTn>
                              </p:par>
                              <p:par>
                                <p:cTn id="43" presetID="10" presetClass="entr" presetSubtype="0" fill="hold" nodeType="with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fade">
                                      <p:cBhvr>
                                        <p:cTn id="45" dur="1000"/>
                                        <p:tgtEl>
                                          <p:spTgt spid="14"/>
                                        </p:tgtEl>
                                      </p:cBhvr>
                                    </p:animEffect>
                                  </p:childTnLst>
                                </p:cTn>
                              </p:par>
                              <p:par>
                                <p:cTn id="46" presetID="10" presetClass="entr" presetSubtype="0" fill="hold" nodeType="with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10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03936" grpId="0" animBg="1"/>
    </p:bld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2">
            <a:extLst>
              <a:ext uri="{FF2B5EF4-FFF2-40B4-BE49-F238E27FC236}">
                <a16:creationId xmlns:a16="http://schemas.microsoft.com/office/drawing/2014/main" id="{55F8B1CC-C9A2-984B-B426-A426B3B3BDAA}"/>
              </a:ext>
            </a:extLst>
          </p:cNvPr>
          <p:cNvSpPr>
            <a:spLocks noGrp="1" noChangeArrowheads="1"/>
          </p:cNvSpPr>
          <p:nvPr>
            <p:ph type="title"/>
          </p:nvPr>
        </p:nvSpPr>
        <p:spPr/>
        <p:txBody>
          <a:bodyPr/>
          <a:lstStyle/>
          <a:p>
            <a:pPr eaLnBrk="1" hangingPunct="1"/>
            <a:r>
              <a:rPr lang="en-US" altLang="nb-NO"/>
              <a:t>Use Case: L2 Network Interconnect</a:t>
            </a:r>
          </a:p>
        </p:txBody>
      </p:sp>
      <p:sp>
        <p:nvSpPr>
          <p:cNvPr id="123907" name="Rectangle 3">
            <a:extLst>
              <a:ext uri="{FF2B5EF4-FFF2-40B4-BE49-F238E27FC236}">
                <a16:creationId xmlns:a16="http://schemas.microsoft.com/office/drawing/2014/main" id="{80F350D0-36AE-8748-9C49-6314CEF790C8}"/>
              </a:ext>
            </a:extLst>
          </p:cNvPr>
          <p:cNvSpPr>
            <a:spLocks noGrp="1" noChangeAspect="1" noChangeArrowheads="1"/>
          </p:cNvSpPr>
          <p:nvPr>
            <p:ph type="body" idx="1"/>
          </p:nvPr>
        </p:nvSpPr>
        <p:spPr>
          <a:xfrm>
            <a:off x="655638" y="1295400"/>
            <a:ext cx="7878762" cy="1447800"/>
          </a:xfrm>
          <a:solidFill>
            <a:srgbClr val="C3C16F"/>
          </a:solidFill>
        </p:spPr>
        <p:txBody>
          <a:bodyPr lIns="173736" anchor="ctr"/>
          <a:lstStyle/>
          <a:p>
            <a:pPr marL="0" indent="0" eaLnBrk="1" hangingPunct="1">
              <a:lnSpc>
                <a:spcPct val="90000"/>
              </a:lnSpc>
              <a:buFont typeface="Wingdings" pitchFamily="2" charset="2"/>
              <a:buNone/>
            </a:pPr>
            <a:r>
              <a:rPr lang="en-US" altLang="nb-NO" sz="1600" b="1" u="sng"/>
              <a:t>Requirement:</a:t>
            </a:r>
            <a:r>
              <a:rPr lang="en-US" altLang="nb-NO" sz="1600"/>
              <a:t> Need to create connectivity between remote customer sites, currently interconnected via Frame Relay WAN connectivity. Only point-to-point connectivity required.</a:t>
            </a:r>
          </a:p>
          <a:p>
            <a:pPr marL="0" indent="0" eaLnBrk="1" hangingPunct="1">
              <a:lnSpc>
                <a:spcPct val="75000"/>
              </a:lnSpc>
              <a:buFont typeface="Wingdings" pitchFamily="2" charset="2"/>
              <a:buNone/>
            </a:pPr>
            <a:r>
              <a:rPr lang="en-US" altLang="nb-NO" sz="1600" b="1" u="sng"/>
              <a:t>Solution:</a:t>
            </a:r>
            <a:r>
              <a:rPr lang="en-US" altLang="nb-NO" sz="1600"/>
              <a:t> Interconnect AToM PW between sites, enabling transparent Frame Relay WAN connectivity.</a:t>
            </a:r>
          </a:p>
        </p:txBody>
      </p:sp>
      <p:pic>
        <p:nvPicPr>
          <p:cNvPr id="123908" name="Picture 56">
            <a:extLst>
              <a:ext uri="{FF2B5EF4-FFF2-40B4-BE49-F238E27FC236}">
                <a16:creationId xmlns:a16="http://schemas.microsoft.com/office/drawing/2014/main" id="{25479292-7907-B04E-8A49-16A79A2E84F8}"/>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2971800"/>
            <a:ext cx="43434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909" name="Text Box 57">
            <a:extLst>
              <a:ext uri="{FF2B5EF4-FFF2-40B4-BE49-F238E27FC236}">
                <a16:creationId xmlns:a16="http://schemas.microsoft.com/office/drawing/2014/main" id="{66EC7C99-02E8-FA4A-A284-4B8E2E661286}"/>
              </a:ext>
            </a:extLst>
          </p:cNvPr>
          <p:cNvSpPr txBox="1">
            <a:spLocks noChangeArrowheads="1"/>
          </p:cNvSpPr>
          <p:nvPr/>
        </p:nvSpPr>
        <p:spPr bwMode="auto">
          <a:xfrm>
            <a:off x="2209800" y="4038600"/>
            <a:ext cx="533400" cy="26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200" b="1"/>
              <a:t>PE1</a:t>
            </a:r>
          </a:p>
        </p:txBody>
      </p:sp>
      <p:sp>
        <p:nvSpPr>
          <p:cNvPr id="123910" name="Text Box 58">
            <a:extLst>
              <a:ext uri="{FF2B5EF4-FFF2-40B4-BE49-F238E27FC236}">
                <a16:creationId xmlns:a16="http://schemas.microsoft.com/office/drawing/2014/main" id="{5498B564-5017-BF41-9742-27BA69C2D779}"/>
              </a:ext>
            </a:extLst>
          </p:cNvPr>
          <p:cNvSpPr txBox="1">
            <a:spLocks noChangeArrowheads="1"/>
          </p:cNvSpPr>
          <p:nvPr/>
        </p:nvSpPr>
        <p:spPr bwMode="auto">
          <a:xfrm>
            <a:off x="4038600" y="5273675"/>
            <a:ext cx="1416050" cy="546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lnSpc>
                <a:spcPct val="95000"/>
              </a:lnSpc>
              <a:spcBef>
                <a:spcPct val="50000"/>
              </a:spcBef>
            </a:pPr>
            <a:r>
              <a:rPr lang="en-US" altLang="nb-NO" sz="1600" b="1"/>
              <a:t>MPLS Backbone</a:t>
            </a:r>
          </a:p>
        </p:txBody>
      </p:sp>
      <p:sp>
        <p:nvSpPr>
          <p:cNvPr id="123911" name="Text Box 59">
            <a:extLst>
              <a:ext uri="{FF2B5EF4-FFF2-40B4-BE49-F238E27FC236}">
                <a16:creationId xmlns:a16="http://schemas.microsoft.com/office/drawing/2014/main" id="{1D5A969C-F04E-DF47-BF79-AF7EB8073315}"/>
              </a:ext>
            </a:extLst>
          </p:cNvPr>
          <p:cNvSpPr txBox="1">
            <a:spLocks noChangeArrowheads="1"/>
          </p:cNvSpPr>
          <p:nvPr/>
        </p:nvSpPr>
        <p:spPr bwMode="auto">
          <a:xfrm>
            <a:off x="6553200" y="3962400"/>
            <a:ext cx="533400" cy="265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200" b="1"/>
              <a:t>PE2</a:t>
            </a:r>
          </a:p>
        </p:txBody>
      </p:sp>
      <p:grpSp>
        <p:nvGrpSpPr>
          <p:cNvPr id="123912" name="Group 60">
            <a:extLst>
              <a:ext uri="{FF2B5EF4-FFF2-40B4-BE49-F238E27FC236}">
                <a16:creationId xmlns:a16="http://schemas.microsoft.com/office/drawing/2014/main" id="{B1038E23-32D0-3E48-A482-8BD231439628}"/>
              </a:ext>
            </a:extLst>
          </p:cNvPr>
          <p:cNvGrpSpPr>
            <a:grpSpLocks/>
          </p:cNvGrpSpPr>
          <p:nvPr/>
        </p:nvGrpSpPr>
        <p:grpSpPr bwMode="auto">
          <a:xfrm>
            <a:off x="2743200" y="4267200"/>
            <a:ext cx="3810000" cy="320675"/>
            <a:chOff x="1812" y="1631"/>
            <a:chExt cx="1349" cy="299"/>
          </a:xfrm>
        </p:grpSpPr>
        <p:sp>
          <p:nvSpPr>
            <p:cNvPr id="123940" name="Oval 61">
              <a:extLst>
                <a:ext uri="{FF2B5EF4-FFF2-40B4-BE49-F238E27FC236}">
                  <a16:creationId xmlns:a16="http://schemas.microsoft.com/office/drawing/2014/main" id="{3811DD71-D4EF-EB48-8BB3-F1473A83E918}"/>
                </a:ext>
              </a:extLst>
            </p:cNvPr>
            <p:cNvSpPr>
              <a:spLocks noChangeArrowheads="1"/>
            </p:cNvSpPr>
            <p:nvPr/>
          </p:nvSpPr>
          <p:spPr bwMode="auto">
            <a:xfrm>
              <a:off x="1812" y="1721"/>
              <a:ext cx="92" cy="183"/>
            </a:xfrm>
            <a:prstGeom prst="ellipse">
              <a:avLst/>
            </a:prstGeom>
            <a:solidFill>
              <a:srgbClr val="C0C0C0">
                <a:alpha val="50195"/>
              </a:srgbClr>
            </a:solidFill>
            <a:ln w="28575">
              <a:solidFill>
                <a:schemeClr val="folHlink"/>
              </a:solidFill>
              <a:round/>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23941" name="Oval 62">
              <a:extLst>
                <a:ext uri="{FF2B5EF4-FFF2-40B4-BE49-F238E27FC236}">
                  <a16:creationId xmlns:a16="http://schemas.microsoft.com/office/drawing/2014/main" id="{78B4D1D5-C9FA-6146-B1D7-61DE11A6EA87}"/>
                </a:ext>
              </a:extLst>
            </p:cNvPr>
            <p:cNvSpPr>
              <a:spLocks noChangeArrowheads="1"/>
            </p:cNvSpPr>
            <p:nvPr/>
          </p:nvSpPr>
          <p:spPr bwMode="auto">
            <a:xfrm>
              <a:off x="3068" y="1742"/>
              <a:ext cx="93" cy="188"/>
            </a:xfrm>
            <a:prstGeom prst="ellipse">
              <a:avLst/>
            </a:prstGeom>
            <a:solidFill>
              <a:srgbClr val="C0C0C0">
                <a:alpha val="50195"/>
              </a:srgbClr>
            </a:solidFill>
            <a:ln w="28575">
              <a:solidFill>
                <a:schemeClr val="folHlink"/>
              </a:solidFill>
              <a:round/>
              <a:headEnd/>
              <a:tailEnd/>
            </a:ln>
          </p:spPr>
          <p:txBody>
            <a:bodyPr wrap="none" lIns="73025" tIns="36512" rIns="73025" bIns="36512"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23942" name="Freeform 63">
              <a:extLst>
                <a:ext uri="{FF2B5EF4-FFF2-40B4-BE49-F238E27FC236}">
                  <a16:creationId xmlns:a16="http://schemas.microsoft.com/office/drawing/2014/main" id="{3EBBA528-7042-5B40-B1E7-6101103E8B38}"/>
                </a:ext>
              </a:extLst>
            </p:cNvPr>
            <p:cNvSpPr>
              <a:spLocks/>
            </p:cNvSpPr>
            <p:nvPr/>
          </p:nvSpPr>
          <p:spPr bwMode="auto">
            <a:xfrm>
              <a:off x="1856" y="1631"/>
              <a:ext cx="1266" cy="115"/>
            </a:xfrm>
            <a:custGeom>
              <a:avLst/>
              <a:gdLst>
                <a:gd name="T0" fmla="*/ 0 w 1644"/>
                <a:gd name="T1" fmla="*/ 89 h 131"/>
                <a:gd name="T2" fmla="*/ 624 w 1644"/>
                <a:gd name="T3" fmla="*/ 4 h 131"/>
                <a:gd name="T4" fmla="*/ 1266 w 1644"/>
                <a:gd name="T5" fmla="*/ 115 h 131"/>
                <a:gd name="T6" fmla="*/ 0 60000 65536"/>
                <a:gd name="T7" fmla="*/ 0 60000 65536"/>
                <a:gd name="T8" fmla="*/ 0 60000 65536"/>
                <a:gd name="T9" fmla="*/ 0 w 1644"/>
                <a:gd name="T10" fmla="*/ 0 h 131"/>
                <a:gd name="T11" fmla="*/ 1644 w 1644"/>
                <a:gd name="T12" fmla="*/ 131 h 131"/>
              </a:gdLst>
              <a:ahLst/>
              <a:cxnLst>
                <a:cxn ang="T6">
                  <a:pos x="T0" y="T1"/>
                </a:cxn>
                <a:cxn ang="T7">
                  <a:pos x="T2" y="T3"/>
                </a:cxn>
                <a:cxn ang="T8">
                  <a:pos x="T4" y="T5"/>
                </a:cxn>
              </a:cxnLst>
              <a:rect l="T9" t="T10" r="T11" b="T12"/>
              <a:pathLst>
                <a:path w="1644" h="131">
                  <a:moveTo>
                    <a:pt x="0" y="101"/>
                  </a:moveTo>
                  <a:cubicBezTo>
                    <a:pt x="268" y="50"/>
                    <a:pt x="536" y="0"/>
                    <a:pt x="810" y="5"/>
                  </a:cubicBezTo>
                  <a:cubicBezTo>
                    <a:pt x="1084" y="10"/>
                    <a:pt x="1364" y="70"/>
                    <a:pt x="1644" y="131"/>
                  </a:cubicBezTo>
                </a:path>
              </a:pathLst>
            </a:custGeom>
            <a:noFill/>
            <a:ln w="2857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23943" name="Freeform 64">
              <a:extLst>
                <a:ext uri="{FF2B5EF4-FFF2-40B4-BE49-F238E27FC236}">
                  <a16:creationId xmlns:a16="http://schemas.microsoft.com/office/drawing/2014/main" id="{BF79F57A-B6C1-CC4D-AD10-C730B8848042}"/>
                </a:ext>
              </a:extLst>
            </p:cNvPr>
            <p:cNvSpPr>
              <a:spLocks/>
            </p:cNvSpPr>
            <p:nvPr/>
          </p:nvSpPr>
          <p:spPr bwMode="auto">
            <a:xfrm>
              <a:off x="1863" y="1815"/>
              <a:ext cx="1250" cy="115"/>
            </a:xfrm>
            <a:custGeom>
              <a:avLst/>
              <a:gdLst>
                <a:gd name="T0" fmla="*/ 0 w 1644"/>
                <a:gd name="T1" fmla="*/ 89 h 131"/>
                <a:gd name="T2" fmla="*/ 616 w 1644"/>
                <a:gd name="T3" fmla="*/ 4 h 131"/>
                <a:gd name="T4" fmla="*/ 1250 w 1644"/>
                <a:gd name="T5" fmla="*/ 115 h 131"/>
                <a:gd name="T6" fmla="*/ 0 60000 65536"/>
                <a:gd name="T7" fmla="*/ 0 60000 65536"/>
                <a:gd name="T8" fmla="*/ 0 60000 65536"/>
                <a:gd name="T9" fmla="*/ 0 w 1644"/>
                <a:gd name="T10" fmla="*/ 0 h 131"/>
                <a:gd name="T11" fmla="*/ 1644 w 1644"/>
                <a:gd name="T12" fmla="*/ 131 h 131"/>
              </a:gdLst>
              <a:ahLst/>
              <a:cxnLst>
                <a:cxn ang="T6">
                  <a:pos x="T0" y="T1"/>
                </a:cxn>
                <a:cxn ang="T7">
                  <a:pos x="T2" y="T3"/>
                </a:cxn>
                <a:cxn ang="T8">
                  <a:pos x="T4" y="T5"/>
                </a:cxn>
              </a:cxnLst>
              <a:rect l="T9" t="T10" r="T11" b="T12"/>
              <a:pathLst>
                <a:path w="1644" h="131">
                  <a:moveTo>
                    <a:pt x="0" y="101"/>
                  </a:moveTo>
                  <a:cubicBezTo>
                    <a:pt x="268" y="50"/>
                    <a:pt x="536" y="0"/>
                    <a:pt x="810" y="5"/>
                  </a:cubicBezTo>
                  <a:cubicBezTo>
                    <a:pt x="1084" y="10"/>
                    <a:pt x="1364" y="70"/>
                    <a:pt x="1644" y="131"/>
                  </a:cubicBezTo>
                </a:path>
              </a:pathLst>
            </a:custGeom>
            <a:noFill/>
            <a:ln w="28575">
              <a:solidFill>
                <a:schemeClr val="folHlink"/>
              </a:solidFill>
              <a:round/>
              <a:headEnd/>
              <a:tailEnd/>
            </a:ln>
            <a:extLst>
              <a:ext uri="{909E8E84-426E-40DD-AFC4-6F175D3DCCD1}">
                <a14:hiddenFill xmlns:a14="http://schemas.microsoft.com/office/drawing/2010/main">
                  <a:solidFill>
                    <a:srgbClr val="FFFFFF"/>
                  </a:solidFill>
                </a14:hiddenFill>
              </a:ext>
            </a:extLst>
          </p:spPr>
          <p:txBody>
            <a:bodyPr lIns="73025" tIns="36512" rIns="73025" bIns="36512"/>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sp>
        <p:nvSpPr>
          <p:cNvPr id="1411141" name="Line 69">
            <a:extLst>
              <a:ext uri="{FF2B5EF4-FFF2-40B4-BE49-F238E27FC236}">
                <a16:creationId xmlns:a16="http://schemas.microsoft.com/office/drawing/2014/main" id="{997CE212-1C35-DD47-A8D3-C01DA9CCE3D3}"/>
              </a:ext>
            </a:extLst>
          </p:cNvPr>
          <p:cNvSpPr>
            <a:spLocks noChangeShapeType="1"/>
          </p:cNvSpPr>
          <p:nvPr/>
        </p:nvSpPr>
        <p:spPr bwMode="auto">
          <a:xfrm flipV="1">
            <a:off x="1600200" y="4511675"/>
            <a:ext cx="969963" cy="304800"/>
          </a:xfrm>
          <a:prstGeom prst="line">
            <a:avLst/>
          </a:prstGeom>
          <a:noFill/>
          <a:ln w="38100">
            <a:solidFill>
              <a:srgbClr val="B2B2B2"/>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lIns="73025" tIns="36512" rIns="73025" bIns="36512"/>
          <a:lstStyle/>
          <a:p>
            <a:endParaRPr lang="en-US"/>
          </a:p>
        </p:txBody>
      </p:sp>
      <p:pic>
        <p:nvPicPr>
          <p:cNvPr id="123914" name="Picture 75">
            <a:extLst>
              <a:ext uri="{FF2B5EF4-FFF2-40B4-BE49-F238E27FC236}">
                <a16:creationId xmlns:a16="http://schemas.microsoft.com/office/drawing/2014/main" id="{39C9900C-6984-1E41-B153-8826AA797723}"/>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4664075"/>
            <a:ext cx="544513"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915" name="Text Box 76">
            <a:extLst>
              <a:ext uri="{FF2B5EF4-FFF2-40B4-BE49-F238E27FC236}">
                <a16:creationId xmlns:a16="http://schemas.microsoft.com/office/drawing/2014/main" id="{87737775-00B6-0642-9DD5-6871C0829755}"/>
              </a:ext>
            </a:extLst>
          </p:cNvPr>
          <p:cNvSpPr txBox="1">
            <a:spLocks noChangeArrowheads="1"/>
          </p:cNvSpPr>
          <p:nvPr/>
        </p:nvSpPr>
        <p:spPr bwMode="auto">
          <a:xfrm>
            <a:off x="838200" y="4968875"/>
            <a:ext cx="1265238"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400" b="1"/>
              <a:t>CPE Router, FRAD</a:t>
            </a:r>
          </a:p>
        </p:txBody>
      </p:sp>
      <p:sp>
        <p:nvSpPr>
          <p:cNvPr id="123916" name="Text Box 82">
            <a:extLst>
              <a:ext uri="{FF2B5EF4-FFF2-40B4-BE49-F238E27FC236}">
                <a16:creationId xmlns:a16="http://schemas.microsoft.com/office/drawing/2014/main" id="{2842ADFD-3B7E-0044-9DA7-4A512B52E57D}"/>
              </a:ext>
            </a:extLst>
          </p:cNvPr>
          <p:cNvSpPr txBox="1">
            <a:spLocks noChangeArrowheads="1"/>
          </p:cNvSpPr>
          <p:nvPr/>
        </p:nvSpPr>
        <p:spPr bwMode="auto">
          <a:xfrm>
            <a:off x="1447800" y="4359275"/>
            <a:ext cx="835025"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DLCI 101</a:t>
            </a:r>
          </a:p>
        </p:txBody>
      </p:sp>
      <p:sp>
        <p:nvSpPr>
          <p:cNvPr id="1411156" name="Line 84">
            <a:extLst>
              <a:ext uri="{FF2B5EF4-FFF2-40B4-BE49-F238E27FC236}">
                <a16:creationId xmlns:a16="http://schemas.microsoft.com/office/drawing/2014/main" id="{73A9CB5B-B771-A149-9D01-5B9BF0AE5188}"/>
              </a:ext>
            </a:extLst>
          </p:cNvPr>
          <p:cNvSpPr>
            <a:spLocks noChangeShapeType="1"/>
          </p:cNvSpPr>
          <p:nvPr/>
        </p:nvSpPr>
        <p:spPr bwMode="auto">
          <a:xfrm>
            <a:off x="6705600" y="4435475"/>
            <a:ext cx="914400" cy="381000"/>
          </a:xfrm>
          <a:prstGeom prst="line">
            <a:avLst/>
          </a:prstGeom>
          <a:noFill/>
          <a:ln w="38100">
            <a:solidFill>
              <a:srgbClr val="B2B2B2"/>
            </a:solidFill>
            <a:round/>
            <a:headEnd/>
            <a:tailEnd/>
          </a:ln>
          <a:effectLst>
            <a:outerShdw dist="17961" dir="2700000" algn="ctr" rotWithShape="0">
              <a:schemeClr val="bg2"/>
            </a:outerShdw>
          </a:effectLst>
          <a:extLst>
            <a:ext uri="{909E8E84-426E-40DD-AFC4-6F175D3DCCD1}">
              <a14:hiddenFill xmlns:a14="http://schemas.microsoft.com/office/drawing/2010/main">
                <a:noFill/>
              </a14:hiddenFill>
            </a:ext>
          </a:extLst>
        </p:spPr>
        <p:txBody>
          <a:bodyPr lIns="73025" tIns="36512" rIns="73025" bIns="36512"/>
          <a:lstStyle/>
          <a:p>
            <a:endParaRPr lang="en-US"/>
          </a:p>
        </p:txBody>
      </p:sp>
      <p:sp>
        <p:nvSpPr>
          <p:cNvPr id="123918" name="Text Box 97">
            <a:extLst>
              <a:ext uri="{FF2B5EF4-FFF2-40B4-BE49-F238E27FC236}">
                <a16:creationId xmlns:a16="http://schemas.microsoft.com/office/drawing/2014/main" id="{A73FD31A-C196-5044-B5DF-59A9377F5714}"/>
              </a:ext>
            </a:extLst>
          </p:cNvPr>
          <p:cNvSpPr txBox="1">
            <a:spLocks noChangeArrowheads="1"/>
          </p:cNvSpPr>
          <p:nvPr/>
        </p:nvSpPr>
        <p:spPr bwMode="auto">
          <a:xfrm>
            <a:off x="7010400" y="4283075"/>
            <a:ext cx="877888" cy="274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DLCI  201</a:t>
            </a:r>
          </a:p>
        </p:txBody>
      </p:sp>
      <p:pic>
        <p:nvPicPr>
          <p:cNvPr id="123919" name="Picture 98">
            <a:extLst>
              <a:ext uri="{FF2B5EF4-FFF2-40B4-BE49-F238E27FC236}">
                <a16:creationId xmlns:a16="http://schemas.microsoft.com/office/drawing/2014/main" id="{F471B382-3889-094A-BB87-7E5B6B6B1160}"/>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43400" y="4191000"/>
            <a:ext cx="609600" cy="38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1171" name="Line 99">
            <a:extLst>
              <a:ext uri="{FF2B5EF4-FFF2-40B4-BE49-F238E27FC236}">
                <a16:creationId xmlns:a16="http://schemas.microsoft.com/office/drawing/2014/main" id="{37608488-10CA-F549-A8DF-FED714440694}"/>
              </a:ext>
            </a:extLst>
          </p:cNvPr>
          <p:cNvSpPr>
            <a:spLocks noChangeShapeType="1"/>
          </p:cNvSpPr>
          <p:nvPr/>
        </p:nvSpPr>
        <p:spPr bwMode="auto">
          <a:xfrm>
            <a:off x="2895600" y="3886200"/>
            <a:ext cx="3505200" cy="0"/>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411172" name="Text Box 100">
            <a:extLst>
              <a:ext uri="{FF2B5EF4-FFF2-40B4-BE49-F238E27FC236}">
                <a16:creationId xmlns:a16="http://schemas.microsoft.com/office/drawing/2014/main" id="{7054FA1F-443E-854D-90EC-4EEE31D6C2A6}"/>
              </a:ext>
            </a:extLst>
          </p:cNvPr>
          <p:cNvSpPr txBox="1">
            <a:spLocks noChangeArrowheads="1"/>
          </p:cNvSpPr>
          <p:nvPr/>
        </p:nvSpPr>
        <p:spPr bwMode="auto">
          <a:xfrm>
            <a:off x="3276600" y="3352800"/>
            <a:ext cx="27082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wrap="non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Directed LDP</a:t>
            </a:r>
          </a:p>
          <a:p>
            <a:pPr algn="ctr"/>
            <a:r>
              <a:rPr lang="en-US" altLang="nb-NO" sz="1200" b="1"/>
              <a:t>Label Exchange for VC1 – Label 10</a:t>
            </a:r>
          </a:p>
        </p:txBody>
      </p:sp>
      <p:grpSp>
        <p:nvGrpSpPr>
          <p:cNvPr id="3" name="Group 128">
            <a:extLst>
              <a:ext uri="{FF2B5EF4-FFF2-40B4-BE49-F238E27FC236}">
                <a16:creationId xmlns:a16="http://schemas.microsoft.com/office/drawing/2014/main" id="{B0794B0E-94E0-B14C-9820-8C24DFF825EF}"/>
              </a:ext>
            </a:extLst>
          </p:cNvPr>
          <p:cNvGrpSpPr>
            <a:grpSpLocks/>
          </p:cNvGrpSpPr>
          <p:nvPr/>
        </p:nvGrpSpPr>
        <p:grpSpPr bwMode="auto">
          <a:xfrm>
            <a:off x="2971800" y="4724400"/>
            <a:ext cx="3352800" cy="533400"/>
            <a:chOff x="1872" y="2976"/>
            <a:chExt cx="2112" cy="336"/>
          </a:xfrm>
        </p:grpSpPr>
        <p:sp>
          <p:nvSpPr>
            <p:cNvPr id="123936" name="Line 101">
              <a:extLst>
                <a:ext uri="{FF2B5EF4-FFF2-40B4-BE49-F238E27FC236}">
                  <a16:creationId xmlns:a16="http://schemas.microsoft.com/office/drawing/2014/main" id="{A53B103A-2D47-6A43-A462-5D5D2223C43C}"/>
                </a:ext>
              </a:extLst>
            </p:cNvPr>
            <p:cNvSpPr>
              <a:spLocks noChangeShapeType="1"/>
            </p:cNvSpPr>
            <p:nvPr/>
          </p:nvSpPr>
          <p:spPr bwMode="auto">
            <a:xfrm>
              <a:off x="1872" y="2976"/>
              <a:ext cx="960" cy="0"/>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23937" name="Line 102">
              <a:extLst>
                <a:ext uri="{FF2B5EF4-FFF2-40B4-BE49-F238E27FC236}">
                  <a16:creationId xmlns:a16="http://schemas.microsoft.com/office/drawing/2014/main" id="{96873ED8-BE27-FB47-A350-2010A36B42BD}"/>
                </a:ext>
              </a:extLst>
            </p:cNvPr>
            <p:cNvSpPr>
              <a:spLocks noChangeShapeType="1"/>
            </p:cNvSpPr>
            <p:nvPr/>
          </p:nvSpPr>
          <p:spPr bwMode="auto">
            <a:xfrm>
              <a:off x="3024" y="2976"/>
              <a:ext cx="960" cy="0"/>
            </a:xfrm>
            <a:prstGeom prst="line">
              <a:avLst/>
            </a:prstGeom>
            <a:noFill/>
            <a:ln w="38100">
              <a:solidFill>
                <a:schemeClr val="tx1"/>
              </a:solidFill>
              <a:round/>
              <a:headEnd type="triangle" w="med" len="me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123938" name="Text Box 105">
              <a:extLst>
                <a:ext uri="{FF2B5EF4-FFF2-40B4-BE49-F238E27FC236}">
                  <a16:creationId xmlns:a16="http://schemas.microsoft.com/office/drawing/2014/main" id="{0A3059B0-48EA-B84E-B05E-2D6164D6EA62}"/>
                </a:ext>
              </a:extLst>
            </p:cNvPr>
            <p:cNvSpPr txBox="1">
              <a:spLocks noChangeArrowheads="1"/>
            </p:cNvSpPr>
            <p:nvPr/>
          </p:nvSpPr>
          <p:spPr bwMode="auto">
            <a:xfrm>
              <a:off x="1920" y="3024"/>
              <a:ext cx="86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Neighbor LDP– Label 50</a:t>
              </a:r>
            </a:p>
          </p:txBody>
        </p:sp>
        <p:sp>
          <p:nvSpPr>
            <p:cNvPr id="123939" name="Text Box 106">
              <a:extLst>
                <a:ext uri="{FF2B5EF4-FFF2-40B4-BE49-F238E27FC236}">
                  <a16:creationId xmlns:a16="http://schemas.microsoft.com/office/drawing/2014/main" id="{1C230E08-B20C-A94B-9542-A1935F2827E8}"/>
                </a:ext>
              </a:extLst>
            </p:cNvPr>
            <p:cNvSpPr txBox="1">
              <a:spLocks noChangeArrowheads="1"/>
            </p:cNvSpPr>
            <p:nvPr/>
          </p:nvSpPr>
          <p:spPr bwMode="auto">
            <a:xfrm>
              <a:off x="3072" y="3024"/>
              <a:ext cx="864"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Neighbor LDP– Label 90</a:t>
              </a:r>
            </a:p>
          </p:txBody>
        </p:sp>
      </p:grpSp>
      <p:grpSp>
        <p:nvGrpSpPr>
          <p:cNvPr id="4" name="Group 107">
            <a:extLst>
              <a:ext uri="{FF2B5EF4-FFF2-40B4-BE49-F238E27FC236}">
                <a16:creationId xmlns:a16="http://schemas.microsoft.com/office/drawing/2014/main" id="{4BA55737-2B23-1B42-89B2-4DD71E2F7144}"/>
              </a:ext>
            </a:extLst>
          </p:cNvPr>
          <p:cNvGrpSpPr>
            <a:grpSpLocks/>
          </p:cNvGrpSpPr>
          <p:nvPr/>
        </p:nvGrpSpPr>
        <p:grpSpPr bwMode="auto">
          <a:xfrm>
            <a:off x="3048000" y="4038600"/>
            <a:ext cx="1066800" cy="304800"/>
            <a:chOff x="1680" y="1728"/>
            <a:chExt cx="672" cy="192"/>
          </a:xfrm>
        </p:grpSpPr>
        <p:sp>
          <p:nvSpPr>
            <p:cNvPr id="123933" name="Rectangle 108">
              <a:extLst>
                <a:ext uri="{FF2B5EF4-FFF2-40B4-BE49-F238E27FC236}">
                  <a16:creationId xmlns:a16="http://schemas.microsoft.com/office/drawing/2014/main" id="{916A9D49-0F19-334B-8D2D-97EAEFC07DF3}"/>
                </a:ext>
              </a:extLst>
            </p:cNvPr>
            <p:cNvSpPr>
              <a:spLocks noChangeArrowheads="1"/>
            </p:cNvSpPr>
            <p:nvPr/>
          </p:nvSpPr>
          <p:spPr bwMode="auto">
            <a:xfrm>
              <a:off x="1680" y="1728"/>
              <a:ext cx="360" cy="192"/>
            </a:xfrm>
            <a:prstGeom prst="rect">
              <a:avLst/>
            </a:prstGeom>
            <a:solidFill>
              <a:schemeClr val="accent1"/>
            </a:solidFill>
            <a:ln w="1905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101</a:t>
              </a:r>
            </a:p>
          </p:txBody>
        </p:sp>
        <p:sp>
          <p:nvSpPr>
            <p:cNvPr id="123934" name="Rectangle 109">
              <a:extLst>
                <a:ext uri="{FF2B5EF4-FFF2-40B4-BE49-F238E27FC236}">
                  <a16:creationId xmlns:a16="http://schemas.microsoft.com/office/drawing/2014/main" id="{754100ED-0C3B-4349-B240-76478ECEE1BA}"/>
                </a:ext>
              </a:extLst>
            </p:cNvPr>
            <p:cNvSpPr>
              <a:spLocks noChangeArrowheads="1"/>
            </p:cNvSpPr>
            <p:nvPr/>
          </p:nvSpPr>
          <p:spPr bwMode="auto">
            <a:xfrm>
              <a:off x="2040" y="1728"/>
              <a:ext cx="168" cy="192"/>
            </a:xfrm>
            <a:prstGeom prst="rect">
              <a:avLst/>
            </a:prstGeom>
            <a:solidFill>
              <a:schemeClr val="accent2"/>
            </a:solidFill>
            <a:ln w="1905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10</a:t>
              </a:r>
            </a:p>
          </p:txBody>
        </p:sp>
        <p:sp>
          <p:nvSpPr>
            <p:cNvPr id="123935" name="Rectangle 110">
              <a:extLst>
                <a:ext uri="{FF2B5EF4-FFF2-40B4-BE49-F238E27FC236}">
                  <a16:creationId xmlns:a16="http://schemas.microsoft.com/office/drawing/2014/main" id="{39548B63-9AAB-FA4E-8A89-A4C78E5CDBD0}"/>
                </a:ext>
              </a:extLst>
            </p:cNvPr>
            <p:cNvSpPr>
              <a:spLocks noChangeArrowheads="1"/>
            </p:cNvSpPr>
            <p:nvPr/>
          </p:nvSpPr>
          <p:spPr bwMode="auto">
            <a:xfrm>
              <a:off x="2208" y="1728"/>
              <a:ext cx="144" cy="192"/>
            </a:xfrm>
            <a:prstGeom prst="rect">
              <a:avLst/>
            </a:prstGeom>
            <a:solidFill>
              <a:srgbClr val="FFFF00"/>
            </a:solidFill>
            <a:ln w="1905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50</a:t>
              </a:r>
            </a:p>
          </p:txBody>
        </p:sp>
      </p:grpSp>
      <p:grpSp>
        <p:nvGrpSpPr>
          <p:cNvPr id="5" name="Group 111">
            <a:extLst>
              <a:ext uri="{FF2B5EF4-FFF2-40B4-BE49-F238E27FC236}">
                <a16:creationId xmlns:a16="http://schemas.microsoft.com/office/drawing/2014/main" id="{41560ED1-2CED-E844-9CDA-13DD4F6CDD1A}"/>
              </a:ext>
            </a:extLst>
          </p:cNvPr>
          <p:cNvGrpSpPr>
            <a:grpSpLocks/>
          </p:cNvGrpSpPr>
          <p:nvPr/>
        </p:nvGrpSpPr>
        <p:grpSpPr bwMode="auto">
          <a:xfrm>
            <a:off x="5029200" y="4038600"/>
            <a:ext cx="1066800" cy="304800"/>
            <a:chOff x="2928" y="1728"/>
            <a:chExt cx="672" cy="192"/>
          </a:xfrm>
        </p:grpSpPr>
        <p:sp>
          <p:nvSpPr>
            <p:cNvPr id="123930" name="Rectangle 112">
              <a:extLst>
                <a:ext uri="{FF2B5EF4-FFF2-40B4-BE49-F238E27FC236}">
                  <a16:creationId xmlns:a16="http://schemas.microsoft.com/office/drawing/2014/main" id="{5FBE2E26-462A-F44A-ACF6-21C0CBC6104F}"/>
                </a:ext>
              </a:extLst>
            </p:cNvPr>
            <p:cNvSpPr>
              <a:spLocks noChangeArrowheads="1"/>
            </p:cNvSpPr>
            <p:nvPr/>
          </p:nvSpPr>
          <p:spPr bwMode="auto">
            <a:xfrm>
              <a:off x="2928" y="1728"/>
              <a:ext cx="360" cy="192"/>
            </a:xfrm>
            <a:prstGeom prst="rect">
              <a:avLst/>
            </a:prstGeom>
            <a:solidFill>
              <a:schemeClr val="accent1"/>
            </a:solidFill>
            <a:ln w="1905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101</a:t>
              </a:r>
            </a:p>
          </p:txBody>
        </p:sp>
        <p:sp>
          <p:nvSpPr>
            <p:cNvPr id="123931" name="Rectangle 113">
              <a:extLst>
                <a:ext uri="{FF2B5EF4-FFF2-40B4-BE49-F238E27FC236}">
                  <a16:creationId xmlns:a16="http://schemas.microsoft.com/office/drawing/2014/main" id="{EDA1AF07-BBE3-C94C-9616-F6F034AD2739}"/>
                </a:ext>
              </a:extLst>
            </p:cNvPr>
            <p:cNvSpPr>
              <a:spLocks noChangeArrowheads="1"/>
            </p:cNvSpPr>
            <p:nvPr/>
          </p:nvSpPr>
          <p:spPr bwMode="auto">
            <a:xfrm>
              <a:off x="3288" y="1728"/>
              <a:ext cx="168" cy="192"/>
            </a:xfrm>
            <a:prstGeom prst="rect">
              <a:avLst/>
            </a:prstGeom>
            <a:solidFill>
              <a:schemeClr val="accent2"/>
            </a:solidFill>
            <a:ln w="1905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10</a:t>
              </a:r>
            </a:p>
          </p:txBody>
        </p:sp>
        <p:sp>
          <p:nvSpPr>
            <p:cNvPr id="123932" name="Rectangle 114">
              <a:extLst>
                <a:ext uri="{FF2B5EF4-FFF2-40B4-BE49-F238E27FC236}">
                  <a16:creationId xmlns:a16="http://schemas.microsoft.com/office/drawing/2014/main" id="{2A22A457-474E-2240-9734-F8D87882FD0E}"/>
                </a:ext>
              </a:extLst>
            </p:cNvPr>
            <p:cNvSpPr>
              <a:spLocks noChangeArrowheads="1"/>
            </p:cNvSpPr>
            <p:nvPr/>
          </p:nvSpPr>
          <p:spPr bwMode="auto">
            <a:xfrm>
              <a:off x="3456" y="1728"/>
              <a:ext cx="144" cy="192"/>
            </a:xfrm>
            <a:prstGeom prst="rect">
              <a:avLst/>
            </a:prstGeom>
            <a:solidFill>
              <a:srgbClr val="FFFF00"/>
            </a:solidFill>
            <a:ln w="19050">
              <a:solidFill>
                <a:schemeClr val="tx1"/>
              </a:solidFill>
              <a:miter lim="800000"/>
              <a:headEnd/>
              <a:tailEnd/>
            </a:ln>
          </p:spPr>
          <p:txBody>
            <a:bodyPr wrap="none"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90</a:t>
              </a:r>
            </a:p>
          </p:txBody>
        </p:sp>
      </p:grpSp>
      <p:pic>
        <p:nvPicPr>
          <p:cNvPr id="123925" name="Picture 123">
            <a:extLst>
              <a:ext uri="{FF2B5EF4-FFF2-40B4-BE49-F238E27FC236}">
                <a16:creationId xmlns:a16="http://schemas.microsoft.com/office/drawing/2014/main" id="{600368DA-4062-4F46-90F4-2FBC664D83D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86000" y="4343400"/>
            <a:ext cx="609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3926" name="Picture 124">
            <a:extLst>
              <a:ext uri="{FF2B5EF4-FFF2-40B4-BE49-F238E27FC236}">
                <a16:creationId xmlns:a16="http://schemas.microsoft.com/office/drawing/2014/main" id="{17DBC6B3-614F-C442-893A-EE7CBF8BAAA8}"/>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24600" y="4267200"/>
            <a:ext cx="609600" cy="320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11197" name="Text Box 125">
            <a:extLst>
              <a:ext uri="{FF2B5EF4-FFF2-40B4-BE49-F238E27FC236}">
                <a16:creationId xmlns:a16="http://schemas.microsoft.com/office/drawing/2014/main" id="{4C9DAA04-625F-EC49-8A67-DF51B359CB51}"/>
              </a:ext>
            </a:extLst>
          </p:cNvPr>
          <p:cNvSpPr txBox="1">
            <a:spLocks noChangeArrowheads="1"/>
          </p:cNvSpPr>
          <p:nvPr/>
        </p:nvSpPr>
        <p:spPr bwMode="auto">
          <a:xfrm>
            <a:off x="838200" y="3048000"/>
            <a:ext cx="213518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nb-NO" sz="1200" b="1"/>
              <a:t>VC1 – Connects DLCI 101 to DLCI 201</a:t>
            </a:r>
          </a:p>
        </p:txBody>
      </p:sp>
      <p:pic>
        <p:nvPicPr>
          <p:cNvPr id="123928" name="Picture 126">
            <a:extLst>
              <a:ext uri="{FF2B5EF4-FFF2-40B4-BE49-F238E27FC236}">
                <a16:creationId xmlns:a16="http://schemas.microsoft.com/office/drawing/2014/main" id="{B9C66DE6-1393-7944-8218-80DBEF88846F}"/>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45363" y="4664075"/>
            <a:ext cx="544512"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3929" name="Text Box 127">
            <a:extLst>
              <a:ext uri="{FF2B5EF4-FFF2-40B4-BE49-F238E27FC236}">
                <a16:creationId xmlns:a16="http://schemas.microsoft.com/office/drawing/2014/main" id="{7FBA2CDB-D738-6D4C-BB76-67E37367D91E}"/>
              </a:ext>
            </a:extLst>
          </p:cNvPr>
          <p:cNvSpPr txBox="1">
            <a:spLocks noChangeArrowheads="1"/>
          </p:cNvSpPr>
          <p:nvPr/>
        </p:nvSpPr>
        <p:spPr bwMode="auto">
          <a:xfrm>
            <a:off x="6964363" y="4968875"/>
            <a:ext cx="1265237"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82124" tIns="41061" rIns="82124" bIns="41061">
            <a:spAutoFit/>
          </a:bodyPr>
          <a:lstStyle>
            <a:lvl1pPr defTabSz="1028700"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defTabSz="1028700"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spcBef>
                <a:spcPct val="50000"/>
              </a:spcBef>
            </a:pPr>
            <a:r>
              <a:rPr lang="en-US" altLang="nb-NO" sz="1400" b="1"/>
              <a:t>CPE Router, FRAD</a:t>
            </a:r>
          </a:p>
        </p:txBody>
      </p:sp>
    </p:spTree>
  </p:cSld>
  <p:clrMapOvr>
    <a:masterClrMapping/>
  </p:clrMapOvr>
  <p:transition>
    <p:wipe dir="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11197"/>
                                        </p:tgtEl>
                                        <p:attrNameLst>
                                          <p:attrName>style.visibility</p:attrName>
                                        </p:attrNameLst>
                                      </p:cBhvr>
                                      <p:to>
                                        <p:strVal val="visible"/>
                                      </p:to>
                                    </p:set>
                                    <p:animEffect transition="in" filter="fade">
                                      <p:cBhvr>
                                        <p:cTn id="12" dur="2000"/>
                                        <p:tgtEl>
                                          <p:spTgt spid="1411197"/>
                                        </p:tgtEl>
                                      </p:cBhvr>
                                    </p:animEffect>
                                  </p:childTnLst>
                                </p:cTn>
                              </p:par>
                            </p:childTnLst>
                          </p:cTn>
                        </p:par>
                        <p:par>
                          <p:cTn id="13" fill="hold" nodeType="afterGroup">
                            <p:stCondLst>
                              <p:cond delay="2000"/>
                            </p:stCondLst>
                            <p:childTnLst>
                              <p:par>
                                <p:cTn id="14" presetID="10" presetClass="entr" presetSubtype="0" fill="hold" grpId="0" nodeType="afterEffect">
                                  <p:stCondLst>
                                    <p:cond delay="0"/>
                                  </p:stCondLst>
                                  <p:childTnLst>
                                    <p:set>
                                      <p:cBhvr>
                                        <p:cTn id="15" dur="1" fill="hold">
                                          <p:stCondLst>
                                            <p:cond delay="0"/>
                                          </p:stCondLst>
                                        </p:cTn>
                                        <p:tgtEl>
                                          <p:spTgt spid="1411172"/>
                                        </p:tgtEl>
                                        <p:attrNameLst>
                                          <p:attrName>style.visibility</p:attrName>
                                        </p:attrNameLst>
                                      </p:cBhvr>
                                      <p:to>
                                        <p:strVal val="visible"/>
                                      </p:to>
                                    </p:set>
                                    <p:animEffect transition="in" filter="fade">
                                      <p:cBhvr>
                                        <p:cTn id="16" dur="2000"/>
                                        <p:tgtEl>
                                          <p:spTgt spid="1411172"/>
                                        </p:tgtEl>
                                      </p:cBhvr>
                                    </p:animEffect>
                                  </p:childTnLst>
                                </p:cTn>
                              </p:par>
                              <p:par>
                                <p:cTn id="17" presetID="10" presetClass="entr" presetSubtype="0" fill="hold" nodeType="withEffect">
                                  <p:stCondLst>
                                    <p:cond delay="0"/>
                                  </p:stCondLst>
                                  <p:childTnLst>
                                    <p:set>
                                      <p:cBhvr>
                                        <p:cTn id="18" dur="1" fill="hold">
                                          <p:stCondLst>
                                            <p:cond delay="0"/>
                                          </p:stCondLst>
                                        </p:cTn>
                                        <p:tgtEl>
                                          <p:spTgt spid="1411171"/>
                                        </p:tgtEl>
                                        <p:attrNameLst>
                                          <p:attrName>style.visibility</p:attrName>
                                        </p:attrNameLst>
                                      </p:cBhvr>
                                      <p:to>
                                        <p:strVal val="visible"/>
                                      </p:to>
                                    </p:set>
                                    <p:animEffect transition="in" filter="fade">
                                      <p:cBhvr>
                                        <p:cTn id="19" dur="2000"/>
                                        <p:tgtEl>
                                          <p:spTgt spid="1411171"/>
                                        </p:tgtEl>
                                      </p:cBhvr>
                                    </p:animEffect>
                                  </p:childTnLst>
                                </p:cTn>
                              </p:par>
                            </p:childTnLst>
                          </p:cTn>
                        </p:par>
                        <p:par>
                          <p:cTn id="20" fill="hold" nodeType="afterGroup">
                            <p:stCondLst>
                              <p:cond delay="4000"/>
                            </p:stCondLst>
                            <p:childTnLst>
                              <p:par>
                                <p:cTn id="21" presetID="10" presetClass="entr" presetSubtype="0"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2000"/>
                                        <p:tgtEl>
                                          <p:spTgt spid="4"/>
                                        </p:tgtEl>
                                      </p:cBhvr>
                                    </p:animEffect>
                                  </p:childTnLst>
                                </p:cTn>
                              </p:par>
                            </p:childTnLst>
                          </p:cTn>
                        </p:par>
                        <p:par>
                          <p:cTn id="24" fill="hold" nodeType="afterGroup">
                            <p:stCondLst>
                              <p:cond delay="6000"/>
                            </p:stCondLst>
                            <p:childTnLst>
                              <p:par>
                                <p:cTn id="25" presetID="10" presetClass="entr" presetSubtype="0"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2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11172" grpId="0"/>
      <p:bldP spid="1411197" grpId="0"/>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8">
            <a:extLst>
              <a:ext uri="{FF2B5EF4-FFF2-40B4-BE49-F238E27FC236}">
                <a16:creationId xmlns:a16="http://schemas.microsoft.com/office/drawing/2014/main" id="{CCC7CC64-9D01-FA4B-AEEB-082630C375E7}"/>
              </a:ext>
            </a:extLst>
          </p:cNvPr>
          <p:cNvSpPr>
            <a:spLocks noGrp="1" noChangeArrowheads="1"/>
          </p:cNvSpPr>
          <p:nvPr>
            <p:ph type="title"/>
          </p:nvPr>
        </p:nvSpPr>
        <p:spPr/>
        <p:txBody>
          <a:bodyPr/>
          <a:lstStyle/>
          <a:p>
            <a:pPr eaLnBrk="1" hangingPunct="1"/>
            <a:r>
              <a:rPr lang="en-US" altLang="nb-NO"/>
              <a:t>Layer-2 VPN Summary</a:t>
            </a:r>
          </a:p>
        </p:txBody>
      </p:sp>
      <p:sp>
        <p:nvSpPr>
          <p:cNvPr id="132099" name="Rectangle 9">
            <a:extLst>
              <a:ext uri="{FF2B5EF4-FFF2-40B4-BE49-F238E27FC236}">
                <a16:creationId xmlns:a16="http://schemas.microsoft.com/office/drawing/2014/main" id="{D6397ED3-544B-D845-A5C6-4E91E53DDE64}"/>
              </a:ext>
            </a:extLst>
          </p:cNvPr>
          <p:cNvSpPr>
            <a:spLocks noGrp="1" noChangeArrowheads="1"/>
          </p:cNvSpPr>
          <p:nvPr>
            <p:ph type="body" idx="1"/>
          </p:nvPr>
        </p:nvSpPr>
        <p:spPr/>
        <p:txBody>
          <a:bodyPr/>
          <a:lstStyle/>
          <a:p>
            <a:pPr eaLnBrk="1" hangingPunct="1"/>
            <a:r>
              <a:rPr lang="en-US" altLang="nb-NO" sz="2200" dirty="0"/>
              <a:t>Enables transport of any Layer-2 traffic over MPLS network</a:t>
            </a:r>
          </a:p>
          <a:p>
            <a:pPr eaLnBrk="1" hangingPunct="1"/>
            <a:r>
              <a:rPr lang="en-US" altLang="nb-NO" sz="2200" dirty="0"/>
              <a:t>Two types of L2 VPNs; </a:t>
            </a:r>
            <a:r>
              <a:rPr lang="en-US" altLang="nb-NO" sz="2200" dirty="0" err="1"/>
              <a:t>AToM</a:t>
            </a:r>
            <a:r>
              <a:rPr lang="en-US" altLang="nb-NO" sz="2200" dirty="0"/>
              <a:t> for point-to-point and VPLS point-to-multipoint layer-2 connectivity</a:t>
            </a:r>
          </a:p>
          <a:p>
            <a:pPr eaLnBrk="1" hangingPunct="1"/>
            <a:r>
              <a:rPr lang="en-US" altLang="nb-NO" sz="2200" dirty="0"/>
              <a:t>Layer-2 VPN forwarding based on Pseudo Wires (PW), which use VC label for L2 packet encapsulation</a:t>
            </a:r>
          </a:p>
          <a:p>
            <a:pPr lvl="1" indent="0" eaLnBrk="1" hangingPunct="1"/>
            <a:r>
              <a:rPr lang="en-US" altLang="nb-NO" sz="1900" dirty="0">
                <a:ea typeface="ＭＳ Ｐゴシック" panose="020B0600070205080204" pitchFamily="34" charset="-128"/>
              </a:rPr>
              <a:t>LDP used for PW signaling</a:t>
            </a:r>
          </a:p>
          <a:p>
            <a:pPr eaLnBrk="1" hangingPunct="1"/>
            <a:r>
              <a:rPr lang="en-US" altLang="nb-NO" sz="2200" dirty="0" err="1"/>
              <a:t>AToM</a:t>
            </a:r>
            <a:r>
              <a:rPr lang="en-US" altLang="nb-NO" sz="2200" dirty="0"/>
              <a:t> PWs suited for implementing transparent point-to-point connectivity between Layer-2 circuits</a:t>
            </a:r>
          </a:p>
          <a:p>
            <a:pPr marL="0" indent="0" eaLnBrk="1" hangingPunct="1">
              <a:buNone/>
            </a:pPr>
            <a:endParaRPr lang="en-US" altLang="nb-NO" sz="2200" dirty="0"/>
          </a:p>
        </p:txBody>
      </p:sp>
    </p:spTree>
  </p:cSld>
  <p:clrMapOvr>
    <a:masterClrMapping/>
  </p:clrMapOvr>
  <p:transition>
    <p:wipe dir="r"/>
  </p:transition>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187394" name="Group 2">
            <a:extLst>
              <a:ext uri="{FF2B5EF4-FFF2-40B4-BE49-F238E27FC236}">
                <a16:creationId xmlns:a16="http://schemas.microsoft.com/office/drawing/2014/main" id="{A6047AE1-8B9F-054E-9A6C-DF895A59CC6D}"/>
              </a:ext>
            </a:extLst>
          </p:cNvPr>
          <p:cNvGrpSpPr>
            <a:grpSpLocks/>
          </p:cNvGrpSpPr>
          <p:nvPr/>
        </p:nvGrpSpPr>
        <p:grpSpPr bwMode="auto">
          <a:xfrm>
            <a:off x="0" y="0"/>
            <a:ext cx="9144000" cy="4383088"/>
            <a:chOff x="0" y="0"/>
            <a:chExt cx="5760" cy="2761"/>
          </a:xfrm>
        </p:grpSpPr>
        <p:grpSp>
          <p:nvGrpSpPr>
            <p:cNvPr id="187395" name="Group 3">
              <a:extLst>
                <a:ext uri="{FF2B5EF4-FFF2-40B4-BE49-F238E27FC236}">
                  <a16:creationId xmlns:a16="http://schemas.microsoft.com/office/drawing/2014/main" id="{EEA22CE9-8FC7-F24C-AC95-214797B124E7}"/>
                </a:ext>
              </a:extLst>
            </p:cNvPr>
            <p:cNvGrpSpPr>
              <a:grpSpLocks/>
            </p:cNvGrpSpPr>
            <p:nvPr/>
          </p:nvGrpSpPr>
          <p:grpSpPr bwMode="auto">
            <a:xfrm>
              <a:off x="1727" y="1485"/>
              <a:ext cx="2400" cy="1276"/>
              <a:chOff x="3272" y="1316"/>
              <a:chExt cx="1889" cy="1002"/>
            </a:xfrm>
          </p:grpSpPr>
          <p:sp>
            <p:nvSpPr>
              <p:cNvPr id="187397" name="AutoShape 4">
                <a:extLst>
                  <a:ext uri="{FF2B5EF4-FFF2-40B4-BE49-F238E27FC236}">
                    <a16:creationId xmlns:a16="http://schemas.microsoft.com/office/drawing/2014/main" id="{3C9125AB-E698-0848-83EC-F5C6442A41E8}"/>
                  </a:ext>
                </a:extLst>
              </p:cNvPr>
              <p:cNvSpPr>
                <a:spLocks noChangeAspect="1" noChangeArrowheads="1" noTextEdit="1"/>
              </p:cNvSpPr>
              <p:nvPr/>
            </p:nvSpPr>
            <p:spPr bwMode="auto">
              <a:xfrm>
                <a:off x="3272" y="1316"/>
                <a:ext cx="1889" cy="1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87398" name="Rectangle 5">
                <a:extLst>
                  <a:ext uri="{FF2B5EF4-FFF2-40B4-BE49-F238E27FC236}">
                    <a16:creationId xmlns:a16="http://schemas.microsoft.com/office/drawing/2014/main" id="{87C448EC-8C64-D048-A28D-14BF1E94FD5D}"/>
                  </a:ext>
                </a:extLst>
              </p:cNvPr>
              <p:cNvSpPr>
                <a:spLocks noChangeArrowheads="1"/>
              </p:cNvSpPr>
              <p:nvPr/>
            </p:nvSpPr>
            <p:spPr bwMode="auto">
              <a:xfrm>
                <a:off x="3803" y="1980"/>
                <a:ext cx="86" cy="325"/>
              </a:xfrm>
              <a:prstGeom prst="rect">
                <a:avLst/>
              </a:prstGeom>
              <a:solidFill>
                <a:srgbClr val="B21A1A"/>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399" name="Freeform 6">
                <a:extLst>
                  <a:ext uri="{FF2B5EF4-FFF2-40B4-BE49-F238E27FC236}">
                    <a16:creationId xmlns:a16="http://schemas.microsoft.com/office/drawing/2014/main" id="{9A9FC176-EC19-0F44-A4B3-47E5261EB5B1}"/>
                  </a:ext>
                </a:extLst>
              </p:cNvPr>
              <p:cNvSpPr>
                <a:spLocks/>
              </p:cNvSpPr>
              <p:nvPr/>
            </p:nvSpPr>
            <p:spPr bwMode="auto">
              <a:xfrm>
                <a:off x="4304" y="1971"/>
                <a:ext cx="249" cy="343"/>
              </a:xfrm>
              <a:custGeom>
                <a:avLst/>
                <a:gdLst>
                  <a:gd name="T0" fmla="*/ 249 w 58"/>
                  <a:gd name="T1" fmla="*/ 103 h 80"/>
                  <a:gd name="T2" fmla="*/ 180 w 58"/>
                  <a:gd name="T3" fmla="*/ 86 h 80"/>
                  <a:gd name="T4" fmla="*/ 90 w 58"/>
                  <a:gd name="T5" fmla="*/ 172 h 80"/>
                  <a:gd name="T6" fmla="*/ 180 w 58"/>
                  <a:gd name="T7" fmla="*/ 257 h 80"/>
                  <a:gd name="T8" fmla="*/ 249 w 58"/>
                  <a:gd name="T9" fmla="*/ 240 h 80"/>
                  <a:gd name="T10" fmla="*/ 249 w 58"/>
                  <a:gd name="T11" fmla="*/ 330 h 80"/>
                  <a:gd name="T12" fmla="*/ 176 w 58"/>
                  <a:gd name="T13" fmla="*/ 343 h 80"/>
                  <a:gd name="T14" fmla="*/ 0 w 58"/>
                  <a:gd name="T15" fmla="*/ 172 h 80"/>
                  <a:gd name="T16" fmla="*/ 176 w 58"/>
                  <a:gd name="T17" fmla="*/ 0 h 80"/>
                  <a:gd name="T18" fmla="*/ 249 w 58"/>
                  <a:gd name="T19" fmla="*/ 13 h 80"/>
                  <a:gd name="T20" fmla="*/ 249 w 58"/>
                  <a:gd name="T21" fmla="*/ 103 h 8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8"/>
                  <a:gd name="T34" fmla="*/ 0 h 80"/>
                  <a:gd name="T35" fmla="*/ 58 w 58"/>
                  <a:gd name="T36" fmla="*/ 80 h 8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8" h="80">
                    <a:moveTo>
                      <a:pt x="58" y="24"/>
                    </a:moveTo>
                    <a:cubicBezTo>
                      <a:pt x="58" y="23"/>
                      <a:pt x="51" y="20"/>
                      <a:pt x="42" y="20"/>
                    </a:cubicBezTo>
                    <a:cubicBezTo>
                      <a:pt x="30" y="20"/>
                      <a:pt x="21" y="28"/>
                      <a:pt x="21" y="40"/>
                    </a:cubicBezTo>
                    <a:cubicBezTo>
                      <a:pt x="21" y="51"/>
                      <a:pt x="29" y="60"/>
                      <a:pt x="42" y="60"/>
                    </a:cubicBezTo>
                    <a:cubicBezTo>
                      <a:pt x="51" y="60"/>
                      <a:pt x="57" y="57"/>
                      <a:pt x="58" y="56"/>
                    </a:cubicBezTo>
                    <a:cubicBezTo>
                      <a:pt x="58" y="77"/>
                      <a:pt x="58" y="77"/>
                      <a:pt x="58" y="77"/>
                    </a:cubicBezTo>
                    <a:cubicBezTo>
                      <a:pt x="56" y="78"/>
                      <a:pt x="49" y="80"/>
                      <a:pt x="41" y="80"/>
                    </a:cubicBezTo>
                    <a:cubicBezTo>
                      <a:pt x="19" y="80"/>
                      <a:pt x="0" y="65"/>
                      <a:pt x="0" y="40"/>
                    </a:cubicBezTo>
                    <a:cubicBezTo>
                      <a:pt x="0" y="17"/>
                      <a:pt x="17" y="0"/>
                      <a:pt x="41" y="0"/>
                    </a:cubicBezTo>
                    <a:cubicBezTo>
                      <a:pt x="50" y="0"/>
                      <a:pt x="56" y="3"/>
                      <a:pt x="58" y="3"/>
                    </a:cubicBezTo>
                    <a:lnTo>
                      <a:pt x="58" y="24"/>
                    </a:lnTo>
                    <a:close/>
                  </a:path>
                </a:pathLst>
              </a:custGeom>
              <a:solidFill>
                <a:srgbClr val="B2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00" name="Freeform 7">
                <a:extLst>
                  <a:ext uri="{FF2B5EF4-FFF2-40B4-BE49-F238E27FC236}">
                    <a16:creationId xmlns:a16="http://schemas.microsoft.com/office/drawing/2014/main" id="{09AF4B1B-74D5-B44B-B8DE-A6D28964B9B3}"/>
                  </a:ext>
                </a:extLst>
              </p:cNvPr>
              <p:cNvSpPr>
                <a:spLocks/>
              </p:cNvSpPr>
              <p:nvPr/>
            </p:nvSpPr>
            <p:spPr bwMode="auto">
              <a:xfrm>
                <a:off x="3443" y="1971"/>
                <a:ext cx="249" cy="343"/>
              </a:xfrm>
              <a:custGeom>
                <a:avLst/>
                <a:gdLst>
                  <a:gd name="T0" fmla="*/ 249 w 58"/>
                  <a:gd name="T1" fmla="*/ 103 h 80"/>
                  <a:gd name="T2" fmla="*/ 180 w 58"/>
                  <a:gd name="T3" fmla="*/ 86 h 80"/>
                  <a:gd name="T4" fmla="*/ 90 w 58"/>
                  <a:gd name="T5" fmla="*/ 172 h 80"/>
                  <a:gd name="T6" fmla="*/ 180 w 58"/>
                  <a:gd name="T7" fmla="*/ 257 h 80"/>
                  <a:gd name="T8" fmla="*/ 249 w 58"/>
                  <a:gd name="T9" fmla="*/ 240 h 80"/>
                  <a:gd name="T10" fmla="*/ 249 w 58"/>
                  <a:gd name="T11" fmla="*/ 330 h 80"/>
                  <a:gd name="T12" fmla="*/ 172 w 58"/>
                  <a:gd name="T13" fmla="*/ 343 h 80"/>
                  <a:gd name="T14" fmla="*/ 0 w 58"/>
                  <a:gd name="T15" fmla="*/ 172 h 80"/>
                  <a:gd name="T16" fmla="*/ 172 w 58"/>
                  <a:gd name="T17" fmla="*/ 0 h 80"/>
                  <a:gd name="T18" fmla="*/ 249 w 58"/>
                  <a:gd name="T19" fmla="*/ 13 h 80"/>
                  <a:gd name="T20" fmla="*/ 249 w 58"/>
                  <a:gd name="T21" fmla="*/ 103 h 8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58"/>
                  <a:gd name="T34" fmla="*/ 0 h 80"/>
                  <a:gd name="T35" fmla="*/ 58 w 58"/>
                  <a:gd name="T36" fmla="*/ 80 h 8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58" h="80">
                    <a:moveTo>
                      <a:pt x="58" y="24"/>
                    </a:moveTo>
                    <a:cubicBezTo>
                      <a:pt x="57" y="23"/>
                      <a:pt x="51" y="20"/>
                      <a:pt x="42" y="20"/>
                    </a:cubicBezTo>
                    <a:cubicBezTo>
                      <a:pt x="29" y="20"/>
                      <a:pt x="21" y="28"/>
                      <a:pt x="21" y="40"/>
                    </a:cubicBezTo>
                    <a:cubicBezTo>
                      <a:pt x="21" y="51"/>
                      <a:pt x="29" y="60"/>
                      <a:pt x="42" y="60"/>
                    </a:cubicBezTo>
                    <a:cubicBezTo>
                      <a:pt x="51" y="60"/>
                      <a:pt x="57" y="57"/>
                      <a:pt x="58" y="56"/>
                    </a:cubicBezTo>
                    <a:cubicBezTo>
                      <a:pt x="58" y="77"/>
                      <a:pt x="58" y="77"/>
                      <a:pt x="58" y="77"/>
                    </a:cubicBezTo>
                    <a:cubicBezTo>
                      <a:pt x="56" y="78"/>
                      <a:pt x="49" y="80"/>
                      <a:pt x="40" y="80"/>
                    </a:cubicBezTo>
                    <a:cubicBezTo>
                      <a:pt x="19" y="80"/>
                      <a:pt x="0" y="65"/>
                      <a:pt x="0" y="40"/>
                    </a:cubicBezTo>
                    <a:cubicBezTo>
                      <a:pt x="0" y="17"/>
                      <a:pt x="17" y="0"/>
                      <a:pt x="40" y="0"/>
                    </a:cubicBezTo>
                    <a:cubicBezTo>
                      <a:pt x="49" y="0"/>
                      <a:pt x="56" y="3"/>
                      <a:pt x="58" y="3"/>
                    </a:cubicBezTo>
                    <a:lnTo>
                      <a:pt x="58" y="24"/>
                    </a:lnTo>
                    <a:close/>
                  </a:path>
                </a:pathLst>
              </a:custGeom>
              <a:solidFill>
                <a:srgbClr val="B2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01" name="Freeform 8">
                <a:extLst>
                  <a:ext uri="{FF2B5EF4-FFF2-40B4-BE49-F238E27FC236}">
                    <a16:creationId xmlns:a16="http://schemas.microsoft.com/office/drawing/2014/main" id="{128FBDE0-6D67-7D4F-8228-4AE4ABB74F2F}"/>
                  </a:ext>
                </a:extLst>
              </p:cNvPr>
              <p:cNvSpPr>
                <a:spLocks noEditPoints="1"/>
              </p:cNvSpPr>
              <p:nvPr/>
            </p:nvSpPr>
            <p:spPr bwMode="auto">
              <a:xfrm>
                <a:off x="4643" y="1971"/>
                <a:ext cx="342" cy="343"/>
              </a:xfrm>
              <a:custGeom>
                <a:avLst/>
                <a:gdLst>
                  <a:gd name="T0" fmla="*/ 342 w 80"/>
                  <a:gd name="T1" fmla="*/ 172 h 80"/>
                  <a:gd name="T2" fmla="*/ 171 w 80"/>
                  <a:gd name="T3" fmla="*/ 343 h 80"/>
                  <a:gd name="T4" fmla="*/ 0 w 80"/>
                  <a:gd name="T5" fmla="*/ 172 h 80"/>
                  <a:gd name="T6" fmla="*/ 171 w 80"/>
                  <a:gd name="T7" fmla="*/ 0 h 80"/>
                  <a:gd name="T8" fmla="*/ 342 w 80"/>
                  <a:gd name="T9" fmla="*/ 172 h 80"/>
                  <a:gd name="T10" fmla="*/ 171 w 80"/>
                  <a:gd name="T11" fmla="*/ 86 h 80"/>
                  <a:gd name="T12" fmla="*/ 86 w 80"/>
                  <a:gd name="T13" fmla="*/ 172 h 80"/>
                  <a:gd name="T14" fmla="*/ 171 w 80"/>
                  <a:gd name="T15" fmla="*/ 257 h 80"/>
                  <a:gd name="T16" fmla="*/ 257 w 80"/>
                  <a:gd name="T17" fmla="*/ 172 h 80"/>
                  <a:gd name="T18" fmla="*/ 171 w 80"/>
                  <a:gd name="T19" fmla="*/ 86 h 8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0"/>
                  <a:gd name="T31" fmla="*/ 0 h 80"/>
                  <a:gd name="T32" fmla="*/ 80 w 80"/>
                  <a:gd name="T33" fmla="*/ 80 h 8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0" h="80">
                    <a:moveTo>
                      <a:pt x="80" y="40"/>
                    </a:moveTo>
                    <a:cubicBezTo>
                      <a:pt x="80" y="62"/>
                      <a:pt x="64" y="80"/>
                      <a:pt x="40" y="80"/>
                    </a:cubicBezTo>
                    <a:cubicBezTo>
                      <a:pt x="16" y="80"/>
                      <a:pt x="0" y="62"/>
                      <a:pt x="0" y="40"/>
                    </a:cubicBezTo>
                    <a:cubicBezTo>
                      <a:pt x="0" y="18"/>
                      <a:pt x="16" y="0"/>
                      <a:pt x="40" y="0"/>
                    </a:cubicBezTo>
                    <a:cubicBezTo>
                      <a:pt x="64" y="0"/>
                      <a:pt x="80" y="18"/>
                      <a:pt x="80" y="40"/>
                    </a:cubicBezTo>
                    <a:moveTo>
                      <a:pt x="40" y="20"/>
                    </a:moveTo>
                    <a:cubicBezTo>
                      <a:pt x="29" y="20"/>
                      <a:pt x="20" y="29"/>
                      <a:pt x="20" y="40"/>
                    </a:cubicBezTo>
                    <a:cubicBezTo>
                      <a:pt x="20" y="51"/>
                      <a:pt x="29" y="60"/>
                      <a:pt x="40" y="60"/>
                    </a:cubicBezTo>
                    <a:cubicBezTo>
                      <a:pt x="51" y="60"/>
                      <a:pt x="60" y="51"/>
                      <a:pt x="60" y="40"/>
                    </a:cubicBezTo>
                    <a:cubicBezTo>
                      <a:pt x="60" y="29"/>
                      <a:pt x="51" y="20"/>
                      <a:pt x="40" y="20"/>
                    </a:cubicBezTo>
                  </a:path>
                </a:pathLst>
              </a:custGeom>
              <a:solidFill>
                <a:srgbClr val="B2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02" name="Freeform 9">
                <a:extLst>
                  <a:ext uri="{FF2B5EF4-FFF2-40B4-BE49-F238E27FC236}">
                    <a16:creationId xmlns:a16="http://schemas.microsoft.com/office/drawing/2014/main" id="{F5A0FDC3-A894-9E48-B018-961561111911}"/>
                  </a:ext>
                </a:extLst>
              </p:cNvPr>
              <p:cNvSpPr>
                <a:spLocks/>
              </p:cNvSpPr>
              <p:nvPr/>
            </p:nvSpPr>
            <p:spPr bwMode="auto">
              <a:xfrm>
                <a:off x="4000" y="1971"/>
                <a:ext cx="223" cy="343"/>
              </a:xfrm>
              <a:custGeom>
                <a:avLst/>
                <a:gdLst>
                  <a:gd name="T0" fmla="*/ 202 w 52"/>
                  <a:gd name="T1" fmla="*/ 81 h 80"/>
                  <a:gd name="T2" fmla="*/ 137 w 52"/>
                  <a:gd name="T3" fmla="*/ 73 h 80"/>
                  <a:gd name="T4" fmla="*/ 86 w 52"/>
                  <a:gd name="T5" fmla="*/ 99 h 80"/>
                  <a:gd name="T6" fmla="*/ 124 w 52"/>
                  <a:gd name="T7" fmla="*/ 129 h 80"/>
                  <a:gd name="T8" fmla="*/ 146 w 52"/>
                  <a:gd name="T9" fmla="*/ 137 h 80"/>
                  <a:gd name="T10" fmla="*/ 223 w 52"/>
                  <a:gd name="T11" fmla="*/ 232 h 80"/>
                  <a:gd name="T12" fmla="*/ 90 w 52"/>
                  <a:gd name="T13" fmla="*/ 343 h 80"/>
                  <a:gd name="T14" fmla="*/ 0 w 52"/>
                  <a:gd name="T15" fmla="*/ 330 h 80"/>
                  <a:gd name="T16" fmla="*/ 0 w 52"/>
                  <a:gd name="T17" fmla="*/ 257 h 80"/>
                  <a:gd name="T18" fmla="*/ 77 w 52"/>
                  <a:gd name="T19" fmla="*/ 270 h 80"/>
                  <a:gd name="T20" fmla="*/ 137 w 52"/>
                  <a:gd name="T21" fmla="*/ 240 h 80"/>
                  <a:gd name="T22" fmla="*/ 99 w 52"/>
                  <a:gd name="T23" fmla="*/ 206 h 80"/>
                  <a:gd name="T24" fmla="*/ 81 w 52"/>
                  <a:gd name="T25" fmla="*/ 202 h 80"/>
                  <a:gd name="T26" fmla="*/ 0 w 52"/>
                  <a:gd name="T27" fmla="*/ 103 h 80"/>
                  <a:gd name="T28" fmla="*/ 120 w 52"/>
                  <a:gd name="T29" fmla="*/ 0 h 80"/>
                  <a:gd name="T30" fmla="*/ 202 w 52"/>
                  <a:gd name="T31" fmla="*/ 13 h 80"/>
                  <a:gd name="T32" fmla="*/ 202 w 52"/>
                  <a:gd name="T33" fmla="*/ 81 h 8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52"/>
                  <a:gd name="T52" fmla="*/ 0 h 80"/>
                  <a:gd name="T53" fmla="*/ 52 w 52"/>
                  <a:gd name="T54" fmla="*/ 80 h 8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52" h="80">
                    <a:moveTo>
                      <a:pt x="47" y="19"/>
                    </a:moveTo>
                    <a:cubicBezTo>
                      <a:pt x="47" y="19"/>
                      <a:pt x="38" y="17"/>
                      <a:pt x="32" y="17"/>
                    </a:cubicBezTo>
                    <a:cubicBezTo>
                      <a:pt x="24" y="17"/>
                      <a:pt x="20" y="19"/>
                      <a:pt x="20" y="23"/>
                    </a:cubicBezTo>
                    <a:cubicBezTo>
                      <a:pt x="20" y="28"/>
                      <a:pt x="26" y="29"/>
                      <a:pt x="29" y="30"/>
                    </a:cubicBezTo>
                    <a:cubicBezTo>
                      <a:pt x="34" y="32"/>
                      <a:pt x="34" y="32"/>
                      <a:pt x="34" y="32"/>
                    </a:cubicBezTo>
                    <a:cubicBezTo>
                      <a:pt x="47" y="36"/>
                      <a:pt x="52" y="45"/>
                      <a:pt x="52" y="54"/>
                    </a:cubicBezTo>
                    <a:cubicBezTo>
                      <a:pt x="52" y="73"/>
                      <a:pt x="35" y="80"/>
                      <a:pt x="21" y="80"/>
                    </a:cubicBezTo>
                    <a:cubicBezTo>
                      <a:pt x="10" y="80"/>
                      <a:pt x="1" y="78"/>
                      <a:pt x="0" y="77"/>
                    </a:cubicBezTo>
                    <a:cubicBezTo>
                      <a:pt x="0" y="60"/>
                      <a:pt x="0" y="60"/>
                      <a:pt x="0" y="60"/>
                    </a:cubicBezTo>
                    <a:cubicBezTo>
                      <a:pt x="2" y="60"/>
                      <a:pt x="10" y="63"/>
                      <a:pt x="18" y="63"/>
                    </a:cubicBezTo>
                    <a:cubicBezTo>
                      <a:pt x="28" y="63"/>
                      <a:pt x="32" y="60"/>
                      <a:pt x="32" y="56"/>
                    </a:cubicBezTo>
                    <a:cubicBezTo>
                      <a:pt x="32" y="52"/>
                      <a:pt x="28" y="49"/>
                      <a:pt x="23" y="48"/>
                    </a:cubicBezTo>
                    <a:cubicBezTo>
                      <a:pt x="22" y="48"/>
                      <a:pt x="21" y="47"/>
                      <a:pt x="19" y="47"/>
                    </a:cubicBezTo>
                    <a:cubicBezTo>
                      <a:pt x="9" y="43"/>
                      <a:pt x="0" y="37"/>
                      <a:pt x="0" y="24"/>
                    </a:cubicBezTo>
                    <a:cubicBezTo>
                      <a:pt x="0" y="10"/>
                      <a:pt x="10" y="0"/>
                      <a:pt x="28" y="0"/>
                    </a:cubicBezTo>
                    <a:cubicBezTo>
                      <a:pt x="37" y="0"/>
                      <a:pt x="46" y="3"/>
                      <a:pt x="47" y="3"/>
                    </a:cubicBezTo>
                    <a:lnTo>
                      <a:pt x="47" y="19"/>
                    </a:lnTo>
                    <a:close/>
                  </a:path>
                </a:pathLst>
              </a:custGeom>
              <a:solidFill>
                <a:srgbClr val="B21A1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03" name="Freeform 10">
                <a:extLst>
                  <a:ext uri="{FF2B5EF4-FFF2-40B4-BE49-F238E27FC236}">
                    <a16:creationId xmlns:a16="http://schemas.microsoft.com/office/drawing/2014/main" id="{283925BA-8CC8-BD4D-8F1B-84EB6574080B}"/>
                  </a:ext>
                </a:extLst>
              </p:cNvPr>
              <p:cNvSpPr>
                <a:spLocks/>
              </p:cNvSpPr>
              <p:nvPr/>
            </p:nvSpPr>
            <p:spPr bwMode="auto">
              <a:xfrm>
                <a:off x="3272" y="1586"/>
                <a:ext cx="81" cy="167"/>
              </a:xfrm>
              <a:custGeom>
                <a:avLst/>
                <a:gdLst>
                  <a:gd name="T0" fmla="*/ 81 w 19"/>
                  <a:gd name="T1" fmla="*/ 43 h 39"/>
                  <a:gd name="T2" fmla="*/ 43 w 19"/>
                  <a:gd name="T3" fmla="*/ 0 h 39"/>
                  <a:gd name="T4" fmla="*/ 0 w 19"/>
                  <a:gd name="T5" fmla="*/ 43 h 39"/>
                  <a:gd name="T6" fmla="*/ 0 w 19"/>
                  <a:gd name="T7" fmla="*/ 128 h 39"/>
                  <a:gd name="T8" fmla="*/ 43 w 19"/>
                  <a:gd name="T9" fmla="*/ 167 h 39"/>
                  <a:gd name="T10" fmla="*/ 81 w 19"/>
                  <a:gd name="T11" fmla="*/ 128 h 39"/>
                  <a:gd name="T12" fmla="*/ 81 w 19"/>
                  <a:gd name="T13" fmla="*/ 43 h 39"/>
                  <a:gd name="T14" fmla="*/ 0 60000 65536"/>
                  <a:gd name="T15" fmla="*/ 0 60000 65536"/>
                  <a:gd name="T16" fmla="*/ 0 60000 65536"/>
                  <a:gd name="T17" fmla="*/ 0 60000 65536"/>
                  <a:gd name="T18" fmla="*/ 0 60000 65536"/>
                  <a:gd name="T19" fmla="*/ 0 60000 65536"/>
                  <a:gd name="T20" fmla="*/ 0 60000 65536"/>
                  <a:gd name="T21" fmla="*/ 0 w 19"/>
                  <a:gd name="T22" fmla="*/ 0 h 39"/>
                  <a:gd name="T23" fmla="*/ 19 w 19"/>
                  <a:gd name="T24" fmla="*/ 39 h 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39">
                    <a:moveTo>
                      <a:pt x="19" y="10"/>
                    </a:moveTo>
                    <a:cubicBezTo>
                      <a:pt x="19" y="4"/>
                      <a:pt x="15" y="0"/>
                      <a:pt x="10" y="0"/>
                    </a:cubicBezTo>
                    <a:cubicBezTo>
                      <a:pt x="4" y="0"/>
                      <a:pt x="0" y="4"/>
                      <a:pt x="0" y="10"/>
                    </a:cubicBezTo>
                    <a:cubicBezTo>
                      <a:pt x="0" y="30"/>
                      <a:pt x="0" y="30"/>
                      <a:pt x="0" y="30"/>
                    </a:cubicBezTo>
                    <a:cubicBezTo>
                      <a:pt x="0" y="35"/>
                      <a:pt x="4" y="39"/>
                      <a:pt x="10" y="39"/>
                    </a:cubicBezTo>
                    <a:cubicBezTo>
                      <a:pt x="15" y="39"/>
                      <a:pt x="19" y="35"/>
                      <a:pt x="19" y="30"/>
                    </a:cubicBezTo>
                    <a:lnTo>
                      <a:pt x="19" y="10"/>
                    </a:lnTo>
                    <a:close/>
                  </a:path>
                </a:pathLst>
              </a:custGeom>
              <a:solidFill>
                <a:srgbClr val="015F8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04" name="Freeform 11">
                <a:extLst>
                  <a:ext uri="{FF2B5EF4-FFF2-40B4-BE49-F238E27FC236}">
                    <a16:creationId xmlns:a16="http://schemas.microsoft.com/office/drawing/2014/main" id="{A34D9F4A-ED56-B947-94EF-46F856E42117}"/>
                  </a:ext>
                </a:extLst>
              </p:cNvPr>
              <p:cNvSpPr>
                <a:spLocks/>
              </p:cNvSpPr>
              <p:nvPr/>
            </p:nvSpPr>
            <p:spPr bwMode="auto">
              <a:xfrm>
                <a:off x="3499" y="1474"/>
                <a:ext cx="81" cy="279"/>
              </a:xfrm>
              <a:custGeom>
                <a:avLst/>
                <a:gdLst>
                  <a:gd name="T0" fmla="*/ 81 w 19"/>
                  <a:gd name="T1" fmla="*/ 39 h 65"/>
                  <a:gd name="T2" fmla="*/ 38 w 19"/>
                  <a:gd name="T3" fmla="*/ 0 h 65"/>
                  <a:gd name="T4" fmla="*/ 0 w 19"/>
                  <a:gd name="T5" fmla="*/ 39 h 65"/>
                  <a:gd name="T6" fmla="*/ 0 w 19"/>
                  <a:gd name="T7" fmla="*/ 240 h 65"/>
                  <a:gd name="T8" fmla="*/ 38 w 19"/>
                  <a:gd name="T9" fmla="*/ 279 h 65"/>
                  <a:gd name="T10" fmla="*/ 81 w 19"/>
                  <a:gd name="T11" fmla="*/ 240 h 65"/>
                  <a:gd name="T12" fmla="*/ 81 w 19"/>
                  <a:gd name="T13" fmla="*/ 39 h 65"/>
                  <a:gd name="T14" fmla="*/ 0 60000 65536"/>
                  <a:gd name="T15" fmla="*/ 0 60000 65536"/>
                  <a:gd name="T16" fmla="*/ 0 60000 65536"/>
                  <a:gd name="T17" fmla="*/ 0 60000 65536"/>
                  <a:gd name="T18" fmla="*/ 0 60000 65536"/>
                  <a:gd name="T19" fmla="*/ 0 60000 65536"/>
                  <a:gd name="T20" fmla="*/ 0 60000 65536"/>
                  <a:gd name="T21" fmla="*/ 0 w 19"/>
                  <a:gd name="T22" fmla="*/ 0 h 65"/>
                  <a:gd name="T23" fmla="*/ 19 w 19"/>
                  <a:gd name="T24" fmla="*/ 65 h 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65">
                    <a:moveTo>
                      <a:pt x="19" y="9"/>
                    </a:moveTo>
                    <a:cubicBezTo>
                      <a:pt x="19" y="4"/>
                      <a:pt x="14" y="0"/>
                      <a:pt x="9" y="0"/>
                    </a:cubicBezTo>
                    <a:cubicBezTo>
                      <a:pt x="4" y="0"/>
                      <a:pt x="0" y="4"/>
                      <a:pt x="0" y="9"/>
                    </a:cubicBezTo>
                    <a:cubicBezTo>
                      <a:pt x="0" y="56"/>
                      <a:pt x="0" y="56"/>
                      <a:pt x="0" y="56"/>
                    </a:cubicBezTo>
                    <a:cubicBezTo>
                      <a:pt x="0" y="61"/>
                      <a:pt x="4" y="65"/>
                      <a:pt x="9" y="65"/>
                    </a:cubicBezTo>
                    <a:cubicBezTo>
                      <a:pt x="14" y="65"/>
                      <a:pt x="19" y="61"/>
                      <a:pt x="19" y="56"/>
                    </a:cubicBezTo>
                    <a:lnTo>
                      <a:pt x="19" y="9"/>
                    </a:lnTo>
                    <a:close/>
                  </a:path>
                </a:pathLst>
              </a:custGeom>
              <a:solidFill>
                <a:srgbClr val="015F8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05" name="Freeform 12">
                <a:extLst>
                  <a:ext uri="{FF2B5EF4-FFF2-40B4-BE49-F238E27FC236}">
                    <a16:creationId xmlns:a16="http://schemas.microsoft.com/office/drawing/2014/main" id="{BEDBAB0B-2E16-1D4A-8F47-9647779C4C6F}"/>
                  </a:ext>
                </a:extLst>
              </p:cNvPr>
              <p:cNvSpPr>
                <a:spLocks/>
              </p:cNvSpPr>
              <p:nvPr/>
            </p:nvSpPr>
            <p:spPr bwMode="auto">
              <a:xfrm>
                <a:off x="3722" y="1320"/>
                <a:ext cx="81" cy="514"/>
              </a:xfrm>
              <a:custGeom>
                <a:avLst/>
                <a:gdLst>
                  <a:gd name="T0" fmla="*/ 81 w 19"/>
                  <a:gd name="T1" fmla="*/ 39 h 120"/>
                  <a:gd name="T2" fmla="*/ 43 w 19"/>
                  <a:gd name="T3" fmla="*/ 0 h 120"/>
                  <a:gd name="T4" fmla="*/ 0 w 19"/>
                  <a:gd name="T5" fmla="*/ 39 h 120"/>
                  <a:gd name="T6" fmla="*/ 0 w 19"/>
                  <a:gd name="T7" fmla="*/ 475 h 120"/>
                  <a:gd name="T8" fmla="*/ 43 w 19"/>
                  <a:gd name="T9" fmla="*/ 514 h 120"/>
                  <a:gd name="T10" fmla="*/ 81 w 19"/>
                  <a:gd name="T11" fmla="*/ 475 h 120"/>
                  <a:gd name="T12" fmla="*/ 81 w 19"/>
                  <a:gd name="T13" fmla="*/ 39 h 120"/>
                  <a:gd name="T14" fmla="*/ 0 60000 65536"/>
                  <a:gd name="T15" fmla="*/ 0 60000 65536"/>
                  <a:gd name="T16" fmla="*/ 0 60000 65536"/>
                  <a:gd name="T17" fmla="*/ 0 60000 65536"/>
                  <a:gd name="T18" fmla="*/ 0 60000 65536"/>
                  <a:gd name="T19" fmla="*/ 0 60000 65536"/>
                  <a:gd name="T20" fmla="*/ 0 60000 65536"/>
                  <a:gd name="T21" fmla="*/ 0 w 19"/>
                  <a:gd name="T22" fmla="*/ 0 h 120"/>
                  <a:gd name="T23" fmla="*/ 19 w 19"/>
                  <a:gd name="T24" fmla="*/ 120 h 1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120">
                    <a:moveTo>
                      <a:pt x="19" y="9"/>
                    </a:moveTo>
                    <a:cubicBezTo>
                      <a:pt x="19" y="4"/>
                      <a:pt x="15" y="0"/>
                      <a:pt x="10" y="0"/>
                    </a:cubicBezTo>
                    <a:cubicBezTo>
                      <a:pt x="5" y="0"/>
                      <a:pt x="0" y="4"/>
                      <a:pt x="0" y="9"/>
                    </a:cubicBezTo>
                    <a:cubicBezTo>
                      <a:pt x="0" y="111"/>
                      <a:pt x="0" y="111"/>
                      <a:pt x="0" y="111"/>
                    </a:cubicBezTo>
                    <a:cubicBezTo>
                      <a:pt x="0" y="116"/>
                      <a:pt x="5" y="120"/>
                      <a:pt x="10" y="120"/>
                    </a:cubicBezTo>
                    <a:cubicBezTo>
                      <a:pt x="15" y="120"/>
                      <a:pt x="19" y="116"/>
                      <a:pt x="19" y="111"/>
                    </a:cubicBezTo>
                    <a:lnTo>
                      <a:pt x="19" y="9"/>
                    </a:lnTo>
                    <a:close/>
                  </a:path>
                </a:pathLst>
              </a:custGeom>
              <a:solidFill>
                <a:srgbClr val="015F8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06" name="Freeform 13">
                <a:extLst>
                  <a:ext uri="{FF2B5EF4-FFF2-40B4-BE49-F238E27FC236}">
                    <a16:creationId xmlns:a16="http://schemas.microsoft.com/office/drawing/2014/main" id="{38068F77-CB46-4144-9510-A5052C740DB9}"/>
                  </a:ext>
                </a:extLst>
              </p:cNvPr>
              <p:cNvSpPr>
                <a:spLocks/>
              </p:cNvSpPr>
              <p:nvPr/>
            </p:nvSpPr>
            <p:spPr bwMode="auto">
              <a:xfrm>
                <a:off x="3949" y="1474"/>
                <a:ext cx="81" cy="279"/>
              </a:xfrm>
              <a:custGeom>
                <a:avLst/>
                <a:gdLst>
                  <a:gd name="T0" fmla="*/ 81 w 19"/>
                  <a:gd name="T1" fmla="*/ 39 h 65"/>
                  <a:gd name="T2" fmla="*/ 38 w 19"/>
                  <a:gd name="T3" fmla="*/ 0 h 65"/>
                  <a:gd name="T4" fmla="*/ 0 w 19"/>
                  <a:gd name="T5" fmla="*/ 39 h 65"/>
                  <a:gd name="T6" fmla="*/ 0 w 19"/>
                  <a:gd name="T7" fmla="*/ 240 h 65"/>
                  <a:gd name="T8" fmla="*/ 38 w 19"/>
                  <a:gd name="T9" fmla="*/ 279 h 65"/>
                  <a:gd name="T10" fmla="*/ 81 w 19"/>
                  <a:gd name="T11" fmla="*/ 240 h 65"/>
                  <a:gd name="T12" fmla="*/ 81 w 19"/>
                  <a:gd name="T13" fmla="*/ 39 h 65"/>
                  <a:gd name="T14" fmla="*/ 0 60000 65536"/>
                  <a:gd name="T15" fmla="*/ 0 60000 65536"/>
                  <a:gd name="T16" fmla="*/ 0 60000 65536"/>
                  <a:gd name="T17" fmla="*/ 0 60000 65536"/>
                  <a:gd name="T18" fmla="*/ 0 60000 65536"/>
                  <a:gd name="T19" fmla="*/ 0 60000 65536"/>
                  <a:gd name="T20" fmla="*/ 0 60000 65536"/>
                  <a:gd name="T21" fmla="*/ 0 w 19"/>
                  <a:gd name="T22" fmla="*/ 0 h 65"/>
                  <a:gd name="T23" fmla="*/ 19 w 19"/>
                  <a:gd name="T24" fmla="*/ 65 h 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65">
                    <a:moveTo>
                      <a:pt x="19" y="9"/>
                    </a:moveTo>
                    <a:cubicBezTo>
                      <a:pt x="19" y="4"/>
                      <a:pt x="15" y="0"/>
                      <a:pt x="9" y="0"/>
                    </a:cubicBezTo>
                    <a:cubicBezTo>
                      <a:pt x="4" y="0"/>
                      <a:pt x="0" y="4"/>
                      <a:pt x="0" y="9"/>
                    </a:cubicBezTo>
                    <a:cubicBezTo>
                      <a:pt x="0" y="56"/>
                      <a:pt x="0" y="56"/>
                      <a:pt x="0" y="56"/>
                    </a:cubicBezTo>
                    <a:cubicBezTo>
                      <a:pt x="0" y="61"/>
                      <a:pt x="4" y="65"/>
                      <a:pt x="9" y="65"/>
                    </a:cubicBezTo>
                    <a:cubicBezTo>
                      <a:pt x="15" y="65"/>
                      <a:pt x="19" y="61"/>
                      <a:pt x="19" y="56"/>
                    </a:cubicBezTo>
                    <a:lnTo>
                      <a:pt x="19" y="9"/>
                    </a:lnTo>
                    <a:close/>
                  </a:path>
                </a:pathLst>
              </a:custGeom>
              <a:solidFill>
                <a:srgbClr val="015F8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07" name="Freeform 14">
                <a:extLst>
                  <a:ext uri="{FF2B5EF4-FFF2-40B4-BE49-F238E27FC236}">
                    <a16:creationId xmlns:a16="http://schemas.microsoft.com/office/drawing/2014/main" id="{0804C0B1-568B-8F44-A896-7181B19C2429}"/>
                  </a:ext>
                </a:extLst>
              </p:cNvPr>
              <p:cNvSpPr>
                <a:spLocks/>
              </p:cNvSpPr>
              <p:nvPr/>
            </p:nvSpPr>
            <p:spPr bwMode="auto">
              <a:xfrm>
                <a:off x="4171" y="1586"/>
                <a:ext cx="86" cy="167"/>
              </a:xfrm>
              <a:custGeom>
                <a:avLst/>
                <a:gdLst>
                  <a:gd name="T0" fmla="*/ 86 w 20"/>
                  <a:gd name="T1" fmla="*/ 43 h 39"/>
                  <a:gd name="T2" fmla="*/ 43 w 20"/>
                  <a:gd name="T3" fmla="*/ 0 h 39"/>
                  <a:gd name="T4" fmla="*/ 0 w 20"/>
                  <a:gd name="T5" fmla="*/ 43 h 39"/>
                  <a:gd name="T6" fmla="*/ 0 w 20"/>
                  <a:gd name="T7" fmla="*/ 128 h 39"/>
                  <a:gd name="T8" fmla="*/ 43 w 20"/>
                  <a:gd name="T9" fmla="*/ 167 h 39"/>
                  <a:gd name="T10" fmla="*/ 86 w 20"/>
                  <a:gd name="T11" fmla="*/ 128 h 39"/>
                  <a:gd name="T12" fmla="*/ 86 w 20"/>
                  <a:gd name="T13" fmla="*/ 43 h 39"/>
                  <a:gd name="T14" fmla="*/ 0 60000 65536"/>
                  <a:gd name="T15" fmla="*/ 0 60000 65536"/>
                  <a:gd name="T16" fmla="*/ 0 60000 65536"/>
                  <a:gd name="T17" fmla="*/ 0 60000 65536"/>
                  <a:gd name="T18" fmla="*/ 0 60000 65536"/>
                  <a:gd name="T19" fmla="*/ 0 60000 65536"/>
                  <a:gd name="T20" fmla="*/ 0 60000 65536"/>
                  <a:gd name="T21" fmla="*/ 0 w 20"/>
                  <a:gd name="T22" fmla="*/ 0 h 39"/>
                  <a:gd name="T23" fmla="*/ 20 w 20"/>
                  <a:gd name="T24" fmla="*/ 39 h 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0" h="39">
                    <a:moveTo>
                      <a:pt x="20" y="10"/>
                    </a:moveTo>
                    <a:cubicBezTo>
                      <a:pt x="20" y="4"/>
                      <a:pt x="15" y="0"/>
                      <a:pt x="10" y="0"/>
                    </a:cubicBezTo>
                    <a:cubicBezTo>
                      <a:pt x="5" y="0"/>
                      <a:pt x="0" y="4"/>
                      <a:pt x="0" y="10"/>
                    </a:cubicBezTo>
                    <a:cubicBezTo>
                      <a:pt x="0" y="30"/>
                      <a:pt x="0" y="30"/>
                      <a:pt x="0" y="30"/>
                    </a:cubicBezTo>
                    <a:cubicBezTo>
                      <a:pt x="0" y="35"/>
                      <a:pt x="5" y="39"/>
                      <a:pt x="10" y="39"/>
                    </a:cubicBezTo>
                    <a:cubicBezTo>
                      <a:pt x="15" y="39"/>
                      <a:pt x="20" y="35"/>
                      <a:pt x="20" y="30"/>
                    </a:cubicBezTo>
                    <a:lnTo>
                      <a:pt x="20" y="10"/>
                    </a:lnTo>
                    <a:close/>
                  </a:path>
                </a:pathLst>
              </a:custGeom>
              <a:solidFill>
                <a:srgbClr val="015F8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08" name="Freeform 15">
                <a:extLst>
                  <a:ext uri="{FF2B5EF4-FFF2-40B4-BE49-F238E27FC236}">
                    <a16:creationId xmlns:a16="http://schemas.microsoft.com/office/drawing/2014/main" id="{9369FEDC-8BF4-4144-835D-B708777898DD}"/>
                  </a:ext>
                </a:extLst>
              </p:cNvPr>
              <p:cNvSpPr>
                <a:spLocks/>
              </p:cNvSpPr>
              <p:nvPr/>
            </p:nvSpPr>
            <p:spPr bwMode="auto">
              <a:xfrm>
                <a:off x="4398" y="1474"/>
                <a:ext cx="82" cy="279"/>
              </a:xfrm>
              <a:custGeom>
                <a:avLst/>
                <a:gdLst>
                  <a:gd name="T0" fmla="*/ 82 w 19"/>
                  <a:gd name="T1" fmla="*/ 39 h 65"/>
                  <a:gd name="T2" fmla="*/ 43 w 19"/>
                  <a:gd name="T3" fmla="*/ 0 h 65"/>
                  <a:gd name="T4" fmla="*/ 0 w 19"/>
                  <a:gd name="T5" fmla="*/ 39 h 65"/>
                  <a:gd name="T6" fmla="*/ 0 w 19"/>
                  <a:gd name="T7" fmla="*/ 240 h 65"/>
                  <a:gd name="T8" fmla="*/ 43 w 19"/>
                  <a:gd name="T9" fmla="*/ 279 h 65"/>
                  <a:gd name="T10" fmla="*/ 82 w 19"/>
                  <a:gd name="T11" fmla="*/ 240 h 65"/>
                  <a:gd name="T12" fmla="*/ 82 w 19"/>
                  <a:gd name="T13" fmla="*/ 39 h 65"/>
                  <a:gd name="T14" fmla="*/ 0 60000 65536"/>
                  <a:gd name="T15" fmla="*/ 0 60000 65536"/>
                  <a:gd name="T16" fmla="*/ 0 60000 65536"/>
                  <a:gd name="T17" fmla="*/ 0 60000 65536"/>
                  <a:gd name="T18" fmla="*/ 0 60000 65536"/>
                  <a:gd name="T19" fmla="*/ 0 60000 65536"/>
                  <a:gd name="T20" fmla="*/ 0 60000 65536"/>
                  <a:gd name="T21" fmla="*/ 0 w 19"/>
                  <a:gd name="T22" fmla="*/ 0 h 65"/>
                  <a:gd name="T23" fmla="*/ 19 w 19"/>
                  <a:gd name="T24" fmla="*/ 65 h 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65">
                    <a:moveTo>
                      <a:pt x="19" y="9"/>
                    </a:moveTo>
                    <a:cubicBezTo>
                      <a:pt x="19" y="4"/>
                      <a:pt x="15" y="0"/>
                      <a:pt x="10" y="0"/>
                    </a:cubicBezTo>
                    <a:cubicBezTo>
                      <a:pt x="4" y="0"/>
                      <a:pt x="0" y="4"/>
                      <a:pt x="0" y="9"/>
                    </a:cubicBezTo>
                    <a:cubicBezTo>
                      <a:pt x="0" y="56"/>
                      <a:pt x="0" y="56"/>
                      <a:pt x="0" y="56"/>
                    </a:cubicBezTo>
                    <a:cubicBezTo>
                      <a:pt x="0" y="61"/>
                      <a:pt x="4" y="65"/>
                      <a:pt x="10" y="65"/>
                    </a:cubicBezTo>
                    <a:cubicBezTo>
                      <a:pt x="15" y="65"/>
                      <a:pt x="19" y="61"/>
                      <a:pt x="19" y="56"/>
                    </a:cubicBezTo>
                    <a:lnTo>
                      <a:pt x="19" y="9"/>
                    </a:lnTo>
                    <a:close/>
                  </a:path>
                </a:pathLst>
              </a:custGeom>
              <a:solidFill>
                <a:srgbClr val="015F8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09" name="Freeform 16">
                <a:extLst>
                  <a:ext uri="{FF2B5EF4-FFF2-40B4-BE49-F238E27FC236}">
                    <a16:creationId xmlns:a16="http://schemas.microsoft.com/office/drawing/2014/main" id="{BD52772A-509F-8F4E-B77D-A8D818305706}"/>
                  </a:ext>
                </a:extLst>
              </p:cNvPr>
              <p:cNvSpPr>
                <a:spLocks/>
              </p:cNvSpPr>
              <p:nvPr/>
            </p:nvSpPr>
            <p:spPr bwMode="auto">
              <a:xfrm>
                <a:off x="4625" y="1320"/>
                <a:ext cx="82" cy="514"/>
              </a:xfrm>
              <a:custGeom>
                <a:avLst/>
                <a:gdLst>
                  <a:gd name="T0" fmla="*/ 82 w 19"/>
                  <a:gd name="T1" fmla="*/ 39 h 120"/>
                  <a:gd name="T2" fmla="*/ 39 w 19"/>
                  <a:gd name="T3" fmla="*/ 0 h 120"/>
                  <a:gd name="T4" fmla="*/ 0 w 19"/>
                  <a:gd name="T5" fmla="*/ 39 h 120"/>
                  <a:gd name="T6" fmla="*/ 0 w 19"/>
                  <a:gd name="T7" fmla="*/ 475 h 120"/>
                  <a:gd name="T8" fmla="*/ 39 w 19"/>
                  <a:gd name="T9" fmla="*/ 514 h 120"/>
                  <a:gd name="T10" fmla="*/ 82 w 19"/>
                  <a:gd name="T11" fmla="*/ 475 h 120"/>
                  <a:gd name="T12" fmla="*/ 82 w 19"/>
                  <a:gd name="T13" fmla="*/ 39 h 120"/>
                  <a:gd name="T14" fmla="*/ 0 60000 65536"/>
                  <a:gd name="T15" fmla="*/ 0 60000 65536"/>
                  <a:gd name="T16" fmla="*/ 0 60000 65536"/>
                  <a:gd name="T17" fmla="*/ 0 60000 65536"/>
                  <a:gd name="T18" fmla="*/ 0 60000 65536"/>
                  <a:gd name="T19" fmla="*/ 0 60000 65536"/>
                  <a:gd name="T20" fmla="*/ 0 60000 65536"/>
                  <a:gd name="T21" fmla="*/ 0 w 19"/>
                  <a:gd name="T22" fmla="*/ 0 h 120"/>
                  <a:gd name="T23" fmla="*/ 19 w 19"/>
                  <a:gd name="T24" fmla="*/ 120 h 1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120">
                    <a:moveTo>
                      <a:pt x="19" y="9"/>
                    </a:moveTo>
                    <a:cubicBezTo>
                      <a:pt x="19" y="4"/>
                      <a:pt x="15" y="0"/>
                      <a:pt x="9" y="0"/>
                    </a:cubicBezTo>
                    <a:cubicBezTo>
                      <a:pt x="4" y="0"/>
                      <a:pt x="0" y="4"/>
                      <a:pt x="0" y="9"/>
                    </a:cubicBezTo>
                    <a:cubicBezTo>
                      <a:pt x="0" y="111"/>
                      <a:pt x="0" y="111"/>
                      <a:pt x="0" y="111"/>
                    </a:cubicBezTo>
                    <a:cubicBezTo>
                      <a:pt x="0" y="116"/>
                      <a:pt x="4" y="120"/>
                      <a:pt x="9" y="120"/>
                    </a:cubicBezTo>
                    <a:cubicBezTo>
                      <a:pt x="15" y="120"/>
                      <a:pt x="19" y="116"/>
                      <a:pt x="19" y="111"/>
                    </a:cubicBezTo>
                    <a:lnTo>
                      <a:pt x="19" y="9"/>
                    </a:lnTo>
                    <a:close/>
                  </a:path>
                </a:pathLst>
              </a:custGeom>
              <a:solidFill>
                <a:srgbClr val="015F8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10" name="Freeform 17">
                <a:extLst>
                  <a:ext uri="{FF2B5EF4-FFF2-40B4-BE49-F238E27FC236}">
                    <a16:creationId xmlns:a16="http://schemas.microsoft.com/office/drawing/2014/main" id="{8661B153-B89D-E74D-994F-41DE90238A9F}"/>
                  </a:ext>
                </a:extLst>
              </p:cNvPr>
              <p:cNvSpPr>
                <a:spLocks/>
              </p:cNvSpPr>
              <p:nvPr/>
            </p:nvSpPr>
            <p:spPr bwMode="auto">
              <a:xfrm>
                <a:off x="4848" y="1474"/>
                <a:ext cx="82" cy="279"/>
              </a:xfrm>
              <a:custGeom>
                <a:avLst/>
                <a:gdLst>
                  <a:gd name="T0" fmla="*/ 82 w 19"/>
                  <a:gd name="T1" fmla="*/ 39 h 65"/>
                  <a:gd name="T2" fmla="*/ 43 w 19"/>
                  <a:gd name="T3" fmla="*/ 0 h 65"/>
                  <a:gd name="T4" fmla="*/ 0 w 19"/>
                  <a:gd name="T5" fmla="*/ 39 h 65"/>
                  <a:gd name="T6" fmla="*/ 0 w 19"/>
                  <a:gd name="T7" fmla="*/ 240 h 65"/>
                  <a:gd name="T8" fmla="*/ 43 w 19"/>
                  <a:gd name="T9" fmla="*/ 279 h 65"/>
                  <a:gd name="T10" fmla="*/ 82 w 19"/>
                  <a:gd name="T11" fmla="*/ 240 h 65"/>
                  <a:gd name="T12" fmla="*/ 82 w 19"/>
                  <a:gd name="T13" fmla="*/ 39 h 65"/>
                  <a:gd name="T14" fmla="*/ 0 60000 65536"/>
                  <a:gd name="T15" fmla="*/ 0 60000 65536"/>
                  <a:gd name="T16" fmla="*/ 0 60000 65536"/>
                  <a:gd name="T17" fmla="*/ 0 60000 65536"/>
                  <a:gd name="T18" fmla="*/ 0 60000 65536"/>
                  <a:gd name="T19" fmla="*/ 0 60000 65536"/>
                  <a:gd name="T20" fmla="*/ 0 60000 65536"/>
                  <a:gd name="T21" fmla="*/ 0 w 19"/>
                  <a:gd name="T22" fmla="*/ 0 h 65"/>
                  <a:gd name="T23" fmla="*/ 19 w 19"/>
                  <a:gd name="T24" fmla="*/ 65 h 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65">
                    <a:moveTo>
                      <a:pt x="19" y="9"/>
                    </a:moveTo>
                    <a:cubicBezTo>
                      <a:pt x="19" y="4"/>
                      <a:pt x="15" y="0"/>
                      <a:pt x="10" y="0"/>
                    </a:cubicBezTo>
                    <a:cubicBezTo>
                      <a:pt x="5" y="0"/>
                      <a:pt x="0" y="4"/>
                      <a:pt x="0" y="9"/>
                    </a:cubicBezTo>
                    <a:cubicBezTo>
                      <a:pt x="0" y="56"/>
                      <a:pt x="0" y="56"/>
                      <a:pt x="0" y="56"/>
                    </a:cubicBezTo>
                    <a:cubicBezTo>
                      <a:pt x="0" y="61"/>
                      <a:pt x="5" y="65"/>
                      <a:pt x="10" y="65"/>
                    </a:cubicBezTo>
                    <a:cubicBezTo>
                      <a:pt x="15" y="65"/>
                      <a:pt x="19" y="61"/>
                      <a:pt x="19" y="56"/>
                    </a:cubicBezTo>
                    <a:lnTo>
                      <a:pt x="19" y="9"/>
                    </a:lnTo>
                    <a:close/>
                  </a:path>
                </a:pathLst>
              </a:custGeom>
              <a:solidFill>
                <a:srgbClr val="015F8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sp>
            <p:nvSpPr>
              <p:cNvPr id="187411" name="Freeform 18">
                <a:extLst>
                  <a:ext uri="{FF2B5EF4-FFF2-40B4-BE49-F238E27FC236}">
                    <a16:creationId xmlns:a16="http://schemas.microsoft.com/office/drawing/2014/main" id="{04F2436C-F1F5-C14C-9B3D-E4C28CC0ECAF}"/>
                  </a:ext>
                </a:extLst>
              </p:cNvPr>
              <p:cNvSpPr>
                <a:spLocks/>
              </p:cNvSpPr>
              <p:nvPr/>
            </p:nvSpPr>
            <p:spPr bwMode="auto">
              <a:xfrm>
                <a:off x="5075" y="1586"/>
                <a:ext cx="82" cy="167"/>
              </a:xfrm>
              <a:custGeom>
                <a:avLst/>
                <a:gdLst>
                  <a:gd name="T0" fmla="*/ 82 w 19"/>
                  <a:gd name="T1" fmla="*/ 43 h 39"/>
                  <a:gd name="T2" fmla="*/ 39 w 19"/>
                  <a:gd name="T3" fmla="*/ 0 h 39"/>
                  <a:gd name="T4" fmla="*/ 0 w 19"/>
                  <a:gd name="T5" fmla="*/ 43 h 39"/>
                  <a:gd name="T6" fmla="*/ 0 w 19"/>
                  <a:gd name="T7" fmla="*/ 128 h 39"/>
                  <a:gd name="T8" fmla="*/ 39 w 19"/>
                  <a:gd name="T9" fmla="*/ 167 h 39"/>
                  <a:gd name="T10" fmla="*/ 82 w 19"/>
                  <a:gd name="T11" fmla="*/ 128 h 39"/>
                  <a:gd name="T12" fmla="*/ 82 w 19"/>
                  <a:gd name="T13" fmla="*/ 43 h 39"/>
                  <a:gd name="T14" fmla="*/ 0 60000 65536"/>
                  <a:gd name="T15" fmla="*/ 0 60000 65536"/>
                  <a:gd name="T16" fmla="*/ 0 60000 65536"/>
                  <a:gd name="T17" fmla="*/ 0 60000 65536"/>
                  <a:gd name="T18" fmla="*/ 0 60000 65536"/>
                  <a:gd name="T19" fmla="*/ 0 60000 65536"/>
                  <a:gd name="T20" fmla="*/ 0 60000 65536"/>
                  <a:gd name="T21" fmla="*/ 0 w 19"/>
                  <a:gd name="T22" fmla="*/ 0 h 39"/>
                  <a:gd name="T23" fmla="*/ 19 w 19"/>
                  <a:gd name="T24" fmla="*/ 39 h 39"/>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9" h="39">
                    <a:moveTo>
                      <a:pt x="19" y="10"/>
                    </a:moveTo>
                    <a:cubicBezTo>
                      <a:pt x="19" y="4"/>
                      <a:pt x="15" y="0"/>
                      <a:pt x="9" y="0"/>
                    </a:cubicBezTo>
                    <a:cubicBezTo>
                      <a:pt x="4" y="0"/>
                      <a:pt x="0" y="4"/>
                      <a:pt x="0" y="10"/>
                    </a:cubicBezTo>
                    <a:cubicBezTo>
                      <a:pt x="0" y="30"/>
                      <a:pt x="0" y="30"/>
                      <a:pt x="0" y="30"/>
                    </a:cubicBezTo>
                    <a:cubicBezTo>
                      <a:pt x="0" y="35"/>
                      <a:pt x="4" y="39"/>
                      <a:pt x="9" y="39"/>
                    </a:cubicBezTo>
                    <a:cubicBezTo>
                      <a:pt x="15" y="39"/>
                      <a:pt x="19" y="35"/>
                      <a:pt x="19" y="30"/>
                    </a:cubicBezTo>
                    <a:lnTo>
                      <a:pt x="19" y="10"/>
                    </a:lnTo>
                    <a:close/>
                  </a:path>
                </a:pathLst>
              </a:custGeom>
              <a:solidFill>
                <a:srgbClr val="015F85"/>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sp>
          <p:nvSpPr>
            <p:cNvPr id="187396" name="Rectangle 19">
              <a:extLst>
                <a:ext uri="{FF2B5EF4-FFF2-40B4-BE49-F238E27FC236}">
                  <a16:creationId xmlns:a16="http://schemas.microsoft.com/office/drawing/2014/main" id="{A5806218-B4A1-6C45-AAC1-FE496711E334}"/>
                </a:ext>
              </a:extLst>
            </p:cNvPr>
            <p:cNvSpPr>
              <a:spLocks noChangeArrowheads="1"/>
            </p:cNvSpPr>
            <p:nvPr/>
          </p:nvSpPr>
          <p:spPr bwMode="auto">
            <a:xfrm>
              <a:off x="0" y="0"/>
              <a:ext cx="5760" cy="43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lIns="82124" tIns="41061" rIns="82124" bIns="41061" anchor="ct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endParaRPr lang="nb-NO" altLang="nb-NO" sz="1800"/>
            </a:p>
          </p:txBody>
        </p:sp>
      </p:grpSp>
    </p:spTree>
  </p:cSld>
  <p:clrMapOvr>
    <a:masterClrMapping/>
  </p:clrMapOvr>
  <p:transition>
    <p:wipe dir="r"/>
  </p:transition>
</p:sld>
</file>

<file path=ppt/theme/theme1.xml><?xml version="1.0" encoding="utf-8"?>
<a:theme xmlns:a="http://schemas.openxmlformats.org/drawingml/2006/main" name="CL10_Template_FINAL1">
  <a:themeElements>
    <a:clrScheme name="Custom 1">
      <a:dk1>
        <a:sysClr val="windowText" lastClr="000000"/>
      </a:dk1>
      <a:lt1>
        <a:srgbClr val="FFFFFF"/>
      </a:lt1>
      <a:dk2>
        <a:srgbClr val="000000"/>
      </a:dk2>
      <a:lt2>
        <a:srgbClr val="FFFFFF"/>
      </a:lt2>
      <a:accent1>
        <a:srgbClr val="0183B7"/>
      </a:accent1>
      <a:accent2>
        <a:srgbClr val="C00000"/>
      </a:accent2>
      <a:accent3>
        <a:srgbClr val="FFE429"/>
      </a:accent3>
      <a:accent4>
        <a:srgbClr val="68B442"/>
      </a:accent4>
      <a:accent5>
        <a:srgbClr val="7F44C6"/>
      </a:accent5>
      <a:accent6>
        <a:srgbClr val="EE6804"/>
      </a:accent6>
      <a:hlink>
        <a:srgbClr val="47B0D5"/>
      </a:hlink>
      <a:folHlink>
        <a:srgbClr val="C9A303"/>
      </a:folHlink>
    </a:clrScheme>
    <a:fontScheme name="Cisco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isco Font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CL10_Template_FINAL1</Template>
  <TotalTime>45220</TotalTime>
  <Words>6335</Words>
  <Application>Microsoft Macintosh PowerPoint</Application>
  <PresentationFormat>On-screen Show (4:3)</PresentationFormat>
  <Paragraphs>1466</Paragraphs>
  <Slides>81</Slides>
  <Notes>54</Notes>
  <HiddenSlides>14</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81</vt:i4>
      </vt:variant>
    </vt:vector>
  </HeadingPairs>
  <TitlesOfParts>
    <vt:vector size="89" baseType="lpstr">
      <vt:lpstr>Arial</vt:lpstr>
      <vt:lpstr>Arial Narrow</vt:lpstr>
      <vt:lpstr>Calibri</vt:lpstr>
      <vt:lpstr>Courier New</vt:lpstr>
      <vt:lpstr>Tahoma</vt:lpstr>
      <vt:lpstr>Wingdings</vt:lpstr>
      <vt:lpstr>CL10_Template_FINAL1</vt:lpstr>
      <vt:lpstr>Visio</vt:lpstr>
      <vt:lpstr>Introduction to MPLS</vt:lpstr>
      <vt:lpstr>Theory</vt:lpstr>
      <vt:lpstr>Reality</vt:lpstr>
      <vt:lpstr>Introduction to MPLS</vt:lpstr>
      <vt:lpstr>Goals of this Lecture</vt:lpstr>
      <vt:lpstr>Agenda</vt:lpstr>
      <vt:lpstr>PowerPoint Presentation</vt:lpstr>
      <vt:lpstr>The Big Picture</vt:lpstr>
      <vt:lpstr>Why Multi Protocol Label Switching?</vt:lpstr>
      <vt:lpstr>What Is MPLS Technology?</vt:lpstr>
      <vt:lpstr>Evolution of MPLS</vt:lpstr>
      <vt:lpstr>MPLS Applications</vt:lpstr>
      <vt:lpstr>Enterprise MPLS Customers</vt:lpstr>
      <vt:lpstr>PowerPoint Presentation</vt:lpstr>
      <vt:lpstr>MPLS Forwarding and Signaling</vt:lpstr>
      <vt:lpstr>Basic Building Blocks</vt:lpstr>
      <vt:lpstr>MPLS Network Overview</vt:lpstr>
      <vt:lpstr>MPLS Label and Label Encapsulation</vt:lpstr>
      <vt:lpstr>MPLS Label Operations</vt:lpstr>
      <vt:lpstr>Forwarding Equivalence Class</vt:lpstr>
      <vt:lpstr>Label Distribution Protocol</vt:lpstr>
      <vt:lpstr>Some More LDP Details</vt:lpstr>
      <vt:lpstr>LDP Operations</vt:lpstr>
      <vt:lpstr>MPLS Control and Forwarding Plane</vt:lpstr>
      <vt:lpstr>IP Packet Forwarding Example</vt:lpstr>
      <vt:lpstr>Step 1: IP Routing (IGP) Convergence</vt:lpstr>
      <vt:lpstr>Step 2a: LDP Assigns Local Labels </vt:lpstr>
      <vt:lpstr>Step 2b: LDP Assigns Remote Labels</vt:lpstr>
      <vt:lpstr>Step 3: Forwarding MPLS Packets</vt:lpstr>
      <vt:lpstr>Summary Steps For MPLS Forwarding</vt:lpstr>
      <vt:lpstr>MPLS Network Protocols</vt:lpstr>
      <vt:lpstr>PowerPoint Presentation</vt:lpstr>
      <vt:lpstr>Label Stacking</vt:lpstr>
      <vt:lpstr>PowerPoint Presentation</vt:lpstr>
      <vt:lpstr>PowerPoint Presentation</vt:lpstr>
      <vt:lpstr>Summary</vt:lpstr>
      <vt:lpstr>PowerPoint Presentation</vt:lpstr>
      <vt:lpstr>MPLS Technology Framework</vt:lpstr>
      <vt:lpstr>Why Traffic Engineering?</vt:lpstr>
      <vt:lpstr>The Problem with Shortest-Path</vt:lpstr>
      <vt:lpstr>How MPLS TE Solves the Problem</vt:lpstr>
      <vt:lpstr> How MPLS TE Works</vt:lpstr>
      <vt:lpstr>Link Information Distribution</vt:lpstr>
      <vt:lpstr>Path Calculation</vt:lpstr>
      <vt:lpstr>TE LSP Signaling</vt:lpstr>
      <vt:lpstr>MPLS TE FRR - Link Protection</vt:lpstr>
      <vt:lpstr>Use Case 1: Tactical TE Deployment</vt:lpstr>
      <vt:lpstr>Use Case 2: 1-Hop Tunnel Deployment</vt:lpstr>
      <vt:lpstr>MPLS TE Summary</vt:lpstr>
      <vt:lpstr>PowerPoint Presentation</vt:lpstr>
      <vt:lpstr>MPLS Technology Framework</vt:lpstr>
      <vt:lpstr>What Is a Virtual Private Network?</vt:lpstr>
      <vt:lpstr>MPLS VPN Example</vt:lpstr>
      <vt:lpstr>VPN Route Distribution</vt:lpstr>
      <vt:lpstr>MPLS VPN Example</vt:lpstr>
      <vt:lpstr>MPLS VPN Benefits</vt:lpstr>
      <vt:lpstr>MPLS VPN Options</vt:lpstr>
      <vt:lpstr>PowerPoint Presentation</vt:lpstr>
      <vt:lpstr>MPLS L3 VPN Overview</vt:lpstr>
      <vt:lpstr>MPLS Layer-3 Virtual Private Networks</vt:lpstr>
      <vt:lpstr>MPLS L3 VPN Technology Components</vt:lpstr>
      <vt:lpstr>Virtual Routing and Forwarding Instance - VRF</vt:lpstr>
      <vt:lpstr>Virtual Routing and Forwarding Instance</vt:lpstr>
      <vt:lpstr>Virtual Routing and Forwarding Instance</vt:lpstr>
      <vt:lpstr>VPN Route Distribution</vt:lpstr>
      <vt:lpstr>VPN Control Plane Processing</vt:lpstr>
      <vt:lpstr>VPN Forwarding Plane Processing</vt:lpstr>
      <vt:lpstr>Use Case 1: Traffic Separation</vt:lpstr>
      <vt:lpstr>Use Case 2: Simplify Hub Site Design</vt:lpstr>
      <vt:lpstr>Use Case 3: Traffic Separation with L3 VPN  in Airport</vt:lpstr>
      <vt:lpstr>MPLS Layer-3 VPN Summary</vt:lpstr>
      <vt:lpstr>PowerPoint Presentation</vt:lpstr>
      <vt:lpstr>L2VPN Options</vt:lpstr>
      <vt:lpstr>Layer-2 VPN Overview</vt:lpstr>
      <vt:lpstr>Any Transport over MPLS Architecture</vt:lpstr>
      <vt:lpstr>AToM Technology Components</vt:lpstr>
      <vt:lpstr>AToM Control Plane Processing</vt:lpstr>
      <vt:lpstr>AToM Forwarding Plane Processing</vt:lpstr>
      <vt:lpstr>Use Case: L2 Network Interconnect</vt:lpstr>
      <vt:lpstr>Layer-2 VPN Summary</vt:lpstr>
      <vt:lpstr>PowerPoint Presentation</vt:lpstr>
    </vt:vector>
  </TitlesOfParts>
  <Company>Cisco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Session Title Goes Here</dc:title>
  <dc:creator>havander</dc:creator>
  <dc:description>www.duarte.com</dc:description>
  <cp:lastModifiedBy>Microsoft Office-bruker</cp:lastModifiedBy>
  <cp:revision>104</cp:revision>
  <cp:lastPrinted>2019-09-13T12:27:25Z</cp:lastPrinted>
  <dcterms:created xsi:type="dcterms:W3CDTF">2011-01-15T11:14:07Z</dcterms:created>
  <dcterms:modified xsi:type="dcterms:W3CDTF">2021-09-30T19:09:38Z</dcterms:modified>
</cp:coreProperties>
</file>