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61" r:id="rId2"/>
    <p:sldId id="588" r:id="rId3"/>
    <p:sldId id="417" r:id="rId4"/>
    <p:sldId id="586" r:id="rId5"/>
    <p:sldId id="502" r:id="rId6"/>
    <p:sldId id="404" r:id="rId7"/>
    <p:sldId id="416" r:id="rId8"/>
    <p:sldId id="463" r:id="rId9"/>
    <p:sldId id="411" r:id="rId10"/>
    <p:sldId id="503" r:id="rId11"/>
    <p:sldId id="513" r:id="rId12"/>
    <p:sldId id="433" r:id="rId13"/>
    <p:sldId id="262" r:id="rId14"/>
    <p:sldId id="443" r:id="rId15"/>
    <p:sldId id="436" r:id="rId16"/>
    <p:sldId id="437" r:id="rId17"/>
    <p:sldId id="439" r:id="rId18"/>
    <p:sldId id="619" r:id="rId19"/>
    <p:sldId id="623" r:id="rId20"/>
    <p:sldId id="626" r:id="rId21"/>
    <p:sldId id="289" r:id="rId22"/>
    <p:sldId id="625" r:id="rId23"/>
    <p:sldId id="615" r:id="rId24"/>
    <p:sldId id="291" r:id="rId25"/>
    <p:sldId id="618" r:id="rId26"/>
    <p:sldId id="280" r:id="rId27"/>
    <p:sldId id="627" r:id="rId28"/>
    <p:sldId id="504" r:id="rId29"/>
    <p:sldId id="339" r:id="rId30"/>
    <p:sldId id="453" r:id="rId31"/>
    <p:sldId id="451" r:id="rId32"/>
    <p:sldId id="459" r:id="rId33"/>
    <p:sldId id="460" r:id="rId34"/>
    <p:sldId id="461" r:id="rId35"/>
    <p:sldId id="462" r:id="rId36"/>
    <p:sldId id="494" r:id="rId37"/>
    <p:sldId id="514" r:id="rId38"/>
    <p:sldId id="518" r:id="rId39"/>
    <p:sldId id="505" r:id="rId40"/>
    <p:sldId id="493" r:id="rId41"/>
    <p:sldId id="492" r:id="rId42"/>
    <p:sldId id="553" r:id="rId43"/>
    <p:sldId id="557" r:id="rId44"/>
    <p:sldId id="300" r:id="rId45"/>
    <p:sldId id="264" r:id="rId46"/>
    <p:sldId id="266" r:id="rId47"/>
    <p:sldId id="268" r:id="rId48"/>
    <p:sldId id="620" r:id="rId49"/>
    <p:sldId id="590" r:id="rId50"/>
    <p:sldId id="601" r:id="rId51"/>
    <p:sldId id="602" r:id="rId52"/>
    <p:sldId id="603" r:id="rId53"/>
    <p:sldId id="607" r:id="rId54"/>
    <p:sldId id="612" r:id="rId55"/>
    <p:sldId id="614" r:id="rId56"/>
    <p:sldId id="621" r:id="rId57"/>
    <p:sldId id="257" r:id="rId58"/>
    <p:sldId id="613" r:id="rId59"/>
    <p:sldId id="304" r:id="rId60"/>
    <p:sldId id="301" r:id="rId61"/>
    <p:sldId id="305" r:id="rId62"/>
    <p:sldId id="332" r:id="rId63"/>
    <p:sldId id="598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1"/>
    <p:restoredTop sz="89747"/>
  </p:normalViewPr>
  <p:slideViewPr>
    <p:cSldViewPr>
      <p:cViewPr varScale="1">
        <p:scale>
          <a:sx n="117" d="100"/>
          <a:sy n="117" d="100"/>
        </p:scale>
        <p:origin x="2648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27.10.2022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27.10.2022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282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3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90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947F254-2926-DD4B-8556-F8B0B18B76BC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617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D4BA6-60AB-43E6-9CFF-7A564D603B0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2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15D3BDD-7293-6544-830F-2A7AF0DAA06F}" type="slidenum">
              <a:rPr lang="en-US" smtClean="0">
                <a:latin typeface="Times New Roman" charset="0"/>
              </a:rPr>
              <a:pPr>
                <a:defRPr/>
              </a:pPr>
              <a:t>33</a:t>
            </a:fld>
            <a:endParaRPr lang="en-US">
              <a:latin typeface="Times New Roman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12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C075134-E3D9-AB44-BA07-076A586A256A}" type="slidenum">
              <a:rPr lang="en-US" smtClean="0">
                <a:latin typeface="Times New Roman" charset="0"/>
              </a:rPr>
              <a:pPr>
                <a:defRPr/>
              </a:pPr>
              <a:t>34</a:t>
            </a:fld>
            <a:endParaRPr lang="en-US">
              <a:latin typeface="Times New Roman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871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BFFE10D-28F5-3740-8B45-81849F505403}" type="slidenum">
              <a:rPr lang="en-US" smtClean="0">
                <a:latin typeface="Times New Roman" charset="0"/>
              </a:rPr>
              <a:pPr>
                <a:defRPr/>
              </a:pPr>
              <a:t>35</a:t>
            </a:fld>
            <a:endParaRPr lang="en-US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7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85C9AD6-C97E-384C-AE06-29F8BC9D5148}" type="slidenum">
              <a:rPr lang="en-US" smtClean="0">
                <a:latin typeface="Times New Roman" charset="0"/>
              </a:rPr>
              <a:pPr>
                <a:defRPr/>
              </a:pPr>
              <a:t>40</a:t>
            </a:fld>
            <a:endParaRPr lang="en-US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132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39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19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59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9f91e0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f9f91e067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98" name="Google Shape;98;g5f9f91e06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784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6032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59</a:t>
            </a:fld>
            <a:endParaRPr lang="en-C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4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71E3E-6E1A-4A9C-B81E-D9616D5272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7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760" y="761841"/>
            <a:ext cx="7925760" cy="1143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081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440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299A57-A979-1C47-8333-AB35718EB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974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685800"/>
            <a:ext cx="8839200" cy="533400"/>
          </a:xfrm>
          <a:prstGeom prst="rect">
            <a:avLst/>
          </a:prstGeom>
        </p:spPr>
        <p:txBody>
          <a:bodyPr vert="horz" anchor="b"/>
          <a:lstStyle>
            <a:lvl1pPr>
              <a:tabLst/>
              <a:defRPr sz="3600"/>
            </a:lvl1pPr>
          </a:lstStyle>
          <a:p>
            <a:r>
              <a:rPr lang="en-US" dirty="0"/>
              <a:t>Frame title</a:t>
            </a:r>
          </a:p>
        </p:txBody>
      </p:sp>
      <p:pic>
        <p:nvPicPr>
          <p:cNvPr id="3" name="Picture 2" descr="simula_footer_neg_HEX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81750"/>
            <a:ext cx="9144000" cy="47625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447800"/>
            <a:ext cx="8839200" cy="381000"/>
          </a:xfrm>
          <a:prstGeom prst="rect">
            <a:avLst/>
          </a:prstGeom>
        </p:spPr>
        <p:txBody>
          <a:bodyPr vert="horz"/>
          <a:lstStyle>
            <a:lvl1pPr>
              <a:defRPr sz="2400" b="1"/>
            </a:lvl1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88385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drop-shape-drawing-1_nevit_104.svg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commons.wikimedia.org/wiki/file:drop-shape-drawing-1_nevit_104.svg" TargetMode="External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IN3230/4230 - </a:t>
            </a:r>
            <a:r>
              <a:rPr lang="en-US" dirty="0" err="1"/>
              <a:t>Nettverk</a:t>
            </a:r>
            <a:endParaRPr lang="en-US" dirty="0"/>
          </a:p>
          <a:p>
            <a:r>
              <a:rPr lang="en-US" dirty="0"/>
              <a:t>Wireless Communications - I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88B4-35AC-C142-8F46-48D6833E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Wireless Communications Networks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7E3B3-84CC-244D-8101-9A37B42F9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88840"/>
            <a:ext cx="856721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9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/>
              <a:t>Bottom-down approach: Wireless basics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97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</p:cNvCxnSpPr>
          <p:nvPr/>
        </p:nvCxnSpPr>
        <p:spPr>
          <a:xfrm>
            <a:off x="5069397" y="3425092"/>
            <a:ext cx="0" cy="162916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0" descr="mage result for 3g logo">
            <a:extLst>
              <a:ext uri="{FF2B5EF4-FFF2-40B4-BE49-F238E27FC236}">
                <a16:creationId xmlns:a16="http://schemas.microsoft.com/office/drawing/2014/main" id="{B3117E8C-5BF3-7A48-A320-5482277A0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542" y="2376669"/>
            <a:ext cx="665795" cy="66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19" y="1866488"/>
            <a:ext cx="604661" cy="60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519" y="766042"/>
            <a:ext cx="7513661" cy="960668"/>
          </a:xfrm>
        </p:spPr>
        <p:txBody>
          <a:bodyPr>
            <a:noAutofit/>
          </a:bodyPr>
          <a:lstStyle/>
          <a:p>
            <a:r>
              <a:rPr lang="en-US" dirty="0"/>
              <a:t>Looking back in time to wireless 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42086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1873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1430117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1896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2439368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1980</a:t>
            </a: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3448620" y="2941989"/>
            <a:ext cx="1268730" cy="749803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1990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4457872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2000</a:t>
            </a: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5467124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2010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647637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2020</a:t>
            </a:r>
          </a:p>
        </p:txBody>
      </p:sp>
      <p:sp>
        <p:nvSpPr>
          <p:cNvPr id="12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420865" y="5054254"/>
            <a:ext cx="1436154" cy="912114"/>
          </a:xfrm>
          <a:prstGeom prst="roundRect">
            <a:avLst>
              <a:gd name="adj" fmla="val 852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/>
              <a:t>Maxwell</a:t>
            </a:r>
          </a:p>
          <a:p>
            <a:pPr algn="just">
              <a:spcAft>
                <a:spcPts val="450"/>
              </a:spcAft>
            </a:pPr>
            <a:r>
              <a:rPr lang="en-US" sz="1500" b="1" cap="all" noProof="1"/>
              <a:t>equations</a:t>
            </a:r>
          </a:p>
        </p:txBody>
      </p:sp>
      <p:sp>
        <p:nvSpPr>
          <p:cNvPr id="13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1384436" y="4058312"/>
            <a:ext cx="1361300" cy="912114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Radio Patent</a:t>
            </a:r>
          </a:p>
        </p:txBody>
      </p:sp>
      <p:sp>
        <p:nvSpPr>
          <p:cNvPr id="14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2162176" y="5054255"/>
            <a:ext cx="1545923" cy="912114"/>
          </a:xfrm>
          <a:prstGeom prst="roundRect">
            <a:avLst>
              <a:gd name="adj" fmla="val 852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Commercial Network, Cellphone</a:t>
            </a:r>
            <a:endParaRPr lang="en-US" sz="675" noProof="1">
              <a:solidFill>
                <a:schemeClr val="tx1"/>
              </a:solidFill>
            </a:endParaRPr>
          </a:p>
        </p:txBody>
      </p:sp>
      <p:sp>
        <p:nvSpPr>
          <p:cNvPr id="15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3356052" y="4058312"/>
            <a:ext cx="1481445" cy="912114"/>
          </a:xfrm>
          <a:prstGeom prst="roundRect">
            <a:avLst>
              <a:gd name="adj" fmla="val 852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2G GSM, GPRS, EDGE</a:t>
            </a:r>
          </a:p>
        </p:txBody>
      </p:sp>
      <p:sp>
        <p:nvSpPr>
          <p:cNvPr id="16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4060145" y="5054255"/>
            <a:ext cx="1713346" cy="912114"/>
          </a:xfrm>
          <a:prstGeom prst="roundRect">
            <a:avLst>
              <a:gd name="adj" fmla="val 852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3G, Bluetooth, Wifi</a:t>
            </a:r>
          </a:p>
        </p:txBody>
      </p:sp>
      <p:sp>
        <p:nvSpPr>
          <p:cNvPr id="1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5292655" y="4058312"/>
            <a:ext cx="1688402" cy="912114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4G/LTE, LTE-A</a:t>
            </a:r>
          </a:p>
        </p:txBody>
      </p:sp>
      <p:sp>
        <p:nvSpPr>
          <p:cNvPr id="18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6430695" y="5054255"/>
            <a:ext cx="1017856" cy="912114"/>
          </a:xfrm>
          <a:prstGeom prst="roundRect">
            <a:avLst>
              <a:gd name="adj" fmla="val 852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noProof="1">
                <a:solidFill>
                  <a:schemeClr val="tx1"/>
                </a:solidFill>
              </a:rPr>
              <a:t>5G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>
            <a:cxnSpLocks/>
          </p:cNvCxnSpPr>
          <p:nvPr/>
        </p:nvCxnSpPr>
        <p:spPr>
          <a:xfrm>
            <a:off x="1042226" y="3425092"/>
            <a:ext cx="0" cy="162916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</p:cNvCxnSpPr>
          <p:nvPr/>
        </p:nvCxnSpPr>
        <p:spPr>
          <a:xfrm>
            <a:off x="2041642" y="3691792"/>
            <a:ext cx="0" cy="35852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</p:cNvCxnSpPr>
          <p:nvPr/>
        </p:nvCxnSpPr>
        <p:spPr>
          <a:xfrm>
            <a:off x="3050894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</p:cNvCxnSpPr>
          <p:nvPr/>
        </p:nvCxnSpPr>
        <p:spPr>
          <a:xfrm>
            <a:off x="7087900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</p:cNvCxnSpPr>
          <p:nvPr/>
        </p:nvCxnSpPr>
        <p:spPr>
          <a:xfrm>
            <a:off x="4060145" y="3691792"/>
            <a:ext cx="0" cy="358524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</p:cNvCxnSpPr>
          <p:nvPr/>
        </p:nvCxnSpPr>
        <p:spPr>
          <a:xfrm>
            <a:off x="6078649" y="3691792"/>
            <a:ext cx="0" cy="358524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age result for first cell ph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856" y="1971327"/>
            <a:ext cx="447799" cy="97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s://upload.wikimedia.org/wikipedia/commons/thumb/5/5d/GSMLogo.svg/2560px-GSMLogo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23" y="2363146"/>
            <a:ext cx="892077" cy="5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ge result for maxwell equati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39" y="2275850"/>
            <a:ext cx="724664" cy="6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thumb/3/36/Marconi%27s_first_radio_transmitter.jpg/800px-Marconi%27s_first_radio_transmitt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70" y="2085004"/>
            <a:ext cx="553036" cy="82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age result for 4g network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29" y="2337353"/>
            <a:ext cx="881018" cy="60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12374363" y="2685157"/>
            <a:ext cx="103732" cy="139847"/>
          </a:xfrm>
          <a:prstGeom prst="roundRect">
            <a:avLst>
              <a:gd name="adj" fmla="val 852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5G</a:t>
            </a:r>
          </a:p>
          <a:p>
            <a:pPr algn="just">
              <a:spcAft>
                <a:spcPts val="450"/>
              </a:spcAft>
            </a:pPr>
            <a:r>
              <a:rPr lang="en-US" sz="675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pic>
        <p:nvPicPr>
          <p:cNvPr id="1040" name="Picture 16" descr="mage result for 5g network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13" y="2349251"/>
            <a:ext cx="773272" cy="57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ge result for bluetoot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96" y="2146045"/>
            <a:ext cx="608384" cy="60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7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rgbClr val="808080"/>
                </a:solidFill>
              </a:rPr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>
                <a:solidFill>
                  <a:srgbClr val="808080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rgbClr val="808080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232"/>
            <a:ext cx="8229600" cy="865187"/>
          </a:xfrm>
        </p:spPr>
        <p:txBody>
          <a:bodyPr/>
          <a:lstStyle/>
          <a:p>
            <a:r>
              <a:rPr lang="en-US" dirty="0"/>
              <a:t>Why Wireless?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419"/>
            <a:ext cx="8229600" cy="4987925"/>
          </a:xfrm>
        </p:spPr>
        <p:txBody>
          <a:bodyPr/>
          <a:lstStyle/>
          <a:p>
            <a:r>
              <a:rPr lang="en-US" dirty="0"/>
              <a:t>Freedom from wires</a:t>
            </a:r>
          </a:p>
          <a:p>
            <a:pPr lvl="1"/>
            <a:r>
              <a:rPr lang="en-US" dirty="0"/>
              <a:t>No cost of installing the wires</a:t>
            </a:r>
          </a:p>
          <a:p>
            <a:pPr lvl="1"/>
            <a:r>
              <a:rPr lang="en-US" dirty="0"/>
              <a:t>Not deal with bunches of wires running around</a:t>
            </a:r>
          </a:p>
          <a:p>
            <a:r>
              <a:rPr lang="en-US" dirty="0"/>
              <a:t>Global coverage</a:t>
            </a:r>
          </a:p>
          <a:p>
            <a:pPr lvl="1"/>
            <a:r>
              <a:rPr lang="en-US" dirty="0"/>
              <a:t>where wired communication is not feasible or costly e.g. rural areas, battle field and outer space.</a:t>
            </a:r>
          </a:p>
          <a:p>
            <a:r>
              <a:rPr lang="en-US" dirty="0"/>
              <a:t>Stay Connected</a:t>
            </a:r>
          </a:p>
          <a:p>
            <a:pPr lvl="1"/>
            <a:r>
              <a:rPr lang="en-US" dirty="0"/>
              <a:t>Any where any time, even under mobility</a:t>
            </a:r>
          </a:p>
          <a:p>
            <a:r>
              <a:rPr lang="en-US" sz="2800" dirty="0"/>
              <a:t>Flexibility</a:t>
            </a:r>
          </a:p>
          <a:p>
            <a:pPr lvl="1"/>
            <a:r>
              <a:rPr lang="en-US" dirty="0"/>
              <a:t>Connect to multiple devices simultaneously</a:t>
            </a:r>
          </a:p>
          <a:p>
            <a:pPr marL="0" indent="0">
              <a:buNone/>
            </a:pPr>
            <a:r>
              <a:rPr lang="en-US" sz="28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25424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4114800"/>
          </a:xfrm>
        </p:spPr>
        <p:txBody>
          <a:bodyPr/>
          <a:lstStyle/>
          <a:p>
            <a:r>
              <a:rPr lang="en-US" dirty="0"/>
              <a:t>Transmitting voice and data using electromagnetic waves in open space</a:t>
            </a:r>
          </a:p>
          <a:p>
            <a:r>
              <a:rPr lang="en-US" dirty="0"/>
              <a:t>Electromagnetic waves </a:t>
            </a:r>
          </a:p>
          <a:p>
            <a:pPr lvl="2"/>
            <a:r>
              <a:rPr lang="en-US" sz="2400" dirty="0"/>
              <a:t>Travel at speed of light (c = 3x10</a:t>
            </a:r>
            <a:r>
              <a:rPr lang="en-US" sz="2400" baseline="30000" dirty="0"/>
              <a:t>8</a:t>
            </a:r>
            <a:r>
              <a:rPr lang="en-US" sz="2400" dirty="0"/>
              <a:t> m/s)</a:t>
            </a:r>
          </a:p>
          <a:p>
            <a:pPr lvl="2"/>
            <a:r>
              <a:rPr lang="en-US" sz="2400" dirty="0"/>
              <a:t>Has a frequency (f)  and wavelength (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)</a:t>
            </a:r>
          </a:p>
          <a:p>
            <a:pPr lvl="4"/>
            <a:r>
              <a:rPr lang="en-US" sz="2400" dirty="0"/>
              <a:t>c = f x 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 </a:t>
            </a:r>
          </a:p>
          <a:p>
            <a:pPr marL="914400" lvl="2" indent="0">
              <a:buNone/>
            </a:pPr>
            <a:endParaRPr lang="en-US" dirty="0"/>
          </a:p>
          <a:p>
            <a:pPr lvl="4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4529"/>
            <a:ext cx="8229600" cy="1139825"/>
          </a:xfrm>
        </p:spPr>
        <p:txBody>
          <a:bodyPr/>
          <a:lstStyle/>
          <a:p>
            <a:r>
              <a:rPr lang="en-US" dirty="0"/>
              <a:t>What is Wireless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472252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13792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n-lt"/>
                <a:cs typeface="+mj-cs"/>
              </a:rPr>
              <a:t>Wireless Link Characteristics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5197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400" dirty="0"/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decreased signal strength: </a:t>
            </a:r>
            <a:r>
              <a:rPr lang="en-US" dirty="0"/>
              <a:t>radio signal attenuates (lose signal strength) as it propagates through matter (path loss)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will attenuate FASTER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also don’t penetrate objects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interference from other sources: </a:t>
            </a:r>
            <a:r>
              <a:rPr lang="en-US" dirty="0"/>
              <a:t>standardized wireless frequencies shared by other devices (e.g., phone); devices (motors) interfere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multipath propagation: </a:t>
            </a:r>
            <a:r>
              <a:rPr lang="en-US" dirty="0"/>
              <a:t>radio signal reflects off objects/ground, reaching destination at slightly different times</a:t>
            </a:r>
          </a:p>
          <a:p>
            <a:pPr lvl="1"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/>
              <a:t>…. make communication across (even a point to point) wireless link much more </a:t>
            </a:r>
            <a:r>
              <a:rPr lang="ja-JP" altLang="en-US" sz="2400" dirty="0"/>
              <a:t>“</a:t>
            </a:r>
            <a:r>
              <a:rPr lang="en-US" sz="2400" dirty="0"/>
              <a:t>difficult</a:t>
            </a:r>
            <a:r>
              <a:rPr lang="ja-JP" altLang="en-US" sz="2400" dirty="0"/>
              <a:t>”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7918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en-US" dirty="0"/>
              <a:t>Electromagnetic Spectrum</a:t>
            </a: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838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1295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</a:t>
            </a:r>
            <a:endParaRPr lang="en-US" b="0"/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1981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0</a:t>
            </a:r>
            <a:endParaRPr lang="en-US" b="0"/>
          </a:p>
        </p:txBody>
      </p: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2667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-2</a:t>
            </a:r>
            <a:endParaRPr lang="en-US" b="0"/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3352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-4</a:t>
            </a:r>
            <a:endParaRPr lang="en-US" b="0"/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4038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-6</a:t>
            </a:r>
            <a:endParaRPr lang="en-US" b="0"/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4724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-8</a:t>
            </a:r>
            <a:endParaRPr lang="en-US" b="0"/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5410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-10</a:t>
            </a:r>
            <a:endParaRPr lang="en-US" b="0"/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6096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-12</a:t>
            </a:r>
            <a:endParaRPr lang="en-US" b="0"/>
          </a:p>
        </p:txBody>
      </p:sp>
      <p:sp>
        <p:nvSpPr>
          <p:cNvPr id="65564" name="Rectangle 28"/>
          <p:cNvSpPr>
            <a:spLocks noChangeArrowheads="1"/>
          </p:cNvSpPr>
          <p:nvPr/>
        </p:nvSpPr>
        <p:spPr bwMode="auto">
          <a:xfrm>
            <a:off x="6781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-14</a:t>
            </a:r>
            <a:endParaRPr lang="en-US" b="0"/>
          </a:p>
        </p:txBody>
      </p:sp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7467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-16</a:t>
            </a:r>
            <a:endParaRPr lang="en-US" b="0"/>
          </a:p>
        </p:txBody>
      </p:sp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609600" y="39890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67" name="Rectangle 31"/>
          <p:cNvSpPr>
            <a:spLocks noChangeArrowheads="1"/>
          </p:cNvSpPr>
          <p:nvPr/>
        </p:nvSpPr>
        <p:spPr bwMode="auto">
          <a:xfrm>
            <a:off x="1295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6</a:t>
            </a:r>
            <a:endParaRPr lang="en-US" b="0"/>
          </a:p>
        </p:txBody>
      </p:sp>
      <p:sp>
        <p:nvSpPr>
          <p:cNvPr id="65568" name="Rectangle 32"/>
          <p:cNvSpPr>
            <a:spLocks noChangeArrowheads="1"/>
          </p:cNvSpPr>
          <p:nvPr/>
        </p:nvSpPr>
        <p:spPr bwMode="auto">
          <a:xfrm>
            <a:off x="1981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8</a:t>
            </a:r>
            <a:endParaRPr lang="en-US" b="0"/>
          </a:p>
        </p:txBody>
      </p:sp>
      <p:sp>
        <p:nvSpPr>
          <p:cNvPr id="65569" name="Rectangle 33"/>
          <p:cNvSpPr>
            <a:spLocks noChangeArrowheads="1"/>
          </p:cNvSpPr>
          <p:nvPr/>
        </p:nvSpPr>
        <p:spPr bwMode="auto">
          <a:xfrm>
            <a:off x="2667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10</a:t>
            </a:r>
            <a:endParaRPr lang="en-US" b="0"/>
          </a:p>
        </p:txBody>
      </p:sp>
      <p:sp>
        <p:nvSpPr>
          <p:cNvPr id="65570" name="Rectangle 34"/>
          <p:cNvSpPr>
            <a:spLocks noChangeArrowheads="1"/>
          </p:cNvSpPr>
          <p:nvPr/>
        </p:nvSpPr>
        <p:spPr bwMode="auto">
          <a:xfrm>
            <a:off x="3352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12</a:t>
            </a:r>
            <a:endParaRPr lang="en-US" b="0"/>
          </a:p>
        </p:txBody>
      </p:sp>
      <p:sp>
        <p:nvSpPr>
          <p:cNvPr id="65571" name="Rectangle 35"/>
          <p:cNvSpPr>
            <a:spLocks noChangeArrowheads="1"/>
          </p:cNvSpPr>
          <p:nvPr/>
        </p:nvSpPr>
        <p:spPr bwMode="auto">
          <a:xfrm>
            <a:off x="4038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14</a:t>
            </a:r>
            <a:endParaRPr lang="en-US" b="0"/>
          </a:p>
        </p:txBody>
      </p:sp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4724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16</a:t>
            </a:r>
            <a:endParaRPr lang="en-US" b="0"/>
          </a:p>
        </p:txBody>
      </p:sp>
      <p:sp>
        <p:nvSpPr>
          <p:cNvPr id="65573" name="Rectangle 37"/>
          <p:cNvSpPr>
            <a:spLocks noChangeArrowheads="1"/>
          </p:cNvSpPr>
          <p:nvPr/>
        </p:nvSpPr>
        <p:spPr bwMode="auto">
          <a:xfrm>
            <a:off x="5410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18</a:t>
            </a:r>
            <a:endParaRPr lang="en-US" b="0"/>
          </a:p>
        </p:txBody>
      </p:sp>
      <p:sp>
        <p:nvSpPr>
          <p:cNvPr id="65574" name="Rectangle 38"/>
          <p:cNvSpPr>
            <a:spLocks noChangeArrowheads="1"/>
          </p:cNvSpPr>
          <p:nvPr/>
        </p:nvSpPr>
        <p:spPr bwMode="auto">
          <a:xfrm>
            <a:off x="6096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20</a:t>
            </a:r>
            <a:endParaRPr lang="en-US" b="0"/>
          </a:p>
        </p:txBody>
      </p:sp>
      <p:sp>
        <p:nvSpPr>
          <p:cNvPr id="65575" name="Rectangle 39"/>
          <p:cNvSpPr>
            <a:spLocks noChangeArrowheads="1"/>
          </p:cNvSpPr>
          <p:nvPr/>
        </p:nvSpPr>
        <p:spPr bwMode="auto">
          <a:xfrm>
            <a:off x="6781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22</a:t>
            </a:r>
            <a:endParaRPr lang="en-US" b="0"/>
          </a:p>
        </p:txBody>
      </p:sp>
      <p:sp>
        <p:nvSpPr>
          <p:cNvPr id="65576" name="Rectangle 40"/>
          <p:cNvSpPr>
            <a:spLocks noChangeArrowheads="1"/>
          </p:cNvSpPr>
          <p:nvPr/>
        </p:nvSpPr>
        <p:spPr bwMode="auto">
          <a:xfrm>
            <a:off x="7467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24</a:t>
            </a:r>
            <a:endParaRPr lang="en-US" b="0"/>
          </a:p>
        </p:txBody>
      </p:sp>
      <p:sp>
        <p:nvSpPr>
          <p:cNvPr id="65578" name="Rectangle 42"/>
          <p:cNvSpPr>
            <a:spLocks noChangeArrowheads="1"/>
          </p:cNvSpPr>
          <p:nvPr/>
        </p:nvSpPr>
        <p:spPr bwMode="auto">
          <a:xfrm>
            <a:off x="3733800" y="2769840"/>
            <a:ext cx="6096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IR</a:t>
            </a:r>
          </a:p>
        </p:txBody>
      </p:sp>
      <p:sp>
        <p:nvSpPr>
          <p:cNvPr id="65579" name="Rectangle 43"/>
          <p:cNvSpPr>
            <a:spLocks noChangeArrowheads="1"/>
          </p:cNvSpPr>
          <p:nvPr/>
        </p:nvSpPr>
        <p:spPr bwMode="auto">
          <a:xfrm>
            <a:off x="4343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80" name="Rectangle 44"/>
          <p:cNvSpPr>
            <a:spLocks noChangeArrowheads="1"/>
          </p:cNvSpPr>
          <p:nvPr/>
        </p:nvSpPr>
        <p:spPr bwMode="auto">
          <a:xfrm>
            <a:off x="4724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UV</a:t>
            </a:r>
          </a:p>
        </p:txBody>
      </p:sp>
      <p:sp>
        <p:nvSpPr>
          <p:cNvPr id="65581" name="Rectangle 45"/>
          <p:cNvSpPr>
            <a:spLocks noChangeArrowheads="1"/>
          </p:cNvSpPr>
          <p:nvPr/>
        </p:nvSpPr>
        <p:spPr bwMode="auto">
          <a:xfrm>
            <a:off x="5105400" y="2769840"/>
            <a:ext cx="19812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X-Rays</a:t>
            </a:r>
          </a:p>
        </p:txBody>
      </p:sp>
      <p:sp>
        <p:nvSpPr>
          <p:cNvPr id="65582" name="Rectangle 46"/>
          <p:cNvSpPr>
            <a:spLocks noChangeArrowheads="1"/>
          </p:cNvSpPr>
          <p:nvPr/>
        </p:nvSpPr>
        <p:spPr bwMode="auto">
          <a:xfrm>
            <a:off x="7086600" y="2769840"/>
            <a:ext cx="10668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Cosmic </a:t>
            </a:r>
          </a:p>
          <a:p>
            <a:pPr algn="ctr"/>
            <a:r>
              <a:rPr lang="en-US"/>
              <a:t>Rays</a:t>
            </a:r>
          </a:p>
        </p:txBody>
      </p:sp>
      <p:sp>
        <p:nvSpPr>
          <p:cNvPr id="65583" name="Rectangle 47"/>
          <p:cNvSpPr>
            <a:spLocks noChangeArrowheads="1"/>
          </p:cNvSpPr>
          <p:nvPr/>
        </p:nvSpPr>
        <p:spPr bwMode="auto">
          <a:xfrm>
            <a:off x="1600200" y="2769840"/>
            <a:ext cx="1447800" cy="12954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Radio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Spectrum</a:t>
            </a:r>
          </a:p>
        </p:txBody>
      </p:sp>
      <p:sp>
        <p:nvSpPr>
          <p:cNvPr id="65585" name="Line 49"/>
          <p:cNvSpPr>
            <a:spLocks noChangeShapeType="1"/>
          </p:cNvSpPr>
          <p:nvPr/>
        </p:nvSpPr>
        <p:spPr bwMode="auto">
          <a:xfrm flipH="1">
            <a:off x="3810000" y="406524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6" name="Line 50"/>
          <p:cNvSpPr>
            <a:spLocks noChangeShapeType="1"/>
          </p:cNvSpPr>
          <p:nvPr/>
        </p:nvSpPr>
        <p:spPr bwMode="auto">
          <a:xfrm>
            <a:off x="4724400" y="406524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8" name="Text Box 52"/>
          <p:cNvSpPr txBox="1">
            <a:spLocks noChangeArrowheads="1"/>
          </p:cNvSpPr>
          <p:nvPr/>
        </p:nvSpPr>
        <p:spPr bwMode="auto">
          <a:xfrm>
            <a:off x="1676400" y="482724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65589" name="Text Box 53"/>
          <p:cNvSpPr txBox="1">
            <a:spLocks noChangeArrowheads="1"/>
          </p:cNvSpPr>
          <p:nvPr/>
        </p:nvSpPr>
        <p:spPr bwMode="auto">
          <a:xfrm>
            <a:off x="6610350" y="1402606"/>
            <a:ext cx="15568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/>
              <a:t>3</a:t>
            </a:r>
            <a:r>
              <a:rPr lang="en-US" sz="1400" b="0" dirty="0"/>
              <a:t>MHz     ==100m</a:t>
            </a:r>
            <a:br>
              <a:rPr lang="en-US" sz="1400" b="0" dirty="0"/>
            </a:br>
            <a:r>
              <a:rPr lang="en-US" sz="1400" b="0" dirty="0"/>
              <a:t>300MHz ==1m </a:t>
            </a:r>
          </a:p>
          <a:p>
            <a:r>
              <a:rPr lang="en-US" sz="1400" dirty="0"/>
              <a:t>3</a:t>
            </a:r>
            <a:r>
              <a:rPr lang="en-US" sz="1400" b="0" dirty="0"/>
              <a:t>0GHz   ==1cm</a:t>
            </a:r>
          </a:p>
        </p:txBody>
      </p:sp>
      <p:sp>
        <p:nvSpPr>
          <p:cNvPr id="65590" name="Text Box 54"/>
          <p:cNvSpPr txBox="1">
            <a:spLocks noChangeArrowheads="1"/>
          </p:cNvSpPr>
          <p:nvPr/>
        </p:nvSpPr>
        <p:spPr bwMode="auto">
          <a:xfrm>
            <a:off x="5105400" y="528444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 sz="1400" b="0"/>
          </a:p>
        </p:txBody>
      </p:sp>
      <p:sp>
        <p:nvSpPr>
          <p:cNvPr id="65592" name="Text Box 56"/>
          <p:cNvSpPr txBox="1">
            <a:spLocks noChangeArrowheads="1"/>
          </p:cNvSpPr>
          <p:nvPr/>
        </p:nvSpPr>
        <p:spPr bwMode="auto">
          <a:xfrm>
            <a:off x="657225" y="4725144"/>
            <a:ext cx="28956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0" dirty="0"/>
              <a:t>&lt; 30 KHz                 VLF</a:t>
            </a:r>
            <a:br>
              <a:rPr lang="en-US" sz="1400" b="0" dirty="0"/>
            </a:br>
            <a:r>
              <a:rPr lang="en-US" sz="1400" b="0" dirty="0"/>
              <a:t>30-300KHz              LF  </a:t>
            </a:r>
          </a:p>
          <a:p>
            <a:r>
              <a:rPr lang="en-US" sz="1400" b="0" dirty="0"/>
              <a:t>300KHz – 3MHz      MF</a:t>
            </a:r>
            <a:br>
              <a:rPr lang="en-US" sz="1400" b="0" dirty="0"/>
            </a:br>
            <a:r>
              <a:rPr lang="en-US" sz="1400" b="0" dirty="0"/>
              <a:t>3 MHz – 30MHz      HF </a:t>
            </a:r>
            <a:br>
              <a:rPr lang="en-US" sz="1400" b="0" dirty="0"/>
            </a:br>
            <a:r>
              <a:rPr lang="en-US" sz="1400" b="0" dirty="0"/>
              <a:t>30MHz – 300MHz   VHF</a:t>
            </a:r>
          </a:p>
          <a:p>
            <a:r>
              <a:rPr lang="en-US" sz="1400" b="0" dirty="0"/>
              <a:t>300 MHz – 3GHz    UHF</a:t>
            </a:r>
          </a:p>
          <a:p>
            <a:r>
              <a:rPr lang="en-US" sz="1400" b="0" dirty="0"/>
              <a:t>3-30GHz                 SHF</a:t>
            </a:r>
          </a:p>
          <a:p>
            <a:r>
              <a:rPr lang="en-US" sz="1400" b="0" dirty="0"/>
              <a:t>&gt; 30 GHz                EHF</a:t>
            </a:r>
          </a:p>
          <a:p>
            <a:endParaRPr lang="en-US" sz="1400" b="0" dirty="0"/>
          </a:p>
        </p:txBody>
      </p:sp>
      <p:sp>
        <p:nvSpPr>
          <p:cNvPr id="65594" name="Rectangle 58"/>
          <p:cNvSpPr>
            <a:spLocks noChangeArrowheads="1"/>
          </p:cNvSpPr>
          <p:nvPr/>
        </p:nvSpPr>
        <p:spPr bwMode="auto">
          <a:xfrm>
            <a:off x="3048000" y="2769840"/>
            <a:ext cx="6858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Micro</a:t>
            </a:r>
            <a:br>
              <a:rPr lang="en-US"/>
            </a:br>
            <a:r>
              <a:rPr lang="en-US"/>
              <a:t>wave</a:t>
            </a:r>
          </a:p>
        </p:txBody>
      </p:sp>
      <p:sp>
        <p:nvSpPr>
          <p:cNvPr id="65595" name="Rectangle 59"/>
          <p:cNvSpPr>
            <a:spLocks noChangeArrowheads="1"/>
          </p:cNvSpPr>
          <p:nvPr/>
        </p:nvSpPr>
        <p:spPr bwMode="auto">
          <a:xfrm>
            <a:off x="914400" y="2769840"/>
            <a:ext cx="685800" cy="1295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8" name="Rectangle 62"/>
          <p:cNvSpPr>
            <a:spLocks noChangeArrowheads="1"/>
          </p:cNvSpPr>
          <p:nvPr/>
        </p:nvSpPr>
        <p:spPr bwMode="auto">
          <a:xfrm>
            <a:off x="3810000" y="4674840"/>
            <a:ext cx="2286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9" name="Rectangle 63"/>
          <p:cNvSpPr>
            <a:spLocks noChangeArrowheads="1"/>
          </p:cNvSpPr>
          <p:nvPr/>
        </p:nvSpPr>
        <p:spPr bwMode="auto">
          <a:xfrm>
            <a:off x="4038600" y="4674840"/>
            <a:ext cx="2286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0" name="Rectangle 64"/>
          <p:cNvSpPr>
            <a:spLocks noChangeArrowheads="1"/>
          </p:cNvSpPr>
          <p:nvPr/>
        </p:nvSpPr>
        <p:spPr bwMode="auto">
          <a:xfrm>
            <a:off x="4267200" y="467484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1" name="Rectangle 65"/>
          <p:cNvSpPr>
            <a:spLocks noChangeArrowheads="1"/>
          </p:cNvSpPr>
          <p:nvPr/>
        </p:nvSpPr>
        <p:spPr bwMode="auto">
          <a:xfrm>
            <a:off x="4495800" y="4674840"/>
            <a:ext cx="2286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2" name="Rectangle 66"/>
          <p:cNvSpPr>
            <a:spLocks noChangeArrowheads="1"/>
          </p:cNvSpPr>
          <p:nvPr/>
        </p:nvSpPr>
        <p:spPr bwMode="auto">
          <a:xfrm>
            <a:off x="4724400" y="4674840"/>
            <a:ext cx="228600" cy="457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3" name="Rectangle 67"/>
          <p:cNvSpPr>
            <a:spLocks noChangeArrowheads="1"/>
          </p:cNvSpPr>
          <p:nvPr/>
        </p:nvSpPr>
        <p:spPr bwMode="auto">
          <a:xfrm>
            <a:off x="4953000" y="4674840"/>
            <a:ext cx="228600" cy="457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4" name="Rectangle 68"/>
          <p:cNvSpPr>
            <a:spLocks noChangeArrowheads="1"/>
          </p:cNvSpPr>
          <p:nvPr/>
        </p:nvSpPr>
        <p:spPr bwMode="auto">
          <a:xfrm>
            <a:off x="5181600" y="4674840"/>
            <a:ext cx="228600" cy="4572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5" name="Text Box 69"/>
          <p:cNvSpPr txBox="1">
            <a:spLocks noChangeArrowheads="1"/>
          </p:cNvSpPr>
          <p:nvPr/>
        </p:nvSpPr>
        <p:spPr bwMode="auto">
          <a:xfrm>
            <a:off x="3962400" y="5132040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Visible light</a:t>
            </a:r>
          </a:p>
        </p:txBody>
      </p:sp>
    </p:spTree>
    <p:extLst>
      <p:ext uri="{BB962C8B-B14F-4D97-AF65-F5344CB8AC3E}">
        <p14:creationId xmlns:p14="http://schemas.microsoft.com/office/powerpoint/2010/main" val="821862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/>
              <a:t>Bottom-down approach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 of radio transmission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4099712"/>
            <a:ext cx="8218487" cy="2641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628800"/>
            <a:ext cx="84352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/>
              <a:t>Information (e.g. sound) is converted by a transducer (e.g. a microphone) to an electrical signal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This signal is used to modulate a radio wave sent from a transmitter.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A receiver intercepts the radio wave and extracts the information-bearing electronic signal, which is converted back using another transducer such as a speaker.</a:t>
            </a:r>
          </a:p>
        </p:txBody>
      </p:sp>
    </p:spTree>
    <p:extLst>
      <p:ext uri="{BB962C8B-B14F-4D97-AF65-F5344CB8AC3E}">
        <p14:creationId xmlns:p14="http://schemas.microsoft.com/office/powerpoint/2010/main" val="201354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What is modulation?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0010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 Modulation = Adding information to a carrier signal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graphicFrame>
        <p:nvGraphicFramePr>
          <p:cNvPr id="2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824645"/>
              </p:ext>
            </p:extLst>
          </p:nvPr>
        </p:nvGraphicFramePr>
        <p:xfrm>
          <a:off x="1547664" y="2852936"/>
          <a:ext cx="5971429" cy="3543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71429" imgH="3543795" progId="PBrush">
                  <p:embed/>
                </p:oleObj>
              </mc:Choice>
              <mc:Fallback>
                <p:oleObj name="Bitmap Image" r:id="rId2" imgW="5971429" imgH="35437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852936"/>
                        <a:ext cx="5971429" cy="3543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3769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1B24929-65DB-A040-ACCE-AEA141B42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/>
              <a:t>Modulation Process</a:t>
            </a:r>
            <a:endParaRPr lang="en-GB" altLang="en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EA15481-EAA6-0A4A-827E-2F4AA20D4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760" y="3604667"/>
            <a:ext cx="8892480" cy="2835275"/>
          </a:xfrm>
        </p:spPr>
        <p:txBody>
          <a:bodyPr/>
          <a:lstStyle/>
          <a:p>
            <a:r>
              <a:rPr lang="en-GB" altLang="en-NO" sz="2800" dirty="0"/>
              <a:t>Modulation implies varying one or more characteristics (modulation parameters a</a:t>
            </a:r>
            <a:r>
              <a:rPr lang="en-GB" altLang="en-NO" sz="2800" baseline="-25000" dirty="0"/>
              <a:t>1</a:t>
            </a:r>
            <a:r>
              <a:rPr lang="en-GB" altLang="en-NO" sz="2800" dirty="0"/>
              <a:t>, a</a:t>
            </a:r>
            <a:r>
              <a:rPr lang="en-GB" altLang="en-NO" sz="2800" baseline="-25000" dirty="0"/>
              <a:t>2</a:t>
            </a:r>
            <a:r>
              <a:rPr lang="en-GB" altLang="en-NO" sz="2800" dirty="0"/>
              <a:t>, … a</a:t>
            </a:r>
            <a:r>
              <a:rPr lang="en-GB" altLang="en-NO" sz="2800" baseline="-25000" dirty="0"/>
              <a:t>n</a:t>
            </a:r>
            <a:r>
              <a:rPr lang="en-GB" altLang="en-NO" sz="2800" dirty="0"/>
              <a:t>) of a carrier </a:t>
            </a:r>
            <a:r>
              <a:rPr lang="en-GB" altLang="en-NO" sz="2800" i="1" dirty="0"/>
              <a:t>f </a:t>
            </a:r>
            <a:r>
              <a:rPr lang="en-GB" altLang="en-NO" sz="2800" dirty="0"/>
              <a:t>in accordance with the information-bearing (modulating) baseband signal. </a:t>
            </a:r>
          </a:p>
          <a:p>
            <a:r>
              <a:rPr lang="en-US" altLang="en-NO" sz="2800" dirty="0"/>
              <a:t>Sinusoidal waves, pulse train, square wave, etc. can be used as carriers</a:t>
            </a:r>
            <a:endParaRPr lang="en-GB" altLang="en-NO" sz="2800" dirty="0"/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C816FFAE-2806-F24E-94CA-566439D2F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1719263"/>
          <a:ext cx="5221288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632600" imgH="16090900" progId="Equation.DSMT4">
                  <p:embed/>
                </p:oleObj>
              </mc:Choice>
              <mc:Fallback>
                <p:oleObj name="Equation" r:id="rId2" imgW="57632600" imgH="16090900" progId="Equation.DSMT4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C816FFAE-2806-F24E-94CA-566439D2F6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19263"/>
                        <a:ext cx="5221288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Signal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5473" r="5473"/>
          <a:stretch>
            <a:fillRect/>
          </a:stretch>
        </p:blipFill>
        <p:spPr>
          <a:xfrm>
            <a:off x="1907704" y="3861048"/>
            <a:ext cx="4622905" cy="2314575"/>
          </a:xfrm>
        </p:spPr>
      </p:pic>
      <p:pic>
        <p:nvPicPr>
          <p:cNvPr id="7" name="Picture 6" descr="Screen Shot 2016-05-02 at 19.31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04864"/>
            <a:ext cx="4552950" cy="1362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600" y="2204864"/>
            <a:ext cx="1781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Carrier signal: </a:t>
            </a:r>
          </a:p>
        </p:txBody>
      </p:sp>
    </p:spTree>
    <p:extLst>
      <p:ext uri="{BB962C8B-B14F-4D97-AF65-F5344CB8AC3E}">
        <p14:creationId xmlns:p14="http://schemas.microsoft.com/office/powerpoint/2010/main" val="1993164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Types of Modulation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sz="2400" u="sng" cap="all" dirty="0" err="1"/>
              <a:t>Analog</a:t>
            </a:r>
            <a:r>
              <a:rPr lang="en-IN" sz="2400" u="sng" cap="all" dirty="0"/>
              <a:t> Modulation</a:t>
            </a:r>
            <a:r>
              <a:rPr lang="en-IN" sz="2400" dirty="0"/>
              <a:t>:  If the variation in the parameter of the carrier is continuous in accordance to the input </a:t>
            </a:r>
            <a:r>
              <a:rPr lang="en-IN" sz="2400" dirty="0" err="1"/>
              <a:t>analog</a:t>
            </a:r>
            <a:r>
              <a:rPr lang="en-IN" sz="2400" dirty="0"/>
              <a:t> signal the modulation technique is termed as </a:t>
            </a:r>
            <a:r>
              <a:rPr lang="en-IN" sz="2400" dirty="0" err="1"/>
              <a:t>analog</a:t>
            </a:r>
            <a:r>
              <a:rPr lang="en-IN" sz="2400" dirty="0"/>
              <a:t> modulation scheme</a:t>
            </a:r>
          </a:p>
          <a:p>
            <a:endParaRPr lang="en-IN" sz="2400" dirty="0"/>
          </a:p>
          <a:p>
            <a:r>
              <a:rPr lang="en-IN" sz="2400" u="sng" dirty="0"/>
              <a:t> </a:t>
            </a:r>
            <a:r>
              <a:rPr lang="en-IN" sz="2400" u="sng" cap="all" dirty="0"/>
              <a:t>Digital Modulation</a:t>
            </a:r>
            <a:r>
              <a:rPr lang="en-IN" sz="2400" dirty="0"/>
              <a:t>:  If the variation in the parameter of the carrier is discrete then it is termed as digital modulation technique </a:t>
            </a:r>
          </a:p>
        </p:txBody>
      </p:sp>
    </p:spTree>
    <p:extLst>
      <p:ext uri="{BB962C8B-B14F-4D97-AF65-F5344CB8AC3E}">
        <p14:creationId xmlns:p14="http://schemas.microsoft.com/office/powerpoint/2010/main" val="53010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ANALOG MODULATION</a:t>
            </a:r>
            <a:endParaRPr lang="en-IN" sz="3600" dirty="0">
              <a:latin typeface="Arial Rounded MT Bold" pitchFamily="34" charset="0"/>
            </a:endParaRPr>
          </a:p>
        </p:txBody>
      </p:sp>
      <p:pic>
        <p:nvPicPr>
          <p:cNvPr id="3" name="Picture 4" descr="D:\Forest\didactic\2009-2010\Retele dinamice\AMFM-modul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132856"/>
            <a:ext cx="4495800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24128" y="3501008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Amplitude Modulation: </a:t>
            </a:r>
            <a:r>
              <a:rPr lang="en-US" dirty="0"/>
              <a:t>Signal shapes the amplitude of the carrier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4653136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Frequency Modulation: </a:t>
            </a:r>
            <a:r>
              <a:rPr lang="en-US" dirty="0"/>
              <a:t>Signal shapes the frequency of the carrier</a:t>
            </a:r>
          </a:p>
        </p:txBody>
      </p:sp>
    </p:spTree>
    <p:extLst>
      <p:ext uri="{BB962C8B-B14F-4D97-AF65-F5344CB8AC3E}">
        <p14:creationId xmlns:p14="http://schemas.microsoft.com/office/powerpoint/2010/main" val="367233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6963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1310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BPSK Representation</a:t>
            </a:r>
            <a:endParaRPr lang="en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FD72C2-F3E6-7E4F-962F-1071B28DF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0757" y="1967577"/>
            <a:ext cx="4089400" cy="4013200"/>
          </a:xfrm>
          <a:prstGeom prst="rect">
            <a:avLst/>
          </a:prstGeom>
        </p:spPr>
      </p:pic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9ABC3EF6-4189-A243-8EE0-03E49F7F7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59" y="2862897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3CABDC00-B01B-B540-B25A-7ECC2BFFD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112" y="4396422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21" name="Text Box 24">
            <a:extLst>
              <a:ext uri="{FF2B5EF4-FFF2-40B4-BE49-F238E27FC236}">
                <a16:creationId xmlns:a16="http://schemas.microsoft.com/office/drawing/2014/main" id="{AA1B0D64-238E-9144-88CB-EC4AE81EC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949" y="3220114"/>
            <a:ext cx="13660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0</a:t>
            </a:r>
            <a:r>
              <a:rPr lang="en-US" altLang="en-NO" dirty="0">
                <a:sym typeface="Symbol" pitchFamily="2" charset="2"/>
              </a:rPr>
              <a:t>} 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799DA90-474A-C94D-B049-ADD927B29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89" y="3168486"/>
            <a:ext cx="13644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</a:t>
            </a:r>
            <a:r>
              <a:rPr lang="en-US" altLang="en-NO" dirty="0">
                <a:sym typeface="Symbol" pitchFamily="2" charset="2"/>
              </a:rPr>
              <a:t>} </a:t>
            </a:r>
          </a:p>
        </p:txBody>
      </p:sp>
    </p:spTree>
    <p:extLst>
      <p:ext uri="{BB962C8B-B14F-4D97-AF65-F5344CB8AC3E}">
        <p14:creationId xmlns:p14="http://schemas.microsoft.com/office/powerpoint/2010/main" val="215740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Constellation Diagram</a:t>
            </a:r>
            <a:endParaRPr lang="en-NO" dirty="0"/>
          </a:p>
        </p:txBody>
      </p:sp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EB9B11BE-4A7A-4C45-B34A-16EA9AE0A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298" y="1981200"/>
            <a:ext cx="43985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NO" kern="0" dirty="0"/>
              <a:t> = </a:t>
            </a:r>
            <a:r>
              <a:rPr lang="en-US" altLang="en-NO" sz="2400" kern="0" dirty="0"/>
              <a:t>graphical representation of the complex envelope of each possible symbol state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x-axis represents the in-phase component and the y-axis the quadrature component of the complex envelope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distance between signals on a constellation diagram relates to how different the modulation waveforms are and how easily a receiver can differentiate between them.   </a:t>
            </a:r>
            <a:endParaRPr lang="en-GB" altLang="en-NO" sz="2000" kern="0" dirty="0"/>
          </a:p>
        </p:txBody>
      </p:sp>
    </p:spTree>
    <p:extLst>
      <p:ext uri="{BB962C8B-B14F-4D97-AF65-F5344CB8AC3E}">
        <p14:creationId xmlns:p14="http://schemas.microsoft.com/office/powerpoint/2010/main" val="3491604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6E1E49B-8C05-844F-AEC8-ED330828A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QPSK Constellation Diagram</a:t>
            </a:r>
            <a:endParaRPr lang="en-GB" altLang="en-NO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245B102-DF01-2945-97B2-50E38FA13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273675"/>
            <a:ext cx="8001000" cy="822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(QPSK) can be interpreted as two independent BPSK systems (one on the I-channel and one on Q) </a:t>
            </a:r>
          </a:p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has twice the bandwidth efficiency of BPSK since 2 bits are transmitted in a single modulation symbol </a:t>
            </a:r>
            <a:endParaRPr lang="en-GB" altLang="en-NO" sz="2000" dirty="0"/>
          </a:p>
        </p:txBody>
      </p:sp>
      <p:sp>
        <p:nvSpPr>
          <p:cNvPr id="47108" name="Line 4">
            <a:extLst>
              <a:ext uri="{FF2B5EF4-FFF2-40B4-BE49-F238E27FC236}">
                <a16:creationId xmlns:a16="http://schemas.microsoft.com/office/drawing/2014/main" id="{F81D5135-906A-9049-9863-C8C62BAAE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17192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09" name="Line 5">
            <a:extLst>
              <a:ext uri="{FF2B5EF4-FFF2-40B4-BE49-F238E27FC236}">
                <a16:creationId xmlns:a16="http://schemas.microsoft.com/office/drawing/2014/main" id="{1CD36DFE-2A1D-0648-96EB-5A49D406D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0938" y="3022600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grpSp>
        <p:nvGrpSpPr>
          <p:cNvPr id="47119" name="Group 15">
            <a:extLst>
              <a:ext uri="{FF2B5EF4-FFF2-40B4-BE49-F238E27FC236}">
                <a16:creationId xmlns:a16="http://schemas.microsoft.com/office/drawing/2014/main" id="{C45EB7E7-1B12-154D-8B8F-2C0367497F90}"/>
              </a:ext>
            </a:extLst>
          </p:cNvPr>
          <p:cNvGrpSpPr>
            <a:grpSpLocks/>
          </p:cNvGrpSpPr>
          <p:nvPr/>
        </p:nvGrpSpPr>
        <p:grpSpPr bwMode="auto">
          <a:xfrm>
            <a:off x="1511300" y="2124075"/>
            <a:ext cx="1800225" cy="1800225"/>
            <a:chOff x="952" y="1338"/>
            <a:chExt cx="1134" cy="1134"/>
          </a:xfrm>
        </p:grpSpPr>
        <p:sp>
          <p:nvSpPr>
            <p:cNvPr id="47110" name="Oval 6">
              <a:extLst>
                <a:ext uri="{FF2B5EF4-FFF2-40B4-BE49-F238E27FC236}">
                  <a16:creationId xmlns:a16="http://schemas.microsoft.com/office/drawing/2014/main" id="{F18D8BB4-3DA8-2C4E-ABD0-89F074802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5" name="Oval 11">
              <a:extLst>
                <a:ext uri="{FF2B5EF4-FFF2-40B4-BE49-F238E27FC236}">
                  <a16:creationId xmlns:a16="http://schemas.microsoft.com/office/drawing/2014/main" id="{224370E3-231B-B045-B923-6CA1B2C2B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6" name="Oval 12">
              <a:extLst>
                <a:ext uri="{FF2B5EF4-FFF2-40B4-BE49-F238E27FC236}">
                  <a16:creationId xmlns:a16="http://schemas.microsoft.com/office/drawing/2014/main" id="{602AE76F-5B4C-464B-8156-A2F689DC0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7" name="Oval 13">
              <a:extLst>
                <a:ext uri="{FF2B5EF4-FFF2-40B4-BE49-F238E27FC236}">
                  <a16:creationId xmlns:a16="http://schemas.microsoft.com/office/drawing/2014/main" id="{E515C0AD-95D7-234C-BF8D-60ACF0AC3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8" name="Oval 14">
              <a:extLst>
                <a:ext uri="{FF2B5EF4-FFF2-40B4-BE49-F238E27FC236}">
                  <a16:creationId xmlns:a16="http://schemas.microsoft.com/office/drawing/2014/main" id="{EFC163A5-6EB4-D041-8C90-E40A60561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7120" name="Group 16">
            <a:extLst>
              <a:ext uri="{FF2B5EF4-FFF2-40B4-BE49-F238E27FC236}">
                <a16:creationId xmlns:a16="http://schemas.microsoft.com/office/drawing/2014/main" id="{4BC86821-1789-2249-8686-415E21267967}"/>
              </a:ext>
            </a:extLst>
          </p:cNvPr>
          <p:cNvGrpSpPr>
            <a:grpSpLocks/>
          </p:cNvGrpSpPr>
          <p:nvPr/>
        </p:nvGrpSpPr>
        <p:grpSpPr bwMode="auto">
          <a:xfrm rot="-2884372">
            <a:off x="5832475" y="2124075"/>
            <a:ext cx="1800225" cy="1800225"/>
            <a:chOff x="952" y="1338"/>
            <a:chExt cx="1134" cy="1134"/>
          </a:xfrm>
        </p:grpSpPr>
        <p:sp>
          <p:nvSpPr>
            <p:cNvPr id="47121" name="Oval 17">
              <a:extLst>
                <a:ext uri="{FF2B5EF4-FFF2-40B4-BE49-F238E27FC236}">
                  <a16:creationId xmlns:a16="http://schemas.microsoft.com/office/drawing/2014/main" id="{EEBD37D5-430F-934D-B93B-EECDF9E2F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2" name="Oval 18">
              <a:extLst>
                <a:ext uri="{FF2B5EF4-FFF2-40B4-BE49-F238E27FC236}">
                  <a16:creationId xmlns:a16="http://schemas.microsoft.com/office/drawing/2014/main" id="{9684F414-E1AC-8842-9ECC-31FA7F75F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3" name="Oval 19">
              <a:extLst>
                <a:ext uri="{FF2B5EF4-FFF2-40B4-BE49-F238E27FC236}">
                  <a16:creationId xmlns:a16="http://schemas.microsoft.com/office/drawing/2014/main" id="{C896B0CC-B601-3448-B929-7912B25ED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4" name="Oval 20">
              <a:extLst>
                <a:ext uri="{FF2B5EF4-FFF2-40B4-BE49-F238E27FC236}">
                  <a16:creationId xmlns:a16="http://schemas.microsoft.com/office/drawing/2014/main" id="{EA8B080D-C47E-5E47-89CA-A0393D74F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5" name="Oval 21">
              <a:extLst>
                <a:ext uri="{FF2B5EF4-FFF2-40B4-BE49-F238E27FC236}">
                  <a16:creationId xmlns:a16="http://schemas.microsoft.com/office/drawing/2014/main" id="{79171BFF-71BE-864A-AD41-CD30A3DF6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47126" name="Line 22">
            <a:extLst>
              <a:ext uri="{FF2B5EF4-FFF2-40B4-BE49-F238E27FC236}">
                <a16:creationId xmlns:a16="http://schemas.microsoft.com/office/drawing/2014/main" id="{615CF380-4835-1440-B10F-CBB502F25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18081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7" name="Line 23">
            <a:extLst>
              <a:ext uri="{FF2B5EF4-FFF2-40B4-BE49-F238E27FC236}">
                <a16:creationId xmlns:a16="http://schemas.microsoft.com/office/drawing/2014/main" id="{F7DDF6E0-974D-1C4D-9E13-5234AAE4D4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3017838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8" name="Text Box 24">
            <a:extLst>
              <a:ext uri="{FF2B5EF4-FFF2-40B4-BE49-F238E27FC236}">
                <a16:creationId xmlns:a16="http://schemas.microsoft.com/office/drawing/2014/main" id="{548E49AC-2E6F-9B4B-BCB4-621492A0A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4059238"/>
            <a:ext cx="22875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Carrier phases </a:t>
            </a:r>
            <a:br>
              <a:rPr lang="en-US" altLang="en-NO" dirty="0"/>
            </a:br>
            <a:r>
              <a:rPr lang="en-US" altLang="en-NO" dirty="0"/>
              <a:t>{0, </a:t>
            </a:r>
            <a:r>
              <a:rPr lang="en-US" altLang="en-NO" dirty="0">
                <a:sym typeface="Symbol" pitchFamily="2" charset="2"/>
              </a:rPr>
              <a:t>/2, , 3/2} </a:t>
            </a:r>
          </a:p>
        </p:txBody>
      </p:sp>
      <p:sp>
        <p:nvSpPr>
          <p:cNvPr id="47130" name="Text Box 26">
            <a:extLst>
              <a:ext uri="{FF2B5EF4-FFF2-40B4-BE49-F238E27FC236}">
                <a16:creationId xmlns:a16="http://schemas.microsoft.com/office/drawing/2014/main" id="{DB7F1526-822A-9849-BE5F-1FD574CC8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563" y="4194175"/>
            <a:ext cx="3079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/>
              <a:t>Carrier phases </a:t>
            </a:r>
            <a:br>
              <a:rPr lang="en-US" altLang="en-NO"/>
            </a:br>
            <a:r>
              <a:rPr lang="en-US" altLang="en-NO"/>
              <a:t>{</a:t>
            </a:r>
            <a:r>
              <a:rPr lang="en-US" altLang="en-NO">
                <a:sym typeface="Symbol" pitchFamily="2" charset="2"/>
              </a:rPr>
              <a:t>/4</a:t>
            </a:r>
            <a:r>
              <a:rPr lang="en-US" altLang="en-NO"/>
              <a:t>, 3</a:t>
            </a:r>
            <a:r>
              <a:rPr lang="en-US" altLang="en-NO">
                <a:sym typeface="Symbol" pitchFamily="2" charset="2"/>
              </a:rPr>
              <a:t>/4, 5/4, 7/4} </a:t>
            </a:r>
          </a:p>
        </p:txBody>
      </p:sp>
      <p:sp>
        <p:nvSpPr>
          <p:cNvPr id="47132" name="Text Box 28">
            <a:extLst>
              <a:ext uri="{FF2B5EF4-FFF2-40B4-BE49-F238E27FC236}">
                <a16:creationId xmlns:a16="http://schemas.microsoft.com/office/drawing/2014/main" id="{BEE4D92D-A85E-1346-81EE-FEF8D0E24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6287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47133" name="Text Box 29">
            <a:extLst>
              <a:ext uri="{FF2B5EF4-FFF2-40B4-BE49-F238E27FC236}">
                <a16:creationId xmlns:a16="http://schemas.microsoft.com/office/drawing/2014/main" id="{087FCF20-CE5F-8B40-B6C1-37628AE3E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279876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4" name="Text Box 30">
            <a:extLst>
              <a:ext uri="{FF2B5EF4-FFF2-40B4-BE49-F238E27FC236}">
                <a16:creationId xmlns:a16="http://schemas.microsoft.com/office/drawing/2014/main" id="{E515B691-9F7E-CB40-8C2A-25C728E9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3063" y="275431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5" name="Text Box 31">
            <a:extLst>
              <a:ext uri="{FF2B5EF4-FFF2-40B4-BE49-F238E27FC236}">
                <a16:creationId xmlns:a16="http://schemas.microsoft.com/office/drawing/2014/main" id="{A3F14440-D238-6D42-80FC-8A08A06A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763713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153A-A902-724A-8E7B-632C4CEC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Quadrature Amplitude Modulation (QAM)</a:t>
            </a:r>
            <a:endParaRPr lang="en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7B633B-562B-CD48-877D-27B1A3C6D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980253"/>
            <a:ext cx="3418668" cy="3463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62CE43-8566-564B-B61C-4AF351107A9A}"/>
              </a:ext>
            </a:extLst>
          </p:cNvPr>
          <p:cNvSpPr txBox="1"/>
          <p:nvPr/>
        </p:nvSpPr>
        <p:spPr>
          <a:xfrm>
            <a:off x="251520" y="1580143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Both amplitude and phase modulation</a:t>
            </a:r>
            <a:endParaRPr lang="en-NO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D46F4FC-CD4F-174A-B4A4-6A042794E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80460" y="2348880"/>
            <a:ext cx="546354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12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oter Placeholder 4">
            <a:extLst>
              <a:ext uri="{FF2B5EF4-FFF2-40B4-BE49-F238E27FC236}">
                <a16:creationId xmlns:a16="http://schemas.microsoft.com/office/drawing/2014/main" id="{BF60E645-6691-E64B-8410-65ED8E9D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GB" altLang="en-NO"/>
              <a:t>Property of R. Struzak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86CDF00-6437-5947-9C14-7D236C15A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93725"/>
            <a:ext cx="7772400" cy="1143000"/>
          </a:xfrm>
        </p:spPr>
        <p:txBody>
          <a:bodyPr/>
          <a:lstStyle/>
          <a:p>
            <a:r>
              <a:rPr lang="en-US" altLang="en-NO" sz="4000" dirty="0"/>
              <a:t>Multi-level (M-</a:t>
            </a:r>
            <a:r>
              <a:rPr lang="en-US" altLang="en-NO" sz="4000" dirty="0" err="1"/>
              <a:t>ary</a:t>
            </a:r>
            <a:r>
              <a:rPr lang="en-US" altLang="en-NO" sz="4000" dirty="0"/>
              <a:t>) Phase and Amplitude Modulation</a:t>
            </a:r>
            <a:endParaRPr lang="en-GB" altLang="en-NO" sz="4000" dirty="0"/>
          </a:p>
        </p:txBody>
      </p:sp>
      <p:grpSp>
        <p:nvGrpSpPr>
          <p:cNvPr id="61468" name="Group 28">
            <a:extLst>
              <a:ext uri="{FF2B5EF4-FFF2-40B4-BE49-F238E27FC236}">
                <a16:creationId xmlns:a16="http://schemas.microsoft.com/office/drawing/2014/main" id="{D9151ACC-C0A8-E745-84E1-48BE8C11822D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637413"/>
            <a:ext cx="1939437" cy="1925924"/>
            <a:chOff x="612" y="1253"/>
            <a:chExt cx="907" cy="907"/>
          </a:xfrm>
        </p:grpSpPr>
        <p:grpSp>
          <p:nvGrpSpPr>
            <p:cNvPr id="61446" name="Group 6">
              <a:extLst>
                <a:ext uri="{FF2B5EF4-FFF2-40B4-BE49-F238E27FC236}">
                  <a16:creationId xmlns:a16="http://schemas.microsoft.com/office/drawing/2014/main" id="{3C098DFC-4B3D-A145-B239-40B6C89D8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1253"/>
              <a:ext cx="907" cy="907"/>
              <a:chOff x="612" y="1253"/>
              <a:chExt cx="907" cy="907"/>
            </a:xfrm>
          </p:grpSpPr>
          <p:sp>
            <p:nvSpPr>
              <p:cNvPr id="61444" name="Line 4">
                <a:extLst>
                  <a:ext uri="{FF2B5EF4-FFF2-40B4-BE49-F238E27FC236}">
                    <a16:creationId xmlns:a16="http://schemas.microsoft.com/office/drawing/2014/main" id="{3A0184F6-596C-FB43-B945-BCFA770A16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45" name="Line 5">
                <a:extLst>
                  <a:ext uri="{FF2B5EF4-FFF2-40B4-BE49-F238E27FC236}">
                    <a16:creationId xmlns:a16="http://schemas.microsoft.com/office/drawing/2014/main" id="{0CD08BE2-9C5C-F14B-9AF5-DC72B892DA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grpSp>
          <p:nvGrpSpPr>
            <p:cNvPr id="61452" name="Group 12">
              <a:extLst>
                <a:ext uri="{FF2B5EF4-FFF2-40B4-BE49-F238E27FC236}">
                  <a16:creationId xmlns:a16="http://schemas.microsoft.com/office/drawing/2014/main" id="{89BD2E47-B8F6-3941-A6B3-2A21E715B3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763"/>
              <a:ext cx="312" cy="340"/>
              <a:chOff x="640" y="1281"/>
              <a:chExt cx="312" cy="340"/>
            </a:xfrm>
          </p:grpSpPr>
          <p:sp>
            <p:nvSpPr>
              <p:cNvPr id="61448" name="Oval 8">
                <a:extLst>
                  <a:ext uri="{FF2B5EF4-FFF2-40B4-BE49-F238E27FC236}">
                    <a16:creationId xmlns:a16="http://schemas.microsoft.com/office/drawing/2014/main" id="{952ABE59-4F5E-F342-90E7-8AF2E6823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49" name="Oval 9">
                <a:extLst>
                  <a:ext uri="{FF2B5EF4-FFF2-40B4-BE49-F238E27FC236}">
                    <a16:creationId xmlns:a16="http://schemas.microsoft.com/office/drawing/2014/main" id="{28C5962E-8441-B444-9EBB-F977A2A2C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0" name="Oval 10">
                <a:extLst>
                  <a:ext uri="{FF2B5EF4-FFF2-40B4-BE49-F238E27FC236}">
                    <a16:creationId xmlns:a16="http://schemas.microsoft.com/office/drawing/2014/main" id="{0C30082B-716C-B44E-AB15-72909FB32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1" name="Oval 11">
                <a:extLst>
                  <a:ext uri="{FF2B5EF4-FFF2-40B4-BE49-F238E27FC236}">
                    <a16:creationId xmlns:a16="http://schemas.microsoft.com/office/drawing/2014/main" id="{29ED0EBD-B48F-6042-8C02-0C9C8FD72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3" name="Group 13">
              <a:extLst>
                <a:ext uri="{FF2B5EF4-FFF2-40B4-BE49-F238E27FC236}">
                  <a16:creationId xmlns:a16="http://schemas.microsoft.com/office/drawing/2014/main" id="{3AB696CB-DA03-9A4F-82D6-4863C593D6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310"/>
              <a:ext cx="312" cy="340"/>
              <a:chOff x="640" y="1281"/>
              <a:chExt cx="312" cy="340"/>
            </a:xfrm>
          </p:grpSpPr>
          <p:sp>
            <p:nvSpPr>
              <p:cNvPr id="61454" name="Oval 14">
                <a:extLst>
                  <a:ext uri="{FF2B5EF4-FFF2-40B4-BE49-F238E27FC236}">
                    <a16:creationId xmlns:a16="http://schemas.microsoft.com/office/drawing/2014/main" id="{CFEDEA52-DEB2-6741-8CCF-172D2ADA3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5" name="Oval 15">
                <a:extLst>
                  <a:ext uri="{FF2B5EF4-FFF2-40B4-BE49-F238E27FC236}">
                    <a16:creationId xmlns:a16="http://schemas.microsoft.com/office/drawing/2014/main" id="{7AF1955A-F907-8E46-AF68-D43A54A94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6" name="Oval 16">
                <a:extLst>
                  <a:ext uri="{FF2B5EF4-FFF2-40B4-BE49-F238E27FC236}">
                    <a16:creationId xmlns:a16="http://schemas.microsoft.com/office/drawing/2014/main" id="{68FEB90F-3AB4-A241-B09E-4E14F3FC1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7" name="Oval 17">
                <a:extLst>
                  <a:ext uri="{FF2B5EF4-FFF2-40B4-BE49-F238E27FC236}">
                    <a16:creationId xmlns:a16="http://schemas.microsoft.com/office/drawing/2014/main" id="{923129D3-29E8-1A42-BFC7-38E53454E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8" name="Group 18">
              <a:extLst>
                <a:ext uri="{FF2B5EF4-FFF2-40B4-BE49-F238E27FC236}">
                  <a16:creationId xmlns:a16="http://schemas.microsoft.com/office/drawing/2014/main" id="{A51EB433-8C50-D440-AE84-B191D9DA21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763"/>
              <a:ext cx="312" cy="340"/>
              <a:chOff x="640" y="1281"/>
              <a:chExt cx="312" cy="340"/>
            </a:xfrm>
          </p:grpSpPr>
          <p:sp>
            <p:nvSpPr>
              <p:cNvPr id="61459" name="Oval 19">
                <a:extLst>
                  <a:ext uri="{FF2B5EF4-FFF2-40B4-BE49-F238E27FC236}">
                    <a16:creationId xmlns:a16="http://schemas.microsoft.com/office/drawing/2014/main" id="{0E8F94AA-ABAF-4D4E-953D-F08C7F537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0" name="Oval 20">
                <a:extLst>
                  <a:ext uri="{FF2B5EF4-FFF2-40B4-BE49-F238E27FC236}">
                    <a16:creationId xmlns:a16="http://schemas.microsoft.com/office/drawing/2014/main" id="{8F025FE5-E2E5-5247-A9D9-31E2EEFA5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1" name="Oval 21">
                <a:extLst>
                  <a:ext uri="{FF2B5EF4-FFF2-40B4-BE49-F238E27FC236}">
                    <a16:creationId xmlns:a16="http://schemas.microsoft.com/office/drawing/2014/main" id="{14778C83-BFF3-EA46-9473-11C8DFFE6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2" name="Oval 22">
                <a:extLst>
                  <a:ext uri="{FF2B5EF4-FFF2-40B4-BE49-F238E27FC236}">
                    <a16:creationId xmlns:a16="http://schemas.microsoft.com/office/drawing/2014/main" id="{D74A7505-8D50-EA42-81D7-2BD80C441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63" name="Group 23">
              <a:extLst>
                <a:ext uri="{FF2B5EF4-FFF2-40B4-BE49-F238E27FC236}">
                  <a16:creationId xmlns:a16="http://schemas.microsoft.com/office/drawing/2014/main" id="{CB4CA903-5F1F-3B47-9E75-1939C4093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310"/>
              <a:ext cx="312" cy="340"/>
              <a:chOff x="640" y="1281"/>
              <a:chExt cx="312" cy="340"/>
            </a:xfrm>
          </p:grpSpPr>
          <p:sp>
            <p:nvSpPr>
              <p:cNvPr id="61464" name="Oval 24">
                <a:extLst>
                  <a:ext uri="{FF2B5EF4-FFF2-40B4-BE49-F238E27FC236}">
                    <a16:creationId xmlns:a16="http://schemas.microsoft.com/office/drawing/2014/main" id="{A0694664-C9EF-7D4D-BB33-969C2F8DA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5" name="Oval 25">
                <a:extLst>
                  <a:ext uri="{FF2B5EF4-FFF2-40B4-BE49-F238E27FC236}">
                    <a16:creationId xmlns:a16="http://schemas.microsoft.com/office/drawing/2014/main" id="{3096DAA3-984D-794C-9189-3D12FCF51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6" name="Oval 26">
                <a:extLst>
                  <a:ext uri="{FF2B5EF4-FFF2-40B4-BE49-F238E27FC236}">
                    <a16:creationId xmlns:a16="http://schemas.microsoft.com/office/drawing/2014/main" id="{F7023DF5-7464-784C-AE2D-07BD4B54B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7" name="Oval 27">
                <a:extLst>
                  <a:ext uri="{FF2B5EF4-FFF2-40B4-BE49-F238E27FC236}">
                    <a16:creationId xmlns:a16="http://schemas.microsoft.com/office/drawing/2014/main" id="{85C2DDD8-3470-1F4F-B77A-FC1823393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61551" name="Group 111">
            <a:extLst>
              <a:ext uri="{FF2B5EF4-FFF2-40B4-BE49-F238E27FC236}">
                <a16:creationId xmlns:a16="http://schemas.microsoft.com/office/drawing/2014/main" id="{75EBEDE7-7036-A249-B9DF-C1106EF0524F}"/>
              </a:ext>
            </a:extLst>
          </p:cNvPr>
          <p:cNvGrpSpPr>
            <a:grpSpLocks/>
          </p:cNvGrpSpPr>
          <p:nvPr/>
        </p:nvGrpSpPr>
        <p:grpSpPr bwMode="auto">
          <a:xfrm>
            <a:off x="3806824" y="2546925"/>
            <a:ext cx="2061319" cy="2106414"/>
            <a:chOff x="2398" y="1196"/>
            <a:chExt cx="964" cy="992"/>
          </a:xfrm>
        </p:grpSpPr>
        <p:grpSp>
          <p:nvGrpSpPr>
            <p:cNvPr id="61470" name="Group 30">
              <a:extLst>
                <a:ext uri="{FF2B5EF4-FFF2-40B4-BE49-F238E27FC236}">
                  <a16:creationId xmlns:a16="http://schemas.microsoft.com/office/drawing/2014/main" id="{C1A0B91D-9CB5-BE49-8C9B-9463542B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6" y="1253"/>
              <a:ext cx="907" cy="907"/>
              <a:chOff x="612" y="1253"/>
              <a:chExt cx="907" cy="907"/>
            </a:xfrm>
          </p:grpSpPr>
          <p:sp>
            <p:nvSpPr>
              <p:cNvPr id="61471" name="Line 31">
                <a:extLst>
                  <a:ext uri="{FF2B5EF4-FFF2-40B4-BE49-F238E27FC236}">
                    <a16:creationId xmlns:a16="http://schemas.microsoft.com/office/drawing/2014/main" id="{A8DDAB2F-03A7-254A-93E0-A4C9AA392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72" name="Line 32">
                <a:extLst>
                  <a:ext uri="{FF2B5EF4-FFF2-40B4-BE49-F238E27FC236}">
                    <a16:creationId xmlns:a16="http://schemas.microsoft.com/office/drawing/2014/main" id="{DE6F72A6-F6C0-0E40-B366-CFA7383F3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17" name="Oval 77">
              <a:extLst>
                <a:ext uri="{FF2B5EF4-FFF2-40B4-BE49-F238E27FC236}">
                  <a16:creationId xmlns:a16="http://schemas.microsoft.com/office/drawing/2014/main" id="{810BA95D-55AC-4145-97D9-EC2677524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8" name="Oval 78">
              <a:extLst>
                <a:ext uri="{FF2B5EF4-FFF2-40B4-BE49-F238E27FC236}">
                  <a16:creationId xmlns:a16="http://schemas.microsoft.com/office/drawing/2014/main" id="{B59CAFEF-CD1B-B640-BD50-7B92A9557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9" name="Oval 79">
              <a:extLst>
                <a:ext uri="{FF2B5EF4-FFF2-40B4-BE49-F238E27FC236}">
                  <a16:creationId xmlns:a16="http://schemas.microsoft.com/office/drawing/2014/main" id="{42765E8F-612F-784A-8FF7-117F07DFE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0" name="Oval 80">
              <a:extLst>
                <a:ext uri="{FF2B5EF4-FFF2-40B4-BE49-F238E27FC236}">
                  <a16:creationId xmlns:a16="http://schemas.microsoft.com/office/drawing/2014/main" id="{E275B296-6091-B44D-A73C-8CA9D8A92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1" name="Oval 81">
              <a:extLst>
                <a:ext uri="{FF2B5EF4-FFF2-40B4-BE49-F238E27FC236}">
                  <a16:creationId xmlns:a16="http://schemas.microsoft.com/office/drawing/2014/main" id="{E6F973B6-D7DF-FD47-9CB2-672AAB9A7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165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2" name="Oval 82">
              <a:extLst>
                <a:ext uri="{FF2B5EF4-FFF2-40B4-BE49-F238E27FC236}">
                  <a16:creationId xmlns:a16="http://schemas.microsoft.com/office/drawing/2014/main" id="{EF845DF8-0F90-7345-8928-12E12F145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3" name="Oval 83">
              <a:extLst>
                <a:ext uri="{FF2B5EF4-FFF2-40B4-BE49-F238E27FC236}">
                  <a16:creationId xmlns:a16="http://schemas.microsoft.com/office/drawing/2014/main" id="{630F888B-BB0C-E840-9759-1D792F7DF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210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5" name="Oval 85">
              <a:extLst>
                <a:ext uri="{FF2B5EF4-FFF2-40B4-BE49-F238E27FC236}">
                  <a16:creationId xmlns:a16="http://schemas.microsoft.com/office/drawing/2014/main" id="{F7F8418A-F9B4-E048-82D5-38856D040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6" name="Oval 86">
              <a:extLst>
                <a:ext uri="{FF2B5EF4-FFF2-40B4-BE49-F238E27FC236}">
                  <a16:creationId xmlns:a16="http://schemas.microsoft.com/office/drawing/2014/main" id="{08073612-C04B-554E-B74E-277D07F27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7" name="Oval 87">
              <a:extLst>
                <a:ext uri="{FF2B5EF4-FFF2-40B4-BE49-F238E27FC236}">
                  <a16:creationId xmlns:a16="http://schemas.microsoft.com/office/drawing/2014/main" id="{04A9280E-AB2D-6E47-BA2A-4483317B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119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8" name="Oval 88">
              <a:extLst>
                <a:ext uri="{FF2B5EF4-FFF2-40B4-BE49-F238E27FC236}">
                  <a16:creationId xmlns:a16="http://schemas.microsoft.com/office/drawing/2014/main" id="{2E8B0F62-D6BA-CC4F-9DCB-983BC2B73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1224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9" name="Oval 89">
              <a:extLst>
                <a:ext uri="{FF2B5EF4-FFF2-40B4-BE49-F238E27FC236}">
                  <a16:creationId xmlns:a16="http://schemas.microsoft.com/office/drawing/2014/main" id="{2C8F0F8B-262E-F44D-94BD-ADC79C202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0" name="Oval 90">
              <a:extLst>
                <a:ext uri="{FF2B5EF4-FFF2-40B4-BE49-F238E27FC236}">
                  <a16:creationId xmlns:a16="http://schemas.microsoft.com/office/drawing/2014/main" id="{CEDFCC86-706F-3645-AF39-0B41657D6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1" name="Oval 91">
              <a:extLst>
                <a:ext uri="{FF2B5EF4-FFF2-40B4-BE49-F238E27FC236}">
                  <a16:creationId xmlns:a16="http://schemas.microsoft.com/office/drawing/2014/main" id="{C08EFD1D-D27E-BF4B-B9E4-B6D16ABF4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2" name="Oval 92">
              <a:extLst>
                <a:ext uri="{FF2B5EF4-FFF2-40B4-BE49-F238E27FC236}">
                  <a16:creationId xmlns:a16="http://schemas.microsoft.com/office/drawing/2014/main" id="{8FCD6D1D-A86E-5E44-AFD7-87F475D1E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3" name="Oval 93">
              <a:extLst>
                <a:ext uri="{FF2B5EF4-FFF2-40B4-BE49-F238E27FC236}">
                  <a16:creationId xmlns:a16="http://schemas.microsoft.com/office/drawing/2014/main" id="{EEA159B0-7EF7-C64A-B39A-D5578A59B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0" name="Oval 100">
              <a:extLst>
                <a:ext uri="{FF2B5EF4-FFF2-40B4-BE49-F238E27FC236}">
                  <a16:creationId xmlns:a16="http://schemas.microsoft.com/office/drawing/2014/main" id="{13F93B5D-7F24-F543-9914-8E0A3D9A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61552" name="Group 112">
            <a:extLst>
              <a:ext uri="{FF2B5EF4-FFF2-40B4-BE49-F238E27FC236}">
                <a16:creationId xmlns:a16="http://schemas.microsoft.com/office/drawing/2014/main" id="{7913CF58-31D4-AF4D-B57D-A3BF76683F05}"/>
              </a:ext>
            </a:extLst>
          </p:cNvPr>
          <p:cNvGrpSpPr>
            <a:grpSpLocks/>
          </p:cNvGrpSpPr>
          <p:nvPr/>
        </p:nvGrpSpPr>
        <p:grpSpPr bwMode="auto">
          <a:xfrm>
            <a:off x="6686549" y="2637413"/>
            <a:ext cx="2061319" cy="1925924"/>
            <a:chOff x="4212" y="1253"/>
            <a:chExt cx="964" cy="907"/>
          </a:xfrm>
        </p:grpSpPr>
        <p:sp>
          <p:nvSpPr>
            <p:cNvPr id="61447" name="Oval 7">
              <a:extLst>
                <a:ext uri="{FF2B5EF4-FFF2-40B4-BE49-F238E27FC236}">
                  <a16:creationId xmlns:a16="http://schemas.microsoft.com/office/drawing/2014/main" id="{CBE8637E-E392-5F4B-92E9-85FD7F057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61494" name="Group 54">
              <a:extLst>
                <a:ext uri="{FF2B5EF4-FFF2-40B4-BE49-F238E27FC236}">
                  <a16:creationId xmlns:a16="http://schemas.microsoft.com/office/drawing/2014/main" id="{64B35DB2-43FD-BD42-8830-A82CD27209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253"/>
              <a:ext cx="907" cy="907"/>
              <a:chOff x="612" y="1253"/>
              <a:chExt cx="907" cy="907"/>
            </a:xfrm>
          </p:grpSpPr>
          <p:sp>
            <p:nvSpPr>
              <p:cNvPr id="61495" name="Line 55">
                <a:extLst>
                  <a:ext uri="{FF2B5EF4-FFF2-40B4-BE49-F238E27FC236}">
                    <a16:creationId xmlns:a16="http://schemas.microsoft.com/office/drawing/2014/main" id="{B93280DE-96D5-D34B-A5B0-48768DD04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96" name="Line 56">
                <a:extLst>
                  <a:ext uri="{FF2B5EF4-FFF2-40B4-BE49-F238E27FC236}">
                    <a16:creationId xmlns:a16="http://schemas.microsoft.com/office/drawing/2014/main" id="{9980A99B-3473-6849-AA9F-DEC61C8BBA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24" name="Oval 84">
              <a:extLst>
                <a:ext uri="{FF2B5EF4-FFF2-40B4-BE49-F238E27FC236}">
                  <a16:creationId xmlns:a16="http://schemas.microsoft.com/office/drawing/2014/main" id="{B1A0A547-BB12-1847-A53A-8C421CC1E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8" y="142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4" name="Oval 94">
              <a:extLst>
                <a:ext uri="{FF2B5EF4-FFF2-40B4-BE49-F238E27FC236}">
                  <a16:creationId xmlns:a16="http://schemas.microsoft.com/office/drawing/2014/main" id="{D21DEA64-5CA3-3042-A8C3-CD766A5A6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5" name="Oval 95">
              <a:extLst>
                <a:ext uri="{FF2B5EF4-FFF2-40B4-BE49-F238E27FC236}">
                  <a16:creationId xmlns:a16="http://schemas.microsoft.com/office/drawing/2014/main" id="{E669BAD7-7BDE-4A4E-8CF9-6733F3674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6" name="Oval 96">
              <a:extLst>
                <a:ext uri="{FF2B5EF4-FFF2-40B4-BE49-F238E27FC236}">
                  <a16:creationId xmlns:a16="http://schemas.microsoft.com/office/drawing/2014/main" id="{73D00C34-AD92-D845-9EB2-8FE8CFF8E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7" name="Oval 97">
              <a:extLst>
                <a:ext uri="{FF2B5EF4-FFF2-40B4-BE49-F238E27FC236}">
                  <a16:creationId xmlns:a16="http://schemas.microsoft.com/office/drawing/2014/main" id="{6FE4B54E-122D-2A4B-93E8-C914A58B0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8" name="Oval 98">
              <a:extLst>
                <a:ext uri="{FF2B5EF4-FFF2-40B4-BE49-F238E27FC236}">
                  <a16:creationId xmlns:a16="http://schemas.microsoft.com/office/drawing/2014/main" id="{BC4119E8-1538-624A-B4B3-FEA9A5953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9" name="Oval 99">
              <a:extLst>
                <a:ext uri="{FF2B5EF4-FFF2-40B4-BE49-F238E27FC236}">
                  <a16:creationId xmlns:a16="http://schemas.microsoft.com/office/drawing/2014/main" id="{CD91A671-CBAB-F041-AC33-4BE430618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6" y="193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1" name="Oval 101">
              <a:extLst>
                <a:ext uri="{FF2B5EF4-FFF2-40B4-BE49-F238E27FC236}">
                  <a16:creationId xmlns:a16="http://schemas.microsoft.com/office/drawing/2014/main" id="{84823F41-847C-4C40-A901-550DBF17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2" name="Oval 102">
              <a:extLst>
                <a:ext uri="{FF2B5EF4-FFF2-40B4-BE49-F238E27FC236}">
                  <a16:creationId xmlns:a16="http://schemas.microsoft.com/office/drawing/2014/main" id="{2699A473-2290-4043-838A-8C6C21C3F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1451"/>
              <a:ext cx="539" cy="5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3" name="Oval 103">
              <a:extLst>
                <a:ext uri="{FF2B5EF4-FFF2-40B4-BE49-F238E27FC236}">
                  <a16:creationId xmlns:a16="http://schemas.microsoft.com/office/drawing/2014/main" id="{5F333A51-E7B0-DA47-B881-512D5E4A6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1" y="150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4" name="Oval 104">
              <a:extLst>
                <a:ext uri="{FF2B5EF4-FFF2-40B4-BE49-F238E27FC236}">
                  <a16:creationId xmlns:a16="http://schemas.microsoft.com/office/drawing/2014/main" id="{3B837A86-454A-9B4B-8582-396B6760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5" name="Oval 105">
              <a:extLst>
                <a:ext uri="{FF2B5EF4-FFF2-40B4-BE49-F238E27FC236}">
                  <a16:creationId xmlns:a16="http://schemas.microsoft.com/office/drawing/2014/main" id="{E58973DD-186C-7F4B-8E85-D219C22C4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281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6" name="Oval 106">
              <a:extLst>
                <a:ext uri="{FF2B5EF4-FFF2-40B4-BE49-F238E27FC236}">
                  <a16:creationId xmlns:a16="http://schemas.microsoft.com/office/drawing/2014/main" id="{1B15783D-6659-184A-89D9-CB06F1ACB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53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7" name="Oval 107">
              <a:extLst>
                <a:ext uri="{FF2B5EF4-FFF2-40B4-BE49-F238E27FC236}">
                  <a16:creationId xmlns:a16="http://schemas.microsoft.com/office/drawing/2014/main" id="{ECC2E856-EBC0-2043-B67E-5129FFCF0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8" name="Oval 108">
              <a:extLst>
                <a:ext uri="{FF2B5EF4-FFF2-40B4-BE49-F238E27FC236}">
                  <a16:creationId xmlns:a16="http://schemas.microsoft.com/office/drawing/2014/main" id="{E91505EE-76AD-1648-AE34-B44450752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9" name="Oval 109">
              <a:extLst>
                <a:ext uri="{FF2B5EF4-FFF2-40B4-BE49-F238E27FC236}">
                  <a16:creationId xmlns:a16="http://schemas.microsoft.com/office/drawing/2014/main" id="{FA693FDA-F8FC-4241-9D1F-8F932AD1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1877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50" name="Oval 110">
              <a:extLst>
                <a:ext uri="{FF2B5EF4-FFF2-40B4-BE49-F238E27FC236}">
                  <a16:creationId xmlns:a16="http://schemas.microsoft.com/office/drawing/2014/main" id="{351D7678-781C-7F4B-90D1-B2B2D0813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61553" name="Text Box 113">
            <a:extLst>
              <a:ext uri="{FF2B5EF4-FFF2-40B4-BE49-F238E27FC236}">
                <a16:creationId xmlns:a16="http://schemas.microsoft.com/office/drawing/2014/main" id="{49ED1BB0-E6C1-6245-8FE7-ECFC30DCF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188" y="4710498"/>
            <a:ext cx="14754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/>
              <a:t>16 QAM</a:t>
            </a:r>
            <a:endParaRPr lang="en-GB" altLang="en-NO" sz="2000"/>
          </a:p>
        </p:txBody>
      </p:sp>
      <p:sp>
        <p:nvSpPr>
          <p:cNvPr id="61554" name="Text Box 114">
            <a:extLst>
              <a:ext uri="{FF2B5EF4-FFF2-40B4-BE49-F238E27FC236}">
                <a16:creationId xmlns:a16="http://schemas.microsoft.com/office/drawing/2014/main" id="{1A5007FB-FD69-944B-8E8C-CB6ACEA94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011" y="4710498"/>
            <a:ext cx="15524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APSK</a:t>
            </a:r>
            <a:endParaRPr lang="en-GB" altLang="en-NO" sz="2000" dirty="0"/>
          </a:p>
        </p:txBody>
      </p:sp>
      <p:sp>
        <p:nvSpPr>
          <p:cNvPr id="61555" name="Text Box 115">
            <a:extLst>
              <a:ext uri="{FF2B5EF4-FFF2-40B4-BE49-F238E27FC236}">
                <a16:creationId xmlns:a16="http://schemas.microsoft.com/office/drawing/2014/main" id="{8628CB37-B709-FA40-8D00-DDA6D4FC3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420" y="4757082"/>
            <a:ext cx="1304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PSK</a:t>
            </a:r>
            <a:endParaRPr lang="en-GB" altLang="en-NO" sz="2000" dirty="0"/>
          </a:p>
        </p:txBody>
      </p:sp>
      <p:sp>
        <p:nvSpPr>
          <p:cNvPr id="61556" name="Rectangle 116">
            <a:extLst>
              <a:ext uri="{FF2B5EF4-FFF2-40B4-BE49-F238E27FC236}">
                <a16:creationId xmlns:a16="http://schemas.microsoft.com/office/drawing/2014/main" id="{965DD8F9-1C1A-414B-83BE-466C10696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6219825"/>
            <a:ext cx="1620837" cy="404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44F7-A897-3C4C-9985-2F4ACC62B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76028"/>
            <a:ext cx="8219256" cy="619972"/>
          </a:xfrm>
        </p:spPr>
        <p:txBody>
          <a:bodyPr/>
          <a:lstStyle/>
          <a:p>
            <a:r>
              <a:rPr lang="en-NO" dirty="0"/>
              <a:t>There are different constellations having same number of logical states but different efficiency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521D8B7-BC25-5347-AA6D-D5EE4AF45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What is a good constellation?</a:t>
            </a:r>
            <a:endParaRPr lang="en-GB" altLang="en-NO" dirty="0"/>
          </a:p>
        </p:txBody>
      </p:sp>
      <p:grpSp>
        <p:nvGrpSpPr>
          <p:cNvPr id="49205" name="Group 53">
            <a:extLst>
              <a:ext uri="{FF2B5EF4-FFF2-40B4-BE49-F238E27FC236}">
                <a16:creationId xmlns:a16="http://schemas.microsoft.com/office/drawing/2014/main" id="{7451CA99-A351-5849-B426-848343E73711}"/>
              </a:ext>
            </a:extLst>
          </p:cNvPr>
          <p:cNvGrpSpPr>
            <a:grpSpLocks/>
          </p:cNvGrpSpPr>
          <p:nvPr/>
        </p:nvGrpSpPr>
        <p:grpSpPr bwMode="auto">
          <a:xfrm>
            <a:off x="3222625" y="2168525"/>
            <a:ext cx="2476500" cy="2565400"/>
            <a:chOff x="272" y="1352"/>
            <a:chExt cx="1560" cy="1616"/>
          </a:xfrm>
        </p:grpSpPr>
        <p:sp>
          <p:nvSpPr>
            <p:cNvPr id="49198" name="Oval 46">
              <a:extLst>
                <a:ext uri="{FF2B5EF4-FFF2-40B4-BE49-F238E27FC236}">
                  <a16:creationId xmlns:a16="http://schemas.microsoft.com/office/drawing/2014/main" id="{836377D0-CB60-3D40-AD02-4949D994E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9" name="Oval 47">
              <a:extLst>
                <a:ext uri="{FF2B5EF4-FFF2-40B4-BE49-F238E27FC236}">
                  <a16:creationId xmlns:a16="http://schemas.microsoft.com/office/drawing/2014/main" id="{6A9B75F1-0A99-614C-9745-D55C5558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0" name="Oval 48">
              <a:extLst>
                <a:ext uri="{FF2B5EF4-FFF2-40B4-BE49-F238E27FC236}">
                  <a16:creationId xmlns:a16="http://schemas.microsoft.com/office/drawing/2014/main" id="{8B0D7F84-F447-8048-9B3E-EC92D62C1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1479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1" name="Oval 49">
              <a:extLst>
                <a:ext uri="{FF2B5EF4-FFF2-40B4-BE49-F238E27FC236}">
                  <a16:creationId xmlns:a16="http://schemas.microsoft.com/office/drawing/2014/main" id="{6B9BD86E-8786-9641-A00C-E96EE22B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613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49179" name="Group 27">
              <a:extLst>
                <a:ext uri="{FF2B5EF4-FFF2-40B4-BE49-F238E27FC236}">
                  <a16:creationId xmlns:a16="http://schemas.microsoft.com/office/drawing/2014/main" id="{C98F3A2A-93A8-2E4E-A00F-4B2D8E1E3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1352"/>
              <a:ext cx="1560" cy="1616"/>
              <a:chOff x="484" y="1168"/>
              <a:chExt cx="1560" cy="1616"/>
            </a:xfrm>
          </p:grpSpPr>
          <p:grpSp>
            <p:nvGrpSpPr>
              <p:cNvPr id="49158" name="Group 6">
                <a:extLst>
                  <a:ext uri="{FF2B5EF4-FFF2-40B4-BE49-F238E27FC236}">
                    <a16:creationId xmlns:a16="http://schemas.microsoft.com/office/drawing/2014/main" id="{F5C8973F-C1F6-1748-B4BF-0F5194F9A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55" name="Oval 3">
                  <a:extLst>
                    <a:ext uri="{FF2B5EF4-FFF2-40B4-BE49-F238E27FC236}">
                      <a16:creationId xmlns:a16="http://schemas.microsoft.com/office/drawing/2014/main" id="{AAD328F7-0A0C-4649-A319-D8F51C0F65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56" name="Line 4">
                  <a:extLst>
                    <a:ext uri="{FF2B5EF4-FFF2-40B4-BE49-F238E27FC236}">
                      <a16:creationId xmlns:a16="http://schemas.microsoft.com/office/drawing/2014/main" id="{C10F39CE-4A69-0C4E-8914-284476D23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57" name="Line 5">
                  <a:extLst>
                    <a:ext uri="{FF2B5EF4-FFF2-40B4-BE49-F238E27FC236}">
                      <a16:creationId xmlns:a16="http://schemas.microsoft.com/office/drawing/2014/main" id="{CFE5FC9E-BF30-2546-99BD-31E149969B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59" name="Oval 7">
                <a:extLst>
                  <a:ext uri="{FF2B5EF4-FFF2-40B4-BE49-F238E27FC236}">
                    <a16:creationId xmlns:a16="http://schemas.microsoft.com/office/drawing/2014/main" id="{44CBCDE6-63FE-7244-ADDF-2A0F83303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0" name="Oval 8">
                <a:extLst>
                  <a:ext uri="{FF2B5EF4-FFF2-40B4-BE49-F238E27FC236}">
                    <a16:creationId xmlns:a16="http://schemas.microsoft.com/office/drawing/2014/main" id="{CBEC702C-45B0-A14B-AA57-857F7C9A7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1" name="Oval 9">
                <a:extLst>
                  <a:ext uri="{FF2B5EF4-FFF2-40B4-BE49-F238E27FC236}">
                    <a16:creationId xmlns:a16="http://schemas.microsoft.com/office/drawing/2014/main" id="{AD0AF34D-44B3-E649-8697-3FBC4345E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2" name="Oval 10">
                <a:extLst>
                  <a:ext uri="{FF2B5EF4-FFF2-40B4-BE49-F238E27FC236}">
                    <a16:creationId xmlns:a16="http://schemas.microsoft.com/office/drawing/2014/main" id="{5973332A-E31B-F143-98B7-D033B523D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49189" name="Group 37">
            <a:extLst>
              <a:ext uri="{FF2B5EF4-FFF2-40B4-BE49-F238E27FC236}">
                <a16:creationId xmlns:a16="http://schemas.microsoft.com/office/drawing/2014/main" id="{89B0BB7B-BC60-F94D-A806-C8BDC57DE0EF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2168525"/>
            <a:ext cx="2476500" cy="2565400"/>
            <a:chOff x="484" y="1168"/>
            <a:chExt cx="1560" cy="1616"/>
          </a:xfrm>
        </p:grpSpPr>
        <p:grpSp>
          <p:nvGrpSpPr>
            <p:cNvPr id="49190" name="Group 38">
              <a:extLst>
                <a:ext uri="{FF2B5EF4-FFF2-40B4-BE49-F238E27FC236}">
                  <a16:creationId xmlns:a16="http://schemas.microsoft.com/office/drawing/2014/main" id="{82BCCB9C-2652-E245-8246-D59B79F0D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" y="1168"/>
              <a:ext cx="1560" cy="1616"/>
              <a:chOff x="470" y="1593"/>
              <a:chExt cx="1560" cy="1616"/>
            </a:xfrm>
          </p:grpSpPr>
          <p:sp>
            <p:nvSpPr>
              <p:cNvPr id="49191" name="Oval 39">
                <a:extLst>
                  <a:ext uri="{FF2B5EF4-FFF2-40B4-BE49-F238E27FC236}">
                    <a16:creationId xmlns:a16="http://schemas.microsoft.com/office/drawing/2014/main" id="{B7CDC170-6B22-5945-A7D9-583163F9A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1593"/>
                <a:ext cx="1559" cy="161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92" name="Line 40">
                <a:extLst>
                  <a:ext uri="{FF2B5EF4-FFF2-40B4-BE49-F238E27FC236}">
                    <a16:creationId xmlns:a16="http://schemas.microsoft.com/office/drawing/2014/main" id="{8E648D17-DEAD-4944-BBD9-615D28A40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1593"/>
                <a:ext cx="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49193" name="Line 41">
                <a:extLst>
                  <a:ext uri="{FF2B5EF4-FFF2-40B4-BE49-F238E27FC236}">
                    <a16:creationId xmlns:a16="http://schemas.microsoft.com/office/drawing/2014/main" id="{E72BE012-1B3D-304F-A163-9BFB51303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" y="2415"/>
                <a:ext cx="15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49194" name="Oval 42">
              <a:extLst>
                <a:ext uri="{FF2B5EF4-FFF2-40B4-BE49-F238E27FC236}">
                  <a16:creationId xmlns:a16="http://schemas.microsoft.com/office/drawing/2014/main" id="{BE2C54F2-5151-DB41-A3AD-2E2CE2913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1395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5" name="Oval 43">
              <a:extLst>
                <a:ext uri="{FF2B5EF4-FFF2-40B4-BE49-F238E27FC236}">
                  <a16:creationId xmlns:a16="http://schemas.microsoft.com/office/drawing/2014/main" id="{55F2A5C7-E2F2-9B42-8315-45E064274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6" name="Oval 44">
              <a:extLst>
                <a:ext uri="{FF2B5EF4-FFF2-40B4-BE49-F238E27FC236}">
                  <a16:creationId xmlns:a16="http://schemas.microsoft.com/office/drawing/2014/main" id="{2FB609AF-4807-E045-9C20-77BE41497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7" name="Oval 45">
              <a:extLst>
                <a:ext uri="{FF2B5EF4-FFF2-40B4-BE49-F238E27FC236}">
                  <a16:creationId xmlns:a16="http://schemas.microsoft.com/office/drawing/2014/main" id="{7D0F7FFC-33D1-CE4D-973F-809E2FCCD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2529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9206" name="Group 54">
            <a:extLst>
              <a:ext uri="{FF2B5EF4-FFF2-40B4-BE49-F238E27FC236}">
                <a16:creationId xmlns:a16="http://schemas.microsoft.com/office/drawing/2014/main" id="{D4033957-EAF5-AE43-AFE2-06589F286E04}"/>
              </a:ext>
            </a:extLst>
          </p:cNvPr>
          <p:cNvGrpSpPr>
            <a:grpSpLocks/>
          </p:cNvGrpSpPr>
          <p:nvPr/>
        </p:nvGrpSpPr>
        <p:grpSpPr bwMode="auto">
          <a:xfrm>
            <a:off x="6146800" y="2168525"/>
            <a:ext cx="2476500" cy="2565400"/>
            <a:chOff x="2086" y="1352"/>
            <a:chExt cx="1560" cy="1616"/>
          </a:xfrm>
        </p:grpSpPr>
        <p:grpSp>
          <p:nvGrpSpPr>
            <p:cNvPr id="49180" name="Group 28">
              <a:extLst>
                <a:ext uri="{FF2B5EF4-FFF2-40B4-BE49-F238E27FC236}">
                  <a16:creationId xmlns:a16="http://schemas.microsoft.com/office/drawing/2014/main" id="{4491E627-528F-5343-8E40-AFFBCC12DD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6" y="1352"/>
              <a:ext cx="1560" cy="1616"/>
              <a:chOff x="484" y="1168"/>
              <a:chExt cx="1560" cy="1616"/>
            </a:xfrm>
          </p:grpSpPr>
          <p:grpSp>
            <p:nvGrpSpPr>
              <p:cNvPr id="49181" name="Group 29">
                <a:extLst>
                  <a:ext uri="{FF2B5EF4-FFF2-40B4-BE49-F238E27FC236}">
                    <a16:creationId xmlns:a16="http://schemas.microsoft.com/office/drawing/2014/main" id="{9B239D10-4FA7-7F40-9686-839C1FFE55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82" name="Oval 30">
                  <a:extLst>
                    <a:ext uri="{FF2B5EF4-FFF2-40B4-BE49-F238E27FC236}">
                      <a16:creationId xmlns:a16="http://schemas.microsoft.com/office/drawing/2014/main" id="{9429F091-4EF6-3548-84AD-D22B755E5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83" name="Line 31">
                  <a:extLst>
                    <a:ext uri="{FF2B5EF4-FFF2-40B4-BE49-F238E27FC236}">
                      <a16:creationId xmlns:a16="http://schemas.microsoft.com/office/drawing/2014/main" id="{04361DBC-7306-9D49-B379-43FDEB7612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84" name="Line 32">
                  <a:extLst>
                    <a:ext uri="{FF2B5EF4-FFF2-40B4-BE49-F238E27FC236}">
                      <a16:creationId xmlns:a16="http://schemas.microsoft.com/office/drawing/2014/main" id="{D2DEA9FF-FCAE-5745-B297-CE8602190F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85" name="Oval 33">
                <a:extLst>
                  <a:ext uri="{FF2B5EF4-FFF2-40B4-BE49-F238E27FC236}">
                    <a16:creationId xmlns:a16="http://schemas.microsoft.com/office/drawing/2014/main" id="{BD0C4F10-99AC-2E4C-9119-4479C623F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6" name="Oval 34">
                <a:extLst>
                  <a:ext uri="{FF2B5EF4-FFF2-40B4-BE49-F238E27FC236}">
                    <a16:creationId xmlns:a16="http://schemas.microsoft.com/office/drawing/2014/main" id="{E565ECD2-A36D-144D-842C-5A915356A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7" name="Oval 35">
                <a:extLst>
                  <a:ext uri="{FF2B5EF4-FFF2-40B4-BE49-F238E27FC236}">
                    <a16:creationId xmlns:a16="http://schemas.microsoft.com/office/drawing/2014/main" id="{787D7AF7-7B5B-1A4D-A42D-CCEDB1C88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8" name="Oval 36">
                <a:extLst>
                  <a:ext uri="{FF2B5EF4-FFF2-40B4-BE49-F238E27FC236}">
                    <a16:creationId xmlns:a16="http://schemas.microsoft.com/office/drawing/2014/main" id="{48C80077-611A-C148-9E35-0C8CD8653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sp>
          <p:nvSpPr>
            <p:cNvPr id="49202" name="Oval 50">
              <a:extLst>
                <a:ext uri="{FF2B5EF4-FFF2-40B4-BE49-F238E27FC236}">
                  <a16:creationId xmlns:a16="http://schemas.microsoft.com/office/drawing/2014/main" id="{AFB85AD4-7AFE-8042-B510-F474271A8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21"/>
              <a:ext cx="1134" cy="110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3" name="Oval 51">
              <a:extLst>
                <a:ext uri="{FF2B5EF4-FFF2-40B4-BE49-F238E27FC236}">
                  <a16:creationId xmlns:a16="http://schemas.microsoft.com/office/drawing/2014/main" id="{2DA87E5D-61AE-4149-8DBE-D57BDDBF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742"/>
              <a:ext cx="935" cy="892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4" name="Freeform 52">
              <a:extLst>
                <a:ext uri="{FF2B5EF4-FFF2-40B4-BE49-F238E27FC236}">
                  <a16:creationId xmlns:a16="http://schemas.microsoft.com/office/drawing/2014/main" id="{1010CBC0-D8C1-6446-B65A-FBBF7D3F6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" y="1621"/>
              <a:ext cx="1134" cy="1134"/>
            </a:xfrm>
            <a:custGeom>
              <a:avLst/>
              <a:gdLst>
                <a:gd name="T0" fmla="*/ 0 w 1134"/>
                <a:gd name="T1" fmla="*/ 879 h 1134"/>
                <a:gd name="T2" fmla="*/ 368 w 1134"/>
                <a:gd name="T3" fmla="*/ 539 h 1134"/>
                <a:gd name="T4" fmla="*/ 0 w 1134"/>
                <a:gd name="T5" fmla="*/ 227 h 1134"/>
                <a:gd name="T6" fmla="*/ 255 w 1134"/>
                <a:gd name="T7" fmla="*/ 0 h 1134"/>
                <a:gd name="T8" fmla="*/ 595 w 1134"/>
                <a:gd name="T9" fmla="*/ 341 h 1134"/>
                <a:gd name="T10" fmla="*/ 935 w 1134"/>
                <a:gd name="T11" fmla="*/ 29 h 1134"/>
                <a:gd name="T12" fmla="*/ 1134 w 1134"/>
                <a:gd name="T13" fmla="*/ 284 h 1134"/>
                <a:gd name="T14" fmla="*/ 822 w 1134"/>
                <a:gd name="T15" fmla="*/ 539 h 1134"/>
                <a:gd name="T16" fmla="*/ 1134 w 1134"/>
                <a:gd name="T17" fmla="*/ 879 h 1134"/>
                <a:gd name="T18" fmla="*/ 907 w 1134"/>
                <a:gd name="T19" fmla="*/ 1078 h 1134"/>
                <a:gd name="T20" fmla="*/ 595 w 1134"/>
                <a:gd name="T21" fmla="*/ 822 h 1134"/>
                <a:gd name="T22" fmla="*/ 255 w 1134"/>
                <a:gd name="T23" fmla="*/ 1134 h 1134"/>
                <a:gd name="T24" fmla="*/ 0 w 1134"/>
                <a:gd name="T2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4" h="1134">
                  <a:moveTo>
                    <a:pt x="0" y="879"/>
                  </a:moveTo>
                  <a:lnTo>
                    <a:pt x="368" y="539"/>
                  </a:lnTo>
                  <a:lnTo>
                    <a:pt x="0" y="227"/>
                  </a:lnTo>
                  <a:lnTo>
                    <a:pt x="255" y="0"/>
                  </a:lnTo>
                  <a:lnTo>
                    <a:pt x="595" y="341"/>
                  </a:lnTo>
                  <a:lnTo>
                    <a:pt x="935" y="29"/>
                  </a:lnTo>
                  <a:lnTo>
                    <a:pt x="1134" y="284"/>
                  </a:lnTo>
                  <a:lnTo>
                    <a:pt x="822" y="539"/>
                  </a:lnTo>
                  <a:lnTo>
                    <a:pt x="1134" y="879"/>
                  </a:lnTo>
                  <a:lnTo>
                    <a:pt x="907" y="1078"/>
                  </a:lnTo>
                  <a:lnTo>
                    <a:pt x="595" y="822"/>
                  </a:lnTo>
                  <a:lnTo>
                    <a:pt x="255" y="1134"/>
                  </a:lnTo>
                  <a:lnTo>
                    <a:pt x="0" y="8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49207" name="Text Box 55">
            <a:extLst>
              <a:ext uri="{FF2B5EF4-FFF2-40B4-BE49-F238E27FC236}">
                <a16:creationId xmlns:a16="http://schemas.microsoft.com/office/drawing/2014/main" id="{5369950D-ADC5-CE45-A277-41E595FD8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824413"/>
            <a:ext cx="2068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Perfect channel</a:t>
            </a:r>
            <a:endParaRPr lang="en-GB" altLang="en-NO"/>
          </a:p>
        </p:txBody>
      </p:sp>
      <p:sp>
        <p:nvSpPr>
          <p:cNvPr id="49208" name="Text Box 56">
            <a:extLst>
              <a:ext uri="{FF2B5EF4-FFF2-40B4-BE49-F238E27FC236}">
                <a16:creationId xmlns:a16="http://schemas.microsoft.com/office/drawing/2014/main" id="{D574074E-9A65-FE48-8DDC-C8B933185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4868863"/>
            <a:ext cx="164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White noise</a:t>
            </a:r>
            <a:endParaRPr lang="en-GB" altLang="en-NO"/>
          </a:p>
        </p:txBody>
      </p:sp>
      <p:sp>
        <p:nvSpPr>
          <p:cNvPr id="49209" name="Text Box 57">
            <a:extLst>
              <a:ext uri="{FF2B5EF4-FFF2-40B4-BE49-F238E27FC236}">
                <a16:creationId xmlns:a16="http://schemas.microsoft.com/office/drawing/2014/main" id="{9204E6FB-3A49-F24B-9ED4-BB2BBD25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868863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Phase jitter</a:t>
            </a:r>
            <a:endParaRPr lang="en-GB" altLang="en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58E49-5DCB-1949-8DC1-DC16428D21E2}"/>
              </a:ext>
            </a:extLst>
          </p:cNvPr>
          <p:cNvSpPr txBox="1"/>
          <p:nvPr/>
        </p:nvSpPr>
        <p:spPr>
          <a:xfrm>
            <a:off x="451531" y="5703639"/>
            <a:ext cx="8674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Need to consider </a:t>
            </a:r>
            <a:r>
              <a:rPr lang="en-US" altLang="en-NO" sz="2400" b="1" dirty="0"/>
              <a:t>Distortions </a:t>
            </a:r>
            <a:r>
              <a:rPr lang="en-US" altLang="en-NO" sz="2400" dirty="0"/>
              <a:t> and the signal can be decoded!</a:t>
            </a:r>
            <a:endParaRPr lang="en-NO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DA0AB0D-3F16-054F-869D-865D131FF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Impact of Distortions</a:t>
            </a:r>
            <a:endParaRPr lang="en-GB" altLang="en-NO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E544D9E-0785-3E40-89F3-52D754A45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6137" y="1845635"/>
            <a:ext cx="7772400" cy="1079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400" dirty="0"/>
              <a:t>Noise can change the amplitude easier than the phase. PSK is less susceptible to noise than ASK. 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Major drawback of PSK is the rapid amplitude change between symbols due to phase discontinuity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PSK is superior to FSK because we do not need two carrier signals.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Binary Phase Shift Keying (BPSK) demonstrates better performance than ASK and BFSK</a:t>
            </a:r>
          </a:p>
          <a:p>
            <a:pPr>
              <a:lnSpc>
                <a:spcPct val="80000"/>
              </a:lnSpc>
            </a:pPr>
            <a:endParaRPr lang="en-GB" altLang="en-NO" sz="2400" dirty="0"/>
          </a:p>
        </p:txBody>
      </p:sp>
    </p:spTree>
    <p:extLst>
      <p:ext uri="{BB962C8B-B14F-4D97-AF65-F5344CB8AC3E}">
        <p14:creationId xmlns:p14="http://schemas.microsoft.com/office/powerpoint/2010/main" val="305138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F31FB36-E11C-3942-9214-2A9E00A22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/>
              <a:t>Demodulation &amp; Detection</a:t>
            </a:r>
            <a:endParaRPr lang="en-GB" altLang="en-NO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E25327E-3611-854E-BAE5-61B88B2F8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0200" y="1628800"/>
            <a:ext cx="8568952" cy="4114800"/>
          </a:xfrm>
        </p:spPr>
        <p:txBody>
          <a:bodyPr/>
          <a:lstStyle/>
          <a:p>
            <a:r>
              <a:rPr lang="en-US" altLang="en-NO" dirty="0"/>
              <a:t>Demodulation</a:t>
            </a:r>
          </a:p>
          <a:p>
            <a:pPr lvl="1"/>
            <a:r>
              <a:rPr lang="en-US" altLang="en-NO" dirty="0"/>
              <a:t>Is process of removing the carrier signal to obtain the original signal waveform</a:t>
            </a:r>
          </a:p>
          <a:p>
            <a:r>
              <a:rPr lang="en-US" altLang="en-NO" dirty="0"/>
              <a:t>Detection – extracts the symbols from the waveform</a:t>
            </a:r>
          </a:p>
          <a:p>
            <a:pPr lvl="1"/>
            <a:r>
              <a:rPr lang="en-US" altLang="en-NO" dirty="0"/>
              <a:t>Coherent detection</a:t>
            </a:r>
          </a:p>
          <a:p>
            <a:pPr lvl="2"/>
            <a:r>
              <a:rPr lang="en-US" altLang="en-NO" sz="2000" dirty="0"/>
              <a:t>Requires a replica carrier wave of the same frequency and phase at the receiver. </a:t>
            </a:r>
            <a:endParaRPr lang="en-US" altLang="en-NO" dirty="0"/>
          </a:p>
          <a:p>
            <a:pPr lvl="1"/>
            <a:r>
              <a:rPr lang="en-US" altLang="en-NO" dirty="0"/>
              <a:t>Non-coherent detection</a:t>
            </a:r>
          </a:p>
          <a:p>
            <a:pPr lvl="2"/>
            <a:r>
              <a:rPr lang="en-US" altLang="en-NO" dirty="0"/>
              <a:t>Requires no reference wave (envelope detection)</a:t>
            </a:r>
          </a:p>
          <a:p>
            <a:pPr lvl="2"/>
            <a:r>
              <a:rPr lang="en-GB" altLang="en-NO" dirty="0"/>
              <a:t>Non-coherent detection is less</a:t>
            </a:r>
            <a:r>
              <a:rPr lang="en-US" altLang="en-NO" dirty="0"/>
              <a:t> complex than coherent detection (</a:t>
            </a:r>
            <a:r>
              <a:rPr lang="en-GB" altLang="en-NO" dirty="0"/>
              <a:t>easier to implement), </a:t>
            </a:r>
            <a:r>
              <a:rPr lang="en-US" altLang="en-NO" dirty="0"/>
              <a:t>but has often worse performance</a:t>
            </a:r>
            <a:r>
              <a:rPr lang="en-GB" altLang="en-NO" dirty="0"/>
              <a:t>.</a:t>
            </a:r>
          </a:p>
          <a:p>
            <a:pPr lvl="2"/>
            <a:endParaRPr lang="en-US" altLang="en-NO" dirty="0"/>
          </a:p>
          <a:p>
            <a:pPr lvl="2"/>
            <a:endParaRPr lang="en-US" altLang="en-NO" dirty="0"/>
          </a:p>
          <a:p>
            <a:endParaRPr lang="en-GB" altLang="en-NO" dirty="0"/>
          </a:p>
        </p:txBody>
      </p:sp>
    </p:spTree>
    <p:extLst>
      <p:ext uri="{BB962C8B-B14F-4D97-AF65-F5344CB8AC3E}">
        <p14:creationId xmlns:p14="http://schemas.microsoft.com/office/powerpoint/2010/main" val="838079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95F0-1550-0BDF-8713-EC420456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226E3E-B565-B2EF-ACC5-677CF9087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5896" y="1264196"/>
            <a:ext cx="5426628" cy="32042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3E87B-70FD-A5A6-FF2C-E7E6A444C4E8}"/>
              </a:ext>
            </a:extLst>
          </p:cNvPr>
          <p:cNvSpPr txBox="1"/>
          <p:nvPr/>
        </p:nvSpPr>
        <p:spPr>
          <a:xfrm>
            <a:off x="539552" y="3789040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a) What type of modulation does this represent?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b) How many symbols are represented?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c)How many bits per symbol are used?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d)Would 16-QAM be more or less susceptible to noise than this type of modulation?</a:t>
            </a:r>
          </a:p>
        </p:txBody>
      </p:sp>
    </p:spTree>
    <p:extLst>
      <p:ext uri="{BB962C8B-B14F-4D97-AF65-F5344CB8AC3E}">
        <p14:creationId xmlns:p14="http://schemas.microsoft.com/office/powerpoint/2010/main" val="1659005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424936" cy="1143000"/>
          </a:xfrm>
        </p:spPr>
        <p:txBody>
          <a:bodyPr/>
          <a:lstStyle/>
          <a:p>
            <a:r>
              <a:rPr lang="de-DE" dirty="0"/>
              <a:t>Multiplexing (MUX) / Multiple Access (MA)</a:t>
            </a:r>
            <a:endParaRPr lang="de-AT" dirty="0"/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626633" cy="4800600"/>
          </a:xfrm>
        </p:spPr>
        <p:txBody>
          <a:bodyPr/>
          <a:lstStyle/>
          <a:p>
            <a:r>
              <a:rPr lang="de-DE" sz="2400" dirty="0">
                <a:solidFill>
                  <a:schemeClr val="tx2"/>
                </a:solidFill>
              </a:rPr>
              <a:t>Transmission </a:t>
            </a:r>
            <a:r>
              <a:rPr lang="de-DE" sz="2400" dirty="0" err="1">
                <a:solidFill>
                  <a:schemeClr val="tx2"/>
                </a:solidFill>
              </a:rPr>
              <a:t>of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several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data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flows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DE" sz="2400" dirty="0" err="1">
                <a:solidFill>
                  <a:schemeClr val="tx2"/>
                </a:solidFill>
              </a:rPr>
              <a:t>logical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connections</a:t>
            </a:r>
            <a:r>
              <a:rPr lang="de-DE" sz="2400" dirty="0">
                <a:solidFill>
                  <a:schemeClr val="tx2"/>
                </a:solidFill>
              </a:rPr>
              <a:t>) </a:t>
            </a:r>
            <a:r>
              <a:rPr lang="de-DE" sz="2400" dirty="0" err="1">
                <a:solidFill>
                  <a:schemeClr val="tx2"/>
                </a:solidFill>
              </a:rPr>
              <a:t>over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one</a:t>
            </a:r>
            <a:r>
              <a:rPr lang="de-DE" sz="2400" dirty="0">
                <a:solidFill>
                  <a:schemeClr val="tx2"/>
                </a:solidFill>
              </a:rPr>
              <a:t> medium</a:t>
            </a:r>
          </a:p>
          <a:p>
            <a:pPr lvl="1"/>
            <a:r>
              <a:rPr lang="de-DE" sz="2000" dirty="0" err="1"/>
              <a:t>Realize</a:t>
            </a:r>
            <a:r>
              <a:rPr lang="de-DE" sz="2000" dirty="0"/>
              <a:t> individual 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 err="1"/>
              <a:t>connections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, </a:t>
            </a:r>
            <a:r>
              <a:rPr lang="de-DE" sz="2000" i="1" dirty="0" err="1"/>
              <a:t>normally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deterministic</a:t>
            </a:r>
            <a:r>
              <a:rPr lang="de-DE" sz="2000" dirty="0"/>
              <a:t> </a:t>
            </a:r>
            <a:r>
              <a:rPr lang="de-DE" sz="2000" dirty="0" err="1"/>
              <a:t>properties</a:t>
            </a:r>
            <a:r>
              <a:rPr lang="de-DE" sz="2000" dirty="0"/>
              <a:t> (</a:t>
            </a:r>
            <a:r>
              <a:rPr lang="de-DE" sz="2000" dirty="0" err="1"/>
              <a:t>throughput</a:t>
            </a:r>
            <a:r>
              <a:rPr lang="de-DE" sz="2000" dirty="0"/>
              <a:t>, </a:t>
            </a:r>
            <a:r>
              <a:rPr lang="de-DE" sz="2000" dirty="0" err="1"/>
              <a:t>delay</a:t>
            </a:r>
            <a:r>
              <a:rPr lang="de-DE" sz="2000" dirty="0"/>
              <a:t>)</a:t>
            </a:r>
          </a:p>
          <a:p>
            <a:pPr lvl="1"/>
            <a:r>
              <a:rPr lang="de-DE" sz="2000" dirty="0" err="1"/>
              <a:t>Terminology</a:t>
            </a:r>
            <a:r>
              <a:rPr lang="de-DE" sz="2000" dirty="0"/>
              <a:t>: M (</a:t>
            </a:r>
            <a:r>
              <a:rPr lang="ja-JP" altLang="de-DE" sz="2000">
                <a:latin typeface="Arial"/>
              </a:rPr>
              <a:t>“</a:t>
            </a:r>
            <a:r>
              <a:rPr lang="de-DE" sz="2000" dirty="0"/>
              <a:t>.. Multiplexing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 </a:t>
            </a:r>
            <a:r>
              <a:rPr lang="de-DE" sz="2000" dirty="0" err="1"/>
              <a:t>or</a:t>
            </a:r>
            <a:r>
              <a:rPr lang="de-DE" sz="2000" dirty="0"/>
              <a:t> MA (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.. Multiple Access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</a:t>
            </a:r>
          </a:p>
          <a:p>
            <a:r>
              <a:rPr lang="de-DE" sz="2400" dirty="0"/>
              <a:t>Also:</a:t>
            </a:r>
            <a:br>
              <a:rPr lang="de-DE" sz="2000" dirty="0"/>
            </a:br>
            <a:r>
              <a:rPr lang="de-DE" sz="2000" dirty="0"/>
              <a:t>Transmission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flow</a:t>
            </a:r>
            <a:r>
              <a:rPr lang="de-DE" sz="2000" dirty="0"/>
              <a:t> (</a:t>
            </a:r>
            <a:r>
              <a:rPr lang="de-DE" sz="2000" dirty="0" err="1"/>
              <a:t>logical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  <a:r>
              <a:rPr lang="de-DE" sz="2000" dirty="0"/>
              <a:t>)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several</a:t>
            </a:r>
            <a:r>
              <a:rPr lang="de-DE" sz="2000" dirty="0"/>
              <a:t> </a:t>
            </a:r>
            <a:r>
              <a:rPr lang="de-DE" sz="2000" dirty="0" err="1"/>
              <a:t>media</a:t>
            </a:r>
            <a:endParaRPr lang="de-DE" sz="2000" dirty="0"/>
          </a:p>
          <a:p>
            <a:pPr lvl="1"/>
            <a:r>
              <a:rPr lang="de-DE" sz="2000" dirty="0"/>
              <a:t>(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performance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/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reliability</a:t>
            </a:r>
            <a:r>
              <a:rPr lang="de-DE" sz="2000" dirty="0"/>
              <a:t>)</a:t>
            </a:r>
            <a:endParaRPr lang="de-AT" sz="2000" dirty="0"/>
          </a:p>
        </p:txBody>
      </p:sp>
      <p:pic>
        <p:nvPicPr>
          <p:cNvPr id="565255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74" y="4805188"/>
            <a:ext cx="3911111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525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74" y="4805188"/>
            <a:ext cx="3886200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951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8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Division Multiple Access (TDMA)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9593"/>
            <a:ext cx="5334000" cy="5257799"/>
          </a:xfrm>
        </p:spPr>
        <p:txBody>
          <a:bodyPr>
            <a:normAutofit/>
          </a:bodyPr>
          <a:lstStyle/>
          <a:p>
            <a:r>
              <a:rPr lang="en-US" sz="2400" dirty="0"/>
              <a:t>Each user is allowed to transmit only within specified time intervals (Time Slots). Different users transmit in different Time Slots.</a:t>
            </a:r>
          </a:p>
          <a:p>
            <a:r>
              <a:rPr lang="en-US" sz="2400" dirty="0"/>
              <a:t>When users transmit, they occupy the whole frequency bandwidth (separation among users is performed in the time domain).</a:t>
            </a:r>
          </a:p>
          <a:p>
            <a:r>
              <a:rPr lang="en-US" sz="2400" dirty="0"/>
              <a:t>Commonly used in GSM together with frequency hopping</a:t>
            </a:r>
          </a:p>
          <a:p>
            <a:endParaRPr lang="en-US" sz="2400" dirty="0"/>
          </a:p>
        </p:txBody>
      </p:sp>
      <p:pic>
        <p:nvPicPr>
          <p:cNvPr id="1026" name="Picture 2" descr="C:\Users\shadab\Desktop\td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87624"/>
            <a:ext cx="32004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8596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7" y="692696"/>
            <a:ext cx="9144000" cy="762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Division Multiple Access (FDMA)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048"/>
            <a:ext cx="5257800" cy="38862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Each user transmits with no limitations in time, but using only a portion of the whole available frequency bandwidth</a:t>
            </a:r>
          </a:p>
          <a:p>
            <a:r>
              <a:rPr lang="en-US" sz="2400" dirty="0"/>
              <a:t>Different users are separated in the frequency domain</a:t>
            </a:r>
          </a:p>
          <a:p>
            <a:r>
              <a:rPr lang="en-US" sz="2400" dirty="0"/>
              <a:t>FDMA can be used for both digital and analog signals</a:t>
            </a:r>
          </a:p>
          <a:p>
            <a:r>
              <a:rPr lang="en-US" sz="2400" dirty="0"/>
              <a:t>Very common in satellite communications</a:t>
            </a:r>
          </a:p>
          <a:p>
            <a:endParaRPr lang="en-US" sz="2400" dirty="0"/>
          </a:p>
        </p:txBody>
      </p:sp>
      <p:pic>
        <p:nvPicPr>
          <p:cNvPr id="3075" name="Picture 3" descr="C:\Users\shadab\Desktop\fdmax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334616"/>
            <a:ext cx="3200400" cy="40386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581600"/>
            <a:ext cx="7871792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400" dirty="0"/>
              <a:t> The major disadvantage of FDMA is the relatively       expensive and complicated </a:t>
            </a:r>
            <a:r>
              <a:rPr lang="en-US" sz="2400" dirty="0" err="1"/>
              <a:t>bandpass</a:t>
            </a:r>
            <a:r>
              <a:rPr lang="en-US" sz="2400" dirty="0"/>
              <a:t> filters required.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9061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822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FDMA in time domain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fd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988840"/>
            <a:ext cx="6953250" cy="4286250"/>
          </a:xfrm>
        </p:spPr>
      </p:pic>
    </p:spTree>
    <p:extLst>
      <p:ext uri="{BB962C8B-B14F-4D97-AF65-F5344CB8AC3E}">
        <p14:creationId xmlns:p14="http://schemas.microsoft.com/office/powerpoint/2010/main" val="1356622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645740"/>
            <a:ext cx="8680325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Code Division Multiple Access (CDMA)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700808"/>
            <a:ext cx="8256339" cy="46482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cs typeface="Book Antiqua"/>
              </a:rPr>
              <a:t>unique </a:t>
            </a:r>
            <a:r>
              <a:rPr lang="ja-JP" altLang="en-US" sz="2400" dirty="0">
                <a:cs typeface="Book Antiqua"/>
              </a:rPr>
              <a:t>“</a:t>
            </a:r>
            <a:r>
              <a:rPr lang="en-US" sz="2400" dirty="0">
                <a:cs typeface="Book Antiqua"/>
              </a:rPr>
              <a:t>code</a:t>
            </a:r>
            <a:r>
              <a:rPr lang="ja-JP" altLang="en-US" sz="2400" dirty="0">
                <a:cs typeface="Book Antiqua"/>
              </a:rPr>
              <a:t>”</a:t>
            </a:r>
            <a:r>
              <a:rPr lang="en-US" sz="2400" dirty="0">
                <a:cs typeface="Book Antiqua"/>
              </a:rPr>
              <a:t> assigned to each user; i.e., code set partitioning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 users share same frequency, but each user has own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chipping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sequence (i.e., code) to encode data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allows multiple users to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coexist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and transmit </a:t>
            </a:r>
            <a:r>
              <a:rPr lang="en-US" dirty="0">
                <a:cs typeface="Book Antiqua"/>
              </a:rPr>
              <a:t>simultaneously with minimal interference</a:t>
            </a:r>
          </a:p>
          <a:p>
            <a:pPr>
              <a:lnSpc>
                <a:spcPct val="80000"/>
              </a:lnSpc>
              <a:defRPr/>
            </a:pPr>
            <a:r>
              <a:rPr lang="de-DE" sz="2400" dirty="0">
                <a:solidFill>
                  <a:srgbClr val="333399"/>
                </a:solidFill>
                <a:cs typeface="Book Antiqua"/>
              </a:rPr>
              <a:t>Chip </a:t>
            </a:r>
            <a:r>
              <a:rPr lang="de-DE" sz="2400" dirty="0" err="1">
                <a:solidFill>
                  <a:srgbClr val="333399"/>
                </a:solidFill>
                <a:cs typeface="Book Antiqua"/>
              </a:rPr>
              <a:t>sequences</a:t>
            </a:r>
            <a:r>
              <a:rPr lang="de-DE" sz="2400" dirty="0">
                <a:solidFill>
                  <a:srgbClr val="333399"/>
                </a:solidFill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are</a:t>
            </a:r>
            <a:r>
              <a:rPr lang="de-DE" sz="2400" dirty="0">
                <a:cs typeface="Book Antiqua"/>
              </a:rPr>
              <a:t> orthogonal </a:t>
            </a:r>
            <a:r>
              <a:rPr lang="de-DE" sz="2400" dirty="0" err="1">
                <a:cs typeface="Book Antiqua"/>
              </a:rPr>
              <a:t>to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ensure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reconstructability</a:t>
            </a:r>
            <a:r>
              <a:rPr lang="de-DE" sz="2400" dirty="0">
                <a:cs typeface="Book Antiqua"/>
              </a:rPr>
              <a:t>:</a:t>
            </a:r>
          </a:p>
          <a:p>
            <a:pPr lvl="1"/>
            <a:r>
              <a:rPr lang="de-DE" sz="2200" dirty="0">
                <a:cs typeface="Book Antiqua"/>
              </a:rPr>
              <a:t>seq. 1: x = (x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x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), seq. 2: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dirty="0">
                <a:cs typeface="Book Antiqua"/>
              </a:rPr>
              <a:t> = (y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  </a:t>
            </a:r>
            <a:r>
              <a:rPr lang="de-AT" sz="2200" dirty="0">
                <a:cs typeface="Book Antiqua"/>
                <a:sym typeface="Symbol" charset="0"/>
              </a:rPr>
              <a:t></a:t>
            </a:r>
            <a:r>
              <a:rPr lang="de-DE" sz="2200" dirty="0">
                <a:cs typeface="Book Antiqua"/>
                <a:sym typeface="Symbol" charset="0"/>
              </a:rPr>
              <a:t> x</a:t>
            </a:r>
            <a:r>
              <a:rPr lang="de-DE" sz="2200" baseline="-25000" dirty="0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</a:t>
            </a:r>
            <a:r>
              <a:rPr lang="de-DE" sz="2200" dirty="0" err="1">
                <a:cs typeface="Book Antiqua"/>
                <a:sym typeface="Symbol" charset="0"/>
              </a:rPr>
              <a:t>y</a:t>
            </a:r>
            <a:r>
              <a:rPr lang="de-DE" sz="2200" baseline="-25000" dirty="0" err="1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= 0</a:t>
            </a:r>
          </a:p>
          <a:p>
            <a:pPr lvl="1"/>
            <a:r>
              <a:rPr lang="de-DE" sz="2200" dirty="0">
                <a:cs typeface="Book Antiqua"/>
              </a:rPr>
              <a:t>Common </a:t>
            </a:r>
            <a:r>
              <a:rPr lang="de-DE" sz="2200" dirty="0" err="1">
                <a:cs typeface="Book Antiqua"/>
              </a:rPr>
              <a:t>choice</a:t>
            </a:r>
            <a:r>
              <a:rPr lang="de-DE" sz="2200" dirty="0">
                <a:cs typeface="Book Antiqua"/>
              </a:rPr>
              <a:t>: </a:t>
            </a:r>
            <a:r>
              <a:rPr lang="de-DE" sz="2200" dirty="0">
                <a:solidFill>
                  <a:schemeClr val="tx2"/>
                </a:solidFill>
                <a:cs typeface="Book Antiqua"/>
              </a:rPr>
              <a:t>Walsh </a:t>
            </a:r>
            <a:r>
              <a:rPr lang="de-DE" sz="2200" dirty="0" err="1">
                <a:solidFill>
                  <a:schemeClr val="tx2"/>
                </a:solidFill>
                <a:cs typeface="Book Antiqua"/>
              </a:rPr>
              <a:t>sequence</a:t>
            </a:r>
            <a:r>
              <a:rPr lang="de-DE" sz="2200" dirty="0">
                <a:cs typeface="Book Antiqua"/>
              </a:rPr>
              <a:t> </a:t>
            </a:r>
            <a:endParaRPr lang="en-US" sz="2200" dirty="0">
              <a:cs typeface="Book Antiqua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encoded signal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= (original data) X (chipping sequence)</a:t>
            </a: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decoding: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inner-product of encoded signal and chipping sequence</a:t>
            </a:r>
          </a:p>
        </p:txBody>
      </p:sp>
    </p:spTree>
    <p:extLst>
      <p:ext uri="{BB962C8B-B14F-4D97-AF65-F5344CB8AC3E}">
        <p14:creationId xmlns:p14="http://schemas.microsoft.com/office/powerpoint/2010/main" val="16290256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6206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 encode/decode</a:t>
            </a:r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219450" y="21732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276725" y="2149451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2389188" y="3581376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3408363" y="358613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grpSp>
        <p:nvGrpSpPr>
          <p:cNvPr id="404630" name="Group 150"/>
          <p:cNvGrpSpPr>
            <a:grpSpLocks/>
          </p:cNvGrpSpPr>
          <p:nvPr/>
        </p:nvGrpSpPr>
        <p:grpSpPr bwMode="auto">
          <a:xfrm>
            <a:off x="2084388" y="2082776"/>
            <a:ext cx="1254125" cy="1624012"/>
            <a:chOff x="1313" y="921"/>
            <a:chExt cx="790" cy="1023"/>
          </a:xfrm>
        </p:grpSpPr>
        <p:sp>
          <p:nvSpPr>
            <p:cNvPr id="17669" name="Line 5"/>
            <p:cNvSpPr>
              <a:spLocks noChangeShapeType="1"/>
            </p:cNvSpPr>
            <p:nvPr/>
          </p:nvSpPr>
          <p:spPr bwMode="auto">
            <a:xfrm>
              <a:off x="1350" y="921"/>
              <a:ext cx="0" cy="102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0" name="Rectangle 12"/>
            <p:cNvSpPr>
              <a:spLocks noChangeArrowheads="1"/>
            </p:cNvSpPr>
            <p:nvPr/>
          </p:nvSpPr>
          <p:spPr bwMode="auto">
            <a:xfrm>
              <a:off x="1350" y="1218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1" name="Text Box 15"/>
            <p:cNvSpPr txBox="1">
              <a:spLocks noChangeArrowheads="1"/>
            </p:cNvSpPr>
            <p:nvPr/>
          </p:nvSpPr>
          <p:spPr bwMode="auto">
            <a:xfrm>
              <a:off x="1436" y="1194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  <p:grpSp>
          <p:nvGrpSpPr>
            <p:cNvPr id="49415" name="Group 44"/>
            <p:cNvGrpSpPr>
              <a:grpSpLocks/>
            </p:cNvGrpSpPr>
            <p:nvPr/>
          </p:nvGrpSpPr>
          <p:grpSpPr bwMode="auto">
            <a:xfrm>
              <a:off x="1313" y="1534"/>
              <a:ext cx="790" cy="307"/>
              <a:chOff x="1313" y="1534"/>
              <a:chExt cx="790" cy="307"/>
            </a:xfrm>
          </p:grpSpPr>
          <p:sp>
            <p:nvSpPr>
              <p:cNvPr id="17673" name="Text Box 17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17" name="Group 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96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7" name="Line 20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8" name="Line 21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418" name="Group 23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93" name="Rectangle 24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4" name="Line 25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5" name="Line 26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76" name="Rectangle 27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7" name="Rectangle 28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8" name="Text Box 29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79" name="Text Box 30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80" name="Text Box 31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24" name="Group 3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9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5" name="Group 35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8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0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6" name="Group 38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8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7" name="Group 41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8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7418" name="Oval 74"/>
          <p:cNvSpPr>
            <a:spLocks noChangeArrowheads="1"/>
          </p:cNvSpPr>
          <p:nvPr/>
        </p:nvSpPr>
        <p:spPr bwMode="auto">
          <a:xfrm>
            <a:off x="4672013" y="2476476"/>
            <a:ext cx="419100" cy="42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9" name="Text Box 75"/>
          <p:cNvSpPr txBox="1">
            <a:spLocks noChangeArrowheads="1"/>
          </p:cNvSpPr>
          <p:nvPr/>
        </p:nvSpPr>
        <p:spPr bwMode="auto">
          <a:xfrm>
            <a:off x="4298950" y="2065313"/>
            <a:ext cx="1182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Z</a:t>
            </a:r>
            <a:r>
              <a:rPr lang="en-US" baseline="-25000">
                <a:latin typeface="Arial" charset="0"/>
                <a:cs typeface="Arial" charset="0"/>
              </a:rPr>
              <a:t>i,m</a:t>
            </a:r>
            <a:r>
              <a:rPr lang="en-US">
                <a:latin typeface="Arial" charset="0"/>
                <a:cs typeface="Arial" charset="0"/>
              </a:rPr>
              <a:t>= d</a:t>
            </a:r>
            <a:r>
              <a:rPr lang="en-US" baseline="-25000">
                <a:latin typeface="Arial" charset="0"/>
                <a:cs typeface="Arial" charset="0"/>
              </a:rPr>
              <a:t>i</a:t>
            </a:r>
            <a:r>
              <a:rPr lang="en-US" sz="2400" baseline="30000">
                <a:latin typeface="Arial" charset="0"/>
                <a:cs typeface="Arial" charset="0"/>
              </a:rPr>
              <a:t>.</a:t>
            </a:r>
            <a:r>
              <a:rPr lang="en-US">
                <a:latin typeface="Arial" charset="0"/>
                <a:cs typeface="Arial" charset="0"/>
              </a:rPr>
              <a:t>c</a:t>
            </a:r>
            <a:r>
              <a:rPr lang="en-US" baseline="-2500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7420" name="Line 72"/>
          <p:cNvSpPr>
            <a:spLocks noChangeShapeType="1"/>
          </p:cNvSpPr>
          <p:nvPr/>
        </p:nvSpPr>
        <p:spPr bwMode="auto">
          <a:xfrm>
            <a:off x="4319588" y="2606651"/>
            <a:ext cx="319087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1" name="Line 73"/>
          <p:cNvSpPr>
            <a:spLocks noChangeShapeType="1"/>
          </p:cNvSpPr>
          <p:nvPr/>
        </p:nvSpPr>
        <p:spPr bwMode="auto">
          <a:xfrm flipV="1">
            <a:off x="4333875" y="2871763"/>
            <a:ext cx="403225" cy="430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629" name="Group 149"/>
          <p:cNvGrpSpPr>
            <a:grpSpLocks/>
          </p:cNvGrpSpPr>
          <p:nvPr/>
        </p:nvGrpSpPr>
        <p:grpSpPr bwMode="auto">
          <a:xfrm>
            <a:off x="3141663" y="2316138"/>
            <a:ext cx="1254125" cy="1236663"/>
            <a:chOff x="1979" y="1068"/>
            <a:chExt cx="790" cy="779"/>
          </a:xfrm>
        </p:grpSpPr>
        <p:sp>
          <p:nvSpPr>
            <p:cNvPr id="17640" name="Rectangle 13"/>
            <p:cNvSpPr>
              <a:spLocks noChangeArrowheads="1"/>
            </p:cNvSpPr>
            <p:nvPr/>
          </p:nvSpPr>
          <p:spPr bwMode="auto">
            <a:xfrm>
              <a:off x="2028" y="1092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41" name="Text Box 16"/>
            <p:cNvSpPr txBox="1">
              <a:spLocks noChangeArrowheads="1"/>
            </p:cNvSpPr>
            <p:nvPr/>
          </p:nvSpPr>
          <p:spPr bwMode="auto">
            <a:xfrm>
              <a:off x="2186" y="1068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  <p:grpSp>
          <p:nvGrpSpPr>
            <p:cNvPr id="49385" name="Group 45"/>
            <p:cNvGrpSpPr>
              <a:grpSpLocks/>
            </p:cNvGrpSpPr>
            <p:nvPr/>
          </p:nvGrpSpPr>
          <p:grpSpPr bwMode="auto">
            <a:xfrm>
              <a:off x="1979" y="1540"/>
              <a:ext cx="790" cy="307"/>
              <a:chOff x="1313" y="1534"/>
              <a:chExt cx="790" cy="307"/>
            </a:xfrm>
          </p:grpSpPr>
          <p:sp>
            <p:nvSpPr>
              <p:cNvPr id="17643" name="Text Box 46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87" name="Group 47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6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7" name="Line 49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8" name="Line 50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388" name="Group 51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63" name="Rectangle 5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4" name="Line 5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5" name="Line 5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46" name="Rectangle 55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7" name="Rectangle 56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8" name="Text Box 57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49" name="Text Box 58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50" name="Text Box 59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94" name="Group 60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6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5" name="Group 63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5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0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6" name="Group 66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7" name="Group 69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5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556" name="Group 76"/>
          <p:cNvGrpSpPr>
            <a:grpSpLocks/>
          </p:cNvGrpSpPr>
          <p:nvPr/>
        </p:nvGrpSpPr>
        <p:grpSpPr bwMode="auto">
          <a:xfrm>
            <a:off x="6461125" y="2451076"/>
            <a:ext cx="1254125" cy="487362"/>
            <a:chOff x="1313" y="1534"/>
            <a:chExt cx="790" cy="307"/>
          </a:xfrm>
        </p:grpSpPr>
        <p:sp>
          <p:nvSpPr>
            <p:cNvPr id="17614" name="Text Box 77"/>
            <p:cNvSpPr txBox="1">
              <a:spLocks noChangeArrowheads="1"/>
            </p:cNvSpPr>
            <p:nvPr/>
          </p:nvSpPr>
          <p:spPr bwMode="auto">
            <a:xfrm>
              <a:off x="1313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58" name="Group 78"/>
            <p:cNvGrpSpPr>
              <a:grpSpLocks/>
            </p:cNvGrpSpPr>
            <p:nvPr/>
          </p:nvGrpSpPr>
          <p:grpSpPr bwMode="auto">
            <a:xfrm>
              <a:off x="1353" y="1539"/>
              <a:ext cx="258" cy="147"/>
              <a:chOff x="1353" y="1539"/>
              <a:chExt cx="258" cy="144"/>
            </a:xfrm>
          </p:grpSpPr>
          <p:sp>
            <p:nvSpPr>
              <p:cNvPr id="17637" name="Rectangle 79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8" name="Line 80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9" name="Line 81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49359" name="Group 82"/>
            <p:cNvGrpSpPr>
              <a:grpSpLocks/>
            </p:cNvGrpSpPr>
            <p:nvPr/>
          </p:nvGrpSpPr>
          <p:grpSpPr bwMode="auto">
            <a:xfrm>
              <a:off x="1773" y="1686"/>
              <a:ext cx="258" cy="144"/>
              <a:chOff x="1353" y="1539"/>
              <a:chExt cx="258" cy="144"/>
            </a:xfrm>
          </p:grpSpPr>
          <p:sp>
            <p:nvSpPr>
              <p:cNvPr id="17634" name="Rectangle 83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5" name="Line 84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6" name="Line 85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17617" name="Rectangle 86"/>
            <p:cNvSpPr>
              <a:spLocks noChangeArrowheads="1"/>
            </p:cNvSpPr>
            <p:nvPr/>
          </p:nvSpPr>
          <p:spPr bwMode="auto">
            <a:xfrm>
              <a:off x="1611" y="1686"/>
              <a:ext cx="81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8" name="Rectangle 87"/>
            <p:cNvSpPr>
              <a:spLocks noChangeArrowheads="1"/>
            </p:cNvSpPr>
            <p:nvPr/>
          </p:nvSpPr>
          <p:spPr bwMode="auto">
            <a:xfrm>
              <a:off x="1692" y="1536"/>
              <a:ext cx="81" cy="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9" name="Text Box 88"/>
            <p:cNvSpPr txBox="1">
              <a:spLocks noChangeArrowheads="1"/>
            </p:cNvSpPr>
            <p:nvPr/>
          </p:nvSpPr>
          <p:spPr bwMode="auto">
            <a:xfrm>
              <a:off x="1391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0" name="Text Box 89"/>
            <p:cNvSpPr txBox="1">
              <a:spLocks noChangeArrowheads="1"/>
            </p:cNvSpPr>
            <p:nvPr/>
          </p:nvSpPr>
          <p:spPr bwMode="auto">
            <a:xfrm>
              <a:off x="1478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1" name="Text Box 90"/>
            <p:cNvSpPr txBox="1">
              <a:spLocks noChangeArrowheads="1"/>
            </p:cNvSpPr>
            <p:nvPr/>
          </p:nvSpPr>
          <p:spPr bwMode="auto">
            <a:xfrm>
              <a:off x="1652" y="1540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65" name="Group 91"/>
            <p:cNvGrpSpPr>
              <a:grpSpLocks/>
            </p:cNvGrpSpPr>
            <p:nvPr/>
          </p:nvGrpSpPr>
          <p:grpSpPr bwMode="auto">
            <a:xfrm>
              <a:off x="1565" y="1684"/>
              <a:ext cx="211" cy="157"/>
              <a:chOff x="857" y="1909"/>
              <a:chExt cx="211" cy="157"/>
            </a:xfrm>
          </p:grpSpPr>
          <p:sp>
            <p:nvSpPr>
              <p:cNvPr id="17632" name="Text Box 92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3" name="Text Box 93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6" name="Group 94"/>
            <p:cNvGrpSpPr>
              <a:grpSpLocks/>
            </p:cNvGrpSpPr>
            <p:nvPr/>
          </p:nvGrpSpPr>
          <p:grpSpPr bwMode="auto">
            <a:xfrm>
              <a:off x="1730" y="1684"/>
              <a:ext cx="211" cy="157"/>
              <a:chOff x="857" y="1909"/>
              <a:chExt cx="211" cy="157"/>
            </a:xfrm>
          </p:grpSpPr>
          <p:sp>
            <p:nvSpPr>
              <p:cNvPr id="17630" name="Text Box 95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1" name="Text Box 96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7" name="Group 97"/>
            <p:cNvGrpSpPr>
              <a:grpSpLocks/>
            </p:cNvGrpSpPr>
            <p:nvPr/>
          </p:nvGrpSpPr>
          <p:grpSpPr bwMode="auto">
            <a:xfrm>
              <a:off x="1808" y="1684"/>
              <a:ext cx="211" cy="157"/>
              <a:chOff x="857" y="1909"/>
              <a:chExt cx="211" cy="157"/>
            </a:xfrm>
          </p:grpSpPr>
          <p:sp>
            <p:nvSpPr>
              <p:cNvPr id="17628" name="Text Box 98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9" name="Text Box 99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8" name="Group 100"/>
            <p:cNvGrpSpPr>
              <a:grpSpLocks/>
            </p:cNvGrpSpPr>
            <p:nvPr/>
          </p:nvGrpSpPr>
          <p:grpSpPr bwMode="auto">
            <a:xfrm>
              <a:off x="1892" y="1681"/>
              <a:ext cx="211" cy="157"/>
              <a:chOff x="857" y="1909"/>
              <a:chExt cx="211" cy="157"/>
            </a:xfrm>
          </p:grpSpPr>
          <p:sp>
            <p:nvSpPr>
              <p:cNvPr id="17626" name="Text Box 101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7" name="Text Box 102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4616" name="Group 136"/>
          <p:cNvGrpSpPr>
            <a:grpSpLocks/>
          </p:cNvGrpSpPr>
          <p:nvPr/>
        </p:nvGrpSpPr>
        <p:grpSpPr bwMode="auto">
          <a:xfrm>
            <a:off x="5360988" y="2451076"/>
            <a:ext cx="1249362" cy="487362"/>
            <a:chOff x="4928" y="1534"/>
            <a:chExt cx="787" cy="307"/>
          </a:xfrm>
        </p:grpSpPr>
        <p:grpSp>
          <p:nvGrpSpPr>
            <p:cNvPr id="49326" name="Group 134"/>
            <p:cNvGrpSpPr>
              <a:grpSpLocks/>
            </p:cNvGrpSpPr>
            <p:nvPr/>
          </p:nvGrpSpPr>
          <p:grpSpPr bwMode="auto">
            <a:xfrm>
              <a:off x="5354" y="1534"/>
              <a:ext cx="361" cy="154"/>
              <a:chOff x="5009" y="1132"/>
              <a:chExt cx="361" cy="154"/>
            </a:xfrm>
          </p:grpSpPr>
          <p:sp>
            <p:nvSpPr>
              <p:cNvPr id="17607" name="Text Box 104"/>
              <p:cNvSpPr txBox="1">
                <a:spLocks noChangeArrowheads="1"/>
              </p:cNvSpPr>
              <p:nvPr/>
            </p:nvSpPr>
            <p:spPr bwMode="auto">
              <a:xfrm>
                <a:off x="5009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51" name="Group 105"/>
              <p:cNvGrpSpPr>
                <a:grpSpLocks/>
              </p:cNvGrpSpPr>
              <p:nvPr/>
            </p:nvGrpSpPr>
            <p:grpSpPr bwMode="auto">
              <a:xfrm>
                <a:off x="5049" y="1137"/>
                <a:ext cx="258" cy="147"/>
                <a:chOff x="1353" y="1539"/>
                <a:chExt cx="258" cy="144"/>
              </a:xfrm>
            </p:grpSpPr>
            <p:sp>
              <p:nvSpPr>
                <p:cNvPr id="17611" name="Rectangle 10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2" name="Line 10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3" name="Line 10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09" name="Text Box 115"/>
              <p:cNvSpPr txBox="1">
                <a:spLocks noChangeArrowheads="1"/>
              </p:cNvSpPr>
              <p:nvPr/>
            </p:nvSpPr>
            <p:spPr bwMode="auto">
              <a:xfrm>
                <a:off x="5087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10" name="Text Box 116"/>
              <p:cNvSpPr txBox="1">
                <a:spLocks noChangeArrowheads="1"/>
              </p:cNvSpPr>
              <p:nvPr/>
            </p:nvSpPr>
            <p:spPr bwMode="auto">
              <a:xfrm>
                <a:off x="5174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49327" name="Group 135"/>
            <p:cNvGrpSpPr>
              <a:grpSpLocks/>
            </p:cNvGrpSpPr>
            <p:nvPr/>
          </p:nvGrpSpPr>
          <p:grpSpPr bwMode="auto">
            <a:xfrm>
              <a:off x="4928" y="1536"/>
              <a:ext cx="550" cy="305"/>
              <a:chOff x="5114" y="1518"/>
              <a:chExt cx="550" cy="305"/>
            </a:xfrm>
          </p:grpSpPr>
          <p:grpSp>
            <p:nvGrpSpPr>
              <p:cNvPr id="49328" name="Group 133"/>
              <p:cNvGrpSpPr>
                <a:grpSpLocks/>
              </p:cNvGrpSpPr>
              <p:nvPr/>
            </p:nvGrpSpPr>
            <p:grpSpPr bwMode="auto">
              <a:xfrm>
                <a:off x="5375" y="1518"/>
                <a:ext cx="196" cy="158"/>
                <a:chOff x="5378" y="1518"/>
                <a:chExt cx="196" cy="158"/>
              </a:xfrm>
            </p:grpSpPr>
            <p:sp>
              <p:nvSpPr>
                <p:cNvPr id="17605" name="Rectangle 114"/>
                <p:cNvSpPr>
                  <a:spLocks noChangeArrowheads="1"/>
                </p:cNvSpPr>
                <p:nvPr/>
              </p:nvSpPr>
              <p:spPr bwMode="auto">
                <a:xfrm>
                  <a:off x="5418" y="1518"/>
                  <a:ext cx="81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06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5378" y="152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329" name="Group 132"/>
              <p:cNvGrpSpPr>
                <a:grpSpLocks/>
              </p:cNvGrpSpPr>
              <p:nvPr/>
            </p:nvGrpSpPr>
            <p:grpSpPr bwMode="auto">
              <a:xfrm>
                <a:off x="5453" y="1666"/>
                <a:ext cx="211" cy="157"/>
                <a:chOff x="5261" y="1282"/>
                <a:chExt cx="211" cy="157"/>
              </a:xfrm>
            </p:grpSpPr>
            <p:sp>
              <p:nvSpPr>
                <p:cNvPr id="17601" name="Rectangle 113"/>
                <p:cNvSpPr>
                  <a:spLocks noChangeArrowheads="1"/>
                </p:cNvSpPr>
                <p:nvPr/>
              </p:nvSpPr>
              <p:spPr bwMode="auto">
                <a:xfrm>
                  <a:off x="5307" y="1284"/>
                  <a:ext cx="81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grpSp>
              <p:nvGrpSpPr>
                <p:cNvPr id="49345" name="Group 118"/>
                <p:cNvGrpSpPr>
                  <a:grpSpLocks/>
                </p:cNvGrpSpPr>
                <p:nvPr/>
              </p:nvGrpSpPr>
              <p:grpSpPr bwMode="auto">
                <a:xfrm>
                  <a:off x="5261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60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60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  <p:grpSp>
            <p:nvGrpSpPr>
              <p:cNvPr id="49330" name="Group 131"/>
              <p:cNvGrpSpPr>
                <a:grpSpLocks/>
              </p:cNvGrpSpPr>
              <p:nvPr/>
            </p:nvGrpSpPr>
            <p:grpSpPr bwMode="auto">
              <a:xfrm>
                <a:off x="5114" y="1663"/>
                <a:ext cx="373" cy="160"/>
                <a:chOff x="5426" y="1279"/>
                <a:chExt cx="373" cy="160"/>
              </a:xfrm>
            </p:grpSpPr>
            <p:grpSp>
              <p:nvGrpSpPr>
                <p:cNvPr id="49331" name="Group 109"/>
                <p:cNvGrpSpPr>
                  <a:grpSpLocks/>
                </p:cNvGrpSpPr>
                <p:nvPr/>
              </p:nvGrpSpPr>
              <p:grpSpPr bwMode="auto">
                <a:xfrm>
                  <a:off x="5469" y="1284"/>
                  <a:ext cx="258" cy="144"/>
                  <a:chOff x="1353" y="1539"/>
                  <a:chExt cx="258" cy="144"/>
                </a:xfrm>
              </p:grpSpPr>
              <p:sp>
                <p:nvSpPr>
                  <p:cNvPr id="1759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5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6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grpSp>
              <p:nvGrpSpPr>
                <p:cNvPr id="49332" name="Group 121"/>
                <p:cNvGrpSpPr>
                  <a:grpSpLocks/>
                </p:cNvGrpSpPr>
                <p:nvPr/>
              </p:nvGrpSpPr>
              <p:grpSpPr bwMode="auto">
                <a:xfrm>
                  <a:off x="5426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6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7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3" name="Group 124"/>
                <p:cNvGrpSpPr>
                  <a:grpSpLocks/>
                </p:cNvGrpSpPr>
                <p:nvPr/>
              </p:nvGrpSpPr>
              <p:grpSpPr bwMode="auto">
                <a:xfrm>
                  <a:off x="5504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4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5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4" name="Group 127"/>
                <p:cNvGrpSpPr>
                  <a:grpSpLocks/>
                </p:cNvGrpSpPr>
                <p:nvPr/>
              </p:nvGrpSpPr>
              <p:grpSpPr bwMode="auto">
                <a:xfrm>
                  <a:off x="5588" y="1279"/>
                  <a:ext cx="211" cy="157"/>
                  <a:chOff x="857" y="1909"/>
                  <a:chExt cx="211" cy="157"/>
                </a:xfrm>
              </p:grpSpPr>
              <p:sp>
                <p:nvSpPr>
                  <p:cNvPr id="17592" name="Text Box 1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3" name="Text Box 1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</p:grpSp>
      </p:grpSp>
      <p:sp>
        <p:nvSpPr>
          <p:cNvPr id="17425" name="Text Box 137"/>
          <p:cNvSpPr txBox="1">
            <a:spLocks noChangeArrowheads="1"/>
          </p:cNvSpPr>
          <p:nvPr/>
        </p:nvSpPr>
        <p:spPr bwMode="auto">
          <a:xfrm>
            <a:off x="6556375" y="2928913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6" name="Text Box 138"/>
          <p:cNvSpPr txBox="1">
            <a:spLocks noChangeArrowheads="1"/>
          </p:cNvSpPr>
          <p:nvPr/>
        </p:nvSpPr>
        <p:spPr bwMode="auto">
          <a:xfrm>
            <a:off x="5513388" y="2947963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7" name="Line 139"/>
          <p:cNvSpPr>
            <a:spLocks noChangeShapeType="1"/>
          </p:cNvSpPr>
          <p:nvPr/>
        </p:nvSpPr>
        <p:spPr bwMode="auto">
          <a:xfrm flipH="1">
            <a:off x="5438775" y="228756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8" name="Line 140"/>
          <p:cNvSpPr>
            <a:spLocks noChangeShapeType="1"/>
          </p:cNvSpPr>
          <p:nvPr/>
        </p:nvSpPr>
        <p:spPr bwMode="auto">
          <a:xfrm flipH="1">
            <a:off x="6510338" y="226851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9" name="Line 141"/>
          <p:cNvSpPr>
            <a:spLocks noChangeShapeType="1"/>
          </p:cNvSpPr>
          <p:nvPr/>
        </p:nvSpPr>
        <p:spPr bwMode="auto">
          <a:xfrm flipH="1">
            <a:off x="7624763" y="2278038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0" name="Text Box 142"/>
          <p:cNvSpPr txBox="1">
            <a:spLocks noChangeArrowheads="1"/>
          </p:cNvSpPr>
          <p:nvPr/>
        </p:nvSpPr>
        <p:spPr bwMode="auto">
          <a:xfrm>
            <a:off x="5418138" y="1804963"/>
            <a:ext cx="2427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>
                <a:latin typeface="Arial" charset="0"/>
                <a:cs typeface="Arial" charset="0"/>
              </a:rPr>
              <a:t>channel output Z</a:t>
            </a:r>
            <a:r>
              <a:rPr lang="en-US" sz="2000" baseline="-25000">
                <a:latin typeface="Arial" charset="0"/>
                <a:cs typeface="Arial" charset="0"/>
              </a:rPr>
              <a:t>i,m</a:t>
            </a:r>
          </a:p>
        </p:txBody>
      </p:sp>
      <p:sp>
        <p:nvSpPr>
          <p:cNvPr id="17431" name="Text Box 143"/>
          <p:cNvSpPr txBox="1">
            <a:spLocks noChangeArrowheads="1"/>
          </p:cNvSpPr>
          <p:nvPr/>
        </p:nvSpPr>
        <p:spPr bwMode="auto">
          <a:xfrm>
            <a:off x="315913" y="2724126"/>
            <a:ext cx="992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7432" name="Text Box 144"/>
          <p:cNvSpPr txBox="1">
            <a:spLocks noChangeArrowheads="1"/>
          </p:cNvSpPr>
          <p:nvPr/>
        </p:nvSpPr>
        <p:spPr bwMode="auto">
          <a:xfrm>
            <a:off x="1485900" y="3074963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33" name="Text Box 145"/>
          <p:cNvSpPr txBox="1">
            <a:spLocks noChangeArrowheads="1"/>
          </p:cNvSpPr>
          <p:nvPr/>
        </p:nvSpPr>
        <p:spPr bwMode="auto">
          <a:xfrm>
            <a:off x="1525588" y="2300263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data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bits</a:t>
            </a:r>
          </a:p>
        </p:txBody>
      </p:sp>
      <p:sp>
        <p:nvSpPr>
          <p:cNvPr id="17434" name="Line 146"/>
          <p:cNvSpPr>
            <a:spLocks noChangeShapeType="1"/>
          </p:cNvSpPr>
          <p:nvPr/>
        </p:nvSpPr>
        <p:spPr bwMode="auto">
          <a:xfrm>
            <a:off x="5132388" y="2674913"/>
            <a:ext cx="319087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5" name="Line 151"/>
          <p:cNvSpPr>
            <a:spLocks noChangeShapeType="1"/>
          </p:cNvSpPr>
          <p:nvPr/>
        </p:nvSpPr>
        <p:spPr bwMode="auto">
          <a:xfrm>
            <a:off x="4033838" y="4787876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6" name="Line 152"/>
          <p:cNvSpPr>
            <a:spLocks noChangeShapeType="1"/>
          </p:cNvSpPr>
          <p:nvPr/>
        </p:nvSpPr>
        <p:spPr bwMode="auto">
          <a:xfrm>
            <a:off x="5110163" y="47640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7" name="Text Box 153"/>
          <p:cNvSpPr txBox="1">
            <a:spLocks noChangeArrowheads="1"/>
          </p:cNvSpPr>
          <p:nvPr/>
        </p:nvSpPr>
        <p:spPr bwMode="auto">
          <a:xfrm>
            <a:off x="3222625" y="619598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38" name="Text Box 154"/>
          <p:cNvSpPr txBox="1">
            <a:spLocks noChangeArrowheads="1"/>
          </p:cNvSpPr>
          <p:nvPr/>
        </p:nvSpPr>
        <p:spPr bwMode="auto">
          <a:xfrm>
            <a:off x="4241800" y="6200751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sp>
        <p:nvSpPr>
          <p:cNvPr id="17439" name="Line 156"/>
          <p:cNvSpPr>
            <a:spLocks noChangeShapeType="1"/>
          </p:cNvSpPr>
          <p:nvPr/>
        </p:nvSpPr>
        <p:spPr bwMode="auto">
          <a:xfrm>
            <a:off x="2957513" y="48275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8" name="Group 298"/>
          <p:cNvGrpSpPr>
            <a:grpSpLocks/>
          </p:cNvGrpSpPr>
          <p:nvPr/>
        </p:nvGrpSpPr>
        <p:grpSpPr bwMode="auto">
          <a:xfrm>
            <a:off x="6289675" y="5259363"/>
            <a:ext cx="1076325" cy="274638"/>
            <a:chOff x="3962" y="2922"/>
            <a:chExt cx="678" cy="173"/>
          </a:xfrm>
        </p:grpSpPr>
        <p:sp>
          <p:nvSpPr>
            <p:cNvPr id="17581" name="Rectangle 157"/>
            <p:cNvSpPr>
              <a:spLocks noChangeArrowheads="1"/>
            </p:cNvSpPr>
            <p:nvPr/>
          </p:nvSpPr>
          <p:spPr bwMode="auto">
            <a:xfrm>
              <a:off x="3962" y="2946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2" name="Text Box 158"/>
            <p:cNvSpPr txBox="1">
              <a:spLocks noChangeArrowheads="1"/>
            </p:cNvSpPr>
            <p:nvPr/>
          </p:nvSpPr>
          <p:spPr bwMode="auto">
            <a:xfrm>
              <a:off x="4048" y="2922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</p:grpSp>
      <p:sp>
        <p:nvSpPr>
          <p:cNvPr id="17441" name="Oval 186"/>
          <p:cNvSpPr>
            <a:spLocks noChangeArrowheads="1"/>
          </p:cNvSpPr>
          <p:nvPr/>
        </p:nvSpPr>
        <p:spPr bwMode="auto">
          <a:xfrm>
            <a:off x="5505450" y="5091088"/>
            <a:ext cx="419100" cy="423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2" name="Line 188"/>
          <p:cNvSpPr>
            <a:spLocks noChangeShapeType="1"/>
          </p:cNvSpPr>
          <p:nvPr/>
        </p:nvSpPr>
        <p:spPr bwMode="auto">
          <a:xfrm>
            <a:off x="5153025" y="5221263"/>
            <a:ext cx="31908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3" name="Line 189"/>
          <p:cNvSpPr>
            <a:spLocks noChangeShapeType="1"/>
          </p:cNvSpPr>
          <p:nvPr/>
        </p:nvSpPr>
        <p:spPr bwMode="auto">
          <a:xfrm flipV="1">
            <a:off x="5167313" y="5486376"/>
            <a:ext cx="403225" cy="430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6" name="Group 296"/>
          <p:cNvGrpSpPr>
            <a:grpSpLocks/>
          </p:cNvGrpSpPr>
          <p:nvPr/>
        </p:nvGrpSpPr>
        <p:grpSpPr bwMode="auto">
          <a:xfrm>
            <a:off x="7366000" y="5059338"/>
            <a:ext cx="1062038" cy="274638"/>
            <a:chOff x="4640" y="2796"/>
            <a:chExt cx="669" cy="173"/>
          </a:xfrm>
        </p:grpSpPr>
        <p:sp>
          <p:nvSpPr>
            <p:cNvPr id="17579" name="Rectangle 191"/>
            <p:cNvSpPr>
              <a:spLocks noChangeArrowheads="1"/>
            </p:cNvSpPr>
            <p:nvPr/>
          </p:nvSpPr>
          <p:spPr bwMode="auto">
            <a:xfrm>
              <a:off x="4640" y="2820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0" name="Text Box 192"/>
            <p:cNvSpPr txBox="1">
              <a:spLocks noChangeArrowheads="1"/>
            </p:cNvSpPr>
            <p:nvPr/>
          </p:nvSpPr>
          <p:spPr bwMode="auto">
            <a:xfrm>
              <a:off x="4798" y="2796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</p:grpSp>
      <p:grpSp>
        <p:nvGrpSpPr>
          <p:cNvPr id="404775" name="Group 295"/>
          <p:cNvGrpSpPr>
            <a:grpSpLocks/>
          </p:cNvGrpSpPr>
          <p:nvPr/>
        </p:nvGrpSpPr>
        <p:grpSpPr bwMode="auto">
          <a:xfrm>
            <a:off x="3965575" y="4983138"/>
            <a:ext cx="1263650" cy="1184275"/>
            <a:chOff x="2498" y="2748"/>
            <a:chExt cx="796" cy="746"/>
          </a:xfrm>
        </p:grpSpPr>
        <p:grpSp>
          <p:nvGrpSpPr>
            <p:cNvPr id="49268" name="Group 193"/>
            <p:cNvGrpSpPr>
              <a:grpSpLocks/>
            </p:cNvGrpSpPr>
            <p:nvPr/>
          </p:nvGrpSpPr>
          <p:grpSpPr bwMode="auto">
            <a:xfrm>
              <a:off x="2504" y="3187"/>
              <a:ext cx="790" cy="307"/>
              <a:chOff x="1313" y="1534"/>
              <a:chExt cx="790" cy="307"/>
            </a:xfrm>
          </p:grpSpPr>
          <p:sp>
            <p:nvSpPr>
              <p:cNvPr id="17553" name="Text Box 194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97" name="Group 195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7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7" name="Line 19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8" name="Line 19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98" name="Group 199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73" name="Rectangle 200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4" name="Line 201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5" name="Line 202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56" name="Rectangle 203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7" name="Rectangle 204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8" name="Text Box 205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59" name="Text Box 206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60" name="Text Box 207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04" name="Group 208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71" name="Text Box 20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2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5" name="Group 211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69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0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6" name="Group 214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67" name="Text Box 21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8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7" name="Group 217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65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6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69" name="Group 220"/>
            <p:cNvGrpSpPr>
              <a:grpSpLocks/>
            </p:cNvGrpSpPr>
            <p:nvPr/>
          </p:nvGrpSpPr>
          <p:grpSpPr bwMode="auto">
            <a:xfrm>
              <a:off x="2498" y="2748"/>
              <a:ext cx="790" cy="307"/>
              <a:chOff x="1313" y="1534"/>
              <a:chExt cx="790" cy="307"/>
            </a:xfrm>
          </p:grpSpPr>
          <p:sp>
            <p:nvSpPr>
              <p:cNvPr id="17527" name="Text Box 221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1" name="Group 2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50" name="Rectangle 223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1" name="Line 224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2" name="Line 225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72" name="Group 226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47" name="Rectangle 227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8" name="Line 228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9" name="Line 229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30" name="Rectangle 230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1" name="Rectangle 231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2" name="Text Box 232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3" name="Text Box 233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4" name="Text Box 234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8" name="Group 235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45" name="Text Box 2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6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79" name="Group 238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4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4" name="Text Box 2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0" name="Group 241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41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2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1" name="Group 244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39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0" name="Text Box 24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777" name="Group 297"/>
          <p:cNvGrpSpPr>
            <a:grpSpLocks/>
          </p:cNvGrpSpPr>
          <p:nvPr/>
        </p:nvGrpSpPr>
        <p:grpSpPr bwMode="auto">
          <a:xfrm>
            <a:off x="2874963" y="4983138"/>
            <a:ext cx="1277937" cy="1174750"/>
            <a:chOff x="1811" y="2748"/>
            <a:chExt cx="805" cy="740"/>
          </a:xfrm>
        </p:grpSpPr>
        <p:grpSp>
          <p:nvGrpSpPr>
            <p:cNvPr id="49209" name="Group 159"/>
            <p:cNvGrpSpPr>
              <a:grpSpLocks/>
            </p:cNvGrpSpPr>
            <p:nvPr/>
          </p:nvGrpSpPr>
          <p:grpSpPr bwMode="auto">
            <a:xfrm>
              <a:off x="1826" y="3181"/>
              <a:ext cx="790" cy="307"/>
              <a:chOff x="1313" y="1534"/>
              <a:chExt cx="790" cy="307"/>
            </a:xfrm>
          </p:grpSpPr>
          <p:sp>
            <p:nvSpPr>
              <p:cNvPr id="17499" name="Text Box 160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43" name="Group 161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22" name="Rectangle 16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3" name="Line 16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4" name="Line 16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44" name="Group 165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19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0" name="Line 16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1" name="Line 16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02" name="Rectangle 169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3" name="Rectangle 170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4" name="Text Box 171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5" name="Text Box 172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6" name="Text Box 173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50" name="Group 17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1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8" name="Text Box 17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1" name="Group 177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15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6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2" name="Group 180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1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3" name="Group 183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11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2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10" name="Group 247"/>
            <p:cNvGrpSpPr>
              <a:grpSpLocks/>
            </p:cNvGrpSpPr>
            <p:nvPr/>
          </p:nvGrpSpPr>
          <p:grpSpPr bwMode="auto">
            <a:xfrm>
              <a:off x="1811" y="2748"/>
              <a:ext cx="787" cy="307"/>
              <a:chOff x="4928" y="1534"/>
              <a:chExt cx="787" cy="307"/>
            </a:xfrm>
          </p:grpSpPr>
          <p:grpSp>
            <p:nvGrpSpPr>
              <p:cNvPr id="49211" name="Group 248"/>
              <p:cNvGrpSpPr>
                <a:grpSpLocks/>
              </p:cNvGrpSpPr>
              <p:nvPr/>
            </p:nvGrpSpPr>
            <p:grpSpPr bwMode="auto">
              <a:xfrm>
                <a:off x="5354" y="1534"/>
                <a:ext cx="361" cy="154"/>
                <a:chOff x="5009" y="1132"/>
                <a:chExt cx="361" cy="154"/>
              </a:xfrm>
            </p:grpSpPr>
            <p:sp>
              <p:nvSpPr>
                <p:cNvPr id="17492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009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grpSp>
              <p:nvGrpSpPr>
                <p:cNvPr id="49236" name="Group 250"/>
                <p:cNvGrpSpPr>
                  <a:grpSpLocks/>
                </p:cNvGrpSpPr>
                <p:nvPr/>
              </p:nvGrpSpPr>
              <p:grpSpPr bwMode="auto">
                <a:xfrm>
                  <a:off x="5049" y="1137"/>
                  <a:ext cx="258" cy="147"/>
                  <a:chOff x="1353" y="1539"/>
                  <a:chExt cx="258" cy="144"/>
                </a:xfrm>
              </p:grpSpPr>
              <p:sp>
                <p:nvSpPr>
                  <p:cNvPr id="17496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7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8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sp>
              <p:nvSpPr>
                <p:cNvPr id="17494" name="Text Box 254"/>
                <p:cNvSpPr txBox="1">
                  <a:spLocks noChangeArrowheads="1"/>
                </p:cNvSpPr>
                <p:nvPr/>
              </p:nvSpPr>
              <p:spPr bwMode="auto">
                <a:xfrm>
                  <a:off x="5087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495" name="Text Box 255"/>
                <p:cNvSpPr txBox="1">
                  <a:spLocks noChangeArrowheads="1"/>
                </p:cNvSpPr>
                <p:nvPr/>
              </p:nvSpPr>
              <p:spPr bwMode="auto">
                <a:xfrm>
                  <a:off x="5174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212" name="Group 256"/>
              <p:cNvGrpSpPr>
                <a:grpSpLocks/>
              </p:cNvGrpSpPr>
              <p:nvPr/>
            </p:nvGrpSpPr>
            <p:grpSpPr bwMode="auto">
              <a:xfrm>
                <a:off x="4928" y="1536"/>
                <a:ext cx="550" cy="305"/>
                <a:chOff x="5114" y="1518"/>
                <a:chExt cx="550" cy="305"/>
              </a:xfrm>
            </p:grpSpPr>
            <p:grpSp>
              <p:nvGrpSpPr>
                <p:cNvPr id="49213" name="Group 257"/>
                <p:cNvGrpSpPr>
                  <a:grpSpLocks/>
                </p:cNvGrpSpPr>
                <p:nvPr/>
              </p:nvGrpSpPr>
              <p:grpSpPr bwMode="auto">
                <a:xfrm>
                  <a:off x="5375" y="1518"/>
                  <a:ext cx="196" cy="158"/>
                  <a:chOff x="5378" y="1518"/>
                  <a:chExt cx="196" cy="158"/>
                </a:xfrm>
              </p:grpSpPr>
              <p:sp>
                <p:nvSpPr>
                  <p:cNvPr id="17490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5418" y="1518"/>
                    <a:ext cx="81" cy="150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1" name="Text Box 2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8" y="152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</p:grpSp>
            <p:grpSp>
              <p:nvGrpSpPr>
                <p:cNvPr id="49214" name="Group 260"/>
                <p:cNvGrpSpPr>
                  <a:grpSpLocks/>
                </p:cNvGrpSpPr>
                <p:nvPr/>
              </p:nvGrpSpPr>
              <p:grpSpPr bwMode="auto">
                <a:xfrm>
                  <a:off x="5453" y="1666"/>
                  <a:ext cx="211" cy="157"/>
                  <a:chOff x="5261" y="1282"/>
                  <a:chExt cx="211" cy="157"/>
                </a:xfrm>
              </p:grpSpPr>
              <p:sp>
                <p:nvSpPr>
                  <p:cNvPr id="17486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1284"/>
                    <a:ext cx="81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grpSp>
                <p:nvGrpSpPr>
                  <p:cNvPr id="49230" name="Group 262"/>
                  <p:cNvGrpSpPr>
                    <a:grpSpLocks/>
                  </p:cNvGrpSpPr>
                  <p:nvPr/>
                </p:nvGrpSpPr>
                <p:grpSpPr bwMode="auto">
                  <a:xfrm>
                    <a:off x="5261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8" name="Text Box 2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9" name="Text Box 26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  <p:grpSp>
              <p:nvGrpSpPr>
                <p:cNvPr id="49215" name="Group 265"/>
                <p:cNvGrpSpPr>
                  <a:grpSpLocks/>
                </p:cNvGrpSpPr>
                <p:nvPr/>
              </p:nvGrpSpPr>
              <p:grpSpPr bwMode="auto">
                <a:xfrm>
                  <a:off x="5114" y="1663"/>
                  <a:ext cx="373" cy="160"/>
                  <a:chOff x="5426" y="1279"/>
                  <a:chExt cx="373" cy="160"/>
                </a:xfrm>
              </p:grpSpPr>
              <p:grpSp>
                <p:nvGrpSpPr>
                  <p:cNvPr id="49216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5469" y="1284"/>
                    <a:ext cx="258" cy="144"/>
                    <a:chOff x="1353" y="1539"/>
                    <a:chExt cx="258" cy="144"/>
                  </a:xfrm>
                </p:grpSpPr>
                <p:sp>
                  <p:nvSpPr>
                    <p:cNvPr id="1748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" y="1539"/>
                      <a:ext cx="258" cy="14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4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1542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5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7" y="1545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9217" name="Group 270"/>
                  <p:cNvGrpSpPr>
                    <a:grpSpLocks/>
                  </p:cNvGrpSpPr>
                  <p:nvPr/>
                </p:nvGrpSpPr>
                <p:grpSpPr bwMode="auto">
                  <a:xfrm>
                    <a:off x="5426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1" name="Text Box 2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2" name="Text Box 2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8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5504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9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0" name="Text Box 2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9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5588" y="1279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7" name="Text Box 2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78" name="Text Box 2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</p:grpSp>
        </p:grpSp>
      </p:grpSp>
      <p:sp>
        <p:nvSpPr>
          <p:cNvPr id="17447" name="Text Box 279"/>
          <p:cNvSpPr txBox="1">
            <a:spLocks noChangeArrowheads="1"/>
          </p:cNvSpPr>
          <p:nvPr/>
        </p:nvSpPr>
        <p:spPr bwMode="auto">
          <a:xfrm>
            <a:off x="7389813" y="5543526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8" name="Text Box 280"/>
          <p:cNvSpPr txBox="1">
            <a:spLocks noChangeArrowheads="1"/>
          </p:cNvSpPr>
          <p:nvPr/>
        </p:nvSpPr>
        <p:spPr bwMode="auto">
          <a:xfrm>
            <a:off x="6346825" y="5562576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9" name="Line 281"/>
          <p:cNvSpPr>
            <a:spLocks noChangeShapeType="1"/>
          </p:cNvSpPr>
          <p:nvPr/>
        </p:nvSpPr>
        <p:spPr bwMode="auto">
          <a:xfrm flipH="1">
            <a:off x="6272213" y="490217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0" name="Line 282"/>
          <p:cNvSpPr>
            <a:spLocks noChangeShapeType="1"/>
          </p:cNvSpPr>
          <p:nvPr/>
        </p:nvSpPr>
        <p:spPr bwMode="auto">
          <a:xfrm flipH="1">
            <a:off x="7343775" y="488312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1" name="Line 283"/>
          <p:cNvSpPr>
            <a:spLocks noChangeShapeType="1"/>
          </p:cNvSpPr>
          <p:nvPr/>
        </p:nvSpPr>
        <p:spPr bwMode="auto">
          <a:xfrm flipH="1">
            <a:off x="8458200" y="4892651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2" name="Text Box 285"/>
          <p:cNvSpPr txBox="1">
            <a:spLocks noChangeArrowheads="1"/>
          </p:cNvSpPr>
          <p:nvPr/>
        </p:nvSpPr>
        <p:spPr bwMode="auto">
          <a:xfrm>
            <a:off x="1233488" y="6067401"/>
            <a:ext cx="109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17453" name="Text Box 286"/>
          <p:cNvSpPr txBox="1">
            <a:spLocks noChangeArrowheads="1"/>
          </p:cNvSpPr>
          <p:nvPr/>
        </p:nvSpPr>
        <p:spPr bwMode="auto">
          <a:xfrm>
            <a:off x="2319338" y="5689576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54" name="Text Box 287"/>
          <p:cNvSpPr txBox="1">
            <a:spLocks noChangeArrowheads="1"/>
          </p:cNvSpPr>
          <p:nvPr/>
        </p:nvSpPr>
        <p:spPr bwMode="auto">
          <a:xfrm>
            <a:off x="1341438" y="4924401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received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input</a:t>
            </a:r>
          </a:p>
        </p:txBody>
      </p:sp>
      <p:sp>
        <p:nvSpPr>
          <p:cNvPr id="17455" name="Line 288"/>
          <p:cNvSpPr>
            <a:spLocks noChangeShapeType="1"/>
          </p:cNvSpPr>
          <p:nvPr/>
        </p:nvSpPr>
        <p:spPr bwMode="auto">
          <a:xfrm>
            <a:off x="5965825" y="5289526"/>
            <a:ext cx="319088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9199" name="Group 294"/>
          <p:cNvGrpSpPr>
            <a:grpSpLocks/>
          </p:cNvGrpSpPr>
          <p:nvPr/>
        </p:nvGrpSpPr>
        <p:grpSpPr bwMode="auto">
          <a:xfrm>
            <a:off x="5003800" y="4151288"/>
            <a:ext cx="1517650" cy="977900"/>
            <a:chOff x="4239" y="2007"/>
            <a:chExt cx="956" cy="616"/>
          </a:xfrm>
        </p:grpSpPr>
        <p:sp>
          <p:nvSpPr>
            <p:cNvPr id="17461" name="Text Box 187"/>
            <p:cNvSpPr txBox="1">
              <a:spLocks noChangeArrowheads="1"/>
            </p:cNvSpPr>
            <p:nvPr/>
          </p:nvSpPr>
          <p:spPr bwMode="auto">
            <a:xfrm>
              <a:off x="4239" y="2047"/>
              <a:ext cx="9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D</a:t>
              </a:r>
              <a:r>
                <a:rPr lang="en-US" baseline="-25000">
                  <a:latin typeface="Arial" charset="0"/>
                  <a:cs typeface="Arial" charset="0"/>
                </a:rPr>
                <a:t>i </a:t>
              </a:r>
              <a:r>
                <a:rPr lang="en-US">
                  <a:latin typeface="Arial" charset="0"/>
                  <a:cs typeface="Arial" charset="0"/>
                </a:rPr>
                <a:t>= </a:t>
              </a:r>
              <a:r>
                <a:rPr lang="en-US" sz="2800">
                  <a:latin typeface="Symbol" charset="0"/>
                  <a:cs typeface="Arial" charset="0"/>
                </a:rPr>
                <a:t>S</a:t>
              </a:r>
              <a:r>
                <a:rPr lang="en-US" baseline="-25000">
                  <a:latin typeface="Arial" charset="0"/>
                  <a:cs typeface="Arial" charset="0"/>
                </a:rPr>
                <a:t> </a:t>
              </a:r>
              <a:r>
                <a:rPr lang="en-US">
                  <a:latin typeface="Arial" charset="0"/>
                  <a:cs typeface="Arial" charset="0"/>
                </a:rPr>
                <a:t>Z</a:t>
              </a:r>
              <a:r>
                <a:rPr lang="en-US" baseline="-25000">
                  <a:latin typeface="Arial" charset="0"/>
                  <a:cs typeface="Arial" charset="0"/>
                </a:rPr>
                <a:t>i,m</a:t>
              </a:r>
              <a:r>
                <a:rPr lang="en-US" sz="2400" baseline="30000">
                  <a:latin typeface="Arial" charset="0"/>
                  <a:cs typeface="Arial" charset="0"/>
                </a:rPr>
                <a:t>.</a:t>
              </a:r>
              <a:r>
                <a:rPr lang="en-US">
                  <a:latin typeface="Arial" charset="0"/>
                  <a:cs typeface="Arial" charset="0"/>
                </a:rPr>
                <a:t>c</a:t>
              </a:r>
              <a:r>
                <a:rPr lang="en-US" baseline="-2500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17462" name="Text Box 289"/>
            <p:cNvSpPr txBox="1">
              <a:spLocks noChangeArrowheads="1"/>
            </p:cNvSpPr>
            <p:nvPr/>
          </p:nvSpPr>
          <p:spPr bwMode="auto">
            <a:xfrm>
              <a:off x="4498" y="2258"/>
              <a:ext cx="3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m=1</a:t>
              </a:r>
            </a:p>
          </p:txBody>
        </p:sp>
        <p:sp>
          <p:nvSpPr>
            <p:cNvPr id="17463" name="Text Box 290"/>
            <p:cNvSpPr txBox="1">
              <a:spLocks noChangeArrowheads="1"/>
            </p:cNvSpPr>
            <p:nvPr/>
          </p:nvSpPr>
          <p:spPr bwMode="auto">
            <a:xfrm>
              <a:off x="4541" y="2007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4" name="Text Box 291"/>
            <p:cNvSpPr txBox="1">
              <a:spLocks noChangeArrowheads="1"/>
            </p:cNvSpPr>
            <p:nvPr/>
          </p:nvSpPr>
          <p:spPr bwMode="auto">
            <a:xfrm>
              <a:off x="4718" y="2392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5" name="Line 293"/>
            <p:cNvSpPr>
              <a:spLocks noChangeShapeType="1"/>
            </p:cNvSpPr>
            <p:nvPr/>
          </p:nvSpPr>
          <p:spPr bwMode="auto">
            <a:xfrm>
              <a:off x="4561" y="2410"/>
              <a:ext cx="5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04780" name="Freeform 300"/>
          <p:cNvSpPr>
            <a:spLocks/>
          </p:cNvSpPr>
          <p:nvPr/>
        </p:nvSpPr>
        <p:spPr bwMode="auto">
          <a:xfrm>
            <a:off x="7745413" y="2681263"/>
            <a:ext cx="341312" cy="1376363"/>
          </a:xfrm>
          <a:custGeom>
            <a:avLst/>
            <a:gdLst>
              <a:gd name="T0" fmla="*/ 0 w 215"/>
              <a:gd name="T1" fmla="*/ 0 h 819"/>
              <a:gd name="T2" fmla="*/ 2147483647 w 215"/>
              <a:gd name="T3" fmla="*/ 0 h 819"/>
              <a:gd name="T4" fmla="*/ 2147483647 w 215"/>
              <a:gd name="T5" fmla="*/ 2147483647 h 8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" h="819">
                <a:moveTo>
                  <a:pt x="0" y="0"/>
                </a:moveTo>
                <a:lnTo>
                  <a:pt x="215" y="0"/>
                </a:lnTo>
                <a:lnTo>
                  <a:pt x="215" y="81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4782" name="Line 302"/>
          <p:cNvSpPr>
            <a:spLocks noChangeShapeType="1"/>
          </p:cNvSpPr>
          <p:nvPr/>
        </p:nvSpPr>
        <p:spPr bwMode="auto">
          <a:xfrm flipH="1">
            <a:off x="2522538" y="4057626"/>
            <a:ext cx="5553075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4783" name="Freeform 303"/>
          <p:cNvSpPr>
            <a:spLocks/>
          </p:cNvSpPr>
          <p:nvPr/>
        </p:nvSpPr>
        <p:spPr bwMode="auto">
          <a:xfrm>
            <a:off x="2522538" y="4057626"/>
            <a:ext cx="396875" cy="1157287"/>
          </a:xfrm>
          <a:custGeom>
            <a:avLst/>
            <a:gdLst>
              <a:gd name="T0" fmla="*/ 0 w 250"/>
              <a:gd name="T1" fmla="*/ 0 h 729"/>
              <a:gd name="T2" fmla="*/ 0 w 250"/>
              <a:gd name="T3" fmla="*/ 2147483647 h 729"/>
              <a:gd name="T4" fmla="*/ 2147483647 w 250"/>
              <a:gd name="T5" fmla="*/ 2147483647 h 7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0" h="729">
                <a:moveTo>
                  <a:pt x="0" y="0"/>
                </a:moveTo>
                <a:lnTo>
                  <a:pt x="0" y="729"/>
                </a:lnTo>
                <a:lnTo>
                  <a:pt x="250" y="72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9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0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0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0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4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40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0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0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780" grpId="0" animBg="1"/>
      <p:bldP spid="40478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476672"/>
            <a:ext cx="7772400" cy="10366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CDMA: two-sender interference</a:t>
            </a:r>
            <a:endParaRPr lang="en-US" dirty="0">
              <a:latin typeface="Gill Sans MT" charset="0"/>
              <a:cs typeface="+mj-cs"/>
            </a:endParaRPr>
          </a:p>
        </p:txBody>
      </p:sp>
      <p:pic>
        <p:nvPicPr>
          <p:cNvPr id="51204" name="Picture 3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562496"/>
            <a:ext cx="50260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1"/>
          <p:cNvSpPr txBox="1">
            <a:spLocks noChangeArrowheads="1"/>
          </p:cNvSpPr>
          <p:nvPr/>
        </p:nvSpPr>
        <p:spPr bwMode="auto">
          <a:xfrm>
            <a:off x="6488113" y="5183584"/>
            <a:ext cx="24860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using same code as sender 1, receiver recovers sender 1’s original data from summed channel data!</a:t>
            </a:r>
          </a:p>
        </p:txBody>
      </p:sp>
      <p:sp>
        <p:nvSpPr>
          <p:cNvPr id="51207" name="TextBox 7"/>
          <p:cNvSpPr txBox="1">
            <a:spLocks noChangeArrowheads="1"/>
          </p:cNvSpPr>
          <p:nvPr/>
        </p:nvSpPr>
        <p:spPr bwMode="auto">
          <a:xfrm>
            <a:off x="417513" y="21546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1</a:t>
            </a:r>
          </a:p>
        </p:txBody>
      </p:sp>
      <p:sp>
        <p:nvSpPr>
          <p:cNvPr id="51208" name="TextBox 8"/>
          <p:cNvSpPr txBox="1">
            <a:spLocks noChangeArrowheads="1"/>
          </p:cNvSpPr>
          <p:nvPr/>
        </p:nvSpPr>
        <p:spPr bwMode="auto">
          <a:xfrm>
            <a:off x="423863" y="32214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2</a:t>
            </a:r>
          </a:p>
        </p:txBody>
      </p:sp>
      <p:sp>
        <p:nvSpPr>
          <p:cNvPr id="51209" name="TextBox 9"/>
          <p:cNvSpPr txBox="1">
            <a:spLocks noChangeArrowheads="1"/>
          </p:cNvSpPr>
          <p:nvPr/>
        </p:nvSpPr>
        <p:spPr bwMode="auto">
          <a:xfrm>
            <a:off x="6399213" y="1457721"/>
            <a:ext cx="24844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channel sums together transmissions by sender 1 and 2</a:t>
            </a:r>
          </a:p>
        </p:txBody>
      </p:sp>
      <p:cxnSp>
        <p:nvCxnSpPr>
          <p:cNvPr id="51210" name="Straight Connector 3"/>
          <p:cNvCxnSpPr>
            <a:cxnSpLocks noChangeShapeType="1"/>
          </p:cNvCxnSpPr>
          <p:nvPr/>
        </p:nvCxnSpPr>
        <p:spPr bwMode="auto">
          <a:xfrm flipH="1">
            <a:off x="6015038" y="1697434"/>
            <a:ext cx="438150" cy="646112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87783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Orthogonal Frequency Division Multiple Access (OFDMA)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77281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carriers are chosen such that they are orthogonal to one another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It allocates in both the time domain and the frequency domain, allowing for multiple users—even those with widely varying use patterns or data loads</a:t>
            </a:r>
            <a:endParaRPr lang="en-US" altLang="en-US" sz="2200" dirty="0"/>
          </a:p>
          <a:p>
            <a:endParaRPr lang="en-US" altLang="en-US" sz="2400" dirty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8" y="3861048"/>
            <a:ext cx="844677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99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solidFill>
                  <a:schemeClr val="tx1"/>
                </a:solidFill>
              </a:rPr>
              <a:t>Orthogonality</a:t>
            </a:r>
            <a:r>
              <a:rPr lang="en-US" altLang="en-US" dirty="0">
                <a:solidFill>
                  <a:schemeClr val="tx1"/>
                </a:solidFill>
              </a:rPr>
              <a:t> Principle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939470"/>
            <a:ext cx="3777120" cy="3724231"/>
          </a:xfrm>
        </p:spPr>
        <p:txBody>
          <a:bodyPr/>
          <a:lstStyle/>
          <a:p>
            <a:pPr eaLnBrk="1" hangingPunct="1"/>
            <a:r>
              <a:rPr lang="en-US" altLang="en-US" sz="2358"/>
              <a:t>Real Function space</a:t>
            </a:r>
          </a:p>
          <a:p>
            <a:pPr lvl="1" eaLnBrk="1" hangingPunct="1"/>
            <a:endParaRPr lang="en-US" altLang="en-US" sz="1996" dirty="0"/>
          </a:p>
        </p:txBody>
      </p:sp>
      <p:grpSp>
        <p:nvGrpSpPr>
          <p:cNvPr id="15364" name="Group 8"/>
          <p:cNvGrpSpPr>
            <a:grpSpLocks/>
          </p:cNvGrpSpPr>
          <p:nvPr/>
        </p:nvGrpSpPr>
        <p:grpSpPr bwMode="auto">
          <a:xfrm>
            <a:off x="4860495" y="1484784"/>
            <a:ext cx="3456000" cy="2626560"/>
            <a:chOff x="3558" y="1661"/>
            <a:chExt cx="2188" cy="2533"/>
          </a:xfrm>
        </p:grpSpPr>
        <p:pic>
          <p:nvPicPr>
            <p:cNvPr id="1536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9" y="1661"/>
              <a:ext cx="200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5367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8" y="2926"/>
              <a:ext cx="2188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15365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5296521"/>
              </p:ext>
            </p:extLst>
          </p:nvPr>
        </p:nvGraphicFramePr>
        <p:xfrm>
          <a:off x="1114832" y="2636912"/>
          <a:ext cx="262656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300" imgH="1600200" progId="Equation.3">
                  <p:embed/>
                </p:oleObj>
              </mc:Choice>
              <mc:Fallback>
                <p:oleObj name="Equation" r:id="rId4" imgW="1257300" imgH="160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832" y="2636912"/>
                        <a:ext cx="2626560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616341" y="5697850"/>
            <a:ext cx="3870720" cy="1097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829452"/>
            <a:r>
              <a:rPr lang="en-US" altLang="en-US" sz="2177" b="1" dirty="0"/>
              <a:t>Here </a:t>
            </a:r>
            <a:r>
              <a:rPr lang="en-US" altLang="en-US" sz="2177" b="1" i="1" dirty="0">
                <a:solidFill>
                  <a:srgbClr val="FF0000"/>
                </a:solidFill>
              </a:rPr>
              <a:t>mw</a:t>
            </a:r>
            <a:r>
              <a:rPr lang="en-US" altLang="en-US" sz="2177" b="1" dirty="0"/>
              <a:t> and 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nw</a:t>
            </a:r>
            <a:r>
              <a:rPr lang="en-US" altLang="en-US" sz="2177" b="1" dirty="0"/>
              <a:t> are called </a:t>
            </a:r>
          </a:p>
          <a:p>
            <a:pPr defTabSz="829452"/>
            <a:r>
              <a:rPr lang="en-US" altLang="en-US" sz="2177" b="1" i="1" dirty="0">
                <a:solidFill>
                  <a:srgbClr val="FF0000"/>
                </a:solidFill>
              </a:rPr>
              <a:t>m-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th</a:t>
            </a:r>
            <a:r>
              <a:rPr lang="en-US" altLang="en-US" sz="2177" b="1" dirty="0"/>
              <a:t> and </a:t>
            </a:r>
            <a:r>
              <a:rPr lang="en-US" altLang="en-US" sz="2177" b="1" i="1" dirty="0">
                <a:solidFill>
                  <a:srgbClr val="FF0000"/>
                </a:solidFill>
              </a:rPr>
              <a:t>n-</a:t>
            </a:r>
            <a:r>
              <a:rPr lang="en-US" altLang="en-US" sz="2177" b="1" i="1" dirty="0" err="1">
                <a:solidFill>
                  <a:srgbClr val="FF0000"/>
                </a:solidFill>
              </a:rPr>
              <a:t>th</a:t>
            </a:r>
            <a:r>
              <a:rPr lang="en-US" altLang="en-US" sz="2177" b="1" dirty="0"/>
              <a:t> harmonics of </a:t>
            </a:r>
            <a:r>
              <a:rPr lang="en-US" altLang="en-US" sz="2177" b="1" i="1" dirty="0">
                <a:solidFill>
                  <a:srgbClr val="FF0000"/>
                </a:solidFill>
              </a:rPr>
              <a:t>w </a:t>
            </a:r>
            <a:r>
              <a:rPr lang="en-US" altLang="en-US" sz="2177" b="1" i="1" dirty="0"/>
              <a:t>respectively</a:t>
            </a:r>
            <a:endParaRPr lang="en-US" altLang="en-US" sz="2177" b="1" i="1" dirty="0">
              <a:solidFill>
                <a:srgbClr val="FF0000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12" y="4005064"/>
            <a:ext cx="377712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961526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845840"/>
            <a:ext cx="8748464" cy="1143000"/>
          </a:xfrm>
        </p:spPr>
        <p:txBody>
          <a:bodyPr/>
          <a:lstStyle/>
          <a:p>
            <a:r>
              <a:rPr lang="en-US" altLang="zh-CN" dirty="0"/>
              <a:t>Summary: FDMA,TDMA, CDMA and OFDMA</a:t>
            </a:r>
            <a:endParaRPr lang="id-ID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88" y="2444305"/>
            <a:ext cx="3853433" cy="181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891" y="2451107"/>
            <a:ext cx="4043084" cy="179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311" y="4913173"/>
            <a:ext cx="3911030" cy="174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7272" y="4921110"/>
            <a:ext cx="4102086" cy="17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35825" y="1955084"/>
            <a:ext cx="1334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1G/TACS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104" y="1955084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2G/GSM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240" y="4437112"/>
            <a:ext cx="667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3G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67944" y="4437112"/>
            <a:ext cx="2472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4G/LTE and </a:t>
            </a:r>
            <a:r>
              <a:rPr lang="en-US" dirty="0" err="1"/>
              <a:t>Wimax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1958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413792"/>
            <a:ext cx="8869363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+mn-lt"/>
                <a:cs typeface="+mj-cs"/>
              </a:rPr>
              <a:t>Wireless: impact on higher layers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22400"/>
            <a:ext cx="8332788" cy="4648200"/>
          </a:xfrm>
        </p:spPr>
        <p:txBody>
          <a:bodyPr/>
          <a:lstStyle/>
          <a:p>
            <a:pPr>
              <a:defRPr/>
            </a:pPr>
            <a:r>
              <a:rPr lang="en-US" dirty="0"/>
              <a:t>logically, impact </a:t>
            </a:r>
            <a:r>
              <a:rPr lang="en-US" i="1" dirty="0"/>
              <a:t>should</a:t>
            </a:r>
            <a:r>
              <a:rPr lang="en-US" dirty="0"/>
              <a:t> be minimal …</a:t>
            </a:r>
          </a:p>
          <a:p>
            <a:pPr lvl="1">
              <a:defRPr/>
            </a:pPr>
            <a:r>
              <a:rPr lang="en-US" dirty="0"/>
              <a:t>best effort service model remains unchanged </a:t>
            </a:r>
          </a:p>
          <a:p>
            <a:pPr lvl="1">
              <a:defRPr/>
            </a:pPr>
            <a:r>
              <a:rPr lang="en-US" dirty="0"/>
              <a:t>TCP and UDP can (and do) run over wireless, mobile</a:t>
            </a:r>
          </a:p>
          <a:p>
            <a:pPr>
              <a:defRPr/>
            </a:pPr>
            <a:r>
              <a:rPr lang="en-US" dirty="0"/>
              <a:t>… but performance-wise:</a:t>
            </a:r>
          </a:p>
          <a:p>
            <a:pPr lvl="1">
              <a:defRPr/>
            </a:pPr>
            <a:r>
              <a:rPr lang="en-US" dirty="0"/>
              <a:t>packet loss/delay due to bit-errors (discarded packets, delays for link-layer retransmissions), and handoff</a:t>
            </a:r>
          </a:p>
          <a:p>
            <a:pPr lvl="1">
              <a:defRPr/>
            </a:pPr>
            <a:r>
              <a:rPr lang="en-US" dirty="0"/>
              <a:t>TCP interprets loss as congestion, will decrease congestion window un-necessarily</a:t>
            </a:r>
          </a:p>
          <a:p>
            <a:pPr lvl="1">
              <a:defRPr/>
            </a:pPr>
            <a:r>
              <a:rPr lang="en-US" dirty="0"/>
              <a:t>delay impairments for real-time traffic</a:t>
            </a:r>
          </a:p>
          <a:p>
            <a:pPr lvl="1">
              <a:defRPr/>
            </a:pPr>
            <a:r>
              <a:rPr lang="en-US" dirty="0"/>
              <a:t>limited bandwidth of wireless links</a:t>
            </a:r>
          </a:p>
        </p:txBody>
      </p:sp>
    </p:spTree>
    <p:extLst>
      <p:ext uri="{BB962C8B-B14F-4D97-AF65-F5344CB8AC3E}">
        <p14:creationId xmlns:p14="http://schemas.microsoft.com/office/powerpoint/2010/main" val="4642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026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2525D-E686-234C-9AE8-6AC0E9A1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MIMO?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E702-BD9C-3346-943F-1AFA4BAA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MIMO is an acronym that stands for </a:t>
            </a:r>
            <a:r>
              <a:rPr lang="en-US" b="1" dirty="0"/>
              <a:t>Multiple Input Multiple Output</a:t>
            </a:r>
          </a:p>
          <a:p>
            <a:pPr>
              <a:lnSpc>
                <a:spcPct val="120000"/>
              </a:lnSpc>
            </a:pPr>
            <a:r>
              <a:rPr lang="en-US" dirty="0"/>
              <a:t>Motivation: current wireless systems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Capacity constrained networks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</a:rPr>
              <a:t> Increasing interference, limited spectrum</a:t>
            </a:r>
          </a:p>
          <a:p>
            <a:pPr>
              <a:lnSpc>
                <a:spcPct val="120000"/>
              </a:lnSpc>
            </a:pPr>
            <a:r>
              <a:rPr lang="en-US" dirty="0"/>
              <a:t> MIMO exploits the space dimension to improve wireless systems capacity, range and reliability</a:t>
            </a:r>
          </a:p>
          <a:p>
            <a:pPr marL="0" indent="0">
              <a:lnSpc>
                <a:spcPct val="120000"/>
              </a:lnSpc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52108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74288C-FB4D-D94F-BDF1-456B47074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058" y="3429000"/>
            <a:ext cx="4737100" cy="3441700"/>
          </a:xfrm>
          <a:prstGeom prst="rect">
            <a:avLst/>
          </a:prstGeom>
        </p:spPr>
      </p:pic>
      <p:sp>
        <p:nvSpPr>
          <p:cNvPr id="121858" name="Rectangle 1026">
            <a:extLst>
              <a:ext uri="{FF2B5EF4-FFF2-40B4-BE49-F238E27FC236}">
                <a16:creationId xmlns:a16="http://schemas.microsoft.com/office/drawing/2014/main" id="{F846E0E4-B564-064E-83F5-84788E7FA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Multipath Interference</a:t>
            </a:r>
          </a:p>
        </p:txBody>
      </p:sp>
      <p:sp>
        <p:nvSpPr>
          <p:cNvPr id="121859" name="Rectangle 1027">
            <a:extLst>
              <a:ext uri="{FF2B5EF4-FFF2-40B4-BE49-F238E27FC236}">
                <a16:creationId xmlns:a16="http://schemas.microsoft.com/office/drawing/2014/main" id="{F02797FA-DBAB-3847-842F-A89EAED68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556792"/>
            <a:ext cx="8659688" cy="223733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nb-NO" sz="2200" dirty="0"/>
              <a:t>Radio transmitter sends signals in all directions</a:t>
            </a:r>
          </a:p>
          <a:p>
            <a:pPr>
              <a:buFontTx/>
              <a:buChar char="•"/>
            </a:pPr>
            <a:r>
              <a:rPr lang="en-US" altLang="nb-NO" sz="2200" dirty="0"/>
              <a:t>Signals bounce off various objects, arrive at destination through many alternate paths</a:t>
            </a:r>
          </a:p>
          <a:p>
            <a:pPr>
              <a:buFontTx/>
              <a:buChar char="•"/>
            </a:pPr>
            <a:r>
              <a:rPr lang="en-US" altLang="nb-NO" sz="2200" dirty="0"/>
              <a:t>At object surfaces, reflection, diffraction or scattering can happen</a:t>
            </a:r>
          </a:p>
          <a:p>
            <a:pPr>
              <a:buFontTx/>
              <a:buChar char="•"/>
            </a:pPr>
            <a:r>
              <a:rPr lang="en-US" altLang="nb-NO" sz="2200" dirty="0"/>
              <a:t>Different path lengths, net effect of multiple paths</a:t>
            </a:r>
          </a:p>
          <a:p>
            <a:pPr>
              <a:buFontTx/>
              <a:buChar char="•"/>
            </a:pPr>
            <a:endParaRPr lang="en-US" altLang="nb-NO" sz="2000" dirty="0"/>
          </a:p>
          <a:p>
            <a:pPr>
              <a:buFontTx/>
              <a:buChar char="•"/>
            </a:pPr>
            <a:endParaRPr lang="en-US" altLang="nb-NO" sz="2000" dirty="0"/>
          </a:p>
          <a:p>
            <a:pPr>
              <a:buFontTx/>
              <a:buChar char="•"/>
            </a:pPr>
            <a:endParaRPr lang="en-US" altLang="nb-NO" sz="2000" dirty="0"/>
          </a:p>
          <a:p>
            <a:endParaRPr lang="en-US" altLang="nb-NO" sz="2000" dirty="0"/>
          </a:p>
        </p:txBody>
      </p:sp>
    </p:spTree>
    <p:extLst>
      <p:ext uri="{BB962C8B-B14F-4D97-AF65-F5344CB8AC3E}">
        <p14:creationId xmlns:p14="http://schemas.microsoft.com/office/powerpoint/2010/main" val="7635574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6D2B348-6B94-1747-8717-B92D639F6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Multipath Interference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326BA66E-5DAE-B24D-8B93-37ABFB7F9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256" y="1628800"/>
            <a:ext cx="8352928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nb-NO" sz="2400" dirty="0"/>
              <a:t>Radio waves at different </a:t>
            </a:r>
            <a:r>
              <a:rPr lang="en-US" altLang="nb-NO" sz="2400" dirty="0" err="1"/>
              <a:t>freq</a:t>
            </a:r>
            <a:r>
              <a:rPr lang="en-US" altLang="nb-NO" sz="2400" dirty="0"/>
              <a:t>: no interference</a:t>
            </a:r>
          </a:p>
          <a:p>
            <a:pPr>
              <a:buFontTx/>
              <a:buChar char="•"/>
            </a:pPr>
            <a:r>
              <a:rPr lang="en-US" altLang="nb-NO" sz="2400" dirty="0"/>
              <a:t>Radio waves at same </a:t>
            </a:r>
            <a:r>
              <a:rPr lang="en-US" altLang="nb-NO" sz="2400" dirty="0" err="1"/>
              <a:t>freq</a:t>
            </a:r>
            <a:r>
              <a:rPr lang="en-US" altLang="nb-NO" sz="2400" dirty="0"/>
              <a:t> can </a:t>
            </a:r>
            <a:r>
              <a:rPr lang="en-US" altLang="nb-NO" sz="2400" b="1" dirty="0"/>
              <a:t>interfere, </a:t>
            </a:r>
            <a:r>
              <a:rPr lang="en-US" altLang="nb-NO" sz="2400" dirty="0"/>
              <a:t>result:</a:t>
            </a:r>
            <a:endParaRPr lang="en-US" altLang="nb-NO" sz="2400" b="1" dirty="0"/>
          </a:p>
          <a:p>
            <a:pPr lvl="1"/>
            <a:r>
              <a:rPr lang="en-US" altLang="nb-NO" sz="2000" dirty="0"/>
              <a:t>2 signals enhance each other (constructive)</a:t>
            </a:r>
          </a:p>
          <a:p>
            <a:pPr lvl="1"/>
            <a:r>
              <a:rPr lang="en-US" altLang="nb-NO" sz="2000" dirty="0"/>
              <a:t>2 signals cancel out each other (destructive)</a:t>
            </a:r>
          </a:p>
          <a:p>
            <a:pPr lvl="1"/>
            <a:endParaRPr lang="en-US" altLang="nb-NO" sz="2000" dirty="0"/>
          </a:p>
          <a:p>
            <a:pPr lvl="1"/>
            <a:endParaRPr lang="en-US" altLang="nb-NO" sz="2400" dirty="0"/>
          </a:p>
          <a:p>
            <a:pPr lvl="1">
              <a:buFontTx/>
              <a:buNone/>
            </a:pPr>
            <a:endParaRPr lang="en-US" altLang="nb-NO" sz="2400" b="1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C901BC-6701-AE43-8B60-E3FA87C8F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630411"/>
            <a:ext cx="5721424" cy="347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55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128" y="1700808"/>
            <a:ext cx="8448352" cy="4995672"/>
          </a:xfrm>
        </p:spPr>
        <p:txBody>
          <a:bodyPr>
            <a:noAutofit/>
          </a:bodyPr>
          <a:lstStyle/>
          <a:p>
            <a:r>
              <a:rPr lang="en-US" sz="2400" dirty="0"/>
              <a:t>MIMO takes advantage of multi-path</a:t>
            </a:r>
          </a:p>
          <a:p>
            <a:r>
              <a:rPr lang="en-US" sz="2400" dirty="0"/>
              <a:t>MIMO uses multiple antennas to send multiple parallel signals (from transmitter). These parallel signals are intelligently coded</a:t>
            </a:r>
          </a:p>
          <a:p>
            <a:r>
              <a:rPr lang="en-US" sz="2400" dirty="0"/>
              <a:t>When there is enough distance between the antennas, different signals experience different paths</a:t>
            </a:r>
          </a:p>
          <a:p>
            <a:r>
              <a:rPr lang="en-US" sz="2400" dirty="0"/>
              <a:t>With MIMO, the receiving end uses an algorithm or special signal processing to sort out the multiple signals to produce one signal that has the originally transmitted data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MIMO work?</a:t>
            </a:r>
          </a:p>
        </p:txBody>
      </p:sp>
    </p:spTree>
    <p:extLst>
      <p:ext uri="{BB962C8B-B14F-4D97-AF65-F5344CB8AC3E}">
        <p14:creationId xmlns:p14="http://schemas.microsoft.com/office/powerpoint/2010/main" val="17040665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6aug2009_pxb_f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676400"/>
            <a:ext cx="6412647" cy="401081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</a:t>
            </a:r>
          </a:p>
        </p:txBody>
      </p:sp>
    </p:spTree>
    <p:extLst>
      <p:ext uri="{BB962C8B-B14F-4D97-AF65-F5344CB8AC3E}">
        <p14:creationId xmlns:p14="http://schemas.microsoft.com/office/powerpoint/2010/main" val="13598532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5696"/>
            <a:ext cx="8229600" cy="2817440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/>
              <a:t>Space Time Transmit Diversity (STTD) </a:t>
            </a:r>
            <a:r>
              <a:rPr lang="en-US" sz="2400" dirty="0"/>
              <a:t>- The same data is coded and transmitted through different antennas, which effectively doubles the power in the channel. This improves Signal Noise Ratio (SNR) for cell edge performance. </a:t>
            </a:r>
          </a:p>
          <a:p>
            <a:endParaRPr lang="en-US" sz="2400" dirty="0"/>
          </a:p>
          <a:p>
            <a:r>
              <a:rPr lang="en-US" sz="2600" b="1" dirty="0"/>
              <a:t>Spatial Multiplexing (SM) </a:t>
            </a:r>
            <a:r>
              <a:rPr lang="en-US" sz="2400" dirty="0"/>
              <a:t>- SM delivers parallel streams of data by exploiting multi-path. It can double (2x2 MIMO) or quadruple (4x4) capacity and throughput. SM gives higher capacity when RF conditions are favorable and users are closer to the base station.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Types of MIMO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F9A46-D63F-B246-BB45-C3A19CCF1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57" y="4934949"/>
            <a:ext cx="7982543" cy="1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8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383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3460556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90960" y="1737390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776388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8C6D-DA53-634C-90B7-583A7012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/>
          <a:lstStyle/>
          <a:p>
            <a:r>
              <a:rPr lang="en-GB" dirty="0"/>
              <a:t>An antenna radiates energy like....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43210-B4CC-9842-B732-110D40D67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60925"/>
            <a:ext cx="7315200" cy="41148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BDE9B-A31E-D447-B271-99434375B113}"/>
              </a:ext>
            </a:extLst>
          </p:cNvPr>
          <p:cNvSpPr/>
          <p:nvPr/>
        </p:nvSpPr>
        <p:spPr>
          <a:xfrm>
            <a:off x="971600" y="630932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from Mark </a:t>
            </a:r>
            <a:r>
              <a:rPr lang="en-GB" sz="1600" dirty="0" err="1">
                <a:latin typeface="Helvetica" pitchFamily="2" charset="0"/>
              </a:rPr>
              <a:t>Hickle</a:t>
            </a:r>
            <a:r>
              <a:rPr lang="en-GB" sz="1600" dirty="0">
                <a:latin typeface="Helvetica" pitchFamily="2" charset="0"/>
              </a:rPr>
              <a:t> https://</a:t>
            </a:r>
            <a:r>
              <a:rPr lang="en-GB" sz="1600" dirty="0" err="1">
                <a:latin typeface="Helvetica" pitchFamily="2" charset="0"/>
              </a:rPr>
              <a:t>youtu.be</a:t>
            </a:r>
            <a:r>
              <a:rPr lang="en-GB" sz="1600" dirty="0">
                <a:latin typeface="Helvetica" pitchFamily="2" charset="0"/>
              </a:rPr>
              <a:t>/vtPPAnvJS6c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8289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66D-2255-9F47-A80C-4B25C71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 beam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72073-3C31-C448-9D91-504DAF4E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956" y="1981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39403567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EAD1-B6CF-574F-9D19-6635B621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8EE4B6-D918-B94B-BA39-B62AFDBB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74911"/>
            <a:ext cx="8686800" cy="415117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1603CE1-7F15-F04E-8991-AEA678D6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000" y="2070000"/>
            <a:ext cx="8686800" cy="415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2B7CCC9-9A88-DA4D-BA93-3CF3CC66C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18000" y="2070000"/>
            <a:ext cx="8686800" cy="41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519C143-ED9E-6C48-9046-738649A3B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18000" y="2062800"/>
            <a:ext cx="8686800" cy="41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14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A554-0808-D54A-AE30-3B79A4B9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359F4-813A-A447-B314-15AD20100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24066"/>
            <a:ext cx="8686800" cy="404725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3614779-0529-FD44-BC27-38402C31C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998000"/>
            <a:ext cx="8686800" cy="413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F6FED27-5549-2841-8BED-3BB764DD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664" y="2060848"/>
            <a:ext cx="8686800" cy="415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02ECED-7533-7C4F-B20C-5A7A4C701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664" y="2065696"/>
            <a:ext cx="8686800" cy="41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7CF8CA-F63A-914A-8C3F-6301C05EA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664" y="2093694"/>
            <a:ext cx="8686800" cy="414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279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62AC-CCBF-314C-A22B-8D74F261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85803-7028-7645-9C54-B599CD3D0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81706"/>
            <a:ext cx="8686800" cy="4136805"/>
          </a:xfr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A3EF9B-0574-7B4A-88BD-BC580DCDE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1" y="2080800"/>
            <a:ext cx="8686800" cy="410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A0D0F6B3-10F4-CD48-99FE-37289B7545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1" y="2080800"/>
            <a:ext cx="8686800" cy="409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D999142-F176-EC4D-8651-B30A70A4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 bwMode="auto">
          <a:xfrm>
            <a:off x="2" y="2081706"/>
            <a:ext cx="8686798" cy="413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AE01BE2-E96A-5147-9545-39CFC190A7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1" y="2080800"/>
            <a:ext cx="8686800" cy="40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27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and </a:t>
            </a:r>
            <a:r>
              <a:rPr lang="nb-NO" dirty="0" err="1"/>
              <a:t>Steering</a:t>
            </a:r>
            <a:endParaRPr lang="en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020517"/>
            <a:ext cx="8218487" cy="4036165"/>
          </a:xfrm>
        </p:spPr>
      </p:pic>
    </p:spTree>
    <p:extLst>
      <p:ext uri="{BB962C8B-B14F-4D97-AF65-F5344CB8AC3E}">
        <p14:creationId xmlns:p14="http://schemas.microsoft.com/office/powerpoint/2010/main" val="6491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99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9f91e067_0_7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769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CA" dirty="0"/>
              <a:t>What is </a:t>
            </a:r>
            <a:r>
              <a:rPr lang="en-CA" dirty="0" err="1"/>
              <a:t>mmWave</a:t>
            </a:r>
            <a:r>
              <a:rPr lang="en-CA" dirty="0"/>
              <a:t>?</a:t>
            </a:r>
            <a:endParaRPr dirty="0"/>
          </a:p>
        </p:txBody>
      </p:sp>
      <p:cxnSp>
        <p:nvCxnSpPr>
          <p:cNvPr id="101" name="Google Shape;101;g5f9f91e067_0_7"/>
          <p:cNvCxnSpPr/>
          <p:nvPr/>
        </p:nvCxnSpPr>
        <p:spPr>
          <a:xfrm>
            <a:off x="3275524" y="3750112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02" name="Google Shape;102;g5f9f91e067_0_7"/>
          <p:cNvSpPr txBox="1"/>
          <p:nvPr/>
        </p:nvSpPr>
        <p:spPr>
          <a:xfrm>
            <a:off x="3865520" y="3430617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f9f91e067_0_7"/>
          <p:cNvSpPr txBox="1"/>
          <p:nvPr/>
        </p:nvSpPr>
        <p:spPr>
          <a:xfrm>
            <a:off x="1043608" y="3148857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04" name="Google Shape;104;g5f9f91e067_0_7"/>
          <p:cNvSpPr/>
          <p:nvPr/>
        </p:nvSpPr>
        <p:spPr>
          <a:xfrm>
            <a:off x="2244840" y="3691706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g5f9f91e067_0_7"/>
          <p:cNvCxnSpPr/>
          <p:nvPr/>
        </p:nvCxnSpPr>
        <p:spPr>
          <a:xfrm>
            <a:off x="1986932" y="3599734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106" name="Google Shape;106;g5f9f91e067_0_7"/>
          <p:cNvGrpSpPr/>
          <p:nvPr/>
        </p:nvGrpSpPr>
        <p:grpSpPr>
          <a:xfrm>
            <a:off x="2172855" y="3938687"/>
            <a:ext cx="5119019" cy="1362521"/>
            <a:chOff x="-4947512" y="4295289"/>
            <a:chExt cx="5789109" cy="1231407"/>
          </a:xfrm>
        </p:grpSpPr>
        <p:sp>
          <p:nvSpPr>
            <p:cNvPr id="107" name="Google Shape;107;g5f9f91e067_0_7"/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5f9f91e067_0_7"/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5f9f91e067_0_7"/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5f9f91e067_0_7"/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5f9f91e067_0_7"/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5f9f91e067_0_7"/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f9f91e067_0_7"/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5f9f91e067_0_7"/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g5f9f91e067_0_7"/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g5f9f91e067_0_7"/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17" name="Google Shape;117;g5f9f91e067_0_7"/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118" name="Google Shape;118;g5f9f91e067_0_7"/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119" name="Google Shape;119;g5f9f91e067_0_7"/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120" name="Google Shape;120;g5f9f91e067_0_7"/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121" name="Google Shape;121;g5f9f91e067_0_7"/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122" name="Google Shape;122;g5f9f91e067_0_7"/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123" name="Google Shape;123;g5f9f91e067_0_7"/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124" name="Google Shape;124;g5f9f91e067_0_7"/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125" name="Google Shape;125;g5f9f91e067_0_7"/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126" name="Google Shape;126;g5f9f91e067_0_7"/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127" name="Google Shape;127;g5f9f91e067_0_7"/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128" name="Google Shape;128;g5f9f91e067_0_7"/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129" name="Google Shape;129;g5f9f91e067_0_7"/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g5f9f91e067_0_7"/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g5f9f91e067_0_7"/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g5f9f91e067_0_7"/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g5f9f91e067_0_7"/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g5f9f91e067_0_7"/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g5f9f91e067_0_7"/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g5f9f91e067_0_7"/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g5f9f91e067_0_7"/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g5f9f91e067_0_7"/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g5f9f91e067_0_7"/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g5f9f91e067_0_7"/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41" name="Google Shape;141;g5f9f91e067_0_7"/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4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7526764-8E81-3E4B-A2A7-CE57091678C3}"/>
              </a:ext>
            </a:extLst>
          </p:cNvPr>
          <p:cNvSpPr/>
          <p:nvPr/>
        </p:nvSpPr>
        <p:spPr bwMode="auto">
          <a:xfrm>
            <a:off x="5220072" y="1691810"/>
            <a:ext cx="3024336" cy="1593173"/>
          </a:xfrm>
          <a:prstGeom prst="wedgeRoundRectCallout">
            <a:avLst>
              <a:gd name="adj1" fmla="val -47137"/>
              <a:gd name="adj2" fmla="val 8144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B029-35DB-5F42-850F-58F441EA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mmWave</a:t>
            </a:r>
            <a:r>
              <a:rPr lang="nb-NO" dirty="0"/>
              <a:t>?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75520-693C-F24E-8FF1-DE4A3545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Shannon-Hartley Theorem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1600" dirty="0"/>
              <a:t>C—channel capacity (bps),</a:t>
            </a:r>
          </a:p>
          <a:p>
            <a:r>
              <a:rPr lang="en-GB" sz="1600" dirty="0"/>
              <a:t>B—channel bandwidth (Hz),</a:t>
            </a:r>
          </a:p>
          <a:p>
            <a:r>
              <a:rPr lang="en-GB" sz="1600" dirty="0"/>
              <a:t>S—average signal power, and</a:t>
            </a:r>
          </a:p>
          <a:p>
            <a:r>
              <a:rPr lang="en-GB" sz="1600" dirty="0"/>
              <a:t>N— average noise and interference power.</a:t>
            </a:r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E4B0-9033-CE4F-81C6-88E16D8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3" y="2564904"/>
            <a:ext cx="3232150" cy="83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A6EAA-31BE-484C-9CFA-88C3C3B40705}"/>
              </a:ext>
            </a:extLst>
          </p:cNvPr>
          <p:cNvSpPr txBox="1"/>
          <p:nvPr/>
        </p:nvSpPr>
        <p:spPr>
          <a:xfrm>
            <a:off x="5512632" y="1879275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At higher carrier rates, larger B -&gt; higher</a:t>
            </a:r>
          </a:p>
          <a:p>
            <a:r>
              <a:rPr lang="en" dirty="0"/>
              <a:t>rates.</a:t>
            </a:r>
          </a:p>
          <a:p>
            <a:endParaRPr lang="nb-NO" dirty="0"/>
          </a:p>
        </p:txBody>
      </p:sp>
      <p:sp>
        <p:nvSpPr>
          <p:cNvPr id="8" name="Google Shape;143;g5f9f91e067_0_7">
            <a:extLst>
              <a:ext uri="{FF2B5EF4-FFF2-40B4-BE49-F238E27FC236}">
                <a16:creationId xmlns:a16="http://schemas.microsoft.com/office/drawing/2014/main" id="{5FD8B677-DF0F-264D-8180-31EDA84695E6}"/>
              </a:ext>
            </a:extLst>
          </p:cNvPr>
          <p:cNvSpPr txBox="1"/>
          <p:nvPr/>
        </p:nvSpPr>
        <p:spPr>
          <a:xfrm>
            <a:off x="628650" y="5301208"/>
            <a:ext cx="788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2700" b="1" dirty="0">
                <a:latin typeface="Calibri"/>
                <a:ea typeface="Calibri"/>
                <a:cs typeface="Calibri"/>
                <a:sym typeface="Calibri"/>
              </a:rPr>
              <a:t>100-1000 times faster</a:t>
            </a:r>
            <a:r>
              <a:rPr lang="en-CA" sz="2700" dirty="0">
                <a:latin typeface="Calibri"/>
                <a:ea typeface="Calibri"/>
                <a:cs typeface="Calibri"/>
                <a:sym typeface="Calibri"/>
              </a:rPr>
              <a:t> than existing wireless networks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541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err="1"/>
              <a:t>mmWave</a:t>
            </a:r>
            <a:r>
              <a:rPr lang="en-CA" sz="2400" dirty="0"/>
              <a:t>: High attenuation at high frequencies -&gt; very short range</a:t>
            </a:r>
            <a:endParaRPr lang="en-CA" sz="2400" dirty="0">
              <a:sym typeface="Wingdings" panose="05000000000000000000" pitchFamily="2" charset="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827A3-8F6C-4826-9AB9-3F0CBF3D8567}"/>
              </a:ext>
            </a:extLst>
          </p:cNvPr>
          <p:cNvSpPr/>
          <p:nvPr/>
        </p:nvSpPr>
        <p:spPr>
          <a:xfrm>
            <a:off x="1736523" y="3640363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F679D6-7724-4BB5-A75F-C6590553D769}"/>
              </a:ext>
            </a:extLst>
          </p:cNvPr>
          <p:cNvSpPr/>
          <p:nvPr/>
        </p:nvSpPr>
        <p:spPr>
          <a:xfrm>
            <a:off x="1736523" y="3640362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5DD8C-5635-414B-9D9B-CD7213F15382}"/>
              </a:ext>
            </a:extLst>
          </p:cNvPr>
          <p:cNvSpPr/>
          <p:nvPr/>
        </p:nvSpPr>
        <p:spPr>
          <a:xfrm>
            <a:off x="1736523" y="3634941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4" grpId="1" animBg="1"/>
      <p:bldP spid="15" grpId="0" animBg="1" autoUpdateAnimBg="0"/>
      <p:bldP spid="15" grpId="1" animBg="1"/>
      <p:bldP spid="18" grpId="0" animBg="1" autoUpdateAnimBg="0"/>
      <p:bldP spid="18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To address high attenuation, </a:t>
            </a:r>
            <a:r>
              <a:rPr lang="en-CA" sz="2400" dirty="0">
                <a:sym typeface="Wingdings" panose="05000000000000000000" pitchFamily="2" charset="2"/>
              </a:rPr>
              <a:t>beamforming is used!</a:t>
            </a:r>
          </a:p>
          <a:p>
            <a:pPr marL="0" indent="0">
              <a:buNone/>
            </a:pPr>
            <a:r>
              <a:rPr lang="en-CA" sz="24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3660730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Line of sight exists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stCxn id="9" idx="2"/>
            <a:endCxn id="13" idx="4"/>
          </p:cNvCxnSpPr>
          <p:nvPr/>
        </p:nvCxnSpPr>
        <p:spPr>
          <a:xfrm>
            <a:off x="2171736" y="3937789"/>
            <a:ext cx="4587898" cy="1084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0237A16-8274-4586-B587-56C7801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466749" y="3322855"/>
            <a:ext cx="544334" cy="12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3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2964C-B548-924A-BE7D-B06529A0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26" y="3367359"/>
            <a:ext cx="3319016" cy="33190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4770435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4759591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4781280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4770436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cxnSpLocks/>
            <a:stCxn id="9" idx="2"/>
          </p:cNvCxnSpPr>
          <p:nvPr/>
        </p:nvCxnSpPr>
        <p:spPr>
          <a:xfrm flipV="1">
            <a:off x="2171736" y="3134048"/>
            <a:ext cx="2114515" cy="1625543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5D7493D-134B-4D95-87D1-E2C0C84EF648}"/>
              </a:ext>
            </a:extLst>
          </p:cNvPr>
          <p:cNvSpPr/>
          <p:nvPr/>
        </p:nvSpPr>
        <p:spPr>
          <a:xfrm>
            <a:off x="1131744" y="2969690"/>
            <a:ext cx="6807344" cy="1643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EF56C3-4863-4EAF-9138-E5AE1DDF6D51}"/>
              </a:ext>
            </a:extLst>
          </p:cNvPr>
          <p:cNvCxnSpPr>
            <a:cxnSpLocks/>
            <a:endCxn id="13" idx="4"/>
          </p:cNvCxnSpPr>
          <p:nvPr/>
        </p:nvCxnSpPr>
        <p:spPr>
          <a:xfrm>
            <a:off x="4286250" y="3134047"/>
            <a:ext cx="2473383" cy="163638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8103D8C-8D87-4B71-BE46-4F9123FF21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04752">
            <a:off x="2346117" y="3802168"/>
            <a:ext cx="544334" cy="12200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919197-E5E9-A249-A26D-3AC095DBA896}"/>
              </a:ext>
            </a:extLst>
          </p:cNvPr>
          <p:cNvSpPr/>
          <p:nvPr/>
        </p:nvSpPr>
        <p:spPr>
          <a:xfrm>
            <a:off x="523685" y="1716832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CA" sz="2400" dirty="0"/>
              <a:t>Line of sight blocked</a:t>
            </a:r>
          </a:p>
        </p:txBody>
      </p:sp>
    </p:spTree>
    <p:extLst>
      <p:ext uri="{BB962C8B-B14F-4D97-AF65-F5344CB8AC3E}">
        <p14:creationId xmlns:p14="http://schemas.microsoft.com/office/powerpoint/2010/main" val="23473619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Training</a:t>
            </a:r>
          </a:p>
        </p:txBody>
      </p:sp>
      <p:pic>
        <p:nvPicPr>
          <p:cNvPr id="36868" name="Picture 4" descr="https://www.researchgate.net/profile/Adriana_Flores15/publication/282861106/figure/fig1/AS:284863112069120@1444928066352/Beamforming-training-in-80211ad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35695"/>
            <a:ext cx="5688632" cy="44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5963" y="6251328"/>
            <a:ext cx="422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Beamforming Training in 802.11ad</a:t>
            </a:r>
          </a:p>
        </p:txBody>
      </p:sp>
    </p:spTree>
    <p:extLst>
      <p:ext uri="{BB962C8B-B14F-4D97-AF65-F5344CB8AC3E}">
        <p14:creationId xmlns:p14="http://schemas.microsoft.com/office/powerpoint/2010/main" val="322292993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7709</TotalTime>
  <Words>2567</Words>
  <Application>Microsoft Macintosh PowerPoint</Application>
  <PresentationFormat>On-screen Show (4:3)</PresentationFormat>
  <Paragraphs>539</Paragraphs>
  <Slides>63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Arial Rounded MT Bold</vt:lpstr>
      <vt:lpstr>Calibri</vt:lpstr>
      <vt:lpstr>Gill Sans MT</vt:lpstr>
      <vt:lpstr>Helvetica</vt:lpstr>
      <vt:lpstr>Symbol</vt:lpstr>
      <vt:lpstr>Times New Roman</vt:lpstr>
      <vt:lpstr>Wingdings</vt:lpstr>
      <vt:lpstr>ifi-nd</vt:lpstr>
      <vt:lpstr>Bitmap Image</vt:lpstr>
      <vt:lpstr>Equation</vt:lpstr>
      <vt:lpstr>Department of Informatics Networks and Distributed Systems (ND) group</vt:lpstr>
      <vt:lpstr>Wireless Communications Networks</vt:lpstr>
      <vt:lpstr>Outline</vt:lpstr>
      <vt:lpstr>Looking back in time to wireless </vt:lpstr>
      <vt:lpstr>Outline</vt:lpstr>
      <vt:lpstr>Why Wireless?</vt:lpstr>
      <vt:lpstr>What is Wireless Communication?</vt:lpstr>
      <vt:lpstr>Wireless Link Characteristics</vt:lpstr>
      <vt:lpstr>Electromagnetic Spectrum</vt:lpstr>
      <vt:lpstr>Outline</vt:lpstr>
      <vt:lpstr>Block diagram of radio transmission</vt:lpstr>
      <vt:lpstr>What is modulation?</vt:lpstr>
      <vt:lpstr>Modulation Process</vt:lpstr>
      <vt:lpstr>Carrier Signal</vt:lpstr>
      <vt:lpstr>Types of Modulation</vt:lpstr>
      <vt:lpstr>ANALOG MODULATION</vt:lpstr>
      <vt:lpstr>DIGITAL MODULATION TECHNIQUES</vt:lpstr>
      <vt:lpstr>DIGITAL MODULATION TECHNIQUES</vt:lpstr>
      <vt:lpstr>BPSK Representation</vt:lpstr>
      <vt:lpstr>Constellation Diagram</vt:lpstr>
      <vt:lpstr>QPSK Constellation Diagram</vt:lpstr>
      <vt:lpstr>Quadrature Amplitude Modulation (QAM)</vt:lpstr>
      <vt:lpstr>Multi-level (M-ary) Phase and Amplitude Modulation</vt:lpstr>
      <vt:lpstr>What is a good constellation?</vt:lpstr>
      <vt:lpstr>Impact of Distortions</vt:lpstr>
      <vt:lpstr>Demodulation &amp; Detection</vt:lpstr>
      <vt:lpstr>Example</vt:lpstr>
      <vt:lpstr>Outline</vt:lpstr>
      <vt:lpstr>Multiplexing (MUX) / Multiple Access (MA)</vt:lpstr>
      <vt:lpstr>Time Division Multiple Access (TDMA)</vt:lpstr>
      <vt:lpstr>Frequency Division Multiple Access (FDMA)</vt:lpstr>
      <vt:lpstr>FDMA in time domain</vt:lpstr>
      <vt:lpstr>Code Division Multiple Access (CDMA)</vt:lpstr>
      <vt:lpstr>CDMA encode/decode</vt:lpstr>
      <vt:lpstr>CDMA: two-sender interference</vt:lpstr>
      <vt:lpstr>Orthogonal Frequency Division Multiple Access (OFDMA) </vt:lpstr>
      <vt:lpstr>Orthogonality Principle</vt:lpstr>
      <vt:lpstr>Summary: FDMA,TDMA, CDMA and OFDMA</vt:lpstr>
      <vt:lpstr>Outline</vt:lpstr>
      <vt:lpstr>Wireless: impact on higher layers</vt:lpstr>
      <vt:lpstr>Outline</vt:lpstr>
      <vt:lpstr>What is MIMO?</vt:lpstr>
      <vt:lpstr>Multipath Interference</vt:lpstr>
      <vt:lpstr>Multipath Interference</vt:lpstr>
      <vt:lpstr>How does MIMO work?</vt:lpstr>
      <vt:lpstr>Different types</vt:lpstr>
      <vt:lpstr>Main Types of MIMO</vt:lpstr>
      <vt:lpstr>Outline</vt:lpstr>
      <vt:lpstr>Beamforming</vt:lpstr>
      <vt:lpstr>An antenna radiates energy like....</vt:lpstr>
      <vt:lpstr>Forming a beam</vt:lpstr>
      <vt:lpstr>Transmit beam and receive strength</vt:lpstr>
      <vt:lpstr>Transmit beam and receive strength</vt:lpstr>
      <vt:lpstr>Transmit beam and receive strength</vt:lpstr>
      <vt:lpstr>Beamforming and Steering</vt:lpstr>
      <vt:lpstr>Outline</vt:lpstr>
      <vt:lpstr>What is mmWave?</vt:lpstr>
      <vt:lpstr>Why mmWave?</vt:lpstr>
      <vt:lpstr>How does mmWave work?</vt:lpstr>
      <vt:lpstr>How does mmWave work?</vt:lpstr>
      <vt:lpstr>How does mmWave work?</vt:lpstr>
      <vt:lpstr>How does mmWave work?</vt:lpstr>
      <vt:lpstr>Beamforming Training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Microsoft Office User</cp:lastModifiedBy>
  <cp:revision>373</cp:revision>
  <cp:lastPrinted>2011-08-15T11:15:31Z</cp:lastPrinted>
  <dcterms:created xsi:type="dcterms:W3CDTF">2011-02-18T08:40:46Z</dcterms:created>
  <dcterms:modified xsi:type="dcterms:W3CDTF">2022-10-27T07:18:34Z</dcterms:modified>
</cp:coreProperties>
</file>