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1" r:id="rId2"/>
    <p:sldId id="276" r:id="rId3"/>
    <p:sldId id="281" r:id="rId4"/>
    <p:sldId id="282" r:id="rId5"/>
    <p:sldId id="283" r:id="rId6"/>
    <p:sldId id="408" r:id="rId7"/>
    <p:sldId id="285" r:id="rId8"/>
    <p:sldId id="287" r:id="rId9"/>
    <p:sldId id="340" r:id="rId10"/>
    <p:sldId id="338" r:id="rId11"/>
    <p:sldId id="355" r:id="rId12"/>
    <p:sldId id="339" r:id="rId13"/>
    <p:sldId id="336" r:id="rId14"/>
    <p:sldId id="289" r:id="rId15"/>
    <p:sldId id="407" r:id="rId16"/>
    <p:sldId id="293" r:id="rId17"/>
    <p:sldId id="294" r:id="rId18"/>
    <p:sldId id="295" r:id="rId19"/>
    <p:sldId id="305" r:id="rId20"/>
    <p:sldId id="307" r:id="rId21"/>
    <p:sldId id="309" r:id="rId22"/>
    <p:sldId id="409" r:id="rId23"/>
    <p:sldId id="310" r:id="rId24"/>
    <p:sldId id="311" r:id="rId25"/>
    <p:sldId id="378" r:id="rId26"/>
    <p:sldId id="381" r:id="rId27"/>
    <p:sldId id="411" r:id="rId28"/>
    <p:sldId id="304" r:id="rId29"/>
    <p:sldId id="380" r:id="rId30"/>
    <p:sldId id="354" r:id="rId31"/>
    <p:sldId id="362" r:id="rId32"/>
    <p:sldId id="386" r:id="rId33"/>
    <p:sldId id="383" r:id="rId34"/>
    <p:sldId id="387" r:id="rId35"/>
    <p:sldId id="372" r:id="rId36"/>
    <p:sldId id="412" r:id="rId37"/>
    <p:sldId id="413" r:id="rId38"/>
    <p:sldId id="410" r:id="rId39"/>
    <p:sldId id="364" r:id="rId40"/>
    <p:sldId id="365" r:id="rId41"/>
    <p:sldId id="367" r:id="rId42"/>
    <p:sldId id="368" r:id="rId43"/>
    <p:sldId id="369" r:id="rId44"/>
    <p:sldId id="370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34"/>
    <p:restoredTop sz="95559"/>
  </p:normalViewPr>
  <p:slideViewPr>
    <p:cSldViewPr>
      <p:cViewPr varScale="1">
        <p:scale>
          <a:sx n="112" d="100"/>
          <a:sy n="112" d="100"/>
        </p:scale>
        <p:origin x="2136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14.09.2022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14.09.2022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7613" cy="41163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86954" tIns="42714" rIns="86954" bIns="42714"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14.09.2022</a:t>
            </a:fld>
            <a:endParaRPr lang="nb-NO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/>
              <a:t> Informatics</a:t>
            </a:r>
            <a:br>
              <a:rPr lang="nb-NO"/>
            </a:br>
            <a:r>
              <a:rPr lang="nb-NO"/>
              <a:t>Networks and Distributed Systems (ND) </a:t>
            </a:r>
            <a:r>
              <a:rPr lang="nb-NO" err="1"/>
              <a:t>group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332584"/>
            <a:ext cx="7315200" cy="1752600"/>
          </a:xfrm>
        </p:spPr>
        <p:txBody>
          <a:bodyPr/>
          <a:lstStyle/>
          <a:p>
            <a:r>
              <a:rPr lang="en-US"/>
              <a:t>IN3230 / IN4230</a:t>
            </a:r>
          </a:p>
          <a:p>
            <a:r>
              <a:rPr lang="en-US"/>
              <a:t>The Internet transport layer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765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Where we are in the stack...</a:t>
            </a:r>
          </a:p>
        </p:txBody>
      </p:sp>
      <p:pic>
        <p:nvPicPr>
          <p:cNvPr id="15364" name="Picture 5" descr="6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04864"/>
            <a:ext cx="7221538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0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Addressing			[Tanenbaum book]</a:t>
            </a:r>
          </a:p>
        </p:txBody>
      </p:sp>
      <p:pic>
        <p:nvPicPr>
          <p:cNvPr id="22532" name="Picture 5" descr="6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008336"/>
            <a:ext cx="47990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92350" y="6083449"/>
            <a:ext cx="455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TSAPs, NSAPs and transport connections</a:t>
            </a:r>
          </a:p>
        </p:txBody>
      </p:sp>
    </p:spTree>
    <p:extLst>
      <p:ext uri="{BB962C8B-B14F-4D97-AF65-F5344CB8AC3E}">
        <p14:creationId xmlns:p14="http://schemas.microsoft.com/office/powerpoint/2010/main" val="5691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Conn. establishment		[Tanenbaum book]</a:t>
            </a:r>
          </a:p>
        </p:txBody>
      </p:sp>
      <p:pic>
        <p:nvPicPr>
          <p:cNvPr id="23556" name="Picture 5" descr="6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64568"/>
            <a:ext cx="6257925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1119188" y="5903168"/>
            <a:ext cx="68818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1800"/>
              <a:t>How a user process in host 1 could establish a connection with a time-of-day server in host 2</a:t>
            </a:r>
          </a:p>
        </p:txBody>
      </p:sp>
    </p:spTree>
    <p:extLst>
      <p:ext uri="{BB962C8B-B14F-4D97-AF65-F5344CB8AC3E}">
        <p14:creationId xmlns:p14="http://schemas.microsoft.com/office/powerpoint/2010/main" val="12112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Internet transport layer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Services are (mostly) defined by two protocols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UDP (connectionless): sends a “datagram”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TCP (connection oriented): transfers a reliable </a:t>
            </a:r>
            <a:r>
              <a:rPr lang="en-US" sz="1800" dirty="0" err="1">
                <a:latin typeface="Calibri" charset="0"/>
                <a:ea typeface="ＭＳ Ｐゴシック" charset="0"/>
              </a:rPr>
              <a:t>bytestream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Addressing: port numbers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Choosing a service during connection establishment: well-known ports</a:t>
            </a:r>
          </a:p>
        </p:txBody>
      </p:sp>
      <p:pic>
        <p:nvPicPr>
          <p:cNvPr id="24581" name="Picture 5" descr="6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42544"/>
            <a:ext cx="50339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477000" y="4903912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Berkeley sockets:</a:t>
            </a:r>
          </a:p>
          <a:p>
            <a:pPr eaLnBrk="1" hangingPunct="1"/>
            <a:r>
              <a:rPr lang="en-US" sz="1800"/>
              <a:t>TCP service primitives</a:t>
            </a:r>
          </a:p>
        </p:txBody>
      </p:sp>
    </p:spTree>
    <p:extLst>
      <p:ext uri="{BB962C8B-B14F-4D97-AF65-F5344CB8AC3E}">
        <p14:creationId xmlns:p14="http://schemas.microsoft.com/office/powerpoint/2010/main" val="130147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E179-7AE9-2F47-9581-90AF9C0C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the Internet's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1E95-A347-DB43-8E43-9ACA6D78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44824"/>
            <a:ext cx="8219256" cy="4968552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Only TCP and UDP</a:t>
            </a:r>
            <a:r>
              <a:rPr lang="en-US" sz="2000" dirty="0"/>
              <a:t>... so long that it has become almost impossible to use something else. "</a:t>
            </a:r>
            <a:r>
              <a:rPr lang="en-US" sz="2000" b="1" dirty="0"/>
              <a:t>Ossification</a:t>
            </a:r>
            <a:r>
              <a:rPr lang="en-US" sz="2000" dirty="0"/>
              <a:t>”</a:t>
            </a:r>
          </a:p>
          <a:p>
            <a:pPr lvl="1"/>
            <a:r>
              <a:rPr lang="en-US" sz="1800" dirty="0"/>
              <a:t>E.g., in-network devices make X/IP fail unless X != {TCP, UDP}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Try-a-different-protocol-else-</a:t>
            </a:r>
            <a:r>
              <a:rPr lang="en-US" sz="2000" dirty="0" err="1"/>
              <a:t>fall-back</a:t>
            </a:r>
            <a:r>
              <a:rPr lang="en-US" sz="2000" dirty="0"/>
              <a:t> hard to implement; thus, protocols now often developed in user space, over UDP, per app.</a:t>
            </a:r>
          </a:p>
          <a:p>
            <a:pPr lvl="1"/>
            <a:r>
              <a:rPr lang="en-US" sz="1800" dirty="0"/>
              <a:t>Wheel re-invention: e.g. multi-streaming is in </a:t>
            </a:r>
            <a:r>
              <a:rPr lang="en-US" sz="1800" dirty="0">
                <a:solidFill>
                  <a:srgbClr val="0070C0"/>
                </a:solidFill>
              </a:rPr>
              <a:t>SCTP</a:t>
            </a:r>
            <a:r>
              <a:rPr lang="en-US" sz="1800" dirty="0"/>
              <a:t>, Adobe's </a:t>
            </a:r>
            <a:r>
              <a:rPr lang="en-US" sz="1800" dirty="0">
                <a:solidFill>
                  <a:srgbClr val="0070C0"/>
                </a:solidFill>
              </a:rPr>
              <a:t>RTMFP</a:t>
            </a:r>
            <a:r>
              <a:rPr lang="en-US" sz="1800" dirty="0"/>
              <a:t>, Google's </a:t>
            </a:r>
            <a:r>
              <a:rPr lang="en-US" sz="1800" dirty="0">
                <a:solidFill>
                  <a:srgbClr val="0070C0"/>
                </a:solidFill>
              </a:rPr>
              <a:t>QUIC</a:t>
            </a:r>
            <a:r>
              <a:rPr lang="en-US" sz="1800" dirty="0"/>
              <a:t>, Apple's </a:t>
            </a:r>
            <a:r>
              <a:rPr lang="en-US" sz="1800" dirty="0">
                <a:solidFill>
                  <a:srgbClr val="0070C0"/>
                </a:solidFill>
              </a:rPr>
              <a:t>Minion</a:t>
            </a:r>
            <a:r>
              <a:rPr lang="en-US" sz="1800" dirty="0"/>
              <a:t>...</a:t>
            </a:r>
          </a:p>
          <a:p>
            <a:pPr lvl="1"/>
            <a:r>
              <a:rPr lang="en-US" sz="1800" dirty="0"/>
              <a:t>Think "TCP++" for these protocols. Good to understand TCP first!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>
                <a:solidFill>
                  <a:srgbClr val="0070C0"/>
                </a:solidFill>
              </a:rPr>
              <a:t>IETF Transport Services (TAPS) WG:</a:t>
            </a:r>
            <a:br>
              <a:rPr lang="en-US" sz="2000" dirty="0">
                <a:solidFill>
                  <a:srgbClr val="0070C0"/>
                </a:solidFill>
              </a:rPr>
            </a:br>
            <a:r>
              <a:rPr lang="en-US" sz="2000" dirty="0"/>
              <a:t>new API that lets applications choose service instead of protocol</a:t>
            </a:r>
          </a:p>
          <a:p>
            <a:pPr lvl="1"/>
            <a:r>
              <a:rPr lang="en-US" sz="1800" dirty="0"/>
              <a:t>Flexible protocol choice, try-else-</a:t>
            </a:r>
            <a:r>
              <a:rPr lang="en-US" sz="1800" dirty="0" err="1"/>
              <a:t>fall-back</a:t>
            </a:r>
            <a:r>
              <a:rPr lang="en-US" sz="1800" dirty="0"/>
              <a:t> complexity: all below the API</a:t>
            </a:r>
          </a:p>
          <a:p>
            <a:pPr lvl="1"/>
            <a:r>
              <a:rPr lang="en-US" sz="1800" dirty="0"/>
              <a:t>New standard; Apple’s </a:t>
            </a:r>
            <a:r>
              <a:rPr lang="en-US" sz="1800" dirty="0" err="1"/>
              <a:t>Network.Framework</a:t>
            </a:r>
            <a:r>
              <a:rPr lang="en-US" sz="1800" dirty="0"/>
              <a:t> (since beta for </a:t>
            </a:r>
            <a:r>
              <a:rPr lang="en-US" sz="1800" dirty="0" err="1"/>
              <a:t>iOS</a:t>
            </a:r>
            <a:r>
              <a:rPr lang="en-US" sz="1800" dirty="0"/>
              <a:t> 12 and </a:t>
            </a:r>
            <a:r>
              <a:rPr lang="en-US" sz="1800" dirty="0" err="1"/>
              <a:t>macOS</a:t>
            </a:r>
            <a:r>
              <a:rPr lang="en-US" sz="1800" dirty="0"/>
              <a:t> Mojave, presented at WWDC 2018) conforms to TAPS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868144" y="5013176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3970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507288" cy="4741987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PDU, SDU, etc.: OSI terminology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Internet terminology: datagram, segment, packet</a:t>
            </a:r>
          </a:p>
          <a:p>
            <a:pPr marL="457200" lvl="1" indent="0" eaLnBrk="1" hangingPunct="1"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Theoretically, 1 TCP segment could be split into multiple IP packets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different words used</a:t>
            </a:r>
          </a:p>
          <a:p>
            <a:pPr lvl="1" eaLnBrk="1" hangingPunct="1">
              <a:buFont typeface="Arial" charset="0"/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In practice, this is inefficient and not often done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segment = packet</a:t>
            </a:r>
          </a:p>
          <a:p>
            <a:pPr lvl="1"/>
            <a:r>
              <a:rPr lang="en-US" dirty="0">
                <a:latin typeface="Calibri" charset="0"/>
              </a:rPr>
              <a:t>Except, (of course!): TCP segment does not contain IP header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24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7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UDP</a:t>
            </a:r>
            <a:endParaRPr lang="de-AT">
              <a:latin typeface="Calibri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977" y="4005064"/>
            <a:ext cx="8039100" cy="2664296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UDP = IP + 2 </a:t>
            </a:r>
            <a:r>
              <a:rPr lang="de-DE" sz="2000" dirty="0" err="1">
                <a:latin typeface="Calibri" charset="0"/>
              </a:rPr>
              <a:t>features</a:t>
            </a:r>
            <a:r>
              <a:rPr lang="de-DE" sz="2000" dirty="0"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Ports: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identify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communicating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instances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similar</a:t>
            </a:r>
            <a:r>
              <a:rPr lang="de-DE" sz="1800" dirty="0">
                <a:latin typeface="Calibri" charset="0"/>
                <a:ea typeface="ＭＳ Ｐゴシック" charset="0"/>
              </a:rPr>
              <a:t> IP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address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(</a:t>
            </a:r>
            <a:r>
              <a:rPr lang="de-DE" sz="1800" dirty="0" err="1">
                <a:latin typeface="Calibri" charset="0"/>
                <a:ea typeface="ＭＳ Ｐゴシック" charset="0"/>
              </a:rPr>
              <a:t>transport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layer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de-DE" sz="1800" dirty="0" err="1">
                <a:solidFill>
                  <a:srgbClr val="3366FF"/>
                </a:solidFill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:</a:t>
            </a:r>
            <a:r>
              <a:rPr lang="de-DE" sz="1800" dirty="0">
                <a:latin typeface="Calibri" charset="0"/>
                <a:ea typeface="ＭＳ Ｐゴシック" charset="0"/>
              </a:rPr>
              <a:t> Adler-32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covering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whole</a:t>
            </a:r>
            <a:r>
              <a:rPr lang="de-DE" sz="1800" dirty="0">
                <a:latin typeface="Calibri" charset="0"/>
                <a:ea typeface="ＭＳ Ｐゴシック" charset="0"/>
              </a:rPr>
              <a:t> packet</a:t>
            </a:r>
          </a:p>
          <a:p>
            <a:pPr lvl="2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field</a:t>
            </a:r>
            <a:r>
              <a:rPr lang="de-DE" sz="1800" dirty="0">
                <a:latin typeface="Calibri" charset="0"/>
                <a:ea typeface="ＭＳ Ｐゴシック" charset="0"/>
              </a:rPr>
              <a:t> = 0: </a:t>
            </a:r>
            <a:r>
              <a:rPr lang="de-DE" sz="1800" dirty="0" err="1">
                <a:latin typeface="Calibri" charset="0"/>
                <a:ea typeface="ＭＳ Ｐゴシック" charset="0"/>
              </a:rPr>
              <a:t>no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all</a:t>
            </a:r>
          </a:p>
          <a:p>
            <a:pPr lvl="2" eaLnBrk="1" hangingPunct="1"/>
            <a:endParaRPr lang="de-DE" sz="1800" dirty="0">
              <a:latin typeface="Calibri" charset="0"/>
              <a:ea typeface="ＭＳ Ｐゴシック" charset="0"/>
            </a:endParaRPr>
          </a:p>
          <a:p>
            <a:r>
              <a:rPr lang="de-DE" sz="2000" dirty="0" err="1">
                <a:latin typeface="Calibri" charset="0"/>
              </a:rPr>
              <a:t>Usage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UDP: </a:t>
            </a:r>
            <a:r>
              <a:rPr lang="de-DE" sz="2000" dirty="0" err="1">
                <a:latin typeface="Calibri" charset="0"/>
              </a:rPr>
              <a:t>unreliable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transmission</a:t>
            </a:r>
            <a:br>
              <a:rPr lang="de-DE" sz="2000" dirty="0" err="1">
                <a:latin typeface="Calibri" charset="0"/>
              </a:rPr>
            </a:br>
            <a:r>
              <a:rPr lang="de-DE" sz="2000" dirty="0">
                <a:latin typeface="Calibri" charset="0"/>
              </a:rPr>
              <a:t>(DNS, SNMP, real-time </a:t>
            </a:r>
            <a:r>
              <a:rPr lang="de-DE" sz="2000" dirty="0" err="1">
                <a:latin typeface="Calibri" charset="0"/>
              </a:rPr>
              <a:t>streams</a:t>
            </a:r>
            <a:r>
              <a:rPr lang="de-DE" sz="2000" dirty="0">
                <a:latin typeface="Calibri" charset="0"/>
              </a:rPr>
              <a:t>, ..)</a:t>
            </a:r>
            <a:endParaRPr lang="de-AT" sz="2000" dirty="0">
              <a:latin typeface="Calibri" charset="0"/>
            </a:endParaRPr>
          </a:p>
        </p:txBody>
      </p:sp>
      <p:pic>
        <p:nvPicPr>
          <p:cNvPr id="28676" name="Picture 4" descr="6-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60562"/>
            <a:ext cx="82073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494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/>
              <a:t>TCP</a:t>
            </a:r>
          </a:p>
          <a:p>
            <a:pPr algn="ctr"/>
            <a:endParaRPr lang="en-US" sz="4000"/>
          </a:p>
          <a:p>
            <a:pPr algn="ctr"/>
            <a:r>
              <a:rPr lang="en-US" sz="2800"/>
              <a:t>How it </a:t>
            </a:r>
            <a:r>
              <a:rPr lang="en-US" sz="2800" u="sng"/>
              <a:t>really</a:t>
            </a:r>
            <a:r>
              <a:rPr lang="en-US" sz="2800"/>
              <a:t> is today.</a:t>
            </a:r>
          </a:p>
          <a:p>
            <a:pPr algn="ctr"/>
            <a:r>
              <a:rPr lang="en-US" sz="2800"/>
              <a:t>Skipping the very basic things that you should know from IN2140.</a:t>
            </a:r>
          </a:p>
        </p:txBody>
      </p:sp>
    </p:spTree>
    <p:extLst>
      <p:ext uri="{BB962C8B-B14F-4D97-AF65-F5344CB8AC3E}">
        <p14:creationId xmlns:p14="http://schemas.microsoft.com/office/powerpoint/2010/main" val="63374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Calibri" charset="0"/>
              </a:rPr>
              <a:t>The </a:t>
            </a:r>
            <a:r>
              <a:rPr lang="de-DE" err="1">
                <a:latin typeface="Calibri" charset="0"/>
              </a:rPr>
              <a:t>beginning</a:t>
            </a:r>
            <a:r>
              <a:rPr lang="de-DE">
                <a:latin typeface="Calibri" charset="0"/>
              </a:rPr>
              <a:t> (1970s, </a:t>
            </a:r>
            <a:r>
              <a:rPr lang="de-DE" err="1">
                <a:latin typeface="Calibri" charset="0"/>
              </a:rPr>
              <a:t>up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to</a:t>
            </a:r>
            <a:r>
              <a:rPr lang="de-DE">
                <a:latin typeface="Calibri" charset="0"/>
              </a:rPr>
              <a:t> 1981)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RFC 793, 1981, Jon Postel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Front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"DARPA INTERNET PROGRAM PROTOCOL SPECIFICATION"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prepared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Defense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Advanced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Research Projects Agency"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Goal was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obviously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make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super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reliable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>
                <a:solidFill>
                  <a:srgbClr val="000000"/>
                </a:solidFill>
                <a:latin typeface="Calibri" charset="0"/>
              </a:rPr>
              <a:t>85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covering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corner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cases</a:t>
            </a: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Robustness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is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bad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thing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complexity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remained</a:t>
            </a:r>
            <a:endParaRPr lang="de-AT" sz="24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Some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things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slightly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obscure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e.g., half-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closed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connections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after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saying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"FIN",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can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still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receive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with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limit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until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other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64" y="3284984"/>
            <a:ext cx="5154133" cy="2232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71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old things are best forgotten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608512"/>
          </a:xfrm>
        </p:spPr>
        <p:txBody>
          <a:bodyPr/>
          <a:lstStyle/>
          <a:p>
            <a:r>
              <a:rPr lang="en-US" dirty="0"/>
              <a:t>Push bit (</a:t>
            </a:r>
            <a:r>
              <a:rPr lang="en-US" dirty="0">
                <a:solidFill>
                  <a:srgbClr val="0070C0"/>
                </a:solidFill>
              </a:rPr>
              <a:t>PSH</a:t>
            </a:r>
            <a:r>
              <a:rPr lang="en-US" dirty="0"/>
              <a:t>)</a:t>
            </a:r>
          </a:p>
          <a:p>
            <a:r>
              <a:rPr lang="en-US" dirty="0"/>
              <a:t>Urgent pointer (</a:t>
            </a:r>
            <a:r>
              <a:rPr lang="en-US" dirty="0">
                <a:solidFill>
                  <a:srgbClr val="0070C0"/>
                </a:solidFill>
              </a:rPr>
              <a:t>URG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Brand new (08/2022) spec. available: </a:t>
            </a:r>
            <a:r>
              <a:rPr lang="en-US" b="1" dirty="0">
                <a:solidFill>
                  <a:srgbClr val="0070C0"/>
                </a:solidFill>
              </a:rPr>
              <a:t>RFC 9293</a:t>
            </a:r>
          </a:p>
          <a:p>
            <a:pPr lvl="1"/>
            <a:r>
              <a:rPr lang="en-US" dirty="0"/>
              <a:t>Obsoletes RFC 793, RFC 879, RFC 2873, RFC 6093, RFC 6429, RFC 6528, RFC 6691</a:t>
            </a:r>
          </a:p>
          <a:p>
            <a:pPr lvl="1"/>
            <a:r>
              <a:rPr lang="en-US" dirty="0"/>
              <a:t>Updates RFC 1011, RFC 1122, RFC 5961</a:t>
            </a:r>
          </a:p>
          <a:p>
            <a:endParaRPr lang="nb-NO" dirty="0" err="1"/>
          </a:p>
          <a:p>
            <a:r>
              <a:rPr lang="de-DE" dirty="0" err="1"/>
              <a:t>I</a:t>
            </a:r>
            <a:r>
              <a:rPr lang="de-DE" dirty="0"/>
              <a:t>mplementations </a:t>
            </a:r>
            <a:r>
              <a:rPr lang="de-DE" dirty="0" err="1"/>
              <a:t>diverge</a:t>
            </a:r>
            <a:r>
              <a:rPr lang="de-DE" dirty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19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de-DE" dirty="0" err="1">
                <a:latin typeface="Calibri" charset="0"/>
              </a:rPr>
              <a:t>Later</a:t>
            </a:r>
            <a:r>
              <a:rPr lang="de-DE" dirty="0">
                <a:latin typeface="Calibri" charset="0"/>
              </a:rPr>
              <a:t> 80‘s, </a:t>
            </a:r>
            <a:r>
              <a:rPr lang="de-DE" dirty="0" err="1">
                <a:latin typeface="Calibri" charset="0"/>
              </a:rPr>
              <a:t>and</a:t>
            </a:r>
            <a:r>
              <a:rPr lang="de-DE" dirty="0">
                <a:latin typeface="Calibri" charset="0"/>
              </a:rPr>
              <a:t> 90‘s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5157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FreeBSD was "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reference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implementation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Matches Stevens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book [K.Fall, R. Stevens: TCP/IP Illustrated]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patches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were if-clauses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;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later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revamped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Originally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much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written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RFCs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(Van Jacobson, Sally Floyd, Mark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Allman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Matt Mathis, ..)</a:t>
            </a: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them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ns-2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simulator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These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guided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design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</a:t>
            </a:r>
          </a:p>
          <a:p>
            <a:pPr lvl="1">
              <a:lnSpc>
                <a:spcPct val="90000"/>
              </a:lnSpc>
            </a:pP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>
                <a:latin typeface="Calibri" charset="0"/>
              </a:rPr>
              <a:t>Van Jacobson "</a:t>
            </a:r>
            <a:r>
              <a:rPr lang="de-AT" sz="2400" dirty="0" err="1">
                <a:latin typeface="Calibri" charset="0"/>
              </a:rPr>
              <a:t>saved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the</a:t>
            </a:r>
            <a:r>
              <a:rPr lang="de-AT" sz="2400" dirty="0">
                <a:latin typeface="Calibri" charset="0"/>
              </a:rPr>
              <a:t> Internet" after </a:t>
            </a:r>
            <a:r>
              <a:rPr lang="de-AT" sz="2400" dirty="0" err="1">
                <a:latin typeface="Calibri" charset="0"/>
              </a:rPr>
              <a:t>congestion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collapse</a:t>
            </a:r>
            <a:r>
              <a:rPr lang="de-AT" sz="2400" dirty="0">
                <a:latin typeface="Calibri" charset="0"/>
              </a:rPr>
              <a:t>, </a:t>
            </a:r>
            <a:r>
              <a:rPr lang="de-AT" sz="2400" dirty="0" err="1">
                <a:latin typeface="Calibri" charset="0"/>
              </a:rPr>
              <a:t>with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code</a:t>
            </a:r>
            <a:r>
              <a:rPr lang="de-AT" sz="2400" dirty="0">
                <a:latin typeface="Calibri" charset="0"/>
              </a:rPr>
              <a:t> + SIGCOMM 1988 </a:t>
            </a:r>
            <a:r>
              <a:rPr lang="de-AT" sz="2400" dirty="0" err="1">
                <a:latin typeface="Calibri" charset="0"/>
              </a:rPr>
              <a:t>paper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about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it</a:t>
            </a:r>
            <a:r>
              <a:rPr lang="de-AT" sz="2400" dirty="0">
                <a:latin typeface="Calibri" charset="0"/>
              </a:rPr>
              <a:t>: </a:t>
            </a:r>
            <a:r>
              <a:rPr lang="de-DE" sz="2400" dirty="0">
                <a:latin typeface="Calibri" charset="0"/>
              </a:rPr>
              <a:t>"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Avoidance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and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</a:rPr>
              <a:t>Linux implementation also common and well known in IETF, completely different code (segment-, not byte-based)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Focus of Google (more later)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72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Resulting</a:t>
            </a:r>
            <a:r>
              <a:rPr lang="de-DE">
                <a:latin typeface="Calibri" charset="0"/>
              </a:rPr>
              <a:t> IETF </a:t>
            </a:r>
            <a:r>
              <a:rPr lang="de-DE" err="1">
                <a:latin typeface="Calibri" charset="0"/>
              </a:rPr>
              <a:t>view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8840"/>
            <a:ext cx="8219256" cy="4392488"/>
          </a:xfrm>
        </p:spPr>
        <p:txBody>
          <a:bodyPr/>
          <a:lstStyle/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TCP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been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working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long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time, 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careful</a:t>
            </a:r>
            <a:br>
              <a:rPr lang="de-AT" sz="2400">
                <a:solidFill>
                  <a:srgbClr val="000000"/>
                </a:solidFill>
                <a:latin typeface="Calibri" charset="0"/>
              </a:rPr>
            </a:b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making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it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more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robust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okay</a:t>
            </a:r>
            <a:r>
              <a:rPr lang="de-AT" sz="2400">
                <a:solidFill>
                  <a:schemeClr val="accent2"/>
                </a:solidFill>
                <a:latin typeface="Calibri" charset="0"/>
              </a:rPr>
              <a:t>.</a:t>
            </a:r>
          </a:p>
          <a:p>
            <a:pPr marL="800100" lvl="1">
              <a:lnSpc>
                <a:spcPct val="90000"/>
              </a:lnSpc>
            </a:pPr>
            <a:r>
              <a:rPr lang="de-AT" sz="2000">
                <a:latin typeface="Calibri" charset="0"/>
              </a:rPr>
              <a:t>Note: WG is called </a:t>
            </a:r>
            <a:r>
              <a:rPr lang="de-AT" sz="2000">
                <a:solidFill>
                  <a:srgbClr val="7030A0"/>
                </a:solidFill>
                <a:latin typeface="Calibri" charset="0"/>
              </a:rPr>
              <a:t>"TCP Maintenance and Minor Extensions (TCPM)"</a:t>
            </a:r>
          </a:p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...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careful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about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particular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400050">
              <a:lnSpc>
                <a:spcPct val="90000"/>
              </a:lnSpc>
            </a:pPr>
            <a:r>
              <a:rPr lang="de-AT" sz="2400" err="1">
                <a:solidFill>
                  <a:srgbClr val="000000"/>
                </a:solidFill>
                <a:latin typeface="Calibri" charset="0"/>
              </a:rPr>
              <a:t>Our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early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heroes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did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great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job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u="sng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break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their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rules</a:t>
            </a:r>
            <a:br>
              <a:rPr lang="de-AT" sz="2400">
                <a:solidFill>
                  <a:srgbClr val="000000"/>
                </a:solidFill>
                <a:latin typeface="Calibri" charset="0"/>
              </a:rPr>
            </a:b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congestion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control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principles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: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>
                <a:solidFill>
                  <a:srgbClr val="FF0000"/>
                </a:solidFill>
                <a:latin typeface="Calibri" charset="0"/>
              </a:rPr>
              <a:t>ACK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clocking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 ("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conservation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of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"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principle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>
                <a:solidFill>
                  <a:srgbClr val="FF0000"/>
                </a:solidFill>
                <a:latin typeface="Calibri" charset="0"/>
              </a:rPr>
              <a:t>Timeout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means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network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is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empty</a:t>
            </a:r>
            <a:br>
              <a:rPr lang="de-AT">
                <a:solidFill>
                  <a:srgbClr val="000000"/>
                </a:solidFill>
                <a:latin typeface="Calibri" charset="0"/>
              </a:rPr>
            </a:b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But,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note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IETF also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tries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stay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meaningful</a:t>
            </a:r>
            <a:endParaRPr lang="de-AT" sz="2400">
              <a:solidFill>
                <a:srgbClr val="000000"/>
              </a:solidFill>
              <a:latin typeface="Calibri" charset="0"/>
            </a:endParaRPr>
          </a:p>
          <a:p>
            <a:pPr marL="800100" lvl="1">
              <a:lnSpc>
                <a:spcPct val="90000"/>
              </a:lnSpc>
            </a:pPr>
            <a:r>
              <a:rPr lang="de-AT" sz="2200" err="1">
                <a:solidFill>
                  <a:srgbClr val="000000"/>
                </a:solidFill>
                <a:latin typeface="Calibri" charset="0"/>
              </a:rPr>
              <a:t>Voluntary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"Internet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police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"</a:t>
            </a:r>
          </a:p>
          <a:p>
            <a:pPr marL="800100" lvl="1">
              <a:lnSpc>
                <a:spcPct val="90000"/>
              </a:lnSpc>
            </a:pP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should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happy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companies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such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as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Google (in case of TCP)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keep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coming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IETF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tell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us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what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they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do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7308304" y="4869160"/>
            <a:ext cx="1584176" cy="792088"/>
          </a:xfrm>
          <a:prstGeom prst="wedgeRectCallout">
            <a:avLst>
              <a:gd name="adj1" fmla="val -51809"/>
              <a:gd name="adj2" fmla="val -7667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Keep them in mind</a:t>
            </a:r>
          </a:p>
        </p:txBody>
      </p:sp>
    </p:spTree>
    <p:extLst>
      <p:ext uri="{BB962C8B-B14F-4D97-AF65-F5344CB8AC3E}">
        <p14:creationId xmlns:p14="http://schemas.microsoft.com/office/powerpoint/2010/main" val="196605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Header</a:t>
            </a:r>
            <a:endParaRPr lang="de-AT">
              <a:latin typeface="Calibri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956448"/>
            <a:ext cx="8640960" cy="17849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Flags </a:t>
            </a:r>
            <a:r>
              <a:rPr lang="de-DE" sz="2000" err="1">
                <a:latin typeface="Calibri" charset="0"/>
              </a:rPr>
              <a:t>indicate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connection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setup</a:t>
            </a:r>
            <a:r>
              <a:rPr lang="de-DE" sz="2000">
                <a:latin typeface="Calibri" charset="0"/>
              </a:rPr>
              <a:t>/</a:t>
            </a:r>
            <a:r>
              <a:rPr lang="de-DE" sz="2000" err="1">
                <a:latin typeface="Calibri" charset="0"/>
              </a:rPr>
              <a:t>teardown</a:t>
            </a:r>
            <a:r>
              <a:rPr lang="de-DE" sz="2000">
                <a:latin typeface="Calibri" charset="0"/>
              </a:rPr>
              <a:t>, ACK, ..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data</a:t>
            </a:r>
            <a:r>
              <a:rPr lang="de-DE" sz="2000">
                <a:latin typeface="Calibri" charset="0"/>
              </a:rPr>
              <a:t>: packet </a:t>
            </a:r>
            <a:r>
              <a:rPr lang="de-DE" sz="2000" err="1">
                <a:latin typeface="Calibri" charset="0"/>
              </a:rPr>
              <a:t>is</a:t>
            </a:r>
            <a:r>
              <a:rPr lang="de-DE" sz="2000">
                <a:latin typeface="Calibri" charset="0"/>
              </a:rPr>
              <a:t> just an ACK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= </a:t>
            </a:r>
            <a:r>
              <a:rPr lang="de-DE" sz="2000" err="1">
                <a:latin typeface="Calibri" charset="0"/>
              </a:rPr>
              <a:t>advertised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from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receiver</a:t>
            </a:r>
            <a:r>
              <a:rPr lang="de-DE" sz="2000">
                <a:latin typeface="Calibri" charset="0"/>
              </a:rPr>
              <a:t> (</a:t>
            </a:r>
            <a:r>
              <a:rPr lang="de-DE" sz="2000" err="1">
                <a:latin typeface="Calibri" charset="0"/>
              </a:rPr>
              <a:t>flow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control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>
                <a:latin typeface="Calibri" charset="0"/>
                <a:ea typeface="ＭＳ Ｐゴシック" charset="0"/>
              </a:rPr>
              <a:t>Field </a:t>
            </a:r>
            <a:r>
              <a:rPr lang="de-AT" sz="1800" err="1">
                <a:latin typeface="Calibri" charset="0"/>
                <a:ea typeface="ＭＳ Ｐゴシック" charset="0"/>
              </a:rPr>
              <a:t>size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limits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sending</a:t>
            </a:r>
            <a:r>
              <a:rPr lang="de-AT" sz="1800">
                <a:latin typeface="Calibri" charset="0"/>
                <a:ea typeface="ＭＳ Ｐゴシック" charset="0"/>
              </a:rPr>
              <a:t> rate in </a:t>
            </a:r>
            <a:r>
              <a:rPr lang="de-AT" sz="1800" err="1">
                <a:latin typeface="Calibri" charset="0"/>
                <a:ea typeface="ＭＳ Ｐゴシック" charset="0"/>
              </a:rPr>
              <a:t>today‘s</a:t>
            </a:r>
            <a:r>
              <a:rPr lang="de-AT" sz="1800">
                <a:latin typeface="Calibri" charset="0"/>
                <a:ea typeface="ＭＳ Ｐゴシック" charset="0"/>
              </a:rPr>
              <a:t> high </a:t>
            </a:r>
            <a:r>
              <a:rPr lang="de-AT" sz="1800" err="1">
                <a:latin typeface="Calibri" charset="0"/>
                <a:ea typeface="ＭＳ Ｐゴシック" charset="0"/>
              </a:rPr>
              <a:t>speed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environments</a:t>
            </a:r>
            <a:r>
              <a:rPr lang="de-AT" sz="1800">
                <a:latin typeface="Calibri" charset="0"/>
                <a:ea typeface="ＭＳ Ｐゴシック" charset="0"/>
              </a:rPr>
              <a:t>; </a:t>
            </a:r>
            <a:r>
              <a:rPr lang="de-AT" sz="1800" err="1">
                <a:latin typeface="Calibri" charset="0"/>
                <a:ea typeface="ＭＳ Ｐゴシック" charset="0"/>
              </a:rPr>
              <a:t>solution</a:t>
            </a:r>
            <a:r>
              <a:rPr lang="de-AT" sz="1800">
                <a:latin typeface="Calibri" charset="0"/>
                <a:ea typeface="ＭＳ Ｐゴシック" charset="0"/>
              </a:rPr>
              <a:t>:</a:t>
            </a:r>
            <a:br>
              <a:rPr lang="de-AT" sz="1800">
                <a:latin typeface="Calibri" charset="0"/>
                <a:ea typeface="ＭＳ Ｐゴシック" charset="0"/>
              </a:rPr>
            </a:b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Scaling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Option</a:t>
            </a:r>
            <a:r>
              <a:rPr lang="de-AT" sz="180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>
                <a:latin typeface="Calibri" charset="0"/>
                <a:ea typeface="ＭＳ Ｐゴシック" charset="0"/>
              </a:rPr>
              <a:t>– </a:t>
            </a:r>
            <a:r>
              <a:rPr lang="de-AT" sz="1800" err="1">
                <a:latin typeface="Calibri" charset="0"/>
                <a:ea typeface="ＭＳ Ｐゴシック" charset="0"/>
              </a:rPr>
              <a:t>both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sides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agree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to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left-shift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the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value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by</a:t>
            </a:r>
            <a:r>
              <a:rPr lang="de-AT" sz="1800">
                <a:latin typeface="Calibri" charset="0"/>
                <a:ea typeface="ＭＳ Ｐゴシック" charset="0"/>
              </a:rPr>
              <a:t> N </a:t>
            </a:r>
            <a:r>
              <a:rPr lang="de-AT" sz="1800" err="1">
                <a:latin typeface="Calibri" charset="0"/>
                <a:ea typeface="ＭＳ Ｐゴシック" charset="0"/>
              </a:rPr>
              <a:t>bit</a:t>
            </a:r>
            <a:endParaRPr lang="de-AT" sz="1800">
              <a:latin typeface="Calibri" charset="0"/>
              <a:ea typeface="ＭＳ Ｐゴシック" charset="0"/>
            </a:endParaRPr>
          </a:p>
        </p:txBody>
      </p:sp>
      <p:pic>
        <p:nvPicPr>
          <p:cNvPr id="30724" name="Picture 4" descr="3_1-tcp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352"/>
            <a:ext cx="84089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052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importance of Window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5184576"/>
            <a:ext cx="8579296" cy="1556792"/>
          </a:xfrm>
        </p:spPr>
        <p:txBody>
          <a:bodyPr/>
          <a:lstStyle/>
          <a:p>
            <a:r>
              <a:rPr lang="en-US" sz="2400"/>
              <a:t>2007 measurements with Linux</a:t>
            </a:r>
          </a:p>
          <a:p>
            <a:pPr lvl="1"/>
            <a:r>
              <a:rPr lang="en-US" sz="2000"/>
              <a:t>TCP BIC vs. TCP-Reno competition</a:t>
            </a:r>
          </a:p>
          <a:p>
            <a:r>
              <a:rPr lang="en-US" sz="2400"/>
              <a:t>OSes gradually increase factor</a:t>
            </a:r>
          </a:p>
          <a:p>
            <a:pPr lvl="1"/>
            <a:r>
              <a:rPr lang="en-US" sz="2000"/>
              <a:t>SIGCOMM 2017 QUIC paper: 4.6% rwnd-limited TCP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8" y="1869992"/>
            <a:ext cx="3988172" cy="2896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20" y="1797481"/>
            <a:ext cx="4104880" cy="312828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7704" y="4800641"/>
            <a:ext cx="2232248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>
                <a:solidFill>
                  <a:srgbClr val="0070C0"/>
                </a:solidFill>
              </a:rPr>
              <a:t>Local testbed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48064" y="4870322"/>
            <a:ext cx="3168352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kern="0">
                <a:solidFill>
                  <a:srgbClr val="0070C0"/>
                </a:solidFill>
              </a:rPr>
              <a:t>PlanetLab</a:t>
            </a:r>
            <a:br>
              <a:rPr lang="en-US" sz="1800" kern="0">
                <a:solidFill>
                  <a:srgbClr val="0070C0"/>
                </a:solidFill>
              </a:rPr>
            </a:br>
            <a:r>
              <a:rPr lang="en-US" sz="1800" kern="0">
                <a:solidFill>
                  <a:srgbClr val="0070C0"/>
                </a:solidFill>
              </a:rPr>
              <a:t>(Austria =&gt; Brazil)</a:t>
            </a:r>
          </a:p>
        </p:txBody>
      </p:sp>
    </p:spTree>
    <p:extLst>
      <p:ext uri="{BB962C8B-B14F-4D97-AF65-F5344CB8AC3E}">
        <p14:creationId xmlns:p14="http://schemas.microsoft.com/office/powerpoint/2010/main" val="147439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Acknowledgement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879376"/>
            <a:ext cx="8496944" cy="48619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 (“positive”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Acknowledgement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)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serves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purposes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away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copy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of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held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time-out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cancelled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msg-number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re-used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are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cumulative</a:t>
            </a:r>
            <a:endParaRPr lang="de-DE" sz="2000" dirty="0">
              <a:solidFill>
                <a:srgbClr val="0070C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ACK </a:t>
            </a:r>
            <a:r>
              <a:rPr lang="de-DE" sz="1800" i="1" dirty="0" err="1">
                <a:latin typeface="Calibri" charset="0"/>
                <a:ea typeface="ＭＳ Ｐゴシック" charset="0"/>
              </a:rPr>
              <a:t>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acknowledges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everything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up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i="1" dirty="0">
                <a:latin typeface="Calibri" charset="0"/>
                <a:ea typeface="ＭＳ Ｐゴシック" charset="0"/>
              </a:rPr>
              <a:t>n-1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solidFill>
                <a:srgbClr val="0000FF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should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delayed</a:t>
            </a:r>
            <a:r>
              <a:rPr lang="de-DE" sz="2000" i="1" dirty="0">
                <a:latin typeface="Calibri" charset="0"/>
              </a:rPr>
              <a:t> (</a:t>
            </a:r>
            <a:r>
              <a:rPr lang="de-DE" sz="2000" i="1" dirty="0" err="1">
                <a:latin typeface="Calibri" charset="0"/>
              </a:rPr>
              <a:t>except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when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sending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duplicates</a:t>
            </a:r>
            <a:r>
              <a:rPr lang="de-DE" sz="2000" i="1" dirty="0">
                <a:latin typeface="Calibri" charset="0"/>
              </a:rPr>
              <a:t> </a:t>
            </a:r>
            <a:r>
              <a:rPr lang="mr-IN" sz="2000" i="1" dirty="0">
                <a:latin typeface="Calibri" charset="0"/>
              </a:rPr>
              <a:t>–</a:t>
            </a:r>
            <a:r>
              <a:rPr lang="nb-NO" sz="2000" i="1" dirty="0">
                <a:latin typeface="Calibri" charset="0"/>
              </a:rPr>
              <a:t> </a:t>
            </a:r>
            <a:r>
              <a:rPr lang="nb-NO" sz="2000" i="1" dirty="0" err="1">
                <a:latin typeface="Calibri" charset="0"/>
              </a:rPr>
              <a:t>why</a:t>
            </a:r>
            <a:r>
              <a:rPr lang="nb-NO" sz="2000" i="1" dirty="0">
                <a:latin typeface="Calibri" charset="0"/>
              </a:rPr>
              <a:t>? </a:t>
            </a:r>
            <a:r>
              <a:rPr lang="de-DE" sz="2000" i="1" dirty="0" err="1">
                <a:solidFill>
                  <a:srgbClr val="FF0000"/>
                </a:solidFill>
                <a:latin typeface="Calibri" charset="0"/>
              </a:rPr>
              <a:t>later</a:t>
            </a:r>
            <a:r>
              <a:rPr lang="de-DE" sz="2000" i="1" dirty="0">
                <a:solidFill>
                  <a:srgbClr val="FF0000"/>
                </a:solidFill>
                <a:latin typeface="Calibri" charset="0"/>
              </a:rPr>
              <a:t>!</a:t>
            </a:r>
            <a:r>
              <a:rPr lang="de-DE" sz="2000" i="1" dirty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TCP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are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unreliable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dropping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does</a:t>
            </a:r>
            <a:r>
              <a:rPr lang="de-DE" sz="1800" dirty="0"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cause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much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harm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1 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2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least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500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often</a:t>
            </a:r>
            <a:r>
              <a:rPr lang="de-DE" sz="1800" dirty="0">
                <a:latin typeface="Calibri" charset="0"/>
                <a:ea typeface="ＭＳ Ｐゴシック" charset="0"/>
              </a:rPr>
              <a:t>: 200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bytes</a:t>
            </a:r>
            <a:r>
              <a:rPr lang="de-DE" sz="2000" dirty="0">
                <a:latin typeface="Calibri" charset="0"/>
              </a:rPr>
              <a:t>; ACK </a:t>
            </a:r>
            <a:r>
              <a:rPr lang="de-DE" sz="2000" dirty="0" err="1">
                <a:latin typeface="Calibri" charset="0"/>
              </a:rPr>
              <a:t>carries</a:t>
            </a:r>
            <a:r>
              <a:rPr lang="de-DE" sz="2000" dirty="0">
                <a:latin typeface="Calibri" charset="0"/>
              </a:rPr>
              <a:t> “</a:t>
            </a:r>
            <a:r>
              <a:rPr lang="de-DE" sz="2000" dirty="0" err="1">
                <a:latin typeface="Calibri" charset="0"/>
              </a:rPr>
              <a:t>next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expected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byte</a:t>
            </a:r>
            <a:r>
              <a:rPr lang="de-DE" sz="2000" dirty="0">
                <a:latin typeface="Calibri" charset="0"/>
              </a:rPr>
              <a:t>“ (#+1)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Sender </a:t>
            </a:r>
            <a:r>
              <a:rPr lang="de-DE" sz="1800" dirty="0" err="1">
                <a:latin typeface="Calibri" charset="0"/>
              </a:rPr>
              <a:t>sends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them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as</a:t>
            </a:r>
            <a:r>
              <a:rPr lang="de-DE" sz="1800" dirty="0">
                <a:latin typeface="Calibri" charset="0"/>
              </a:rPr>
              <a:t> "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", </a:t>
            </a:r>
            <a:r>
              <a:rPr lang="de-DE" sz="1800" dirty="0" err="1">
                <a:latin typeface="Calibri" charset="0"/>
              </a:rPr>
              <a:t>ideally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of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size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solidFill>
                  <a:srgbClr val="0070C0"/>
                </a:solidFill>
                <a:latin typeface="Calibri" charset="0"/>
              </a:rPr>
              <a:t>SMSS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Nagle </a:t>
            </a:r>
            <a:r>
              <a:rPr lang="de-DE" sz="1800" dirty="0" err="1">
                <a:latin typeface="Calibri" charset="0"/>
              </a:rPr>
              <a:t>algorithm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collect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bytes</a:t>
            </a:r>
            <a:r>
              <a:rPr lang="de-DE" sz="1800" dirty="0">
                <a:latin typeface="Calibri" charset="0"/>
              </a:rPr>
              <a:t> &amp; </a:t>
            </a:r>
            <a:r>
              <a:rPr lang="de-DE" sz="1800" dirty="0" err="1">
                <a:latin typeface="Calibri" charset="0"/>
              </a:rPr>
              <a:t>avoid</a:t>
            </a:r>
            <a:br>
              <a:rPr lang="de-DE" sz="1800" dirty="0">
                <a:latin typeface="Calibri" charset="0"/>
              </a:rPr>
            </a:b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tiny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can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disabled</a:t>
            </a:r>
            <a:r>
              <a:rPr lang="de-DE" sz="1800" dirty="0">
                <a:latin typeface="Calibri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chemeClr val="accent2"/>
              </a:solidFill>
              <a:latin typeface="Calibri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6876256" y="5373216"/>
            <a:ext cx="1872208" cy="1340768"/>
          </a:xfrm>
          <a:prstGeom prst="wedgeRectCallout">
            <a:avLst>
              <a:gd name="adj1" fmla="val 3262"/>
              <a:gd name="adj2" fmla="val 248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Following slides: segment numbers for simplicity (imagine 1-byte segments)</a:t>
            </a:r>
          </a:p>
        </p:txBody>
      </p:sp>
    </p:spTree>
    <p:extLst>
      <p:ext uri="{BB962C8B-B14F-4D97-AF65-F5344CB8AC3E}">
        <p14:creationId xmlns:p14="http://schemas.microsoft.com/office/powerpoint/2010/main" val="3780484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Timeout</a:t>
            </a:r>
            <a:endParaRPr lang="de-AT">
              <a:latin typeface="Calibri" charset="0"/>
            </a:endParaRP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67544" y="1868760"/>
            <a:ext cx="8178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Go-Back-N behavior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in response to timeout</a:t>
            </a:r>
          </a:p>
          <a:p>
            <a:pPr eaLnBrk="1" hangingPunct="1">
              <a:lnSpc>
                <a:spcPct val="90000"/>
              </a:lnSpc>
            </a:pPr>
            <a:endParaRPr lang="de-DE" sz="1800">
              <a:solidFill>
                <a:schemeClr val="tx2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Retransmit Timeout (RTO)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timer value difficult to determine:</a:t>
            </a:r>
          </a:p>
          <a:p>
            <a:pPr lvl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too long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bad in case of msg-loss; too short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risk of false alarms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General consensus: too short is worse than too long; use conservative estimate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Calculation: measure RTT (Seg# ... ACK#) , then: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original suggestion in RFC 793: </a:t>
            </a:r>
            <a:r>
              <a:rPr lang="de-DE" sz="1800">
                <a:solidFill>
                  <a:srgbClr val="0070C0"/>
                </a:solidFill>
                <a:latin typeface="Calibri" charset="0"/>
              </a:rPr>
              <a:t>Exponentially Weighed Moving Average (EWMA)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min(UBOUND, max(LBOUND,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SRTT))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Depending on variation, result may be too small or too large; thus, final algorithm includes variation (approximated via mean deviation)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= (1 -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[SRTT - RTT]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SRTT + 4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4644008" y="5805264"/>
            <a:ext cx="1872208" cy="648072"/>
          </a:xfrm>
          <a:prstGeom prst="wedgeRectCallout">
            <a:avLst>
              <a:gd name="adj1" fmla="val -76837"/>
              <a:gd name="adj2" fmla="val -278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That's not how Linux does it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95A36056-FD86-2646-AAC7-D20AFB28D146}"/>
              </a:ext>
            </a:extLst>
          </p:cNvPr>
          <p:cNvSpPr/>
          <p:nvPr/>
        </p:nvSpPr>
        <p:spPr bwMode="auto">
          <a:xfrm>
            <a:off x="5148064" y="980728"/>
            <a:ext cx="3816424" cy="1008112"/>
          </a:xfrm>
          <a:prstGeom prst="wedgeRectCallout">
            <a:avLst>
              <a:gd name="adj1" fmla="val -67139"/>
              <a:gd name="adj2" fmla="val -202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that's the first congestion signal.</a:t>
            </a:r>
            <a:r>
              <a:rPr kumimoji="0" lang="en-US" sz="1800" b="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Back to square 1 (SS from cwnd=1).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2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RTO calculation</a:t>
            </a:r>
            <a:endParaRPr lang="de-AT">
              <a:latin typeface="Calibri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511256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sym typeface="Symbol" charset="0"/>
              </a:rPr>
              <a:t>Problem: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retransmission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ambiguity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Segment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no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received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#2: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tell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whether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original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was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ACKed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Thus,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reliably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RTO!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1 [Karn/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Partridge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]: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ignore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RTT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values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retransmits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Problem: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especially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important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loss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occurs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theorem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suggests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taken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often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2: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Timestamps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option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Sender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writes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into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packet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Receiver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reflects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arrives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RTT =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time) -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carried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in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Problems: additional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space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historical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facilitates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NAT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detection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Note: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because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of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how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RTO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is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calculated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, not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much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gain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than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once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per RTT</a:t>
            </a:r>
            <a:endParaRPr lang="de-AT" sz="1800" dirty="0">
              <a:solidFill>
                <a:srgbClr val="7030A0"/>
              </a:solidFill>
              <a:latin typeface="Calibri" charset="0"/>
              <a:ea typeface="ＭＳ Ｐゴシック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2958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Fast Retransmit / Fast Recovery (FR/FR) (Reno)</a:t>
            </a:r>
            <a:endParaRPr lang="de-AT">
              <a:latin typeface="Calibri" charset="0"/>
            </a:endParaRPr>
          </a:p>
        </p:txBody>
      </p:sp>
      <p:sp>
        <p:nvSpPr>
          <p:cNvPr id="4813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41176" y="1700808"/>
            <a:ext cx="8902824" cy="51571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Reasoning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slow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=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restart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;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assume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empty</a:t>
            </a:r>
            <a:endParaRPr lang="de-DE" sz="1600">
              <a:solidFill>
                <a:srgbClr val="0070C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solidFill>
                  <a:srgbClr val="FF0000"/>
                </a:solidFill>
                <a:latin typeface="Calibri" charset="0"/>
              </a:rPr>
              <a:t>But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even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similar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incoming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ACKs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indicate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arrive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receiver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latin typeface="Calibri" charset="0"/>
              </a:rPr>
              <a:t>Thus, </a:t>
            </a:r>
            <a:r>
              <a:rPr lang="de-DE" sz="1600" err="1">
                <a:latin typeface="Calibri" charset="0"/>
              </a:rPr>
              <a:t>slow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start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reaction</a:t>
            </a:r>
            <a:r>
              <a:rPr lang="de-DE" sz="1600">
                <a:latin typeface="Calibri" charset="0"/>
              </a:rPr>
              <a:t> = </a:t>
            </a:r>
            <a:r>
              <a:rPr lang="de-DE" sz="1600" err="1">
                <a:latin typeface="Calibri" charset="0"/>
              </a:rPr>
              <a:t>too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conservative</a:t>
            </a:r>
            <a:r>
              <a:rPr lang="de-DE" sz="1600">
                <a:latin typeface="Calibri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1600">
              <a:solidFill>
                <a:schemeClr val="accent1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third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duplicate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DupACK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):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FlightSize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/2</a:t>
            </a:r>
            <a:br>
              <a:rPr lang="de-DE" sz="1600">
                <a:solidFill>
                  <a:schemeClr val="tx2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the lost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(fast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);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3*SMSS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number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three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which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receiver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buffered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each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+= 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reflect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allowed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rwnd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acknowledges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data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(“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full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ACK“):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deflat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window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step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1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latin typeface="Calibri" charset="0"/>
              </a:rPr>
            </a:br>
            <a:endParaRPr lang="de-AT" sz="1600">
              <a:latin typeface="Calibri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759200" cy="3136900"/>
          </a:xfrm>
          <a:prstGeom prst="rect">
            <a:avLst/>
          </a:prstGeom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7602685" y="5157192"/>
            <a:ext cx="1120775" cy="330200"/>
          </a:xfrm>
          <a:prstGeom prst="wedgeRectCallout">
            <a:avLst>
              <a:gd name="adj1" fmla="val -104605"/>
              <a:gd name="adj2" fmla="val -26340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866561" y="2132856"/>
            <a:ext cx="1249363" cy="528638"/>
          </a:xfrm>
          <a:prstGeom prst="wedgeRectCallout">
            <a:avLst>
              <a:gd name="adj1" fmla="val -1898"/>
              <a:gd name="adj2" fmla="val 1617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012160" y="2348880"/>
            <a:ext cx="1249363" cy="576064"/>
          </a:xfrm>
          <a:prstGeom prst="wedgeRectCallout">
            <a:avLst>
              <a:gd name="adj1" fmla="val 62133"/>
              <a:gd name="adj2" fmla="val 13845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932040" y="2924944"/>
            <a:ext cx="1120775" cy="330200"/>
          </a:xfrm>
          <a:prstGeom prst="wedgeRectCallout">
            <a:avLst>
              <a:gd name="adj1" fmla="val 66110"/>
              <a:gd name="adj2" fmla="val 1561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2" name="Rectangular Callout 1"/>
          <p:cNvSpPr/>
          <p:nvPr/>
        </p:nvSpPr>
        <p:spPr bwMode="auto">
          <a:xfrm>
            <a:off x="6285408" y="5877272"/>
            <a:ext cx="2438052" cy="83264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goal is to quickly + correctly reach ssthresh</a:t>
            </a:r>
          </a:p>
        </p:txBody>
      </p:sp>
    </p:spTree>
    <p:extLst>
      <p:ext uri="{BB962C8B-B14F-4D97-AF65-F5344CB8AC3E}">
        <p14:creationId xmlns:p14="http://schemas.microsoft.com/office/powerpoint/2010/main" val="403420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41350"/>
            <a:ext cx="8159750" cy="118745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Multiple </a:t>
            </a:r>
            <a:r>
              <a:rPr lang="de-DE" err="1">
                <a:latin typeface="Calibri" charset="0"/>
              </a:rPr>
              <a:t>dropped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segments</a:t>
            </a:r>
            <a:endParaRPr lang="de-AT">
              <a:latin typeface="Calibri" charset="0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1617" y="1484784"/>
            <a:ext cx="4504879" cy="5181600"/>
          </a:xfrm>
        </p:spPr>
        <p:txBody>
          <a:bodyPr/>
          <a:lstStyle/>
          <a:p>
            <a:pPr eaLnBrk="1" hangingPunct="1"/>
            <a:r>
              <a:rPr lang="de-DE" sz="2000">
                <a:solidFill>
                  <a:srgbClr val="000000"/>
                </a:solidFill>
                <a:latin typeface="Calibri" charset="0"/>
              </a:rPr>
              <a:t>Sender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cannot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detect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loss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multiple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from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single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window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Insufficient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information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de-DE" sz="2000" err="1">
                <a:solidFill>
                  <a:srgbClr val="0070C0"/>
                </a:solidFill>
                <a:latin typeface="Calibri" charset="0"/>
              </a:rPr>
              <a:t>NewReno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stay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in FR/FR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solidFill>
                  <a:srgbClr val="008000"/>
                </a:solidFill>
                <a:latin typeface="Calibri" charset="0"/>
                <a:ea typeface="ＭＳ Ｐゴシック" charset="0"/>
              </a:rPr>
              <a:t>partial ACK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arrives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single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full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ACK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ends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process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obtain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enough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ACKs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avoid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timeout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Limited </a:t>
            </a:r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transmit</a:t>
            </a:r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also send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first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two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</a:p>
          <a:p>
            <a:pPr lvl="1" eaLnBrk="1" hangingPunct="1"/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Early retransmit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: resend old data if there's not enough to send</a:t>
            </a:r>
            <a:endParaRPr lang="de-AT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689099"/>
            <a:ext cx="4281512" cy="50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171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29816"/>
            <a:ext cx="8763000" cy="1143000"/>
          </a:xfrm>
        </p:spPr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Selective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ACKnowledgements</a:t>
            </a:r>
            <a:r>
              <a:rPr lang="de-DE">
                <a:latin typeface="Calibri" charset="0"/>
              </a:rPr>
              <a:t> (SACK)</a:t>
            </a:r>
            <a:endParaRPr lang="de-AT">
              <a:latin typeface="Calibri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744416"/>
            <a:ext cx="8447856" cy="28529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 on </a:t>
            </a:r>
            <a:r>
              <a:rPr lang="de-DE" sz="2000" err="1">
                <a:latin typeface="Calibri" charset="0"/>
              </a:rPr>
              <a:t>NewReno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slide</a:t>
            </a:r>
            <a:r>
              <a:rPr lang="de-DE" sz="2000">
                <a:latin typeface="Calibri" charset="0"/>
              </a:rPr>
              <a:t>: send ACK 1, SACK 3, SACK 5 in </a:t>
            </a:r>
            <a:r>
              <a:rPr lang="de-DE" sz="2000" err="1">
                <a:latin typeface="Calibri" charset="0"/>
              </a:rPr>
              <a:t>response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</a:t>
            </a:r>
            <a:r>
              <a:rPr lang="de-DE" sz="2000">
                <a:latin typeface="Calibri" charset="0"/>
              </a:rPr>
              <a:t> #4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Better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possible</a:t>
            </a:r>
            <a:endParaRPr lang="de-DE" sz="200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(New)Reno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/ </a:t>
            </a:r>
            <a:r>
              <a:rPr lang="de-DE" sz="1800" err="1">
                <a:latin typeface="Calibri" charset="0"/>
                <a:ea typeface="ＭＳ Ｐゴシック" charset="0"/>
              </a:rPr>
              <a:t>RTT</a:t>
            </a:r>
            <a:r>
              <a:rPr lang="de-DE" sz="1800">
                <a:latin typeface="Calibri" charset="0"/>
                <a:ea typeface="ＭＳ Ｐゴシック" charset="0"/>
              </a:rPr>
              <a:t>, SACK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more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ea typeface="ＭＳ Ｐゴシック" charset="0"/>
              </a:rPr>
              <a:t>Particularly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advantageous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window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is</a:t>
            </a:r>
            <a:r>
              <a:rPr lang="de-DE" sz="1800">
                <a:latin typeface="Calibri" charset="0"/>
                <a:ea typeface="ＭＳ Ｐゴシック" charset="0"/>
              </a:rPr>
              <a:t> large (</a:t>
            </a:r>
            <a:r>
              <a:rPr lang="de-DE" sz="1800" err="1">
                <a:latin typeface="Calibri" charset="0"/>
                <a:ea typeface="ＭＳ Ｐゴシック" charset="0"/>
              </a:rPr>
              <a:t>long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fat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pipes</a:t>
            </a:r>
            <a:r>
              <a:rPr lang="de-DE" sz="180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Extension: 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DSACK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informs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the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of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duplicate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arrivals</a:t>
            </a: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SACK open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implementer, but must follow general</a:t>
            </a:r>
            <a:r>
              <a:rPr lang="de-DE" sz="2000">
                <a:latin typeface="Calibri" charset="0"/>
              </a:rPr>
              <a:t> CC </a:t>
            </a:r>
            <a:r>
              <a:rPr lang="de-DE" sz="2000" err="1">
                <a:latin typeface="Calibri" charset="0"/>
              </a:rPr>
              <a:t>rules</a:t>
            </a:r>
            <a:endParaRPr lang="de-DE" sz="2000">
              <a:latin typeface="Calibri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Next: IETF-</a:t>
            </a:r>
            <a:r>
              <a:rPr lang="de-DE" sz="1800" err="1">
                <a:latin typeface="Calibri" charset="0"/>
                <a:ea typeface="ＭＳ Ｐゴシック" charset="0"/>
              </a:rPr>
              <a:t>recommended</a:t>
            </a:r>
            <a:r>
              <a:rPr lang="de-DE" sz="1800">
                <a:latin typeface="Calibri" charset="0"/>
                <a:ea typeface="ＭＳ Ｐゴシック" charset="0"/>
              </a:rPr>
              <a:t> "</a:t>
            </a:r>
            <a:r>
              <a:rPr lang="de-DE" sz="1800" err="1">
                <a:latin typeface="Calibri" charset="0"/>
                <a:ea typeface="ＭＳ Ｐゴシック" charset="0"/>
              </a:rPr>
              <a:t>conservative</a:t>
            </a:r>
            <a:r>
              <a:rPr lang="de-DE" sz="1800">
                <a:latin typeface="Calibri" charset="0"/>
                <a:ea typeface="ＭＳ Ｐゴシック" charset="0"/>
              </a:rPr>
              <a:t>" </a:t>
            </a:r>
            <a:r>
              <a:rPr lang="de-DE" sz="1800" err="1">
                <a:latin typeface="Calibri" charset="0"/>
                <a:ea typeface="ＭＳ Ｐゴシック" charset="0"/>
              </a:rPr>
              <a:t>algorithm</a:t>
            </a:r>
            <a:r>
              <a:rPr lang="de-AT" sz="1800">
                <a:latin typeface="Calibri" charset="0"/>
              </a:rPr>
              <a:t> (RFC 6675)</a:t>
            </a:r>
          </a:p>
          <a:p>
            <a:pPr marL="742950" lvl="2" indent="-342900">
              <a:lnSpc>
                <a:spcPct val="90000"/>
              </a:lnSpc>
            </a:pPr>
            <a:r>
              <a:rPr lang="de-AT" sz="1800">
                <a:latin typeface="Calibri" charset="0"/>
              </a:rPr>
              <a:t>Other variant: </a:t>
            </a:r>
            <a:r>
              <a:rPr lang="de-AT" sz="1800">
                <a:solidFill>
                  <a:srgbClr val="0070C0"/>
                </a:solidFill>
                <a:latin typeface="Calibri" charset="0"/>
              </a:rPr>
              <a:t>FACK</a:t>
            </a:r>
            <a:r>
              <a:rPr lang="de-AT" sz="1800">
                <a:latin typeface="Calibri" charset="0"/>
              </a:rPr>
              <a:t>, optional in Linux; considers all "holes" as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1800">
                <a:latin typeface="Calibri" charset="0"/>
              </a:rPr>
              <a:t> retransmit</a:t>
            </a:r>
            <a:endParaRPr lang="de-DE" sz="1800">
              <a:latin typeface="Calibri" charset="0"/>
            </a:endParaRPr>
          </a:p>
        </p:txBody>
      </p:sp>
      <p:pic>
        <p:nvPicPr>
          <p:cNvPr id="52228" name="Picture 4" descr="3_8-sack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945313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5732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7F60-9348-D943-8138-B83EFBCD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SACK loss recovery: key aspects</a:t>
            </a:r>
            <a:br>
              <a:rPr lang="en-US"/>
            </a:br>
            <a:r>
              <a:rPr lang="en-US"/>
              <a:t>(see extra slides for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B019-CC1D-C54F-983D-2A97BCC8F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400"/>
              <a:t>Explicitly estimate #bytes in flight: "</a:t>
            </a:r>
            <a:r>
              <a:rPr lang="en-US" sz="2400">
                <a:solidFill>
                  <a:srgbClr val="0070C0"/>
                </a:solidFill>
              </a:rPr>
              <a:t>pipe</a:t>
            </a:r>
            <a:r>
              <a:rPr lang="en-US" sz="2400"/>
              <a:t>"</a:t>
            </a:r>
          </a:p>
          <a:p>
            <a:pPr lvl="1"/>
            <a:r>
              <a:rPr lang="en-US" sz="2000"/>
              <a:t>cwnd – pipe &gt; 1 segment means: "allowed to send"</a:t>
            </a:r>
            <a:br>
              <a:rPr lang="en-US" sz="2000"/>
            </a:br>
            <a:endParaRPr lang="en-US" sz="2000"/>
          </a:p>
          <a:p>
            <a:r>
              <a:rPr lang="en-US" sz="2400"/>
              <a:t>Determine the ideal next segment to send</a:t>
            </a:r>
          </a:p>
          <a:p>
            <a:pPr lvl="1"/>
            <a:r>
              <a:rPr lang="en-US" sz="2000"/>
              <a:t>Retransmit only when we're really sure that a segment was lost</a:t>
            </a:r>
          </a:p>
          <a:p>
            <a:pPr lvl="1"/>
            <a:r>
              <a:rPr lang="en-US" sz="2000"/>
              <a:t>Else transmit new segments, if possible... or just do something reasonable (better to retransmit less-sure-segments than nothing if we're allowed to send)</a:t>
            </a:r>
          </a:p>
          <a:p>
            <a:pPr lvl="1"/>
            <a:endParaRPr lang="en-US" sz="2000"/>
          </a:p>
          <a:p>
            <a:r>
              <a:rPr lang="en-US" sz="2400"/>
              <a:t>Maintain other existing TCP logic</a:t>
            </a:r>
          </a:p>
          <a:p>
            <a:pPr lvl="1"/>
            <a:r>
              <a:rPr lang="en-US" sz="2000"/>
              <a:t>DupACK interpretation</a:t>
            </a:r>
          </a:p>
          <a:p>
            <a:pPr lvl="1"/>
            <a:r>
              <a:rPr lang="en-US" sz="2000"/>
              <a:t>Limited Transmit</a:t>
            </a:r>
          </a:p>
          <a:p>
            <a:pPr lvl="1"/>
            <a:r>
              <a:rPr lang="en-US" sz="200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52570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Spurious timeouts</a:t>
            </a:r>
            <a:endParaRPr lang="de-AT">
              <a:latin typeface="Calibri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16832"/>
            <a:ext cx="5257800" cy="49411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</a:rPr>
              <a:t>Possible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occurrence</a:t>
            </a:r>
            <a:r>
              <a:rPr lang="de-DE" sz="1800">
                <a:latin typeface="Calibri" charset="0"/>
              </a:rPr>
              <a:t> in e.g. </a:t>
            </a:r>
            <a:r>
              <a:rPr lang="de-DE" sz="1800" err="1">
                <a:latin typeface="Calibri" charset="0"/>
              </a:rPr>
              <a:t>wireless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scenarios</a:t>
            </a:r>
            <a:r>
              <a:rPr lang="de-DE" sz="1800">
                <a:latin typeface="Calibri" charset="0"/>
              </a:rPr>
              <a:t> (</a:t>
            </a:r>
            <a:r>
              <a:rPr lang="de-DE" sz="1800" err="1">
                <a:latin typeface="Calibri" charset="0"/>
              </a:rPr>
              <a:t>handover</a:t>
            </a:r>
            <a:r>
              <a:rPr lang="de-DE" sz="1800">
                <a:latin typeface="Calibri" charset="0"/>
              </a:rPr>
              <a:t>): </a:t>
            </a:r>
            <a:r>
              <a:rPr lang="de-DE" sz="1800" err="1">
                <a:latin typeface="Calibri" charset="0"/>
              </a:rPr>
              <a:t>sudden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delay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spike</a:t>
            </a: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Can </a:t>
            </a:r>
            <a:r>
              <a:rPr lang="de-DE" sz="1800" err="1">
                <a:latin typeface="Calibri" charset="0"/>
              </a:rPr>
              <a:t>lead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to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timeout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 </a:t>
            </a:r>
            <a:r>
              <a:rPr lang="de-DE" sz="1800">
                <a:latin typeface="Calibri" charset="0"/>
                <a:sym typeface="Wingdings" charset="0"/>
              </a:rPr>
              <a:t> </a:t>
            </a:r>
            <a:r>
              <a:rPr lang="de-DE" sz="1800" err="1">
                <a:latin typeface="Calibri" charset="0"/>
                <a:sym typeface="Wingdings" charset="0"/>
              </a:rPr>
              <a:t>slow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start</a:t>
            </a:r>
            <a:endParaRPr lang="de-DE" sz="1800"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But: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underlying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assumption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“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pipe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empty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“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wrong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!</a:t>
            </a:r>
            <a:br>
              <a:rPr lang="de-DE" sz="1600">
                <a:latin typeface="Calibri" charset="0"/>
                <a:ea typeface="ＭＳ Ｐゴシック" charset="0"/>
                <a:sym typeface="Wingdings" charset="0"/>
              </a:rPr>
            </a:b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spurious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Old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incoming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after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should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error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sym typeface="Wingdings" charset="0"/>
              </a:rPr>
              <a:t>Several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methods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proposed</a:t>
            </a:r>
            <a:br>
              <a:rPr lang="de-DE" sz="1800">
                <a:latin typeface="Calibri" charset="0"/>
                <a:sym typeface="Wingdings" charset="0"/>
              </a:rPr>
            </a:br>
            <a:r>
              <a:rPr lang="de-DE" sz="1800" err="1">
                <a:latin typeface="Calibri" charset="0"/>
                <a:sym typeface="Wingdings" charset="0"/>
              </a:rPr>
              <a:t>Examples</a:t>
            </a:r>
            <a:r>
              <a:rPr lang="de-DE" sz="1800">
                <a:latin typeface="Calibri" charset="0"/>
                <a:sym typeface="Wingdings" charset="0"/>
              </a:rPr>
              <a:t>:</a:t>
            </a:r>
            <a:endParaRPr lang="de-DE" sz="1800">
              <a:solidFill>
                <a:schemeClr val="accent1"/>
              </a:solidFill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Eifel </a:t>
            </a:r>
            <a:r>
              <a:rPr lang="de-DE" sz="1600" err="1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Algorithm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check: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in ACK &lt; time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DSACK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duplicate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arrived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F-RTO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after RTO,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one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retransmit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advances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window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;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gets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ACKed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was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spurious</a:t>
            </a:r>
            <a:endParaRPr lang="de-AT" sz="1600">
              <a:latin typeface="Calibri" charset="0"/>
              <a:ea typeface="ＭＳ Ｐゴシック" charset="0"/>
              <a:sym typeface="Wingdings" charset="0"/>
            </a:endParaRP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0049"/>
            <a:ext cx="3528392" cy="48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9325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Appropriate Byte Counting</a:t>
            </a:r>
            <a:endParaRPr lang="de-AT">
              <a:latin typeface="Calibri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12776"/>
            <a:ext cx="8039100" cy="4800600"/>
          </a:xfrm>
        </p:spPr>
        <p:txBody>
          <a:bodyPr/>
          <a:lstStyle/>
          <a:p>
            <a:pPr eaLnBrk="1" hangingPunct="1"/>
            <a:r>
              <a:rPr lang="de-DE" sz="2000" err="1">
                <a:latin typeface="Calibri" charset="0"/>
              </a:rPr>
              <a:t>Increasing</a:t>
            </a:r>
            <a:r>
              <a:rPr lang="de-DE" sz="2000">
                <a:latin typeface="Calibri" charset="0"/>
              </a:rPr>
              <a:t> in </a:t>
            </a:r>
            <a:r>
              <a:rPr lang="de-DE" sz="2000" err="1">
                <a:latin typeface="Calibri" charset="0"/>
              </a:rPr>
              <a:t>Congestion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Avoidance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mode</a:t>
            </a:r>
            <a:r>
              <a:rPr lang="de-DE" sz="2000">
                <a:latin typeface="Calibri" charset="0"/>
              </a:rPr>
              <a:t>: </a:t>
            </a:r>
            <a:r>
              <a:rPr lang="de-DE" sz="2000" err="1">
                <a:latin typeface="Calibri" charset="0"/>
              </a:rPr>
              <a:t>common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implementation</a:t>
            </a:r>
            <a:r>
              <a:rPr lang="de-DE" sz="2000">
                <a:latin typeface="Calibri" charset="0"/>
              </a:rPr>
              <a:t> (e.g. Jan’05 FreeBSD </a:t>
            </a:r>
            <a:r>
              <a:rPr lang="de-DE" sz="2000" err="1">
                <a:latin typeface="Calibri" charset="0"/>
              </a:rPr>
              <a:t>code</a:t>
            </a:r>
            <a:r>
              <a:rPr lang="de-DE" sz="2000">
                <a:latin typeface="Calibri" charset="0"/>
              </a:rPr>
              <a:t>):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SMSS*SMSS/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for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every</a:t>
            </a:r>
            <a:r>
              <a:rPr lang="de-DE" sz="2000">
                <a:latin typeface="Calibri" charset="0"/>
              </a:rPr>
              <a:t> ACK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(same </a:t>
            </a:r>
            <a:r>
              <a:rPr lang="de-DE" sz="2000" err="1">
                <a:latin typeface="Calibri" charset="0"/>
              </a:rPr>
              <a:t>as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1/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count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segments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Problem: e.g. 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2: 2 + 1/2 + 1/ (2+1/2)) = 2+0.5+0.4 = 2.9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 err="1">
                <a:latin typeface="Calibri" charset="0"/>
                <a:ea typeface="ＭＳ Ｐゴシック" charset="0"/>
              </a:rPr>
              <a:t>thus</a:t>
            </a:r>
            <a:r>
              <a:rPr lang="de-DE" sz="1800">
                <a:latin typeface="Calibri" charset="0"/>
                <a:ea typeface="ＭＳ Ｐゴシック" charset="0"/>
              </a:rPr>
              <a:t>, </a:t>
            </a:r>
            <a:r>
              <a:rPr lang="de-DE" sz="1800" err="1">
                <a:latin typeface="Calibri" charset="0"/>
                <a:ea typeface="ＭＳ Ｐゴシック" charset="0"/>
              </a:rPr>
              <a:t>cannot</a:t>
            </a:r>
            <a:r>
              <a:rPr lang="de-DE" sz="1800">
                <a:latin typeface="Calibri" charset="0"/>
                <a:ea typeface="ＭＳ Ｐゴシック" charset="0"/>
              </a:rPr>
              <a:t> send a </a:t>
            </a:r>
            <a:r>
              <a:rPr lang="de-DE" sz="1800" err="1"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latin typeface="Calibri" charset="0"/>
                <a:ea typeface="ＭＳ Ｐゴシック" charset="0"/>
              </a:rPr>
              <a:t> packet after 1 RTT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delayed</a:t>
            </a:r>
            <a:r>
              <a:rPr lang="de-DE" sz="1800">
                <a:latin typeface="Calibri" charset="0"/>
                <a:ea typeface="ＭＳ Ｐゴシック" charset="0"/>
              </a:rPr>
              <a:t> ACKs (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2.5)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Even </a:t>
            </a:r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ACKs </a:t>
            </a:r>
            <a:r>
              <a:rPr lang="de-DE" sz="1800" err="1"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less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than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(</a:t>
            </a:r>
            <a:r>
              <a:rPr lang="de-DE" sz="1800" err="1">
                <a:latin typeface="Calibri" charset="0"/>
                <a:ea typeface="ＭＳ Ｐゴシック" charset="0"/>
              </a:rPr>
              <a:t>consider</a:t>
            </a:r>
            <a:r>
              <a:rPr lang="de-DE" sz="1800">
                <a:latin typeface="Calibri" charset="0"/>
                <a:ea typeface="ＭＳ Ｐゴシック" charset="0"/>
              </a:rPr>
              <a:t> 1000 1-byte ACKs)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too</a:t>
            </a:r>
            <a:r>
              <a:rPr lang="de-DE" sz="1800">
                <a:latin typeface="Calibri" charset="0"/>
                <a:ea typeface="ＭＳ Ｐゴシック" charset="0"/>
              </a:rPr>
              <a:t> aggressive!</a:t>
            </a:r>
            <a:br>
              <a:rPr lang="de-DE" sz="1800">
                <a:latin typeface="Calibri" charset="0"/>
                <a:ea typeface="ＭＳ Ｐゴシック" charset="0"/>
              </a:rPr>
            </a:br>
            <a:endParaRPr lang="de-DE" sz="180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>
                <a:latin typeface="Calibri" charset="0"/>
                <a:sym typeface="Wingdings" charset="0"/>
              </a:rPr>
              <a:t>Solution: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Appropriate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Byte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Counting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(ABC)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Maintain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bytes_acked</a:t>
            </a:r>
            <a:r>
              <a:rPr lang="de-DE" sz="1800">
                <a:latin typeface="Calibri" charset="0"/>
                <a:ea typeface="ＭＳ Ｐゴシック" charset="0"/>
              </a:rPr>
              <a:t> variable; send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threshold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exceeded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Works in </a:t>
            </a:r>
            <a:r>
              <a:rPr lang="de-DE" sz="1800" err="1">
                <a:latin typeface="Calibri" charset="0"/>
                <a:ea typeface="ＭＳ Ｐゴシック" charset="0"/>
              </a:rPr>
              <a:t>Congestion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Avoidance</a:t>
            </a:r>
            <a:r>
              <a:rPr lang="de-DE" sz="1800">
                <a:latin typeface="Calibri" charset="0"/>
                <a:ea typeface="ＭＳ Ｐゴシック" charset="0"/>
              </a:rPr>
              <a:t>; but </a:t>
            </a:r>
            <a:r>
              <a:rPr lang="de-DE" sz="1800" err="1">
                <a:latin typeface="Calibri" charset="0"/>
                <a:ea typeface="ＭＳ Ｐゴシック" charset="0"/>
              </a:rPr>
              <a:t>what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about</a:t>
            </a:r>
            <a:r>
              <a:rPr lang="de-DE" sz="1800">
                <a:latin typeface="Calibri" charset="0"/>
                <a:ea typeface="ＭＳ Ｐゴシック" charset="0"/>
              </a:rPr>
              <a:t> Slow Start?</a:t>
            </a: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Here</a:t>
            </a:r>
            <a:r>
              <a:rPr lang="de-DE" sz="1600">
                <a:latin typeface="Calibri" charset="0"/>
                <a:ea typeface="ＭＳ Ｐゴシック" charset="0"/>
              </a:rPr>
              <a:t>, ABC + </a:t>
            </a:r>
            <a:r>
              <a:rPr lang="de-DE" sz="1600" err="1">
                <a:latin typeface="Calibri" charset="0"/>
                <a:ea typeface="ＭＳ Ｐゴシック" charset="0"/>
              </a:rPr>
              <a:t>delayed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means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that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</a:rPr>
              <a:t> rate </a:t>
            </a:r>
            <a:r>
              <a:rPr lang="de-DE" sz="1600" err="1">
                <a:latin typeface="Calibri" charset="0"/>
                <a:ea typeface="ＭＳ Ｐゴシック" charset="0"/>
              </a:rPr>
              <a:t>increases</a:t>
            </a:r>
            <a:r>
              <a:rPr lang="de-DE" sz="1600">
                <a:latin typeface="Calibri" charset="0"/>
                <a:ea typeface="ＭＳ Ｐゴシック" charset="0"/>
              </a:rPr>
              <a:t> in 2*SMSS </a:t>
            </a:r>
            <a:r>
              <a:rPr lang="de-DE" sz="1600" err="1">
                <a:latin typeface="Calibri" charset="0"/>
                <a:ea typeface="ＭＳ Ｐゴシック" charset="0"/>
              </a:rPr>
              <a:t>steps</a:t>
            </a:r>
            <a:endParaRPr lang="de-DE" sz="160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series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are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dropped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this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could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significant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burst</a:t>
            </a:r>
            <a:r>
              <a:rPr lang="de-DE" sz="1600">
                <a:latin typeface="Calibri" charset="0"/>
                <a:ea typeface="ＭＳ Ｐゴシック" charset="0"/>
              </a:rPr>
              <a:t> (“</a:t>
            </a:r>
            <a:r>
              <a:rPr lang="de-DE" sz="1600" err="1">
                <a:latin typeface="Calibri" charset="0"/>
                <a:ea typeface="ＭＳ Ｐゴシック" charset="0"/>
              </a:rPr>
              <a:t>micro-burstiness</a:t>
            </a:r>
            <a:r>
              <a:rPr lang="de-DE" sz="1600">
                <a:latin typeface="Calibri" charset="0"/>
                <a:ea typeface="ＭＳ Ｐゴシック" charset="0"/>
              </a:rPr>
              <a:t>“); </a:t>
            </a:r>
            <a:r>
              <a:rPr lang="de-DE" sz="1600" err="1">
                <a:latin typeface="Calibri" charset="0"/>
                <a:ea typeface="ＭＳ Ｐゴシック" charset="0"/>
              </a:rPr>
              <a:t>thus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limit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2*SMSS per ACK </a:t>
            </a:r>
            <a:r>
              <a:rPr lang="de-DE" sz="1600" err="1">
                <a:latin typeface="Calibri" charset="0"/>
                <a:ea typeface="ＭＳ Ｐゴシック" charset="0"/>
              </a:rPr>
              <a:t>recommended</a:t>
            </a:r>
            <a:endParaRPr lang="de-AT" sz="16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0290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Proportional Rate Reduction (PRR)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964488" cy="5085184"/>
          </a:xfrm>
        </p:spPr>
        <p:txBody>
          <a:bodyPr/>
          <a:lstStyle/>
          <a:p>
            <a:r>
              <a:rPr lang="en-US" sz="2400"/>
              <a:t>Generalization (any back-off factor) of Linux' Rate-Halving</a:t>
            </a:r>
          </a:p>
          <a:p>
            <a:pPr lvl="1"/>
            <a:r>
              <a:rPr lang="en-US" sz="2000"/>
              <a:t>Rate-halving avoids burst + pause behavior of FACK or RFC 6675 "conservative loss recovery" algorithm; "paces" segments</a:t>
            </a:r>
          </a:p>
          <a:p>
            <a:pPr lvl="1"/>
            <a:r>
              <a:rPr lang="en-US" sz="2000"/>
              <a:t>Implements, for FR, common logic: Slow Start when cwnd&lt;ssthresh</a:t>
            </a:r>
            <a:br>
              <a:rPr lang="en-US" sz="2000"/>
            </a:br>
            <a:br>
              <a:rPr lang="en-US" sz="2000"/>
            </a:br>
            <a:r>
              <a:rPr lang="en-US" sz="2000"/>
              <a:t>Example from RFC6937 </a:t>
            </a:r>
            <a:r>
              <a:rPr lang="en-US" sz="1800"/>
              <a:t>(X = lost, N = new, R = retransmit)</a:t>
            </a:r>
            <a:r>
              <a:rPr lang="en-US" sz="2000"/>
              <a:t>: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RFC 6675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11 11 11 11 11 11 11 11 11 11 11 11 11 11 11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16 15 14 13 12 11 10 10 10 10 10 10 10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                     N  N  N  N  N  N  N  N</a:t>
            </a:r>
          </a:p>
          <a:p>
            <a:pPr marL="457200" lvl="1" indent="0">
              <a:buNone/>
            </a:pPr>
            <a:endParaRPr lang="de-DE" sz="140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Rate-Halving (Linux)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19 18 18 17 17 16 16 15 15 14 14 13 13 12 12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17 16 16 15 15 14 14 13 13 12 12 11 11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N     N     N     N     N     N     N     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98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/>
              <a:t>Next: measures to help short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941168"/>
          </a:xfrm>
        </p:spPr>
        <p:txBody>
          <a:bodyPr/>
          <a:lstStyle/>
          <a:p>
            <a:r>
              <a:rPr lang="en-US" sz="2400"/>
              <a:t>Short flows are often interactive; latency matters</a:t>
            </a:r>
          </a:p>
          <a:p>
            <a:pPr lvl="1"/>
            <a:r>
              <a:rPr lang="en-US" sz="2000"/>
              <a:t>Large bulk data transfer not usually latency-critical</a:t>
            </a:r>
          </a:p>
          <a:p>
            <a:pPr lvl="1"/>
            <a:endParaRPr lang="en-US" sz="2000"/>
          </a:p>
          <a:p>
            <a:r>
              <a:rPr lang="en-US" sz="2400"/>
              <a:t>Every packet matters:</a:t>
            </a:r>
            <a:br>
              <a:rPr lang="en-US" sz="2400"/>
            </a:br>
            <a:r>
              <a:rPr lang="en-US" sz="2400"/>
              <a:t>drop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retransmit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user-perceived latency</a:t>
            </a:r>
          </a:p>
          <a:p>
            <a:pPr lvl="1"/>
            <a:r>
              <a:rPr lang="en-US" sz="2000"/>
              <a:t>Good to send much, fast (speed up slow start)</a:t>
            </a:r>
          </a:p>
          <a:p>
            <a:pPr lvl="1"/>
            <a:r>
              <a:rPr lang="en-US" sz="2000"/>
              <a:t>Shaving off round-trips: when all the data can be sent in e.g. 1 RTT, handshake latency = ½ of the time</a:t>
            </a:r>
          </a:p>
          <a:p>
            <a:pPr lvl="1"/>
            <a:r>
              <a:rPr lang="en-US" sz="2000"/>
              <a:t>Tail loss: FR can't work when no more data to send, hence no more ACK arrives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Note: short flows </a:t>
            </a:r>
            <a:r>
              <a:rPr lang="en-US" sz="2400" dirty="0">
                <a:solidFill>
                  <a:srgbClr val="0070C0"/>
                </a:solidFill>
                <a:latin typeface="Times"/>
                <a:ea typeface="Lucida Grande"/>
                <a:cs typeface="Times"/>
              </a:rPr>
              <a:t>≈ </a:t>
            </a:r>
            <a:r>
              <a:rPr lang="en-US" sz="2400">
                <a:solidFill>
                  <a:srgbClr val="0070C0"/>
                </a:solidFill>
              </a:rPr>
              <a:t>application-limited flows</a:t>
            </a:r>
            <a:br>
              <a:rPr lang="en-US" sz="2400">
                <a:solidFill>
                  <a:srgbClr val="0070C0"/>
                </a:solidFill>
              </a:rPr>
            </a:br>
            <a:r>
              <a:rPr lang="en-US" sz="2400">
                <a:solidFill>
                  <a:srgbClr val="0070C0"/>
                </a:solidFill>
              </a:rPr>
              <a:t>("thin streams")     </a:t>
            </a:r>
            <a:r>
              <a:rPr lang="en-US" sz="2400"/>
              <a:t>(also: rwnd-limited flows!)</a:t>
            </a:r>
          </a:p>
        </p:txBody>
      </p:sp>
    </p:spTree>
    <p:extLst>
      <p:ext uri="{BB962C8B-B14F-4D97-AF65-F5344CB8AC3E}">
        <p14:creationId xmlns:p14="http://schemas.microsoft.com/office/powerpoint/2010/main" val="1835433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flows are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5020816"/>
          </a:xfrm>
        </p:spPr>
        <p:txBody>
          <a:bodyPr/>
          <a:lstStyle/>
          <a:p>
            <a:r>
              <a:rPr lang="en-US" sz="1800" dirty="0"/>
              <a:t>6 minute Internet traffic traces from 12:59, 17. 1. 2019</a:t>
            </a:r>
          </a:p>
          <a:p>
            <a:pPr lvl="1"/>
            <a:r>
              <a:rPr lang="en-US" sz="1600" dirty="0"/>
              <a:t>Center for Applied Internet Data Analysis (CAIDA): “</a:t>
            </a:r>
            <a:r>
              <a:rPr lang="en-US" sz="1600" dirty="0" err="1"/>
              <a:t>equinix-nyc</a:t>
            </a:r>
            <a:r>
              <a:rPr lang="en-US" sz="1600" dirty="0"/>
              <a:t>” high-speed network monitor node, located at the </a:t>
            </a:r>
            <a:r>
              <a:rPr lang="en-US" sz="1600" dirty="0" err="1"/>
              <a:t>Equinix</a:t>
            </a:r>
            <a:r>
              <a:rPr lang="en-US" sz="1600" dirty="0"/>
              <a:t> datacenter in New York and connected to an OC192 backbone link (9953 Mbps) of a Tier-1 ISP between New York, </a:t>
            </a:r>
            <a:r>
              <a:rPr lang="en-US" sz="1600" dirty="0" err="1"/>
              <a:t>NY,and</a:t>
            </a:r>
            <a:r>
              <a:rPr lang="en-US" sz="1600" dirty="0"/>
              <a:t> Sao Paulo, Brazil.</a:t>
            </a:r>
          </a:p>
          <a:p>
            <a:pPr lvl="1"/>
            <a:r>
              <a:rPr lang="en-US" sz="1600" dirty="0"/>
              <a:t>Consider connections that terminate within this time interval</a:t>
            </a:r>
          </a:p>
          <a:p>
            <a:pPr lvl="1"/>
            <a:endParaRPr lang="en-US" sz="1000" dirty="0"/>
          </a:p>
          <a:p>
            <a:r>
              <a:rPr lang="en-US" sz="1800" dirty="0"/>
              <a:t>Statistics</a:t>
            </a:r>
          </a:p>
          <a:p>
            <a:pPr lvl="1"/>
            <a:r>
              <a:rPr lang="en-US" sz="1600" dirty="0"/>
              <a:t>Server-client / client-server: 75% of connections shorter than 10 / 5 Kbit</a:t>
            </a:r>
          </a:p>
          <a:p>
            <a:pPr lvl="1"/>
            <a:r>
              <a:rPr lang="en-US" sz="1600" dirty="0"/>
              <a:t>Total: 88042 connections, ~ 48.5 </a:t>
            </a:r>
            <a:r>
              <a:rPr lang="en-US" sz="1600" dirty="0" err="1"/>
              <a:t>Gbyte</a:t>
            </a:r>
            <a:endParaRPr lang="en-US" sz="1600" dirty="0"/>
          </a:p>
          <a:p>
            <a:pPr lvl="1"/>
            <a:r>
              <a:rPr lang="en-US" sz="1600" dirty="0"/>
              <a:t>Client to server: 3952 (4.49%) of connections had retransmissions</a:t>
            </a:r>
          </a:p>
          <a:p>
            <a:pPr lvl="1"/>
            <a:r>
              <a:rPr lang="en-US" sz="1600" dirty="0"/>
              <a:t>Server to client: 2523 (2.86%) of connections had retransmissions</a:t>
            </a:r>
          </a:p>
          <a:p>
            <a:pPr lvl="1"/>
            <a:r>
              <a:rPr lang="en-US" sz="1600" dirty="0"/>
              <a:t>Total: 6475 (7.35%) of connections had retransmissions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sz="2000" dirty="0"/>
              <a:t>Similar results in Japanese MAWI dataset (15 mins per month from Jan/19 to Nov/21, ~2.5 M flows)</a:t>
            </a:r>
          </a:p>
          <a:p>
            <a:endParaRPr lang="en-US" sz="900" dirty="0"/>
          </a:p>
          <a:p>
            <a:r>
              <a:rPr lang="en-US" sz="2000" b="1" dirty="0">
                <a:solidFill>
                  <a:srgbClr val="FF0000"/>
                </a:solidFill>
              </a:rPr>
              <a:t>No retransmission </a:t>
            </a:r>
            <a:r>
              <a:rPr lang="en-US" sz="16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b="1" dirty="0">
                <a:solidFill>
                  <a:srgbClr val="FF0000"/>
                </a:solidFill>
              </a:rPr>
              <a:t> no loss </a:t>
            </a:r>
            <a:r>
              <a:rPr lang="en-US" sz="16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b="1" dirty="0">
                <a:solidFill>
                  <a:srgbClr val="FF0000"/>
                </a:solidFill>
              </a:rPr>
              <a:t> no capacity probing !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884368" y="105273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529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Increasing the Initial Window (IW)</a:t>
            </a:r>
            <a:endParaRPr lang="de-AT">
              <a:latin typeface="Calibri" charset="0"/>
            </a:endParaRPr>
          </a:p>
        </p:txBody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456183"/>
            <a:ext cx="5791200" cy="5285185"/>
          </a:xfrm>
        </p:spPr>
        <p:txBody>
          <a:bodyPr/>
          <a:lstStyle/>
          <a:p>
            <a:pPr eaLnBrk="1" hangingPunct="1"/>
            <a:r>
              <a:rPr lang="de-DE" sz="2400">
                <a:solidFill>
                  <a:srgbClr val="0070C0"/>
                </a:solidFill>
                <a:latin typeface="Calibri" charset="0"/>
              </a:rPr>
              <a:t>Slow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:</a:t>
            </a:r>
            <a:r>
              <a:rPr lang="de-DE" sz="24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400">
                <a:latin typeface="Calibri" charset="0"/>
              </a:rPr>
              <a:t>3 RTTs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3 </a:t>
            </a:r>
            <a:r>
              <a:rPr lang="de-DE" sz="2400" err="1">
                <a:latin typeface="Calibri" charset="0"/>
              </a:rPr>
              <a:t>packets</a:t>
            </a:r>
            <a:r>
              <a:rPr lang="de-DE" sz="2400">
                <a:latin typeface="Calibri" charset="0"/>
              </a:rPr>
              <a:t> = </a:t>
            </a:r>
            <a:r>
              <a:rPr lang="de-DE" sz="2400" err="1">
                <a:latin typeface="Calibri" charset="0"/>
              </a:rPr>
              <a:t>inefficient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very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short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transfers</a:t>
            </a:r>
            <a:endParaRPr lang="de-DE" sz="2400">
              <a:latin typeface="Calibri" charset="0"/>
            </a:endParaRPr>
          </a:p>
          <a:p>
            <a:pPr lvl="1"/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: HTTP </a:t>
            </a:r>
            <a:r>
              <a:rPr lang="de-DE" sz="2000" err="1">
                <a:latin typeface="Calibri" charset="0"/>
              </a:rPr>
              <a:t>Requests</a:t>
            </a:r>
            <a:endParaRPr lang="de-DE" sz="2000">
              <a:latin typeface="Calibri" charset="0"/>
            </a:endParaRPr>
          </a:p>
          <a:p>
            <a:pPr eaLnBrk="1" hangingPunct="1"/>
            <a:endParaRPr lang="de-DE" sz="240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r>
              <a:rPr lang="de-DE" sz="2400">
                <a:latin typeface="Calibri" charset="0"/>
              </a:rPr>
              <a:t>Thus, </a:t>
            </a:r>
            <a:r>
              <a:rPr lang="de-DE" sz="2400" err="1">
                <a:latin typeface="Calibri" charset="0"/>
              </a:rPr>
              <a:t>initial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window since ~2002:</a:t>
            </a:r>
            <a:br>
              <a:rPr lang="de-DE" sz="2400">
                <a:latin typeface="Calibri" charset="0"/>
              </a:rPr>
            </a:br>
            <a:r>
              <a:rPr lang="de-DE" sz="2400">
                <a:solidFill>
                  <a:srgbClr val="0070C0"/>
                </a:solidFill>
                <a:latin typeface="Calibri" charset="0"/>
              </a:rPr>
              <a:t>IW = min(4*MSS,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max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(2*MSS, 4380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byte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))</a:t>
            </a:r>
            <a:br>
              <a:rPr lang="de-DE" sz="2400">
                <a:solidFill>
                  <a:srgbClr val="0070C0"/>
                </a:solidFill>
                <a:latin typeface="Calibri" charset="0"/>
              </a:rPr>
            </a:br>
            <a:r>
              <a:rPr lang="de-DE" sz="2400" i="1">
                <a:latin typeface="Calibri" charset="0"/>
              </a:rPr>
              <a:t>(typically 3)</a:t>
            </a:r>
          </a:p>
          <a:p>
            <a:r>
              <a:rPr lang="de-DE" sz="2400" err="1">
                <a:latin typeface="Calibri" charset="0"/>
                <a:ea typeface="ＭＳ Ｐゴシック" charset="0"/>
              </a:rPr>
              <a:t>Since ~2013:</a:t>
            </a:r>
            <a:br>
              <a:rPr lang="de-DE" sz="2400" err="1">
                <a:latin typeface="Calibri" charset="0"/>
                <a:ea typeface="ＭＳ Ｐゴシック" charset="0"/>
              </a:rPr>
            </a:br>
            <a:r>
              <a:rPr lang="de-DE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IW = </a:t>
            </a:r>
            <a:r>
              <a:rPr lang="mr-IN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min (10*MSS, max (2*MSS, 14600))</a:t>
            </a:r>
            <a:br>
              <a:rPr lang="nb-NO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</a:br>
            <a:r>
              <a:rPr lang="nb-NO" sz="2400" err="1">
                <a:latin typeface="Calibri" charset="0"/>
                <a:ea typeface="ＭＳ Ｐゴシック" charset="0"/>
              </a:rPr>
              <a:t>(typically 10)</a:t>
            </a:r>
            <a:endParaRPr lang="de-DE" sz="24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2000" err="1">
                <a:latin typeface="Calibri" charset="0"/>
                <a:ea typeface="ＭＳ Ｐゴシック" charset="0"/>
              </a:rPr>
              <a:t>Adopted</a:t>
            </a:r>
            <a:r>
              <a:rPr lang="de-DE" sz="2000">
                <a:latin typeface="Calibri" charset="0"/>
                <a:ea typeface="ＭＳ Ｐゴシック" charset="0"/>
              </a:rPr>
              <a:t> in Linux </a:t>
            </a:r>
            <a:r>
              <a:rPr lang="de-DE" sz="2000" err="1">
                <a:latin typeface="Calibri" charset="0"/>
                <a:ea typeface="ＭＳ Ｐゴシック" charset="0"/>
              </a:rPr>
              <a:t>as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default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since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kernel</a:t>
            </a:r>
            <a:r>
              <a:rPr lang="de-DE" sz="2000">
                <a:latin typeface="Calibri" charset="0"/>
                <a:ea typeface="ＭＳ Ｐゴシック" charset="0"/>
              </a:rPr>
              <a:t> 2.6.39</a:t>
            </a:r>
            <a:br>
              <a:rPr lang="de-DE" sz="2000">
                <a:latin typeface="Calibri" charset="0"/>
                <a:ea typeface="ＭＳ Ｐゴシック" charset="0"/>
              </a:rPr>
            </a:br>
            <a:r>
              <a:rPr lang="de-DE" sz="2000">
                <a:latin typeface="Calibri" charset="0"/>
                <a:ea typeface="ＭＳ Ｐゴシック" charset="0"/>
              </a:rPr>
              <a:t>(May 2011)</a:t>
            </a:r>
          </a:p>
          <a:p>
            <a:pPr lvl="1" eaLnBrk="1" hangingPunct="1"/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Note: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cwnd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timeout</a:t>
            </a:r>
            <a:b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</a:b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("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Loss Window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" (LW)) still 1</a:t>
            </a:r>
          </a:p>
          <a:p>
            <a:pPr eaLnBrk="1" hangingPunct="1"/>
            <a:endParaRPr lang="de-AT" sz="2400">
              <a:solidFill>
                <a:schemeClr val="accent1"/>
              </a:solidFill>
              <a:latin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365293"/>
            <a:ext cx="2884016" cy="4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1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Fast Open (TFO)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876800"/>
          </a:xfrm>
        </p:spPr>
        <p:txBody>
          <a:bodyPr/>
          <a:lstStyle/>
          <a:p>
            <a:r>
              <a:rPr lang="en-US" sz="2400"/>
              <a:t>Builds on T/TCP idea: allow HTTP GET on SYN, respond with data + SYN/ACK</a:t>
            </a:r>
          </a:p>
          <a:p>
            <a:pPr lvl="1"/>
            <a:r>
              <a:rPr lang="en-US" sz="2000"/>
              <a:t>There, the problem was: DoS attack surface</a:t>
            </a:r>
          </a:p>
          <a:p>
            <a:pPr lvl="1"/>
            <a:endParaRPr lang="en-US" sz="2000"/>
          </a:p>
          <a:p>
            <a:r>
              <a:rPr lang="en-US" sz="2400"/>
              <a:t>Solution:</a:t>
            </a:r>
          </a:p>
          <a:p>
            <a:pPr lvl="1"/>
            <a:r>
              <a:rPr lang="en-US" sz="2000"/>
              <a:t>First handshake like normal, server gives client cookie and remembers it (locally configurable time)</a:t>
            </a:r>
          </a:p>
          <a:p>
            <a:pPr lvl="1"/>
            <a:r>
              <a:rPr lang="en-US" sz="2000"/>
              <a:t>Later handshakes: SYN + data + cookie</a:t>
            </a:r>
          </a:p>
          <a:p>
            <a:pPr lvl="1"/>
            <a:endParaRPr lang="en-US" sz="2000"/>
          </a:p>
          <a:p>
            <a:r>
              <a:rPr lang="en-US" sz="2400"/>
              <a:t>Remaining problem: server cannot tell original from retransmitted SYN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application must be able to accept duplicate data (changes semantics, also API)</a:t>
            </a:r>
          </a:p>
          <a:p>
            <a:pPr lvl="1"/>
            <a:r>
              <a:rPr lang="en-US" sz="2000"/>
              <a:t>Not a big problem for a web server</a:t>
            </a:r>
          </a:p>
        </p:txBody>
      </p:sp>
    </p:spTree>
    <p:extLst>
      <p:ext uri="{BB962C8B-B14F-4D97-AF65-F5344CB8AC3E}">
        <p14:creationId xmlns:p14="http://schemas.microsoft.com/office/powerpoint/2010/main" val="1458814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16152"/>
          </a:xfrm>
        </p:spPr>
        <p:txBody>
          <a:bodyPr/>
          <a:lstStyle/>
          <a:p>
            <a:r>
              <a:rPr lang="en-US" sz="2400"/>
              <a:t>Consider the "tail" of a transmission</a:t>
            </a:r>
          </a:p>
          <a:p>
            <a:pPr lvl="1"/>
            <a:r>
              <a:rPr lang="en-US" sz="2000"/>
              <a:t>e.g., segments 8, 9, 10 of a total 10-segment transfer</a:t>
            </a:r>
          </a:p>
          <a:p>
            <a:endParaRPr lang="en-US" sz="2400"/>
          </a:p>
          <a:p>
            <a:r>
              <a:rPr lang="en-US" sz="2400">
                <a:solidFill>
                  <a:srgbClr val="0070C0"/>
                </a:solidFill>
              </a:rPr>
              <a:t>Segment 8 lost</a:t>
            </a:r>
            <a:r>
              <a:rPr lang="en-US" sz="2400"/>
              <a:t>: we get 2 DupACKs</a:t>
            </a:r>
          </a:p>
          <a:p>
            <a:pPr lvl="1"/>
            <a:r>
              <a:rPr lang="en-US" sz="2000"/>
              <a:t>If we have new data to send, </a:t>
            </a:r>
            <a:r>
              <a:rPr lang="en-US" sz="2000">
                <a:solidFill>
                  <a:srgbClr val="0070C0"/>
                </a:solidFill>
              </a:rPr>
              <a:t>Limited Transmit </a:t>
            </a:r>
            <a:r>
              <a:rPr lang="en-US" sz="2000"/>
              <a:t>allows us to do that (which will give us another DupACK and we can enter FR, where we can retransmit)</a:t>
            </a:r>
          </a:p>
          <a:p>
            <a:pPr lvl="1"/>
            <a:r>
              <a:rPr lang="en-US" sz="2000"/>
              <a:t>Else, </a:t>
            </a:r>
            <a:r>
              <a:rPr lang="en-US" sz="2000">
                <a:solidFill>
                  <a:srgbClr val="0070C0"/>
                </a:solidFill>
              </a:rPr>
              <a:t>Early Retransmit </a:t>
            </a:r>
            <a:r>
              <a:rPr lang="en-US" sz="2000"/>
              <a:t>allows us to resend segment 8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Segment 10 lost</a:t>
            </a:r>
            <a:r>
              <a:rPr lang="en-US" sz="2400"/>
              <a:t>: we get no more ACKs, only the RTO can help us...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2785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0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/>
              <a:t>RTO Restart (RTOR)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4453818" cy="4688161"/>
          </a:xfrm>
        </p:spPr>
        <p:txBody>
          <a:bodyPr/>
          <a:lstStyle/>
          <a:p>
            <a:r>
              <a:rPr lang="en-US" sz="2000" dirty="0">
                <a:cs typeface="Times"/>
              </a:rPr>
              <a:t>In some cases TCP/SCTP must use RTO for loss recovery</a:t>
            </a:r>
          </a:p>
          <a:p>
            <a:pPr lvl="1"/>
            <a:r>
              <a:rPr lang="en-US" sz="1800" dirty="0">
                <a:cs typeface="Times"/>
              </a:rPr>
              <a:t>e.g., if a connection has 2 outstanding packets and 1 is lost</a:t>
            </a:r>
          </a:p>
          <a:p>
            <a:r>
              <a:rPr lang="en-US" sz="2000" dirty="0">
                <a:cs typeface="Times"/>
              </a:rPr>
              <a:t>However, the effective RTO often becomes RTO = RTO + </a:t>
            </a:r>
            <a:r>
              <a:rPr lang="en-US" sz="2000" dirty="0">
                <a:ea typeface="Lucida Grande"/>
                <a:cs typeface="Times"/>
              </a:rPr>
              <a:t>t</a:t>
            </a:r>
            <a:endParaRPr lang="en-US" sz="2000" dirty="0">
              <a:cs typeface="Times"/>
            </a:endParaRPr>
          </a:p>
          <a:p>
            <a:pPr lvl="1"/>
            <a:r>
              <a:rPr lang="en-US" sz="1600" dirty="0">
                <a:cs typeface="Times"/>
              </a:rPr>
              <a:t>Where </a:t>
            </a:r>
            <a:r>
              <a:rPr lang="en-US" sz="1600" dirty="0">
                <a:ea typeface="Lucida Grande"/>
                <a:cs typeface="Times"/>
              </a:rPr>
              <a:t>t ≈ RTT [+</a:t>
            </a:r>
            <a:r>
              <a:rPr lang="en-US" sz="1600" dirty="0" err="1">
                <a:ea typeface="Lucida Grande"/>
                <a:cs typeface="Times"/>
              </a:rPr>
              <a:t>delACK</a:t>
            </a:r>
            <a:r>
              <a:rPr lang="en-US" sz="1600" dirty="0">
                <a:ea typeface="Lucida Grande"/>
                <a:cs typeface="Times"/>
              </a:rPr>
              <a:t>]</a:t>
            </a:r>
          </a:p>
          <a:p>
            <a:endParaRPr lang="en-US" sz="2000" dirty="0">
              <a:ea typeface="Lucida Grande"/>
              <a:cs typeface="Times"/>
            </a:endParaRPr>
          </a:p>
          <a:p>
            <a:r>
              <a:rPr lang="en-US" sz="2000" dirty="0">
                <a:ea typeface="Lucida Grande"/>
                <a:cs typeface="Times"/>
              </a:rPr>
              <a:t>The reason is that the timer is restarted on each incoming ACK (RFC 6298, RFC 4960)</a:t>
            </a:r>
            <a:endParaRPr lang="en-US" sz="2000" dirty="0">
              <a:cs typeface="Times"/>
            </a:endParaRPr>
          </a:p>
          <a:p>
            <a:endParaRPr lang="en-US" sz="2000" dirty="0">
              <a:cs typeface="Times"/>
            </a:endParaRPr>
          </a:p>
          <a:p>
            <a:r>
              <a:rPr lang="en-US" sz="2000" dirty="0">
                <a:cs typeface="Times"/>
              </a:rPr>
              <a:t>RTOR rearms timer as:</a:t>
            </a:r>
            <a:br>
              <a:rPr lang="en-US" sz="2000" dirty="0">
                <a:cs typeface="Times"/>
              </a:rPr>
            </a:br>
            <a:r>
              <a:rPr lang="en-US" sz="2000" dirty="0">
                <a:cs typeface="Times"/>
              </a:rPr>
              <a:t>RTO = RTO - t</a:t>
            </a:r>
            <a:endParaRPr lang="en-US" sz="200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817518" y="2574196"/>
            <a:ext cx="0" cy="3749662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175652" y="2947146"/>
            <a:ext cx="2641866" cy="332631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175652" y="3880725"/>
            <a:ext cx="2641866" cy="197758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175652" y="3099546"/>
            <a:ext cx="1977197" cy="260869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026864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026864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53920" y="2204864"/>
            <a:ext cx="843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Sender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61011" y="220486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Receiver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9992" y="3893817"/>
            <a:ext cx="1340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RTO Restart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175652" y="5679958"/>
            <a:ext cx="2641866" cy="3326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20413" y="4694859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RTO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5840060" y="3099546"/>
            <a:ext cx="261253" cy="978937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91261" y="3377060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>
                <a:latin typeface="Times"/>
                <a:ea typeface="Lucida Grande"/>
                <a:cs typeface="Times"/>
              </a:rPr>
              <a:t>t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5840060" y="4078483"/>
            <a:ext cx="261253" cy="1601475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744" y="1340768"/>
            <a:ext cx="8231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b="1" i="1" dirty="0"/>
              <a:t>RFC 7765</a:t>
            </a:r>
            <a:endParaRPr lang="en-US" sz="1400" b="1" i="1" dirty="0"/>
          </a:p>
        </p:txBody>
      </p:sp>
      <p:sp>
        <p:nvSpPr>
          <p:cNvPr id="32" name="Rectangular Callout 31"/>
          <p:cNvSpPr/>
          <p:nvPr/>
        </p:nvSpPr>
        <p:spPr bwMode="auto">
          <a:xfrm>
            <a:off x="7956376" y="90872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1389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 Probe (TLP)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400" dirty="0"/>
              <a:t>From draft-dukkipati-tcpm-tcp-loss-probe-01:</a:t>
            </a:r>
          </a:p>
          <a:p>
            <a:pPr marL="457200" lvl="1" indent="0">
              <a:buNone/>
            </a:pPr>
            <a:r>
              <a:rPr lang="en-US" sz="1800" dirty="0"/>
              <a:t>"Measurements on Google Web servers show that approximately 70% of   retransmissions for Web transfers are sent after the RTO timer expires, while only 30% are handled by fast recovery."</a:t>
            </a:r>
          </a:p>
          <a:p>
            <a:pPr marL="457200" lvl="1" indent="0">
              <a:buNone/>
            </a:pPr>
            <a:r>
              <a:rPr lang="en-US" sz="1800" dirty="0"/>
              <a:t>"...distribution of RTO/RTT values on Google Web servers.</a:t>
            </a:r>
            <a:br>
              <a:rPr lang="en-US" sz="1800" dirty="0"/>
            </a:br>
            <a:r>
              <a:rPr lang="en-US" sz="1800" dirty="0"/>
              <a:t>[percentile, RTO/RTT]: [50th percentile, 4.3]; [75th percentile, 11.3];</a:t>
            </a:r>
            <a:br>
              <a:rPr lang="en-US" sz="1800" dirty="0"/>
            </a:br>
            <a:r>
              <a:rPr lang="en-US" sz="1800" dirty="0"/>
              <a:t>[90th percentile, 28.9]; [95th percentile, 53.9]; [99th percentile, 214]."</a:t>
            </a:r>
            <a:br>
              <a:rPr lang="en-US" sz="1800" dirty="0"/>
            </a:br>
            <a:r>
              <a:rPr lang="en-US" sz="1800" dirty="0"/>
              <a:t>"... typically caused by variance in measured RTTs..."</a:t>
            </a:r>
          </a:p>
          <a:p>
            <a:endParaRPr lang="en-US" sz="2400" dirty="0"/>
          </a:p>
          <a:p>
            <a:r>
              <a:rPr lang="en-US" sz="2400" dirty="0"/>
              <a:t>Idea: more aggressive timer allows to send one single packet ("</a:t>
            </a:r>
            <a:r>
              <a:rPr lang="en-US" sz="2400" dirty="0">
                <a:solidFill>
                  <a:srgbClr val="0070C0"/>
                </a:solidFill>
              </a:rPr>
              <a:t>probe</a:t>
            </a:r>
            <a:r>
              <a:rPr lang="en-US" sz="2400" dirty="0"/>
              <a:t>") before RTO fires</a:t>
            </a:r>
          </a:p>
          <a:p>
            <a:pPr lvl="1"/>
            <a:r>
              <a:rPr lang="nb-NO" sz="2000" dirty="0"/>
              <a:t>timer: 2*SRTT</a:t>
            </a:r>
            <a:br>
              <a:rPr lang="nb-NO" sz="2000" dirty="0"/>
            </a:br>
            <a:r>
              <a:rPr lang="nb-NO" sz="2000" dirty="0"/>
              <a:t>(+</a:t>
            </a:r>
            <a:r>
              <a:rPr lang="nb-NO" sz="2000" dirty="0" err="1"/>
              <a:t>extra</a:t>
            </a:r>
            <a:r>
              <a:rPr lang="nb-NO" sz="2000" dirty="0"/>
              <a:t> time for </a:t>
            </a:r>
            <a:r>
              <a:rPr lang="nb-NO" sz="2000" dirty="0" err="1"/>
              <a:t>DelACK</a:t>
            </a:r>
            <a:r>
              <a:rPr lang="nb-NO" sz="2000" dirty="0"/>
              <a:t> 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FlightSize</a:t>
            </a:r>
            <a:r>
              <a:rPr lang="nb-NO" sz="2000" dirty="0"/>
              <a:t>==1)</a:t>
            </a:r>
          </a:p>
          <a:p>
            <a:pPr lvl="1"/>
            <a:r>
              <a:rPr lang="nb-NO" sz="2000" dirty="0" err="1"/>
              <a:t>new</a:t>
            </a:r>
            <a:r>
              <a:rPr lang="nb-NO" sz="2000" dirty="0"/>
              <a:t>, </a:t>
            </a:r>
            <a:r>
              <a:rPr lang="nb-NO" sz="2000" dirty="0" err="1"/>
              <a:t>if</a:t>
            </a:r>
            <a:r>
              <a:rPr lang="nb-NO" sz="2000" dirty="0"/>
              <a:t> data </a:t>
            </a:r>
            <a:r>
              <a:rPr lang="nb-NO" sz="2000" dirty="0" err="1"/>
              <a:t>available</a:t>
            </a:r>
            <a:r>
              <a:rPr lang="nb-NO" sz="2000" dirty="0"/>
              <a:t>, </a:t>
            </a:r>
            <a:r>
              <a:rPr lang="nb-NO" sz="2000" dirty="0" err="1"/>
              <a:t>else</a:t>
            </a:r>
            <a:r>
              <a:rPr lang="nb-NO" sz="2000" dirty="0"/>
              <a:t> </a:t>
            </a:r>
            <a:r>
              <a:rPr lang="nb-NO" sz="2000" dirty="0" err="1"/>
              <a:t>resend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4096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ACKnowledgment (RACK)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876800"/>
          </a:xfrm>
        </p:spPr>
        <p:txBody>
          <a:bodyPr/>
          <a:lstStyle/>
          <a:p>
            <a:r>
              <a:rPr lang="en-US" sz="2000"/>
              <a:t>Main idea: use time instead of sequence numbers</a:t>
            </a:r>
            <a:br>
              <a:rPr lang="en-US" sz="2000"/>
            </a:br>
            <a:r>
              <a:rPr lang="en-US" sz="2000"/>
              <a:t>(avoid basing logic on </a:t>
            </a:r>
            <a:r>
              <a:rPr lang="en-US" sz="2000">
                <a:solidFill>
                  <a:srgbClr val="7030A0"/>
                </a:solidFill>
              </a:rPr>
              <a:t>DupThresh</a:t>
            </a:r>
            <a:r>
              <a:rPr lang="en-US" sz="2000"/>
              <a:t>)</a:t>
            </a:r>
          </a:p>
          <a:p>
            <a:pPr lvl="1"/>
            <a:r>
              <a:rPr lang="en-US" sz="1800"/>
              <a:t>Multiple benefits: eliminates need for much loss recovery logic (drastic simplification!), works with every packet (also retransmits), ..</a:t>
            </a:r>
          </a:p>
          <a:p>
            <a:endParaRPr lang="en-US" sz="2000"/>
          </a:p>
          <a:p>
            <a:r>
              <a:rPr lang="en-US" sz="2000"/>
              <a:t>Packet A is lost if some packet B sent sufficiently later is (s)acked</a:t>
            </a:r>
          </a:p>
          <a:p>
            <a:pPr lvl="1"/>
            <a:r>
              <a:rPr lang="en-US" sz="1800"/>
              <a:t>"Sufficiently later": later by at least a "reordering window"</a:t>
            </a:r>
            <a:br>
              <a:rPr lang="en-US" sz="1800"/>
            </a:br>
            <a:r>
              <a:rPr lang="en-US" sz="1800"/>
              <a:t>(</a:t>
            </a:r>
            <a:r>
              <a:rPr lang="en-US" sz="1800">
                <a:solidFill>
                  <a:srgbClr val="7030A0"/>
                </a:solidFill>
              </a:rPr>
              <a:t>RACK.reo_wnd</a:t>
            </a:r>
            <a:r>
              <a:rPr lang="en-US" sz="1800"/>
              <a:t>, default min_rtt / 4)</a:t>
            </a:r>
          </a:p>
          <a:p>
            <a:pPr lvl="1"/>
            <a:r>
              <a:rPr lang="en-US" sz="1800"/>
              <a:t>min_rtt calc. from RTTs per ACK; tried seeding with SRTT or most recent RTT, no major difference</a:t>
            </a:r>
          </a:p>
          <a:p>
            <a:endParaRPr lang="en-US" sz="2000"/>
          </a:p>
          <a:p>
            <a:r>
              <a:rPr lang="en-US" sz="2000"/>
              <a:t>Also: arm a timer to detect loss in case no ACK arrives</a:t>
            </a:r>
          </a:p>
          <a:p>
            <a:pPr lvl="1"/>
            <a:r>
              <a:rPr lang="en-US" sz="1800"/>
              <a:t>TLP is a special case; merged with RACK [RFC 8985]</a:t>
            </a:r>
          </a:p>
          <a:p>
            <a:pPr lvl="1"/>
            <a:r>
              <a:rPr lang="en-US" sz="1800"/>
              <a:t>Conceptually, RACK arms a (virtual) timer on every</a:t>
            </a:r>
            <a:br>
              <a:rPr lang="en-US" sz="1800"/>
            </a:br>
            <a:r>
              <a:rPr lang="en-US" sz="1800"/>
              <a:t>packet sent, times updated with new RTT samples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D5506C40-92FA-C943-1621-D35A5AF80C0F}"/>
              </a:ext>
            </a:extLst>
          </p:cNvPr>
          <p:cNvSpPr/>
          <p:nvPr/>
        </p:nvSpPr>
        <p:spPr bwMode="auto">
          <a:xfrm>
            <a:off x="7308304" y="6021288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1943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143000"/>
          </a:xfrm>
        </p:spPr>
        <p:txBody>
          <a:bodyPr/>
          <a:lstStyle/>
          <a:p>
            <a:r>
              <a:rPr lang="en-US"/>
              <a:t>RACK examples: sender sends P1, P2, P3</a:t>
            </a:r>
            <a:br>
              <a:rPr lang="en-US"/>
            </a:br>
            <a:r>
              <a:rPr lang="en-US" sz="2400" b="0"/>
              <a:t>(more than RACK.reo_wnd time in between them)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>
                <a:solidFill>
                  <a:srgbClr val="0070C0"/>
                </a:solidFill>
              </a:rPr>
              <a:t>Example 1: P1 and P3 lost</a:t>
            </a:r>
          </a:p>
          <a:p>
            <a:pPr lvl="1"/>
            <a:r>
              <a:rPr lang="en-US" sz="2000"/>
              <a:t>P2 SACK arrives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P1 lost, retransmit (R1)</a:t>
            </a:r>
          </a:p>
          <a:p>
            <a:pPr lvl="1"/>
            <a:r>
              <a:rPr lang="en-US" sz="2000"/>
              <a:t>R1 is cumulatively ACKed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P3 lost, retransmit (R3)</a:t>
            </a:r>
          </a:p>
          <a:p>
            <a:pPr lvl="1"/>
            <a:r>
              <a:rPr lang="en-US" sz="2000"/>
              <a:t>No timer needed</a:t>
            </a:r>
            <a:endParaRPr lang="en-US" sz="2400"/>
          </a:p>
          <a:p>
            <a:r>
              <a:rPr lang="en-US" sz="2400">
                <a:solidFill>
                  <a:srgbClr val="0070C0"/>
                </a:solidFill>
              </a:rPr>
              <a:t>Example 2: P1 and P2 lost</a:t>
            </a:r>
          </a:p>
          <a:p>
            <a:pPr lvl="1"/>
            <a:r>
              <a:rPr lang="en-US" sz="2000"/>
              <a:t>P3 SACK arrives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P1, P2 lost, retransmit (R1, R2)</a:t>
            </a:r>
          </a:p>
          <a:p>
            <a:pPr lvl="1"/>
            <a:r>
              <a:rPr lang="en-US" sz="2000"/>
              <a:t>R1 lost again but R2 SACKed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R1 lost, retransmit</a:t>
            </a:r>
          </a:p>
          <a:p>
            <a:pPr lvl="1"/>
            <a:r>
              <a:rPr lang="en-US" sz="2000"/>
              <a:t>Common with rate limiting from token bucket policers with large bucket depth and low rate limit</a:t>
            </a:r>
          </a:p>
          <a:p>
            <a:pPr lvl="1"/>
            <a:r>
              <a:rPr lang="en-US" sz="2000"/>
              <a:t>Retransmissions often lost repeatedly because CC. requires multiple RTTs to reduce the rate below the policed rate</a:t>
            </a:r>
          </a:p>
          <a:p>
            <a:pPr lvl="1"/>
            <a:endParaRPr lang="en-US" sz="2000"/>
          </a:p>
          <a:p>
            <a:pPr marL="342900" lvl="1" indent="-342900">
              <a:buFontTx/>
              <a:buChar char="•"/>
            </a:pPr>
            <a:r>
              <a:rPr lang="en-US"/>
              <a:t>No DupACK based solution can detect such losses!</a:t>
            </a:r>
          </a:p>
        </p:txBody>
      </p:sp>
    </p:spTree>
    <p:extLst>
      <p:ext uri="{BB962C8B-B14F-4D97-AF65-F5344CB8AC3E}">
        <p14:creationId xmlns:p14="http://schemas.microsoft.com/office/powerpoint/2010/main" val="534828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 on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896544"/>
          </a:xfrm>
        </p:spPr>
        <p:txBody>
          <a:bodyPr/>
          <a:lstStyle/>
          <a:p>
            <a:r>
              <a:rPr lang="en-US" sz="2000"/>
              <a:t>Note, we focused on what was implemented</a:t>
            </a:r>
          </a:p>
          <a:p>
            <a:pPr lvl="1"/>
            <a:r>
              <a:rPr lang="en-US" sz="1800"/>
              <a:t>We also skipped some things: header compression, authentication, sequence number attacks, implementation specifics (e.g. </a:t>
            </a:r>
            <a:r>
              <a:rPr lang="en-US" sz="1800">
                <a:solidFill>
                  <a:srgbClr val="0070C0"/>
                </a:solidFill>
              </a:rPr>
              <a:t>TCP_NOTSENT_LOWAT</a:t>
            </a:r>
            <a:r>
              <a:rPr lang="en-US" sz="1800"/>
              <a:t>)...</a:t>
            </a:r>
          </a:p>
          <a:p>
            <a:pPr lvl="1"/>
            <a:endParaRPr lang="en-US" sz="1800"/>
          </a:p>
          <a:p>
            <a:r>
              <a:rPr lang="en-US" sz="2000"/>
              <a:t>RFC series documents many non-implemented (??) ideas from that time</a:t>
            </a:r>
          </a:p>
          <a:p>
            <a:pPr lvl="1"/>
            <a:r>
              <a:rPr lang="en-US" sz="1800"/>
              <a:t>Being more robust to reordering (</a:t>
            </a:r>
            <a:r>
              <a:rPr lang="en-US" sz="1800">
                <a:solidFill>
                  <a:srgbClr val="0070C0"/>
                </a:solidFill>
              </a:rPr>
              <a:t>TCP-NCR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Doing congestion control for ACKs (</a:t>
            </a:r>
            <a:r>
              <a:rPr lang="en-US" sz="1800">
                <a:solidFill>
                  <a:srgbClr val="0070C0"/>
                </a:solidFill>
              </a:rPr>
              <a:t>ACK-CC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Reducing cwnd when the sender doesn't have data to send (</a:t>
            </a:r>
            <a:r>
              <a:rPr lang="en-US" sz="1800">
                <a:solidFill>
                  <a:srgbClr val="0070C0"/>
                </a:solidFill>
              </a:rPr>
              <a:t>CWV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Adjusting user timeout (when TCP says "it's over") at both ends (</a:t>
            </a:r>
            <a:r>
              <a:rPr lang="en-US" sz="1800">
                <a:solidFill>
                  <a:srgbClr val="0070C0"/>
                </a:solidFill>
              </a:rPr>
              <a:t>UTO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Avoiding Slow Start overshoot for large windows (</a:t>
            </a:r>
            <a:r>
              <a:rPr lang="en-US" sz="1800">
                <a:solidFill>
                  <a:srgbClr val="0070C0"/>
                </a:solidFill>
              </a:rPr>
              <a:t>Limited Slow-Start</a:t>
            </a:r>
            <a:r>
              <a:rPr lang="en-US" sz="1800"/>
              <a:t>)</a:t>
            </a:r>
          </a:p>
          <a:p>
            <a:pPr lvl="1"/>
            <a:endParaRPr lang="en-US" sz="1800"/>
          </a:p>
          <a:p>
            <a:r>
              <a:rPr lang="en-US" sz="2000"/>
              <a:t>...and some old ideas "took off" later (e.g. </a:t>
            </a:r>
            <a:r>
              <a:rPr lang="en-US" sz="2000">
                <a:solidFill>
                  <a:srgbClr val="0070C0"/>
                </a:solidFill>
              </a:rPr>
              <a:t>T/TCP, ECN</a:t>
            </a:r>
            <a:r>
              <a:rPr lang="en-US" sz="2000"/>
              <a:t>)</a:t>
            </a:r>
          </a:p>
          <a:p>
            <a:pPr lvl="1"/>
            <a:r>
              <a:rPr lang="en-US" sz="1800"/>
              <a:t>Or not? Time will tell</a:t>
            </a:r>
          </a:p>
        </p:txBody>
      </p:sp>
    </p:spTree>
    <p:extLst>
      <p:ext uri="{BB962C8B-B14F-4D97-AF65-F5344CB8AC3E}">
        <p14:creationId xmlns:p14="http://schemas.microsoft.com/office/powerpoint/2010/main" val="1129219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1805B-B7D7-CA8E-5F0C-A485EB4D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QUIC: a high-level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7066E-F7DB-6C81-FF8C-88F183847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832176"/>
          </a:xfrm>
        </p:spPr>
        <p:txBody>
          <a:bodyPr/>
          <a:lstStyle/>
          <a:p>
            <a:r>
              <a:rPr lang="en-US" sz="2000"/>
              <a:t>Reliable data transfer over UDP, with multi-streaming</a:t>
            </a:r>
            <a:br>
              <a:rPr lang="en-US" sz="2000"/>
            </a:br>
            <a:r>
              <a:rPr lang="en-US" sz="2000"/>
              <a:t>(MUXing over a connection without head-of-line blocking delay)</a:t>
            </a:r>
          </a:p>
          <a:p>
            <a:r>
              <a:rPr lang="en-US" sz="2000"/>
              <a:t>0-RTT connection setup</a:t>
            </a:r>
          </a:p>
          <a:p>
            <a:pPr lvl="1"/>
            <a:r>
              <a:rPr lang="en-US" sz="1800"/>
              <a:t>TLS handshake + TCP handshake + first data, all together</a:t>
            </a:r>
            <a:endParaRPr lang="en-US" sz="1600"/>
          </a:p>
          <a:p>
            <a:r>
              <a:rPr lang="en-US" sz="2000"/>
              <a:t>Several details of TCP fixed / simplified</a:t>
            </a:r>
          </a:p>
          <a:p>
            <a:pPr lvl="1"/>
            <a:r>
              <a:rPr lang="en-US" sz="1800"/>
              <a:t>E.g., strictly consecutive sequence numbers: no more ambiguity,</a:t>
            </a:r>
            <a:br>
              <a:rPr lang="en-US" sz="1800"/>
            </a:br>
            <a:r>
              <a:rPr lang="en-US" sz="1800"/>
              <a:t>no wrapping, etc. ...</a:t>
            </a:r>
          </a:p>
          <a:p>
            <a:pPr lvl="1"/>
            <a:r>
              <a:rPr lang="en-US" sz="1800"/>
              <a:t>when the number exceeds the limit, create a new stream</a:t>
            </a:r>
          </a:p>
          <a:p>
            <a:r>
              <a:rPr lang="en-US" sz="2000"/>
              <a:t>Support for connection migration</a:t>
            </a:r>
          </a:p>
          <a:p>
            <a:r>
              <a:rPr lang="en-US" sz="2000"/>
              <a:t>Ability to upgrade part of the design</a:t>
            </a:r>
          </a:p>
          <a:p>
            <a:pPr lvl="1"/>
            <a:r>
              <a:rPr lang="en-US" sz="1800"/>
              <a:t>Versioning</a:t>
            </a:r>
          </a:p>
          <a:p>
            <a:pPr lvl="1"/>
            <a:r>
              <a:rPr lang="en-US" sz="1800"/>
              <a:t>Transport header encryption, and "greasing" to avoid ossification</a:t>
            </a:r>
          </a:p>
          <a:p>
            <a:r>
              <a:rPr lang="en-US" sz="2200">
                <a:solidFill>
                  <a:srgbClr val="0070C0"/>
                </a:solidFill>
              </a:rPr>
              <a:t>HTTP over QUIC = HTTP/3</a:t>
            </a:r>
          </a:p>
        </p:txBody>
      </p:sp>
    </p:spTree>
    <p:extLst>
      <p:ext uri="{BB962C8B-B14F-4D97-AF65-F5344CB8AC3E}">
        <p14:creationId xmlns:p14="http://schemas.microsoft.com/office/powerpoint/2010/main" val="2234862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B373-74EB-88B5-5C87-51008F443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372" y="2996952"/>
            <a:ext cx="8219256" cy="1143000"/>
          </a:xfrm>
        </p:spPr>
        <p:txBody>
          <a:bodyPr/>
          <a:lstStyle/>
          <a:p>
            <a:pPr algn="ctr"/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93701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/>
              <a:t>Extra slides</a:t>
            </a:r>
            <a:br>
              <a:rPr lang="en-US" sz="4000" dirty="0"/>
            </a:br>
            <a:r>
              <a:rPr lang="en-US" sz="4000" dirty="0"/>
              <a:t>(not </a:t>
            </a:r>
            <a:r>
              <a:rPr lang="en-US" sz="4000" dirty="0" err="1"/>
              <a:t>pensum</a:t>
            </a:r>
            <a:r>
              <a:rPr lang="en-US" sz="4000" dirty="0"/>
              <a:t>)</a:t>
            </a:r>
          </a:p>
          <a:p>
            <a:pPr algn="ctr"/>
            <a:endParaRPr lang="en-US" sz="4000" dirty="0"/>
          </a:p>
          <a:p>
            <a:pPr algn="ctr"/>
            <a:r>
              <a:rPr lang="en-US" sz="4000"/>
              <a:t>RFC 6675  SACK loss recovery</a:t>
            </a:r>
          </a:p>
        </p:txBody>
      </p:sp>
    </p:spTree>
    <p:extLst>
      <p:ext uri="{BB962C8B-B14F-4D97-AF65-F5344CB8AC3E}">
        <p14:creationId xmlns:p14="http://schemas.microsoft.com/office/powerpoint/2010/main" val="28651414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SACK loss recovery: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4618856"/>
          </a:xfrm>
        </p:spPr>
        <p:txBody>
          <a:bodyPr/>
          <a:lstStyle/>
          <a:p>
            <a:r>
              <a:rPr lang="en-US" sz="2100" b="1" err="1">
                <a:solidFill>
                  <a:srgbClr val="7030A0"/>
                </a:solidFill>
              </a:rPr>
              <a:t>HighData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transmitted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HighACK</a:t>
            </a:r>
            <a:r>
              <a:rPr lang="en-US" sz="2100" b="1"/>
              <a:t>:</a:t>
            </a:r>
            <a:r>
              <a:rPr lang="en-US" sz="2100"/>
              <a:t> </a:t>
            </a:r>
            <a:r>
              <a:rPr lang="en-US" sz="2100" err="1"/>
              <a:t>seqno</a:t>
            </a:r>
            <a:r>
              <a:rPr lang="en-US" sz="2100"/>
              <a:t> of highest cumulatively </a:t>
            </a:r>
            <a:r>
              <a:rPr lang="en-US" sz="2100" err="1"/>
              <a:t>ACKed</a:t>
            </a:r>
            <a:r>
              <a:rPr lang="en-US" sz="2100"/>
              <a:t> byte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retransmitted in this loss recovery phase</a:t>
            </a:r>
          </a:p>
          <a:p>
            <a:r>
              <a:rPr lang="en-US" sz="2100" b="1">
                <a:solidFill>
                  <a:srgbClr val="7030A0"/>
                </a:solidFill>
              </a:rPr>
              <a:t>Pipe</a:t>
            </a:r>
            <a:r>
              <a:rPr lang="en-US" sz="2100" b="1"/>
              <a:t>:</a:t>
            </a:r>
            <a:r>
              <a:rPr lang="en-US" sz="2100"/>
              <a:t> sender's estimate of the number of bytes outstanding in the network. Key variable for cc. because now this number is explicit.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DupAcks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received since last cumulative ACK</a:t>
            </a:r>
            <a:br>
              <a:rPr lang="en-US" sz="2100"/>
            </a:br>
            <a:r>
              <a:rPr lang="en-US" sz="2100"/>
              <a:t>(</a:t>
            </a:r>
            <a:r>
              <a:rPr lang="en-US" sz="2100" err="1"/>
              <a:t>DupACK</a:t>
            </a:r>
            <a:r>
              <a:rPr lang="en-US" sz="2100"/>
              <a:t> = segment containing SACK block that identifies previously </a:t>
            </a:r>
            <a:r>
              <a:rPr lang="en-US" sz="2100" err="1"/>
              <a:t>unacked</a:t>
            </a:r>
            <a:r>
              <a:rPr lang="en-US" sz="2100"/>
              <a:t> and un-</a:t>
            </a:r>
            <a:r>
              <a:rPr lang="en-US" sz="2100" err="1"/>
              <a:t>SACKed</a:t>
            </a:r>
            <a:r>
              <a:rPr lang="en-US" sz="2100"/>
              <a:t> bytes between </a:t>
            </a:r>
            <a:r>
              <a:rPr lang="en-US" sz="2100" err="1"/>
              <a:t>HighACK</a:t>
            </a:r>
            <a:r>
              <a:rPr lang="en-US" sz="2100"/>
              <a:t> and </a:t>
            </a:r>
            <a:r>
              <a:rPr lang="en-US" sz="2100" err="1"/>
              <a:t>HighData</a:t>
            </a:r>
            <a:r>
              <a:rPr lang="en-US" sz="2100"/>
              <a:t>)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DupThresh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needed to trigger retransmission (normally 3)</a:t>
            </a:r>
          </a:p>
          <a:p>
            <a:r>
              <a:rPr lang="en-US" sz="2100" b="1">
                <a:solidFill>
                  <a:srgbClr val="7030A0"/>
                </a:solidFill>
              </a:rPr>
              <a:t>Scoreboard</a:t>
            </a:r>
            <a:r>
              <a:rPr lang="en-US" sz="2100" b="1"/>
              <a:t>:</a:t>
            </a:r>
            <a:r>
              <a:rPr lang="en-US" sz="2100"/>
              <a:t> data structure to keep track of sequence number ranges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RescueRxt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which has been optimistically retransmitted to prevent stalling of the ACK clock when there is loss at the end of the window and no new data is available for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518651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>
                <a:solidFill>
                  <a:srgbClr val="0070C0"/>
                </a:solidFill>
              </a:rPr>
              <a:t>Update()</a:t>
            </a:r>
          </a:p>
          <a:p>
            <a:pPr lvl="1"/>
            <a:r>
              <a:rPr lang="en-US" sz="1800"/>
              <a:t>Mark all cumulatively </a:t>
            </a:r>
            <a:r>
              <a:rPr lang="en-US" sz="1800" err="1"/>
              <a:t>ACKed</a:t>
            </a:r>
            <a:r>
              <a:rPr lang="en-US" sz="1800"/>
              <a:t> or </a:t>
            </a:r>
            <a:r>
              <a:rPr lang="en-US" sz="1800" err="1"/>
              <a:t>SACKed</a:t>
            </a:r>
            <a:r>
              <a:rPr lang="en-US" sz="1800"/>
              <a:t> bytes, record total # </a:t>
            </a:r>
            <a:r>
              <a:rPr lang="en-US" sz="1800" err="1"/>
              <a:t>SACKed</a:t>
            </a:r>
            <a:r>
              <a:rPr lang="en-US" sz="1800"/>
              <a:t> bytes</a:t>
            </a:r>
          </a:p>
          <a:p>
            <a:r>
              <a:rPr lang="en-US" sz="2000" b="1" err="1">
                <a:solidFill>
                  <a:srgbClr val="0070C0"/>
                </a:solidFill>
              </a:rPr>
              <a:t>IsLost</a:t>
            </a:r>
            <a:r>
              <a:rPr lang="en-US" sz="2000" b="1">
                <a:solidFill>
                  <a:srgbClr val="0070C0"/>
                </a:solidFill>
              </a:rPr>
              <a:t>(</a:t>
            </a:r>
            <a:r>
              <a:rPr lang="en-US" sz="2000" b="1" err="1">
                <a:solidFill>
                  <a:srgbClr val="0070C0"/>
                </a:solidFill>
              </a:rPr>
              <a:t>SeqNo</a:t>
            </a:r>
            <a:r>
              <a:rPr lang="en-US" sz="2000" b="1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en-US" sz="1800"/>
              <a:t>True when either 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 err="1"/>
              <a:t>discontiguous</a:t>
            </a:r>
            <a:r>
              <a:rPr lang="en-US" sz="1800"/>
              <a:t> </a:t>
            </a:r>
            <a:r>
              <a:rPr lang="en-US" sz="1800" err="1"/>
              <a:t>SACKed</a:t>
            </a:r>
            <a:r>
              <a:rPr lang="en-US" sz="1800"/>
              <a:t> sequences have arrived above </a:t>
            </a:r>
            <a:r>
              <a:rPr lang="en-US" sz="1800" err="1"/>
              <a:t>SeqNo</a:t>
            </a:r>
            <a:r>
              <a:rPr lang="en-US" sz="1800"/>
              <a:t>, or more than (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- 1) * SMSS bytes with sequence No's &gt; </a:t>
            </a:r>
            <a:r>
              <a:rPr lang="en-US" sz="1800" err="1"/>
              <a:t>SeqNo</a:t>
            </a:r>
            <a:r>
              <a:rPr lang="en-US" sz="1800"/>
              <a:t> have been </a:t>
            </a:r>
            <a:r>
              <a:rPr lang="en-US" sz="1800" err="1"/>
              <a:t>SACKed</a:t>
            </a:r>
            <a:endParaRPr lang="en-US" sz="1800"/>
          </a:p>
          <a:p>
            <a:r>
              <a:rPr lang="en-US" sz="2000" b="1" err="1">
                <a:solidFill>
                  <a:srgbClr val="0070C0"/>
                </a:solidFill>
              </a:rPr>
              <a:t>SetPipe</a:t>
            </a:r>
            <a:r>
              <a:rPr lang="en-US" sz="2000" b="1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 = 0</a:t>
            </a:r>
          </a:p>
          <a:p>
            <a:pPr lvl="1"/>
            <a:r>
              <a:rPr lang="en-US" sz="1800">
                <a:ea typeface="Courier New" charset="0"/>
                <a:cs typeface="Courier New" charset="0"/>
              </a:rPr>
              <a:t>for(S1=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HighACK</a:t>
            </a:r>
            <a:r>
              <a:rPr lang="en-US" sz="1800">
                <a:ea typeface="Courier New" charset="0"/>
                <a:cs typeface="Courier New" charset="0"/>
              </a:rPr>
              <a:t>; S1&lt;=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HighData</a:t>
            </a:r>
            <a:r>
              <a:rPr lang="en-US" sz="1800">
                <a:ea typeface="Courier New" charset="0"/>
                <a:cs typeface="Courier New" charset="0"/>
              </a:rPr>
              <a:t>; S1++)</a:t>
            </a:r>
          </a:p>
          <a:p>
            <a:pPr lvl="2"/>
            <a:r>
              <a:rPr lang="en-US" sz="1800">
                <a:ea typeface="Courier New" charset="0"/>
                <a:cs typeface="Courier New" charset="0"/>
              </a:rPr>
              <a:t>if(</a:t>
            </a:r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scoreboard</a:t>
            </a:r>
            <a:r>
              <a:rPr lang="en-US" sz="1800">
                <a:ea typeface="Courier New" charset="0"/>
                <a:cs typeface="Courier New" charset="0"/>
              </a:rPr>
              <a:t>[S1] </a:t>
            </a:r>
            <a:r>
              <a:rPr lang="en-US" sz="1800" err="1">
                <a:ea typeface="Courier New" charset="0"/>
                <a:cs typeface="Courier New" charset="0"/>
              </a:rPr>
              <a:t>unsacked</a:t>
            </a:r>
            <a:r>
              <a:rPr lang="en-US" sz="1800">
                <a:ea typeface="Courier New" charset="0"/>
                <a:cs typeface="Courier New" charset="0"/>
              </a:rPr>
              <a:t>)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!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IsLost</a:t>
            </a:r>
            <a:r>
              <a:rPr lang="en-US">
                <a:ea typeface="Courier New" charset="0"/>
                <a:cs typeface="Courier New" charset="0"/>
              </a:rPr>
              <a:t>(S1):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not </a:t>
            </a:r>
            <a:r>
              <a:rPr lang="en-US" sz="1800" err="1">
                <a:ea typeface="Courier New" charset="0"/>
                <a:cs typeface="Courier New" charset="0"/>
              </a:rPr>
              <a:t>SACKed</a:t>
            </a:r>
            <a:r>
              <a:rPr lang="en-US" sz="1800">
                <a:ea typeface="Courier New" charset="0"/>
                <a:cs typeface="Courier New" charset="0"/>
              </a:rPr>
              <a:t>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in flight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S1 &lt;= 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HighRxt</a:t>
            </a:r>
            <a:r>
              <a:rPr lang="en-US">
                <a:ea typeface="Courier New" charset="0"/>
                <a:cs typeface="Courier New" charset="0"/>
              </a:rPr>
              <a:t>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retransmitted,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2* in flight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568952" cy="1143000"/>
          </a:xfrm>
        </p:spPr>
        <p:txBody>
          <a:bodyPr/>
          <a:lstStyle/>
          <a:p>
            <a:r>
              <a:rPr lang="en-US"/>
              <a:t>SACK loss recovery: scoreboard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8840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872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490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293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96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996832" y="3429000"/>
            <a:ext cx="1592552" cy="648072"/>
            <a:chOff x="7092280" y="3501008"/>
            <a:chExt cx="1592552" cy="648072"/>
          </a:xfrm>
        </p:grpSpPr>
        <p:sp>
          <p:nvSpPr>
            <p:cNvPr id="14" name="Left Brace 13"/>
            <p:cNvSpPr/>
            <p:nvPr/>
          </p:nvSpPr>
          <p:spPr bwMode="auto">
            <a:xfrm rot="5400000">
              <a:off x="7781002" y="3325634"/>
              <a:ext cx="278740" cy="1368152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4288" y="3501008"/>
              <a:ext cx="15205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IsLost = True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7092280" y="3870340"/>
              <a:ext cx="144016" cy="27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700688" y="4581128"/>
            <a:ext cx="1133644" cy="573478"/>
            <a:chOff x="5796136" y="4653136"/>
            <a:chExt cx="1133644" cy="573478"/>
          </a:xfrm>
        </p:grpSpPr>
        <p:sp>
          <p:nvSpPr>
            <p:cNvPr id="18" name="Rectangle 17"/>
            <p:cNvSpPr/>
            <p:nvPr/>
          </p:nvSpPr>
          <p:spPr>
            <a:xfrm>
              <a:off x="5796136" y="4857282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HighACK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6588224" y="4653136"/>
              <a:ext cx="144016" cy="2302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7932936" y="4593370"/>
            <a:ext cx="1146468" cy="555438"/>
            <a:chOff x="8028384" y="4665378"/>
            <a:chExt cx="1146468" cy="555438"/>
          </a:xfrm>
        </p:grpSpPr>
        <p:sp>
          <p:nvSpPr>
            <p:cNvPr id="19" name="Rectangle 18"/>
            <p:cNvSpPr/>
            <p:nvPr/>
          </p:nvSpPr>
          <p:spPr>
            <a:xfrm>
              <a:off x="8028384" y="4851484"/>
              <a:ext cx="11464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HighData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8460432" y="4665378"/>
              <a:ext cx="0" cy="213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80112" y="3501008"/>
            <a:ext cx="1120820" cy="712731"/>
            <a:chOff x="5675560" y="3573016"/>
            <a:chExt cx="1120820" cy="712731"/>
          </a:xfrm>
        </p:grpSpPr>
        <p:sp>
          <p:nvSpPr>
            <p:cNvPr id="30" name="Rectangle 29"/>
            <p:cNvSpPr/>
            <p:nvPr/>
          </p:nvSpPr>
          <p:spPr>
            <a:xfrm>
              <a:off x="5675560" y="3573016"/>
              <a:ext cx="1120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HighRXT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6192180" y="3953663"/>
              <a:ext cx="43790" cy="332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7331287" y="4593370"/>
            <a:ext cx="968535" cy="902459"/>
            <a:chOff x="7426735" y="4665378"/>
            <a:chExt cx="968535" cy="902459"/>
          </a:xfrm>
        </p:grpSpPr>
        <p:sp>
          <p:nvSpPr>
            <p:cNvPr id="33" name="Rectangle 32"/>
            <p:cNvSpPr/>
            <p:nvPr/>
          </p:nvSpPr>
          <p:spPr>
            <a:xfrm>
              <a:off x="7426735" y="5167727"/>
              <a:ext cx="9685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err="1">
                  <a:solidFill>
                    <a:srgbClr val="FF0000"/>
                  </a:solidFill>
                  <a:ea typeface="Courier New" charset="0"/>
                  <a:cs typeface="Courier New" charset="0"/>
                </a:rPr>
                <a:t>pipe++</a:t>
              </a:r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7884368" y="4665378"/>
              <a:ext cx="0" cy="5554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41" name="Straight Arrow Connector 40"/>
          <p:cNvCxnSpPr/>
          <p:nvPr/>
        </p:nvCxnSpPr>
        <p:spPr bwMode="auto">
          <a:xfrm>
            <a:off x="6396484" y="3867324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345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692696"/>
            <a:ext cx="9036496" cy="1143000"/>
          </a:xfrm>
        </p:spPr>
        <p:txBody>
          <a:bodyPr/>
          <a:lstStyle/>
          <a:p>
            <a:r>
              <a:rPr lang="en-US"/>
              <a:t>SACK loss recovery: scoreboard functions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err="1">
                <a:solidFill>
                  <a:srgbClr val="0070C0"/>
                </a:solidFill>
              </a:rPr>
              <a:t>NextSeg</a:t>
            </a:r>
            <a:r>
              <a:rPr lang="en-US" sz="2000" b="1">
                <a:solidFill>
                  <a:srgbClr val="0070C0"/>
                </a:solidFill>
              </a:rPr>
              <a:t>()  </a:t>
            </a:r>
            <a:r>
              <a:rPr lang="en-US" sz="2000"/>
              <a:t>(what to transmit next)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if there exists S2 such that: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endParaRPr lang="en-US" sz="1800">
              <a:solidFill>
                <a:srgbClr val="7030A0"/>
              </a:solidFill>
              <a:ea typeface="Arial" charset="0"/>
              <a:cs typeface="Arial" charset="0"/>
            </a:endParaRP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&lt; highest byte covered by</a:t>
            </a:r>
            <a:br>
              <a:rPr lang="en-US" sz="1800">
                <a:ea typeface="Arial" charset="0"/>
                <a:cs typeface="Arial" charset="0"/>
              </a:rPr>
            </a:br>
            <a:r>
              <a:rPr lang="en-US" sz="1800">
                <a:ea typeface="Arial" charset="0"/>
                <a:cs typeface="Arial" charset="0"/>
              </a:rPr>
              <a:t>any received SACK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 err="1">
                <a:solidFill>
                  <a:srgbClr val="0070C0"/>
                </a:solidFill>
                <a:ea typeface="Arial" charset="0"/>
                <a:cs typeface="Arial" charset="0"/>
              </a:rPr>
              <a:t>IsLost</a:t>
            </a:r>
            <a:r>
              <a:rPr lang="en-US" sz="1800">
                <a:solidFill>
                  <a:srgbClr val="0070C0"/>
                </a:solidFill>
                <a:ea typeface="Arial" charset="0"/>
                <a:cs typeface="Arial" charset="0"/>
              </a:rPr>
              <a:t>(S2)</a:t>
            </a:r>
            <a:r>
              <a:rPr lang="en-US" sz="1800">
                <a:ea typeface="Arial" charset="0"/>
                <a:cs typeface="Arial" charset="0"/>
              </a:rPr>
              <a:t> == true</a:t>
            </a:r>
          </a:p>
          <a:p>
            <a:pPr marL="914400" lvl="2" indent="0">
              <a:buNone/>
            </a:pPr>
            <a:r>
              <a:rPr lang="en-US" sz="1800">
                <a:ea typeface="Arial" charset="0"/>
                <a:cs typeface="Arial" charset="0"/>
              </a:rPr>
              <a:t>... return max. SMSS sequence range starting with S2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is unsent data and </a:t>
            </a:r>
            <a:r>
              <a:rPr lang="en-US" sz="1800" err="1">
                <a:ea typeface="Arial" charset="0"/>
                <a:cs typeface="Arial" charset="0"/>
              </a:rPr>
              <a:t>rwnd</a:t>
            </a:r>
            <a:r>
              <a:rPr lang="en-US" sz="1800">
                <a:ea typeface="Arial" charset="0"/>
                <a:cs typeface="Arial" charset="0"/>
              </a:rPr>
              <a:t> allows, return max. SMSS sequence range starting with </a:t>
            </a:r>
            <a:r>
              <a:rPr lang="en-US" sz="1800">
                <a:solidFill>
                  <a:srgbClr val="7030A0"/>
                </a:solidFill>
                <a:ea typeface="Arial" charset="0"/>
                <a:cs typeface="Arial" charset="0"/>
              </a:rPr>
              <a:t>HighData</a:t>
            </a:r>
            <a:r>
              <a:rPr lang="en-US" sz="1800">
                <a:ea typeface="Arial" charset="0"/>
                <a:cs typeface="Arial" charset="0"/>
              </a:rPr>
              <a:t>+1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exists S3 for which 1a) and 1b) are true, return one segment of max. SMSS bytes starting with S3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HighACK</a:t>
            </a:r>
            <a:r>
              <a:rPr lang="en-US" sz="1800">
                <a:ea typeface="Arial" charset="0"/>
                <a:cs typeface="Arial" charset="0"/>
              </a:rPr>
              <a:t>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(or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 err="1">
                <a:ea typeface="Arial" charset="0"/>
                <a:cs typeface="Arial" charset="0"/>
              </a:rPr>
              <a:t> undefined</a:t>
            </a:r>
            <a:r>
              <a:rPr lang="en-US" sz="1800">
                <a:ea typeface="Arial" charset="0"/>
                <a:cs typeface="Arial" charset="0"/>
              </a:rPr>
              <a:t>), return one segment of max. SMSS bytes that includes the highest outstanding </a:t>
            </a:r>
            <a:r>
              <a:rPr lang="en-US" sz="1800" err="1">
                <a:ea typeface="Arial" charset="0"/>
                <a:cs typeface="Arial" charset="0"/>
              </a:rPr>
              <a:t>unSACKed</a:t>
            </a:r>
            <a:r>
              <a:rPr lang="en-US" sz="1800">
                <a:ea typeface="Arial" charset="0"/>
                <a:cs typeface="Arial" charset="0"/>
              </a:rPr>
              <a:t> seq.no, and set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to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RecoveryPoint </a:t>
            </a:r>
            <a:r>
              <a:rPr lang="en-US" sz="1800" i="1" err="1">
                <a:solidFill>
                  <a:srgbClr val="FF0000"/>
                </a:solidFill>
                <a:ea typeface="Arial" charset="0"/>
                <a:cs typeface="Arial" charset="0"/>
              </a:rPr>
              <a:t>(HighData)</a:t>
            </a:r>
            <a:r>
              <a:rPr lang="en-US" sz="1800">
                <a:ea typeface="Arial" charset="0"/>
                <a:cs typeface="Arial" charset="0"/>
              </a:rPr>
              <a:t>. Do not update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r>
              <a:rPr lang="en-US" sz="1800">
                <a:ea typeface="Arial" charset="0"/>
                <a:cs typeface="Arial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 fail (nothing returned)</a:t>
            </a:r>
          </a:p>
          <a:p>
            <a:r>
              <a:rPr lang="en-US" sz="2000"/>
              <a:t>Rules 3 and 4 are a retransmission "last resort"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453426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628800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29850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2979276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1998132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780928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793170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0080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096732" y="2081455"/>
            <a:ext cx="43790" cy="332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331287" y="3295519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793170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5844704" y="3317820"/>
            <a:ext cx="1452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FF0000"/>
                </a:solidFill>
                <a:ea typeface="Courier New" charset="0"/>
                <a:cs typeface="Courier New" charset="0"/>
              </a:rPr>
              <a:t>1. NextSeg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34332" y="2793170"/>
            <a:ext cx="90492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96484" y="2060848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705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an ACK with SACK info arrives...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876800"/>
          </a:xfrm>
        </p:spPr>
        <p:txBody>
          <a:bodyPr/>
          <a:lstStyle/>
          <a:p>
            <a:r>
              <a:rPr lang="en-US" sz="2400"/>
              <a:t>Run </a:t>
            </a:r>
            <a:r>
              <a:rPr lang="en-US" sz="2400">
                <a:solidFill>
                  <a:srgbClr val="0070C0"/>
                </a:solidFill>
              </a:rPr>
              <a:t>Update()</a:t>
            </a:r>
          </a:p>
          <a:p>
            <a:r>
              <a:rPr lang="en-US" sz="2400"/>
              <a:t>Cumulative ACK? If so, </a:t>
            </a:r>
            <a:r>
              <a:rPr lang="en-US" sz="2400" err="1">
                <a:solidFill>
                  <a:srgbClr val="7030A0"/>
                </a:solidFill>
              </a:rPr>
              <a:t>DupAcks</a:t>
            </a:r>
            <a:r>
              <a:rPr lang="en-US" sz="2400">
                <a:solidFill>
                  <a:srgbClr val="7030A0"/>
                </a:solidFill>
              </a:rPr>
              <a:t> </a:t>
            </a:r>
            <a:r>
              <a:rPr lang="en-US" sz="2400"/>
              <a:t>= 0</a:t>
            </a:r>
          </a:p>
          <a:p>
            <a:r>
              <a:rPr lang="en-US" sz="2400" err="1"/>
              <a:t>DupACK</a:t>
            </a:r>
            <a:r>
              <a:rPr lang="en-US" sz="2400"/>
              <a:t>? If so, and not in FR yet:</a:t>
            </a:r>
          </a:p>
          <a:p>
            <a:pPr lvl="1"/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/>
              <a:t>++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&gt;=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/>
              <a:t>, </a:t>
            </a:r>
            <a:r>
              <a:rPr lang="en-US" sz="2000" err="1"/>
              <a:t>goto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&lt;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but </a:t>
            </a:r>
            <a:r>
              <a:rPr lang="en-US" sz="2000" err="1">
                <a:solidFill>
                  <a:srgbClr val="0070C0"/>
                </a:solidFill>
              </a:rPr>
              <a:t>IsLost</a:t>
            </a:r>
            <a:r>
              <a:rPr lang="en-US" sz="2000"/>
              <a:t>(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/>
              <a:t> + 1), </a:t>
            </a:r>
            <a:r>
              <a:rPr lang="en-US" sz="2000" err="1"/>
              <a:t>goto</a:t>
            </a:r>
            <a:r>
              <a:rPr lang="en-US" sz="2000"/>
              <a:t> 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new segments (Limited Transmit):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Set </a:t>
            </a:r>
            <a:r>
              <a:rPr lang="en-US" sz="1800" err="1">
                <a:solidFill>
                  <a:srgbClr val="7030A0"/>
                </a:solidFill>
              </a:rPr>
              <a:t>HighRxt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</a:t>
            </a:r>
            <a:r>
              <a:rPr lang="en-US" sz="1800" err="1">
                <a:solidFill>
                  <a:srgbClr val="7030A0"/>
                </a:solidFill>
              </a:rPr>
              <a:t>HighACK</a:t>
            </a:r>
            <a:endParaRPr lang="en-US" sz="1800">
              <a:solidFill>
                <a:srgbClr val="7030A0"/>
              </a:solidFill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Run </a:t>
            </a:r>
            <a:r>
              <a:rPr lang="en-US" sz="1800" err="1">
                <a:solidFill>
                  <a:srgbClr val="0070C0"/>
                </a:solidFill>
              </a:rPr>
              <a:t>SetPipe</a:t>
            </a:r>
            <a:r>
              <a:rPr lang="en-US" sz="1800">
                <a:solidFill>
                  <a:srgbClr val="0070C0"/>
                </a:solidFill>
              </a:rPr>
              <a:t> ()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If (</a:t>
            </a:r>
            <a:r>
              <a:rPr lang="en-US" sz="1800" err="1"/>
              <a:t>cwnd</a:t>
            </a:r>
            <a:r>
              <a:rPr lang="en-US" sz="1800"/>
              <a:t> - </a:t>
            </a:r>
            <a:r>
              <a:rPr lang="en-US" sz="1800">
                <a:solidFill>
                  <a:srgbClr val="7030A0"/>
                </a:solidFill>
              </a:rPr>
              <a:t>pipe</a:t>
            </a:r>
            <a:r>
              <a:rPr lang="en-US" sz="1800"/>
              <a:t>) &gt;= 1 SMSS, there exists previously unsent             data, and </a:t>
            </a:r>
            <a:r>
              <a:rPr lang="en-US" sz="1800" err="1"/>
              <a:t>rwnd</a:t>
            </a:r>
            <a:r>
              <a:rPr lang="en-US" sz="1800"/>
              <a:t> allows, transmit up to 1 SMSS of data starting with the byte </a:t>
            </a:r>
            <a:r>
              <a:rPr lang="en-US" sz="1800">
                <a:solidFill>
                  <a:srgbClr val="7030A0"/>
                </a:solidFill>
              </a:rPr>
              <a:t>HighData</a:t>
            </a:r>
            <a:r>
              <a:rPr lang="en-US" sz="1800"/>
              <a:t>+1 and update </a:t>
            </a:r>
            <a:r>
              <a:rPr lang="en-US" sz="1800" err="1">
                <a:solidFill>
                  <a:srgbClr val="7030A0"/>
                </a:solidFill>
              </a:rPr>
              <a:t>HighData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reflect this transmission, then return to (3.2)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Terminate processing of this 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546837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722211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3078485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30726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2091543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874339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886581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94219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31287" y="3388930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886581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396484" y="2154259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5589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...cont'd: entering FR/FR  (step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err="1">
                <a:solidFill>
                  <a:srgbClr val="7030A0"/>
                </a:solidFill>
              </a:rPr>
              <a:t>RecoveryPoint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=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2000" err="1"/>
              <a:t>ssthresh</a:t>
            </a:r>
            <a:r>
              <a:rPr lang="en-US" sz="2000"/>
              <a:t> = </a:t>
            </a:r>
            <a:r>
              <a:rPr lang="en-US" sz="2000" err="1"/>
              <a:t>cwnd</a:t>
            </a:r>
            <a:r>
              <a:rPr lang="en-US" sz="2000"/>
              <a:t> = (</a:t>
            </a:r>
            <a:r>
              <a:rPr lang="en-US" sz="2000" err="1"/>
              <a:t>FlightSize</a:t>
            </a:r>
            <a:r>
              <a:rPr lang="en-US" sz="2000"/>
              <a:t> / 2)</a:t>
            </a:r>
            <a:br>
              <a:rPr lang="en-US" sz="2000"/>
            </a:br>
            <a:r>
              <a:rPr lang="en-US" sz="2000"/>
              <a:t>(Segments sent as part of Limited Transmit not counted in </a:t>
            </a:r>
            <a:r>
              <a:rPr lang="en-US" sz="2000" err="1"/>
              <a:t>FlightSize</a:t>
            </a:r>
            <a:r>
              <a:rPr lang="en-US" sz="2000"/>
              <a:t>)</a:t>
            </a:r>
          </a:p>
          <a:p>
            <a:pPr>
              <a:buFont typeface="+mj-lt"/>
              <a:buAutoNum type="arabicPeriod"/>
            </a:pPr>
            <a:r>
              <a:rPr lang="en-US" sz="2000"/>
              <a:t>Retransmit the first data segment presumed dropped:</a:t>
            </a:r>
            <a:br>
              <a:rPr lang="en-US" sz="2000"/>
            </a:br>
            <a:r>
              <a:rPr lang="en-US" sz="2000"/>
              <a:t>the segment starting with sequence number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+ 1.</a:t>
            </a:r>
            <a:br>
              <a:rPr lang="en-US" sz="2000"/>
            </a:br>
            <a:r>
              <a:rPr lang="en-US" sz="2000"/>
              <a:t>To prevent repeated retransmission of the same data or a premature rescue retransmission, set both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and 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in the retransmitted segment.</a:t>
            </a:r>
          </a:p>
          <a:p>
            <a:pPr>
              <a:buFont typeface="+mj-lt"/>
              <a:buAutoNum type="arabicPeriod"/>
            </a:pPr>
            <a:r>
              <a:rPr lang="en-US" sz="2000"/>
              <a:t>Run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>
              <a:buFont typeface="+mj-lt"/>
              <a:buAutoNum type="arabicPeriod"/>
            </a:pPr>
            <a:r>
              <a:rPr lang="en-US" sz="2000"/>
              <a:t>In order to take advantage of potential additional available </a:t>
            </a:r>
            <a:r>
              <a:rPr lang="en-US" sz="2000" err="1"/>
              <a:t>cwnd</a:t>
            </a:r>
            <a:r>
              <a:rPr lang="en-US" sz="2000"/>
              <a:t>, proceed to transmission step of FR algorithm (</a:t>
            </a:r>
            <a:r>
              <a:rPr lang="en-US" sz="2000">
                <a:solidFill>
                  <a:srgbClr val="FF0000"/>
                </a:solidFill>
              </a:rPr>
              <a:t>next</a:t>
            </a:r>
            <a:r>
              <a:rPr lang="en-US" sz="2000"/>
              <a:t>)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5076056" y="1772816"/>
            <a:ext cx="1368152" cy="769776"/>
          </a:xfrm>
          <a:prstGeom prst="wedgeRectCallout">
            <a:avLst>
              <a:gd name="adj1" fmla="val -124819"/>
              <a:gd name="adj2" fmla="val 38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Also upon timeout!</a:t>
            </a:r>
          </a:p>
        </p:txBody>
      </p:sp>
    </p:spTree>
    <p:extLst>
      <p:ext uri="{BB962C8B-B14F-4D97-AF65-F5344CB8AC3E}">
        <p14:creationId xmlns:p14="http://schemas.microsoft.com/office/powerpoint/2010/main" val="14275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5085184"/>
          </a:xfrm>
        </p:spPr>
        <p:txBody>
          <a:bodyPr/>
          <a:lstStyle/>
          <a:p>
            <a:r>
              <a:rPr lang="en-US" sz="2400"/>
              <a:t>ACK arrives: Cumulative ACK for </a:t>
            </a:r>
            <a:r>
              <a:rPr lang="en-US" sz="2400" err="1"/>
              <a:t>seqno</a:t>
            </a:r>
            <a:r>
              <a:rPr lang="en-US" sz="2400"/>
              <a:t> &gt; </a:t>
            </a:r>
            <a:r>
              <a:rPr lang="en-US" sz="2400" err="1">
                <a:solidFill>
                  <a:srgbClr val="7030A0"/>
                </a:solidFill>
              </a:rPr>
              <a:t>RecoveryPoint</a:t>
            </a:r>
            <a:r>
              <a:rPr lang="en-US" sz="2400"/>
              <a:t>?</a:t>
            </a:r>
          </a:p>
          <a:p>
            <a:pPr lvl="1"/>
            <a:r>
              <a:rPr lang="en-US" sz="2000"/>
              <a:t>yes: end FR; keep scoreboard info above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endParaRPr lang="en-US" sz="2000">
              <a:solidFill>
                <a:srgbClr val="7030A0"/>
              </a:solidFill>
            </a:endParaRPr>
          </a:p>
          <a:p>
            <a:pPr lvl="1"/>
            <a:r>
              <a:rPr lang="en-US" sz="2000"/>
              <a:t>no: run </a:t>
            </a:r>
            <a:r>
              <a:rPr lang="en-US" sz="2000">
                <a:solidFill>
                  <a:srgbClr val="0070C0"/>
                </a:solidFill>
              </a:rPr>
              <a:t>Update()</a:t>
            </a:r>
            <a:r>
              <a:rPr lang="en-US" sz="2000"/>
              <a:t> and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 lvl="1"/>
            <a:endParaRPr lang="en-US" sz="2000"/>
          </a:p>
          <a:p>
            <a:r>
              <a:rPr lang="en-US" sz="2400" err="1"/>
              <a:t>cwnd</a:t>
            </a:r>
            <a:r>
              <a:rPr lang="en-US" sz="2400"/>
              <a:t>-</a:t>
            </a:r>
            <a:r>
              <a:rPr lang="en-US" sz="2400">
                <a:solidFill>
                  <a:srgbClr val="7030A0"/>
                </a:solidFill>
              </a:rPr>
              <a:t>pipe</a:t>
            </a:r>
            <a:r>
              <a:rPr lang="en-US" sz="2400"/>
              <a:t> &gt;= 1 SMSS? transmit segments!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based on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 (stop this if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fails)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below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set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of the retransmitted segment unless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rule (4) was invoked for this retransmission. (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above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update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+= bytes transmitted in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/>
              <a:t>cwnd</a:t>
            </a:r>
            <a:r>
              <a:rPr lang="en-US" sz="2000"/>
              <a:t> - </a:t>
            </a: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&gt;= 1 SMSS, return to 1)</a:t>
            </a:r>
          </a:p>
        </p:txBody>
      </p:sp>
    </p:spTree>
    <p:extLst>
      <p:ext uri="{BB962C8B-B14F-4D97-AF65-F5344CB8AC3E}">
        <p14:creationId xmlns:p14="http://schemas.microsoft.com/office/powerpoint/2010/main" val="792060072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3173</TotalTime>
  <Words>4616</Words>
  <Application>Microsoft Macintosh PowerPoint</Application>
  <PresentationFormat>On-screen Show (4:3)</PresentationFormat>
  <Paragraphs>471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Courier</vt:lpstr>
      <vt:lpstr>Times</vt:lpstr>
      <vt:lpstr>Wingdings</vt:lpstr>
      <vt:lpstr>ifi-nd</vt:lpstr>
      <vt:lpstr>Department of Informatics Networks and Distributed Systems (ND) group</vt:lpstr>
      <vt:lpstr>Where we are in the stack...</vt:lpstr>
      <vt:lpstr>Addressing   [Tanenbaum book]</vt:lpstr>
      <vt:lpstr>Conn. establishment  [Tanenbaum book]</vt:lpstr>
      <vt:lpstr>The Internet transport layer</vt:lpstr>
      <vt:lpstr>Evolution of the Internet's transport layer</vt:lpstr>
      <vt:lpstr>Internet terminology</vt:lpstr>
      <vt:lpstr>UDP</vt:lpstr>
      <vt:lpstr>PowerPoint Presentation</vt:lpstr>
      <vt:lpstr>The beginning (1970s, up to 1981)</vt:lpstr>
      <vt:lpstr>Some old things are best forgotten</vt:lpstr>
      <vt:lpstr>Later 80‘s, and 90‘s</vt:lpstr>
      <vt:lpstr>Resulting IETF view</vt:lpstr>
      <vt:lpstr>TCP Header</vt:lpstr>
      <vt:lpstr>The importance of Window Scaling</vt:lpstr>
      <vt:lpstr>Error control: Acknowledgement</vt:lpstr>
      <vt:lpstr>Error control: Timeout</vt:lpstr>
      <vt:lpstr>RTO calculation</vt:lpstr>
      <vt:lpstr>Fast Retransmit / Fast Recovery (FR/FR) (Reno)</vt:lpstr>
      <vt:lpstr>Multiple dropped segments</vt:lpstr>
      <vt:lpstr>Selective ACKnowledgements (SACK)</vt:lpstr>
      <vt:lpstr>SACK loss recovery: key aspects (see extra slides for details)</vt:lpstr>
      <vt:lpstr>Spurious timeouts</vt:lpstr>
      <vt:lpstr>Appropriate Byte Counting</vt:lpstr>
      <vt:lpstr>Proportional Rate Reduction (PRR)</vt:lpstr>
      <vt:lpstr>Next: measures to help short flows</vt:lpstr>
      <vt:lpstr>Short flows are common</vt:lpstr>
      <vt:lpstr>Increasing the Initial Window (IW)</vt:lpstr>
      <vt:lpstr>TCP Fast Open (TFO)</vt:lpstr>
      <vt:lpstr>Tail loss</vt:lpstr>
      <vt:lpstr>RTO Restart (RTOR)</vt:lpstr>
      <vt:lpstr>Tail Loss Probe (TLP)</vt:lpstr>
      <vt:lpstr>Recent ACKnowledgment (RACK)</vt:lpstr>
      <vt:lpstr>RACK examples: sender sends P1, P2, P3 (more than RACK.reo_wnd time in between them)</vt:lpstr>
      <vt:lpstr>Conclusion on TCP</vt:lpstr>
      <vt:lpstr>QUIC: a high-level overview</vt:lpstr>
      <vt:lpstr>Thank you!</vt:lpstr>
      <vt:lpstr>PowerPoint Presentation</vt:lpstr>
      <vt:lpstr>SACK loss recovery: definitions</vt:lpstr>
      <vt:lpstr>SACK loss recovery: scoreboard functions</vt:lpstr>
      <vt:lpstr>SACK loss recovery: scoreboard functions /2</vt:lpstr>
      <vt:lpstr>When an ACK with SACK info arrives...</vt:lpstr>
      <vt:lpstr>...cont'd: entering FR/FR  (step 4)</vt:lpstr>
      <vt:lpstr>FR algorithm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601</cp:revision>
  <cp:lastPrinted>2011-08-15T11:15:31Z</cp:lastPrinted>
  <dcterms:created xsi:type="dcterms:W3CDTF">2011-02-18T08:40:46Z</dcterms:created>
  <dcterms:modified xsi:type="dcterms:W3CDTF">2022-09-14T12:35:24Z</dcterms:modified>
</cp:coreProperties>
</file>