
<file path=[Content_Types].xml><?xml version="1.0" encoding="utf-8"?>
<Types xmlns="http://schemas.openxmlformats.org/package/2006/content-types">
  <Default Extension="(null)" ContentType="image/x-emf"/>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3"/>
  </p:notesMasterIdLst>
  <p:handoutMasterIdLst>
    <p:handoutMasterId r:id="rId54"/>
  </p:handoutMasterIdLst>
  <p:sldIdLst>
    <p:sldId id="261" r:id="rId2"/>
    <p:sldId id="1203" r:id="rId3"/>
    <p:sldId id="260" r:id="rId4"/>
    <p:sldId id="1183" r:id="rId5"/>
    <p:sldId id="1184" r:id="rId6"/>
    <p:sldId id="1205" r:id="rId7"/>
    <p:sldId id="1193" r:id="rId8"/>
    <p:sldId id="1194" r:id="rId9"/>
    <p:sldId id="1179" r:id="rId10"/>
    <p:sldId id="302" r:id="rId11"/>
    <p:sldId id="1195" r:id="rId12"/>
    <p:sldId id="1196" r:id="rId13"/>
    <p:sldId id="333" r:id="rId14"/>
    <p:sldId id="1204" r:id="rId15"/>
    <p:sldId id="1178" r:id="rId16"/>
    <p:sldId id="1191" r:id="rId17"/>
    <p:sldId id="615" r:id="rId18"/>
    <p:sldId id="576" r:id="rId19"/>
    <p:sldId id="579" r:id="rId20"/>
    <p:sldId id="1197" r:id="rId21"/>
    <p:sldId id="585" r:id="rId22"/>
    <p:sldId id="589" r:id="rId23"/>
    <p:sldId id="590" r:id="rId24"/>
    <p:sldId id="591" r:id="rId25"/>
    <p:sldId id="592" r:id="rId26"/>
    <p:sldId id="593" r:id="rId27"/>
    <p:sldId id="595" r:id="rId28"/>
    <p:sldId id="597" r:id="rId29"/>
    <p:sldId id="598" r:id="rId30"/>
    <p:sldId id="599" r:id="rId31"/>
    <p:sldId id="600" r:id="rId32"/>
    <p:sldId id="269" r:id="rId33"/>
    <p:sldId id="1198" r:id="rId34"/>
    <p:sldId id="582" r:id="rId35"/>
    <p:sldId id="1201" r:id="rId36"/>
    <p:sldId id="259" r:id="rId37"/>
    <p:sldId id="572" r:id="rId38"/>
    <p:sldId id="331" r:id="rId39"/>
    <p:sldId id="635" r:id="rId40"/>
    <p:sldId id="628" r:id="rId41"/>
    <p:sldId id="621" r:id="rId42"/>
    <p:sldId id="629" r:id="rId43"/>
    <p:sldId id="630" r:id="rId44"/>
    <p:sldId id="617" r:id="rId45"/>
    <p:sldId id="339" r:id="rId46"/>
    <p:sldId id="645" r:id="rId47"/>
    <p:sldId id="646" r:id="rId48"/>
    <p:sldId id="631" r:id="rId49"/>
    <p:sldId id="632" r:id="rId50"/>
    <p:sldId id="633" r:id="rId51"/>
    <p:sldId id="338" r:id="rId52"/>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721"/>
    <p:restoredTop sz="89524"/>
  </p:normalViewPr>
  <p:slideViewPr>
    <p:cSldViewPr>
      <p:cViewPr varScale="1">
        <p:scale>
          <a:sx n="114" d="100"/>
          <a:sy n="114" d="100"/>
        </p:scale>
        <p:origin x="2416" y="176"/>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DA9C2F1-FE3E-FD4D-B3CF-D1F00FBEE699}" type="datetime1">
              <a:rPr lang="nb-NO"/>
              <a:pPr>
                <a:defRPr/>
              </a:pPr>
              <a:t>07.11.2023</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A2284C8-EE65-5941-ACC6-7B91BBDFCFFE}" type="slidenum">
              <a:rPr lang="nb-NO"/>
              <a:pPr>
                <a:defRPr/>
              </a:pPr>
              <a:t>‹#›</a:t>
            </a:fld>
            <a:endParaRPr lang="nb-NO"/>
          </a:p>
        </p:txBody>
      </p:sp>
    </p:spTree>
    <p:extLst>
      <p:ext uri="{BB962C8B-B14F-4D97-AF65-F5344CB8AC3E}">
        <p14:creationId xmlns:p14="http://schemas.microsoft.com/office/powerpoint/2010/main" val="310532450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4B61072-AF82-9747-9BCF-167273C6A7FC}" type="datetime1">
              <a:rPr lang="nb-NO"/>
              <a:pPr>
                <a:defRPr/>
              </a:pPr>
              <a:t>07.11.2023</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5437272B-E7F9-1548-8BC0-B72804DC4B01}" type="slidenum">
              <a:rPr lang="nb-NO"/>
              <a:pPr>
                <a:defRPr/>
              </a:pPr>
              <a:t>‹#›</a:t>
            </a:fld>
            <a:endParaRPr lang="nb-NO"/>
          </a:p>
        </p:txBody>
      </p:sp>
    </p:spTree>
    <p:extLst>
      <p:ext uri="{BB962C8B-B14F-4D97-AF65-F5344CB8AC3E}">
        <p14:creationId xmlns:p14="http://schemas.microsoft.com/office/powerpoint/2010/main" val="1448560314"/>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CCC609E3-B148-44EE-8597-9C859BB67E3B}" type="slidenum">
              <a:rPr lang="en-US" altLang="en-US" sz="1200" b="0"/>
              <a:pPr/>
              <a:t>10</a:t>
            </a:fld>
            <a:endParaRPr lang="en-US" altLang="en-US" sz="1200" b="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086327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D0DA06A6-5214-4E4D-9214-472166F5C61F}" type="slidenum">
              <a:rPr lang="en-US" smtClean="0"/>
              <a:t>23</a:t>
            </a:fld>
            <a:endParaRPr lang="en-US"/>
          </a:p>
        </p:txBody>
      </p:sp>
    </p:spTree>
    <p:extLst>
      <p:ext uri="{BB962C8B-B14F-4D97-AF65-F5344CB8AC3E}">
        <p14:creationId xmlns:p14="http://schemas.microsoft.com/office/powerpoint/2010/main" val="1189857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CSS used for Sonar and Radar</a:t>
            </a:r>
          </a:p>
          <a:p>
            <a:endParaRPr lang="nb-NO" dirty="0"/>
          </a:p>
        </p:txBody>
      </p:sp>
      <p:sp>
        <p:nvSpPr>
          <p:cNvPr id="4" name="Slide Number Placeholder 3"/>
          <p:cNvSpPr>
            <a:spLocks noGrp="1"/>
          </p:cNvSpPr>
          <p:nvPr>
            <p:ph type="sldNum" sz="quarter" idx="5"/>
          </p:nvPr>
        </p:nvSpPr>
        <p:spPr/>
        <p:txBody>
          <a:bodyPr/>
          <a:lstStyle/>
          <a:p>
            <a:fld id="{D0DA06A6-5214-4E4D-9214-472166F5C61F}" type="slidenum">
              <a:rPr lang="en-US" smtClean="0"/>
              <a:t>24</a:t>
            </a:fld>
            <a:endParaRPr lang="en-US"/>
          </a:p>
        </p:txBody>
      </p:sp>
    </p:spTree>
    <p:extLst>
      <p:ext uri="{BB962C8B-B14F-4D97-AF65-F5344CB8AC3E}">
        <p14:creationId xmlns:p14="http://schemas.microsoft.com/office/powerpoint/2010/main" val="1315602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26D28B3-7F68-774A-85F5-4840703AE69A}" type="slidenum">
              <a:rPr lang="nb-NO" smtClean="0"/>
              <a:t>25</a:t>
            </a:fld>
            <a:endParaRPr lang="nb-NO"/>
          </a:p>
        </p:txBody>
      </p:sp>
    </p:spTree>
    <p:extLst>
      <p:ext uri="{BB962C8B-B14F-4D97-AF65-F5344CB8AC3E}">
        <p14:creationId xmlns:p14="http://schemas.microsoft.com/office/powerpoint/2010/main" val="10632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E26D28B3-7F68-774A-85F5-4840703AE69A}" type="slidenum">
              <a:rPr lang="nb-NO" smtClean="0"/>
              <a:t>27</a:t>
            </a:fld>
            <a:endParaRPr lang="nb-NO"/>
          </a:p>
        </p:txBody>
      </p:sp>
    </p:spTree>
    <p:extLst>
      <p:ext uri="{BB962C8B-B14F-4D97-AF65-F5344CB8AC3E}">
        <p14:creationId xmlns:p14="http://schemas.microsoft.com/office/powerpoint/2010/main" val="1176728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D0DA06A6-5214-4E4D-9214-472166F5C61F}" type="slidenum">
              <a:rPr lang="en-US" smtClean="0"/>
              <a:t>28</a:t>
            </a:fld>
            <a:endParaRPr lang="en-US"/>
          </a:p>
        </p:txBody>
      </p:sp>
    </p:spTree>
    <p:extLst>
      <p:ext uri="{BB962C8B-B14F-4D97-AF65-F5344CB8AC3E}">
        <p14:creationId xmlns:p14="http://schemas.microsoft.com/office/powerpoint/2010/main" val="1371995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D0DA06A6-5214-4E4D-9214-472166F5C61F}" type="slidenum">
              <a:rPr lang="en-US" smtClean="0"/>
              <a:t>29</a:t>
            </a:fld>
            <a:endParaRPr lang="en-US"/>
          </a:p>
        </p:txBody>
      </p:sp>
    </p:spTree>
    <p:extLst>
      <p:ext uri="{BB962C8B-B14F-4D97-AF65-F5344CB8AC3E}">
        <p14:creationId xmlns:p14="http://schemas.microsoft.com/office/powerpoint/2010/main" val="375875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dirty="0"/>
          </a:p>
        </p:txBody>
      </p:sp>
      <p:sp>
        <p:nvSpPr>
          <p:cNvPr id="4" name="Slide Number Placeholder 3"/>
          <p:cNvSpPr>
            <a:spLocks noGrp="1"/>
          </p:cNvSpPr>
          <p:nvPr>
            <p:ph type="sldNum" sz="quarter" idx="5"/>
          </p:nvPr>
        </p:nvSpPr>
        <p:spPr/>
        <p:txBody>
          <a:bodyPr/>
          <a:lstStyle/>
          <a:p>
            <a:fld id="{D0DA06A6-5214-4E4D-9214-472166F5C61F}" type="slidenum">
              <a:rPr lang="en-US" smtClean="0"/>
              <a:t>30</a:t>
            </a:fld>
            <a:endParaRPr lang="en-US"/>
          </a:p>
        </p:txBody>
      </p:sp>
    </p:spTree>
    <p:extLst>
      <p:ext uri="{BB962C8B-B14F-4D97-AF65-F5344CB8AC3E}">
        <p14:creationId xmlns:p14="http://schemas.microsoft.com/office/powerpoint/2010/main" val="458558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D0DA06A6-5214-4E4D-9214-472166F5C61F}" type="slidenum">
              <a:rPr lang="en-US" smtClean="0"/>
              <a:t>31</a:t>
            </a:fld>
            <a:endParaRPr lang="en-US"/>
          </a:p>
        </p:txBody>
      </p:sp>
    </p:spTree>
    <p:extLst>
      <p:ext uri="{BB962C8B-B14F-4D97-AF65-F5344CB8AC3E}">
        <p14:creationId xmlns:p14="http://schemas.microsoft.com/office/powerpoint/2010/main" val="1260814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658BA1B-5884-4469-868F-83A32512B562}" type="slidenum">
              <a:rPr lang="pl-PL" smtClean="0"/>
              <a:t>36</a:t>
            </a:fld>
            <a:endParaRPr lang="pl-PL" dirty="0"/>
          </a:p>
        </p:txBody>
      </p:sp>
    </p:spTree>
    <p:extLst>
      <p:ext uri="{BB962C8B-B14F-4D97-AF65-F5344CB8AC3E}">
        <p14:creationId xmlns:p14="http://schemas.microsoft.com/office/powerpoint/2010/main" val="36477386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hasCustomPrompt="1"/>
          </p:nvPr>
        </p:nvSpPr>
        <p:spPr>
          <a:xfrm>
            <a:off x="1979712" y="2333600"/>
            <a:ext cx="6630888" cy="519336"/>
          </a:xfrm>
        </p:spPr>
        <p:txBody>
          <a:bodyPr anchor="b"/>
          <a:lstStyle>
            <a:lvl1pPr>
              <a:defRPr sz="1600">
                <a:solidFill>
                  <a:schemeClr val="bg2"/>
                </a:solidFill>
              </a:defRPr>
            </a:lvl1p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3075" name="Rectangle 1027"/>
          <p:cNvSpPr>
            <a:spLocks noGrp="1" noChangeArrowheads="1"/>
          </p:cNvSpPr>
          <p:nvPr>
            <p:ph type="subTitle" sz="quarter" idx="1"/>
          </p:nvPr>
        </p:nvSpPr>
        <p:spPr>
          <a:xfrm>
            <a:off x="1295400" y="3476600"/>
            <a:ext cx="7315200" cy="1752600"/>
          </a:xfrm>
        </p:spPr>
        <p:txBody>
          <a:bodyPr/>
          <a:lstStyle>
            <a:lvl1pPr marL="0" indent="0">
              <a:buFontTx/>
              <a:buNone/>
              <a:defRPr sz="3000" b="1" i="0" baseline="0">
                <a:latin typeface="Arial"/>
                <a:cs typeface="Arial"/>
              </a:defRPr>
            </a:lvl1pPr>
          </a:lstStyle>
          <a:p>
            <a:r>
              <a:rPr lang="nb-NO"/>
              <a:t>Click to edit Master subtitle style</a:t>
            </a:r>
            <a:endParaRPr lang="en-US" dirty="0"/>
          </a:p>
        </p:txBody>
      </p:sp>
      <p:pic>
        <p:nvPicPr>
          <p:cNvPr id="4" name="Picture 3"/>
          <p:cNvPicPr>
            <a:picLocks noChangeAspect="1"/>
          </p:cNvPicPr>
          <p:nvPr userDrawn="1"/>
        </p:nvPicPr>
        <p:blipFill>
          <a:blip r:embed="rId3"/>
          <a:stretch>
            <a:fillRect/>
          </a:stretch>
        </p:blipFill>
        <p:spPr>
          <a:xfrm>
            <a:off x="1331640" y="2348880"/>
            <a:ext cx="595856" cy="40594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B3A29C21-4605-924F-A079-2D0340AA88B2}" type="slidenum">
              <a:rPr lang="nb-NO" smtClean="0"/>
              <a:t>‹#›</a:t>
            </a:fld>
            <a:endParaRPr lang="nb-N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7" name="Slide Number Placeholder 8"/>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a:t>Click to edit Master title style</a:t>
            </a:r>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4509334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mplate Gu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userDrawn="1"/>
        </p:nvSpPr>
        <p:spPr>
          <a:xfrm>
            <a:off x="74733" y="6623136"/>
            <a:ext cx="1774550" cy="146860"/>
          </a:xfrm>
          <a:prstGeom prst="rect">
            <a:avLst/>
          </a:prstGeom>
          <a:noFill/>
          <a:ln>
            <a:noFill/>
          </a:ln>
        </p:spPr>
        <p:txBody>
          <a:bodyPr wrap="none" lIns="27000" tIns="27000" rIns="27000" bIns="27000" rtlCol="0">
            <a:spAutoFit/>
          </a:bodyPr>
          <a:lstStyle/>
          <a:p>
            <a:pPr defTabSz="514350"/>
            <a:r>
              <a:rPr lang="en-US" altLang="ko-KR" sz="600" dirty="0">
                <a:solidFill>
                  <a:srgbClr val="999999"/>
                </a:solidFill>
                <a:latin typeface="Arial" panose="020B0604020202020204" pitchFamily="34" charset="0"/>
                <a:cs typeface="Arial" panose="020B0604020202020204" pitchFamily="34" charset="0"/>
              </a:rPr>
              <a:t>ⓒ 2017. Samsung Electronics. All rights reserved.</a:t>
            </a:r>
            <a:endParaRPr lang="ko-KR" altLang="en-US" sz="600" dirty="0">
              <a:solidFill>
                <a:srgbClr val="999999"/>
              </a:solidFill>
              <a:latin typeface="Arial" panose="020B0604020202020204" pitchFamily="34" charset="0"/>
              <a:cs typeface="Arial" panose="020B0604020202020204" pitchFamily="34" charset="0"/>
            </a:endParaRPr>
          </a:p>
        </p:txBody>
      </p:sp>
      <p:sp>
        <p:nvSpPr>
          <p:cNvPr id="10" name="텍스트 개체 틀 2"/>
          <p:cNvSpPr>
            <a:spLocks noGrp="1"/>
          </p:cNvSpPr>
          <p:nvPr>
            <p:ph type="body" sz="quarter" idx="10" hasCustomPrompt="1"/>
          </p:nvPr>
        </p:nvSpPr>
        <p:spPr>
          <a:xfrm>
            <a:off x="230760" y="319395"/>
            <a:ext cx="8085137" cy="537411"/>
          </a:xfrm>
          <a:prstGeom prst="rect">
            <a:avLst/>
          </a:prstGeom>
        </p:spPr>
        <p:txBody>
          <a:bodyPr anchor="ctr">
            <a:normAutofit/>
          </a:bodyPr>
          <a:lstStyle>
            <a:lvl1pPr marL="0" indent="0" algn="l" defTabSz="514350" rtl="0" eaLnBrk="1" latinLnBrk="1" hangingPunct="1">
              <a:lnSpc>
                <a:spcPct val="90000"/>
              </a:lnSpc>
              <a:spcBef>
                <a:spcPts val="563"/>
              </a:spcBef>
              <a:buFont typeface="Arial" panose="020B0604020202020204" pitchFamily="34" charset="0"/>
              <a:buNone/>
              <a:defRPr lang="ko-KR" altLang="en-US" sz="2400" b="1" kern="1200" dirty="0">
                <a:solidFill>
                  <a:schemeClr val="bg1"/>
                </a:solidFill>
                <a:latin typeface="Arial" panose="020B0604020202020204" pitchFamily="34" charset="0"/>
                <a:ea typeface="+mn-ea"/>
                <a:cs typeface="Arial" panose="020B0604020202020204" pitchFamily="34" charset="0"/>
              </a:defRPr>
            </a:lvl1pPr>
          </a:lstStyle>
          <a:p>
            <a:r>
              <a:rPr lang="en-US" altLang="ko-KR" dirty="0"/>
              <a:t>Insert your main title</a:t>
            </a:r>
            <a:endParaRPr lang="ko-KR" altLang="en-US" dirty="0"/>
          </a:p>
        </p:txBody>
      </p:sp>
      <p:sp>
        <p:nvSpPr>
          <p:cNvPr id="11" name="텍스트 개체 틀 14"/>
          <p:cNvSpPr>
            <a:spLocks noGrp="1"/>
          </p:cNvSpPr>
          <p:nvPr>
            <p:ph type="body" sz="quarter" idx="14" hasCustomPrompt="1"/>
          </p:nvPr>
        </p:nvSpPr>
        <p:spPr>
          <a:xfrm>
            <a:off x="140400" y="908720"/>
            <a:ext cx="8863200" cy="5544616"/>
          </a:xfrm>
          <a:prstGeom prst="rect">
            <a:avLst/>
          </a:prstGeom>
        </p:spPr>
        <p:txBody>
          <a:bodyPr lIns="72000" tIns="72000" rIns="36000" bIns="0">
            <a:normAutofit/>
          </a:bodyPr>
          <a:lstStyle>
            <a:lvl1pPr marL="203597" indent="-203597">
              <a:spcBef>
                <a:spcPts val="750"/>
              </a:spcBef>
              <a:buSzPct val="130000"/>
              <a:buFontTx/>
              <a:buBlip>
                <a:blip r:embed="rId3"/>
              </a:buBlip>
              <a:defRPr lang="ko-KR" altLang="en-US" sz="1800" b="1"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1pPr>
            <a:lvl2pPr marL="406004" indent="-139304">
              <a:spcBef>
                <a:spcPts val="600"/>
              </a:spcBef>
              <a:buFont typeface="Calibri" panose="020F0502020204030204" pitchFamily="34" charset="0"/>
              <a:buChar char="–"/>
              <a:defRPr lang="ko-KR" altLang="en-US" sz="1500" b="0"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2pPr>
            <a:lvl3pPr marL="536972" indent="-111919">
              <a:lnSpc>
                <a:spcPct val="112000"/>
              </a:lnSpc>
              <a:spcBef>
                <a:spcPts val="375"/>
              </a:spcBef>
              <a:buFont typeface="Arial" panose="020B0604020202020204" pitchFamily="34" charset="0"/>
              <a:buChar char="•"/>
              <a:defRPr lang="ko-KR" altLang="en-US" sz="1350" b="0"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3pPr>
            <a:lvl4pPr marL="270272" indent="-135731">
              <a:spcBef>
                <a:spcPts val="375"/>
              </a:spcBef>
              <a:buFont typeface="+mj-ea"/>
              <a:buAutoNum type="circleNumDbPlain"/>
              <a:defRPr lang="ko-KR" altLang="en-US" sz="900" b="0" kern="1200" spc="-23" baseline="0" dirty="0" smtClean="0">
                <a:ln>
                  <a:solidFill>
                    <a:schemeClr val="accent1">
                      <a:alpha val="0"/>
                    </a:schemeClr>
                  </a:solidFill>
                </a:ln>
                <a:solidFill>
                  <a:schemeClr val="tx1">
                    <a:lumMod val="75000"/>
                    <a:lumOff val="25000"/>
                  </a:schemeClr>
                </a:solidFill>
                <a:latin typeface="Calibri" panose="020F0502020204030204" pitchFamily="34" charset="0"/>
                <a:ea typeface="맑은 고딕" pitchFamily="50" charset="-127"/>
                <a:cs typeface="Calibri" pitchFamily="34" charset="0"/>
              </a:defRPr>
            </a:lvl4pPr>
            <a:lvl5pPr marL="336947" indent="-64294">
              <a:spcBef>
                <a:spcPts val="225"/>
              </a:spcBef>
              <a:buFont typeface="Calibri" panose="020F0502020204030204" pitchFamily="34" charset="0"/>
              <a:buChar char="◦"/>
              <a:defRPr lang="ko-KR" altLang="en-US" sz="750" b="0" kern="1200" spc="-23" baseline="0" dirty="0" smtClean="0">
                <a:ln>
                  <a:solidFill>
                    <a:schemeClr val="accent1">
                      <a:alpha val="0"/>
                    </a:schemeClr>
                  </a:solidFill>
                </a:ln>
                <a:solidFill>
                  <a:schemeClr val="tx1">
                    <a:lumMod val="75000"/>
                    <a:lumOff val="25000"/>
                  </a:schemeClr>
                </a:solidFill>
                <a:latin typeface="Calibri" panose="020F0502020204030204" pitchFamily="34" charset="0"/>
                <a:ea typeface="맑은 고딕" pitchFamily="50" charset="-127"/>
                <a:cs typeface="Calibri" pitchFamily="34" charset="0"/>
              </a:defRPr>
            </a:lvl5pPr>
          </a:lstStyle>
          <a:p>
            <a:pPr lvl="0"/>
            <a:r>
              <a:rPr lang="en-US" altLang="ko-KR" dirty="0" err="1"/>
              <a:t>Asdf</a:t>
            </a:r>
            <a:endParaRPr lang="en-US" altLang="ko-KR" dirty="0"/>
          </a:p>
          <a:p>
            <a:pPr lvl="1"/>
            <a:r>
              <a:rPr lang="en-US" altLang="ko-KR" dirty="0" err="1"/>
              <a:t>Asdf</a:t>
            </a:r>
            <a:endParaRPr lang="en-US" altLang="ko-KR" dirty="0"/>
          </a:p>
          <a:p>
            <a:pPr lvl="2"/>
            <a:r>
              <a:rPr lang="en-US" altLang="ko-KR" dirty="0" err="1"/>
              <a:t>asd</a:t>
            </a:r>
            <a:endParaRPr lang="ko-KR" altLang="en-US" dirty="0"/>
          </a:p>
        </p:txBody>
      </p:sp>
      <p:sp>
        <p:nvSpPr>
          <p:cNvPr id="12" name="슬라이드 번호 개체 틀 5"/>
          <p:cNvSpPr>
            <a:spLocks noGrp="1"/>
          </p:cNvSpPr>
          <p:nvPr>
            <p:ph type="sldNum" sz="quarter" idx="12"/>
          </p:nvPr>
        </p:nvSpPr>
        <p:spPr>
          <a:xfrm>
            <a:off x="4305300" y="6598189"/>
            <a:ext cx="533400" cy="233603"/>
          </a:xfrm>
          <a:prstGeom prst="rect">
            <a:avLst/>
          </a:prstGeom>
        </p:spPr>
        <p:txBody>
          <a:bodyPr/>
          <a:lstStyle>
            <a:lvl1pPr algn="r">
              <a:defRPr sz="675">
                <a:solidFill>
                  <a:srgbClr val="666666"/>
                </a:solidFill>
                <a:latin typeface="Arial" panose="020B0604020202020204" pitchFamily="34" charset="0"/>
                <a:ea typeface="+mn-ea"/>
                <a:cs typeface="Arial" panose="020B0604020202020204" pitchFamily="34" charset="0"/>
              </a:defRPr>
            </a:lvl1pPr>
          </a:lstStyle>
          <a:p>
            <a:pPr defTabSz="514350"/>
            <a:fld id="{41CB6D96-E065-46D7-BFC0-473F3D5B23B3}" type="slidenum">
              <a:rPr lang="ko-KR" altLang="en-US" smtClean="0"/>
              <a:pPr defTabSz="514350"/>
              <a:t>‹#›</a:t>
            </a:fld>
            <a:r>
              <a:rPr lang="en-US" altLang="ko-KR"/>
              <a:t>/13</a:t>
            </a:r>
            <a:endParaRPr lang="ko-KR" altLang="en-US" dirty="0"/>
          </a:p>
        </p:txBody>
      </p:sp>
    </p:spTree>
    <p:extLst>
      <p:ext uri="{BB962C8B-B14F-4D97-AF65-F5344CB8AC3E}">
        <p14:creationId xmlns:p14="http://schemas.microsoft.com/office/powerpoint/2010/main" val="2181091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제목 슬라이드">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텍스트 개체 틀 2"/>
          <p:cNvSpPr>
            <a:spLocks noGrp="1"/>
          </p:cNvSpPr>
          <p:nvPr>
            <p:ph type="body" sz="quarter" idx="10" hasCustomPrompt="1"/>
          </p:nvPr>
        </p:nvSpPr>
        <p:spPr>
          <a:xfrm>
            <a:off x="230758" y="356436"/>
            <a:ext cx="8085137" cy="537411"/>
          </a:xfrm>
          <a:prstGeom prst="rect">
            <a:avLst/>
          </a:prstGeom>
        </p:spPr>
        <p:txBody>
          <a:bodyPr anchor="ctr"/>
          <a:lstStyle>
            <a:lvl1pPr marL="0" indent="0">
              <a:buFont typeface="Arial" panose="020B0604020202020204" pitchFamily="34" charset="0"/>
              <a:buNone/>
              <a:defRPr sz="2500" b="1">
                <a:solidFill>
                  <a:schemeClr val="bg1"/>
                </a:solidFill>
                <a:latin typeface="Arial" panose="020B0604020202020204" pitchFamily="34" charset="0"/>
                <a:cs typeface="Arial" panose="020B0604020202020204" pitchFamily="34" charset="0"/>
              </a:defRPr>
            </a:lvl1pPr>
          </a:lstStyle>
          <a:p>
            <a:r>
              <a:rPr lang="en-US" altLang="ko-KR" dirty="0"/>
              <a:t>Insert your main title</a:t>
            </a:r>
            <a:endParaRPr lang="ko-KR" altLang="en-US" dirty="0"/>
          </a:p>
        </p:txBody>
      </p:sp>
      <p:sp>
        <p:nvSpPr>
          <p:cNvPr id="6" name="슬라이드 번호 개체 틀 5"/>
          <p:cNvSpPr>
            <a:spLocks noGrp="1"/>
          </p:cNvSpPr>
          <p:nvPr>
            <p:ph type="sldNum" sz="quarter" idx="12"/>
          </p:nvPr>
        </p:nvSpPr>
        <p:spPr>
          <a:xfrm>
            <a:off x="4305300" y="6542772"/>
            <a:ext cx="533400" cy="233603"/>
          </a:xfrm>
          <a:prstGeom prst="rect">
            <a:avLst/>
          </a:prstGeom>
        </p:spPr>
        <p:txBody>
          <a:bodyPr/>
          <a:lstStyle>
            <a:lvl1pPr algn="ctr">
              <a:defRPr sz="900">
                <a:solidFill>
                  <a:srgbClr val="666666"/>
                </a:solidFill>
                <a:latin typeface="Arial" panose="020B0604020202020204" pitchFamily="34" charset="0"/>
                <a:ea typeface="+mn-ea"/>
                <a:cs typeface="Arial" panose="020B0604020202020204" pitchFamily="34" charset="0"/>
              </a:defRPr>
            </a:lvl1pPr>
          </a:lstStyle>
          <a:p>
            <a:fld id="{41CB6D96-E065-46D7-BFC0-473F3D5B23B3}" type="slidenum">
              <a:rPr lang="ko-KR" altLang="en-US" smtClean="0"/>
              <a:pPr/>
              <a:t>‹#›</a:t>
            </a:fld>
            <a:endParaRPr lang="ko-KR" altLang="en-US" dirty="0"/>
          </a:p>
        </p:txBody>
      </p:sp>
      <p:pic>
        <p:nvPicPr>
          <p:cNvPr id="9" name="그림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9957" y="548004"/>
            <a:ext cx="856490" cy="174752"/>
          </a:xfrm>
          <a:prstGeom prst="rect">
            <a:avLst/>
          </a:prstGeom>
        </p:spPr>
      </p:pic>
    </p:spTree>
    <p:extLst>
      <p:ext uri="{BB962C8B-B14F-4D97-AF65-F5344CB8AC3E}">
        <p14:creationId xmlns:p14="http://schemas.microsoft.com/office/powerpoint/2010/main" val="1981024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467544" y="692696"/>
            <a:ext cx="821925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Click to edit Master title style</a:t>
            </a:r>
            <a:endParaRPr lang="en-US" dirty="0"/>
          </a:p>
        </p:txBody>
      </p:sp>
      <p:sp>
        <p:nvSpPr>
          <p:cNvPr id="1027" name="Rectangle 8"/>
          <p:cNvSpPr>
            <a:spLocks noGrp="1" noChangeArrowheads="1"/>
          </p:cNvSpPr>
          <p:nvPr>
            <p:ph type="body" idx="1"/>
          </p:nvPr>
        </p:nvSpPr>
        <p:spPr bwMode="auto">
          <a:xfrm>
            <a:off x="467544" y="1981200"/>
            <a:ext cx="8219256"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CCED1529-5045-C64B-893E-FADEF82FC3DB}" type="datetime1">
              <a:rPr lang="nb-NO"/>
              <a:pPr>
                <a:defRPr/>
              </a:pPr>
              <a:t>07.11.2023</a:t>
            </a:fld>
            <a:endParaRPr lang="nb-NO" dirty="0"/>
          </a:p>
        </p:txBody>
      </p:sp>
      <p:pic>
        <p:nvPicPr>
          <p:cNvPr id="13" name="Picture 12" descr="UiO_MN_A_ENG.png"/>
          <p:cNvPicPr>
            <a:picLocks noChangeAspect="1"/>
          </p:cNvPicPr>
          <p:nvPr/>
        </p:nvPicPr>
        <p:blipFill>
          <a:blip r:embed="rId16"/>
          <a:stretch>
            <a:fillRect/>
          </a:stretch>
        </p:blipFill>
        <p:spPr>
          <a:xfrm>
            <a:off x="296041" y="228600"/>
            <a:ext cx="5114159" cy="393496"/>
          </a:xfrm>
          <a:prstGeom prst="rect">
            <a:avLst/>
          </a:prstGeom>
        </p:spPr>
      </p:pic>
      <p:pic>
        <p:nvPicPr>
          <p:cNvPr id="11" name="Picture 10"/>
          <p:cNvPicPr>
            <a:picLocks noChangeAspect="1"/>
          </p:cNvPicPr>
          <p:nvPr/>
        </p:nvPicPr>
        <p:blipFill>
          <a:blip r:embed="rId17"/>
          <a:stretch>
            <a:fillRect/>
          </a:stretch>
        </p:blipFill>
        <p:spPr>
          <a:xfrm>
            <a:off x="8316416" y="188640"/>
            <a:ext cx="595856" cy="405942"/>
          </a:xfrm>
          <a:prstGeom prst="rect">
            <a:avLst/>
          </a:prstGeom>
        </p:spPr>
      </p:pic>
      <p:sp>
        <p:nvSpPr>
          <p:cNvPr id="2" name="Rectangle 1"/>
          <p:cNvSpPr/>
          <p:nvPr userDrawn="1"/>
        </p:nvSpPr>
        <p:spPr>
          <a:xfrm>
            <a:off x="8731478" y="6536377"/>
            <a:ext cx="377026" cy="276999"/>
          </a:xfrm>
          <a:prstGeom prst="rect">
            <a:avLst/>
          </a:prstGeom>
        </p:spPr>
        <p:txBody>
          <a:bodyPr wrap="none">
            <a:spAutoFit/>
          </a:bodyPr>
          <a:lstStyle/>
          <a:p>
            <a:pPr>
              <a:defRPr/>
            </a:pPr>
            <a:fld id="{CDA37B57-12BB-EE40-B12F-0758C29EA9A3}" type="slidenum">
              <a:rPr lang="nb-NO" sz="1200" smtClean="0"/>
              <a:pPr>
                <a:defRPr/>
              </a:pPr>
              <a:t>‹#›</a:t>
            </a:fld>
            <a:endParaRPr lang="nb-NO" sz="1200" dirty="0"/>
          </a:p>
        </p:txBody>
      </p:sp>
    </p:spTree>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 id="2147484062" r:id="rId12"/>
    <p:sldLayoutId id="2147484063" r:id="rId13"/>
    <p:sldLayoutId id="2147484064" r:id="rId14"/>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nul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nul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thethingsnetwork.org/" TargetMode="Externa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p:txBody>
          <a:body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5" name="Subtitle 4"/>
          <p:cNvSpPr>
            <a:spLocks noGrp="1"/>
          </p:cNvSpPr>
          <p:nvPr>
            <p:ph type="subTitle" sz="quarter" idx="1"/>
          </p:nvPr>
        </p:nvSpPr>
        <p:spPr>
          <a:xfrm>
            <a:off x="1295400" y="3140968"/>
            <a:ext cx="7315200" cy="1752600"/>
          </a:xfrm>
        </p:spPr>
        <p:txBody>
          <a:bodyPr/>
          <a:lstStyle/>
          <a:p>
            <a:r>
              <a:rPr lang="en-US" dirty="0"/>
              <a:t>IN3230/4230</a:t>
            </a:r>
          </a:p>
          <a:p>
            <a:r>
              <a:rPr lang="en-US" dirty="0"/>
              <a:t>Wireless Communications - III</a:t>
            </a:r>
          </a:p>
        </p:txBody>
      </p:sp>
      <p:sp>
        <p:nvSpPr>
          <p:cNvPr id="2" name="Rectangle 1"/>
          <p:cNvSpPr/>
          <p:nvPr/>
        </p:nvSpPr>
        <p:spPr>
          <a:xfrm>
            <a:off x="3563888" y="5445224"/>
            <a:ext cx="5400600" cy="707886"/>
          </a:xfrm>
          <a:prstGeom prst="rect">
            <a:avLst/>
          </a:prstGeom>
        </p:spPr>
        <p:txBody>
          <a:bodyPr wrap="square">
            <a:spAutoFit/>
          </a:bodyPr>
          <a:lstStyle/>
          <a:p>
            <a:pPr algn="r"/>
            <a:r>
              <a:rPr lang="en-US" dirty="0" err="1"/>
              <a:t>Özgü</a:t>
            </a:r>
            <a:r>
              <a:rPr lang="en-US" dirty="0"/>
              <a:t> Alay</a:t>
            </a:r>
          </a:p>
          <a:p>
            <a:pPr algn="r"/>
            <a:r>
              <a:rPr lang="en-US" dirty="0" err="1"/>
              <a:t>ozgua@ifi.uio.no</a:t>
            </a:r>
            <a:r>
              <a:rPr lang="en-US" dirty="0"/>
              <a:t> </a:t>
            </a:r>
          </a:p>
        </p:txBody>
      </p:sp>
    </p:spTree>
    <p:extLst>
      <p:ext uri="{BB962C8B-B14F-4D97-AF65-F5344CB8AC3E}">
        <p14:creationId xmlns:p14="http://schemas.microsoft.com/office/powerpoint/2010/main" val="620114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t>Mobile Broadband Networks</a:t>
            </a:r>
          </a:p>
          <a:p>
            <a:pPr lvl="1"/>
            <a:r>
              <a:rPr lang="en-US" dirty="0"/>
              <a:t>Performance</a:t>
            </a:r>
          </a:p>
          <a:p>
            <a:pPr lvl="1"/>
            <a:r>
              <a:rPr lang="en-US" dirty="0">
                <a:solidFill>
                  <a:schemeClr val="tx1">
                    <a:lumMod val="50000"/>
                    <a:lumOff val="50000"/>
                  </a:schemeClr>
                </a:solidFill>
              </a:rPr>
              <a:t>International Roaming</a:t>
            </a:r>
            <a:endParaRPr lang="en-US" dirty="0"/>
          </a:p>
          <a:p>
            <a:pPr lvl="1"/>
            <a:r>
              <a:rPr lang="en-US" dirty="0">
                <a:solidFill>
                  <a:schemeClr val="bg2"/>
                </a:solidFill>
              </a:rPr>
              <a:t>Operations</a:t>
            </a:r>
          </a:p>
          <a:p>
            <a:r>
              <a:rPr lang="en-US" dirty="0">
                <a:solidFill>
                  <a:schemeClr val="bg2"/>
                </a:solidFill>
              </a:rPr>
              <a:t>Massive IoT</a:t>
            </a:r>
          </a:p>
          <a:p>
            <a:pPr lvl="1"/>
            <a:r>
              <a:rPr lang="en-US" dirty="0">
                <a:solidFill>
                  <a:schemeClr val="bg2"/>
                </a:solidFill>
              </a:rPr>
              <a:t>NB-IoT</a:t>
            </a:r>
          </a:p>
          <a:p>
            <a:pPr lvl="1"/>
            <a:r>
              <a:rPr lang="en-US" dirty="0">
                <a:solidFill>
                  <a:schemeClr val="bg2"/>
                </a:solidFill>
              </a:rPr>
              <a:t>LORAWAN</a:t>
            </a:r>
          </a:p>
          <a:p>
            <a:r>
              <a:rPr lang="en-US" dirty="0">
                <a:solidFill>
                  <a:schemeClr val="bg2"/>
                </a:solidFill>
              </a:rPr>
              <a:t>Paving the future</a:t>
            </a:r>
          </a:p>
          <a:p>
            <a:pPr lvl="1"/>
            <a:r>
              <a:rPr lang="en-US" dirty="0">
                <a:solidFill>
                  <a:schemeClr val="bg2"/>
                </a:solidFill>
              </a:rPr>
              <a:t>5G and Beyond</a:t>
            </a:r>
          </a:p>
        </p:txBody>
      </p:sp>
    </p:spTree>
    <p:extLst>
      <p:ext uri="{BB962C8B-B14F-4D97-AF65-F5344CB8AC3E}">
        <p14:creationId xmlns:p14="http://schemas.microsoft.com/office/powerpoint/2010/main" val="125713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924F7-7C09-D145-B1FE-B0584E2DE301}"/>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MONROE – Mobile Broadband Measurement Platform</a:t>
            </a:r>
          </a:p>
        </p:txBody>
      </p:sp>
      <p:sp>
        <p:nvSpPr>
          <p:cNvPr id="4" name="Content Placeholder 3">
            <a:extLst>
              <a:ext uri="{FF2B5EF4-FFF2-40B4-BE49-F238E27FC236}">
                <a16:creationId xmlns:a16="http://schemas.microsoft.com/office/drawing/2014/main" id="{22D81B19-FC67-6442-8CFD-06429AD16673}"/>
              </a:ext>
            </a:extLst>
          </p:cNvPr>
          <p:cNvSpPr>
            <a:spLocks noGrp="1"/>
          </p:cNvSpPr>
          <p:nvPr>
            <p:ph sz="half" idx="1"/>
          </p:nvPr>
        </p:nvSpPr>
        <p:spPr>
          <a:xfrm>
            <a:off x="530677" y="2226469"/>
            <a:ext cx="4474509" cy="663393"/>
          </a:xfrm>
        </p:spPr>
        <p:txBody>
          <a:bodyPr>
            <a:normAutofit fontScale="70000" lnSpcReduction="20000"/>
          </a:bodyPr>
          <a:lstStyle/>
          <a:p>
            <a:r>
              <a:rPr lang="en-US" dirty="0"/>
              <a:t>Coverage in 4 European Countries (</a:t>
            </a:r>
            <a:r>
              <a:rPr lang="en-US" dirty="0">
                <a:solidFill>
                  <a:srgbClr val="00B050"/>
                </a:solidFill>
              </a:rPr>
              <a:t>Norway, Sweden, Spain, Italy</a:t>
            </a:r>
            <a:r>
              <a:rPr lang="en-US" dirty="0"/>
              <a:t>)</a:t>
            </a:r>
          </a:p>
          <a:p>
            <a:endParaRPr lang="sv-SE" dirty="0"/>
          </a:p>
          <a:p>
            <a:endParaRPr lang="en-US" dirty="0">
              <a:latin typeface="Arial" panose="020B0604020202020204" pitchFamily="34" charset="0"/>
              <a:cs typeface="Arial" panose="020B0604020202020204" pitchFamily="34" charset="0"/>
            </a:endParaRPr>
          </a:p>
        </p:txBody>
      </p:sp>
      <p:pic>
        <p:nvPicPr>
          <p:cNvPr id="7" name="Content Placeholder 6">
            <a:extLst>
              <a:ext uri="{FF2B5EF4-FFF2-40B4-BE49-F238E27FC236}">
                <a16:creationId xmlns:a16="http://schemas.microsoft.com/office/drawing/2014/main" id="{7E6E3269-BD2B-8441-BB8F-3EF32557EAD5}"/>
              </a:ext>
            </a:extLst>
          </p:cNvPr>
          <p:cNvPicPr>
            <a:picLocks noGrp="1" noChangeAspect="1"/>
          </p:cNvPicPr>
          <p:nvPr>
            <p:ph sz="half" idx="2"/>
          </p:nvPr>
        </p:nvPicPr>
        <p:blipFill>
          <a:blip r:embed="rId2"/>
          <a:stretch>
            <a:fillRect/>
          </a:stretch>
        </p:blipFill>
        <p:spPr>
          <a:xfrm>
            <a:off x="5312770" y="1234686"/>
            <a:ext cx="3422740" cy="5121664"/>
          </a:xfrm>
        </p:spPr>
      </p:pic>
      <p:sp>
        <p:nvSpPr>
          <p:cNvPr id="8" name="Content Placeholder 3">
            <a:extLst>
              <a:ext uri="{FF2B5EF4-FFF2-40B4-BE49-F238E27FC236}">
                <a16:creationId xmlns:a16="http://schemas.microsoft.com/office/drawing/2014/main" id="{98FB838C-9B18-2446-9BA1-443B11E1E36C}"/>
              </a:ext>
            </a:extLst>
          </p:cNvPr>
          <p:cNvSpPr txBox="1">
            <a:spLocks/>
          </p:cNvSpPr>
          <p:nvPr/>
        </p:nvSpPr>
        <p:spPr>
          <a:xfrm>
            <a:off x="522536" y="4102830"/>
            <a:ext cx="4474509" cy="1288457"/>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000" dirty="0"/>
              <a:t>Under </a:t>
            </a:r>
            <a:r>
              <a:rPr lang="sv-SE" sz="2000" dirty="0" err="1">
                <a:solidFill>
                  <a:srgbClr val="00B050"/>
                </a:solidFill>
              </a:rPr>
              <a:t>mobility</a:t>
            </a:r>
            <a:r>
              <a:rPr lang="sv-SE" sz="2000" dirty="0">
                <a:solidFill>
                  <a:srgbClr val="00B050"/>
                </a:solidFill>
              </a:rPr>
              <a:t> </a:t>
            </a:r>
            <a:r>
              <a:rPr lang="sv-SE" sz="2000" dirty="0"/>
              <a:t>(</a:t>
            </a:r>
            <a:r>
              <a:rPr lang="sv-SE" sz="2000" dirty="0" err="1"/>
              <a:t>e.g</a:t>
            </a:r>
            <a:r>
              <a:rPr lang="sv-SE" sz="2000" dirty="0"/>
              <a:t>., on-board </a:t>
            </a:r>
            <a:r>
              <a:rPr lang="sv-SE" sz="2000" dirty="0" err="1"/>
              <a:t>of</a:t>
            </a:r>
            <a:r>
              <a:rPr lang="sv-SE" sz="2000" dirty="0"/>
              <a:t> </a:t>
            </a:r>
            <a:r>
              <a:rPr lang="sv-SE" sz="2000" dirty="0" err="1"/>
              <a:t>trains</a:t>
            </a:r>
            <a:r>
              <a:rPr lang="sv-SE" sz="2000" dirty="0"/>
              <a:t> or buses) or in </a:t>
            </a:r>
            <a:r>
              <a:rPr lang="sv-SE" sz="2000" dirty="0" err="1">
                <a:solidFill>
                  <a:srgbClr val="00B050"/>
                </a:solidFill>
              </a:rPr>
              <a:t>stationary</a:t>
            </a:r>
            <a:r>
              <a:rPr lang="sv-SE" sz="2000" dirty="0">
                <a:solidFill>
                  <a:srgbClr val="00B050"/>
                </a:solidFill>
              </a:rPr>
              <a:t> </a:t>
            </a:r>
            <a:r>
              <a:rPr lang="sv-SE" sz="2000" dirty="0"/>
              <a:t>scenarios (</a:t>
            </a:r>
            <a:r>
              <a:rPr lang="sv-SE" sz="2000" dirty="0" err="1"/>
              <a:t>e.g</a:t>
            </a:r>
            <a:r>
              <a:rPr lang="sv-SE" sz="2000" dirty="0"/>
              <a:t>., in </a:t>
            </a:r>
            <a:r>
              <a:rPr lang="sv-SE" sz="2000" dirty="0" err="1"/>
              <a:t>laboratories</a:t>
            </a:r>
            <a:r>
              <a:rPr lang="sv-SE" sz="2000" dirty="0"/>
              <a:t>, or </a:t>
            </a:r>
            <a:r>
              <a:rPr lang="sv-SE" sz="2000" dirty="0" err="1"/>
              <a:t>hosted</a:t>
            </a:r>
            <a:r>
              <a:rPr lang="sv-SE" sz="2000" dirty="0"/>
              <a:t> by </a:t>
            </a:r>
            <a:r>
              <a:rPr lang="sv-SE" sz="2000" dirty="0" err="1"/>
              <a:t>volunteers</a:t>
            </a:r>
            <a:r>
              <a:rPr lang="sv-SE" sz="2000" dirty="0"/>
              <a:t> in </a:t>
            </a:r>
            <a:r>
              <a:rPr lang="sv-SE" sz="2000" dirty="0" err="1"/>
              <a:t>homes</a:t>
            </a:r>
            <a:r>
              <a:rPr lang="sv-SE" sz="2000" dirty="0"/>
              <a:t>). </a:t>
            </a:r>
          </a:p>
          <a:p>
            <a:endParaRPr lang="sv-SE" sz="2000" dirty="0"/>
          </a:p>
          <a:p>
            <a:endParaRPr lang="en-US" sz="2000" dirty="0">
              <a:latin typeface="Arial" panose="020B0604020202020204" pitchFamily="34" charset="0"/>
              <a:cs typeface="Arial" panose="020B0604020202020204" pitchFamily="34" charset="0"/>
            </a:endParaRPr>
          </a:p>
        </p:txBody>
      </p:sp>
      <p:sp>
        <p:nvSpPr>
          <p:cNvPr id="9" name="Content Placeholder 3">
            <a:extLst>
              <a:ext uri="{FF2B5EF4-FFF2-40B4-BE49-F238E27FC236}">
                <a16:creationId xmlns:a16="http://schemas.microsoft.com/office/drawing/2014/main" id="{05858B55-26FD-BE49-AF33-8B2BF0BEAA5D}"/>
              </a:ext>
            </a:extLst>
          </p:cNvPr>
          <p:cNvSpPr txBox="1">
            <a:spLocks/>
          </p:cNvSpPr>
          <p:nvPr/>
        </p:nvSpPr>
        <p:spPr>
          <a:xfrm>
            <a:off x="550556" y="2969678"/>
            <a:ext cx="4474509" cy="1288471"/>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000" dirty="0"/>
              <a:t>A set </a:t>
            </a:r>
            <a:r>
              <a:rPr lang="sv-SE" sz="2000" dirty="0" err="1"/>
              <a:t>of</a:t>
            </a:r>
            <a:r>
              <a:rPr lang="sv-SE" sz="2000" dirty="0"/>
              <a:t> 100 </a:t>
            </a:r>
            <a:r>
              <a:rPr lang="sv-SE" sz="2000" dirty="0" err="1"/>
              <a:t>nodes</a:t>
            </a:r>
            <a:r>
              <a:rPr lang="sv-SE" sz="2000" dirty="0"/>
              <a:t> </a:t>
            </a:r>
            <a:r>
              <a:rPr lang="sv-SE" sz="2000" dirty="0" err="1"/>
              <a:t>equipped</a:t>
            </a:r>
            <a:r>
              <a:rPr lang="sv-SE" sz="2000" dirty="0"/>
              <a:t> </a:t>
            </a:r>
            <a:r>
              <a:rPr lang="sv-SE" sz="2000" dirty="0" err="1"/>
              <a:t>with</a:t>
            </a:r>
            <a:r>
              <a:rPr lang="sv-SE" sz="2000" dirty="0"/>
              <a:t> Ethernet, </a:t>
            </a:r>
            <a:r>
              <a:rPr lang="sv-SE" sz="2000" dirty="0" err="1"/>
              <a:t>WiFi</a:t>
            </a:r>
            <a:r>
              <a:rPr lang="sv-SE" sz="2000" dirty="0"/>
              <a:t> and 3G/4G interfaces </a:t>
            </a:r>
            <a:r>
              <a:rPr lang="sv-SE" sz="2000" dirty="0" err="1"/>
              <a:t>with</a:t>
            </a:r>
            <a:r>
              <a:rPr lang="sv-SE" sz="2000" dirty="0"/>
              <a:t> </a:t>
            </a:r>
            <a:r>
              <a:rPr lang="sv-SE" sz="2000" dirty="0" err="1"/>
              <a:t>commercial</a:t>
            </a:r>
            <a:r>
              <a:rPr lang="sv-SE" sz="2000" dirty="0"/>
              <a:t> MBB </a:t>
            </a:r>
            <a:r>
              <a:rPr lang="sv-SE" sz="2000" dirty="0" err="1"/>
              <a:t>subscriptions</a:t>
            </a:r>
            <a:r>
              <a:rPr lang="sv-SE" sz="2000" dirty="0"/>
              <a:t>. </a:t>
            </a:r>
          </a:p>
          <a:p>
            <a:endParaRPr lang="sv-SE" sz="2000" dirty="0"/>
          </a:p>
          <a:p>
            <a:endParaRPr lang="en-US" sz="20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E34F1B22-161B-7B4B-BD54-52D883A76DE0}"/>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sv-S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198203-E814-4240-BC42-C0B2240045A7}" type="slidenum">
              <a:rPr lang="sv-SE" smtClean="0"/>
              <a:pPr/>
              <a:t>3</a:t>
            </a:fld>
            <a:endParaRPr lang="sv-SE" dirty="0"/>
          </a:p>
        </p:txBody>
      </p:sp>
    </p:spTree>
    <p:extLst>
      <p:ext uri="{BB962C8B-B14F-4D97-AF65-F5344CB8AC3E}">
        <p14:creationId xmlns:p14="http://schemas.microsoft.com/office/powerpoint/2010/main" val="2697370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45064-FF76-844A-AFAB-83AEE61DE51F}"/>
              </a:ext>
            </a:extLst>
          </p:cNvPr>
          <p:cNvSpPr>
            <a:spLocks noGrp="1"/>
          </p:cNvSpPr>
          <p:nvPr>
            <p:ph type="title"/>
          </p:nvPr>
        </p:nvSpPr>
        <p:spPr/>
        <p:txBody>
          <a:bodyPr/>
          <a:lstStyle/>
          <a:p>
            <a:r>
              <a:rPr lang="en-NO" dirty="0"/>
              <a:t>Hourly and Daily Patterns</a:t>
            </a:r>
          </a:p>
        </p:txBody>
      </p:sp>
      <p:pic>
        <p:nvPicPr>
          <p:cNvPr id="4" name="Content Placeholder 3">
            <a:extLst>
              <a:ext uri="{FF2B5EF4-FFF2-40B4-BE49-F238E27FC236}">
                <a16:creationId xmlns:a16="http://schemas.microsoft.com/office/drawing/2014/main" id="{49E1A914-63FF-D940-892E-3D938E19DCBC}"/>
              </a:ext>
            </a:extLst>
          </p:cNvPr>
          <p:cNvPicPr>
            <a:picLocks noGrp="1" noChangeAspect="1"/>
          </p:cNvPicPr>
          <p:nvPr>
            <p:ph idx="1"/>
          </p:nvPr>
        </p:nvPicPr>
        <p:blipFill>
          <a:blip r:embed="rId2"/>
          <a:stretch>
            <a:fillRect/>
          </a:stretch>
        </p:blipFill>
        <p:spPr>
          <a:xfrm>
            <a:off x="1187624" y="1556793"/>
            <a:ext cx="5688876" cy="2716006"/>
          </a:xfrm>
          <a:prstGeom prst="rect">
            <a:avLst/>
          </a:prstGeom>
        </p:spPr>
      </p:pic>
      <p:pic>
        <p:nvPicPr>
          <p:cNvPr id="5" name="Picture 4">
            <a:extLst>
              <a:ext uri="{FF2B5EF4-FFF2-40B4-BE49-F238E27FC236}">
                <a16:creationId xmlns:a16="http://schemas.microsoft.com/office/drawing/2014/main" id="{22867059-4F62-D444-92A2-A49279BCDE97}"/>
              </a:ext>
            </a:extLst>
          </p:cNvPr>
          <p:cNvPicPr>
            <a:picLocks noChangeAspect="1"/>
          </p:cNvPicPr>
          <p:nvPr/>
        </p:nvPicPr>
        <p:blipFill>
          <a:blip r:embed="rId3"/>
          <a:stretch>
            <a:fillRect/>
          </a:stretch>
        </p:blipFill>
        <p:spPr>
          <a:xfrm>
            <a:off x="298376" y="4141993"/>
            <a:ext cx="8532440" cy="2716007"/>
          </a:xfrm>
          <a:prstGeom prst="rect">
            <a:avLst/>
          </a:prstGeom>
        </p:spPr>
      </p:pic>
    </p:spTree>
    <p:extLst>
      <p:ext uri="{BB962C8B-B14F-4D97-AF65-F5344CB8AC3E}">
        <p14:creationId xmlns:p14="http://schemas.microsoft.com/office/powerpoint/2010/main" val="467101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5577F-6ADD-C041-BFBF-C9CFF29AAE25}"/>
              </a:ext>
            </a:extLst>
          </p:cNvPr>
          <p:cNvSpPr>
            <a:spLocks noGrp="1"/>
          </p:cNvSpPr>
          <p:nvPr>
            <p:ph type="title"/>
          </p:nvPr>
        </p:nvSpPr>
        <p:spPr/>
        <p:txBody>
          <a:bodyPr/>
          <a:lstStyle/>
          <a:p>
            <a:r>
              <a:rPr lang="en-NO" dirty="0"/>
              <a:t>LTE performance: Data rate and RTT</a:t>
            </a:r>
          </a:p>
        </p:txBody>
      </p:sp>
      <p:pic>
        <p:nvPicPr>
          <p:cNvPr id="4" name="Content Placeholder 3">
            <a:extLst>
              <a:ext uri="{FF2B5EF4-FFF2-40B4-BE49-F238E27FC236}">
                <a16:creationId xmlns:a16="http://schemas.microsoft.com/office/drawing/2014/main" id="{83D3C333-25D1-5F40-BA9F-D0FA0D529D16}"/>
              </a:ext>
            </a:extLst>
          </p:cNvPr>
          <p:cNvPicPr>
            <a:picLocks noGrp="1" noChangeAspect="1"/>
          </p:cNvPicPr>
          <p:nvPr>
            <p:ph idx="1"/>
          </p:nvPr>
        </p:nvPicPr>
        <p:blipFill>
          <a:blip r:embed="rId2"/>
          <a:stretch>
            <a:fillRect/>
          </a:stretch>
        </p:blipFill>
        <p:spPr>
          <a:xfrm>
            <a:off x="468313" y="2435227"/>
            <a:ext cx="8218487" cy="3206746"/>
          </a:xfrm>
          <a:prstGeom prst="rect">
            <a:avLst/>
          </a:prstGeom>
        </p:spPr>
      </p:pic>
    </p:spTree>
    <p:extLst>
      <p:ext uri="{BB962C8B-B14F-4D97-AF65-F5344CB8AC3E}">
        <p14:creationId xmlns:p14="http://schemas.microsoft.com/office/powerpoint/2010/main" val="3509955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t>Mobile Broadband Networks</a:t>
            </a:r>
          </a:p>
          <a:p>
            <a:pPr lvl="1"/>
            <a:r>
              <a:rPr lang="en-US" dirty="0">
                <a:solidFill>
                  <a:schemeClr val="tx1">
                    <a:lumMod val="50000"/>
                    <a:lumOff val="50000"/>
                  </a:schemeClr>
                </a:solidFill>
              </a:rPr>
              <a:t>Performance</a:t>
            </a:r>
          </a:p>
          <a:p>
            <a:pPr lvl="1"/>
            <a:r>
              <a:rPr lang="en-US" dirty="0"/>
              <a:t>International Roaming</a:t>
            </a:r>
          </a:p>
          <a:p>
            <a:pPr lvl="1"/>
            <a:r>
              <a:rPr lang="en-US" dirty="0">
                <a:solidFill>
                  <a:schemeClr val="bg2"/>
                </a:solidFill>
              </a:rPr>
              <a:t>Operations</a:t>
            </a:r>
          </a:p>
          <a:p>
            <a:r>
              <a:rPr lang="en-US" dirty="0">
                <a:solidFill>
                  <a:schemeClr val="bg2"/>
                </a:solidFill>
              </a:rPr>
              <a:t>Massive IoT</a:t>
            </a:r>
          </a:p>
          <a:p>
            <a:pPr lvl="1"/>
            <a:r>
              <a:rPr lang="en-US" dirty="0">
                <a:solidFill>
                  <a:schemeClr val="bg2"/>
                </a:solidFill>
              </a:rPr>
              <a:t>NB-IoT</a:t>
            </a:r>
          </a:p>
          <a:p>
            <a:pPr lvl="1"/>
            <a:r>
              <a:rPr lang="en-US" dirty="0">
                <a:solidFill>
                  <a:schemeClr val="bg2"/>
                </a:solidFill>
              </a:rPr>
              <a:t>LORAWAN</a:t>
            </a:r>
          </a:p>
          <a:p>
            <a:r>
              <a:rPr lang="en-US" dirty="0">
                <a:solidFill>
                  <a:schemeClr val="bg2"/>
                </a:solidFill>
              </a:rPr>
              <a:t>Paving the future</a:t>
            </a:r>
          </a:p>
          <a:p>
            <a:pPr lvl="1"/>
            <a:r>
              <a:rPr lang="en-US" dirty="0">
                <a:solidFill>
                  <a:schemeClr val="bg2"/>
                </a:solidFill>
              </a:rPr>
              <a:t>5G and Beyond</a:t>
            </a:r>
          </a:p>
        </p:txBody>
      </p:sp>
    </p:spTree>
    <p:extLst>
      <p:ext uri="{BB962C8B-B14F-4D97-AF65-F5344CB8AC3E}">
        <p14:creationId xmlns:p14="http://schemas.microsoft.com/office/powerpoint/2010/main" val="4171123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00209-3FA7-8F44-9637-697D6B297C25}"/>
              </a:ext>
            </a:extLst>
          </p:cNvPr>
          <p:cNvSpPr>
            <a:spLocks noGrp="1"/>
          </p:cNvSpPr>
          <p:nvPr>
            <p:ph type="title"/>
          </p:nvPr>
        </p:nvSpPr>
        <p:spPr/>
        <p:txBody>
          <a:bodyPr/>
          <a:lstStyle/>
          <a:p>
            <a:r>
              <a:rPr lang="nb-NO" dirty="0" err="1"/>
              <a:t>Free</a:t>
            </a:r>
            <a:r>
              <a:rPr lang="nb-NO" dirty="0"/>
              <a:t> </a:t>
            </a:r>
            <a:r>
              <a:rPr lang="nb-NO" dirty="0" err="1"/>
              <a:t>roaming</a:t>
            </a:r>
            <a:r>
              <a:rPr lang="nb-NO" dirty="0"/>
              <a:t> in Europe</a:t>
            </a:r>
          </a:p>
        </p:txBody>
      </p:sp>
      <p:pic>
        <p:nvPicPr>
          <p:cNvPr id="4" name="Content Placeholder 3">
            <a:extLst>
              <a:ext uri="{FF2B5EF4-FFF2-40B4-BE49-F238E27FC236}">
                <a16:creationId xmlns:a16="http://schemas.microsoft.com/office/drawing/2014/main" id="{4A3D6D41-F03B-F143-9068-B8194853F7DA}"/>
              </a:ext>
            </a:extLst>
          </p:cNvPr>
          <p:cNvPicPr>
            <a:picLocks noGrp="1" noChangeAspect="1"/>
          </p:cNvPicPr>
          <p:nvPr>
            <p:ph idx="1"/>
          </p:nvPr>
        </p:nvPicPr>
        <p:blipFill>
          <a:blip r:embed="rId2"/>
          <a:stretch>
            <a:fillRect/>
          </a:stretch>
        </p:blipFill>
        <p:spPr>
          <a:xfrm>
            <a:off x="976772" y="1835913"/>
            <a:ext cx="7200800" cy="4800533"/>
          </a:xfrm>
          <a:prstGeom prst="rect">
            <a:avLst/>
          </a:prstGeom>
        </p:spPr>
      </p:pic>
    </p:spTree>
    <p:extLst>
      <p:ext uri="{BB962C8B-B14F-4D97-AF65-F5344CB8AC3E}">
        <p14:creationId xmlns:p14="http://schemas.microsoft.com/office/powerpoint/2010/main" val="2230737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05034FC-9F71-5842-A5CB-BFFFCACDCCFD}"/>
              </a:ext>
            </a:extLst>
          </p:cNvPr>
          <p:cNvPicPr>
            <a:picLocks noGrp="1" noChangeAspect="1"/>
          </p:cNvPicPr>
          <p:nvPr>
            <p:ph idx="1"/>
          </p:nvPr>
        </p:nvPicPr>
        <p:blipFill>
          <a:blip r:embed="rId2"/>
          <a:stretch>
            <a:fillRect/>
          </a:stretch>
        </p:blipFill>
        <p:spPr>
          <a:xfrm>
            <a:off x="179512" y="1124744"/>
            <a:ext cx="8627292" cy="5616624"/>
          </a:xfrm>
        </p:spPr>
      </p:pic>
      <p:sp>
        <p:nvSpPr>
          <p:cNvPr id="2" name="Title 1">
            <a:extLst>
              <a:ext uri="{FF2B5EF4-FFF2-40B4-BE49-F238E27FC236}">
                <a16:creationId xmlns:a16="http://schemas.microsoft.com/office/drawing/2014/main" id="{A7EEAA2C-5B18-864B-86D6-A039F6960EAE}"/>
              </a:ext>
            </a:extLst>
          </p:cNvPr>
          <p:cNvSpPr>
            <a:spLocks noGrp="1"/>
          </p:cNvSpPr>
          <p:nvPr>
            <p:ph type="title"/>
          </p:nvPr>
        </p:nvSpPr>
        <p:spPr>
          <a:xfrm>
            <a:off x="395536" y="370601"/>
            <a:ext cx="8219256" cy="1143000"/>
          </a:xfrm>
        </p:spPr>
        <p:txBody>
          <a:bodyPr/>
          <a:lstStyle/>
          <a:p>
            <a:r>
              <a:rPr lang="nb-NO" dirty="0" err="1"/>
              <a:t>Roaming</a:t>
            </a:r>
            <a:r>
              <a:rPr lang="nb-NO" dirty="0"/>
              <a:t> </a:t>
            </a:r>
            <a:r>
              <a:rPr lang="nb-NO" dirty="0" err="1"/>
              <a:t>Infrastructure</a:t>
            </a:r>
            <a:endParaRPr lang="nb-NO" dirty="0"/>
          </a:p>
        </p:txBody>
      </p:sp>
    </p:spTree>
    <p:extLst>
      <p:ext uri="{BB962C8B-B14F-4D97-AF65-F5344CB8AC3E}">
        <p14:creationId xmlns:p14="http://schemas.microsoft.com/office/powerpoint/2010/main" val="108477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EAD83-2DEC-9545-817D-BEB255C7B8BB}"/>
              </a:ext>
            </a:extLst>
          </p:cNvPr>
          <p:cNvSpPr>
            <a:spLocks noGrp="1"/>
          </p:cNvSpPr>
          <p:nvPr>
            <p:ph type="title"/>
          </p:nvPr>
        </p:nvSpPr>
        <p:spPr/>
        <p:txBody>
          <a:bodyPr/>
          <a:lstStyle/>
          <a:p>
            <a:r>
              <a:rPr lang="en-NO" dirty="0"/>
              <a:t>Roaming Models</a:t>
            </a:r>
          </a:p>
        </p:txBody>
      </p:sp>
      <p:sp>
        <p:nvSpPr>
          <p:cNvPr id="3" name="Content Placeholder 2">
            <a:extLst>
              <a:ext uri="{FF2B5EF4-FFF2-40B4-BE49-F238E27FC236}">
                <a16:creationId xmlns:a16="http://schemas.microsoft.com/office/drawing/2014/main" id="{D7A6BBCE-15D9-7943-8195-988ADF245DF8}"/>
              </a:ext>
            </a:extLst>
          </p:cNvPr>
          <p:cNvSpPr>
            <a:spLocks noGrp="1"/>
          </p:cNvSpPr>
          <p:nvPr>
            <p:ph idx="1"/>
          </p:nvPr>
        </p:nvSpPr>
        <p:spPr>
          <a:xfrm>
            <a:off x="0" y="1628800"/>
            <a:ext cx="8892480" cy="5229200"/>
          </a:xfrm>
        </p:spPr>
        <p:txBody>
          <a:bodyPr/>
          <a:lstStyle/>
          <a:p>
            <a:r>
              <a:rPr lang="en-NO" altLang="en-NO" sz="2000" dirty="0">
                <a:solidFill>
                  <a:srgbClr val="000000"/>
                </a:solidFill>
                <a:latin typeface="Arial Unicode MS" panose="020B0604020202020204" pitchFamily="34" charset="-128"/>
              </a:rPr>
              <a:t>Home Routed (HR):</a:t>
            </a:r>
          </a:p>
          <a:p>
            <a:pPr lvl="1"/>
            <a:r>
              <a:rPr lang="en-NO" altLang="en-NO" sz="1800" dirty="0">
                <a:solidFill>
                  <a:srgbClr val="000000"/>
                </a:solidFill>
                <a:latin typeface="Arial Unicode MS" panose="020B0604020202020204" pitchFamily="34" charset="-128"/>
              </a:rPr>
              <a:t>The IP address of the roaming user is</a:t>
            </a:r>
            <a:r>
              <a:rPr lang="en-NO" altLang="en-NO" sz="1800" dirty="0"/>
              <a:t> </a:t>
            </a:r>
            <a:r>
              <a:rPr lang="en-NO" altLang="en-NO" sz="1800" dirty="0">
                <a:solidFill>
                  <a:srgbClr val="000000"/>
                </a:solidFill>
                <a:latin typeface="Arial Unicode MS" panose="020B0604020202020204" pitchFamily="34" charset="-128"/>
              </a:rPr>
              <a:t>provided by the home network. </a:t>
            </a:r>
          </a:p>
          <a:p>
            <a:pPr lvl="1"/>
            <a:r>
              <a:rPr lang="en-NO" altLang="en-NO" sz="1800" dirty="0">
                <a:solidFill>
                  <a:srgbClr val="000000"/>
                </a:solidFill>
                <a:latin typeface="Arial Unicode MS" panose="020B0604020202020204" pitchFamily="34" charset="-128"/>
              </a:rPr>
              <a:t>All traffic to and from the mobile user</a:t>
            </a:r>
            <a:r>
              <a:rPr lang="en-NO" altLang="en-NO" sz="1800" dirty="0"/>
              <a:t> </a:t>
            </a:r>
            <a:r>
              <a:rPr lang="en-NO" altLang="en-NO" sz="1800" dirty="0">
                <a:solidFill>
                  <a:srgbClr val="000000"/>
                </a:solidFill>
                <a:latin typeface="Arial Unicode MS" panose="020B0604020202020204" pitchFamily="34" charset="-128"/>
              </a:rPr>
              <a:t>is routed through the home network, for which a GTP tunnel is set</a:t>
            </a:r>
            <a:r>
              <a:rPr lang="en-NO" altLang="en-NO" sz="1800" dirty="0"/>
              <a:t> </a:t>
            </a:r>
            <a:r>
              <a:rPr lang="en-NO" altLang="en-NO" sz="1800" dirty="0">
                <a:solidFill>
                  <a:srgbClr val="000000"/>
                </a:solidFill>
                <a:latin typeface="Arial Unicode MS" panose="020B0604020202020204" pitchFamily="34" charset="-128"/>
              </a:rPr>
              <a:t>up between the SGW of the visited network and the PGW of the</a:t>
            </a:r>
            <a:r>
              <a:rPr lang="en-NO" altLang="en-NO" sz="1800" dirty="0"/>
              <a:t> </a:t>
            </a:r>
            <a:r>
              <a:rPr lang="en-NO" altLang="en-NO" sz="1800" dirty="0">
                <a:solidFill>
                  <a:srgbClr val="000000"/>
                </a:solidFill>
                <a:latin typeface="Arial Unicode MS" panose="020B0604020202020204" pitchFamily="34" charset="-128"/>
              </a:rPr>
              <a:t>home network (red path in the figure). </a:t>
            </a:r>
          </a:p>
          <a:p>
            <a:r>
              <a:rPr lang="en-GB" sz="2000" dirty="0"/>
              <a:t>Local </a:t>
            </a:r>
            <a:r>
              <a:rPr lang="en-GB" sz="2000" dirty="0" err="1"/>
              <a:t>BreakOut</a:t>
            </a:r>
            <a:r>
              <a:rPr lang="en-GB" sz="2000" dirty="0"/>
              <a:t> (LBO):</a:t>
            </a:r>
          </a:p>
          <a:p>
            <a:pPr lvl="1"/>
            <a:r>
              <a:rPr lang="en-GB" sz="1800" dirty="0"/>
              <a:t>When LBO is used, the IP address of the roaming user is provided by the visited network.  </a:t>
            </a:r>
          </a:p>
          <a:p>
            <a:pPr lvl="1"/>
            <a:r>
              <a:rPr lang="en-GB" sz="1800" dirty="0"/>
              <a:t>The GTP tunnel is terminated at the PGW of the visited network and IP-based services can be accessed directly from there (purple path in the figure). </a:t>
            </a:r>
          </a:p>
          <a:p>
            <a:r>
              <a:rPr lang="en-NO" sz="2000" dirty="0"/>
              <a:t>IPX Hub Breakout (IHBO):</a:t>
            </a:r>
          </a:p>
          <a:p>
            <a:pPr lvl="1"/>
            <a:r>
              <a:rPr lang="en-GB" sz="1800" dirty="0"/>
              <a:t>The IP address of the roaming user is provided by the IPX network. The GTP tunnel from the SGW in the visited network terminates at a PGW in the IPX network (green path in the figure). </a:t>
            </a:r>
          </a:p>
          <a:p>
            <a:pPr lvl="1"/>
            <a:r>
              <a:rPr lang="en-GB" sz="1800" dirty="0"/>
              <a:t>There may be multiple PGWs so that latency and resource usage can be reduced by selecting one geographically close to the visited network.  </a:t>
            </a:r>
          </a:p>
          <a:p>
            <a:pPr lvl="1"/>
            <a:endParaRPr lang="en-GB" sz="1800" dirty="0"/>
          </a:p>
          <a:p>
            <a:endParaRPr lang="en-NO" dirty="0"/>
          </a:p>
        </p:txBody>
      </p:sp>
      <p:sp>
        <p:nvSpPr>
          <p:cNvPr id="10" name="Rectangle 7">
            <a:extLst>
              <a:ext uri="{FF2B5EF4-FFF2-40B4-BE49-F238E27FC236}">
                <a16:creationId xmlns:a16="http://schemas.microsoft.com/office/drawing/2014/main" id="{CB2EC0BD-8CDB-4A4A-A5C0-9845BD03FF83}"/>
              </a:ext>
            </a:extLst>
          </p:cNvPr>
          <p:cNvSpPr>
            <a:spLocks noChangeArrowheads="1"/>
          </p:cNvSpPr>
          <p:nvPr/>
        </p:nvSpPr>
        <p:spPr bwMode="auto">
          <a:xfrm>
            <a:off x="251520" y="191683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endParaRPr lang="en-NO"/>
          </a:p>
        </p:txBody>
      </p:sp>
    </p:spTree>
    <p:extLst>
      <p:ext uri="{BB962C8B-B14F-4D97-AF65-F5344CB8AC3E}">
        <p14:creationId xmlns:p14="http://schemas.microsoft.com/office/powerpoint/2010/main" val="503389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2"/>
          <p:cNvGrpSpPr>
            <a:grpSpLocks/>
          </p:cNvGrpSpPr>
          <p:nvPr/>
        </p:nvGrpSpPr>
        <p:grpSpPr bwMode="auto">
          <a:xfrm>
            <a:off x="2746375" y="-12700"/>
            <a:ext cx="6473825" cy="6794500"/>
            <a:chOff x="1730" y="-8"/>
            <a:chExt cx="4078" cy="4280"/>
          </a:xfrm>
        </p:grpSpPr>
        <p:sp>
          <p:nvSpPr>
            <p:cNvPr id="3085" name="Freeform 5"/>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6" name="Freeform 6"/>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7" name="Freeform 7"/>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944 w 1205"/>
                <a:gd name="T109" fmla="*/ 472 h 952"/>
                <a:gd name="T110" fmla="*/ 1019 w 1205"/>
                <a:gd name="T111" fmla="*/ 440 h 952"/>
                <a:gd name="T112" fmla="*/ 1196 w 1205"/>
                <a:gd name="T113" fmla="*/ 376 h 952"/>
                <a:gd name="T114" fmla="*/ 1205 w 1205"/>
                <a:gd name="T115" fmla="*/ 368 h 952"/>
                <a:gd name="T116" fmla="*/ 1205 w 1205"/>
                <a:gd name="T117" fmla="*/ 344 h 9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noFill/>
            <a:ln w="12700"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8" name="Freeform 8"/>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68 w 421"/>
                <a:gd name="T39" fmla="*/ 576 h 616"/>
                <a:gd name="T40" fmla="*/ 219 w 421"/>
                <a:gd name="T41" fmla="*/ 520 h 616"/>
                <a:gd name="T42" fmla="*/ 236 w 421"/>
                <a:gd name="T43" fmla="*/ 496 h 616"/>
                <a:gd name="T44" fmla="*/ 219 w 421"/>
                <a:gd name="T45" fmla="*/ 456 h 616"/>
                <a:gd name="T46" fmla="*/ 236 w 421"/>
                <a:gd name="T47" fmla="*/ 416 h 616"/>
                <a:gd name="T48" fmla="*/ 269 w 421"/>
                <a:gd name="T49" fmla="*/ 400 h 616"/>
                <a:gd name="T50" fmla="*/ 253 w 421"/>
                <a:gd name="T51" fmla="*/ 376 h 616"/>
                <a:gd name="T52" fmla="*/ 261 w 421"/>
                <a:gd name="T53" fmla="*/ 312 h 616"/>
                <a:gd name="T54" fmla="*/ 303 w 421"/>
                <a:gd name="T55" fmla="*/ 288 h 616"/>
                <a:gd name="T56" fmla="*/ 312 w 421"/>
                <a:gd name="T57" fmla="*/ 256 h 616"/>
                <a:gd name="T58" fmla="*/ 320 w 421"/>
                <a:gd name="T59" fmla="*/ 224 h 616"/>
                <a:gd name="T60" fmla="*/ 328 w 421"/>
                <a:gd name="T61" fmla="*/ 168 h 616"/>
                <a:gd name="T62" fmla="*/ 387 w 421"/>
                <a:gd name="T63" fmla="*/ 136 h 616"/>
                <a:gd name="T64" fmla="*/ 421 w 421"/>
                <a:gd name="T65" fmla="*/ 112 h 616"/>
                <a:gd name="T66" fmla="*/ 413 w 421"/>
                <a:gd name="T67" fmla="*/ 9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9" name="Freeform 9"/>
            <p:cNvSpPr>
              <a:spLocks/>
            </p:cNvSpPr>
            <p:nvPr/>
          </p:nvSpPr>
          <p:spPr bwMode="auto">
            <a:xfrm>
              <a:off x="2117" y="1888"/>
              <a:ext cx="396" cy="408"/>
            </a:xfrm>
            <a:custGeom>
              <a:avLst/>
              <a:gdLst>
                <a:gd name="T0" fmla="*/ 363 w 396"/>
                <a:gd name="T1" fmla="*/ 160 h 408"/>
                <a:gd name="T2" fmla="*/ 354 w 396"/>
                <a:gd name="T3" fmla="*/ 136 h 408"/>
                <a:gd name="T4" fmla="*/ 329 w 396"/>
                <a:gd name="T5" fmla="*/ 120 h 408"/>
                <a:gd name="T6" fmla="*/ 295 w 396"/>
                <a:gd name="T7" fmla="*/ 144 h 408"/>
                <a:gd name="T8" fmla="*/ 262 w 396"/>
                <a:gd name="T9" fmla="*/ 96 h 408"/>
                <a:gd name="T10" fmla="*/ 278 w 396"/>
                <a:gd name="T11" fmla="*/ 80 h 408"/>
                <a:gd name="T12" fmla="*/ 278 w 396"/>
                <a:gd name="T13" fmla="*/ 64 h 408"/>
                <a:gd name="T14" fmla="*/ 312 w 396"/>
                <a:gd name="T15" fmla="*/ 64 h 408"/>
                <a:gd name="T16" fmla="*/ 321 w 396"/>
                <a:gd name="T17" fmla="*/ 48 h 408"/>
                <a:gd name="T18" fmla="*/ 329 w 396"/>
                <a:gd name="T19" fmla="*/ 32 h 408"/>
                <a:gd name="T20" fmla="*/ 346 w 396"/>
                <a:gd name="T21" fmla="*/ 24 h 408"/>
                <a:gd name="T22" fmla="*/ 354 w 396"/>
                <a:gd name="T23" fmla="*/ 0 h 408"/>
                <a:gd name="T24" fmla="*/ 329 w 396"/>
                <a:gd name="T25" fmla="*/ 0 h 408"/>
                <a:gd name="T26" fmla="*/ 304 w 396"/>
                <a:gd name="T27" fmla="*/ 8 h 408"/>
                <a:gd name="T28" fmla="*/ 262 w 396"/>
                <a:gd name="T29" fmla="*/ 8 h 408"/>
                <a:gd name="T30" fmla="*/ 253 w 396"/>
                <a:gd name="T31" fmla="*/ 32 h 408"/>
                <a:gd name="T32" fmla="*/ 219 w 396"/>
                <a:gd name="T33" fmla="*/ 56 h 408"/>
                <a:gd name="T34" fmla="*/ 219 w 396"/>
                <a:gd name="T35" fmla="*/ 80 h 408"/>
                <a:gd name="T36" fmla="*/ 186 w 396"/>
                <a:gd name="T37" fmla="*/ 96 h 408"/>
                <a:gd name="T38" fmla="*/ 127 w 396"/>
                <a:gd name="T39" fmla="*/ 72 h 408"/>
                <a:gd name="T40" fmla="*/ 93 w 396"/>
                <a:gd name="T41" fmla="*/ 104 h 408"/>
                <a:gd name="T42" fmla="*/ 110 w 396"/>
                <a:gd name="T43" fmla="*/ 136 h 408"/>
                <a:gd name="T44" fmla="*/ 76 w 396"/>
                <a:gd name="T45" fmla="*/ 160 h 408"/>
                <a:gd name="T46" fmla="*/ 110 w 396"/>
                <a:gd name="T47" fmla="*/ 192 h 408"/>
                <a:gd name="T48" fmla="*/ 152 w 396"/>
                <a:gd name="T49" fmla="*/ 208 h 408"/>
                <a:gd name="T50" fmla="*/ 144 w 396"/>
                <a:gd name="T51" fmla="*/ 224 h 408"/>
                <a:gd name="T52" fmla="*/ 118 w 396"/>
                <a:gd name="T53" fmla="*/ 224 h 408"/>
                <a:gd name="T54" fmla="*/ 102 w 396"/>
                <a:gd name="T55" fmla="*/ 256 h 408"/>
                <a:gd name="T56" fmla="*/ 51 w 396"/>
                <a:gd name="T57" fmla="*/ 272 h 408"/>
                <a:gd name="T58" fmla="*/ 51 w 396"/>
                <a:gd name="T59" fmla="*/ 304 h 408"/>
                <a:gd name="T60" fmla="*/ 9 w 396"/>
                <a:gd name="T61" fmla="*/ 312 h 408"/>
                <a:gd name="T62" fmla="*/ 26 w 396"/>
                <a:gd name="T63" fmla="*/ 328 h 408"/>
                <a:gd name="T64" fmla="*/ 0 w 396"/>
                <a:gd name="T65" fmla="*/ 368 h 408"/>
                <a:gd name="T66" fmla="*/ 26 w 396"/>
                <a:gd name="T67" fmla="*/ 376 h 408"/>
                <a:gd name="T68" fmla="*/ 26 w 396"/>
                <a:gd name="T69" fmla="*/ 400 h 408"/>
                <a:gd name="T70" fmla="*/ 59 w 396"/>
                <a:gd name="T71" fmla="*/ 408 h 408"/>
                <a:gd name="T72" fmla="*/ 160 w 396"/>
                <a:gd name="T73" fmla="*/ 408 h 408"/>
                <a:gd name="T74" fmla="*/ 228 w 396"/>
                <a:gd name="T75" fmla="*/ 376 h 408"/>
                <a:gd name="T76" fmla="*/ 287 w 396"/>
                <a:gd name="T77" fmla="*/ 376 h 408"/>
                <a:gd name="T78" fmla="*/ 329 w 396"/>
                <a:gd name="T79" fmla="*/ 392 h 408"/>
                <a:gd name="T80" fmla="*/ 329 w 396"/>
                <a:gd name="T81" fmla="*/ 360 h 408"/>
                <a:gd name="T82" fmla="*/ 354 w 396"/>
                <a:gd name="T83" fmla="*/ 328 h 408"/>
                <a:gd name="T84" fmla="*/ 371 w 396"/>
                <a:gd name="T85" fmla="*/ 304 h 408"/>
                <a:gd name="T86" fmla="*/ 388 w 396"/>
                <a:gd name="T87" fmla="*/ 232 h 408"/>
                <a:gd name="T88" fmla="*/ 380 w 396"/>
                <a:gd name="T89" fmla="*/ 208 h 408"/>
                <a:gd name="T90" fmla="*/ 371 w 396"/>
                <a:gd name="T91" fmla="*/ 176 h 408"/>
                <a:gd name="T92" fmla="*/ 396 w 396"/>
                <a:gd name="T93" fmla="*/ 168 h 408"/>
                <a:gd name="T94" fmla="*/ 380 w 396"/>
                <a:gd name="T95" fmla="*/ 160 h 408"/>
                <a:gd name="T96" fmla="*/ 363 w 396"/>
                <a:gd name="T97" fmla="*/ 160 h 4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96" h="408">
                  <a:moveTo>
                    <a:pt x="363" y="160"/>
                  </a:moveTo>
                  <a:lnTo>
                    <a:pt x="354" y="136"/>
                  </a:lnTo>
                  <a:lnTo>
                    <a:pt x="329" y="120"/>
                  </a:lnTo>
                  <a:lnTo>
                    <a:pt x="295" y="144"/>
                  </a:lnTo>
                  <a:lnTo>
                    <a:pt x="262" y="96"/>
                  </a:lnTo>
                  <a:lnTo>
                    <a:pt x="278" y="80"/>
                  </a:lnTo>
                  <a:lnTo>
                    <a:pt x="278" y="64"/>
                  </a:lnTo>
                  <a:lnTo>
                    <a:pt x="312" y="64"/>
                  </a:lnTo>
                  <a:lnTo>
                    <a:pt x="321" y="48"/>
                  </a:lnTo>
                  <a:lnTo>
                    <a:pt x="329" y="32"/>
                  </a:lnTo>
                  <a:lnTo>
                    <a:pt x="346" y="24"/>
                  </a:lnTo>
                  <a:lnTo>
                    <a:pt x="354" y="0"/>
                  </a:lnTo>
                  <a:lnTo>
                    <a:pt x="329" y="0"/>
                  </a:lnTo>
                  <a:lnTo>
                    <a:pt x="304" y="8"/>
                  </a:lnTo>
                  <a:lnTo>
                    <a:pt x="262" y="8"/>
                  </a:lnTo>
                  <a:lnTo>
                    <a:pt x="253" y="32"/>
                  </a:lnTo>
                  <a:lnTo>
                    <a:pt x="219" y="56"/>
                  </a:lnTo>
                  <a:lnTo>
                    <a:pt x="219" y="80"/>
                  </a:lnTo>
                  <a:lnTo>
                    <a:pt x="186" y="96"/>
                  </a:lnTo>
                  <a:lnTo>
                    <a:pt x="127" y="72"/>
                  </a:lnTo>
                  <a:lnTo>
                    <a:pt x="93" y="104"/>
                  </a:lnTo>
                  <a:lnTo>
                    <a:pt x="110" y="136"/>
                  </a:lnTo>
                  <a:lnTo>
                    <a:pt x="76" y="160"/>
                  </a:lnTo>
                  <a:lnTo>
                    <a:pt x="110" y="192"/>
                  </a:lnTo>
                  <a:lnTo>
                    <a:pt x="152" y="208"/>
                  </a:lnTo>
                  <a:lnTo>
                    <a:pt x="144" y="224"/>
                  </a:lnTo>
                  <a:lnTo>
                    <a:pt x="118" y="224"/>
                  </a:lnTo>
                  <a:lnTo>
                    <a:pt x="102" y="256"/>
                  </a:lnTo>
                  <a:lnTo>
                    <a:pt x="51" y="272"/>
                  </a:lnTo>
                  <a:lnTo>
                    <a:pt x="51" y="304"/>
                  </a:lnTo>
                  <a:lnTo>
                    <a:pt x="9" y="312"/>
                  </a:lnTo>
                  <a:lnTo>
                    <a:pt x="26" y="328"/>
                  </a:lnTo>
                  <a:lnTo>
                    <a:pt x="0" y="368"/>
                  </a:lnTo>
                  <a:lnTo>
                    <a:pt x="26" y="376"/>
                  </a:lnTo>
                  <a:lnTo>
                    <a:pt x="26" y="400"/>
                  </a:lnTo>
                  <a:lnTo>
                    <a:pt x="59" y="408"/>
                  </a:lnTo>
                  <a:lnTo>
                    <a:pt x="160" y="408"/>
                  </a:lnTo>
                  <a:lnTo>
                    <a:pt x="228" y="376"/>
                  </a:lnTo>
                  <a:lnTo>
                    <a:pt x="287" y="376"/>
                  </a:lnTo>
                  <a:lnTo>
                    <a:pt x="329" y="392"/>
                  </a:lnTo>
                  <a:lnTo>
                    <a:pt x="329" y="360"/>
                  </a:lnTo>
                  <a:lnTo>
                    <a:pt x="354" y="328"/>
                  </a:lnTo>
                  <a:lnTo>
                    <a:pt x="371" y="304"/>
                  </a:lnTo>
                  <a:lnTo>
                    <a:pt x="388" y="232"/>
                  </a:lnTo>
                  <a:lnTo>
                    <a:pt x="380" y="208"/>
                  </a:lnTo>
                  <a:lnTo>
                    <a:pt x="371" y="176"/>
                  </a:lnTo>
                  <a:lnTo>
                    <a:pt x="396" y="168"/>
                  </a:lnTo>
                  <a:lnTo>
                    <a:pt x="380" y="160"/>
                  </a:lnTo>
                  <a:lnTo>
                    <a:pt x="363" y="160"/>
                  </a:lnTo>
                  <a:close/>
                </a:path>
              </a:pathLst>
            </a:custGeom>
            <a:solidFill>
              <a:srgbClr val="00A0C6"/>
            </a:solidFill>
            <a:ln w="12700">
              <a:solidFill>
                <a:srgbClr val="000000"/>
              </a:solidFill>
              <a:prstDash val="solid"/>
              <a:round/>
              <a:headEnd/>
              <a:tailEnd/>
            </a:ln>
          </p:spPr>
          <p:txBody>
            <a:bodyPr/>
            <a:lstStyle/>
            <a:p>
              <a:endParaRPr lang="en-GB"/>
            </a:p>
          </p:txBody>
        </p:sp>
        <p:sp>
          <p:nvSpPr>
            <p:cNvPr id="3090" name="Freeform 10"/>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68 w 202"/>
                <a:gd name="T45" fmla="*/ 128 h 144"/>
                <a:gd name="T46" fmla="*/ 193 w 202"/>
                <a:gd name="T47" fmla="*/ 120 h 144"/>
                <a:gd name="T48" fmla="*/ 202 w 202"/>
                <a:gd name="T49" fmla="*/ 88 h 144"/>
                <a:gd name="T50" fmla="*/ 185 w 202"/>
                <a:gd name="T51" fmla="*/ 72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1" name="Freeform 11"/>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2" name="Freeform 12"/>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43 w 202"/>
                <a:gd name="T45" fmla="*/ 144 h 144"/>
                <a:gd name="T46" fmla="*/ 168 w 202"/>
                <a:gd name="T47" fmla="*/ 128 h 144"/>
                <a:gd name="T48" fmla="*/ 193 w 202"/>
                <a:gd name="T49" fmla="*/ 120 h 144"/>
                <a:gd name="T50" fmla="*/ 202 w 202"/>
                <a:gd name="T51" fmla="*/ 88 h 144"/>
                <a:gd name="T52" fmla="*/ 185 w 202"/>
                <a:gd name="T53" fmla="*/ 72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3" name="Freeform 13"/>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4" name="Freeform 14"/>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5" name="Freeform 15"/>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w 67"/>
                <a:gd name="T13" fmla="*/ 24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64">
                  <a:moveTo>
                    <a:pt x="0" y="24"/>
                  </a:moveTo>
                  <a:lnTo>
                    <a:pt x="17" y="56"/>
                  </a:lnTo>
                  <a:lnTo>
                    <a:pt x="51" y="64"/>
                  </a:lnTo>
                  <a:lnTo>
                    <a:pt x="67" y="48"/>
                  </a:lnTo>
                  <a:lnTo>
                    <a:pt x="59" y="0"/>
                  </a:lnTo>
                  <a:lnTo>
                    <a:pt x="0" y="8"/>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6" name="Freeform 16"/>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rgbClr val="00A0C6"/>
            </a:solidFill>
            <a:ln w="12700">
              <a:solidFill>
                <a:srgbClr val="000000"/>
              </a:solidFill>
              <a:prstDash val="solid"/>
              <a:round/>
              <a:headEnd/>
              <a:tailEnd/>
            </a:ln>
          </p:spPr>
          <p:txBody>
            <a:bodyPr/>
            <a:lstStyle/>
            <a:p>
              <a:endParaRPr lang="en-GB"/>
            </a:p>
          </p:txBody>
        </p:sp>
        <p:sp>
          <p:nvSpPr>
            <p:cNvPr id="3097" name="Freeform 17"/>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8" name="Freeform 18"/>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9" name="Freeform 19"/>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0" name="Freeform 20"/>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1" name="Freeform 21"/>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2" name="Freeform 22"/>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3" name="Freeform 23"/>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4" name="Freeform 24"/>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5" name="Freeform 25"/>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6" name="Freeform 26"/>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7" name="Freeform 27"/>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8" name="Freeform 28"/>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9" name="Freeform 31"/>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0" name="Freeform 32"/>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40 w 1146"/>
                <a:gd name="T93" fmla="*/ 1064 h 1088"/>
                <a:gd name="T94" fmla="*/ 632 w 1146"/>
                <a:gd name="T95" fmla="*/ 992 h 1088"/>
                <a:gd name="T96" fmla="*/ 682 w 1146"/>
                <a:gd name="T97" fmla="*/ 944 h 1088"/>
                <a:gd name="T98" fmla="*/ 750 w 1146"/>
                <a:gd name="T99" fmla="*/ 928 h 1088"/>
                <a:gd name="T100" fmla="*/ 876 w 1146"/>
                <a:gd name="T101" fmla="*/ 968 h 1088"/>
                <a:gd name="T102" fmla="*/ 944 w 1146"/>
                <a:gd name="T103" fmla="*/ 984 h 1088"/>
                <a:gd name="T104" fmla="*/ 969 w 1146"/>
                <a:gd name="T105" fmla="*/ 968 h 1088"/>
                <a:gd name="T106" fmla="*/ 1019 w 1146"/>
                <a:gd name="T107" fmla="*/ 928 h 1088"/>
                <a:gd name="T108" fmla="*/ 1087 w 1146"/>
                <a:gd name="T109" fmla="*/ 864 h 1088"/>
                <a:gd name="T110" fmla="*/ 1019 w 1146"/>
                <a:gd name="T111" fmla="*/ 784 h 1088"/>
                <a:gd name="T112" fmla="*/ 1036 w 1146"/>
                <a:gd name="T113" fmla="*/ 720 h 1088"/>
                <a:gd name="T114" fmla="*/ 1036 w 1146"/>
                <a:gd name="T115" fmla="*/ 656 h 1088"/>
                <a:gd name="T116" fmla="*/ 1011 w 1146"/>
                <a:gd name="T117" fmla="*/ 616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1" name="Freeform 33"/>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1155 w 1180"/>
                <a:gd name="T105" fmla="*/ 752 h 10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2" name="Freeform 34"/>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32 w 1146"/>
                <a:gd name="T93" fmla="*/ 1080 h 1088"/>
                <a:gd name="T94" fmla="*/ 623 w 1146"/>
                <a:gd name="T95" fmla="*/ 1032 h 1088"/>
                <a:gd name="T96" fmla="*/ 649 w 1146"/>
                <a:gd name="T97" fmla="*/ 968 h 1088"/>
                <a:gd name="T98" fmla="*/ 716 w 1146"/>
                <a:gd name="T99" fmla="*/ 928 h 1088"/>
                <a:gd name="T100" fmla="*/ 842 w 1146"/>
                <a:gd name="T101" fmla="*/ 952 h 1088"/>
                <a:gd name="T102" fmla="*/ 910 w 1146"/>
                <a:gd name="T103" fmla="*/ 984 h 1088"/>
                <a:gd name="T104" fmla="*/ 960 w 1146"/>
                <a:gd name="T105" fmla="*/ 976 h 1088"/>
                <a:gd name="T106" fmla="*/ 977 w 1146"/>
                <a:gd name="T107" fmla="*/ 960 h 1088"/>
                <a:gd name="T108" fmla="*/ 1070 w 1146"/>
                <a:gd name="T109" fmla="*/ 904 h 1088"/>
                <a:gd name="T110" fmla="*/ 1011 w 1146"/>
                <a:gd name="T111" fmla="*/ 832 h 1088"/>
                <a:gd name="T112" fmla="*/ 994 w 1146"/>
                <a:gd name="T113" fmla="*/ 744 h 1088"/>
                <a:gd name="T114" fmla="*/ 1019 w 1146"/>
                <a:gd name="T115" fmla="*/ 656 h 1088"/>
                <a:gd name="T116" fmla="*/ 1019 w 1146"/>
                <a:gd name="T117" fmla="*/ 632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3" name="Freeform 35"/>
            <p:cNvSpPr>
              <a:spLocks/>
            </p:cNvSpPr>
            <p:nvPr/>
          </p:nvSpPr>
          <p:spPr bwMode="auto">
            <a:xfrm>
              <a:off x="3129" y="2472"/>
              <a:ext cx="328" cy="232"/>
            </a:xfrm>
            <a:custGeom>
              <a:avLst/>
              <a:gdLst>
                <a:gd name="T0" fmla="*/ 278 w 328"/>
                <a:gd name="T1" fmla="*/ 184 h 232"/>
                <a:gd name="T2" fmla="*/ 286 w 328"/>
                <a:gd name="T3" fmla="*/ 168 h 232"/>
                <a:gd name="T4" fmla="*/ 311 w 328"/>
                <a:gd name="T5" fmla="*/ 160 h 232"/>
                <a:gd name="T6" fmla="*/ 328 w 328"/>
                <a:gd name="T7" fmla="*/ 144 h 232"/>
                <a:gd name="T8" fmla="*/ 328 w 328"/>
                <a:gd name="T9" fmla="*/ 112 h 232"/>
                <a:gd name="T10" fmla="*/ 303 w 328"/>
                <a:gd name="T11" fmla="*/ 88 h 232"/>
                <a:gd name="T12" fmla="*/ 269 w 328"/>
                <a:gd name="T13" fmla="*/ 72 h 232"/>
                <a:gd name="T14" fmla="*/ 278 w 328"/>
                <a:gd name="T15" fmla="*/ 48 h 232"/>
                <a:gd name="T16" fmla="*/ 261 w 328"/>
                <a:gd name="T17" fmla="*/ 24 h 232"/>
                <a:gd name="T18" fmla="*/ 219 w 328"/>
                <a:gd name="T19" fmla="*/ 16 h 232"/>
                <a:gd name="T20" fmla="*/ 168 w 328"/>
                <a:gd name="T21" fmla="*/ 8 h 232"/>
                <a:gd name="T22" fmla="*/ 134 w 328"/>
                <a:gd name="T23" fmla="*/ 24 h 232"/>
                <a:gd name="T24" fmla="*/ 101 w 328"/>
                <a:gd name="T25" fmla="*/ 16 h 232"/>
                <a:gd name="T26" fmla="*/ 75 w 328"/>
                <a:gd name="T27" fmla="*/ 0 h 232"/>
                <a:gd name="T28" fmla="*/ 42 w 328"/>
                <a:gd name="T29" fmla="*/ 16 h 232"/>
                <a:gd name="T30" fmla="*/ 0 w 328"/>
                <a:gd name="T31" fmla="*/ 24 h 232"/>
                <a:gd name="T32" fmla="*/ 16 w 328"/>
                <a:gd name="T33" fmla="*/ 40 h 232"/>
                <a:gd name="T34" fmla="*/ 42 w 328"/>
                <a:gd name="T35" fmla="*/ 72 h 232"/>
                <a:gd name="T36" fmla="*/ 67 w 328"/>
                <a:gd name="T37" fmla="*/ 96 h 232"/>
                <a:gd name="T38" fmla="*/ 101 w 328"/>
                <a:gd name="T39" fmla="*/ 112 h 232"/>
                <a:gd name="T40" fmla="*/ 101 w 328"/>
                <a:gd name="T41" fmla="*/ 120 h 232"/>
                <a:gd name="T42" fmla="*/ 143 w 328"/>
                <a:gd name="T43" fmla="*/ 136 h 232"/>
                <a:gd name="T44" fmla="*/ 143 w 328"/>
                <a:gd name="T45" fmla="*/ 168 h 232"/>
                <a:gd name="T46" fmla="*/ 185 w 328"/>
                <a:gd name="T47" fmla="*/ 160 h 232"/>
                <a:gd name="T48" fmla="*/ 202 w 328"/>
                <a:gd name="T49" fmla="*/ 192 h 232"/>
                <a:gd name="T50" fmla="*/ 261 w 328"/>
                <a:gd name="T51" fmla="*/ 232 h 232"/>
                <a:gd name="T52" fmla="*/ 278 w 328"/>
                <a:gd name="T53" fmla="*/ 232 h 232"/>
                <a:gd name="T54" fmla="*/ 278 w 328"/>
                <a:gd name="T55" fmla="*/ 208 h 232"/>
                <a:gd name="T56" fmla="*/ 278 w 328"/>
                <a:gd name="T57" fmla="*/ 184 h 2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 h="232">
                  <a:moveTo>
                    <a:pt x="278" y="184"/>
                  </a:moveTo>
                  <a:lnTo>
                    <a:pt x="286" y="168"/>
                  </a:lnTo>
                  <a:lnTo>
                    <a:pt x="311" y="160"/>
                  </a:lnTo>
                  <a:lnTo>
                    <a:pt x="328" y="144"/>
                  </a:lnTo>
                  <a:lnTo>
                    <a:pt x="328" y="112"/>
                  </a:lnTo>
                  <a:lnTo>
                    <a:pt x="303" y="88"/>
                  </a:lnTo>
                  <a:lnTo>
                    <a:pt x="269" y="72"/>
                  </a:lnTo>
                  <a:lnTo>
                    <a:pt x="278" y="48"/>
                  </a:lnTo>
                  <a:lnTo>
                    <a:pt x="261" y="24"/>
                  </a:lnTo>
                  <a:lnTo>
                    <a:pt x="219" y="16"/>
                  </a:lnTo>
                  <a:lnTo>
                    <a:pt x="168" y="8"/>
                  </a:lnTo>
                  <a:lnTo>
                    <a:pt x="134" y="24"/>
                  </a:lnTo>
                  <a:lnTo>
                    <a:pt x="101" y="16"/>
                  </a:lnTo>
                  <a:lnTo>
                    <a:pt x="75" y="0"/>
                  </a:lnTo>
                  <a:lnTo>
                    <a:pt x="42" y="16"/>
                  </a:lnTo>
                  <a:lnTo>
                    <a:pt x="0" y="24"/>
                  </a:lnTo>
                  <a:lnTo>
                    <a:pt x="16" y="40"/>
                  </a:lnTo>
                  <a:lnTo>
                    <a:pt x="42" y="72"/>
                  </a:lnTo>
                  <a:lnTo>
                    <a:pt x="67" y="96"/>
                  </a:lnTo>
                  <a:lnTo>
                    <a:pt x="101" y="112"/>
                  </a:lnTo>
                  <a:lnTo>
                    <a:pt x="101" y="120"/>
                  </a:lnTo>
                  <a:lnTo>
                    <a:pt x="143" y="136"/>
                  </a:lnTo>
                  <a:lnTo>
                    <a:pt x="143" y="168"/>
                  </a:lnTo>
                  <a:lnTo>
                    <a:pt x="185" y="160"/>
                  </a:lnTo>
                  <a:lnTo>
                    <a:pt x="202" y="192"/>
                  </a:lnTo>
                  <a:lnTo>
                    <a:pt x="261" y="232"/>
                  </a:lnTo>
                  <a:lnTo>
                    <a:pt x="278" y="232"/>
                  </a:lnTo>
                  <a:lnTo>
                    <a:pt x="278" y="208"/>
                  </a:lnTo>
                  <a:lnTo>
                    <a:pt x="278" y="184"/>
                  </a:lnTo>
                  <a:close/>
                </a:path>
              </a:pathLst>
            </a:custGeom>
            <a:solidFill>
              <a:srgbClr val="00A0C6"/>
            </a:solidFill>
            <a:ln w="12700">
              <a:solidFill>
                <a:srgbClr val="000000"/>
              </a:solidFill>
              <a:prstDash val="solid"/>
              <a:round/>
              <a:headEnd/>
              <a:tailEnd/>
            </a:ln>
          </p:spPr>
          <p:txBody>
            <a:bodyPr/>
            <a:lstStyle/>
            <a:p>
              <a:endParaRPr lang="en-GB"/>
            </a:p>
          </p:txBody>
        </p:sp>
        <p:sp>
          <p:nvSpPr>
            <p:cNvPr id="3114" name="Freeform 36"/>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5" name="Freeform 37"/>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7D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6" name="Freeform 38"/>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00A0C6"/>
            </a:solidFill>
            <a:ln w="12700">
              <a:solidFill>
                <a:srgbClr val="000000"/>
              </a:solidFill>
              <a:prstDash val="solid"/>
              <a:round/>
              <a:headEnd/>
              <a:tailEnd/>
            </a:ln>
          </p:spPr>
          <p:txBody>
            <a:bodyPr/>
            <a:lstStyle/>
            <a:p>
              <a:endParaRPr lang="en-GB"/>
            </a:p>
          </p:txBody>
        </p:sp>
        <p:sp>
          <p:nvSpPr>
            <p:cNvPr id="3117" name="Freeform 39"/>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00A0C6"/>
            </a:solidFill>
            <a:ln w="12700">
              <a:solidFill>
                <a:srgbClr val="000000"/>
              </a:solidFill>
              <a:prstDash val="solid"/>
              <a:round/>
              <a:headEnd/>
              <a:tailEnd/>
            </a:ln>
          </p:spPr>
          <p:txBody>
            <a:bodyPr/>
            <a:lstStyle/>
            <a:p>
              <a:endParaRPr lang="en-GB"/>
            </a:p>
          </p:txBody>
        </p:sp>
        <p:sp>
          <p:nvSpPr>
            <p:cNvPr id="3118" name="Freeform 40"/>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9" name="Freeform 41"/>
            <p:cNvSpPr>
              <a:spLocks/>
            </p:cNvSpPr>
            <p:nvPr/>
          </p:nvSpPr>
          <p:spPr bwMode="auto">
            <a:xfrm>
              <a:off x="3428" y="2084"/>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51 w 750"/>
                <a:gd name="T89" fmla="*/ 664 h 888"/>
                <a:gd name="T90" fmla="*/ 135 w 750"/>
                <a:gd name="T91" fmla="*/ 688 h 888"/>
                <a:gd name="T92" fmla="*/ 152 w 750"/>
                <a:gd name="T93" fmla="*/ 736 h 888"/>
                <a:gd name="T94" fmla="*/ 127 w 750"/>
                <a:gd name="T95" fmla="*/ 864 h 888"/>
                <a:gd name="T96" fmla="*/ 144 w 750"/>
                <a:gd name="T97" fmla="*/ 872 h 8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0" name="Freeform 42"/>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1" name="Freeform 43"/>
            <p:cNvSpPr>
              <a:spLocks/>
            </p:cNvSpPr>
            <p:nvPr/>
          </p:nvSpPr>
          <p:spPr bwMode="auto">
            <a:xfrm>
              <a:off x="3423" y="2080"/>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26 w 750"/>
                <a:gd name="T89" fmla="*/ 632 h 888"/>
                <a:gd name="T90" fmla="*/ 76 w 750"/>
                <a:gd name="T91" fmla="*/ 672 h 888"/>
                <a:gd name="T92" fmla="*/ 186 w 750"/>
                <a:gd name="T93" fmla="*/ 704 h 888"/>
                <a:gd name="T94" fmla="*/ 144 w 750"/>
                <a:gd name="T95" fmla="*/ 776 h 888"/>
                <a:gd name="T96" fmla="*/ 118 w 750"/>
                <a:gd name="T97" fmla="*/ 864 h 888"/>
                <a:gd name="T98" fmla="*/ 194 w 750"/>
                <a:gd name="T99" fmla="*/ 864 h 8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2" name="Freeform 44"/>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3" name="Freeform 45"/>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4" name="Freeform 46"/>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00A0C6"/>
            </a:solidFill>
            <a:ln w="12700">
              <a:solidFill>
                <a:srgbClr val="000000"/>
              </a:solidFill>
              <a:prstDash val="solid"/>
              <a:round/>
              <a:headEnd/>
              <a:tailEnd/>
            </a:ln>
          </p:spPr>
          <p:txBody>
            <a:bodyPr/>
            <a:lstStyle/>
            <a:p>
              <a:endParaRPr lang="en-GB"/>
            </a:p>
          </p:txBody>
        </p:sp>
        <p:sp>
          <p:nvSpPr>
            <p:cNvPr id="3125" name="Freeform 47"/>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6" name="Freeform 48"/>
            <p:cNvSpPr>
              <a:spLocks/>
            </p:cNvSpPr>
            <p:nvPr/>
          </p:nvSpPr>
          <p:spPr bwMode="auto">
            <a:xfrm>
              <a:off x="3946" y="2512"/>
              <a:ext cx="581" cy="312"/>
            </a:xfrm>
            <a:custGeom>
              <a:avLst/>
              <a:gdLst>
                <a:gd name="T0" fmla="*/ 497 w 581"/>
                <a:gd name="T1" fmla="*/ 248 h 312"/>
                <a:gd name="T2" fmla="*/ 531 w 581"/>
                <a:gd name="T3" fmla="*/ 200 h 312"/>
                <a:gd name="T4" fmla="*/ 556 w 581"/>
                <a:gd name="T5" fmla="*/ 176 h 312"/>
                <a:gd name="T6" fmla="*/ 581 w 581"/>
                <a:gd name="T7" fmla="*/ 152 h 312"/>
                <a:gd name="T8" fmla="*/ 564 w 581"/>
                <a:gd name="T9" fmla="*/ 120 h 312"/>
                <a:gd name="T10" fmla="*/ 522 w 581"/>
                <a:gd name="T11" fmla="*/ 112 h 312"/>
                <a:gd name="T12" fmla="*/ 480 w 581"/>
                <a:gd name="T13" fmla="*/ 104 h 312"/>
                <a:gd name="T14" fmla="*/ 463 w 581"/>
                <a:gd name="T15" fmla="*/ 80 h 312"/>
                <a:gd name="T16" fmla="*/ 413 w 581"/>
                <a:gd name="T17" fmla="*/ 64 h 312"/>
                <a:gd name="T18" fmla="*/ 413 w 581"/>
                <a:gd name="T19" fmla="*/ 88 h 312"/>
                <a:gd name="T20" fmla="*/ 387 w 581"/>
                <a:gd name="T21" fmla="*/ 104 h 312"/>
                <a:gd name="T22" fmla="*/ 345 w 581"/>
                <a:gd name="T23" fmla="*/ 72 h 312"/>
                <a:gd name="T24" fmla="*/ 354 w 581"/>
                <a:gd name="T25" fmla="*/ 40 h 312"/>
                <a:gd name="T26" fmla="*/ 312 w 581"/>
                <a:gd name="T27" fmla="*/ 40 h 312"/>
                <a:gd name="T28" fmla="*/ 269 w 581"/>
                <a:gd name="T29" fmla="*/ 24 h 312"/>
                <a:gd name="T30" fmla="*/ 227 w 581"/>
                <a:gd name="T31" fmla="*/ 0 h 312"/>
                <a:gd name="T32" fmla="*/ 227 w 581"/>
                <a:gd name="T33" fmla="*/ 24 h 312"/>
                <a:gd name="T34" fmla="*/ 202 w 581"/>
                <a:gd name="T35" fmla="*/ 8 h 312"/>
                <a:gd name="T36" fmla="*/ 168 w 581"/>
                <a:gd name="T37" fmla="*/ 8 h 312"/>
                <a:gd name="T38" fmla="*/ 160 w 581"/>
                <a:gd name="T39" fmla="*/ 40 h 312"/>
                <a:gd name="T40" fmla="*/ 118 w 581"/>
                <a:gd name="T41" fmla="*/ 56 h 312"/>
                <a:gd name="T42" fmla="*/ 76 w 581"/>
                <a:gd name="T43" fmla="*/ 80 h 312"/>
                <a:gd name="T44" fmla="*/ 34 w 581"/>
                <a:gd name="T45" fmla="*/ 88 h 312"/>
                <a:gd name="T46" fmla="*/ 0 w 581"/>
                <a:gd name="T47" fmla="*/ 112 h 312"/>
                <a:gd name="T48" fmla="*/ 34 w 581"/>
                <a:gd name="T49" fmla="*/ 152 h 312"/>
                <a:gd name="T50" fmla="*/ 25 w 581"/>
                <a:gd name="T51" fmla="*/ 176 h 312"/>
                <a:gd name="T52" fmla="*/ 84 w 581"/>
                <a:gd name="T53" fmla="*/ 224 h 312"/>
                <a:gd name="T54" fmla="*/ 160 w 581"/>
                <a:gd name="T55" fmla="*/ 280 h 312"/>
                <a:gd name="T56" fmla="*/ 152 w 581"/>
                <a:gd name="T57" fmla="*/ 288 h 312"/>
                <a:gd name="T58" fmla="*/ 194 w 581"/>
                <a:gd name="T59" fmla="*/ 312 h 312"/>
                <a:gd name="T60" fmla="*/ 244 w 581"/>
                <a:gd name="T61" fmla="*/ 296 h 312"/>
                <a:gd name="T62" fmla="*/ 269 w 581"/>
                <a:gd name="T63" fmla="*/ 248 h 312"/>
                <a:gd name="T64" fmla="*/ 345 w 581"/>
                <a:gd name="T65" fmla="*/ 272 h 312"/>
                <a:gd name="T66" fmla="*/ 430 w 581"/>
                <a:gd name="T67" fmla="*/ 272 h 312"/>
                <a:gd name="T68" fmla="*/ 430 w 581"/>
                <a:gd name="T69" fmla="*/ 280 h 312"/>
                <a:gd name="T70" fmla="*/ 455 w 581"/>
                <a:gd name="T71" fmla="*/ 248 h 312"/>
                <a:gd name="T72" fmla="*/ 497 w 581"/>
                <a:gd name="T73" fmla="*/ 248 h 3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81" h="312">
                  <a:moveTo>
                    <a:pt x="497" y="248"/>
                  </a:moveTo>
                  <a:lnTo>
                    <a:pt x="531" y="200"/>
                  </a:lnTo>
                  <a:lnTo>
                    <a:pt x="556" y="176"/>
                  </a:lnTo>
                  <a:lnTo>
                    <a:pt x="581" y="152"/>
                  </a:lnTo>
                  <a:lnTo>
                    <a:pt x="564" y="120"/>
                  </a:lnTo>
                  <a:lnTo>
                    <a:pt x="522" y="112"/>
                  </a:lnTo>
                  <a:lnTo>
                    <a:pt x="480" y="104"/>
                  </a:lnTo>
                  <a:lnTo>
                    <a:pt x="463" y="80"/>
                  </a:lnTo>
                  <a:lnTo>
                    <a:pt x="413" y="64"/>
                  </a:lnTo>
                  <a:lnTo>
                    <a:pt x="413" y="88"/>
                  </a:lnTo>
                  <a:lnTo>
                    <a:pt x="387" y="104"/>
                  </a:lnTo>
                  <a:lnTo>
                    <a:pt x="345" y="72"/>
                  </a:lnTo>
                  <a:lnTo>
                    <a:pt x="354" y="40"/>
                  </a:lnTo>
                  <a:lnTo>
                    <a:pt x="312" y="40"/>
                  </a:lnTo>
                  <a:lnTo>
                    <a:pt x="269" y="24"/>
                  </a:lnTo>
                  <a:lnTo>
                    <a:pt x="227" y="0"/>
                  </a:lnTo>
                  <a:lnTo>
                    <a:pt x="227" y="24"/>
                  </a:lnTo>
                  <a:lnTo>
                    <a:pt x="202" y="8"/>
                  </a:lnTo>
                  <a:lnTo>
                    <a:pt x="168" y="8"/>
                  </a:lnTo>
                  <a:lnTo>
                    <a:pt x="160" y="40"/>
                  </a:lnTo>
                  <a:lnTo>
                    <a:pt x="118" y="56"/>
                  </a:lnTo>
                  <a:lnTo>
                    <a:pt x="76" y="80"/>
                  </a:lnTo>
                  <a:lnTo>
                    <a:pt x="34" y="88"/>
                  </a:lnTo>
                  <a:lnTo>
                    <a:pt x="0" y="112"/>
                  </a:lnTo>
                  <a:lnTo>
                    <a:pt x="34" y="152"/>
                  </a:lnTo>
                  <a:lnTo>
                    <a:pt x="25" y="176"/>
                  </a:lnTo>
                  <a:lnTo>
                    <a:pt x="84" y="224"/>
                  </a:lnTo>
                  <a:lnTo>
                    <a:pt x="160" y="280"/>
                  </a:lnTo>
                  <a:lnTo>
                    <a:pt x="152" y="288"/>
                  </a:lnTo>
                  <a:lnTo>
                    <a:pt x="194" y="312"/>
                  </a:lnTo>
                  <a:lnTo>
                    <a:pt x="244" y="296"/>
                  </a:lnTo>
                  <a:lnTo>
                    <a:pt x="269" y="248"/>
                  </a:lnTo>
                  <a:lnTo>
                    <a:pt x="345" y="272"/>
                  </a:lnTo>
                  <a:lnTo>
                    <a:pt x="430" y="272"/>
                  </a:lnTo>
                  <a:lnTo>
                    <a:pt x="430" y="280"/>
                  </a:lnTo>
                  <a:lnTo>
                    <a:pt x="455" y="248"/>
                  </a:lnTo>
                  <a:lnTo>
                    <a:pt x="497" y="248"/>
                  </a:lnTo>
                  <a:close/>
                </a:path>
              </a:pathLst>
            </a:custGeom>
            <a:solidFill>
              <a:srgbClr val="00A0C6"/>
            </a:solidFill>
            <a:ln w="12700">
              <a:solidFill>
                <a:srgbClr val="000000"/>
              </a:solidFill>
              <a:prstDash val="solid"/>
              <a:round/>
              <a:headEnd/>
              <a:tailEnd/>
            </a:ln>
          </p:spPr>
          <p:txBody>
            <a:bodyPr/>
            <a:lstStyle/>
            <a:p>
              <a:endParaRPr lang="en-GB"/>
            </a:p>
          </p:txBody>
        </p:sp>
        <p:sp>
          <p:nvSpPr>
            <p:cNvPr id="3127" name="Freeform 49"/>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8" name="Freeform 50"/>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9" name="Freeform 51"/>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0" name="Freeform 52"/>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1" name="Freeform 53"/>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2" name="Freeform 54"/>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3" name="Freeform 55"/>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4" name="Freeform 56"/>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5" name="Freeform 57"/>
            <p:cNvSpPr>
              <a:spLocks/>
            </p:cNvSpPr>
            <p:nvPr/>
          </p:nvSpPr>
          <p:spPr bwMode="auto">
            <a:xfrm>
              <a:off x="4788" y="2760"/>
              <a:ext cx="26" cy="8"/>
            </a:xfrm>
            <a:custGeom>
              <a:avLst/>
              <a:gdLst>
                <a:gd name="T0" fmla="*/ 17 w 26"/>
                <a:gd name="T1" fmla="*/ 8 h 8"/>
                <a:gd name="T2" fmla="*/ 26 w 26"/>
                <a:gd name="T3" fmla="*/ 8 h 8"/>
                <a:gd name="T4" fmla="*/ 0 w 26"/>
                <a:gd name="T5" fmla="*/ 0 h 8"/>
                <a:gd name="T6" fmla="*/ 17 w 26"/>
                <a:gd name="T7" fmla="*/ 8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8">
                  <a:moveTo>
                    <a:pt x="17" y="8"/>
                  </a:moveTo>
                  <a:lnTo>
                    <a:pt x="26" y="8"/>
                  </a:lnTo>
                  <a:lnTo>
                    <a:pt x="0" y="0"/>
                  </a:lnTo>
                  <a:lnTo>
                    <a:pt x="17"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6" name="Freeform 58"/>
            <p:cNvSpPr>
              <a:spLocks/>
            </p:cNvSpPr>
            <p:nvPr/>
          </p:nvSpPr>
          <p:spPr bwMode="auto">
            <a:xfrm>
              <a:off x="4814" y="2768"/>
              <a:ext cx="17" cy="1"/>
            </a:xfrm>
            <a:custGeom>
              <a:avLst/>
              <a:gdLst>
                <a:gd name="T0" fmla="*/ 17 w 17"/>
                <a:gd name="T1" fmla="*/ 0 h 1"/>
                <a:gd name="T2" fmla="*/ 0 w 17"/>
                <a:gd name="T3" fmla="*/ 0 h 1"/>
                <a:gd name="T4" fmla="*/ 17 w 17"/>
                <a:gd name="T5" fmla="*/ 0 h 1"/>
                <a:gd name="T6" fmla="*/ 0 60000 65536"/>
                <a:gd name="T7" fmla="*/ 0 60000 65536"/>
                <a:gd name="T8" fmla="*/ 0 60000 65536"/>
              </a:gdLst>
              <a:ahLst/>
              <a:cxnLst>
                <a:cxn ang="T6">
                  <a:pos x="T0" y="T1"/>
                </a:cxn>
                <a:cxn ang="T7">
                  <a:pos x="T2" y="T3"/>
                </a:cxn>
                <a:cxn ang="T8">
                  <a:pos x="T4" y="T5"/>
                </a:cxn>
              </a:cxnLst>
              <a:rect l="0" t="0" r="r" b="b"/>
              <a:pathLst>
                <a:path w="17" h="1">
                  <a:moveTo>
                    <a:pt x="17" y="0"/>
                  </a:moveTo>
                  <a:lnTo>
                    <a:pt x="0" y="0"/>
                  </a:lnTo>
                  <a:lnTo>
                    <a:pt x="17"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7" name="Line 59"/>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8" name="Line 60"/>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9" name="Freeform 61"/>
            <p:cNvSpPr>
              <a:spLocks/>
            </p:cNvSpPr>
            <p:nvPr/>
          </p:nvSpPr>
          <p:spPr bwMode="auto">
            <a:xfrm>
              <a:off x="4780" y="2760"/>
              <a:ext cx="8" cy="1"/>
            </a:xfrm>
            <a:custGeom>
              <a:avLst/>
              <a:gdLst>
                <a:gd name="T0" fmla="*/ 0 w 8"/>
                <a:gd name="T1" fmla="*/ 0 h 1"/>
                <a:gd name="T2" fmla="*/ 8 w 8"/>
                <a:gd name="T3" fmla="*/ 0 h 1"/>
                <a:gd name="T4" fmla="*/ 0 w 8"/>
                <a:gd name="T5" fmla="*/ 0 h 1"/>
                <a:gd name="T6" fmla="*/ 0 60000 65536"/>
                <a:gd name="T7" fmla="*/ 0 60000 65536"/>
                <a:gd name="T8" fmla="*/ 0 60000 65536"/>
              </a:gdLst>
              <a:ahLst/>
              <a:cxnLst>
                <a:cxn ang="T6">
                  <a:pos x="T0" y="T1"/>
                </a:cxn>
                <a:cxn ang="T7">
                  <a:pos x="T2" y="T3"/>
                </a:cxn>
                <a:cxn ang="T8">
                  <a:pos x="T4" y="T5"/>
                </a:cxn>
              </a:cxnLst>
              <a:rect l="0" t="0" r="r" b="b"/>
              <a:pathLst>
                <a:path w="8" h="1">
                  <a:moveTo>
                    <a:pt x="0" y="0"/>
                  </a:moveTo>
                  <a:lnTo>
                    <a:pt x="8" y="0"/>
                  </a:lnTo>
                  <a:lnTo>
                    <a:pt x="0"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0" name="Freeform 62"/>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1" name="Freeform 63"/>
            <p:cNvSpPr>
              <a:spLocks/>
            </p:cNvSpPr>
            <p:nvPr/>
          </p:nvSpPr>
          <p:spPr bwMode="auto">
            <a:xfrm>
              <a:off x="4780" y="2760"/>
              <a:ext cx="8" cy="1"/>
            </a:xfrm>
            <a:custGeom>
              <a:avLst/>
              <a:gdLst>
                <a:gd name="T0" fmla="*/ 0 w 8"/>
                <a:gd name="T1" fmla="*/ 0 h 1"/>
                <a:gd name="T2" fmla="*/ 8 w 8"/>
                <a:gd name="T3" fmla="*/ 0 h 1"/>
                <a:gd name="T4" fmla="*/ 0 w 8"/>
                <a:gd name="T5" fmla="*/ 0 h 1"/>
                <a:gd name="T6" fmla="*/ 0 w 8"/>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
                  <a:moveTo>
                    <a:pt x="0" y="0"/>
                  </a:moveTo>
                  <a:lnTo>
                    <a:pt x="8" y="0"/>
                  </a:lnTo>
                  <a:lnTo>
                    <a:pt x="0"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2" name="Freeform 64"/>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3" name="Freeform 65"/>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12 w 480"/>
                <a:gd name="T61" fmla="*/ 104 h 232"/>
                <a:gd name="T62" fmla="*/ 438 w 480"/>
                <a:gd name="T63" fmla="*/ 112 h 232"/>
                <a:gd name="T64" fmla="*/ 455 w 480"/>
                <a:gd name="T65" fmla="*/ 112 h 232"/>
                <a:gd name="T66" fmla="*/ 463 w 480"/>
                <a:gd name="T67" fmla="*/ 64 h 232"/>
                <a:gd name="T68" fmla="*/ 480 w 480"/>
                <a:gd name="T69" fmla="*/ 16 h 232"/>
                <a:gd name="T70" fmla="*/ 421 w 480"/>
                <a:gd name="T71" fmla="*/ 8 h 2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4" name="Freeform 66"/>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5" name="Freeform 67"/>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04 w 480"/>
                <a:gd name="T61" fmla="*/ 104 h 232"/>
                <a:gd name="T62" fmla="*/ 412 w 480"/>
                <a:gd name="T63" fmla="*/ 104 h 232"/>
                <a:gd name="T64" fmla="*/ 438 w 480"/>
                <a:gd name="T65" fmla="*/ 112 h 232"/>
                <a:gd name="T66" fmla="*/ 455 w 480"/>
                <a:gd name="T67" fmla="*/ 112 h 232"/>
                <a:gd name="T68" fmla="*/ 463 w 480"/>
                <a:gd name="T69" fmla="*/ 64 h 232"/>
                <a:gd name="T70" fmla="*/ 480 w 480"/>
                <a:gd name="T71" fmla="*/ 16 h 232"/>
                <a:gd name="T72" fmla="*/ 421 w 480"/>
                <a:gd name="T73" fmla="*/ 8 h 2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6" name="Freeform 68"/>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7" name="Freeform 69"/>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01 w 210"/>
                <a:gd name="T19" fmla="*/ 32 h 352"/>
                <a:gd name="T20" fmla="*/ 84 w 210"/>
                <a:gd name="T21" fmla="*/ 16 h 352"/>
                <a:gd name="T22" fmla="*/ 59 w 210"/>
                <a:gd name="T23" fmla="*/ 16 h 352"/>
                <a:gd name="T24" fmla="*/ 25 w 210"/>
                <a:gd name="T25" fmla="*/ 0 h 352"/>
                <a:gd name="T26" fmla="*/ 0 w 210"/>
                <a:gd name="T27" fmla="*/ 72 h 352"/>
                <a:gd name="T28" fmla="*/ 0 w 210"/>
                <a:gd name="T29" fmla="*/ 80 h 352"/>
                <a:gd name="T30" fmla="*/ 17 w 210"/>
                <a:gd name="T31" fmla="*/ 88 h 352"/>
                <a:gd name="T32" fmla="*/ 33 w 210"/>
                <a:gd name="T33" fmla="*/ 104 h 352"/>
                <a:gd name="T34" fmla="*/ 33 w 210"/>
                <a:gd name="T35" fmla="*/ 120 h 352"/>
                <a:gd name="T36" fmla="*/ 33 w 210"/>
                <a:gd name="T37" fmla="*/ 160 h 352"/>
                <a:gd name="T38" fmla="*/ 42 w 210"/>
                <a:gd name="T39" fmla="*/ 248 h 352"/>
                <a:gd name="T40" fmla="*/ 67 w 210"/>
                <a:gd name="T41" fmla="*/ 288 h 352"/>
                <a:gd name="T42" fmla="*/ 109 w 210"/>
                <a:gd name="T43" fmla="*/ 320 h 352"/>
                <a:gd name="T44" fmla="*/ 135 w 210"/>
                <a:gd name="T45" fmla="*/ 352 h 352"/>
                <a:gd name="T46" fmla="*/ 151 w 210"/>
                <a:gd name="T47" fmla="*/ 344 h 352"/>
                <a:gd name="T48" fmla="*/ 151 w 210"/>
                <a:gd name="T49" fmla="*/ 304 h 3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8" name="Freeform 70"/>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9" name="Freeform 71"/>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35 w 210"/>
                <a:gd name="T19" fmla="*/ 72 h 352"/>
                <a:gd name="T20" fmla="*/ 101 w 210"/>
                <a:gd name="T21" fmla="*/ 32 h 352"/>
                <a:gd name="T22" fmla="*/ 84 w 210"/>
                <a:gd name="T23" fmla="*/ 16 h 352"/>
                <a:gd name="T24" fmla="*/ 59 w 210"/>
                <a:gd name="T25" fmla="*/ 16 h 352"/>
                <a:gd name="T26" fmla="*/ 25 w 210"/>
                <a:gd name="T27" fmla="*/ 0 h 352"/>
                <a:gd name="T28" fmla="*/ 0 w 210"/>
                <a:gd name="T29" fmla="*/ 72 h 352"/>
                <a:gd name="T30" fmla="*/ 0 w 210"/>
                <a:gd name="T31" fmla="*/ 80 h 352"/>
                <a:gd name="T32" fmla="*/ 17 w 210"/>
                <a:gd name="T33" fmla="*/ 88 h 352"/>
                <a:gd name="T34" fmla="*/ 33 w 210"/>
                <a:gd name="T35" fmla="*/ 104 h 352"/>
                <a:gd name="T36" fmla="*/ 33 w 210"/>
                <a:gd name="T37" fmla="*/ 120 h 352"/>
                <a:gd name="T38" fmla="*/ 33 w 210"/>
                <a:gd name="T39" fmla="*/ 160 h 352"/>
                <a:gd name="T40" fmla="*/ 42 w 210"/>
                <a:gd name="T41" fmla="*/ 248 h 352"/>
                <a:gd name="T42" fmla="*/ 67 w 210"/>
                <a:gd name="T43" fmla="*/ 288 h 352"/>
                <a:gd name="T44" fmla="*/ 109 w 210"/>
                <a:gd name="T45" fmla="*/ 320 h 352"/>
                <a:gd name="T46" fmla="*/ 135 w 210"/>
                <a:gd name="T47" fmla="*/ 352 h 352"/>
                <a:gd name="T48" fmla="*/ 151 w 210"/>
                <a:gd name="T49" fmla="*/ 344 h 352"/>
                <a:gd name="T50" fmla="*/ 151 w 210"/>
                <a:gd name="T51" fmla="*/ 304 h 3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0" name="Freeform 72"/>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1" name="Freeform 73"/>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34 w 244"/>
                <a:gd name="T7" fmla="*/ 0 h 192"/>
                <a:gd name="T8" fmla="*/ 75 w 244"/>
                <a:gd name="T9" fmla="*/ 24 h 192"/>
                <a:gd name="T10" fmla="*/ 50 w 244"/>
                <a:gd name="T11" fmla="*/ 32 h 192"/>
                <a:gd name="T12" fmla="*/ 25 w 244"/>
                <a:gd name="T13" fmla="*/ 40 h 192"/>
                <a:gd name="T14" fmla="*/ 16 w 244"/>
                <a:gd name="T15" fmla="*/ 72 h 192"/>
                <a:gd name="T16" fmla="*/ 0 w 244"/>
                <a:gd name="T17" fmla="*/ 64 h 192"/>
                <a:gd name="T18" fmla="*/ 0 w 244"/>
                <a:gd name="T19" fmla="*/ 88 h 192"/>
                <a:gd name="T20" fmla="*/ 8 w 244"/>
                <a:gd name="T21" fmla="*/ 144 h 192"/>
                <a:gd name="T22" fmla="*/ 33 w 244"/>
                <a:gd name="T23" fmla="*/ 176 h 192"/>
                <a:gd name="T24" fmla="*/ 59 w 244"/>
                <a:gd name="T25" fmla="*/ 184 h 192"/>
                <a:gd name="T26" fmla="*/ 67 w 244"/>
                <a:gd name="T27" fmla="*/ 192 h 192"/>
                <a:gd name="T28" fmla="*/ 75 w 244"/>
                <a:gd name="T29" fmla="*/ 192 h 192"/>
                <a:gd name="T30" fmla="*/ 109 w 244"/>
                <a:gd name="T31" fmla="*/ 176 h 192"/>
                <a:gd name="T32" fmla="*/ 134 w 244"/>
                <a:gd name="T33" fmla="*/ 176 h 192"/>
                <a:gd name="T34" fmla="*/ 168 w 244"/>
                <a:gd name="T35" fmla="*/ 136 h 192"/>
                <a:gd name="T36" fmla="*/ 236 w 244"/>
                <a:gd name="T37" fmla="*/ 128 h 192"/>
                <a:gd name="T38" fmla="*/ 244 w 244"/>
                <a:gd name="T39" fmla="*/ 104 h 192"/>
                <a:gd name="T40" fmla="*/ 244 w 244"/>
                <a:gd name="T41" fmla="*/ 64 h 192"/>
                <a:gd name="T42" fmla="*/ 227 w 244"/>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2" name="Freeform 74"/>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55 w 590"/>
                <a:gd name="T107" fmla="*/ 280 h 408"/>
                <a:gd name="T108" fmla="*/ 455 w 590"/>
                <a:gd name="T109" fmla="*/ 256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3" name="Freeform 75"/>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77 w 244"/>
                <a:gd name="T7" fmla="*/ 0 h 192"/>
                <a:gd name="T8" fmla="*/ 134 w 244"/>
                <a:gd name="T9" fmla="*/ 0 h 192"/>
                <a:gd name="T10" fmla="*/ 75 w 244"/>
                <a:gd name="T11" fmla="*/ 24 h 192"/>
                <a:gd name="T12" fmla="*/ 50 w 244"/>
                <a:gd name="T13" fmla="*/ 32 h 192"/>
                <a:gd name="T14" fmla="*/ 25 w 244"/>
                <a:gd name="T15" fmla="*/ 40 h 192"/>
                <a:gd name="T16" fmla="*/ 16 w 244"/>
                <a:gd name="T17" fmla="*/ 72 h 192"/>
                <a:gd name="T18" fmla="*/ 0 w 244"/>
                <a:gd name="T19" fmla="*/ 64 h 192"/>
                <a:gd name="T20" fmla="*/ 0 w 244"/>
                <a:gd name="T21" fmla="*/ 88 h 192"/>
                <a:gd name="T22" fmla="*/ 8 w 244"/>
                <a:gd name="T23" fmla="*/ 144 h 192"/>
                <a:gd name="T24" fmla="*/ 33 w 244"/>
                <a:gd name="T25" fmla="*/ 176 h 192"/>
                <a:gd name="T26" fmla="*/ 59 w 244"/>
                <a:gd name="T27" fmla="*/ 184 h 192"/>
                <a:gd name="T28" fmla="*/ 67 w 244"/>
                <a:gd name="T29" fmla="*/ 192 h 192"/>
                <a:gd name="T30" fmla="*/ 75 w 244"/>
                <a:gd name="T31" fmla="*/ 192 h 192"/>
                <a:gd name="T32" fmla="*/ 109 w 244"/>
                <a:gd name="T33" fmla="*/ 176 h 192"/>
                <a:gd name="T34" fmla="*/ 134 w 244"/>
                <a:gd name="T35" fmla="*/ 176 h 192"/>
                <a:gd name="T36" fmla="*/ 168 w 244"/>
                <a:gd name="T37" fmla="*/ 136 h 192"/>
                <a:gd name="T38" fmla="*/ 236 w 244"/>
                <a:gd name="T39" fmla="*/ 128 h 192"/>
                <a:gd name="T40" fmla="*/ 244 w 244"/>
                <a:gd name="T41" fmla="*/ 104 h 192"/>
                <a:gd name="T42" fmla="*/ 244 w 244"/>
                <a:gd name="T43" fmla="*/ 64 h 192"/>
                <a:gd name="T44" fmla="*/ 227 w 244"/>
                <a:gd name="T45" fmla="*/ 32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4" name="Freeform 76"/>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47 w 590"/>
                <a:gd name="T107" fmla="*/ 296 h 408"/>
                <a:gd name="T108" fmla="*/ 455 w 590"/>
                <a:gd name="T109" fmla="*/ 280 h 408"/>
                <a:gd name="T110" fmla="*/ 455 w 590"/>
                <a:gd name="T111" fmla="*/ 256 h 4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5" name="Freeform 77"/>
            <p:cNvSpPr>
              <a:spLocks/>
            </p:cNvSpPr>
            <p:nvPr/>
          </p:nvSpPr>
          <p:spPr bwMode="auto">
            <a:xfrm>
              <a:off x="5404" y="3416"/>
              <a:ext cx="364" cy="616"/>
            </a:xfrm>
            <a:custGeom>
              <a:avLst/>
              <a:gdLst>
                <a:gd name="T0" fmla="*/ 219 w 364"/>
                <a:gd name="T1" fmla="*/ 40 h 616"/>
                <a:gd name="T2" fmla="*/ 151 w 364"/>
                <a:gd name="T3" fmla="*/ 0 h 616"/>
                <a:gd name="T4" fmla="*/ 75 w 364"/>
                <a:gd name="T5" fmla="*/ 0 h 616"/>
                <a:gd name="T6" fmla="*/ 16 w 364"/>
                <a:gd name="T7" fmla="*/ 24 h 616"/>
                <a:gd name="T8" fmla="*/ 8 w 364"/>
                <a:gd name="T9" fmla="*/ 64 h 616"/>
                <a:gd name="T10" fmla="*/ 16 w 364"/>
                <a:gd name="T11" fmla="*/ 136 h 616"/>
                <a:gd name="T12" fmla="*/ 0 w 364"/>
                <a:gd name="T13" fmla="*/ 192 h 616"/>
                <a:gd name="T14" fmla="*/ 67 w 364"/>
                <a:gd name="T15" fmla="*/ 184 h 616"/>
                <a:gd name="T16" fmla="*/ 33 w 364"/>
                <a:gd name="T17" fmla="*/ 256 h 616"/>
                <a:gd name="T18" fmla="*/ 118 w 364"/>
                <a:gd name="T19" fmla="*/ 312 h 616"/>
                <a:gd name="T20" fmla="*/ 160 w 364"/>
                <a:gd name="T21" fmla="*/ 384 h 616"/>
                <a:gd name="T22" fmla="*/ 168 w 364"/>
                <a:gd name="T23" fmla="*/ 432 h 616"/>
                <a:gd name="T24" fmla="*/ 101 w 364"/>
                <a:gd name="T25" fmla="*/ 440 h 616"/>
                <a:gd name="T26" fmla="*/ 126 w 364"/>
                <a:gd name="T27" fmla="*/ 496 h 616"/>
                <a:gd name="T28" fmla="*/ 168 w 364"/>
                <a:gd name="T29" fmla="*/ 480 h 616"/>
                <a:gd name="T30" fmla="*/ 219 w 364"/>
                <a:gd name="T31" fmla="*/ 504 h 616"/>
                <a:gd name="T32" fmla="*/ 235 w 364"/>
                <a:gd name="T33" fmla="*/ 560 h 616"/>
                <a:gd name="T34" fmla="*/ 244 w 364"/>
                <a:gd name="T35" fmla="*/ 592 h 616"/>
                <a:gd name="T36" fmla="*/ 261 w 364"/>
                <a:gd name="T37" fmla="*/ 600 h 616"/>
                <a:gd name="T38" fmla="*/ 337 w 364"/>
                <a:gd name="T39" fmla="*/ 616 h 616"/>
                <a:gd name="T40" fmla="*/ 360 w 364"/>
                <a:gd name="T41" fmla="*/ 578 h 616"/>
                <a:gd name="T42" fmla="*/ 303 w 364"/>
                <a:gd name="T43" fmla="*/ 56 h 616"/>
                <a:gd name="T44" fmla="*/ 320 w 364"/>
                <a:gd name="T45" fmla="*/ 152 h 616"/>
                <a:gd name="T46" fmla="*/ 244 w 364"/>
                <a:gd name="T47" fmla="*/ 168 h 616"/>
                <a:gd name="T48" fmla="*/ 151 w 364"/>
                <a:gd name="T49" fmla="*/ 200 h 616"/>
                <a:gd name="T50" fmla="*/ 92 w 364"/>
                <a:gd name="T51" fmla="*/ 208 h 616"/>
                <a:gd name="T52" fmla="*/ 42 w 364"/>
                <a:gd name="T53" fmla="*/ 264 h 616"/>
                <a:gd name="T54" fmla="*/ 59 w 364"/>
                <a:gd name="T55" fmla="*/ 232 h 616"/>
                <a:gd name="T56" fmla="*/ 126 w 364"/>
                <a:gd name="T57" fmla="*/ 168 h 616"/>
                <a:gd name="T58" fmla="*/ 185 w 364"/>
                <a:gd name="T59" fmla="*/ 104 h 616"/>
                <a:gd name="T60" fmla="*/ 286 w 364"/>
                <a:gd name="T61" fmla="*/ 80 h 616"/>
                <a:gd name="T62" fmla="*/ 303 w 364"/>
                <a:gd name="T63" fmla="*/ 96 h 616"/>
                <a:gd name="T64" fmla="*/ 328 w 364"/>
                <a:gd name="T65" fmla="*/ 112 h 616"/>
                <a:gd name="T66" fmla="*/ 303 w 364"/>
                <a:gd name="T67" fmla="*/ 5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4" y="602"/>
                  </a:lnTo>
                  <a:lnTo>
                    <a:pt x="360" y="578"/>
                  </a:lnTo>
                  <a:lnTo>
                    <a:pt x="354" y="56"/>
                  </a:lnTo>
                  <a:lnTo>
                    <a:pt x="303" y="56"/>
                  </a:lnTo>
                  <a:lnTo>
                    <a:pt x="286" y="136"/>
                  </a:lnTo>
                  <a:lnTo>
                    <a:pt x="320" y="152"/>
                  </a:lnTo>
                  <a:lnTo>
                    <a:pt x="286" y="168"/>
                  </a:lnTo>
                  <a:lnTo>
                    <a:pt x="244" y="168"/>
                  </a:lnTo>
                  <a:lnTo>
                    <a:pt x="176" y="200"/>
                  </a:lnTo>
                  <a:lnTo>
                    <a:pt x="151" y="200"/>
                  </a:lnTo>
                  <a:lnTo>
                    <a:pt x="134" y="200"/>
                  </a:lnTo>
                  <a:lnTo>
                    <a:pt x="92" y="208"/>
                  </a:lnTo>
                  <a:lnTo>
                    <a:pt x="67" y="232"/>
                  </a:lnTo>
                  <a:lnTo>
                    <a:pt x="42" y="264"/>
                  </a:lnTo>
                  <a:lnTo>
                    <a:pt x="42" y="248"/>
                  </a:lnTo>
                  <a:lnTo>
                    <a:pt x="59" y="232"/>
                  </a:lnTo>
                  <a:lnTo>
                    <a:pt x="84" y="200"/>
                  </a:lnTo>
                  <a:lnTo>
                    <a:pt x="126" y="168"/>
                  </a:lnTo>
                  <a:lnTo>
                    <a:pt x="134" y="120"/>
                  </a:lnTo>
                  <a:lnTo>
                    <a:pt x="185" y="104"/>
                  </a:lnTo>
                  <a:lnTo>
                    <a:pt x="235" y="96"/>
                  </a:lnTo>
                  <a:lnTo>
                    <a:pt x="286" y="80"/>
                  </a:lnTo>
                  <a:lnTo>
                    <a:pt x="294" y="80"/>
                  </a:lnTo>
                  <a:lnTo>
                    <a:pt x="303" y="96"/>
                  </a:lnTo>
                  <a:lnTo>
                    <a:pt x="345" y="104"/>
                  </a:lnTo>
                  <a:lnTo>
                    <a:pt x="328" y="112"/>
                  </a:lnTo>
                  <a:lnTo>
                    <a:pt x="286" y="136"/>
                  </a:lnTo>
                  <a:lnTo>
                    <a:pt x="303" y="5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6" name="Freeform 78"/>
            <p:cNvSpPr>
              <a:spLocks/>
            </p:cNvSpPr>
            <p:nvPr/>
          </p:nvSpPr>
          <p:spPr bwMode="auto">
            <a:xfrm>
              <a:off x="5404" y="3416"/>
              <a:ext cx="362" cy="616"/>
            </a:xfrm>
            <a:custGeom>
              <a:avLst/>
              <a:gdLst>
                <a:gd name="T0" fmla="*/ 303 w 362"/>
                <a:gd name="T1" fmla="*/ 56 h 616"/>
                <a:gd name="T2" fmla="*/ 219 w 362"/>
                <a:gd name="T3" fmla="*/ 40 h 616"/>
                <a:gd name="T4" fmla="*/ 185 w 362"/>
                <a:gd name="T5" fmla="*/ 24 h 616"/>
                <a:gd name="T6" fmla="*/ 151 w 362"/>
                <a:gd name="T7" fmla="*/ 0 h 616"/>
                <a:gd name="T8" fmla="*/ 126 w 362"/>
                <a:gd name="T9" fmla="*/ 8 h 616"/>
                <a:gd name="T10" fmla="*/ 75 w 362"/>
                <a:gd name="T11" fmla="*/ 0 h 616"/>
                <a:gd name="T12" fmla="*/ 50 w 362"/>
                <a:gd name="T13" fmla="*/ 16 h 616"/>
                <a:gd name="T14" fmla="*/ 16 w 362"/>
                <a:gd name="T15" fmla="*/ 24 h 616"/>
                <a:gd name="T16" fmla="*/ 16 w 362"/>
                <a:gd name="T17" fmla="*/ 48 h 616"/>
                <a:gd name="T18" fmla="*/ 8 w 362"/>
                <a:gd name="T19" fmla="*/ 64 h 616"/>
                <a:gd name="T20" fmla="*/ 33 w 362"/>
                <a:gd name="T21" fmla="*/ 88 h 616"/>
                <a:gd name="T22" fmla="*/ 16 w 362"/>
                <a:gd name="T23" fmla="*/ 136 h 616"/>
                <a:gd name="T24" fmla="*/ 25 w 362"/>
                <a:gd name="T25" fmla="*/ 160 h 616"/>
                <a:gd name="T26" fmla="*/ 0 w 362"/>
                <a:gd name="T27" fmla="*/ 192 h 616"/>
                <a:gd name="T28" fmla="*/ 0 w 362"/>
                <a:gd name="T29" fmla="*/ 200 h 616"/>
                <a:gd name="T30" fmla="*/ 67 w 362"/>
                <a:gd name="T31" fmla="*/ 184 h 616"/>
                <a:gd name="T32" fmla="*/ 42 w 362"/>
                <a:gd name="T33" fmla="*/ 216 h 616"/>
                <a:gd name="T34" fmla="*/ 33 w 362"/>
                <a:gd name="T35" fmla="*/ 256 h 616"/>
                <a:gd name="T36" fmla="*/ 50 w 362"/>
                <a:gd name="T37" fmla="*/ 328 h 616"/>
                <a:gd name="T38" fmla="*/ 118 w 362"/>
                <a:gd name="T39" fmla="*/ 312 h 616"/>
                <a:gd name="T40" fmla="*/ 118 w 362"/>
                <a:gd name="T41" fmla="*/ 352 h 616"/>
                <a:gd name="T42" fmla="*/ 160 w 362"/>
                <a:gd name="T43" fmla="*/ 384 h 616"/>
                <a:gd name="T44" fmla="*/ 151 w 362"/>
                <a:gd name="T45" fmla="*/ 408 h 616"/>
                <a:gd name="T46" fmla="*/ 168 w 362"/>
                <a:gd name="T47" fmla="*/ 432 h 616"/>
                <a:gd name="T48" fmla="*/ 134 w 362"/>
                <a:gd name="T49" fmla="*/ 448 h 616"/>
                <a:gd name="T50" fmla="*/ 101 w 362"/>
                <a:gd name="T51" fmla="*/ 440 h 616"/>
                <a:gd name="T52" fmla="*/ 101 w 362"/>
                <a:gd name="T53" fmla="*/ 472 h 616"/>
                <a:gd name="T54" fmla="*/ 126 w 362"/>
                <a:gd name="T55" fmla="*/ 496 h 616"/>
                <a:gd name="T56" fmla="*/ 151 w 362"/>
                <a:gd name="T57" fmla="*/ 480 h 616"/>
                <a:gd name="T58" fmla="*/ 168 w 362"/>
                <a:gd name="T59" fmla="*/ 480 h 616"/>
                <a:gd name="T60" fmla="*/ 185 w 362"/>
                <a:gd name="T61" fmla="*/ 488 h 616"/>
                <a:gd name="T62" fmla="*/ 219 w 362"/>
                <a:gd name="T63" fmla="*/ 504 h 616"/>
                <a:gd name="T64" fmla="*/ 227 w 362"/>
                <a:gd name="T65" fmla="*/ 528 h 616"/>
                <a:gd name="T66" fmla="*/ 235 w 362"/>
                <a:gd name="T67" fmla="*/ 560 h 616"/>
                <a:gd name="T68" fmla="*/ 269 w 362"/>
                <a:gd name="T69" fmla="*/ 576 h 616"/>
                <a:gd name="T70" fmla="*/ 244 w 362"/>
                <a:gd name="T71" fmla="*/ 592 h 616"/>
                <a:gd name="T72" fmla="*/ 244 w 362"/>
                <a:gd name="T73" fmla="*/ 600 h 616"/>
                <a:gd name="T74" fmla="*/ 261 w 362"/>
                <a:gd name="T75" fmla="*/ 600 h 616"/>
                <a:gd name="T76" fmla="*/ 345 w 362"/>
                <a:gd name="T77" fmla="*/ 584 h 616"/>
                <a:gd name="T78" fmla="*/ 337 w 362"/>
                <a:gd name="T79" fmla="*/ 616 h 616"/>
                <a:gd name="T80" fmla="*/ 362 w 362"/>
                <a:gd name="T81" fmla="*/ 600 h 616"/>
                <a:gd name="T82" fmla="*/ 354 w 362"/>
                <a:gd name="T83" fmla="*/ 50 h 616"/>
                <a:gd name="T84" fmla="*/ 303 w 362"/>
                <a:gd name="T85" fmla="*/ 56 h 616"/>
                <a:gd name="T86" fmla="*/ 303 w 362"/>
                <a:gd name="T87" fmla="*/ 56 h 6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2"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2" y="600"/>
                  </a:lnTo>
                  <a:lnTo>
                    <a:pt x="354" y="50"/>
                  </a:lnTo>
                  <a:lnTo>
                    <a:pt x="303"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7" name="Freeform 79"/>
            <p:cNvSpPr>
              <a:spLocks/>
            </p:cNvSpPr>
            <p:nvPr/>
          </p:nvSpPr>
          <p:spPr bwMode="auto">
            <a:xfrm>
              <a:off x="5446" y="3496"/>
              <a:ext cx="308" cy="184"/>
            </a:xfrm>
            <a:custGeom>
              <a:avLst/>
              <a:gdLst>
                <a:gd name="T0" fmla="*/ 244 w 308"/>
                <a:gd name="T1" fmla="*/ 56 h 184"/>
                <a:gd name="T2" fmla="*/ 278 w 308"/>
                <a:gd name="T3" fmla="*/ 72 h 184"/>
                <a:gd name="T4" fmla="*/ 244 w 308"/>
                <a:gd name="T5" fmla="*/ 88 h 184"/>
                <a:gd name="T6" fmla="*/ 202 w 308"/>
                <a:gd name="T7" fmla="*/ 88 h 184"/>
                <a:gd name="T8" fmla="*/ 134 w 308"/>
                <a:gd name="T9" fmla="*/ 120 h 184"/>
                <a:gd name="T10" fmla="*/ 109 w 308"/>
                <a:gd name="T11" fmla="*/ 120 h 184"/>
                <a:gd name="T12" fmla="*/ 92 w 308"/>
                <a:gd name="T13" fmla="*/ 120 h 184"/>
                <a:gd name="T14" fmla="*/ 50 w 308"/>
                <a:gd name="T15" fmla="*/ 128 h 184"/>
                <a:gd name="T16" fmla="*/ 25 w 308"/>
                <a:gd name="T17" fmla="*/ 152 h 184"/>
                <a:gd name="T18" fmla="*/ 0 w 308"/>
                <a:gd name="T19" fmla="*/ 184 h 184"/>
                <a:gd name="T20" fmla="*/ 0 w 308"/>
                <a:gd name="T21" fmla="*/ 168 h 184"/>
                <a:gd name="T22" fmla="*/ 17 w 308"/>
                <a:gd name="T23" fmla="*/ 152 h 184"/>
                <a:gd name="T24" fmla="*/ 42 w 308"/>
                <a:gd name="T25" fmla="*/ 120 h 184"/>
                <a:gd name="T26" fmla="*/ 84 w 308"/>
                <a:gd name="T27" fmla="*/ 88 h 184"/>
                <a:gd name="T28" fmla="*/ 92 w 308"/>
                <a:gd name="T29" fmla="*/ 40 h 184"/>
                <a:gd name="T30" fmla="*/ 143 w 308"/>
                <a:gd name="T31" fmla="*/ 24 h 184"/>
                <a:gd name="T32" fmla="*/ 193 w 308"/>
                <a:gd name="T33" fmla="*/ 16 h 184"/>
                <a:gd name="T34" fmla="*/ 244 w 308"/>
                <a:gd name="T35" fmla="*/ 0 h 184"/>
                <a:gd name="T36" fmla="*/ 252 w 308"/>
                <a:gd name="T37" fmla="*/ 0 h 184"/>
                <a:gd name="T38" fmla="*/ 261 w 308"/>
                <a:gd name="T39" fmla="*/ 16 h 184"/>
                <a:gd name="T40" fmla="*/ 303 w 308"/>
                <a:gd name="T41" fmla="*/ 24 h 184"/>
                <a:gd name="T42" fmla="*/ 308 w 308"/>
                <a:gd name="T43" fmla="*/ 24 h 184"/>
                <a:gd name="T44" fmla="*/ 286 w 308"/>
                <a:gd name="T45" fmla="*/ 32 h 184"/>
                <a:gd name="T46" fmla="*/ 244 w 308"/>
                <a:gd name="T47" fmla="*/ 56 h 184"/>
                <a:gd name="T48" fmla="*/ 244 w 308"/>
                <a:gd name="T49" fmla="*/ 56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08" h="184">
                  <a:moveTo>
                    <a:pt x="244" y="56"/>
                  </a:moveTo>
                  <a:lnTo>
                    <a:pt x="278" y="72"/>
                  </a:lnTo>
                  <a:lnTo>
                    <a:pt x="244" y="88"/>
                  </a:lnTo>
                  <a:lnTo>
                    <a:pt x="202" y="88"/>
                  </a:lnTo>
                  <a:lnTo>
                    <a:pt x="134" y="120"/>
                  </a:lnTo>
                  <a:lnTo>
                    <a:pt x="109" y="120"/>
                  </a:lnTo>
                  <a:lnTo>
                    <a:pt x="92" y="120"/>
                  </a:lnTo>
                  <a:lnTo>
                    <a:pt x="50" y="128"/>
                  </a:lnTo>
                  <a:lnTo>
                    <a:pt x="25" y="152"/>
                  </a:lnTo>
                  <a:lnTo>
                    <a:pt x="0" y="184"/>
                  </a:lnTo>
                  <a:lnTo>
                    <a:pt x="0" y="168"/>
                  </a:lnTo>
                  <a:lnTo>
                    <a:pt x="17" y="152"/>
                  </a:lnTo>
                  <a:lnTo>
                    <a:pt x="42" y="120"/>
                  </a:lnTo>
                  <a:lnTo>
                    <a:pt x="84" y="88"/>
                  </a:lnTo>
                  <a:lnTo>
                    <a:pt x="92" y="40"/>
                  </a:lnTo>
                  <a:lnTo>
                    <a:pt x="143" y="24"/>
                  </a:lnTo>
                  <a:lnTo>
                    <a:pt x="193" y="16"/>
                  </a:lnTo>
                  <a:lnTo>
                    <a:pt x="244" y="0"/>
                  </a:lnTo>
                  <a:lnTo>
                    <a:pt x="252" y="0"/>
                  </a:lnTo>
                  <a:lnTo>
                    <a:pt x="261" y="16"/>
                  </a:lnTo>
                  <a:lnTo>
                    <a:pt x="303" y="24"/>
                  </a:lnTo>
                  <a:lnTo>
                    <a:pt x="308" y="24"/>
                  </a:lnTo>
                  <a:lnTo>
                    <a:pt x="286" y="32"/>
                  </a:lnTo>
                  <a:lnTo>
                    <a:pt x="244"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8" name="Freeform 80"/>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60 w 893"/>
                <a:gd name="T35" fmla="*/ 128 h 592"/>
                <a:gd name="T36" fmla="*/ 135 w 893"/>
                <a:gd name="T37" fmla="*/ 168 h 592"/>
                <a:gd name="T38" fmla="*/ 110 w 893"/>
                <a:gd name="T39" fmla="*/ 224 h 592"/>
                <a:gd name="T40" fmla="*/ 84 w 893"/>
                <a:gd name="T41" fmla="*/ 256 h 592"/>
                <a:gd name="T42" fmla="*/ 76 w 893"/>
                <a:gd name="T43" fmla="*/ 280 h 592"/>
                <a:gd name="T44" fmla="*/ 67 w 893"/>
                <a:gd name="T45" fmla="*/ 320 h 592"/>
                <a:gd name="T46" fmla="*/ 51 w 893"/>
                <a:gd name="T47" fmla="*/ 328 h 592"/>
                <a:gd name="T48" fmla="*/ 25 w 893"/>
                <a:gd name="T49" fmla="*/ 344 h 592"/>
                <a:gd name="T50" fmla="*/ 0 w 893"/>
                <a:gd name="T51" fmla="*/ 352 h 592"/>
                <a:gd name="T52" fmla="*/ 17 w 893"/>
                <a:gd name="T53" fmla="*/ 368 h 592"/>
                <a:gd name="T54" fmla="*/ 51 w 893"/>
                <a:gd name="T55" fmla="*/ 392 h 592"/>
                <a:gd name="T56" fmla="*/ 59 w 893"/>
                <a:gd name="T57" fmla="*/ 416 h 592"/>
                <a:gd name="T58" fmla="*/ 93 w 893"/>
                <a:gd name="T59" fmla="*/ 440 h 592"/>
                <a:gd name="T60" fmla="*/ 135 w 893"/>
                <a:gd name="T61" fmla="*/ 456 h 592"/>
                <a:gd name="T62" fmla="*/ 118 w 893"/>
                <a:gd name="T63" fmla="*/ 488 h 592"/>
                <a:gd name="T64" fmla="*/ 160 w 893"/>
                <a:gd name="T65" fmla="*/ 496 h 592"/>
                <a:gd name="T66" fmla="*/ 202 w 893"/>
                <a:gd name="T67" fmla="*/ 512 h 592"/>
                <a:gd name="T68" fmla="*/ 244 w 893"/>
                <a:gd name="T69" fmla="*/ 488 h 592"/>
                <a:gd name="T70" fmla="*/ 244 w 893"/>
                <a:gd name="T71" fmla="*/ 528 h 592"/>
                <a:gd name="T72" fmla="*/ 261 w 893"/>
                <a:gd name="T73" fmla="*/ 536 h 592"/>
                <a:gd name="T74" fmla="*/ 253 w 893"/>
                <a:gd name="T75" fmla="*/ 544 h 592"/>
                <a:gd name="T76" fmla="*/ 287 w 893"/>
                <a:gd name="T77" fmla="*/ 560 h 592"/>
                <a:gd name="T78" fmla="*/ 287 w 893"/>
                <a:gd name="T79" fmla="*/ 584 h 592"/>
                <a:gd name="T80" fmla="*/ 320 w 893"/>
                <a:gd name="T81" fmla="*/ 592 h 592"/>
                <a:gd name="T82" fmla="*/ 413 w 893"/>
                <a:gd name="T83" fmla="*/ 592 h 592"/>
                <a:gd name="T84" fmla="*/ 438 w 893"/>
                <a:gd name="T85" fmla="*/ 568 h 592"/>
                <a:gd name="T86" fmla="*/ 463 w 893"/>
                <a:gd name="T87" fmla="*/ 568 h 592"/>
                <a:gd name="T88" fmla="*/ 514 w 893"/>
                <a:gd name="T89" fmla="*/ 568 h 592"/>
                <a:gd name="T90" fmla="*/ 565 w 893"/>
                <a:gd name="T91" fmla="*/ 560 h 592"/>
                <a:gd name="T92" fmla="*/ 607 w 893"/>
                <a:gd name="T93" fmla="*/ 504 h 592"/>
                <a:gd name="T94" fmla="*/ 657 w 893"/>
                <a:gd name="T95" fmla="*/ 488 h 592"/>
                <a:gd name="T96" fmla="*/ 699 w 893"/>
                <a:gd name="T97" fmla="*/ 480 h 592"/>
                <a:gd name="T98" fmla="*/ 725 w 893"/>
                <a:gd name="T99" fmla="*/ 488 h 592"/>
                <a:gd name="T100" fmla="*/ 767 w 893"/>
                <a:gd name="T101" fmla="*/ 480 h 592"/>
                <a:gd name="T102" fmla="*/ 775 w 893"/>
                <a:gd name="T103" fmla="*/ 496 h 592"/>
                <a:gd name="T104" fmla="*/ 826 w 893"/>
                <a:gd name="T105" fmla="*/ 496 h 592"/>
                <a:gd name="T106" fmla="*/ 834 w 893"/>
                <a:gd name="T107" fmla="*/ 416 h 592"/>
                <a:gd name="T108" fmla="*/ 851 w 893"/>
                <a:gd name="T109" fmla="*/ 376 h 592"/>
                <a:gd name="T110" fmla="*/ 885 w 893"/>
                <a:gd name="T111" fmla="*/ 336 h 592"/>
                <a:gd name="T112" fmla="*/ 893 w 893"/>
                <a:gd name="T113" fmla="*/ 312 h 592"/>
                <a:gd name="T114" fmla="*/ 876 w 893"/>
                <a:gd name="T115" fmla="*/ 288 h 592"/>
                <a:gd name="T116" fmla="*/ 834 w 893"/>
                <a:gd name="T117" fmla="*/ 288 h 592"/>
                <a:gd name="T118" fmla="*/ 784 w 893"/>
                <a:gd name="T119" fmla="*/ 312 h 5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9" name="Freeform 81"/>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0" name="Freeform 82"/>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85 w 893"/>
                <a:gd name="T35" fmla="*/ 104 h 592"/>
                <a:gd name="T36" fmla="*/ 160 w 893"/>
                <a:gd name="T37" fmla="*/ 128 h 592"/>
                <a:gd name="T38" fmla="*/ 135 w 893"/>
                <a:gd name="T39" fmla="*/ 168 h 592"/>
                <a:gd name="T40" fmla="*/ 110 w 893"/>
                <a:gd name="T41" fmla="*/ 224 h 592"/>
                <a:gd name="T42" fmla="*/ 84 w 893"/>
                <a:gd name="T43" fmla="*/ 256 h 592"/>
                <a:gd name="T44" fmla="*/ 76 w 893"/>
                <a:gd name="T45" fmla="*/ 280 h 592"/>
                <a:gd name="T46" fmla="*/ 67 w 893"/>
                <a:gd name="T47" fmla="*/ 320 h 592"/>
                <a:gd name="T48" fmla="*/ 51 w 893"/>
                <a:gd name="T49" fmla="*/ 328 h 592"/>
                <a:gd name="T50" fmla="*/ 25 w 893"/>
                <a:gd name="T51" fmla="*/ 344 h 592"/>
                <a:gd name="T52" fmla="*/ 0 w 893"/>
                <a:gd name="T53" fmla="*/ 352 h 592"/>
                <a:gd name="T54" fmla="*/ 17 w 893"/>
                <a:gd name="T55" fmla="*/ 368 h 592"/>
                <a:gd name="T56" fmla="*/ 51 w 893"/>
                <a:gd name="T57" fmla="*/ 392 h 592"/>
                <a:gd name="T58" fmla="*/ 59 w 893"/>
                <a:gd name="T59" fmla="*/ 416 h 592"/>
                <a:gd name="T60" fmla="*/ 93 w 893"/>
                <a:gd name="T61" fmla="*/ 440 h 592"/>
                <a:gd name="T62" fmla="*/ 135 w 893"/>
                <a:gd name="T63" fmla="*/ 456 h 592"/>
                <a:gd name="T64" fmla="*/ 118 w 893"/>
                <a:gd name="T65" fmla="*/ 488 h 592"/>
                <a:gd name="T66" fmla="*/ 160 w 893"/>
                <a:gd name="T67" fmla="*/ 496 h 592"/>
                <a:gd name="T68" fmla="*/ 202 w 893"/>
                <a:gd name="T69" fmla="*/ 512 h 592"/>
                <a:gd name="T70" fmla="*/ 244 w 893"/>
                <a:gd name="T71" fmla="*/ 488 h 592"/>
                <a:gd name="T72" fmla="*/ 244 w 893"/>
                <a:gd name="T73" fmla="*/ 528 h 592"/>
                <a:gd name="T74" fmla="*/ 261 w 893"/>
                <a:gd name="T75" fmla="*/ 536 h 592"/>
                <a:gd name="T76" fmla="*/ 253 w 893"/>
                <a:gd name="T77" fmla="*/ 544 h 592"/>
                <a:gd name="T78" fmla="*/ 287 w 893"/>
                <a:gd name="T79" fmla="*/ 560 h 592"/>
                <a:gd name="T80" fmla="*/ 287 w 893"/>
                <a:gd name="T81" fmla="*/ 584 h 592"/>
                <a:gd name="T82" fmla="*/ 320 w 893"/>
                <a:gd name="T83" fmla="*/ 592 h 592"/>
                <a:gd name="T84" fmla="*/ 413 w 893"/>
                <a:gd name="T85" fmla="*/ 592 h 592"/>
                <a:gd name="T86" fmla="*/ 438 w 893"/>
                <a:gd name="T87" fmla="*/ 568 h 592"/>
                <a:gd name="T88" fmla="*/ 463 w 893"/>
                <a:gd name="T89" fmla="*/ 568 h 592"/>
                <a:gd name="T90" fmla="*/ 514 w 893"/>
                <a:gd name="T91" fmla="*/ 568 h 592"/>
                <a:gd name="T92" fmla="*/ 565 w 893"/>
                <a:gd name="T93" fmla="*/ 560 h 592"/>
                <a:gd name="T94" fmla="*/ 607 w 893"/>
                <a:gd name="T95" fmla="*/ 504 h 592"/>
                <a:gd name="T96" fmla="*/ 657 w 893"/>
                <a:gd name="T97" fmla="*/ 488 h 592"/>
                <a:gd name="T98" fmla="*/ 699 w 893"/>
                <a:gd name="T99" fmla="*/ 480 h 592"/>
                <a:gd name="T100" fmla="*/ 725 w 893"/>
                <a:gd name="T101" fmla="*/ 488 h 592"/>
                <a:gd name="T102" fmla="*/ 767 w 893"/>
                <a:gd name="T103" fmla="*/ 480 h 592"/>
                <a:gd name="T104" fmla="*/ 775 w 893"/>
                <a:gd name="T105" fmla="*/ 496 h 592"/>
                <a:gd name="T106" fmla="*/ 826 w 893"/>
                <a:gd name="T107" fmla="*/ 496 h 592"/>
                <a:gd name="T108" fmla="*/ 834 w 893"/>
                <a:gd name="T109" fmla="*/ 416 h 592"/>
                <a:gd name="T110" fmla="*/ 851 w 893"/>
                <a:gd name="T111" fmla="*/ 376 h 592"/>
                <a:gd name="T112" fmla="*/ 885 w 893"/>
                <a:gd name="T113" fmla="*/ 336 h 592"/>
                <a:gd name="T114" fmla="*/ 893 w 893"/>
                <a:gd name="T115" fmla="*/ 312 h 592"/>
                <a:gd name="T116" fmla="*/ 876 w 893"/>
                <a:gd name="T117" fmla="*/ 288 h 592"/>
                <a:gd name="T118" fmla="*/ 834 w 893"/>
                <a:gd name="T119" fmla="*/ 288 h 592"/>
                <a:gd name="T120" fmla="*/ 784 w 893"/>
                <a:gd name="T121" fmla="*/ 312 h 5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1" name="Freeform 83"/>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2" name="Freeform 84"/>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64 w 860"/>
                <a:gd name="T93" fmla="*/ 640 h 656"/>
                <a:gd name="T94" fmla="*/ 497 w 860"/>
                <a:gd name="T95" fmla="*/ 616 h 656"/>
                <a:gd name="T96" fmla="*/ 523 w 860"/>
                <a:gd name="T97" fmla="*/ 640 h 656"/>
                <a:gd name="T98" fmla="*/ 531 w 860"/>
                <a:gd name="T99" fmla="*/ 656 h 656"/>
                <a:gd name="T100" fmla="*/ 556 w 860"/>
                <a:gd name="T101" fmla="*/ 656 h 656"/>
                <a:gd name="T102" fmla="*/ 581 w 860"/>
                <a:gd name="T103" fmla="*/ 632 h 656"/>
                <a:gd name="T104" fmla="*/ 615 w 860"/>
                <a:gd name="T105" fmla="*/ 632 h 656"/>
                <a:gd name="T106" fmla="*/ 640 w 860"/>
                <a:gd name="T107" fmla="*/ 616 h 656"/>
                <a:gd name="T108" fmla="*/ 683 w 860"/>
                <a:gd name="T109" fmla="*/ 616 h 656"/>
                <a:gd name="T110" fmla="*/ 708 w 860"/>
                <a:gd name="T111" fmla="*/ 624 h 656"/>
                <a:gd name="T112" fmla="*/ 767 w 860"/>
                <a:gd name="T113" fmla="*/ 632 h 656"/>
                <a:gd name="T114" fmla="*/ 758 w 860"/>
                <a:gd name="T115" fmla="*/ 640 h 656"/>
                <a:gd name="T116" fmla="*/ 792 w 860"/>
                <a:gd name="T117" fmla="*/ 632 h 656"/>
                <a:gd name="T118" fmla="*/ 775 w 860"/>
                <a:gd name="T119" fmla="*/ 560 h 6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3" name="Freeform 85"/>
            <p:cNvSpPr>
              <a:spLocks/>
            </p:cNvSpPr>
            <p:nvPr/>
          </p:nvSpPr>
          <p:spPr bwMode="auto">
            <a:xfrm>
              <a:off x="4536" y="1976"/>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4" name="Freeform 86"/>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38 w 860"/>
                <a:gd name="T93" fmla="*/ 624 h 656"/>
                <a:gd name="T94" fmla="*/ 464 w 860"/>
                <a:gd name="T95" fmla="*/ 640 h 656"/>
                <a:gd name="T96" fmla="*/ 497 w 860"/>
                <a:gd name="T97" fmla="*/ 616 h 656"/>
                <a:gd name="T98" fmla="*/ 523 w 860"/>
                <a:gd name="T99" fmla="*/ 640 h 656"/>
                <a:gd name="T100" fmla="*/ 531 w 860"/>
                <a:gd name="T101" fmla="*/ 656 h 656"/>
                <a:gd name="T102" fmla="*/ 556 w 860"/>
                <a:gd name="T103" fmla="*/ 656 h 656"/>
                <a:gd name="T104" fmla="*/ 581 w 860"/>
                <a:gd name="T105" fmla="*/ 632 h 656"/>
                <a:gd name="T106" fmla="*/ 615 w 860"/>
                <a:gd name="T107" fmla="*/ 632 h 656"/>
                <a:gd name="T108" fmla="*/ 640 w 860"/>
                <a:gd name="T109" fmla="*/ 616 h 656"/>
                <a:gd name="T110" fmla="*/ 683 w 860"/>
                <a:gd name="T111" fmla="*/ 616 h 656"/>
                <a:gd name="T112" fmla="*/ 708 w 860"/>
                <a:gd name="T113" fmla="*/ 624 h 656"/>
                <a:gd name="T114" fmla="*/ 767 w 860"/>
                <a:gd name="T115" fmla="*/ 632 h 656"/>
                <a:gd name="T116" fmla="*/ 758 w 860"/>
                <a:gd name="T117" fmla="*/ 640 h 656"/>
                <a:gd name="T118" fmla="*/ 792 w 860"/>
                <a:gd name="T119" fmla="*/ 632 h 656"/>
                <a:gd name="T120" fmla="*/ 775 w 860"/>
                <a:gd name="T121" fmla="*/ 560 h 6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5" name="Freeform 87"/>
            <p:cNvSpPr>
              <a:spLocks/>
            </p:cNvSpPr>
            <p:nvPr/>
          </p:nvSpPr>
          <p:spPr bwMode="auto">
            <a:xfrm>
              <a:off x="4536" y="1968"/>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6" name="Freeform 88"/>
            <p:cNvSpPr>
              <a:spLocks/>
            </p:cNvSpPr>
            <p:nvPr/>
          </p:nvSpPr>
          <p:spPr bwMode="auto">
            <a:xfrm>
              <a:off x="4578" y="1792"/>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7" name="Freeform 89"/>
            <p:cNvSpPr>
              <a:spLocks/>
            </p:cNvSpPr>
            <p:nvPr/>
          </p:nvSpPr>
          <p:spPr bwMode="auto">
            <a:xfrm>
              <a:off x="4831" y="2096"/>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8" name="Freeform 90"/>
            <p:cNvSpPr>
              <a:spLocks/>
            </p:cNvSpPr>
            <p:nvPr/>
          </p:nvSpPr>
          <p:spPr bwMode="auto">
            <a:xfrm>
              <a:off x="4578" y="1784"/>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9" name="Freeform 91"/>
            <p:cNvSpPr>
              <a:spLocks/>
            </p:cNvSpPr>
            <p:nvPr/>
          </p:nvSpPr>
          <p:spPr bwMode="auto">
            <a:xfrm>
              <a:off x="4831" y="2088"/>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0" name="Freeform 92"/>
            <p:cNvSpPr>
              <a:spLocks/>
            </p:cNvSpPr>
            <p:nvPr/>
          </p:nvSpPr>
          <p:spPr bwMode="auto">
            <a:xfrm>
              <a:off x="4822" y="1768"/>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110 w 725"/>
                <a:gd name="T51" fmla="*/ 576 h 600"/>
                <a:gd name="T52" fmla="*/ 211 w 725"/>
                <a:gd name="T53" fmla="*/ 544 h 600"/>
                <a:gd name="T54" fmla="*/ 362 w 725"/>
                <a:gd name="T55" fmla="*/ 528 h 600"/>
                <a:gd name="T56" fmla="*/ 421 w 725"/>
                <a:gd name="T57" fmla="*/ 528 h 600"/>
                <a:gd name="T58" fmla="*/ 489 w 725"/>
                <a:gd name="T59" fmla="*/ 544 h 600"/>
                <a:gd name="T60" fmla="*/ 539 w 725"/>
                <a:gd name="T61" fmla="*/ 528 h 600"/>
                <a:gd name="T62" fmla="*/ 632 w 725"/>
                <a:gd name="T63" fmla="*/ 520 h 600"/>
                <a:gd name="T64" fmla="*/ 641 w 725"/>
                <a:gd name="T65" fmla="*/ 424 h 600"/>
                <a:gd name="T66" fmla="*/ 674 w 725"/>
                <a:gd name="T67" fmla="*/ 368 h 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1" name="Freeform 93"/>
            <p:cNvSpPr>
              <a:spLocks/>
            </p:cNvSpPr>
            <p:nvPr/>
          </p:nvSpPr>
          <p:spPr bwMode="auto">
            <a:xfrm>
              <a:off x="4569" y="1600"/>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2" name="Freeform 94"/>
            <p:cNvSpPr>
              <a:spLocks/>
            </p:cNvSpPr>
            <p:nvPr/>
          </p:nvSpPr>
          <p:spPr bwMode="auto">
            <a:xfrm>
              <a:off x="4822" y="1760"/>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93 w 725"/>
                <a:gd name="T51" fmla="*/ 600 h 600"/>
                <a:gd name="T52" fmla="*/ 152 w 725"/>
                <a:gd name="T53" fmla="*/ 552 h 600"/>
                <a:gd name="T54" fmla="*/ 303 w 725"/>
                <a:gd name="T55" fmla="*/ 536 h 600"/>
                <a:gd name="T56" fmla="*/ 396 w 725"/>
                <a:gd name="T57" fmla="*/ 552 h 600"/>
                <a:gd name="T58" fmla="*/ 455 w 725"/>
                <a:gd name="T59" fmla="*/ 528 h 600"/>
                <a:gd name="T60" fmla="*/ 514 w 725"/>
                <a:gd name="T61" fmla="*/ 512 h 600"/>
                <a:gd name="T62" fmla="*/ 582 w 725"/>
                <a:gd name="T63" fmla="*/ 504 h 600"/>
                <a:gd name="T64" fmla="*/ 624 w 725"/>
                <a:gd name="T65" fmla="*/ 488 h 600"/>
                <a:gd name="T66" fmla="*/ 700 w 725"/>
                <a:gd name="T67" fmla="*/ 400 h 600"/>
                <a:gd name="T68" fmla="*/ 657 w 725"/>
                <a:gd name="T69" fmla="*/ 344 h 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3" name="Freeform 95"/>
            <p:cNvSpPr>
              <a:spLocks/>
            </p:cNvSpPr>
            <p:nvPr/>
          </p:nvSpPr>
          <p:spPr bwMode="auto">
            <a:xfrm>
              <a:off x="4569" y="1592"/>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4" name="Freeform 96"/>
            <p:cNvSpPr>
              <a:spLocks/>
            </p:cNvSpPr>
            <p:nvPr/>
          </p:nvSpPr>
          <p:spPr bwMode="auto">
            <a:xfrm>
              <a:off x="4679" y="1392"/>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5" name="Freeform 97"/>
            <p:cNvSpPr>
              <a:spLocks/>
            </p:cNvSpPr>
            <p:nvPr/>
          </p:nvSpPr>
          <p:spPr bwMode="auto">
            <a:xfrm>
              <a:off x="4687" y="-8"/>
              <a:ext cx="1121" cy="2200"/>
            </a:xfrm>
            <a:custGeom>
              <a:avLst/>
              <a:gdLst>
                <a:gd name="T0" fmla="*/ 995 w 1121"/>
                <a:gd name="T1" fmla="*/ 64 h 2200"/>
                <a:gd name="T2" fmla="*/ 1003 w 1121"/>
                <a:gd name="T3" fmla="*/ 160 h 2200"/>
                <a:gd name="T4" fmla="*/ 919 w 1121"/>
                <a:gd name="T5" fmla="*/ 168 h 2200"/>
                <a:gd name="T6" fmla="*/ 877 w 1121"/>
                <a:gd name="T7" fmla="*/ 168 h 2200"/>
                <a:gd name="T8" fmla="*/ 893 w 1121"/>
                <a:gd name="T9" fmla="*/ 88 h 2200"/>
                <a:gd name="T10" fmla="*/ 851 w 1121"/>
                <a:gd name="T11" fmla="*/ 16 h 2200"/>
                <a:gd name="T12" fmla="*/ 700 w 1121"/>
                <a:gd name="T13" fmla="*/ 48 h 2200"/>
                <a:gd name="T14" fmla="*/ 809 w 1121"/>
                <a:gd name="T15" fmla="*/ 176 h 2200"/>
                <a:gd name="T16" fmla="*/ 877 w 1121"/>
                <a:gd name="T17" fmla="*/ 224 h 2200"/>
                <a:gd name="T18" fmla="*/ 851 w 1121"/>
                <a:gd name="T19" fmla="*/ 304 h 2200"/>
                <a:gd name="T20" fmla="*/ 784 w 1121"/>
                <a:gd name="T21" fmla="*/ 328 h 2200"/>
                <a:gd name="T22" fmla="*/ 725 w 1121"/>
                <a:gd name="T23" fmla="*/ 448 h 2200"/>
                <a:gd name="T24" fmla="*/ 818 w 1121"/>
                <a:gd name="T25" fmla="*/ 560 h 2200"/>
                <a:gd name="T26" fmla="*/ 599 w 1121"/>
                <a:gd name="T27" fmla="*/ 568 h 2200"/>
                <a:gd name="T28" fmla="*/ 607 w 1121"/>
                <a:gd name="T29" fmla="*/ 640 h 2200"/>
                <a:gd name="T30" fmla="*/ 700 w 1121"/>
                <a:gd name="T31" fmla="*/ 664 h 2200"/>
                <a:gd name="T32" fmla="*/ 674 w 1121"/>
                <a:gd name="T33" fmla="*/ 712 h 2200"/>
                <a:gd name="T34" fmla="*/ 548 w 1121"/>
                <a:gd name="T35" fmla="*/ 688 h 2200"/>
                <a:gd name="T36" fmla="*/ 447 w 1121"/>
                <a:gd name="T37" fmla="*/ 592 h 2200"/>
                <a:gd name="T38" fmla="*/ 430 w 1121"/>
                <a:gd name="T39" fmla="*/ 512 h 2200"/>
                <a:gd name="T40" fmla="*/ 253 w 1121"/>
                <a:gd name="T41" fmla="*/ 424 h 2200"/>
                <a:gd name="T42" fmla="*/ 396 w 1121"/>
                <a:gd name="T43" fmla="*/ 440 h 2200"/>
                <a:gd name="T44" fmla="*/ 658 w 1121"/>
                <a:gd name="T45" fmla="*/ 416 h 2200"/>
                <a:gd name="T46" fmla="*/ 717 w 1121"/>
                <a:gd name="T47" fmla="*/ 288 h 2200"/>
                <a:gd name="T48" fmla="*/ 599 w 1121"/>
                <a:gd name="T49" fmla="*/ 192 h 2200"/>
                <a:gd name="T50" fmla="*/ 304 w 1121"/>
                <a:gd name="T51" fmla="*/ 128 h 2200"/>
                <a:gd name="T52" fmla="*/ 186 w 1121"/>
                <a:gd name="T53" fmla="*/ 96 h 2200"/>
                <a:gd name="T54" fmla="*/ 110 w 1121"/>
                <a:gd name="T55" fmla="*/ 112 h 2200"/>
                <a:gd name="T56" fmla="*/ 42 w 1121"/>
                <a:gd name="T57" fmla="*/ 176 h 2200"/>
                <a:gd name="T58" fmla="*/ 26 w 1121"/>
                <a:gd name="T59" fmla="*/ 336 h 2200"/>
                <a:gd name="T60" fmla="*/ 93 w 1121"/>
                <a:gd name="T61" fmla="*/ 448 h 2200"/>
                <a:gd name="T62" fmla="*/ 169 w 1121"/>
                <a:gd name="T63" fmla="*/ 656 h 2200"/>
                <a:gd name="T64" fmla="*/ 287 w 1121"/>
                <a:gd name="T65" fmla="*/ 808 h 2200"/>
                <a:gd name="T66" fmla="*/ 388 w 1121"/>
                <a:gd name="T67" fmla="*/ 944 h 2200"/>
                <a:gd name="T68" fmla="*/ 287 w 1121"/>
                <a:gd name="T69" fmla="*/ 1152 h 2200"/>
                <a:gd name="T70" fmla="*/ 304 w 1121"/>
                <a:gd name="T71" fmla="*/ 1264 h 2200"/>
                <a:gd name="T72" fmla="*/ 396 w 1121"/>
                <a:gd name="T73" fmla="*/ 1296 h 2200"/>
                <a:gd name="T74" fmla="*/ 346 w 1121"/>
                <a:gd name="T75" fmla="*/ 1312 h 2200"/>
                <a:gd name="T76" fmla="*/ 287 w 1121"/>
                <a:gd name="T77" fmla="*/ 1368 h 2200"/>
                <a:gd name="T78" fmla="*/ 287 w 1121"/>
                <a:gd name="T79" fmla="*/ 1408 h 2200"/>
                <a:gd name="T80" fmla="*/ 329 w 1121"/>
                <a:gd name="T81" fmla="*/ 1568 h 2200"/>
                <a:gd name="T82" fmla="*/ 354 w 1121"/>
                <a:gd name="T83" fmla="*/ 1680 h 2200"/>
                <a:gd name="T84" fmla="*/ 413 w 1121"/>
                <a:gd name="T85" fmla="*/ 1768 h 2200"/>
                <a:gd name="T86" fmla="*/ 481 w 1121"/>
                <a:gd name="T87" fmla="*/ 1776 h 2200"/>
                <a:gd name="T88" fmla="*/ 573 w 1121"/>
                <a:gd name="T89" fmla="*/ 1776 h 2200"/>
                <a:gd name="T90" fmla="*/ 649 w 1121"/>
                <a:gd name="T91" fmla="*/ 1840 h 2200"/>
                <a:gd name="T92" fmla="*/ 683 w 1121"/>
                <a:gd name="T93" fmla="*/ 1904 h 2200"/>
                <a:gd name="T94" fmla="*/ 767 w 1121"/>
                <a:gd name="T95" fmla="*/ 1960 h 2200"/>
                <a:gd name="T96" fmla="*/ 843 w 1121"/>
                <a:gd name="T97" fmla="*/ 2024 h 2200"/>
                <a:gd name="T98" fmla="*/ 767 w 1121"/>
                <a:gd name="T99" fmla="*/ 2072 h 2200"/>
                <a:gd name="T100" fmla="*/ 809 w 1121"/>
                <a:gd name="T101" fmla="*/ 2136 h 2200"/>
                <a:gd name="T102" fmla="*/ 877 w 1121"/>
                <a:gd name="T103" fmla="*/ 2128 h 2200"/>
                <a:gd name="T104" fmla="*/ 1011 w 1121"/>
                <a:gd name="T105" fmla="*/ 2112 h 2200"/>
                <a:gd name="T106" fmla="*/ 1054 w 1121"/>
                <a:gd name="T107" fmla="*/ 2192 h 2200"/>
                <a:gd name="T108" fmla="*/ 1113 w 1121"/>
                <a:gd name="T109" fmla="*/ 1360 h 2200"/>
                <a:gd name="T110" fmla="*/ 1014 w 1121"/>
                <a:gd name="T111" fmla="*/ 13 h 22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21" h="2200">
                  <a:moveTo>
                    <a:pt x="1014" y="13"/>
                  </a:moveTo>
                  <a:lnTo>
                    <a:pt x="1011" y="6"/>
                  </a:lnTo>
                  <a:lnTo>
                    <a:pt x="995" y="64"/>
                  </a:lnTo>
                  <a:lnTo>
                    <a:pt x="1011" y="112"/>
                  </a:lnTo>
                  <a:lnTo>
                    <a:pt x="1011" y="136"/>
                  </a:lnTo>
                  <a:lnTo>
                    <a:pt x="1003" y="160"/>
                  </a:lnTo>
                  <a:lnTo>
                    <a:pt x="961" y="184"/>
                  </a:lnTo>
                  <a:lnTo>
                    <a:pt x="936" y="184"/>
                  </a:lnTo>
                  <a:lnTo>
                    <a:pt x="919" y="168"/>
                  </a:lnTo>
                  <a:lnTo>
                    <a:pt x="902" y="160"/>
                  </a:lnTo>
                  <a:lnTo>
                    <a:pt x="893" y="168"/>
                  </a:lnTo>
                  <a:lnTo>
                    <a:pt x="877" y="168"/>
                  </a:lnTo>
                  <a:lnTo>
                    <a:pt x="877" y="144"/>
                  </a:lnTo>
                  <a:lnTo>
                    <a:pt x="877" y="112"/>
                  </a:lnTo>
                  <a:lnTo>
                    <a:pt x="893" y="88"/>
                  </a:lnTo>
                  <a:lnTo>
                    <a:pt x="902" y="64"/>
                  </a:lnTo>
                  <a:lnTo>
                    <a:pt x="893" y="48"/>
                  </a:lnTo>
                  <a:lnTo>
                    <a:pt x="851" y="16"/>
                  </a:lnTo>
                  <a:lnTo>
                    <a:pt x="801" y="24"/>
                  </a:lnTo>
                  <a:lnTo>
                    <a:pt x="750" y="40"/>
                  </a:lnTo>
                  <a:lnTo>
                    <a:pt x="700" y="48"/>
                  </a:lnTo>
                  <a:lnTo>
                    <a:pt x="742" y="64"/>
                  </a:lnTo>
                  <a:lnTo>
                    <a:pt x="784" y="88"/>
                  </a:lnTo>
                  <a:lnTo>
                    <a:pt x="809" y="176"/>
                  </a:lnTo>
                  <a:lnTo>
                    <a:pt x="818" y="200"/>
                  </a:lnTo>
                  <a:lnTo>
                    <a:pt x="843" y="200"/>
                  </a:lnTo>
                  <a:lnTo>
                    <a:pt x="877" y="224"/>
                  </a:lnTo>
                  <a:lnTo>
                    <a:pt x="902" y="264"/>
                  </a:lnTo>
                  <a:lnTo>
                    <a:pt x="910" y="312"/>
                  </a:lnTo>
                  <a:lnTo>
                    <a:pt x="851" y="304"/>
                  </a:lnTo>
                  <a:lnTo>
                    <a:pt x="801" y="312"/>
                  </a:lnTo>
                  <a:lnTo>
                    <a:pt x="784" y="320"/>
                  </a:lnTo>
                  <a:lnTo>
                    <a:pt x="784" y="328"/>
                  </a:lnTo>
                  <a:lnTo>
                    <a:pt x="776" y="360"/>
                  </a:lnTo>
                  <a:lnTo>
                    <a:pt x="750" y="400"/>
                  </a:lnTo>
                  <a:lnTo>
                    <a:pt x="725" y="448"/>
                  </a:lnTo>
                  <a:lnTo>
                    <a:pt x="717" y="480"/>
                  </a:lnTo>
                  <a:lnTo>
                    <a:pt x="733" y="496"/>
                  </a:lnTo>
                  <a:lnTo>
                    <a:pt x="818" y="560"/>
                  </a:lnTo>
                  <a:lnTo>
                    <a:pt x="750" y="584"/>
                  </a:lnTo>
                  <a:lnTo>
                    <a:pt x="666" y="584"/>
                  </a:lnTo>
                  <a:lnTo>
                    <a:pt x="599" y="568"/>
                  </a:lnTo>
                  <a:lnTo>
                    <a:pt x="582" y="584"/>
                  </a:lnTo>
                  <a:lnTo>
                    <a:pt x="573" y="608"/>
                  </a:lnTo>
                  <a:lnTo>
                    <a:pt x="607" y="640"/>
                  </a:lnTo>
                  <a:lnTo>
                    <a:pt x="658" y="648"/>
                  </a:lnTo>
                  <a:lnTo>
                    <a:pt x="683" y="648"/>
                  </a:lnTo>
                  <a:lnTo>
                    <a:pt x="700" y="664"/>
                  </a:lnTo>
                  <a:lnTo>
                    <a:pt x="700" y="680"/>
                  </a:lnTo>
                  <a:lnTo>
                    <a:pt x="683" y="704"/>
                  </a:lnTo>
                  <a:lnTo>
                    <a:pt x="674" y="712"/>
                  </a:lnTo>
                  <a:lnTo>
                    <a:pt x="649" y="712"/>
                  </a:lnTo>
                  <a:lnTo>
                    <a:pt x="599" y="696"/>
                  </a:lnTo>
                  <a:lnTo>
                    <a:pt x="548" y="688"/>
                  </a:lnTo>
                  <a:lnTo>
                    <a:pt x="523" y="680"/>
                  </a:lnTo>
                  <a:lnTo>
                    <a:pt x="506" y="664"/>
                  </a:lnTo>
                  <a:lnTo>
                    <a:pt x="447" y="592"/>
                  </a:lnTo>
                  <a:lnTo>
                    <a:pt x="438" y="552"/>
                  </a:lnTo>
                  <a:lnTo>
                    <a:pt x="438" y="536"/>
                  </a:lnTo>
                  <a:lnTo>
                    <a:pt x="430" y="512"/>
                  </a:lnTo>
                  <a:lnTo>
                    <a:pt x="380" y="496"/>
                  </a:lnTo>
                  <a:lnTo>
                    <a:pt x="337" y="480"/>
                  </a:lnTo>
                  <a:lnTo>
                    <a:pt x="253" y="424"/>
                  </a:lnTo>
                  <a:lnTo>
                    <a:pt x="287" y="424"/>
                  </a:lnTo>
                  <a:lnTo>
                    <a:pt x="321" y="440"/>
                  </a:lnTo>
                  <a:lnTo>
                    <a:pt x="396" y="440"/>
                  </a:lnTo>
                  <a:lnTo>
                    <a:pt x="565" y="448"/>
                  </a:lnTo>
                  <a:lnTo>
                    <a:pt x="624" y="432"/>
                  </a:lnTo>
                  <a:lnTo>
                    <a:pt x="658" y="416"/>
                  </a:lnTo>
                  <a:lnTo>
                    <a:pt x="683" y="384"/>
                  </a:lnTo>
                  <a:lnTo>
                    <a:pt x="708" y="320"/>
                  </a:lnTo>
                  <a:lnTo>
                    <a:pt x="717" y="288"/>
                  </a:lnTo>
                  <a:lnTo>
                    <a:pt x="708" y="256"/>
                  </a:lnTo>
                  <a:lnTo>
                    <a:pt x="666" y="208"/>
                  </a:lnTo>
                  <a:lnTo>
                    <a:pt x="599" y="192"/>
                  </a:lnTo>
                  <a:lnTo>
                    <a:pt x="447" y="152"/>
                  </a:lnTo>
                  <a:lnTo>
                    <a:pt x="371" y="128"/>
                  </a:lnTo>
                  <a:lnTo>
                    <a:pt x="304" y="128"/>
                  </a:lnTo>
                  <a:lnTo>
                    <a:pt x="152" y="128"/>
                  </a:lnTo>
                  <a:lnTo>
                    <a:pt x="177" y="104"/>
                  </a:lnTo>
                  <a:lnTo>
                    <a:pt x="186" y="96"/>
                  </a:lnTo>
                  <a:lnTo>
                    <a:pt x="169" y="88"/>
                  </a:lnTo>
                  <a:lnTo>
                    <a:pt x="127" y="80"/>
                  </a:lnTo>
                  <a:lnTo>
                    <a:pt x="110" y="112"/>
                  </a:lnTo>
                  <a:lnTo>
                    <a:pt x="76" y="120"/>
                  </a:lnTo>
                  <a:lnTo>
                    <a:pt x="76" y="144"/>
                  </a:lnTo>
                  <a:lnTo>
                    <a:pt x="42" y="176"/>
                  </a:lnTo>
                  <a:lnTo>
                    <a:pt x="9" y="224"/>
                  </a:lnTo>
                  <a:lnTo>
                    <a:pt x="0" y="272"/>
                  </a:lnTo>
                  <a:lnTo>
                    <a:pt x="26" y="336"/>
                  </a:lnTo>
                  <a:lnTo>
                    <a:pt x="68" y="352"/>
                  </a:lnTo>
                  <a:lnTo>
                    <a:pt x="110" y="392"/>
                  </a:lnTo>
                  <a:lnTo>
                    <a:pt x="93" y="448"/>
                  </a:lnTo>
                  <a:lnTo>
                    <a:pt x="144" y="544"/>
                  </a:lnTo>
                  <a:lnTo>
                    <a:pt x="211" y="608"/>
                  </a:lnTo>
                  <a:lnTo>
                    <a:pt x="169" y="656"/>
                  </a:lnTo>
                  <a:lnTo>
                    <a:pt x="177" y="712"/>
                  </a:lnTo>
                  <a:lnTo>
                    <a:pt x="245" y="752"/>
                  </a:lnTo>
                  <a:lnTo>
                    <a:pt x="287" y="808"/>
                  </a:lnTo>
                  <a:lnTo>
                    <a:pt x="270" y="856"/>
                  </a:lnTo>
                  <a:lnTo>
                    <a:pt x="337" y="896"/>
                  </a:lnTo>
                  <a:lnTo>
                    <a:pt x="388" y="944"/>
                  </a:lnTo>
                  <a:lnTo>
                    <a:pt x="380" y="1008"/>
                  </a:lnTo>
                  <a:lnTo>
                    <a:pt x="337" y="1080"/>
                  </a:lnTo>
                  <a:lnTo>
                    <a:pt x="287" y="1152"/>
                  </a:lnTo>
                  <a:lnTo>
                    <a:pt x="262" y="1248"/>
                  </a:lnTo>
                  <a:lnTo>
                    <a:pt x="278" y="1232"/>
                  </a:lnTo>
                  <a:lnTo>
                    <a:pt x="304" y="1264"/>
                  </a:lnTo>
                  <a:lnTo>
                    <a:pt x="346" y="1280"/>
                  </a:lnTo>
                  <a:lnTo>
                    <a:pt x="396" y="1288"/>
                  </a:lnTo>
                  <a:lnTo>
                    <a:pt x="396" y="1296"/>
                  </a:lnTo>
                  <a:lnTo>
                    <a:pt x="388" y="1304"/>
                  </a:lnTo>
                  <a:lnTo>
                    <a:pt x="363" y="1312"/>
                  </a:lnTo>
                  <a:lnTo>
                    <a:pt x="346" y="1312"/>
                  </a:lnTo>
                  <a:lnTo>
                    <a:pt x="337" y="1336"/>
                  </a:lnTo>
                  <a:lnTo>
                    <a:pt x="287" y="1344"/>
                  </a:lnTo>
                  <a:lnTo>
                    <a:pt x="287" y="1368"/>
                  </a:lnTo>
                  <a:lnTo>
                    <a:pt x="287" y="1392"/>
                  </a:lnTo>
                  <a:lnTo>
                    <a:pt x="278" y="1392"/>
                  </a:lnTo>
                  <a:lnTo>
                    <a:pt x="287" y="1408"/>
                  </a:lnTo>
                  <a:lnTo>
                    <a:pt x="287" y="1456"/>
                  </a:lnTo>
                  <a:lnTo>
                    <a:pt x="287" y="1520"/>
                  </a:lnTo>
                  <a:lnTo>
                    <a:pt x="329" y="1568"/>
                  </a:lnTo>
                  <a:lnTo>
                    <a:pt x="312" y="1632"/>
                  </a:lnTo>
                  <a:lnTo>
                    <a:pt x="346" y="1640"/>
                  </a:lnTo>
                  <a:lnTo>
                    <a:pt x="354" y="1680"/>
                  </a:lnTo>
                  <a:lnTo>
                    <a:pt x="388" y="1712"/>
                  </a:lnTo>
                  <a:lnTo>
                    <a:pt x="413" y="1776"/>
                  </a:lnTo>
                  <a:lnTo>
                    <a:pt x="413" y="1768"/>
                  </a:lnTo>
                  <a:lnTo>
                    <a:pt x="438" y="1768"/>
                  </a:lnTo>
                  <a:lnTo>
                    <a:pt x="464" y="1784"/>
                  </a:lnTo>
                  <a:lnTo>
                    <a:pt x="481" y="1776"/>
                  </a:lnTo>
                  <a:lnTo>
                    <a:pt x="514" y="1784"/>
                  </a:lnTo>
                  <a:lnTo>
                    <a:pt x="531" y="1800"/>
                  </a:lnTo>
                  <a:lnTo>
                    <a:pt x="573" y="1776"/>
                  </a:lnTo>
                  <a:lnTo>
                    <a:pt x="607" y="1784"/>
                  </a:lnTo>
                  <a:lnTo>
                    <a:pt x="641" y="1808"/>
                  </a:lnTo>
                  <a:lnTo>
                    <a:pt x="649" y="1840"/>
                  </a:lnTo>
                  <a:lnTo>
                    <a:pt x="649" y="1872"/>
                  </a:lnTo>
                  <a:lnTo>
                    <a:pt x="683" y="1888"/>
                  </a:lnTo>
                  <a:lnTo>
                    <a:pt x="683" y="1904"/>
                  </a:lnTo>
                  <a:lnTo>
                    <a:pt x="717" y="1928"/>
                  </a:lnTo>
                  <a:lnTo>
                    <a:pt x="759" y="1936"/>
                  </a:lnTo>
                  <a:lnTo>
                    <a:pt x="767" y="1960"/>
                  </a:lnTo>
                  <a:lnTo>
                    <a:pt x="835" y="1976"/>
                  </a:lnTo>
                  <a:lnTo>
                    <a:pt x="860" y="2000"/>
                  </a:lnTo>
                  <a:lnTo>
                    <a:pt x="843" y="2024"/>
                  </a:lnTo>
                  <a:lnTo>
                    <a:pt x="826" y="2040"/>
                  </a:lnTo>
                  <a:lnTo>
                    <a:pt x="776" y="2048"/>
                  </a:lnTo>
                  <a:lnTo>
                    <a:pt x="767" y="2072"/>
                  </a:lnTo>
                  <a:lnTo>
                    <a:pt x="792" y="2088"/>
                  </a:lnTo>
                  <a:lnTo>
                    <a:pt x="792" y="2112"/>
                  </a:lnTo>
                  <a:lnTo>
                    <a:pt x="809" y="2136"/>
                  </a:lnTo>
                  <a:lnTo>
                    <a:pt x="835" y="2168"/>
                  </a:lnTo>
                  <a:lnTo>
                    <a:pt x="868" y="2168"/>
                  </a:lnTo>
                  <a:lnTo>
                    <a:pt x="877" y="2128"/>
                  </a:lnTo>
                  <a:lnTo>
                    <a:pt x="910" y="2128"/>
                  </a:lnTo>
                  <a:lnTo>
                    <a:pt x="969" y="2096"/>
                  </a:lnTo>
                  <a:lnTo>
                    <a:pt x="1011" y="2112"/>
                  </a:lnTo>
                  <a:lnTo>
                    <a:pt x="1054" y="2136"/>
                  </a:lnTo>
                  <a:lnTo>
                    <a:pt x="1037" y="2152"/>
                  </a:lnTo>
                  <a:lnTo>
                    <a:pt x="1054" y="2192"/>
                  </a:lnTo>
                  <a:lnTo>
                    <a:pt x="1079" y="2200"/>
                  </a:lnTo>
                  <a:lnTo>
                    <a:pt x="1113" y="2200"/>
                  </a:lnTo>
                  <a:lnTo>
                    <a:pt x="1113" y="1360"/>
                  </a:lnTo>
                  <a:lnTo>
                    <a:pt x="1121" y="0"/>
                  </a:lnTo>
                  <a:lnTo>
                    <a:pt x="1116" y="8"/>
                  </a:lnTo>
                  <a:lnTo>
                    <a:pt x="1014" y="13"/>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6" name="Freeform 98"/>
            <p:cNvSpPr>
              <a:spLocks/>
            </p:cNvSpPr>
            <p:nvPr/>
          </p:nvSpPr>
          <p:spPr bwMode="auto">
            <a:xfrm>
              <a:off x="4679" y="1384"/>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7" name="Freeform 99"/>
            <p:cNvSpPr>
              <a:spLocks/>
            </p:cNvSpPr>
            <p:nvPr/>
          </p:nvSpPr>
          <p:spPr bwMode="auto">
            <a:xfrm>
              <a:off x="4687" y="2"/>
              <a:ext cx="1115" cy="2190"/>
            </a:xfrm>
            <a:custGeom>
              <a:avLst/>
              <a:gdLst>
                <a:gd name="T0" fmla="*/ 1011 w 1115"/>
                <a:gd name="T1" fmla="*/ 102 h 2190"/>
                <a:gd name="T2" fmla="*/ 961 w 1115"/>
                <a:gd name="T3" fmla="*/ 174 h 2190"/>
                <a:gd name="T4" fmla="*/ 902 w 1115"/>
                <a:gd name="T5" fmla="*/ 150 h 2190"/>
                <a:gd name="T6" fmla="*/ 877 w 1115"/>
                <a:gd name="T7" fmla="*/ 134 h 2190"/>
                <a:gd name="T8" fmla="*/ 902 w 1115"/>
                <a:gd name="T9" fmla="*/ 54 h 2190"/>
                <a:gd name="T10" fmla="*/ 801 w 1115"/>
                <a:gd name="T11" fmla="*/ 14 h 2190"/>
                <a:gd name="T12" fmla="*/ 742 w 1115"/>
                <a:gd name="T13" fmla="*/ 54 h 2190"/>
                <a:gd name="T14" fmla="*/ 818 w 1115"/>
                <a:gd name="T15" fmla="*/ 190 h 2190"/>
                <a:gd name="T16" fmla="*/ 902 w 1115"/>
                <a:gd name="T17" fmla="*/ 254 h 2190"/>
                <a:gd name="T18" fmla="*/ 801 w 1115"/>
                <a:gd name="T19" fmla="*/ 302 h 2190"/>
                <a:gd name="T20" fmla="*/ 776 w 1115"/>
                <a:gd name="T21" fmla="*/ 350 h 2190"/>
                <a:gd name="T22" fmla="*/ 717 w 1115"/>
                <a:gd name="T23" fmla="*/ 470 h 2190"/>
                <a:gd name="T24" fmla="*/ 750 w 1115"/>
                <a:gd name="T25" fmla="*/ 574 h 2190"/>
                <a:gd name="T26" fmla="*/ 582 w 1115"/>
                <a:gd name="T27" fmla="*/ 574 h 2190"/>
                <a:gd name="T28" fmla="*/ 658 w 1115"/>
                <a:gd name="T29" fmla="*/ 638 h 2190"/>
                <a:gd name="T30" fmla="*/ 700 w 1115"/>
                <a:gd name="T31" fmla="*/ 670 h 2190"/>
                <a:gd name="T32" fmla="*/ 649 w 1115"/>
                <a:gd name="T33" fmla="*/ 702 h 2190"/>
                <a:gd name="T34" fmla="*/ 523 w 1115"/>
                <a:gd name="T35" fmla="*/ 670 h 2190"/>
                <a:gd name="T36" fmla="*/ 438 w 1115"/>
                <a:gd name="T37" fmla="*/ 542 h 2190"/>
                <a:gd name="T38" fmla="*/ 380 w 1115"/>
                <a:gd name="T39" fmla="*/ 486 h 2190"/>
                <a:gd name="T40" fmla="*/ 287 w 1115"/>
                <a:gd name="T41" fmla="*/ 414 h 2190"/>
                <a:gd name="T42" fmla="*/ 565 w 1115"/>
                <a:gd name="T43" fmla="*/ 438 h 2190"/>
                <a:gd name="T44" fmla="*/ 683 w 1115"/>
                <a:gd name="T45" fmla="*/ 374 h 2190"/>
                <a:gd name="T46" fmla="*/ 708 w 1115"/>
                <a:gd name="T47" fmla="*/ 246 h 2190"/>
                <a:gd name="T48" fmla="*/ 447 w 1115"/>
                <a:gd name="T49" fmla="*/ 142 h 2190"/>
                <a:gd name="T50" fmla="*/ 152 w 1115"/>
                <a:gd name="T51" fmla="*/ 118 h 2190"/>
                <a:gd name="T52" fmla="*/ 169 w 1115"/>
                <a:gd name="T53" fmla="*/ 78 h 2190"/>
                <a:gd name="T54" fmla="*/ 76 w 1115"/>
                <a:gd name="T55" fmla="*/ 110 h 2190"/>
                <a:gd name="T56" fmla="*/ 9 w 1115"/>
                <a:gd name="T57" fmla="*/ 214 h 2190"/>
                <a:gd name="T58" fmla="*/ 68 w 1115"/>
                <a:gd name="T59" fmla="*/ 342 h 2190"/>
                <a:gd name="T60" fmla="*/ 144 w 1115"/>
                <a:gd name="T61" fmla="*/ 534 h 2190"/>
                <a:gd name="T62" fmla="*/ 177 w 1115"/>
                <a:gd name="T63" fmla="*/ 702 h 2190"/>
                <a:gd name="T64" fmla="*/ 270 w 1115"/>
                <a:gd name="T65" fmla="*/ 846 h 2190"/>
                <a:gd name="T66" fmla="*/ 380 w 1115"/>
                <a:gd name="T67" fmla="*/ 998 h 2190"/>
                <a:gd name="T68" fmla="*/ 262 w 1115"/>
                <a:gd name="T69" fmla="*/ 1238 h 2190"/>
                <a:gd name="T70" fmla="*/ 346 w 1115"/>
                <a:gd name="T71" fmla="*/ 1270 h 2190"/>
                <a:gd name="T72" fmla="*/ 388 w 1115"/>
                <a:gd name="T73" fmla="*/ 1294 h 2190"/>
                <a:gd name="T74" fmla="*/ 337 w 1115"/>
                <a:gd name="T75" fmla="*/ 1326 h 2190"/>
                <a:gd name="T76" fmla="*/ 287 w 1115"/>
                <a:gd name="T77" fmla="*/ 1382 h 2190"/>
                <a:gd name="T78" fmla="*/ 287 w 1115"/>
                <a:gd name="T79" fmla="*/ 1446 h 2190"/>
                <a:gd name="T80" fmla="*/ 312 w 1115"/>
                <a:gd name="T81" fmla="*/ 1622 h 2190"/>
                <a:gd name="T82" fmla="*/ 388 w 1115"/>
                <a:gd name="T83" fmla="*/ 1702 h 2190"/>
                <a:gd name="T84" fmla="*/ 438 w 1115"/>
                <a:gd name="T85" fmla="*/ 1758 h 2190"/>
                <a:gd name="T86" fmla="*/ 514 w 1115"/>
                <a:gd name="T87" fmla="*/ 1774 h 2190"/>
                <a:gd name="T88" fmla="*/ 607 w 1115"/>
                <a:gd name="T89" fmla="*/ 1774 h 2190"/>
                <a:gd name="T90" fmla="*/ 649 w 1115"/>
                <a:gd name="T91" fmla="*/ 1862 h 2190"/>
                <a:gd name="T92" fmla="*/ 717 w 1115"/>
                <a:gd name="T93" fmla="*/ 1918 h 2190"/>
                <a:gd name="T94" fmla="*/ 835 w 1115"/>
                <a:gd name="T95" fmla="*/ 1966 h 2190"/>
                <a:gd name="T96" fmla="*/ 826 w 1115"/>
                <a:gd name="T97" fmla="*/ 2030 h 2190"/>
                <a:gd name="T98" fmla="*/ 792 w 1115"/>
                <a:gd name="T99" fmla="*/ 2078 h 2190"/>
                <a:gd name="T100" fmla="*/ 835 w 1115"/>
                <a:gd name="T101" fmla="*/ 2158 h 2190"/>
                <a:gd name="T102" fmla="*/ 877 w 1115"/>
                <a:gd name="T103" fmla="*/ 2118 h 2190"/>
                <a:gd name="T104" fmla="*/ 1011 w 1115"/>
                <a:gd name="T105" fmla="*/ 2102 h 2190"/>
                <a:gd name="T106" fmla="*/ 1054 w 1115"/>
                <a:gd name="T107" fmla="*/ 2182 h 2190"/>
                <a:gd name="T108" fmla="*/ 1115 w 1115"/>
                <a:gd name="T109" fmla="*/ 0 h 219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15" h="2190">
                  <a:moveTo>
                    <a:pt x="1011" y="0"/>
                  </a:moveTo>
                  <a:lnTo>
                    <a:pt x="995" y="54"/>
                  </a:lnTo>
                  <a:lnTo>
                    <a:pt x="1011" y="102"/>
                  </a:lnTo>
                  <a:lnTo>
                    <a:pt x="1011" y="126"/>
                  </a:lnTo>
                  <a:lnTo>
                    <a:pt x="1003" y="150"/>
                  </a:lnTo>
                  <a:lnTo>
                    <a:pt x="961" y="174"/>
                  </a:lnTo>
                  <a:lnTo>
                    <a:pt x="936" y="174"/>
                  </a:lnTo>
                  <a:lnTo>
                    <a:pt x="919" y="158"/>
                  </a:lnTo>
                  <a:lnTo>
                    <a:pt x="902" y="150"/>
                  </a:lnTo>
                  <a:lnTo>
                    <a:pt x="893" y="158"/>
                  </a:lnTo>
                  <a:lnTo>
                    <a:pt x="877" y="158"/>
                  </a:lnTo>
                  <a:lnTo>
                    <a:pt x="877" y="134"/>
                  </a:lnTo>
                  <a:lnTo>
                    <a:pt x="877" y="102"/>
                  </a:lnTo>
                  <a:lnTo>
                    <a:pt x="893" y="78"/>
                  </a:lnTo>
                  <a:lnTo>
                    <a:pt x="902" y="54"/>
                  </a:lnTo>
                  <a:lnTo>
                    <a:pt x="893" y="38"/>
                  </a:lnTo>
                  <a:lnTo>
                    <a:pt x="851" y="6"/>
                  </a:lnTo>
                  <a:lnTo>
                    <a:pt x="801" y="14"/>
                  </a:lnTo>
                  <a:lnTo>
                    <a:pt x="750" y="30"/>
                  </a:lnTo>
                  <a:lnTo>
                    <a:pt x="700" y="38"/>
                  </a:lnTo>
                  <a:lnTo>
                    <a:pt x="742" y="54"/>
                  </a:lnTo>
                  <a:lnTo>
                    <a:pt x="784" y="78"/>
                  </a:lnTo>
                  <a:lnTo>
                    <a:pt x="809" y="166"/>
                  </a:lnTo>
                  <a:lnTo>
                    <a:pt x="818" y="190"/>
                  </a:lnTo>
                  <a:lnTo>
                    <a:pt x="843" y="190"/>
                  </a:lnTo>
                  <a:lnTo>
                    <a:pt x="877" y="214"/>
                  </a:lnTo>
                  <a:lnTo>
                    <a:pt x="902" y="254"/>
                  </a:lnTo>
                  <a:lnTo>
                    <a:pt x="910" y="302"/>
                  </a:lnTo>
                  <a:lnTo>
                    <a:pt x="851" y="294"/>
                  </a:lnTo>
                  <a:lnTo>
                    <a:pt x="801" y="302"/>
                  </a:lnTo>
                  <a:lnTo>
                    <a:pt x="784" y="310"/>
                  </a:lnTo>
                  <a:lnTo>
                    <a:pt x="784" y="318"/>
                  </a:lnTo>
                  <a:lnTo>
                    <a:pt x="776" y="350"/>
                  </a:lnTo>
                  <a:lnTo>
                    <a:pt x="750" y="390"/>
                  </a:lnTo>
                  <a:lnTo>
                    <a:pt x="725" y="438"/>
                  </a:lnTo>
                  <a:lnTo>
                    <a:pt x="717" y="470"/>
                  </a:lnTo>
                  <a:lnTo>
                    <a:pt x="733" y="486"/>
                  </a:lnTo>
                  <a:lnTo>
                    <a:pt x="818" y="550"/>
                  </a:lnTo>
                  <a:lnTo>
                    <a:pt x="750" y="574"/>
                  </a:lnTo>
                  <a:lnTo>
                    <a:pt x="666" y="574"/>
                  </a:lnTo>
                  <a:lnTo>
                    <a:pt x="599" y="558"/>
                  </a:lnTo>
                  <a:lnTo>
                    <a:pt x="582" y="574"/>
                  </a:lnTo>
                  <a:lnTo>
                    <a:pt x="573" y="598"/>
                  </a:lnTo>
                  <a:lnTo>
                    <a:pt x="607" y="630"/>
                  </a:lnTo>
                  <a:lnTo>
                    <a:pt x="658" y="638"/>
                  </a:lnTo>
                  <a:lnTo>
                    <a:pt x="683" y="638"/>
                  </a:lnTo>
                  <a:lnTo>
                    <a:pt x="700" y="654"/>
                  </a:lnTo>
                  <a:lnTo>
                    <a:pt x="700" y="670"/>
                  </a:lnTo>
                  <a:lnTo>
                    <a:pt x="683" y="694"/>
                  </a:lnTo>
                  <a:lnTo>
                    <a:pt x="674" y="702"/>
                  </a:lnTo>
                  <a:lnTo>
                    <a:pt x="649" y="702"/>
                  </a:lnTo>
                  <a:lnTo>
                    <a:pt x="599" y="686"/>
                  </a:lnTo>
                  <a:lnTo>
                    <a:pt x="548" y="678"/>
                  </a:lnTo>
                  <a:lnTo>
                    <a:pt x="523" y="670"/>
                  </a:lnTo>
                  <a:lnTo>
                    <a:pt x="506" y="654"/>
                  </a:lnTo>
                  <a:lnTo>
                    <a:pt x="447" y="582"/>
                  </a:lnTo>
                  <a:lnTo>
                    <a:pt x="438" y="542"/>
                  </a:lnTo>
                  <a:lnTo>
                    <a:pt x="438" y="526"/>
                  </a:lnTo>
                  <a:lnTo>
                    <a:pt x="430" y="502"/>
                  </a:lnTo>
                  <a:lnTo>
                    <a:pt x="380" y="486"/>
                  </a:lnTo>
                  <a:lnTo>
                    <a:pt x="337" y="470"/>
                  </a:lnTo>
                  <a:lnTo>
                    <a:pt x="253" y="414"/>
                  </a:lnTo>
                  <a:lnTo>
                    <a:pt x="287" y="414"/>
                  </a:lnTo>
                  <a:lnTo>
                    <a:pt x="321" y="430"/>
                  </a:lnTo>
                  <a:lnTo>
                    <a:pt x="396" y="430"/>
                  </a:lnTo>
                  <a:lnTo>
                    <a:pt x="565" y="438"/>
                  </a:lnTo>
                  <a:lnTo>
                    <a:pt x="624" y="422"/>
                  </a:lnTo>
                  <a:lnTo>
                    <a:pt x="658" y="406"/>
                  </a:lnTo>
                  <a:lnTo>
                    <a:pt x="683" y="374"/>
                  </a:lnTo>
                  <a:lnTo>
                    <a:pt x="708" y="310"/>
                  </a:lnTo>
                  <a:lnTo>
                    <a:pt x="717" y="278"/>
                  </a:lnTo>
                  <a:lnTo>
                    <a:pt x="708" y="246"/>
                  </a:lnTo>
                  <a:lnTo>
                    <a:pt x="666" y="198"/>
                  </a:lnTo>
                  <a:lnTo>
                    <a:pt x="599" y="182"/>
                  </a:lnTo>
                  <a:lnTo>
                    <a:pt x="447" y="142"/>
                  </a:lnTo>
                  <a:lnTo>
                    <a:pt x="371" y="118"/>
                  </a:lnTo>
                  <a:lnTo>
                    <a:pt x="304" y="118"/>
                  </a:lnTo>
                  <a:lnTo>
                    <a:pt x="152" y="118"/>
                  </a:lnTo>
                  <a:lnTo>
                    <a:pt x="177" y="94"/>
                  </a:lnTo>
                  <a:lnTo>
                    <a:pt x="186" y="86"/>
                  </a:lnTo>
                  <a:lnTo>
                    <a:pt x="169" y="78"/>
                  </a:lnTo>
                  <a:lnTo>
                    <a:pt x="127" y="70"/>
                  </a:lnTo>
                  <a:lnTo>
                    <a:pt x="110" y="102"/>
                  </a:lnTo>
                  <a:lnTo>
                    <a:pt x="76" y="110"/>
                  </a:lnTo>
                  <a:lnTo>
                    <a:pt x="76" y="134"/>
                  </a:lnTo>
                  <a:lnTo>
                    <a:pt x="42" y="166"/>
                  </a:lnTo>
                  <a:lnTo>
                    <a:pt x="9" y="214"/>
                  </a:lnTo>
                  <a:lnTo>
                    <a:pt x="0" y="262"/>
                  </a:lnTo>
                  <a:lnTo>
                    <a:pt x="26" y="326"/>
                  </a:lnTo>
                  <a:lnTo>
                    <a:pt x="68" y="342"/>
                  </a:lnTo>
                  <a:lnTo>
                    <a:pt x="110" y="382"/>
                  </a:lnTo>
                  <a:lnTo>
                    <a:pt x="93" y="438"/>
                  </a:lnTo>
                  <a:lnTo>
                    <a:pt x="144" y="534"/>
                  </a:lnTo>
                  <a:lnTo>
                    <a:pt x="211" y="598"/>
                  </a:lnTo>
                  <a:lnTo>
                    <a:pt x="169" y="646"/>
                  </a:lnTo>
                  <a:lnTo>
                    <a:pt x="177" y="702"/>
                  </a:lnTo>
                  <a:lnTo>
                    <a:pt x="245" y="742"/>
                  </a:lnTo>
                  <a:lnTo>
                    <a:pt x="287" y="798"/>
                  </a:lnTo>
                  <a:lnTo>
                    <a:pt x="270" y="846"/>
                  </a:lnTo>
                  <a:lnTo>
                    <a:pt x="337" y="886"/>
                  </a:lnTo>
                  <a:lnTo>
                    <a:pt x="388" y="934"/>
                  </a:lnTo>
                  <a:lnTo>
                    <a:pt x="380" y="998"/>
                  </a:lnTo>
                  <a:lnTo>
                    <a:pt x="337" y="1070"/>
                  </a:lnTo>
                  <a:lnTo>
                    <a:pt x="287" y="1142"/>
                  </a:lnTo>
                  <a:lnTo>
                    <a:pt x="262" y="1238"/>
                  </a:lnTo>
                  <a:lnTo>
                    <a:pt x="278" y="1222"/>
                  </a:lnTo>
                  <a:lnTo>
                    <a:pt x="304" y="1254"/>
                  </a:lnTo>
                  <a:lnTo>
                    <a:pt x="346" y="1270"/>
                  </a:lnTo>
                  <a:lnTo>
                    <a:pt x="396" y="1278"/>
                  </a:lnTo>
                  <a:lnTo>
                    <a:pt x="396" y="1286"/>
                  </a:lnTo>
                  <a:lnTo>
                    <a:pt x="388" y="1294"/>
                  </a:lnTo>
                  <a:lnTo>
                    <a:pt x="363" y="1302"/>
                  </a:lnTo>
                  <a:lnTo>
                    <a:pt x="346" y="1302"/>
                  </a:lnTo>
                  <a:lnTo>
                    <a:pt x="337" y="1326"/>
                  </a:lnTo>
                  <a:lnTo>
                    <a:pt x="287" y="1334"/>
                  </a:lnTo>
                  <a:lnTo>
                    <a:pt x="287" y="1358"/>
                  </a:lnTo>
                  <a:lnTo>
                    <a:pt x="287" y="1382"/>
                  </a:lnTo>
                  <a:lnTo>
                    <a:pt x="278" y="1382"/>
                  </a:lnTo>
                  <a:lnTo>
                    <a:pt x="287" y="1398"/>
                  </a:lnTo>
                  <a:lnTo>
                    <a:pt x="287" y="1446"/>
                  </a:lnTo>
                  <a:lnTo>
                    <a:pt x="287" y="1510"/>
                  </a:lnTo>
                  <a:lnTo>
                    <a:pt x="329" y="1558"/>
                  </a:lnTo>
                  <a:lnTo>
                    <a:pt x="312" y="1622"/>
                  </a:lnTo>
                  <a:lnTo>
                    <a:pt x="346" y="1630"/>
                  </a:lnTo>
                  <a:lnTo>
                    <a:pt x="354" y="1670"/>
                  </a:lnTo>
                  <a:lnTo>
                    <a:pt x="388" y="1702"/>
                  </a:lnTo>
                  <a:lnTo>
                    <a:pt x="413" y="1766"/>
                  </a:lnTo>
                  <a:lnTo>
                    <a:pt x="413" y="1758"/>
                  </a:lnTo>
                  <a:lnTo>
                    <a:pt x="438" y="1758"/>
                  </a:lnTo>
                  <a:lnTo>
                    <a:pt x="464" y="1774"/>
                  </a:lnTo>
                  <a:lnTo>
                    <a:pt x="481" y="1766"/>
                  </a:lnTo>
                  <a:lnTo>
                    <a:pt x="514" y="1774"/>
                  </a:lnTo>
                  <a:lnTo>
                    <a:pt x="531" y="1790"/>
                  </a:lnTo>
                  <a:lnTo>
                    <a:pt x="573" y="1766"/>
                  </a:lnTo>
                  <a:lnTo>
                    <a:pt x="607" y="1774"/>
                  </a:lnTo>
                  <a:lnTo>
                    <a:pt x="641" y="1798"/>
                  </a:lnTo>
                  <a:lnTo>
                    <a:pt x="649" y="1830"/>
                  </a:lnTo>
                  <a:lnTo>
                    <a:pt x="649" y="1862"/>
                  </a:lnTo>
                  <a:lnTo>
                    <a:pt x="683" y="1878"/>
                  </a:lnTo>
                  <a:lnTo>
                    <a:pt x="683" y="1894"/>
                  </a:lnTo>
                  <a:lnTo>
                    <a:pt x="717" y="1918"/>
                  </a:lnTo>
                  <a:lnTo>
                    <a:pt x="759" y="1926"/>
                  </a:lnTo>
                  <a:lnTo>
                    <a:pt x="767" y="1950"/>
                  </a:lnTo>
                  <a:lnTo>
                    <a:pt x="835" y="1966"/>
                  </a:lnTo>
                  <a:lnTo>
                    <a:pt x="860" y="1990"/>
                  </a:lnTo>
                  <a:lnTo>
                    <a:pt x="843" y="2014"/>
                  </a:lnTo>
                  <a:lnTo>
                    <a:pt x="826" y="2030"/>
                  </a:lnTo>
                  <a:lnTo>
                    <a:pt x="776" y="2038"/>
                  </a:lnTo>
                  <a:lnTo>
                    <a:pt x="767" y="2062"/>
                  </a:lnTo>
                  <a:lnTo>
                    <a:pt x="792" y="2078"/>
                  </a:lnTo>
                  <a:lnTo>
                    <a:pt x="792" y="2102"/>
                  </a:lnTo>
                  <a:lnTo>
                    <a:pt x="809" y="2126"/>
                  </a:lnTo>
                  <a:lnTo>
                    <a:pt x="835" y="2158"/>
                  </a:lnTo>
                  <a:lnTo>
                    <a:pt x="868" y="2158"/>
                  </a:lnTo>
                  <a:lnTo>
                    <a:pt x="877" y="2118"/>
                  </a:lnTo>
                  <a:lnTo>
                    <a:pt x="910" y="2118"/>
                  </a:lnTo>
                  <a:lnTo>
                    <a:pt x="969" y="2086"/>
                  </a:lnTo>
                  <a:lnTo>
                    <a:pt x="1011" y="2102"/>
                  </a:lnTo>
                  <a:lnTo>
                    <a:pt x="1054" y="2126"/>
                  </a:lnTo>
                  <a:lnTo>
                    <a:pt x="1037" y="2142"/>
                  </a:lnTo>
                  <a:lnTo>
                    <a:pt x="1054" y="2182"/>
                  </a:lnTo>
                  <a:lnTo>
                    <a:pt x="1079" y="2190"/>
                  </a:lnTo>
                  <a:lnTo>
                    <a:pt x="1113" y="2190"/>
                  </a:lnTo>
                  <a:lnTo>
                    <a:pt x="1115" y="0"/>
                  </a:lnTo>
                  <a:lnTo>
                    <a:pt x="1011"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8" name="Freeform 100"/>
            <p:cNvSpPr>
              <a:spLocks/>
            </p:cNvSpPr>
            <p:nvPr/>
          </p:nvSpPr>
          <p:spPr bwMode="auto">
            <a:xfrm>
              <a:off x="4274" y="136"/>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9" name="Freeform 101"/>
            <p:cNvSpPr>
              <a:spLocks/>
            </p:cNvSpPr>
            <p:nvPr/>
          </p:nvSpPr>
          <p:spPr bwMode="auto">
            <a:xfrm>
              <a:off x="3845" y="312"/>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0" name="Freeform 102"/>
            <p:cNvSpPr>
              <a:spLocks/>
            </p:cNvSpPr>
            <p:nvPr/>
          </p:nvSpPr>
          <p:spPr bwMode="auto">
            <a:xfrm>
              <a:off x="4274" y="128"/>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1" name="Freeform 103"/>
            <p:cNvSpPr>
              <a:spLocks/>
            </p:cNvSpPr>
            <p:nvPr/>
          </p:nvSpPr>
          <p:spPr bwMode="auto">
            <a:xfrm>
              <a:off x="3845" y="304"/>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2" name="Freeform 104"/>
            <p:cNvSpPr>
              <a:spLocks/>
            </p:cNvSpPr>
            <p:nvPr/>
          </p:nvSpPr>
          <p:spPr bwMode="auto">
            <a:xfrm>
              <a:off x="3423" y="0"/>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18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9" y="374"/>
                  </a:lnTo>
                  <a:lnTo>
                    <a:pt x="641" y="368"/>
                  </a:lnTo>
                  <a:lnTo>
                    <a:pt x="645" y="418"/>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3" name="Freeform 105"/>
            <p:cNvSpPr>
              <a:spLocks/>
            </p:cNvSpPr>
            <p:nvPr/>
          </p:nvSpPr>
          <p:spPr bwMode="auto">
            <a:xfrm>
              <a:off x="3423" y="-8"/>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22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1239 w 1340"/>
                <a:gd name="T99" fmla="*/ 104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pic>
        <p:nvPicPr>
          <p:cNvPr id="119"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3958" y="5549900"/>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9313" y="5102225"/>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9439" y="3665537"/>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6483" y="2117725"/>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1209" y="2987675"/>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8508" y="1684338"/>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1149" y="5822568"/>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3364" y="3335021"/>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1436" y="1993583"/>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8625" y="3931497"/>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1765" y="2454829"/>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4879" y="5404697"/>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 name="Text Placeholder 6">
            <a:extLst>
              <a:ext uri="{FF2B5EF4-FFF2-40B4-BE49-F238E27FC236}">
                <a16:creationId xmlns:a16="http://schemas.microsoft.com/office/drawing/2014/main" id="{57B88C66-4F50-3C4B-B691-5556C09F7F3F}"/>
              </a:ext>
            </a:extLst>
          </p:cNvPr>
          <p:cNvSpPr txBox="1">
            <a:spLocks/>
          </p:cNvSpPr>
          <p:nvPr/>
        </p:nvSpPr>
        <p:spPr>
          <a:xfrm>
            <a:off x="192348" y="1569296"/>
            <a:ext cx="3550183" cy="4724401"/>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9pPr>
          </a:lstStyle>
          <a:p>
            <a:pPr marL="285750" indent="-285750" fontAlgn="auto">
              <a:spcAft>
                <a:spcPts val="0"/>
              </a:spcAft>
              <a:buFont typeface="Arial" charset="0"/>
              <a:buChar char="•"/>
            </a:pPr>
            <a:r>
              <a:rPr lang="en-US" sz="2000" b="0" dirty="0"/>
              <a:t>6 countries, 16 operators, each country has two nodes</a:t>
            </a:r>
          </a:p>
          <a:p>
            <a:pPr marL="285750" indent="-285750" fontAlgn="auto">
              <a:spcAft>
                <a:spcPts val="0"/>
              </a:spcAft>
              <a:buFont typeface="Arial" charset="0"/>
              <a:buChar char="•"/>
            </a:pPr>
            <a:r>
              <a:rPr lang="en-US" sz="2000" b="0" dirty="0"/>
              <a:t>One measurement server per country</a:t>
            </a:r>
          </a:p>
          <a:p>
            <a:pPr marL="285750" indent="-285750" fontAlgn="auto">
              <a:spcAft>
                <a:spcPts val="0"/>
              </a:spcAft>
              <a:buFont typeface="Arial" charset="0"/>
              <a:buChar char="•"/>
            </a:pPr>
            <a:endParaRPr lang="en-US" sz="2000" b="0" dirty="0"/>
          </a:p>
          <a:p>
            <a:pPr marL="285750" indent="-285750" fontAlgn="auto">
              <a:spcAft>
                <a:spcPts val="0"/>
              </a:spcAft>
              <a:buFont typeface="Arial" charset="0"/>
              <a:buChar char="•"/>
            </a:pPr>
            <a:r>
              <a:rPr lang="en-US" sz="2000" b="1" dirty="0"/>
              <a:t>Norway</a:t>
            </a:r>
            <a:r>
              <a:rPr lang="en-US" sz="2000" b="0" dirty="0"/>
              <a:t>: </a:t>
            </a:r>
            <a:r>
              <a:rPr lang="en-US" sz="2000" b="0" dirty="0" err="1"/>
              <a:t>Telia</a:t>
            </a:r>
            <a:r>
              <a:rPr lang="en-US" sz="2000" b="0" dirty="0"/>
              <a:t>, Telenor</a:t>
            </a:r>
          </a:p>
          <a:p>
            <a:pPr marL="285750" indent="-285750" fontAlgn="auto">
              <a:spcAft>
                <a:spcPts val="0"/>
              </a:spcAft>
              <a:buFont typeface="Arial" charset="0"/>
              <a:buChar char="•"/>
            </a:pPr>
            <a:r>
              <a:rPr lang="en-US" sz="2000" b="1" dirty="0"/>
              <a:t>Sweden</a:t>
            </a:r>
            <a:r>
              <a:rPr lang="en-US" sz="2000" b="0" dirty="0"/>
              <a:t>: Telenor, Tre, </a:t>
            </a:r>
            <a:r>
              <a:rPr lang="en-US" sz="2000" b="0" dirty="0" err="1"/>
              <a:t>Telia</a:t>
            </a:r>
            <a:endParaRPr lang="en-US" sz="2000" b="0" dirty="0"/>
          </a:p>
          <a:p>
            <a:pPr marL="285750" indent="-285750" fontAlgn="auto">
              <a:spcAft>
                <a:spcPts val="0"/>
              </a:spcAft>
              <a:buFont typeface="Arial" charset="0"/>
              <a:buChar char="•"/>
            </a:pPr>
            <a:r>
              <a:rPr lang="en-US" sz="2000" b="1" dirty="0"/>
              <a:t>Spain</a:t>
            </a:r>
            <a:r>
              <a:rPr lang="en-US" sz="2000" b="0" dirty="0"/>
              <a:t>: Orange, Vodafone, Movistar</a:t>
            </a:r>
          </a:p>
          <a:p>
            <a:pPr marL="285750" indent="-285750" fontAlgn="auto">
              <a:spcAft>
                <a:spcPts val="0"/>
              </a:spcAft>
              <a:buFont typeface="Arial" charset="0"/>
              <a:buChar char="•"/>
            </a:pPr>
            <a:r>
              <a:rPr lang="en-US" sz="2000" b="1" dirty="0"/>
              <a:t>Germany</a:t>
            </a:r>
            <a:r>
              <a:rPr lang="en-US" sz="2000" b="0" dirty="0"/>
              <a:t>: Vodafone, O2, T-Mobile</a:t>
            </a:r>
          </a:p>
          <a:p>
            <a:pPr marL="285750" indent="-285750" fontAlgn="auto">
              <a:spcAft>
                <a:spcPts val="0"/>
              </a:spcAft>
              <a:buFont typeface="Arial" charset="0"/>
              <a:buChar char="•"/>
            </a:pPr>
            <a:r>
              <a:rPr lang="en-US" sz="2000" b="1" dirty="0"/>
              <a:t>UK</a:t>
            </a:r>
            <a:r>
              <a:rPr lang="en-US" sz="2000" b="0" dirty="0"/>
              <a:t>: Vodafone, EE</a:t>
            </a:r>
          </a:p>
          <a:p>
            <a:pPr marL="285750" indent="-285750" fontAlgn="auto">
              <a:spcAft>
                <a:spcPts val="0"/>
              </a:spcAft>
              <a:buFont typeface="Arial" charset="0"/>
              <a:buChar char="•"/>
            </a:pPr>
            <a:r>
              <a:rPr lang="en-US" sz="2000" b="1" dirty="0"/>
              <a:t>Italy</a:t>
            </a:r>
            <a:r>
              <a:rPr lang="en-US" sz="2000" b="0" dirty="0"/>
              <a:t>: Vodafone, TIM, WIND</a:t>
            </a:r>
          </a:p>
        </p:txBody>
      </p:sp>
      <p:sp>
        <p:nvSpPr>
          <p:cNvPr id="126" name="Title 4">
            <a:extLst>
              <a:ext uri="{FF2B5EF4-FFF2-40B4-BE49-F238E27FC236}">
                <a16:creationId xmlns:a16="http://schemas.microsoft.com/office/drawing/2014/main" id="{C3B72B3B-48F9-8143-BBF5-4592CF5FE6B8}"/>
              </a:ext>
            </a:extLst>
          </p:cNvPr>
          <p:cNvSpPr txBox="1">
            <a:spLocks/>
          </p:cNvSpPr>
          <p:nvPr/>
        </p:nvSpPr>
        <p:spPr>
          <a:xfrm>
            <a:off x="142234" y="386969"/>
            <a:ext cx="7335821" cy="898785"/>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pPr fontAlgn="auto">
              <a:spcAft>
                <a:spcPts val="0"/>
              </a:spcAft>
            </a:pPr>
            <a:r>
              <a:rPr lang="en-US" sz="4000" b="1" dirty="0"/>
              <a:t>MONROE-Roaming Nodes</a:t>
            </a:r>
          </a:p>
        </p:txBody>
      </p:sp>
    </p:spTree>
    <p:extLst>
      <p:ext uri="{BB962C8B-B14F-4D97-AF65-F5344CB8AC3E}">
        <p14:creationId xmlns:p14="http://schemas.microsoft.com/office/powerpoint/2010/main" val="3429401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EB94-0ED3-6447-B527-487BA1500D6F}"/>
              </a:ext>
            </a:extLst>
          </p:cNvPr>
          <p:cNvSpPr txBox="1">
            <a:spLocks/>
          </p:cNvSpPr>
          <p:nvPr/>
        </p:nvSpPr>
        <p:spPr>
          <a:xfrm>
            <a:off x="152400" y="685800"/>
            <a:ext cx="8839200" cy="533400"/>
          </a:xfrm>
          <a:prstGeom prst="rect">
            <a:avLst/>
          </a:prstGeom>
        </p:spPr>
        <p:txBody>
          <a:bodyPr>
            <a:noAutofit/>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nb-NO" kern="0"/>
              <a:t>Roaming Configuration</a:t>
            </a:r>
            <a:endParaRPr lang="nb-NO" kern="0" dirty="0"/>
          </a:p>
        </p:txBody>
      </p:sp>
      <p:sp>
        <p:nvSpPr>
          <p:cNvPr id="3" name="Text Placeholder 2">
            <a:extLst>
              <a:ext uri="{FF2B5EF4-FFF2-40B4-BE49-F238E27FC236}">
                <a16:creationId xmlns:a16="http://schemas.microsoft.com/office/drawing/2014/main" id="{416A5795-D815-0147-8669-A2ECEC28222F}"/>
              </a:ext>
            </a:extLst>
          </p:cNvPr>
          <p:cNvSpPr txBox="1">
            <a:spLocks/>
          </p:cNvSpPr>
          <p:nvPr/>
        </p:nvSpPr>
        <p:spPr>
          <a:xfrm>
            <a:off x="152400" y="1447800"/>
            <a:ext cx="8839200" cy="381000"/>
          </a:xfrm>
          <a:prstGeom prst="rect">
            <a:avLst/>
          </a:prstGeom>
        </p:spPr>
        <p:txBody>
          <a:bodyPr>
            <a:noAutofit/>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r>
              <a:rPr lang="nb-NO" kern="0" dirty="0"/>
              <a:t>Home </a:t>
            </a:r>
            <a:r>
              <a:rPr lang="nb-NO" kern="0" dirty="0" err="1"/>
              <a:t>Routed</a:t>
            </a:r>
            <a:r>
              <a:rPr lang="nb-NO" kern="0" dirty="0"/>
              <a:t> (HR) </a:t>
            </a:r>
            <a:r>
              <a:rPr lang="nb-NO" kern="0" dirty="0" err="1"/>
              <a:t>Roaming</a:t>
            </a:r>
            <a:r>
              <a:rPr lang="nb-NO" kern="0" dirty="0"/>
              <a:t> </a:t>
            </a:r>
            <a:r>
              <a:rPr lang="nb-NO" kern="0" dirty="0" err="1"/>
              <a:t>was</a:t>
            </a:r>
            <a:r>
              <a:rPr lang="nb-NO" kern="0" dirty="0"/>
              <a:t> used by all 16 </a:t>
            </a:r>
            <a:r>
              <a:rPr lang="nb-NO" kern="0" dirty="0" err="1"/>
              <a:t>MNOs</a:t>
            </a:r>
            <a:r>
              <a:rPr lang="nb-NO" kern="0" dirty="0"/>
              <a:t>!</a:t>
            </a:r>
          </a:p>
          <a:p>
            <a:endParaRPr lang="nb-NO" kern="0" dirty="0"/>
          </a:p>
          <a:p>
            <a:r>
              <a:rPr lang="nb-NO" kern="0" dirty="0" err="1"/>
              <a:t>Why</a:t>
            </a:r>
            <a:r>
              <a:rPr lang="nb-NO" kern="0" dirty="0"/>
              <a:t> all </a:t>
            </a:r>
            <a:r>
              <a:rPr lang="nb-NO" kern="0" dirty="0" err="1"/>
              <a:t>traffic</a:t>
            </a:r>
            <a:r>
              <a:rPr lang="nb-NO" kern="0" dirty="0"/>
              <a:t> is sent back to </a:t>
            </a:r>
            <a:r>
              <a:rPr lang="nb-NO" kern="0" dirty="0" err="1"/>
              <a:t>home</a:t>
            </a:r>
            <a:r>
              <a:rPr lang="nb-NO" kern="0" dirty="0"/>
              <a:t> </a:t>
            </a:r>
            <a:r>
              <a:rPr lang="nb-NO" kern="0" dirty="0" err="1"/>
              <a:t>network</a:t>
            </a:r>
            <a:r>
              <a:rPr lang="nb-NO" kern="0" dirty="0"/>
              <a:t>?</a:t>
            </a:r>
          </a:p>
          <a:p>
            <a:pPr lvl="1"/>
            <a:r>
              <a:rPr lang="nb-NO" kern="0" dirty="0"/>
              <a:t>HR </a:t>
            </a:r>
            <a:r>
              <a:rPr lang="nb-NO" kern="0" dirty="0" err="1"/>
              <a:t>provides</a:t>
            </a:r>
            <a:r>
              <a:rPr lang="nb-NO" kern="0" dirty="0"/>
              <a:t> </a:t>
            </a:r>
            <a:r>
              <a:rPr lang="nb-NO" kern="0" dirty="0" err="1"/>
              <a:t>the</a:t>
            </a:r>
            <a:r>
              <a:rPr lang="nb-NO" kern="0" dirty="0"/>
              <a:t> </a:t>
            </a:r>
            <a:r>
              <a:rPr lang="nb-NO" kern="0" dirty="0" err="1"/>
              <a:t>home</a:t>
            </a:r>
            <a:r>
              <a:rPr lang="nb-NO" kern="0" dirty="0"/>
              <a:t> operators </a:t>
            </a:r>
            <a:r>
              <a:rPr lang="nb-NO" kern="0" dirty="0" err="1"/>
              <a:t>with</a:t>
            </a:r>
            <a:r>
              <a:rPr lang="nb-NO" kern="0" dirty="0"/>
              <a:t> all </a:t>
            </a:r>
            <a:r>
              <a:rPr lang="nb-NO" kern="0" dirty="0" err="1"/>
              <a:t>the</a:t>
            </a:r>
            <a:r>
              <a:rPr lang="nb-NO" kern="0" dirty="0"/>
              <a:t> </a:t>
            </a:r>
            <a:r>
              <a:rPr lang="nb-NO" kern="0" dirty="0" err="1"/>
              <a:t>accounting</a:t>
            </a:r>
            <a:r>
              <a:rPr lang="nb-NO" kern="0" dirty="0"/>
              <a:t> and </a:t>
            </a:r>
            <a:r>
              <a:rPr lang="nb-NO" kern="0" dirty="0" err="1"/>
              <a:t>billing</a:t>
            </a:r>
            <a:r>
              <a:rPr lang="nb-NO" kern="0" dirty="0"/>
              <a:t> </a:t>
            </a:r>
            <a:r>
              <a:rPr lang="nb-NO" kern="0" dirty="0" err="1"/>
              <a:t>information</a:t>
            </a:r>
            <a:endParaRPr lang="nb-NO" kern="0" dirty="0"/>
          </a:p>
          <a:p>
            <a:pPr lvl="1"/>
            <a:r>
              <a:rPr lang="nb-NO" kern="0" dirty="0"/>
              <a:t>Operators </a:t>
            </a:r>
            <a:r>
              <a:rPr lang="nb-NO" kern="0" dirty="0" err="1"/>
              <a:t>want</a:t>
            </a:r>
            <a:r>
              <a:rPr lang="nb-NO" kern="0" dirty="0"/>
              <a:t> to have </a:t>
            </a:r>
            <a:r>
              <a:rPr lang="nb-NO" kern="0" dirty="0" err="1"/>
              <a:t>near</a:t>
            </a:r>
            <a:r>
              <a:rPr lang="nb-NO" kern="0" dirty="0"/>
              <a:t> real-time </a:t>
            </a:r>
            <a:r>
              <a:rPr lang="nb-NO" kern="0" dirty="0" err="1"/>
              <a:t>view</a:t>
            </a:r>
            <a:r>
              <a:rPr lang="nb-NO" kern="0" dirty="0"/>
              <a:t> </a:t>
            </a:r>
            <a:r>
              <a:rPr lang="nb-NO" kern="0" dirty="0" err="1"/>
              <a:t>of</a:t>
            </a:r>
            <a:r>
              <a:rPr lang="nb-NO" kern="0" dirty="0"/>
              <a:t> </a:t>
            </a:r>
            <a:r>
              <a:rPr lang="nb-NO" kern="0" dirty="0" err="1"/>
              <a:t>the</a:t>
            </a:r>
            <a:r>
              <a:rPr lang="nb-NO" kern="0" dirty="0"/>
              <a:t> </a:t>
            </a:r>
            <a:r>
              <a:rPr lang="nb-NO" kern="0" dirty="0" err="1"/>
              <a:t>customer</a:t>
            </a:r>
            <a:r>
              <a:rPr lang="nb-NO" kern="0" dirty="0"/>
              <a:t> </a:t>
            </a:r>
            <a:r>
              <a:rPr lang="nb-NO" kern="0" dirty="0" err="1"/>
              <a:t>traffic</a:t>
            </a:r>
            <a:r>
              <a:rPr lang="nb-NO" kern="0" dirty="0"/>
              <a:t> for </a:t>
            </a:r>
            <a:r>
              <a:rPr lang="nb-NO" kern="0" dirty="0" err="1"/>
              <a:t>accounting</a:t>
            </a:r>
            <a:r>
              <a:rPr lang="nb-NO" kern="0" dirty="0"/>
              <a:t> </a:t>
            </a:r>
            <a:r>
              <a:rPr lang="nb-NO" kern="0" dirty="0" err="1"/>
              <a:t>reasons</a:t>
            </a:r>
            <a:endParaRPr lang="nb-NO" kern="0" dirty="0"/>
          </a:p>
          <a:p>
            <a:pPr lvl="1"/>
            <a:r>
              <a:rPr lang="nb-NO" kern="0" dirty="0"/>
              <a:t>More </a:t>
            </a:r>
            <a:r>
              <a:rPr lang="nb-NO" kern="0" dirty="0" err="1"/>
              <a:t>complex</a:t>
            </a:r>
            <a:r>
              <a:rPr lang="nb-NO" kern="0" dirty="0"/>
              <a:t> </a:t>
            </a:r>
            <a:r>
              <a:rPr lang="nb-NO" kern="0" dirty="0" err="1"/>
              <a:t>debugging</a:t>
            </a:r>
            <a:r>
              <a:rPr lang="nb-NO" kern="0" dirty="0"/>
              <a:t> </a:t>
            </a:r>
            <a:r>
              <a:rPr lang="nb-NO" kern="0" dirty="0" err="1"/>
              <a:t>if</a:t>
            </a:r>
            <a:r>
              <a:rPr lang="nb-NO" kern="0" dirty="0"/>
              <a:t> HR is not used, </a:t>
            </a:r>
            <a:r>
              <a:rPr lang="nb-NO" kern="0" dirty="0" err="1"/>
              <a:t>who</a:t>
            </a:r>
            <a:r>
              <a:rPr lang="nb-NO" kern="0" dirty="0"/>
              <a:t> is </a:t>
            </a:r>
            <a:r>
              <a:rPr lang="nb-NO" kern="0" dirty="0" err="1"/>
              <a:t>responsible</a:t>
            </a:r>
            <a:r>
              <a:rPr lang="nb-NO" kern="0" dirty="0"/>
              <a:t> </a:t>
            </a:r>
            <a:r>
              <a:rPr lang="nb-NO" kern="0" dirty="0" err="1"/>
              <a:t>if</a:t>
            </a:r>
            <a:r>
              <a:rPr lang="nb-NO" kern="0" dirty="0"/>
              <a:t> </a:t>
            </a:r>
            <a:r>
              <a:rPr lang="nb-NO" kern="0" dirty="0" err="1"/>
              <a:t>there</a:t>
            </a:r>
            <a:r>
              <a:rPr lang="nb-NO" kern="0" dirty="0"/>
              <a:t> is a problem?</a:t>
            </a:r>
          </a:p>
        </p:txBody>
      </p:sp>
    </p:spTree>
    <p:extLst>
      <p:ext uri="{BB962C8B-B14F-4D97-AF65-F5344CB8AC3E}">
        <p14:creationId xmlns:p14="http://schemas.microsoft.com/office/powerpoint/2010/main" val="351869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48B17B8-9303-B446-8212-F85744F39160}"/>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995362" y="957262"/>
            <a:ext cx="6624638" cy="5900738"/>
          </a:xfrm>
        </p:spPr>
      </p:pic>
      <p:sp>
        <p:nvSpPr>
          <p:cNvPr id="2" name="Title 1">
            <a:extLst>
              <a:ext uri="{FF2B5EF4-FFF2-40B4-BE49-F238E27FC236}">
                <a16:creationId xmlns:a16="http://schemas.microsoft.com/office/drawing/2014/main" id="{547D1D08-BEBA-654B-BCA3-264D70E023EB}"/>
              </a:ext>
            </a:extLst>
          </p:cNvPr>
          <p:cNvSpPr>
            <a:spLocks noGrp="1"/>
          </p:cNvSpPr>
          <p:nvPr>
            <p:ph type="title" idx="4294967295"/>
          </p:nvPr>
        </p:nvSpPr>
        <p:spPr>
          <a:xfrm>
            <a:off x="304800" y="475162"/>
            <a:ext cx="8839200" cy="533400"/>
          </a:xfrm>
        </p:spPr>
        <p:txBody>
          <a:bodyPr>
            <a:normAutofit fontScale="90000"/>
          </a:bodyPr>
          <a:lstStyle/>
          <a:p>
            <a:r>
              <a:rPr lang="nb-NO" sz="4000" b="1" dirty="0" err="1"/>
              <a:t>Delay</a:t>
            </a:r>
            <a:r>
              <a:rPr lang="nb-NO" sz="4000" b="1" dirty="0"/>
              <a:t> </a:t>
            </a:r>
            <a:r>
              <a:rPr lang="nb-NO" sz="4000" b="1" dirty="0" err="1"/>
              <a:t>penalty</a:t>
            </a:r>
            <a:r>
              <a:rPr lang="nb-NO" sz="4000" b="1" dirty="0"/>
              <a:t> </a:t>
            </a:r>
            <a:r>
              <a:rPr lang="nb-NO" sz="4000" b="1" dirty="0" err="1"/>
              <a:t>of</a:t>
            </a:r>
            <a:r>
              <a:rPr lang="nb-NO" sz="4000" b="1" dirty="0"/>
              <a:t> </a:t>
            </a:r>
            <a:r>
              <a:rPr lang="nb-NO" sz="4000" b="1" dirty="0" err="1"/>
              <a:t>home-routed</a:t>
            </a:r>
            <a:r>
              <a:rPr lang="nb-NO" sz="4000" b="1" dirty="0"/>
              <a:t> </a:t>
            </a:r>
            <a:r>
              <a:rPr lang="nb-NO" sz="4000" b="1" dirty="0" err="1"/>
              <a:t>roaming</a:t>
            </a:r>
            <a:endParaRPr lang="nb-NO" sz="4000" b="1" dirty="0"/>
          </a:p>
        </p:txBody>
      </p:sp>
      <p:grpSp>
        <p:nvGrpSpPr>
          <p:cNvPr id="13" name="Group 12">
            <a:extLst>
              <a:ext uri="{FF2B5EF4-FFF2-40B4-BE49-F238E27FC236}">
                <a16:creationId xmlns:a16="http://schemas.microsoft.com/office/drawing/2014/main" id="{8F0E4328-BC96-6040-A728-CD0A27A17375}"/>
              </a:ext>
            </a:extLst>
          </p:cNvPr>
          <p:cNvGrpSpPr/>
          <p:nvPr/>
        </p:nvGrpSpPr>
        <p:grpSpPr>
          <a:xfrm flipH="1">
            <a:off x="4849912" y="2819960"/>
            <a:ext cx="2744688" cy="1080120"/>
            <a:chOff x="539552" y="2852936"/>
            <a:chExt cx="2016224" cy="1080120"/>
          </a:xfrm>
        </p:grpSpPr>
        <p:sp>
          <p:nvSpPr>
            <p:cNvPr id="11" name="Right Arrow Callout 10">
              <a:extLst>
                <a:ext uri="{FF2B5EF4-FFF2-40B4-BE49-F238E27FC236}">
                  <a16:creationId xmlns:a16="http://schemas.microsoft.com/office/drawing/2014/main" id="{B14F1347-A375-3546-A37C-34E3375A4D50}"/>
                </a:ext>
              </a:extLst>
            </p:cNvPr>
            <p:cNvSpPr/>
            <p:nvPr/>
          </p:nvSpPr>
          <p:spPr>
            <a:xfrm>
              <a:off x="539552" y="2852936"/>
              <a:ext cx="2016224" cy="1080120"/>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2" name="TextBox 11">
              <a:extLst>
                <a:ext uri="{FF2B5EF4-FFF2-40B4-BE49-F238E27FC236}">
                  <a16:creationId xmlns:a16="http://schemas.microsoft.com/office/drawing/2014/main" id="{D13CC7FC-7529-5E49-8C7F-35287A7C78CD}"/>
                </a:ext>
              </a:extLst>
            </p:cNvPr>
            <p:cNvSpPr txBox="1"/>
            <p:nvPr/>
          </p:nvSpPr>
          <p:spPr>
            <a:xfrm>
              <a:off x="539553" y="2924944"/>
              <a:ext cx="1296144" cy="707886"/>
            </a:xfrm>
            <a:prstGeom prst="rect">
              <a:avLst/>
            </a:prstGeom>
            <a:noFill/>
          </p:spPr>
          <p:txBody>
            <a:bodyPr wrap="square" rtlCol="0">
              <a:spAutoFit/>
            </a:bodyPr>
            <a:lstStyle/>
            <a:p>
              <a:pPr algn="ctr"/>
              <a:r>
                <a:rPr lang="nb-NO" sz="2000" dirty="0" err="1"/>
                <a:t>Packets</a:t>
              </a:r>
              <a:r>
                <a:rPr lang="nb-NO" sz="2000" dirty="0"/>
                <a:t> </a:t>
              </a:r>
              <a:r>
                <a:rPr lang="nb-NO" sz="2000" dirty="0" err="1"/>
                <a:t>go</a:t>
              </a:r>
              <a:r>
                <a:rPr lang="nb-NO" sz="2000" dirty="0"/>
                <a:t> back and </a:t>
              </a:r>
              <a:r>
                <a:rPr lang="nb-NO" sz="2000" dirty="0" err="1"/>
                <a:t>forth</a:t>
              </a:r>
              <a:endParaRPr lang="nb-NO" sz="2000" dirty="0"/>
            </a:p>
          </p:txBody>
        </p:sp>
      </p:grpSp>
      <p:grpSp>
        <p:nvGrpSpPr>
          <p:cNvPr id="14" name="Group 13">
            <a:extLst>
              <a:ext uri="{FF2B5EF4-FFF2-40B4-BE49-F238E27FC236}">
                <a16:creationId xmlns:a16="http://schemas.microsoft.com/office/drawing/2014/main" id="{562925D5-9685-BD4D-B0AE-31C33003B92D}"/>
              </a:ext>
            </a:extLst>
          </p:cNvPr>
          <p:cNvGrpSpPr/>
          <p:nvPr/>
        </p:nvGrpSpPr>
        <p:grpSpPr>
          <a:xfrm>
            <a:off x="912912" y="2899164"/>
            <a:ext cx="2016224" cy="1080120"/>
            <a:chOff x="539552" y="2852936"/>
            <a:chExt cx="2016224" cy="1080120"/>
          </a:xfrm>
        </p:grpSpPr>
        <p:sp>
          <p:nvSpPr>
            <p:cNvPr id="15" name="Right Arrow Callout 14">
              <a:extLst>
                <a:ext uri="{FF2B5EF4-FFF2-40B4-BE49-F238E27FC236}">
                  <a16:creationId xmlns:a16="http://schemas.microsoft.com/office/drawing/2014/main" id="{830C8B3C-5140-9E41-AC37-6EBF71645750}"/>
                </a:ext>
              </a:extLst>
            </p:cNvPr>
            <p:cNvSpPr/>
            <p:nvPr/>
          </p:nvSpPr>
          <p:spPr>
            <a:xfrm>
              <a:off x="539552" y="2852936"/>
              <a:ext cx="2016224" cy="1080120"/>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6" name="TextBox 15">
              <a:extLst>
                <a:ext uri="{FF2B5EF4-FFF2-40B4-BE49-F238E27FC236}">
                  <a16:creationId xmlns:a16="http://schemas.microsoft.com/office/drawing/2014/main" id="{E1589AC6-DB98-694D-BD5E-5018FE9F589D}"/>
                </a:ext>
              </a:extLst>
            </p:cNvPr>
            <p:cNvSpPr txBox="1"/>
            <p:nvPr/>
          </p:nvSpPr>
          <p:spPr>
            <a:xfrm>
              <a:off x="648602" y="3035666"/>
              <a:ext cx="1080120" cy="707886"/>
            </a:xfrm>
            <a:prstGeom prst="rect">
              <a:avLst/>
            </a:prstGeom>
            <a:noFill/>
          </p:spPr>
          <p:txBody>
            <a:bodyPr wrap="square" rtlCol="0">
              <a:spAutoFit/>
            </a:bodyPr>
            <a:lstStyle/>
            <a:p>
              <a:pPr algn="ctr"/>
              <a:r>
                <a:rPr lang="nb-NO" sz="2000" dirty="0" err="1"/>
                <a:t>Mimics</a:t>
              </a:r>
              <a:r>
                <a:rPr lang="nb-NO" sz="2000" dirty="0"/>
                <a:t> LBO</a:t>
              </a:r>
            </a:p>
          </p:txBody>
        </p:sp>
      </p:grpSp>
      <p:grpSp>
        <p:nvGrpSpPr>
          <p:cNvPr id="17" name="Group 16">
            <a:extLst>
              <a:ext uri="{FF2B5EF4-FFF2-40B4-BE49-F238E27FC236}">
                <a16:creationId xmlns:a16="http://schemas.microsoft.com/office/drawing/2014/main" id="{2CB91E51-52B3-364B-A6AC-2AC27991C8DF}"/>
              </a:ext>
            </a:extLst>
          </p:cNvPr>
          <p:cNvGrpSpPr/>
          <p:nvPr/>
        </p:nvGrpSpPr>
        <p:grpSpPr>
          <a:xfrm rot="5400000">
            <a:off x="2824146" y="1538105"/>
            <a:ext cx="2016224" cy="1493407"/>
            <a:chOff x="539552" y="2852936"/>
            <a:chExt cx="2016224" cy="1127932"/>
          </a:xfrm>
        </p:grpSpPr>
        <p:sp>
          <p:nvSpPr>
            <p:cNvPr id="18" name="Right Arrow Callout 17">
              <a:extLst>
                <a:ext uri="{FF2B5EF4-FFF2-40B4-BE49-F238E27FC236}">
                  <a16:creationId xmlns:a16="http://schemas.microsoft.com/office/drawing/2014/main" id="{EB12C2FD-99FE-A545-838A-623B12BE2FD6}"/>
                </a:ext>
              </a:extLst>
            </p:cNvPr>
            <p:cNvSpPr/>
            <p:nvPr/>
          </p:nvSpPr>
          <p:spPr>
            <a:xfrm>
              <a:off x="539552" y="2852936"/>
              <a:ext cx="2016224" cy="1080120"/>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9" name="TextBox 18">
              <a:extLst>
                <a:ext uri="{FF2B5EF4-FFF2-40B4-BE49-F238E27FC236}">
                  <a16:creationId xmlns:a16="http://schemas.microsoft.com/office/drawing/2014/main" id="{6EF0B277-6C2C-D149-A4BE-C454258B3748}"/>
                </a:ext>
              </a:extLst>
            </p:cNvPr>
            <p:cNvSpPr txBox="1"/>
            <p:nvPr/>
          </p:nvSpPr>
          <p:spPr>
            <a:xfrm rot="16200000">
              <a:off x="678196" y="2932976"/>
              <a:ext cx="1080120" cy="1015663"/>
            </a:xfrm>
            <a:prstGeom prst="rect">
              <a:avLst/>
            </a:prstGeom>
            <a:noFill/>
          </p:spPr>
          <p:txBody>
            <a:bodyPr wrap="square" rtlCol="0">
              <a:spAutoFit/>
            </a:bodyPr>
            <a:lstStyle/>
            <a:p>
              <a:pPr algn="ctr"/>
              <a:r>
                <a:rPr lang="nb-NO" sz="2000" dirty="0"/>
                <a:t>Tunnel </a:t>
              </a:r>
            </a:p>
            <a:p>
              <a:pPr algn="ctr"/>
              <a:r>
                <a:rPr lang="nb-NO" sz="2000" dirty="0" err="1"/>
                <a:t>vs</a:t>
              </a:r>
              <a:r>
                <a:rPr lang="nb-NO" sz="2000" dirty="0"/>
                <a:t> </a:t>
              </a:r>
            </a:p>
            <a:p>
              <a:pPr algn="ctr"/>
              <a:r>
                <a:rPr lang="nb-NO" sz="2000" dirty="0" err="1"/>
                <a:t>Internet</a:t>
              </a:r>
              <a:endParaRPr lang="nb-NO" sz="2000" dirty="0"/>
            </a:p>
          </p:txBody>
        </p:sp>
      </p:grpSp>
      <p:cxnSp>
        <p:nvCxnSpPr>
          <p:cNvPr id="21" name="Straight Arrow Connector 20">
            <a:extLst>
              <a:ext uri="{FF2B5EF4-FFF2-40B4-BE49-F238E27FC236}">
                <a16:creationId xmlns:a16="http://schemas.microsoft.com/office/drawing/2014/main" id="{F9F566FC-C48B-5941-BC7E-88EC71DF8A47}"/>
              </a:ext>
            </a:extLst>
          </p:cNvPr>
          <p:cNvCxnSpPr>
            <a:cxnSpLocks/>
          </p:cNvCxnSpPr>
          <p:nvPr/>
        </p:nvCxnSpPr>
        <p:spPr>
          <a:xfrm>
            <a:off x="3623790" y="3439224"/>
            <a:ext cx="397868"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43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a:extLst>
              <a:ext uri="{FF2B5EF4-FFF2-40B4-BE49-F238E27FC236}">
                <a16:creationId xmlns:a16="http://schemas.microsoft.com/office/drawing/2014/main" id="{FE228E2E-D350-F544-A518-7B1FD3F03EA0}"/>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3187700" y="1426218"/>
            <a:ext cx="5499100" cy="4985769"/>
          </a:xfrm>
        </p:spPr>
      </p:pic>
      <p:sp>
        <p:nvSpPr>
          <p:cNvPr id="2" name="Title 1">
            <a:extLst>
              <a:ext uri="{FF2B5EF4-FFF2-40B4-BE49-F238E27FC236}">
                <a16:creationId xmlns:a16="http://schemas.microsoft.com/office/drawing/2014/main" id="{3B17AACE-37C3-BE4A-9677-BD329D67A55F}"/>
              </a:ext>
            </a:extLst>
          </p:cNvPr>
          <p:cNvSpPr>
            <a:spLocks noGrp="1"/>
          </p:cNvSpPr>
          <p:nvPr>
            <p:ph type="title" idx="4294967295"/>
          </p:nvPr>
        </p:nvSpPr>
        <p:spPr>
          <a:xfrm>
            <a:off x="3990" y="947226"/>
            <a:ext cx="8839200" cy="533400"/>
          </a:xfrm>
        </p:spPr>
        <p:txBody>
          <a:bodyPr>
            <a:normAutofit fontScale="90000"/>
          </a:bodyPr>
          <a:lstStyle/>
          <a:p>
            <a:r>
              <a:rPr lang="nb-NO" sz="3600" b="1" dirty="0" err="1"/>
              <a:t>Delay</a:t>
            </a:r>
            <a:r>
              <a:rPr lang="nb-NO" sz="3600" b="1" dirty="0"/>
              <a:t> </a:t>
            </a:r>
            <a:r>
              <a:rPr lang="nb-NO" sz="3600" b="1" dirty="0" err="1"/>
              <a:t>penalty</a:t>
            </a:r>
            <a:r>
              <a:rPr lang="nb-NO" sz="3600" b="1" dirty="0"/>
              <a:t> </a:t>
            </a:r>
            <a:r>
              <a:rPr lang="nb-NO" sz="3600" b="1" dirty="0" err="1"/>
              <a:t>of</a:t>
            </a:r>
            <a:r>
              <a:rPr lang="nb-NO" sz="3600" b="1" dirty="0"/>
              <a:t> </a:t>
            </a:r>
            <a:r>
              <a:rPr lang="nb-NO" sz="3600" b="1" dirty="0" err="1"/>
              <a:t>home-routed</a:t>
            </a:r>
            <a:r>
              <a:rPr lang="nb-NO" sz="3600" b="1" dirty="0"/>
              <a:t> </a:t>
            </a:r>
            <a:r>
              <a:rPr lang="nb-NO" sz="3600" b="1" dirty="0" err="1"/>
              <a:t>roaming</a:t>
            </a:r>
            <a:r>
              <a:rPr lang="nb-NO" sz="3600" b="1" dirty="0"/>
              <a:t> </a:t>
            </a:r>
            <a:r>
              <a:rPr lang="nb-NO" sz="3600" b="1" dirty="0" err="1"/>
              <a:t>geographically</a:t>
            </a:r>
            <a:endParaRPr lang="nb-NO" sz="3600" b="1" dirty="0"/>
          </a:p>
        </p:txBody>
      </p:sp>
      <p:sp>
        <p:nvSpPr>
          <p:cNvPr id="7" name="TextBox 6">
            <a:extLst>
              <a:ext uri="{FF2B5EF4-FFF2-40B4-BE49-F238E27FC236}">
                <a16:creationId xmlns:a16="http://schemas.microsoft.com/office/drawing/2014/main" id="{69483BB5-A22A-454C-B526-857F6CD1E4B8}"/>
              </a:ext>
            </a:extLst>
          </p:cNvPr>
          <p:cNvSpPr txBox="1"/>
          <p:nvPr/>
        </p:nvSpPr>
        <p:spPr>
          <a:xfrm>
            <a:off x="1732889" y="6367045"/>
            <a:ext cx="7438832" cy="400110"/>
          </a:xfrm>
          <a:prstGeom prst="rect">
            <a:avLst/>
          </a:prstGeom>
          <a:noFill/>
        </p:spPr>
        <p:txBody>
          <a:bodyPr wrap="square" rtlCol="0">
            <a:spAutoFit/>
          </a:bodyPr>
          <a:lstStyle/>
          <a:p>
            <a:r>
              <a:rPr lang="nb-NO" dirty="0"/>
              <a:t> RTT </a:t>
            </a:r>
            <a:r>
              <a:rPr lang="nb-NO" dirty="0" err="1"/>
              <a:t>difference</a:t>
            </a:r>
            <a:r>
              <a:rPr lang="nb-NO" dirty="0"/>
              <a:t> </a:t>
            </a:r>
            <a:r>
              <a:rPr lang="nb-NO" dirty="0" err="1"/>
              <a:t>between</a:t>
            </a:r>
            <a:r>
              <a:rPr lang="nb-NO" dirty="0"/>
              <a:t> </a:t>
            </a:r>
            <a:r>
              <a:rPr lang="nb-NO" dirty="0" err="1"/>
              <a:t>the</a:t>
            </a:r>
            <a:r>
              <a:rPr lang="nb-NO" dirty="0"/>
              <a:t> </a:t>
            </a:r>
            <a:r>
              <a:rPr lang="nb-NO" dirty="0" err="1"/>
              <a:t>roaming</a:t>
            </a:r>
            <a:r>
              <a:rPr lang="nb-NO" dirty="0"/>
              <a:t> SIM and </a:t>
            </a:r>
            <a:r>
              <a:rPr lang="nb-NO" dirty="0" err="1"/>
              <a:t>the</a:t>
            </a:r>
            <a:r>
              <a:rPr lang="nb-NO" dirty="0"/>
              <a:t> </a:t>
            </a:r>
            <a:r>
              <a:rPr lang="nb-NO" dirty="0" err="1"/>
              <a:t>visited</a:t>
            </a:r>
            <a:r>
              <a:rPr lang="nb-NO" dirty="0"/>
              <a:t> SIM</a:t>
            </a:r>
          </a:p>
        </p:txBody>
      </p:sp>
      <p:grpSp>
        <p:nvGrpSpPr>
          <p:cNvPr id="14" name="Group 13">
            <a:extLst>
              <a:ext uri="{FF2B5EF4-FFF2-40B4-BE49-F238E27FC236}">
                <a16:creationId xmlns:a16="http://schemas.microsoft.com/office/drawing/2014/main" id="{5BA0A061-4281-3845-8C88-3B417FEB400F}"/>
              </a:ext>
            </a:extLst>
          </p:cNvPr>
          <p:cNvGrpSpPr/>
          <p:nvPr/>
        </p:nvGrpSpPr>
        <p:grpSpPr>
          <a:xfrm>
            <a:off x="5521661" y="3052653"/>
            <a:ext cx="3447999" cy="1284528"/>
            <a:chOff x="4139952" y="4379607"/>
            <a:chExt cx="3447999" cy="1284528"/>
          </a:xfrm>
        </p:grpSpPr>
        <p:sp>
          <p:nvSpPr>
            <p:cNvPr id="11" name="Right Arrow Callout 10">
              <a:extLst>
                <a:ext uri="{FF2B5EF4-FFF2-40B4-BE49-F238E27FC236}">
                  <a16:creationId xmlns:a16="http://schemas.microsoft.com/office/drawing/2014/main" id="{8C0CD997-6505-2A45-87A8-4C91CC6BE080}"/>
                </a:ext>
              </a:extLst>
            </p:cNvPr>
            <p:cNvSpPr/>
            <p:nvPr/>
          </p:nvSpPr>
          <p:spPr>
            <a:xfrm flipH="1">
              <a:off x="4139952" y="4379607"/>
              <a:ext cx="3447999" cy="1284528"/>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0" name="TextBox 9">
              <a:extLst>
                <a:ext uri="{FF2B5EF4-FFF2-40B4-BE49-F238E27FC236}">
                  <a16:creationId xmlns:a16="http://schemas.microsoft.com/office/drawing/2014/main" id="{772651F5-6C17-6E45-B9C8-4FA0021024B7}"/>
                </a:ext>
              </a:extLst>
            </p:cNvPr>
            <p:cNvSpPr txBox="1"/>
            <p:nvPr/>
          </p:nvSpPr>
          <p:spPr>
            <a:xfrm>
              <a:off x="5445370" y="4421730"/>
              <a:ext cx="2142580" cy="707886"/>
            </a:xfrm>
            <a:prstGeom prst="rect">
              <a:avLst/>
            </a:prstGeom>
            <a:noFill/>
          </p:spPr>
          <p:txBody>
            <a:bodyPr wrap="square" rtlCol="0">
              <a:spAutoFit/>
            </a:bodyPr>
            <a:lstStyle/>
            <a:p>
              <a:pPr algn="ctr"/>
              <a:r>
                <a:rPr lang="nb-NO" sz="2000" dirty="0"/>
                <a:t>South to North has </a:t>
              </a:r>
              <a:r>
                <a:rPr lang="nb-NO" sz="2000" dirty="0" err="1"/>
                <a:t>the</a:t>
              </a:r>
              <a:r>
                <a:rPr lang="nb-NO" sz="2000" dirty="0"/>
                <a:t> </a:t>
              </a:r>
              <a:r>
                <a:rPr lang="nb-NO" sz="2000" dirty="0" err="1"/>
                <a:t>highest</a:t>
              </a:r>
              <a:r>
                <a:rPr lang="nb-NO" sz="2000" dirty="0"/>
                <a:t> </a:t>
              </a:r>
              <a:r>
                <a:rPr lang="nb-NO" sz="2000" dirty="0" err="1"/>
                <a:t>delays</a:t>
              </a:r>
              <a:endParaRPr lang="nb-NO" sz="2000" dirty="0"/>
            </a:p>
          </p:txBody>
        </p:sp>
      </p:grpSp>
      <p:grpSp>
        <p:nvGrpSpPr>
          <p:cNvPr id="13" name="Group 12">
            <a:extLst>
              <a:ext uri="{FF2B5EF4-FFF2-40B4-BE49-F238E27FC236}">
                <a16:creationId xmlns:a16="http://schemas.microsoft.com/office/drawing/2014/main" id="{EADACA45-9237-9C4C-A8CF-5CAEB9F77FFD}"/>
              </a:ext>
            </a:extLst>
          </p:cNvPr>
          <p:cNvGrpSpPr/>
          <p:nvPr/>
        </p:nvGrpSpPr>
        <p:grpSpPr>
          <a:xfrm>
            <a:off x="974576" y="822734"/>
            <a:ext cx="2987824" cy="1783828"/>
            <a:chOff x="467544" y="1202750"/>
            <a:chExt cx="3456385" cy="1783828"/>
          </a:xfrm>
        </p:grpSpPr>
        <p:sp>
          <p:nvSpPr>
            <p:cNvPr id="9" name="Right Arrow Callout 8">
              <a:extLst>
                <a:ext uri="{FF2B5EF4-FFF2-40B4-BE49-F238E27FC236}">
                  <a16:creationId xmlns:a16="http://schemas.microsoft.com/office/drawing/2014/main" id="{BA6EE9BE-0C55-0646-9F3E-C17FFC4106B9}"/>
                </a:ext>
              </a:extLst>
            </p:cNvPr>
            <p:cNvSpPr/>
            <p:nvPr/>
          </p:nvSpPr>
          <p:spPr>
            <a:xfrm>
              <a:off x="467544" y="1202750"/>
              <a:ext cx="3456385" cy="1783828"/>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2" name="TextBox 11">
              <a:extLst>
                <a:ext uri="{FF2B5EF4-FFF2-40B4-BE49-F238E27FC236}">
                  <a16:creationId xmlns:a16="http://schemas.microsoft.com/office/drawing/2014/main" id="{6DC6FC3C-A4DE-2C42-9BAC-082DA960C601}"/>
                </a:ext>
              </a:extLst>
            </p:cNvPr>
            <p:cNvSpPr txBox="1"/>
            <p:nvPr/>
          </p:nvSpPr>
          <p:spPr>
            <a:xfrm>
              <a:off x="467544" y="1299726"/>
              <a:ext cx="2373478" cy="1631216"/>
            </a:xfrm>
            <a:prstGeom prst="rect">
              <a:avLst/>
            </a:prstGeom>
            <a:noFill/>
          </p:spPr>
          <p:txBody>
            <a:bodyPr wrap="square" rtlCol="0">
              <a:spAutoFit/>
            </a:bodyPr>
            <a:lstStyle/>
            <a:p>
              <a:pPr algn="ctr"/>
              <a:r>
                <a:rPr lang="nb-NO" sz="2000" dirty="0"/>
                <a:t>Germany is in a </a:t>
              </a:r>
              <a:r>
                <a:rPr lang="nb-NO" sz="2000" dirty="0" err="1"/>
                <a:t>good</a:t>
              </a:r>
              <a:r>
                <a:rPr lang="nb-NO" sz="2000" dirty="0"/>
                <a:t> </a:t>
              </a:r>
              <a:r>
                <a:rPr lang="nb-NO" sz="2000" dirty="0" err="1"/>
                <a:t>position</a:t>
              </a:r>
              <a:r>
                <a:rPr lang="nb-NO" sz="2000" dirty="0"/>
                <a:t> </a:t>
              </a:r>
              <a:r>
                <a:rPr lang="nb-NO" sz="2000" dirty="0" err="1"/>
                <a:t>being</a:t>
              </a:r>
              <a:r>
                <a:rPr lang="nb-NO" sz="2000" dirty="0"/>
                <a:t> in </a:t>
              </a:r>
              <a:r>
                <a:rPr lang="nb-NO" sz="2000" dirty="0" err="1"/>
                <a:t>central</a:t>
              </a:r>
              <a:r>
                <a:rPr lang="nb-NO" sz="2000" dirty="0"/>
                <a:t> Europe</a:t>
              </a:r>
            </a:p>
          </p:txBody>
        </p:sp>
      </p:grpSp>
    </p:spTree>
    <p:extLst>
      <p:ext uri="{BB962C8B-B14F-4D97-AF65-F5344CB8AC3E}">
        <p14:creationId xmlns:p14="http://schemas.microsoft.com/office/powerpoint/2010/main" val="2389822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t>Mobile Broadband Networks</a:t>
            </a:r>
          </a:p>
          <a:p>
            <a:pPr lvl="1"/>
            <a:r>
              <a:rPr lang="en-US" dirty="0">
                <a:solidFill>
                  <a:schemeClr val="tx1">
                    <a:lumMod val="50000"/>
                    <a:lumOff val="50000"/>
                  </a:schemeClr>
                </a:solidFill>
              </a:rPr>
              <a:t>Performance</a:t>
            </a:r>
          </a:p>
          <a:p>
            <a:pPr lvl="1"/>
            <a:r>
              <a:rPr lang="en-US" dirty="0">
                <a:solidFill>
                  <a:schemeClr val="tx1">
                    <a:lumMod val="50000"/>
                    <a:lumOff val="50000"/>
                  </a:schemeClr>
                </a:solidFill>
              </a:rPr>
              <a:t>International Roaming</a:t>
            </a:r>
          </a:p>
          <a:p>
            <a:pPr lvl="1"/>
            <a:r>
              <a:rPr lang="en-US" dirty="0"/>
              <a:t>Operations</a:t>
            </a:r>
          </a:p>
          <a:p>
            <a:r>
              <a:rPr lang="en-US" dirty="0">
                <a:solidFill>
                  <a:schemeClr val="bg2"/>
                </a:solidFill>
              </a:rPr>
              <a:t>Massive IoT</a:t>
            </a:r>
          </a:p>
          <a:p>
            <a:pPr lvl="1"/>
            <a:r>
              <a:rPr lang="en-US" dirty="0">
                <a:solidFill>
                  <a:schemeClr val="bg2"/>
                </a:solidFill>
              </a:rPr>
              <a:t>NB-IoT</a:t>
            </a:r>
          </a:p>
          <a:p>
            <a:pPr lvl="1"/>
            <a:r>
              <a:rPr lang="en-US" dirty="0">
                <a:solidFill>
                  <a:schemeClr val="bg2"/>
                </a:solidFill>
              </a:rPr>
              <a:t>LORAWAN</a:t>
            </a:r>
          </a:p>
          <a:p>
            <a:r>
              <a:rPr lang="en-US" dirty="0">
                <a:solidFill>
                  <a:schemeClr val="bg2"/>
                </a:solidFill>
              </a:rPr>
              <a:t>Paving the future</a:t>
            </a:r>
          </a:p>
          <a:p>
            <a:pPr lvl="1"/>
            <a:r>
              <a:rPr lang="en-US" dirty="0">
                <a:solidFill>
                  <a:schemeClr val="bg2"/>
                </a:solidFill>
              </a:rPr>
              <a:t>5G and Beyond</a:t>
            </a:r>
          </a:p>
        </p:txBody>
      </p:sp>
    </p:spTree>
    <p:extLst>
      <p:ext uri="{BB962C8B-B14F-4D97-AF65-F5344CB8AC3E}">
        <p14:creationId xmlns:p14="http://schemas.microsoft.com/office/powerpoint/2010/main" val="3330899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52991-6FD7-964D-8078-899651174AD1}"/>
              </a:ext>
            </a:extLst>
          </p:cNvPr>
          <p:cNvSpPr>
            <a:spLocks noGrp="1"/>
          </p:cNvSpPr>
          <p:nvPr>
            <p:ph type="title"/>
          </p:nvPr>
        </p:nvSpPr>
        <p:spPr/>
        <p:txBody>
          <a:bodyPr/>
          <a:lstStyle/>
          <a:p>
            <a:r>
              <a:rPr lang="en-NO" dirty="0"/>
              <a:t>Mobile Virtual Network Operators (MVNO)</a:t>
            </a:r>
          </a:p>
        </p:txBody>
      </p:sp>
      <p:sp>
        <p:nvSpPr>
          <p:cNvPr id="3" name="Content Placeholder 2">
            <a:extLst>
              <a:ext uri="{FF2B5EF4-FFF2-40B4-BE49-F238E27FC236}">
                <a16:creationId xmlns:a16="http://schemas.microsoft.com/office/drawing/2014/main" id="{8AF1C073-311D-8343-BC65-71F10B38B5A2}"/>
              </a:ext>
            </a:extLst>
          </p:cNvPr>
          <p:cNvSpPr>
            <a:spLocks noGrp="1"/>
          </p:cNvSpPr>
          <p:nvPr>
            <p:ph idx="1"/>
          </p:nvPr>
        </p:nvSpPr>
        <p:spPr/>
        <p:txBody>
          <a:bodyPr/>
          <a:lstStyle/>
          <a:p>
            <a:r>
              <a:rPr lang="en-GB" sz="2000" dirty="0"/>
              <a:t>MVNO is an entity that offers mobile network services to end-users, but does not own nor operate fully a cellular network. MVNOs lack of ownership of radio spectrum resources. </a:t>
            </a:r>
          </a:p>
          <a:p>
            <a:r>
              <a:rPr lang="en-GB" sz="2000" dirty="0"/>
              <a:t>In order to operate, an MVNO needs to have agreements in place to access the network of at least one MNO.</a:t>
            </a:r>
          </a:p>
          <a:p>
            <a:endParaRPr lang="en-NO" sz="2000" dirty="0"/>
          </a:p>
        </p:txBody>
      </p:sp>
    </p:spTree>
    <p:extLst>
      <p:ext uri="{BB962C8B-B14F-4D97-AF65-F5344CB8AC3E}">
        <p14:creationId xmlns:p14="http://schemas.microsoft.com/office/powerpoint/2010/main" val="3422944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52991-6FD7-964D-8078-899651174AD1}"/>
              </a:ext>
            </a:extLst>
          </p:cNvPr>
          <p:cNvSpPr>
            <a:spLocks noGrp="1"/>
          </p:cNvSpPr>
          <p:nvPr>
            <p:ph type="title"/>
          </p:nvPr>
        </p:nvSpPr>
        <p:spPr/>
        <p:txBody>
          <a:bodyPr/>
          <a:lstStyle/>
          <a:p>
            <a:r>
              <a:rPr lang="en-NO" dirty="0"/>
              <a:t>MVNO Models</a:t>
            </a:r>
          </a:p>
        </p:txBody>
      </p:sp>
      <p:sp>
        <p:nvSpPr>
          <p:cNvPr id="3" name="Content Placeholder 2">
            <a:extLst>
              <a:ext uri="{FF2B5EF4-FFF2-40B4-BE49-F238E27FC236}">
                <a16:creationId xmlns:a16="http://schemas.microsoft.com/office/drawing/2014/main" id="{8AF1C073-311D-8343-BC65-71F10B38B5A2}"/>
              </a:ext>
            </a:extLst>
          </p:cNvPr>
          <p:cNvSpPr>
            <a:spLocks noGrp="1"/>
          </p:cNvSpPr>
          <p:nvPr>
            <p:ph idx="1"/>
          </p:nvPr>
        </p:nvSpPr>
        <p:spPr>
          <a:xfrm>
            <a:off x="179512" y="1835696"/>
            <a:ext cx="8784976" cy="4114800"/>
          </a:xfrm>
        </p:spPr>
        <p:txBody>
          <a:bodyPr/>
          <a:lstStyle/>
          <a:p>
            <a:r>
              <a:rPr lang="en-GB" sz="2000" dirty="0"/>
              <a:t>A "light" MVNO is a service provider that has its own customer support, marketing, sales and distribution operations, and has the ability to set its tariffs independently from the retail prices set by the host MNO.</a:t>
            </a:r>
          </a:p>
          <a:p>
            <a:r>
              <a:rPr lang="en-GB" sz="2000" dirty="0"/>
              <a:t>The “full” MVNO have a core network implementation operating essentially the same technology as a mobile network operator, only missing their own radio network. They run their own core network and rely on at least one host MNO who can offer access to the radio resources. </a:t>
            </a:r>
          </a:p>
          <a:p>
            <a:r>
              <a:rPr lang="en-GB" sz="2000" dirty="0"/>
              <a:t>Mobile Network Aggregator (MNA): Some full MVNOs exploit more than one single MNO, establishing the MNA operating model. Aggregating multiple MNOs allows the MNA's customers to dynamically change the MNO they are attached to based on the different factors, such as policy, coverage, performance, etc. </a:t>
            </a:r>
          </a:p>
          <a:p>
            <a:endParaRPr lang="en-NO" sz="2000" dirty="0"/>
          </a:p>
        </p:txBody>
      </p:sp>
    </p:spTree>
    <p:extLst>
      <p:ext uri="{BB962C8B-B14F-4D97-AF65-F5344CB8AC3E}">
        <p14:creationId xmlns:p14="http://schemas.microsoft.com/office/powerpoint/2010/main" val="3323936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solidFill>
                  <a:schemeClr val="bg2"/>
                </a:solidFill>
              </a:rPr>
              <a:t>Mobile Broadband Networks</a:t>
            </a:r>
          </a:p>
          <a:p>
            <a:pPr lvl="1"/>
            <a:r>
              <a:rPr lang="en-US" dirty="0">
                <a:solidFill>
                  <a:schemeClr val="bg2"/>
                </a:solidFill>
              </a:rPr>
              <a:t>International Roaming</a:t>
            </a:r>
          </a:p>
          <a:p>
            <a:r>
              <a:rPr lang="en-US" dirty="0"/>
              <a:t>Massive IoT</a:t>
            </a:r>
          </a:p>
          <a:p>
            <a:pPr lvl="1"/>
            <a:r>
              <a:rPr lang="en-US" dirty="0"/>
              <a:t>NB-IoT</a:t>
            </a:r>
          </a:p>
          <a:p>
            <a:pPr lvl="1"/>
            <a:r>
              <a:rPr lang="en-US" dirty="0"/>
              <a:t>LORAWAN</a:t>
            </a:r>
          </a:p>
          <a:p>
            <a:r>
              <a:rPr lang="en-US" dirty="0">
                <a:solidFill>
                  <a:schemeClr val="bg2"/>
                </a:solidFill>
              </a:rPr>
              <a:t>Paving the future</a:t>
            </a:r>
          </a:p>
          <a:p>
            <a:pPr lvl="1"/>
            <a:r>
              <a:rPr lang="en-US" dirty="0">
                <a:solidFill>
                  <a:schemeClr val="bg2"/>
                </a:solidFill>
              </a:rPr>
              <a:t>5G and Beyond</a:t>
            </a:r>
          </a:p>
        </p:txBody>
      </p:sp>
    </p:spTree>
    <p:extLst>
      <p:ext uri="{BB962C8B-B14F-4D97-AF65-F5344CB8AC3E}">
        <p14:creationId xmlns:p14="http://schemas.microsoft.com/office/powerpoint/2010/main" val="843460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DBEF7-FE3B-7142-989F-9F7DECEEF1F9}"/>
              </a:ext>
            </a:extLst>
          </p:cNvPr>
          <p:cNvSpPr>
            <a:spLocks noGrp="1"/>
          </p:cNvSpPr>
          <p:nvPr>
            <p:ph type="title"/>
          </p:nvPr>
        </p:nvSpPr>
        <p:spPr/>
        <p:txBody>
          <a:bodyPr>
            <a:normAutofit/>
          </a:bodyPr>
          <a:lstStyle/>
          <a:p>
            <a:r>
              <a:rPr lang="nb-NO" dirty="0"/>
              <a:t>Growth in </a:t>
            </a:r>
            <a:r>
              <a:rPr lang="nb-NO" dirty="0" err="1"/>
              <a:t>the</a:t>
            </a:r>
            <a:r>
              <a:rPr lang="nb-NO" dirty="0"/>
              <a:t> </a:t>
            </a:r>
            <a:r>
              <a:rPr lang="nb-NO" dirty="0" err="1"/>
              <a:t>number</a:t>
            </a:r>
            <a:r>
              <a:rPr lang="nb-NO" dirty="0"/>
              <a:t> </a:t>
            </a:r>
            <a:r>
              <a:rPr lang="nb-NO" dirty="0" err="1"/>
              <a:t>of</a:t>
            </a:r>
            <a:r>
              <a:rPr lang="nb-NO" dirty="0"/>
              <a:t> </a:t>
            </a:r>
            <a:r>
              <a:rPr lang="nb-NO" dirty="0" err="1"/>
              <a:t>connected</a:t>
            </a:r>
            <a:r>
              <a:rPr lang="nb-NO" dirty="0"/>
              <a:t> </a:t>
            </a:r>
            <a:r>
              <a:rPr lang="nb-NO" dirty="0" err="1"/>
              <a:t>devices</a:t>
            </a:r>
            <a:endParaRPr lang="nb-NO" dirty="0"/>
          </a:p>
        </p:txBody>
      </p:sp>
      <p:pic>
        <p:nvPicPr>
          <p:cNvPr id="12" name="Content Placeholder 11">
            <a:extLst>
              <a:ext uri="{FF2B5EF4-FFF2-40B4-BE49-F238E27FC236}">
                <a16:creationId xmlns:a16="http://schemas.microsoft.com/office/drawing/2014/main" id="{18C9EA27-A045-714E-B32F-E8C28EBA27BD}"/>
              </a:ext>
            </a:extLst>
          </p:cNvPr>
          <p:cNvPicPr>
            <a:picLocks noGrp="1" noChangeAspect="1"/>
          </p:cNvPicPr>
          <p:nvPr>
            <p:ph idx="1"/>
          </p:nvPr>
        </p:nvPicPr>
        <p:blipFill>
          <a:blip r:embed="rId2"/>
          <a:stretch>
            <a:fillRect/>
          </a:stretch>
        </p:blipFill>
        <p:spPr>
          <a:xfrm>
            <a:off x="1419314" y="1981200"/>
            <a:ext cx="6316485" cy="4114800"/>
          </a:xfrm>
        </p:spPr>
      </p:pic>
    </p:spTree>
    <p:extLst>
      <p:ext uri="{BB962C8B-B14F-4D97-AF65-F5344CB8AC3E}">
        <p14:creationId xmlns:p14="http://schemas.microsoft.com/office/powerpoint/2010/main" val="1330186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77E0F1-DC65-7A4E-9EFD-F4ADF73684E7}"/>
              </a:ext>
            </a:extLst>
          </p:cNvPr>
          <p:cNvSpPr>
            <a:spLocks noGrp="1"/>
          </p:cNvSpPr>
          <p:nvPr>
            <p:ph type="title"/>
          </p:nvPr>
        </p:nvSpPr>
        <p:spPr/>
        <p:txBody>
          <a:bodyPr/>
          <a:lstStyle/>
          <a:p>
            <a:endParaRPr lang="nb-NO"/>
          </a:p>
        </p:txBody>
      </p:sp>
      <p:pic>
        <p:nvPicPr>
          <p:cNvPr id="4" name="Content Placeholder 3">
            <a:extLst>
              <a:ext uri="{FF2B5EF4-FFF2-40B4-BE49-F238E27FC236}">
                <a16:creationId xmlns:a16="http://schemas.microsoft.com/office/drawing/2014/main" id="{D3119A4E-403D-6646-8C50-E0FD6ABB85A8}"/>
              </a:ext>
            </a:extLst>
          </p:cNvPr>
          <p:cNvPicPr>
            <a:picLocks noGrp="1" noChangeAspect="1"/>
          </p:cNvPicPr>
          <p:nvPr>
            <p:ph idx="1"/>
          </p:nvPr>
        </p:nvPicPr>
        <p:blipFill>
          <a:blip r:embed="rId2"/>
          <a:stretch>
            <a:fillRect/>
          </a:stretch>
        </p:blipFill>
        <p:spPr>
          <a:xfrm>
            <a:off x="1153832" y="1981200"/>
            <a:ext cx="6847449" cy="4114800"/>
          </a:xfrm>
          <a:prstGeom prst="rect">
            <a:avLst/>
          </a:prstGeom>
        </p:spPr>
      </p:pic>
    </p:spTree>
    <p:extLst>
      <p:ext uri="{BB962C8B-B14F-4D97-AF65-F5344CB8AC3E}">
        <p14:creationId xmlns:p14="http://schemas.microsoft.com/office/powerpoint/2010/main" val="1398756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Challenges for Massive </a:t>
            </a:r>
            <a:r>
              <a:rPr lang="en-US" dirty="0" err="1"/>
              <a:t>IoT</a:t>
            </a:r>
            <a:endParaRPr lang="en-US" dirty="0"/>
          </a:p>
        </p:txBody>
      </p:sp>
      <p:sp>
        <p:nvSpPr>
          <p:cNvPr id="3" name="Content Placeholder 2"/>
          <p:cNvSpPr>
            <a:spLocks noGrp="1"/>
          </p:cNvSpPr>
          <p:nvPr>
            <p:ph idx="1"/>
          </p:nvPr>
        </p:nvSpPr>
        <p:spPr/>
        <p:txBody>
          <a:bodyPr>
            <a:normAutofit fontScale="85000" lnSpcReduction="10000"/>
          </a:bodyPr>
          <a:lstStyle/>
          <a:p>
            <a:r>
              <a:rPr lang="en-US" sz="2400" b="1" dirty="0">
                <a:latin typeface="Arial" panose="020B0604020202020204" pitchFamily="34" charset="0"/>
                <a:cs typeface="Arial" panose="020B0604020202020204" pitchFamily="34" charset="0"/>
              </a:rPr>
              <a:t>Battery life </a:t>
            </a:r>
            <a:r>
              <a:rPr lang="en-US" sz="2400" dirty="0">
                <a:latin typeface="Arial" panose="020B0604020202020204" pitchFamily="34" charset="0"/>
                <a:cs typeface="Arial" panose="020B0604020202020204" pitchFamily="34" charset="0"/>
              </a:rPr>
              <a:t>– many IoT devices will be battery-powered, and often the cost of replacing batteries in the field is not viable. (</a:t>
            </a:r>
            <a:r>
              <a:rPr lang="nb-NO" sz="2400" dirty="0">
                <a:latin typeface="Arial" panose="020B0604020202020204" pitchFamily="34" charset="0"/>
                <a:cs typeface="Arial" panose="020B0604020202020204" pitchFamily="34" charset="0"/>
              </a:rPr>
              <a:t>Battery </a:t>
            </a:r>
            <a:r>
              <a:rPr lang="nb-NO" sz="2400" dirty="0" err="1">
                <a:latin typeface="Arial" panose="020B0604020202020204" pitchFamily="34" charset="0"/>
                <a:cs typeface="Arial" panose="020B0604020202020204" pitchFamily="34" charset="0"/>
              </a:rPr>
              <a:t>life</a:t>
            </a:r>
            <a:r>
              <a:rPr lang="nb-NO" sz="2400" dirty="0">
                <a:latin typeface="Arial" panose="020B0604020202020204" pitchFamily="34" charset="0"/>
                <a:cs typeface="Arial" panose="020B0604020202020204" pitchFamily="34" charset="0"/>
              </a:rPr>
              <a:t> time </a:t>
            </a:r>
            <a:r>
              <a:rPr lang="nb-NO" sz="2400" dirty="0" err="1">
                <a:latin typeface="Arial" panose="020B0604020202020204" pitchFamily="34" charset="0"/>
                <a:cs typeface="Arial" panose="020B0604020202020204" pitchFamily="34" charset="0"/>
              </a:rPr>
              <a:t>of</a:t>
            </a:r>
            <a:r>
              <a:rPr lang="nb-NO" sz="2400" dirty="0">
                <a:latin typeface="Arial" panose="020B0604020202020204" pitchFamily="34" charset="0"/>
                <a:cs typeface="Arial" panose="020B0604020202020204" pitchFamily="34" charset="0"/>
              </a:rPr>
              <a:t> 10 </a:t>
            </a:r>
            <a:r>
              <a:rPr lang="nb-NO" sz="2400" dirty="0" err="1">
                <a:latin typeface="Arial" panose="020B0604020202020204" pitchFamily="34" charset="0"/>
                <a:cs typeface="Arial" panose="020B0604020202020204" pitchFamily="34" charset="0"/>
              </a:rPr>
              <a:t>years</a:t>
            </a:r>
            <a:r>
              <a:rPr lang="nb-NO" sz="2400" dirty="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Coverage  and Range </a:t>
            </a:r>
            <a:r>
              <a:rPr lang="en-US" sz="2400" dirty="0">
                <a:latin typeface="Arial" panose="020B0604020202020204" pitchFamily="34" charset="0"/>
                <a:cs typeface="Arial" panose="020B0604020202020204" pitchFamily="34" charset="0"/>
              </a:rPr>
              <a:t>– deep indoor connectivity is a requirement for many applications in the utility area. Regional (or even national or global) coverage is a prerequisite for many use cases, especially within the transport area. (</a:t>
            </a:r>
            <a:r>
              <a:rPr lang="nb-NO" sz="2400" dirty="0">
                <a:latin typeface="Arial" panose="020B0604020202020204" pitchFamily="34" charset="0"/>
                <a:cs typeface="Arial" panose="020B0604020202020204" pitchFamily="34" charset="0"/>
              </a:rPr>
              <a:t>5 –40 km in </a:t>
            </a:r>
            <a:r>
              <a:rPr lang="nb-NO" sz="2400" dirty="0" err="1">
                <a:latin typeface="Arial" panose="020B0604020202020204" pitchFamily="34" charset="0"/>
                <a:cs typeface="Arial" panose="020B0604020202020204" pitchFamily="34" charset="0"/>
              </a:rPr>
              <a:t>the</a:t>
            </a:r>
            <a:r>
              <a:rPr lang="nb-NO" sz="2400" dirty="0">
                <a:latin typeface="Arial" panose="020B0604020202020204" pitchFamily="34" charset="0"/>
                <a:cs typeface="Arial" panose="020B0604020202020204" pitchFamily="34" charset="0"/>
              </a:rPr>
              <a:t> </a:t>
            </a:r>
            <a:r>
              <a:rPr lang="nb-NO" sz="2400" dirty="0" err="1">
                <a:latin typeface="Arial" panose="020B0604020202020204" pitchFamily="34" charset="0"/>
                <a:cs typeface="Arial" panose="020B0604020202020204" pitchFamily="34" charset="0"/>
              </a:rPr>
              <a:t>open</a:t>
            </a:r>
            <a:r>
              <a:rPr lang="nb-NO" sz="2400" dirty="0">
                <a:latin typeface="Arial" panose="020B0604020202020204" pitchFamily="34" charset="0"/>
                <a:cs typeface="Arial" panose="020B0604020202020204" pitchFamily="34" charset="0"/>
              </a:rPr>
              <a:t> </a:t>
            </a:r>
            <a:r>
              <a:rPr lang="nb-NO" sz="2400" dirty="0" err="1">
                <a:latin typeface="Arial" panose="020B0604020202020204" pitchFamily="34" charset="0"/>
                <a:cs typeface="Arial" panose="020B0604020202020204" pitchFamily="34" charset="0"/>
              </a:rPr>
              <a:t>field</a:t>
            </a:r>
            <a:r>
              <a:rPr lang="nb-NO" sz="2400" dirty="0">
                <a:latin typeface="Arial" panose="020B0604020202020204" pitchFamily="34" charset="0"/>
                <a:cs typeface="Arial" panose="020B0604020202020204" pitchFamily="34" charset="0"/>
              </a:rPr>
              <a:t>) </a:t>
            </a:r>
            <a:endParaRPr lang="en-US" sz="24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Quality of Service </a:t>
            </a:r>
            <a:r>
              <a:rPr lang="en-US" sz="2400" dirty="0">
                <a:latin typeface="Arial" panose="020B0604020202020204" pitchFamily="34" charset="0"/>
                <a:cs typeface="Arial" panose="020B0604020202020204" pitchFamily="34" charset="0"/>
              </a:rPr>
              <a:t>– providing a certain low bitrate reliably is important for many applications while latency is not that critical. (</a:t>
            </a:r>
            <a:r>
              <a:rPr lang="nb-NO" sz="2400" dirty="0" err="1">
                <a:latin typeface="Arial" panose="020B0604020202020204" pitchFamily="34" charset="0"/>
              </a:rPr>
              <a:t>Typically</a:t>
            </a:r>
            <a:r>
              <a:rPr lang="nb-NO" sz="2400" dirty="0">
                <a:latin typeface="Arial" panose="020B0604020202020204" pitchFamily="34" charset="0"/>
              </a:rPr>
              <a:t> a </a:t>
            </a:r>
            <a:r>
              <a:rPr lang="nb-NO" sz="2400" dirty="0" err="1">
                <a:latin typeface="Arial" panose="020B0604020202020204" pitchFamily="34" charset="0"/>
              </a:rPr>
              <a:t>few</a:t>
            </a:r>
            <a:r>
              <a:rPr lang="nb-NO" sz="2400" dirty="0">
                <a:latin typeface="Arial" panose="020B0604020202020204" pitchFamily="34" charset="0"/>
              </a:rPr>
              <a:t> </a:t>
            </a:r>
            <a:r>
              <a:rPr lang="nb-NO" sz="2400" dirty="0" err="1">
                <a:latin typeface="Arial" panose="020B0604020202020204" pitchFamily="34" charset="0"/>
              </a:rPr>
              <a:t>hundred</a:t>
            </a:r>
            <a:r>
              <a:rPr lang="nb-NO" sz="2400" dirty="0">
                <a:latin typeface="Arial" panose="020B0604020202020204" pitchFamily="34" charset="0"/>
              </a:rPr>
              <a:t> bit/s or less</a:t>
            </a:r>
            <a:r>
              <a:rPr lang="en-US" sz="2400" dirty="0">
                <a:latin typeface="Arial" panose="020B0604020202020204" pitchFamily="34" charset="0"/>
                <a:cs typeface="Arial" panose="020B0604020202020204" pitchFamily="34" charset="0"/>
              </a:rPr>
              <a:t>)</a:t>
            </a:r>
          </a:p>
          <a:p>
            <a:r>
              <a:rPr lang="en-US" sz="2400" b="1" dirty="0">
                <a:latin typeface="Arial" panose="020B0604020202020204" pitchFamily="34" charset="0"/>
                <a:cs typeface="Arial" panose="020B0604020202020204" pitchFamily="34" charset="0"/>
              </a:rPr>
              <a:t>Deployment and device cost </a:t>
            </a:r>
            <a:r>
              <a:rPr lang="en-US" sz="2400" dirty="0">
                <a:latin typeface="Arial" panose="020B0604020202020204" pitchFamily="34" charset="0"/>
                <a:cs typeface="Arial" panose="020B0604020202020204" pitchFamily="34" charset="0"/>
              </a:rPr>
              <a:t>– clearly a key enabler for high-volume, mass-market applications, enabling many of the use cases. Moreover, in order to enable a Massive IoT market, networks need to scale efficiently. (Device cost of a few Euros)</a:t>
            </a:r>
          </a:p>
        </p:txBody>
      </p:sp>
    </p:spTree>
    <p:extLst>
      <p:ext uri="{BB962C8B-B14F-4D97-AF65-F5344CB8AC3E}">
        <p14:creationId xmlns:p14="http://schemas.microsoft.com/office/powerpoint/2010/main" val="1060395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67C82-D33D-4144-A2BD-A46309D1F4FD}"/>
              </a:ext>
            </a:extLst>
          </p:cNvPr>
          <p:cNvSpPr>
            <a:spLocks noGrp="1"/>
          </p:cNvSpPr>
          <p:nvPr>
            <p:ph type="title"/>
          </p:nvPr>
        </p:nvSpPr>
        <p:spPr/>
        <p:txBody>
          <a:bodyPr>
            <a:normAutofit/>
          </a:bodyPr>
          <a:lstStyle/>
          <a:p>
            <a:r>
              <a:rPr lang="nb-NO" b="1" dirty="0" err="1"/>
              <a:t>Low</a:t>
            </a:r>
            <a:r>
              <a:rPr lang="nb-NO" b="1" dirty="0"/>
              <a:t> Power </a:t>
            </a:r>
            <a:r>
              <a:rPr lang="nb-NO" b="1" dirty="0" err="1"/>
              <a:t>Wide</a:t>
            </a:r>
            <a:r>
              <a:rPr lang="nb-NO" b="1" dirty="0"/>
              <a:t> Area Networks (LPWAN)</a:t>
            </a:r>
            <a:endParaRPr lang="nb-NO" dirty="0"/>
          </a:p>
        </p:txBody>
      </p:sp>
      <p:pic>
        <p:nvPicPr>
          <p:cNvPr id="5" name="Content Placeholder 4">
            <a:extLst>
              <a:ext uri="{FF2B5EF4-FFF2-40B4-BE49-F238E27FC236}">
                <a16:creationId xmlns:a16="http://schemas.microsoft.com/office/drawing/2014/main" id="{6C16843F-31CA-044F-83E7-529DF2C4FD11}"/>
              </a:ext>
            </a:extLst>
          </p:cNvPr>
          <p:cNvPicPr>
            <a:picLocks noGrp="1" noChangeAspect="1"/>
          </p:cNvPicPr>
          <p:nvPr>
            <p:ph idx="1"/>
          </p:nvPr>
        </p:nvPicPr>
        <p:blipFill>
          <a:blip r:embed="rId2"/>
          <a:stretch>
            <a:fillRect/>
          </a:stretch>
        </p:blipFill>
        <p:spPr>
          <a:xfrm>
            <a:off x="1305680" y="1981200"/>
            <a:ext cx="6543752" cy="4114800"/>
          </a:xfrm>
        </p:spPr>
      </p:pic>
    </p:spTree>
    <p:extLst>
      <p:ext uri="{BB962C8B-B14F-4D97-AF65-F5344CB8AC3E}">
        <p14:creationId xmlns:p14="http://schemas.microsoft.com/office/powerpoint/2010/main" val="617016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84127-4169-5D42-A3E2-ADDD2EBD2631}"/>
              </a:ext>
            </a:extLst>
          </p:cNvPr>
          <p:cNvSpPr>
            <a:spLocks noGrp="1"/>
          </p:cNvSpPr>
          <p:nvPr>
            <p:ph type="title"/>
          </p:nvPr>
        </p:nvSpPr>
        <p:spPr/>
        <p:txBody>
          <a:bodyPr>
            <a:normAutofit/>
          </a:bodyPr>
          <a:lstStyle/>
          <a:p>
            <a:r>
              <a:rPr lang="en-US" dirty="0"/>
              <a:t>What is LORAWAN?</a:t>
            </a:r>
          </a:p>
        </p:txBody>
      </p:sp>
      <p:sp>
        <p:nvSpPr>
          <p:cNvPr id="3" name="Content Placeholder 2">
            <a:extLst>
              <a:ext uri="{FF2B5EF4-FFF2-40B4-BE49-F238E27FC236}">
                <a16:creationId xmlns:a16="http://schemas.microsoft.com/office/drawing/2014/main" id="{0B56D118-30E9-EF4E-93E2-91656D5131CB}"/>
              </a:ext>
            </a:extLst>
          </p:cNvPr>
          <p:cNvSpPr>
            <a:spLocks noGrp="1"/>
          </p:cNvSpPr>
          <p:nvPr>
            <p:ph idx="1"/>
          </p:nvPr>
        </p:nvSpPr>
        <p:spPr/>
        <p:txBody>
          <a:bodyPr>
            <a:normAutofit/>
          </a:bodyPr>
          <a:lstStyle/>
          <a:p>
            <a:r>
              <a:rPr lang="nb-NO" sz="2200" dirty="0" err="1"/>
              <a:t>Low</a:t>
            </a:r>
            <a:r>
              <a:rPr lang="nb-NO" sz="2200" dirty="0"/>
              <a:t> Power, </a:t>
            </a:r>
            <a:r>
              <a:rPr lang="nb-NO" sz="2200" dirty="0" err="1"/>
              <a:t>Wide</a:t>
            </a:r>
            <a:r>
              <a:rPr lang="nb-NO" sz="2200" dirty="0"/>
              <a:t> Area (LPWA) </a:t>
            </a:r>
            <a:r>
              <a:rPr lang="nb-NO" sz="2200" dirty="0" err="1"/>
              <a:t>networking</a:t>
            </a:r>
            <a:r>
              <a:rPr lang="nb-NO" sz="2200" dirty="0"/>
              <a:t> </a:t>
            </a:r>
            <a:r>
              <a:rPr lang="nb-NO" sz="2200" dirty="0" err="1"/>
              <a:t>protocol</a:t>
            </a:r>
            <a:r>
              <a:rPr lang="nb-NO" sz="2200" dirty="0"/>
              <a:t> for </a:t>
            </a:r>
            <a:r>
              <a:rPr lang="nb-NO" sz="2200" dirty="0" err="1"/>
              <a:t>IoT</a:t>
            </a:r>
            <a:endParaRPr lang="nb-NO" sz="2200" dirty="0"/>
          </a:p>
          <a:p>
            <a:r>
              <a:rPr lang="nb-NO" sz="2200" dirty="0" err="1"/>
              <a:t>Provides</a:t>
            </a:r>
            <a:r>
              <a:rPr lang="nb-NO" sz="2200" dirty="0"/>
              <a:t> bi-</a:t>
            </a:r>
            <a:r>
              <a:rPr lang="nb-NO" sz="2200" dirty="0" err="1"/>
              <a:t>directional</a:t>
            </a:r>
            <a:r>
              <a:rPr lang="nb-NO" sz="2200" dirty="0"/>
              <a:t> </a:t>
            </a:r>
            <a:r>
              <a:rPr lang="nb-NO" sz="2200" dirty="0" err="1"/>
              <a:t>communication</a:t>
            </a:r>
            <a:r>
              <a:rPr lang="nb-NO" sz="2200" dirty="0"/>
              <a:t>, end-to-end </a:t>
            </a:r>
            <a:r>
              <a:rPr lang="nb-NO" sz="2200" dirty="0" err="1"/>
              <a:t>security</a:t>
            </a:r>
            <a:r>
              <a:rPr lang="nb-NO" sz="2200" dirty="0"/>
              <a:t>, </a:t>
            </a:r>
            <a:r>
              <a:rPr lang="nb-NO" sz="2200" dirty="0" err="1"/>
              <a:t>mobility</a:t>
            </a:r>
            <a:r>
              <a:rPr lang="nb-NO" sz="2200" dirty="0"/>
              <a:t> and </a:t>
            </a:r>
            <a:r>
              <a:rPr lang="nb-NO" sz="2200" dirty="0" err="1"/>
              <a:t>localization</a:t>
            </a:r>
            <a:r>
              <a:rPr lang="nb-NO" sz="2200" dirty="0"/>
              <a:t> services </a:t>
            </a:r>
          </a:p>
          <a:p>
            <a:r>
              <a:rPr lang="en-US" sz="2200" dirty="0"/>
              <a:t>Open source standard</a:t>
            </a:r>
          </a:p>
          <a:p>
            <a:r>
              <a:rPr lang="en-US" sz="2200" dirty="0"/>
              <a:t>Unlicensed band (EU 868)</a:t>
            </a:r>
          </a:p>
          <a:p>
            <a:r>
              <a:rPr lang="en-US" sz="2200" dirty="0"/>
              <a:t>LORA Alliance (400+ industry partner)</a:t>
            </a:r>
          </a:p>
          <a:p>
            <a:r>
              <a:rPr lang="en-US" sz="2200" dirty="0"/>
              <a:t>The Things Network (TTN)*: </a:t>
            </a:r>
            <a:r>
              <a:rPr lang="en-US" sz="2200" i="1" dirty="0"/>
              <a:t>“a global, crowdsourced, open, free and decentralized </a:t>
            </a:r>
            <a:r>
              <a:rPr lang="en-US" sz="2200" i="1" dirty="0" err="1"/>
              <a:t>LoRaWAN</a:t>
            </a:r>
            <a:r>
              <a:rPr lang="en-US" sz="2200" i="1" dirty="0"/>
              <a:t> IoT platform”</a:t>
            </a:r>
          </a:p>
          <a:p>
            <a:endParaRPr lang="en-US" sz="2200" dirty="0"/>
          </a:p>
        </p:txBody>
      </p:sp>
      <p:pic>
        <p:nvPicPr>
          <p:cNvPr id="6" name="Picture 5">
            <a:extLst>
              <a:ext uri="{FF2B5EF4-FFF2-40B4-BE49-F238E27FC236}">
                <a16:creationId xmlns:a16="http://schemas.microsoft.com/office/drawing/2014/main" id="{48B8D7CE-00AE-A742-9BAE-36715C114B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5712167"/>
            <a:ext cx="1315102" cy="1012926"/>
          </a:xfrm>
          <a:prstGeom prst="rect">
            <a:avLst/>
          </a:prstGeom>
        </p:spPr>
      </p:pic>
      <p:sp>
        <p:nvSpPr>
          <p:cNvPr id="8" name="Rectangle 7">
            <a:extLst>
              <a:ext uri="{FF2B5EF4-FFF2-40B4-BE49-F238E27FC236}">
                <a16:creationId xmlns:a16="http://schemas.microsoft.com/office/drawing/2014/main" id="{29080C28-9F04-AE4D-BEB6-7A47086B9973}"/>
              </a:ext>
            </a:extLst>
          </p:cNvPr>
          <p:cNvSpPr/>
          <p:nvPr/>
        </p:nvSpPr>
        <p:spPr>
          <a:xfrm>
            <a:off x="1763688" y="6471177"/>
            <a:ext cx="6063415" cy="253916"/>
          </a:xfrm>
          <a:prstGeom prst="rect">
            <a:avLst/>
          </a:prstGeom>
        </p:spPr>
        <p:txBody>
          <a:bodyPr wrap="square">
            <a:spAutoFit/>
          </a:bodyPr>
          <a:lstStyle/>
          <a:p>
            <a:r>
              <a:rPr lang="en-US" sz="1050" dirty="0">
                <a:hlinkClick r:id="rId3"/>
              </a:rPr>
              <a:t>*https://www.thethingsnetwork.org/</a:t>
            </a:r>
            <a:endParaRPr lang="en-US" sz="1050" dirty="0"/>
          </a:p>
        </p:txBody>
      </p:sp>
    </p:spTree>
    <p:extLst>
      <p:ext uri="{BB962C8B-B14F-4D97-AF65-F5344CB8AC3E}">
        <p14:creationId xmlns:p14="http://schemas.microsoft.com/office/powerpoint/2010/main" val="2089963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2BCE4-2DBF-2943-9951-D69482FCF203}"/>
              </a:ext>
            </a:extLst>
          </p:cNvPr>
          <p:cNvSpPr>
            <a:spLocks noGrp="1"/>
          </p:cNvSpPr>
          <p:nvPr>
            <p:ph type="title"/>
          </p:nvPr>
        </p:nvSpPr>
        <p:spPr/>
        <p:txBody>
          <a:bodyPr/>
          <a:lstStyle/>
          <a:p>
            <a:r>
              <a:rPr lang="en-US" dirty="0" err="1"/>
              <a:t>LoRaWAN</a:t>
            </a:r>
            <a:r>
              <a:rPr lang="en-US" dirty="0"/>
              <a:t> Architecture</a:t>
            </a:r>
            <a:endParaRPr lang="nb-NO" dirty="0"/>
          </a:p>
        </p:txBody>
      </p:sp>
      <p:pic>
        <p:nvPicPr>
          <p:cNvPr id="4" name="Content Placeholder 3">
            <a:extLst>
              <a:ext uri="{FF2B5EF4-FFF2-40B4-BE49-F238E27FC236}">
                <a16:creationId xmlns:a16="http://schemas.microsoft.com/office/drawing/2014/main" id="{DB2C64ED-B94F-F641-A36F-A58AFE620A8C}"/>
              </a:ext>
            </a:extLst>
          </p:cNvPr>
          <p:cNvPicPr>
            <a:picLocks noGrp="1" noChangeAspect="1"/>
          </p:cNvPicPr>
          <p:nvPr>
            <p:ph idx="1"/>
          </p:nvPr>
        </p:nvPicPr>
        <p:blipFill>
          <a:blip r:embed="rId3"/>
          <a:stretch>
            <a:fillRect/>
          </a:stretch>
        </p:blipFill>
        <p:spPr>
          <a:xfrm>
            <a:off x="738872" y="1981200"/>
            <a:ext cx="7677368" cy="4114800"/>
          </a:xfrm>
          <a:prstGeom prst="rect">
            <a:avLst/>
          </a:prstGeom>
        </p:spPr>
      </p:pic>
    </p:spTree>
    <p:extLst>
      <p:ext uri="{BB962C8B-B14F-4D97-AF65-F5344CB8AC3E}">
        <p14:creationId xmlns:p14="http://schemas.microsoft.com/office/powerpoint/2010/main" val="1767173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45728-3B1E-5843-8094-BED52264D3E9}"/>
              </a:ext>
            </a:extLst>
          </p:cNvPr>
          <p:cNvSpPr>
            <a:spLocks noGrp="1"/>
          </p:cNvSpPr>
          <p:nvPr>
            <p:ph type="title"/>
          </p:nvPr>
        </p:nvSpPr>
        <p:spPr/>
        <p:txBody>
          <a:bodyPr/>
          <a:lstStyle/>
          <a:p>
            <a:r>
              <a:rPr lang="en-US" dirty="0" err="1"/>
              <a:t>LoRaWAN</a:t>
            </a:r>
            <a:r>
              <a:rPr lang="en-US" dirty="0"/>
              <a:t> Specification</a:t>
            </a:r>
          </a:p>
        </p:txBody>
      </p:sp>
      <p:graphicFrame>
        <p:nvGraphicFramePr>
          <p:cNvPr id="5" name="Table">
            <a:extLst>
              <a:ext uri="{FF2B5EF4-FFF2-40B4-BE49-F238E27FC236}">
                <a16:creationId xmlns:a16="http://schemas.microsoft.com/office/drawing/2014/main" id="{9C1E9BFA-3978-0945-A615-CDAB8BB4B78D}"/>
              </a:ext>
            </a:extLst>
          </p:cNvPr>
          <p:cNvGraphicFramePr/>
          <p:nvPr>
            <p:extLst>
              <p:ext uri="{D42A27DB-BD31-4B8C-83A1-F6EECF244321}">
                <p14:modId xmlns:p14="http://schemas.microsoft.com/office/powerpoint/2010/main" val="3283119428"/>
              </p:ext>
            </p:extLst>
          </p:nvPr>
        </p:nvGraphicFramePr>
        <p:xfrm>
          <a:off x="962518" y="2052796"/>
          <a:ext cx="7924307" cy="3606648"/>
        </p:xfrm>
        <a:graphic>
          <a:graphicData uri="http://schemas.openxmlformats.org/drawingml/2006/table">
            <a:tbl>
              <a:tblPr firstCol="1" bandRow="1"/>
              <a:tblGrid>
                <a:gridCol w="2181468">
                  <a:extLst>
                    <a:ext uri="{9D8B030D-6E8A-4147-A177-3AD203B41FA5}">
                      <a16:colId xmlns:a16="http://schemas.microsoft.com/office/drawing/2014/main" val="20000"/>
                    </a:ext>
                  </a:extLst>
                </a:gridCol>
                <a:gridCol w="5742839">
                  <a:extLst>
                    <a:ext uri="{9D8B030D-6E8A-4147-A177-3AD203B41FA5}">
                      <a16:colId xmlns:a16="http://schemas.microsoft.com/office/drawing/2014/main" val="20001"/>
                    </a:ext>
                  </a:extLst>
                </a:gridCol>
              </a:tblGrid>
              <a:tr h="601108">
                <a:tc>
                  <a:txBody>
                    <a:bodyPr/>
                    <a:lstStyle/>
                    <a:p>
                      <a:pPr defTabSz="914400">
                        <a:tabLst>
                          <a:tab pos="1181100" algn="l"/>
                        </a:tabLst>
                        <a:defRPr sz="1800">
                          <a:solidFill>
                            <a:srgbClr val="000000"/>
                          </a:solidFill>
                        </a:defRPr>
                      </a:pPr>
                      <a:r>
                        <a:rPr sz="1500" dirty="0">
                          <a:solidFill>
                            <a:schemeClr val="tx1"/>
                          </a:solidFill>
                          <a:sym typeface="Helvetica Neue Medium"/>
                        </a:rPr>
                        <a:t>Spectrum</a:t>
                      </a:r>
                    </a:p>
                  </a:txBody>
                  <a:tcPr marL="26789" marR="26789" marT="26789" marB="26789" anchor="ctr" horzOverflow="overflow">
                    <a:solidFill>
                      <a:schemeClr val="accent1"/>
                    </a:solidFill>
                  </a:tcPr>
                </a:tc>
                <a:tc>
                  <a:txBody>
                    <a:bodyPr/>
                    <a:lstStyle/>
                    <a:p>
                      <a:pPr lvl="0"/>
                      <a:r>
                        <a:rPr lang="en-US" sz="1500" b="1" i="1" dirty="0" err="1">
                          <a:solidFill>
                            <a:schemeClr val="tx1"/>
                          </a:solidFill>
                        </a:rPr>
                        <a:t>Unlicenced</a:t>
                      </a:r>
                      <a:r>
                        <a:rPr lang="en-US" sz="1500" b="0" dirty="0">
                          <a:solidFill>
                            <a:schemeClr val="tx1"/>
                          </a:solidFill>
                        </a:rPr>
                        <a:t> 863-870 MHz frequency bands (in Europe)</a:t>
                      </a:r>
                    </a:p>
                    <a:p>
                      <a:pPr lvl="0"/>
                      <a:r>
                        <a:rPr lang="en-US" sz="1500" b="0" dirty="0">
                          <a:solidFill>
                            <a:schemeClr val="tx1"/>
                          </a:solidFill>
                        </a:rPr>
                        <a:t>125/250 </a:t>
                      </a:r>
                      <a:r>
                        <a:rPr lang="en-US" sz="1500" b="0" dirty="0" err="1">
                          <a:solidFill>
                            <a:schemeClr val="tx1"/>
                          </a:solidFill>
                        </a:rPr>
                        <a:t>KHz</a:t>
                      </a:r>
                      <a:r>
                        <a:rPr lang="en-US" sz="1500" b="0" dirty="0">
                          <a:solidFill>
                            <a:schemeClr val="tx1"/>
                          </a:solidFill>
                        </a:rPr>
                        <a:t> channels </a:t>
                      </a:r>
                    </a:p>
                  </a:txBody>
                  <a:tcPr marL="26789" marR="26789" marT="26789" marB="26789" anchor="ctr" horzOverflow="overflow">
                    <a:lnR w="12700">
                      <a:solidFill>
                        <a:srgbClr val="606060"/>
                      </a:solidFill>
                      <a:miter lim="400000"/>
                    </a:lnR>
                  </a:tcPr>
                </a:tc>
                <a:extLst>
                  <a:ext uri="{0D108BD9-81ED-4DB2-BD59-A6C34878D82A}">
                    <a16:rowId xmlns:a16="http://schemas.microsoft.com/office/drawing/2014/main" val="10001"/>
                  </a:ext>
                </a:extLst>
              </a:tr>
              <a:tr h="601108">
                <a:tc>
                  <a:txBody>
                    <a:bodyPr/>
                    <a:lstStyle/>
                    <a:p>
                      <a:pPr defTabSz="914400">
                        <a:tabLst>
                          <a:tab pos="1181100" algn="l"/>
                        </a:tabLst>
                        <a:defRPr sz="1800">
                          <a:solidFill>
                            <a:srgbClr val="000000"/>
                          </a:solidFill>
                        </a:defRPr>
                      </a:pPr>
                      <a:r>
                        <a:rPr lang="nb-NO" sz="1500" dirty="0" err="1">
                          <a:solidFill>
                            <a:schemeClr val="tx1"/>
                          </a:solidFill>
                          <a:sym typeface="Helvetica Neue Medium"/>
                        </a:rPr>
                        <a:t>Modulation</a:t>
                      </a:r>
                      <a:r>
                        <a:rPr lang="nb-NO" sz="1500" dirty="0">
                          <a:solidFill>
                            <a:schemeClr val="tx1"/>
                          </a:solidFill>
                          <a:sym typeface="Helvetica Neue Medium"/>
                        </a:rPr>
                        <a:t> and </a:t>
                      </a:r>
                      <a:r>
                        <a:rPr sz="1500" dirty="0">
                          <a:solidFill>
                            <a:schemeClr val="tx1"/>
                          </a:solidFill>
                          <a:sym typeface="Helvetica Neue Medium"/>
                        </a:rPr>
                        <a:t>Access</a:t>
                      </a:r>
                    </a:p>
                  </a:txBody>
                  <a:tcPr marL="26789" marR="26789" marT="26789" marB="26789" anchor="ctr" horzOverflow="overflow">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lang="en-US" sz="1500" b="0" dirty="0" err="1">
                          <a:solidFill>
                            <a:schemeClr val="tx1"/>
                          </a:solidFill>
                        </a:rPr>
                        <a:t>LoRa</a:t>
                      </a:r>
                      <a:r>
                        <a:rPr lang="en-US" sz="1500" b="0" dirty="0">
                          <a:solidFill>
                            <a:schemeClr val="tx1"/>
                          </a:solidFill>
                        </a:rPr>
                        <a:t> modulation (</a:t>
                      </a:r>
                      <a:r>
                        <a:rPr lang="en-US" sz="1500" b="1" i="1" dirty="0">
                          <a:solidFill>
                            <a:schemeClr val="tx1"/>
                          </a:solidFill>
                        </a:rPr>
                        <a:t>Chirp Spread Spectrum (CSS))</a:t>
                      </a:r>
                    </a:p>
                    <a:p>
                      <a:pPr marL="0" marR="0" lvl="0" indent="0" algn="l" defTabSz="914400" rtl="0" eaLnBrk="1" fontAlgn="auto" latinLnBrk="0" hangingPunct="1">
                        <a:lnSpc>
                          <a:spcPct val="100000"/>
                        </a:lnSpc>
                        <a:spcBef>
                          <a:spcPts val="0"/>
                        </a:spcBef>
                        <a:spcAft>
                          <a:spcPts val="0"/>
                        </a:spcAft>
                        <a:buClrTx/>
                        <a:buSzTx/>
                        <a:buFontTx/>
                        <a:buNone/>
                        <a:tabLst/>
                        <a:defRPr sz="1800"/>
                      </a:pPr>
                      <a:r>
                        <a:rPr lang="en-US" sz="1500" b="0" dirty="0">
                          <a:solidFill>
                            <a:schemeClr val="tx1"/>
                          </a:solidFill>
                        </a:rPr>
                        <a:t>LORAWAN MAC (Aloha)</a:t>
                      </a:r>
                    </a:p>
                  </a:txBody>
                  <a:tcPr marL="26789" marR="26789" marT="26789" marB="26789" anchor="ctr" horzOverflow="overflow">
                    <a:lnR w="12700">
                      <a:solidFill>
                        <a:srgbClr val="606060"/>
                      </a:solidFill>
                      <a:miter lim="400000"/>
                    </a:lnR>
                  </a:tcPr>
                </a:tc>
                <a:extLst>
                  <a:ext uri="{0D108BD9-81ED-4DB2-BD59-A6C34878D82A}">
                    <a16:rowId xmlns:a16="http://schemas.microsoft.com/office/drawing/2014/main" val="437473525"/>
                  </a:ext>
                </a:extLst>
              </a:tr>
              <a:tr h="601108">
                <a:tc>
                  <a:txBody>
                    <a:bodyPr/>
                    <a:lstStyle/>
                    <a:p>
                      <a:pPr defTabSz="914400">
                        <a:tabLst>
                          <a:tab pos="1181100" algn="l"/>
                        </a:tabLst>
                        <a:defRPr sz="1800">
                          <a:solidFill>
                            <a:srgbClr val="000000"/>
                          </a:solidFill>
                        </a:defRPr>
                      </a:pPr>
                      <a:r>
                        <a:rPr lang="nb-NO" sz="1500" dirty="0">
                          <a:solidFill>
                            <a:schemeClr val="tx1"/>
                          </a:solidFill>
                          <a:sym typeface="Helvetica Neue Medium"/>
                        </a:rPr>
                        <a:t>D</a:t>
                      </a:r>
                      <a:r>
                        <a:rPr sz="1500" dirty="0" err="1">
                          <a:solidFill>
                            <a:schemeClr val="tx1"/>
                          </a:solidFill>
                          <a:sym typeface="Helvetica Neue Medium"/>
                        </a:rPr>
                        <a:t>ata</a:t>
                      </a:r>
                      <a:r>
                        <a:rPr sz="1500" dirty="0">
                          <a:solidFill>
                            <a:schemeClr val="tx1"/>
                          </a:solidFill>
                          <a:sym typeface="Helvetica Neue Medium"/>
                        </a:rPr>
                        <a:t> rate</a:t>
                      </a:r>
                    </a:p>
                  </a:txBody>
                  <a:tcPr marL="26789" marR="26789" marT="26789" marB="26789" anchor="ctr" horzOverflow="overflow">
                    <a:solidFill>
                      <a:schemeClr val="accent1"/>
                    </a:solidFill>
                  </a:tcPr>
                </a:tc>
                <a:tc>
                  <a:txBody>
                    <a:bodyPr/>
                    <a:lstStyle/>
                    <a:p>
                      <a:pPr defTabSz="914400">
                        <a:defRPr sz="1800"/>
                      </a:pPr>
                      <a:r>
                        <a:rPr lang="nb-NO" sz="1500" b="0" dirty="0">
                          <a:solidFill>
                            <a:schemeClr val="tx1"/>
                          </a:solidFill>
                          <a:sym typeface="Helvetica Neue"/>
                        </a:rPr>
                        <a:t>250bps-50kbps</a:t>
                      </a:r>
                      <a:endParaRPr sz="1500" b="0" dirty="0">
                        <a:solidFill>
                          <a:schemeClr val="tx1"/>
                        </a:solidFill>
                        <a:sym typeface="Helvetica Neue"/>
                      </a:endParaRPr>
                    </a:p>
                  </a:txBody>
                  <a:tcPr marL="26789" marR="26789" marT="26789" marB="26789" anchor="ctr" horzOverflow="overflow">
                    <a:lnR w="12700">
                      <a:solidFill>
                        <a:srgbClr val="606060"/>
                      </a:solidFill>
                      <a:miter lim="400000"/>
                    </a:lnR>
                  </a:tcPr>
                </a:tc>
                <a:extLst>
                  <a:ext uri="{0D108BD9-81ED-4DB2-BD59-A6C34878D82A}">
                    <a16:rowId xmlns:a16="http://schemas.microsoft.com/office/drawing/2014/main" val="10002"/>
                  </a:ext>
                </a:extLst>
              </a:tr>
              <a:tr h="601108">
                <a:tc>
                  <a:txBody>
                    <a:bodyPr/>
                    <a:lstStyle/>
                    <a:p>
                      <a:pPr defTabSz="914400">
                        <a:tabLst>
                          <a:tab pos="1181100" algn="l"/>
                        </a:tabLst>
                        <a:defRPr sz="1800">
                          <a:solidFill>
                            <a:srgbClr val="000000"/>
                          </a:solidFill>
                        </a:defRPr>
                      </a:pPr>
                      <a:r>
                        <a:rPr sz="1500" dirty="0">
                          <a:solidFill>
                            <a:schemeClr val="tx1"/>
                          </a:solidFill>
                          <a:sym typeface="Helvetica Neue Medium"/>
                        </a:rPr>
                        <a:t>UE Max Tx Power</a:t>
                      </a:r>
                    </a:p>
                  </a:txBody>
                  <a:tcPr marL="26789" marR="26789" marT="26789" marB="26789" anchor="ctr" horzOverflow="overflow">
                    <a:solidFill>
                      <a:schemeClr val="accent1"/>
                    </a:solidFill>
                  </a:tcPr>
                </a:tc>
                <a:tc>
                  <a:txBody>
                    <a:bodyPr/>
                    <a:lstStyle/>
                    <a:p>
                      <a:pPr defTabSz="914400">
                        <a:defRPr sz="1800"/>
                      </a:pPr>
                      <a:r>
                        <a:rPr lang="nb-NO" sz="1500" b="0" dirty="0">
                          <a:solidFill>
                            <a:schemeClr val="tx1"/>
                          </a:solidFill>
                          <a:sym typeface="Helvetica Neue"/>
                        </a:rPr>
                        <a:t>14</a:t>
                      </a:r>
                      <a:r>
                        <a:rPr sz="1500" b="0" dirty="0">
                          <a:solidFill>
                            <a:schemeClr val="tx1"/>
                          </a:solidFill>
                          <a:sym typeface="Helvetica Neue"/>
                        </a:rPr>
                        <a:t> dBm</a:t>
                      </a:r>
                    </a:p>
                  </a:txBody>
                  <a:tcPr marL="26789" marR="26789" marT="26789" marB="26789" anchor="ctr" horzOverflow="overflow">
                    <a:lnR w="12700">
                      <a:solidFill>
                        <a:srgbClr val="606060"/>
                      </a:solidFill>
                      <a:miter lim="400000"/>
                    </a:lnR>
                  </a:tcPr>
                </a:tc>
                <a:extLst>
                  <a:ext uri="{0D108BD9-81ED-4DB2-BD59-A6C34878D82A}">
                    <a16:rowId xmlns:a16="http://schemas.microsoft.com/office/drawing/2014/main" val="10003"/>
                  </a:ext>
                </a:extLst>
              </a:tr>
              <a:tr h="601108">
                <a:tc>
                  <a:txBody>
                    <a:bodyPr/>
                    <a:lstStyle/>
                    <a:p>
                      <a:pPr defTabSz="914400">
                        <a:tabLst>
                          <a:tab pos="1181100" algn="l"/>
                        </a:tabLst>
                        <a:defRPr sz="1800">
                          <a:solidFill>
                            <a:srgbClr val="000000"/>
                          </a:solidFill>
                        </a:defRPr>
                      </a:pPr>
                      <a:r>
                        <a:rPr lang="nb-NO" sz="1500" dirty="0">
                          <a:solidFill>
                            <a:schemeClr val="tx1"/>
                          </a:solidFill>
                          <a:sym typeface="Helvetica Neue Medium"/>
                        </a:rPr>
                        <a:t>Range</a:t>
                      </a:r>
                      <a:endParaRPr sz="1500" dirty="0">
                        <a:solidFill>
                          <a:schemeClr val="tx1"/>
                        </a:solidFill>
                        <a:sym typeface="Helvetica Neue Medium"/>
                      </a:endParaRPr>
                    </a:p>
                  </a:txBody>
                  <a:tcPr marL="26789" marR="26789" marT="26789" marB="26789" anchor="ctr" horzOverflow="overflow">
                    <a:solidFill>
                      <a:schemeClr val="accent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sz="1800"/>
                      </a:pPr>
                      <a:r>
                        <a:rPr lang="nb-NO" sz="1500" b="0" i="0" kern="1200" dirty="0">
                          <a:solidFill>
                            <a:schemeClr val="tx1"/>
                          </a:solidFill>
                          <a:effectLst/>
                          <a:latin typeface="+mn-lt"/>
                          <a:ea typeface="+mn-ea"/>
                          <a:cs typeface="+mn-cs"/>
                        </a:rPr>
                        <a:t>5 km (urban), 20 km (rural)</a:t>
                      </a:r>
                      <a:endParaRPr sz="1500" b="0" dirty="0">
                        <a:solidFill>
                          <a:schemeClr val="tx1"/>
                        </a:solidFill>
                        <a:sym typeface="Helvetica Neue"/>
                      </a:endParaRPr>
                    </a:p>
                  </a:txBody>
                  <a:tcPr marL="26789" marR="26789" marT="26789" marB="26789" anchor="ctr" horzOverflow="overflow">
                    <a:lnR w="12700">
                      <a:solidFill>
                        <a:srgbClr val="606060"/>
                      </a:solidFill>
                      <a:miter lim="400000"/>
                    </a:lnR>
                  </a:tcPr>
                </a:tc>
                <a:extLst>
                  <a:ext uri="{0D108BD9-81ED-4DB2-BD59-A6C34878D82A}">
                    <a16:rowId xmlns:a16="http://schemas.microsoft.com/office/drawing/2014/main" val="1493827818"/>
                  </a:ext>
                </a:extLst>
              </a:tr>
              <a:tr h="601108">
                <a:tc>
                  <a:txBody>
                    <a:bodyPr/>
                    <a:lstStyle/>
                    <a:p>
                      <a:pPr defTabSz="914400">
                        <a:tabLst>
                          <a:tab pos="1181100" algn="l"/>
                        </a:tabLst>
                        <a:defRPr sz="1800">
                          <a:solidFill>
                            <a:srgbClr val="000000"/>
                          </a:solidFill>
                        </a:defRPr>
                      </a:pPr>
                      <a:r>
                        <a:rPr sz="1500" dirty="0">
                          <a:solidFill>
                            <a:schemeClr val="tx1"/>
                          </a:solidFill>
                          <a:sym typeface="Helvetica Neue Medium"/>
                        </a:rPr>
                        <a:t>Energy Efficiency</a:t>
                      </a:r>
                    </a:p>
                  </a:txBody>
                  <a:tcPr marL="26789" marR="26789" marT="26789" marB="26789" anchor="ctr" horzOverflow="overflow">
                    <a:solidFill>
                      <a:schemeClr val="accent1"/>
                    </a:solidFill>
                  </a:tcPr>
                </a:tc>
                <a:tc>
                  <a:txBody>
                    <a:bodyPr/>
                    <a:lstStyle/>
                    <a:p>
                      <a:pPr defTabSz="914400">
                        <a:defRPr sz="1800"/>
                      </a:pPr>
                      <a:r>
                        <a:rPr lang="nb-NO" sz="1500" b="1" i="1" dirty="0">
                          <a:solidFill>
                            <a:schemeClr val="tx1"/>
                          </a:solidFill>
                          <a:sym typeface="Helvetica Neue"/>
                        </a:rPr>
                        <a:t>Adaptive Data Rate (ADR)</a:t>
                      </a:r>
                      <a:endParaRPr sz="1500" b="1" i="1" dirty="0">
                        <a:solidFill>
                          <a:schemeClr val="tx1"/>
                        </a:solidFill>
                        <a:sym typeface="Helvetica Neue"/>
                      </a:endParaRPr>
                    </a:p>
                  </a:txBody>
                  <a:tcPr marL="26789" marR="26789" marT="26789" marB="26789" anchor="ctr" horzOverflow="overflow">
                    <a:lnR w="12700">
                      <a:solidFill>
                        <a:srgbClr val="606060"/>
                      </a:solidFill>
                      <a:miter lim="400000"/>
                    </a:lnR>
                    <a:lnB w="12700">
                      <a:solidFill>
                        <a:srgbClr val="606060"/>
                      </a:solidFill>
                      <a:miter lim="400000"/>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42138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1D176-F0E9-6449-B0B9-2A449565E100}"/>
              </a:ext>
            </a:extLst>
          </p:cNvPr>
          <p:cNvSpPr>
            <a:spLocks noGrp="1"/>
          </p:cNvSpPr>
          <p:nvPr>
            <p:ph type="title"/>
          </p:nvPr>
        </p:nvSpPr>
        <p:spPr/>
        <p:txBody>
          <a:bodyPr/>
          <a:lstStyle/>
          <a:p>
            <a:r>
              <a:rPr lang="en-US" dirty="0"/>
              <a:t>Adaptive Data Rate (ADR)</a:t>
            </a:r>
          </a:p>
        </p:txBody>
      </p:sp>
      <p:sp>
        <p:nvSpPr>
          <p:cNvPr id="3" name="Content Placeholder 2">
            <a:extLst>
              <a:ext uri="{FF2B5EF4-FFF2-40B4-BE49-F238E27FC236}">
                <a16:creationId xmlns:a16="http://schemas.microsoft.com/office/drawing/2014/main" id="{EB7435F8-CE0E-054F-AB8C-6FF7DB59504D}"/>
              </a:ext>
            </a:extLst>
          </p:cNvPr>
          <p:cNvSpPr>
            <a:spLocks noGrp="1"/>
          </p:cNvSpPr>
          <p:nvPr>
            <p:ph idx="1"/>
          </p:nvPr>
        </p:nvSpPr>
        <p:spPr>
          <a:xfrm>
            <a:off x="323528" y="1628801"/>
            <a:ext cx="8219256" cy="2088232"/>
          </a:xfrm>
        </p:spPr>
        <p:txBody>
          <a:bodyPr>
            <a:normAutofit fontScale="77500" lnSpcReduction="20000"/>
          </a:bodyPr>
          <a:lstStyle/>
          <a:p>
            <a:pPr>
              <a:lnSpc>
                <a:spcPct val="120000"/>
              </a:lnSpc>
            </a:pPr>
            <a:r>
              <a:rPr lang="en-US" dirty="0"/>
              <a:t>Adaptive Data Rate (ADR) is a mechanism for optimizing data rates, airtime and energy consumption in the network. </a:t>
            </a:r>
          </a:p>
          <a:p>
            <a:pPr>
              <a:lnSpc>
                <a:spcPct val="120000"/>
              </a:lnSpc>
            </a:pPr>
            <a:r>
              <a:rPr lang="en-US" dirty="0"/>
              <a:t>Spreading Factor (SF): </a:t>
            </a:r>
            <a:r>
              <a:rPr lang="nb-NO" dirty="0"/>
              <a:t>is </a:t>
            </a:r>
            <a:r>
              <a:rPr lang="nb-NO" dirty="0" err="1"/>
              <a:t>the</a:t>
            </a:r>
            <a:r>
              <a:rPr lang="nb-NO" dirty="0"/>
              <a:t> </a:t>
            </a:r>
            <a:r>
              <a:rPr lang="nb-NO" dirty="0" err="1"/>
              <a:t>duration</a:t>
            </a:r>
            <a:r>
              <a:rPr lang="nb-NO" dirty="0"/>
              <a:t> </a:t>
            </a:r>
            <a:r>
              <a:rPr lang="nb-NO" dirty="0" err="1"/>
              <a:t>of</a:t>
            </a:r>
            <a:r>
              <a:rPr lang="nb-NO" dirty="0"/>
              <a:t> </a:t>
            </a:r>
            <a:r>
              <a:rPr lang="nb-NO" dirty="0" err="1"/>
              <a:t>the</a:t>
            </a:r>
            <a:r>
              <a:rPr lang="nb-NO" dirty="0"/>
              <a:t> </a:t>
            </a:r>
            <a:r>
              <a:rPr lang="nb-NO" dirty="0" err="1"/>
              <a:t>chirp</a:t>
            </a:r>
            <a:r>
              <a:rPr lang="nb-NO" dirty="0"/>
              <a:t>. </a:t>
            </a:r>
            <a:r>
              <a:rPr lang="nb-NO" b="1" dirty="0" err="1"/>
              <a:t>LoRa</a:t>
            </a:r>
            <a:r>
              <a:rPr lang="nb-NO" dirty="0"/>
              <a:t> </a:t>
            </a:r>
            <a:r>
              <a:rPr lang="nb-NO" dirty="0" err="1"/>
              <a:t>operates</a:t>
            </a:r>
            <a:r>
              <a:rPr lang="nb-NO" dirty="0"/>
              <a:t> </a:t>
            </a:r>
            <a:r>
              <a:rPr lang="nb-NO" dirty="0" err="1"/>
              <a:t>with</a:t>
            </a:r>
            <a:r>
              <a:rPr lang="nb-NO" dirty="0"/>
              <a:t> </a:t>
            </a:r>
            <a:r>
              <a:rPr lang="nb-NO" b="1" dirty="0" err="1"/>
              <a:t>spread</a:t>
            </a:r>
            <a:r>
              <a:rPr lang="nb-NO" b="1" dirty="0"/>
              <a:t> </a:t>
            </a:r>
            <a:r>
              <a:rPr lang="nb-NO" b="1" dirty="0" err="1"/>
              <a:t>factors</a:t>
            </a:r>
            <a:r>
              <a:rPr lang="nb-NO" dirty="0"/>
              <a:t> from 7 to 12. SF7 is </a:t>
            </a:r>
            <a:r>
              <a:rPr lang="nb-NO" dirty="0" err="1"/>
              <a:t>the</a:t>
            </a:r>
            <a:r>
              <a:rPr lang="nb-NO" dirty="0"/>
              <a:t> </a:t>
            </a:r>
            <a:r>
              <a:rPr lang="nb-NO" dirty="0" err="1"/>
              <a:t>shortest</a:t>
            </a:r>
            <a:r>
              <a:rPr lang="nb-NO" dirty="0"/>
              <a:t> time </a:t>
            </a:r>
            <a:r>
              <a:rPr lang="nb-NO" dirty="0" err="1"/>
              <a:t>on</a:t>
            </a:r>
            <a:r>
              <a:rPr lang="nb-NO" dirty="0"/>
              <a:t> air, SF12 </a:t>
            </a:r>
            <a:r>
              <a:rPr lang="nb-NO" dirty="0" err="1"/>
              <a:t>will</a:t>
            </a:r>
            <a:r>
              <a:rPr lang="nb-NO" dirty="0"/>
              <a:t> be </a:t>
            </a:r>
            <a:r>
              <a:rPr lang="nb-NO" dirty="0" err="1"/>
              <a:t>the</a:t>
            </a:r>
            <a:r>
              <a:rPr lang="nb-NO" dirty="0"/>
              <a:t> </a:t>
            </a:r>
            <a:r>
              <a:rPr lang="nb-NO" dirty="0" err="1"/>
              <a:t>longest</a:t>
            </a:r>
            <a:r>
              <a:rPr lang="nb-NO" dirty="0"/>
              <a:t>. </a:t>
            </a:r>
          </a:p>
        </p:txBody>
      </p:sp>
      <p:pic>
        <p:nvPicPr>
          <p:cNvPr id="1026" name="Picture 2">
            <a:extLst>
              <a:ext uri="{FF2B5EF4-FFF2-40B4-BE49-F238E27FC236}">
                <a16:creationId xmlns:a16="http://schemas.microsoft.com/office/drawing/2014/main" id="{1296730E-72C7-8843-990D-DF6E85A595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6524" y="3701820"/>
            <a:ext cx="5027476" cy="244391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06672DE-7EA8-6D49-BEEC-86DBAD2B3438}"/>
              </a:ext>
            </a:extLst>
          </p:cNvPr>
          <p:cNvSpPr txBox="1"/>
          <p:nvPr/>
        </p:nvSpPr>
        <p:spPr>
          <a:xfrm>
            <a:off x="347192" y="3779600"/>
            <a:ext cx="3792759" cy="2665345"/>
          </a:xfrm>
          <a:prstGeom prst="rect">
            <a:avLst/>
          </a:prstGeom>
          <a:noFill/>
        </p:spPr>
        <p:txBody>
          <a:bodyPr wrap="square" rtlCol="0">
            <a:spAutoFit/>
          </a:bodyPr>
          <a:lstStyle/>
          <a:p>
            <a:pPr>
              <a:lnSpc>
                <a:spcPct val="120000"/>
              </a:lnSpc>
            </a:pPr>
            <a:r>
              <a:rPr lang="en-US" sz="1800" dirty="0"/>
              <a:t>ADR triggers:</a:t>
            </a:r>
          </a:p>
          <a:p>
            <a:pPr marL="728663" lvl="1" indent="-385763">
              <a:lnSpc>
                <a:spcPct val="120000"/>
              </a:lnSpc>
              <a:buFont typeface="+mj-lt"/>
              <a:buAutoNum type="romanUcPeriod"/>
            </a:pPr>
            <a:r>
              <a:rPr lang="en-US" sz="1800" dirty="0"/>
              <a:t>SF increase (device-side): Improves message delivery in harsh radio conditions</a:t>
            </a:r>
          </a:p>
          <a:p>
            <a:pPr marL="728663" lvl="1" indent="-385763">
              <a:lnSpc>
                <a:spcPct val="120000"/>
              </a:lnSpc>
              <a:buFont typeface="+mj-lt"/>
              <a:buAutoNum type="romanUcPeriod"/>
            </a:pPr>
            <a:r>
              <a:rPr lang="en-US" sz="1800" dirty="0"/>
              <a:t>SF decrease (network-side): Improves data rate and power consumption</a:t>
            </a:r>
          </a:p>
          <a:p>
            <a:endParaRPr lang="en-NO" sz="1600" dirty="0"/>
          </a:p>
        </p:txBody>
      </p:sp>
    </p:spTree>
    <p:extLst>
      <p:ext uri="{BB962C8B-B14F-4D97-AF65-F5344CB8AC3E}">
        <p14:creationId xmlns:p14="http://schemas.microsoft.com/office/powerpoint/2010/main" val="20117948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2BCE4-2DBF-2943-9951-D69482FCF203}"/>
              </a:ext>
            </a:extLst>
          </p:cNvPr>
          <p:cNvSpPr>
            <a:spLocks noGrp="1"/>
          </p:cNvSpPr>
          <p:nvPr>
            <p:ph type="title"/>
          </p:nvPr>
        </p:nvSpPr>
        <p:spPr/>
        <p:txBody>
          <a:bodyPr/>
          <a:lstStyle/>
          <a:p>
            <a:r>
              <a:rPr lang="nb-NO" dirty="0"/>
              <a:t>LORAWAN Network </a:t>
            </a:r>
            <a:r>
              <a:rPr lang="nb-NO" dirty="0" err="1"/>
              <a:t>Coverage</a:t>
            </a:r>
            <a:endParaRPr lang="nb-NO" dirty="0"/>
          </a:p>
        </p:txBody>
      </p:sp>
      <p:pic>
        <p:nvPicPr>
          <p:cNvPr id="6" name="Content Placeholder 5">
            <a:extLst>
              <a:ext uri="{FF2B5EF4-FFF2-40B4-BE49-F238E27FC236}">
                <a16:creationId xmlns:a16="http://schemas.microsoft.com/office/drawing/2014/main" id="{A23C37EF-C04A-5B47-A040-3C87B688321B}"/>
              </a:ext>
            </a:extLst>
          </p:cNvPr>
          <p:cNvPicPr>
            <a:picLocks noGrp="1" noChangeAspect="1"/>
          </p:cNvPicPr>
          <p:nvPr>
            <p:ph idx="1"/>
          </p:nvPr>
        </p:nvPicPr>
        <p:blipFill>
          <a:blip r:embed="rId2"/>
          <a:stretch>
            <a:fillRect/>
          </a:stretch>
        </p:blipFill>
        <p:spPr>
          <a:xfrm>
            <a:off x="899592" y="1539014"/>
            <a:ext cx="6768752" cy="4993529"/>
          </a:xfrm>
          <a:prstGeom prst="rect">
            <a:avLst/>
          </a:prstGeom>
        </p:spPr>
      </p:pic>
    </p:spTree>
    <p:extLst>
      <p:ext uri="{BB962C8B-B14F-4D97-AF65-F5344CB8AC3E}">
        <p14:creationId xmlns:p14="http://schemas.microsoft.com/office/powerpoint/2010/main" val="13123664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479F6-EADC-594D-831A-952042845C87}"/>
              </a:ext>
            </a:extLst>
          </p:cNvPr>
          <p:cNvSpPr>
            <a:spLocks noGrp="1"/>
          </p:cNvSpPr>
          <p:nvPr>
            <p:ph type="title"/>
          </p:nvPr>
        </p:nvSpPr>
        <p:spPr/>
        <p:txBody>
          <a:bodyPr/>
          <a:lstStyle/>
          <a:p>
            <a:r>
              <a:rPr lang="nb-NO" dirty="0" err="1"/>
              <a:t>What</a:t>
            </a:r>
            <a:r>
              <a:rPr lang="nb-NO" dirty="0"/>
              <a:t> is NB-</a:t>
            </a:r>
            <a:r>
              <a:rPr lang="nb-NO" dirty="0" err="1"/>
              <a:t>IoT</a:t>
            </a:r>
            <a:r>
              <a:rPr lang="nb-NO" dirty="0"/>
              <a:t>?</a:t>
            </a:r>
          </a:p>
        </p:txBody>
      </p:sp>
      <p:sp>
        <p:nvSpPr>
          <p:cNvPr id="3" name="Content Placeholder 2">
            <a:extLst>
              <a:ext uri="{FF2B5EF4-FFF2-40B4-BE49-F238E27FC236}">
                <a16:creationId xmlns:a16="http://schemas.microsoft.com/office/drawing/2014/main" id="{0210D498-1021-CC47-8660-7A3FBF646533}"/>
              </a:ext>
            </a:extLst>
          </p:cNvPr>
          <p:cNvSpPr>
            <a:spLocks noGrp="1"/>
          </p:cNvSpPr>
          <p:nvPr>
            <p:ph idx="1"/>
          </p:nvPr>
        </p:nvSpPr>
        <p:spPr/>
        <p:txBody>
          <a:bodyPr>
            <a:normAutofit fontScale="85000" lnSpcReduction="10000"/>
          </a:bodyPr>
          <a:lstStyle/>
          <a:p>
            <a:r>
              <a:rPr lang="nb-NO" dirty="0"/>
              <a:t>LPWAN radio technology standard </a:t>
            </a:r>
            <a:r>
              <a:rPr lang="nb-NO" dirty="0" err="1"/>
              <a:t>developed</a:t>
            </a:r>
            <a:r>
              <a:rPr lang="nb-NO" dirty="0"/>
              <a:t> by 3GPP to </a:t>
            </a:r>
            <a:r>
              <a:rPr lang="nb-NO" dirty="0" err="1"/>
              <a:t>meet</a:t>
            </a:r>
            <a:r>
              <a:rPr lang="nb-NO" dirty="0"/>
              <a:t> </a:t>
            </a:r>
            <a:r>
              <a:rPr lang="nb-NO" dirty="0" err="1"/>
              <a:t>IoT</a:t>
            </a:r>
            <a:r>
              <a:rPr lang="nb-NO" dirty="0"/>
              <a:t> </a:t>
            </a:r>
            <a:r>
              <a:rPr lang="nb-NO" dirty="0" err="1"/>
              <a:t>application</a:t>
            </a:r>
            <a:r>
              <a:rPr lang="nb-NO" dirty="0"/>
              <a:t> </a:t>
            </a:r>
            <a:r>
              <a:rPr lang="nb-NO" dirty="0" err="1"/>
              <a:t>requirements</a:t>
            </a:r>
            <a:endParaRPr lang="nb-NO" dirty="0"/>
          </a:p>
          <a:p>
            <a:r>
              <a:rPr lang="nb-NO" dirty="0" err="1"/>
              <a:t>Builds</a:t>
            </a:r>
            <a:r>
              <a:rPr lang="nb-NO" dirty="0"/>
              <a:t> </a:t>
            </a:r>
            <a:r>
              <a:rPr lang="nb-NO" dirty="0" err="1"/>
              <a:t>on</a:t>
            </a:r>
            <a:r>
              <a:rPr lang="nb-NO" dirty="0"/>
              <a:t> </a:t>
            </a:r>
            <a:r>
              <a:rPr lang="nb-NO" dirty="0" err="1"/>
              <a:t>the</a:t>
            </a:r>
            <a:r>
              <a:rPr lang="nb-NO" dirty="0"/>
              <a:t> LTE </a:t>
            </a:r>
            <a:r>
              <a:rPr lang="nb-NO" dirty="0" err="1"/>
              <a:t>ecosystem</a:t>
            </a:r>
            <a:r>
              <a:rPr lang="nb-NO" dirty="0"/>
              <a:t>, and </a:t>
            </a:r>
            <a:r>
              <a:rPr lang="nb-NO" dirty="0" err="1"/>
              <a:t>can</a:t>
            </a:r>
            <a:r>
              <a:rPr lang="nb-NO" dirty="0"/>
              <a:t> be </a:t>
            </a:r>
            <a:r>
              <a:rPr lang="nb-NO" dirty="0" err="1"/>
              <a:t>deployed</a:t>
            </a:r>
            <a:r>
              <a:rPr lang="nb-NO" dirty="0"/>
              <a:t> as a simple </a:t>
            </a:r>
            <a:r>
              <a:rPr lang="nb-NO" dirty="0" err="1"/>
              <a:t>addition</a:t>
            </a:r>
            <a:r>
              <a:rPr lang="nb-NO" dirty="0"/>
              <a:t> </a:t>
            </a:r>
            <a:r>
              <a:rPr lang="nb-NO" dirty="0" err="1"/>
              <a:t>of</a:t>
            </a:r>
            <a:r>
              <a:rPr lang="nb-NO" dirty="0"/>
              <a:t> </a:t>
            </a:r>
            <a:r>
              <a:rPr lang="nb-NO" dirty="0" err="1"/>
              <a:t>new</a:t>
            </a:r>
            <a:r>
              <a:rPr lang="nb-NO" dirty="0"/>
              <a:t> </a:t>
            </a:r>
            <a:r>
              <a:rPr lang="nb-NO" dirty="0" err="1"/>
              <a:t>software</a:t>
            </a:r>
            <a:r>
              <a:rPr lang="nb-NO" dirty="0"/>
              <a:t> to </a:t>
            </a:r>
            <a:r>
              <a:rPr lang="nb-NO" dirty="0" err="1"/>
              <a:t>existing</a:t>
            </a:r>
            <a:r>
              <a:rPr lang="nb-NO" dirty="0"/>
              <a:t> LTE </a:t>
            </a:r>
            <a:r>
              <a:rPr lang="nb-NO" dirty="0" err="1"/>
              <a:t>infrastructure</a:t>
            </a:r>
            <a:r>
              <a:rPr lang="nb-NO" dirty="0"/>
              <a:t> </a:t>
            </a:r>
          </a:p>
          <a:p>
            <a:pPr lvl="1"/>
            <a:r>
              <a:rPr lang="nb-NO" dirty="0" err="1"/>
              <a:t>leading</a:t>
            </a:r>
            <a:r>
              <a:rPr lang="nb-NO" dirty="0"/>
              <a:t> to fast </a:t>
            </a:r>
            <a:r>
              <a:rPr lang="nb-NO" dirty="0" err="1"/>
              <a:t>development</a:t>
            </a:r>
            <a:r>
              <a:rPr lang="nb-NO" dirty="0"/>
              <a:t>, </a:t>
            </a:r>
            <a:r>
              <a:rPr lang="nb-NO" dirty="0" err="1"/>
              <a:t>scalibility</a:t>
            </a:r>
            <a:r>
              <a:rPr lang="nb-NO" dirty="0"/>
              <a:t>, and global </a:t>
            </a:r>
            <a:r>
              <a:rPr lang="nb-NO" dirty="0" err="1"/>
              <a:t>roaming</a:t>
            </a:r>
            <a:r>
              <a:rPr lang="nb-NO" dirty="0"/>
              <a:t> </a:t>
            </a:r>
          </a:p>
          <a:p>
            <a:r>
              <a:rPr lang="nb-NO" dirty="0" err="1"/>
              <a:t>Includes</a:t>
            </a:r>
            <a:r>
              <a:rPr lang="nb-NO" dirty="0"/>
              <a:t> state-</a:t>
            </a:r>
            <a:r>
              <a:rPr lang="nb-NO" dirty="0" err="1"/>
              <a:t>of</a:t>
            </a:r>
            <a:r>
              <a:rPr lang="nb-NO" dirty="0"/>
              <a:t>-</a:t>
            </a:r>
            <a:r>
              <a:rPr lang="nb-NO" dirty="0" err="1"/>
              <a:t>the</a:t>
            </a:r>
            <a:r>
              <a:rPr lang="nb-NO" dirty="0"/>
              <a:t>-art LTE </a:t>
            </a:r>
            <a:r>
              <a:rPr lang="nb-NO" dirty="0" err="1"/>
              <a:t>security</a:t>
            </a:r>
            <a:r>
              <a:rPr lang="nb-NO" dirty="0"/>
              <a:t> </a:t>
            </a:r>
          </a:p>
          <a:p>
            <a:pPr lvl="1"/>
            <a:r>
              <a:rPr lang="nb-NO" dirty="0"/>
              <a:t>Identity management</a:t>
            </a:r>
          </a:p>
          <a:p>
            <a:pPr lvl="1"/>
            <a:r>
              <a:rPr lang="nb-NO" dirty="0" err="1"/>
              <a:t>Authentication</a:t>
            </a:r>
            <a:r>
              <a:rPr lang="nb-NO" dirty="0"/>
              <a:t> and </a:t>
            </a:r>
            <a:r>
              <a:rPr lang="nb-NO" dirty="0" err="1"/>
              <a:t>authorization</a:t>
            </a:r>
            <a:r>
              <a:rPr lang="nb-NO" dirty="0"/>
              <a:t> (</a:t>
            </a:r>
            <a:r>
              <a:rPr lang="nb-NO" dirty="0" err="1"/>
              <a:t>embedded</a:t>
            </a:r>
            <a:r>
              <a:rPr lang="nb-NO" dirty="0"/>
              <a:t> SIM)</a:t>
            </a:r>
          </a:p>
          <a:p>
            <a:pPr lvl="1"/>
            <a:r>
              <a:rPr lang="nb-NO" dirty="0"/>
              <a:t>End to end </a:t>
            </a:r>
            <a:r>
              <a:rPr lang="nb-NO" dirty="0" err="1"/>
              <a:t>encription</a:t>
            </a:r>
            <a:r>
              <a:rPr lang="nb-NO" dirty="0"/>
              <a:t> </a:t>
            </a:r>
            <a:r>
              <a:rPr lang="nb-NO" dirty="0" err="1"/>
              <a:t>of</a:t>
            </a:r>
            <a:r>
              <a:rPr lang="nb-NO" dirty="0"/>
              <a:t> </a:t>
            </a:r>
            <a:r>
              <a:rPr lang="nb-NO" dirty="0" err="1"/>
              <a:t>device</a:t>
            </a:r>
            <a:r>
              <a:rPr lang="nb-NO" dirty="0"/>
              <a:t> data and </a:t>
            </a:r>
            <a:r>
              <a:rPr lang="nb-NO" dirty="0" err="1"/>
              <a:t>signalling</a:t>
            </a:r>
            <a:endParaRPr lang="nb-NO" dirty="0"/>
          </a:p>
          <a:p>
            <a:r>
              <a:rPr lang="nb-NO" dirty="0" err="1"/>
              <a:t>Future</a:t>
            </a:r>
            <a:r>
              <a:rPr lang="nb-NO" dirty="0"/>
              <a:t> </a:t>
            </a:r>
            <a:r>
              <a:rPr lang="nb-NO" dirty="0" err="1"/>
              <a:t>feature</a:t>
            </a:r>
            <a:r>
              <a:rPr lang="nb-NO" dirty="0"/>
              <a:t> </a:t>
            </a:r>
            <a:r>
              <a:rPr lang="nb-NO" dirty="0" err="1"/>
              <a:t>growth</a:t>
            </a:r>
            <a:r>
              <a:rPr lang="nb-NO" dirty="0"/>
              <a:t> for MBB and NB-</a:t>
            </a:r>
            <a:r>
              <a:rPr lang="nb-NO" dirty="0" err="1"/>
              <a:t>IoT</a:t>
            </a:r>
            <a:r>
              <a:rPr lang="nb-NO" dirty="0"/>
              <a:t> </a:t>
            </a:r>
            <a:r>
              <a:rPr lang="nb-NO" dirty="0" err="1"/>
              <a:t>use</a:t>
            </a:r>
            <a:r>
              <a:rPr lang="nb-NO" dirty="0"/>
              <a:t> cases </a:t>
            </a:r>
          </a:p>
          <a:p>
            <a:endParaRPr lang="nb-NO" dirty="0"/>
          </a:p>
        </p:txBody>
      </p:sp>
    </p:spTree>
    <p:extLst>
      <p:ext uri="{BB962C8B-B14F-4D97-AF65-F5344CB8AC3E}">
        <p14:creationId xmlns:p14="http://schemas.microsoft.com/office/powerpoint/2010/main" val="1138784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NB-IoT"/>
          <p:cNvSpPr txBox="1">
            <a:spLocks noGrp="1"/>
          </p:cNvSpPr>
          <p:nvPr>
            <p:ph type="title"/>
          </p:nvPr>
        </p:nvSpPr>
        <p:spPr>
          <a:prstGeom prst="rect">
            <a:avLst/>
          </a:prstGeom>
        </p:spPr>
        <p:txBody>
          <a:bodyPr>
            <a:normAutofit/>
          </a:bodyPr>
          <a:lstStyle>
            <a:lvl1pPr defTabSz="578358">
              <a:defRPr sz="7919"/>
            </a:lvl1pPr>
          </a:lstStyle>
          <a:p>
            <a:r>
              <a:rPr sz="3600" dirty="0"/>
              <a:t>NB-IoT</a:t>
            </a:r>
            <a:r>
              <a:rPr lang="nb-NO" sz="3600" dirty="0"/>
              <a:t> </a:t>
            </a:r>
            <a:r>
              <a:rPr lang="nb-NO" sz="3600" dirty="0" err="1"/>
              <a:t>Specification</a:t>
            </a:r>
            <a:endParaRPr sz="3600" dirty="0"/>
          </a:p>
        </p:txBody>
      </p:sp>
      <p:graphicFrame>
        <p:nvGraphicFramePr>
          <p:cNvPr id="128" name="Table"/>
          <p:cNvGraphicFramePr/>
          <p:nvPr>
            <p:extLst>
              <p:ext uri="{D42A27DB-BD31-4B8C-83A1-F6EECF244321}">
                <p14:modId xmlns:p14="http://schemas.microsoft.com/office/powerpoint/2010/main" val="931334731"/>
              </p:ext>
            </p:extLst>
          </p:nvPr>
        </p:nvGraphicFramePr>
        <p:xfrm>
          <a:off x="1362568" y="1961010"/>
          <a:ext cx="6781308" cy="4496943"/>
        </p:xfrm>
        <a:graphic>
          <a:graphicData uri="http://schemas.openxmlformats.org/drawingml/2006/table">
            <a:tbl>
              <a:tblPr firstCol="1" bandRow="1"/>
              <a:tblGrid>
                <a:gridCol w="1866814">
                  <a:extLst>
                    <a:ext uri="{9D8B030D-6E8A-4147-A177-3AD203B41FA5}">
                      <a16:colId xmlns:a16="http://schemas.microsoft.com/office/drawing/2014/main" val="20000"/>
                    </a:ext>
                  </a:extLst>
                </a:gridCol>
                <a:gridCol w="4914494">
                  <a:extLst>
                    <a:ext uri="{9D8B030D-6E8A-4147-A177-3AD203B41FA5}">
                      <a16:colId xmlns:a16="http://schemas.microsoft.com/office/drawing/2014/main" val="20001"/>
                    </a:ext>
                  </a:extLst>
                </a:gridCol>
              </a:tblGrid>
              <a:tr h="886965">
                <a:tc>
                  <a:txBody>
                    <a:bodyPr/>
                    <a:lstStyle/>
                    <a:p>
                      <a:pPr defTabSz="914400">
                        <a:tabLst>
                          <a:tab pos="1181100" algn="l"/>
                        </a:tabLst>
                        <a:defRPr sz="1800">
                          <a:solidFill>
                            <a:srgbClr val="000000"/>
                          </a:solidFill>
                        </a:defRPr>
                      </a:pPr>
                      <a:r>
                        <a:rPr sz="1800" dirty="0">
                          <a:solidFill>
                            <a:schemeClr val="tx1"/>
                          </a:solidFill>
                          <a:sym typeface="Helvetica Neue Medium"/>
                        </a:rPr>
                        <a:t>Spectrum Deployment</a:t>
                      </a:r>
                    </a:p>
                  </a:txBody>
                  <a:tcPr marL="26789" marR="26789" marT="26789" marB="26789" anchor="ctr" horzOverflow="overflow">
                    <a:solidFill>
                      <a:schemeClr val="accent1"/>
                    </a:solidFill>
                  </a:tcPr>
                </a:tc>
                <a:tc>
                  <a:txBody>
                    <a:bodyPr/>
                    <a:lstStyle/>
                    <a:p>
                      <a:pPr defTabSz="914400">
                        <a:defRPr sz="2200">
                          <a:sym typeface="Helvetica Neue"/>
                        </a:defRPr>
                      </a:pPr>
                      <a:endParaRPr sz="1800" dirty="0">
                        <a:solidFill>
                          <a:schemeClr val="tx1"/>
                        </a:solidFill>
                      </a:endParaRPr>
                    </a:p>
                  </a:txBody>
                  <a:tcPr marL="26789" marR="26789" marT="26789" marB="26789" anchor="ctr" horzOverflow="overflow">
                    <a:lnR w="12700">
                      <a:solidFill>
                        <a:srgbClr val="606060"/>
                      </a:solidFill>
                      <a:miter lim="400000"/>
                    </a:lnR>
                    <a:lnT w="12700">
                      <a:solidFill>
                        <a:srgbClr val="606060"/>
                      </a:solidFill>
                      <a:miter lim="400000"/>
                    </a:lnT>
                    <a:blipFill rotWithShape="1">
                      <a:blip r:embed="rId3"/>
                      <a:srcRect/>
                      <a:stretch>
                        <a:fillRect/>
                      </a:stretch>
                    </a:blipFill>
                  </a:tcPr>
                </a:tc>
                <a:extLst>
                  <a:ext uri="{0D108BD9-81ED-4DB2-BD59-A6C34878D82A}">
                    <a16:rowId xmlns:a16="http://schemas.microsoft.com/office/drawing/2014/main" val="10000"/>
                  </a:ext>
                </a:extLst>
              </a:tr>
              <a:tr h="601108">
                <a:tc>
                  <a:txBody>
                    <a:bodyPr/>
                    <a:lstStyle/>
                    <a:p>
                      <a:pPr defTabSz="914400">
                        <a:tabLst>
                          <a:tab pos="1181100" algn="l"/>
                        </a:tabLst>
                        <a:defRPr sz="1800">
                          <a:solidFill>
                            <a:srgbClr val="000000"/>
                          </a:solidFill>
                        </a:defRPr>
                      </a:pPr>
                      <a:r>
                        <a:rPr lang="nb-NO" sz="1800" dirty="0" err="1">
                          <a:solidFill>
                            <a:schemeClr val="tx1"/>
                          </a:solidFill>
                          <a:sym typeface="Helvetica Neue Medium"/>
                        </a:rPr>
                        <a:t>Modulation</a:t>
                      </a:r>
                      <a:r>
                        <a:rPr lang="nb-NO" sz="1800" dirty="0">
                          <a:solidFill>
                            <a:schemeClr val="tx1"/>
                          </a:solidFill>
                          <a:sym typeface="Helvetica Neue Medium"/>
                        </a:rPr>
                        <a:t> and </a:t>
                      </a:r>
                      <a:r>
                        <a:rPr sz="1800" dirty="0">
                          <a:solidFill>
                            <a:schemeClr val="tx1"/>
                          </a:solidFill>
                          <a:sym typeface="Helvetica Neue Medium"/>
                        </a:rPr>
                        <a:t>Access</a:t>
                      </a:r>
                    </a:p>
                  </a:txBody>
                  <a:tcPr marL="26789" marR="26789" marT="26789" marB="26789" anchor="ctr" horzOverflow="overflow">
                    <a:solidFill>
                      <a:schemeClr val="accent1"/>
                    </a:solidFill>
                  </a:tcPr>
                </a:tc>
                <a:tc>
                  <a:txBody>
                    <a:bodyPr/>
                    <a:lstStyle/>
                    <a:p>
                      <a:pPr defTabSz="914400">
                        <a:defRPr sz="1800"/>
                      </a:pPr>
                      <a:r>
                        <a:rPr lang="nb-NO" sz="1600" dirty="0" err="1">
                          <a:solidFill>
                            <a:schemeClr val="tx1"/>
                          </a:solidFill>
                          <a:sym typeface="Helvetica Neue"/>
                        </a:rPr>
                        <a:t>Modulation</a:t>
                      </a:r>
                      <a:r>
                        <a:rPr lang="nb-NO" sz="1600" dirty="0">
                          <a:solidFill>
                            <a:schemeClr val="tx1"/>
                          </a:solidFill>
                          <a:sym typeface="Helvetica Neue"/>
                        </a:rPr>
                        <a:t>: BPSK/QPSK</a:t>
                      </a:r>
                    </a:p>
                    <a:p>
                      <a:pPr defTabSz="914400">
                        <a:defRPr sz="1800"/>
                      </a:pPr>
                      <a:r>
                        <a:rPr lang="nb-NO" sz="1600" dirty="0">
                          <a:solidFill>
                            <a:schemeClr val="tx1"/>
                          </a:solidFill>
                          <a:sym typeface="Helvetica Neue"/>
                        </a:rPr>
                        <a:t>MAC: </a:t>
                      </a:r>
                      <a:r>
                        <a:rPr sz="1600" dirty="0">
                          <a:solidFill>
                            <a:schemeClr val="tx1"/>
                          </a:solidFill>
                          <a:sym typeface="Helvetica Neue"/>
                        </a:rPr>
                        <a:t>DL:  OFDMA</a:t>
                      </a:r>
                      <a:r>
                        <a:rPr lang="nb-NO" sz="1600" dirty="0">
                          <a:solidFill>
                            <a:schemeClr val="tx1"/>
                          </a:solidFill>
                          <a:sym typeface="Helvetica Neue"/>
                        </a:rPr>
                        <a:t>, </a:t>
                      </a:r>
                      <a:r>
                        <a:rPr sz="1600" dirty="0">
                          <a:solidFill>
                            <a:schemeClr val="tx1"/>
                          </a:solidFill>
                          <a:sym typeface="Helvetica Neue"/>
                        </a:rPr>
                        <a:t>UL: SC-FDMA</a:t>
                      </a:r>
                    </a:p>
                  </a:txBody>
                  <a:tcPr marL="26789" marR="26789" marT="26789" marB="26789" anchor="ctr" horzOverflow="overflow">
                    <a:lnR w="12700">
                      <a:solidFill>
                        <a:srgbClr val="606060"/>
                      </a:solidFill>
                      <a:miter lim="400000"/>
                    </a:lnR>
                  </a:tcPr>
                </a:tc>
                <a:extLst>
                  <a:ext uri="{0D108BD9-81ED-4DB2-BD59-A6C34878D82A}">
                    <a16:rowId xmlns:a16="http://schemas.microsoft.com/office/drawing/2014/main" val="10001"/>
                  </a:ext>
                </a:extLst>
              </a:tr>
              <a:tr h="601108">
                <a:tc>
                  <a:txBody>
                    <a:bodyPr/>
                    <a:lstStyle/>
                    <a:p>
                      <a:pPr defTabSz="914400">
                        <a:tabLst>
                          <a:tab pos="1181100" algn="l"/>
                        </a:tabLst>
                        <a:defRPr sz="1800">
                          <a:solidFill>
                            <a:srgbClr val="000000"/>
                          </a:solidFill>
                        </a:defRPr>
                      </a:pPr>
                      <a:r>
                        <a:rPr sz="1800" dirty="0">
                          <a:solidFill>
                            <a:schemeClr val="tx1"/>
                          </a:solidFill>
                          <a:sym typeface="Helvetica Neue Medium"/>
                        </a:rPr>
                        <a:t>Peak data rate</a:t>
                      </a:r>
                    </a:p>
                  </a:txBody>
                  <a:tcPr marL="26789" marR="26789" marT="26789" marB="26789" anchor="ctr" horzOverflow="overflow">
                    <a:solidFill>
                      <a:schemeClr val="accent1"/>
                    </a:solidFill>
                  </a:tcPr>
                </a:tc>
                <a:tc>
                  <a:txBody>
                    <a:bodyPr/>
                    <a:lstStyle/>
                    <a:p>
                      <a:pPr defTabSz="914400">
                        <a:defRPr sz="1800"/>
                      </a:pPr>
                      <a:r>
                        <a:rPr sz="1600" dirty="0">
                          <a:solidFill>
                            <a:schemeClr val="tx1"/>
                          </a:solidFill>
                          <a:sym typeface="Helvetica Neue"/>
                        </a:rPr>
                        <a:t>DL: 250 kbps
UL: 20 kbps</a:t>
                      </a:r>
                    </a:p>
                  </a:txBody>
                  <a:tcPr marL="26789" marR="26789" marT="26789" marB="26789" anchor="ctr" horzOverflow="overflow">
                    <a:lnR w="12700">
                      <a:solidFill>
                        <a:srgbClr val="606060"/>
                      </a:solidFill>
                      <a:miter lim="400000"/>
                    </a:lnR>
                  </a:tcPr>
                </a:tc>
                <a:extLst>
                  <a:ext uri="{0D108BD9-81ED-4DB2-BD59-A6C34878D82A}">
                    <a16:rowId xmlns:a16="http://schemas.microsoft.com/office/drawing/2014/main" val="10002"/>
                  </a:ext>
                </a:extLst>
              </a:tr>
              <a:tr h="601108">
                <a:tc>
                  <a:txBody>
                    <a:bodyPr/>
                    <a:lstStyle/>
                    <a:p>
                      <a:pPr defTabSz="914400">
                        <a:tabLst>
                          <a:tab pos="1181100" algn="l"/>
                        </a:tabLst>
                        <a:defRPr sz="1800">
                          <a:solidFill>
                            <a:srgbClr val="000000"/>
                          </a:solidFill>
                        </a:defRPr>
                      </a:pPr>
                      <a:r>
                        <a:rPr sz="1800" dirty="0">
                          <a:solidFill>
                            <a:schemeClr val="tx1"/>
                          </a:solidFill>
                          <a:sym typeface="Helvetica Neue Medium"/>
                        </a:rPr>
                        <a:t>UE Max Tx Power</a:t>
                      </a:r>
                    </a:p>
                  </a:txBody>
                  <a:tcPr marL="26789" marR="26789" marT="26789" marB="26789" anchor="ctr" horzOverflow="overflow">
                    <a:solidFill>
                      <a:schemeClr val="accent1"/>
                    </a:solidFill>
                  </a:tcPr>
                </a:tc>
                <a:tc>
                  <a:txBody>
                    <a:bodyPr/>
                    <a:lstStyle/>
                    <a:p>
                      <a:pPr defTabSz="914400">
                        <a:defRPr sz="1800"/>
                      </a:pPr>
                      <a:r>
                        <a:rPr sz="1600" dirty="0">
                          <a:solidFill>
                            <a:schemeClr val="tx1"/>
                          </a:solidFill>
                          <a:sym typeface="Helvetica Neue"/>
                        </a:rPr>
                        <a:t>23 dBm</a:t>
                      </a:r>
                    </a:p>
                  </a:txBody>
                  <a:tcPr marL="26789" marR="26789" marT="26789" marB="26789" anchor="ctr" horzOverflow="overflow">
                    <a:lnR w="12700">
                      <a:solidFill>
                        <a:srgbClr val="606060"/>
                      </a:solidFill>
                      <a:miter lim="400000"/>
                    </a:lnR>
                  </a:tcPr>
                </a:tc>
                <a:extLst>
                  <a:ext uri="{0D108BD9-81ED-4DB2-BD59-A6C34878D82A}">
                    <a16:rowId xmlns:a16="http://schemas.microsoft.com/office/drawing/2014/main" val="10003"/>
                  </a:ext>
                </a:extLst>
              </a:tr>
              <a:tr h="601108">
                <a:tc>
                  <a:txBody>
                    <a:bodyPr/>
                    <a:lstStyle/>
                    <a:p>
                      <a:pPr defTabSz="914400">
                        <a:tabLst>
                          <a:tab pos="1181100" algn="l"/>
                        </a:tabLst>
                        <a:defRPr sz="1800">
                          <a:solidFill>
                            <a:srgbClr val="000000"/>
                          </a:solidFill>
                        </a:defRPr>
                      </a:pPr>
                      <a:r>
                        <a:rPr lang="nb-NO" sz="1800" dirty="0" err="1">
                          <a:solidFill>
                            <a:schemeClr val="tx1"/>
                          </a:solidFill>
                          <a:sym typeface="Helvetica Neue Medium"/>
                        </a:rPr>
                        <a:t>Coverage</a:t>
                      </a:r>
                      <a:r>
                        <a:rPr lang="nb-NO" sz="1800" dirty="0">
                          <a:solidFill>
                            <a:schemeClr val="tx1"/>
                          </a:solidFill>
                          <a:sym typeface="Helvetica Neue Medium"/>
                        </a:rPr>
                        <a:t> </a:t>
                      </a:r>
                      <a:r>
                        <a:rPr lang="nb-NO" sz="1800" dirty="0" err="1">
                          <a:solidFill>
                            <a:schemeClr val="tx1"/>
                          </a:solidFill>
                          <a:sym typeface="Helvetica Neue Medium"/>
                        </a:rPr>
                        <a:t>enhancements</a:t>
                      </a:r>
                      <a:endParaRPr sz="1800" dirty="0">
                        <a:solidFill>
                          <a:schemeClr val="tx1"/>
                        </a:solidFill>
                        <a:sym typeface="Helvetica Neue Medium"/>
                      </a:endParaRPr>
                    </a:p>
                  </a:txBody>
                  <a:tcPr marL="26789" marR="26789" marT="26789" marB="26789" anchor="ctr" horzOverflow="overflow">
                    <a:solidFill>
                      <a:schemeClr val="accent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sz="1800"/>
                      </a:pPr>
                      <a:r>
                        <a:rPr lang="en-GB" sz="1600" b="1" i="1" u="none" dirty="0">
                          <a:solidFill>
                            <a:schemeClr val="tx1"/>
                          </a:solidFill>
                        </a:rPr>
                        <a:t>Power Spectral Density boost</a:t>
                      </a:r>
                    </a:p>
                    <a:p>
                      <a:pPr marL="0" marR="0" indent="0" algn="l" defTabSz="914400" rtl="0" eaLnBrk="1" fontAlgn="auto" latinLnBrk="0" hangingPunct="1">
                        <a:lnSpc>
                          <a:spcPct val="100000"/>
                        </a:lnSpc>
                        <a:spcBef>
                          <a:spcPts val="0"/>
                        </a:spcBef>
                        <a:spcAft>
                          <a:spcPts val="0"/>
                        </a:spcAft>
                        <a:buClrTx/>
                        <a:buSzTx/>
                        <a:buFontTx/>
                        <a:buNone/>
                        <a:tabLst/>
                        <a:defRPr sz="1800"/>
                      </a:pPr>
                      <a:r>
                        <a:rPr lang="en-GB" sz="1600" b="1" i="1" u="none" dirty="0">
                          <a:solidFill>
                            <a:schemeClr val="tx1"/>
                          </a:solidFill>
                          <a:sym typeface="Helvetica Neue"/>
                        </a:rPr>
                        <a:t>Repetitions</a:t>
                      </a:r>
                      <a:endParaRPr sz="1600" b="1" i="1" u="none" dirty="0">
                        <a:solidFill>
                          <a:schemeClr val="tx1"/>
                        </a:solidFill>
                        <a:sym typeface="Helvetica Neue"/>
                      </a:endParaRPr>
                    </a:p>
                  </a:txBody>
                  <a:tcPr marL="26789" marR="26789" marT="26789" marB="26789" anchor="ctr" horzOverflow="overflow">
                    <a:lnR w="12700">
                      <a:solidFill>
                        <a:srgbClr val="606060"/>
                      </a:solidFill>
                      <a:miter lim="400000"/>
                    </a:lnR>
                  </a:tcPr>
                </a:tc>
                <a:extLst>
                  <a:ext uri="{0D108BD9-81ED-4DB2-BD59-A6C34878D82A}">
                    <a16:rowId xmlns:a16="http://schemas.microsoft.com/office/drawing/2014/main" val="3778670699"/>
                  </a:ext>
                </a:extLst>
              </a:tr>
              <a:tr h="601108">
                <a:tc>
                  <a:txBody>
                    <a:bodyPr/>
                    <a:lstStyle/>
                    <a:p>
                      <a:pPr defTabSz="914400">
                        <a:tabLst>
                          <a:tab pos="1181100" algn="l"/>
                        </a:tabLst>
                        <a:defRPr sz="1800">
                          <a:solidFill>
                            <a:srgbClr val="000000"/>
                          </a:solidFill>
                        </a:defRPr>
                      </a:pPr>
                      <a:r>
                        <a:rPr lang="nb-NO" sz="1800" dirty="0">
                          <a:solidFill>
                            <a:schemeClr val="tx1"/>
                          </a:solidFill>
                          <a:sym typeface="Helvetica Neue Medium"/>
                        </a:rPr>
                        <a:t>Range</a:t>
                      </a:r>
                      <a:endParaRPr sz="1800" dirty="0">
                        <a:solidFill>
                          <a:schemeClr val="tx1"/>
                        </a:solidFill>
                        <a:sym typeface="Helvetica Neue Medium"/>
                      </a:endParaRPr>
                    </a:p>
                  </a:txBody>
                  <a:tcPr marL="26789" marR="26789" marT="26789" marB="26789" anchor="ctr" horzOverflow="overflow">
                    <a:solidFill>
                      <a:schemeClr val="accent1"/>
                    </a:solidFill>
                  </a:tcPr>
                </a:tc>
                <a:tc>
                  <a:txBody>
                    <a:bodyPr/>
                    <a:lstStyle/>
                    <a:p>
                      <a:pPr defTabSz="914400">
                        <a:defRPr sz="1800"/>
                      </a:pPr>
                      <a:r>
                        <a:rPr lang="nb-NO" sz="1600" b="0" i="0" kern="1200" dirty="0">
                          <a:solidFill>
                            <a:schemeClr val="tx1"/>
                          </a:solidFill>
                          <a:effectLst/>
                          <a:latin typeface="+mn-lt"/>
                          <a:ea typeface="+mn-ea"/>
                          <a:cs typeface="+mn-cs"/>
                        </a:rPr>
                        <a:t>1 km (urban), 10 km (rural)</a:t>
                      </a:r>
                      <a:endParaRPr sz="1600" dirty="0">
                        <a:solidFill>
                          <a:schemeClr val="tx1"/>
                        </a:solidFill>
                        <a:sym typeface="Helvetica Neue"/>
                      </a:endParaRPr>
                    </a:p>
                  </a:txBody>
                  <a:tcPr marL="26789" marR="26789" marT="26789" marB="26789" anchor="ctr" horzOverflow="overflow">
                    <a:lnR w="12700">
                      <a:solidFill>
                        <a:srgbClr val="606060"/>
                      </a:solidFill>
                      <a:miter lim="400000"/>
                    </a:lnR>
                  </a:tcPr>
                </a:tc>
                <a:extLst>
                  <a:ext uri="{0D108BD9-81ED-4DB2-BD59-A6C34878D82A}">
                    <a16:rowId xmlns:a16="http://schemas.microsoft.com/office/drawing/2014/main" val="2417602109"/>
                  </a:ext>
                </a:extLst>
              </a:tr>
              <a:tr h="601108">
                <a:tc>
                  <a:txBody>
                    <a:bodyPr/>
                    <a:lstStyle/>
                    <a:p>
                      <a:pPr defTabSz="914400">
                        <a:tabLst>
                          <a:tab pos="1181100" algn="l"/>
                        </a:tabLst>
                        <a:defRPr sz="1800">
                          <a:solidFill>
                            <a:srgbClr val="000000"/>
                          </a:solidFill>
                        </a:defRPr>
                      </a:pPr>
                      <a:r>
                        <a:rPr sz="1800" dirty="0">
                          <a:solidFill>
                            <a:schemeClr val="tx1"/>
                          </a:solidFill>
                          <a:sym typeface="Helvetica Neue Medium"/>
                        </a:rPr>
                        <a:t>Energy Efficiency</a:t>
                      </a:r>
                    </a:p>
                  </a:txBody>
                  <a:tcPr marL="26789" marR="26789" marT="26789" marB="26789" anchor="ctr" horzOverflow="overflow">
                    <a:solidFill>
                      <a:schemeClr val="accent1"/>
                    </a:solidFill>
                  </a:tcPr>
                </a:tc>
                <a:tc>
                  <a:txBody>
                    <a:bodyPr/>
                    <a:lstStyle/>
                    <a:p>
                      <a:pPr defTabSz="914400">
                        <a:defRPr sz="1800"/>
                      </a:pPr>
                      <a:r>
                        <a:rPr sz="1600" b="1" i="1" dirty="0">
                          <a:solidFill>
                            <a:schemeClr val="tx1"/>
                          </a:solidFill>
                          <a:sym typeface="Helvetica Neue"/>
                        </a:rPr>
                        <a:t>Power Saving Mode (PSM)
extended Discontinuous Reception (</a:t>
                      </a:r>
                      <a:r>
                        <a:rPr sz="1600" b="1" i="1" dirty="0" err="1">
                          <a:solidFill>
                            <a:schemeClr val="tx1"/>
                          </a:solidFill>
                          <a:sym typeface="Helvetica Neue"/>
                        </a:rPr>
                        <a:t>eDRx</a:t>
                      </a:r>
                      <a:r>
                        <a:rPr sz="1600" b="1" i="1" dirty="0">
                          <a:solidFill>
                            <a:schemeClr val="tx1"/>
                          </a:solidFill>
                          <a:sym typeface="Helvetica Neue"/>
                        </a:rPr>
                        <a:t>) </a:t>
                      </a:r>
                    </a:p>
                  </a:txBody>
                  <a:tcPr marL="26789" marR="26789" marT="26789" marB="26789" anchor="ctr" horzOverflow="overflow">
                    <a:lnR w="12700">
                      <a:solidFill>
                        <a:srgbClr val="606060"/>
                      </a:solidFill>
                      <a:miter lim="400000"/>
                    </a:lnR>
                    <a:lnB w="12700">
                      <a:solidFill>
                        <a:srgbClr val="606060"/>
                      </a:solidFill>
                      <a:miter lim="400000"/>
                    </a:lnB>
                  </a:tcPr>
                </a:tc>
                <a:extLst>
                  <a:ext uri="{0D108BD9-81ED-4DB2-BD59-A6C34878D82A}">
                    <a16:rowId xmlns:a16="http://schemas.microsoft.com/office/drawing/2014/main" val="10004"/>
                  </a:ext>
                </a:extLst>
              </a:tr>
            </a:tbl>
          </a:graphicData>
        </a:graphic>
      </p:graphicFrame>
      <p:sp>
        <p:nvSpPr>
          <p:cNvPr id="129" name="Rel-13"/>
          <p:cNvSpPr txBox="1"/>
          <p:nvPr/>
        </p:nvSpPr>
        <p:spPr>
          <a:xfrm rot="18482133">
            <a:off x="544612" y="3184130"/>
            <a:ext cx="729764" cy="284934"/>
          </a:xfrm>
          <a:prstGeom prst="rect">
            <a:avLst/>
          </a:prstGeom>
          <a:ln w="12700">
            <a:miter lim="400000"/>
          </a:ln>
          <a:extLst>
            <a:ext uri="{C572A759-6A51-4108-AA02-DFA0A04FC94B}">
              <ma14:wrappingTextBoxFlag xmlns:ma14="http://schemas.microsoft.com/office/mac/drawingml/2011/main" xmlns="" val="1"/>
            </a:ext>
          </a:extLst>
        </p:spPr>
        <p:txBody>
          <a:bodyPr wrap="square" lIns="26789" tIns="26789" rIns="26789" bIns="26789" anchor="ctr">
            <a:spAutoFit/>
          </a:bodyPr>
          <a:lstStyle/>
          <a:p>
            <a:r>
              <a:rPr sz="1500" b="1" dirty="0"/>
              <a:t>Rel-13</a:t>
            </a:r>
          </a:p>
        </p:txBody>
      </p:sp>
    </p:spTree>
    <p:extLst>
      <p:ext uri="{BB962C8B-B14F-4D97-AF65-F5344CB8AC3E}">
        <p14:creationId xmlns:p14="http://schemas.microsoft.com/office/powerpoint/2010/main" val="27041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NB-IoT Coverage"/>
          <p:cNvSpPr txBox="1">
            <a:spLocks noGrp="1"/>
          </p:cNvSpPr>
          <p:nvPr>
            <p:ph type="title"/>
          </p:nvPr>
        </p:nvSpPr>
        <p:spPr>
          <a:prstGeom prst="rect">
            <a:avLst/>
          </a:prstGeom>
        </p:spPr>
        <p:txBody>
          <a:bodyPr>
            <a:normAutofit/>
          </a:bodyPr>
          <a:lstStyle>
            <a:lvl1pPr defTabSz="578358">
              <a:defRPr sz="7919"/>
            </a:lvl1pPr>
          </a:lstStyle>
          <a:p>
            <a:r>
              <a:rPr sz="3600" dirty="0"/>
              <a:t>NB-IoT Coverage</a:t>
            </a:r>
          </a:p>
        </p:txBody>
      </p:sp>
      <p:sp>
        <p:nvSpPr>
          <p:cNvPr id="132" name="Coverage Enhancement (CE) Techniques (w.r.t. LTE)…"/>
          <p:cNvSpPr txBox="1">
            <a:spLocks noGrp="1"/>
          </p:cNvSpPr>
          <p:nvPr>
            <p:ph idx="1"/>
          </p:nvPr>
        </p:nvSpPr>
        <p:spPr>
          <a:prstGeom prst="rect">
            <a:avLst/>
          </a:prstGeom>
        </p:spPr>
        <p:txBody>
          <a:bodyPr/>
          <a:lstStyle/>
          <a:p>
            <a:pPr>
              <a:spcBef>
                <a:spcPts val="527"/>
              </a:spcBef>
              <a:defRPr b="1"/>
            </a:pPr>
            <a:r>
              <a:rPr sz="2400" dirty="0"/>
              <a:t>Coverage Enhancement (CE) Techniques (</a:t>
            </a:r>
            <a:r>
              <a:rPr sz="2400" dirty="0" err="1"/>
              <a:t>w.r.t</a:t>
            </a:r>
            <a:r>
              <a:rPr sz="2400" dirty="0"/>
              <a:t>. LTE)</a:t>
            </a:r>
          </a:p>
          <a:p>
            <a:pPr lvl="1">
              <a:spcBef>
                <a:spcPts val="527"/>
              </a:spcBef>
            </a:pPr>
            <a:r>
              <a:rPr sz="2200" u="sng" dirty="0"/>
              <a:t>Power Spectral Density boost</a:t>
            </a:r>
            <a:r>
              <a:rPr sz="2200" dirty="0"/>
              <a:t>: Tx power focused on smaller bands </a:t>
            </a:r>
            <a:endParaRPr sz="2200" u="sng" dirty="0"/>
          </a:p>
          <a:p>
            <a:pPr lvl="1">
              <a:spcBef>
                <a:spcPts val="527"/>
              </a:spcBef>
            </a:pPr>
            <a:r>
              <a:rPr sz="2200" u="sng" dirty="0"/>
              <a:t>Repetitions</a:t>
            </a:r>
            <a:r>
              <a:rPr sz="2200" dirty="0"/>
              <a:t>: messages can be repeated up to 128 times</a:t>
            </a:r>
          </a:p>
          <a:p>
            <a:pPr marL="0" indent="0">
              <a:buNone/>
            </a:pPr>
            <a:endParaRPr dirty="0"/>
          </a:p>
          <a:p>
            <a:pPr marL="0" indent="0">
              <a:buNone/>
            </a:pPr>
            <a:endParaRPr dirty="0"/>
          </a:p>
          <a:p>
            <a:pPr marL="0" indent="0">
              <a:buNone/>
            </a:pPr>
            <a:endParaRPr dirty="0"/>
          </a:p>
          <a:p>
            <a:pPr marL="0" indent="0">
              <a:buNone/>
            </a:pPr>
            <a:endParaRPr dirty="0"/>
          </a:p>
        </p:txBody>
      </p:sp>
      <p:pic>
        <p:nvPicPr>
          <p:cNvPr id="133" name="Image" descr="Image"/>
          <p:cNvPicPr>
            <a:picLocks noChangeAspect="1"/>
          </p:cNvPicPr>
          <p:nvPr/>
        </p:nvPicPr>
        <p:blipFill>
          <a:blip r:embed="rId3"/>
          <a:stretch>
            <a:fillRect/>
          </a:stretch>
        </p:blipFill>
        <p:spPr>
          <a:xfrm>
            <a:off x="457200" y="4177137"/>
            <a:ext cx="5210363" cy="1953887"/>
          </a:xfrm>
          <a:prstGeom prst="rect">
            <a:avLst/>
          </a:prstGeom>
          <a:ln w="12700">
            <a:miter lim="400000"/>
          </a:ln>
        </p:spPr>
      </p:pic>
      <p:graphicFrame>
        <p:nvGraphicFramePr>
          <p:cNvPr id="134" name="Table"/>
          <p:cNvGraphicFramePr/>
          <p:nvPr>
            <p:extLst>
              <p:ext uri="{D42A27DB-BD31-4B8C-83A1-F6EECF244321}">
                <p14:modId xmlns:p14="http://schemas.microsoft.com/office/powerpoint/2010/main" val="358530739"/>
              </p:ext>
            </p:extLst>
          </p:nvPr>
        </p:nvGraphicFramePr>
        <p:xfrm>
          <a:off x="6021966" y="4489892"/>
          <a:ext cx="2054151" cy="1676156"/>
        </p:xfrm>
        <a:graphic>
          <a:graphicData uri="http://schemas.openxmlformats.org/drawingml/2006/table">
            <a:tbl>
              <a:tblPr firstRow="1" bandRow="1"/>
              <a:tblGrid>
                <a:gridCol w="1045606">
                  <a:extLst>
                    <a:ext uri="{9D8B030D-6E8A-4147-A177-3AD203B41FA5}">
                      <a16:colId xmlns:a16="http://schemas.microsoft.com/office/drawing/2014/main" val="20000"/>
                    </a:ext>
                  </a:extLst>
                </a:gridCol>
                <a:gridCol w="1008545">
                  <a:extLst>
                    <a:ext uri="{9D8B030D-6E8A-4147-A177-3AD203B41FA5}">
                      <a16:colId xmlns:a16="http://schemas.microsoft.com/office/drawing/2014/main" val="20001"/>
                    </a:ext>
                  </a:extLst>
                </a:gridCol>
              </a:tblGrid>
              <a:tr h="419039">
                <a:tc>
                  <a:txBody>
                    <a:bodyPr/>
                    <a:lstStyle/>
                    <a:p>
                      <a:pPr defTabSz="914400">
                        <a:tabLst>
                          <a:tab pos="1181100" algn="l"/>
                        </a:tabLst>
                        <a:defRPr sz="1800">
                          <a:solidFill>
                            <a:srgbClr val="000000"/>
                          </a:solidFill>
                        </a:defRPr>
                      </a:pPr>
                      <a:r>
                        <a:rPr sz="1100" dirty="0">
                          <a:solidFill>
                            <a:srgbClr val="FFFFFF"/>
                          </a:solidFill>
                          <a:sym typeface="Helvetica Neue Medium"/>
                        </a:rPr>
                        <a:t>CE Level (CL)</a:t>
                      </a:r>
                    </a:p>
                  </a:txBody>
                  <a:tcPr marL="26789" marR="26789" marT="26789" marB="26789" anchor="ctr" horzOverflow="overflow">
                    <a:lnL w="12700">
                      <a:solidFill>
                        <a:srgbClr val="606060"/>
                      </a:solidFill>
                      <a:miter lim="400000"/>
                    </a:lnL>
                    <a:solidFill>
                      <a:srgbClr val="0070C0"/>
                    </a:solidFill>
                  </a:tcPr>
                </a:tc>
                <a:tc>
                  <a:txBody>
                    <a:bodyPr/>
                    <a:lstStyle/>
                    <a:p>
                      <a:pPr defTabSz="914400">
                        <a:tabLst>
                          <a:tab pos="1181100" algn="l"/>
                        </a:tabLst>
                        <a:defRPr sz="1800">
                          <a:solidFill>
                            <a:srgbClr val="000000"/>
                          </a:solidFill>
                        </a:defRPr>
                      </a:pPr>
                      <a:r>
                        <a:rPr sz="1100" dirty="0">
                          <a:solidFill>
                            <a:srgbClr val="FFFFFF"/>
                          </a:solidFill>
                          <a:sym typeface="Helvetica Neue Medium"/>
                        </a:rPr>
                        <a:t># Repetitions</a:t>
                      </a:r>
                    </a:p>
                  </a:txBody>
                  <a:tcPr marL="26789" marR="26789" marT="26789" marB="26789" anchor="ctr" horzOverflow="overflow">
                    <a:lnR w="12700">
                      <a:solidFill>
                        <a:srgbClr val="606060"/>
                      </a:solidFill>
                      <a:miter lim="400000"/>
                    </a:lnR>
                    <a:solidFill>
                      <a:srgbClr val="0070C0"/>
                    </a:solidFill>
                  </a:tcPr>
                </a:tc>
                <a:extLst>
                  <a:ext uri="{0D108BD9-81ED-4DB2-BD59-A6C34878D82A}">
                    <a16:rowId xmlns:a16="http://schemas.microsoft.com/office/drawing/2014/main" val="10000"/>
                  </a:ext>
                </a:extLst>
              </a:tr>
              <a:tr h="419039">
                <a:tc>
                  <a:txBody>
                    <a:bodyPr/>
                    <a:lstStyle/>
                    <a:p>
                      <a:pPr defTabSz="914400">
                        <a:defRPr sz="1800"/>
                      </a:pPr>
                      <a:r>
                        <a:rPr sz="1100">
                          <a:sym typeface="Helvetica Neue"/>
                        </a:rPr>
                        <a:t>0</a:t>
                      </a:r>
                    </a:p>
                  </a:txBody>
                  <a:tcPr marL="26789" marR="26789" marT="26789" marB="26789" anchor="ctr" horzOverflow="overflow">
                    <a:lnL w="12700">
                      <a:solidFill>
                        <a:srgbClr val="606060"/>
                      </a:solidFill>
                      <a:miter lim="400000"/>
                    </a:lnL>
                  </a:tcPr>
                </a:tc>
                <a:tc>
                  <a:txBody>
                    <a:bodyPr/>
                    <a:lstStyle/>
                    <a:p>
                      <a:pPr defTabSz="914400">
                        <a:defRPr sz="1800"/>
                      </a:pPr>
                      <a:r>
                        <a:rPr sz="1100">
                          <a:sym typeface="Helvetica Neue"/>
                        </a:rPr>
                        <a:t>[0-2]</a:t>
                      </a:r>
                    </a:p>
                  </a:txBody>
                  <a:tcPr marL="26789" marR="26789" marT="26789" marB="26789" anchor="ctr" horzOverflow="overflow">
                    <a:lnR w="12700">
                      <a:solidFill>
                        <a:srgbClr val="606060"/>
                      </a:solidFill>
                      <a:miter lim="400000"/>
                    </a:lnR>
                  </a:tcPr>
                </a:tc>
                <a:extLst>
                  <a:ext uri="{0D108BD9-81ED-4DB2-BD59-A6C34878D82A}">
                    <a16:rowId xmlns:a16="http://schemas.microsoft.com/office/drawing/2014/main" val="10001"/>
                  </a:ext>
                </a:extLst>
              </a:tr>
              <a:tr h="419039">
                <a:tc>
                  <a:txBody>
                    <a:bodyPr/>
                    <a:lstStyle/>
                    <a:p>
                      <a:pPr defTabSz="914400">
                        <a:defRPr sz="1800"/>
                      </a:pPr>
                      <a:r>
                        <a:rPr sz="1100">
                          <a:sym typeface="Helvetica Neue"/>
                        </a:rPr>
                        <a:t>1</a:t>
                      </a:r>
                    </a:p>
                  </a:txBody>
                  <a:tcPr marL="26789" marR="26789" marT="26789" marB="26789" anchor="ctr" horzOverflow="overflow">
                    <a:lnL w="12700">
                      <a:solidFill>
                        <a:srgbClr val="606060"/>
                      </a:solidFill>
                      <a:miter lim="400000"/>
                    </a:lnL>
                  </a:tcPr>
                </a:tc>
                <a:tc>
                  <a:txBody>
                    <a:bodyPr/>
                    <a:lstStyle/>
                    <a:p>
                      <a:pPr defTabSz="914400">
                        <a:defRPr sz="1800"/>
                      </a:pPr>
                      <a:r>
                        <a:rPr sz="1100">
                          <a:sym typeface="Helvetica Neue"/>
                        </a:rPr>
                        <a:t>[4-16]</a:t>
                      </a:r>
                    </a:p>
                  </a:txBody>
                  <a:tcPr marL="26789" marR="26789" marT="26789" marB="26789" anchor="ctr" horzOverflow="overflow">
                    <a:lnR w="12700">
                      <a:solidFill>
                        <a:srgbClr val="606060"/>
                      </a:solidFill>
                      <a:miter lim="400000"/>
                    </a:lnR>
                  </a:tcPr>
                </a:tc>
                <a:extLst>
                  <a:ext uri="{0D108BD9-81ED-4DB2-BD59-A6C34878D82A}">
                    <a16:rowId xmlns:a16="http://schemas.microsoft.com/office/drawing/2014/main" val="10002"/>
                  </a:ext>
                </a:extLst>
              </a:tr>
              <a:tr h="419039">
                <a:tc>
                  <a:txBody>
                    <a:bodyPr/>
                    <a:lstStyle/>
                    <a:p>
                      <a:pPr defTabSz="914400">
                        <a:defRPr sz="1800"/>
                      </a:pPr>
                      <a:r>
                        <a:rPr sz="1100">
                          <a:sym typeface="Helvetica Neue"/>
                        </a:rPr>
                        <a:t>2</a:t>
                      </a:r>
                    </a:p>
                  </a:txBody>
                  <a:tcPr marL="26789" marR="26789" marT="26789" marB="26789" anchor="ctr" horzOverflow="overflow">
                    <a:lnL w="12700">
                      <a:solidFill>
                        <a:srgbClr val="606060"/>
                      </a:solidFill>
                      <a:miter lim="400000"/>
                    </a:lnL>
                    <a:lnB w="12700">
                      <a:solidFill>
                        <a:srgbClr val="606060"/>
                      </a:solidFill>
                      <a:miter lim="400000"/>
                    </a:lnB>
                  </a:tcPr>
                </a:tc>
                <a:tc>
                  <a:txBody>
                    <a:bodyPr/>
                    <a:lstStyle/>
                    <a:p>
                      <a:pPr defTabSz="914400">
                        <a:defRPr sz="1800"/>
                      </a:pPr>
                      <a:r>
                        <a:rPr sz="1100" dirty="0">
                          <a:sym typeface="Helvetica Neue"/>
                        </a:rPr>
                        <a:t>[32-128]</a:t>
                      </a:r>
                    </a:p>
                  </a:txBody>
                  <a:tcPr marL="26789" marR="26789" marT="26789" marB="26789" anchor="ctr" horzOverflow="overflow">
                    <a:lnR w="12700">
                      <a:solidFill>
                        <a:srgbClr val="606060"/>
                      </a:solidFill>
                      <a:miter lim="400000"/>
                    </a:lnR>
                    <a:lnB w="12700">
                      <a:solidFill>
                        <a:srgbClr val="606060"/>
                      </a:solidFill>
                      <a:miter lim="400000"/>
                    </a:lnB>
                  </a:tcPr>
                </a:tc>
                <a:extLst>
                  <a:ext uri="{0D108BD9-81ED-4DB2-BD59-A6C34878D82A}">
                    <a16:rowId xmlns:a16="http://schemas.microsoft.com/office/drawing/2014/main" val="10003"/>
                  </a:ext>
                </a:extLst>
              </a:tr>
            </a:tbl>
          </a:graphicData>
        </a:graphic>
      </p:graphicFrame>
      <p:sp>
        <p:nvSpPr>
          <p:cNvPr id="135" name="CL0 = LTE coverage"/>
          <p:cNvSpPr txBox="1"/>
          <p:nvPr/>
        </p:nvSpPr>
        <p:spPr>
          <a:xfrm>
            <a:off x="6049485" y="6241504"/>
            <a:ext cx="1169791" cy="200167"/>
          </a:xfrm>
          <a:prstGeom prst="rect">
            <a:avLst/>
          </a:prstGeom>
          <a:ln w="12700">
            <a:miter lim="400000"/>
          </a:ln>
          <a:extLst>
            <a:ext uri="{C572A759-6A51-4108-AA02-DFA0A04FC94B}">
              <ma14:wrappingTextBoxFlag xmlns:ma14="http://schemas.microsoft.com/office/mac/drawingml/2011/main" xmlns="" val="1"/>
            </a:ext>
          </a:extLst>
        </p:spPr>
        <p:txBody>
          <a:bodyPr wrap="none" lIns="26789" tIns="26789" rIns="26789" bIns="26789" anchor="ctr">
            <a:spAutoFit/>
          </a:bodyPr>
          <a:lstStyle/>
          <a:p>
            <a:r>
              <a:rPr sz="949" dirty="0"/>
              <a:t>CL0 = LTE coverage</a:t>
            </a:r>
          </a:p>
        </p:txBody>
      </p:sp>
    </p:spTree>
    <p:extLst>
      <p:ext uri="{BB962C8B-B14F-4D97-AF65-F5344CB8AC3E}">
        <p14:creationId xmlns:p14="http://schemas.microsoft.com/office/powerpoint/2010/main" val="1353779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761EB-CC51-EB44-8F34-6DC339C06B77}"/>
              </a:ext>
            </a:extLst>
          </p:cNvPr>
          <p:cNvSpPr>
            <a:spLocks noGrp="1"/>
          </p:cNvSpPr>
          <p:nvPr>
            <p:ph type="title"/>
          </p:nvPr>
        </p:nvSpPr>
        <p:spPr/>
        <p:txBody>
          <a:bodyPr/>
          <a:lstStyle/>
          <a:p>
            <a:r>
              <a:rPr lang="nb-NO" dirty="0"/>
              <a:t>NB-</a:t>
            </a:r>
            <a:r>
              <a:rPr lang="nb-NO" dirty="0" err="1"/>
              <a:t>IoT</a:t>
            </a:r>
            <a:r>
              <a:rPr lang="nb-NO" dirty="0"/>
              <a:t> Power </a:t>
            </a:r>
            <a:r>
              <a:rPr lang="nb-NO" dirty="0" err="1"/>
              <a:t>Savings</a:t>
            </a:r>
            <a:endParaRPr lang="nb-NO" dirty="0"/>
          </a:p>
        </p:txBody>
      </p:sp>
      <p:sp>
        <p:nvSpPr>
          <p:cNvPr id="3" name="Text Placeholder 2">
            <a:extLst>
              <a:ext uri="{FF2B5EF4-FFF2-40B4-BE49-F238E27FC236}">
                <a16:creationId xmlns:a16="http://schemas.microsoft.com/office/drawing/2014/main" id="{47782576-07CE-814F-A99E-AF7E5627F297}"/>
              </a:ext>
            </a:extLst>
          </p:cNvPr>
          <p:cNvSpPr>
            <a:spLocks noGrp="1"/>
          </p:cNvSpPr>
          <p:nvPr>
            <p:ph idx="1"/>
          </p:nvPr>
        </p:nvSpPr>
        <p:spPr/>
        <p:txBody>
          <a:bodyPr>
            <a:normAutofit/>
          </a:bodyPr>
          <a:lstStyle/>
          <a:p>
            <a:r>
              <a:rPr lang="nb-NO" sz="1800" b="1" dirty="0"/>
              <a:t>Power </a:t>
            </a:r>
            <a:r>
              <a:rPr lang="nb-NO" sz="1800" b="1" dirty="0" err="1"/>
              <a:t>Saving</a:t>
            </a:r>
            <a:r>
              <a:rPr lang="nb-NO" sz="1800" b="1" dirty="0"/>
              <a:t> Mode (PSM)</a:t>
            </a:r>
            <a:r>
              <a:rPr lang="nb-NO" sz="1800" dirty="0"/>
              <a:t> is a power-</a:t>
            </a:r>
            <a:r>
              <a:rPr lang="nb-NO" sz="1800" dirty="0" err="1"/>
              <a:t>off</a:t>
            </a:r>
            <a:r>
              <a:rPr lang="nb-NO" sz="1800" dirty="0"/>
              <a:t> mode, in </a:t>
            </a:r>
            <a:r>
              <a:rPr lang="nb-NO" sz="1800" dirty="0" err="1"/>
              <a:t>which</a:t>
            </a:r>
            <a:r>
              <a:rPr lang="nb-NO" sz="1800" dirty="0"/>
              <a:t> </a:t>
            </a:r>
            <a:r>
              <a:rPr lang="nb-NO" sz="1800" dirty="0" err="1"/>
              <a:t>the</a:t>
            </a:r>
            <a:r>
              <a:rPr lang="nb-NO" sz="1800" dirty="0"/>
              <a:t> </a:t>
            </a:r>
            <a:r>
              <a:rPr lang="nb-NO" sz="1800" dirty="0" err="1"/>
              <a:t>device</a:t>
            </a:r>
            <a:r>
              <a:rPr lang="nb-NO" sz="1800" dirty="0"/>
              <a:t> </a:t>
            </a:r>
            <a:r>
              <a:rPr lang="nb-NO" sz="1800" dirty="0" err="1"/>
              <a:t>nevertheless</a:t>
            </a:r>
            <a:r>
              <a:rPr lang="nb-NO" sz="1800" dirty="0"/>
              <a:t> </a:t>
            </a:r>
            <a:r>
              <a:rPr lang="nb-NO" sz="1800" dirty="0" err="1"/>
              <a:t>remains</a:t>
            </a:r>
            <a:r>
              <a:rPr lang="nb-NO" sz="1800" dirty="0"/>
              <a:t> </a:t>
            </a:r>
            <a:r>
              <a:rPr lang="nb-NO" sz="1800" dirty="0" err="1"/>
              <a:t>registered</a:t>
            </a:r>
            <a:r>
              <a:rPr lang="nb-NO" sz="1800" dirty="0"/>
              <a:t> </a:t>
            </a:r>
            <a:r>
              <a:rPr lang="nb-NO" sz="1800" dirty="0" err="1"/>
              <a:t>on</a:t>
            </a:r>
            <a:r>
              <a:rPr lang="nb-NO" sz="1800" dirty="0"/>
              <a:t> </a:t>
            </a:r>
            <a:r>
              <a:rPr lang="nb-NO" sz="1800" dirty="0" err="1"/>
              <a:t>the</a:t>
            </a:r>
            <a:r>
              <a:rPr lang="nb-NO" sz="1800" dirty="0"/>
              <a:t> </a:t>
            </a:r>
            <a:r>
              <a:rPr lang="nb-NO" sz="1800" dirty="0" err="1"/>
              <a:t>network</a:t>
            </a:r>
            <a:r>
              <a:rPr lang="nb-NO" sz="1800" dirty="0"/>
              <a:t> </a:t>
            </a:r>
          </a:p>
          <a:p>
            <a:pPr marL="0" indent="0">
              <a:buNone/>
            </a:pPr>
            <a:endParaRPr lang="nb-NO" sz="1800" dirty="0">
              <a:sym typeface="Helvetica Neue"/>
            </a:endParaRPr>
          </a:p>
          <a:p>
            <a:pPr marL="0" indent="0">
              <a:buNone/>
            </a:pPr>
            <a:endParaRPr lang="nb-NO" sz="1800" dirty="0">
              <a:sym typeface="Helvetica Neue"/>
            </a:endParaRPr>
          </a:p>
          <a:p>
            <a:pPr marL="0" indent="0">
              <a:buNone/>
            </a:pPr>
            <a:endParaRPr lang="nb-NO" sz="1800" dirty="0">
              <a:sym typeface="Helvetica Neue"/>
            </a:endParaRPr>
          </a:p>
          <a:p>
            <a:endParaRPr lang="nb-NO" sz="1800" dirty="0"/>
          </a:p>
        </p:txBody>
      </p:sp>
      <p:pic>
        <p:nvPicPr>
          <p:cNvPr id="7" name="Picture 6">
            <a:extLst>
              <a:ext uri="{FF2B5EF4-FFF2-40B4-BE49-F238E27FC236}">
                <a16:creationId xmlns:a16="http://schemas.microsoft.com/office/drawing/2014/main" id="{AF54A5D2-55A8-6948-87EC-8EB6B219D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335" y="2924943"/>
            <a:ext cx="7647501" cy="2518291"/>
          </a:xfrm>
          <a:prstGeom prst="rect">
            <a:avLst/>
          </a:prstGeom>
        </p:spPr>
      </p:pic>
      <p:sp>
        <p:nvSpPr>
          <p:cNvPr id="6" name="TextBox 5">
            <a:extLst>
              <a:ext uri="{FF2B5EF4-FFF2-40B4-BE49-F238E27FC236}">
                <a16:creationId xmlns:a16="http://schemas.microsoft.com/office/drawing/2014/main" id="{0723F9B3-0CA8-B94F-9C8B-335A9D4089A2}"/>
              </a:ext>
            </a:extLst>
          </p:cNvPr>
          <p:cNvSpPr txBox="1"/>
          <p:nvPr/>
        </p:nvSpPr>
        <p:spPr>
          <a:xfrm>
            <a:off x="611560" y="5703585"/>
            <a:ext cx="3162192" cy="784830"/>
          </a:xfrm>
          <a:prstGeom prst="rect">
            <a:avLst/>
          </a:prstGeom>
          <a:noFill/>
        </p:spPr>
        <p:txBody>
          <a:bodyPr wrap="square" rtlCol="0">
            <a:spAutoFit/>
          </a:bodyPr>
          <a:lstStyle/>
          <a:p>
            <a:r>
              <a:rPr lang="nb-NO" sz="1500" dirty="0"/>
              <a:t>TAU: </a:t>
            </a:r>
            <a:r>
              <a:rPr lang="nb-NO" sz="1500" dirty="0" err="1"/>
              <a:t>Tracking</a:t>
            </a:r>
            <a:r>
              <a:rPr lang="nb-NO" sz="1500" dirty="0"/>
              <a:t> Area Update</a:t>
            </a:r>
          </a:p>
          <a:p>
            <a:r>
              <a:rPr lang="nb-NO" sz="1500" dirty="0"/>
              <a:t>RRC: Radio Resource Control</a:t>
            </a:r>
          </a:p>
          <a:p>
            <a:r>
              <a:rPr lang="nb-NO" sz="1500" dirty="0"/>
              <a:t>DRX: </a:t>
            </a:r>
            <a:r>
              <a:rPr lang="nb-NO" sz="1500" dirty="0" err="1"/>
              <a:t>Discontinuous</a:t>
            </a:r>
            <a:r>
              <a:rPr lang="nb-NO" sz="1500" dirty="0"/>
              <a:t> </a:t>
            </a:r>
            <a:r>
              <a:rPr lang="nb-NO" sz="1500" dirty="0" err="1"/>
              <a:t>Reception</a:t>
            </a:r>
            <a:endParaRPr lang="nb-NO" sz="1500" dirty="0"/>
          </a:p>
        </p:txBody>
      </p:sp>
    </p:spTree>
    <p:extLst>
      <p:ext uri="{BB962C8B-B14F-4D97-AF65-F5344CB8AC3E}">
        <p14:creationId xmlns:p14="http://schemas.microsoft.com/office/powerpoint/2010/main" val="15858200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761EB-CC51-EB44-8F34-6DC339C06B77}"/>
              </a:ext>
            </a:extLst>
          </p:cNvPr>
          <p:cNvSpPr>
            <a:spLocks noGrp="1"/>
          </p:cNvSpPr>
          <p:nvPr>
            <p:ph type="title"/>
          </p:nvPr>
        </p:nvSpPr>
        <p:spPr/>
        <p:txBody>
          <a:bodyPr/>
          <a:lstStyle/>
          <a:p>
            <a:r>
              <a:rPr lang="nb-NO" dirty="0"/>
              <a:t>NB-</a:t>
            </a:r>
            <a:r>
              <a:rPr lang="nb-NO" dirty="0" err="1"/>
              <a:t>IoT</a:t>
            </a:r>
            <a:r>
              <a:rPr lang="nb-NO" dirty="0"/>
              <a:t> Power </a:t>
            </a:r>
            <a:r>
              <a:rPr lang="nb-NO" dirty="0" err="1"/>
              <a:t>Savings</a:t>
            </a:r>
            <a:endParaRPr lang="nb-NO" dirty="0"/>
          </a:p>
        </p:txBody>
      </p:sp>
      <p:sp>
        <p:nvSpPr>
          <p:cNvPr id="3" name="Text Placeholder 2">
            <a:extLst>
              <a:ext uri="{FF2B5EF4-FFF2-40B4-BE49-F238E27FC236}">
                <a16:creationId xmlns:a16="http://schemas.microsoft.com/office/drawing/2014/main" id="{47782576-07CE-814F-A99E-AF7E5627F297}"/>
              </a:ext>
            </a:extLst>
          </p:cNvPr>
          <p:cNvSpPr>
            <a:spLocks noGrp="1"/>
          </p:cNvSpPr>
          <p:nvPr>
            <p:ph idx="1"/>
          </p:nvPr>
        </p:nvSpPr>
        <p:spPr/>
        <p:txBody>
          <a:bodyPr>
            <a:normAutofit/>
          </a:bodyPr>
          <a:lstStyle/>
          <a:p>
            <a:r>
              <a:rPr lang="nb-NO" sz="1800" b="1" dirty="0" err="1">
                <a:sym typeface="Helvetica Neue"/>
              </a:rPr>
              <a:t>extended</a:t>
            </a:r>
            <a:r>
              <a:rPr lang="nb-NO" sz="1800" b="1" dirty="0">
                <a:sym typeface="Helvetica Neue"/>
              </a:rPr>
              <a:t> </a:t>
            </a:r>
            <a:r>
              <a:rPr lang="nb-NO" sz="1800" b="1" dirty="0" err="1">
                <a:sym typeface="Helvetica Neue"/>
              </a:rPr>
              <a:t>Discontinuous</a:t>
            </a:r>
            <a:r>
              <a:rPr lang="nb-NO" sz="1800" b="1" dirty="0">
                <a:sym typeface="Helvetica Neue"/>
              </a:rPr>
              <a:t> </a:t>
            </a:r>
            <a:r>
              <a:rPr lang="nb-NO" sz="1800" b="1" dirty="0" err="1">
                <a:sym typeface="Helvetica Neue"/>
              </a:rPr>
              <a:t>Reception</a:t>
            </a:r>
            <a:r>
              <a:rPr lang="nb-NO" sz="1800" b="1" dirty="0">
                <a:sym typeface="Helvetica Neue"/>
              </a:rPr>
              <a:t> (</a:t>
            </a:r>
            <a:r>
              <a:rPr lang="nb-NO" sz="1800" b="1" dirty="0" err="1">
                <a:sym typeface="Helvetica Neue"/>
              </a:rPr>
              <a:t>eDRx</a:t>
            </a:r>
            <a:r>
              <a:rPr lang="nb-NO" sz="1800" b="1" dirty="0">
                <a:sym typeface="Helvetica Neue"/>
              </a:rPr>
              <a:t>) </a:t>
            </a:r>
            <a:r>
              <a:rPr lang="nb-NO" sz="1800" dirty="0"/>
              <a:t>mode </a:t>
            </a:r>
            <a:r>
              <a:rPr lang="nb-NO" sz="1800" dirty="0" err="1"/>
              <a:t>allows</a:t>
            </a:r>
            <a:r>
              <a:rPr lang="nb-NO" sz="1800" dirty="0"/>
              <a:t> </a:t>
            </a:r>
            <a:r>
              <a:rPr lang="nb-NO" sz="1800" dirty="0" err="1"/>
              <a:t>you</a:t>
            </a:r>
            <a:r>
              <a:rPr lang="nb-NO" sz="1800" dirty="0"/>
              <a:t> to </a:t>
            </a:r>
            <a:r>
              <a:rPr lang="nb-NO" sz="1800" dirty="0" err="1"/>
              <a:t>significantly</a:t>
            </a:r>
            <a:r>
              <a:rPr lang="nb-NO" sz="1800" dirty="0"/>
              <a:t> </a:t>
            </a:r>
            <a:r>
              <a:rPr lang="nb-NO" sz="1800" dirty="0" err="1"/>
              <a:t>increase</a:t>
            </a:r>
            <a:r>
              <a:rPr lang="nb-NO" sz="1800" dirty="0"/>
              <a:t> </a:t>
            </a:r>
            <a:r>
              <a:rPr lang="nb-NO" sz="1800" dirty="0" err="1"/>
              <a:t>the</a:t>
            </a:r>
            <a:r>
              <a:rPr lang="nb-NO" sz="1800" dirty="0"/>
              <a:t> </a:t>
            </a:r>
            <a:r>
              <a:rPr lang="nb-NO" sz="1800" dirty="0" err="1"/>
              <a:t>period</a:t>
            </a:r>
            <a:r>
              <a:rPr lang="nb-NO" sz="1800" dirty="0"/>
              <a:t> </a:t>
            </a:r>
            <a:r>
              <a:rPr lang="nb-NO" sz="1800" dirty="0" err="1"/>
              <a:t>of</a:t>
            </a:r>
            <a:r>
              <a:rPr lang="nb-NO" sz="1800" dirty="0"/>
              <a:t> time </a:t>
            </a:r>
            <a:r>
              <a:rPr lang="nb-NO" sz="1800" dirty="0" err="1"/>
              <a:t>when</a:t>
            </a:r>
            <a:r>
              <a:rPr lang="nb-NO" sz="1800" dirty="0"/>
              <a:t> </a:t>
            </a:r>
            <a:r>
              <a:rPr lang="nb-NO" sz="1800" dirty="0" err="1"/>
              <a:t>the</a:t>
            </a:r>
            <a:r>
              <a:rPr lang="nb-NO" sz="1800" dirty="0"/>
              <a:t> </a:t>
            </a:r>
            <a:r>
              <a:rPr lang="nb-NO" sz="1800" dirty="0" err="1"/>
              <a:t>receiving</a:t>
            </a:r>
            <a:r>
              <a:rPr lang="nb-NO" sz="1800" dirty="0"/>
              <a:t> </a:t>
            </a:r>
            <a:r>
              <a:rPr lang="nb-NO" sz="1800" dirty="0" err="1"/>
              <a:t>path</a:t>
            </a:r>
            <a:r>
              <a:rPr lang="nb-NO" sz="1800" dirty="0"/>
              <a:t> </a:t>
            </a:r>
            <a:r>
              <a:rPr lang="nb-NO" sz="1800" dirty="0" err="1"/>
              <a:t>of</a:t>
            </a:r>
            <a:r>
              <a:rPr lang="nb-NO" sz="1800" dirty="0"/>
              <a:t> </a:t>
            </a:r>
            <a:r>
              <a:rPr lang="nb-NO" sz="1800" dirty="0" err="1"/>
              <a:t>the</a:t>
            </a:r>
            <a:r>
              <a:rPr lang="nb-NO" sz="1800" dirty="0"/>
              <a:t> </a:t>
            </a:r>
            <a:r>
              <a:rPr lang="nb-NO" sz="1800" dirty="0" err="1"/>
              <a:t>device</a:t>
            </a:r>
            <a:r>
              <a:rPr lang="nb-NO" sz="1800" dirty="0"/>
              <a:t> is </a:t>
            </a:r>
            <a:r>
              <a:rPr lang="nb-NO" sz="1800" dirty="0" err="1"/>
              <a:t>turned</a:t>
            </a:r>
            <a:r>
              <a:rPr lang="nb-NO" sz="1800" dirty="0"/>
              <a:t> off.</a:t>
            </a:r>
            <a:endParaRPr lang="nb-NO" sz="1800" dirty="0">
              <a:sym typeface="Helvetica Neue"/>
            </a:endParaRPr>
          </a:p>
          <a:p>
            <a:endParaRPr lang="nb-NO" sz="1800" dirty="0"/>
          </a:p>
        </p:txBody>
      </p:sp>
      <p:pic>
        <p:nvPicPr>
          <p:cNvPr id="5" name="Picture 4">
            <a:extLst>
              <a:ext uri="{FF2B5EF4-FFF2-40B4-BE49-F238E27FC236}">
                <a16:creationId xmlns:a16="http://schemas.microsoft.com/office/drawing/2014/main" id="{91EF83E4-920D-834E-95F6-1FE2A4144A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3284984"/>
            <a:ext cx="8136904" cy="2651076"/>
          </a:xfrm>
          <a:prstGeom prst="rect">
            <a:avLst/>
          </a:prstGeom>
        </p:spPr>
      </p:pic>
    </p:spTree>
    <p:extLst>
      <p:ext uri="{BB962C8B-B14F-4D97-AF65-F5344CB8AC3E}">
        <p14:creationId xmlns:p14="http://schemas.microsoft.com/office/powerpoint/2010/main" val="767736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C0720E1-2A94-8A44-B994-370A7BEEC7C7}"/>
              </a:ext>
            </a:extLst>
          </p:cNvPr>
          <p:cNvPicPr>
            <a:picLocks noGrp="1" noChangeAspect="1"/>
          </p:cNvPicPr>
          <p:nvPr>
            <p:ph idx="1"/>
          </p:nvPr>
        </p:nvPicPr>
        <p:blipFill>
          <a:blip r:embed="rId2"/>
          <a:stretch>
            <a:fillRect/>
          </a:stretch>
        </p:blipFill>
        <p:spPr>
          <a:xfrm>
            <a:off x="236538" y="1352478"/>
            <a:ext cx="8729662" cy="4676918"/>
          </a:xfrm>
          <a:prstGeom prst="rect">
            <a:avLst/>
          </a:prstGeom>
        </p:spPr>
      </p:pic>
      <p:sp>
        <p:nvSpPr>
          <p:cNvPr id="2" name="Title 1">
            <a:extLst>
              <a:ext uri="{FF2B5EF4-FFF2-40B4-BE49-F238E27FC236}">
                <a16:creationId xmlns:a16="http://schemas.microsoft.com/office/drawing/2014/main" id="{1D02BCE4-2DBF-2943-9951-D69482FCF203}"/>
              </a:ext>
            </a:extLst>
          </p:cNvPr>
          <p:cNvSpPr>
            <a:spLocks noGrp="1"/>
          </p:cNvSpPr>
          <p:nvPr>
            <p:ph type="title"/>
          </p:nvPr>
        </p:nvSpPr>
        <p:spPr/>
        <p:txBody>
          <a:bodyPr/>
          <a:lstStyle/>
          <a:p>
            <a:r>
              <a:rPr lang="nb-NO" dirty="0"/>
              <a:t>NB-</a:t>
            </a:r>
            <a:r>
              <a:rPr lang="nb-NO" dirty="0" err="1"/>
              <a:t>IoT</a:t>
            </a:r>
            <a:r>
              <a:rPr lang="nb-NO" dirty="0"/>
              <a:t> Deployment</a:t>
            </a:r>
          </a:p>
        </p:txBody>
      </p:sp>
      <p:sp>
        <p:nvSpPr>
          <p:cNvPr id="5" name="Rectangle 4">
            <a:extLst>
              <a:ext uri="{FF2B5EF4-FFF2-40B4-BE49-F238E27FC236}">
                <a16:creationId xmlns:a16="http://schemas.microsoft.com/office/drawing/2014/main" id="{A3EB503D-BCE2-5C43-9506-8AEE7DE7E22D}"/>
              </a:ext>
            </a:extLst>
          </p:cNvPr>
          <p:cNvSpPr/>
          <p:nvPr/>
        </p:nvSpPr>
        <p:spPr>
          <a:xfrm>
            <a:off x="7153275" y="4743450"/>
            <a:ext cx="1894902" cy="11144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050" dirty="0"/>
          </a:p>
        </p:txBody>
      </p:sp>
      <p:sp>
        <p:nvSpPr>
          <p:cNvPr id="8" name="TextBox 7">
            <a:extLst>
              <a:ext uri="{FF2B5EF4-FFF2-40B4-BE49-F238E27FC236}">
                <a16:creationId xmlns:a16="http://schemas.microsoft.com/office/drawing/2014/main" id="{EADC76B1-179E-854F-B6AC-1722FF724B9C}"/>
              </a:ext>
            </a:extLst>
          </p:cNvPr>
          <p:cNvSpPr txBox="1"/>
          <p:nvPr/>
        </p:nvSpPr>
        <p:spPr>
          <a:xfrm>
            <a:off x="1271256" y="6121400"/>
            <a:ext cx="6601487" cy="369332"/>
          </a:xfrm>
          <a:prstGeom prst="rect">
            <a:avLst/>
          </a:prstGeom>
          <a:noFill/>
        </p:spPr>
        <p:txBody>
          <a:bodyPr wrap="none" rtlCol="0">
            <a:spAutoFit/>
          </a:bodyPr>
          <a:lstStyle/>
          <a:p>
            <a:r>
              <a:rPr lang="en-NO" sz="1800" dirty="0">
                <a:latin typeface="Eurostile" panose="020B0504020202050204" pitchFamily="34" charset="77"/>
              </a:rPr>
              <a:t>*Source: </a:t>
            </a:r>
            <a:r>
              <a:rPr lang="en-GB" sz="1800" dirty="0">
                <a:latin typeface="Eurostile" panose="020B0504020202050204" pitchFamily="34" charset="77"/>
              </a:rPr>
              <a:t>https://</a:t>
            </a:r>
            <a:r>
              <a:rPr lang="en-GB" sz="1800" dirty="0" err="1">
                <a:latin typeface="Eurostile" panose="020B0504020202050204" pitchFamily="34" charset="77"/>
              </a:rPr>
              <a:t>www.kotonlink.com</a:t>
            </a:r>
            <a:r>
              <a:rPr lang="en-GB" sz="1800" dirty="0">
                <a:latin typeface="Eurostile" panose="020B0504020202050204" pitchFamily="34" charset="77"/>
              </a:rPr>
              <a:t>/</a:t>
            </a:r>
            <a:r>
              <a:rPr lang="en-GB" sz="1800" dirty="0" err="1">
                <a:latin typeface="Eurostile" panose="020B0504020202050204" pitchFamily="34" charset="77"/>
              </a:rPr>
              <a:t>NewsDetail</a:t>
            </a:r>
            <a:r>
              <a:rPr lang="en-GB" sz="1800" dirty="0">
                <a:latin typeface="Eurostile" panose="020B0504020202050204" pitchFamily="34" charset="77"/>
              </a:rPr>
              <a:t>/2434022.html</a:t>
            </a:r>
            <a:endParaRPr lang="en-NO" sz="1800" dirty="0">
              <a:latin typeface="Eurostile" panose="020B0504020202050204" pitchFamily="34" charset="77"/>
            </a:endParaRPr>
          </a:p>
        </p:txBody>
      </p:sp>
    </p:spTree>
    <p:extLst>
      <p:ext uri="{BB962C8B-B14F-4D97-AF65-F5344CB8AC3E}">
        <p14:creationId xmlns:p14="http://schemas.microsoft.com/office/powerpoint/2010/main" val="31825275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LORAWAN vs NB-IoT</a:t>
            </a:r>
          </a:p>
        </p:txBody>
      </p:sp>
      <p:sp>
        <p:nvSpPr>
          <p:cNvPr id="4" name="Content Placeholder 3">
            <a:extLst>
              <a:ext uri="{FF2B5EF4-FFF2-40B4-BE49-F238E27FC236}">
                <a16:creationId xmlns:a16="http://schemas.microsoft.com/office/drawing/2014/main" id="{40B35760-4390-4541-98E2-CAFAE2C9E6E8}"/>
              </a:ext>
            </a:extLst>
          </p:cNvPr>
          <p:cNvSpPr>
            <a:spLocks noGrp="1"/>
          </p:cNvSpPr>
          <p:nvPr>
            <p:ph idx="1"/>
          </p:nvPr>
        </p:nvSpPr>
        <p:spPr/>
        <p:txBody>
          <a:bodyPr/>
          <a:lstStyle/>
          <a:p>
            <a:r>
              <a:rPr lang="en-NO" dirty="0"/>
              <a:t>Range and Penetration</a:t>
            </a:r>
          </a:p>
          <a:p>
            <a:r>
              <a:rPr lang="en-NO" dirty="0"/>
              <a:t>Battery</a:t>
            </a:r>
          </a:p>
          <a:p>
            <a:r>
              <a:rPr lang="en-NO" dirty="0"/>
              <a:t>Cost (deployment, spectrum, device)</a:t>
            </a:r>
          </a:p>
          <a:p>
            <a:endParaRPr lang="en-NO" dirty="0"/>
          </a:p>
          <a:p>
            <a:endParaRPr lang="en-NO" dirty="0"/>
          </a:p>
          <a:p>
            <a:endParaRPr lang="en-NO" dirty="0"/>
          </a:p>
        </p:txBody>
      </p:sp>
    </p:spTree>
    <p:extLst>
      <p:ext uri="{BB962C8B-B14F-4D97-AF65-F5344CB8AC3E}">
        <p14:creationId xmlns:p14="http://schemas.microsoft.com/office/powerpoint/2010/main" val="26797206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Overall LORAWAN vs NB-</a:t>
            </a:r>
            <a:r>
              <a:rPr lang="en-US" dirty="0" err="1"/>
              <a:t>IoT</a:t>
            </a:r>
            <a:endParaRPr lang="en-US" dirty="0"/>
          </a:p>
        </p:txBody>
      </p:sp>
      <p:pic>
        <p:nvPicPr>
          <p:cNvPr id="6" name="Content Placeholder 5">
            <a:extLst>
              <a:ext uri="{FF2B5EF4-FFF2-40B4-BE49-F238E27FC236}">
                <a16:creationId xmlns:a16="http://schemas.microsoft.com/office/drawing/2014/main" id="{BEADCFBD-026F-1B4E-919D-4640DFF93A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87790" y="2226469"/>
            <a:ext cx="5768420" cy="3263504"/>
          </a:xfrm>
        </p:spPr>
      </p:pic>
    </p:spTree>
    <p:extLst>
      <p:ext uri="{BB962C8B-B14F-4D97-AF65-F5344CB8AC3E}">
        <p14:creationId xmlns:p14="http://schemas.microsoft.com/office/powerpoint/2010/main" val="30787815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solidFill>
                  <a:schemeClr val="bg2"/>
                </a:solidFill>
              </a:rPr>
              <a:t>Mobile Broadband Networks</a:t>
            </a:r>
          </a:p>
          <a:p>
            <a:pPr lvl="1"/>
            <a:r>
              <a:rPr lang="en-US" dirty="0">
                <a:solidFill>
                  <a:schemeClr val="bg2"/>
                </a:solidFill>
              </a:rPr>
              <a:t>International Roaming</a:t>
            </a:r>
          </a:p>
          <a:p>
            <a:r>
              <a:rPr lang="en-US" dirty="0">
                <a:solidFill>
                  <a:schemeClr val="bg2"/>
                </a:solidFill>
              </a:rPr>
              <a:t>Massive IoT</a:t>
            </a:r>
          </a:p>
          <a:p>
            <a:pPr lvl="1"/>
            <a:r>
              <a:rPr lang="en-US" dirty="0">
                <a:solidFill>
                  <a:schemeClr val="bg2"/>
                </a:solidFill>
              </a:rPr>
              <a:t>NB-IoT</a:t>
            </a:r>
          </a:p>
          <a:p>
            <a:pPr lvl="1"/>
            <a:r>
              <a:rPr lang="en-US" dirty="0">
                <a:solidFill>
                  <a:schemeClr val="bg2"/>
                </a:solidFill>
              </a:rPr>
              <a:t>LORAWAN</a:t>
            </a:r>
          </a:p>
          <a:p>
            <a:r>
              <a:rPr lang="en-US" dirty="0"/>
              <a:t>Paving the future</a:t>
            </a:r>
          </a:p>
          <a:p>
            <a:pPr lvl="1"/>
            <a:r>
              <a:rPr lang="en-US" dirty="0"/>
              <a:t>5G and Beyond</a:t>
            </a:r>
          </a:p>
        </p:txBody>
      </p:sp>
    </p:spTree>
    <p:extLst>
      <p:ext uri="{BB962C8B-B14F-4D97-AF65-F5344CB8AC3E}">
        <p14:creationId xmlns:p14="http://schemas.microsoft.com/office/powerpoint/2010/main" val="8769261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65808"/>
            <a:ext cx="8229600" cy="857250"/>
          </a:xfrm>
        </p:spPr>
        <p:txBody>
          <a:bodyPr/>
          <a:lstStyle/>
          <a:p>
            <a:r>
              <a:rPr lang="en-AU" b="1" dirty="0">
                <a:solidFill>
                  <a:schemeClr val="tx1"/>
                </a:solidFill>
              </a:rPr>
              <a:t>What is 5G?</a:t>
            </a:r>
          </a:p>
        </p:txBody>
      </p:sp>
      <p:sp>
        <p:nvSpPr>
          <p:cNvPr id="3" name="Content Placeholder 2"/>
          <p:cNvSpPr>
            <a:spLocks noGrp="1"/>
          </p:cNvSpPr>
          <p:nvPr>
            <p:ph idx="1"/>
          </p:nvPr>
        </p:nvSpPr>
        <p:spPr>
          <a:xfrm>
            <a:off x="965308" y="1703983"/>
            <a:ext cx="7856961" cy="862807"/>
          </a:xfrm>
        </p:spPr>
        <p:txBody>
          <a:bodyPr/>
          <a:lstStyle/>
          <a:p>
            <a:pPr marL="0" indent="0">
              <a:buNone/>
            </a:pPr>
            <a:r>
              <a:rPr lang="en-AU" dirty="0"/>
              <a:t>5G is the 5th generation of mobile networks </a:t>
            </a:r>
          </a:p>
        </p:txBody>
      </p:sp>
      <p:pic>
        <p:nvPicPr>
          <p:cNvPr id="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4596" y="2730317"/>
            <a:ext cx="6262170" cy="22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5"/>
          <p:cNvSpPr txBox="1">
            <a:spLocks noChangeArrowheads="1"/>
          </p:cNvSpPr>
          <p:nvPr/>
        </p:nvSpPr>
        <p:spPr bwMode="auto">
          <a:xfrm>
            <a:off x="947400" y="5178597"/>
            <a:ext cx="859631"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fontAlgn="ctr">
              <a:spcBef>
                <a:spcPct val="50000"/>
              </a:spcBef>
              <a:buClr>
                <a:srgbClr val="58585A"/>
              </a:buClr>
              <a:buSzPct val="150000"/>
              <a:buFont typeface="Wingdings" panose="05000000000000000000" pitchFamily="2" charset="2"/>
              <a:buChar char="§"/>
              <a:defRPr sz="2800" b="1">
                <a:solidFill>
                  <a:srgbClr val="58585A"/>
                </a:solidFill>
                <a:latin typeface="Arial" panose="020B0604020202020204" pitchFamily="34" charset="0"/>
                <a:ea typeface="Osaka"/>
                <a:cs typeface="Osaka"/>
              </a:defRPr>
            </a:lvl1pPr>
            <a:lvl2pPr marL="742950" indent="-285750" fontAlgn="ctr">
              <a:spcBef>
                <a:spcPct val="50000"/>
              </a:spcBef>
              <a:buClr>
                <a:srgbClr val="58585A"/>
              </a:buClr>
              <a:buSzPct val="150000"/>
              <a:buFont typeface="Wingdings" panose="05000000000000000000" pitchFamily="2" charset="2"/>
              <a:buChar char="§"/>
              <a:defRPr sz="2400" b="1">
                <a:solidFill>
                  <a:srgbClr val="58585A"/>
                </a:solidFill>
                <a:latin typeface="Arial" panose="020B0604020202020204" pitchFamily="34" charset="0"/>
                <a:ea typeface="Osaka"/>
                <a:cs typeface="Osaka"/>
              </a:defRPr>
            </a:lvl2pPr>
            <a:lvl3pPr marL="1143000" indent="-228600" fontAlgn="ctr">
              <a:spcBef>
                <a:spcPct val="50000"/>
              </a:spcBef>
              <a:buClr>
                <a:srgbClr val="58585A"/>
              </a:buClr>
              <a:buSzPct val="150000"/>
              <a:buFont typeface="Wingdings" panose="05000000000000000000" pitchFamily="2" charset="2"/>
              <a:buChar char="§"/>
              <a:defRPr sz="2000" b="1">
                <a:solidFill>
                  <a:srgbClr val="58585A"/>
                </a:solidFill>
                <a:latin typeface="Arial" panose="020B0604020202020204" pitchFamily="34" charset="0"/>
                <a:ea typeface="Osaka"/>
                <a:cs typeface="Osaka"/>
              </a:defRPr>
            </a:lvl3pPr>
            <a:lvl4pPr marL="1600200" indent="-228600">
              <a:spcBef>
                <a:spcPct val="20000"/>
              </a:spcBef>
              <a:buClr>
                <a:srgbClr val="5A5A5A"/>
              </a:buClr>
              <a:buSzPct val="75000"/>
              <a:buFont typeface="Wingdings" panose="05000000000000000000" pitchFamily="2" charset="2"/>
              <a:buChar char="§"/>
              <a:defRPr sz="1500" b="1">
                <a:solidFill>
                  <a:srgbClr val="58585A"/>
                </a:solidFill>
                <a:latin typeface="Arial" panose="020B0604020202020204" pitchFamily="34" charset="0"/>
                <a:ea typeface="Osaka"/>
                <a:cs typeface="Osaka"/>
              </a:defRPr>
            </a:lvl4pPr>
            <a:lvl5pPr marL="2057400" indent="-228600">
              <a:spcBef>
                <a:spcPct val="20000"/>
              </a:spcBef>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5pPr>
            <a:lvl6pPr marL="25146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6pPr>
            <a:lvl7pPr marL="29718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7pPr>
            <a:lvl8pPr marL="34290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8pPr>
            <a:lvl9pPr marL="38862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9pPr>
          </a:lstStyle>
          <a:p>
            <a:pPr algn="ctr" fontAlgn="base">
              <a:spcBef>
                <a:spcPct val="0"/>
              </a:spcBef>
              <a:buClrTx/>
              <a:buSzTx/>
              <a:buFontTx/>
              <a:buNone/>
            </a:pPr>
            <a:r>
              <a:rPr lang="en-AU" altLang="en-US" sz="1050" dirty="0"/>
              <a:t>Analogue</a:t>
            </a:r>
          </a:p>
        </p:txBody>
      </p:sp>
      <p:sp>
        <p:nvSpPr>
          <p:cNvPr id="8" name="TextBox 10"/>
          <p:cNvSpPr txBox="1">
            <a:spLocks noChangeArrowheads="1"/>
          </p:cNvSpPr>
          <p:nvPr/>
        </p:nvSpPr>
        <p:spPr bwMode="auto">
          <a:xfrm>
            <a:off x="2047136" y="5178597"/>
            <a:ext cx="85963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fontAlgn="ctr">
              <a:spcBef>
                <a:spcPct val="50000"/>
              </a:spcBef>
              <a:buClr>
                <a:srgbClr val="58585A"/>
              </a:buClr>
              <a:buSzPct val="150000"/>
              <a:buFont typeface="Wingdings" panose="05000000000000000000" pitchFamily="2" charset="2"/>
              <a:buChar char="§"/>
              <a:defRPr sz="2800" b="1">
                <a:solidFill>
                  <a:srgbClr val="58585A"/>
                </a:solidFill>
                <a:latin typeface="Arial" panose="020B0604020202020204" pitchFamily="34" charset="0"/>
                <a:ea typeface="Osaka"/>
                <a:cs typeface="Osaka"/>
              </a:defRPr>
            </a:lvl1pPr>
            <a:lvl2pPr marL="742950" indent="-285750" fontAlgn="ctr">
              <a:spcBef>
                <a:spcPct val="50000"/>
              </a:spcBef>
              <a:buClr>
                <a:srgbClr val="58585A"/>
              </a:buClr>
              <a:buSzPct val="150000"/>
              <a:buFont typeface="Wingdings" panose="05000000000000000000" pitchFamily="2" charset="2"/>
              <a:buChar char="§"/>
              <a:defRPr sz="2400" b="1">
                <a:solidFill>
                  <a:srgbClr val="58585A"/>
                </a:solidFill>
                <a:latin typeface="Arial" panose="020B0604020202020204" pitchFamily="34" charset="0"/>
                <a:ea typeface="Osaka"/>
                <a:cs typeface="Osaka"/>
              </a:defRPr>
            </a:lvl2pPr>
            <a:lvl3pPr marL="1143000" indent="-228600" fontAlgn="ctr">
              <a:spcBef>
                <a:spcPct val="50000"/>
              </a:spcBef>
              <a:buClr>
                <a:srgbClr val="58585A"/>
              </a:buClr>
              <a:buSzPct val="150000"/>
              <a:buFont typeface="Wingdings" panose="05000000000000000000" pitchFamily="2" charset="2"/>
              <a:buChar char="§"/>
              <a:defRPr sz="2000" b="1">
                <a:solidFill>
                  <a:srgbClr val="58585A"/>
                </a:solidFill>
                <a:latin typeface="Arial" panose="020B0604020202020204" pitchFamily="34" charset="0"/>
                <a:ea typeface="Osaka"/>
                <a:cs typeface="Osaka"/>
              </a:defRPr>
            </a:lvl3pPr>
            <a:lvl4pPr marL="1600200" indent="-228600">
              <a:spcBef>
                <a:spcPct val="20000"/>
              </a:spcBef>
              <a:buClr>
                <a:srgbClr val="5A5A5A"/>
              </a:buClr>
              <a:buSzPct val="75000"/>
              <a:buFont typeface="Wingdings" panose="05000000000000000000" pitchFamily="2" charset="2"/>
              <a:buChar char="§"/>
              <a:defRPr sz="1500" b="1">
                <a:solidFill>
                  <a:srgbClr val="58585A"/>
                </a:solidFill>
                <a:latin typeface="Arial" panose="020B0604020202020204" pitchFamily="34" charset="0"/>
                <a:ea typeface="Osaka"/>
                <a:cs typeface="Osaka"/>
              </a:defRPr>
            </a:lvl4pPr>
            <a:lvl5pPr marL="2057400" indent="-228600">
              <a:spcBef>
                <a:spcPct val="20000"/>
              </a:spcBef>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5pPr>
            <a:lvl6pPr marL="25146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6pPr>
            <a:lvl7pPr marL="29718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7pPr>
            <a:lvl8pPr marL="34290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8pPr>
            <a:lvl9pPr marL="38862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9pPr>
          </a:lstStyle>
          <a:p>
            <a:pPr algn="ctr" fontAlgn="base">
              <a:spcBef>
                <a:spcPct val="0"/>
              </a:spcBef>
              <a:buClrTx/>
              <a:buSzTx/>
              <a:buFontTx/>
              <a:buNone/>
            </a:pPr>
            <a:r>
              <a:rPr lang="en-AU" altLang="en-US" sz="1050" dirty="0"/>
              <a:t>Digital</a:t>
            </a:r>
          </a:p>
          <a:p>
            <a:pPr algn="ctr" fontAlgn="base">
              <a:spcBef>
                <a:spcPct val="0"/>
              </a:spcBef>
              <a:buClrTx/>
              <a:buSzTx/>
              <a:buFontTx/>
              <a:buNone/>
            </a:pPr>
            <a:r>
              <a:rPr lang="en-AU" altLang="en-US" sz="1050" dirty="0"/>
              <a:t>SMS</a:t>
            </a:r>
          </a:p>
        </p:txBody>
      </p:sp>
      <p:sp>
        <p:nvSpPr>
          <p:cNvPr id="9" name="TextBox 11"/>
          <p:cNvSpPr txBox="1">
            <a:spLocks noChangeArrowheads="1"/>
          </p:cNvSpPr>
          <p:nvPr/>
        </p:nvSpPr>
        <p:spPr bwMode="auto">
          <a:xfrm>
            <a:off x="3037218" y="5195526"/>
            <a:ext cx="11340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fontAlgn="ctr">
              <a:spcBef>
                <a:spcPct val="50000"/>
              </a:spcBef>
              <a:buClr>
                <a:srgbClr val="58585A"/>
              </a:buClr>
              <a:buSzPct val="150000"/>
              <a:buFont typeface="Wingdings" panose="05000000000000000000" pitchFamily="2" charset="2"/>
              <a:buChar char="§"/>
              <a:defRPr sz="2800" b="1">
                <a:solidFill>
                  <a:srgbClr val="58585A"/>
                </a:solidFill>
                <a:latin typeface="Arial" panose="020B0604020202020204" pitchFamily="34" charset="0"/>
                <a:ea typeface="Osaka"/>
                <a:cs typeface="Osaka"/>
              </a:defRPr>
            </a:lvl1pPr>
            <a:lvl2pPr marL="742950" indent="-285750" fontAlgn="ctr">
              <a:spcBef>
                <a:spcPct val="50000"/>
              </a:spcBef>
              <a:buClr>
                <a:srgbClr val="58585A"/>
              </a:buClr>
              <a:buSzPct val="150000"/>
              <a:buFont typeface="Wingdings" panose="05000000000000000000" pitchFamily="2" charset="2"/>
              <a:buChar char="§"/>
              <a:defRPr sz="2400" b="1">
                <a:solidFill>
                  <a:srgbClr val="58585A"/>
                </a:solidFill>
                <a:latin typeface="Arial" panose="020B0604020202020204" pitchFamily="34" charset="0"/>
                <a:ea typeface="Osaka"/>
                <a:cs typeface="Osaka"/>
              </a:defRPr>
            </a:lvl2pPr>
            <a:lvl3pPr marL="1143000" indent="-228600" fontAlgn="ctr">
              <a:spcBef>
                <a:spcPct val="50000"/>
              </a:spcBef>
              <a:buClr>
                <a:srgbClr val="58585A"/>
              </a:buClr>
              <a:buSzPct val="150000"/>
              <a:buFont typeface="Wingdings" panose="05000000000000000000" pitchFamily="2" charset="2"/>
              <a:buChar char="§"/>
              <a:defRPr sz="2000" b="1">
                <a:solidFill>
                  <a:srgbClr val="58585A"/>
                </a:solidFill>
                <a:latin typeface="Arial" panose="020B0604020202020204" pitchFamily="34" charset="0"/>
                <a:ea typeface="Osaka"/>
                <a:cs typeface="Osaka"/>
              </a:defRPr>
            </a:lvl3pPr>
            <a:lvl4pPr marL="1600200" indent="-228600">
              <a:spcBef>
                <a:spcPct val="20000"/>
              </a:spcBef>
              <a:buClr>
                <a:srgbClr val="5A5A5A"/>
              </a:buClr>
              <a:buSzPct val="75000"/>
              <a:buFont typeface="Wingdings" panose="05000000000000000000" pitchFamily="2" charset="2"/>
              <a:buChar char="§"/>
              <a:defRPr sz="1500" b="1">
                <a:solidFill>
                  <a:srgbClr val="58585A"/>
                </a:solidFill>
                <a:latin typeface="Arial" panose="020B0604020202020204" pitchFamily="34" charset="0"/>
                <a:ea typeface="Osaka"/>
                <a:cs typeface="Osaka"/>
              </a:defRPr>
            </a:lvl4pPr>
            <a:lvl5pPr marL="2057400" indent="-228600">
              <a:spcBef>
                <a:spcPct val="20000"/>
              </a:spcBef>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5pPr>
            <a:lvl6pPr marL="25146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6pPr>
            <a:lvl7pPr marL="29718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7pPr>
            <a:lvl8pPr marL="34290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8pPr>
            <a:lvl9pPr marL="38862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9pPr>
          </a:lstStyle>
          <a:p>
            <a:pPr algn="ctr" fontAlgn="base">
              <a:spcBef>
                <a:spcPct val="0"/>
              </a:spcBef>
              <a:buClrTx/>
              <a:buSzTx/>
              <a:buFontTx/>
              <a:buNone/>
            </a:pPr>
            <a:r>
              <a:rPr lang="en-AU" altLang="en-US" sz="1050" dirty="0"/>
              <a:t>Multimedia</a:t>
            </a:r>
          </a:p>
          <a:p>
            <a:pPr algn="ctr" fontAlgn="base">
              <a:spcBef>
                <a:spcPct val="0"/>
              </a:spcBef>
              <a:buClrTx/>
              <a:buSzTx/>
              <a:buFontTx/>
              <a:buNone/>
            </a:pPr>
            <a:r>
              <a:rPr lang="en-AU" altLang="en-US" sz="1050" dirty="0"/>
              <a:t>Video Calling</a:t>
            </a:r>
          </a:p>
          <a:p>
            <a:pPr algn="ctr" fontAlgn="base">
              <a:spcBef>
                <a:spcPct val="0"/>
              </a:spcBef>
              <a:buClrTx/>
              <a:buSzTx/>
              <a:buFontTx/>
              <a:buNone/>
            </a:pPr>
            <a:r>
              <a:rPr lang="en-AU" altLang="en-US" sz="1050" dirty="0"/>
              <a:t>Mobile internet</a:t>
            </a:r>
          </a:p>
        </p:txBody>
      </p:sp>
      <p:sp>
        <p:nvSpPr>
          <p:cNvPr id="10" name="TextBox 12"/>
          <p:cNvSpPr txBox="1">
            <a:spLocks noChangeArrowheads="1"/>
          </p:cNvSpPr>
          <p:nvPr/>
        </p:nvSpPr>
        <p:spPr bwMode="auto">
          <a:xfrm>
            <a:off x="4410549" y="5177897"/>
            <a:ext cx="134421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fontAlgn="ctr">
              <a:spcBef>
                <a:spcPct val="50000"/>
              </a:spcBef>
              <a:buClr>
                <a:srgbClr val="58585A"/>
              </a:buClr>
              <a:buSzPct val="150000"/>
              <a:buFont typeface="Wingdings" panose="05000000000000000000" pitchFamily="2" charset="2"/>
              <a:buChar char="§"/>
              <a:defRPr sz="2800" b="1">
                <a:solidFill>
                  <a:srgbClr val="58585A"/>
                </a:solidFill>
                <a:latin typeface="Arial" panose="020B0604020202020204" pitchFamily="34" charset="0"/>
                <a:ea typeface="Osaka"/>
                <a:cs typeface="Osaka"/>
              </a:defRPr>
            </a:lvl1pPr>
            <a:lvl2pPr marL="742950" indent="-285750" fontAlgn="ctr">
              <a:spcBef>
                <a:spcPct val="50000"/>
              </a:spcBef>
              <a:buClr>
                <a:srgbClr val="58585A"/>
              </a:buClr>
              <a:buSzPct val="150000"/>
              <a:buFont typeface="Wingdings" panose="05000000000000000000" pitchFamily="2" charset="2"/>
              <a:buChar char="§"/>
              <a:defRPr sz="2400" b="1">
                <a:solidFill>
                  <a:srgbClr val="58585A"/>
                </a:solidFill>
                <a:latin typeface="Arial" panose="020B0604020202020204" pitchFamily="34" charset="0"/>
                <a:ea typeface="Osaka"/>
                <a:cs typeface="Osaka"/>
              </a:defRPr>
            </a:lvl2pPr>
            <a:lvl3pPr marL="1143000" indent="-228600" fontAlgn="ctr">
              <a:spcBef>
                <a:spcPct val="50000"/>
              </a:spcBef>
              <a:buClr>
                <a:srgbClr val="58585A"/>
              </a:buClr>
              <a:buSzPct val="150000"/>
              <a:buFont typeface="Wingdings" panose="05000000000000000000" pitchFamily="2" charset="2"/>
              <a:buChar char="§"/>
              <a:defRPr sz="2000" b="1">
                <a:solidFill>
                  <a:srgbClr val="58585A"/>
                </a:solidFill>
                <a:latin typeface="Arial" panose="020B0604020202020204" pitchFamily="34" charset="0"/>
                <a:ea typeface="Osaka"/>
                <a:cs typeface="Osaka"/>
              </a:defRPr>
            </a:lvl3pPr>
            <a:lvl4pPr marL="1600200" indent="-228600">
              <a:spcBef>
                <a:spcPct val="20000"/>
              </a:spcBef>
              <a:buClr>
                <a:srgbClr val="5A5A5A"/>
              </a:buClr>
              <a:buSzPct val="75000"/>
              <a:buFont typeface="Wingdings" panose="05000000000000000000" pitchFamily="2" charset="2"/>
              <a:buChar char="§"/>
              <a:defRPr sz="1500" b="1">
                <a:solidFill>
                  <a:srgbClr val="58585A"/>
                </a:solidFill>
                <a:latin typeface="Arial" panose="020B0604020202020204" pitchFamily="34" charset="0"/>
                <a:ea typeface="Osaka"/>
                <a:cs typeface="Osaka"/>
              </a:defRPr>
            </a:lvl4pPr>
            <a:lvl5pPr marL="2057400" indent="-228600">
              <a:spcBef>
                <a:spcPct val="20000"/>
              </a:spcBef>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5pPr>
            <a:lvl6pPr marL="25146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6pPr>
            <a:lvl7pPr marL="29718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7pPr>
            <a:lvl8pPr marL="34290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8pPr>
            <a:lvl9pPr marL="38862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9pPr>
          </a:lstStyle>
          <a:p>
            <a:pPr algn="ctr" fontAlgn="base">
              <a:spcBef>
                <a:spcPct val="0"/>
              </a:spcBef>
              <a:buClrTx/>
              <a:buSzTx/>
              <a:buFontTx/>
              <a:buNone/>
            </a:pPr>
            <a:r>
              <a:rPr lang="en-AU" altLang="en-US" sz="1050" dirty="0"/>
              <a:t>Mobile Broadband</a:t>
            </a:r>
          </a:p>
          <a:p>
            <a:pPr algn="ctr" fontAlgn="base">
              <a:spcBef>
                <a:spcPct val="0"/>
              </a:spcBef>
              <a:buClrTx/>
              <a:buSzTx/>
              <a:buFontTx/>
              <a:buNone/>
            </a:pPr>
            <a:r>
              <a:rPr lang="en-AU" altLang="en-US" sz="1050" dirty="0"/>
              <a:t>Enhanced Video</a:t>
            </a:r>
          </a:p>
        </p:txBody>
      </p:sp>
      <p:sp>
        <p:nvSpPr>
          <p:cNvPr id="11" name="TextBox 13"/>
          <p:cNvSpPr txBox="1">
            <a:spLocks noChangeArrowheads="1"/>
          </p:cNvSpPr>
          <p:nvPr/>
        </p:nvSpPr>
        <p:spPr bwMode="auto">
          <a:xfrm>
            <a:off x="5773003" y="5195526"/>
            <a:ext cx="2827437" cy="122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fontAlgn="ctr">
              <a:spcBef>
                <a:spcPct val="50000"/>
              </a:spcBef>
              <a:buClr>
                <a:srgbClr val="58585A"/>
              </a:buClr>
              <a:buSzPct val="150000"/>
              <a:buFont typeface="Wingdings" panose="05000000000000000000" pitchFamily="2" charset="2"/>
              <a:buChar char="§"/>
              <a:defRPr sz="2800" b="1">
                <a:solidFill>
                  <a:srgbClr val="58585A"/>
                </a:solidFill>
                <a:latin typeface="Arial" panose="020B0604020202020204" pitchFamily="34" charset="0"/>
                <a:ea typeface="Osaka"/>
                <a:cs typeface="Osaka"/>
              </a:defRPr>
            </a:lvl1pPr>
            <a:lvl2pPr marL="742950" indent="-285750" fontAlgn="ctr">
              <a:spcBef>
                <a:spcPct val="50000"/>
              </a:spcBef>
              <a:buClr>
                <a:srgbClr val="58585A"/>
              </a:buClr>
              <a:buSzPct val="150000"/>
              <a:buFont typeface="Wingdings" panose="05000000000000000000" pitchFamily="2" charset="2"/>
              <a:buChar char="§"/>
              <a:defRPr sz="2400" b="1">
                <a:solidFill>
                  <a:srgbClr val="58585A"/>
                </a:solidFill>
                <a:latin typeface="Arial" panose="020B0604020202020204" pitchFamily="34" charset="0"/>
                <a:ea typeface="Osaka"/>
                <a:cs typeface="Osaka"/>
              </a:defRPr>
            </a:lvl2pPr>
            <a:lvl3pPr marL="1143000" indent="-228600" fontAlgn="ctr">
              <a:spcBef>
                <a:spcPct val="50000"/>
              </a:spcBef>
              <a:buClr>
                <a:srgbClr val="58585A"/>
              </a:buClr>
              <a:buSzPct val="150000"/>
              <a:buFont typeface="Wingdings" panose="05000000000000000000" pitchFamily="2" charset="2"/>
              <a:buChar char="§"/>
              <a:defRPr sz="2000" b="1">
                <a:solidFill>
                  <a:srgbClr val="58585A"/>
                </a:solidFill>
                <a:latin typeface="Arial" panose="020B0604020202020204" pitchFamily="34" charset="0"/>
                <a:ea typeface="Osaka"/>
                <a:cs typeface="Osaka"/>
              </a:defRPr>
            </a:lvl3pPr>
            <a:lvl4pPr marL="1600200" indent="-228600">
              <a:spcBef>
                <a:spcPct val="20000"/>
              </a:spcBef>
              <a:buClr>
                <a:srgbClr val="5A5A5A"/>
              </a:buClr>
              <a:buSzPct val="75000"/>
              <a:buFont typeface="Wingdings" panose="05000000000000000000" pitchFamily="2" charset="2"/>
              <a:buChar char="§"/>
              <a:defRPr sz="1500" b="1">
                <a:solidFill>
                  <a:srgbClr val="58585A"/>
                </a:solidFill>
                <a:latin typeface="Arial" panose="020B0604020202020204" pitchFamily="34" charset="0"/>
                <a:ea typeface="Osaka"/>
                <a:cs typeface="Osaka"/>
              </a:defRPr>
            </a:lvl4pPr>
            <a:lvl5pPr marL="2057400" indent="-228600">
              <a:spcBef>
                <a:spcPct val="20000"/>
              </a:spcBef>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5pPr>
            <a:lvl6pPr marL="25146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6pPr>
            <a:lvl7pPr marL="29718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7pPr>
            <a:lvl8pPr marL="34290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8pPr>
            <a:lvl9pPr marL="3886200" indent="-228600" eaLnBrk="0" fontAlgn="base" hangingPunct="0">
              <a:spcBef>
                <a:spcPct val="20000"/>
              </a:spcBef>
              <a:spcAft>
                <a:spcPct val="0"/>
              </a:spcAft>
              <a:buClr>
                <a:srgbClr val="5A5A5A"/>
              </a:buClr>
              <a:buSzPct val="50000"/>
              <a:buFont typeface="Wingdings" panose="05000000000000000000" pitchFamily="2" charset="2"/>
              <a:buChar char="§"/>
              <a:defRPr sz="1300" b="1">
                <a:solidFill>
                  <a:srgbClr val="58585A"/>
                </a:solidFill>
                <a:latin typeface="Arial" panose="020B0604020202020204" pitchFamily="34" charset="0"/>
                <a:ea typeface="Osaka"/>
                <a:cs typeface="Osaka"/>
              </a:defRPr>
            </a:lvl9pPr>
          </a:lstStyle>
          <a:p>
            <a:pPr algn="ctr" fontAlgn="base">
              <a:spcBef>
                <a:spcPct val="0"/>
              </a:spcBef>
              <a:buClrTx/>
              <a:buSzTx/>
              <a:buNone/>
            </a:pPr>
            <a:r>
              <a:rPr lang="en-AU" altLang="en-US" sz="1050" dirty="0"/>
              <a:t>Mobile Connected World</a:t>
            </a:r>
          </a:p>
          <a:p>
            <a:pPr algn="ctr" fontAlgn="base">
              <a:spcBef>
                <a:spcPct val="0"/>
              </a:spcBef>
              <a:buClrTx/>
              <a:buSzTx/>
              <a:buNone/>
            </a:pPr>
            <a:r>
              <a:rPr lang="en-AU" altLang="en-US" sz="1050" dirty="0"/>
              <a:t>Enhanced Mobile Broadband</a:t>
            </a:r>
            <a:br>
              <a:rPr lang="en-AU" altLang="en-US" sz="1050" dirty="0"/>
            </a:br>
            <a:endParaRPr lang="en-AU" altLang="en-US" sz="1050" dirty="0"/>
          </a:p>
          <a:p>
            <a:pPr algn="ctr" fontAlgn="base">
              <a:spcBef>
                <a:spcPct val="0"/>
              </a:spcBef>
              <a:buClrTx/>
              <a:buSzTx/>
              <a:buNone/>
            </a:pPr>
            <a:r>
              <a:rPr lang="en-AU" altLang="en-US" sz="1050" dirty="0"/>
              <a:t>Low latency applications</a:t>
            </a:r>
          </a:p>
          <a:p>
            <a:pPr algn="ctr" fontAlgn="base">
              <a:spcBef>
                <a:spcPct val="0"/>
              </a:spcBef>
              <a:buClrTx/>
              <a:buSzTx/>
              <a:buFontTx/>
              <a:buNone/>
            </a:pPr>
            <a:r>
              <a:rPr lang="en-AU" altLang="en-US" sz="1050" dirty="0"/>
              <a:t>Internet of Things</a:t>
            </a:r>
          </a:p>
          <a:p>
            <a:pPr algn="ctr" fontAlgn="base">
              <a:spcBef>
                <a:spcPct val="0"/>
              </a:spcBef>
              <a:buClrTx/>
              <a:buSzTx/>
              <a:buFontTx/>
              <a:buNone/>
            </a:pPr>
            <a:r>
              <a:rPr lang="en-AU" altLang="en-US" sz="1050" dirty="0"/>
              <a:t>Augmented and Virtual Reality (AR &amp; VR)</a:t>
            </a:r>
          </a:p>
          <a:p>
            <a:pPr algn="ctr" fontAlgn="base">
              <a:spcBef>
                <a:spcPct val="0"/>
              </a:spcBef>
              <a:buClrTx/>
              <a:buSzTx/>
              <a:buFontTx/>
              <a:buNone/>
            </a:pPr>
            <a:endParaRPr lang="en-AU" altLang="en-US" sz="1050" dirty="0"/>
          </a:p>
        </p:txBody>
      </p:sp>
      <p:sp>
        <p:nvSpPr>
          <p:cNvPr id="14" name="Left-Right Arrow 13"/>
          <p:cNvSpPr/>
          <p:nvPr/>
        </p:nvSpPr>
        <p:spPr>
          <a:xfrm>
            <a:off x="375047" y="4967502"/>
            <a:ext cx="5397956" cy="211096"/>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1500" dirty="0"/>
          </a:p>
        </p:txBody>
      </p:sp>
      <p:sp>
        <p:nvSpPr>
          <p:cNvPr id="15" name="Left-Right Arrow 14"/>
          <p:cNvSpPr/>
          <p:nvPr/>
        </p:nvSpPr>
        <p:spPr>
          <a:xfrm>
            <a:off x="6012308" y="4962812"/>
            <a:ext cx="2226291" cy="211096"/>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1500" dirty="0"/>
          </a:p>
        </p:txBody>
      </p:sp>
    </p:spTree>
    <p:extLst>
      <p:ext uri="{BB962C8B-B14F-4D97-AF65-F5344CB8AC3E}">
        <p14:creationId xmlns:p14="http://schemas.microsoft.com/office/powerpoint/2010/main" val="31328113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7A581-5E49-0443-858A-E3011A563194}"/>
              </a:ext>
            </a:extLst>
          </p:cNvPr>
          <p:cNvSpPr>
            <a:spLocks noGrp="1"/>
          </p:cNvSpPr>
          <p:nvPr>
            <p:ph type="title"/>
          </p:nvPr>
        </p:nvSpPr>
        <p:spPr>
          <a:xfrm>
            <a:off x="472278" y="878695"/>
            <a:ext cx="8219256" cy="1143000"/>
          </a:xfrm>
        </p:spPr>
        <p:txBody>
          <a:bodyPr/>
          <a:lstStyle/>
          <a:p>
            <a:r>
              <a:rPr lang="en-GB" dirty="0">
                <a:solidFill>
                  <a:srgbClr val="000000"/>
                </a:solidFill>
                <a:latin typeface="Times New Roman" panose="02020603050405020304" pitchFamily="18" charset="0"/>
                <a:ea typeface="Times New Roman" panose="02020603050405020304" pitchFamily="18" charset="0"/>
              </a:rPr>
              <a:t>Different requirements for 5G applications and services</a:t>
            </a:r>
            <a:br>
              <a:rPr lang="nb-NO" dirty="0">
                <a:solidFill>
                  <a:srgbClr val="000000"/>
                </a:solidFill>
                <a:latin typeface="Times New Roman" panose="02020603050405020304" pitchFamily="18" charset="0"/>
                <a:ea typeface="Times New Roman" panose="02020603050405020304" pitchFamily="18" charset="0"/>
              </a:rPr>
            </a:br>
            <a:endParaRPr lang="nb-NO" dirty="0"/>
          </a:p>
        </p:txBody>
      </p:sp>
      <p:grpSp>
        <p:nvGrpSpPr>
          <p:cNvPr id="4" name="Group 3">
            <a:extLst>
              <a:ext uri="{FF2B5EF4-FFF2-40B4-BE49-F238E27FC236}">
                <a16:creationId xmlns:a16="http://schemas.microsoft.com/office/drawing/2014/main" id="{DAACEE7D-39D6-F743-844C-F104D81CE09C}"/>
              </a:ext>
            </a:extLst>
          </p:cNvPr>
          <p:cNvGrpSpPr>
            <a:grpSpLocks noChangeAspect="1"/>
          </p:cNvGrpSpPr>
          <p:nvPr/>
        </p:nvGrpSpPr>
        <p:grpSpPr>
          <a:xfrm>
            <a:off x="493782" y="2132856"/>
            <a:ext cx="7314227" cy="3986531"/>
            <a:chOff x="0" y="-1"/>
            <a:chExt cx="3834774" cy="2090097"/>
          </a:xfrm>
        </p:grpSpPr>
        <p:sp>
          <p:nvSpPr>
            <p:cNvPr id="5" name="Text Box 39">
              <a:extLst>
                <a:ext uri="{FF2B5EF4-FFF2-40B4-BE49-F238E27FC236}">
                  <a16:creationId xmlns:a16="http://schemas.microsoft.com/office/drawing/2014/main" id="{7D6B1F37-826A-424A-9C26-61AB0AA5F9EC}"/>
                </a:ext>
              </a:extLst>
            </p:cNvPr>
            <p:cNvSpPr txBox="1"/>
            <p:nvPr/>
          </p:nvSpPr>
          <p:spPr>
            <a:xfrm>
              <a:off x="0" y="1955800"/>
              <a:ext cx="3750310" cy="72614"/>
            </a:xfrm>
            <a:prstGeom prst="rect">
              <a:avLst/>
            </a:prstGeom>
            <a:solidFill>
              <a:prstClr val="white"/>
            </a:solidFill>
            <a:ln>
              <a:noFill/>
            </a:ln>
            <a:effectLst/>
          </p:spPr>
          <p:txBody>
            <a:bodyPr rot="0" spcFirstLastPara="0" vert="horz" wrap="square" lIns="0" tIns="0" rIns="0" bIns="0" numCol="1" spcCol="0" rtlCol="0" fromWordArt="0" anchor="t" anchorCtr="0" forceAA="0" compatLnSpc="1">
              <a:prstTxWarp prst="textNoShape">
                <a:avLst/>
              </a:prstTxWarp>
              <a:spAutoFit/>
            </a:bodyPr>
            <a:lstStyle/>
            <a:p>
              <a:pPr algn="ctr">
                <a:spcBef>
                  <a:spcPts val="600"/>
                </a:spcBef>
                <a:spcAft>
                  <a:spcPts val="300"/>
                </a:spcAft>
              </a:pPr>
              <a:endParaRPr lang="nb-NO" sz="900" b="1" dirty="0">
                <a:solidFill>
                  <a:srgbClr val="000000"/>
                </a:solidFill>
                <a:effectLst/>
                <a:latin typeface="Times New Roman" panose="02020603050405020304" pitchFamily="18" charset="0"/>
                <a:ea typeface="Times New Roman" panose="02020603050405020304" pitchFamily="18" charset="0"/>
              </a:endParaRPr>
            </a:p>
          </p:txBody>
        </p:sp>
        <p:pic>
          <p:nvPicPr>
            <p:cNvPr id="6" name="Picture 5">
              <a:extLst>
                <a:ext uri="{FF2B5EF4-FFF2-40B4-BE49-F238E27FC236}">
                  <a16:creationId xmlns:a16="http://schemas.microsoft.com/office/drawing/2014/main" id="{E27303AC-F693-504E-A73E-925C514BAB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000" y="-1"/>
              <a:ext cx="3707774" cy="2090097"/>
            </a:xfrm>
            <a:prstGeom prst="rect">
              <a:avLst/>
            </a:prstGeom>
          </p:spPr>
        </p:pic>
      </p:grpSp>
    </p:spTree>
    <p:extLst>
      <p:ext uri="{BB962C8B-B14F-4D97-AF65-F5344CB8AC3E}">
        <p14:creationId xmlns:p14="http://schemas.microsoft.com/office/powerpoint/2010/main" val="3787748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272" y="2276872"/>
            <a:ext cx="7079842" cy="3692584"/>
          </a:xfrm>
          <a:prstGeom prst="rect">
            <a:avLst/>
          </a:prstGeom>
        </p:spPr>
      </p:pic>
      <p:sp>
        <p:nvSpPr>
          <p:cNvPr id="3" name="Freeform 3"/>
          <p:cNvSpPr>
            <a:spLocks noChangeAspect="1" noEditPoints="1"/>
          </p:cNvSpPr>
          <p:nvPr/>
        </p:nvSpPr>
        <p:spPr bwMode="auto">
          <a:xfrm>
            <a:off x="7935728" y="2038883"/>
            <a:ext cx="791350" cy="475979"/>
          </a:xfrm>
          <a:custGeom>
            <a:avLst/>
            <a:gdLst>
              <a:gd name="T0" fmla="*/ 2147483646 w 462"/>
              <a:gd name="T1" fmla="*/ 2147483646 h 293"/>
              <a:gd name="T2" fmla="*/ 2147483646 w 462"/>
              <a:gd name="T3" fmla="*/ 2147483646 h 293"/>
              <a:gd name="T4" fmla="*/ 2147483646 w 462"/>
              <a:gd name="T5" fmla="*/ 2147483646 h 293"/>
              <a:gd name="T6" fmla="*/ 2147483646 w 462"/>
              <a:gd name="T7" fmla="*/ 2147483646 h 293"/>
              <a:gd name="T8" fmla="*/ 2147483646 w 462"/>
              <a:gd name="T9" fmla="*/ 2147483646 h 293"/>
              <a:gd name="T10" fmla="*/ 2147483646 w 462"/>
              <a:gd name="T11" fmla="*/ 2147483646 h 293"/>
              <a:gd name="T12" fmla="*/ 2147483646 w 462"/>
              <a:gd name="T13" fmla="*/ 2147483646 h 293"/>
              <a:gd name="T14" fmla="*/ 2147483646 w 462"/>
              <a:gd name="T15" fmla="*/ 2147483646 h 293"/>
              <a:gd name="T16" fmla="*/ 2147483646 w 462"/>
              <a:gd name="T17" fmla="*/ 2147483646 h 293"/>
              <a:gd name="T18" fmla="*/ 2147483646 w 462"/>
              <a:gd name="T19" fmla="*/ 2147483646 h 293"/>
              <a:gd name="T20" fmla="*/ 2147483646 w 462"/>
              <a:gd name="T21" fmla="*/ 2147483646 h 293"/>
              <a:gd name="T22" fmla="*/ 2147483646 w 462"/>
              <a:gd name="T23" fmla="*/ 2147483646 h 293"/>
              <a:gd name="T24" fmla="*/ 2147483646 w 462"/>
              <a:gd name="T25" fmla="*/ 2147483646 h 293"/>
              <a:gd name="T26" fmla="*/ 2147483646 w 462"/>
              <a:gd name="T27" fmla="*/ 2147483646 h 293"/>
              <a:gd name="T28" fmla="*/ 2147483646 w 462"/>
              <a:gd name="T29" fmla="*/ 2147483646 h 293"/>
              <a:gd name="T30" fmla="*/ 2147483646 w 462"/>
              <a:gd name="T31" fmla="*/ 2147483646 h 293"/>
              <a:gd name="T32" fmla="*/ 2147483646 w 462"/>
              <a:gd name="T33" fmla="*/ 2147483646 h 293"/>
              <a:gd name="T34" fmla="*/ 2147483646 w 462"/>
              <a:gd name="T35" fmla="*/ 2147483646 h 293"/>
              <a:gd name="T36" fmla="*/ 2147483646 w 462"/>
              <a:gd name="T37" fmla="*/ 2147483646 h 293"/>
              <a:gd name="T38" fmla="*/ 2147483646 w 462"/>
              <a:gd name="T39" fmla="*/ 2147483646 h 293"/>
              <a:gd name="T40" fmla="*/ 2147483646 w 462"/>
              <a:gd name="T41" fmla="*/ 2147483646 h 293"/>
              <a:gd name="T42" fmla="*/ 2147483646 w 462"/>
              <a:gd name="T43" fmla="*/ 2147483646 h 293"/>
              <a:gd name="T44" fmla="*/ 2147483646 w 462"/>
              <a:gd name="T45" fmla="*/ 2147483646 h 293"/>
              <a:gd name="T46" fmla="*/ 2147483646 w 462"/>
              <a:gd name="T47" fmla="*/ 2147483646 h 293"/>
              <a:gd name="T48" fmla="*/ 2147483646 w 462"/>
              <a:gd name="T49" fmla="*/ 2147483646 h 293"/>
              <a:gd name="T50" fmla="*/ 2147483646 w 462"/>
              <a:gd name="T51" fmla="*/ 2147483646 h 293"/>
              <a:gd name="T52" fmla="*/ 2147483646 w 462"/>
              <a:gd name="T53" fmla="*/ 2147483646 h 293"/>
              <a:gd name="T54" fmla="*/ 2147483646 w 462"/>
              <a:gd name="T55" fmla="*/ 2147483646 h 293"/>
              <a:gd name="T56" fmla="*/ 2147483646 w 462"/>
              <a:gd name="T57" fmla="*/ 2147483646 h 293"/>
              <a:gd name="T58" fmla="*/ 2147483646 w 462"/>
              <a:gd name="T59" fmla="*/ 2147483646 h 293"/>
              <a:gd name="T60" fmla="*/ 2147483646 w 462"/>
              <a:gd name="T61" fmla="*/ 2147483646 h 293"/>
              <a:gd name="T62" fmla="*/ 2147483646 w 462"/>
              <a:gd name="T63" fmla="*/ 2147483646 h 293"/>
              <a:gd name="T64" fmla="*/ 2147483646 w 462"/>
              <a:gd name="T65" fmla="*/ 2147483646 h 293"/>
              <a:gd name="T66" fmla="*/ 2147483646 w 462"/>
              <a:gd name="T67" fmla="*/ 2147483646 h 293"/>
              <a:gd name="T68" fmla="*/ 2147483646 w 462"/>
              <a:gd name="T69" fmla="*/ 2147483646 h 293"/>
              <a:gd name="T70" fmla="*/ 2147483646 w 462"/>
              <a:gd name="T71" fmla="*/ 2147483646 h 293"/>
              <a:gd name="T72" fmla="*/ 2147483646 w 462"/>
              <a:gd name="T73" fmla="*/ 2147483646 h 293"/>
              <a:gd name="T74" fmla="*/ 2147483646 w 462"/>
              <a:gd name="T75" fmla="*/ 2147483646 h 293"/>
              <a:gd name="T76" fmla="*/ 2147483646 w 462"/>
              <a:gd name="T77" fmla="*/ 2147483646 h 293"/>
              <a:gd name="T78" fmla="*/ 2147483646 w 462"/>
              <a:gd name="T79" fmla="*/ 2147483646 h 293"/>
              <a:gd name="T80" fmla="*/ 2147483646 w 462"/>
              <a:gd name="T81" fmla="*/ 2147483646 h 293"/>
              <a:gd name="T82" fmla="*/ 2147483646 w 462"/>
              <a:gd name="T83" fmla="*/ 2147483646 h 293"/>
              <a:gd name="T84" fmla="*/ 2147483646 w 462"/>
              <a:gd name="T85" fmla="*/ 2147483646 h 293"/>
              <a:gd name="T86" fmla="*/ 2147483646 w 462"/>
              <a:gd name="T87" fmla="*/ 2147483646 h 293"/>
              <a:gd name="T88" fmla="*/ 2147483646 w 462"/>
              <a:gd name="T89" fmla="*/ 2147483646 h 293"/>
              <a:gd name="T90" fmla="*/ 2147483646 w 462"/>
              <a:gd name="T91" fmla="*/ 2147483646 h 293"/>
              <a:gd name="T92" fmla="*/ 2147483646 w 462"/>
              <a:gd name="T93" fmla="*/ 2147483646 h 293"/>
              <a:gd name="T94" fmla="*/ 2147483646 w 462"/>
              <a:gd name="T95" fmla="*/ 2147483646 h 293"/>
              <a:gd name="T96" fmla="*/ 2147483646 w 462"/>
              <a:gd name="T97" fmla="*/ 2147483646 h 293"/>
              <a:gd name="T98" fmla="*/ 2147483646 w 462"/>
              <a:gd name="T99" fmla="*/ 2147483646 h 29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62" h="293">
                <a:moveTo>
                  <a:pt x="348" y="111"/>
                </a:moveTo>
                <a:cubicBezTo>
                  <a:pt x="348" y="96"/>
                  <a:pt x="337" y="85"/>
                  <a:pt x="322" y="85"/>
                </a:cubicBezTo>
                <a:cubicBezTo>
                  <a:pt x="313" y="85"/>
                  <a:pt x="304" y="90"/>
                  <a:pt x="300" y="98"/>
                </a:cubicBezTo>
                <a:cubicBezTo>
                  <a:pt x="238" y="86"/>
                  <a:pt x="238" y="86"/>
                  <a:pt x="238" y="86"/>
                </a:cubicBezTo>
                <a:cubicBezTo>
                  <a:pt x="236" y="73"/>
                  <a:pt x="226" y="63"/>
                  <a:pt x="212" y="63"/>
                </a:cubicBezTo>
                <a:cubicBezTo>
                  <a:pt x="198" y="63"/>
                  <a:pt x="186" y="74"/>
                  <a:pt x="186" y="89"/>
                </a:cubicBezTo>
                <a:cubicBezTo>
                  <a:pt x="186" y="90"/>
                  <a:pt x="187" y="91"/>
                  <a:pt x="187" y="92"/>
                </a:cubicBezTo>
                <a:cubicBezTo>
                  <a:pt x="160" y="105"/>
                  <a:pt x="160" y="105"/>
                  <a:pt x="160" y="105"/>
                </a:cubicBezTo>
                <a:cubicBezTo>
                  <a:pt x="155" y="100"/>
                  <a:pt x="148" y="97"/>
                  <a:pt x="141" y="97"/>
                </a:cubicBezTo>
                <a:cubicBezTo>
                  <a:pt x="127" y="97"/>
                  <a:pt x="115" y="108"/>
                  <a:pt x="115" y="122"/>
                </a:cubicBezTo>
                <a:cubicBezTo>
                  <a:pt x="115" y="134"/>
                  <a:pt x="123" y="144"/>
                  <a:pt x="133" y="147"/>
                </a:cubicBezTo>
                <a:cubicBezTo>
                  <a:pt x="133" y="193"/>
                  <a:pt x="133" y="193"/>
                  <a:pt x="133" y="193"/>
                </a:cubicBezTo>
                <a:cubicBezTo>
                  <a:pt x="123" y="196"/>
                  <a:pt x="115" y="206"/>
                  <a:pt x="115" y="217"/>
                </a:cubicBezTo>
                <a:cubicBezTo>
                  <a:pt x="115" y="232"/>
                  <a:pt x="127" y="243"/>
                  <a:pt x="141" y="243"/>
                </a:cubicBezTo>
                <a:cubicBezTo>
                  <a:pt x="151" y="243"/>
                  <a:pt x="159" y="238"/>
                  <a:pt x="163" y="230"/>
                </a:cubicBezTo>
                <a:cubicBezTo>
                  <a:pt x="225" y="242"/>
                  <a:pt x="225" y="242"/>
                  <a:pt x="225" y="242"/>
                </a:cubicBezTo>
                <a:cubicBezTo>
                  <a:pt x="227" y="255"/>
                  <a:pt x="238" y="265"/>
                  <a:pt x="251" y="265"/>
                </a:cubicBezTo>
                <a:cubicBezTo>
                  <a:pt x="265" y="265"/>
                  <a:pt x="277" y="253"/>
                  <a:pt x="277" y="239"/>
                </a:cubicBezTo>
                <a:cubicBezTo>
                  <a:pt x="277" y="238"/>
                  <a:pt x="277" y="237"/>
                  <a:pt x="277" y="236"/>
                </a:cubicBezTo>
                <a:cubicBezTo>
                  <a:pt x="304" y="224"/>
                  <a:pt x="304" y="224"/>
                  <a:pt x="304" y="224"/>
                </a:cubicBezTo>
                <a:cubicBezTo>
                  <a:pt x="308" y="229"/>
                  <a:pt x="315" y="232"/>
                  <a:pt x="322" y="232"/>
                </a:cubicBezTo>
                <a:cubicBezTo>
                  <a:pt x="337" y="232"/>
                  <a:pt x="348" y="220"/>
                  <a:pt x="348" y="206"/>
                </a:cubicBezTo>
                <a:cubicBezTo>
                  <a:pt x="348" y="195"/>
                  <a:pt x="341" y="185"/>
                  <a:pt x="330" y="181"/>
                </a:cubicBezTo>
                <a:cubicBezTo>
                  <a:pt x="330" y="135"/>
                  <a:pt x="330" y="135"/>
                  <a:pt x="330" y="135"/>
                </a:cubicBezTo>
                <a:cubicBezTo>
                  <a:pt x="341" y="132"/>
                  <a:pt x="348" y="122"/>
                  <a:pt x="348" y="111"/>
                </a:cubicBezTo>
                <a:close/>
                <a:moveTo>
                  <a:pt x="235" y="101"/>
                </a:moveTo>
                <a:cubicBezTo>
                  <a:pt x="297" y="114"/>
                  <a:pt x="297" y="114"/>
                  <a:pt x="297" y="114"/>
                </a:cubicBezTo>
                <a:cubicBezTo>
                  <a:pt x="297" y="114"/>
                  <a:pt x="297" y="114"/>
                  <a:pt x="297" y="114"/>
                </a:cubicBezTo>
                <a:cubicBezTo>
                  <a:pt x="270" y="127"/>
                  <a:pt x="270" y="127"/>
                  <a:pt x="270" y="127"/>
                </a:cubicBezTo>
                <a:cubicBezTo>
                  <a:pt x="265" y="122"/>
                  <a:pt x="258" y="119"/>
                  <a:pt x="251" y="119"/>
                </a:cubicBezTo>
                <a:cubicBezTo>
                  <a:pt x="241" y="119"/>
                  <a:pt x="233" y="124"/>
                  <a:pt x="228" y="132"/>
                </a:cubicBezTo>
                <a:cubicBezTo>
                  <a:pt x="220" y="130"/>
                  <a:pt x="220" y="130"/>
                  <a:pt x="220" y="130"/>
                </a:cubicBezTo>
                <a:cubicBezTo>
                  <a:pt x="220" y="113"/>
                  <a:pt x="220" y="113"/>
                  <a:pt x="220" y="113"/>
                </a:cubicBezTo>
                <a:cubicBezTo>
                  <a:pt x="227" y="111"/>
                  <a:pt x="232" y="107"/>
                  <a:pt x="235" y="101"/>
                </a:cubicBezTo>
                <a:close/>
                <a:moveTo>
                  <a:pt x="220" y="160"/>
                </a:moveTo>
                <a:cubicBezTo>
                  <a:pt x="220" y="147"/>
                  <a:pt x="220" y="147"/>
                  <a:pt x="220" y="147"/>
                </a:cubicBezTo>
                <a:cubicBezTo>
                  <a:pt x="225" y="148"/>
                  <a:pt x="225" y="148"/>
                  <a:pt x="225" y="148"/>
                </a:cubicBezTo>
                <a:cubicBezTo>
                  <a:pt x="227" y="158"/>
                  <a:pt x="234" y="166"/>
                  <a:pt x="243" y="169"/>
                </a:cubicBezTo>
                <a:cubicBezTo>
                  <a:pt x="243" y="182"/>
                  <a:pt x="243" y="182"/>
                  <a:pt x="243" y="182"/>
                </a:cubicBezTo>
                <a:cubicBezTo>
                  <a:pt x="238" y="181"/>
                  <a:pt x="238" y="181"/>
                  <a:pt x="238" y="181"/>
                </a:cubicBezTo>
                <a:cubicBezTo>
                  <a:pt x="237" y="171"/>
                  <a:pt x="230" y="163"/>
                  <a:pt x="220" y="160"/>
                </a:cubicBezTo>
                <a:close/>
                <a:moveTo>
                  <a:pt x="222" y="184"/>
                </a:moveTo>
                <a:cubicBezTo>
                  <a:pt x="222" y="190"/>
                  <a:pt x="218" y="194"/>
                  <a:pt x="212" y="194"/>
                </a:cubicBezTo>
                <a:cubicBezTo>
                  <a:pt x="207" y="194"/>
                  <a:pt x="202" y="190"/>
                  <a:pt x="202" y="184"/>
                </a:cubicBezTo>
                <a:cubicBezTo>
                  <a:pt x="202" y="179"/>
                  <a:pt x="207" y="174"/>
                  <a:pt x="212" y="174"/>
                </a:cubicBezTo>
                <a:cubicBezTo>
                  <a:pt x="218" y="174"/>
                  <a:pt x="222" y="179"/>
                  <a:pt x="222" y="184"/>
                </a:cubicBezTo>
                <a:close/>
                <a:moveTo>
                  <a:pt x="241" y="144"/>
                </a:moveTo>
                <a:cubicBezTo>
                  <a:pt x="241" y="139"/>
                  <a:pt x="246" y="135"/>
                  <a:pt x="251" y="135"/>
                </a:cubicBezTo>
                <a:cubicBezTo>
                  <a:pt x="256" y="135"/>
                  <a:pt x="261" y="139"/>
                  <a:pt x="261" y="144"/>
                </a:cubicBezTo>
                <a:cubicBezTo>
                  <a:pt x="261" y="150"/>
                  <a:pt x="256" y="154"/>
                  <a:pt x="251" y="154"/>
                </a:cubicBezTo>
                <a:cubicBezTo>
                  <a:pt x="246" y="154"/>
                  <a:pt x="241" y="150"/>
                  <a:pt x="241" y="144"/>
                </a:cubicBezTo>
                <a:close/>
                <a:moveTo>
                  <a:pt x="212" y="79"/>
                </a:moveTo>
                <a:cubicBezTo>
                  <a:pt x="218" y="79"/>
                  <a:pt x="222" y="83"/>
                  <a:pt x="222" y="89"/>
                </a:cubicBezTo>
                <a:cubicBezTo>
                  <a:pt x="222" y="94"/>
                  <a:pt x="218" y="99"/>
                  <a:pt x="212" y="99"/>
                </a:cubicBezTo>
                <a:cubicBezTo>
                  <a:pt x="207" y="99"/>
                  <a:pt x="202" y="94"/>
                  <a:pt x="202" y="89"/>
                </a:cubicBezTo>
                <a:cubicBezTo>
                  <a:pt x="202" y="83"/>
                  <a:pt x="207" y="79"/>
                  <a:pt x="212" y="79"/>
                </a:cubicBezTo>
                <a:close/>
                <a:moveTo>
                  <a:pt x="194" y="106"/>
                </a:moveTo>
                <a:cubicBezTo>
                  <a:pt x="197" y="110"/>
                  <a:pt x="200" y="112"/>
                  <a:pt x="204" y="113"/>
                </a:cubicBezTo>
                <a:cubicBezTo>
                  <a:pt x="204" y="127"/>
                  <a:pt x="204" y="127"/>
                  <a:pt x="204" y="127"/>
                </a:cubicBezTo>
                <a:cubicBezTo>
                  <a:pt x="167" y="120"/>
                  <a:pt x="167" y="120"/>
                  <a:pt x="167" y="120"/>
                </a:cubicBezTo>
                <a:cubicBezTo>
                  <a:pt x="167" y="120"/>
                  <a:pt x="167" y="119"/>
                  <a:pt x="167" y="119"/>
                </a:cubicBezTo>
                <a:lnTo>
                  <a:pt x="194" y="106"/>
                </a:lnTo>
                <a:close/>
                <a:moveTo>
                  <a:pt x="131" y="122"/>
                </a:moveTo>
                <a:cubicBezTo>
                  <a:pt x="131" y="117"/>
                  <a:pt x="136" y="113"/>
                  <a:pt x="141" y="113"/>
                </a:cubicBezTo>
                <a:cubicBezTo>
                  <a:pt x="146" y="113"/>
                  <a:pt x="151" y="117"/>
                  <a:pt x="151" y="122"/>
                </a:cubicBezTo>
                <a:cubicBezTo>
                  <a:pt x="151" y="128"/>
                  <a:pt x="146" y="132"/>
                  <a:pt x="141" y="132"/>
                </a:cubicBezTo>
                <a:cubicBezTo>
                  <a:pt x="136" y="132"/>
                  <a:pt x="131" y="128"/>
                  <a:pt x="131" y="122"/>
                </a:cubicBezTo>
                <a:close/>
                <a:moveTo>
                  <a:pt x="141" y="227"/>
                </a:moveTo>
                <a:cubicBezTo>
                  <a:pt x="136" y="227"/>
                  <a:pt x="131" y="223"/>
                  <a:pt x="131" y="217"/>
                </a:cubicBezTo>
                <a:cubicBezTo>
                  <a:pt x="131" y="212"/>
                  <a:pt x="136" y="207"/>
                  <a:pt x="141" y="207"/>
                </a:cubicBezTo>
                <a:cubicBezTo>
                  <a:pt x="146" y="207"/>
                  <a:pt x="151" y="212"/>
                  <a:pt x="151" y="217"/>
                </a:cubicBezTo>
                <a:cubicBezTo>
                  <a:pt x="151" y="223"/>
                  <a:pt x="146" y="227"/>
                  <a:pt x="141" y="227"/>
                </a:cubicBezTo>
                <a:close/>
                <a:moveTo>
                  <a:pt x="160" y="200"/>
                </a:moveTo>
                <a:cubicBezTo>
                  <a:pt x="157" y="197"/>
                  <a:pt x="153" y="194"/>
                  <a:pt x="149" y="193"/>
                </a:cubicBezTo>
                <a:cubicBezTo>
                  <a:pt x="149" y="147"/>
                  <a:pt x="149" y="147"/>
                  <a:pt x="149" y="147"/>
                </a:cubicBezTo>
                <a:cubicBezTo>
                  <a:pt x="155" y="145"/>
                  <a:pt x="160" y="141"/>
                  <a:pt x="163" y="136"/>
                </a:cubicBezTo>
                <a:cubicBezTo>
                  <a:pt x="204" y="144"/>
                  <a:pt x="204" y="144"/>
                  <a:pt x="204" y="144"/>
                </a:cubicBezTo>
                <a:cubicBezTo>
                  <a:pt x="204" y="160"/>
                  <a:pt x="204" y="160"/>
                  <a:pt x="204" y="160"/>
                </a:cubicBezTo>
                <a:cubicBezTo>
                  <a:pt x="194" y="163"/>
                  <a:pt x="186" y="173"/>
                  <a:pt x="186" y="184"/>
                </a:cubicBezTo>
                <a:cubicBezTo>
                  <a:pt x="186" y="185"/>
                  <a:pt x="187" y="186"/>
                  <a:pt x="187" y="187"/>
                </a:cubicBezTo>
                <a:lnTo>
                  <a:pt x="160" y="200"/>
                </a:lnTo>
                <a:close/>
                <a:moveTo>
                  <a:pt x="228" y="227"/>
                </a:moveTo>
                <a:cubicBezTo>
                  <a:pt x="167" y="214"/>
                  <a:pt x="167" y="214"/>
                  <a:pt x="167" y="214"/>
                </a:cubicBezTo>
                <a:cubicBezTo>
                  <a:pt x="194" y="202"/>
                  <a:pt x="194" y="202"/>
                  <a:pt x="194" y="202"/>
                </a:cubicBezTo>
                <a:cubicBezTo>
                  <a:pt x="198" y="207"/>
                  <a:pt x="205" y="210"/>
                  <a:pt x="212" y="210"/>
                </a:cubicBezTo>
                <a:cubicBezTo>
                  <a:pt x="222" y="210"/>
                  <a:pt x="230" y="205"/>
                  <a:pt x="235" y="197"/>
                </a:cubicBezTo>
                <a:cubicBezTo>
                  <a:pt x="243" y="198"/>
                  <a:pt x="243" y="198"/>
                  <a:pt x="243" y="198"/>
                </a:cubicBezTo>
                <a:cubicBezTo>
                  <a:pt x="243" y="215"/>
                  <a:pt x="243" y="215"/>
                  <a:pt x="243" y="215"/>
                </a:cubicBezTo>
                <a:cubicBezTo>
                  <a:pt x="237" y="217"/>
                  <a:pt x="232" y="221"/>
                  <a:pt x="228" y="227"/>
                </a:cubicBezTo>
                <a:close/>
                <a:moveTo>
                  <a:pt x="251" y="249"/>
                </a:moveTo>
                <a:cubicBezTo>
                  <a:pt x="246" y="249"/>
                  <a:pt x="241" y="245"/>
                  <a:pt x="241" y="239"/>
                </a:cubicBezTo>
                <a:cubicBezTo>
                  <a:pt x="241" y="234"/>
                  <a:pt x="246" y="229"/>
                  <a:pt x="251" y="229"/>
                </a:cubicBezTo>
                <a:cubicBezTo>
                  <a:pt x="256" y="229"/>
                  <a:pt x="261" y="234"/>
                  <a:pt x="261" y="239"/>
                </a:cubicBezTo>
                <a:cubicBezTo>
                  <a:pt x="261" y="245"/>
                  <a:pt x="256" y="249"/>
                  <a:pt x="251" y="249"/>
                </a:cubicBezTo>
                <a:close/>
                <a:moveTo>
                  <a:pt x="270" y="222"/>
                </a:moveTo>
                <a:cubicBezTo>
                  <a:pt x="267" y="219"/>
                  <a:pt x="263" y="216"/>
                  <a:pt x="259" y="215"/>
                </a:cubicBezTo>
                <a:cubicBezTo>
                  <a:pt x="259" y="202"/>
                  <a:pt x="259" y="202"/>
                  <a:pt x="259" y="202"/>
                </a:cubicBezTo>
                <a:cubicBezTo>
                  <a:pt x="297" y="209"/>
                  <a:pt x="297" y="209"/>
                  <a:pt x="297" y="209"/>
                </a:cubicBezTo>
                <a:cubicBezTo>
                  <a:pt x="297" y="209"/>
                  <a:pt x="297" y="209"/>
                  <a:pt x="297" y="209"/>
                </a:cubicBezTo>
                <a:lnTo>
                  <a:pt x="270" y="222"/>
                </a:lnTo>
                <a:close/>
                <a:moveTo>
                  <a:pt x="300" y="193"/>
                </a:moveTo>
                <a:cubicBezTo>
                  <a:pt x="259" y="185"/>
                  <a:pt x="259" y="185"/>
                  <a:pt x="259" y="185"/>
                </a:cubicBezTo>
                <a:cubicBezTo>
                  <a:pt x="259" y="169"/>
                  <a:pt x="259" y="169"/>
                  <a:pt x="259" y="169"/>
                </a:cubicBezTo>
                <a:cubicBezTo>
                  <a:pt x="269" y="166"/>
                  <a:pt x="277" y="156"/>
                  <a:pt x="277" y="144"/>
                </a:cubicBezTo>
                <a:cubicBezTo>
                  <a:pt x="277" y="143"/>
                  <a:pt x="277" y="142"/>
                  <a:pt x="277" y="141"/>
                </a:cubicBezTo>
                <a:cubicBezTo>
                  <a:pt x="304" y="128"/>
                  <a:pt x="304" y="128"/>
                  <a:pt x="304" y="128"/>
                </a:cubicBezTo>
                <a:cubicBezTo>
                  <a:pt x="306" y="131"/>
                  <a:pt x="310" y="134"/>
                  <a:pt x="314" y="135"/>
                </a:cubicBezTo>
                <a:cubicBezTo>
                  <a:pt x="314" y="181"/>
                  <a:pt x="314" y="181"/>
                  <a:pt x="314" y="181"/>
                </a:cubicBezTo>
                <a:cubicBezTo>
                  <a:pt x="308" y="183"/>
                  <a:pt x="303" y="188"/>
                  <a:pt x="300" y="193"/>
                </a:cubicBezTo>
                <a:close/>
                <a:moveTo>
                  <a:pt x="332" y="206"/>
                </a:moveTo>
                <a:cubicBezTo>
                  <a:pt x="332" y="211"/>
                  <a:pt x="328" y="216"/>
                  <a:pt x="322" y="216"/>
                </a:cubicBezTo>
                <a:cubicBezTo>
                  <a:pt x="317" y="216"/>
                  <a:pt x="312" y="211"/>
                  <a:pt x="312" y="206"/>
                </a:cubicBezTo>
                <a:cubicBezTo>
                  <a:pt x="312" y="201"/>
                  <a:pt x="317" y="196"/>
                  <a:pt x="322" y="196"/>
                </a:cubicBezTo>
                <a:cubicBezTo>
                  <a:pt x="328" y="196"/>
                  <a:pt x="332" y="201"/>
                  <a:pt x="332" y="206"/>
                </a:cubicBezTo>
                <a:close/>
                <a:moveTo>
                  <a:pt x="322" y="120"/>
                </a:moveTo>
                <a:cubicBezTo>
                  <a:pt x="317" y="120"/>
                  <a:pt x="312" y="116"/>
                  <a:pt x="312" y="111"/>
                </a:cubicBezTo>
                <a:cubicBezTo>
                  <a:pt x="312" y="105"/>
                  <a:pt x="317" y="101"/>
                  <a:pt x="322" y="101"/>
                </a:cubicBezTo>
                <a:cubicBezTo>
                  <a:pt x="328" y="101"/>
                  <a:pt x="332" y="105"/>
                  <a:pt x="332" y="111"/>
                </a:cubicBezTo>
                <a:cubicBezTo>
                  <a:pt x="332" y="116"/>
                  <a:pt x="328" y="120"/>
                  <a:pt x="322" y="120"/>
                </a:cubicBezTo>
                <a:close/>
                <a:moveTo>
                  <a:pt x="435" y="148"/>
                </a:moveTo>
                <a:cubicBezTo>
                  <a:pt x="437" y="140"/>
                  <a:pt x="439" y="132"/>
                  <a:pt x="439" y="123"/>
                </a:cubicBezTo>
                <a:cubicBezTo>
                  <a:pt x="439" y="104"/>
                  <a:pt x="433" y="86"/>
                  <a:pt x="422" y="70"/>
                </a:cubicBezTo>
                <a:cubicBezTo>
                  <a:pt x="420" y="67"/>
                  <a:pt x="415" y="66"/>
                  <a:pt x="411" y="68"/>
                </a:cubicBezTo>
                <a:cubicBezTo>
                  <a:pt x="407" y="71"/>
                  <a:pt x="406" y="76"/>
                  <a:pt x="409" y="79"/>
                </a:cubicBezTo>
                <a:cubicBezTo>
                  <a:pt x="418" y="92"/>
                  <a:pt x="423" y="108"/>
                  <a:pt x="423" y="123"/>
                </a:cubicBezTo>
                <a:cubicBezTo>
                  <a:pt x="423" y="132"/>
                  <a:pt x="421" y="140"/>
                  <a:pt x="419" y="148"/>
                </a:cubicBezTo>
                <a:cubicBezTo>
                  <a:pt x="418" y="151"/>
                  <a:pt x="419" y="154"/>
                  <a:pt x="421" y="156"/>
                </a:cubicBezTo>
                <a:cubicBezTo>
                  <a:pt x="437" y="170"/>
                  <a:pt x="446" y="189"/>
                  <a:pt x="446" y="209"/>
                </a:cubicBezTo>
                <a:cubicBezTo>
                  <a:pt x="446" y="247"/>
                  <a:pt x="415" y="277"/>
                  <a:pt x="378" y="277"/>
                </a:cubicBezTo>
                <a:cubicBezTo>
                  <a:pt x="88" y="277"/>
                  <a:pt x="88" y="277"/>
                  <a:pt x="88" y="277"/>
                </a:cubicBezTo>
                <a:cubicBezTo>
                  <a:pt x="48" y="277"/>
                  <a:pt x="16" y="245"/>
                  <a:pt x="16" y="206"/>
                </a:cubicBezTo>
                <a:cubicBezTo>
                  <a:pt x="16" y="178"/>
                  <a:pt x="31" y="154"/>
                  <a:pt x="56" y="141"/>
                </a:cubicBezTo>
                <a:cubicBezTo>
                  <a:pt x="59" y="140"/>
                  <a:pt x="60" y="137"/>
                  <a:pt x="60" y="134"/>
                </a:cubicBezTo>
                <a:cubicBezTo>
                  <a:pt x="60" y="134"/>
                  <a:pt x="60" y="133"/>
                  <a:pt x="60" y="133"/>
                </a:cubicBezTo>
                <a:cubicBezTo>
                  <a:pt x="60" y="69"/>
                  <a:pt x="113" y="16"/>
                  <a:pt x="178" y="16"/>
                </a:cubicBezTo>
                <a:cubicBezTo>
                  <a:pt x="217" y="16"/>
                  <a:pt x="254" y="36"/>
                  <a:pt x="276" y="68"/>
                </a:cubicBezTo>
                <a:cubicBezTo>
                  <a:pt x="277" y="70"/>
                  <a:pt x="279" y="72"/>
                  <a:pt x="282" y="72"/>
                </a:cubicBezTo>
                <a:cubicBezTo>
                  <a:pt x="284" y="72"/>
                  <a:pt x="287" y="71"/>
                  <a:pt x="288" y="70"/>
                </a:cubicBezTo>
                <a:cubicBezTo>
                  <a:pt x="288" y="70"/>
                  <a:pt x="289" y="69"/>
                  <a:pt x="289" y="69"/>
                </a:cubicBezTo>
                <a:cubicBezTo>
                  <a:pt x="290" y="68"/>
                  <a:pt x="309" y="45"/>
                  <a:pt x="344" y="45"/>
                </a:cubicBezTo>
                <a:cubicBezTo>
                  <a:pt x="360" y="45"/>
                  <a:pt x="375" y="50"/>
                  <a:pt x="388" y="59"/>
                </a:cubicBezTo>
                <a:cubicBezTo>
                  <a:pt x="392" y="61"/>
                  <a:pt x="397" y="60"/>
                  <a:pt x="399" y="56"/>
                </a:cubicBezTo>
                <a:cubicBezTo>
                  <a:pt x="402" y="53"/>
                  <a:pt x="401" y="48"/>
                  <a:pt x="397" y="45"/>
                </a:cubicBezTo>
                <a:cubicBezTo>
                  <a:pt x="381" y="35"/>
                  <a:pt x="363" y="29"/>
                  <a:pt x="344" y="29"/>
                </a:cubicBezTo>
                <a:cubicBezTo>
                  <a:pt x="314" y="29"/>
                  <a:pt x="294" y="43"/>
                  <a:pt x="284" y="52"/>
                </a:cubicBezTo>
                <a:cubicBezTo>
                  <a:pt x="258" y="19"/>
                  <a:pt x="220" y="0"/>
                  <a:pt x="178" y="0"/>
                </a:cubicBezTo>
                <a:cubicBezTo>
                  <a:pt x="106" y="0"/>
                  <a:pt x="47" y="58"/>
                  <a:pt x="44" y="129"/>
                </a:cubicBezTo>
                <a:cubicBezTo>
                  <a:pt x="17" y="145"/>
                  <a:pt x="0" y="174"/>
                  <a:pt x="0" y="206"/>
                </a:cubicBezTo>
                <a:cubicBezTo>
                  <a:pt x="0" y="254"/>
                  <a:pt x="39" y="293"/>
                  <a:pt x="88" y="293"/>
                </a:cubicBezTo>
                <a:cubicBezTo>
                  <a:pt x="378" y="293"/>
                  <a:pt x="378" y="293"/>
                  <a:pt x="378" y="293"/>
                </a:cubicBezTo>
                <a:cubicBezTo>
                  <a:pt x="424" y="293"/>
                  <a:pt x="462" y="256"/>
                  <a:pt x="462" y="209"/>
                </a:cubicBezTo>
                <a:cubicBezTo>
                  <a:pt x="462" y="186"/>
                  <a:pt x="452" y="164"/>
                  <a:pt x="435" y="148"/>
                </a:cubicBezTo>
                <a:close/>
              </a:path>
            </a:pathLst>
          </a:custGeom>
          <a:solidFill>
            <a:srgbClr val="0070C0"/>
          </a:solidFill>
          <a:ln>
            <a:noFill/>
          </a:ln>
        </p:spPr>
        <p:txBody>
          <a:bodyPr/>
          <a:lstStyle/>
          <a:p>
            <a:endParaRPr lang="en-US" sz="1350"/>
          </a:p>
        </p:txBody>
      </p:sp>
      <p:sp>
        <p:nvSpPr>
          <p:cNvPr id="4" name="Rektangel 14"/>
          <p:cNvSpPr>
            <a:spLocks noChangeArrowheads="1"/>
          </p:cNvSpPr>
          <p:nvPr/>
        </p:nvSpPr>
        <p:spPr bwMode="auto">
          <a:xfrm>
            <a:off x="7372424" y="2514862"/>
            <a:ext cx="1465241" cy="400110"/>
          </a:xfrm>
          <a:prstGeom prst="rect">
            <a:avLst/>
          </a:prstGeom>
          <a:solidFill>
            <a:schemeClr val="tx2">
              <a:lumMod val="60000"/>
              <a:lumOff val="40000"/>
            </a:schemeClr>
          </a:solidFill>
          <a:ln>
            <a:noFill/>
          </a:ln>
        </p:spPr>
        <p:txBody>
          <a:bodyPr wrap="square">
            <a:spAutoFit/>
          </a:bodyPr>
          <a:lstStyle/>
          <a:p>
            <a:pPr algn="ctr" eaLnBrk="1" hangingPunct="1">
              <a:defRPr/>
            </a:pPr>
            <a:r>
              <a:rPr lang="en-US" sz="1000" dirty="0">
                <a:solidFill>
                  <a:schemeClr val="bg1"/>
                </a:solidFill>
                <a:latin typeface="+mj-lt"/>
              </a:rPr>
              <a:t>Multi domain </a:t>
            </a:r>
            <a:br>
              <a:rPr lang="en-US" sz="1000" dirty="0">
                <a:solidFill>
                  <a:schemeClr val="bg1"/>
                </a:solidFill>
                <a:latin typeface="+mj-lt"/>
              </a:rPr>
            </a:br>
            <a:r>
              <a:rPr lang="en-US" sz="1000" dirty="0">
                <a:solidFill>
                  <a:schemeClr val="bg1"/>
                </a:solidFill>
                <a:latin typeface="+mj-lt"/>
              </a:rPr>
              <a:t>performance </a:t>
            </a:r>
          </a:p>
        </p:txBody>
      </p:sp>
      <p:sp>
        <p:nvSpPr>
          <p:cNvPr id="5" name="Freeform 3"/>
          <p:cNvSpPr>
            <a:spLocks noChangeAspect="1" noEditPoints="1"/>
          </p:cNvSpPr>
          <p:nvPr/>
        </p:nvSpPr>
        <p:spPr bwMode="auto">
          <a:xfrm>
            <a:off x="8033254" y="2848458"/>
            <a:ext cx="596296" cy="691844"/>
          </a:xfrm>
          <a:custGeom>
            <a:avLst/>
            <a:gdLst>
              <a:gd name="T0" fmla="*/ 2147483646 w 355"/>
              <a:gd name="T1" fmla="*/ 2147483646 h 411"/>
              <a:gd name="T2" fmla="*/ 2147483646 w 355"/>
              <a:gd name="T3" fmla="*/ 2147483646 h 411"/>
              <a:gd name="T4" fmla="*/ 2147483646 w 355"/>
              <a:gd name="T5" fmla="*/ 2147483646 h 411"/>
              <a:gd name="T6" fmla="*/ 2147483646 w 355"/>
              <a:gd name="T7" fmla="*/ 2147483646 h 411"/>
              <a:gd name="T8" fmla="*/ 2147483646 w 355"/>
              <a:gd name="T9" fmla="*/ 2147483646 h 411"/>
              <a:gd name="T10" fmla="*/ 2147483646 w 355"/>
              <a:gd name="T11" fmla="*/ 2147483646 h 411"/>
              <a:gd name="T12" fmla="*/ 2147483646 w 355"/>
              <a:gd name="T13" fmla="*/ 2147483646 h 411"/>
              <a:gd name="T14" fmla="*/ 2147483646 w 355"/>
              <a:gd name="T15" fmla="*/ 2147483646 h 411"/>
              <a:gd name="T16" fmla="*/ 2147483646 w 355"/>
              <a:gd name="T17" fmla="*/ 2147483646 h 411"/>
              <a:gd name="T18" fmla="*/ 2147483646 w 355"/>
              <a:gd name="T19" fmla="*/ 2147483646 h 411"/>
              <a:gd name="T20" fmla="*/ 2147483646 w 355"/>
              <a:gd name="T21" fmla="*/ 2147483646 h 411"/>
              <a:gd name="T22" fmla="*/ 2147483646 w 355"/>
              <a:gd name="T23" fmla="*/ 2147483646 h 411"/>
              <a:gd name="T24" fmla="*/ 2147483646 w 355"/>
              <a:gd name="T25" fmla="*/ 2147483646 h 411"/>
              <a:gd name="T26" fmla="*/ 2147483646 w 355"/>
              <a:gd name="T27" fmla="*/ 2147483646 h 411"/>
              <a:gd name="T28" fmla="*/ 2147483646 w 355"/>
              <a:gd name="T29" fmla="*/ 2147483646 h 411"/>
              <a:gd name="T30" fmla="*/ 2147483646 w 355"/>
              <a:gd name="T31" fmla="*/ 2147483646 h 411"/>
              <a:gd name="T32" fmla="*/ 2147483646 w 355"/>
              <a:gd name="T33" fmla="*/ 2147483646 h 411"/>
              <a:gd name="T34" fmla="*/ 2147483646 w 355"/>
              <a:gd name="T35" fmla="*/ 2147483646 h 411"/>
              <a:gd name="T36" fmla="*/ 2147483646 w 355"/>
              <a:gd name="T37" fmla="*/ 2147483646 h 411"/>
              <a:gd name="T38" fmla="*/ 2147483646 w 355"/>
              <a:gd name="T39" fmla="*/ 2147483646 h 411"/>
              <a:gd name="T40" fmla="*/ 2147483646 w 355"/>
              <a:gd name="T41" fmla="*/ 2147483646 h 411"/>
              <a:gd name="T42" fmla="*/ 2147483646 w 355"/>
              <a:gd name="T43" fmla="*/ 2147483646 h 411"/>
              <a:gd name="T44" fmla="*/ 2147483646 w 355"/>
              <a:gd name="T45" fmla="*/ 2147483646 h 411"/>
              <a:gd name="T46" fmla="*/ 2147483646 w 355"/>
              <a:gd name="T47" fmla="*/ 2147483646 h 411"/>
              <a:gd name="T48" fmla="*/ 2147483646 w 355"/>
              <a:gd name="T49" fmla="*/ 2147483646 h 411"/>
              <a:gd name="T50" fmla="*/ 2147483646 w 355"/>
              <a:gd name="T51" fmla="*/ 2147483646 h 411"/>
              <a:gd name="T52" fmla="*/ 2147483646 w 355"/>
              <a:gd name="T53" fmla="*/ 2147483646 h 411"/>
              <a:gd name="T54" fmla="*/ 2147483646 w 355"/>
              <a:gd name="T55" fmla="*/ 2147483646 h 411"/>
              <a:gd name="T56" fmla="*/ 2147483646 w 355"/>
              <a:gd name="T57" fmla="*/ 2147483646 h 411"/>
              <a:gd name="T58" fmla="*/ 2147483646 w 355"/>
              <a:gd name="T59" fmla="*/ 2147483646 h 411"/>
              <a:gd name="T60" fmla="*/ 2147483646 w 355"/>
              <a:gd name="T61" fmla="*/ 2147483646 h 411"/>
              <a:gd name="T62" fmla="*/ 2147483646 w 355"/>
              <a:gd name="T63" fmla="*/ 2147483646 h 411"/>
              <a:gd name="T64" fmla="*/ 2147483646 w 355"/>
              <a:gd name="T65" fmla="*/ 2147483646 h 411"/>
              <a:gd name="T66" fmla="*/ 2147483646 w 355"/>
              <a:gd name="T67" fmla="*/ 2147483646 h 411"/>
              <a:gd name="T68" fmla="*/ 2147483646 w 355"/>
              <a:gd name="T69" fmla="*/ 2147483646 h 411"/>
              <a:gd name="T70" fmla="*/ 2147483646 w 355"/>
              <a:gd name="T71" fmla="*/ 2147483646 h 411"/>
              <a:gd name="T72" fmla="*/ 2147483646 w 355"/>
              <a:gd name="T73" fmla="*/ 2147483646 h 411"/>
              <a:gd name="T74" fmla="*/ 2147483646 w 355"/>
              <a:gd name="T75" fmla="*/ 2147483646 h 411"/>
              <a:gd name="T76" fmla="*/ 2147483646 w 355"/>
              <a:gd name="T77" fmla="*/ 2147483646 h 411"/>
              <a:gd name="T78" fmla="*/ 2147483646 w 355"/>
              <a:gd name="T79" fmla="*/ 2147483646 h 411"/>
              <a:gd name="T80" fmla="*/ 2147483646 w 355"/>
              <a:gd name="T81" fmla="*/ 2147483646 h 411"/>
              <a:gd name="T82" fmla="*/ 2147483646 w 355"/>
              <a:gd name="T83" fmla="*/ 2147483646 h 411"/>
              <a:gd name="T84" fmla="*/ 2147483646 w 355"/>
              <a:gd name="T85" fmla="*/ 2147483646 h 411"/>
              <a:gd name="T86" fmla="*/ 2147483646 w 355"/>
              <a:gd name="T87" fmla="*/ 2147483646 h 411"/>
              <a:gd name="T88" fmla="*/ 2147483646 w 355"/>
              <a:gd name="T89" fmla="*/ 2147483646 h 411"/>
              <a:gd name="T90" fmla="*/ 2147483646 w 355"/>
              <a:gd name="T91" fmla="*/ 2147483646 h 411"/>
              <a:gd name="T92" fmla="*/ 2147483646 w 355"/>
              <a:gd name="T93" fmla="*/ 2147483646 h 411"/>
              <a:gd name="T94" fmla="*/ 2147483646 w 355"/>
              <a:gd name="T95" fmla="*/ 2147483646 h 411"/>
              <a:gd name="T96" fmla="*/ 2147483646 w 355"/>
              <a:gd name="T97" fmla="*/ 2147483646 h 411"/>
              <a:gd name="T98" fmla="*/ 2147483646 w 355"/>
              <a:gd name="T99" fmla="*/ 2147483646 h 41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55" h="411">
                <a:moveTo>
                  <a:pt x="204" y="143"/>
                </a:moveTo>
                <a:cubicBezTo>
                  <a:pt x="204" y="144"/>
                  <a:pt x="206" y="146"/>
                  <a:pt x="208" y="146"/>
                </a:cubicBezTo>
                <a:cubicBezTo>
                  <a:pt x="215" y="146"/>
                  <a:pt x="229" y="145"/>
                  <a:pt x="243" y="136"/>
                </a:cubicBezTo>
                <a:cubicBezTo>
                  <a:pt x="264" y="121"/>
                  <a:pt x="268" y="97"/>
                  <a:pt x="269" y="98"/>
                </a:cubicBezTo>
                <a:cubicBezTo>
                  <a:pt x="271" y="99"/>
                  <a:pt x="268" y="126"/>
                  <a:pt x="248" y="143"/>
                </a:cubicBezTo>
                <a:cubicBezTo>
                  <a:pt x="237" y="153"/>
                  <a:pt x="223" y="154"/>
                  <a:pt x="215" y="155"/>
                </a:cubicBezTo>
                <a:cubicBezTo>
                  <a:pt x="212" y="156"/>
                  <a:pt x="215" y="159"/>
                  <a:pt x="216" y="160"/>
                </a:cubicBezTo>
                <a:cubicBezTo>
                  <a:pt x="229" y="168"/>
                  <a:pt x="257" y="170"/>
                  <a:pt x="275" y="145"/>
                </a:cubicBezTo>
                <a:cubicBezTo>
                  <a:pt x="291" y="123"/>
                  <a:pt x="290" y="99"/>
                  <a:pt x="284" y="71"/>
                </a:cubicBezTo>
                <a:cubicBezTo>
                  <a:pt x="283" y="69"/>
                  <a:pt x="282" y="68"/>
                  <a:pt x="280" y="70"/>
                </a:cubicBezTo>
                <a:cubicBezTo>
                  <a:pt x="254" y="98"/>
                  <a:pt x="231" y="89"/>
                  <a:pt x="213" y="103"/>
                </a:cubicBezTo>
                <a:cubicBezTo>
                  <a:pt x="200" y="115"/>
                  <a:pt x="199" y="131"/>
                  <a:pt x="204" y="143"/>
                </a:cubicBezTo>
                <a:close/>
                <a:moveTo>
                  <a:pt x="354" y="309"/>
                </a:moveTo>
                <a:cubicBezTo>
                  <a:pt x="353" y="304"/>
                  <a:pt x="349" y="301"/>
                  <a:pt x="344" y="302"/>
                </a:cubicBezTo>
                <a:cubicBezTo>
                  <a:pt x="340" y="303"/>
                  <a:pt x="337" y="307"/>
                  <a:pt x="338" y="311"/>
                </a:cubicBezTo>
                <a:cubicBezTo>
                  <a:pt x="338" y="315"/>
                  <a:pt x="339" y="316"/>
                  <a:pt x="339" y="319"/>
                </a:cubicBezTo>
                <a:cubicBezTo>
                  <a:pt x="338" y="333"/>
                  <a:pt x="334" y="344"/>
                  <a:pt x="325" y="354"/>
                </a:cubicBezTo>
                <a:cubicBezTo>
                  <a:pt x="317" y="364"/>
                  <a:pt x="305" y="372"/>
                  <a:pt x="292" y="378"/>
                </a:cubicBezTo>
                <a:cubicBezTo>
                  <a:pt x="272" y="388"/>
                  <a:pt x="227" y="395"/>
                  <a:pt x="192" y="395"/>
                </a:cubicBezTo>
                <a:cubicBezTo>
                  <a:pt x="180" y="395"/>
                  <a:pt x="169" y="394"/>
                  <a:pt x="161" y="393"/>
                </a:cubicBezTo>
                <a:cubicBezTo>
                  <a:pt x="132" y="387"/>
                  <a:pt x="77" y="350"/>
                  <a:pt x="56" y="328"/>
                </a:cubicBezTo>
                <a:cubicBezTo>
                  <a:pt x="47" y="319"/>
                  <a:pt x="36" y="298"/>
                  <a:pt x="29" y="277"/>
                </a:cubicBezTo>
                <a:cubicBezTo>
                  <a:pt x="21" y="257"/>
                  <a:pt x="16" y="235"/>
                  <a:pt x="16" y="227"/>
                </a:cubicBezTo>
                <a:cubicBezTo>
                  <a:pt x="16" y="227"/>
                  <a:pt x="16" y="226"/>
                  <a:pt x="16" y="226"/>
                </a:cubicBezTo>
                <a:cubicBezTo>
                  <a:pt x="16" y="226"/>
                  <a:pt x="16" y="226"/>
                  <a:pt x="16" y="226"/>
                </a:cubicBezTo>
                <a:cubicBezTo>
                  <a:pt x="17" y="220"/>
                  <a:pt x="27" y="213"/>
                  <a:pt x="34" y="213"/>
                </a:cubicBezTo>
                <a:cubicBezTo>
                  <a:pt x="37" y="213"/>
                  <a:pt x="40" y="214"/>
                  <a:pt x="43" y="217"/>
                </a:cubicBezTo>
                <a:cubicBezTo>
                  <a:pt x="55" y="229"/>
                  <a:pt x="60" y="240"/>
                  <a:pt x="67" y="257"/>
                </a:cubicBezTo>
                <a:cubicBezTo>
                  <a:pt x="68" y="258"/>
                  <a:pt x="68" y="258"/>
                  <a:pt x="68" y="259"/>
                </a:cubicBezTo>
                <a:cubicBezTo>
                  <a:pt x="63" y="261"/>
                  <a:pt x="59" y="264"/>
                  <a:pt x="56" y="267"/>
                </a:cubicBezTo>
                <a:cubicBezTo>
                  <a:pt x="51" y="272"/>
                  <a:pt x="48" y="278"/>
                  <a:pt x="47" y="285"/>
                </a:cubicBezTo>
                <a:cubicBezTo>
                  <a:pt x="46" y="287"/>
                  <a:pt x="46" y="289"/>
                  <a:pt x="46" y="291"/>
                </a:cubicBezTo>
                <a:cubicBezTo>
                  <a:pt x="46" y="292"/>
                  <a:pt x="46" y="293"/>
                  <a:pt x="46" y="294"/>
                </a:cubicBezTo>
                <a:cubicBezTo>
                  <a:pt x="47" y="303"/>
                  <a:pt x="53" y="311"/>
                  <a:pt x="60" y="317"/>
                </a:cubicBezTo>
                <a:cubicBezTo>
                  <a:pt x="63" y="320"/>
                  <a:pt x="66" y="323"/>
                  <a:pt x="70" y="326"/>
                </a:cubicBezTo>
                <a:cubicBezTo>
                  <a:pt x="72" y="327"/>
                  <a:pt x="73" y="329"/>
                  <a:pt x="75" y="330"/>
                </a:cubicBezTo>
                <a:cubicBezTo>
                  <a:pt x="79" y="333"/>
                  <a:pt x="83" y="336"/>
                  <a:pt x="88" y="339"/>
                </a:cubicBezTo>
                <a:cubicBezTo>
                  <a:pt x="100" y="347"/>
                  <a:pt x="119" y="352"/>
                  <a:pt x="138" y="356"/>
                </a:cubicBezTo>
                <a:cubicBezTo>
                  <a:pt x="146" y="358"/>
                  <a:pt x="154" y="359"/>
                  <a:pt x="162" y="360"/>
                </a:cubicBezTo>
                <a:cubicBezTo>
                  <a:pt x="170" y="361"/>
                  <a:pt x="177" y="362"/>
                  <a:pt x="184" y="362"/>
                </a:cubicBezTo>
                <a:cubicBezTo>
                  <a:pt x="185" y="362"/>
                  <a:pt x="187" y="362"/>
                  <a:pt x="188" y="362"/>
                </a:cubicBezTo>
                <a:cubicBezTo>
                  <a:pt x="190" y="362"/>
                  <a:pt x="191" y="362"/>
                  <a:pt x="192" y="362"/>
                </a:cubicBezTo>
                <a:cubicBezTo>
                  <a:pt x="196" y="362"/>
                  <a:pt x="200" y="358"/>
                  <a:pt x="200" y="354"/>
                </a:cubicBezTo>
                <a:cubicBezTo>
                  <a:pt x="199" y="352"/>
                  <a:pt x="199" y="350"/>
                  <a:pt x="198" y="349"/>
                </a:cubicBezTo>
                <a:cubicBezTo>
                  <a:pt x="197" y="348"/>
                  <a:pt x="196" y="347"/>
                  <a:pt x="194" y="346"/>
                </a:cubicBezTo>
                <a:cubicBezTo>
                  <a:pt x="193" y="346"/>
                  <a:pt x="192" y="346"/>
                  <a:pt x="191" y="346"/>
                </a:cubicBezTo>
                <a:cubicBezTo>
                  <a:pt x="190" y="346"/>
                  <a:pt x="189" y="346"/>
                  <a:pt x="188" y="346"/>
                </a:cubicBezTo>
                <a:cubicBezTo>
                  <a:pt x="186" y="346"/>
                  <a:pt x="183" y="346"/>
                  <a:pt x="180" y="346"/>
                </a:cubicBezTo>
                <a:cubicBezTo>
                  <a:pt x="170" y="345"/>
                  <a:pt x="156" y="344"/>
                  <a:pt x="143" y="341"/>
                </a:cubicBezTo>
                <a:cubicBezTo>
                  <a:pt x="142" y="341"/>
                  <a:pt x="142" y="341"/>
                  <a:pt x="141" y="340"/>
                </a:cubicBezTo>
                <a:cubicBezTo>
                  <a:pt x="123" y="337"/>
                  <a:pt x="106" y="331"/>
                  <a:pt x="97" y="325"/>
                </a:cubicBezTo>
                <a:cubicBezTo>
                  <a:pt x="92" y="322"/>
                  <a:pt x="88" y="320"/>
                  <a:pt x="84" y="317"/>
                </a:cubicBezTo>
                <a:cubicBezTo>
                  <a:pt x="82" y="315"/>
                  <a:pt x="79" y="313"/>
                  <a:pt x="77" y="311"/>
                </a:cubicBezTo>
                <a:cubicBezTo>
                  <a:pt x="75" y="309"/>
                  <a:pt x="73" y="308"/>
                  <a:pt x="71" y="306"/>
                </a:cubicBezTo>
                <a:cubicBezTo>
                  <a:pt x="70" y="305"/>
                  <a:pt x="69" y="304"/>
                  <a:pt x="68" y="303"/>
                </a:cubicBezTo>
                <a:cubicBezTo>
                  <a:pt x="64" y="298"/>
                  <a:pt x="62" y="295"/>
                  <a:pt x="62" y="292"/>
                </a:cubicBezTo>
                <a:cubicBezTo>
                  <a:pt x="62" y="291"/>
                  <a:pt x="62" y="291"/>
                  <a:pt x="62" y="291"/>
                </a:cubicBezTo>
                <a:cubicBezTo>
                  <a:pt x="62" y="290"/>
                  <a:pt x="62" y="289"/>
                  <a:pt x="62" y="288"/>
                </a:cubicBezTo>
                <a:cubicBezTo>
                  <a:pt x="62" y="287"/>
                  <a:pt x="63" y="286"/>
                  <a:pt x="63" y="284"/>
                </a:cubicBezTo>
                <a:cubicBezTo>
                  <a:pt x="65" y="280"/>
                  <a:pt x="68" y="278"/>
                  <a:pt x="71" y="276"/>
                </a:cubicBezTo>
                <a:cubicBezTo>
                  <a:pt x="74" y="273"/>
                  <a:pt x="78" y="272"/>
                  <a:pt x="83" y="272"/>
                </a:cubicBezTo>
                <a:cubicBezTo>
                  <a:pt x="83" y="272"/>
                  <a:pt x="83" y="272"/>
                  <a:pt x="84" y="272"/>
                </a:cubicBezTo>
                <a:cubicBezTo>
                  <a:pt x="84" y="272"/>
                  <a:pt x="84" y="272"/>
                  <a:pt x="84" y="272"/>
                </a:cubicBezTo>
                <a:cubicBezTo>
                  <a:pt x="86" y="272"/>
                  <a:pt x="88" y="272"/>
                  <a:pt x="89" y="273"/>
                </a:cubicBezTo>
                <a:cubicBezTo>
                  <a:pt x="90" y="273"/>
                  <a:pt x="91" y="273"/>
                  <a:pt x="93" y="274"/>
                </a:cubicBezTo>
                <a:cubicBezTo>
                  <a:pt x="97" y="275"/>
                  <a:pt x="105" y="278"/>
                  <a:pt x="113" y="282"/>
                </a:cubicBezTo>
                <a:cubicBezTo>
                  <a:pt x="116" y="282"/>
                  <a:pt x="118" y="283"/>
                  <a:pt x="121" y="284"/>
                </a:cubicBezTo>
                <a:cubicBezTo>
                  <a:pt x="132" y="288"/>
                  <a:pt x="145" y="293"/>
                  <a:pt x="161" y="296"/>
                </a:cubicBezTo>
                <a:cubicBezTo>
                  <a:pt x="165" y="297"/>
                  <a:pt x="169" y="297"/>
                  <a:pt x="173" y="297"/>
                </a:cubicBezTo>
                <a:cubicBezTo>
                  <a:pt x="183" y="297"/>
                  <a:pt x="193" y="296"/>
                  <a:pt x="203" y="293"/>
                </a:cubicBezTo>
                <a:cubicBezTo>
                  <a:pt x="215" y="291"/>
                  <a:pt x="226" y="287"/>
                  <a:pt x="238" y="284"/>
                </a:cubicBezTo>
                <a:cubicBezTo>
                  <a:pt x="248" y="281"/>
                  <a:pt x="257" y="279"/>
                  <a:pt x="266" y="276"/>
                </a:cubicBezTo>
                <a:cubicBezTo>
                  <a:pt x="278" y="273"/>
                  <a:pt x="289" y="271"/>
                  <a:pt x="299" y="271"/>
                </a:cubicBezTo>
                <a:cubicBezTo>
                  <a:pt x="302" y="271"/>
                  <a:pt x="306" y="272"/>
                  <a:pt x="309" y="272"/>
                </a:cubicBezTo>
                <a:cubicBezTo>
                  <a:pt x="317" y="274"/>
                  <a:pt x="319" y="276"/>
                  <a:pt x="327" y="286"/>
                </a:cubicBezTo>
                <a:cubicBezTo>
                  <a:pt x="330" y="290"/>
                  <a:pt x="335" y="290"/>
                  <a:pt x="338" y="288"/>
                </a:cubicBezTo>
                <a:cubicBezTo>
                  <a:pt x="342" y="285"/>
                  <a:pt x="343" y="280"/>
                  <a:pt x="340" y="276"/>
                </a:cubicBezTo>
                <a:cubicBezTo>
                  <a:pt x="340" y="276"/>
                  <a:pt x="340" y="276"/>
                  <a:pt x="340" y="276"/>
                </a:cubicBezTo>
                <a:cubicBezTo>
                  <a:pt x="332" y="266"/>
                  <a:pt x="324" y="259"/>
                  <a:pt x="312" y="257"/>
                </a:cubicBezTo>
                <a:cubicBezTo>
                  <a:pt x="308" y="256"/>
                  <a:pt x="303" y="255"/>
                  <a:pt x="299" y="255"/>
                </a:cubicBezTo>
                <a:cubicBezTo>
                  <a:pt x="286" y="255"/>
                  <a:pt x="272" y="258"/>
                  <a:pt x="258" y="262"/>
                </a:cubicBezTo>
                <a:cubicBezTo>
                  <a:pt x="256" y="258"/>
                  <a:pt x="254" y="255"/>
                  <a:pt x="249" y="251"/>
                </a:cubicBezTo>
                <a:cubicBezTo>
                  <a:pt x="237" y="243"/>
                  <a:pt x="230" y="249"/>
                  <a:pt x="221" y="243"/>
                </a:cubicBezTo>
                <a:cubicBezTo>
                  <a:pt x="216" y="240"/>
                  <a:pt x="211" y="236"/>
                  <a:pt x="204" y="233"/>
                </a:cubicBezTo>
                <a:cubicBezTo>
                  <a:pt x="205" y="216"/>
                  <a:pt x="205" y="180"/>
                  <a:pt x="196" y="153"/>
                </a:cubicBezTo>
                <a:cubicBezTo>
                  <a:pt x="192" y="139"/>
                  <a:pt x="183" y="125"/>
                  <a:pt x="176" y="115"/>
                </a:cubicBezTo>
                <a:cubicBezTo>
                  <a:pt x="174" y="112"/>
                  <a:pt x="173" y="112"/>
                  <a:pt x="175" y="117"/>
                </a:cubicBezTo>
                <a:cubicBezTo>
                  <a:pt x="179" y="128"/>
                  <a:pt x="186" y="143"/>
                  <a:pt x="187" y="158"/>
                </a:cubicBezTo>
                <a:cubicBezTo>
                  <a:pt x="188" y="187"/>
                  <a:pt x="182" y="216"/>
                  <a:pt x="178" y="232"/>
                </a:cubicBezTo>
                <a:cubicBezTo>
                  <a:pt x="169" y="234"/>
                  <a:pt x="167" y="240"/>
                  <a:pt x="158" y="243"/>
                </a:cubicBezTo>
                <a:cubicBezTo>
                  <a:pt x="151" y="246"/>
                  <a:pt x="144" y="244"/>
                  <a:pt x="138" y="244"/>
                </a:cubicBezTo>
                <a:cubicBezTo>
                  <a:pt x="134" y="235"/>
                  <a:pt x="126" y="221"/>
                  <a:pt x="123" y="216"/>
                </a:cubicBezTo>
                <a:cubicBezTo>
                  <a:pt x="119" y="210"/>
                  <a:pt x="113" y="208"/>
                  <a:pt x="108" y="208"/>
                </a:cubicBezTo>
                <a:cubicBezTo>
                  <a:pt x="101" y="208"/>
                  <a:pt x="95" y="211"/>
                  <a:pt x="93" y="213"/>
                </a:cubicBezTo>
                <a:cubicBezTo>
                  <a:pt x="92" y="212"/>
                  <a:pt x="92" y="212"/>
                  <a:pt x="91" y="211"/>
                </a:cubicBezTo>
                <a:cubicBezTo>
                  <a:pt x="87" y="206"/>
                  <a:pt x="81" y="204"/>
                  <a:pt x="76" y="204"/>
                </a:cubicBezTo>
                <a:cubicBezTo>
                  <a:pt x="68" y="205"/>
                  <a:pt x="61" y="208"/>
                  <a:pt x="58" y="210"/>
                </a:cubicBezTo>
                <a:cubicBezTo>
                  <a:pt x="57" y="208"/>
                  <a:pt x="56" y="207"/>
                  <a:pt x="54" y="206"/>
                </a:cubicBezTo>
                <a:cubicBezTo>
                  <a:pt x="48" y="200"/>
                  <a:pt x="41" y="197"/>
                  <a:pt x="34" y="197"/>
                </a:cubicBezTo>
                <a:cubicBezTo>
                  <a:pt x="18" y="198"/>
                  <a:pt x="5" y="208"/>
                  <a:pt x="1" y="221"/>
                </a:cubicBezTo>
                <a:cubicBezTo>
                  <a:pt x="0" y="223"/>
                  <a:pt x="0" y="225"/>
                  <a:pt x="0" y="227"/>
                </a:cubicBezTo>
                <a:cubicBezTo>
                  <a:pt x="0" y="240"/>
                  <a:pt x="6" y="261"/>
                  <a:pt x="14" y="283"/>
                </a:cubicBezTo>
                <a:cubicBezTo>
                  <a:pt x="22" y="304"/>
                  <a:pt x="32" y="326"/>
                  <a:pt x="44" y="339"/>
                </a:cubicBezTo>
                <a:cubicBezTo>
                  <a:pt x="68" y="364"/>
                  <a:pt x="122" y="400"/>
                  <a:pt x="158" y="408"/>
                </a:cubicBezTo>
                <a:cubicBezTo>
                  <a:pt x="167" y="410"/>
                  <a:pt x="179" y="411"/>
                  <a:pt x="192" y="411"/>
                </a:cubicBezTo>
                <a:cubicBezTo>
                  <a:pt x="229" y="411"/>
                  <a:pt x="275" y="404"/>
                  <a:pt x="299" y="392"/>
                </a:cubicBezTo>
                <a:cubicBezTo>
                  <a:pt x="314" y="385"/>
                  <a:pt x="327" y="376"/>
                  <a:pt x="338" y="364"/>
                </a:cubicBezTo>
                <a:cubicBezTo>
                  <a:pt x="348" y="352"/>
                  <a:pt x="355" y="337"/>
                  <a:pt x="355" y="319"/>
                </a:cubicBezTo>
                <a:cubicBezTo>
                  <a:pt x="355" y="316"/>
                  <a:pt x="354" y="313"/>
                  <a:pt x="354" y="309"/>
                </a:cubicBezTo>
                <a:close/>
                <a:moveTo>
                  <a:pt x="108" y="224"/>
                </a:moveTo>
                <a:cubicBezTo>
                  <a:pt x="109" y="224"/>
                  <a:pt x="109" y="224"/>
                  <a:pt x="110" y="225"/>
                </a:cubicBezTo>
                <a:cubicBezTo>
                  <a:pt x="112" y="228"/>
                  <a:pt x="120" y="243"/>
                  <a:pt x="124" y="251"/>
                </a:cubicBezTo>
                <a:cubicBezTo>
                  <a:pt x="121" y="254"/>
                  <a:pt x="118" y="258"/>
                  <a:pt x="117" y="261"/>
                </a:cubicBezTo>
                <a:cubicBezTo>
                  <a:pt x="114" y="251"/>
                  <a:pt x="107" y="237"/>
                  <a:pt x="101" y="226"/>
                </a:cubicBezTo>
                <a:cubicBezTo>
                  <a:pt x="103" y="225"/>
                  <a:pt x="106" y="224"/>
                  <a:pt x="108" y="224"/>
                </a:cubicBezTo>
                <a:close/>
                <a:moveTo>
                  <a:pt x="76" y="220"/>
                </a:moveTo>
                <a:cubicBezTo>
                  <a:pt x="78" y="221"/>
                  <a:pt x="78" y="221"/>
                  <a:pt x="79" y="222"/>
                </a:cubicBezTo>
                <a:cubicBezTo>
                  <a:pt x="84" y="227"/>
                  <a:pt x="94" y="245"/>
                  <a:pt x="99" y="259"/>
                </a:cubicBezTo>
                <a:cubicBezTo>
                  <a:pt x="97" y="258"/>
                  <a:pt x="94" y="257"/>
                  <a:pt x="92" y="257"/>
                </a:cubicBezTo>
                <a:cubicBezTo>
                  <a:pt x="89" y="256"/>
                  <a:pt x="87" y="256"/>
                  <a:pt x="84" y="256"/>
                </a:cubicBezTo>
                <a:cubicBezTo>
                  <a:pt x="84" y="254"/>
                  <a:pt x="83" y="253"/>
                  <a:pt x="82" y="250"/>
                </a:cubicBezTo>
                <a:cubicBezTo>
                  <a:pt x="78" y="240"/>
                  <a:pt x="74" y="231"/>
                  <a:pt x="68" y="223"/>
                </a:cubicBezTo>
                <a:cubicBezTo>
                  <a:pt x="71" y="222"/>
                  <a:pt x="74" y="220"/>
                  <a:pt x="76" y="220"/>
                </a:cubicBezTo>
                <a:close/>
                <a:moveTo>
                  <a:pt x="163" y="118"/>
                </a:moveTo>
                <a:cubicBezTo>
                  <a:pt x="166" y="118"/>
                  <a:pt x="166" y="115"/>
                  <a:pt x="165" y="114"/>
                </a:cubicBezTo>
                <a:cubicBezTo>
                  <a:pt x="161" y="108"/>
                  <a:pt x="157" y="102"/>
                  <a:pt x="153" y="89"/>
                </a:cubicBezTo>
                <a:cubicBezTo>
                  <a:pt x="150" y="76"/>
                  <a:pt x="153" y="56"/>
                  <a:pt x="154" y="49"/>
                </a:cubicBezTo>
                <a:cubicBezTo>
                  <a:pt x="154" y="47"/>
                  <a:pt x="155" y="47"/>
                  <a:pt x="155" y="49"/>
                </a:cubicBezTo>
                <a:cubicBezTo>
                  <a:pt x="157" y="56"/>
                  <a:pt x="161" y="74"/>
                  <a:pt x="166" y="84"/>
                </a:cubicBezTo>
                <a:cubicBezTo>
                  <a:pt x="172" y="96"/>
                  <a:pt x="179" y="106"/>
                  <a:pt x="185" y="112"/>
                </a:cubicBezTo>
                <a:cubicBezTo>
                  <a:pt x="186" y="113"/>
                  <a:pt x="189" y="114"/>
                  <a:pt x="189" y="113"/>
                </a:cubicBezTo>
                <a:cubicBezTo>
                  <a:pt x="201" y="107"/>
                  <a:pt x="207" y="93"/>
                  <a:pt x="200" y="70"/>
                </a:cubicBezTo>
                <a:cubicBezTo>
                  <a:pt x="195" y="53"/>
                  <a:pt x="182" y="47"/>
                  <a:pt x="170" y="29"/>
                </a:cubicBezTo>
                <a:cubicBezTo>
                  <a:pt x="164" y="20"/>
                  <a:pt x="164" y="20"/>
                  <a:pt x="164" y="20"/>
                </a:cubicBezTo>
                <a:cubicBezTo>
                  <a:pt x="162" y="17"/>
                  <a:pt x="159" y="6"/>
                  <a:pt x="157" y="2"/>
                </a:cubicBezTo>
                <a:cubicBezTo>
                  <a:pt x="157" y="0"/>
                  <a:pt x="154" y="0"/>
                  <a:pt x="153" y="1"/>
                </a:cubicBezTo>
                <a:cubicBezTo>
                  <a:pt x="140" y="25"/>
                  <a:pt x="124" y="60"/>
                  <a:pt x="134" y="89"/>
                </a:cubicBezTo>
                <a:cubicBezTo>
                  <a:pt x="141" y="111"/>
                  <a:pt x="151" y="117"/>
                  <a:pt x="163" y="118"/>
                </a:cubicBezTo>
                <a:close/>
                <a:moveTo>
                  <a:pt x="60" y="144"/>
                </a:moveTo>
                <a:cubicBezTo>
                  <a:pt x="66" y="147"/>
                  <a:pt x="71" y="149"/>
                  <a:pt x="76" y="152"/>
                </a:cubicBezTo>
                <a:cubicBezTo>
                  <a:pt x="84" y="159"/>
                  <a:pt x="84" y="159"/>
                  <a:pt x="84" y="159"/>
                </a:cubicBezTo>
                <a:cubicBezTo>
                  <a:pt x="100" y="171"/>
                  <a:pt x="109" y="184"/>
                  <a:pt x="125" y="189"/>
                </a:cubicBezTo>
                <a:cubicBezTo>
                  <a:pt x="146" y="196"/>
                  <a:pt x="160" y="189"/>
                  <a:pt x="167" y="182"/>
                </a:cubicBezTo>
                <a:cubicBezTo>
                  <a:pt x="168" y="180"/>
                  <a:pt x="169" y="176"/>
                  <a:pt x="168" y="174"/>
                </a:cubicBezTo>
                <a:cubicBezTo>
                  <a:pt x="163" y="167"/>
                  <a:pt x="151" y="155"/>
                  <a:pt x="136" y="147"/>
                </a:cubicBezTo>
                <a:cubicBezTo>
                  <a:pt x="114" y="136"/>
                  <a:pt x="91" y="142"/>
                  <a:pt x="92" y="140"/>
                </a:cubicBezTo>
                <a:cubicBezTo>
                  <a:pt x="92" y="139"/>
                  <a:pt x="116" y="130"/>
                  <a:pt x="139" y="138"/>
                </a:cubicBezTo>
                <a:cubicBezTo>
                  <a:pt x="154" y="143"/>
                  <a:pt x="165" y="157"/>
                  <a:pt x="171" y="163"/>
                </a:cubicBezTo>
                <a:cubicBezTo>
                  <a:pt x="172" y="164"/>
                  <a:pt x="174" y="163"/>
                  <a:pt x="174" y="162"/>
                </a:cubicBezTo>
                <a:cubicBezTo>
                  <a:pt x="174" y="148"/>
                  <a:pt x="169" y="133"/>
                  <a:pt x="147" y="125"/>
                </a:cubicBezTo>
                <a:cubicBezTo>
                  <a:pt x="119" y="114"/>
                  <a:pt x="83" y="128"/>
                  <a:pt x="59" y="140"/>
                </a:cubicBezTo>
                <a:cubicBezTo>
                  <a:pt x="58" y="140"/>
                  <a:pt x="58" y="143"/>
                  <a:pt x="60" y="144"/>
                </a:cubicBezTo>
                <a:close/>
              </a:path>
            </a:pathLst>
          </a:custGeom>
          <a:solidFill>
            <a:srgbClr val="00B050"/>
          </a:solidFill>
          <a:ln>
            <a:noFill/>
          </a:ln>
        </p:spPr>
        <p:txBody>
          <a:bodyPr/>
          <a:lstStyle/>
          <a:p>
            <a:endParaRPr lang="en-US" sz="1350"/>
          </a:p>
        </p:txBody>
      </p:sp>
      <p:sp>
        <p:nvSpPr>
          <p:cNvPr id="6" name="Rektangel 16"/>
          <p:cNvSpPr>
            <a:spLocks noChangeArrowheads="1"/>
          </p:cNvSpPr>
          <p:nvPr/>
        </p:nvSpPr>
        <p:spPr bwMode="auto">
          <a:xfrm>
            <a:off x="7372424" y="3540302"/>
            <a:ext cx="1537411" cy="369332"/>
          </a:xfrm>
          <a:prstGeom prst="rect">
            <a:avLst/>
          </a:prstGeom>
          <a:solidFill>
            <a:srgbClr val="0070C0"/>
          </a:solidFill>
          <a:ln>
            <a:noFill/>
          </a:ln>
        </p:spPr>
        <p:txBody>
          <a:bodyPr wrap="square">
            <a:spAutoFit/>
          </a:bodyPr>
          <a:lstStyle/>
          <a:p>
            <a:pPr marL="266700" lvl="1" algn="ctr">
              <a:lnSpc>
                <a:spcPct val="90000"/>
              </a:lnSpc>
              <a:defRPr/>
            </a:pPr>
            <a:r>
              <a:rPr lang="en-US" altLang="sv-SE" sz="1000" dirty="0">
                <a:solidFill>
                  <a:schemeClr val="bg1"/>
                </a:solidFill>
                <a:latin typeface="+mj-lt"/>
                <a:cs typeface="Arial" charset="0"/>
              </a:rPr>
              <a:t>Energy Performance</a:t>
            </a:r>
          </a:p>
        </p:txBody>
      </p:sp>
      <p:sp>
        <p:nvSpPr>
          <p:cNvPr id="7" name="Freeform 3"/>
          <p:cNvSpPr>
            <a:spLocks noChangeAspect="1" noEditPoints="1"/>
          </p:cNvSpPr>
          <p:nvPr/>
        </p:nvSpPr>
        <p:spPr bwMode="auto">
          <a:xfrm>
            <a:off x="8033254" y="3984626"/>
            <a:ext cx="457200" cy="477441"/>
          </a:xfrm>
          <a:custGeom>
            <a:avLst/>
            <a:gdLst>
              <a:gd name="T0" fmla="*/ 2147483646 w 378"/>
              <a:gd name="T1" fmla="*/ 2147483646 h 395"/>
              <a:gd name="T2" fmla="*/ 2147483646 w 378"/>
              <a:gd name="T3" fmla="*/ 2147483646 h 395"/>
              <a:gd name="T4" fmla="*/ 2147483646 w 378"/>
              <a:gd name="T5" fmla="*/ 2147483646 h 395"/>
              <a:gd name="T6" fmla="*/ 2147483646 w 378"/>
              <a:gd name="T7" fmla="*/ 2147483646 h 395"/>
              <a:gd name="T8" fmla="*/ 2147483646 w 378"/>
              <a:gd name="T9" fmla="*/ 2147483646 h 395"/>
              <a:gd name="T10" fmla="*/ 2147483646 w 378"/>
              <a:gd name="T11" fmla="*/ 2147483646 h 395"/>
              <a:gd name="T12" fmla="*/ 2147483646 w 378"/>
              <a:gd name="T13" fmla="*/ 2147483646 h 395"/>
              <a:gd name="T14" fmla="*/ 2147483646 w 378"/>
              <a:gd name="T15" fmla="*/ 2147483646 h 395"/>
              <a:gd name="T16" fmla="*/ 2147483646 w 378"/>
              <a:gd name="T17" fmla="*/ 2147483646 h 395"/>
              <a:gd name="T18" fmla="*/ 2147483646 w 378"/>
              <a:gd name="T19" fmla="*/ 2147483646 h 395"/>
              <a:gd name="T20" fmla="*/ 2147483646 w 378"/>
              <a:gd name="T21" fmla="*/ 2147483646 h 395"/>
              <a:gd name="T22" fmla="*/ 2147483646 w 378"/>
              <a:gd name="T23" fmla="*/ 2147483646 h 395"/>
              <a:gd name="T24" fmla="*/ 2147483646 w 378"/>
              <a:gd name="T25" fmla="*/ 2147483646 h 395"/>
              <a:gd name="T26" fmla="*/ 2147483646 w 378"/>
              <a:gd name="T27" fmla="*/ 2147483646 h 395"/>
              <a:gd name="T28" fmla="*/ 2147483646 w 378"/>
              <a:gd name="T29" fmla="*/ 2147483646 h 395"/>
              <a:gd name="T30" fmla="*/ 2147483646 w 378"/>
              <a:gd name="T31" fmla="*/ 2147483646 h 395"/>
              <a:gd name="T32" fmla="*/ 2147483646 w 378"/>
              <a:gd name="T33" fmla="*/ 2147483646 h 395"/>
              <a:gd name="T34" fmla="*/ 2147483646 w 378"/>
              <a:gd name="T35" fmla="*/ 2147483646 h 395"/>
              <a:gd name="T36" fmla="*/ 2147483646 w 378"/>
              <a:gd name="T37" fmla="*/ 2147483646 h 395"/>
              <a:gd name="T38" fmla="*/ 2147483646 w 378"/>
              <a:gd name="T39" fmla="*/ 2147483646 h 395"/>
              <a:gd name="T40" fmla="*/ 2147483646 w 378"/>
              <a:gd name="T41" fmla="*/ 2147483646 h 395"/>
              <a:gd name="T42" fmla="*/ 2147483646 w 378"/>
              <a:gd name="T43" fmla="*/ 2147483646 h 395"/>
              <a:gd name="T44" fmla="*/ 2147483646 w 378"/>
              <a:gd name="T45" fmla="*/ 2147483646 h 395"/>
              <a:gd name="T46" fmla="*/ 2147483646 w 378"/>
              <a:gd name="T47" fmla="*/ 2147483646 h 395"/>
              <a:gd name="T48" fmla="*/ 2147483646 w 378"/>
              <a:gd name="T49" fmla="*/ 2147483646 h 395"/>
              <a:gd name="T50" fmla="*/ 2147483646 w 378"/>
              <a:gd name="T51" fmla="*/ 2147483646 h 395"/>
              <a:gd name="T52" fmla="*/ 2147483646 w 378"/>
              <a:gd name="T53" fmla="*/ 2147483646 h 395"/>
              <a:gd name="T54" fmla="*/ 2147483646 w 378"/>
              <a:gd name="T55" fmla="*/ 2147483646 h 395"/>
              <a:gd name="T56" fmla="*/ 2147483646 w 378"/>
              <a:gd name="T57" fmla="*/ 2147483646 h 395"/>
              <a:gd name="T58" fmla="*/ 2147483646 w 378"/>
              <a:gd name="T59" fmla="*/ 2147483646 h 395"/>
              <a:gd name="T60" fmla="*/ 2147483646 w 378"/>
              <a:gd name="T61" fmla="*/ 2147483646 h 395"/>
              <a:gd name="T62" fmla="*/ 2147483646 w 378"/>
              <a:gd name="T63" fmla="*/ 2147483646 h 395"/>
              <a:gd name="T64" fmla="*/ 2147483646 w 378"/>
              <a:gd name="T65" fmla="*/ 2147483646 h 395"/>
              <a:gd name="T66" fmla="*/ 2147483646 w 378"/>
              <a:gd name="T67" fmla="*/ 2147483646 h 395"/>
              <a:gd name="T68" fmla="*/ 2147483646 w 378"/>
              <a:gd name="T69" fmla="*/ 2147483646 h 395"/>
              <a:gd name="T70" fmla="*/ 2147483646 w 378"/>
              <a:gd name="T71" fmla="*/ 2147483646 h 395"/>
              <a:gd name="T72" fmla="*/ 2147483646 w 378"/>
              <a:gd name="T73" fmla="*/ 2147483646 h 395"/>
              <a:gd name="T74" fmla="*/ 2147483646 w 378"/>
              <a:gd name="T75" fmla="*/ 2147483646 h 395"/>
              <a:gd name="T76" fmla="*/ 2147483646 w 378"/>
              <a:gd name="T77" fmla="*/ 2147483646 h 395"/>
              <a:gd name="T78" fmla="*/ 2147483646 w 378"/>
              <a:gd name="T79" fmla="*/ 2147483646 h 395"/>
              <a:gd name="T80" fmla="*/ 2147483646 w 378"/>
              <a:gd name="T81" fmla="*/ 2147483646 h 395"/>
              <a:gd name="T82" fmla="*/ 2147483646 w 378"/>
              <a:gd name="T83" fmla="*/ 2147483646 h 395"/>
              <a:gd name="T84" fmla="*/ 2147483646 w 378"/>
              <a:gd name="T85" fmla="*/ 2147483646 h 395"/>
              <a:gd name="T86" fmla="*/ 2147483646 w 378"/>
              <a:gd name="T87" fmla="*/ 2147483646 h 395"/>
              <a:gd name="T88" fmla="*/ 2147483646 w 378"/>
              <a:gd name="T89" fmla="*/ 2147483646 h 395"/>
              <a:gd name="T90" fmla="*/ 2147483646 w 378"/>
              <a:gd name="T91" fmla="*/ 2147483646 h 395"/>
              <a:gd name="T92" fmla="*/ 2147483646 w 378"/>
              <a:gd name="T93" fmla="*/ 2147483646 h 395"/>
              <a:gd name="T94" fmla="*/ 2147483646 w 378"/>
              <a:gd name="T95" fmla="*/ 2147483646 h 395"/>
              <a:gd name="T96" fmla="*/ 2147483646 w 378"/>
              <a:gd name="T97" fmla="*/ 2147483646 h 395"/>
              <a:gd name="T98" fmla="*/ 2147483646 w 378"/>
              <a:gd name="T99" fmla="*/ 2147483646 h 395"/>
              <a:gd name="T100" fmla="*/ 2147483646 w 378"/>
              <a:gd name="T101" fmla="*/ 2147483646 h 395"/>
              <a:gd name="T102" fmla="*/ 2147483646 w 378"/>
              <a:gd name="T103" fmla="*/ 2147483646 h 395"/>
              <a:gd name="T104" fmla="*/ 2147483646 w 378"/>
              <a:gd name="T105" fmla="*/ 2147483646 h 39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78" h="395">
                <a:moveTo>
                  <a:pt x="370" y="90"/>
                </a:moveTo>
                <a:cubicBezTo>
                  <a:pt x="368" y="86"/>
                  <a:pt x="363" y="84"/>
                  <a:pt x="359" y="86"/>
                </a:cubicBezTo>
                <a:cubicBezTo>
                  <a:pt x="355" y="88"/>
                  <a:pt x="354" y="93"/>
                  <a:pt x="356" y="97"/>
                </a:cubicBezTo>
                <a:cubicBezTo>
                  <a:pt x="360" y="105"/>
                  <a:pt x="361" y="114"/>
                  <a:pt x="359" y="123"/>
                </a:cubicBezTo>
                <a:cubicBezTo>
                  <a:pt x="354" y="145"/>
                  <a:pt x="332" y="159"/>
                  <a:pt x="310" y="154"/>
                </a:cubicBezTo>
                <a:cubicBezTo>
                  <a:pt x="299" y="152"/>
                  <a:pt x="289" y="146"/>
                  <a:pt x="283" y="137"/>
                </a:cubicBezTo>
                <a:cubicBezTo>
                  <a:pt x="277" y="128"/>
                  <a:pt x="275" y="117"/>
                  <a:pt x="278" y="107"/>
                </a:cubicBezTo>
                <a:cubicBezTo>
                  <a:pt x="282" y="85"/>
                  <a:pt x="304" y="71"/>
                  <a:pt x="327" y="76"/>
                </a:cubicBezTo>
                <a:cubicBezTo>
                  <a:pt x="330" y="76"/>
                  <a:pt x="333" y="77"/>
                  <a:pt x="336" y="79"/>
                </a:cubicBezTo>
                <a:cubicBezTo>
                  <a:pt x="340" y="80"/>
                  <a:pt x="345" y="79"/>
                  <a:pt x="347" y="75"/>
                </a:cubicBezTo>
                <a:cubicBezTo>
                  <a:pt x="349" y="71"/>
                  <a:pt x="347" y="66"/>
                  <a:pt x="343" y="64"/>
                </a:cubicBezTo>
                <a:cubicBezTo>
                  <a:pt x="339" y="62"/>
                  <a:pt x="335" y="61"/>
                  <a:pt x="330" y="60"/>
                </a:cubicBezTo>
                <a:cubicBezTo>
                  <a:pt x="314" y="57"/>
                  <a:pt x="299" y="60"/>
                  <a:pt x="286" y="68"/>
                </a:cubicBezTo>
                <a:cubicBezTo>
                  <a:pt x="201" y="42"/>
                  <a:pt x="201" y="42"/>
                  <a:pt x="201" y="42"/>
                </a:cubicBezTo>
                <a:cubicBezTo>
                  <a:pt x="199" y="35"/>
                  <a:pt x="195" y="28"/>
                  <a:pt x="190" y="22"/>
                </a:cubicBezTo>
                <a:cubicBezTo>
                  <a:pt x="181" y="10"/>
                  <a:pt x="167" y="3"/>
                  <a:pt x="151" y="2"/>
                </a:cubicBezTo>
                <a:cubicBezTo>
                  <a:pt x="136" y="0"/>
                  <a:pt x="122" y="5"/>
                  <a:pt x="111" y="13"/>
                </a:cubicBezTo>
                <a:cubicBezTo>
                  <a:pt x="103" y="9"/>
                  <a:pt x="91" y="5"/>
                  <a:pt x="70" y="4"/>
                </a:cubicBezTo>
                <a:cubicBezTo>
                  <a:pt x="21" y="3"/>
                  <a:pt x="3" y="40"/>
                  <a:pt x="2" y="42"/>
                </a:cubicBezTo>
                <a:cubicBezTo>
                  <a:pt x="0" y="45"/>
                  <a:pt x="1" y="48"/>
                  <a:pt x="3" y="51"/>
                </a:cubicBezTo>
                <a:cubicBezTo>
                  <a:pt x="16" y="64"/>
                  <a:pt x="16" y="64"/>
                  <a:pt x="16" y="64"/>
                </a:cubicBezTo>
                <a:cubicBezTo>
                  <a:pt x="19" y="67"/>
                  <a:pt x="24" y="67"/>
                  <a:pt x="27" y="64"/>
                </a:cubicBezTo>
                <a:cubicBezTo>
                  <a:pt x="27" y="64"/>
                  <a:pt x="47" y="47"/>
                  <a:pt x="69" y="47"/>
                </a:cubicBezTo>
                <a:cubicBezTo>
                  <a:pt x="70" y="47"/>
                  <a:pt x="70" y="47"/>
                  <a:pt x="70" y="47"/>
                </a:cubicBezTo>
                <a:cubicBezTo>
                  <a:pt x="77" y="47"/>
                  <a:pt x="84" y="49"/>
                  <a:pt x="90" y="53"/>
                </a:cubicBezTo>
                <a:cubicBezTo>
                  <a:pt x="89" y="63"/>
                  <a:pt x="91" y="74"/>
                  <a:pt x="96" y="83"/>
                </a:cubicBezTo>
                <a:cubicBezTo>
                  <a:pt x="92" y="88"/>
                  <a:pt x="86" y="93"/>
                  <a:pt x="79" y="96"/>
                </a:cubicBezTo>
                <a:cubicBezTo>
                  <a:pt x="74" y="98"/>
                  <a:pt x="67" y="99"/>
                  <a:pt x="60" y="99"/>
                </a:cubicBezTo>
                <a:cubicBezTo>
                  <a:pt x="46" y="99"/>
                  <a:pt x="33" y="95"/>
                  <a:pt x="33" y="95"/>
                </a:cubicBezTo>
                <a:cubicBezTo>
                  <a:pt x="29" y="93"/>
                  <a:pt x="25" y="95"/>
                  <a:pt x="23" y="99"/>
                </a:cubicBezTo>
                <a:cubicBezTo>
                  <a:pt x="16" y="116"/>
                  <a:pt x="16" y="116"/>
                  <a:pt x="16" y="116"/>
                </a:cubicBezTo>
                <a:cubicBezTo>
                  <a:pt x="15" y="119"/>
                  <a:pt x="15" y="123"/>
                  <a:pt x="18" y="125"/>
                </a:cubicBezTo>
                <a:cubicBezTo>
                  <a:pt x="19" y="126"/>
                  <a:pt x="36" y="142"/>
                  <a:pt x="65" y="142"/>
                </a:cubicBezTo>
                <a:cubicBezTo>
                  <a:pt x="75" y="142"/>
                  <a:pt x="85" y="140"/>
                  <a:pt x="95" y="136"/>
                </a:cubicBezTo>
                <a:cubicBezTo>
                  <a:pt x="116" y="127"/>
                  <a:pt x="127" y="118"/>
                  <a:pt x="132" y="111"/>
                </a:cubicBezTo>
                <a:cubicBezTo>
                  <a:pt x="135" y="111"/>
                  <a:pt x="138" y="112"/>
                  <a:pt x="141" y="112"/>
                </a:cubicBezTo>
                <a:cubicBezTo>
                  <a:pt x="143" y="112"/>
                  <a:pt x="144" y="113"/>
                  <a:pt x="146" y="113"/>
                </a:cubicBezTo>
                <a:cubicBezTo>
                  <a:pt x="146" y="113"/>
                  <a:pt x="146" y="113"/>
                  <a:pt x="146" y="113"/>
                </a:cubicBezTo>
                <a:cubicBezTo>
                  <a:pt x="157" y="113"/>
                  <a:pt x="167" y="110"/>
                  <a:pt x="176" y="104"/>
                </a:cubicBezTo>
                <a:cubicBezTo>
                  <a:pt x="264" y="132"/>
                  <a:pt x="264" y="132"/>
                  <a:pt x="264" y="132"/>
                </a:cubicBezTo>
                <a:cubicBezTo>
                  <a:pt x="264" y="134"/>
                  <a:pt x="264" y="135"/>
                  <a:pt x="265" y="136"/>
                </a:cubicBezTo>
                <a:cubicBezTo>
                  <a:pt x="213" y="207"/>
                  <a:pt x="213" y="207"/>
                  <a:pt x="213" y="207"/>
                </a:cubicBezTo>
                <a:cubicBezTo>
                  <a:pt x="182" y="208"/>
                  <a:pt x="157" y="233"/>
                  <a:pt x="157" y="263"/>
                </a:cubicBezTo>
                <a:cubicBezTo>
                  <a:pt x="157" y="270"/>
                  <a:pt x="158" y="276"/>
                  <a:pt x="161" y="282"/>
                </a:cubicBezTo>
                <a:cubicBezTo>
                  <a:pt x="95" y="364"/>
                  <a:pt x="95" y="364"/>
                  <a:pt x="95" y="364"/>
                </a:cubicBezTo>
                <a:cubicBezTo>
                  <a:pt x="90" y="370"/>
                  <a:pt x="89" y="379"/>
                  <a:pt x="92" y="386"/>
                </a:cubicBezTo>
                <a:cubicBezTo>
                  <a:pt x="94" y="391"/>
                  <a:pt x="100" y="395"/>
                  <a:pt x="106" y="395"/>
                </a:cubicBezTo>
                <a:cubicBezTo>
                  <a:pt x="324" y="395"/>
                  <a:pt x="324" y="395"/>
                  <a:pt x="324" y="395"/>
                </a:cubicBezTo>
                <a:cubicBezTo>
                  <a:pt x="330" y="395"/>
                  <a:pt x="335" y="391"/>
                  <a:pt x="338" y="386"/>
                </a:cubicBezTo>
                <a:cubicBezTo>
                  <a:pt x="341" y="379"/>
                  <a:pt x="340" y="370"/>
                  <a:pt x="335" y="364"/>
                </a:cubicBezTo>
                <a:cubicBezTo>
                  <a:pt x="269" y="282"/>
                  <a:pt x="269" y="282"/>
                  <a:pt x="269" y="282"/>
                </a:cubicBezTo>
                <a:cubicBezTo>
                  <a:pt x="271" y="276"/>
                  <a:pt x="273" y="270"/>
                  <a:pt x="273" y="263"/>
                </a:cubicBezTo>
                <a:cubicBezTo>
                  <a:pt x="273" y="257"/>
                  <a:pt x="272" y="251"/>
                  <a:pt x="270" y="246"/>
                </a:cubicBezTo>
                <a:cubicBezTo>
                  <a:pt x="324" y="171"/>
                  <a:pt x="324" y="171"/>
                  <a:pt x="324" y="171"/>
                </a:cubicBezTo>
                <a:cubicBezTo>
                  <a:pt x="348" y="169"/>
                  <a:pt x="369" y="151"/>
                  <a:pt x="375" y="127"/>
                </a:cubicBezTo>
                <a:cubicBezTo>
                  <a:pt x="378" y="114"/>
                  <a:pt x="376" y="101"/>
                  <a:pt x="370" y="90"/>
                </a:cubicBezTo>
                <a:close/>
                <a:moveTo>
                  <a:pt x="93" y="37"/>
                </a:moveTo>
                <a:cubicBezTo>
                  <a:pt x="87" y="33"/>
                  <a:pt x="79" y="31"/>
                  <a:pt x="70" y="31"/>
                </a:cubicBezTo>
                <a:cubicBezTo>
                  <a:pt x="69" y="31"/>
                  <a:pt x="69" y="31"/>
                  <a:pt x="69" y="31"/>
                </a:cubicBezTo>
                <a:cubicBezTo>
                  <a:pt x="49" y="31"/>
                  <a:pt x="31" y="41"/>
                  <a:pt x="23" y="47"/>
                </a:cubicBezTo>
                <a:cubicBezTo>
                  <a:pt x="19" y="44"/>
                  <a:pt x="19" y="44"/>
                  <a:pt x="19" y="44"/>
                </a:cubicBezTo>
                <a:cubicBezTo>
                  <a:pt x="25" y="36"/>
                  <a:pt x="40" y="20"/>
                  <a:pt x="70" y="20"/>
                </a:cubicBezTo>
                <a:cubicBezTo>
                  <a:pt x="84" y="21"/>
                  <a:pt x="93" y="23"/>
                  <a:pt x="100" y="25"/>
                </a:cubicBezTo>
                <a:cubicBezTo>
                  <a:pt x="97" y="29"/>
                  <a:pt x="95" y="32"/>
                  <a:pt x="93" y="37"/>
                </a:cubicBezTo>
                <a:close/>
                <a:moveTo>
                  <a:pt x="89" y="121"/>
                </a:moveTo>
                <a:cubicBezTo>
                  <a:pt x="81" y="124"/>
                  <a:pt x="73" y="126"/>
                  <a:pt x="65" y="126"/>
                </a:cubicBezTo>
                <a:cubicBezTo>
                  <a:pt x="50" y="126"/>
                  <a:pt x="39" y="120"/>
                  <a:pt x="33" y="116"/>
                </a:cubicBezTo>
                <a:cubicBezTo>
                  <a:pt x="35" y="112"/>
                  <a:pt x="35" y="112"/>
                  <a:pt x="35" y="112"/>
                </a:cubicBezTo>
                <a:cubicBezTo>
                  <a:pt x="41" y="114"/>
                  <a:pt x="50" y="115"/>
                  <a:pt x="60" y="115"/>
                </a:cubicBezTo>
                <a:cubicBezTo>
                  <a:pt x="69" y="115"/>
                  <a:pt x="78" y="114"/>
                  <a:pt x="85" y="111"/>
                </a:cubicBezTo>
                <a:cubicBezTo>
                  <a:pt x="94" y="107"/>
                  <a:pt x="101" y="102"/>
                  <a:pt x="106" y="96"/>
                </a:cubicBezTo>
                <a:cubicBezTo>
                  <a:pt x="109" y="99"/>
                  <a:pt x="113" y="102"/>
                  <a:pt x="117" y="104"/>
                </a:cubicBezTo>
                <a:cubicBezTo>
                  <a:pt x="112" y="109"/>
                  <a:pt x="104" y="115"/>
                  <a:pt x="89" y="121"/>
                </a:cubicBezTo>
                <a:close/>
                <a:moveTo>
                  <a:pt x="187" y="61"/>
                </a:moveTo>
                <a:cubicBezTo>
                  <a:pt x="185" y="82"/>
                  <a:pt x="165" y="98"/>
                  <a:pt x="142" y="96"/>
                </a:cubicBezTo>
                <a:cubicBezTo>
                  <a:pt x="131" y="95"/>
                  <a:pt x="121" y="90"/>
                  <a:pt x="114" y="82"/>
                </a:cubicBezTo>
                <a:cubicBezTo>
                  <a:pt x="108" y="74"/>
                  <a:pt x="105" y="64"/>
                  <a:pt x="106" y="53"/>
                </a:cubicBezTo>
                <a:cubicBezTo>
                  <a:pt x="107" y="33"/>
                  <a:pt x="125" y="18"/>
                  <a:pt x="146" y="18"/>
                </a:cubicBezTo>
                <a:cubicBezTo>
                  <a:pt x="147" y="18"/>
                  <a:pt x="149" y="18"/>
                  <a:pt x="150" y="18"/>
                </a:cubicBezTo>
                <a:cubicBezTo>
                  <a:pt x="161" y="19"/>
                  <a:pt x="171" y="24"/>
                  <a:pt x="178" y="32"/>
                </a:cubicBezTo>
                <a:cubicBezTo>
                  <a:pt x="185" y="40"/>
                  <a:pt x="188" y="50"/>
                  <a:pt x="187" y="61"/>
                </a:cubicBezTo>
                <a:close/>
                <a:moveTo>
                  <a:pt x="262" y="103"/>
                </a:moveTo>
                <a:cubicBezTo>
                  <a:pt x="261" y="107"/>
                  <a:pt x="261" y="111"/>
                  <a:pt x="261" y="115"/>
                </a:cubicBezTo>
                <a:cubicBezTo>
                  <a:pt x="190" y="92"/>
                  <a:pt x="190" y="92"/>
                  <a:pt x="190" y="92"/>
                </a:cubicBezTo>
                <a:cubicBezTo>
                  <a:pt x="197" y="84"/>
                  <a:pt x="202" y="74"/>
                  <a:pt x="203" y="62"/>
                </a:cubicBezTo>
                <a:cubicBezTo>
                  <a:pt x="203" y="61"/>
                  <a:pt x="203" y="60"/>
                  <a:pt x="203" y="59"/>
                </a:cubicBezTo>
                <a:cubicBezTo>
                  <a:pt x="273" y="81"/>
                  <a:pt x="273" y="81"/>
                  <a:pt x="273" y="81"/>
                </a:cubicBezTo>
                <a:cubicBezTo>
                  <a:pt x="268" y="87"/>
                  <a:pt x="264" y="95"/>
                  <a:pt x="262" y="103"/>
                </a:cubicBezTo>
                <a:close/>
                <a:moveTo>
                  <a:pt x="215" y="223"/>
                </a:moveTo>
                <a:cubicBezTo>
                  <a:pt x="238" y="223"/>
                  <a:pt x="257" y="241"/>
                  <a:pt x="257" y="263"/>
                </a:cubicBezTo>
                <a:cubicBezTo>
                  <a:pt x="257" y="286"/>
                  <a:pt x="238" y="304"/>
                  <a:pt x="215" y="304"/>
                </a:cubicBezTo>
                <a:cubicBezTo>
                  <a:pt x="192" y="304"/>
                  <a:pt x="173" y="286"/>
                  <a:pt x="173" y="263"/>
                </a:cubicBezTo>
                <a:cubicBezTo>
                  <a:pt x="173" y="241"/>
                  <a:pt x="192" y="223"/>
                  <a:pt x="215" y="223"/>
                </a:cubicBezTo>
                <a:close/>
                <a:moveTo>
                  <a:pt x="323" y="374"/>
                </a:moveTo>
                <a:cubicBezTo>
                  <a:pt x="324" y="376"/>
                  <a:pt x="324" y="378"/>
                  <a:pt x="324" y="379"/>
                </a:cubicBezTo>
                <a:cubicBezTo>
                  <a:pt x="106" y="379"/>
                  <a:pt x="106" y="379"/>
                  <a:pt x="106" y="379"/>
                </a:cubicBezTo>
                <a:cubicBezTo>
                  <a:pt x="106" y="378"/>
                  <a:pt x="106" y="376"/>
                  <a:pt x="107" y="374"/>
                </a:cubicBezTo>
                <a:cubicBezTo>
                  <a:pt x="169" y="297"/>
                  <a:pt x="169" y="297"/>
                  <a:pt x="169" y="297"/>
                </a:cubicBezTo>
                <a:cubicBezTo>
                  <a:pt x="179" y="311"/>
                  <a:pt x="196" y="320"/>
                  <a:pt x="215" y="320"/>
                </a:cubicBezTo>
                <a:cubicBezTo>
                  <a:pt x="234" y="320"/>
                  <a:pt x="250" y="311"/>
                  <a:pt x="261" y="297"/>
                </a:cubicBezTo>
                <a:lnTo>
                  <a:pt x="323" y="374"/>
                </a:lnTo>
                <a:close/>
                <a:moveTo>
                  <a:pt x="261" y="230"/>
                </a:moveTo>
                <a:cubicBezTo>
                  <a:pt x="254" y="220"/>
                  <a:pt x="244" y="213"/>
                  <a:pt x="232" y="210"/>
                </a:cubicBezTo>
                <a:cubicBezTo>
                  <a:pt x="274" y="151"/>
                  <a:pt x="274" y="151"/>
                  <a:pt x="274" y="151"/>
                </a:cubicBezTo>
                <a:cubicBezTo>
                  <a:pt x="282" y="160"/>
                  <a:pt x="293" y="167"/>
                  <a:pt x="305" y="170"/>
                </a:cubicBezTo>
                <a:lnTo>
                  <a:pt x="261" y="230"/>
                </a:lnTo>
                <a:close/>
              </a:path>
            </a:pathLst>
          </a:custGeom>
          <a:solidFill>
            <a:srgbClr val="433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350"/>
          </a:p>
        </p:txBody>
      </p:sp>
      <p:sp>
        <p:nvSpPr>
          <p:cNvPr id="8" name="Rektangel 16"/>
          <p:cNvSpPr>
            <a:spLocks noChangeArrowheads="1"/>
          </p:cNvSpPr>
          <p:nvPr/>
        </p:nvSpPr>
        <p:spPr bwMode="auto">
          <a:xfrm>
            <a:off x="7372424" y="4537060"/>
            <a:ext cx="1686566" cy="369332"/>
          </a:xfrm>
          <a:prstGeom prst="rect">
            <a:avLst/>
          </a:prstGeom>
          <a:solidFill>
            <a:srgbClr val="0070C0"/>
          </a:solidFill>
          <a:ln>
            <a:noFill/>
          </a:ln>
        </p:spPr>
        <p:txBody>
          <a:bodyPr wrap="square">
            <a:spAutoFit/>
          </a:bodyPr>
          <a:lstStyle/>
          <a:p>
            <a:pPr marL="266700" lvl="1" algn="ctr">
              <a:lnSpc>
                <a:spcPct val="90000"/>
              </a:lnSpc>
              <a:defRPr/>
            </a:pPr>
            <a:r>
              <a:rPr lang="en-US" altLang="sv-SE" sz="1000" dirty="0">
                <a:solidFill>
                  <a:schemeClr val="bg1"/>
                </a:solidFill>
                <a:latin typeface="+mj-lt"/>
                <a:cs typeface="Arial" charset="0"/>
              </a:rPr>
              <a:t>Critical machine type </a:t>
            </a:r>
            <a:br>
              <a:rPr lang="en-US" altLang="sv-SE" sz="1000" dirty="0">
                <a:solidFill>
                  <a:schemeClr val="bg1"/>
                </a:solidFill>
                <a:latin typeface="+mj-lt"/>
                <a:cs typeface="Arial" charset="0"/>
              </a:rPr>
            </a:br>
            <a:r>
              <a:rPr lang="en-US" altLang="sv-SE" sz="1000" dirty="0">
                <a:solidFill>
                  <a:schemeClr val="bg1"/>
                </a:solidFill>
                <a:latin typeface="+mj-lt"/>
                <a:cs typeface="Arial" charset="0"/>
              </a:rPr>
              <a:t>of communications  </a:t>
            </a:r>
          </a:p>
        </p:txBody>
      </p:sp>
      <p:sp>
        <p:nvSpPr>
          <p:cNvPr id="9" name="Freeform 3"/>
          <p:cNvSpPr>
            <a:spLocks noChangeAspect="1" noEditPoints="1"/>
          </p:cNvSpPr>
          <p:nvPr/>
        </p:nvSpPr>
        <p:spPr bwMode="auto">
          <a:xfrm>
            <a:off x="8074227" y="4981385"/>
            <a:ext cx="514350" cy="514350"/>
          </a:xfrm>
          <a:custGeom>
            <a:avLst/>
            <a:gdLst>
              <a:gd name="T0" fmla="*/ 2147483646 w 385"/>
              <a:gd name="T1" fmla="*/ 2147483646 h 385"/>
              <a:gd name="T2" fmla="*/ 2147483646 w 385"/>
              <a:gd name="T3" fmla="*/ 2147483646 h 385"/>
              <a:gd name="T4" fmla="*/ 2147483646 w 385"/>
              <a:gd name="T5" fmla="*/ 2147483646 h 385"/>
              <a:gd name="T6" fmla="*/ 2147483646 w 385"/>
              <a:gd name="T7" fmla="*/ 2147483646 h 385"/>
              <a:gd name="T8" fmla="*/ 2147483646 w 385"/>
              <a:gd name="T9" fmla="*/ 2147483646 h 385"/>
              <a:gd name="T10" fmla="*/ 2147483646 w 385"/>
              <a:gd name="T11" fmla="*/ 2147483646 h 385"/>
              <a:gd name="T12" fmla="*/ 2147483646 w 385"/>
              <a:gd name="T13" fmla="*/ 2147483646 h 385"/>
              <a:gd name="T14" fmla="*/ 2147483646 w 385"/>
              <a:gd name="T15" fmla="*/ 2147483646 h 385"/>
              <a:gd name="T16" fmla="*/ 2147483646 w 385"/>
              <a:gd name="T17" fmla="*/ 2147483646 h 385"/>
              <a:gd name="T18" fmla="*/ 2147483646 w 385"/>
              <a:gd name="T19" fmla="*/ 2147483646 h 385"/>
              <a:gd name="T20" fmla="*/ 2147483646 w 385"/>
              <a:gd name="T21" fmla="*/ 2147483646 h 385"/>
              <a:gd name="T22" fmla="*/ 2147483646 w 385"/>
              <a:gd name="T23" fmla="*/ 2147483646 h 385"/>
              <a:gd name="T24" fmla="*/ 2147483646 w 385"/>
              <a:gd name="T25" fmla="*/ 2147483646 h 385"/>
              <a:gd name="T26" fmla="*/ 2147483646 w 385"/>
              <a:gd name="T27" fmla="*/ 2147483646 h 385"/>
              <a:gd name="T28" fmla="*/ 2147483646 w 385"/>
              <a:gd name="T29" fmla="*/ 2147483646 h 385"/>
              <a:gd name="T30" fmla="*/ 2147483646 w 385"/>
              <a:gd name="T31" fmla="*/ 2147483646 h 385"/>
              <a:gd name="T32" fmla="*/ 2147483646 w 385"/>
              <a:gd name="T33" fmla="*/ 2147483646 h 385"/>
              <a:gd name="T34" fmla="*/ 2147483646 w 385"/>
              <a:gd name="T35" fmla="*/ 2147483646 h 385"/>
              <a:gd name="T36" fmla="*/ 2147483646 w 385"/>
              <a:gd name="T37" fmla="*/ 2147483646 h 385"/>
              <a:gd name="T38" fmla="*/ 2147483646 w 385"/>
              <a:gd name="T39" fmla="*/ 2147483646 h 385"/>
              <a:gd name="T40" fmla="*/ 2147483646 w 385"/>
              <a:gd name="T41" fmla="*/ 2147483646 h 385"/>
              <a:gd name="T42" fmla="*/ 2147483646 w 385"/>
              <a:gd name="T43" fmla="*/ 2147483646 h 385"/>
              <a:gd name="T44" fmla="*/ 2147483646 w 385"/>
              <a:gd name="T45" fmla="*/ 2147483646 h 385"/>
              <a:gd name="T46" fmla="*/ 2147483646 w 385"/>
              <a:gd name="T47" fmla="*/ 2147483646 h 385"/>
              <a:gd name="T48" fmla="*/ 2147483646 w 385"/>
              <a:gd name="T49" fmla="*/ 2147483646 h 385"/>
              <a:gd name="T50" fmla="*/ 2147483646 w 385"/>
              <a:gd name="T51" fmla="*/ 2147483646 h 385"/>
              <a:gd name="T52" fmla="*/ 2147483646 w 385"/>
              <a:gd name="T53" fmla="*/ 2147483646 h 385"/>
              <a:gd name="T54" fmla="*/ 2147483646 w 385"/>
              <a:gd name="T55" fmla="*/ 2147483646 h 385"/>
              <a:gd name="T56" fmla="*/ 2147483646 w 385"/>
              <a:gd name="T57" fmla="*/ 2147483646 h 385"/>
              <a:gd name="T58" fmla="*/ 2147483646 w 385"/>
              <a:gd name="T59" fmla="*/ 2147483646 h 385"/>
              <a:gd name="T60" fmla="*/ 2147483646 w 385"/>
              <a:gd name="T61" fmla="*/ 2147483646 h 385"/>
              <a:gd name="T62" fmla="*/ 2147483646 w 385"/>
              <a:gd name="T63" fmla="*/ 2147483646 h 385"/>
              <a:gd name="T64" fmla="*/ 2147483646 w 385"/>
              <a:gd name="T65" fmla="*/ 2147483646 h 385"/>
              <a:gd name="T66" fmla="*/ 2147483646 w 385"/>
              <a:gd name="T67" fmla="*/ 2147483646 h 385"/>
              <a:gd name="T68" fmla="*/ 2147483646 w 385"/>
              <a:gd name="T69" fmla="*/ 2147483646 h 385"/>
              <a:gd name="T70" fmla="*/ 2147483646 w 385"/>
              <a:gd name="T71" fmla="*/ 2147483646 h 385"/>
              <a:gd name="T72" fmla="*/ 2147483646 w 385"/>
              <a:gd name="T73" fmla="*/ 2147483646 h 385"/>
              <a:gd name="T74" fmla="*/ 2147483646 w 385"/>
              <a:gd name="T75" fmla="*/ 2147483646 h 385"/>
              <a:gd name="T76" fmla="*/ 2147483646 w 385"/>
              <a:gd name="T77" fmla="*/ 2147483646 h 385"/>
              <a:gd name="T78" fmla="*/ 2147483646 w 385"/>
              <a:gd name="T79" fmla="*/ 2147483646 h 385"/>
              <a:gd name="T80" fmla="*/ 2147483646 w 385"/>
              <a:gd name="T81" fmla="*/ 2147483646 h 385"/>
              <a:gd name="T82" fmla="*/ 2147483646 w 385"/>
              <a:gd name="T83" fmla="*/ 2147483646 h 385"/>
              <a:gd name="T84" fmla="*/ 2147483646 w 385"/>
              <a:gd name="T85" fmla="*/ 2147483646 h 385"/>
              <a:gd name="T86" fmla="*/ 2147483646 w 385"/>
              <a:gd name="T87" fmla="*/ 2147483646 h 385"/>
              <a:gd name="T88" fmla="*/ 2147483646 w 385"/>
              <a:gd name="T89" fmla="*/ 2147483646 h 385"/>
              <a:gd name="T90" fmla="*/ 2147483646 w 385"/>
              <a:gd name="T91" fmla="*/ 2147483646 h 385"/>
              <a:gd name="T92" fmla="*/ 2147483646 w 385"/>
              <a:gd name="T93" fmla="*/ 2147483646 h 385"/>
              <a:gd name="T94" fmla="*/ 2147483646 w 385"/>
              <a:gd name="T95" fmla="*/ 2147483646 h 38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85" h="385">
                <a:moveTo>
                  <a:pt x="168" y="233"/>
                </a:moveTo>
                <a:cubicBezTo>
                  <a:pt x="168" y="233"/>
                  <a:pt x="168" y="233"/>
                  <a:pt x="168" y="234"/>
                </a:cubicBezTo>
                <a:cubicBezTo>
                  <a:pt x="168" y="234"/>
                  <a:pt x="168" y="234"/>
                  <a:pt x="168" y="234"/>
                </a:cubicBezTo>
                <a:lnTo>
                  <a:pt x="168" y="233"/>
                </a:lnTo>
                <a:close/>
                <a:moveTo>
                  <a:pt x="287" y="135"/>
                </a:moveTo>
                <a:cubicBezTo>
                  <a:pt x="285" y="137"/>
                  <a:pt x="286" y="139"/>
                  <a:pt x="285" y="141"/>
                </a:cubicBezTo>
                <a:cubicBezTo>
                  <a:pt x="284" y="145"/>
                  <a:pt x="280" y="142"/>
                  <a:pt x="278" y="145"/>
                </a:cubicBezTo>
                <a:cubicBezTo>
                  <a:pt x="274" y="149"/>
                  <a:pt x="279" y="152"/>
                  <a:pt x="283" y="153"/>
                </a:cubicBezTo>
                <a:cubicBezTo>
                  <a:pt x="288" y="154"/>
                  <a:pt x="290" y="150"/>
                  <a:pt x="293" y="147"/>
                </a:cubicBezTo>
                <a:cubicBezTo>
                  <a:pt x="295" y="146"/>
                  <a:pt x="296" y="144"/>
                  <a:pt x="298" y="144"/>
                </a:cubicBezTo>
                <a:cubicBezTo>
                  <a:pt x="300" y="144"/>
                  <a:pt x="302" y="146"/>
                  <a:pt x="303" y="146"/>
                </a:cubicBezTo>
                <a:cubicBezTo>
                  <a:pt x="308" y="146"/>
                  <a:pt x="308" y="141"/>
                  <a:pt x="307" y="138"/>
                </a:cubicBezTo>
                <a:cubicBezTo>
                  <a:pt x="305" y="135"/>
                  <a:pt x="302" y="133"/>
                  <a:pt x="299" y="130"/>
                </a:cubicBezTo>
                <a:cubicBezTo>
                  <a:pt x="298" y="129"/>
                  <a:pt x="298" y="127"/>
                  <a:pt x="297" y="126"/>
                </a:cubicBezTo>
                <a:cubicBezTo>
                  <a:pt x="296" y="124"/>
                  <a:pt x="293" y="124"/>
                  <a:pt x="292" y="125"/>
                </a:cubicBezTo>
                <a:cubicBezTo>
                  <a:pt x="290" y="127"/>
                  <a:pt x="292" y="129"/>
                  <a:pt x="291" y="131"/>
                </a:cubicBezTo>
                <a:cubicBezTo>
                  <a:pt x="291" y="133"/>
                  <a:pt x="288" y="133"/>
                  <a:pt x="287" y="135"/>
                </a:cubicBezTo>
                <a:close/>
                <a:moveTo>
                  <a:pt x="339" y="68"/>
                </a:moveTo>
                <a:cubicBezTo>
                  <a:pt x="336" y="64"/>
                  <a:pt x="331" y="64"/>
                  <a:pt x="327" y="67"/>
                </a:cubicBezTo>
                <a:cubicBezTo>
                  <a:pt x="324" y="70"/>
                  <a:pt x="324" y="75"/>
                  <a:pt x="327" y="78"/>
                </a:cubicBezTo>
                <a:cubicBezTo>
                  <a:pt x="328" y="79"/>
                  <a:pt x="329" y="81"/>
                  <a:pt x="330" y="82"/>
                </a:cubicBezTo>
                <a:cubicBezTo>
                  <a:pt x="320" y="87"/>
                  <a:pt x="315" y="97"/>
                  <a:pt x="314" y="98"/>
                </a:cubicBezTo>
                <a:cubicBezTo>
                  <a:pt x="311" y="103"/>
                  <a:pt x="311" y="111"/>
                  <a:pt x="311" y="117"/>
                </a:cubicBezTo>
                <a:cubicBezTo>
                  <a:pt x="312" y="122"/>
                  <a:pt x="313" y="129"/>
                  <a:pt x="317" y="133"/>
                </a:cubicBezTo>
                <a:cubicBezTo>
                  <a:pt x="322" y="139"/>
                  <a:pt x="326" y="151"/>
                  <a:pt x="318" y="157"/>
                </a:cubicBezTo>
                <a:cubicBezTo>
                  <a:pt x="309" y="162"/>
                  <a:pt x="306" y="147"/>
                  <a:pt x="298" y="153"/>
                </a:cubicBezTo>
                <a:cubicBezTo>
                  <a:pt x="295" y="156"/>
                  <a:pt x="292" y="159"/>
                  <a:pt x="289" y="163"/>
                </a:cubicBezTo>
                <a:cubicBezTo>
                  <a:pt x="286" y="167"/>
                  <a:pt x="286" y="168"/>
                  <a:pt x="291" y="171"/>
                </a:cubicBezTo>
                <a:cubicBezTo>
                  <a:pt x="302" y="177"/>
                  <a:pt x="284" y="180"/>
                  <a:pt x="283" y="186"/>
                </a:cubicBezTo>
                <a:cubicBezTo>
                  <a:pt x="282" y="196"/>
                  <a:pt x="299" y="185"/>
                  <a:pt x="301" y="184"/>
                </a:cubicBezTo>
                <a:cubicBezTo>
                  <a:pt x="311" y="177"/>
                  <a:pt x="325" y="178"/>
                  <a:pt x="335" y="184"/>
                </a:cubicBezTo>
                <a:cubicBezTo>
                  <a:pt x="338" y="186"/>
                  <a:pt x="341" y="188"/>
                  <a:pt x="344" y="190"/>
                </a:cubicBezTo>
                <a:cubicBezTo>
                  <a:pt x="347" y="191"/>
                  <a:pt x="349" y="193"/>
                  <a:pt x="352" y="194"/>
                </a:cubicBezTo>
                <a:cubicBezTo>
                  <a:pt x="355" y="197"/>
                  <a:pt x="357" y="202"/>
                  <a:pt x="360" y="205"/>
                </a:cubicBezTo>
                <a:cubicBezTo>
                  <a:pt x="363" y="209"/>
                  <a:pt x="364" y="226"/>
                  <a:pt x="359" y="222"/>
                </a:cubicBezTo>
                <a:cubicBezTo>
                  <a:pt x="357" y="219"/>
                  <a:pt x="354" y="216"/>
                  <a:pt x="352" y="212"/>
                </a:cubicBezTo>
                <a:cubicBezTo>
                  <a:pt x="347" y="207"/>
                  <a:pt x="345" y="213"/>
                  <a:pt x="340" y="213"/>
                </a:cubicBezTo>
                <a:cubicBezTo>
                  <a:pt x="337" y="213"/>
                  <a:pt x="338" y="212"/>
                  <a:pt x="337" y="210"/>
                </a:cubicBezTo>
                <a:cubicBezTo>
                  <a:pt x="336" y="205"/>
                  <a:pt x="333" y="202"/>
                  <a:pt x="329" y="199"/>
                </a:cubicBezTo>
                <a:cubicBezTo>
                  <a:pt x="325" y="196"/>
                  <a:pt x="319" y="194"/>
                  <a:pt x="314" y="194"/>
                </a:cubicBezTo>
                <a:cubicBezTo>
                  <a:pt x="309" y="194"/>
                  <a:pt x="305" y="195"/>
                  <a:pt x="301" y="196"/>
                </a:cubicBezTo>
                <a:cubicBezTo>
                  <a:pt x="291" y="198"/>
                  <a:pt x="283" y="198"/>
                  <a:pt x="277" y="207"/>
                </a:cubicBezTo>
                <a:cubicBezTo>
                  <a:pt x="273" y="214"/>
                  <a:pt x="267" y="222"/>
                  <a:pt x="268" y="230"/>
                </a:cubicBezTo>
                <a:cubicBezTo>
                  <a:pt x="268" y="233"/>
                  <a:pt x="270" y="235"/>
                  <a:pt x="270" y="238"/>
                </a:cubicBezTo>
                <a:cubicBezTo>
                  <a:pt x="271" y="242"/>
                  <a:pt x="271" y="246"/>
                  <a:pt x="273" y="250"/>
                </a:cubicBezTo>
                <a:cubicBezTo>
                  <a:pt x="275" y="256"/>
                  <a:pt x="281" y="262"/>
                  <a:pt x="287" y="262"/>
                </a:cubicBezTo>
                <a:cubicBezTo>
                  <a:pt x="290" y="262"/>
                  <a:pt x="291" y="262"/>
                  <a:pt x="293" y="261"/>
                </a:cubicBezTo>
                <a:cubicBezTo>
                  <a:pt x="295" y="260"/>
                  <a:pt x="296" y="257"/>
                  <a:pt x="298" y="257"/>
                </a:cubicBezTo>
                <a:cubicBezTo>
                  <a:pt x="303" y="257"/>
                  <a:pt x="305" y="264"/>
                  <a:pt x="307" y="267"/>
                </a:cubicBezTo>
                <a:cubicBezTo>
                  <a:pt x="311" y="271"/>
                  <a:pt x="316" y="269"/>
                  <a:pt x="319" y="273"/>
                </a:cubicBezTo>
                <a:cubicBezTo>
                  <a:pt x="322" y="277"/>
                  <a:pt x="326" y="284"/>
                  <a:pt x="325" y="289"/>
                </a:cubicBezTo>
                <a:cubicBezTo>
                  <a:pt x="323" y="294"/>
                  <a:pt x="315" y="295"/>
                  <a:pt x="313" y="300"/>
                </a:cubicBezTo>
                <a:cubicBezTo>
                  <a:pt x="308" y="308"/>
                  <a:pt x="320" y="305"/>
                  <a:pt x="323" y="312"/>
                </a:cubicBezTo>
                <a:cubicBezTo>
                  <a:pt x="321" y="314"/>
                  <a:pt x="319" y="316"/>
                  <a:pt x="317" y="317"/>
                </a:cubicBezTo>
                <a:cubicBezTo>
                  <a:pt x="285" y="349"/>
                  <a:pt x="241" y="369"/>
                  <a:pt x="192" y="369"/>
                </a:cubicBezTo>
                <a:cubicBezTo>
                  <a:pt x="185" y="369"/>
                  <a:pt x="178" y="369"/>
                  <a:pt x="170" y="368"/>
                </a:cubicBezTo>
                <a:cubicBezTo>
                  <a:pt x="171" y="366"/>
                  <a:pt x="171" y="365"/>
                  <a:pt x="171" y="364"/>
                </a:cubicBezTo>
                <a:cubicBezTo>
                  <a:pt x="174" y="359"/>
                  <a:pt x="176" y="355"/>
                  <a:pt x="181" y="351"/>
                </a:cubicBezTo>
                <a:cubicBezTo>
                  <a:pt x="192" y="341"/>
                  <a:pt x="201" y="330"/>
                  <a:pt x="209" y="319"/>
                </a:cubicBezTo>
                <a:cubicBezTo>
                  <a:pt x="213" y="313"/>
                  <a:pt x="220" y="312"/>
                  <a:pt x="224" y="306"/>
                </a:cubicBezTo>
                <a:cubicBezTo>
                  <a:pt x="226" y="303"/>
                  <a:pt x="226" y="298"/>
                  <a:pt x="227" y="294"/>
                </a:cubicBezTo>
                <a:cubicBezTo>
                  <a:pt x="227" y="290"/>
                  <a:pt x="228" y="288"/>
                  <a:pt x="230" y="285"/>
                </a:cubicBezTo>
                <a:cubicBezTo>
                  <a:pt x="232" y="282"/>
                  <a:pt x="237" y="279"/>
                  <a:pt x="238" y="276"/>
                </a:cubicBezTo>
                <a:cubicBezTo>
                  <a:pt x="240" y="269"/>
                  <a:pt x="230" y="261"/>
                  <a:pt x="224" y="259"/>
                </a:cubicBezTo>
                <a:cubicBezTo>
                  <a:pt x="220" y="257"/>
                  <a:pt x="215" y="258"/>
                  <a:pt x="211" y="255"/>
                </a:cubicBezTo>
                <a:cubicBezTo>
                  <a:pt x="207" y="254"/>
                  <a:pt x="206" y="251"/>
                  <a:pt x="203" y="248"/>
                </a:cubicBezTo>
                <a:cubicBezTo>
                  <a:pt x="200" y="246"/>
                  <a:pt x="196" y="244"/>
                  <a:pt x="192" y="242"/>
                </a:cubicBezTo>
                <a:cubicBezTo>
                  <a:pt x="188" y="240"/>
                  <a:pt x="184" y="241"/>
                  <a:pt x="180" y="240"/>
                </a:cubicBezTo>
                <a:cubicBezTo>
                  <a:pt x="178" y="239"/>
                  <a:pt x="176" y="237"/>
                  <a:pt x="174" y="236"/>
                </a:cubicBezTo>
                <a:cubicBezTo>
                  <a:pt x="172" y="235"/>
                  <a:pt x="170" y="235"/>
                  <a:pt x="168" y="234"/>
                </a:cubicBezTo>
                <a:cubicBezTo>
                  <a:pt x="166" y="233"/>
                  <a:pt x="163" y="235"/>
                  <a:pt x="162" y="237"/>
                </a:cubicBezTo>
                <a:cubicBezTo>
                  <a:pt x="160" y="240"/>
                  <a:pt x="160" y="243"/>
                  <a:pt x="160" y="246"/>
                </a:cubicBezTo>
                <a:cubicBezTo>
                  <a:pt x="160" y="247"/>
                  <a:pt x="160" y="247"/>
                  <a:pt x="160" y="247"/>
                </a:cubicBezTo>
                <a:cubicBezTo>
                  <a:pt x="160" y="247"/>
                  <a:pt x="160" y="247"/>
                  <a:pt x="160" y="247"/>
                </a:cubicBezTo>
                <a:cubicBezTo>
                  <a:pt x="155" y="246"/>
                  <a:pt x="153" y="243"/>
                  <a:pt x="151" y="240"/>
                </a:cubicBezTo>
                <a:cubicBezTo>
                  <a:pt x="149" y="237"/>
                  <a:pt x="149" y="235"/>
                  <a:pt x="146" y="234"/>
                </a:cubicBezTo>
                <a:cubicBezTo>
                  <a:pt x="144" y="233"/>
                  <a:pt x="143" y="234"/>
                  <a:pt x="141" y="232"/>
                </a:cubicBezTo>
                <a:cubicBezTo>
                  <a:pt x="137" y="229"/>
                  <a:pt x="136" y="224"/>
                  <a:pt x="131" y="221"/>
                </a:cubicBezTo>
                <a:cubicBezTo>
                  <a:pt x="129" y="219"/>
                  <a:pt x="125" y="221"/>
                  <a:pt x="122" y="220"/>
                </a:cubicBezTo>
                <a:cubicBezTo>
                  <a:pt x="117" y="217"/>
                  <a:pt x="122" y="208"/>
                  <a:pt x="125" y="205"/>
                </a:cubicBezTo>
                <a:cubicBezTo>
                  <a:pt x="127" y="204"/>
                  <a:pt x="128" y="204"/>
                  <a:pt x="130" y="204"/>
                </a:cubicBezTo>
                <a:cubicBezTo>
                  <a:pt x="132" y="203"/>
                  <a:pt x="134" y="201"/>
                  <a:pt x="137" y="201"/>
                </a:cubicBezTo>
                <a:cubicBezTo>
                  <a:pt x="140" y="200"/>
                  <a:pt x="143" y="202"/>
                  <a:pt x="145" y="204"/>
                </a:cubicBezTo>
                <a:cubicBezTo>
                  <a:pt x="149" y="207"/>
                  <a:pt x="152" y="212"/>
                  <a:pt x="156" y="214"/>
                </a:cubicBezTo>
                <a:cubicBezTo>
                  <a:pt x="159" y="216"/>
                  <a:pt x="164" y="216"/>
                  <a:pt x="164" y="212"/>
                </a:cubicBezTo>
                <a:cubicBezTo>
                  <a:pt x="163" y="207"/>
                  <a:pt x="154" y="207"/>
                  <a:pt x="153" y="202"/>
                </a:cubicBezTo>
                <a:cubicBezTo>
                  <a:pt x="153" y="200"/>
                  <a:pt x="157" y="193"/>
                  <a:pt x="158" y="191"/>
                </a:cubicBezTo>
                <a:cubicBezTo>
                  <a:pt x="161" y="185"/>
                  <a:pt x="168" y="185"/>
                  <a:pt x="171" y="180"/>
                </a:cubicBezTo>
                <a:cubicBezTo>
                  <a:pt x="174" y="177"/>
                  <a:pt x="173" y="172"/>
                  <a:pt x="176" y="169"/>
                </a:cubicBezTo>
                <a:cubicBezTo>
                  <a:pt x="179" y="167"/>
                  <a:pt x="185" y="167"/>
                  <a:pt x="189" y="165"/>
                </a:cubicBezTo>
                <a:cubicBezTo>
                  <a:pt x="193" y="162"/>
                  <a:pt x="197" y="156"/>
                  <a:pt x="199" y="151"/>
                </a:cubicBezTo>
                <a:cubicBezTo>
                  <a:pt x="200" y="144"/>
                  <a:pt x="199" y="141"/>
                  <a:pt x="193" y="138"/>
                </a:cubicBezTo>
                <a:cubicBezTo>
                  <a:pt x="189" y="136"/>
                  <a:pt x="185" y="134"/>
                  <a:pt x="181" y="132"/>
                </a:cubicBezTo>
                <a:cubicBezTo>
                  <a:pt x="178" y="131"/>
                  <a:pt x="176" y="130"/>
                  <a:pt x="174" y="127"/>
                </a:cubicBezTo>
                <a:cubicBezTo>
                  <a:pt x="172" y="126"/>
                  <a:pt x="171" y="124"/>
                  <a:pt x="169" y="123"/>
                </a:cubicBezTo>
                <a:cubicBezTo>
                  <a:pt x="167" y="121"/>
                  <a:pt x="166" y="122"/>
                  <a:pt x="164" y="122"/>
                </a:cubicBezTo>
                <a:cubicBezTo>
                  <a:pt x="161" y="122"/>
                  <a:pt x="162" y="123"/>
                  <a:pt x="160" y="121"/>
                </a:cubicBezTo>
                <a:cubicBezTo>
                  <a:pt x="159" y="121"/>
                  <a:pt x="159" y="118"/>
                  <a:pt x="158" y="117"/>
                </a:cubicBezTo>
                <a:cubicBezTo>
                  <a:pt x="155" y="113"/>
                  <a:pt x="147" y="113"/>
                  <a:pt x="145" y="117"/>
                </a:cubicBezTo>
                <a:cubicBezTo>
                  <a:pt x="142" y="121"/>
                  <a:pt x="147" y="130"/>
                  <a:pt x="140" y="133"/>
                </a:cubicBezTo>
                <a:cubicBezTo>
                  <a:pt x="137" y="134"/>
                  <a:pt x="130" y="131"/>
                  <a:pt x="127" y="129"/>
                </a:cubicBezTo>
                <a:cubicBezTo>
                  <a:pt x="120" y="126"/>
                  <a:pt x="118" y="118"/>
                  <a:pt x="123" y="113"/>
                </a:cubicBezTo>
                <a:cubicBezTo>
                  <a:pt x="130" y="106"/>
                  <a:pt x="141" y="105"/>
                  <a:pt x="147" y="98"/>
                </a:cubicBezTo>
                <a:cubicBezTo>
                  <a:pt x="148" y="96"/>
                  <a:pt x="150" y="94"/>
                  <a:pt x="149" y="91"/>
                </a:cubicBezTo>
                <a:cubicBezTo>
                  <a:pt x="149" y="89"/>
                  <a:pt x="146" y="83"/>
                  <a:pt x="145" y="82"/>
                </a:cubicBezTo>
                <a:cubicBezTo>
                  <a:pt x="140" y="77"/>
                  <a:pt x="131" y="83"/>
                  <a:pt x="127" y="75"/>
                </a:cubicBezTo>
                <a:cubicBezTo>
                  <a:pt x="126" y="73"/>
                  <a:pt x="126" y="72"/>
                  <a:pt x="126" y="70"/>
                </a:cubicBezTo>
                <a:cubicBezTo>
                  <a:pt x="125" y="66"/>
                  <a:pt x="125" y="67"/>
                  <a:pt x="121" y="66"/>
                </a:cubicBezTo>
                <a:cubicBezTo>
                  <a:pt x="115" y="63"/>
                  <a:pt x="103" y="62"/>
                  <a:pt x="97" y="66"/>
                </a:cubicBezTo>
                <a:cubicBezTo>
                  <a:pt x="93" y="68"/>
                  <a:pt x="88" y="74"/>
                  <a:pt x="87" y="78"/>
                </a:cubicBezTo>
                <a:cubicBezTo>
                  <a:pt x="86" y="83"/>
                  <a:pt x="89" y="84"/>
                  <a:pt x="93" y="86"/>
                </a:cubicBezTo>
                <a:cubicBezTo>
                  <a:pt x="99" y="90"/>
                  <a:pt x="94" y="93"/>
                  <a:pt x="90" y="95"/>
                </a:cubicBezTo>
                <a:cubicBezTo>
                  <a:pt x="82" y="99"/>
                  <a:pt x="83" y="95"/>
                  <a:pt x="78" y="90"/>
                </a:cubicBezTo>
                <a:cubicBezTo>
                  <a:pt x="76" y="87"/>
                  <a:pt x="73" y="86"/>
                  <a:pt x="70" y="83"/>
                </a:cubicBezTo>
                <a:cubicBezTo>
                  <a:pt x="69" y="81"/>
                  <a:pt x="68" y="79"/>
                  <a:pt x="66" y="78"/>
                </a:cubicBezTo>
                <a:cubicBezTo>
                  <a:pt x="67" y="77"/>
                  <a:pt x="67" y="71"/>
                  <a:pt x="67" y="68"/>
                </a:cubicBezTo>
                <a:cubicBezTo>
                  <a:pt x="67" y="68"/>
                  <a:pt x="67" y="68"/>
                  <a:pt x="67" y="68"/>
                </a:cubicBezTo>
                <a:cubicBezTo>
                  <a:pt x="81" y="54"/>
                  <a:pt x="98" y="42"/>
                  <a:pt x="116" y="33"/>
                </a:cubicBezTo>
                <a:cubicBezTo>
                  <a:pt x="123" y="37"/>
                  <a:pt x="131" y="41"/>
                  <a:pt x="134" y="43"/>
                </a:cubicBezTo>
                <a:cubicBezTo>
                  <a:pt x="137" y="45"/>
                  <a:pt x="134" y="48"/>
                  <a:pt x="136" y="51"/>
                </a:cubicBezTo>
                <a:cubicBezTo>
                  <a:pt x="138" y="53"/>
                  <a:pt x="143" y="53"/>
                  <a:pt x="145" y="54"/>
                </a:cubicBezTo>
                <a:cubicBezTo>
                  <a:pt x="151" y="56"/>
                  <a:pt x="157" y="62"/>
                  <a:pt x="161" y="67"/>
                </a:cubicBezTo>
                <a:cubicBezTo>
                  <a:pt x="163" y="68"/>
                  <a:pt x="163" y="66"/>
                  <a:pt x="163" y="69"/>
                </a:cubicBezTo>
                <a:cubicBezTo>
                  <a:pt x="163" y="71"/>
                  <a:pt x="160" y="74"/>
                  <a:pt x="159" y="76"/>
                </a:cubicBezTo>
                <a:cubicBezTo>
                  <a:pt x="157" y="81"/>
                  <a:pt x="160" y="86"/>
                  <a:pt x="164" y="90"/>
                </a:cubicBezTo>
                <a:cubicBezTo>
                  <a:pt x="169" y="94"/>
                  <a:pt x="173" y="99"/>
                  <a:pt x="179" y="101"/>
                </a:cubicBezTo>
                <a:cubicBezTo>
                  <a:pt x="185" y="102"/>
                  <a:pt x="188" y="98"/>
                  <a:pt x="191" y="93"/>
                </a:cubicBezTo>
                <a:cubicBezTo>
                  <a:pt x="196" y="82"/>
                  <a:pt x="181" y="75"/>
                  <a:pt x="174" y="70"/>
                </a:cubicBezTo>
                <a:cubicBezTo>
                  <a:pt x="169" y="68"/>
                  <a:pt x="170" y="65"/>
                  <a:pt x="171" y="60"/>
                </a:cubicBezTo>
                <a:cubicBezTo>
                  <a:pt x="172" y="55"/>
                  <a:pt x="175" y="51"/>
                  <a:pt x="180" y="50"/>
                </a:cubicBezTo>
                <a:cubicBezTo>
                  <a:pt x="185" y="48"/>
                  <a:pt x="190" y="50"/>
                  <a:pt x="186" y="55"/>
                </a:cubicBezTo>
                <a:cubicBezTo>
                  <a:pt x="184" y="59"/>
                  <a:pt x="178" y="60"/>
                  <a:pt x="179" y="66"/>
                </a:cubicBezTo>
                <a:cubicBezTo>
                  <a:pt x="180" y="70"/>
                  <a:pt x="185" y="71"/>
                  <a:pt x="189" y="71"/>
                </a:cubicBezTo>
                <a:cubicBezTo>
                  <a:pt x="192" y="70"/>
                  <a:pt x="194" y="68"/>
                  <a:pt x="197" y="73"/>
                </a:cubicBezTo>
                <a:cubicBezTo>
                  <a:pt x="199" y="77"/>
                  <a:pt x="197" y="81"/>
                  <a:pt x="201" y="86"/>
                </a:cubicBezTo>
                <a:cubicBezTo>
                  <a:pt x="204" y="89"/>
                  <a:pt x="207" y="91"/>
                  <a:pt x="209" y="96"/>
                </a:cubicBezTo>
                <a:cubicBezTo>
                  <a:pt x="209" y="97"/>
                  <a:pt x="209" y="99"/>
                  <a:pt x="210" y="101"/>
                </a:cubicBezTo>
                <a:cubicBezTo>
                  <a:pt x="211" y="104"/>
                  <a:pt x="214" y="107"/>
                  <a:pt x="216" y="110"/>
                </a:cubicBezTo>
                <a:cubicBezTo>
                  <a:pt x="218" y="113"/>
                  <a:pt x="219" y="116"/>
                  <a:pt x="221" y="118"/>
                </a:cubicBezTo>
                <a:cubicBezTo>
                  <a:pt x="224" y="122"/>
                  <a:pt x="229" y="120"/>
                  <a:pt x="232" y="117"/>
                </a:cubicBezTo>
                <a:cubicBezTo>
                  <a:pt x="237" y="112"/>
                  <a:pt x="234" y="103"/>
                  <a:pt x="240" y="99"/>
                </a:cubicBezTo>
                <a:cubicBezTo>
                  <a:pt x="241" y="97"/>
                  <a:pt x="244" y="97"/>
                  <a:pt x="246" y="98"/>
                </a:cubicBezTo>
                <a:cubicBezTo>
                  <a:pt x="248" y="98"/>
                  <a:pt x="249" y="100"/>
                  <a:pt x="251" y="101"/>
                </a:cubicBezTo>
                <a:cubicBezTo>
                  <a:pt x="252" y="101"/>
                  <a:pt x="254" y="101"/>
                  <a:pt x="255" y="102"/>
                </a:cubicBezTo>
                <a:cubicBezTo>
                  <a:pt x="258" y="105"/>
                  <a:pt x="257" y="107"/>
                  <a:pt x="259" y="109"/>
                </a:cubicBezTo>
                <a:cubicBezTo>
                  <a:pt x="261" y="113"/>
                  <a:pt x="265" y="113"/>
                  <a:pt x="268" y="113"/>
                </a:cubicBezTo>
                <a:cubicBezTo>
                  <a:pt x="279" y="113"/>
                  <a:pt x="287" y="105"/>
                  <a:pt x="282" y="95"/>
                </a:cubicBezTo>
                <a:cubicBezTo>
                  <a:pt x="281" y="91"/>
                  <a:pt x="278" y="88"/>
                  <a:pt x="276" y="86"/>
                </a:cubicBezTo>
                <a:cubicBezTo>
                  <a:pt x="273" y="85"/>
                  <a:pt x="270" y="85"/>
                  <a:pt x="269" y="82"/>
                </a:cubicBezTo>
                <a:cubicBezTo>
                  <a:pt x="266" y="77"/>
                  <a:pt x="269" y="66"/>
                  <a:pt x="271" y="61"/>
                </a:cubicBezTo>
                <a:cubicBezTo>
                  <a:pt x="272" y="58"/>
                  <a:pt x="274" y="51"/>
                  <a:pt x="273" y="47"/>
                </a:cubicBezTo>
                <a:cubicBezTo>
                  <a:pt x="273" y="45"/>
                  <a:pt x="270" y="43"/>
                  <a:pt x="268" y="41"/>
                </a:cubicBezTo>
                <a:cubicBezTo>
                  <a:pt x="267" y="39"/>
                  <a:pt x="263" y="34"/>
                  <a:pt x="260" y="29"/>
                </a:cubicBezTo>
                <a:cubicBezTo>
                  <a:pt x="276" y="36"/>
                  <a:pt x="291" y="45"/>
                  <a:pt x="304" y="56"/>
                </a:cubicBezTo>
                <a:cubicBezTo>
                  <a:pt x="307" y="59"/>
                  <a:pt x="312" y="58"/>
                  <a:pt x="315" y="55"/>
                </a:cubicBezTo>
                <a:cubicBezTo>
                  <a:pt x="318" y="51"/>
                  <a:pt x="317" y="46"/>
                  <a:pt x="314" y="44"/>
                </a:cubicBezTo>
                <a:cubicBezTo>
                  <a:pt x="314" y="44"/>
                  <a:pt x="314" y="44"/>
                  <a:pt x="314" y="44"/>
                </a:cubicBezTo>
                <a:cubicBezTo>
                  <a:pt x="281" y="16"/>
                  <a:pt x="238" y="0"/>
                  <a:pt x="192" y="0"/>
                </a:cubicBezTo>
                <a:cubicBezTo>
                  <a:pt x="86" y="0"/>
                  <a:pt x="0" y="86"/>
                  <a:pt x="0" y="193"/>
                </a:cubicBezTo>
                <a:cubicBezTo>
                  <a:pt x="0" y="299"/>
                  <a:pt x="86" y="385"/>
                  <a:pt x="192" y="385"/>
                </a:cubicBezTo>
                <a:cubicBezTo>
                  <a:pt x="299" y="385"/>
                  <a:pt x="385" y="299"/>
                  <a:pt x="385" y="193"/>
                </a:cubicBezTo>
                <a:cubicBezTo>
                  <a:pt x="385" y="145"/>
                  <a:pt x="367" y="101"/>
                  <a:pt x="339" y="68"/>
                </a:cubicBezTo>
                <a:close/>
                <a:moveTo>
                  <a:pt x="340" y="133"/>
                </a:moveTo>
                <a:cubicBezTo>
                  <a:pt x="338" y="133"/>
                  <a:pt x="331" y="130"/>
                  <a:pt x="331" y="128"/>
                </a:cubicBezTo>
                <a:cubicBezTo>
                  <a:pt x="331" y="125"/>
                  <a:pt x="337" y="121"/>
                  <a:pt x="338" y="118"/>
                </a:cubicBezTo>
                <a:cubicBezTo>
                  <a:pt x="339" y="117"/>
                  <a:pt x="338" y="115"/>
                  <a:pt x="339" y="114"/>
                </a:cubicBezTo>
                <a:cubicBezTo>
                  <a:pt x="340" y="113"/>
                  <a:pt x="342" y="113"/>
                  <a:pt x="343" y="112"/>
                </a:cubicBezTo>
                <a:cubicBezTo>
                  <a:pt x="344" y="110"/>
                  <a:pt x="344" y="106"/>
                  <a:pt x="344" y="103"/>
                </a:cubicBezTo>
                <a:cubicBezTo>
                  <a:pt x="348" y="109"/>
                  <a:pt x="351" y="115"/>
                  <a:pt x="354" y="121"/>
                </a:cubicBezTo>
                <a:cubicBezTo>
                  <a:pt x="350" y="127"/>
                  <a:pt x="345" y="133"/>
                  <a:pt x="340" y="133"/>
                </a:cubicBezTo>
                <a:close/>
                <a:moveTo>
                  <a:pt x="169" y="306"/>
                </a:moveTo>
                <a:cubicBezTo>
                  <a:pt x="168" y="315"/>
                  <a:pt x="163" y="323"/>
                  <a:pt x="161" y="331"/>
                </a:cubicBezTo>
                <a:cubicBezTo>
                  <a:pt x="159" y="337"/>
                  <a:pt x="158" y="340"/>
                  <a:pt x="161" y="345"/>
                </a:cubicBezTo>
                <a:cubicBezTo>
                  <a:pt x="165" y="352"/>
                  <a:pt x="164" y="354"/>
                  <a:pt x="163" y="361"/>
                </a:cubicBezTo>
                <a:cubicBezTo>
                  <a:pt x="162" y="362"/>
                  <a:pt x="162" y="364"/>
                  <a:pt x="162" y="367"/>
                </a:cubicBezTo>
                <a:cubicBezTo>
                  <a:pt x="125" y="360"/>
                  <a:pt x="93" y="343"/>
                  <a:pt x="67" y="317"/>
                </a:cubicBezTo>
                <a:cubicBezTo>
                  <a:pt x="35" y="285"/>
                  <a:pt x="16" y="241"/>
                  <a:pt x="16" y="193"/>
                </a:cubicBezTo>
                <a:cubicBezTo>
                  <a:pt x="16" y="165"/>
                  <a:pt x="22" y="138"/>
                  <a:pt x="34" y="115"/>
                </a:cubicBezTo>
                <a:cubicBezTo>
                  <a:pt x="37" y="120"/>
                  <a:pt x="41" y="126"/>
                  <a:pt x="42" y="128"/>
                </a:cubicBezTo>
                <a:cubicBezTo>
                  <a:pt x="44" y="135"/>
                  <a:pt x="49" y="140"/>
                  <a:pt x="53" y="145"/>
                </a:cubicBezTo>
                <a:cubicBezTo>
                  <a:pt x="59" y="150"/>
                  <a:pt x="70" y="156"/>
                  <a:pt x="72" y="163"/>
                </a:cubicBezTo>
                <a:cubicBezTo>
                  <a:pt x="73" y="166"/>
                  <a:pt x="72" y="168"/>
                  <a:pt x="72" y="171"/>
                </a:cubicBezTo>
                <a:cubicBezTo>
                  <a:pt x="71" y="174"/>
                  <a:pt x="72" y="178"/>
                  <a:pt x="72" y="182"/>
                </a:cubicBezTo>
                <a:cubicBezTo>
                  <a:pt x="73" y="187"/>
                  <a:pt x="74" y="192"/>
                  <a:pt x="75" y="197"/>
                </a:cubicBezTo>
                <a:cubicBezTo>
                  <a:pt x="78" y="214"/>
                  <a:pt x="99" y="220"/>
                  <a:pt x="111" y="229"/>
                </a:cubicBezTo>
                <a:cubicBezTo>
                  <a:pt x="115" y="231"/>
                  <a:pt x="119" y="233"/>
                  <a:pt x="123" y="235"/>
                </a:cubicBezTo>
                <a:cubicBezTo>
                  <a:pt x="127" y="238"/>
                  <a:pt x="130" y="241"/>
                  <a:pt x="135" y="243"/>
                </a:cubicBezTo>
                <a:cubicBezTo>
                  <a:pt x="141" y="245"/>
                  <a:pt x="145" y="246"/>
                  <a:pt x="150" y="250"/>
                </a:cubicBezTo>
                <a:cubicBezTo>
                  <a:pt x="151" y="251"/>
                  <a:pt x="154" y="253"/>
                  <a:pt x="156" y="255"/>
                </a:cubicBezTo>
                <a:cubicBezTo>
                  <a:pt x="155" y="256"/>
                  <a:pt x="154" y="257"/>
                  <a:pt x="153" y="259"/>
                </a:cubicBezTo>
                <a:cubicBezTo>
                  <a:pt x="151" y="261"/>
                  <a:pt x="151" y="263"/>
                  <a:pt x="151" y="267"/>
                </a:cubicBezTo>
                <a:cubicBezTo>
                  <a:pt x="151" y="268"/>
                  <a:pt x="151" y="269"/>
                  <a:pt x="151" y="270"/>
                </a:cubicBezTo>
                <a:cubicBezTo>
                  <a:pt x="151" y="271"/>
                  <a:pt x="149" y="272"/>
                  <a:pt x="149" y="273"/>
                </a:cubicBezTo>
                <a:cubicBezTo>
                  <a:pt x="148" y="280"/>
                  <a:pt x="158" y="285"/>
                  <a:pt x="162" y="289"/>
                </a:cubicBezTo>
                <a:cubicBezTo>
                  <a:pt x="168" y="293"/>
                  <a:pt x="170" y="299"/>
                  <a:pt x="169" y="306"/>
                </a:cubicBezTo>
                <a:close/>
              </a:path>
            </a:pathLst>
          </a:custGeom>
          <a:solidFill>
            <a:srgbClr val="0070C0"/>
          </a:solidFill>
          <a:ln>
            <a:noFill/>
          </a:ln>
        </p:spPr>
        <p:txBody>
          <a:bodyPr/>
          <a:lstStyle/>
          <a:p>
            <a:endParaRPr lang="en-US" sz="1350"/>
          </a:p>
        </p:txBody>
      </p:sp>
      <p:sp>
        <p:nvSpPr>
          <p:cNvPr id="10" name="Rektangel 16"/>
          <p:cNvSpPr>
            <a:spLocks noChangeArrowheads="1"/>
          </p:cNvSpPr>
          <p:nvPr/>
        </p:nvSpPr>
        <p:spPr bwMode="auto">
          <a:xfrm>
            <a:off x="7372424" y="5570728"/>
            <a:ext cx="1686566" cy="369332"/>
          </a:xfrm>
          <a:prstGeom prst="rect">
            <a:avLst/>
          </a:prstGeom>
          <a:solidFill>
            <a:srgbClr val="0070C0"/>
          </a:solidFill>
          <a:ln>
            <a:noFill/>
          </a:ln>
        </p:spPr>
        <p:txBody>
          <a:bodyPr wrap="square">
            <a:spAutoFit/>
          </a:bodyPr>
          <a:lstStyle/>
          <a:p>
            <a:pPr marL="266700" lvl="1" algn="ctr">
              <a:lnSpc>
                <a:spcPct val="90000"/>
              </a:lnSpc>
              <a:defRPr/>
            </a:pPr>
            <a:r>
              <a:rPr lang="en-US" altLang="sv-SE" sz="1000" dirty="0">
                <a:solidFill>
                  <a:schemeClr val="bg1"/>
                </a:solidFill>
                <a:latin typeface="+mj-lt"/>
                <a:cs typeface="Arial" charset="0"/>
              </a:rPr>
              <a:t>Global </a:t>
            </a:r>
            <a:br>
              <a:rPr lang="en-US" altLang="sv-SE" sz="1000" dirty="0">
                <a:solidFill>
                  <a:schemeClr val="bg1"/>
                </a:solidFill>
                <a:latin typeface="+mj-lt"/>
                <a:cs typeface="Arial" charset="0"/>
              </a:rPr>
            </a:br>
            <a:r>
              <a:rPr lang="en-US" altLang="sv-SE" sz="1000" dirty="0">
                <a:solidFill>
                  <a:schemeClr val="bg1"/>
                </a:solidFill>
                <a:latin typeface="+mj-lt"/>
                <a:cs typeface="Arial" charset="0"/>
              </a:rPr>
              <a:t>standard</a:t>
            </a:r>
          </a:p>
        </p:txBody>
      </p:sp>
      <p:sp>
        <p:nvSpPr>
          <p:cNvPr id="11" name="TextBox 10"/>
          <p:cNvSpPr txBox="1"/>
          <p:nvPr/>
        </p:nvSpPr>
        <p:spPr>
          <a:xfrm>
            <a:off x="368272" y="908720"/>
            <a:ext cx="8542723" cy="584775"/>
          </a:xfrm>
          <a:prstGeom prst="rect">
            <a:avLst/>
          </a:prstGeom>
          <a:noFill/>
        </p:spPr>
        <p:txBody>
          <a:bodyPr wrap="none" rtlCol="0">
            <a:spAutoFit/>
          </a:bodyPr>
          <a:lstStyle/>
          <a:p>
            <a:r>
              <a:rPr lang="en-US" sz="3200" b="1" dirty="0">
                <a:latin typeface="+mj-lt"/>
              </a:rPr>
              <a:t>5G Mobile Network Expected  Performance</a:t>
            </a:r>
          </a:p>
        </p:txBody>
      </p:sp>
    </p:spTree>
    <p:extLst>
      <p:ext uri="{BB962C8B-B14F-4D97-AF65-F5344CB8AC3E}">
        <p14:creationId xmlns:p14="http://schemas.microsoft.com/office/powerpoint/2010/main" val="551179807"/>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5CDB6-BB0F-864E-B13D-B5386BF342EE}"/>
              </a:ext>
            </a:extLst>
          </p:cNvPr>
          <p:cNvSpPr>
            <a:spLocks noGrp="1"/>
          </p:cNvSpPr>
          <p:nvPr>
            <p:ph type="title"/>
          </p:nvPr>
        </p:nvSpPr>
        <p:spPr/>
        <p:txBody>
          <a:bodyPr/>
          <a:lstStyle/>
          <a:p>
            <a:r>
              <a:rPr lang="en-NO" dirty="0"/>
              <a:t>Back in the day…</a:t>
            </a:r>
          </a:p>
        </p:txBody>
      </p:sp>
      <p:pic>
        <p:nvPicPr>
          <p:cNvPr id="4" name="Content Placeholder 3">
            <a:extLst>
              <a:ext uri="{FF2B5EF4-FFF2-40B4-BE49-F238E27FC236}">
                <a16:creationId xmlns:a16="http://schemas.microsoft.com/office/drawing/2014/main" id="{EB49D1A0-0019-3D47-93D2-6209BAEFC50F}"/>
              </a:ext>
            </a:extLst>
          </p:cNvPr>
          <p:cNvPicPr>
            <a:picLocks noGrp="1" noChangeAspect="1"/>
          </p:cNvPicPr>
          <p:nvPr>
            <p:ph idx="1"/>
          </p:nvPr>
        </p:nvPicPr>
        <p:blipFill>
          <a:blip r:embed="rId2"/>
          <a:stretch>
            <a:fillRect/>
          </a:stretch>
        </p:blipFill>
        <p:spPr>
          <a:xfrm>
            <a:off x="1444412" y="1981200"/>
            <a:ext cx="6266288" cy="4114800"/>
          </a:xfrm>
          <a:prstGeom prst="rect">
            <a:avLst/>
          </a:prstGeom>
        </p:spPr>
      </p:pic>
      <p:sp>
        <p:nvSpPr>
          <p:cNvPr id="3" name="Rectangle 2">
            <a:extLst>
              <a:ext uri="{FF2B5EF4-FFF2-40B4-BE49-F238E27FC236}">
                <a16:creationId xmlns:a16="http://schemas.microsoft.com/office/drawing/2014/main" id="{DF86EFE0-2819-A246-87DE-9AF3A9B46C7C}"/>
              </a:ext>
            </a:extLst>
          </p:cNvPr>
          <p:cNvSpPr/>
          <p:nvPr/>
        </p:nvSpPr>
        <p:spPr bwMode="auto">
          <a:xfrm>
            <a:off x="4499992" y="1835696"/>
            <a:ext cx="3744416" cy="461764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91502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410FC-B432-2044-B889-12E32232E54D}"/>
              </a:ext>
            </a:extLst>
          </p:cNvPr>
          <p:cNvSpPr>
            <a:spLocks noGrp="1"/>
          </p:cNvSpPr>
          <p:nvPr>
            <p:ph type="title"/>
          </p:nvPr>
        </p:nvSpPr>
        <p:spPr/>
        <p:txBody>
          <a:bodyPr/>
          <a:lstStyle/>
          <a:p>
            <a:r>
              <a:rPr lang="en-NO" dirty="0"/>
              <a:t>Network Flexibility: Virtualization</a:t>
            </a:r>
          </a:p>
        </p:txBody>
      </p:sp>
      <p:pic>
        <p:nvPicPr>
          <p:cNvPr id="3074" name="Picture 2" descr="Network Functions Virtualization – A Shining Star for 5G">
            <a:extLst>
              <a:ext uri="{FF2B5EF4-FFF2-40B4-BE49-F238E27FC236}">
                <a16:creationId xmlns:a16="http://schemas.microsoft.com/office/drawing/2014/main" id="{73CBFF49-888C-BC40-BB94-0F7B68CC42F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8313" y="2058886"/>
            <a:ext cx="8218487" cy="3959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48875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2E5B3-3D9E-1E45-B4F1-2CEB04AB230D}"/>
              </a:ext>
            </a:extLst>
          </p:cNvPr>
          <p:cNvSpPr>
            <a:spLocks noGrp="1"/>
          </p:cNvSpPr>
          <p:nvPr>
            <p:ph type="title"/>
          </p:nvPr>
        </p:nvSpPr>
        <p:spPr/>
        <p:txBody>
          <a:bodyPr/>
          <a:lstStyle/>
          <a:p>
            <a:endParaRPr lang="en-NO"/>
          </a:p>
        </p:txBody>
      </p:sp>
      <p:pic>
        <p:nvPicPr>
          <p:cNvPr id="4098" name="Picture 2" descr="5G Networks Diagram">
            <a:extLst>
              <a:ext uri="{FF2B5EF4-FFF2-40B4-BE49-F238E27FC236}">
                <a16:creationId xmlns:a16="http://schemas.microsoft.com/office/drawing/2014/main" id="{B80A2DF0-AC7B-334C-9EA4-5CCBE2407C0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5516" y="908720"/>
            <a:ext cx="8712968" cy="572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1197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E9E26CD-8DB1-3D48-8CFA-3B7D428592D2}"/>
              </a:ext>
            </a:extLst>
          </p:cNvPr>
          <p:cNvPicPr>
            <a:picLocks noGrp="1" noChangeAspect="1"/>
          </p:cNvPicPr>
          <p:nvPr>
            <p:ph idx="1"/>
          </p:nvPr>
        </p:nvPicPr>
        <p:blipFill>
          <a:blip r:embed="rId2"/>
          <a:stretch>
            <a:fillRect/>
          </a:stretch>
        </p:blipFill>
        <p:spPr>
          <a:xfrm>
            <a:off x="251520" y="1530814"/>
            <a:ext cx="8424936" cy="4994530"/>
          </a:xfrm>
          <a:prstGeom prst="rect">
            <a:avLst/>
          </a:prstGeom>
        </p:spPr>
      </p:pic>
    </p:spTree>
    <p:extLst>
      <p:ext uri="{BB962C8B-B14F-4D97-AF65-F5344CB8AC3E}">
        <p14:creationId xmlns:p14="http://schemas.microsoft.com/office/powerpoint/2010/main" val="41859894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23654-32FC-A04B-BEF0-944C4260B873}"/>
              </a:ext>
            </a:extLst>
          </p:cNvPr>
          <p:cNvSpPr>
            <a:spLocks noGrp="1"/>
          </p:cNvSpPr>
          <p:nvPr>
            <p:ph type="title"/>
          </p:nvPr>
        </p:nvSpPr>
        <p:spPr/>
        <p:txBody>
          <a:bodyPr/>
          <a:lstStyle/>
          <a:p>
            <a:r>
              <a:rPr lang="en-NO" dirty="0"/>
              <a:t>Network Slicing for diverse requirements</a:t>
            </a:r>
          </a:p>
        </p:txBody>
      </p:sp>
      <p:pic>
        <p:nvPicPr>
          <p:cNvPr id="5122" name="Picture 2" descr="Building 5G: Network Slicing">
            <a:extLst>
              <a:ext uri="{FF2B5EF4-FFF2-40B4-BE49-F238E27FC236}">
                <a16:creationId xmlns:a16="http://schemas.microsoft.com/office/drawing/2014/main" id="{F3C67225-3BD7-884E-83CC-755D9C8B233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835695"/>
            <a:ext cx="8219256" cy="5051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27734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6D611-5FA3-1C47-959A-EEF03BA82519}"/>
              </a:ext>
            </a:extLst>
          </p:cNvPr>
          <p:cNvSpPr>
            <a:spLocks noGrp="1"/>
          </p:cNvSpPr>
          <p:nvPr>
            <p:ph type="title"/>
          </p:nvPr>
        </p:nvSpPr>
        <p:spPr/>
        <p:txBody>
          <a:bodyPr/>
          <a:lstStyle/>
          <a:p>
            <a:r>
              <a:rPr lang="en-NO" dirty="0"/>
              <a:t>Capacity Enhancements</a:t>
            </a:r>
          </a:p>
        </p:txBody>
      </p:sp>
      <p:pic>
        <p:nvPicPr>
          <p:cNvPr id="5" name="Content Placeholder 4">
            <a:extLst>
              <a:ext uri="{FF2B5EF4-FFF2-40B4-BE49-F238E27FC236}">
                <a16:creationId xmlns:a16="http://schemas.microsoft.com/office/drawing/2014/main" id="{FD9816D3-F1B7-1945-8394-52240E84D3F9}"/>
              </a:ext>
            </a:extLst>
          </p:cNvPr>
          <p:cNvPicPr>
            <a:picLocks noGrp="1" noChangeAspect="1"/>
          </p:cNvPicPr>
          <p:nvPr>
            <p:ph idx="1"/>
          </p:nvPr>
        </p:nvPicPr>
        <p:blipFill>
          <a:blip r:embed="rId2"/>
          <a:stretch>
            <a:fillRect/>
          </a:stretch>
        </p:blipFill>
        <p:spPr>
          <a:xfrm>
            <a:off x="448231" y="1628800"/>
            <a:ext cx="8218487" cy="2596966"/>
          </a:xfrm>
        </p:spPr>
      </p:pic>
      <p:sp>
        <p:nvSpPr>
          <p:cNvPr id="6" name="TextBox 5">
            <a:extLst>
              <a:ext uri="{FF2B5EF4-FFF2-40B4-BE49-F238E27FC236}">
                <a16:creationId xmlns:a16="http://schemas.microsoft.com/office/drawing/2014/main" id="{A77EB667-562D-3143-B341-B11622DB8DAF}"/>
              </a:ext>
            </a:extLst>
          </p:cNvPr>
          <p:cNvSpPr txBox="1"/>
          <p:nvPr/>
        </p:nvSpPr>
        <p:spPr>
          <a:xfrm>
            <a:off x="683569" y="4365105"/>
            <a:ext cx="2088232" cy="1323439"/>
          </a:xfrm>
          <a:prstGeom prst="rect">
            <a:avLst/>
          </a:prstGeom>
          <a:noFill/>
        </p:spPr>
        <p:txBody>
          <a:bodyPr wrap="square" rtlCol="0">
            <a:spAutoFit/>
          </a:bodyPr>
          <a:lstStyle/>
          <a:p>
            <a:pPr marL="342900" indent="-342900">
              <a:buFont typeface="Arial" panose="020B0604020202020204" pitchFamily="34" charset="0"/>
              <a:buChar char="•"/>
            </a:pPr>
            <a:r>
              <a:rPr lang="en-GB" dirty="0"/>
              <a:t>Small cells,</a:t>
            </a:r>
          </a:p>
          <a:p>
            <a:r>
              <a:rPr lang="en-GB" dirty="0"/>
              <a:t>Relays, mobile</a:t>
            </a:r>
          </a:p>
          <a:p>
            <a:r>
              <a:rPr lang="en-GB" dirty="0"/>
              <a:t>Relays and</a:t>
            </a:r>
          </a:p>
          <a:p>
            <a:r>
              <a:rPr lang="en-GB" dirty="0"/>
              <a:t>Drones</a:t>
            </a:r>
          </a:p>
        </p:txBody>
      </p:sp>
      <p:sp>
        <p:nvSpPr>
          <p:cNvPr id="7" name="TextBox 6">
            <a:extLst>
              <a:ext uri="{FF2B5EF4-FFF2-40B4-BE49-F238E27FC236}">
                <a16:creationId xmlns:a16="http://schemas.microsoft.com/office/drawing/2014/main" id="{CB36BC94-9CD0-894E-BCC8-5725DC69BAB0}"/>
              </a:ext>
            </a:extLst>
          </p:cNvPr>
          <p:cNvSpPr txBox="1"/>
          <p:nvPr/>
        </p:nvSpPr>
        <p:spPr>
          <a:xfrm>
            <a:off x="3275856" y="4509120"/>
            <a:ext cx="2736304" cy="1323439"/>
          </a:xfrm>
          <a:prstGeom prst="rect">
            <a:avLst/>
          </a:prstGeom>
          <a:noFill/>
        </p:spPr>
        <p:txBody>
          <a:bodyPr wrap="square" rtlCol="0">
            <a:spAutoFit/>
          </a:bodyPr>
          <a:lstStyle/>
          <a:p>
            <a:pPr marL="342900" indent="-342900">
              <a:buFont typeface="Arial" panose="020B0604020202020204" pitchFamily="34" charset="0"/>
              <a:buChar char="•"/>
            </a:pPr>
            <a:r>
              <a:rPr lang="en-GB" dirty="0"/>
              <a:t>new spectrum @ higher frequencies (above 6 GHz)</a:t>
            </a:r>
          </a:p>
          <a:p>
            <a:endParaRPr lang="en-NO" dirty="0"/>
          </a:p>
        </p:txBody>
      </p:sp>
      <p:sp>
        <p:nvSpPr>
          <p:cNvPr id="8" name="TextBox 7">
            <a:extLst>
              <a:ext uri="{FF2B5EF4-FFF2-40B4-BE49-F238E27FC236}">
                <a16:creationId xmlns:a16="http://schemas.microsoft.com/office/drawing/2014/main" id="{2667A3F4-1374-0743-BB3E-011924027929}"/>
              </a:ext>
            </a:extLst>
          </p:cNvPr>
          <p:cNvSpPr txBox="1"/>
          <p:nvPr/>
        </p:nvSpPr>
        <p:spPr>
          <a:xfrm>
            <a:off x="6444208" y="4653136"/>
            <a:ext cx="2242592" cy="1323439"/>
          </a:xfrm>
          <a:prstGeom prst="rect">
            <a:avLst/>
          </a:prstGeom>
          <a:noFill/>
        </p:spPr>
        <p:txBody>
          <a:bodyPr wrap="square" rtlCol="0">
            <a:spAutoFit/>
          </a:bodyPr>
          <a:lstStyle/>
          <a:p>
            <a:pPr marL="342900" indent="-342900">
              <a:buFont typeface="Arial" panose="020B0604020202020204" pitchFamily="34" charset="0"/>
              <a:buChar char="•"/>
            </a:pPr>
            <a:r>
              <a:rPr lang="en-GB" dirty="0"/>
              <a:t>Massive MIMO</a:t>
            </a:r>
          </a:p>
          <a:p>
            <a:pPr marL="342900" indent="-342900">
              <a:buFont typeface="Arial" panose="020B0604020202020204" pitchFamily="34" charset="0"/>
              <a:buChar char="•"/>
            </a:pPr>
            <a:r>
              <a:rPr lang="en-GB" dirty="0"/>
              <a:t>Spectrum sharing</a:t>
            </a:r>
          </a:p>
          <a:p>
            <a:endParaRPr lang="en-NO" dirty="0"/>
          </a:p>
        </p:txBody>
      </p:sp>
    </p:spTree>
    <p:extLst>
      <p:ext uri="{BB962C8B-B14F-4D97-AF65-F5344CB8AC3E}">
        <p14:creationId xmlns:p14="http://schemas.microsoft.com/office/powerpoint/2010/main" val="36155737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307" y="2026449"/>
            <a:ext cx="8010659" cy="4442518"/>
          </a:xfrm>
          <a:prstGeom prst="rect">
            <a:avLst/>
          </a:prstGeom>
          <a:ln>
            <a:solidFill>
              <a:schemeClr val="tx1"/>
            </a:solidFill>
          </a:ln>
        </p:spPr>
      </p:pic>
      <p:sp>
        <p:nvSpPr>
          <p:cNvPr id="5" name="Title 4">
            <a:extLst>
              <a:ext uri="{FF2B5EF4-FFF2-40B4-BE49-F238E27FC236}">
                <a16:creationId xmlns:a16="http://schemas.microsoft.com/office/drawing/2014/main" id="{0B528CFC-F763-8A42-BE6E-D8CB38E3DEC5}"/>
              </a:ext>
            </a:extLst>
          </p:cNvPr>
          <p:cNvSpPr>
            <a:spLocks noGrp="1"/>
          </p:cNvSpPr>
          <p:nvPr>
            <p:ph type="title"/>
          </p:nvPr>
        </p:nvSpPr>
        <p:spPr/>
        <p:txBody>
          <a:bodyPr/>
          <a:lstStyle/>
          <a:p>
            <a:r>
              <a:rPr lang="en-US" dirty="0"/>
              <a:t>5G  Bands and its impact on Cell  size</a:t>
            </a:r>
            <a:endParaRPr lang="nb-NO" dirty="0"/>
          </a:p>
        </p:txBody>
      </p:sp>
    </p:spTree>
    <p:extLst>
      <p:ext uri="{BB962C8B-B14F-4D97-AF65-F5344CB8AC3E}">
        <p14:creationId xmlns:p14="http://schemas.microsoft.com/office/powerpoint/2010/main" val="41920493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1B26B-F2A4-C84E-BFCB-72F738D5657D}"/>
              </a:ext>
            </a:extLst>
          </p:cNvPr>
          <p:cNvSpPr>
            <a:spLocks noGrp="1"/>
          </p:cNvSpPr>
          <p:nvPr>
            <p:ph type="title"/>
          </p:nvPr>
        </p:nvSpPr>
        <p:spPr/>
        <p:txBody>
          <a:bodyPr/>
          <a:lstStyle/>
          <a:p>
            <a:r>
              <a:rPr lang="en-NO" dirty="0"/>
              <a:t>Visible Light Communications</a:t>
            </a:r>
          </a:p>
        </p:txBody>
      </p:sp>
      <p:pic>
        <p:nvPicPr>
          <p:cNvPr id="1026" name="Picture 2" descr="ATTRACT featured stories: Visible light communication for indoor monitoring  (VLADIMIR) - ATTRACT Project">
            <a:extLst>
              <a:ext uri="{FF2B5EF4-FFF2-40B4-BE49-F238E27FC236}">
                <a16:creationId xmlns:a16="http://schemas.microsoft.com/office/drawing/2014/main" id="{86C4A81D-149C-0E46-BAE8-344172986F6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4585" y="2245374"/>
            <a:ext cx="10666425" cy="377591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A9A90A8-BA66-8443-A6C0-87369398F668}"/>
              </a:ext>
            </a:extLst>
          </p:cNvPr>
          <p:cNvSpPr/>
          <p:nvPr/>
        </p:nvSpPr>
        <p:spPr>
          <a:xfrm>
            <a:off x="251520" y="6381328"/>
            <a:ext cx="6696744" cy="338554"/>
          </a:xfrm>
          <a:prstGeom prst="rect">
            <a:avLst/>
          </a:prstGeom>
        </p:spPr>
        <p:txBody>
          <a:bodyPr wrap="square">
            <a:spAutoFit/>
          </a:bodyPr>
          <a:lstStyle/>
          <a:p>
            <a:r>
              <a:rPr lang="en-NO" sz="1600" dirty="0"/>
              <a:t>https://attract-eu.com/showroom/project/vladimir/</a:t>
            </a:r>
          </a:p>
        </p:txBody>
      </p:sp>
    </p:spTree>
    <p:extLst>
      <p:ext uri="{BB962C8B-B14F-4D97-AF65-F5344CB8AC3E}">
        <p14:creationId xmlns:p14="http://schemas.microsoft.com/office/powerpoint/2010/main" val="14303031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42813F9-E2D8-3247-BB46-40A92F7D13FD}"/>
              </a:ext>
            </a:extLst>
          </p:cNvPr>
          <p:cNvPicPr>
            <a:picLocks noGrp="1" noChangeAspect="1"/>
          </p:cNvPicPr>
          <p:nvPr>
            <p:ph idx="1"/>
          </p:nvPr>
        </p:nvPicPr>
        <p:blipFill>
          <a:blip r:embed="rId2"/>
          <a:stretch>
            <a:fillRect/>
          </a:stretch>
        </p:blipFill>
        <p:spPr>
          <a:xfrm>
            <a:off x="468313" y="1410917"/>
            <a:ext cx="8218487" cy="4036165"/>
          </a:xfrm>
        </p:spPr>
      </p:pic>
      <p:sp>
        <p:nvSpPr>
          <p:cNvPr id="2" name="Title 1">
            <a:extLst>
              <a:ext uri="{FF2B5EF4-FFF2-40B4-BE49-F238E27FC236}">
                <a16:creationId xmlns:a16="http://schemas.microsoft.com/office/drawing/2014/main" id="{009DD9D0-F9C3-4C4D-92BA-7A20BC5745C6}"/>
              </a:ext>
            </a:extLst>
          </p:cNvPr>
          <p:cNvSpPr>
            <a:spLocks noGrp="1"/>
          </p:cNvSpPr>
          <p:nvPr>
            <p:ph type="title"/>
          </p:nvPr>
        </p:nvSpPr>
        <p:spPr/>
        <p:txBody>
          <a:bodyPr/>
          <a:lstStyle/>
          <a:p>
            <a:r>
              <a:rPr lang="nb-NO" dirty="0"/>
              <a:t>Millimeter </a:t>
            </a:r>
            <a:r>
              <a:rPr lang="nb-NO" dirty="0" err="1"/>
              <a:t>Wave</a:t>
            </a:r>
            <a:r>
              <a:rPr lang="nb-NO" dirty="0"/>
              <a:t> Massive MIMO</a:t>
            </a:r>
            <a:endParaRPr lang="en-NO" dirty="0"/>
          </a:p>
        </p:txBody>
      </p:sp>
      <p:sp>
        <p:nvSpPr>
          <p:cNvPr id="3" name="Rectangle 2">
            <a:extLst>
              <a:ext uri="{FF2B5EF4-FFF2-40B4-BE49-F238E27FC236}">
                <a16:creationId xmlns:a16="http://schemas.microsoft.com/office/drawing/2014/main" id="{472EDF26-F73F-5549-8118-8631F85E7A6E}"/>
              </a:ext>
            </a:extLst>
          </p:cNvPr>
          <p:cNvSpPr/>
          <p:nvPr/>
        </p:nvSpPr>
        <p:spPr>
          <a:xfrm>
            <a:off x="251520" y="5780782"/>
            <a:ext cx="8218487" cy="830997"/>
          </a:xfrm>
          <a:prstGeom prst="rect">
            <a:avLst/>
          </a:prstGeom>
        </p:spPr>
        <p:txBody>
          <a:bodyPr wrap="square">
            <a:spAutoFit/>
          </a:bodyPr>
          <a:lstStyle/>
          <a:p>
            <a:r>
              <a:rPr lang="en-GB" sz="1600" dirty="0">
                <a:latin typeface="Helvetica" pitchFamily="2" charset="0"/>
              </a:rPr>
              <a:t>B. Yang, Z. Yu, Y. Dong, J. Zhou and W. Hong, "Compact Tapered Slot Antenna Array for 5G </a:t>
            </a:r>
            <a:r>
              <a:rPr lang="en-GB" sz="1600" dirty="0" err="1">
                <a:latin typeface="Helvetica" pitchFamily="2" charset="0"/>
              </a:rPr>
              <a:t>Millimeter</a:t>
            </a:r>
            <a:r>
              <a:rPr lang="en-GB" sz="1600" dirty="0">
                <a:latin typeface="Helvetica" pitchFamily="2" charset="0"/>
              </a:rPr>
              <a:t>-Wave Massive MIMO Systems," in IEEE Transactions on Antennas and Propagation, vol. 65, no. 12, pp. 6721–6727, Dec. 2017.</a:t>
            </a:r>
            <a:endParaRPr lang="en-GB" sz="1600" dirty="0">
              <a:effectLst/>
              <a:latin typeface="Helvetica" pitchFamily="2" charset="0"/>
            </a:endParaRPr>
          </a:p>
        </p:txBody>
      </p:sp>
    </p:spTree>
    <p:extLst>
      <p:ext uri="{BB962C8B-B14F-4D97-AF65-F5344CB8AC3E}">
        <p14:creationId xmlns:p14="http://schemas.microsoft.com/office/powerpoint/2010/main" val="30629235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C0DFC-CE74-BF44-839F-30D5611CDA64}"/>
              </a:ext>
            </a:extLst>
          </p:cNvPr>
          <p:cNvSpPr>
            <a:spLocks noGrp="1"/>
          </p:cNvSpPr>
          <p:nvPr>
            <p:ph type="title"/>
          </p:nvPr>
        </p:nvSpPr>
        <p:spPr/>
        <p:txBody>
          <a:bodyPr/>
          <a:lstStyle/>
          <a:p>
            <a:r>
              <a:rPr lang="en-US" dirty="0"/>
              <a:t>Multi-User MIMO Beamforming</a:t>
            </a:r>
            <a:endParaRPr lang="en-NO" dirty="0"/>
          </a:p>
        </p:txBody>
      </p:sp>
      <p:pic>
        <p:nvPicPr>
          <p:cNvPr id="5122" name="Picture 2" descr="Exploring the Future of 5G | 2018-11-19 | Microwave Journal">
            <a:extLst>
              <a:ext uri="{FF2B5EF4-FFF2-40B4-BE49-F238E27FC236}">
                <a16:creationId xmlns:a16="http://schemas.microsoft.com/office/drawing/2014/main" id="{76AC4A66-E29C-2747-953A-3021864031A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34281" y="1981200"/>
            <a:ext cx="668655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69977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5166F-DA95-8E48-BE16-B4FC33BD71BD}"/>
              </a:ext>
            </a:extLst>
          </p:cNvPr>
          <p:cNvSpPr>
            <a:spLocks noGrp="1"/>
          </p:cNvSpPr>
          <p:nvPr>
            <p:ph type="title"/>
          </p:nvPr>
        </p:nvSpPr>
        <p:spPr/>
        <p:txBody>
          <a:bodyPr/>
          <a:lstStyle/>
          <a:p>
            <a:r>
              <a:rPr lang="en-NO" dirty="0"/>
              <a:t>Spectrum Sharing: Multi-connectivity</a:t>
            </a:r>
          </a:p>
        </p:txBody>
      </p:sp>
      <p:pic>
        <p:nvPicPr>
          <p:cNvPr id="5" name="Content Placeholder 4">
            <a:extLst>
              <a:ext uri="{FF2B5EF4-FFF2-40B4-BE49-F238E27FC236}">
                <a16:creationId xmlns:a16="http://schemas.microsoft.com/office/drawing/2014/main" id="{90680C95-73C9-1D46-B773-E3D9E43B4E08}"/>
              </a:ext>
            </a:extLst>
          </p:cNvPr>
          <p:cNvPicPr>
            <a:picLocks noGrp="1" noChangeAspect="1"/>
          </p:cNvPicPr>
          <p:nvPr>
            <p:ph idx="1"/>
          </p:nvPr>
        </p:nvPicPr>
        <p:blipFill>
          <a:blip r:embed="rId2"/>
          <a:stretch>
            <a:fillRect/>
          </a:stretch>
        </p:blipFill>
        <p:spPr>
          <a:xfrm>
            <a:off x="468313" y="2446414"/>
            <a:ext cx="8218487" cy="3184371"/>
          </a:xfrm>
        </p:spPr>
      </p:pic>
    </p:spTree>
    <p:extLst>
      <p:ext uri="{BB962C8B-B14F-4D97-AF65-F5344CB8AC3E}">
        <p14:creationId xmlns:p14="http://schemas.microsoft.com/office/powerpoint/2010/main" val="37534991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64EB7-EC2E-3D43-BB43-195FA5161C98}"/>
              </a:ext>
            </a:extLst>
          </p:cNvPr>
          <p:cNvSpPr>
            <a:spLocks noGrp="1"/>
          </p:cNvSpPr>
          <p:nvPr>
            <p:ph type="title"/>
          </p:nvPr>
        </p:nvSpPr>
        <p:spPr/>
        <p:txBody>
          <a:bodyPr/>
          <a:lstStyle/>
          <a:p>
            <a:r>
              <a:rPr lang="en-NO" dirty="0"/>
              <a:t>Ultra high reliability and Low Latency</a:t>
            </a:r>
          </a:p>
        </p:txBody>
      </p:sp>
      <p:pic>
        <p:nvPicPr>
          <p:cNvPr id="4098" name="Picture 2" descr="Applied Sciences | Free Full-Text | Comparative Analysis of 5G Mobile  Communication Network Architectures | HTML">
            <a:extLst>
              <a:ext uri="{FF2B5EF4-FFF2-40B4-BE49-F238E27FC236}">
                <a16:creationId xmlns:a16="http://schemas.microsoft.com/office/drawing/2014/main" id="{482BB2DA-5B44-F54B-A3BF-8A78A70F4FE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1835696"/>
            <a:ext cx="7373912" cy="4648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59634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idx="1"/>
          </p:nvPr>
        </p:nvSpPr>
        <p:spPr>
          <a:xfrm>
            <a:off x="375424" y="994856"/>
            <a:ext cx="8219256" cy="4114800"/>
          </a:xfrm>
        </p:spPr>
        <p:txBody>
          <a:bodyPr>
            <a:normAutofit/>
          </a:bodyPr>
          <a:lstStyle/>
          <a:p>
            <a:pPr marL="0" indent="0">
              <a:buNone/>
            </a:pPr>
            <a:r>
              <a:rPr lang="en-GB" dirty="0"/>
              <a:t>From 4G to 5G Transition</a:t>
            </a:r>
          </a:p>
        </p:txBody>
      </p:sp>
      <p:pic>
        <p:nvPicPr>
          <p:cNvPr id="5" name="Picture 4"/>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2458884" y="2279197"/>
            <a:ext cx="637701" cy="593612"/>
          </a:xfrm>
          <a:prstGeom prst="rect">
            <a:avLst/>
          </a:prstGeom>
        </p:spPr>
      </p:pic>
      <p:pic>
        <p:nvPicPr>
          <p:cNvPr id="6" name="Picture 5"/>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2458884" y="4878603"/>
            <a:ext cx="637701" cy="593612"/>
          </a:xfrm>
          <a:prstGeom prst="rect">
            <a:avLst/>
          </a:prstGeom>
        </p:spPr>
      </p:pic>
      <p:sp>
        <p:nvSpPr>
          <p:cNvPr id="7" name="TextBox 6"/>
          <p:cNvSpPr txBox="1"/>
          <p:nvPr/>
        </p:nvSpPr>
        <p:spPr>
          <a:xfrm>
            <a:off x="2510233" y="2878251"/>
            <a:ext cx="535827" cy="400110"/>
          </a:xfrm>
          <a:prstGeom prst="rect">
            <a:avLst/>
          </a:prstGeom>
          <a:noFill/>
        </p:spPr>
        <p:txBody>
          <a:bodyPr wrap="square" rtlCol="0">
            <a:spAutoFit/>
          </a:bodyPr>
          <a:lstStyle/>
          <a:p>
            <a:pPr algn="ctr"/>
            <a:r>
              <a:rPr lang="en-GB" dirty="0"/>
              <a:t>4G</a:t>
            </a:r>
          </a:p>
        </p:txBody>
      </p:sp>
      <p:sp>
        <p:nvSpPr>
          <p:cNvPr id="8" name="TextBox 7"/>
          <p:cNvSpPr txBox="1"/>
          <p:nvPr/>
        </p:nvSpPr>
        <p:spPr>
          <a:xfrm>
            <a:off x="2509820" y="5478627"/>
            <a:ext cx="535827" cy="400110"/>
          </a:xfrm>
          <a:prstGeom prst="rect">
            <a:avLst/>
          </a:prstGeom>
          <a:noFill/>
        </p:spPr>
        <p:txBody>
          <a:bodyPr wrap="square" rtlCol="0">
            <a:spAutoFit/>
          </a:bodyPr>
          <a:lstStyle/>
          <a:p>
            <a:pPr algn="ctr"/>
            <a:r>
              <a:rPr lang="en-GB" dirty="0"/>
              <a:t>5G</a:t>
            </a:r>
          </a:p>
        </p:txBody>
      </p:sp>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1191" y="3644445"/>
            <a:ext cx="293727" cy="437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Can 9"/>
          <p:cNvSpPr/>
          <p:nvPr/>
        </p:nvSpPr>
        <p:spPr>
          <a:xfrm>
            <a:off x="5155569" y="2334108"/>
            <a:ext cx="611179" cy="545138"/>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1" name="TextBox 10"/>
          <p:cNvSpPr txBox="1"/>
          <p:nvPr/>
        </p:nvSpPr>
        <p:spPr>
          <a:xfrm>
            <a:off x="5137307" y="2508240"/>
            <a:ext cx="647700" cy="307777"/>
          </a:xfrm>
          <a:prstGeom prst="rect">
            <a:avLst/>
          </a:prstGeom>
          <a:noFill/>
        </p:spPr>
        <p:txBody>
          <a:bodyPr wrap="square" rtlCol="0">
            <a:spAutoFit/>
          </a:bodyPr>
          <a:lstStyle/>
          <a:p>
            <a:pPr algn="ctr"/>
            <a:r>
              <a:rPr lang="en-GB" sz="1400" dirty="0"/>
              <a:t>EPC</a:t>
            </a:r>
          </a:p>
        </p:txBody>
      </p:sp>
      <p:sp>
        <p:nvSpPr>
          <p:cNvPr id="12" name="Can 11"/>
          <p:cNvSpPr/>
          <p:nvPr/>
        </p:nvSpPr>
        <p:spPr>
          <a:xfrm>
            <a:off x="5155570" y="4927077"/>
            <a:ext cx="611179" cy="545138"/>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3" name="TextBox 12"/>
          <p:cNvSpPr txBox="1"/>
          <p:nvPr/>
        </p:nvSpPr>
        <p:spPr>
          <a:xfrm>
            <a:off x="5067057" y="5098174"/>
            <a:ext cx="774619" cy="307777"/>
          </a:xfrm>
          <a:prstGeom prst="rect">
            <a:avLst/>
          </a:prstGeom>
          <a:noFill/>
        </p:spPr>
        <p:txBody>
          <a:bodyPr wrap="square" rtlCol="0">
            <a:spAutoFit/>
          </a:bodyPr>
          <a:lstStyle/>
          <a:p>
            <a:pPr algn="ctr"/>
            <a:r>
              <a:rPr lang="en-GB" sz="1400" dirty="0"/>
              <a:t>5G-CN</a:t>
            </a:r>
          </a:p>
        </p:txBody>
      </p:sp>
      <p:cxnSp>
        <p:nvCxnSpPr>
          <p:cNvPr id="20" name="Straight Connector 19"/>
          <p:cNvCxnSpPr/>
          <p:nvPr/>
        </p:nvCxnSpPr>
        <p:spPr>
          <a:xfrm flipH="1">
            <a:off x="1694844" y="3128689"/>
            <a:ext cx="17472" cy="145606"/>
          </a:xfrm>
          <a:prstGeom prst="line">
            <a:avLst/>
          </a:prstGeom>
        </p:spPr>
        <p:style>
          <a:lnRef idx="3">
            <a:schemeClr val="accent1"/>
          </a:lnRef>
          <a:fillRef idx="0">
            <a:schemeClr val="accent1"/>
          </a:fillRef>
          <a:effectRef idx="2">
            <a:schemeClr val="accent1"/>
          </a:effectRef>
          <a:fontRef idx="minor">
            <a:schemeClr val="tx1"/>
          </a:fontRef>
        </p:style>
      </p:cxnSp>
      <p:cxnSp>
        <p:nvCxnSpPr>
          <p:cNvPr id="18" name="Straight Connector 17"/>
          <p:cNvCxnSpPr/>
          <p:nvPr/>
        </p:nvCxnSpPr>
        <p:spPr>
          <a:xfrm flipV="1">
            <a:off x="1106600" y="3128689"/>
            <a:ext cx="605717" cy="570772"/>
          </a:xfrm>
          <a:prstGeom prst="line">
            <a:avLst/>
          </a:prstGeom>
        </p:spPr>
        <p:style>
          <a:lnRef idx="3">
            <a:schemeClr val="accent1"/>
          </a:lnRef>
          <a:fillRef idx="0">
            <a:schemeClr val="accent1"/>
          </a:fillRef>
          <a:effectRef idx="2">
            <a:schemeClr val="accent1"/>
          </a:effectRef>
          <a:fontRef idx="minor">
            <a:schemeClr val="tx1"/>
          </a:fontRef>
        </p:style>
      </p:cxnSp>
      <p:cxnSp>
        <p:nvCxnSpPr>
          <p:cNvPr id="23" name="Straight Connector 22"/>
          <p:cNvCxnSpPr/>
          <p:nvPr/>
        </p:nvCxnSpPr>
        <p:spPr>
          <a:xfrm flipV="1">
            <a:off x="1694844" y="2755941"/>
            <a:ext cx="530002" cy="518354"/>
          </a:xfrm>
          <a:prstGeom prst="line">
            <a:avLst/>
          </a:prstGeom>
        </p:spPr>
        <p:style>
          <a:lnRef idx="3">
            <a:schemeClr val="accent1"/>
          </a:lnRef>
          <a:fillRef idx="0">
            <a:schemeClr val="accent1"/>
          </a:fillRef>
          <a:effectRef idx="2">
            <a:schemeClr val="accent1"/>
          </a:effectRef>
          <a:fontRef idx="minor">
            <a:schemeClr val="tx1"/>
          </a:fontRef>
        </p:style>
      </p:cxnSp>
      <p:grpSp>
        <p:nvGrpSpPr>
          <p:cNvPr id="28" name="Group 27"/>
          <p:cNvGrpSpPr/>
          <p:nvPr/>
        </p:nvGrpSpPr>
        <p:grpSpPr>
          <a:xfrm rot="21000000">
            <a:off x="1191656" y="4000507"/>
            <a:ext cx="943521" cy="1118247"/>
            <a:chOff x="822481" y="2927632"/>
            <a:chExt cx="943521" cy="1118247"/>
          </a:xfrm>
        </p:grpSpPr>
        <p:cxnSp>
          <p:nvCxnSpPr>
            <p:cNvPr id="25" name="Straight Connector 24"/>
            <p:cNvCxnSpPr/>
            <p:nvPr/>
          </p:nvCxnSpPr>
          <p:spPr>
            <a:xfrm rot="5400000" flipV="1">
              <a:off x="1177757" y="3457635"/>
              <a:ext cx="605717" cy="570772"/>
            </a:xfrm>
            <a:prstGeom prst="line">
              <a:avLst/>
            </a:prstGeom>
            <a:ln/>
          </p:spPr>
          <p:style>
            <a:lnRef idx="3">
              <a:schemeClr val="dk1"/>
            </a:lnRef>
            <a:fillRef idx="0">
              <a:schemeClr val="dk1"/>
            </a:fillRef>
            <a:effectRef idx="2">
              <a:schemeClr val="dk1"/>
            </a:effectRef>
            <a:fontRef idx="minor">
              <a:schemeClr val="tx1"/>
            </a:fontRef>
          </p:style>
        </p:cxnSp>
        <p:cxnSp>
          <p:nvCxnSpPr>
            <p:cNvPr id="26" name="Straight Connector 25"/>
            <p:cNvCxnSpPr/>
            <p:nvPr/>
          </p:nvCxnSpPr>
          <p:spPr>
            <a:xfrm rot="5400000" flipH="1">
              <a:off x="1259296" y="3376095"/>
              <a:ext cx="17472" cy="145606"/>
            </a:xfrm>
            <a:prstGeom prst="line">
              <a:avLst/>
            </a:prstGeom>
            <a:ln/>
          </p:spPr>
          <p:style>
            <a:lnRef idx="3">
              <a:schemeClr val="dk1"/>
            </a:lnRef>
            <a:fillRef idx="0">
              <a:schemeClr val="dk1"/>
            </a:fillRef>
            <a:effectRef idx="2">
              <a:schemeClr val="dk1"/>
            </a:effectRef>
            <a:fontRef idx="minor">
              <a:schemeClr val="tx1"/>
            </a:fontRef>
          </p:style>
        </p:cxnSp>
        <p:cxnSp>
          <p:nvCxnSpPr>
            <p:cNvPr id="27" name="Straight Connector 26"/>
            <p:cNvCxnSpPr/>
            <p:nvPr/>
          </p:nvCxnSpPr>
          <p:spPr>
            <a:xfrm rot="5400000" flipV="1">
              <a:off x="816657" y="2933456"/>
              <a:ext cx="530002" cy="518354"/>
            </a:xfrm>
            <a:prstGeom prst="line">
              <a:avLst/>
            </a:prstGeom>
            <a:ln/>
          </p:spPr>
          <p:style>
            <a:lnRef idx="3">
              <a:schemeClr val="dk1"/>
            </a:lnRef>
            <a:fillRef idx="0">
              <a:schemeClr val="dk1"/>
            </a:fillRef>
            <a:effectRef idx="2">
              <a:schemeClr val="dk1"/>
            </a:effectRef>
            <a:fontRef idx="minor">
              <a:schemeClr val="tx1"/>
            </a:fontRef>
          </p:style>
        </p:cxnSp>
      </p:grpSp>
      <p:cxnSp>
        <p:nvCxnSpPr>
          <p:cNvPr id="30" name="Straight Connector 29"/>
          <p:cNvCxnSpPr>
            <a:stCxn id="6" idx="0"/>
            <a:endCxn id="7" idx="2"/>
          </p:cNvCxnSpPr>
          <p:nvPr/>
        </p:nvCxnSpPr>
        <p:spPr>
          <a:xfrm flipV="1">
            <a:off x="2777734" y="3278361"/>
            <a:ext cx="412" cy="1600242"/>
          </a:xfrm>
          <a:prstGeom prst="line">
            <a:avLst/>
          </a:prstGeom>
          <a:ln/>
        </p:spPr>
        <p:style>
          <a:lnRef idx="3">
            <a:schemeClr val="dk1"/>
          </a:lnRef>
          <a:fillRef idx="0">
            <a:schemeClr val="dk1"/>
          </a:fillRef>
          <a:effectRef idx="2">
            <a:schemeClr val="dk1"/>
          </a:effectRef>
          <a:fontRef idx="minor">
            <a:schemeClr val="tx1"/>
          </a:fontRef>
        </p:style>
      </p:cxnSp>
      <p:cxnSp>
        <p:nvCxnSpPr>
          <p:cNvPr id="32" name="Straight Connector 31"/>
          <p:cNvCxnSpPr>
            <a:stCxn id="5" idx="3"/>
          </p:cNvCxnSpPr>
          <p:nvPr/>
        </p:nvCxnSpPr>
        <p:spPr>
          <a:xfrm>
            <a:off x="3096584" y="2576003"/>
            <a:ext cx="1970472" cy="0"/>
          </a:xfrm>
          <a:prstGeom prst="line">
            <a:avLst/>
          </a:prstGeom>
          <a:ln/>
        </p:spPr>
        <p:style>
          <a:lnRef idx="3">
            <a:schemeClr val="dk1"/>
          </a:lnRef>
          <a:fillRef idx="0">
            <a:schemeClr val="dk1"/>
          </a:fillRef>
          <a:effectRef idx="2">
            <a:schemeClr val="dk1"/>
          </a:effectRef>
          <a:fontRef idx="minor">
            <a:schemeClr val="tx1"/>
          </a:fontRef>
        </p:style>
      </p:cxnSp>
      <p:cxnSp>
        <p:nvCxnSpPr>
          <p:cNvPr id="34" name="Straight Connector 33"/>
          <p:cNvCxnSpPr/>
          <p:nvPr/>
        </p:nvCxnSpPr>
        <p:spPr>
          <a:xfrm flipV="1">
            <a:off x="3045646" y="2962497"/>
            <a:ext cx="2109922" cy="1964580"/>
          </a:xfrm>
          <a:prstGeom prst="line">
            <a:avLst/>
          </a:prstGeom>
          <a:ln/>
        </p:spPr>
        <p:style>
          <a:lnRef idx="3">
            <a:schemeClr val="dk1"/>
          </a:lnRef>
          <a:fillRef idx="0">
            <a:schemeClr val="dk1"/>
          </a:fillRef>
          <a:effectRef idx="2">
            <a:schemeClr val="dk1"/>
          </a:effectRef>
          <a:fontRef idx="minor">
            <a:schemeClr val="tx1"/>
          </a:fontRef>
        </p:style>
      </p:cxnSp>
      <p:cxnSp>
        <p:nvCxnSpPr>
          <p:cNvPr id="37" name="Straight Connector 36"/>
          <p:cNvCxnSpPr/>
          <p:nvPr/>
        </p:nvCxnSpPr>
        <p:spPr>
          <a:xfrm>
            <a:off x="3088174" y="5180980"/>
            <a:ext cx="1970472" cy="0"/>
          </a:xfrm>
          <a:prstGeom prst="line">
            <a:avLst/>
          </a:prstGeom>
          <a:ln>
            <a:solidFill>
              <a:srgbClr val="125ACB"/>
            </a:solidFill>
          </a:ln>
        </p:spPr>
        <p:style>
          <a:lnRef idx="3">
            <a:schemeClr val="accent1"/>
          </a:lnRef>
          <a:fillRef idx="0">
            <a:schemeClr val="accent1"/>
          </a:fillRef>
          <a:effectRef idx="2">
            <a:schemeClr val="accent1"/>
          </a:effectRef>
          <a:fontRef idx="minor">
            <a:schemeClr val="tx1"/>
          </a:fontRef>
        </p:style>
      </p:cxnSp>
      <p:cxnSp>
        <p:nvCxnSpPr>
          <p:cNvPr id="38" name="Straight Connector 37"/>
          <p:cNvCxnSpPr/>
          <p:nvPr/>
        </p:nvCxnSpPr>
        <p:spPr>
          <a:xfrm>
            <a:off x="3096584" y="2508062"/>
            <a:ext cx="1970472" cy="0"/>
          </a:xfrm>
          <a:prstGeom prst="line">
            <a:avLst/>
          </a:prstGeom>
          <a:ln/>
        </p:spPr>
        <p:style>
          <a:lnRef idx="3">
            <a:schemeClr val="accent1"/>
          </a:lnRef>
          <a:fillRef idx="0">
            <a:schemeClr val="accent1"/>
          </a:fillRef>
          <a:effectRef idx="2">
            <a:schemeClr val="accent1"/>
          </a:effectRef>
          <a:fontRef idx="minor">
            <a:schemeClr val="tx1"/>
          </a:fontRef>
        </p:style>
      </p:cxnSp>
      <p:sp>
        <p:nvSpPr>
          <p:cNvPr id="41" name="TextBox 40"/>
          <p:cNvSpPr txBox="1"/>
          <p:nvPr/>
        </p:nvSpPr>
        <p:spPr>
          <a:xfrm>
            <a:off x="5873519" y="1735631"/>
            <a:ext cx="3029477" cy="4247317"/>
          </a:xfrm>
          <a:prstGeom prst="rect">
            <a:avLst/>
          </a:prstGeom>
          <a:noFill/>
        </p:spPr>
        <p:txBody>
          <a:bodyPr wrap="square" rtlCol="0">
            <a:spAutoFit/>
          </a:bodyPr>
          <a:lstStyle/>
          <a:p>
            <a:pPr eaLnBrk="0" latinLnBrk="0" hangingPunct="0"/>
            <a:r>
              <a:rPr lang="en-GB" sz="1800" u="sng" dirty="0">
                <a:solidFill>
                  <a:schemeClr val="accent5">
                    <a:lumMod val="50000"/>
                  </a:schemeClr>
                </a:solidFill>
              </a:rPr>
              <a:t>Today – 4G Access</a:t>
            </a:r>
          </a:p>
          <a:p>
            <a:pPr eaLnBrk="0" latinLnBrk="0" hangingPunct="0"/>
            <a:r>
              <a:rPr lang="en-GB" sz="1800" dirty="0">
                <a:solidFill>
                  <a:schemeClr val="accent5">
                    <a:lumMod val="50000"/>
                  </a:schemeClr>
                </a:solidFill>
              </a:rPr>
              <a:t>Device attaches to LTE/4G radio and Evolved Packet Core (EPC)</a:t>
            </a:r>
          </a:p>
          <a:p>
            <a:pPr eaLnBrk="0" latinLnBrk="0" hangingPunct="0"/>
            <a:endParaRPr lang="en-GB" sz="1800" dirty="0"/>
          </a:p>
          <a:p>
            <a:pPr eaLnBrk="0" latinLnBrk="0" hangingPunct="0"/>
            <a:r>
              <a:rPr lang="en-GB" sz="1800" u="sng" dirty="0"/>
              <a:t>Early 5G – Non-Standalone </a:t>
            </a:r>
            <a:endParaRPr lang="en-GB" sz="1800" dirty="0"/>
          </a:p>
          <a:p>
            <a:pPr eaLnBrk="0" latinLnBrk="0" hangingPunct="0"/>
            <a:r>
              <a:rPr lang="en-GB" sz="1800" dirty="0"/>
              <a:t>Device attaches to 5G-NR, which routes either via 4G Base Station to EPC, or direct to EPC</a:t>
            </a:r>
          </a:p>
          <a:p>
            <a:pPr eaLnBrk="0" latinLnBrk="0" hangingPunct="0"/>
            <a:r>
              <a:rPr lang="en-GB" sz="1800" dirty="0"/>
              <a:t>4G acts as control plane</a:t>
            </a:r>
          </a:p>
          <a:p>
            <a:pPr eaLnBrk="0" latinLnBrk="0" hangingPunct="0"/>
            <a:endParaRPr lang="en-GB" sz="1800" dirty="0"/>
          </a:p>
          <a:p>
            <a:pPr eaLnBrk="0" latinLnBrk="0" hangingPunct="0"/>
            <a:r>
              <a:rPr lang="en-GB" sz="1800" u="sng" dirty="0">
                <a:solidFill>
                  <a:srgbClr val="125ACB"/>
                </a:solidFill>
              </a:rPr>
              <a:t>5G Standalone</a:t>
            </a:r>
          </a:p>
          <a:p>
            <a:pPr eaLnBrk="0" latinLnBrk="0" hangingPunct="0"/>
            <a:r>
              <a:rPr lang="en-GB" sz="1800" dirty="0">
                <a:solidFill>
                  <a:srgbClr val="125ACB"/>
                </a:solidFill>
              </a:rPr>
              <a:t>Device attaches to 5G-NR and 5G Core Network.</a:t>
            </a:r>
          </a:p>
        </p:txBody>
      </p:sp>
    </p:spTree>
    <p:extLst>
      <p:ext uri="{BB962C8B-B14F-4D97-AF65-F5344CB8AC3E}">
        <p14:creationId xmlns:p14="http://schemas.microsoft.com/office/powerpoint/2010/main" val="2503325453"/>
      </p:ext>
    </p:extLst>
  </p:cSld>
  <p:clrMapOvr>
    <a:masterClrMapping/>
  </p:clrMapOvr>
</p:sld>
</file>

<file path=ppt/theme/theme1.xml><?xml version="1.0" encoding="utf-8"?>
<a:theme xmlns:a="http://schemas.openxmlformats.org/drawingml/2006/main" name="ifi-nd">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ifi-nd.potx</Template>
  <TotalTime>6188</TotalTime>
  <Words>1795</Words>
  <Application>Microsoft Macintosh PowerPoint</Application>
  <PresentationFormat>On-screen Show (4:3)</PresentationFormat>
  <Paragraphs>265</Paragraphs>
  <Slides>51</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51</vt:i4>
      </vt:variant>
    </vt:vector>
  </HeadingPairs>
  <TitlesOfParts>
    <vt:vector size="61" baseType="lpstr">
      <vt:lpstr>Arial Unicode MS</vt:lpstr>
      <vt:lpstr>Arial</vt:lpstr>
      <vt:lpstr>Calibri</vt:lpstr>
      <vt:lpstr>Eurostile</vt:lpstr>
      <vt:lpstr>Helvetica</vt:lpstr>
      <vt:lpstr>Helvetica Neue</vt:lpstr>
      <vt:lpstr>Helvetica Neue Medium</vt:lpstr>
      <vt:lpstr>Times New Roman</vt:lpstr>
      <vt:lpstr>Wingdings</vt:lpstr>
      <vt:lpstr>ifi-nd</vt:lpstr>
      <vt:lpstr>Department of Informatics Networks and Distributed Systems (ND) group</vt:lpstr>
      <vt:lpstr>Outline</vt:lpstr>
      <vt:lpstr>MONROE – Mobile Broadband Measurement Platform</vt:lpstr>
      <vt:lpstr>Hourly and Daily Patterns</vt:lpstr>
      <vt:lpstr>LTE performance: Data rate and RTT</vt:lpstr>
      <vt:lpstr>Outline</vt:lpstr>
      <vt:lpstr>Free roaming in Europe</vt:lpstr>
      <vt:lpstr>Roaming Infrastructure</vt:lpstr>
      <vt:lpstr>Roaming Models</vt:lpstr>
      <vt:lpstr>PowerPoint Presentation</vt:lpstr>
      <vt:lpstr>PowerPoint Presentation</vt:lpstr>
      <vt:lpstr>Delay penalty of home-routed roaming</vt:lpstr>
      <vt:lpstr>Delay penalty of home-routed roaming geographically</vt:lpstr>
      <vt:lpstr>Outline</vt:lpstr>
      <vt:lpstr>Mobile Virtual Network Operators (MVNO)</vt:lpstr>
      <vt:lpstr>MVNO Models</vt:lpstr>
      <vt:lpstr>Outline</vt:lpstr>
      <vt:lpstr>Growth in the number of connected devices</vt:lpstr>
      <vt:lpstr>PowerPoint Presentation</vt:lpstr>
      <vt:lpstr>Key Challenges for Massive IoT</vt:lpstr>
      <vt:lpstr>Low Power Wide Area Networks (LPWAN)</vt:lpstr>
      <vt:lpstr>What is LORAWAN?</vt:lpstr>
      <vt:lpstr>LoRaWAN Architecture</vt:lpstr>
      <vt:lpstr>LoRaWAN Specification</vt:lpstr>
      <vt:lpstr>Adaptive Data Rate (ADR)</vt:lpstr>
      <vt:lpstr>LORAWAN Network Coverage</vt:lpstr>
      <vt:lpstr>What is NB-IoT?</vt:lpstr>
      <vt:lpstr>NB-IoT Specification</vt:lpstr>
      <vt:lpstr>NB-IoT Coverage</vt:lpstr>
      <vt:lpstr>NB-IoT Power Savings</vt:lpstr>
      <vt:lpstr>NB-IoT Power Savings</vt:lpstr>
      <vt:lpstr>NB-IoT Deployment</vt:lpstr>
      <vt:lpstr>LORAWAN vs NB-IoT</vt:lpstr>
      <vt:lpstr>Overall LORAWAN vs NB-IoT</vt:lpstr>
      <vt:lpstr>Outline</vt:lpstr>
      <vt:lpstr>What is 5G?</vt:lpstr>
      <vt:lpstr>Different requirements for 5G applications and services </vt:lpstr>
      <vt:lpstr>PowerPoint Presentation</vt:lpstr>
      <vt:lpstr>Back in the day…</vt:lpstr>
      <vt:lpstr>Network Flexibility: Virtualization</vt:lpstr>
      <vt:lpstr>PowerPoint Presentation</vt:lpstr>
      <vt:lpstr>PowerPoint Presentation</vt:lpstr>
      <vt:lpstr>Network Slicing for diverse requirements</vt:lpstr>
      <vt:lpstr>Capacity Enhancements</vt:lpstr>
      <vt:lpstr>5G  Bands and its impact on Cell  size</vt:lpstr>
      <vt:lpstr>Visible Light Communications</vt:lpstr>
      <vt:lpstr>Millimeter Wave Massive MIMO</vt:lpstr>
      <vt:lpstr>Multi-User MIMO Beamforming</vt:lpstr>
      <vt:lpstr>Spectrum Sharing: Multi-connectivity</vt:lpstr>
      <vt:lpstr>Ultra high reliability and Low Latency</vt:lpstr>
      <vt:lpstr>PowerPoint Presentation</vt:lpstr>
    </vt:vector>
  </TitlesOfParts>
  <Company>Rayon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Özgü Alay Erduran</cp:lastModifiedBy>
  <cp:revision>348</cp:revision>
  <cp:lastPrinted>2011-08-15T11:15:31Z</cp:lastPrinted>
  <dcterms:created xsi:type="dcterms:W3CDTF">2011-02-18T08:40:46Z</dcterms:created>
  <dcterms:modified xsi:type="dcterms:W3CDTF">2023-11-07T08:57:33Z</dcterms:modified>
</cp:coreProperties>
</file>