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1" r:id="rId2"/>
    <p:sldId id="346" r:id="rId3"/>
    <p:sldId id="348" r:id="rId4"/>
    <p:sldId id="349" r:id="rId5"/>
    <p:sldId id="375" r:id="rId6"/>
    <p:sldId id="332" r:id="rId7"/>
    <p:sldId id="336" r:id="rId8"/>
    <p:sldId id="352" r:id="rId9"/>
    <p:sldId id="372" r:id="rId10"/>
    <p:sldId id="360" r:id="rId11"/>
    <p:sldId id="35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9"/>
    <p:restoredTop sz="94745" autoAdjust="0"/>
  </p:normalViewPr>
  <p:slideViewPr>
    <p:cSldViewPr>
      <p:cViewPr varScale="1">
        <p:scale>
          <a:sx n="131" d="100"/>
          <a:sy n="131" d="100"/>
        </p:scale>
        <p:origin x="1360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22.08.2023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22.08.2023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6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7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22.08.2023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tefansundin.github.io/traceroute-mapper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Networks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 err="1"/>
              <a:t>Organisational</a:t>
            </a:r>
            <a:r>
              <a:rPr lang="en-US" dirty="0"/>
              <a:t>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1160"/>
            <a:ext cx="8712968" cy="4760168"/>
          </a:xfrm>
        </p:spPr>
        <p:txBody>
          <a:bodyPr/>
          <a:lstStyle/>
          <a:p>
            <a:r>
              <a:rPr lang="en-US" sz="2000" dirty="0"/>
              <a:t>Physical attendance</a:t>
            </a:r>
          </a:p>
          <a:p>
            <a:pPr lvl="1"/>
            <a:r>
              <a:rPr lang="en-US" sz="1600" dirty="0"/>
              <a:t>1 two-hour lecture per week</a:t>
            </a:r>
          </a:p>
          <a:p>
            <a:pPr lvl="1"/>
            <a:r>
              <a:rPr lang="en-US" sz="1600" dirty="0"/>
              <a:t>1 two-hour common group exercise, starting in 2 weeks (7. September)</a:t>
            </a:r>
          </a:p>
          <a:p>
            <a:pPr lvl="1"/>
            <a:r>
              <a:rPr lang="en-US" sz="1600" dirty="0"/>
              <a:t>1 oracle per week, starting in 2 weeks (6. September)</a:t>
            </a:r>
            <a:endParaRPr lang="en-US" sz="1600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r>
              <a:rPr lang="en-US" sz="2000" dirty="0"/>
              <a:t>Theoretical knowledge</a:t>
            </a:r>
          </a:p>
          <a:p>
            <a:pPr lvl="1"/>
            <a:r>
              <a:rPr lang="en-US" sz="1800" dirty="0"/>
              <a:t>IN 3230: 70% of the grade</a:t>
            </a:r>
          </a:p>
          <a:p>
            <a:pPr lvl="1"/>
            <a:r>
              <a:rPr lang="en-US" sz="1800" dirty="0"/>
              <a:t>IN 4230: 60% of the grade</a:t>
            </a:r>
          </a:p>
          <a:p>
            <a:pPr lvl="1"/>
            <a:r>
              <a:rPr lang="en-US" sz="1800" dirty="0"/>
              <a:t>examined in a written 4-hour exam</a:t>
            </a:r>
          </a:p>
          <a:p>
            <a:endParaRPr lang="en-US" sz="2000" dirty="0"/>
          </a:p>
          <a:p>
            <a:r>
              <a:rPr lang="en-US" sz="2000" dirty="0"/>
              <a:t>Practical knowledge</a:t>
            </a:r>
          </a:p>
          <a:p>
            <a:pPr lvl="1"/>
            <a:r>
              <a:rPr lang="en-US" sz="1800" dirty="0"/>
              <a:t>1 mandatory assignment (must be passed for admission to written exam)</a:t>
            </a:r>
          </a:p>
          <a:p>
            <a:pPr lvl="1"/>
            <a:r>
              <a:rPr lang="en-US" sz="1800" dirty="0"/>
              <a:t>IN 3230: 1 home exam (30% of the final grade)</a:t>
            </a:r>
          </a:p>
          <a:p>
            <a:pPr lvl="1"/>
            <a:r>
              <a:rPr lang="en-US" sz="1800" dirty="0"/>
              <a:t>IN 4230: 2 home exams (40% of the final grade)</a:t>
            </a:r>
          </a:p>
        </p:txBody>
      </p:sp>
    </p:spTree>
    <p:extLst>
      <p:ext uri="{BB962C8B-B14F-4D97-AF65-F5344CB8AC3E}">
        <p14:creationId xmlns:p14="http://schemas.microsoft.com/office/powerpoint/2010/main" val="73360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248472"/>
            <a:ext cx="8712968" cy="2420888"/>
          </a:xfrm>
        </p:spPr>
        <p:txBody>
          <a:bodyPr/>
          <a:lstStyle/>
          <a:p>
            <a:r>
              <a:rPr lang="en-US" sz="2400" b="1" dirty="0"/>
              <a:t>What does that mean?</a:t>
            </a:r>
          </a:p>
          <a:p>
            <a:pPr lvl="1"/>
            <a:r>
              <a:rPr lang="en-US" sz="2000" dirty="0"/>
              <a:t>The books are recommended to improve understanding of the material that is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The books contain more topics.</a:t>
            </a:r>
            <a:br>
              <a:rPr lang="en-US" sz="2000" dirty="0"/>
            </a:br>
            <a:r>
              <a:rPr lang="en-US" sz="2000" dirty="0"/>
              <a:t>These are not part of the course’s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In a few cases, the lecture is more up-to-date than the books.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772816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0000FF"/>
                </a:solidFill>
              </a:rPr>
              <a:t>Pensum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</a:t>
            </a:r>
            <a:r>
              <a:rPr lang="nb-NO" dirty="0"/>
              <a:t> slides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lessons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assignments</a:t>
            </a:r>
            <a:r>
              <a:rPr lang="nb-NO" dirty="0"/>
              <a:t> and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5292080" y="1772816"/>
            <a:ext cx="36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Not </a:t>
            </a:r>
            <a:r>
              <a:rPr lang="en-US" sz="2400" b="1" dirty="0" err="1">
                <a:solidFill>
                  <a:srgbClr val="0000FF"/>
                </a:solidFill>
              </a:rPr>
              <a:t>pensum</a:t>
            </a:r>
            <a:endParaRPr lang="en-US" sz="2400" b="1" dirty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/>
              <a:t>The recommended books</a:t>
            </a:r>
          </a:p>
        </p:txBody>
      </p:sp>
    </p:spTree>
    <p:extLst>
      <p:ext uri="{BB962C8B-B14F-4D97-AF65-F5344CB8AC3E}">
        <p14:creationId xmlns:p14="http://schemas.microsoft.com/office/powerpoint/2010/main" val="234379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area and focus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88160"/>
          </a:xfrm>
        </p:spPr>
        <p:txBody>
          <a:bodyPr/>
          <a:lstStyle/>
          <a:p>
            <a:r>
              <a:rPr lang="en-US" dirty="0"/>
              <a:t>What today's networks </a:t>
            </a:r>
            <a:r>
              <a:rPr lang="en-US" u="sng" dirty="0"/>
              <a:t>really</a:t>
            </a:r>
            <a:r>
              <a:rPr lang="en-US" dirty="0"/>
              <a:t> are</a:t>
            </a:r>
          </a:p>
          <a:p>
            <a:pPr lvl="1"/>
            <a:r>
              <a:rPr lang="en-US" dirty="0"/>
              <a:t>Why they are the way they are</a:t>
            </a:r>
          </a:p>
          <a:p>
            <a:pPr lvl="1"/>
            <a:r>
              <a:rPr lang="en-US" dirty="0"/>
              <a:t>How we could make them better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/>
              <a:t>→ </a:t>
            </a:r>
            <a:r>
              <a:rPr lang="en-US" dirty="0"/>
              <a:t>Critical thinking!</a:t>
            </a:r>
          </a:p>
          <a:p>
            <a:endParaRPr lang="en-US" dirty="0"/>
          </a:p>
          <a:p>
            <a:r>
              <a:rPr lang="en-US" dirty="0"/>
              <a:t>Principles, concepts, and generality</a:t>
            </a:r>
            <a:br>
              <a:rPr lang="en-US" dirty="0"/>
            </a:br>
            <a:r>
              <a:rPr lang="en-US" dirty="0"/>
              <a:t>...and learning by doing</a:t>
            </a:r>
          </a:p>
          <a:p>
            <a:pPr lvl="1"/>
            <a:r>
              <a:rPr lang="en-US" dirty="0"/>
              <a:t>Understand principles and concepts by</a:t>
            </a:r>
            <a:br>
              <a:rPr lang="en-US" dirty="0"/>
            </a:br>
            <a:r>
              <a:rPr lang="en-US" dirty="0"/>
              <a:t>building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1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5228-BBAB-3443-BF7B-B20C9166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Internet, previously:</a:t>
            </a:r>
          </a:p>
        </p:txBody>
      </p:sp>
      <p:pic>
        <p:nvPicPr>
          <p:cNvPr id="5" name="Content Placeholder 4" descr="Computer">
            <a:extLst>
              <a:ext uri="{FF2B5EF4-FFF2-40B4-BE49-F238E27FC236}">
                <a16:creationId xmlns:a16="http://schemas.microsoft.com/office/drawing/2014/main" id="{425CBF3F-2146-8744-89B2-18947E0CB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7712" y="2636912"/>
            <a:ext cx="818144" cy="81814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8445A3-3A0A-284D-8588-F31C6F475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764704"/>
            <a:ext cx="1112656" cy="8556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11DB2-B95D-B842-ACFD-74F0C8FC5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062" y="1700808"/>
            <a:ext cx="2722531" cy="2448261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36478575-85CB-F344-B47E-1C774829C65D}"/>
              </a:ext>
            </a:extLst>
          </p:cNvPr>
          <p:cNvSpPr/>
          <p:nvPr/>
        </p:nvSpPr>
        <p:spPr bwMode="auto">
          <a:xfrm>
            <a:off x="3477204" y="1988840"/>
            <a:ext cx="1670860" cy="1050320"/>
          </a:xfrm>
          <a:custGeom>
            <a:avLst/>
            <a:gdLst>
              <a:gd name="connsiteX0" fmla="*/ 1964725 w 1964725"/>
              <a:gd name="connsiteY0" fmla="*/ 0 h 1173892"/>
              <a:gd name="connsiteX1" fmla="*/ 1878227 w 1964725"/>
              <a:gd name="connsiteY1" fmla="*/ 49427 h 1173892"/>
              <a:gd name="connsiteX2" fmla="*/ 1754660 w 1964725"/>
              <a:gd name="connsiteY2" fmla="*/ 197708 h 1173892"/>
              <a:gd name="connsiteX3" fmla="*/ 1717590 w 1964725"/>
              <a:gd name="connsiteY3" fmla="*/ 308919 h 1173892"/>
              <a:gd name="connsiteX4" fmla="*/ 1705233 w 1964725"/>
              <a:gd name="connsiteY4" fmla="*/ 345989 h 1173892"/>
              <a:gd name="connsiteX5" fmla="*/ 1692876 w 1964725"/>
              <a:gd name="connsiteY5" fmla="*/ 383059 h 1173892"/>
              <a:gd name="connsiteX6" fmla="*/ 1680519 w 1964725"/>
              <a:gd name="connsiteY6" fmla="*/ 432486 h 1173892"/>
              <a:gd name="connsiteX7" fmla="*/ 1643449 w 1964725"/>
              <a:gd name="connsiteY7" fmla="*/ 543697 h 1173892"/>
              <a:gd name="connsiteX8" fmla="*/ 1631092 w 1964725"/>
              <a:gd name="connsiteY8" fmla="*/ 580767 h 1173892"/>
              <a:gd name="connsiteX9" fmla="*/ 1581665 w 1964725"/>
              <a:gd name="connsiteY9" fmla="*/ 654908 h 1173892"/>
              <a:gd name="connsiteX10" fmla="*/ 1532238 w 1964725"/>
              <a:gd name="connsiteY10" fmla="*/ 729049 h 1173892"/>
              <a:gd name="connsiteX11" fmla="*/ 1507525 w 1964725"/>
              <a:gd name="connsiteY11" fmla="*/ 766119 h 1173892"/>
              <a:gd name="connsiteX12" fmla="*/ 1433384 w 1964725"/>
              <a:gd name="connsiteY12" fmla="*/ 803189 h 1173892"/>
              <a:gd name="connsiteX13" fmla="*/ 1396314 w 1964725"/>
              <a:gd name="connsiteY13" fmla="*/ 827903 h 1173892"/>
              <a:gd name="connsiteX14" fmla="*/ 1346887 w 1964725"/>
              <a:gd name="connsiteY14" fmla="*/ 840259 h 1173892"/>
              <a:gd name="connsiteX15" fmla="*/ 1272746 w 1964725"/>
              <a:gd name="connsiteY15" fmla="*/ 864973 h 1173892"/>
              <a:gd name="connsiteX16" fmla="*/ 1198606 w 1964725"/>
              <a:gd name="connsiteY16" fmla="*/ 889686 h 1173892"/>
              <a:gd name="connsiteX17" fmla="*/ 1161536 w 1964725"/>
              <a:gd name="connsiteY17" fmla="*/ 902043 h 1173892"/>
              <a:gd name="connsiteX18" fmla="*/ 1112109 w 1964725"/>
              <a:gd name="connsiteY18" fmla="*/ 914400 h 1173892"/>
              <a:gd name="connsiteX19" fmla="*/ 1050325 w 1964725"/>
              <a:gd name="connsiteY19" fmla="*/ 926757 h 1173892"/>
              <a:gd name="connsiteX20" fmla="*/ 976184 w 1964725"/>
              <a:gd name="connsiteY20" fmla="*/ 951470 h 1173892"/>
              <a:gd name="connsiteX21" fmla="*/ 902044 w 1964725"/>
              <a:gd name="connsiteY21" fmla="*/ 976184 h 1173892"/>
              <a:gd name="connsiteX22" fmla="*/ 864973 w 1964725"/>
              <a:gd name="connsiteY22" fmla="*/ 988540 h 1173892"/>
              <a:gd name="connsiteX23" fmla="*/ 815546 w 1964725"/>
              <a:gd name="connsiteY23" fmla="*/ 1000897 h 1173892"/>
              <a:gd name="connsiteX24" fmla="*/ 778476 w 1964725"/>
              <a:gd name="connsiteY24" fmla="*/ 1013254 h 1173892"/>
              <a:gd name="connsiteX25" fmla="*/ 741406 w 1964725"/>
              <a:gd name="connsiteY25" fmla="*/ 1037967 h 1173892"/>
              <a:gd name="connsiteX26" fmla="*/ 642552 w 1964725"/>
              <a:gd name="connsiteY26" fmla="*/ 1062681 h 1173892"/>
              <a:gd name="connsiteX27" fmla="*/ 481914 w 1964725"/>
              <a:gd name="connsiteY27" fmla="*/ 1099751 h 1173892"/>
              <a:gd name="connsiteX28" fmla="*/ 395417 w 1964725"/>
              <a:gd name="connsiteY28" fmla="*/ 1112108 h 1173892"/>
              <a:gd name="connsiteX29" fmla="*/ 247136 w 1964725"/>
              <a:gd name="connsiteY29" fmla="*/ 1161535 h 1173892"/>
              <a:gd name="connsiteX30" fmla="*/ 210065 w 1964725"/>
              <a:gd name="connsiteY30" fmla="*/ 1173892 h 1173892"/>
              <a:gd name="connsiteX31" fmla="*/ 0 w 1964725"/>
              <a:gd name="connsiteY31" fmla="*/ 1173892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64725" h="1173892">
                <a:moveTo>
                  <a:pt x="1964725" y="0"/>
                </a:moveTo>
                <a:cubicBezTo>
                  <a:pt x="1935892" y="16476"/>
                  <a:pt x="1904549" y="29180"/>
                  <a:pt x="1878227" y="49427"/>
                </a:cubicBezTo>
                <a:cubicBezTo>
                  <a:pt x="1847373" y="73161"/>
                  <a:pt x="1768838" y="155173"/>
                  <a:pt x="1754660" y="197708"/>
                </a:cubicBezTo>
                <a:lnTo>
                  <a:pt x="1717590" y="308919"/>
                </a:lnTo>
                <a:lnTo>
                  <a:pt x="1705233" y="345989"/>
                </a:lnTo>
                <a:cubicBezTo>
                  <a:pt x="1701114" y="358346"/>
                  <a:pt x="1696035" y="370423"/>
                  <a:pt x="1692876" y="383059"/>
                </a:cubicBezTo>
                <a:cubicBezTo>
                  <a:pt x="1688757" y="399535"/>
                  <a:pt x="1685399" y="416219"/>
                  <a:pt x="1680519" y="432486"/>
                </a:cubicBezTo>
                <a:cubicBezTo>
                  <a:pt x="1680505" y="432533"/>
                  <a:pt x="1649635" y="525139"/>
                  <a:pt x="1643449" y="543697"/>
                </a:cubicBezTo>
                <a:cubicBezTo>
                  <a:pt x="1639330" y="556054"/>
                  <a:pt x="1638317" y="569929"/>
                  <a:pt x="1631092" y="580767"/>
                </a:cubicBezTo>
                <a:lnTo>
                  <a:pt x="1581665" y="654908"/>
                </a:lnTo>
                <a:cubicBezTo>
                  <a:pt x="1559951" y="720055"/>
                  <a:pt x="1583661" y="667341"/>
                  <a:pt x="1532238" y="729049"/>
                </a:cubicBezTo>
                <a:cubicBezTo>
                  <a:pt x="1522731" y="740458"/>
                  <a:pt x="1518026" y="755618"/>
                  <a:pt x="1507525" y="766119"/>
                </a:cubicBezTo>
                <a:cubicBezTo>
                  <a:pt x="1472113" y="801530"/>
                  <a:pt x="1473583" y="783089"/>
                  <a:pt x="1433384" y="803189"/>
                </a:cubicBezTo>
                <a:cubicBezTo>
                  <a:pt x="1420101" y="809831"/>
                  <a:pt x="1409964" y="822053"/>
                  <a:pt x="1396314" y="827903"/>
                </a:cubicBezTo>
                <a:cubicBezTo>
                  <a:pt x="1380704" y="834593"/>
                  <a:pt x="1363153" y="835379"/>
                  <a:pt x="1346887" y="840259"/>
                </a:cubicBezTo>
                <a:cubicBezTo>
                  <a:pt x="1321935" y="847744"/>
                  <a:pt x="1297460" y="856735"/>
                  <a:pt x="1272746" y="864973"/>
                </a:cubicBezTo>
                <a:lnTo>
                  <a:pt x="1198606" y="889686"/>
                </a:lnTo>
                <a:cubicBezTo>
                  <a:pt x="1186249" y="893805"/>
                  <a:pt x="1174172" y="898884"/>
                  <a:pt x="1161536" y="902043"/>
                </a:cubicBezTo>
                <a:cubicBezTo>
                  <a:pt x="1145060" y="906162"/>
                  <a:pt x="1128687" y="910716"/>
                  <a:pt x="1112109" y="914400"/>
                </a:cubicBezTo>
                <a:cubicBezTo>
                  <a:pt x="1091607" y="918956"/>
                  <a:pt x="1070588" y="921231"/>
                  <a:pt x="1050325" y="926757"/>
                </a:cubicBezTo>
                <a:cubicBezTo>
                  <a:pt x="1025192" y="933611"/>
                  <a:pt x="1000898" y="943232"/>
                  <a:pt x="976184" y="951470"/>
                </a:cubicBezTo>
                <a:lnTo>
                  <a:pt x="902044" y="976184"/>
                </a:lnTo>
                <a:cubicBezTo>
                  <a:pt x="889687" y="980303"/>
                  <a:pt x="877609" y="985381"/>
                  <a:pt x="864973" y="988540"/>
                </a:cubicBezTo>
                <a:cubicBezTo>
                  <a:pt x="848497" y="992659"/>
                  <a:pt x="831875" y="996231"/>
                  <a:pt x="815546" y="1000897"/>
                </a:cubicBezTo>
                <a:cubicBezTo>
                  <a:pt x="803022" y="1004475"/>
                  <a:pt x="790126" y="1007429"/>
                  <a:pt x="778476" y="1013254"/>
                </a:cubicBezTo>
                <a:cubicBezTo>
                  <a:pt x="765193" y="1019895"/>
                  <a:pt x="755363" y="1032892"/>
                  <a:pt x="741406" y="1037967"/>
                </a:cubicBezTo>
                <a:cubicBezTo>
                  <a:pt x="709485" y="1049574"/>
                  <a:pt x="675503" y="1054443"/>
                  <a:pt x="642552" y="1062681"/>
                </a:cubicBezTo>
                <a:cubicBezTo>
                  <a:pt x="589211" y="1076016"/>
                  <a:pt x="536221" y="1090700"/>
                  <a:pt x="481914" y="1099751"/>
                </a:cubicBezTo>
                <a:cubicBezTo>
                  <a:pt x="453185" y="1104539"/>
                  <a:pt x="424249" y="1107989"/>
                  <a:pt x="395417" y="1112108"/>
                </a:cubicBezTo>
                <a:lnTo>
                  <a:pt x="247136" y="1161535"/>
                </a:lnTo>
                <a:cubicBezTo>
                  <a:pt x="234779" y="1165654"/>
                  <a:pt x="223090" y="1173892"/>
                  <a:pt x="210065" y="1173892"/>
                </a:cubicBezTo>
                <a:lnTo>
                  <a:pt x="0" y="1173892"/>
                </a:ln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2BC40D-83CF-D040-9A00-707A75D72B80}"/>
              </a:ext>
            </a:extLst>
          </p:cNvPr>
          <p:cNvSpPr txBox="1">
            <a:spLocks/>
          </p:cNvSpPr>
          <p:nvPr/>
        </p:nvSpPr>
        <p:spPr bwMode="auto">
          <a:xfrm>
            <a:off x="107504" y="4585681"/>
            <a:ext cx="33637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kern="0" dirty="0"/>
              <a:t>Internet, today: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D0A0D7-38DB-3340-892C-95F9FD5754E4}"/>
              </a:ext>
            </a:extLst>
          </p:cNvPr>
          <p:cNvGrpSpPr/>
          <p:nvPr/>
        </p:nvGrpSpPr>
        <p:grpSpPr>
          <a:xfrm>
            <a:off x="3779912" y="4477669"/>
            <a:ext cx="3384376" cy="1359024"/>
            <a:chOff x="4139952" y="4941168"/>
            <a:chExt cx="4392488" cy="181357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D93B30-3AEC-E748-A33E-798160EF2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05267" y="4941168"/>
              <a:ext cx="2727173" cy="18135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B5480B-D22B-7D49-9817-4578E8636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9952" y="5250520"/>
              <a:ext cx="1243563" cy="956344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25D985-6FAD-2741-ABA0-F43CD975DEF3}"/>
                </a:ext>
              </a:extLst>
            </p:cNvPr>
            <p:cNvCxnSpPr/>
            <p:nvPr/>
          </p:nvCxnSpPr>
          <p:spPr bwMode="auto">
            <a:xfrm>
              <a:off x="5383515" y="5728692"/>
              <a:ext cx="349744" cy="0"/>
            </a:xfrm>
            <a:prstGeom prst="line">
              <a:avLst/>
            </a:prstGeom>
            <a:solidFill>
              <a:schemeClr val="accent1"/>
            </a:solidFill>
            <a:ln w="139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D520035-165D-A02E-0581-BBE6382716E4}"/>
              </a:ext>
            </a:extLst>
          </p:cNvPr>
          <p:cNvSpPr txBox="1"/>
          <p:nvPr/>
        </p:nvSpPr>
        <p:spPr>
          <a:xfrm>
            <a:off x="410758" y="6086602"/>
            <a:ext cx="7041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dirty="0"/>
              <a:t>Try it!  For example, </a:t>
            </a:r>
            <a:r>
              <a:rPr lang="en-NO"/>
              <a:t>try google</a:t>
            </a:r>
            <a:r>
              <a:rPr lang="en-NO" dirty="0"/>
              <a:t>.com… or speedtest.net:</a:t>
            </a:r>
            <a:br>
              <a:rPr lang="en-NO" dirty="0"/>
            </a:br>
            <a:r>
              <a:rPr lang="en-NO" dirty="0">
                <a:hlinkClick r:id="rId8"/>
              </a:rPr>
              <a:t>https://stefansundin.github.io/traceroute-mapper/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9379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1200"/>
            <a:ext cx="3024336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ISO/OSI model</a:t>
            </a:r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6"/>
          <a:stretch/>
        </p:blipFill>
        <p:spPr bwMode="auto">
          <a:xfrm>
            <a:off x="395416" y="2852936"/>
            <a:ext cx="3744536" cy="33444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5" name="Picture 1028" descr="C:\mydata\teaching\computernetzwerke\bilder\hourglas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3" y="285293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68144" y="1988840"/>
            <a:ext cx="252028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DoD</a:t>
            </a:r>
            <a:r>
              <a:rPr lang="en-US" dirty="0"/>
              <a:t> 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EABE4-6E6F-6046-9C66-C8772FE02F33}"/>
              </a:ext>
            </a:extLst>
          </p:cNvPr>
          <p:cNvSpPr txBox="1"/>
          <p:nvPr/>
        </p:nvSpPr>
        <p:spPr>
          <a:xfrm>
            <a:off x="7596335" y="3356992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5. Application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0FA197-2F05-9E45-BEEF-5B0E4F514A94}"/>
              </a:ext>
            </a:extLst>
          </p:cNvPr>
          <p:cNvSpPr txBox="1"/>
          <p:nvPr/>
        </p:nvSpPr>
        <p:spPr>
          <a:xfrm>
            <a:off x="7596336" y="393305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4. Transport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16E1B-1B14-B346-8469-D72A1C827E61}"/>
              </a:ext>
            </a:extLst>
          </p:cNvPr>
          <p:cNvSpPr txBox="1"/>
          <p:nvPr/>
        </p:nvSpPr>
        <p:spPr>
          <a:xfrm>
            <a:off x="7596336" y="430383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3. Network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497821-C793-454B-9EB4-654F7C92F290}"/>
              </a:ext>
            </a:extLst>
          </p:cNvPr>
          <p:cNvSpPr txBox="1"/>
          <p:nvPr/>
        </p:nvSpPr>
        <p:spPr>
          <a:xfrm>
            <a:off x="7596335" y="4658507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2. Link Layer</a:t>
            </a:r>
          </a:p>
        </p:txBody>
      </p:sp>
    </p:spTree>
    <p:extLst>
      <p:ext uri="{BB962C8B-B14F-4D97-AF65-F5344CB8AC3E}">
        <p14:creationId xmlns:p14="http://schemas.microsoft.com/office/powerpoint/2010/main" val="337747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516722"/>
            <a:ext cx="5715737" cy="403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5549170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Typical packet from AT&amp;T backbone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23731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Pamela </a:t>
            </a:r>
            <a:r>
              <a:rPr lang="en-US" sz="1400" i="1" dirty="0" err="1"/>
              <a:t>Zave</a:t>
            </a:r>
            <a:r>
              <a:rPr lang="en-US" sz="1400" i="1" dirty="0"/>
              <a:t> and Jennifer Rexford. 2019. The compositional architecture of the internet.</a:t>
            </a:r>
            <a:br>
              <a:rPr lang="en-US" sz="1400" i="1" dirty="0"/>
            </a:br>
            <a:r>
              <a:rPr lang="en-US" sz="1400" i="1" dirty="0" err="1"/>
              <a:t>Commun</a:t>
            </a:r>
            <a:r>
              <a:rPr lang="en-US" sz="1400" i="1" dirty="0"/>
              <a:t>. ACM 62, 3 (February 2019), 78-87. DOI: https://</a:t>
            </a:r>
            <a:r>
              <a:rPr lang="en-US" sz="1400" i="1" dirty="0" err="1"/>
              <a:t>doi.org</a:t>
            </a:r>
            <a:r>
              <a:rPr lang="en-US" sz="1400" i="1" dirty="0"/>
              <a:t>/10.1145/3226588</a:t>
            </a:r>
          </a:p>
        </p:txBody>
      </p:sp>
    </p:spTree>
    <p:extLst>
      <p:ext uri="{BB962C8B-B14F-4D97-AF65-F5344CB8AC3E}">
        <p14:creationId xmlns:p14="http://schemas.microsoft.com/office/powerpoint/2010/main" val="219892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Example problem with Internet layers:</a:t>
            </a:r>
            <a:br>
              <a:rPr lang="en-US" dirty="0"/>
            </a:br>
            <a:r>
              <a:rPr lang="en-US" dirty="0"/>
              <a:t>multi-path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916832"/>
            <a:ext cx="9145016" cy="5256584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TCP makes many assumptions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(little re-ordering, almost no loss, ..)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IP tries to be neutral</a:t>
            </a:r>
            <a:r>
              <a:rPr lang="en-US" sz="2000" dirty="0"/>
              <a:t>; yet, new in-network mechanisms must not break TCP's assumptions</a:t>
            </a:r>
          </a:p>
          <a:p>
            <a:pPr marL="457200" lvl="1" indent="0">
              <a:buNone/>
            </a:pPr>
            <a:r>
              <a:rPr lang="en-US" sz="1100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Multi-path data transfer</a:t>
            </a:r>
          </a:p>
          <a:p>
            <a:pPr lvl="1"/>
            <a:r>
              <a:rPr lang="en-US" sz="2000" dirty="0"/>
              <a:t>Network layer; routers </a:t>
            </a:r>
            <a:r>
              <a:rPr lang="en-US" sz="2000" u="sng" dirty="0"/>
              <a:t>should not</a:t>
            </a:r>
            <a:r>
              <a:rPr lang="en-US" sz="2000" dirty="0"/>
              <a:t> look at transport header</a:t>
            </a:r>
          </a:p>
          <a:p>
            <a:pPr lvl="1"/>
            <a:r>
              <a:rPr lang="en-US" sz="2000" dirty="0"/>
              <a:t>Per-packet operation creates re-ordering for TCP</a:t>
            </a:r>
          </a:p>
          <a:p>
            <a:pPr lvl="1"/>
            <a:r>
              <a:rPr lang="en-US" sz="2000" dirty="0"/>
              <a:t>Mechanisms like </a:t>
            </a:r>
            <a:r>
              <a:rPr lang="en-US" sz="2000" dirty="0">
                <a:solidFill>
                  <a:srgbClr val="0000FF"/>
                </a:solidFill>
              </a:rPr>
              <a:t>Equal-Cost Multi-Path (ECMP)</a:t>
            </a:r>
            <a:r>
              <a:rPr lang="en-US" sz="2000" dirty="0"/>
              <a:t> or</a:t>
            </a:r>
            <a:br>
              <a:rPr lang="en-US" sz="2000" dirty="0"/>
            </a:br>
            <a:r>
              <a:rPr lang="en-US" sz="2000" dirty="0">
                <a:solidFill>
                  <a:srgbClr val="0000FF"/>
                </a:solidFill>
              </a:rPr>
              <a:t>Link Aggregation Group (LAG) </a:t>
            </a:r>
            <a:r>
              <a:rPr lang="en-US" sz="2000" dirty="0"/>
              <a:t>divide per-connection</a:t>
            </a:r>
          </a:p>
          <a:p>
            <a:pPr lvl="1"/>
            <a:r>
              <a:rPr lang="en-US" sz="2200" dirty="0"/>
              <a:t>Need to track connections, need functions </a:t>
            </a:r>
            <a:r>
              <a:rPr lang="en-US" sz="2200" u="sng" dirty="0"/>
              <a:t>per transport protocol</a:t>
            </a:r>
          </a:p>
          <a:p>
            <a:pPr lvl="1"/>
            <a:r>
              <a:rPr lang="en-US" sz="2200" dirty="0">
                <a:solidFill>
                  <a:srgbClr val="0000FF"/>
                </a:solidFill>
              </a:rPr>
              <a:t>IPv6 flow label </a:t>
            </a:r>
            <a:r>
              <a:rPr lang="en-US" sz="2200" dirty="0"/>
              <a:t>could help... but ECMP/LAG rules in RFCs allow hashing on transport header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1341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7" y="692696"/>
            <a:ext cx="8892479" cy="1143000"/>
          </a:xfrm>
        </p:spPr>
        <p:txBody>
          <a:bodyPr/>
          <a:lstStyle/>
          <a:p>
            <a:r>
              <a:rPr lang="en-US" dirty="0"/>
              <a:t>Non-technical reasons for Internet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114800"/>
          </a:xfrm>
        </p:spPr>
        <p:txBody>
          <a:bodyPr/>
          <a:lstStyle/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Compromises</a:t>
            </a:r>
          </a:p>
          <a:p>
            <a:pPr lvl="1"/>
            <a:r>
              <a:rPr lang="en-US" sz="2000" dirty="0"/>
              <a:t>Standards: often "group 1 demands X,</a:t>
            </a:r>
            <a:br>
              <a:rPr lang="en-US" sz="2000" dirty="0"/>
            </a:br>
            <a:r>
              <a:rPr lang="en-US" sz="2000" dirty="0"/>
              <a:t>group 2 demands Y, so let's have both X and Y !"</a:t>
            </a:r>
          </a:p>
          <a:p>
            <a:pPr lvl="1"/>
            <a:endParaRPr lang="en-US" sz="2000" dirty="0"/>
          </a:p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Opposing incentives</a:t>
            </a:r>
          </a:p>
          <a:p>
            <a:pPr lvl="1"/>
            <a:r>
              <a:rPr lang="en-US" sz="2000" dirty="0"/>
              <a:t>Google, Cisco, Netgear, Akamai, Telenor, Apple, Microsoft, ...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1E5708-1161-BF43-95EA-D8599C9F2D4D}"/>
              </a:ext>
            </a:extLst>
          </p:cNvPr>
          <p:cNvGrpSpPr/>
          <p:nvPr/>
        </p:nvGrpSpPr>
        <p:grpSpPr>
          <a:xfrm>
            <a:off x="578963" y="4509120"/>
            <a:ext cx="8237332" cy="2132053"/>
            <a:chOff x="578963" y="4509120"/>
            <a:chExt cx="8237332" cy="21320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7BE11B6-1BB4-534C-8414-B4FBCEDE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3781" y="4509120"/>
              <a:ext cx="2496277" cy="18722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BD2C09-182C-D249-A027-C9CF3A176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963" y="4725144"/>
              <a:ext cx="1872208" cy="18722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CE73C76-E0C5-7A46-B3C8-9971E235A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4194" y="4893927"/>
              <a:ext cx="2182101" cy="1636576"/>
            </a:xfrm>
            <a:prstGeom prst="rect">
              <a:avLst/>
            </a:prstGeom>
          </p:spPr>
        </p:pic>
        <p:sp>
          <p:nvSpPr>
            <p:cNvPr id="7" name="Rectangular Callout 6">
              <a:extLst>
                <a:ext uri="{FF2B5EF4-FFF2-40B4-BE49-F238E27FC236}">
                  <a16:creationId xmlns:a16="http://schemas.microsoft.com/office/drawing/2014/main" id="{C9D3E626-E2F6-7B4E-B7E5-F4091CBA83E4}"/>
                </a:ext>
              </a:extLst>
            </p:cNvPr>
            <p:cNvSpPr/>
            <p:nvPr/>
          </p:nvSpPr>
          <p:spPr bwMode="auto">
            <a:xfrm>
              <a:off x="3046512" y="6209125"/>
              <a:ext cx="3181672" cy="432048"/>
            </a:xfrm>
            <a:prstGeom prst="wedgeRectCallout">
              <a:avLst>
                <a:gd name="adj1" fmla="val 12189"/>
                <a:gd name="adj2" fmla="val 12009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Common open</a:t>
              </a:r>
              <a:r>
                <a:rPr kumimoji="0" lang="en-US" sz="2000" b="0" i="0" u="none" strike="noStrike" cap="none" normalizeH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interfaces?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5723F31-9E71-2B46-913E-A6B0818CA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740" y="1997968"/>
            <a:ext cx="21578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7ACC-B5C2-7743-82D7-A13638DE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CCCE-602E-2142-AA5B-AE37F7A13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The Internet is quite different from “theory”</a:t>
            </a:r>
          </a:p>
          <a:p>
            <a:pPr lvl="1"/>
            <a:r>
              <a:rPr lang="en-US" dirty="0"/>
              <a:t>Layers are often neither OSI nor </a:t>
            </a:r>
            <a:r>
              <a:rPr lang="en-US" dirty="0" err="1"/>
              <a:t>DoD</a:t>
            </a:r>
            <a:endParaRPr lang="en-US" dirty="0"/>
          </a:p>
          <a:p>
            <a:pPr lvl="1"/>
            <a:r>
              <a:rPr lang="en-US" dirty="0"/>
              <a:t>Not much </a:t>
            </a:r>
            <a:r>
              <a:rPr lang="en-US" u="sng" dirty="0"/>
              <a:t>real</a:t>
            </a:r>
            <a:r>
              <a:rPr lang="en-US" dirty="0"/>
              <a:t> theory until quite recently</a:t>
            </a:r>
          </a:p>
          <a:p>
            <a:pPr lvl="2"/>
            <a:r>
              <a:rPr lang="en-US" dirty="0"/>
              <a:t>Recursive architectures offer a "cleaner" look</a:t>
            </a:r>
          </a:p>
          <a:p>
            <a:pPr lvl="1"/>
            <a:endParaRPr lang="en-US" dirty="0"/>
          </a:p>
          <a:p>
            <a:r>
              <a:rPr lang="en-US" dirty="0"/>
              <a:t>You will learn what the Internet </a:t>
            </a:r>
            <a:r>
              <a:rPr lang="en-US" u="sng" dirty="0"/>
              <a:t>really</a:t>
            </a:r>
            <a:r>
              <a:rPr lang="en-US" dirty="0"/>
              <a:t> is like</a:t>
            </a:r>
          </a:p>
          <a:p>
            <a:pPr lvl="1"/>
            <a:r>
              <a:rPr lang="en-US" dirty="0"/>
              <a:t>You should learn to appreciate good vs. bad design</a:t>
            </a:r>
          </a:p>
          <a:p>
            <a:pPr lvl="1"/>
            <a:r>
              <a:rPr lang="en-US" dirty="0"/>
              <a:t>Hopefully deeper understanding than public press or some tech blogs!</a:t>
            </a:r>
          </a:p>
        </p:txBody>
      </p:sp>
    </p:spTree>
    <p:extLst>
      <p:ext uri="{BB962C8B-B14F-4D97-AF65-F5344CB8AC3E}">
        <p14:creationId xmlns:p14="http://schemas.microsoft.com/office/powerpoint/2010/main" val="2995670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1993</TotalTime>
  <Words>562</Words>
  <Application>Microsoft Macintosh PowerPoint</Application>
  <PresentationFormat>On-screen Show (4:3)</PresentationFormat>
  <Paragraphs>80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ifi-nd</vt:lpstr>
      <vt:lpstr>Department of Informatics Networks and Distributed Systems (ND) group</vt:lpstr>
      <vt:lpstr>Organisational matters</vt:lpstr>
      <vt:lpstr>Course outline</vt:lpstr>
      <vt:lpstr>Problem area and focus</vt:lpstr>
      <vt:lpstr>Internet, previously:</vt:lpstr>
      <vt:lpstr>Theory</vt:lpstr>
      <vt:lpstr>Reality</vt:lpstr>
      <vt:lpstr>Example problem with Internet layers: multi-path transfer</vt:lpstr>
      <vt:lpstr>Non-technical reasons for Internet problems</vt:lpstr>
      <vt:lpstr>Conclusion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320</cp:revision>
  <cp:lastPrinted>2011-08-15T11:15:31Z</cp:lastPrinted>
  <dcterms:created xsi:type="dcterms:W3CDTF">2011-02-18T08:40:46Z</dcterms:created>
  <dcterms:modified xsi:type="dcterms:W3CDTF">2023-08-22T06:47:40Z</dcterms:modified>
</cp:coreProperties>
</file>