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261" r:id="rId2"/>
    <p:sldId id="276" r:id="rId3"/>
    <p:sldId id="281" r:id="rId4"/>
    <p:sldId id="282" r:id="rId5"/>
    <p:sldId id="285" r:id="rId6"/>
    <p:sldId id="283" r:id="rId7"/>
    <p:sldId id="408" r:id="rId8"/>
    <p:sldId id="284" r:id="rId9"/>
    <p:sldId id="287" r:id="rId10"/>
    <p:sldId id="340" r:id="rId11"/>
    <p:sldId id="338" r:id="rId12"/>
    <p:sldId id="355" r:id="rId13"/>
    <p:sldId id="339" r:id="rId14"/>
    <p:sldId id="336" r:id="rId15"/>
    <p:sldId id="289" r:id="rId16"/>
    <p:sldId id="407" r:id="rId17"/>
    <p:sldId id="293" r:id="rId18"/>
    <p:sldId id="294" r:id="rId19"/>
    <p:sldId id="295" r:id="rId20"/>
    <p:sldId id="305" r:id="rId21"/>
    <p:sldId id="307" r:id="rId22"/>
    <p:sldId id="309" r:id="rId23"/>
    <p:sldId id="409" r:id="rId24"/>
    <p:sldId id="310" r:id="rId25"/>
    <p:sldId id="311" r:id="rId26"/>
    <p:sldId id="378" r:id="rId27"/>
    <p:sldId id="381" r:id="rId28"/>
    <p:sldId id="411" r:id="rId29"/>
    <p:sldId id="304" r:id="rId30"/>
    <p:sldId id="380" r:id="rId31"/>
    <p:sldId id="354" r:id="rId32"/>
    <p:sldId id="362" r:id="rId33"/>
    <p:sldId id="386" r:id="rId34"/>
    <p:sldId id="383" r:id="rId35"/>
    <p:sldId id="387" r:id="rId36"/>
    <p:sldId id="372" r:id="rId37"/>
    <p:sldId id="410" r:id="rId38"/>
    <p:sldId id="364" r:id="rId39"/>
    <p:sldId id="365" r:id="rId40"/>
    <p:sldId id="367" r:id="rId41"/>
    <p:sldId id="368" r:id="rId42"/>
    <p:sldId id="369" r:id="rId43"/>
    <p:sldId id="370" r:id="rId4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814"/>
    <p:restoredTop sz="95559"/>
  </p:normalViewPr>
  <p:slideViewPr>
    <p:cSldViewPr>
      <p:cViewPr varScale="1">
        <p:scale>
          <a:sx n="197" d="100"/>
          <a:sy n="197" d="100"/>
        </p:scale>
        <p:origin x="1936" y="18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A9C2F1-FE3E-FD4D-B3CF-D1F00FBEE699}" type="datetime1">
              <a:rPr lang="nb-NO"/>
              <a:pPr>
                <a:defRPr/>
              </a:pPr>
              <a:t>15.09.2023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284C8-EE65-5941-ACC6-7B91BBDFCF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3245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B61072-AF82-9747-9BCF-167273C6A7FC}" type="datetime1">
              <a:rPr lang="nb-NO"/>
              <a:pPr>
                <a:defRPr/>
              </a:pPr>
              <a:t>15.09.2023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437272B-E7F9-1548-8BC0-B72804DC4B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560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027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0225"/>
            <a:ext cx="5027613" cy="411638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86954" tIns="42714" rIns="86954" bIns="42714"/>
          <a:lstStyle/>
          <a:p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979712" y="2333600"/>
            <a:ext cx="6630888" cy="519336"/>
          </a:xfrm>
        </p:spPr>
        <p:txBody>
          <a:bodyPr anchor="b"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4766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1640" y="2348880"/>
            <a:ext cx="595856" cy="4059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692696"/>
            <a:ext cx="82192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981200"/>
            <a:ext cx="821925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ED1529-5045-C64B-893E-FADEF82FC3DB}" type="datetime1">
              <a:rPr lang="nb-NO"/>
              <a:pPr>
                <a:defRPr/>
              </a:pPr>
              <a:t>15.09.2023</a:t>
            </a:fld>
            <a:endParaRPr lang="nb-NO"/>
          </a:p>
        </p:txBody>
      </p:sp>
      <p:pic>
        <p:nvPicPr>
          <p:cNvPr id="13" name="Picture 12" descr="UiO_MN_A_ENG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6041" y="228600"/>
            <a:ext cx="5114159" cy="393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16416" y="188640"/>
            <a:ext cx="595856" cy="4059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731478" y="6536377"/>
            <a:ext cx="3770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CDA37B57-12BB-EE40-B12F-0758C29EA9A3}" type="slidenum">
              <a:rPr lang="nb-NO" sz="1200" smtClean="0"/>
              <a:pPr>
                <a:defRPr/>
              </a:pPr>
              <a:t>‹#›</a:t>
            </a:fld>
            <a:endParaRPr lang="nb-NO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/>
              <a:t> Informatics</a:t>
            </a:r>
            <a:br>
              <a:rPr lang="nb-NO"/>
            </a:br>
            <a:r>
              <a:rPr lang="nb-NO"/>
              <a:t>Networks and Distributed Systems (ND) </a:t>
            </a:r>
            <a:r>
              <a:rPr lang="nb-NO" err="1"/>
              <a:t>group</a:t>
            </a:r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332584"/>
            <a:ext cx="7315200" cy="1752600"/>
          </a:xfrm>
        </p:spPr>
        <p:txBody>
          <a:bodyPr/>
          <a:lstStyle/>
          <a:p>
            <a:r>
              <a:rPr lang="en-US"/>
              <a:t>IN3230 / IN4230</a:t>
            </a:r>
          </a:p>
          <a:p>
            <a:r>
              <a:rPr lang="en-US"/>
              <a:t>The Internet transport layer</a:t>
            </a:r>
          </a:p>
        </p:txBody>
      </p:sp>
      <p:sp>
        <p:nvSpPr>
          <p:cNvPr id="2" name="Rectangle 1"/>
          <p:cNvSpPr/>
          <p:nvPr/>
        </p:nvSpPr>
        <p:spPr>
          <a:xfrm>
            <a:off x="3563888" y="5765194"/>
            <a:ext cx="5400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/>
              <a:t>Michael Welzl</a:t>
            </a:r>
          </a:p>
        </p:txBody>
      </p:sp>
    </p:spTree>
    <p:extLst>
      <p:ext uri="{BB962C8B-B14F-4D97-AF65-F5344CB8AC3E}">
        <p14:creationId xmlns:p14="http://schemas.microsoft.com/office/powerpoint/2010/main" val="62011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Where we are in the stack...</a:t>
            </a:r>
          </a:p>
        </p:txBody>
      </p:sp>
      <p:pic>
        <p:nvPicPr>
          <p:cNvPr id="15364" name="Picture 5" descr="6-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2204864"/>
            <a:ext cx="7221538" cy="366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4904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Addressing			[Tanenbaum book]</a:t>
            </a:r>
          </a:p>
        </p:txBody>
      </p:sp>
      <p:pic>
        <p:nvPicPr>
          <p:cNvPr id="22532" name="Picture 5" descr="6-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650" y="2008336"/>
            <a:ext cx="4799013" cy="398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2292350" y="6083449"/>
            <a:ext cx="4559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/>
              <a:t>TSAPs, NSAPs and transport connections</a:t>
            </a:r>
          </a:p>
        </p:txBody>
      </p:sp>
    </p:spTree>
    <p:extLst>
      <p:ext uri="{BB962C8B-B14F-4D97-AF65-F5344CB8AC3E}">
        <p14:creationId xmlns:p14="http://schemas.microsoft.com/office/powerpoint/2010/main" val="569139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</a:rPr>
              <a:t>Conn. establishment		[Tanenbaum book]</a:t>
            </a:r>
          </a:p>
        </p:txBody>
      </p:sp>
      <p:pic>
        <p:nvPicPr>
          <p:cNvPr id="23556" name="Picture 5" descr="6-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864568"/>
            <a:ext cx="6257925" cy="402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Rectangle 3"/>
          <p:cNvSpPr txBox="1">
            <a:spLocks noChangeArrowheads="1"/>
          </p:cNvSpPr>
          <p:nvPr/>
        </p:nvSpPr>
        <p:spPr bwMode="auto">
          <a:xfrm>
            <a:off x="1119188" y="5903168"/>
            <a:ext cx="6881812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accent2"/>
              </a:buClr>
            </a:pPr>
            <a:r>
              <a:rPr lang="en-US" sz="1800"/>
              <a:t>How a user process in host 1 could establish a connection with a time-of-day server in host 2</a:t>
            </a:r>
          </a:p>
        </p:txBody>
      </p:sp>
    </p:spTree>
    <p:extLst>
      <p:ext uri="{BB962C8B-B14F-4D97-AF65-F5344CB8AC3E}">
        <p14:creationId xmlns:p14="http://schemas.microsoft.com/office/powerpoint/2010/main" val="1211250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Internet terminology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395536" y="2060848"/>
            <a:ext cx="8507288" cy="4741987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Calibri" charset="0"/>
              </a:rPr>
              <a:t>PDU, SDU, etc.: OSI terminology</a:t>
            </a:r>
          </a:p>
          <a:p>
            <a:pPr lvl="1" eaLnBrk="1" hangingPunct="1"/>
            <a:r>
              <a:rPr lang="en-US" sz="2400" dirty="0">
                <a:latin typeface="Calibri" charset="0"/>
                <a:ea typeface="ＭＳ Ｐゴシック" charset="0"/>
              </a:rPr>
              <a:t>Internet terminology: datagram, segment, packet</a:t>
            </a:r>
          </a:p>
          <a:p>
            <a:pPr marL="457200" lvl="1" indent="0" eaLnBrk="1" hangingPunct="1">
              <a:buNone/>
            </a:pPr>
            <a:endParaRPr lang="en-US" sz="2400" dirty="0">
              <a:latin typeface="Calibri" charset="0"/>
              <a:ea typeface="ＭＳ Ｐゴシック" charset="0"/>
            </a:endParaRPr>
          </a:p>
          <a:p>
            <a:pPr eaLnBrk="1" hangingPunct="1"/>
            <a:r>
              <a:rPr lang="en-US" sz="2800" dirty="0">
                <a:latin typeface="Calibri" charset="0"/>
              </a:rPr>
              <a:t>Theoretically, 1 TCP segment could be split across multiple IP packets</a:t>
            </a:r>
            <a:endParaRPr lang="en-US" sz="2400" dirty="0">
              <a:latin typeface="Calibri" charset="0"/>
              <a:ea typeface="ＭＳ Ｐゴシック" charset="0"/>
            </a:endParaRPr>
          </a:p>
          <a:p>
            <a:pPr lvl="1"/>
            <a:r>
              <a:rPr lang="en-US" dirty="0">
                <a:latin typeface="Calibri" charset="0"/>
              </a:rPr>
              <a:t>In practice, this is inefficient and not often done</a:t>
            </a:r>
          </a:p>
          <a:p>
            <a:pPr lvl="1" eaLnBrk="1" hangingPunct="1"/>
            <a:r>
              <a:rPr lang="en-US" sz="2400" dirty="0">
                <a:latin typeface="Calibri" charset="0"/>
                <a:ea typeface="ＭＳ Ｐゴシック" charset="0"/>
              </a:rPr>
              <a:t>hence 1 segment per packet</a:t>
            </a:r>
          </a:p>
          <a:p>
            <a:pPr lvl="1" eaLnBrk="1" hangingPunct="1"/>
            <a:endParaRPr lang="en-US" sz="2400" dirty="0">
              <a:latin typeface="Calibri" charset="0"/>
              <a:ea typeface="ＭＳ Ｐゴシック" charset="0"/>
            </a:endParaRPr>
          </a:p>
          <a:p>
            <a:r>
              <a:rPr lang="en-US" dirty="0">
                <a:latin typeface="Calibri" charset="0"/>
                <a:ea typeface="ＭＳ Ｐゴシック" charset="0"/>
              </a:rPr>
              <a:t>Saying “datagram” usually indicates “UDP”</a:t>
            </a:r>
          </a:p>
        </p:txBody>
      </p:sp>
    </p:spTree>
    <p:extLst>
      <p:ext uri="{BB962C8B-B14F-4D97-AF65-F5344CB8AC3E}">
        <p14:creationId xmlns:p14="http://schemas.microsoft.com/office/powerpoint/2010/main" val="3643495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The Internet transport layer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000" dirty="0">
                <a:latin typeface="Calibri" charset="0"/>
              </a:rPr>
              <a:t>Services are (mostly) defined by two protocols</a:t>
            </a:r>
          </a:p>
          <a:p>
            <a:pPr lvl="1" eaLnBrk="1" hangingPunct="1"/>
            <a:r>
              <a:rPr lang="en-US" sz="1800" dirty="0">
                <a:latin typeface="Calibri" charset="0"/>
                <a:ea typeface="ＭＳ Ｐゴシック" charset="0"/>
              </a:rPr>
              <a:t>UDP (connectionless): sends a “datagram”</a:t>
            </a:r>
          </a:p>
          <a:p>
            <a:pPr lvl="1" eaLnBrk="1" hangingPunct="1"/>
            <a:r>
              <a:rPr lang="en-US" sz="1800" dirty="0">
                <a:latin typeface="Calibri" charset="0"/>
                <a:ea typeface="ＭＳ Ｐゴシック" charset="0"/>
              </a:rPr>
              <a:t>TCP (connection oriented): transfers a reliable </a:t>
            </a:r>
            <a:r>
              <a:rPr lang="en-US" sz="1800" dirty="0" err="1">
                <a:latin typeface="Calibri" charset="0"/>
                <a:ea typeface="ＭＳ Ｐゴシック" charset="0"/>
              </a:rPr>
              <a:t>bytestream</a:t>
            </a:r>
            <a:endParaRPr lang="en-US" sz="1800" dirty="0">
              <a:latin typeface="Calibri" charset="0"/>
              <a:ea typeface="ＭＳ Ｐゴシック" charset="0"/>
            </a:endParaRPr>
          </a:p>
          <a:p>
            <a:pPr lvl="1" eaLnBrk="1" hangingPunct="1"/>
            <a:endParaRPr lang="en-US" sz="1800" dirty="0">
              <a:latin typeface="Calibri" charset="0"/>
              <a:ea typeface="ＭＳ Ｐゴシック" charset="0"/>
            </a:endParaRPr>
          </a:p>
          <a:p>
            <a:pPr eaLnBrk="1" hangingPunct="1"/>
            <a:r>
              <a:rPr lang="en-US" sz="2000" dirty="0">
                <a:latin typeface="Calibri" charset="0"/>
              </a:rPr>
              <a:t>Addressing: port numbers</a:t>
            </a:r>
          </a:p>
          <a:p>
            <a:pPr lvl="1" eaLnBrk="1" hangingPunct="1"/>
            <a:r>
              <a:rPr lang="en-US" sz="1800" dirty="0">
                <a:latin typeface="Calibri" charset="0"/>
                <a:ea typeface="ＭＳ Ｐゴシック" charset="0"/>
              </a:rPr>
              <a:t>Choosing a service during connection establishment: well-known ports</a:t>
            </a:r>
          </a:p>
        </p:txBody>
      </p:sp>
      <p:pic>
        <p:nvPicPr>
          <p:cNvPr id="24581" name="Picture 5" descr="6-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442544"/>
            <a:ext cx="5033963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3" name="TextBox 6"/>
          <p:cNvSpPr txBox="1">
            <a:spLocks noChangeArrowheads="1"/>
          </p:cNvSpPr>
          <p:nvPr/>
        </p:nvSpPr>
        <p:spPr bwMode="auto">
          <a:xfrm>
            <a:off x="6477000" y="4903912"/>
            <a:ext cx="25146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Berkeley sockets:</a:t>
            </a:r>
          </a:p>
          <a:p>
            <a:pPr eaLnBrk="1" hangingPunct="1"/>
            <a:r>
              <a:rPr lang="en-US" sz="1800"/>
              <a:t>TCP service primitives</a:t>
            </a:r>
          </a:p>
        </p:txBody>
      </p:sp>
    </p:spTree>
    <p:extLst>
      <p:ext uri="{BB962C8B-B14F-4D97-AF65-F5344CB8AC3E}">
        <p14:creationId xmlns:p14="http://schemas.microsoft.com/office/powerpoint/2010/main" val="1301471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1E179-7AE9-2F47-9581-90AF9C0CE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Evolution of the Internet's transport layer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11E95-A347-DB43-8E43-9ACA6D785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844824"/>
            <a:ext cx="8219256" cy="4968552"/>
          </a:xfrm>
        </p:spPr>
        <p:txBody>
          <a:bodyPr/>
          <a:lstStyle/>
          <a:p>
            <a:r>
              <a:rPr lang="en-US" sz="2000" dirty="0">
                <a:solidFill>
                  <a:srgbClr val="0070C0"/>
                </a:solidFill>
              </a:rPr>
              <a:t>Only TCP and UDP</a:t>
            </a:r>
            <a:r>
              <a:rPr lang="en-US" sz="2000" dirty="0"/>
              <a:t>... so long that it has become almost impossible to use something else. "</a:t>
            </a:r>
            <a:r>
              <a:rPr lang="en-US" sz="2000" b="1" dirty="0"/>
              <a:t>Ossification</a:t>
            </a:r>
            <a:r>
              <a:rPr lang="en-US" sz="2000" dirty="0"/>
              <a:t>”</a:t>
            </a:r>
          </a:p>
          <a:p>
            <a:pPr lvl="1"/>
            <a:r>
              <a:rPr lang="en-US" sz="1800" dirty="0"/>
              <a:t>E.g., in-network devices make X/IP fail unless X != {TCP, UDP}</a:t>
            </a:r>
          </a:p>
          <a:p>
            <a:pPr>
              <a:spcBef>
                <a:spcPts val="1824"/>
              </a:spcBef>
            </a:pPr>
            <a:r>
              <a:rPr lang="en-US" sz="2000" dirty="0"/>
              <a:t>Try-a-different-protocol-else-</a:t>
            </a:r>
            <a:r>
              <a:rPr lang="en-US" sz="2000" dirty="0" err="1"/>
              <a:t>fall-back</a:t>
            </a:r>
            <a:r>
              <a:rPr lang="en-US" sz="2000" dirty="0"/>
              <a:t> hard to implement; thus, protocols now often developed in user space, over UDP, per app.</a:t>
            </a:r>
          </a:p>
          <a:p>
            <a:pPr lvl="1"/>
            <a:r>
              <a:rPr lang="en-US" sz="1800" dirty="0"/>
              <a:t>Wheel re-invention: e.g. </a:t>
            </a:r>
            <a:r>
              <a:rPr lang="en-US" sz="1800" dirty="0">
                <a:solidFill>
                  <a:srgbClr val="FF0000"/>
                </a:solidFill>
              </a:rPr>
              <a:t>multi-streaming</a:t>
            </a:r>
            <a:r>
              <a:rPr lang="en-US" sz="1800" dirty="0"/>
              <a:t> is in </a:t>
            </a:r>
            <a:r>
              <a:rPr lang="en-US" sz="1800" dirty="0">
                <a:solidFill>
                  <a:srgbClr val="0070C0"/>
                </a:solidFill>
              </a:rPr>
              <a:t>SCTP</a:t>
            </a:r>
            <a:r>
              <a:rPr lang="en-US" sz="1800" dirty="0"/>
              <a:t>, Adobe's </a:t>
            </a:r>
            <a:r>
              <a:rPr lang="en-US" sz="1800" dirty="0">
                <a:solidFill>
                  <a:srgbClr val="0070C0"/>
                </a:solidFill>
              </a:rPr>
              <a:t>RTMFP</a:t>
            </a:r>
            <a:r>
              <a:rPr lang="en-US" sz="1800" dirty="0"/>
              <a:t>, Google's </a:t>
            </a:r>
            <a:r>
              <a:rPr lang="en-US" sz="1800" dirty="0">
                <a:solidFill>
                  <a:srgbClr val="0070C0"/>
                </a:solidFill>
              </a:rPr>
              <a:t>QUIC</a:t>
            </a:r>
            <a:r>
              <a:rPr lang="en-US" sz="1800" dirty="0"/>
              <a:t>, Apple's </a:t>
            </a:r>
            <a:r>
              <a:rPr lang="en-US" sz="1800" dirty="0">
                <a:solidFill>
                  <a:srgbClr val="0070C0"/>
                </a:solidFill>
              </a:rPr>
              <a:t>Minion</a:t>
            </a:r>
            <a:r>
              <a:rPr lang="en-US" sz="1800" dirty="0"/>
              <a:t>...</a:t>
            </a:r>
          </a:p>
          <a:p>
            <a:pPr lvl="1"/>
            <a:r>
              <a:rPr lang="en-US" sz="1800" dirty="0"/>
              <a:t>Think "TCP++" for these protocols. Good to understand TCP first!</a:t>
            </a:r>
          </a:p>
          <a:p>
            <a:pPr lvl="1"/>
            <a:endParaRPr lang="en-US" sz="1800" dirty="0"/>
          </a:p>
          <a:p>
            <a:pPr>
              <a:spcBef>
                <a:spcPts val="1824"/>
              </a:spcBef>
            </a:pPr>
            <a:r>
              <a:rPr lang="en-US" sz="2000" dirty="0">
                <a:solidFill>
                  <a:srgbClr val="0070C0"/>
                </a:solidFill>
              </a:rPr>
              <a:t>IETF Transport Services (TAPS):</a:t>
            </a:r>
            <a:br>
              <a:rPr lang="en-US" sz="2000" dirty="0">
                <a:solidFill>
                  <a:srgbClr val="0070C0"/>
                </a:solidFill>
              </a:rPr>
            </a:br>
            <a:r>
              <a:rPr lang="en-US" sz="2000" dirty="0"/>
              <a:t>new API that lets applications choose service instead of protocol</a:t>
            </a:r>
          </a:p>
          <a:p>
            <a:pPr lvl="1"/>
            <a:r>
              <a:rPr lang="en-US" sz="1800" dirty="0"/>
              <a:t>Flexible protocol choice, try-else-</a:t>
            </a:r>
            <a:r>
              <a:rPr lang="en-US" sz="1800" dirty="0" err="1"/>
              <a:t>fall-back</a:t>
            </a:r>
            <a:r>
              <a:rPr lang="en-US" sz="1800" dirty="0"/>
              <a:t> complexity: all below the API</a:t>
            </a:r>
          </a:p>
          <a:p>
            <a:pPr lvl="1"/>
            <a:r>
              <a:rPr lang="en-US" sz="1800" dirty="0"/>
              <a:t>Upcoming standard; Apple’s </a:t>
            </a:r>
            <a:r>
              <a:rPr lang="en-US" sz="1800" dirty="0" err="1"/>
              <a:t>Network.Framework</a:t>
            </a:r>
            <a:r>
              <a:rPr lang="en-US" sz="1800" dirty="0"/>
              <a:t> (since beta for iOS 12 and macOS Mojave, presented at WWDC 2018) conforms to TAPS</a:t>
            </a:r>
          </a:p>
        </p:txBody>
      </p:sp>
      <p:sp>
        <p:nvSpPr>
          <p:cNvPr id="5" name="Rectangular Callout 4"/>
          <p:cNvSpPr/>
          <p:nvPr/>
        </p:nvSpPr>
        <p:spPr bwMode="auto">
          <a:xfrm>
            <a:off x="5364088" y="4941168"/>
            <a:ext cx="1368152" cy="360040"/>
          </a:xfrm>
          <a:prstGeom prst="wedgeRectCallout">
            <a:avLst>
              <a:gd name="adj1" fmla="val -103220"/>
              <a:gd name="adj2" fmla="val 4633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IFI research!</a:t>
            </a:r>
          </a:p>
        </p:txBody>
      </p:sp>
    </p:spTree>
    <p:extLst>
      <p:ext uri="{BB962C8B-B14F-4D97-AF65-F5344CB8AC3E}">
        <p14:creationId xmlns:p14="http://schemas.microsoft.com/office/powerpoint/2010/main" val="397081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04664"/>
            <a:ext cx="8219256" cy="1143000"/>
          </a:xfrm>
        </p:spPr>
        <p:txBody>
          <a:bodyPr/>
          <a:lstStyle/>
          <a:p>
            <a:r>
              <a:rPr lang="en-NO" dirty="0"/>
              <a:t>What is multi-streaming?</a:t>
            </a:r>
            <a:endParaRPr lang="de-DE" dirty="0"/>
          </a:p>
        </p:txBody>
      </p:sp>
      <p:sp>
        <p:nvSpPr>
          <p:cNvPr id="947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464568"/>
            <a:ext cx="8753473" cy="1676400"/>
          </a:xfrm>
        </p:spPr>
        <p:txBody>
          <a:bodyPr/>
          <a:lstStyle/>
          <a:p>
            <a:r>
              <a:rPr lang="de-DE" sz="1800" dirty="0" err="1"/>
              <a:t>Application</a:t>
            </a:r>
            <a:r>
              <a:rPr lang="de-DE" sz="1800" dirty="0"/>
              <a:t> </a:t>
            </a:r>
            <a:r>
              <a:rPr lang="de-DE" sz="1800" dirty="0" err="1"/>
              <a:t>may</a:t>
            </a:r>
            <a:r>
              <a:rPr lang="de-DE" sz="1800" dirty="0"/>
              <a:t> </a:t>
            </a:r>
            <a:r>
              <a:rPr lang="de-DE" sz="1800" dirty="0" err="1"/>
              <a:t>use</a:t>
            </a:r>
            <a:r>
              <a:rPr lang="de-DE" sz="1800" dirty="0"/>
              <a:t> multiple </a:t>
            </a:r>
            <a:r>
              <a:rPr lang="de-DE" sz="1800" dirty="0" err="1"/>
              <a:t>logical</a:t>
            </a:r>
            <a:r>
              <a:rPr lang="de-DE" sz="1800" dirty="0"/>
              <a:t> </a:t>
            </a:r>
            <a:r>
              <a:rPr lang="de-DE" sz="1800" dirty="0" err="1"/>
              <a:t>data</a:t>
            </a:r>
            <a:r>
              <a:rPr lang="de-DE" sz="1800" dirty="0"/>
              <a:t> </a:t>
            </a:r>
            <a:r>
              <a:rPr lang="de-DE" sz="1800" dirty="0" err="1"/>
              <a:t>streams</a:t>
            </a:r>
            <a:endParaRPr lang="de-DE" sz="1800" dirty="0"/>
          </a:p>
          <a:p>
            <a:pPr lvl="1"/>
            <a:r>
              <a:rPr lang="de-DE" sz="1400" dirty="0"/>
              <a:t>But multiple TCP </a:t>
            </a:r>
            <a:r>
              <a:rPr lang="de-DE" sz="1400" dirty="0" err="1"/>
              <a:t>connections</a:t>
            </a:r>
            <a:r>
              <a:rPr lang="de-DE" sz="1400" dirty="0"/>
              <a:t> </a:t>
            </a:r>
            <a:r>
              <a:rPr lang="de-DE" sz="1400" dirty="0" err="1"/>
              <a:t>have</a:t>
            </a:r>
            <a:r>
              <a:rPr lang="de-DE" sz="1400" dirty="0"/>
              <a:t> </a:t>
            </a:r>
            <a:r>
              <a:rPr lang="de-DE" sz="1400" dirty="0" err="1"/>
              <a:t>overhead</a:t>
            </a:r>
            <a:r>
              <a:rPr lang="de-DE" sz="1400" dirty="0"/>
              <a:t>, and “</a:t>
            </a:r>
            <a:r>
              <a:rPr lang="de-DE" sz="1400" dirty="0" err="1"/>
              <a:t>fight</a:t>
            </a:r>
            <a:r>
              <a:rPr lang="de-DE" sz="1400" dirty="0"/>
              <a:t>“ </a:t>
            </a:r>
            <a:r>
              <a:rPr lang="de-DE" sz="1400" dirty="0" err="1"/>
              <a:t>for</a:t>
            </a:r>
            <a:r>
              <a:rPr lang="de-DE" sz="1400" dirty="0"/>
              <a:t> </a:t>
            </a:r>
            <a:r>
              <a:rPr lang="de-DE" sz="1400" dirty="0" err="1"/>
              <a:t>fairness</a:t>
            </a:r>
            <a:r>
              <a:rPr lang="de-DE" sz="1400" dirty="0"/>
              <a:t> “on </a:t>
            </a:r>
            <a:r>
              <a:rPr lang="de-DE" sz="1400" dirty="0" err="1"/>
              <a:t>the</a:t>
            </a:r>
            <a:r>
              <a:rPr lang="de-DE" sz="1400" dirty="0"/>
              <a:t> </a:t>
            </a:r>
            <a:r>
              <a:rPr lang="de-DE" sz="1400" dirty="0" err="1"/>
              <a:t>wire</a:t>
            </a:r>
            <a:r>
              <a:rPr lang="de-DE" sz="1400" dirty="0"/>
              <a:t>“…</a:t>
            </a:r>
          </a:p>
          <a:p>
            <a:r>
              <a:rPr lang="de-DE" sz="1800" dirty="0"/>
              <a:t>Multiplexing </a:t>
            </a:r>
            <a:r>
              <a:rPr lang="de-DE" sz="1800" dirty="0" err="1"/>
              <a:t>data</a:t>
            </a:r>
            <a:r>
              <a:rPr lang="de-DE" sz="1800" dirty="0"/>
              <a:t> </a:t>
            </a:r>
            <a:r>
              <a:rPr lang="de-DE" sz="1800" dirty="0" err="1"/>
              <a:t>streams</a:t>
            </a:r>
            <a:r>
              <a:rPr lang="de-DE" sz="1800" dirty="0"/>
              <a:t> </a:t>
            </a:r>
            <a:r>
              <a:rPr lang="de-DE" sz="1800" dirty="0" err="1"/>
              <a:t>over</a:t>
            </a:r>
            <a:r>
              <a:rPr lang="de-DE" sz="1800" dirty="0"/>
              <a:t> 1 TCP </a:t>
            </a:r>
            <a:r>
              <a:rPr lang="de-DE" sz="1800" dirty="0" err="1"/>
              <a:t>connection</a:t>
            </a:r>
            <a:r>
              <a:rPr lang="de-DE" sz="1800" dirty="0"/>
              <a:t> </a:t>
            </a:r>
            <a:r>
              <a:rPr lang="de-DE" sz="1800" dirty="0" err="1"/>
              <a:t>doesn‘t</a:t>
            </a:r>
            <a:r>
              <a:rPr lang="de-DE" sz="1800" dirty="0"/>
              <a:t> </a:t>
            </a:r>
            <a:r>
              <a:rPr lang="de-DE" sz="1800" dirty="0" err="1"/>
              <a:t>work</a:t>
            </a:r>
            <a:r>
              <a:rPr lang="de-DE" sz="1800" dirty="0"/>
              <a:t> </a:t>
            </a:r>
            <a:r>
              <a:rPr lang="de-DE" sz="1800" dirty="0" err="1"/>
              <a:t>well</a:t>
            </a:r>
            <a:endParaRPr lang="de-DE" sz="1800" dirty="0"/>
          </a:p>
        </p:txBody>
      </p:sp>
      <p:grpSp>
        <p:nvGrpSpPr>
          <p:cNvPr id="947204" name="Group 4"/>
          <p:cNvGrpSpPr>
            <a:grpSpLocks/>
          </p:cNvGrpSpPr>
          <p:nvPr/>
        </p:nvGrpSpPr>
        <p:grpSpPr bwMode="auto">
          <a:xfrm>
            <a:off x="1723293" y="2596728"/>
            <a:ext cx="7350369" cy="2225675"/>
            <a:chOff x="1128" y="2198"/>
            <a:chExt cx="5016" cy="1402"/>
          </a:xfrm>
        </p:grpSpPr>
        <p:grpSp>
          <p:nvGrpSpPr>
            <p:cNvPr id="947205" name="Group 5"/>
            <p:cNvGrpSpPr>
              <a:grpSpLocks/>
            </p:cNvGrpSpPr>
            <p:nvPr/>
          </p:nvGrpSpPr>
          <p:grpSpPr bwMode="auto">
            <a:xfrm>
              <a:off x="3264" y="2544"/>
              <a:ext cx="2880" cy="240"/>
              <a:chOff x="144" y="2688"/>
              <a:chExt cx="5568" cy="288"/>
            </a:xfrm>
          </p:grpSpPr>
          <p:sp>
            <p:nvSpPr>
              <p:cNvPr id="947206" name="Rectangle 6"/>
              <p:cNvSpPr>
                <a:spLocks noChangeArrowheads="1"/>
              </p:cNvSpPr>
              <p:nvPr/>
            </p:nvSpPr>
            <p:spPr bwMode="auto">
              <a:xfrm>
                <a:off x="144" y="2688"/>
                <a:ext cx="1392" cy="2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762000">
                  <a:tabLst>
                    <a:tab pos="355600" algn="l"/>
                    <a:tab pos="711200" algn="l"/>
                    <a:tab pos="1079500" algn="l"/>
                    <a:tab pos="1435100" algn="l"/>
                    <a:tab pos="1790700" algn="l"/>
                    <a:tab pos="2159000" algn="l"/>
                    <a:tab pos="2514600" algn="l"/>
                    <a:tab pos="2870200" algn="l"/>
                    <a:tab pos="3238500" algn="l"/>
                    <a:tab pos="3594100" algn="l"/>
                    <a:tab pos="3949700" algn="l"/>
                  </a:tabLst>
                </a:pPr>
                <a:r>
                  <a:rPr lang="de-DE" sz="1800">
                    <a:solidFill>
                      <a:srgbClr val="000000"/>
                    </a:solidFill>
                    <a:latin typeface="+mj-lt"/>
                  </a:rPr>
                  <a:t>Chunk 1</a:t>
                </a:r>
                <a:endParaRPr lang="de-AT" sz="18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947207" name="Rectangle 7"/>
              <p:cNvSpPr>
                <a:spLocks noChangeArrowheads="1"/>
              </p:cNvSpPr>
              <p:nvPr/>
            </p:nvSpPr>
            <p:spPr bwMode="auto">
              <a:xfrm>
                <a:off x="1536" y="2688"/>
                <a:ext cx="1392" cy="2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762000">
                  <a:tabLst>
                    <a:tab pos="355600" algn="l"/>
                    <a:tab pos="711200" algn="l"/>
                    <a:tab pos="1079500" algn="l"/>
                    <a:tab pos="1435100" algn="l"/>
                    <a:tab pos="1790700" algn="l"/>
                    <a:tab pos="2159000" algn="l"/>
                    <a:tab pos="2514600" algn="l"/>
                    <a:tab pos="2870200" algn="l"/>
                    <a:tab pos="3238500" algn="l"/>
                    <a:tab pos="3594100" algn="l"/>
                    <a:tab pos="3949700" algn="l"/>
                  </a:tabLst>
                </a:pPr>
                <a:r>
                  <a:rPr lang="de-DE" sz="1800">
                    <a:solidFill>
                      <a:srgbClr val="000000"/>
                    </a:solidFill>
                    <a:latin typeface="+mj-lt"/>
                  </a:rPr>
                  <a:t>Chunk 2</a:t>
                </a:r>
                <a:endParaRPr lang="de-AT" sz="18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947208" name="Rectangle 8"/>
              <p:cNvSpPr>
                <a:spLocks noChangeArrowheads="1"/>
              </p:cNvSpPr>
              <p:nvPr/>
            </p:nvSpPr>
            <p:spPr bwMode="auto">
              <a:xfrm>
                <a:off x="2928" y="2688"/>
                <a:ext cx="1392" cy="2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762000">
                  <a:tabLst>
                    <a:tab pos="355600" algn="l"/>
                    <a:tab pos="711200" algn="l"/>
                    <a:tab pos="1079500" algn="l"/>
                    <a:tab pos="1435100" algn="l"/>
                    <a:tab pos="1790700" algn="l"/>
                    <a:tab pos="2159000" algn="l"/>
                    <a:tab pos="2514600" algn="l"/>
                    <a:tab pos="2870200" algn="l"/>
                    <a:tab pos="3238500" algn="l"/>
                    <a:tab pos="3594100" algn="l"/>
                    <a:tab pos="3949700" algn="l"/>
                  </a:tabLst>
                </a:pPr>
                <a:r>
                  <a:rPr lang="de-DE" sz="1800">
                    <a:solidFill>
                      <a:srgbClr val="000000"/>
                    </a:solidFill>
                    <a:latin typeface="+mj-lt"/>
                  </a:rPr>
                  <a:t>Chunk 3</a:t>
                </a:r>
                <a:endParaRPr lang="de-AT" sz="18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947209" name="Rectangle 9"/>
              <p:cNvSpPr>
                <a:spLocks noChangeArrowheads="1"/>
              </p:cNvSpPr>
              <p:nvPr/>
            </p:nvSpPr>
            <p:spPr bwMode="auto">
              <a:xfrm>
                <a:off x="4320" y="2688"/>
                <a:ext cx="1392" cy="288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762000">
                  <a:tabLst>
                    <a:tab pos="355600" algn="l"/>
                    <a:tab pos="711200" algn="l"/>
                    <a:tab pos="1079500" algn="l"/>
                    <a:tab pos="1435100" algn="l"/>
                    <a:tab pos="1790700" algn="l"/>
                    <a:tab pos="2159000" algn="l"/>
                    <a:tab pos="2514600" algn="l"/>
                    <a:tab pos="2870200" algn="l"/>
                    <a:tab pos="3238500" algn="l"/>
                    <a:tab pos="3594100" algn="l"/>
                    <a:tab pos="3949700" algn="l"/>
                  </a:tabLst>
                </a:pPr>
                <a:r>
                  <a:rPr lang="de-DE" sz="1800">
                    <a:solidFill>
                      <a:srgbClr val="000000"/>
                    </a:solidFill>
                    <a:latin typeface="+mj-lt"/>
                  </a:rPr>
                  <a:t>Chunk 4</a:t>
                </a:r>
                <a:endParaRPr lang="de-AT" sz="1800">
                  <a:solidFill>
                    <a:srgbClr val="000000"/>
                  </a:solidFill>
                  <a:latin typeface="+mj-lt"/>
                </a:endParaRPr>
              </a:p>
            </p:txBody>
          </p:sp>
        </p:grpSp>
        <p:grpSp>
          <p:nvGrpSpPr>
            <p:cNvPr id="947210" name="Group 10"/>
            <p:cNvGrpSpPr>
              <a:grpSpLocks/>
            </p:cNvGrpSpPr>
            <p:nvPr/>
          </p:nvGrpSpPr>
          <p:grpSpPr bwMode="auto">
            <a:xfrm>
              <a:off x="3264" y="3360"/>
              <a:ext cx="2880" cy="240"/>
              <a:chOff x="144" y="2688"/>
              <a:chExt cx="5568" cy="288"/>
            </a:xfrm>
          </p:grpSpPr>
          <p:sp>
            <p:nvSpPr>
              <p:cNvPr id="947211" name="Rectangle 11"/>
              <p:cNvSpPr>
                <a:spLocks noChangeArrowheads="1"/>
              </p:cNvSpPr>
              <p:nvPr/>
            </p:nvSpPr>
            <p:spPr bwMode="auto">
              <a:xfrm>
                <a:off x="144" y="2688"/>
                <a:ext cx="1392" cy="288"/>
              </a:xfrm>
              <a:prstGeom prst="rect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762000">
                  <a:tabLst>
                    <a:tab pos="355600" algn="l"/>
                    <a:tab pos="711200" algn="l"/>
                    <a:tab pos="1079500" algn="l"/>
                    <a:tab pos="1435100" algn="l"/>
                    <a:tab pos="1790700" algn="l"/>
                    <a:tab pos="2159000" algn="l"/>
                    <a:tab pos="2514600" algn="l"/>
                    <a:tab pos="2870200" algn="l"/>
                    <a:tab pos="3238500" algn="l"/>
                    <a:tab pos="3594100" algn="l"/>
                    <a:tab pos="3949700" algn="l"/>
                  </a:tabLst>
                </a:pPr>
                <a:r>
                  <a:rPr lang="de-DE" sz="1800">
                    <a:solidFill>
                      <a:srgbClr val="000000"/>
                    </a:solidFill>
                    <a:latin typeface="+mj-lt"/>
                  </a:rPr>
                  <a:t>Chunk 1</a:t>
                </a:r>
                <a:endParaRPr lang="de-AT" sz="18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947212" name="Rectangle 12"/>
              <p:cNvSpPr>
                <a:spLocks noChangeArrowheads="1"/>
              </p:cNvSpPr>
              <p:nvPr/>
            </p:nvSpPr>
            <p:spPr bwMode="auto">
              <a:xfrm>
                <a:off x="1536" y="2688"/>
                <a:ext cx="1392" cy="288"/>
              </a:xfrm>
              <a:prstGeom prst="rect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762000">
                  <a:tabLst>
                    <a:tab pos="355600" algn="l"/>
                    <a:tab pos="711200" algn="l"/>
                    <a:tab pos="1079500" algn="l"/>
                    <a:tab pos="1435100" algn="l"/>
                    <a:tab pos="1790700" algn="l"/>
                    <a:tab pos="2159000" algn="l"/>
                    <a:tab pos="2514600" algn="l"/>
                    <a:tab pos="2870200" algn="l"/>
                    <a:tab pos="3238500" algn="l"/>
                    <a:tab pos="3594100" algn="l"/>
                    <a:tab pos="3949700" algn="l"/>
                  </a:tabLst>
                </a:pPr>
                <a:r>
                  <a:rPr lang="de-DE" sz="1800">
                    <a:solidFill>
                      <a:srgbClr val="000000"/>
                    </a:solidFill>
                    <a:latin typeface="+mj-lt"/>
                  </a:rPr>
                  <a:t>Chunk 2</a:t>
                </a:r>
                <a:endParaRPr lang="de-AT" sz="18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947213" name="Rectangle 13"/>
              <p:cNvSpPr>
                <a:spLocks noChangeArrowheads="1"/>
              </p:cNvSpPr>
              <p:nvPr/>
            </p:nvSpPr>
            <p:spPr bwMode="auto">
              <a:xfrm>
                <a:off x="2928" y="2688"/>
                <a:ext cx="1392" cy="288"/>
              </a:xfrm>
              <a:prstGeom prst="rect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762000">
                  <a:tabLst>
                    <a:tab pos="355600" algn="l"/>
                    <a:tab pos="711200" algn="l"/>
                    <a:tab pos="1079500" algn="l"/>
                    <a:tab pos="1435100" algn="l"/>
                    <a:tab pos="1790700" algn="l"/>
                    <a:tab pos="2159000" algn="l"/>
                    <a:tab pos="2514600" algn="l"/>
                    <a:tab pos="2870200" algn="l"/>
                    <a:tab pos="3238500" algn="l"/>
                    <a:tab pos="3594100" algn="l"/>
                    <a:tab pos="3949700" algn="l"/>
                  </a:tabLst>
                </a:pPr>
                <a:r>
                  <a:rPr lang="de-DE" sz="1800">
                    <a:solidFill>
                      <a:srgbClr val="000000"/>
                    </a:solidFill>
                    <a:latin typeface="+mj-lt"/>
                  </a:rPr>
                  <a:t>Chunk 3</a:t>
                </a:r>
                <a:endParaRPr lang="de-AT" sz="1800">
                  <a:solidFill>
                    <a:srgbClr val="000000"/>
                  </a:solidFill>
                  <a:latin typeface="+mj-lt"/>
                </a:endParaRPr>
              </a:p>
            </p:txBody>
          </p:sp>
          <p:sp>
            <p:nvSpPr>
              <p:cNvPr id="947214" name="Rectangle 14"/>
              <p:cNvSpPr>
                <a:spLocks noChangeArrowheads="1"/>
              </p:cNvSpPr>
              <p:nvPr/>
            </p:nvSpPr>
            <p:spPr bwMode="auto">
              <a:xfrm>
                <a:off x="4320" y="2688"/>
                <a:ext cx="1392" cy="288"/>
              </a:xfrm>
              <a:prstGeom prst="rect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762000">
                  <a:tabLst>
                    <a:tab pos="355600" algn="l"/>
                    <a:tab pos="711200" algn="l"/>
                    <a:tab pos="1079500" algn="l"/>
                    <a:tab pos="1435100" algn="l"/>
                    <a:tab pos="1790700" algn="l"/>
                    <a:tab pos="2159000" algn="l"/>
                    <a:tab pos="2514600" algn="l"/>
                    <a:tab pos="2870200" algn="l"/>
                    <a:tab pos="3238500" algn="l"/>
                    <a:tab pos="3594100" algn="l"/>
                    <a:tab pos="3949700" algn="l"/>
                  </a:tabLst>
                </a:pPr>
                <a:r>
                  <a:rPr lang="de-DE" sz="1800">
                    <a:solidFill>
                      <a:srgbClr val="000000"/>
                    </a:solidFill>
                    <a:latin typeface="+mj-lt"/>
                  </a:rPr>
                  <a:t>Chunk 4</a:t>
                </a:r>
                <a:endParaRPr lang="de-AT" sz="1800">
                  <a:solidFill>
                    <a:srgbClr val="000000"/>
                  </a:solidFill>
                  <a:latin typeface="+mj-lt"/>
                </a:endParaRPr>
              </a:p>
            </p:txBody>
          </p:sp>
        </p:grpSp>
        <p:sp>
          <p:nvSpPr>
            <p:cNvPr id="947215" name="Text Box 15"/>
            <p:cNvSpPr txBox="1">
              <a:spLocks noChangeArrowheads="1"/>
            </p:cNvSpPr>
            <p:nvPr/>
          </p:nvSpPr>
          <p:spPr bwMode="auto">
            <a:xfrm>
              <a:off x="4043" y="2198"/>
              <a:ext cx="109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355600"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de-DE" sz="1800">
                  <a:solidFill>
                    <a:srgbClr val="FF0000"/>
                  </a:solidFill>
                  <a:latin typeface="+mj-lt"/>
                </a:rPr>
                <a:t>App stream 1</a:t>
              </a:r>
              <a:endParaRPr lang="de-AT" sz="180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947216" name="Text Box 16"/>
            <p:cNvSpPr txBox="1">
              <a:spLocks noChangeArrowheads="1"/>
            </p:cNvSpPr>
            <p:nvPr/>
          </p:nvSpPr>
          <p:spPr bwMode="auto">
            <a:xfrm>
              <a:off x="4052" y="3062"/>
              <a:ext cx="107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355600"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de-DE" sz="1800">
                  <a:solidFill>
                    <a:srgbClr val="FF0000"/>
                  </a:solidFill>
                  <a:latin typeface="+mj-lt"/>
                </a:rPr>
                <a:t>App stream 2</a:t>
              </a:r>
              <a:endParaRPr lang="de-AT" sz="180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947217" name="Text Box 17"/>
            <p:cNvSpPr txBox="1">
              <a:spLocks noChangeArrowheads="1"/>
            </p:cNvSpPr>
            <p:nvPr/>
          </p:nvSpPr>
          <p:spPr bwMode="auto">
            <a:xfrm>
              <a:off x="1128" y="2630"/>
              <a:ext cx="95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355600"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de-DE" sz="1800">
                  <a:solidFill>
                    <a:srgbClr val="FF0000"/>
                  </a:solidFill>
                  <a:latin typeface="+mj-lt"/>
                </a:rPr>
                <a:t>TCP sender</a:t>
              </a:r>
              <a:endParaRPr lang="de-AT" sz="180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947218" name="Line 18"/>
            <p:cNvSpPr>
              <a:spLocks noChangeShapeType="1"/>
            </p:cNvSpPr>
            <p:nvPr/>
          </p:nvSpPr>
          <p:spPr bwMode="auto">
            <a:xfrm flipH="1">
              <a:off x="2928" y="2688"/>
              <a:ext cx="336" cy="14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latin typeface="+mj-lt"/>
              </a:endParaRPr>
            </a:p>
          </p:txBody>
        </p:sp>
        <p:sp>
          <p:nvSpPr>
            <p:cNvPr id="947219" name="Line 19"/>
            <p:cNvSpPr>
              <a:spLocks noChangeShapeType="1"/>
            </p:cNvSpPr>
            <p:nvPr/>
          </p:nvSpPr>
          <p:spPr bwMode="auto">
            <a:xfrm rot="2818257" flipH="1">
              <a:off x="2928" y="3312"/>
              <a:ext cx="336" cy="14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sz="1800">
                <a:latin typeface="+mj-lt"/>
              </a:endParaRPr>
            </a:p>
          </p:txBody>
        </p:sp>
      </p:grpSp>
      <p:grpSp>
        <p:nvGrpSpPr>
          <p:cNvPr id="947220" name="Group 20"/>
          <p:cNvGrpSpPr>
            <a:grpSpLocks/>
          </p:cNvGrpSpPr>
          <p:nvPr/>
        </p:nvGrpSpPr>
        <p:grpSpPr bwMode="auto">
          <a:xfrm>
            <a:off x="281354" y="3692872"/>
            <a:ext cx="1055077" cy="752475"/>
            <a:chOff x="144" y="3024"/>
            <a:chExt cx="720" cy="474"/>
          </a:xfrm>
        </p:grpSpPr>
        <p:sp>
          <p:nvSpPr>
            <p:cNvPr id="947221" name="Text Box 21"/>
            <p:cNvSpPr txBox="1">
              <a:spLocks noChangeArrowheads="1"/>
            </p:cNvSpPr>
            <p:nvPr/>
          </p:nvSpPr>
          <p:spPr bwMode="auto">
            <a:xfrm>
              <a:off x="144" y="3024"/>
              <a:ext cx="720" cy="233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355600"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de-DE" sz="1800">
                  <a:solidFill>
                    <a:srgbClr val="000000"/>
                  </a:solidFill>
                  <a:latin typeface="+mj-lt"/>
                </a:rPr>
                <a:t>Chunk 1</a:t>
              </a:r>
              <a:endParaRPr lang="de-AT" sz="180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947222" name="Rectangle 22"/>
            <p:cNvSpPr>
              <a:spLocks noChangeArrowheads="1"/>
            </p:cNvSpPr>
            <p:nvPr/>
          </p:nvSpPr>
          <p:spPr bwMode="auto">
            <a:xfrm>
              <a:off x="576" y="3264"/>
              <a:ext cx="212" cy="2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800">
                  <a:solidFill>
                    <a:srgbClr val="FF0000"/>
                  </a:solidFill>
                  <a:latin typeface="+mj-lt"/>
                </a:rPr>
                <a:t>1</a:t>
              </a:r>
              <a:endParaRPr lang="de-AT" sz="180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947223" name="Group 23"/>
          <p:cNvGrpSpPr>
            <a:grpSpLocks/>
          </p:cNvGrpSpPr>
          <p:nvPr/>
        </p:nvGrpSpPr>
        <p:grpSpPr bwMode="auto">
          <a:xfrm>
            <a:off x="1336431" y="3692872"/>
            <a:ext cx="1055077" cy="752475"/>
            <a:chOff x="864" y="3024"/>
            <a:chExt cx="720" cy="474"/>
          </a:xfrm>
        </p:grpSpPr>
        <p:sp>
          <p:nvSpPr>
            <p:cNvPr id="947224" name="Text Box 24"/>
            <p:cNvSpPr txBox="1">
              <a:spLocks noChangeArrowheads="1"/>
            </p:cNvSpPr>
            <p:nvPr/>
          </p:nvSpPr>
          <p:spPr bwMode="auto">
            <a:xfrm>
              <a:off x="864" y="3024"/>
              <a:ext cx="720" cy="233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355600"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de-DE" sz="1800">
                  <a:solidFill>
                    <a:srgbClr val="000000"/>
                  </a:solidFill>
                  <a:latin typeface="+mj-lt"/>
                </a:rPr>
                <a:t>Chunk 1</a:t>
              </a:r>
              <a:endParaRPr lang="de-AT" sz="180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947225" name="Rectangle 25"/>
            <p:cNvSpPr>
              <a:spLocks noChangeArrowheads="1"/>
            </p:cNvSpPr>
            <p:nvPr/>
          </p:nvSpPr>
          <p:spPr bwMode="auto">
            <a:xfrm>
              <a:off x="1283" y="3264"/>
              <a:ext cx="220" cy="2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800">
                  <a:solidFill>
                    <a:srgbClr val="FF0000"/>
                  </a:solidFill>
                  <a:latin typeface="+mj-lt"/>
                </a:rPr>
                <a:t>2</a:t>
              </a:r>
              <a:endParaRPr lang="de-AT" sz="180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947226" name="Group 26"/>
          <p:cNvGrpSpPr>
            <a:grpSpLocks/>
          </p:cNvGrpSpPr>
          <p:nvPr/>
        </p:nvGrpSpPr>
        <p:grpSpPr bwMode="auto">
          <a:xfrm>
            <a:off x="2391508" y="3692872"/>
            <a:ext cx="1055077" cy="752475"/>
            <a:chOff x="1584" y="3024"/>
            <a:chExt cx="720" cy="474"/>
          </a:xfrm>
        </p:grpSpPr>
        <p:sp>
          <p:nvSpPr>
            <p:cNvPr id="947227" name="Text Box 27"/>
            <p:cNvSpPr txBox="1">
              <a:spLocks noChangeArrowheads="1"/>
            </p:cNvSpPr>
            <p:nvPr/>
          </p:nvSpPr>
          <p:spPr bwMode="auto">
            <a:xfrm>
              <a:off x="1584" y="3024"/>
              <a:ext cx="720" cy="233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355600"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de-DE" sz="1800">
                  <a:solidFill>
                    <a:srgbClr val="000000"/>
                  </a:solidFill>
                  <a:latin typeface="+mj-lt"/>
                </a:rPr>
                <a:t>Chunk 2</a:t>
              </a:r>
              <a:endParaRPr lang="de-AT" sz="180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947228" name="Rectangle 28"/>
            <p:cNvSpPr>
              <a:spLocks noChangeArrowheads="1"/>
            </p:cNvSpPr>
            <p:nvPr/>
          </p:nvSpPr>
          <p:spPr bwMode="auto">
            <a:xfrm>
              <a:off x="2051" y="3264"/>
              <a:ext cx="220" cy="2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800">
                  <a:solidFill>
                    <a:srgbClr val="FF0000"/>
                  </a:solidFill>
                  <a:latin typeface="+mj-lt"/>
                </a:rPr>
                <a:t>3</a:t>
              </a:r>
              <a:endParaRPr lang="de-AT" sz="180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947229" name="Group 29"/>
          <p:cNvGrpSpPr>
            <a:grpSpLocks/>
          </p:cNvGrpSpPr>
          <p:nvPr/>
        </p:nvGrpSpPr>
        <p:grpSpPr bwMode="auto">
          <a:xfrm>
            <a:off x="3446585" y="3692872"/>
            <a:ext cx="1055077" cy="752475"/>
            <a:chOff x="2304" y="3024"/>
            <a:chExt cx="720" cy="474"/>
          </a:xfrm>
        </p:grpSpPr>
        <p:sp>
          <p:nvSpPr>
            <p:cNvPr id="947230" name="Text Box 30"/>
            <p:cNvSpPr txBox="1">
              <a:spLocks noChangeArrowheads="1"/>
            </p:cNvSpPr>
            <p:nvPr/>
          </p:nvSpPr>
          <p:spPr bwMode="auto">
            <a:xfrm>
              <a:off x="2304" y="3024"/>
              <a:ext cx="720" cy="233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355600"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de-DE" sz="1800">
                  <a:solidFill>
                    <a:srgbClr val="000000"/>
                  </a:solidFill>
                  <a:latin typeface="+mj-lt"/>
                </a:rPr>
                <a:t>Chunk 2</a:t>
              </a:r>
              <a:endParaRPr lang="de-AT" sz="180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947231" name="Rectangle 31"/>
            <p:cNvSpPr>
              <a:spLocks noChangeArrowheads="1"/>
            </p:cNvSpPr>
            <p:nvPr/>
          </p:nvSpPr>
          <p:spPr bwMode="auto">
            <a:xfrm>
              <a:off x="2777" y="3264"/>
              <a:ext cx="220" cy="2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800">
                  <a:solidFill>
                    <a:srgbClr val="FF0000"/>
                  </a:solidFill>
                  <a:latin typeface="+mj-lt"/>
                </a:rPr>
                <a:t>4</a:t>
              </a:r>
              <a:endParaRPr lang="de-AT" sz="180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947232" name="Group 32"/>
          <p:cNvGrpSpPr>
            <a:grpSpLocks/>
          </p:cNvGrpSpPr>
          <p:nvPr/>
        </p:nvGrpSpPr>
        <p:grpSpPr bwMode="auto">
          <a:xfrm>
            <a:off x="281354" y="5124797"/>
            <a:ext cx="1055077" cy="752475"/>
            <a:chOff x="144" y="3024"/>
            <a:chExt cx="720" cy="474"/>
          </a:xfrm>
        </p:grpSpPr>
        <p:sp>
          <p:nvSpPr>
            <p:cNvPr id="947233" name="Text Box 33"/>
            <p:cNvSpPr txBox="1">
              <a:spLocks noChangeArrowheads="1"/>
            </p:cNvSpPr>
            <p:nvPr/>
          </p:nvSpPr>
          <p:spPr bwMode="auto">
            <a:xfrm>
              <a:off x="144" y="3024"/>
              <a:ext cx="720" cy="233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355600"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de-DE" sz="1800">
                  <a:solidFill>
                    <a:srgbClr val="000000"/>
                  </a:solidFill>
                  <a:latin typeface="+mj-lt"/>
                </a:rPr>
                <a:t>Chunk 1</a:t>
              </a:r>
              <a:endParaRPr lang="de-AT" sz="180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947234" name="Rectangle 34"/>
            <p:cNvSpPr>
              <a:spLocks noChangeArrowheads="1"/>
            </p:cNvSpPr>
            <p:nvPr/>
          </p:nvSpPr>
          <p:spPr bwMode="auto">
            <a:xfrm>
              <a:off x="576" y="3264"/>
              <a:ext cx="212" cy="2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800">
                  <a:solidFill>
                    <a:srgbClr val="FF0000"/>
                  </a:solidFill>
                  <a:latin typeface="+mj-lt"/>
                </a:rPr>
                <a:t>1</a:t>
              </a:r>
              <a:endParaRPr lang="de-AT" sz="180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947235" name="Group 35"/>
          <p:cNvGrpSpPr>
            <a:grpSpLocks/>
          </p:cNvGrpSpPr>
          <p:nvPr/>
        </p:nvGrpSpPr>
        <p:grpSpPr bwMode="auto">
          <a:xfrm>
            <a:off x="1336431" y="5124797"/>
            <a:ext cx="1055077" cy="752475"/>
            <a:chOff x="864" y="3024"/>
            <a:chExt cx="720" cy="474"/>
          </a:xfrm>
        </p:grpSpPr>
        <p:sp>
          <p:nvSpPr>
            <p:cNvPr id="947236" name="Text Box 36"/>
            <p:cNvSpPr txBox="1">
              <a:spLocks noChangeArrowheads="1"/>
            </p:cNvSpPr>
            <p:nvPr/>
          </p:nvSpPr>
          <p:spPr bwMode="auto">
            <a:xfrm>
              <a:off x="864" y="3024"/>
              <a:ext cx="720" cy="233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355600"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de-DE" sz="1800" dirty="0">
                  <a:solidFill>
                    <a:srgbClr val="000000"/>
                  </a:solidFill>
                  <a:latin typeface="+mj-lt"/>
                </a:rPr>
                <a:t>Chunk 2</a:t>
              </a:r>
              <a:endParaRPr lang="de-AT" sz="1800" dirty="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947237" name="Rectangle 37"/>
            <p:cNvSpPr>
              <a:spLocks noChangeArrowheads="1"/>
            </p:cNvSpPr>
            <p:nvPr/>
          </p:nvSpPr>
          <p:spPr bwMode="auto">
            <a:xfrm>
              <a:off x="1283" y="3264"/>
              <a:ext cx="220" cy="2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800">
                  <a:solidFill>
                    <a:srgbClr val="FF0000"/>
                  </a:solidFill>
                  <a:latin typeface="+mj-lt"/>
                </a:rPr>
                <a:t>4</a:t>
              </a:r>
              <a:endParaRPr lang="de-AT" sz="180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947238" name="Group 38"/>
          <p:cNvGrpSpPr>
            <a:grpSpLocks/>
          </p:cNvGrpSpPr>
          <p:nvPr/>
        </p:nvGrpSpPr>
        <p:grpSpPr bwMode="auto">
          <a:xfrm>
            <a:off x="2391508" y="5124797"/>
            <a:ext cx="1055077" cy="752475"/>
            <a:chOff x="1584" y="3024"/>
            <a:chExt cx="720" cy="474"/>
          </a:xfrm>
        </p:grpSpPr>
        <p:sp>
          <p:nvSpPr>
            <p:cNvPr id="947239" name="Text Box 39"/>
            <p:cNvSpPr txBox="1">
              <a:spLocks noChangeArrowheads="1"/>
            </p:cNvSpPr>
            <p:nvPr/>
          </p:nvSpPr>
          <p:spPr bwMode="auto">
            <a:xfrm>
              <a:off x="1584" y="3024"/>
              <a:ext cx="720" cy="233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355600"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de-DE" sz="1800">
                  <a:solidFill>
                    <a:srgbClr val="000000"/>
                  </a:solidFill>
                  <a:latin typeface="+mj-lt"/>
                </a:rPr>
                <a:t>Chunk 2</a:t>
              </a:r>
              <a:endParaRPr lang="de-AT" sz="180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947240" name="Rectangle 40"/>
            <p:cNvSpPr>
              <a:spLocks noChangeArrowheads="1"/>
            </p:cNvSpPr>
            <p:nvPr/>
          </p:nvSpPr>
          <p:spPr bwMode="auto">
            <a:xfrm>
              <a:off x="2051" y="3264"/>
              <a:ext cx="220" cy="2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800">
                  <a:solidFill>
                    <a:srgbClr val="FF0000"/>
                  </a:solidFill>
                  <a:latin typeface="+mj-lt"/>
                </a:rPr>
                <a:t>3</a:t>
              </a:r>
              <a:endParaRPr lang="de-AT" sz="1800">
                <a:solidFill>
                  <a:srgbClr val="FF0000"/>
                </a:solidFill>
                <a:latin typeface="+mj-lt"/>
              </a:endParaRPr>
            </a:p>
          </p:txBody>
        </p:sp>
      </p:grpSp>
      <p:grpSp>
        <p:nvGrpSpPr>
          <p:cNvPr id="947241" name="Group 41"/>
          <p:cNvGrpSpPr>
            <a:grpSpLocks/>
          </p:cNvGrpSpPr>
          <p:nvPr/>
        </p:nvGrpSpPr>
        <p:grpSpPr bwMode="auto">
          <a:xfrm>
            <a:off x="3446585" y="5124797"/>
            <a:ext cx="1055077" cy="752475"/>
            <a:chOff x="2304" y="3024"/>
            <a:chExt cx="720" cy="474"/>
          </a:xfrm>
        </p:grpSpPr>
        <p:sp>
          <p:nvSpPr>
            <p:cNvPr id="947242" name="Text Box 42"/>
            <p:cNvSpPr txBox="1">
              <a:spLocks noChangeArrowheads="1"/>
            </p:cNvSpPr>
            <p:nvPr/>
          </p:nvSpPr>
          <p:spPr bwMode="auto">
            <a:xfrm>
              <a:off x="2304" y="3024"/>
              <a:ext cx="720" cy="233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355600"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algn="l" defTabSz="762000">
                <a:spcBef>
                  <a:spcPct val="0"/>
                </a:spcBef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defTabSz="7620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de-DE" sz="1800">
                  <a:solidFill>
                    <a:srgbClr val="000000"/>
                  </a:solidFill>
                  <a:latin typeface="+mj-lt"/>
                </a:rPr>
                <a:t>Chunk 1</a:t>
              </a:r>
              <a:endParaRPr lang="de-AT" sz="1800">
                <a:solidFill>
                  <a:srgbClr val="000000"/>
                </a:solidFill>
                <a:latin typeface="+mj-lt"/>
              </a:endParaRPr>
            </a:p>
          </p:txBody>
        </p:sp>
        <p:sp>
          <p:nvSpPr>
            <p:cNvPr id="947243" name="Rectangle 43"/>
            <p:cNvSpPr>
              <a:spLocks noChangeArrowheads="1"/>
            </p:cNvSpPr>
            <p:nvPr/>
          </p:nvSpPr>
          <p:spPr bwMode="auto">
            <a:xfrm>
              <a:off x="2777" y="3264"/>
              <a:ext cx="220" cy="2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800">
                  <a:solidFill>
                    <a:srgbClr val="FF0000"/>
                  </a:solidFill>
                  <a:latin typeface="+mj-lt"/>
                </a:rPr>
                <a:t>2</a:t>
              </a:r>
              <a:endParaRPr lang="de-AT" sz="1800">
                <a:solidFill>
                  <a:srgbClr val="FF0000"/>
                </a:solidFill>
                <a:latin typeface="+mj-lt"/>
              </a:endParaRPr>
            </a:p>
          </p:txBody>
        </p:sp>
      </p:grpSp>
      <p:sp>
        <p:nvSpPr>
          <p:cNvPr id="947244" name="AutoShape 44"/>
          <p:cNvSpPr>
            <a:spLocks noChangeArrowheads="1"/>
          </p:cNvSpPr>
          <p:nvPr/>
        </p:nvSpPr>
        <p:spPr bwMode="auto">
          <a:xfrm>
            <a:off x="1828800" y="4531071"/>
            <a:ext cx="1195754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endParaRPr lang="en-US" sz="1800">
              <a:latin typeface="+mj-lt"/>
            </a:endParaRPr>
          </a:p>
        </p:txBody>
      </p:sp>
      <p:sp>
        <p:nvSpPr>
          <p:cNvPr id="947245" name="Rectangle 45"/>
          <p:cNvSpPr>
            <a:spLocks noChangeArrowheads="1"/>
          </p:cNvSpPr>
          <p:nvPr/>
        </p:nvSpPr>
        <p:spPr bwMode="auto">
          <a:xfrm>
            <a:off x="4617428" y="5247853"/>
            <a:ext cx="1563596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0C0C0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800">
                <a:solidFill>
                  <a:srgbClr val="FF0000"/>
                </a:solidFill>
                <a:latin typeface="+mj-lt"/>
              </a:rPr>
              <a:t>TCP receiver</a:t>
            </a:r>
            <a:endParaRPr lang="de-AT" sz="180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947246" name="Group 46"/>
          <p:cNvGrpSpPr>
            <a:grpSpLocks/>
          </p:cNvGrpSpPr>
          <p:nvPr/>
        </p:nvGrpSpPr>
        <p:grpSpPr bwMode="auto">
          <a:xfrm>
            <a:off x="2813538" y="5805264"/>
            <a:ext cx="2768112" cy="371475"/>
            <a:chOff x="1920" y="4070"/>
            <a:chExt cx="1889" cy="234"/>
          </a:xfrm>
        </p:grpSpPr>
        <p:sp>
          <p:nvSpPr>
            <p:cNvPr id="947247" name="Rectangle 47"/>
            <p:cNvSpPr>
              <a:spLocks noChangeArrowheads="1"/>
            </p:cNvSpPr>
            <p:nvPr/>
          </p:nvSpPr>
          <p:spPr bwMode="auto">
            <a:xfrm>
              <a:off x="2256" y="4070"/>
              <a:ext cx="1553" cy="2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defTabSz="762000">
                <a:tabLst>
                  <a:tab pos="355600" algn="l"/>
                  <a:tab pos="711200" algn="l"/>
                  <a:tab pos="1079500" algn="l"/>
                  <a:tab pos="1435100" algn="l"/>
                  <a:tab pos="1790700" algn="l"/>
                  <a:tab pos="2159000" algn="l"/>
                  <a:tab pos="2514600" algn="l"/>
                  <a:tab pos="2870200" algn="l"/>
                  <a:tab pos="3238500" algn="l"/>
                  <a:tab pos="3594100" algn="l"/>
                  <a:tab pos="3949700" algn="l"/>
                </a:tabLst>
              </a:pPr>
              <a:r>
                <a:rPr lang="de-DE" sz="1800" i="1">
                  <a:solidFill>
                    <a:srgbClr val="FF0000"/>
                  </a:solidFill>
                  <a:latin typeface="+mj-lt"/>
                </a:rPr>
                <a:t>App 1 waits in vain!</a:t>
              </a:r>
              <a:endParaRPr lang="de-AT" sz="1800" i="1">
                <a:solidFill>
                  <a:srgbClr val="FF0000"/>
                </a:solidFill>
                <a:latin typeface="+mj-lt"/>
              </a:endParaRPr>
            </a:p>
          </p:txBody>
        </p:sp>
        <p:pic>
          <p:nvPicPr>
            <p:cNvPr id="947248" name="Picture 4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0" y="4080"/>
              <a:ext cx="299" cy="1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C0C0C0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EAFB85E-6575-C0AA-ED0A-62AB63B96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6289104"/>
            <a:ext cx="8753473" cy="389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800" b="1" kern="0" dirty="0" err="1"/>
              <a:t>Reason</a:t>
            </a:r>
            <a:r>
              <a:rPr lang="de-DE" sz="1800" b="1" kern="0" dirty="0"/>
              <a:t>:</a:t>
            </a:r>
            <a:r>
              <a:rPr lang="de-DE" sz="1800" kern="0" dirty="0"/>
              <a:t> </a:t>
            </a:r>
            <a:r>
              <a:rPr lang="de-DE" sz="1800" kern="0" dirty="0" err="1">
                <a:solidFill>
                  <a:srgbClr val="0070C0"/>
                </a:solidFill>
              </a:rPr>
              <a:t>bytestream</a:t>
            </a:r>
            <a:r>
              <a:rPr lang="de-DE" sz="1800" kern="0" dirty="0"/>
              <a:t> </a:t>
            </a:r>
            <a:r>
              <a:rPr lang="de-DE" sz="1800" kern="0" dirty="0" err="1"/>
              <a:t>abstraction</a:t>
            </a:r>
            <a:r>
              <a:rPr lang="de-DE" sz="1800" kern="0" dirty="0"/>
              <a:t>. </a:t>
            </a:r>
            <a:r>
              <a:rPr lang="de-DE" sz="1800" b="1" kern="0" dirty="0"/>
              <a:t>Solution:</a:t>
            </a:r>
            <a:r>
              <a:rPr lang="de-DE" sz="1800" kern="0" dirty="0"/>
              <a:t> </a:t>
            </a:r>
            <a:r>
              <a:rPr lang="de-DE" sz="1800" kern="0" dirty="0" err="1"/>
              <a:t>make</a:t>
            </a:r>
            <a:r>
              <a:rPr lang="de-DE" sz="1800" kern="0" dirty="0"/>
              <a:t> </a:t>
            </a:r>
            <a:r>
              <a:rPr lang="de-DE" sz="1800" kern="0" dirty="0" err="1"/>
              <a:t>app</a:t>
            </a:r>
            <a:r>
              <a:rPr lang="de-DE" sz="1800" kern="0" dirty="0"/>
              <a:t> </a:t>
            </a:r>
            <a:r>
              <a:rPr lang="de-DE" sz="1800" kern="0" dirty="0" err="1"/>
              <a:t>streams</a:t>
            </a:r>
            <a:r>
              <a:rPr lang="de-DE" sz="1800" kern="0" dirty="0"/>
              <a:t> </a:t>
            </a:r>
            <a:r>
              <a:rPr lang="de-DE" sz="1800" kern="0" dirty="0" err="1"/>
              <a:t>identifiable</a:t>
            </a:r>
            <a:r>
              <a:rPr lang="de-DE" sz="1800" kern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31863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7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7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7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47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947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47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947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947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947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47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47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47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47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7244" grpId="0" animBg="1"/>
      <p:bldP spid="947245" grpId="0" autoUpdateAnimBg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UDP</a:t>
            </a:r>
            <a:endParaRPr lang="de-AT">
              <a:latin typeface="Calibri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7977" y="4005064"/>
            <a:ext cx="8039100" cy="2664296"/>
          </a:xfrm>
        </p:spPr>
        <p:txBody>
          <a:bodyPr/>
          <a:lstStyle/>
          <a:p>
            <a:pPr eaLnBrk="1" hangingPunct="1"/>
            <a:r>
              <a:rPr lang="de-DE" sz="2000" dirty="0">
                <a:latin typeface="Calibri" charset="0"/>
              </a:rPr>
              <a:t>UDP = IP + 2 </a:t>
            </a:r>
            <a:r>
              <a:rPr lang="de-DE" sz="2000" dirty="0" err="1">
                <a:latin typeface="Calibri" charset="0"/>
              </a:rPr>
              <a:t>features</a:t>
            </a:r>
            <a:r>
              <a:rPr lang="de-DE" sz="2000" dirty="0">
                <a:latin typeface="Calibri" charset="0"/>
              </a:rPr>
              <a:t>:</a:t>
            </a:r>
          </a:p>
          <a:p>
            <a:pPr lvl="1" eaLnBrk="1" hangingPunct="1"/>
            <a:r>
              <a:rPr lang="de-DE" sz="1800" dirty="0">
                <a:solidFill>
                  <a:srgbClr val="3366FF"/>
                </a:solidFill>
                <a:latin typeface="Calibri" charset="0"/>
                <a:ea typeface="ＭＳ Ｐゴシック" charset="0"/>
              </a:rPr>
              <a:t>Ports: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identify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communicating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instances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with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similar</a:t>
            </a:r>
            <a:r>
              <a:rPr lang="de-DE" sz="1800" dirty="0">
                <a:latin typeface="Calibri" charset="0"/>
                <a:ea typeface="ＭＳ Ｐゴシック" charset="0"/>
              </a:rPr>
              <a:t> IP </a:t>
            </a:r>
            <a:r>
              <a:rPr lang="de-DE" sz="1800" dirty="0" err="1">
                <a:latin typeface="Calibri" charset="0"/>
                <a:ea typeface="ＭＳ Ｐゴシック" charset="0"/>
              </a:rPr>
              <a:t>address</a:t>
            </a:r>
            <a:br>
              <a:rPr lang="de-DE" sz="1800" dirty="0">
                <a:latin typeface="Calibri" charset="0"/>
                <a:ea typeface="ＭＳ Ｐゴシック" charset="0"/>
              </a:rPr>
            </a:br>
            <a:r>
              <a:rPr lang="de-DE" sz="1800" dirty="0">
                <a:latin typeface="Calibri" charset="0"/>
                <a:ea typeface="ＭＳ Ｐゴシック" charset="0"/>
              </a:rPr>
              <a:t>(</a:t>
            </a:r>
            <a:r>
              <a:rPr lang="de-DE" sz="1800" dirty="0" err="1">
                <a:latin typeface="Calibri" charset="0"/>
                <a:ea typeface="ＭＳ Ｐゴシック" charset="0"/>
              </a:rPr>
              <a:t>transport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layer</a:t>
            </a:r>
            <a:r>
              <a:rPr lang="de-DE" sz="1800" dirty="0">
                <a:latin typeface="Calibri" charset="0"/>
                <a:ea typeface="ＭＳ Ｐゴシック" charset="0"/>
              </a:rPr>
              <a:t>)</a:t>
            </a:r>
          </a:p>
          <a:p>
            <a:pPr lvl="1" eaLnBrk="1" hangingPunct="1"/>
            <a:r>
              <a:rPr lang="de-DE" sz="1800" dirty="0" err="1">
                <a:solidFill>
                  <a:srgbClr val="3366FF"/>
                </a:solidFill>
                <a:latin typeface="Calibri" charset="0"/>
                <a:ea typeface="ＭＳ Ｐゴシック" charset="0"/>
              </a:rPr>
              <a:t>Checksum</a:t>
            </a:r>
            <a:r>
              <a:rPr lang="de-DE" sz="1800" dirty="0">
                <a:solidFill>
                  <a:srgbClr val="3366FF"/>
                </a:solidFill>
                <a:latin typeface="Calibri" charset="0"/>
                <a:ea typeface="ＭＳ Ｐゴシック" charset="0"/>
              </a:rPr>
              <a:t>:</a:t>
            </a:r>
            <a:r>
              <a:rPr lang="de-DE" sz="1800" dirty="0">
                <a:latin typeface="Calibri" charset="0"/>
                <a:ea typeface="ＭＳ Ｐゴシック" charset="0"/>
              </a:rPr>
              <a:t> Adler-32 </a:t>
            </a:r>
            <a:r>
              <a:rPr lang="de-DE" sz="1800" dirty="0" err="1">
                <a:latin typeface="Calibri" charset="0"/>
                <a:ea typeface="ＭＳ Ｐゴシック" charset="0"/>
              </a:rPr>
              <a:t>covering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the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whole</a:t>
            </a:r>
            <a:r>
              <a:rPr lang="de-DE" sz="1800" dirty="0">
                <a:latin typeface="Calibri" charset="0"/>
                <a:ea typeface="ＭＳ Ｐゴシック" charset="0"/>
              </a:rPr>
              <a:t> packet</a:t>
            </a:r>
          </a:p>
          <a:p>
            <a:pPr lvl="2" eaLnBrk="1" hangingPunct="1"/>
            <a:r>
              <a:rPr lang="de-DE" sz="1800" dirty="0" err="1">
                <a:latin typeface="Calibri" charset="0"/>
                <a:ea typeface="ＭＳ Ｐゴシック" charset="0"/>
              </a:rPr>
              <a:t>checksum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field</a:t>
            </a:r>
            <a:r>
              <a:rPr lang="de-DE" sz="1800" dirty="0">
                <a:latin typeface="Calibri" charset="0"/>
                <a:ea typeface="ＭＳ Ｐゴシック" charset="0"/>
              </a:rPr>
              <a:t> = 0: </a:t>
            </a:r>
            <a:r>
              <a:rPr lang="de-DE" sz="1800" dirty="0" err="1">
                <a:latin typeface="Calibri" charset="0"/>
                <a:ea typeface="ＭＳ Ｐゴシック" charset="0"/>
              </a:rPr>
              <a:t>no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checksum</a:t>
            </a:r>
            <a:r>
              <a:rPr lang="de-DE" sz="1800" dirty="0">
                <a:latin typeface="Calibri" charset="0"/>
                <a:ea typeface="ＭＳ Ｐゴシック" charset="0"/>
              </a:rPr>
              <a:t> at all</a:t>
            </a:r>
          </a:p>
          <a:p>
            <a:pPr lvl="2" eaLnBrk="1" hangingPunct="1"/>
            <a:endParaRPr lang="de-DE" sz="1800" dirty="0">
              <a:latin typeface="Calibri" charset="0"/>
              <a:ea typeface="ＭＳ Ｐゴシック" charset="0"/>
            </a:endParaRPr>
          </a:p>
          <a:p>
            <a:r>
              <a:rPr lang="de-DE" sz="2000" dirty="0" err="1">
                <a:latin typeface="Calibri" charset="0"/>
              </a:rPr>
              <a:t>Usage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of</a:t>
            </a:r>
            <a:r>
              <a:rPr lang="de-DE" sz="2000" dirty="0">
                <a:latin typeface="Calibri" charset="0"/>
              </a:rPr>
              <a:t> UDP: </a:t>
            </a:r>
            <a:r>
              <a:rPr lang="de-DE" sz="2000" dirty="0" err="1">
                <a:latin typeface="Calibri" charset="0"/>
              </a:rPr>
              <a:t>unreliable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data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transmission</a:t>
            </a:r>
            <a:br>
              <a:rPr lang="de-DE" sz="2000" dirty="0" err="1">
                <a:latin typeface="Calibri" charset="0"/>
              </a:rPr>
            </a:br>
            <a:r>
              <a:rPr lang="de-DE" sz="2000" dirty="0">
                <a:latin typeface="Calibri" charset="0"/>
              </a:rPr>
              <a:t>(DNS, SNMP, real-time </a:t>
            </a:r>
            <a:r>
              <a:rPr lang="de-DE" sz="2000" dirty="0" err="1">
                <a:latin typeface="Calibri" charset="0"/>
              </a:rPr>
              <a:t>streams</a:t>
            </a:r>
            <a:r>
              <a:rPr lang="de-DE" sz="2000" dirty="0">
                <a:latin typeface="Calibri" charset="0"/>
              </a:rPr>
              <a:t>, ..)</a:t>
            </a:r>
            <a:endParaRPr lang="de-AT" sz="2000" dirty="0">
              <a:latin typeface="Calibri" charset="0"/>
            </a:endParaRPr>
          </a:p>
        </p:txBody>
      </p:sp>
      <p:pic>
        <p:nvPicPr>
          <p:cNvPr id="28676" name="Picture 4" descr="6-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60562"/>
            <a:ext cx="8207375" cy="146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84942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83568" y="2060848"/>
            <a:ext cx="7772400" cy="2808312"/>
          </a:xfrm>
        </p:spPr>
        <p:txBody>
          <a:bodyPr/>
          <a:lstStyle/>
          <a:p>
            <a:pPr algn="ctr"/>
            <a:r>
              <a:rPr lang="en-US" sz="4000"/>
              <a:t>TCP</a:t>
            </a:r>
          </a:p>
          <a:p>
            <a:pPr algn="ctr"/>
            <a:endParaRPr lang="en-US" sz="4000"/>
          </a:p>
          <a:p>
            <a:pPr algn="ctr"/>
            <a:r>
              <a:rPr lang="en-US" sz="2800"/>
              <a:t>How it </a:t>
            </a:r>
            <a:r>
              <a:rPr lang="en-US" sz="2800" u="sng"/>
              <a:t>really</a:t>
            </a:r>
            <a:r>
              <a:rPr lang="en-US" sz="2800"/>
              <a:t> is today.</a:t>
            </a:r>
          </a:p>
          <a:p>
            <a:pPr algn="ctr"/>
            <a:r>
              <a:rPr lang="en-US" sz="2800"/>
              <a:t>Skipping the very basic things that you should know from IN2140.</a:t>
            </a:r>
          </a:p>
        </p:txBody>
      </p:sp>
    </p:spTree>
    <p:extLst>
      <p:ext uri="{BB962C8B-B14F-4D97-AF65-F5344CB8AC3E}">
        <p14:creationId xmlns:p14="http://schemas.microsoft.com/office/powerpoint/2010/main" val="633741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Calibri" charset="0"/>
              </a:rPr>
              <a:t>The </a:t>
            </a:r>
            <a:r>
              <a:rPr lang="de-DE" err="1">
                <a:latin typeface="Calibri" charset="0"/>
              </a:rPr>
              <a:t>beginning</a:t>
            </a:r>
            <a:r>
              <a:rPr lang="de-DE">
                <a:latin typeface="Calibri" charset="0"/>
              </a:rPr>
              <a:t> (1970s, </a:t>
            </a:r>
            <a:r>
              <a:rPr lang="de-DE" err="1">
                <a:latin typeface="Calibri" charset="0"/>
              </a:rPr>
              <a:t>up</a:t>
            </a:r>
            <a:r>
              <a:rPr lang="de-DE">
                <a:latin typeface="Calibri" charset="0"/>
              </a:rPr>
              <a:t> </a:t>
            </a:r>
            <a:r>
              <a:rPr lang="de-DE" err="1">
                <a:latin typeface="Calibri" charset="0"/>
              </a:rPr>
              <a:t>to</a:t>
            </a:r>
            <a:r>
              <a:rPr lang="de-DE">
                <a:latin typeface="Calibri" charset="0"/>
              </a:rPr>
              <a:t> 1981)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772816"/>
            <a:ext cx="8892480" cy="508518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AT" sz="2400">
                <a:solidFill>
                  <a:srgbClr val="000000"/>
                </a:solidFill>
                <a:latin typeface="Calibri" charset="0"/>
              </a:rPr>
              <a:t>RFC 793, 1981, Jon Postel</a:t>
            </a:r>
          </a:p>
          <a:p>
            <a:pPr lvl="1">
              <a:lnSpc>
                <a:spcPct val="90000"/>
              </a:lnSpc>
            </a:pPr>
            <a:r>
              <a:rPr lang="de-AT" sz="2000">
                <a:solidFill>
                  <a:srgbClr val="000000"/>
                </a:solidFill>
                <a:latin typeface="Calibri" charset="0"/>
              </a:rPr>
              <a:t>Front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page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says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: "DARPA INTERNET PROGRAM PROTOCOL SPECIFICATION"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and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"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prepared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for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Defense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Advanced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Research Projects Agency"</a:t>
            </a:r>
          </a:p>
          <a:p>
            <a:pPr lvl="1">
              <a:lnSpc>
                <a:spcPct val="90000"/>
              </a:lnSpc>
            </a:pPr>
            <a:r>
              <a:rPr lang="de-AT" sz="2000">
                <a:solidFill>
                  <a:srgbClr val="000000"/>
                </a:solidFill>
                <a:latin typeface="Calibri" charset="0"/>
              </a:rPr>
              <a:t>Goal was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obviously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to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make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it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super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reliable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:</a:t>
            </a:r>
            <a:br>
              <a:rPr lang="de-AT" sz="2000">
                <a:solidFill>
                  <a:srgbClr val="000000"/>
                </a:solidFill>
                <a:latin typeface="Calibri" charset="0"/>
              </a:rPr>
            </a:br>
            <a:r>
              <a:rPr lang="de-AT" sz="2000">
                <a:solidFill>
                  <a:srgbClr val="000000"/>
                </a:solidFill>
                <a:latin typeface="Calibri" charset="0"/>
              </a:rPr>
              <a:t>85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pages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covering</a:t>
            </a:r>
            <a:br>
              <a:rPr lang="de-AT" sz="2000">
                <a:solidFill>
                  <a:srgbClr val="000000"/>
                </a:solidFill>
                <a:latin typeface="Calibri" charset="0"/>
              </a:rPr>
            </a:br>
            <a:r>
              <a:rPr lang="de-AT" sz="2000" err="1">
                <a:solidFill>
                  <a:srgbClr val="000000"/>
                </a:solidFill>
                <a:latin typeface="Calibri" charset="0"/>
              </a:rPr>
              <a:t>many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corner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cases</a:t>
            </a:r>
            <a:endParaRPr lang="de-AT" sz="200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endParaRPr lang="de-AT" sz="200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endParaRPr lang="de-AT" sz="200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endParaRPr lang="de-AT" sz="200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endParaRPr lang="de-AT" sz="200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endParaRPr lang="de-AT" sz="200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endParaRPr lang="de-AT" sz="2000">
              <a:solidFill>
                <a:srgbClr val="000000"/>
              </a:solidFill>
              <a:latin typeface="Calibri" charset="0"/>
            </a:endParaRPr>
          </a:p>
          <a:p>
            <a:pPr>
              <a:lnSpc>
                <a:spcPct val="90000"/>
              </a:lnSpc>
            </a:pPr>
            <a:r>
              <a:rPr lang="de-AT" sz="2400" err="1">
                <a:solidFill>
                  <a:srgbClr val="000000"/>
                </a:solidFill>
                <a:latin typeface="Calibri" charset="0"/>
              </a:rPr>
              <a:t>Robustness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is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never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a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bad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thing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, so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complexity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has</a:t>
            </a:r>
            <a:r>
              <a:rPr lang="de-AT" sz="24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400" err="1">
                <a:solidFill>
                  <a:srgbClr val="000000"/>
                </a:solidFill>
                <a:latin typeface="Calibri" charset="0"/>
              </a:rPr>
              <a:t>remained</a:t>
            </a:r>
            <a:endParaRPr lang="de-AT" sz="240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r>
              <a:rPr lang="de-AT" sz="2000" err="1">
                <a:solidFill>
                  <a:srgbClr val="000000"/>
                </a:solidFill>
                <a:latin typeface="Calibri" charset="0"/>
              </a:rPr>
              <a:t>Some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things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slightly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obscure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: e.g., half-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closed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connections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: after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saying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"FIN", host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can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still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receive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de-AT" sz="2000" u="sng" err="1">
                <a:solidFill>
                  <a:srgbClr val="000000"/>
                </a:solidFill>
                <a:latin typeface="Calibri" charset="0"/>
              </a:rPr>
              <a:t>with</a:t>
            </a:r>
            <a:r>
              <a:rPr lang="de-AT" sz="2000" u="sng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u="sng" err="1">
                <a:solidFill>
                  <a:srgbClr val="000000"/>
                </a:solidFill>
                <a:latin typeface="Calibri" charset="0"/>
              </a:rPr>
              <a:t>no</a:t>
            </a:r>
            <a:r>
              <a:rPr lang="de-AT" sz="2000" u="sng">
                <a:solidFill>
                  <a:srgbClr val="000000"/>
                </a:solidFill>
                <a:latin typeface="Calibri" charset="0"/>
              </a:rPr>
              <a:t> time </a:t>
            </a:r>
            <a:r>
              <a:rPr lang="de-AT" sz="2000" u="sng" err="1">
                <a:solidFill>
                  <a:srgbClr val="000000"/>
                </a:solidFill>
                <a:latin typeface="Calibri" charset="0"/>
              </a:rPr>
              <a:t>limit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until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other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host </a:t>
            </a:r>
            <a:r>
              <a:rPr lang="de-AT" sz="2000" err="1">
                <a:solidFill>
                  <a:srgbClr val="000000"/>
                </a:solidFill>
                <a:latin typeface="Calibri" charset="0"/>
              </a:rPr>
              <a:t>says</a:t>
            </a:r>
            <a:r>
              <a:rPr lang="de-AT" sz="2000">
                <a:solidFill>
                  <a:srgbClr val="000000"/>
                </a:solidFill>
                <a:latin typeface="Calibri" charset="0"/>
              </a:rPr>
              <a:t> "FIN".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7264" y="3284984"/>
            <a:ext cx="5154133" cy="223224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92712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Some old things are best forgotten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8840"/>
            <a:ext cx="8219256" cy="4608512"/>
          </a:xfrm>
        </p:spPr>
        <p:txBody>
          <a:bodyPr/>
          <a:lstStyle/>
          <a:p>
            <a:r>
              <a:rPr lang="en-US" sz="2400" dirty="0"/>
              <a:t>Push bit (</a:t>
            </a:r>
            <a:r>
              <a:rPr lang="en-US" sz="2400" dirty="0">
                <a:solidFill>
                  <a:srgbClr val="0070C0"/>
                </a:solidFill>
              </a:rPr>
              <a:t>PSH</a:t>
            </a:r>
            <a:r>
              <a:rPr lang="en-US" sz="2400" dirty="0"/>
              <a:t>)</a:t>
            </a:r>
          </a:p>
          <a:p>
            <a:r>
              <a:rPr lang="en-US" sz="2400" dirty="0"/>
              <a:t>Urgent pointer (</a:t>
            </a:r>
            <a:r>
              <a:rPr lang="en-US" sz="2400" dirty="0">
                <a:solidFill>
                  <a:srgbClr val="0070C0"/>
                </a:solidFill>
              </a:rPr>
              <a:t>URG</a:t>
            </a:r>
            <a:r>
              <a:rPr lang="en-US" sz="2400" dirty="0"/>
              <a:t>)</a:t>
            </a:r>
          </a:p>
          <a:p>
            <a:endParaRPr lang="en-US" sz="2400" dirty="0"/>
          </a:p>
          <a:p>
            <a:r>
              <a:rPr lang="en-US" sz="2400" dirty="0"/>
              <a:t>Generally, maybe don’t read RFC 793</a:t>
            </a:r>
            <a:r>
              <a:rPr lang="mr-IN" sz="2400" dirty="0"/>
              <a:t>…</a:t>
            </a:r>
            <a:endParaRPr lang="nb-NO" sz="2400" dirty="0"/>
          </a:p>
          <a:p>
            <a:pPr lvl="1"/>
            <a:r>
              <a:rPr lang="nb-NO" sz="2000" b="1" dirty="0"/>
              <a:t>RFC 9293</a:t>
            </a:r>
            <a:r>
              <a:rPr lang="nb-NO" sz="2000" dirty="0"/>
              <a:t>, </a:t>
            </a:r>
            <a:r>
              <a:rPr lang="nb-NO" sz="2000" dirty="0" err="1"/>
              <a:t>published</a:t>
            </a:r>
            <a:r>
              <a:rPr lang="nb-NO" sz="2000" dirty="0"/>
              <a:t> in 2022:</a:t>
            </a:r>
            <a:br>
              <a:rPr lang="nb-NO" sz="2000" dirty="0"/>
            </a:br>
            <a:r>
              <a:rPr lang="nb-NO" sz="2000" i="1" dirty="0"/>
              <a:t>"This </a:t>
            </a:r>
            <a:r>
              <a:rPr lang="nb-NO" sz="2000" i="1" dirty="0" err="1"/>
              <a:t>document</a:t>
            </a:r>
            <a:r>
              <a:rPr lang="nb-NO" sz="2000" i="1" dirty="0"/>
              <a:t> obsoletes RFC 793, as </a:t>
            </a:r>
            <a:r>
              <a:rPr lang="nb-NO" sz="2000" i="1" dirty="0" err="1"/>
              <a:t>well</a:t>
            </a:r>
            <a:r>
              <a:rPr lang="nb-NO" sz="2000" i="1" dirty="0"/>
              <a:t> as 879, 2873, 6093, 6429, 6528, and 6691 </a:t>
            </a:r>
            <a:r>
              <a:rPr lang="nb-NO" sz="2000" i="1" dirty="0" err="1"/>
              <a:t>that</a:t>
            </a:r>
            <a:r>
              <a:rPr lang="nb-NO" sz="2000" i="1" dirty="0"/>
              <a:t> </a:t>
            </a:r>
            <a:r>
              <a:rPr lang="nb-NO" sz="2000" i="1" dirty="0" err="1"/>
              <a:t>updated</a:t>
            </a:r>
            <a:r>
              <a:rPr lang="nb-NO" sz="2000" i="1" dirty="0"/>
              <a:t> parts </a:t>
            </a:r>
            <a:r>
              <a:rPr lang="nb-NO" sz="2000" i="1" dirty="0" err="1"/>
              <a:t>of</a:t>
            </a:r>
            <a:r>
              <a:rPr lang="nb-NO" sz="2000" i="1" dirty="0"/>
              <a:t> RFC 793. It </a:t>
            </a:r>
            <a:r>
              <a:rPr lang="nb-NO" sz="2000" i="1" dirty="0" err="1"/>
              <a:t>updates</a:t>
            </a:r>
            <a:r>
              <a:rPr lang="nb-NO" sz="2000" i="1" dirty="0"/>
              <a:t> RFC 1122 (..) RFC 5961 (..)»</a:t>
            </a:r>
          </a:p>
          <a:p>
            <a:pPr lvl="1"/>
            <a:endParaRPr lang="nb-NO" sz="2000" i="1" dirty="0"/>
          </a:p>
          <a:p>
            <a:r>
              <a:rPr lang="nb-NO" sz="2400" dirty="0" err="1"/>
              <a:t>Also</a:t>
            </a:r>
            <a:r>
              <a:rPr lang="nb-NO" sz="2400" dirty="0"/>
              <a:t> </a:t>
            </a:r>
            <a:r>
              <a:rPr lang="nb-NO" sz="2400" dirty="0" err="1"/>
              <a:t>consider</a:t>
            </a:r>
            <a:r>
              <a:rPr lang="nb-NO" sz="2400" dirty="0"/>
              <a:t>: TCP </a:t>
            </a:r>
            <a:r>
              <a:rPr lang="nb-NO" sz="2400" dirty="0" err="1"/>
              <a:t>spec</a:t>
            </a:r>
            <a:r>
              <a:rPr lang="nb-NO" sz="2400" dirty="0"/>
              <a:t> </a:t>
            </a:r>
            <a:r>
              <a:rPr lang="nb-NO" sz="2400" dirty="0" err="1"/>
              <a:t>roadmap</a:t>
            </a:r>
            <a:r>
              <a:rPr lang="nb-NO" sz="2400" dirty="0"/>
              <a:t> (</a:t>
            </a:r>
            <a:r>
              <a:rPr lang="de-DE" sz="2400" dirty="0"/>
              <a:t>RFC 7414)</a:t>
            </a:r>
          </a:p>
          <a:p>
            <a:pPr lvl="1"/>
            <a:r>
              <a:rPr lang="de-DE" sz="2000" dirty="0" err="1"/>
              <a:t>And</a:t>
            </a:r>
            <a:r>
              <a:rPr lang="de-DE" sz="2000" dirty="0"/>
              <a:t> implementations </a:t>
            </a:r>
            <a:r>
              <a:rPr lang="de-DE" sz="2000" dirty="0" err="1"/>
              <a:t>diverge</a:t>
            </a:r>
            <a:r>
              <a:rPr lang="de-DE" sz="2000" dirty="0"/>
              <a:t>...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35219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19256" cy="1143000"/>
          </a:xfrm>
        </p:spPr>
        <p:txBody>
          <a:bodyPr/>
          <a:lstStyle/>
          <a:p>
            <a:r>
              <a:rPr lang="de-DE" dirty="0" err="1">
                <a:latin typeface="Calibri" charset="0"/>
              </a:rPr>
              <a:t>Later</a:t>
            </a:r>
            <a:r>
              <a:rPr lang="de-DE" dirty="0">
                <a:latin typeface="Calibri" charset="0"/>
              </a:rPr>
              <a:t> 80‘s, </a:t>
            </a:r>
            <a:r>
              <a:rPr lang="de-DE" dirty="0" err="1">
                <a:latin typeface="Calibri" charset="0"/>
              </a:rPr>
              <a:t>and</a:t>
            </a:r>
            <a:r>
              <a:rPr lang="de-DE" dirty="0">
                <a:latin typeface="Calibri" charset="0"/>
              </a:rPr>
              <a:t> 90‘s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515719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AT" sz="2400" dirty="0">
                <a:solidFill>
                  <a:srgbClr val="000000"/>
                </a:solidFill>
                <a:latin typeface="Calibri" charset="0"/>
              </a:rPr>
              <a:t>FreeBSD was "</a:t>
            </a:r>
            <a:r>
              <a:rPr lang="de-AT" sz="2400" dirty="0" err="1">
                <a:solidFill>
                  <a:srgbClr val="000000"/>
                </a:solidFill>
                <a:latin typeface="Calibri" charset="0"/>
              </a:rPr>
              <a:t>reference</a:t>
            </a:r>
            <a:r>
              <a:rPr lang="de-AT" sz="2400" dirty="0">
                <a:solidFill>
                  <a:srgbClr val="000000"/>
                </a:solidFill>
                <a:latin typeface="Calibri" charset="0"/>
              </a:rPr>
              <a:t>" </a:t>
            </a:r>
            <a:r>
              <a:rPr lang="de-AT" sz="2400" dirty="0" err="1">
                <a:solidFill>
                  <a:srgbClr val="000000"/>
                </a:solidFill>
                <a:latin typeface="Calibri" charset="0"/>
              </a:rPr>
              <a:t>implementation</a:t>
            </a:r>
            <a:endParaRPr lang="de-AT" sz="2400" dirty="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Matches Stevens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book [K.Fall, R. Stevens: TCP/IP Illustrated]</a:t>
            </a:r>
            <a:br>
              <a:rPr lang="de-AT" sz="2000" dirty="0">
                <a:solidFill>
                  <a:srgbClr val="000000"/>
                </a:solidFill>
                <a:latin typeface="Calibri" charset="0"/>
              </a:rPr>
            </a:b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patches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over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time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were if-clauses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in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code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;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later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revamped</a:t>
            </a:r>
            <a:endParaRPr lang="de-AT" sz="2000" dirty="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Originally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much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code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written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by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people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who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also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wrote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RFCs</a:t>
            </a:r>
            <a:br>
              <a:rPr lang="de-AT" sz="2000" dirty="0">
                <a:solidFill>
                  <a:srgbClr val="000000"/>
                </a:solidFill>
                <a:latin typeface="Calibri" charset="0"/>
              </a:rPr>
            </a:b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(Van Jacobson, Sally Floyd, Mark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Allman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, Matt Mathis, ..)</a:t>
            </a:r>
          </a:p>
          <a:p>
            <a:pPr lvl="1">
              <a:lnSpc>
                <a:spcPct val="90000"/>
              </a:lnSpc>
            </a:pP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Many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of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them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also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wrote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ns-2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simulator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code</a:t>
            </a:r>
            <a:endParaRPr lang="de-AT" sz="2000" dirty="0">
              <a:solidFill>
                <a:srgbClr val="00000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These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people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guided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design in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IETF</a:t>
            </a:r>
          </a:p>
          <a:p>
            <a:pPr lvl="1">
              <a:lnSpc>
                <a:spcPct val="90000"/>
              </a:lnSpc>
            </a:pPr>
            <a:endParaRPr lang="de-AT" sz="1800" dirty="0">
              <a:solidFill>
                <a:srgbClr val="000000"/>
              </a:solidFill>
              <a:latin typeface="Calibri" charset="0"/>
            </a:endParaRPr>
          </a:p>
          <a:p>
            <a:pPr>
              <a:lnSpc>
                <a:spcPct val="90000"/>
              </a:lnSpc>
            </a:pPr>
            <a:r>
              <a:rPr lang="de-AT" sz="2400" dirty="0">
                <a:latin typeface="Calibri" charset="0"/>
              </a:rPr>
              <a:t>Van Jacobson "</a:t>
            </a:r>
            <a:r>
              <a:rPr lang="de-AT" sz="2400" dirty="0" err="1">
                <a:latin typeface="Calibri" charset="0"/>
              </a:rPr>
              <a:t>saved</a:t>
            </a:r>
            <a:r>
              <a:rPr lang="de-AT" sz="2400" dirty="0">
                <a:latin typeface="Calibri" charset="0"/>
              </a:rPr>
              <a:t> </a:t>
            </a:r>
            <a:r>
              <a:rPr lang="de-AT" sz="2400" dirty="0" err="1">
                <a:latin typeface="Calibri" charset="0"/>
              </a:rPr>
              <a:t>the</a:t>
            </a:r>
            <a:r>
              <a:rPr lang="de-AT" sz="2400" dirty="0">
                <a:latin typeface="Calibri" charset="0"/>
              </a:rPr>
              <a:t> Internet" after </a:t>
            </a:r>
            <a:r>
              <a:rPr lang="de-AT" sz="2400" dirty="0" err="1">
                <a:latin typeface="Calibri" charset="0"/>
              </a:rPr>
              <a:t>congestion</a:t>
            </a:r>
            <a:r>
              <a:rPr lang="de-AT" sz="2400" dirty="0">
                <a:latin typeface="Calibri" charset="0"/>
              </a:rPr>
              <a:t> </a:t>
            </a:r>
            <a:r>
              <a:rPr lang="de-AT" sz="2400" dirty="0" err="1">
                <a:latin typeface="Calibri" charset="0"/>
              </a:rPr>
              <a:t>collapse</a:t>
            </a:r>
            <a:r>
              <a:rPr lang="de-AT" sz="2400" dirty="0">
                <a:latin typeface="Calibri" charset="0"/>
              </a:rPr>
              <a:t>, </a:t>
            </a:r>
            <a:r>
              <a:rPr lang="de-AT" sz="2400" dirty="0" err="1">
                <a:latin typeface="Calibri" charset="0"/>
              </a:rPr>
              <a:t>with</a:t>
            </a:r>
            <a:r>
              <a:rPr lang="de-AT" sz="2400" dirty="0">
                <a:latin typeface="Calibri" charset="0"/>
              </a:rPr>
              <a:t> </a:t>
            </a:r>
            <a:r>
              <a:rPr lang="de-AT" sz="2400" dirty="0" err="1">
                <a:latin typeface="Calibri" charset="0"/>
              </a:rPr>
              <a:t>code</a:t>
            </a:r>
            <a:r>
              <a:rPr lang="de-AT" sz="2400" dirty="0">
                <a:latin typeface="Calibri" charset="0"/>
              </a:rPr>
              <a:t> + SIGCOMM 1988 </a:t>
            </a:r>
            <a:r>
              <a:rPr lang="de-AT" sz="2400" dirty="0" err="1">
                <a:latin typeface="Calibri" charset="0"/>
              </a:rPr>
              <a:t>paper</a:t>
            </a:r>
            <a:r>
              <a:rPr lang="de-AT" sz="2400" dirty="0">
                <a:latin typeface="Calibri" charset="0"/>
              </a:rPr>
              <a:t> </a:t>
            </a:r>
            <a:r>
              <a:rPr lang="de-AT" sz="2400" dirty="0" err="1">
                <a:latin typeface="Calibri" charset="0"/>
              </a:rPr>
              <a:t>about</a:t>
            </a:r>
            <a:r>
              <a:rPr lang="de-AT" sz="2400" dirty="0">
                <a:latin typeface="Calibri" charset="0"/>
              </a:rPr>
              <a:t> </a:t>
            </a:r>
            <a:r>
              <a:rPr lang="de-AT" sz="2400" dirty="0" err="1">
                <a:latin typeface="Calibri" charset="0"/>
              </a:rPr>
              <a:t>it</a:t>
            </a:r>
            <a:r>
              <a:rPr lang="de-AT" sz="2400" dirty="0">
                <a:latin typeface="Calibri" charset="0"/>
              </a:rPr>
              <a:t>: </a:t>
            </a:r>
            <a:r>
              <a:rPr lang="de-DE" sz="2400" dirty="0">
                <a:latin typeface="Calibri" charset="0"/>
              </a:rPr>
              <a:t>"</a:t>
            </a:r>
            <a:r>
              <a:rPr lang="de-AT" sz="2400" dirty="0" err="1">
                <a:solidFill>
                  <a:srgbClr val="0070C0"/>
                </a:solidFill>
                <a:latin typeface="Calibri" charset="0"/>
              </a:rPr>
              <a:t>Congestion</a:t>
            </a:r>
            <a:r>
              <a:rPr lang="de-AT" sz="24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400" dirty="0" err="1">
                <a:solidFill>
                  <a:srgbClr val="0070C0"/>
                </a:solidFill>
                <a:latin typeface="Calibri" charset="0"/>
              </a:rPr>
              <a:t>Avoidance</a:t>
            </a:r>
            <a:r>
              <a:rPr lang="de-AT" sz="24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400" dirty="0" err="1">
                <a:solidFill>
                  <a:srgbClr val="0070C0"/>
                </a:solidFill>
                <a:latin typeface="Calibri" charset="0"/>
              </a:rPr>
              <a:t>and</a:t>
            </a:r>
            <a:r>
              <a:rPr lang="de-AT" sz="24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400" dirty="0" err="1">
                <a:solidFill>
                  <a:srgbClr val="0070C0"/>
                </a:solidFill>
                <a:latin typeface="Calibri" charset="0"/>
              </a:rPr>
              <a:t>Control</a:t>
            </a:r>
            <a:r>
              <a:rPr lang="de-DE" sz="2400" dirty="0">
                <a:latin typeface="Calibri" charset="0"/>
              </a:rPr>
              <a:t>"</a:t>
            </a:r>
          </a:p>
          <a:p>
            <a:pPr>
              <a:lnSpc>
                <a:spcPct val="90000"/>
              </a:lnSpc>
            </a:pPr>
            <a:endParaRPr lang="en-US" sz="2400" dirty="0">
              <a:latin typeface="Calibri" charset="0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latin typeface="Calibri" charset="0"/>
              </a:rPr>
              <a:t>Linux implementation also common and well known in IETF, completely different code (segment-, not byte-based)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Calibri" charset="0"/>
              </a:rPr>
              <a:t>Focus of Google (more later)</a:t>
            </a:r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672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err="1">
                <a:latin typeface="Calibri" charset="0"/>
              </a:rPr>
              <a:t>Resulting</a:t>
            </a:r>
            <a:r>
              <a:rPr lang="de-DE">
                <a:latin typeface="Calibri" charset="0"/>
              </a:rPr>
              <a:t> IETF </a:t>
            </a:r>
            <a:r>
              <a:rPr lang="de-DE" err="1">
                <a:latin typeface="Calibri" charset="0"/>
              </a:rPr>
              <a:t>view</a:t>
            </a:r>
            <a:endParaRPr lang="de-AT">
              <a:latin typeface="Calibri" charset="0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988840"/>
            <a:ext cx="8219256" cy="4392488"/>
          </a:xfrm>
        </p:spPr>
        <p:txBody>
          <a:bodyPr/>
          <a:lstStyle/>
          <a:p>
            <a:pPr marL="400050">
              <a:lnSpc>
                <a:spcPct val="90000"/>
              </a:lnSpc>
            </a:pP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TCP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has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been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working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for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a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long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time, so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let‘s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be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careful</a:t>
            </a:r>
            <a:br>
              <a:rPr lang="de-AT" sz="2000" dirty="0">
                <a:solidFill>
                  <a:srgbClr val="000000"/>
                </a:solidFill>
                <a:latin typeface="Calibri" charset="0"/>
              </a:rPr>
            </a:br>
            <a:r>
              <a:rPr lang="en-US" sz="2000" dirty="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70C0"/>
                </a:solidFill>
                <a:latin typeface="Calibri" charset="0"/>
              </a:rPr>
              <a:t>making</a:t>
            </a:r>
            <a:r>
              <a:rPr lang="de-AT" sz="20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70C0"/>
                </a:solidFill>
                <a:latin typeface="Calibri" charset="0"/>
              </a:rPr>
              <a:t>it</a:t>
            </a:r>
            <a:r>
              <a:rPr lang="de-AT" sz="20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000" u="sng" dirty="0" err="1">
                <a:solidFill>
                  <a:srgbClr val="0070C0"/>
                </a:solidFill>
                <a:latin typeface="Calibri" charset="0"/>
              </a:rPr>
              <a:t>more</a:t>
            </a:r>
            <a:r>
              <a:rPr lang="de-AT" sz="2000" u="sng" dirty="0">
                <a:solidFill>
                  <a:srgbClr val="0070C0"/>
                </a:solidFill>
                <a:latin typeface="Calibri" charset="0"/>
              </a:rPr>
              <a:t> robust</a:t>
            </a:r>
            <a:r>
              <a:rPr lang="de-AT" sz="20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70C0"/>
                </a:solidFill>
                <a:latin typeface="Calibri" charset="0"/>
              </a:rPr>
              <a:t>is</a:t>
            </a:r>
            <a:r>
              <a:rPr lang="de-AT" sz="2000" dirty="0">
                <a:solidFill>
                  <a:srgbClr val="0070C0"/>
                </a:solidFill>
                <a:latin typeface="Calibri" charset="0"/>
              </a:rPr>
              <a:t> okay</a:t>
            </a:r>
            <a:r>
              <a:rPr lang="de-AT" sz="2000" dirty="0">
                <a:solidFill>
                  <a:schemeClr val="accent2"/>
                </a:solidFill>
                <a:latin typeface="Calibri" charset="0"/>
              </a:rPr>
              <a:t>.</a:t>
            </a:r>
          </a:p>
          <a:p>
            <a:pPr marL="800100" lvl="1">
              <a:lnSpc>
                <a:spcPct val="90000"/>
              </a:lnSpc>
            </a:pPr>
            <a:r>
              <a:rPr lang="de-AT" sz="1800" dirty="0">
                <a:latin typeface="Calibri" charset="0"/>
              </a:rPr>
              <a:t>Note: WG </a:t>
            </a:r>
            <a:r>
              <a:rPr lang="de-AT" sz="1800" dirty="0" err="1">
                <a:latin typeface="Calibri" charset="0"/>
              </a:rPr>
              <a:t>is</a:t>
            </a:r>
            <a:r>
              <a:rPr lang="de-AT" sz="1800" dirty="0">
                <a:latin typeface="Calibri" charset="0"/>
              </a:rPr>
              <a:t> </a:t>
            </a:r>
            <a:r>
              <a:rPr lang="de-AT" sz="1800" dirty="0" err="1">
                <a:latin typeface="Calibri" charset="0"/>
              </a:rPr>
              <a:t>called</a:t>
            </a:r>
            <a:r>
              <a:rPr lang="de-AT" sz="1800" dirty="0">
                <a:latin typeface="Calibri" charset="0"/>
              </a:rPr>
              <a:t> </a:t>
            </a:r>
            <a:r>
              <a:rPr lang="de-AT" sz="1800" dirty="0">
                <a:solidFill>
                  <a:srgbClr val="7030A0"/>
                </a:solidFill>
                <a:latin typeface="Calibri" charset="0"/>
              </a:rPr>
              <a:t>"TCP Maintenance and Minor </a:t>
            </a:r>
            <a:r>
              <a:rPr lang="de-AT" sz="1800" dirty="0" err="1">
                <a:solidFill>
                  <a:srgbClr val="7030A0"/>
                </a:solidFill>
                <a:latin typeface="Calibri" charset="0"/>
              </a:rPr>
              <a:t>Extensions</a:t>
            </a:r>
            <a:r>
              <a:rPr lang="de-AT" sz="1800" dirty="0">
                <a:solidFill>
                  <a:srgbClr val="7030A0"/>
                </a:solidFill>
                <a:latin typeface="Calibri" charset="0"/>
              </a:rPr>
              <a:t> (TCPM)“</a:t>
            </a:r>
          </a:p>
          <a:p>
            <a:pPr marL="800100" lvl="1">
              <a:lnSpc>
                <a:spcPct val="90000"/>
              </a:lnSpc>
            </a:pPr>
            <a:r>
              <a:rPr lang="de-AT" sz="1800" dirty="0">
                <a:solidFill>
                  <a:srgbClr val="000000"/>
                </a:solidFill>
                <a:latin typeface="Calibri" charset="0"/>
              </a:rPr>
              <a:t>...and </a:t>
            </a:r>
            <a:r>
              <a:rPr lang="de-AT" sz="1800" dirty="0" err="1">
                <a:solidFill>
                  <a:srgbClr val="000000"/>
                </a:solidFill>
                <a:latin typeface="Calibri" charset="0"/>
              </a:rPr>
              <a:t>let‘s</a:t>
            </a:r>
            <a:r>
              <a:rPr lang="de-AT" sz="18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800" dirty="0" err="1">
                <a:solidFill>
                  <a:srgbClr val="000000"/>
                </a:solidFill>
                <a:latin typeface="Calibri" charset="0"/>
              </a:rPr>
              <a:t>be</a:t>
            </a:r>
            <a:r>
              <a:rPr lang="de-AT" sz="18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800" u="sng" dirty="0" err="1">
                <a:solidFill>
                  <a:srgbClr val="0070C0"/>
                </a:solidFill>
                <a:latin typeface="Calibri" charset="0"/>
              </a:rPr>
              <a:t>careful</a:t>
            </a:r>
            <a:r>
              <a:rPr lang="de-AT" sz="1800" u="sng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1800" u="sng" dirty="0" err="1">
                <a:solidFill>
                  <a:srgbClr val="0070C0"/>
                </a:solidFill>
                <a:latin typeface="Calibri" charset="0"/>
              </a:rPr>
              <a:t>about</a:t>
            </a:r>
            <a:r>
              <a:rPr lang="de-AT" sz="1800" u="sng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1800" u="sng" dirty="0" err="1">
                <a:solidFill>
                  <a:srgbClr val="0070C0"/>
                </a:solidFill>
                <a:latin typeface="Calibri" charset="0"/>
              </a:rPr>
              <a:t>congestion</a:t>
            </a:r>
            <a:r>
              <a:rPr lang="de-AT" sz="1800" u="sng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AT" sz="1800" u="sng" dirty="0" err="1">
                <a:solidFill>
                  <a:srgbClr val="0070C0"/>
                </a:solidFill>
                <a:latin typeface="Calibri" charset="0"/>
              </a:rPr>
              <a:t>control</a:t>
            </a:r>
            <a:r>
              <a:rPr lang="de-AT" sz="1800" dirty="0">
                <a:solidFill>
                  <a:srgbClr val="000000"/>
                </a:solidFill>
                <a:latin typeface="Calibri" charset="0"/>
              </a:rPr>
              <a:t> in </a:t>
            </a:r>
            <a:r>
              <a:rPr lang="de-AT" sz="1800" dirty="0" err="1">
                <a:solidFill>
                  <a:srgbClr val="000000"/>
                </a:solidFill>
                <a:latin typeface="Calibri" charset="0"/>
              </a:rPr>
              <a:t>particular</a:t>
            </a:r>
            <a:r>
              <a:rPr lang="de-AT" sz="1800" dirty="0">
                <a:solidFill>
                  <a:srgbClr val="000000"/>
                </a:solidFill>
                <a:latin typeface="Calibri" charset="0"/>
              </a:rPr>
              <a:t>.</a:t>
            </a:r>
          </a:p>
          <a:p>
            <a:pPr marL="400050">
              <a:lnSpc>
                <a:spcPct val="90000"/>
              </a:lnSpc>
            </a:pPr>
            <a:endParaRPr lang="de-AT" sz="2000" dirty="0">
              <a:solidFill>
                <a:srgbClr val="000000"/>
              </a:solidFill>
              <a:latin typeface="Calibri" charset="0"/>
            </a:endParaRPr>
          </a:p>
          <a:p>
            <a:pPr marL="400050">
              <a:lnSpc>
                <a:spcPct val="90000"/>
              </a:lnSpc>
            </a:pP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Our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"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early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heroes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"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did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a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great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job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, so </a:t>
            </a:r>
            <a:r>
              <a:rPr lang="de-AT" sz="2000" u="sng" dirty="0" err="1">
                <a:solidFill>
                  <a:srgbClr val="000000"/>
                </a:solidFill>
                <a:latin typeface="Calibri" charset="0"/>
              </a:rPr>
              <a:t>never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break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their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rules</a:t>
            </a:r>
            <a:br>
              <a:rPr lang="de-AT" sz="2000" dirty="0">
                <a:solidFill>
                  <a:srgbClr val="000000"/>
                </a:solidFill>
                <a:latin typeface="Calibri" charset="0"/>
              </a:rPr>
            </a:br>
            <a:r>
              <a:rPr lang="en-US" sz="2000" dirty="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important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congestion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control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principles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:</a:t>
            </a:r>
          </a:p>
          <a:p>
            <a:pPr marL="971550" lvl="1" indent="-457200">
              <a:lnSpc>
                <a:spcPct val="90000"/>
              </a:lnSpc>
              <a:buFont typeface="+mj-lt"/>
              <a:buAutoNum type="arabicPeriod"/>
            </a:pPr>
            <a:r>
              <a:rPr lang="de-AT" sz="2000" dirty="0">
                <a:solidFill>
                  <a:srgbClr val="FF0000"/>
                </a:solidFill>
                <a:latin typeface="Calibri" charset="0"/>
              </a:rPr>
              <a:t>ACK </a:t>
            </a:r>
            <a:r>
              <a:rPr lang="de-AT" sz="2000" dirty="0" err="1">
                <a:solidFill>
                  <a:srgbClr val="FF0000"/>
                </a:solidFill>
                <a:latin typeface="Calibri" charset="0"/>
              </a:rPr>
              <a:t>clocking</a:t>
            </a:r>
            <a:r>
              <a:rPr lang="de-AT" sz="2000" dirty="0">
                <a:solidFill>
                  <a:srgbClr val="FF0000"/>
                </a:solidFill>
                <a:latin typeface="Calibri" charset="0"/>
              </a:rPr>
              <a:t>  ("</a:t>
            </a:r>
            <a:r>
              <a:rPr lang="de-AT" sz="2000" dirty="0" err="1">
                <a:solidFill>
                  <a:srgbClr val="FF0000"/>
                </a:solidFill>
                <a:latin typeface="Calibri" charset="0"/>
              </a:rPr>
              <a:t>conservation</a:t>
            </a:r>
            <a:r>
              <a:rPr lang="de-AT" sz="2000" dirty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FF0000"/>
                </a:solidFill>
                <a:latin typeface="Calibri" charset="0"/>
              </a:rPr>
              <a:t>of</a:t>
            </a:r>
            <a:r>
              <a:rPr lang="de-AT" sz="2000" dirty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FF0000"/>
                </a:solidFill>
                <a:latin typeface="Calibri" charset="0"/>
              </a:rPr>
              <a:t>packets</a:t>
            </a:r>
            <a:r>
              <a:rPr lang="de-AT" sz="2000" dirty="0">
                <a:solidFill>
                  <a:srgbClr val="FF0000"/>
                </a:solidFill>
                <a:latin typeface="Calibri" charset="0"/>
              </a:rPr>
              <a:t>" </a:t>
            </a:r>
            <a:r>
              <a:rPr lang="de-AT" sz="2000" dirty="0" err="1">
                <a:solidFill>
                  <a:srgbClr val="FF0000"/>
                </a:solidFill>
                <a:latin typeface="Calibri" charset="0"/>
              </a:rPr>
              <a:t>principle</a:t>
            </a:r>
            <a:r>
              <a:rPr lang="de-AT" sz="2000" dirty="0">
                <a:solidFill>
                  <a:srgbClr val="FF0000"/>
                </a:solidFill>
                <a:latin typeface="Calibri" charset="0"/>
              </a:rPr>
              <a:t>)</a:t>
            </a:r>
          </a:p>
          <a:p>
            <a:pPr marL="971550" lvl="1" indent="-457200">
              <a:lnSpc>
                <a:spcPct val="90000"/>
              </a:lnSpc>
              <a:buFont typeface="+mj-lt"/>
              <a:buAutoNum type="arabicPeriod"/>
            </a:pPr>
            <a:r>
              <a:rPr lang="de-AT" sz="2000" dirty="0">
                <a:solidFill>
                  <a:srgbClr val="FF0000"/>
                </a:solidFill>
                <a:latin typeface="Calibri" charset="0"/>
              </a:rPr>
              <a:t>Timeout </a:t>
            </a:r>
            <a:r>
              <a:rPr lang="de-AT" sz="2000" dirty="0" err="1">
                <a:solidFill>
                  <a:srgbClr val="FF0000"/>
                </a:solidFill>
                <a:latin typeface="Calibri" charset="0"/>
              </a:rPr>
              <a:t>means</a:t>
            </a:r>
            <a:r>
              <a:rPr lang="de-AT" sz="2000" dirty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FF0000"/>
                </a:solidFill>
                <a:latin typeface="Calibri" charset="0"/>
              </a:rPr>
              <a:t>that</a:t>
            </a:r>
            <a:r>
              <a:rPr lang="de-AT" sz="2000" dirty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FF0000"/>
                </a:solidFill>
                <a:latin typeface="Calibri" charset="0"/>
              </a:rPr>
              <a:t>the</a:t>
            </a:r>
            <a:r>
              <a:rPr lang="de-AT" sz="2000" dirty="0">
                <a:solidFill>
                  <a:srgbClr val="FF0000"/>
                </a:solidFill>
                <a:latin typeface="Calibri" charset="0"/>
              </a:rPr>
              <a:t> network </a:t>
            </a:r>
            <a:r>
              <a:rPr lang="de-AT" sz="2000" dirty="0" err="1">
                <a:solidFill>
                  <a:srgbClr val="FF0000"/>
                </a:solidFill>
                <a:latin typeface="Calibri" charset="0"/>
              </a:rPr>
              <a:t>is</a:t>
            </a:r>
            <a:r>
              <a:rPr lang="de-AT" sz="2000" dirty="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FF0000"/>
                </a:solidFill>
                <a:latin typeface="Calibri" charset="0"/>
              </a:rPr>
              <a:t>empty</a:t>
            </a:r>
            <a:br>
              <a:rPr lang="de-AT" sz="2000" dirty="0">
                <a:solidFill>
                  <a:srgbClr val="000000"/>
                </a:solidFill>
                <a:latin typeface="Calibri" charset="0"/>
              </a:rPr>
            </a:br>
            <a:endParaRPr lang="de-AT" sz="1800" dirty="0">
              <a:solidFill>
                <a:srgbClr val="000000"/>
              </a:solidFill>
              <a:latin typeface="Calibri" charset="0"/>
            </a:endParaRPr>
          </a:p>
          <a:p>
            <a:pPr marL="400050">
              <a:lnSpc>
                <a:spcPct val="90000"/>
              </a:lnSpc>
            </a:pP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But,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note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: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IETF also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tries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to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stay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meaningful</a:t>
            </a:r>
            <a:endParaRPr lang="de-AT" sz="2000" dirty="0">
              <a:solidFill>
                <a:srgbClr val="000000"/>
              </a:solidFill>
              <a:latin typeface="Calibri" charset="0"/>
            </a:endParaRPr>
          </a:p>
          <a:p>
            <a:pPr marL="800100" lvl="1">
              <a:lnSpc>
                <a:spcPct val="90000"/>
              </a:lnSpc>
            </a:pP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Voluntary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have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no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"Internet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police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"</a:t>
            </a:r>
          </a:p>
          <a:p>
            <a:pPr marL="800100" lvl="1">
              <a:lnSpc>
                <a:spcPct val="90000"/>
              </a:lnSpc>
            </a:pP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should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be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happy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that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companies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such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as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Google (in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case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of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TCP)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keep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coming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to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IETF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to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tell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us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what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2000" dirty="0" err="1">
                <a:solidFill>
                  <a:srgbClr val="000000"/>
                </a:solidFill>
                <a:latin typeface="Calibri" charset="0"/>
              </a:rPr>
              <a:t>they</a:t>
            </a:r>
            <a:r>
              <a:rPr lang="de-AT" sz="2000" dirty="0">
                <a:solidFill>
                  <a:srgbClr val="000000"/>
                </a:solidFill>
                <a:latin typeface="Calibri" charset="0"/>
              </a:rPr>
              <a:t> do</a:t>
            </a:r>
          </a:p>
        </p:txBody>
      </p:sp>
      <p:sp>
        <p:nvSpPr>
          <p:cNvPr id="2" name="Rectangular Callout 1"/>
          <p:cNvSpPr/>
          <p:nvPr/>
        </p:nvSpPr>
        <p:spPr bwMode="auto">
          <a:xfrm>
            <a:off x="6804248" y="4653136"/>
            <a:ext cx="1584176" cy="792088"/>
          </a:xfrm>
          <a:prstGeom prst="wedgeRectCallout">
            <a:avLst>
              <a:gd name="adj1" fmla="val -51809"/>
              <a:gd name="adj2" fmla="val -76671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Keep them in mind</a:t>
            </a:r>
          </a:p>
        </p:txBody>
      </p:sp>
    </p:spTree>
    <p:extLst>
      <p:ext uri="{BB962C8B-B14F-4D97-AF65-F5344CB8AC3E}">
        <p14:creationId xmlns:p14="http://schemas.microsoft.com/office/powerpoint/2010/main" val="19660567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TCP Header</a:t>
            </a:r>
            <a:endParaRPr lang="de-AT">
              <a:latin typeface="Calibri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4956448"/>
            <a:ext cx="8640960" cy="178492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sz="2000">
                <a:latin typeface="Calibri" charset="0"/>
              </a:rPr>
              <a:t>Flags </a:t>
            </a:r>
            <a:r>
              <a:rPr lang="de-DE" sz="2000" err="1">
                <a:latin typeface="Calibri" charset="0"/>
              </a:rPr>
              <a:t>indicate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connection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setup</a:t>
            </a:r>
            <a:r>
              <a:rPr lang="de-DE" sz="2000">
                <a:latin typeface="Calibri" charset="0"/>
              </a:rPr>
              <a:t>/</a:t>
            </a:r>
            <a:r>
              <a:rPr lang="de-DE" sz="2000" err="1">
                <a:latin typeface="Calibri" charset="0"/>
              </a:rPr>
              <a:t>teardown</a:t>
            </a:r>
            <a:r>
              <a:rPr lang="de-DE" sz="2000">
                <a:latin typeface="Calibri" charset="0"/>
              </a:rPr>
              <a:t>, ACK, ..</a:t>
            </a:r>
          </a:p>
          <a:p>
            <a:pPr eaLnBrk="1" hangingPunct="1">
              <a:lnSpc>
                <a:spcPct val="90000"/>
              </a:lnSpc>
            </a:pPr>
            <a:r>
              <a:rPr lang="de-DE" sz="2000" err="1">
                <a:latin typeface="Calibri" charset="0"/>
              </a:rPr>
              <a:t>If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no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data</a:t>
            </a:r>
            <a:r>
              <a:rPr lang="de-DE" sz="2000">
                <a:latin typeface="Calibri" charset="0"/>
              </a:rPr>
              <a:t>: packet </a:t>
            </a:r>
            <a:r>
              <a:rPr lang="de-DE" sz="2000" err="1">
                <a:latin typeface="Calibri" charset="0"/>
              </a:rPr>
              <a:t>is</a:t>
            </a:r>
            <a:r>
              <a:rPr lang="de-DE" sz="2000">
                <a:latin typeface="Calibri" charset="0"/>
              </a:rPr>
              <a:t> just an ACK</a:t>
            </a:r>
          </a:p>
          <a:p>
            <a:pPr eaLnBrk="1" hangingPunct="1">
              <a:lnSpc>
                <a:spcPct val="90000"/>
              </a:lnSpc>
            </a:pPr>
            <a:r>
              <a:rPr lang="de-DE" sz="2000" err="1">
                <a:latin typeface="Calibri" charset="0"/>
              </a:rPr>
              <a:t>Window</a:t>
            </a:r>
            <a:r>
              <a:rPr lang="de-DE" sz="2000">
                <a:latin typeface="Calibri" charset="0"/>
              </a:rPr>
              <a:t> = </a:t>
            </a:r>
            <a:r>
              <a:rPr lang="de-DE" sz="2000" err="1">
                <a:latin typeface="Calibri" charset="0"/>
              </a:rPr>
              <a:t>advertised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window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from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receiver</a:t>
            </a:r>
            <a:r>
              <a:rPr lang="de-DE" sz="2000">
                <a:latin typeface="Calibri" charset="0"/>
              </a:rPr>
              <a:t> (</a:t>
            </a:r>
            <a:r>
              <a:rPr lang="de-DE" sz="2000" err="1">
                <a:latin typeface="Calibri" charset="0"/>
              </a:rPr>
              <a:t>flow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control</a:t>
            </a:r>
            <a:r>
              <a:rPr lang="de-DE" sz="2000">
                <a:latin typeface="Calibri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de-AT" sz="1800">
                <a:latin typeface="Calibri" charset="0"/>
                <a:ea typeface="ＭＳ Ｐゴシック" charset="0"/>
              </a:rPr>
              <a:t>Field </a:t>
            </a:r>
            <a:r>
              <a:rPr lang="de-AT" sz="1800" err="1">
                <a:latin typeface="Calibri" charset="0"/>
                <a:ea typeface="ＭＳ Ｐゴシック" charset="0"/>
              </a:rPr>
              <a:t>size</a:t>
            </a:r>
            <a:r>
              <a:rPr lang="de-AT" sz="1800"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latin typeface="Calibri" charset="0"/>
                <a:ea typeface="ＭＳ Ｐゴシック" charset="0"/>
              </a:rPr>
              <a:t>limits</a:t>
            </a:r>
            <a:r>
              <a:rPr lang="de-AT" sz="1800"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latin typeface="Calibri" charset="0"/>
                <a:ea typeface="ＭＳ Ｐゴシック" charset="0"/>
              </a:rPr>
              <a:t>sending</a:t>
            </a:r>
            <a:r>
              <a:rPr lang="de-AT" sz="1800">
                <a:latin typeface="Calibri" charset="0"/>
                <a:ea typeface="ＭＳ Ｐゴシック" charset="0"/>
              </a:rPr>
              <a:t> rate in </a:t>
            </a:r>
            <a:r>
              <a:rPr lang="de-AT" sz="1800" err="1">
                <a:latin typeface="Calibri" charset="0"/>
                <a:ea typeface="ＭＳ Ｐゴシック" charset="0"/>
              </a:rPr>
              <a:t>today‘s</a:t>
            </a:r>
            <a:r>
              <a:rPr lang="de-AT" sz="1800">
                <a:latin typeface="Calibri" charset="0"/>
                <a:ea typeface="ＭＳ Ｐゴシック" charset="0"/>
              </a:rPr>
              <a:t> high </a:t>
            </a:r>
            <a:r>
              <a:rPr lang="de-AT" sz="1800" err="1">
                <a:latin typeface="Calibri" charset="0"/>
                <a:ea typeface="ＭＳ Ｐゴシック" charset="0"/>
              </a:rPr>
              <a:t>speed</a:t>
            </a:r>
            <a:r>
              <a:rPr lang="de-AT" sz="1800"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latin typeface="Calibri" charset="0"/>
                <a:ea typeface="ＭＳ Ｐゴシック" charset="0"/>
              </a:rPr>
              <a:t>environments</a:t>
            </a:r>
            <a:r>
              <a:rPr lang="de-AT" sz="1800">
                <a:latin typeface="Calibri" charset="0"/>
                <a:ea typeface="ＭＳ Ｐゴシック" charset="0"/>
              </a:rPr>
              <a:t>; </a:t>
            </a:r>
            <a:r>
              <a:rPr lang="de-AT" sz="1800" err="1">
                <a:latin typeface="Calibri" charset="0"/>
                <a:ea typeface="ＭＳ Ｐゴシック" charset="0"/>
              </a:rPr>
              <a:t>solution</a:t>
            </a:r>
            <a:r>
              <a:rPr lang="de-AT" sz="1800">
                <a:latin typeface="Calibri" charset="0"/>
                <a:ea typeface="ＭＳ Ｐゴシック" charset="0"/>
              </a:rPr>
              <a:t>:</a:t>
            </a:r>
            <a:br>
              <a:rPr lang="de-AT" sz="1800">
                <a:latin typeface="Calibri" charset="0"/>
                <a:ea typeface="ＭＳ Ｐゴシック" charset="0"/>
              </a:rPr>
            </a:br>
            <a:r>
              <a:rPr lang="de-AT" sz="1800" err="1">
                <a:solidFill>
                  <a:srgbClr val="0070C0"/>
                </a:solidFill>
                <a:latin typeface="Calibri" charset="0"/>
                <a:ea typeface="ＭＳ Ｐゴシック" charset="0"/>
              </a:rPr>
              <a:t>Window</a:t>
            </a:r>
            <a:r>
              <a:rPr lang="de-AT" sz="18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solidFill>
                  <a:srgbClr val="0070C0"/>
                </a:solidFill>
                <a:latin typeface="Calibri" charset="0"/>
                <a:ea typeface="ＭＳ Ｐゴシック" charset="0"/>
              </a:rPr>
              <a:t>Scaling</a:t>
            </a:r>
            <a:r>
              <a:rPr lang="de-AT" sz="18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 Option</a:t>
            </a:r>
            <a:r>
              <a:rPr lang="de-AT" sz="1800">
                <a:solidFill>
                  <a:srgbClr val="0000FF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AT" sz="1800">
                <a:latin typeface="Calibri" charset="0"/>
                <a:ea typeface="ＭＳ Ｐゴシック" charset="0"/>
              </a:rPr>
              <a:t>– </a:t>
            </a:r>
            <a:r>
              <a:rPr lang="de-AT" sz="1800" err="1">
                <a:latin typeface="Calibri" charset="0"/>
                <a:ea typeface="ＭＳ Ｐゴシック" charset="0"/>
              </a:rPr>
              <a:t>both</a:t>
            </a:r>
            <a:r>
              <a:rPr lang="de-AT" sz="1800"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latin typeface="Calibri" charset="0"/>
                <a:ea typeface="ＭＳ Ｐゴシック" charset="0"/>
              </a:rPr>
              <a:t>sides</a:t>
            </a:r>
            <a:r>
              <a:rPr lang="de-AT" sz="1800"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latin typeface="Calibri" charset="0"/>
                <a:ea typeface="ＭＳ Ｐゴシック" charset="0"/>
              </a:rPr>
              <a:t>agree</a:t>
            </a:r>
            <a:r>
              <a:rPr lang="de-AT" sz="1800"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latin typeface="Calibri" charset="0"/>
                <a:ea typeface="ＭＳ Ｐゴシック" charset="0"/>
              </a:rPr>
              <a:t>to</a:t>
            </a:r>
            <a:r>
              <a:rPr lang="de-AT" sz="1800"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latin typeface="Calibri" charset="0"/>
                <a:ea typeface="ＭＳ Ｐゴシック" charset="0"/>
              </a:rPr>
              <a:t>left-shift</a:t>
            </a:r>
            <a:r>
              <a:rPr lang="de-AT" sz="1800"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latin typeface="Calibri" charset="0"/>
                <a:ea typeface="ＭＳ Ｐゴシック" charset="0"/>
              </a:rPr>
              <a:t>the</a:t>
            </a:r>
            <a:r>
              <a:rPr lang="de-AT" sz="1800"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latin typeface="Calibri" charset="0"/>
                <a:ea typeface="ＭＳ Ｐゴシック" charset="0"/>
              </a:rPr>
              <a:t>window</a:t>
            </a:r>
            <a:r>
              <a:rPr lang="de-AT" sz="1800"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latin typeface="Calibri" charset="0"/>
                <a:ea typeface="ＭＳ Ｐゴシック" charset="0"/>
              </a:rPr>
              <a:t>value</a:t>
            </a:r>
            <a:r>
              <a:rPr lang="de-AT" sz="1800">
                <a:latin typeface="Calibri" charset="0"/>
                <a:ea typeface="ＭＳ Ｐゴシック" charset="0"/>
              </a:rPr>
              <a:t> </a:t>
            </a:r>
            <a:r>
              <a:rPr lang="de-AT" sz="1800" err="1">
                <a:latin typeface="Calibri" charset="0"/>
                <a:ea typeface="ＭＳ Ｐゴシック" charset="0"/>
              </a:rPr>
              <a:t>by</a:t>
            </a:r>
            <a:r>
              <a:rPr lang="de-AT" sz="1800">
                <a:latin typeface="Calibri" charset="0"/>
                <a:ea typeface="ＭＳ Ｐゴシック" charset="0"/>
              </a:rPr>
              <a:t> N </a:t>
            </a:r>
            <a:r>
              <a:rPr lang="de-AT" sz="1800" err="1">
                <a:latin typeface="Calibri" charset="0"/>
                <a:ea typeface="ＭＳ Ｐゴシック" charset="0"/>
              </a:rPr>
              <a:t>bit</a:t>
            </a:r>
            <a:endParaRPr lang="de-AT" sz="1800">
              <a:latin typeface="Calibri" charset="0"/>
              <a:ea typeface="ＭＳ Ｐゴシック" charset="0"/>
            </a:endParaRPr>
          </a:p>
        </p:txBody>
      </p:sp>
      <p:pic>
        <p:nvPicPr>
          <p:cNvPr id="30724" name="Picture 4" descr="3_1-tcphead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25352"/>
            <a:ext cx="8408988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8705283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importance of Window Scaling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176" y="5184576"/>
            <a:ext cx="8579296" cy="1556792"/>
          </a:xfrm>
        </p:spPr>
        <p:txBody>
          <a:bodyPr/>
          <a:lstStyle/>
          <a:p>
            <a:r>
              <a:rPr lang="en-US" sz="2400"/>
              <a:t>2007 measurements with Linux</a:t>
            </a:r>
          </a:p>
          <a:p>
            <a:pPr lvl="1"/>
            <a:r>
              <a:rPr lang="en-US" sz="2000"/>
              <a:t>TCP BIC vs. TCP-Reno competition</a:t>
            </a:r>
          </a:p>
          <a:p>
            <a:r>
              <a:rPr lang="en-US" sz="2400"/>
              <a:t>OSes gradually increase factor</a:t>
            </a:r>
          </a:p>
          <a:p>
            <a:pPr lvl="1"/>
            <a:r>
              <a:rPr lang="en-US" sz="2000"/>
              <a:t>SIGCOMM 2017 QUIC paper: 4.6% rwnd-limited TCP connections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248" y="1869992"/>
            <a:ext cx="3988172" cy="28963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2420" y="1797481"/>
            <a:ext cx="4104880" cy="3128284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907704" y="4800641"/>
            <a:ext cx="2232248" cy="519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kern="0">
                <a:solidFill>
                  <a:srgbClr val="0070C0"/>
                </a:solidFill>
              </a:rPr>
              <a:t>Local testbed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148064" y="4870322"/>
            <a:ext cx="3168352" cy="519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kern="0">
                <a:solidFill>
                  <a:srgbClr val="0070C0"/>
                </a:solidFill>
              </a:rPr>
              <a:t>PlanetLab</a:t>
            </a:r>
            <a:br>
              <a:rPr lang="en-US" sz="1800" kern="0">
                <a:solidFill>
                  <a:srgbClr val="0070C0"/>
                </a:solidFill>
              </a:rPr>
            </a:br>
            <a:r>
              <a:rPr lang="en-US" sz="1800" kern="0">
                <a:solidFill>
                  <a:srgbClr val="0070C0"/>
                </a:solidFill>
              </a:rPr>
              <a:t>(Austria =&gt; Brazil)</a:t>
            </a:r>
          </a:p>
        </p:txBody>
      </p:sp>
    </p:spTree>
    <p:extLst>
      <p:ext uri="{BB962C8B-B14F-4D97-AF65-F5344CB8AC3E}">
        <p14:creationId xmlns:p14="http://schemas.microsoft.com/office/powerpoint/2010/main" val="14743963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19256" cy="1143000"/>
          </a:xfrm>
        </p:spPr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Error control: Acknowledgement</a:t>
            </a:r>
          </a:p>
        </p:txBody>
      </p:sp>
      <p:sp>
        <p:nvSpPr>
          <p:cNvPr id="3481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23528" y="1879376"/>
            <a:ext cx="8496944" cy="486199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ACK (“positive”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Acknowledgement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)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serves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 multiple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purposes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800" dirty="0" err="1">
                <a:latin typeface="Calibri" charset="0"/>
                <a:ea typeface="ＭＳ Ｐゴシック" charset="0"/>
              </a:rPr>
              <a:t>sender</a:t>
            </a:r>
            <a:r>
              <a:rPr lang="de-DE" sz="1800" dirty="0">
                <a:latin typeface="Calibri" charset="0"/>
                <a:ea typeface="ＭＳ Ｐゴシック" charset="0"/>
              </a:rPr>
              <a:t>: </a:t>
            </a:r>
            <a:r>
              <a:rPr lang="de-DE" sz="1800" dirty="0" err="1">
                <a:latin typeface="Calibri" charset="0"/>
                <a:ea typeface="ＭＳ Ｐゴシック" charset="0"/>
              </a:rPr>
              <a:t>throw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away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copy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of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data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held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for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retransmit</a:t>
            </a:r>
            <a:endParaRPr lang="de-DE" sz="1800" dirty="0">
              <a:latin typeface="Calibri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800" dirty="0" err="1">
                <a:latin typeface="Calibri" charset="0"/>
                <a:ea typeface="ＭＳ Ｐゴシック" charset="0"/>
              </a:rPr>
              <a:t>time-out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cancelled</a:t>
            </a:r>
            <a:endParaRPr lang="de-DE" sz="1800" dirty="0">
              <a:latin typeface="Calibri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800" dirty="0" err="1">
                <a:latin typeface="Calibri" charset="0"/>
                <a:ea typeface="ＭＳ Ｐゴシック" charset="0"/>
              </a:rPr>
              <a:t>msg-number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can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be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re-used</a:t>
            </a:r>
            <a:br>
              <a:rPr lang="de-DE" sz="1800" dirty="0">
                <a:latin typeface="Calibri" charset="0"/>
                <a:ea typeface="ＭＳ Ｐゴシック" charset="0"/>
              </a:rPr>
            </a:br>
            <a:endParaRPr lang="de-DE" sz="1800" dirty="0">
              <a:latin typeface="Calibri" charset="0"/>
              <a:ea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TCP ACKs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are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cumulative</a:t>
            </a:r>
            <a:endParaRPr lang="de-DE" sz="2000" dirty="0">
              <a:solidFill>
                <a:srgbClr val="0070C0"/>
              </a:solidFill>
              <a:latin typeface="Calibri" charset="0"/>
            </a:endParaRPr>
          </a:p>
          <a:p>
            <a:pPr lvl="1">
              <a:lnSpc>
                <a:spcPct val="90000"/>
              </a:lnSpc>
            </a:pPr>
            <a:r>
              <a:rPr lang="de-DE" sz="1800" dirty="0">
                <a:latin typeface="Calibri" charset="0"/>
                <a:ea typeface="ＭＳ Ｐゴシック" charset="0"/>
              </a:rPr>
              <a:t>ACK </a:t>
            </a:r>
            <a:r>
              <a:rPr lang="de-DE" sz="1800" i="1" dirty="0" err="1">
                <a:latin typeface="Calibri" charset="0"/>
                <a:ea typeface="ＭＳ Ｐゴシック" charset="0"/>
              </a:rPr>
              <a:t>n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acknowledges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everything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up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to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i="1" dirty="0">
                <a:latin typeface="Calibri" charset="0"/>
                <a:ea typeface="ＭＳ Ｐゴシック" charset="0"/>
              </a:rPr>
              <a:t>n-1</a:t>
            </a:r>
            <a:br>
              <a:rPr lang="de-DE" sz="1800" dirty="0">
                <a:latin typeface="Calibri" charset="0"/>
                <a:ea typeface="ＭＳ Ｐゴシック" charset="0"/>
              </a:rPr>
            </a:br>
            <a:endParaRPr lang="de-DE" sz="1800" dirty="0">
              <a:solidFill>
                <a:srgbClr val="0000FF"/>
              </a:solidFill>
              <a:latin typeface="Calibri" charset="0"/>
              <a:ea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ACKs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should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be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delayed</a:t>
            </a:r>
            <a:r>
              <a:rPr lang="de-DE" sz="2000" i="1" dirty="0">
                <a:latin typeface="Calibri" charset="0"/>
              </a:rPr>
              <a:t> (</a:t>
            </a:r>
            <a:r>
              <a:rPr lang="de-DE" sz="2000" i="1" dirty="0" err="1">
                <a:latin typeface="Calibri" charset="0"/>
              </a:rPr>
              <a:t>except</a:t>
            </a:r>
            <a:r>
              <a:rPr lang="de-DE" sz="2000" i="1" dirty="0">
                <a:latin typeface="Calibri" charset="0"/>
              </a:rPr>
              <a:t> </a:t>
            </a:r>
            <a:r>
              <a:rPr lang="de-DE" sz="2000" i="1" dirty="0" err="1">
                <a:latin typeface="Calibri" charset="0"/>
              </a:rPr>
              <a:t>when</a:t>
            </a:r>
            <a:r>
              <a:rPr lang="de-DE" sz="2000" i="1" dirty="0">
                <a:latin typeface="Calibri" charset="0"/>
              </a:rPr>
              <a:t> </a:t>
            </a:r>
            <a:r>
              <a:rPr lang="de-DE" sz="2000" i="1" dirty="0" err="1">
                <a:latin typeface="Calibri" charset="0"/>
              </a:rPr>
              <a:t>sending</a:t>
            </a:r>
            <a:r>
              <a:rPr lang="de-DE" sz="2000" i="1" dirty="0">
                <a:latin typeface="Calibri" charset="0"/>
              </a:rPr>
              <a:t> </a:t>
            </a:r>
            <a:r>
              <a:rPr lang="de-DE" sz="2000" i="1" dirty="0" err="1">
                <a:latin typeface="Calibri" charset="0"/>
              </a:rPr>
              <a:t>duplicates</a:t>
            </a:r>
            <a:r>
              <a:rPr lang="de-DE" sz="2000" i="1" dirty="0">
                <a:latin typeface="Calibri" charset="0"/>
              </a:rPr>
              <a:t> </a:t>
            </a:r>
            <a:r>
              <a:rPr lang="mr-IN" sz="2000" i="1" dirty="0">
                <a:latin typeface="Calibri" charset="0"/>
              </a:rPr>
              <a:t>–</a:t>
            </a:r>
            <a:r>
              <a:rPr lang="nb-NO" sz="2000" i="1" dirty="0">
                <a:latin typeface="Calibri" charset="0"/>
              </a:rPr>
              <a:t> </a:t>
            </a:r>
            <a:r>
              <a:rPr lang="nb-NO" sz="2000" i="1" dirty="0" err="1">
                <a:latin typeface="Calibri" charset="0"/>
              </a:rPr>
              <a:t>why</a:t>
            </a:r>
            <a:r>
              <a:rPr lang="nb-NO" sz="2000" i="1" dirty="0">
                <a:latin typeface="Calibri" charset="0"/>
              </a:rPr>
              <a:t>? </a:t>
            </a:r>
            <a:r>
              <a:rPr lang="de-DE" sz="2000" i="1" dirty="0" err="1">
                <a:solidFill>
                  <a:srgbClr val="FF0000"/>
                </a:solidFill>
                <a:latin typeface="Calibri" charset="0"/>
              </a:rPr>
              <a:t>later</a:t>
            </a:r>
            <a:r>
              <a:rPr lang="de-DE" sz="2000" i="1" dirty="0">
                <a:solidFill>
                  <a:srgbClr val="FF0000"/>
                </a:solidFill>
                <a:latin typeface="Calibri" charset="0"/>
              </a:rPr>
              <a:t>!</a:t>
            </a:r>
            <a:r>
              <a:rPr lang="de-DE" sz="2000" i="1" dirty="0">
                <a:latin typeface="Calibri" charset="0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de-DE" sz="1800" dirty="0">
                <a:latin typeface="Calibri" charset="0"/>
                <a:ea typeface="ＭＳ Ｐゴシック" charset="0"/>
              </a:rPr>
              <a:t>TCP ACKs </a:t>
            </a:r>
            <a:r>
              <a:rPr lang="de-DE" sz="1800" dirty="0" err="1">
                <a:latin typeface="Calibri" charset="0"/>
                <a:ea typeface="ＭＳ Ｐゴシック" charset="0"/>
              </a:rPr>
              <a:t>are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unreliable</a:t>
            </a:r>
            <a:r>
              <a:rPr lang="de-DE" sz="1800" dirty="0">
                <a:latin typeface="Calibri" charset="0"/>
                <a:ea typeface="ＭＳ Ｐゴシック" charset="0"/>
              </a:rPr>
              <a:t>: </a:t>
            </a:r>
            <a:r>
              <a:rPr lang="de-DE" sz="1800" dirty="0" err="1">
                <a:latin typeface="Calibri" charset="0"/>
                <a:ea typeface="ＭＳ Ｐゴシック" charset="0"/>
              </a:rPr>
              <a:t>dropping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one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does</a:t>
            </a:r>
            <a:r>
              <a:rPr lang="de-DE" sz="1800" dirty="0">
                <a:latin typeface="Calibri" charset="0"/>
                <a:ea typeface="ＭＳ Ｐゴシック" charset="0"/>
              </a:rPr>
              <a:t> not </a:t>
            </a:r>
            <a:r>
              <a:rPr lang="de-DE" sz="1800" dirty="0" err="1">
                <a:latin typeface="Calibri" charset="0"/>
                <a:ea typeface="ＭＳ Ｐゴシック" charset="0"/>
              </a:rPr>
              <a:t>cause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much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harm</a:t>
            </a:r>
            <a:endParaRPr lang="de-DE" sz="1800" dirty="0">
              <a:latin typeface="Calibri" charset="0"/>
              <a:ea typeface="ＭＳ Ｐゴシック" charset="0"/>
            </a:endParaRPr>
          </a:p>
          <a:p>
            <a:pPr lvl="1">
              <a:lnSpc>
                <a:spcPct val="90000"/>
              </a:lnSpc>
            </a:pPr>
            <a:r>
              <a:rPr lang="de-DE" sz="1800" dirty="0" err="1">
                <a:latin typeface="Calibri" charset="0"/>
                <a:ea typeface="ＭＳ Ｐゴシック" charset="0"/>
              </a:rPr>
              <a:t>Enough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with</a:t>
            </a:r>
            <a:r>
              <a:rPr lang="de-DE" sz="1800" dirty="0">
                <a:latin typeface="Calibri" charset="0"/>
                <a:ea typeface="ＭＳ Ｐゴシック" charset="0"/>
              </a:rPr>
              <a:t> 1 ACK </a:t>
            </a:r>
            <a:r>
              <a:rPr lang="de-DE" sz="1800" dirty="0" err="1">
                <a:latin typeface="Calibri" charset="0"/>
                <a:ea typeface="ＭＳ Ｐゴシック" charset="0"/>
              </a:rPr>
              <a:t>every</a:t>
            </a:r>
            <a:r>
              <a:rPr lang="de-DE" sz="1800" dirty="0">
                <a:latin typeface="Calibri" charset="0"/>
                <a:ea typeface="ＭＳ Ｐゴシック" charset="0"/>
              </a:rPr>
              <a:t> 2 </a:t>
            </a:r>
            <a:r>
              <a:rPr lang="de-DE" sz="1800" dirty="0" err="1">
                <a:latin typeface="Calibri" charset="0"/>
                <a:ea typeface="ＭＳ Ｐゴシック" charset="0"/>
              </a:rPr>
              <a:t>segments</a:t>
            </a:r>
            <a:r>
              <a:rPr lang="de-DE" sz="1800" dirty="0">
                <a:latin typeface="Calibri" charset="0"/>
                <a:ea typeface="ＭＳ Ｐゴシック" charset="0"/>
              </a:rPr>
              <a:t>, </a:t>
            </a:r>
            <a:r>
              <a:rPr lang="de-DE" sz="1800" dirty="0" err="1">
                <a:latin typeface="Calibri" charset="0"/>
                <a:ea typeface="ＭＳ Ｐゴシック" charset="0"/>
              </a:rPr>
              <a:t>or</a:t>
            </a:r>
            <a:r>
              <a:rPr lang="de-DE" sz="1800" dirty="0">
                <a:latin typeface="Calibri" charset="0"/>
                <a:ea typeface="ＭＳ Ｐゴシック" charset="0"/>
              </a:rPr>
              <a:t> </a:t>
            </a:r>
            <a:r>
              <a:rPr lang="de-DE" sz="1800" dirty="0" err="1">
                <a:latin typeface="Calibri" charset="0"/>
                <a:ea typeface="ＭＳ Ｐゴシック" charset="0"/>
              </a:rPr>
              <a:t>at</a:t>
            </a:r>
            <a:r>
              <a:rPr lang="de-DE" sz="1800" dirty="0">
                <a:latin typeface="Calibri" charset="0"/>
                <a:ea typeface="ＭＳ Ｐゴシック" charset="0"/>
              </a:rPr>
              <a:t> least 1 </a:t>
            </a:r>
            <a:r>
              <a:rPr lang="de-DE" sz="1800" dirty="0" err="1">
                <a:latin typeface="Calibri" charset="0"/>
                <a:ea typeface="ＭＳ Ｐゴシック" charset="0"/>
              </a:rPr>
              <a:t>every</a:t>
            </a:r>
            <a:r>
              <a:rPr lang="de-DE" sz="1800" dirty="0">
                <a:latin typeface="Calibri" charset="0"/>
                <a:ea typeface="ＭＳ Ｐゴシック" charset="0"/>
              </a:rPr>
              <a:t> 500 </a:t>
            </a:r>
            <a:r>
              <a:rPr lang="de-DE" sz="1800" dirty="0" err="1">
                <a:latin typeface="Calibri" charset="0"/>
                <a:ea typeface="ＭＳ Ｐゴシック" charset="0"/>
              </a:rPr>
              <a:t>ms</a:t>
            </a:r>
            <a:r>
              <a:rPr lang="de-DE" sz="1800" dirty="0">
                <a:latin typeface="Calibri" charset="0"/>
                <a:ea typeface="ＭＳ Ｐゴシック" charset="0"/>
              </a:rPr>
              <a:t> (</a:t>
            </a:r>
            <a:r>
              <a:rPr lang="de-DE" sz="1800" dirty="0" err="1">
                <a:latin typeface="Calibri" charset="0"/>
                <a:ea typeface="ＭＳ Ｐゴシック" charset="0"/>
              </a:rPr>
              <a:t>often</a:t>
            </a:r>
            <a:r>
              <a:rPr lang="de-DE" sz="1800" dirty="0">
                <a:latin typeface="Calibri" charset="0"/>
                <a:ea typeface="ＭＳ Ｐゴシック" charset="0"/>
              </a:rPr>
              <a:t>: 200 </a:t>
            </a:r>
            <a:r>
              <a:rPr lang="de-DE" sz="1800" dirty="0" err="1">
                <a:latin typeface="Calibri" charset="0"/>
                <a:ea typeface="ＭＳ Ｐゴシック" charset="0"/>
              </a:rPr>
              <a:t>ms</a:t>
            </a:r>
            <a:r>
              <a:rPr lang="de-DE" sz="1800" dirty="0">
                <a:latin typeface="Calibri" charset="0"/>
                <a:ea typeface="ＭＳ Ｐゴシック" charset="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endParaRPr lang="de-DE" sz="2000" dirty="0">
              <a:solidFill>
                <a:srgbClr val="0000FF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TCP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counts</a:t>
            </a:r>
            <a:r>
              <a:rPr lang="de-DE" sz="2000" dirty="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Calibri" charset="0"/>
              </a:rPr>
              <a:t>bytes</a:t>
            </a:r>
            <a:r>
              <a:rPr lang="de-DE" sz="2000" dirty="0">
                <a:latin typeface="Calibri" charset="0"/>
              </a:rPr>
              <a:t>; ACK </a:t>
            </a:r>
            <a:r>
              <a:rPr lang="de-DE" sz="2000" dirty="0" err="1">
                <a:latin typeface="Calibri" charset="0"/>
              </a:rPr>
              <a:t>carries</a:t>
            </a:r>
            <a:r>
              <a:rPr lang="de-DE" sz="2000" dirty="0">
                <a:latin typeface="Calibri" charset="0"/>
              </a:rPr>
              <a:t> “</a:t>
            </a:r>
            <a:r>
              <a:rPr lang="de-DE" sz="2000" dirty="0" err="1">
                <a:latin typeface="Calibri" charset="0"/>
              </a:rPr>
              <a:t>next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expected</a:t>
            </a:r>
            <a:r>
              <a:rPr lang="de-DE" sz="2000" dirty="0">
                <a:latin typeface="Calibri" charset="0"/>
              </a:rPr>
              <a:t> </a:t>
            </a:r>
            <a:r>
              <a:rPr lang="de-DE" sz="2000" dirty="0" err="1">
                <a:latin typeface="Calibri" charset="0"/>
              </a:rPr>
              <a:t>byte</a:t>
            </a:r>
            <a:r>
              <a:rPr lang="de-DE" sz="2000" dirty="0">
                <a:latin typeface="Calibri" charset="0"/>
              </a:rPr>
              <a:t>“ (#+1)</a:t>
            </a:r>
          </a:p>
          <a:p>
            <a:pPr lvl="1">
              <a:lnSpc>
                <a:spcPct val="90000"/>
              </a:lnSpc>
            </a:pPr>
            <a:r>
              <a:rPr lang="de-DE" sz="1800" dirty="0">
                <a:latin typeface="Calibri" charset="0"/>
              </a:rPr>
              <a:t>Sender </a:t>
            </a:r>
            <a:r>
              <a:rPr lang="de-DE" sz="1800" dirty="0" err="1">
                <a:latin typeface="Calibri" charset="0"/>
              </a:rPr>
              <a:t>sends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them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as</a:t>
            </a:r>
            <a:r>
              <a:rPr lang="de-DE" sz="1800" dirty="0">
                <a:latin typeface="Calibri" charset="0"/>
              </a:rPr>
              <a:t> "</a:t>
            </a:r>
            <a:r>
              <a:rPr lang="de-DE" sz="1800" dirty="0" err="1">
                <a:latin typeface="Calibri" charset="0"/>
              </a:rPr>
              <a:t>segments</a:t>
            </a:r>
            <a:r>
              <a:rPr lang="de-DE" sz="1800" dirty="0">
                <a:latin typeface="Calibri" charset="0"/>
              </a:rPr>
              <a:t>", </a:t>
            </a:r>
            <a:r>
              <a:rPr lang="de-DE" sz="1800" dirty="0" err="1">
                <a:latin typeface="Calibri" charset="0"/>
              </a:rPr>
              <a:t>ideally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of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size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>
                <a:solidFill>
                  <a:srgbClr val="0070C0"/>
                </a:solidFill>
                <a:latin typeface="Calibri" charset="0"/>
              </a:rPr>
              <a:t>SMSS</a:t>
            </a:r>
          </a:p>
          <a:p>
            <a:pPr lvl="1">
              <a:lnSpc>
                <a:spcPct val="90000"/>
              </a:lnSpc>
            </a:pPr>
            <a:r>
              <a:rPr lang="de-DE" sz="1800" dirty="0">
                <a:latin typeface="Calibri" charset="0"/>
              </a:rPr>
              <a:t>Nagle </a:t>
            </a:r>
            <a:r>
              <a:rPr lang="de-DE" sz="1800" dirty="0" err="1">
                <a:latin typeface="Calibri" charset="0"/>
              </a:rPr>
              <a:t>algorithm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delays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sending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to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collect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bytes</a:t>
            </a:r>
            <a:r>
              <a:rPr lang="de-DE" sz="1800" dirty="0">
                <a:latin typeface="Calibri" charset="0"/>
              </a:rPr>
              <a:t> &amp; </a:t>
            </a:r>
            <a:r>
              <a:rPr lang="de-DE" sz="1800" dirty="0" err="1">
                <a:latin typeface="Calibri" charset="0"/>
              </a:rPr>
              <a:t>avoid</a:t>
            </a:r>
            <a:br>
              <a:rPr lang="de-DE" sz="1800" dirty="0">
                <a:latin typeface="Calibri" charset="0"/>
              </a:rPr>
            </a:br>
            <a:r>
              <a:rPr lang="de-DE" sz="1800" dirty="0" err="1">
                <a:latin typeface="Calibri" charset="0"/>
              </a:rPr>
              <a:t>sending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tiny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segments</a:t>
            </a:r>
            <a:r>
              <a:rPr lang="de-DE" sz="1800" dirty="0">
                <a:latin typeface="Calibri" charset="0"/>
              </a:rPr>
              <a:t> (</a:t>
            </a:r>
            <a:r>
              <a:rPr lang="de-DE" sz="1800" dirty="0" err="1">
                <a:latin typeface="Calibri" charset="0"/>
              </a:rPr>
              <a:t>can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be</a:t>
            </a:r>
            <a:r>
              <a:rPr lang="de-DE" sz="1800" dirty="0">
                <a:latin typeface="Calibri" charset="0"/>
              </a:rPr>
              <a:t> </a:t>
            </a:r>
            <a:r>
              <a:rPr lang="de-DE" sz="1800" dirty="0" err="1">
                <a:latin typeface="Calibri" charset="0"/>
              </a:rPr>
              <a:t>disabled</a:t>
            </a:r>
            <a:r>
              <a:rPr lang="de-DE" sz="1800" dirty="0">
                <a:latin typeface="Calibri" charset="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endParaRPr lang="de-DE" sz="2000" dirty="0">
              <a:solidFill>
                <a:schemeClr val="accent2"/>
              </a:solidFill>
              <a:latin typeface="Calibri" charset="0"/>
            </a:endParaRPr>
          </a:p>
        </p:txBody>
      </p:sp>
      <p:sp>
        <p:nvSpPr>
          <p:cNvPr id="4" name="Rectangular Callout 3"/>
          <p:cNvSpPr/>
          <p:nvPr/>
        </p:nvSpPr>
        <p:spPr bwMode="auto">
          <a:xfrm>
            <a:off x="6876256" y="5373216"/>
            <a:ext cx="1872208" cy="1340768"/>
          </a:xfrm>
          <a:prstGeom prst="wedgeRectCallout">
            <a:avLst>
              <a:gd name="adj1" fmla="val 3262"/>
              <a:gd name="adj2" fmla="val 24875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Following slides: segment numbers for simplicity (imagine 1-byte segments)</a:t>
            </a:r>
          </a:p>
        </p:txBody>
      </p:sp>
    </p:spTree>
    <p:extLst>
      <p:ext uri="{BB962C8B-B14F-4D97-AF65-F5344CB8AC3E}">
        <p14:creationId xmlns:p14="http://schemas.microsoft.com/office/powerpoint/2010/main" val="37804846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Error control: Timeout</a:t>
            </a:r>
            <a:endParaRPr lang="de-AT">
              <a:latin typeface="Calibri" charset="0"/>
            </a:endParaRPr>
          </a:p>
        </p:txBody>
      </p:sp>
      <p:sp>
        <p:nvSpPr>
          <p:cNvPr id="36867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467544" y="1868760"/>
            <a:ext cx="81788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sz="1800">
                <a:solidFill>
                  <a:srgbClr val="0070C0"/>
                </a:solidFill>
                <a:latin typeface="Calibri" charset="0"/>
              </a:rPr>
              <a:t>Go-Back-N behavior</a:t>
            </a:r>
            <a:r>
              <a:rPr lang="de-DE" sz="1800">
                <a:solidFill>
                  <a:srgbClr val="0000FF"/>
                </a:solidFill>
                <a:latin typeface="Calibri" charset="0"/>
              </a:rPr>
              <a:t> </a:t>
            </a:r>
            <a:r>
              <a:rPr lang="de-DE" sz="1800">
                <a:latin typeface="Calibri" charset="0"/>
              </a:rPr>
              <a:t>in response to timeout</a:t>
            </a:r>
          </a:p>
          <a:p>
            <a:pPr eaLnBrk="1" hangingPunct="1">
              <a:lnSpc>
                <a:spcPct val="90000"/>
              </a:lnSpc>
            </a:pPr>
            <a:endParaRPr lang="de-DE" sz="1800">
              <a:solidFill>
                <a:schemeClr val="tx2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>
                <a:solidFill>
                  <a:srgbClr val="0070C0"/>
                </a:solidFill>
                <a:latin typeface="Calibri" charset="0"/>
              </a:rPr>
              <a:t>Retransmit Timeout (RTO)</a:t>
            </a:r>
            <a:r>
              <a:rPr lang="de-DE" sz="1800">
                <a:solidFill>
                  <a:srgbClr val="0000FF"/>
                </a:solidFill>
                <a:latin typeface="Calibri" charset="0"/>
              </a:rPr>
              <a:t> </a:t>
            </a:r>
            <a:r>
              <a:rPr lang="de-DE" sz="1800">
                <a:latin typeface="Calibri" charset="0"/>
              </a:rPr>
              <a:t>timer value difficult to determine:</a:t>
            </a:r>
          </a:p>
          <a:p>
            <a:pPr lvl="1">
              <a:lnSpc>
                <a:spcPct val="90000"/>
              </a:lnSpc>
            </a:pPr>
            <a:r>
              <a:rPr lang="de-DE" sz="1600">
                <a:latin typeface="Calibri" charset="0"/>
                <a:ea typeface="ＭＳ Ｐゴシック" charset="0"/>
              </a:rPr>
              <a:t>too long </a:t>
            </a:r>
            <a:r>
              <a:rPr lang="en-US" sz="16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de-DE" sz="1600">
                <a:latin typeface="Calibri" charset="0"/>
                <a:ea typeface="ＭＳ Ｐゴシック" charset="0"/>
              </a:rPr>
              <a:t> bad in case of msg-loss; too short </a:t>
            </a:r>
            <a:r>
              <a:rPr lang="en-US" sz="16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de-DE" sz="1600">
                <a:latin typeface="Calibri" charset="0"/>
                <a:ea typeface="ＭＳ Ｐゴシック" charset="0"/>
              </a:rPr>
              <a:t> risk of false alarms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>
                <a:latin typeface="Calibri" charset="0"/>
                <a:ea typeface="ＭＳ Ｐゴシック" charset="0"/>
              </a:rPr>
              <a:t>General consensus: too short is worse than too long; use conservative estimate</a:t>
            </a:r>
          </a:p>
          <a:p>
            <a:pPr lvl="1" eaLnBrk="1" hangingPunct="1">
              <a:lnSpc>
                <a:spcPct val="90000"/>
              </a:lnSpc>
            </a:pPr>
            <a:endParaRPr lang="de-DE" sz="1600">
              <a:latin typeface="Calibri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>
                <a:latin typeface="Calibri" charset="0"/>
              </a:rPr>
              <a:t>Calculation: measure RTT (Seg# ... ACK#) , then:</a:t>
            </a:r>
            <a:br>
              <a:rPr lang="de-DE" sz="1800">
                <a:latin typeface="Calibri" charset="0"/>
              </a:rPr>
            </a:br>
            <a:r>
              <a:rPr lang="de-DE" sz="1800">
                <a:latin typeface="Calibri" charset="0"/>
              </a:rPr>
              <a:t>original suggestion in RFC 793: </a:t>
            </a:r>
            <a:r>
              <a:rPr lang="de-DE" sz="1800">
                <a:solidFill>
                  <a:srgbClr val="0070C0"/>
                </a:solidFill>
                <a:latin typeface="Calibri" charset="0"/>
              </a:rPr>
              <a:t>Exponentially Weighed Moving Average (EWMA)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SRTT = (1-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  <a:sym typeface="Symbol" charset="0"/>
              </a:rPr>
              <a:t>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) SRTT + 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  <a:sym typeface="Symbol" charset="0"/>
              </a:rPr>
              <a:t>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 RTT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RTO = min(UBOUND, max(LBOUND, 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  <a:sym typeface="Symbol" charset="0"/>
              </a:rPr>
              <a:t>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 * SRTT))</a:t>
            </a:r>
          </a:p>
          <a:p>
            <a:pPr lvl="1" eaLnBrk="1" hangingPunct="1">
              <a:lnSpc>
                <a:spcPct val="90000"/>
              </a:lnSpc>
            </a:pPr>
            <a:endParaRPr lang="de-DE" sz="1600">
              <a:solidFill>
                <a:schemeClr val="tx2"/>
              </a:solidFill>
              <a:latin typeface="Calibri" charset="0"/>
              <a:ea typeface="ＭＳ Ｐゴシック" charset="0"/>
              <a:sym typeface="Symbo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>
                <a:latin typeface="Calibri" charset="0"/>
              </a:rPr>
              <a:t>Depending on variation, result may be too small or too large; thus, final algorithm includes variation (approximated via mean deviation)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SRTT = (1-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  <a:sym typeface="Symbol" charset="0"/>
              </a:rPr>
              <a:t>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) SRTT + 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  <a:sym typeface="Symbol" charset="0"/>
              </a:rPr>
              <a:t>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 RTT</a:t>
            </a:r>
          </a:p>
          <a:p>
            <a:pPr lvl="1" eaLnBrk="1" hangingPunct="1">
              <a:lnSpc>
                <a:spcPct val="90000"/>
              </a:lnSpc>
            </a:pPr>
            <a:r>
              <a:rPr lang="de-AT" sz="1600">
                <a:solidFill>
                  <a:srgbClr val="0070C0"/>
                </a:solidFill>
                <a:latin typeface="Calibri" charset="0"/>
                <a:ea typeface="ＭＳ Ｐゴシック" charset="0"/>
                <a:sym typeface="Symbol" charset="0"/>
              </a:rPr>
              <a:t></a:t>
            </a:r>
            <a:r>
              <a:rPr lang="de-AT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 = (1 - 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  <a:sym typeface="Symbol" charset="0"/>
              </a:rPr>
              <a:t></a:t>
            </a:r>
            <a:r>
              <a:rPr lang="de-AT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) * </a:t>
            </a:r>
            <a:r>
              <a:rPr lang="de-AT" sz="1600">
                <a:solidFill>
                  <a:srgbClr val="0070C0"/>
                </a:solidFill>
                <a:latin typeface="Calibri" charset="0"/>
                <a:ea typeface="ＭＳ Ｐゴシック" charset="0"/>
                <a:sym typeface="Symbol" charset="0"/>
              </a:rPr>
              <a:t></a:t>
            </a:r>
            <a:r>
              <a:rPr lang="de-AT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 + </a:t>
            </a: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  <a:sym typeface="Symbol" charset="0"/>
              </a:rPr>
              <a:t></a:t>
            </a:r>
            <a:r>
              <a:rPr lang="de-AT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 * [SRTT - RTT]</a:t>
            </a:r>
          </a:p>
          <a:p>
            <a:pPr lvl="1" eaLnBrk="1" hangingPunct="1">
              <a:lnSpc>
                <a:spcPct val="90000"/>
              </a:lnSpc>
            </a:pPr>
            <a:r>
              <a:rPr lang="de-AT" sz="16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RTO = SRTT + 4 * </a:t>
            </a:r>
            <a:r>
              <a:rPr lang="de-AT" sz="1600">
                <a:solidFill>
                  <a:srgbClr val="0070C0"/>
                </a:solidFill>
                <a:latin typeface="Calibri" charset="0"/>
                <a:ea typeface="ＭＳ Ｐゴシック" charset="0"/>
                <a:sym typeface="Symbol" charset="0"/>
              </a:rPr>
              <a:t></a:t>
            </a:r>
          </a:p>
        </p:txBody>
      </p:sp>
      <p:sp>
        <p:nvSpPr>
          <p:cNvPr id="2" name="Rectangular Callout 1"/>
          <p:cNvSpPr/>
          <p:nvPr/>
        </p:nvSpPr>
        <p:spPr bwMode="auto">
          <a:xfrm>
            <a:off x="4644008" y="5805264"/>
            <a:ext cx="1872208" cy="648072"/>
          </a:xfrm>
          <a:prstGeom prst="wedgeRectCallout">
            <a:avLst>
              <a:gd name="adj1" fmla="val -76837"/>
              <a:gd name="adj2" fmla="val -27801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That's not how Linux does it</a:t>
            </a:r>
          </a:p>
        </p:txBody>
      </p:sp>
      <p:sp>
        <p:nvSpPr>
          <p:cNvPr id="5" name="Rectangular Callout 4">
            <a:extLst>
              <a:ext uri="{FF2B5EF4-FFF2-40B4-BE49-F238E27FC236}">
                <a16:creationId xmlns:a16="http://schemas.microsoft.com/office/drawing/2014/main" id="{95A36056-FD86-2646-AAC7-D20AFB28D146}"/>
              </a:ext>
            </a:extLst>
          </p:cNvPr>
          <p:cNvSpPr/>
          <p:nvPr/>
        </p:nvSpPr>
        <p:spPr bwMode="auto">
          <a:xfrm>
            <a:off x="5148064" y="980728"/>
            <a:ext cx="3816424" cy="1008112"/>
          </a:xfrm>
          <a:prstGeom prst="wedgeRectCallout">
            <a:avLst>
              <a:gd name="adj1" fmla="val -67139"/>
              <a:gd name="adj2" fmla="val -20242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Remember: that's the first congestion signal.</a:t>
            </a:r>
            <a:r>
              <a:rPr kumimoji="0" lang="en-US" sz="1800" b="0" i="0" u="none" strike="noStrike" cap="none" normalizeH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Back to square 1 (SS from cwnd=1).</a:t>
            </a: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98291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RTO calculation</a:t>
            </a:r>
            <a:endParaRPr lang="de-AT">
              <a:latin typeface="Calibri" charset="0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628800"/>
            <a:ext cx="8219256" cy="5112568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</a:pPr>
            <a:endParaRPr lang="de-DE" sz="1600" dirty="0">
              <a:solidFill>
                <a:schemeClr val="tx2"/>
              </a:solidFill>
              <a:latin typeface="Calibri" charset="0"/>
              <a:ea typeface="ＭＳ Ｐゴシック" charset="0"/>
              <a:sym typeface="Symbo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 dirty="0">
                <a:latin typeface="Calibri" charset="0"/>
                <a:sym typeface="Symbol" charset="0"/>
              </a:rPr>
              <a:t>Problem: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retransmission</a:t>
            </a: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ambiguity</a:t>
            </a:r>
            <a:endParaRPr lang="de-DE" sz="1800" dirty="0">
              <a:solidFill>
                <a:srgbClr val="0070C0"/>
              </a:solidFill>
              <a:latin typeface="Calibri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Segment #1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sent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,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no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ACK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received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>
                <a:latin typeface="Calibri" charset="0"/>
                <a:ea typeface="ＭＳ Ｐゴシック" charset="0"/>
                <a:sym typeface="Wingdings" charset="0"/>
              </a:rPr>
              <a:t>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segment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#1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retransmitted</a:t>
            </a: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Incoming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ACK #2: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cannot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tell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whether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original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or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retransmitted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segment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#1 was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ACKed</a:t>
            </a: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Thus,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cannot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reliably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calculate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RTO!</a:t>
            </a:r>
          </a:p>
          <a:p>
            <a:pPr lvl="1" eaLnBrk="1" hangingPunct="1">
              <a:lnSpc>
                <a:spcPct val="90000"/>
              </a:lnSpc>
            </a:pP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Solution 1 [Karn/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Partridge</a:t>
            </a: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]: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ignore</a:t>
            </a: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 RTT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values</a:t>
            </a: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from</a:t>
            </a: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retransmits</a:t>
            </a:r>
            <a:endParaRPr lang="de-DE" sz="1800" dirty="0">
              <a:solidFill>
                <a:srgbClr val="0070C0"/>
              </a:solidFill>
              <a:latin typeface="Calibri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Problem: RTT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calculation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especially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important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when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loss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occurs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;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sampling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theorem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suggests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that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RTT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samples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should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be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taken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more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often</a:t>
            </a: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Solution 2: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Timestamps</a:t>
            </a:r>
            <a:r>
              <a:rPr lang="de-DE" sz="1800" dirty="0">
                <a:solidFill>
                  <a:srgbClr val="0070C0"/>
                </a:solidFill>
                <a:latin typeface="Calibri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0070C0"/>
                </a:solidFill>
                <a:latin typeface="Calibri" charset="0"/>
                <a:sym typeface="Symbol" charset="0"/>
              </a:rPr>
              <a:t>option</a:t>
            </a:r>
            <a:endParaRPr lang="de-DE" sz="1800" dirty="0">
              <a:solidFill>
                <a:srgbClr val="0070C0"/>
              </a:solidFill>
              <a:latin typeface="Calibri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Sender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writes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current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time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into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packet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header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(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option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Receiver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reflects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value</a:t>
            </a: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At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sender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,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when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ACK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arrives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, RTT = (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current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time) - (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value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carried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in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option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Problems: additional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header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space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;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historical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: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facilitates</a:t>
            </a:r>
            <a:r>
              <a:rPr lang="de-DE" sz="1600" dirty="0">
                <a:latin typeface="Calibri" charset="0"/>
                <a:ea typeface="ＭＳ Ｐゴシック" charset="0"/>
                <a:sym typeface="Symbol" charset="0"/>
              </a:rPr>
              <a:t> NAT </a:t>
            </a:r>
            <a:r>
              <a:rPr lang="de-DE" sz="1600" dirty="0" err="1">
                <a:latin typeface="Calibri" charset="0"/>
                <a:ea typeface="ＭＳ Ｐゴシック" charset="0"/>
                <a:sym typeface="Symbol" charset="0"/>
              </a:rPr>
              <a:t>detection</a:t>
            </a: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 lvl="1" eaLnBrk="1" hangingPunct="1">
              <a:lnSpc>
                <a:spcPct val="90000"/>
              </a:lnSpc>
            </a:pPr>
            <a:endParaRPr lang="de-DE" sz="1600" dirty="0">
              <a:latin typeface="Calibri" charset="0"/>
              <a:ea typeface="ＭＳ Ｐゴシック" charset="0"/>
              <a:sym typeface="Symbol" charset="0"/>
            </a:endParaRPr>
          </a:p>
          <a:p>
            <a:pPr>
              <a:lnSpc>
                <a:spcPct val="90000"/>
              </a:lnSpc>
            </a:pP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Note: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because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of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how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RTO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is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calculated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, not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much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gain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from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sampling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more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than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</a:t>
            </a:r>
            <a:r>
              <a:rPr lang="de-DE" sz="1800" dirty="0" err="1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once</a:t>
            </a:r>
            <a:r>
              <a:rPr lang="de-DE" sz="1800" dirty="0">
                <a:solidFill>
                  <a:srgbClr val="7030A0"/>
                </a:solidFill>
                <a:latin typeface="Calibri" charset="0"/>
                <a:ea typeface="ＭＳ Ｐゴシック" charset="0"/>
                <a:sym typeface="Symbol" charset="0"/>
              </a:rPr>
              <a:t> per RTT</a:t>
            </a:r>
            <a:endParaRPr lang="de-AT" sz="1800" dirty="0">
              <a:solidFill>
                <a:srgbClr val="7030A0"/>
              </a:solidFill>
              <a:latin typeface="Calibri" charset="0"/>
              <a:ea typeface="ＭＳ Ｐゴシック" charset="0"/>
              <a:sym typeface="Symbo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529587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Fast Retransmit / Fast Recovery (FR/FR) (Reno)</a:t>
            </a:r>
            <a:endParaRPr lang="de-AT">
              <a:latin typeface="Calibri" charset="0"/>
            </a:endParaRPr>
          </a:p>
        </p:txBody>
      </p:sp>
      <p:sp>
        <p:nvSpPr>
          <p:cNvPr id="48131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241176" y="1700808"/>
            <a:ext cx="8902824" cy="515719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de-DE" sz="1600" err="1">
                <a:solidFill>
                  <a:srgbClr val="000000"/>
                </a:solidFill>
                <a:latin typeface="Calibri" charset="0"/>
              </a:rPr>
              <a:t>Reasoning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: </a:t>
            </a:r>
            <a:r>
              <a:rPr lang="de-DE" sz="1600" err="1">
                <a:solidFill>
                  <a:srgbClr val="0070C0"/>
                </a:solidFill>
                <a:latin typeface="Calibri" charset="0"/>
              </a:rPr>
              <a:t>slow</a:t>
            </a:r>
            <a:r>
              <a:rPr lang="de-DE" sz="160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70C0"/>
                </a:solidFill>
                <a:latin typeface="Calibri" charset="0"/>
              </a:rPr>
              <a:t>start</a:t>
            </a:r>
            <a:r>
              <a:rPr lang="de-DE" sz="1600">
                <a:solidFill>
                  <a:srgbClr val="0070C0"/>
                </a:solidFill>
                <a:latin typeface="Calibri" charset="0"/>
              </a:rPr>
              <a:t> = </a:t>
            </a:r>
            <a:r>
              <a:rPr lang="de-DE" sz="1600" err="1">
                <a:solidFill>
                  <a:srgbClr val="0070C0"/>
                </a:solidFill>
                <a:latin typeface="Calibri" charset="0"/>
              </a:rPr>
              <a:t>restart</a:t>
            </a:r>
            <a:r>
              <a:rPr lang="de-DE" sz="1600">
                <a:solidFill>
                  <a:srgbClr val="0070C0"/>
                </a:solidFill>
                <a:latin typeface="Calibri" charset="0"/>
              </a:rPr>
              <a:t>; </a:t>
            </a:r>
            <a:r>
              <a:rPr lang="de-DE" sz="1600" err="1">
                <a:solidFill>
                  <a:srgbClr val="0070C0"/>
                </a:solidFill>
                <a:latin typeface="Calibri" charset="0"/>
              </a:rPr>
              <a:t>assume</a:t>
            </a:r>
            <a:r>
              <a:rPr lang="de-DE" sz="160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70C0"/>
                </a:solidFill>
                <a:latin typeface="Calibri" charset="0"/>
              </a:rPr>
              <a:t>that</a:t>
            </a:r>
            <a:r>
              <a:rPr lang="de-DE" sz="160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70C0"/>
                </a:solidFill>
                <a:latin typeface="Calibri" charset="0"/>
              </a:rPr>
              <a:t>network</a:t>
            </a:r>
            <a:r>
              <a:rPr lang="de-DE" sz="160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70C0"/>
                </a:solidFill>
                <a:latin typeface="Calibri" charset="0"/>
              </a:rPr>
              <a:t>is</a:t>
            </a:r>
            <a:r>
              <a:rPr lang="de-DE" sz="1600">
                <a:solidFill>
                  <a:srgbClr val="0070C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70C0"/>
                </a:solidFill>
                <a:latin typeface="Calibri" charset="0"/>
              </a:rPr>
              <a:t>empty</a:t>
            </a:r>
            <a:endParaRPr lang="de-DE" sz="1600">
              <a:solidFill>
                <a:srgbClr val="0070C0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e-DE" sz="1600">
                <a:solidFill>
                  <a:srgbClr val="FF0000"/>
                </a:solidFill>
                <a:latin typeface="Calibri" charset="0"/>
              </a:rPr>
              <a:t>But </a:t>
            </a:r>
            <a:r>
              <a:rPr lang="de-DE" sz="1600" err="1">
                <a:solidFill>
                  <a:srgbClr val="FF0000"/>
                </a:solidFill>
                <a:latin typeface="Calibri" charset="0"/>
              </a:rPr>
              <a:t>even</a:t>
            </a:r>
            <a:r>
              <a:rPr lang="de-DE" sz="160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FF0000"/>
                </a:solidFill>
                <a:latin typeface="Calibri" charset="0"/>
              </a:rPr>
              <a:t>similar</a:t>
            </a:r>
            <a:r>
              <a:rPr lang="de-DE" sz="160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FF0000"/>
                </a:solidFill>
                <a:latin typeface="Calibri" charset="0"/>
              </a:rPr>
              <a:t>incoming</a:t>
            </a:r>
            <a:r>
              <a:rPr lang="de-DE" sz="1600">
                <a:solidFill>
                  <a:srgbClr val="FF0000"/>
                </a:solidFill>
                <a:latin typeface="Calibri" charset="0"/>
              </a:rPr>
              <a:t> ACKs </a:t>
            </a:r>
            <a:r>
              <a:rPr lang="de-DE" sz="1600" err="1">
                <a:solidFill>
                  <a:srgbClr val="FF0000"/>
                </a:solidFill>
                <a:latin typeface="Calibri" charset="0"/>
              </a:rPr>
              <a:t>indicate</a:t>
            </a:r>
            <a:r>
              <a:rPr lang="de-DE" sz="160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FF0000"/>
                </a:solidFill>
                <a:latin typeface="Calibri" charset="0"/>
              </a:rPr>
              <a:t>that</a:t>
            </a:r>
            <a:r>
              <a:rPr lang="de-DE" sz="160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FF0000"/>
                </a:solidFill>
                <a:latin typeface="Calibri" charset="0"/>
              </a:rPr>
              <a:t>packets</a:t>
            </a:r>
            <a:r>
              <a:rPr lang="de-DE" sz="160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FF0000"/>
                </a:solidFill>
                <a:latin typeface="Calibri" charset="0"/>
              </a:rPr>
              <a:t>arrive</a:t>
            </a:r>
            <a:r>
              <a:rPr lang="de-DE" sz="160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FF0000"/>
                </a:solidFill>
                <a:latin typeface="Calibri" charset="0"/>
              </a:rPr>
              <a:t>at</a:t>
            </a:r>
            <a:r>
              <a:rPr lang="de-DE" sz="160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FF0000"/>
                </a:solidFill>
                <a:latin typeface="Calibri" charset="0"/>
              </a:rPr>
              <a:t>the</a:t>
            </a:r>
            <a:r>
              <a:rPr lang="de-DE" sz="1600">
                <a:solidFill>
                  <a:srgbClr val="FF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FF0000"/>
                </a:solidFill>
                <a:latin typeface="Calibri" charset="0"/>
              </a:rPr>
              <a:t>receiver</a:t>
            </a:r>
            <a:r>
              <a:rPr lang="de-DE" sz="1600">
                <a:solidFill>
                  <a:srgbClr val="FF0000"/>
                </a:solidFill>
                <a:latin typeface="Calibri" charset="0"/>
              </a:rPr>
              <a:t>!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de-DE" sz="1600">
                <a:latin typeface="Calibri" charset="0"/>
              </a:rPr>
              <a:t>Thus, </a:t>
            </a:r>
            <a:r>
              <a:rPr lang="de-DE" sz="1600" err="1">
                <a:latin typeface="Calibri" charset="0"/>
              </a:rPr>
              <a:t>slow</a:t>
            </a:r>
            <a:r>
              <a:rPr lang="de-DE" sz="1600">
                <a:latin typeface="Calibri" charset="0"/>
              </a:rPr>
              <a:t> </a:t>
            </a:r>
            <a:r>
              <a:rPr lang="de-DE" sz="1600" err="1">
                <a:latin typeface="Calibri" charset="0"/>
              </a:rPr>
              <a:t>start</a:t>
            </a:r>
            <a:r>
              <a:rPr lang="de-DE" sz="1600">
                <a:latin typeface="Calibri" charset="0"/>
              </a:rPr>
              <a:t> </a:t>
            </a:r>
            <a:r>
              <a:rPr lang="de-DE" sz="1600" err="1">
                <a:latin typeface="Calibri" charset="0"/>
              </a:rPr>
              <a:t>reaction</a:t>
            </a:r>
            <a:r>
              <a:rPr lang="de-DE" sz="1600">
                <a:latin typeface="Calibri" charset="0"/>
              </a:rPr>
              <a:t> = </a:t>
            </a:r>
            <a:r>
              <a:rPr lang="de-DE" sz="1600" err="1">
                <a:latin typeface="Calibri" charset="0"/>
              </a:rPr>
              <a:t>too</a:t>
            </a:r>
            <a:r>
              <a:rPr lang="de-DE" sz="1600">
                <a:latin typeface="Calibri" charset="0"/>
              </a:rPr>
              <a:t> </a:t>
            </a:r>
            <a:r>
              <a:rPr lang="de-DE" sz="1600" err="1">
                <a:latin typeface="Calibri" charset="0"/>
              </a:rPr>
              <a:t>conservative</a:t>
            </a:r>
            <a:r>
              <a:rPr lang="de-DE" sz="1600">
                <a:latin typeface="Calibri" charset="0"/>
              </a:rPr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de-DE" sz="1600">
              <a:solidFill>
                <a:schemeClr val="accent1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  <a:buFontTx/>
              <a:buAutoNum type="arabicPeriod"/>
            </a:pPr>
            <a:r>
              <a:rPr lang="de-DE" sz="1600">
                <a:solidFill>
                  <a:srgbClr val="000000"/>
                </a:solidFill>
                <a:latin typeface="Calibri" charset="0"/>
              </a:rPr>
              <a:t>Upon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reception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of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third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duplicate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A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CK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(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DupACK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):</a:t>
            </a:r>
            <a:br>
              <a:rPr lang="de-AT" sz="1600">
                <a:solidFill>
                  <a:srgbClr val="000000"/>
                </a:solidFill>
                <a:latin typeface="Calibri" charset="0"/>
              </a:rPr>
            </a:br>
            <a:r>
              <a:rPr lang="de-AT" sz="1600" err="1">
                <a:solidFill>
                  <a:srgbClr val="000000"/>
                </a:solidFill>
                <a:latin typeface="Calibri" charset="0"/>
              </a:rPr>
              <a:t>ssthresh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=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FlightSize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/2</a:t>
            </a:r>
            <a:br>
              <a:rPr lang="de-DE" sz="1600">
                <a:solidFill>
                  <a:schemeClr val="tx2"/>
                </a:solidFill>
                <a:latin typeface="Calibri" charset="0"/>
              </a:rPr>
            </a:br>
            <a:endParaRPr lang="de-AT" sz="1600">
              <a:solidFill>
                <a:srgbClr val="000000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  <a:buFontTx/>
              <a:buAutoNum type="arabicPeriod"/>
            </a:pPr>
            <a:r>
              <a:rPr lang="de-AT" sz="1600" err="1">
                <a:solidFill>
                  <a:srgbClr val="000000"/>
                </a:solidFill>
                <a:latin typeface="Calibri" charset="0"/>
              </a:rPr>
              <a:t>Retransmit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the lost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segment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(fast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retransmit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);</a:t>
            </a:r>
            <a:br>
              <a:rPr lang="de-DE" sz="1600">
                <a:solidFill>
                  <a:srgbClr val="000000"/>
                </a:solidFill>
                <a:latin typeface="Calibri" charset="0"/>
              </a:rPr>
            </a:br>
            <a:r>
              <a:rPr lang="de-AT" sz="1600" err="1">
                <a:solidFill>
                  <a:srgbClr val="000000"/>
                </a:solidFill>
                <a:latin typeface="Calibri" charset="0"/>
              </a:rPr>
              <a:t>cwnd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=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ssthresh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+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3*SMSS</a:t>
            </a:r>
            <a:br>
              <a:rPr lang="de-DE" sz="1600">
                <a:solidFill>
                  <a:srgbClr val="000000"/>
                </a:solidFill>
                <a:latin typeface="Calibri" charset="0"/>
              </a:rPr>
            </a:br>
            <a:r>
              <a:rPr lang="de-DE" sz="1600">
                <a:solidFill>
                  <a:srgbClr val="000000"/>
                </a:solidFill>
                <a:latin typeface="Calibri" charset="0"/>
              </a:rPr>
              <a:t>(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"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inflates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"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cwnd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by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number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of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segments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(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three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)</a:t>
            </a:r>
            <a:br>
              <a:rPr lang="de-AT" sz="1600">
                <a:solidFill>
                  <a:srgbClr val="000000"/>
                </a:solidFill>
                <a:latin typeface="Calibri" charset="0"/>
              </a:rPr>
            </a:b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that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have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left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network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and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which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receiver</a:t>
            </a:r>
            <a:br>
              <a:rPr lang="de-AT" sz="1600">
                <a:solidFill>
                  <a:srgbClr val="000000"/>
                </a:solidFill>
                <a:latin typeface="Calibri" charset="0"/>
              </a:rPr>
            </a:br>
            <a:r>
              <a:rPr lang="de-AT" sz="1600" err="1">
                <a:solidFill>
                  <a:srgbClr val="000000"/>
                </a:solidFill>
                <a:latin typeface="Calibri" charset="0"/>
              </a:rPr>
              <a:t>has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buffered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)</a:t>
            </a:r>
            <a:br>
              <a:rPr lang="de-DE" sz="1600">
                <a:solidFill>
                  <a:srgbClr val="000000"/>
                </a:solidFill>
                <a:latin typeface="Calibri" charset="0"/>
              </a:rPr>
            </a:br>
            <a:endParaRPr lang="de-AT" sz="1600">
              <a:solidFill>
                <a:srgbClr val="000000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  <a:buFontTx/>
              <a:buAutoNum type="arabicPeriod"/>
            </a:pPr>
            <a:r>
              <a:rPr lang="de-AT" sz="1600" err="1">
                <a:solidFill>
                  <a:srgbClr val="000000"/>
                </a:solidFill>
                <a:latin typeface="Calibri" charset="0"/>
              </a:rPr>
              <a:t>For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each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additional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Dup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ACK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received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: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cwnd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+= SMSS</a:t>
            </a:r>
            <a:br>
              <a:rPr lang="de-DE" sz="1600">
                <a:solidFill>
                  <a:srgbClr val="000000"/>
                </a:solidFill>
                <a:latin typeface="Calibri" charset="0"/>
              </a:rPr>
            </a:br>
            <a:r>
              <a:rPr lang="de-DE" sz="1600">
                <a:solidFill>
                  <a:srgbClr val="000000"/>
                </a:solidFill>
                <a:latin typeface="Calibri" charset="0"/>
              </a:rPr>
              <a:t>(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inflates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cwnd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to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reflect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additional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segment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that</a:t>
            </a:r>
            <a:br>
              <a:rPr lang="de-AT" sz="1600">
                <a:solidFill>
                  <a:srgbClr val="000000"/>
                </a:solidFill>
                <a:latin typeface="Calibri" charset="0"/>
              </a:rPr>
            </a:br>
            <a:r>
              <a:rPr lang="de-AT" sz="1600" err="1">
                <a:solidFill>
                  <a:srgbClr val="000000"/>
                </a:solidFill>
                <a:latin typeface="Calibri" charset="0"/>
              </a:rPr>
              <a:t>has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left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network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)</a:t>
            </a:r>
            <a:br>
              <a:rPr lang="de-DE" sz="1600">
                <a:solidFill>
                  <a:srgbClr val="000000"/>
                </a:solidFill>
                <a:latin typeface="Calibri" charset="0"/>
              </a:rPr>
            </a:br>
            <a:endParaRPr lang="de-DE" sz="1600">
              <a:solidFill>
                <a:srgbClr val="000000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  <a:buFontTx/>
              <a:buAutoNum type="arabicPeriod"/>
            </a:pP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Transmit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a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segment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,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if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allowed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by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new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value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of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cwnd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and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rwnd</a:t>
            </a:r>
            <a:br>
              <a:rPr lang="de-DE" sz="1600">
                <a:solidFill>
                  <a:srgbClr val="000000"/>
                </a:solidFill>
                <a:latin typeface="Calibri" charset="0"/>
              </a:rPr>
            </a:br>
            <a:endParaRPr lang="de-DE" sz="1600">
              <a:solidFill>
                <a:srgbClr val="000000"/>
              </a:solidFill>
              <a:latin typeface="Calibri" charset="0"/>
            </a:endParaRPr>
          </a:p>
          <a:p>
            <a:pPr eaLnBrk="1" hangingPunct="1">
              <a:lnSpc>
                <a:spcPct val="90000"/>
              </a:lnSpc>
              <a:buFontTx/>
              <a:buAutoNum type="arabicPeriod"/>
            </a:pPr>
            <a:r>
              <a:rPr lang="de-DE" sz="1600">
                <a:solidFill>
                  <a:srgbClr val="000000"/>
                </a:solidFill>
                <a:latin typeface="Calibri" charset="0"/>
              </a:rPr>
              <a:t>Upon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reception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of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ACK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that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acknowledges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new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data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(“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full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ACK“):</a:t>
            </a:r>
            <a:br>
              <a:rPr lang="de-DE" sz="1600">
                <a:solidFill>
                  <a:srgbClr val="000000"/>
                </a:solidFill>
                <a:latin typeface="Calibri" charset="0"/>
              </a:rPr>
            </a:br>
            <a:r>
              <a:rPr lang="de-AT" sz="1600">
                <a:solidFill>
                  <a:srgbClr val="000000"/>
                </a:solidFill>
                <a:latin typeface="Calibri" charset="0"/>
              </a:rPr>
              <a:t>"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deflat</a:t>
            </a:r>
            <a:r>
              <a:rPr lang="de-DE" sz="1600" err="1">
                <a:solidFill>
                  <a:srgbClr val="000000"/>
                </a:solidFill>
                <a:latin typeface="Calibri" charset="0"/>
              </a:rPr>
              <a:t>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"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window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: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cwnd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=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ssthresh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(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the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value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set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in </a:t>
            </a:r>
            <a:r>
              <a:rPr lang="de-AT" sz="1600" err="1">
                <a:solidFill>
                  <a:srgbClr val="000000"/>
                </a:solidFill>
                <a:latin typeface="Calibri" charset="0"/>
              </a:rPr>
              <a:t>step</a:t>
            </a:r>
            <a:r>
              <a:rPr lang="de-AT" sz="1600">
                <a:solidFill>
                  <a:srgbClr val="000000"/>
                </a:solidFill>
                <a:latin typeface="Calibri" charset="0"/>
              </a:rPr>
              <a:t> 1</a:t>
            </a:r>
            <a:r>
              <a:rPr lang="de-DE" sz="1600">
                <a:solidFill>
                  <a:srgbClr val="000000"/>
                </a:solidFill>
                <a:latin typeface="Calibri" charset="0"/>
              </a:rPr>
              <a:t>)</a:t>
            </a:r>
            <a:br>
              <a:rPr lang="de-DE" sz="1600">
                <a:latin typeface="Calibri" charset="0"/>
              </a:rPr>
            </a:br>
            <a:endParaRPr lang="de-AT" sz="1600">
              <a:latin typeface="Calibri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2564904"/>
            <a:ext cx="3759200" cy="3136900"/>
          </a:xfrm>
          <a:prstGeom prst="rect">
            <a:avLst/>
          </a:prstGeom>
        </p:spPr>
      </p:pic>
      <p:sp>
        <p:nvSpPr>
          <p:cNvPr id="5" name="AutoShape 11"/>
          <p:cNvSpPr>
            <a:spLocks noChangeArrowheads="1"/>
          </p:cNvSpPr>
          <p:nvPr/>
        </p:nvSpPr>
        <p:spPr bwMode="auto">
          <a:xfrm>
            <a:off x="7602685" y="5157192"/>
            <a:ext cx="1120775" cy="330200"/>
          </a:xfrm>
          <a:prstGeom prst="wedgeRectCallout">
            <a:avLst>
              <a:gd name="adj1" fmla="val -104605"/>
              <a:gd name="adj2" fmla="val -263405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/>
              <a:t>Slow Start</a:t>
            </a:r>
            <a:endParaRPr lang="de-AT" sz="1600"/>
          </a:p>
        </p:txBody>
      </p:sp>
      <p:sp>
        <p:nvSpPr>
          <p:cNvPr id="6" name="AutoShape 12"/>
          <p:cNvSpPr>
            <a:spLocks noChangeArrowheads="1"/>
          </p:cNvSpPr>
          <p:nvPr/>
        </p:nvSpPr>
        <p:spPr bwMode="auto">
          <a:xfrm>
            <a:off x="7866561" y="2132856"/>
            <a:ext cx="1249363" cy="528638"/>
          </a:xfrm>
          <a:prstGeom prst="wedgeRectCallout">
            <a:avLst>
              <a:gd name="adj1" fmla="val -1898"/>
              <a:gd name="adj2" fmla="val 161763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err="1"/>
              <a:t>Congestion</a:t>
            </a:r>
            <a:r>
              <a:rPr lang="de-DE" sz="1600"/>
              <a:t> </a:t>
            </a:r>
            <a:r>
              <a:rPr lang="de-DE" sz="1600" err="1"/>
              <a:t>Avoidance</a:t>
            </a:r>
            <a:endParaRPr lang="de-AT" sz="1600"/>
          </a:p>
        </p:txBody>
      </p:sp>
      <p:sp>
        <p:nvSpPr>
          <p:cNvPr id="7" name="AutoShape 12"/>
          <p:cNvSpPr>
            <a:spLocks noChangeArrowheads="1"/>
          </p:cNvSpPr>
          <p:nvPr/>
        </p:nvSpPr>
        <p:spPr bwMode="auto">
          <a:xfrm>
            <a:off x="6012160" y="2348880"/>
            <a:ext cx="1249363" cy="576064"/>
          </a:xfrm>
          <a:prstGeom prst="wedgeRectCallout">
            <a:avLst>
              <a:gd name="adj1" fmla="val 62133"/>
              <a:gd name="adj2" fmla="val 138455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 err="1"/>
              <a:t>Congestion</a:t>
            </a:r>
            <a:r>
              <a:rPr lang="de-DE" sz="1600"/>
              <a:t> </a:t>
            </a:r>
            <a:r>
              <a:rPr lang="de-DE" sz="1600" err="1"/>
              <a:t>Avoidance</a:t>
            </a:r>
            <a:endParaRPr lang="de-AT" sz="1600"/>
          </a:p>
        </p:txBody>
      </p:sp>
      <p:sp>
        <p:nvSpPr>
          <p:cNvPr id="8" name="AutoShape 11"/>
          <p:cNvSpPr>
            <a:spLocks noChangeArrowheads="1"/>
          </p:cNvSpPr>
          <p:nvPr/>
        </p:nvSpPr>
        <p:spPr bwMode="auto">
          <a:xfrm>
            <a:off x="4932040" y="2924944"/>
            <a:ext cx="1120775" cy="330200"/>
          </a:xfrm>
          <a:prstGeom prst="wedgeRectCallout">
            <a:avLst>
              <a:gd name="adj1" fmla="val 66110"/>
              <a:gd name="adj2" fmla="val 156163"/>
            </a:avLst>
          </a:prstGeom>
          <a:solidFill>
            <a:schemeClr val="bg1"/>
          </a:solidFill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lIns="90000" tIns="46800" rIns="90000" bIns="46800"/>
          <a:lstStyle/>
          <a:p>
            <a:pPr defTabSz="762000">
              <a:tabLst>
                <a:tab pos="355600" algn="l"/>
                <a:tab pos="711200" algn="l"/>
                <a:tab pos="1079500" algn="l"/>
                <a:tab pos="1435100" algn="l"/>
                <a:tab pos="1790700" algn="l"/>
                <a:tab pos="2159000" algn="l"/>
                <a:tab pos="2514600" algn="l"/>
                <a:tab pos="2870200" algn="l"/>
                <a:tab pos="3238500" algn="l"/>
                <a:tab pos="3594100" algn="l"/>
                <a:tab pos="3949700" algn="l"/>
              </a:tabLst>
            </a:pPr>
            <a:r>
              <a:rPr lang="de-DE" sz="1600"/>
              <a:t>Slow Start</a:t>
            </a:r>
            <a:endParaRPr lang="de-AT" sz="1600"/>
          </a:p>
        </p:txBody>
      </p:sp>
      <p:sp>
        <p:nvSpPr>
          <p:cNvPr id="2" name="Rectangular Callout 1"/>
          <p:cNvSpPr/>
          <p:nvPr/>
        </p:nvSpPr>
        <p:spPr bwMode="auto">
          <a:xfrm>
            <a:off x="6285408" y="5877272"/>
            <a:ext cx="2438052" cy="832644"/>
          </a:xfrm>
          <a:prstGeom prst="wedgeRectCallout">
            <a:avLst>
              <a:gd name="adj1" fmla="val -23965"/>
              <a:gd name="adj2" fmla="val 2715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Remember: goal is to quickly + correctly reach ssthresh</a:t>
            </a:r>
          </a:p>
        </p:txBody>
      </p:sp>
    </p:spTree>
    <p:extLst>
      <p:ext uri="{BB962C8B-B14F-4D97-AF65-F5344CB8AC3E}">
        <p14:creationId xmlns:p14="http://schemas.microsoft.com/office/powerpoint/2010/main" val="40342030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441350"/>
            <a:ext cx="8159750" cy="1187450"/>
          </a:xfrm>
        </p:spPr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Multiple </a:t>
            </a:r>
            <a:r>
              <a:rPr lang="de-DE" err="1">
                <a:latin typeface="Calibri" charset="0"/>
              </a:rPr>
              <a:t>dropped</a:t>
            </a:r>
            <a:r>
              <a:rPr lang="de-DE">
                <a:latin typeface="Calibri" charset="0"/>
              </a:rPr>
              <a:t> </a:t>
            </a:r>
            <a:r>
              <a:rPr lang="de-DE" err="1">
                <a:latin typeface="Calibri" charset="0"/>
              </a:rPr>
              <a:t>segments</a:t>
            </a:r>
            <a:endParaRPr lang="de-AT">
              <a:latin typeface="Calibri" charset="0"/>
            </a:endParaRPr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31617" y="1484784"/>
            <a:ext cx="4504879" cy="5181600"/>
          </a:xfrm>
        </p:spPr>
        <p:txBody>
          <a:bodyPr/>
          <a:lstStyle/>
          <a:p>
            <a:pPr eaLnBrk="1" hangingPunct="1"/>
            <a:r>
              <a:rPr lang="de-DE" sz="2000">
                <a:solidFill>
                  <a:srgbClr val="000000"/>
                </a:solidFill>
                <a:latin typeface="Calibri" charset="0"/>
              </a:rPr>
              <a:t>Sender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cannot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detect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loss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of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multiple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segments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from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a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single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window</a:t>
            </a:r>
            <a:endParaRPr lang="de-DE" sz="2000">
              <a:solidFill>
                <a:srgbClr val="000000"/>
              </a:solidFill>
              <a:latin typeface="Calibri" charset="0"/>
            </a:endParaRPr>
          </a:p>
          <a:p>
            <a:pPr lvl="1"/>
            <a:r>
              <a:rPr lang="de-DE" sz="1800" err="1">
                <a:solidFill>
                  <a:srgbClr val="000000"/>
                </a:solidFill>
                <a:latin typeface="Calibri" charset="0"/>
              </a:rPr>
              <a:t>Insufficient</a:t>
            </a:r>
            <a:r>
              <a:rPr lang="de-DE" sz="18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1800" err="1">
                <a:solidFill>
                  <a:srgbClr val="000000"/>
                </a:solidFill>
                <a:latin typeface="Calibri" charset="0"/>
              </a:rPr>
              <a:t>information</a:t>
            </a:r>
            <a:r>
              <a:rPr lang="de-DE" sz="1800">
                <a:solidFill>
                  <a:srgbClr val="000000"/>
                </a:solidFill>
                <a:latin typeface="Calibri" charset="0"/>
              </a:rPr>
              <a:t> in </a:t>
            </a:r>
            <a:r>
              <a:rPr lang="de-DE" sz="1800" err="1">
                <a:solidFill>
                  <a:srgbClr val="000000"/>
                </a:solidFill>
                <a:latin typeface="Calibri" charset="0"/>
              </a:rPr>
              <a:t>DupACKs</a:t>
            </a:r>
            <a:endParaRPr lang="de-DE" sz="1800">
              <a:solidFill>
                <a:srgbClr val="000000"/>
              </a:solidFill>
              <a:latin typeface="Calibri" charset="0"/>
            </a:endParaRPr>
          </a:p>
          <a:p>
            <a:pPr eaLnBrk="1" hangingPunct="1"/>
            <a:endParaRPr lang="de-DE" sz="2000">
              <a:solidFill>
                <a:srgbClr val="000000"/>
              </a:solidFill>
              <a:latin typeface="Calibri" charset="0"/>
            </a:endParaRPr>
          </a:p>
          <a:p>
            <a:pPr eaLnBrk="1" hangingPunct="1"/>
            <a:r>
              <a:rPr lang="de-DE" sz="2000" err="1">
                <a:solidFill>
                  <a:srgbClr val="0070C0"/>
                </a:solidFill>
                <a:latin typeface="Calibri" charset="0"/>
              </a:rPr>
              <a:t>NewReno</a:t>
            </a:r>
            <a:r>
              <a:rPr lang="de-DE" sz="2000">
                <a:solidFill>
                  <a:srgbClr val="0070C0"/>
                </a:solidFill>
                <a:latin typeface="Calibri" charset="0"/>
              </a:rPr>
              <a:t>:</a:t>
            </a:r>
          </a:p>
          <a:p>
            <a:pPr lvl="1" eaLnBrk="1" hangingPunct="1"/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stay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in FR/FR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when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>
                <a:solidFill>
                  <a:srgbClr val="008000"/>
                </a:solidFill>
                <a:latin typeface="Calibri" charset="0"/>
                <a:ea typeface="ＭＳ Ｐゴシック" charset="0"/>
              </a:rPr>
              <a:t>partial ACK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arrives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after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DupACKs</a:t>
            </a:r>
            <a:endParaRPr lang="de-DE" sz="1800">
              <a:solidFill>
                <a:srgbClr val="000000"/>
              </a:solidFill>
              <a:latin typeface="Calibri" charset="0"/>
              <a:ea typeface="ＭＳ Ｐゴシック" charset="0"/>
            </a:endParaRPr>
          </a:p>
          <a:p>
            <a:pPr lvl="1" eaLnBrk="1" hangingPunct="1"/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retransmit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single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segment</a:t>
            </a:r>
            <a:endParaRPr lang="de-DE" sz="1800">
              <a:solidFill>
                <a:srgbClr val="000000"/>
              </a:solidFill>
              <a:latin typeface="Calibri" charset="0"/>
              <a:ea typeface="ＭＳ Ｐゴシック" charset="0"/>
            </a:endParaRPr>
          </a:p>
          <a:p>
            <a:pPr lvl="1" eaLnBrk="1" hangingPunct="1"/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only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full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ACK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ends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process</a:t>
            </a:r>
            <a:endParaRPr lang="de-DE" sz="1800">
              <a:solidFill>
                <a:srgbClr val="000000"/>
              </a:solidFill>
              <a:latin typeface="Calibri" charset="0"/>
              <a:ea typeface="ＭＳ Ｐゴシック" charset="0"/>
            </a:endParaRPr>
          </a:p>
          <a:p>
            <a:pPr lvl="1" eaLnBrk="1" hangingPunct="1"/>
            <a:endParaRPr lang="de-DE" sz="1800">
              <a:solidFill>
                <a:srgbClr val="000000"/>
              </a:solidFill>
              <a:latin typeface="Calibri" charset="0"/>
              <a:ea typeface="ＭＳ Ｐゴシック" charset="0"/>
            </a:endParaRPr>
          </a:p>
          <a:p>
            <a:pPr eaLnBrk="1" hangingPunct="1"/>
            <a:r>
              <a:rPr lang="de-DE" sz="2000" err="1">
                <a:solidFill>
                  <a:srgbClr val="000000"/>
                </a:solidFill>
                <a:latin typeface="Calibri" charset="0"/>
              </a:rPr>
              <a:t>Important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to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obtain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enough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ACKs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to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avoid</a:t>
            </a:r>
            <a:r>
              <a:rPr lang="de-DE" sz="2000">
                <a:solidFill>
                  <a:srgbClr val="000000"/>
                </a:solidFill>
                <a:latin typeface="Calibri" charset="0"/>
              </a:rPr>
              <a:t> </a:t>
            </a:r>
            <a:r>
              <a:rPr lang="de-DE" sz="2000" err="1">
                <a:solidFill>
                  <a:srgbClr val="000000"/>
                </a:solidFill>
                <a:latin typeface="Calibri" charset="0"/>
              </a:rPr>
              <a:t>timeout</a:t>
            </a:r>
            <a:endParaRPr lang="de-DE" sz="2000">
              <a:solidFill>
                <a:srgbClr val="000000"/>
              </a:solidFill>
              <a:latin typeface="Calibri" charset="0"/>
            </a:endParaRPr>
          </a:p>
          <a:p>
            <a:pPr lvl="1" eaLnBrk="1" hangingPunct="1"/>
            <a:r>
              <a:rPr lang="de-DE" sz="18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Limited </a:t>
            </a:r>
            <a:r>
              <a:rPr lang="de-DE" sz="1800" err="1">
                <a:solidFill>
                  <a:srgbClr val="0070C0"/>
                </a:solidFill>
                <a:latin typeface="Calibri" charset="0"/>
                <a:ea typeface="ＭＳ Ｐゴシック" charset="0"/>
              </a:rPr>
              <a:t>transmit</a:t>
            </a:r>
            <a:r>
              <a:rPr lang="de-DE" sz="1800">
                <a:solidFill>
                  <a:srgbClr val="0070C0"/>
                </a:solidFill>
                <a:latin typeface="Calibri" charset="0"/>
                <a:ea typeface="ＭＳ Ｐゴシック" charset="0"/>
              </a:rPr>
              <a:t>: 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also send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new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segments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for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first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two</a:t>
            </a:r>
            <a:r>
              <a:rPr lang="de-DE" sz="1800">
                <a:solidFill>
                  <a:srgbClr val="000000"/>
                </a:solidFill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DupACKs</a:t>
            </a:r>
          </a:p>
          <a:p>
            <a:pPr lvl="1" eaLnBrk="1" hangingPunct="1"/>
            <a:r>
              <a:rPr lang="de-DE" sz="1800" err="1">
                <a:solidFill>
                  <a:srgbClr val="0070C0"/>
                </a:solidFill>
                <a:latin typeface="Calibri" charset="0"/>
                <a:ea typeface="ＭＳ Ｐゴシック" charset="0"/>
              </a:rPr>
              <a:t>Early retransmit</a:t>
            </a:r>
            <a:r>
              <a:rPr lang="de-DE" sz="1800" err="1">
                <a:solidFill>
                  <a:srgbClr val="000000"/>
                </a:solidFill>
                <a:latin typeface="Calibri" charset="0"/>
                <a:ea typeface="ＭＳ Ｐゴシック" charset="0"/>
              </a:rPr>
              <a:t>: resend old data if there's not enough to send</a:t>
            </a:r>
            <a:endParaRPr lang="de-AT" sz="1800">
              <a:solidFill>
                <a:srgbClr val="000000"/>
              </a:solidFill>
              <a:latin typeface="Calibri" charset="0"/>
              <a:ea typeface="ＭＳ Ｐゴシック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1689099"/>
            <a:ext cx="4281512" cy="5034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671710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629816"/>
            <a:ext cx="8763000" cy="1143000"/>
          </a:xfrm>
        </p:spPr>
        <p:txBody>
          <a:bodyPr/>
          <a:lstStyle/>
          <a:p>
            <a:pPr eaLnBrk="1" hangingPunct="1"/>
            <a:r>
              <a:rPr lang="de-DE" err="1">
                <a:latin typeface="Calibri" charset="0"/>
              </a:rPr>
              <a:t>Selective</a:t>
            </a:r>
            <a:r>
              <a:rPr lang="de-DE">
                <a:latin typeface="Calibri" charset="0"/>
              </a:rPr>
              <a:t> </a:t>
            </a:r>
            <a:r>
              <a:rPr lang="de-DE" err="1">
                <a:latin typeface="Calibri" charset="0"/>
              </a:rPr>
              <a:t>ACKnowledgements</a:t>
            </a:r>
            <a:r>
              <a:rPr lang="de-DE">
                <a:latin typeface="Calibri" charset="0"/>
              </a:rPr>
              <a:t> (SACK)</a:t>
            </a:r>
            <a:endParaRPr lang="de-AT">
              <a:latin typeface="Calibri" charset="0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3744416"/>
            <a:ext cx="8447856" cy="2852936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sz="2000" err="1">
                <a:latin typeface="Calibri" charset="0"/>
              </a:rPr>
              <a:t>Example</a:t>
            </a:r>
            <a:r>
              <a:rPr lang="de-DE" sz="2000">
                <a:latin typeface="Calibri" charset="0"/>
              </a:rPr>
              <a:t> on </a:t>
            </a:r>
            <a:r>
              <a:rPr lang="de-DE" sz="2000" err="1">
                <a:latin typeface="Calibri" charset="0"/>
              </a:rPr>
              <a:t>NewReno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slide</a:t>
            </a:r>
            <a:r>
              <a:rPr lang="de-DE" sz="2000">
                <a:latin typeface="Calibri" charset="0"/>
              </a:rPr>
              <a:t>: send ACK 1, SACK 3, SACK 5 in </a:t>
            </a:r>
            <a:r>
              <a:rPr lang="de-DE" sz="2000" err="1">
                <a:latin typeface="Calibri" charset="0"/>
              </a:rPr>
              <a:t>response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to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segment</a:t>
            </a:r>
            <a:r>
              <a:rPr lang="de-DE" sz="2000">
                <a:latin typeface="Calibri" charset="0"/>
              </a:rPr>
              <a:t> #4</a:t>
            </a:r>
          </a:p>
          <a:p>
            <a:pPr eaLnBrk="1" hangingPunct="1">
              <a:lnSpc>
                <a:spcPct val="90000"/>
              </a:lnSpc>
            </a:pPr>
            <a:r>
              <a:rPr lang="de-DE" sz="2000" err="1">
                <a:latin typeface="Calibri" charset="0"/>
              </a:rPr>
              <a:t>Better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sender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reaction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possible</a:t>
            </a:r>
            <a:endParaRPr lang="de-DE" sz="2000">
              <a:latin typeface="Calibri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800">
                <a:latin typeface="Calibri" charset="0"/>
                <a:ea typeface="ＭＳ Ｐゴシック" charset="0"/>
              </a:rPr>
              <a:t>(New)Reno </a:t>
            </a:r>
            <a:r>
              <a:rPr lang="de-DE" sz="1800" err="1">
                <a:latin typeface="Calibri" charset="0"/>
                <a:ea typeface="ＭＳ Ｐゴシック" charset="0"/>
              </a:rPr>
              <a:t>can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only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retransmit</a:t>
            </a:r>
            <a:r>
              <a:rPr lang="de-DE" sz="1800">
                <a:latin typeface="Calibri" charset="0"/>
                <a:ea typeface="ＭＳ Ｐゴシック" charset="0"/>
              </a:rPr>
              <a:t> 1 </a:t>
            </a:r>
            <a:r>
              <a:rPr lang="de-DE" sz="1800" err="1">
                <a:latin typeface="Calibri" charset="0"/>
                <a:ea typeface="ＭＳ Ｐゴシック" charset="0"/>
              </a:rPr>
              <a:t>segment</a:t>
            </a:r>
            <a:r>
              <a:rPr lang="de-DE" sz="1800">
                <a:latin typeface="Calibri" charset="0"/>
                <a:ea typeface="ＭＳ Ｐゴシック" charset="0"/>
              </a:rPr>
              <a:t> / </a:t>
            </a:r>
            <a:r>
              <a:rPr lang="de-DE" sz="1800" err="1">
                <a:latin typeface="Calibri" charset="0"/>
                <a:ea typeface="ＭＳ Ｐゴシック" charset="0"/>
              </a:rPr>
              <a:t>RTT</a:t>
            </a:r>
            <a:r>
              <a:rPr lang="de-DE" sz="1800">
                <a:latin typeface="Calibri" charset="0"/>
                <a:ea typeface="ＭＳ Ｐゴシック" charset="0"/>
              </a:rPr>
              <a:t>, SACK </a:t>
            </a:r>
            <a:r>
              <a:rPr lang="de-DE" sz="1800" err="1">
                <a:latin typeface="Calibri" charset="0"/>
                <a:ea typeface="ＭＳ Ｐゴシック" charset="0"/>
              </a:rPr>
              <a:t>can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retransmit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more</a:t>
            </a:r>
            <a:endParaRPr lang="de-DE" sz="1800">
              <a:latin typeface="Calibri" charset="0"/>
              <a:ea typeface="ＭＳ Ｐゴシック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800" err="1">
                <a:latin typeface="Calibri" charset="0"/>
                <a:ea typeface="ＭＳ Ｐゴシック" charset="0"/>
              </a:rPr>
              <a:t>Particularly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advantageous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when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window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is</a:t>
            </a:r>
            <a:r>
              <a:rPr lang="de-DE" sz="1800">
                <a:latin typeface="Calibri" charset="0"/>
                <a:ea typeface="ＭＳ Ｐゴシック" charset="0"/>
              </a:rPr>
              <a:t> large (</a:t>
            </a:r>
            <a:r>
              <a:rPr lang="de-DE" sz="1800" err="1">
                <a:latin typeface="Calibri" charset="0"/>
                <a:ea typeface="ＭＳ Ｐゴシック" charset="0"/>
              </a:rPr>
              <a:t>long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fat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pipes</a:t>
            </a:r>
            <a:r>
              <a:rPr lang="de-DE" sz="1800">
                <a:latin typeface="Calibri" charset="0"/>
                <a:ea typeface="ＭＳ Ｐゴシック" charset="0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de-DE" sz="2000">
                <a:latin typeface="Calibri" charset="0"/>
              </a:rPr>
              <a:t>Extension: </a:t>
            </a:r>
            <a:r>
              <a:rPr lang="de-DE" sz="2000">
                <a:solidFill>
                  <a:srgbClr val="0070C0"/>
                </a:solidFill>
                <a:latin typeface="Calibri" charset="0"/>
              </a:rPr>
              <a:t>DSACK</a:t>
            </a:r>
            <a:r>
              <a:rPr lang="de-DE" sz="2000">
                <a:solidFill>
                  <a:srgbClr val="0000FF"/>
                </a:solidFill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informs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the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sender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of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duplicate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arrivals</a:t>
            </a:r>
            <a:endParaRPr lang="de-DE" sz="200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2000" err="1">
                <a:latin typeface="Calibri" charset="0"/>
              </a:rPr>
              <a:t>Reaction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to</a:t>
            </a:r>
            <a:r>
              <a:rPr lang="de-DE" sz="2000">
                <a:latin typeface="Calibri" charset="0"/>
              </a:rPr>
              <a:t> SACK open </a:t>
            </a:r>
            <a:r>
              <a:rPr lang="de-DE" sz="2000" err="1">
                <a:latin typeface="Calibri" charset="0"/>
              </a:rPr>
              <a:t>to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implementer, but must follow general</a:t>
            </a:r>
            <a:r>
              <a:rPr lang="de-DE" sz="2000">
                <a:latin typeface="Calibri" charset="0"/>
              </a:rPr>
              <a:t> CC </a:t>
            </a:r>
            <a:r>
              <a:rPr lang="de-DE" sz="2000" err="1">
                <a:latin typeface="Calibri" charset="0"/>
              </a:rPr>
              <a:t>rules</a:t>
            </a:r>
            <a:endParaRPr lang="de-DE" sz="2000">
              <a:latin typeface="Calibri" charset="0"/>
            </a:endParaRPr>
          </a:p>
          <a:p>
            <a:pPr marL="742950" lvl="2" indent="-342900">
              <a:lnSpc>
                <a:spcPct val="90000"/>
              </a:lnSpc>
            </a:pPr>
            <a:r>
              <a:rPr lang="de-DE" sz="1800">
                <a:latin typeface="Calibri" charset="0"/>
                <a:ea typeface="ＭＳ Ｐゴシック" charset="0"/>
              </a:rPr>
              <a:t>Next: IETF-</a:t>
            </a:r>
            <a:r>
              <a:rPr lang="de-DE" sz="1800" err="1">
                <a:latin typeface="Calibri" charset="0"/>
                <a:ea typeface="ＭＳ Ｐゴシック" charset="0"/>
              </a:rPr>
              <a:t>recommended</a:t>
            </a:r>
            <a:r>
              <a:rPr lang="de-DE" sz="1800">
                <a:latin typeface="Calibri" charset="0"/>
                <a:ea typeface="ＭＳ Ｐゴシック" charset="0"/>
              </a:rPr>
              <a:t> "</a:t>
            </a:r>
            <a:r>
              <a:rPr lang="de-DE" sz="1800" err="1">
                <a:latin typeface="Calibri" charset="0"/>
                <a:ea typeface="ＭＳ Ｐゴシック" charset="0"/>
              </a:rPr>
              <a:t>conservative</a:t>
            </a:r>
            <a:r>
              <a:rPr lang="de-DE" sz="1800">
                <a:latin typeface="Calibri" charset="0"/>
                <a:ea typeface="ＭＳ Ｐゴシック" charset="0"/>
              </a:rPr>
              <a:t>" </a:t>
            </a:r>
            <a:r>
              <a:rPr lang="de-DE" sz="1800" err="1">
                <a:latin typeface="Calibri" charset="0"/>
                <a:ea typeface="ＭＳ Ｐゴシック" charset="0"/>
              </a:rPr>
              <a:t>algorithm</a:t>
            </a:r>
            <a:r>
              <a:rPr lang="de-AT" sz="1800">
                <a:latin typeface="Calibri" charset="0"/>
              </a:rPr>
              <a:t> (RFC 6675)</a:t>
            </a:r>
          </a:p>
          <a:p>
            <a:pPr marL="742950" lvl="2" indent="-342900">
              <a:lnSpc>
                <a:spcPct val="90000"/>
              </a:lnSpc>
            </a:pPr>
            <a:r>
              <a:rPr lang="de-AT" sz="1800">
                <a:latin typeface="Calibri" charset="0"/>
              </a:rPr>
              <a:t>Other variant: </a:t>
            </a:r>
            <a:r>
              <a:rPr lang="de-AT" sz="1800">
                <a:solidFill>
                  <a:srgbClr val="0070C0"/>
                </a:solidFill>
                <a:latin typeface="Calibri" charset="0"/>
              </a:rPr>
              <a:t>FACK</a:t>
            </a:r>
            <a:r>
              <a:rPr lang="de-AT" sz="1800">
                <a:latin typeface="Calibri" charset="0"/>
              </a:rPr>
              <a:t>, optional in Linux; considers all "holes" as lost </a:t>
            </a:r>
            <a:r>
              <a:rPr lang="en-US" sz="18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de-AT" sz="1800">
                <a:latin typeface="Calibri" charset="0"/>
              </a:rPr>
              <a:t> retransmit</a:t>
            </a:r>
            <a:endParaRPr lang="de-DE" sz="1800">
              <a:latin typeface="Calibri" charset="0"/>
            </a:endParaRPr>
          </a:p>
        </p:txBody>
      </p:sp>
      <p:pic>
        <p:nvPicPr>
          <p:cNvPr id="52228" name="Picture 4" descr="3_8-sackforma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16832"/>
            <a:ext cx="6945313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0357324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97F60-9348-D943-8138-B83EFBCD4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SACK loss recovery: key aspects</a:t>
            </a:r>
            <a:br>
              <a:rPr lang="en-US" dirty="0"/>
            </a:br>
            <a:r>
              <a:rPr lang="en-US" sz="2800" dirty="0"/>
              <a:t>(see extra slides for details)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6B019-CC1D-C54F-983D-2A97BCC8F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936576"/>
            <a:ext cx="8219256" cy="4876800"/>
          </a:xfrm>
        </p:spPr>
        <p:txBody>
          <a:bodyPr/>
          <a:lstStyle/>
          <a:p>
            <a:r>
              <a:rPr lang="en-US" sz="2400"/>
              <a:t>Explicitly estimate #bytes in flight: "</a:t>
            </a:r>
            <a:r>
              <a:rPr lang="en-US" sz="2400">
                <a:solidFill>
                  <a:srgbClr val="0070C0"/>
                </a:solidFill>
              </a:rPr>
              <a:t>pipe</a:t>
            </a:r>
            <a:r>
              <a:rPr lang="en-US" sz="2400"/>
              <a:t>"</a:t>
            </a:r>
          </a:p>
          <a:p>
            <a:pPr lvl="1"/>
            <a:r>
              <a:rPr lang="en-US" sz="2000"/>
              <a:t>cwnd – pipe &gt; 1 segment means: "allowed to send"</a:t>
            </a:r>
            <a:br>
              <a:rPr lang="en-US" sz="2000"/>
            </a:br>
            <a:endParaRPr lang="en-US" sz="2000"/>
          </a:p>
          <a:p>
            <a:r>
              <a:rPr lang="en-US" sz="2400"/>
              <a:t>Determine the ideal next segment to send</a:t>
            </a:r>
          </a:p>
          <a:p>
            <a:pPr lvl="1"/>
            <a:r>
              <a:rPr lang="en-US" sz="2000"/>
              <a:t>Retransmit only when we're really sure that a segment was lost</a:t>
            </a:r>
          </a:p>
          <a:p>
            <a:pPr lvl="1"/>
            <a:r>
              <a:rPr lang="en-US" sz="2000"/>
              <a:t>Else transmit new segments, if possible... or just do something reasonable (better to retransmit less-sure-segments than nothing if we're allowed to send)</a:t>
            </a:r>
          </a:p>
          <a:p>
            <a:pPr lvl="1"/>
            <a:endParaRPr lang="en-US" sz="2000"/>
          </a:p>
          <a:p>
            <a:r>
              <a:rPr lang="en-US" sz="2400"/>
              <a:t>Maintain other existing TCP logic</a:t>
            </a:r>
          </a:p>
          <a:p>
            <a:pPr lvl="1"/>
            <a:r>
              <a:rPr lang="en-US" sz="2000"/>
              <a:t>DupACK interpretation</a:t>
            </a:r>
          </a:p>
          <a:p>
            <a:pPr lvl="1"/>
            <a:r>
              <a:rPr lang="en-US" sz="2000"/>
              <a:t>Limited Transmit</a:t>
            </a:r>
          </a:p>
          <a:p>
            <a:pPr lvl="1"/>
            <a:r>
              <a:rPr lang="en-US" sz="200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5525706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Spurious timeouts</a:t>
            </a:r>
            <a:endParaRPr lang="de-AT">
              <a:latin typeface="Calibri" charset="0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16832"/>
            <a:ext cx="5257800" cy="494116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sz="1800" err="1">
                <a:latin typeface="Calibri" charset="0"/>
              </a:rPr>
              <a:t>Possible</a:t>
            </a:r>
            <a:r>
              <a:rPr lang="de-DE" sz="1800">
                <a:latin typeface="Calibri" charset="0"/>
              </a:rPr>
              <a:t> </a:t>
            </a:r>
            <a:r>
              <a:rPr lang="de-DE" sz="1800" err="1">
                <a:latin typeface="Calibri" charset="0"/>
              </a:rPr>
              <a:t>occurrence</a:t>
            </a:r>
            <a:r>
              <a:rPr lang="de-DE" sz="1800">
                <a:latin typeface="Calibri" charset="0"/>
              </a:rPr>
              <a:t> in e.g. </a:t>
            </a:r>
            <a:r>
              <a:rPr lang="de-DE" sz="1800" err="1">
                <a:latin typeface="Calibri" charset="0"/>
              </a:rPr>
              <a:t>wireless</a:t>
            </a:r>
            <a:r>
              <a:rPr lang="de-DE" sz="1800">
                <a:latin typeface="Calibri" charset="0"/>
              </a:rPr>
              <a:t> </a:t>
            </a:r>
            <a:r>
              <a:rPr lang="de-DE" sz="1800" err="1">
                <a:latin typeface="Calibri" charset="0"/>
              </a:rPr>
              <a:t>scenarios</a:t>
            </a:r>
            <a:r>
              <a:rPr lang="de-DE" sz="1800">
                <a:latin typeface="Calibri" charset="0"/>
              </a:rPr>
              <a:t> (</a:t>
            </a:r>
            <a:r>
              <a:rPr lang="de-DE" sz="1800" err="1">
                <a:latin typeface="Calibri" charset="0"/>
              </a:rPr>
              <a:t>handover</a:t>
            </a:r>
            <a:r>
              <a:rPr lang="de-DE" sz="1800">
                <a:latin typeface="Calibri" charset="0"/>
              </a:rPr>
              <a:t>): </a:t>
            </a:r>
            <a:r>
              <a:rPr lang="de-DE" sz="1800" err="1">
                <a:latin typeface="Calibri" charset="0"/>
              </a:rPr>
              <a:t>sudden</a:t>
            </a:r>
            <a:r>
              <a:rPr lang="de-DE" sz="1800">
                <a:latin typeface="Calibri" charset="0"/>
              </a:rPr>
              <a:t> </a:t>
            </a:r>
            <a:r>
              <a:rPr lang="de-DE" sz="1800" err="1">
                <a:latin typeface="Calibri" charset="0"/>
              </a:rPr>
              <a:t>delay</a:t>
            </a:r>
            <a:r>
              <a:rPr lang="de-DE" sz="1800">
                <a:latin typeface="Calibri" charset="0"/>
              </a:rPr>
              <a:t> </a:t>
            </a:r>
            <a:r>
              <a:rPr lang="de-DE" sz="1800" err="1">
                <a:latin typeface="Calibri" charset="0"/>
              </a:rPr>
              <a:t>spike</a:t>
            </a:r>
            <a:endParaRPr lang="de-DE" sz="180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endParaRPr lang="de-DE" sz="1800">
              <a:latin typeface="Calibri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>
                <a:latin typeface="Calibri" charset="0"/>
              </a:rPr>
              <a:t>Can </a:t>
            </a:r>
            <a:r>
              <a:rPr lang="de-DE" sz="1800" err="1">
                <a:latin typeface="Calibri" charset="0"/>
              </a:rPr>
              <a:t>lead</a:t>
            </a:r>
            <a:r>
              <a:rPr lang="de-DE" sz="1800">
                <a:latin typeface="Calibri" charset="0"/>
              </a:rPr>
              <a:t> </a:t>
            </a:r>
            <a:r>
              <a:rPr lang="de-DE" sz="1800" err="1">
                <a:latin typeface="Calibri" charset="0"/>
              </a:rPr>
              <a:t>to</a:t>
            </a:r>
            <a:r>
              <a:rPr lang="de-DE" sz="1800">
                <a:latin typeface="Calibri" charset="0"/>
              </a:rPr>
              <a:t> </a:t>
            </a:r>
            <a:r>
              <a:rPr lang="de-DE" sz="1800" err="1">
                <a:latin typeface="Calibri" charset="0"/>
              </a:rPr>
              <a:t>timeout</a:t>
            </a:r>
            <a:br>
              <a:rPr lang="de-DE" sz="1800">
                <a:latin typeface="Calibri" charset="0"/>
              </a:rPr>
            </a:br>
            <a:r>
              <a:rPr lang="de-DE" sz="1800">
                <a:latin typeface="Calibri" charset="0"/>
              </a:rPr>
              <a:t> </a:t>
            </a:r>
            <a:r>
              <a:rPr lang="de-DE" sz="1800">
                <a:latin typeface="Calibri" charset="0"/>
                <a:sym typeface="Wingdings" charset="0"/>
              </a:rPr>
              <a:t> </a:t>
            </a:r>
            <a:r>
              <a:rPr lang="de-DE" sz="1800" err="1">
                <a:latin typeface="Calibri" charset="0"/>
                <a:sym typeface="Wingdings" charset="0"/>
              </a:rPr>
              <a:t>slow</a:t>
            </a:r>
            <a:r>
              <a:rPr lang="de-DE" sz="1800">
                <a:latin typeface="Calibri" charset="0"/>
                <a:sym typeface="Wingdings" charset="0"/>
              </a:rPr>
              <a:t> </a:t>
            </a:r>
            <a:r>
              <a:rPr lang="de-DE" sz="1800" err="1">
                <a:latin typeface="Calibri" charset="0"/>
                <a:sym typeface="Wingdings" charset="0"/>
              </a:rPr>
              <a:t>start</a:t>
            </a:r>
            <a:endParaRPr lang="de-DE" sz="1800">
              <a:latin typeface="Calibri" charset="0"/>
              <a:sym typeface="Wingdings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But: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underlying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assumption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: “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pipe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empty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“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is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wrong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!</a:t>
            </a:r>
            <a:br>
              <a:rPr lang="de-DE" sz="1600">
                <a:latin typeface="Calibri" charset="0"/>
                <a:ea typeface="ＭＳ Ｐゴシック" charset="0"/>
                <a:sym typeface="Wingdings" charset="0"/>
              </a:rPr>
            </a:b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(</a:t>
            </a:r>
            <a:r>
              <a:rPr lang="de-DE" sz="1600">
                <a:solidFill>
                  <a:srgbClr val="008000"/>
                </a:solidFill>
                <a:latin typeface="Calibri" charset="0"/>
                <a:ea typeface="ＭＳ Ｐゴシック" charset="0"/>
                <a:sym typeface="Wingdings" charset="0"/>
              </a:rPr>
              <a:t>“</a:t>
            </a:r>
            <a:r>
              <a:rPr lang="de-DE" sz="1600" err="1">
                <a:solidFill>
                  <a:srgbClr val="008000"/>
                </a:solidFill>
                <a:latin typeface="Calibri" charset="0"/>
                <a:ea typeface="ＭＳ Ｐゴシック" charset="0"/>
                <a:sym typeface="Wingdings" charset="0"/>
              </a:rPr>
              <a:t>spurious</a:t>
            </a:r>
            <a:r>
              <a:rPr lang="de-DE" sz="1600">
                <a:solidFill>
                  <a:srgbClr val="008000"/>
                </a:solidFill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solidFill>
                  <a:srgbClr val="008000"/>
                </a:solidFill>
                <a:latin typeface="Calibri" charset="0"/>
                <a:ea typeface="ＭＳ Ｐゴシック" charset="0"/>
                <a:sym typeface="Wingdings" charset="0"/>
              </a:rPr>
              <a:t>timeout</a:t>
            </a:r>
            <a:r>
              <a:rPr lang="de-DE" sz="1600">
                <a:solidFill>
                  <a:srgbClr val="008000"/>
                </a:solidFill>
                <a:latin typeface="Calibri" charset="0"/>
                <a:ea typeface="ＭＳ Ｐゴシック" charset="0"/>
                <a:sym typeface="Wingdings" charset="0"/>
              </a:rPr>
              <a:t>“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Old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incoming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ACK after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timeout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should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be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used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to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undo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the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error</a:t>
            </a:r>
            <a:endParaRPr lang="de-DE" sz="1600">
              <a:latin typeface="Calibri" charset="0"/>
              <a:ea typeface="ＭＳ Ｐゴシック" charset="0"/>
              <a:sym typeface="Wingdings" charset="0"/>
            </a:endParaRPr>
          </a:p>
          <a:p>
            <a:pPr lvl="1" eaLnBrk="1" hangingPunct="1">
              <a:lnSpc>
                <a:spcPct val="90000"/>
              </a:lnSpc>
            </a:pPr>
            <a:endParaRPr lang="de-DE" sz="1600">
              <a:latin typeface="Calibri" charset="0"/>
              <a:ea typeface="ＭＳ Ｐゴシック" charset="0"/>
              <a:sym typeface="Wingdings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sz="1800" err="1">
                <a:latin typeface="Calibri" charset="0"/>
                <a:sym typeface="Wingdings" charset="0"/>
              </a:rPr>
              <a:t>Several</a:t>
            </a:r>
            <a:r>
              <a:rPr lang="de-DE" sz="1800">
                <a:latin typeface="Calibri" charset="0"/>
                <a:sym typeface="Wingdings" charset="0"/>
              </a:rPr>
              <a:t> </a:t>
            </a:r>
            <a:r>
              <a:rPr lang="de-DE" sz="1800" err="1">
                <a:latin typeface="Calibri" charset="0"/>
                <a:sym typeface="Wingdings" charset="0"/>
              </a:rPr>
              <a:t>methods</a:t>
            </a:r>
            <a:r>
              <a:rPr lang="de-DE" sz="1800">
                <a:latin typeface="Calibri" charset="0"/>
                <a:sym typeface="Wingdings" charset="0"/>
              </a:rPr>
              <a:t> </a:t>
            </a:r>
            <a:r>
              <a:rPr lang="de-DE" sz="1800" err="1">
                <a:latin typeface="Calibri" charset="0"/>
                <a:sym typeface="Wingdings" charset="0"/>
              </a:rPr>
              <a:t>proposed</a:t>
            </a:r>
            <a:br>
              <a:rPr lang="de-DE" sz="1800">
                <a:latin typeface="Calibri" charset="0"/>
                <a:sym typeface="Wingdings" charset="0"/>
              </a:rPr>
            </a:br>
            <a:r>
              <a:rPr lang="de-DE" sz="1800" err="1">
                <a:latin typeface="Calibri" charset="0"/>
                <a:sym typeface="Wingdings" charset="0"/>
              </a:rPr>
              <a:t>Examples</a:t>
            </a:r>
            <a:r>
              <a:rPr lang="de-DE" sz="1800">
                <a:latin typeface="Calibri" charset="0"/>
                <a:sym typeface="Wingdings" charset="0"/>
              </a:rPr>
              <a:t>:</a:t>
            </a:r>
            <a:endParaRPr lang="de-DE" sz="1800">
              <a:solidFill>
                <a:schemeClr val="accent1"/>
              </a:solidFill>
              <a:latin typeface="Calibri" charset="0"/>
              <a:sym typeface="Wingdings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  <a:sym typeface="Wingdings" charset="0"/>
              </a:rPr>
              <a:t>Eifel </a:t>
            </a:r>
            <a:r>
              <a:rPr lang="de-DE" sz="1600" err="1">
                <a:solidFill>
                  <a:srgbClr val="0070C0"/>
                </a:solidFill>
                <a:latin typeface="Calibri" charset="0"/>
                <a:ea typeface="ＭＳ Ｐゴシック" charset="0"/>
                <a:sym typeface="Wingdings" charset="0"/>
              </a:rPr>
              <a:t>Algorithm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: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use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timestamps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option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to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check: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timestamp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in ACK &lt; time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of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timeout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?</a:t>
            </a:r>
          </a:p>
          <a:p>
            <a:pPr lvl="1" eaLnBrk="1" hangingPunct="1">
              <a:lnSpc>
                <a:spcPct val="90000"/>
              </a:lnSpc>
            </a:pP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  <a:sym typeface="Wingdings" charset="0"/>
              </a:rPr>
              <a:t>DSACK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: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duplicate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arrived</a:t>
            </a:r>
            <a:endParaRPr lang="de-DE" sz="1600">
              <a:latin typeface="Calibri" charset="0"/>
              <a:ea typeface="ＭＳ Ｐゴシック" charset="0"/>
              <a:sym typeface="Wingdings" charset="0"/>
            </a:endParaRPr>
          </a:p>
          <a:p>
            <a:pPr lvl="1">
              <a:lnSpc>
                <a:spcPct val="90000"/>
              </a:lnSpc>
            </a:pPr>
            <a:r>
              <a:rPr lang="de-DE" sz="1600">
                <a:solidFill>
                  <a:srgbClr val="0070C0"/>
                </a:solidFill>
                <a:latin typeface="Calibri" charset="0"/>
                <a:ea typeface="ＭＳ Ｐゴシック" charset="0"/>
                <a:sym typeface="Wingdings" charset="0"/>
              </a:rPr>
              <a:t>F-RTO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: after RTO, send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one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retransmit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,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then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,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if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ACK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advances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the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window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, send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new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data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;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if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new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data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gets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ACKed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,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timeout</a:t>
            </a:r>
            <a:r>
              <a:rPr lang="de-DE" sz="1600">
                <a:latin typeface="Calibri" charset="0"/>
                <a:ea typeface="ＭＳ Ｐゴシック" charset="0"/>
                <a:sym typeface="Wingdings" charset="0"/>
              </a:rPr>
              <a:t> was </a:t>
            </a:r>
            <a:r>
              <a:rPr lang="de-DE" sz="1600" err="1">
                <a:latin typeface="Calibri" charset="0"/>
                <a:ea typeface="ＭＳ Ｐゴシック" charset="0"/>
                <a:sym typeface="Wingdings" charset="0"/>
              </a:rPr>
              <a:t>spurious</a:t>
            </a:r>
            <a:endParaRPr lang="de-AT" sz="1600">
              <a:latin typeface="Calibri" charset="0"/>
              <a:ea typeface="ＭＳ Ｐゴシック" charset="0"/>
              <a:sym typeface="Wingdings" charset="0"/>
            </a:endParaRPr>
          </a:p>
        </p:txBody>
      </p:sp>
      <p:pic>
        <p:nvPicPr>
          <p:cNvPr id="5325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470049"/>
            <a:ext cx="3528392" cy="4887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1493258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Appropriate Byte Counting</a:t>
            </a:r>
            <a:endParaRPr lang="de-AT">
              <a:latin typeface="Calibri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2012776"/>
            <a:ext cx="8039100" cy="4800600"/>
          </a:xfrm>
        </p:spPr>
        <p:txBody>
          <a:bodyPr/>
          <a:lstStyle/>
          <a:p>
            <a:pPr eaLnBrk="1" hangingPunct="1"/>
            <a:r>
              <a:rPr lang="de-DE" sz="2000" err="1">
                <a:latin typeface="Calibri" charset="0"/>
              </a:rPr>
              <a:t>Increasing</a:t>
            </a:r>
            <a:r>
              <a:rPr lang="de-DE" sz="2000">
                <a:latin typeface="Calibri" charset="0"/>
              </a:rPr>
              <a:t> in </a:t>
            </a:r>
            <a:r>
              <a:rPr lang="de-DE" sz="2000" err="1">
                <a:latin typeface="Calibri" charset="0"/>
              </a:rPr>
              <a:t>Congestion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Avoidance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mode</a:t>
            </a:r>
            <a:r>
              <a:rPr lang="de-DE" sz="2000">
                <a:latin typeface="Calibri" charset="0"/>
              </a:rPr>
              <a:t>: </a:t>
            </a:r>
            <a:r>
              <a:rPr lang="de-DE" sz="2000" err="1">
                <a:latin typeface="Calibri" charset="0"/>
              </a:rPr>
              <a:t>common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implementation</a:t>
            </a:r>
            <a:r>
              <a:rPr lang="de-DE" sz="2000">
                <a:latin typeface="Calibri" charset="0"/>
              </a:rPr>
              <a:t> (e.g. Jan’05 FreeBSD </a:t>
            </a:r>
            <a:r>
              <a:rPr lang="de-DE" sz="2000" err="1">
                <a:latin typeface="Calibri" charset="0"/>
              </a:rPr>
              <a:t>code</a:t>
            </a:r>
            <a:r>
              <a:rPr lang="de-DE" sz="2000">
                <a:latin typeface="Calibri" charset="0"/>
              </a:rPr>
              <a:t>): </a:t>
            </a:r>
            <a:r>
              <a:rPr lang="de-DE" sz="2000" err="1">
                <a:latin typeface="Calibri" charset="0"/>
              </a:rPr>
              <a:t>cwnd</a:t>
            </a:r>
            <a:r>
              <a:rPr lang="de-DE" sz="2000">
                <a:latin typeface="Calibri" charset="0"/>
              </a:rPr>
              <a:t> += SMSS*SMSS/</a:t>
            </a:r>
            <a:r>
              <a:rPr lang="de-DE" sz="2000" err="1">
                <a:latin typeface="Calibri" charset="0"/>
              </a:rPr>
              <a:t>cwnd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for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every</a:t>
            </a:r>
            <a:r>
              <a:rPr lang="de-DE" sz="2000">
                <a:latin typeface="Calibri" charset="0"/>
              </a:rPr>
              <a:t> ACK</a:t>
            </a:r>
            <a:br>
              <a:rPr lang="de-DE" sz="2000">
                <a:latin typeface="Calibri" charset="0"/>
              </a:rPr>
            </a:br>
            <a:r>
              <a:rPr lang="de-DE" sz="2000">
                <a:latin typeface="Calibri" charset="0"/>
              </a:rPr>
              <a:t>(same </a:t>
            </a:r>
            <a:r>
              <a:rPr lang="de-DE" sz="2000" err="1">
                <a:latin typeface="Calibri" charset="0"/>
              </a:rPr>
              <a:t>as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cwnd</a:t>
            </a:r>
            <a:r>
              <a:rPr lang="de-DE" sz="2000">
                <a:latin typeface="Calibri" charset="0"/>
              </a:rPr>
              <a:t> += 1/</a:t>
            </a:r>
            <a:r>
              <a:rPr lang="de-DE" sz="2000" err="1">
                <a:latin typeface="Calibri" charset="0"/>
              </a:rPr>
              <a:t>cwnd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if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we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count</a:t>
            </a:r>
            <a:r>
              <a:rPr lang="de-DE" sz="2000">
                <a:latin typeface="Calibri" charset="0"/>
              </a:rPr>
              <a:t> </a:t>
            </a:r>
            <a:r>
              <a:rPr lang="de-DE" sz="2000" err="1">
                <a:latin typeface="Calibri" charset="0"/>
              </a:rPr>
              <a:t>segments</a:t>
            </a:r>
            <a:r>
              <a:rPr lang="de-DE" sz="2000">
                <a:latin typeface="Calibri" charset="0"/>
              </a:rPr>
              <a:t>)</a:t>
            </a:r>
          </a:p>
          <a:p>
            <a:pPr lvl="1" eaLnBrk="1" hangingPunct="1"/>
            <a:r>
              <a:rPr lang="de-DE" sz="1800">
                <a:latin typeface="Calibri" charset="0"/>
                <a:ea typeface="ＭＳ Ｐゴシック" charset="0"/>
              </a:rPr>
              <a:t>Problem: e.g. </a:t>
            </a:r>
            <a:r>
              <a:rPr lang="de-DE" sz="1800" err="1">
                <a:latin typeface="Calibri" charset="0"/>
                <a:ea typeface="ＭＳ Ｐゴシック" charset="0"/>
              </a:rPr>
              <a:t>cwnd</a:t>
            </a:r>
            <a:r>
              <a:rPr lang="de-DE" sz="1800">
                <a:latin typeface="Calibri" charset="0"/>
                <a:ea typeface="ＭＳ Ｐゴシック" charset="0"/>
              </a:rPr>
              <a:t> = 2: 2 + 1/2 + 1/ (2+1/2)) = 2+0.5+0.4 = 2.9</a:t>
            </a:r>
            <a:br>
              <a:rPr lang="de-DE" sz="1800">
                <a:latin typeface="Calibri" charset="0"/>
                <a:ea typeface="ＭＳ Ｐゴシック" charset="0"/>
              </a:rPr>
            </a:br>
            <a:r>
              <a:rPr lang="de-DE" sz="1800" err="1">
                <a:latin typeface="Calibri" charset="0"/>
                <a:ea typeface="ＭＳ Ｐゴシック" charset="0"/>
              </a:rPr>
              <a:t>thus</a:t>
            </a:r>
            <a:r>
              <a:rPr lang="de-DE" sz="1800">
                <a:latin typeface="Calibri" charset="0"/>
                <a:ea typeface="ＭＳ Ｐゴシック" charset="0"/>
              </a:rPr>
              <a:t>, </a:t>
            </a:r>
            <a:r>
              <a:rPr lang="de-DE" sz="1800" err="1">
                <a:latin typeface="Calibri" charset="0"/>
                <a:ea typeface="ＭＳ Ｐゴシック" charset="0"/>
              </a:rPr>
              <a:t>cannot</a:t>
            </a:r>
            <a:r>
              <a:rPr lang="de-DE" sz="1800">
                <a:latin typeface="Calibri" charset="0"/>
                <a:ea typeface="ＭＳ Ｐゴシック" charset="0"/>
              </a:rPr>
              <a:t> send a </a:t>
            </a:r>
            <a:r>
              <a:rPr lang="de-DE" sz="1800" err="1">
                <a:latin typeface="Calibri" charset="0"/>
                <a:ea typeface="ＭＳ Ｐゴシック" charset="0"/>
              </a:rPr>
              <a:t>new</a:t>
            </a:r>
            <a:r>
              <a:rPr lang="de-DE" sz="1800">
                <a:latin typeface="Calibri" charset="0"/>
                <a:ea typeface="ＭＳ Ｐゴシック" charset="0"/>
              </a:rPr>
              <a:t> packet after 1 RTT</a:t>
            </a:r>
          </a:p>
          <a:p>
            <a:pPr lvl="1" eaLnBrk="1" hangingPunct="1"/>
            <a:r>
              <a:rPr lang="de-DE" sz="1800" err="1">
                <a:latin typeface="Calibri" charset="0"/>
                <a:ea typeface="ＭＳ Ｐゴシック" charset="0"/>
              </a:rPr>
              <a:t>Worse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with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delayed</a:t>
            </a:r>
            <a:r>
              <a:rPr lang="de-DE" sz="1800">
                <a:latin typeface="Calibri" charset="0"/>
                <a:ea typeface="ＭＳ Ｐゴシック" charset="0"/>
              </a:rPr>
              <a:t> ACKs (</a:t>
            </a:r>
            <a:r>
              <a:rPr lang="de-DE" sz="1800" err="1">
                <a:latin typeface="Calibri" charset="0"/>
                <a:ea typeface="ＭＳ Ｐゴシック" charset="0"/>
              </a:rPr>
              <a:t>cwnd</a:t>
            </a:r>
            <a:r>
              <a:rPr lang="de-DE" sz="1800">
                <a:latin typeface="Calibri" charset="0"/>
                <a:ea typeface="ＭＳ Ｐゴシック" charset="0"/>
              </a:rPr>
              <a:t> = 2.5)</a:t>
            </a:r>
          </a:p>
          <a:p>
            <a:pPr lvl="1" eaLnBrk="1" hangingPunct="1"/>
            <a:r>
              <a:rPr lang="de-DE" sz="1800">
                <a:latin typeface="Calibri" charset="0"/>
                <a:ea typeface="ＭＳ Ｐゴシック" charset="0"/>
              </a:rPr>
              <a:t>Even </a:t>
            </a:r>
            <a:r>
              <a:rPr lang="de-DE" sz="1800" err="1">
                <a:latin typeface="Calibri" charset="0"/>
                <a:ea typeface="ＭＳ Ｐゴシック" charset="0"/>
              </a:rPr>
              <a:t>worse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with</a:t>
            </a:r>
            <a:r>
              <a:rPr lang="de-DE" sz="1800">
                <a:latin typeface="Calibri" charset="0"/>
                <a:ea typeface="ＭＳ Ｐゴシック" charset="0"/>
              </a:rPr>
              <a:t> ACKs </a:t>
            </a:r>
            <a:r>
              <a:rPr lang="de-DE" sz="1800" err="1">
                <a:latin typeface="Calibri" charset="0"/>
                <a:ea typeface="ＭＳ Ｐゴシック" charset="0"/>
              </a:rPr>
              <a:t>for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less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than</a:t>
            </a:r>
            <a:r>
              <a:rPr lang="de-DE" sz="1800">
                <a:latin typeface="Calibri" charset="0"/>
                <a:ea typeface="ＭＳ Ｐゴシック" charset="0"/>
              </a:rPr>
              <a:t> 1 </a:t>
            </a:r>
            <a:r>
              <a:rPr lang="de-DE" sz="1800" err="1">
                <a:latin typeface="Calibri" charset="0"/>
                <a:ea typeface="ＭＳ Ｐゴシック" charset="0"/>
              </a:rPr>
              <a:t>segment</a:t>
            </a:r>
            <a:r>
              <a:rPr lang="de-DE" sz="1800">
                <a:latin typeface="Calibri" charset="0"/>
                <a:ea typeface="ＭＳ Ｐゴシック" charset="0"/>
              </a:rPr>
              <a:t> (</a:t>
            </a:r>
            <a:r>
              <a:rPr lang="de-DE" sz="1800" err="1">
                <a:latin typeface="Calibri" charset="0"/>
                <a:ea typeface="ＭＳ Ｐゴシック" charset="0"/>
              </a:rPr>
              <a:t>consider</a:t>
            </a:r>
            <a:r>
              <a:rPr lang="de-DE" sz="1800">
                <a:latin typeface="Calibri" charset="0"/>
                <a:ea typeface="ＭＳ Ｐゴシック" charset="0"/>
              </a:rPr>
              <a:t> 1000 1-byte ACKs)</a:t>
            </a:r>
            <a:br>
              <a:rPr lang="de-DE" sz="1800">
                <a:latin typeface="Calibri" charset="0"/>
                <a:ea typeface="ＭＳ Ｐゴシック" charset="0"/>
              </a:rPr>
            </a:b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>
                <a:latin typeface="Calibri" charset="0"/>
                <a:ea typeface="ＭＳ Ｐゴシック" charset="0"/>
                <a:sym typeface="Wingdings" charset="0"/>
              </a:rPr>
              <a:t>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too</a:t>
            </a:r>
            <a:r>
              <a:rPr lang="de-DE" sz="1800">
                <a:latin typeface="Calibri" charset="0"/>
                <a:ea typeface="ＭＳ Ｐゴシック" charset="0"/>
              </a:rPr>
              <a:t> aggressive!</a:t>
            </a:r>
            <a:br>
              <a:rPr lang="de-DE" sz="1800">
                <a:latin typeface="Calibri" charset="0"/>
                <a:ea typeface="ＭＳ Ｐゴシック" charset="0"/>
              </a:rPr>
            </a:br>
            <a:endParaRPr lang="de-DE" sz="1800">
              <a:latin typeface="Calibri" charset="0"/>
              <a:ea typeface="ＭＳ Ｐゴシック" charset="0"/>
            </a:endParaRPr>
          </a:p>
          <a:p>
            <a:pPr eaLnBrk="1" hangingPunct="1"/>
            <a:r>
              <a:rPr lang="de-DE" sz="2000">
                <a:latin typeface="Calibri" charset="0"/>
                <a:sym typeface="Wingdings" charset="0"/>
              </a:rPr>
              <a:t>Solution: </a:t>
            </a:r>
            <a:r>
              <a:rPr lang="de-DE" sz="2000" err="1">
                <a:solidFill>
                  <a:srgbClr val="0070C0"/>
                </a:solidFill>
                <a:latin typeface="Calibri" charset="0"/>
              </a:rPr>
              <a:t>Appropriate</a:t>
            </a:r>
            <a:r>
              <a:rPr lang="de-DE" sz="2000">
                <a:solidFill>
                  <a:srgbClr val="0070C0"/>
                </a:solidFill>
                <a:latin typeface="Calibri" charset="0"/>
              </a:rPr>
              <a:t> Byte </a:t>
            </a:r>
            <a:r>
              <a:rPr lang="de-DE" sz="2000" err="1">
                <a:solidFill>
                  <a:srgbClr val="0070C0"/>
                </a:solidFill>
                <a:latin typeface="Calibri" charset="0"/>
              </a:rPr>
              <a:t>Counting</a:t>
            </a:r>
            <a:r>
              <a:rPr lang="de-DE" sz="2000">
                <a:solidFill>
                  <a:srgbClr val="0070C0"/>
                </a:solidFill>
                <a:latin typeface="Calibri" charset="0"/>
              </a:rPr>
              <a:t> (ABC)</a:t>
            </a:r>
          </a:p>
          <a:p>
            <a:pPr lvl="1" eaLnBrk="1" hangingPunct="1"/>
            <a:r>
              <a:rPr lang="de-DE" sz="1800" err="1">
                <a:latin typeface="Calibri" charset="0"/>
                <a:ea typeface="ＭＳ Ｐゴシック" charset="0"/>
              </a:rPr>
              <a:t>Maintain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bytes_acked</a:t>
            </a:r>
            <a:r>
              <a:rPr lang="de-DE" sz="1800">
                <a:latin typeface="Calibri" charset="0"/>
                <a:ea typeface="ＭＳ Ｐゴシック" charset="0"/>
              </a:rPr>
              <a:t> variable; send </a:t>
            </a:r>
            <a:r>
              <a:rPr lang="de-DE" sz="1800" err="1">
                <a:latin typeface="Calibri" charset="0"/>
                <a:ea typeface="ＭＳ Ｐゴシック" charset="0"/>
              </a:rPr>
              <a:t>segment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when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threshold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exceeded</a:t>
            </a:r>
            <a:endParaRPr lang="de-DE" sz="1800">
              <a:latin typeface="Calibri" charset="0"/>
              <a:ea typeface="ＭＳ Ｐゴシック" charset="0"/>
            </a:endParaRPr>
          </a:p>
          <a:p>
            <a:pPr lvl="1" eaLnBrk="1" hangingPunct="1"/>
            <a:r>
              <a:rPr lang="de-DE" sz="1800">
                <a:latin typeface="Calibri" charset="0"/>
                <a:ea typeface="ＭＳ Ｐゴシック" charset="0"/>
              </a:rPr>
              <a:t>Works in </a:t>
            </a:r>
            <a:r>
              <a:rPr lang="de-DE" sz="1800" err="1">
                <a:latin typeface="Calibri" charset="0"/>
                <a:ea typeface="ＭＳ Ｐゴシック" charset="0"/>
              </a:rPr>
              <a:t>Congestion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Avoidance</a:t>
            </a:r>
            <a:r>
              <a:rPr lang="de-DE" sz="1800">
                <a:latin typeface="Calibri" charset="0"/>
                <a:ea typeface="ＭＳ Ｐゴシック" charset="0"/>
              </a:rPr>
              <a:t>; but </a:t>
            </a:r>
            <a:r>
              <a:rPr lang="de-DE" sz="1800" err="1">
                <a:latin typeface="Calibri" charset="0"/>
                <a:ea typeface="ＭＳ Ｐゴシック" charset="0"/>
              </a:rPr>
              <a:t>what</a:t>
            </a:r>
            <a:r>
              <a:rPr lang="de-DE" sz="1800">
                <a:latin typeface="Calibri" charset="0"/>
                <a:ea typeface="ＭＳ Ｐゴシック" charset="0"/>
              </a:rPr>
              <a:t> </a:t>
            </a:r>
            <a:r>
              <a:rPr lang="de-DE" sz="1800" err="1">
                <a:latin typeface="Calibri" charset="0"/>
                <a:ea typeface="ＭＳ Ｐゴシック" charset="0"/>
              </a:rPr>
              <a:t>about</a:t>
            </a:r>
            <a:r>
              <a:rPr lang="de-DE" sz="1800">
                <a:latin typeface="Calibri" charset="0"/>
                <a:ea typeface="ＭＳ Ｐゴシック" charset="0"/>
              </a:rPr>
              <a:t> Slow Start?</a:t>
            </a:r>
          </a:p>
          <a:p>
            <a:pPr lvl="2" eaLnBrk="1" hangingPunct="1"/>
            <a:r>
              <a:rPr lang="de-DE" sz="1600" err="1">
                <a:latin typeface="Calibri" charset="0"/>
                <a:ea typeface="ＭＳ Ｐゴシック" charset="0"/>
              </a:rPr>
              <a:t>Here</a:t>
            </a:r>
            <a:r>
              <a:rPr lang="de-DE" sz="1600">
                <a:latin typeface="Calibri" charset="0"/>
                <a:ea typeface="ＭＳ Ｐゴシック" charset="0"/>
              </a:rPr>
              <a:t>, ABC + </a:t>
            </a:r>
            <a:r>
              <a:rPr lang="de-DE" sz="1600" err="1">
                <a:latin typeface="Calibri" charset="0"/>
                <a:ea typeface="ＭＳ Ｐゴシック" charset="0"/>
              </a:rPr>
              <a:t>delayed</a:t>
            </a:r>
            <a:r>
              <a:rPr lang="de-DE" sz="1600">
                <a:latin typeface="Calibri" charset="0"/>
                <a:ea typeface="ＭＳ Ｐゴシック" charset="0"/>
              </a:rPr>
              <a:t> ACKs </a:t>
            </a:r>
            <a:r>
              <a:rPr lang="de-DE" sz="1600" err="1">
                <a:latin typeface="Calibri" charset="0"/>
                <a:ea typeface="ＭＳ Ｐゴシック" charset="0"/>
              </a:rPr>
              <a:t>means</a:t>
            </a:r>
            <a:r>
              <a:rPr lang="de-DE" sz="1600">
                <a:latin typeface="Calibri" charset="0"/>
                <a:ea typeface="ＭＳ Ｐゴシック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</a:rPr>
              <a:t>that</a:t>
            </a:r>
            <a:r>
              <a:rPr lang="de-DE" sz="1600">
                <a:latin typeface="Calibri" charset="0"/>
                <a:ea typeface="ＭＳ Ｐゴシック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</a:rPr>
              <a:t>the</a:t>
            </a:r>
            <a:r>
              <a:rPr lang="de-DE" sz="1600">
                <a:latin typeface="Calibri" charset="0"/>
                <a:ea typeface="ＭＳ Ｐゴシック" charset="0"/>
              </a:rPr>
              <a:t> rate </a:t>
            </a:r>
            <a:r>
              <a:rPr lang="de-DE" sz="1600" err="1">
                <a:latin typeface="Calibri" charset="0"/>
                <a:ea typeface="ＭＳ Ｐゴシック" charset="0"/>
              </a:rPr>
              <a:t>increases</a:t>
            </a:r>
            <a:r>
              <a:rPr lang="de-DE" sz="1600">
                <a:latin typeface="Calibri" charset="0"/>
                <a:ea typeface="ＭＳ Ｐゴシック" charset="0"/>
              </a:rPr>
              <a:t> in 2*SMSS </a:t>
            </a:r>
            <a:r>
              <a:rPr lang="de-DE" sz="1600" err="1">
                <a:latin typeface="Calibri" charset="0"/>
                <a:ea typeface="ＭＳ Ｐゴシック" charset="0"/>
              </a:rPr>
              <a:t>steps</a:t>
            </a:r>
            <a:endParaRPr lang="de-DE" sz="1600">
              <a:latin typeface="Calibri" charset="0"/>
              <a:ea typeface="ＭＳ Ｐゴシック" charset="0"/>
            </a:endParaRPr>
          </a:p>
          <a:p>
            <a:pPr lvl="2" eaLnBrk="1" hangingPunct="1"/>
            <a:r>
              <a:rPr lang="de-DE" sz="1600" err="1">
                <a:latin typeface="Calibri" charset="0"/>
                <a:ea typeface="ＭＳ Ｐゴシック" charset="0"/>
              </a:rPr>
              <a:t>If</a:t>
            </a:r>
            <a:r>
              <a:rPr lang="de-DE" sz="1600">
                <a:latin typeface="Calibri" charset="0"/>
                <a:ea typeface="ＭＳ Ｐゴシック" charset="0"/>
              </a:rPr>
              <a:t> a </a:t>
            </a:r>
            <a:r>
              <a:rPr lang="de-DE" sz="1600" err="1">
                <a:latin typeface="Calibri" charset="0"/>
                <a:ea typeface="ＭＳ Ｐゴシック" charset="0"/>
              </a:rPr>
              <a:t>series</a:t>
            </a:r>
            <a:r>
              <a:rPr lang="de-DE" sz="1600">
                <a:latin typeface="Calibri" charset="0"/>
                <a:ea typeface="ＭＳ Ｐゴシック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</a:rPr>
              <a:t>of</a:t>
            </a:r>
            <a:r>
              <a:rPr lang="de-DE" sz="1600">
                <a:latin typeface="Calibri" charset="0"/>
                <a:ea typeface="ＭＳ Ｐゴシック" charset="0"/>
              </a:rPr>
              <a:t> ACKs </a:t>
            </a:r>
            <a:r>
              <a:rPr lang="de-DE" sz="1600" err="1">
                <a:latin typeface="Calibri" charset="0"/>
                <a:ea typeface="ＭＳ Ｐゴシック" charset="0"/>
              </a:rPr>
              <a:t>are</a:t>
            </a:r>
            <a:r>
              <a:rPr lang="de-DE" sz="1600">
                <a:latin typeface="Calibri" charset="0"/>
                <a:ea typeface="ＭＳ Ｐゴシック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</a:rPr>
              <a:t>dropped</a:t>
            </a:r>
            <a:r>
              <a:rPr lang="de-DE" sz="1600">
                <a:latin typeface="Calibri" charset="0"/>
                <a:ea typeface="ＭＳ Ｐゴシック" charset="0"/>
              </a:rPr>
              <a:t>, </a:t>
            </a:r>
            <a:r>
              <a:rPr lang="de-DE" sz="1600" err="1">
                <a:latin typeface="Calibri" charset="0"/>
                <a:ea typeface="ＭＳ Ｐゴシック" charset="0"/>
              </a:rPr>
              <a:t>this</a:t>
            </a:r>
            <a:r>
              <a:rPr lang="de-DE" sz="1600">
                <a:latin typeface="Calibri" charset="0"/>
                <a:ea typeface="ＭＳ Ｐゴシック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</a:rPr>
              <a:t>could</a:t>
            </a:r>
            <a:r>
              <a:rPr lang="de-DE" sz="1600">
                <a:latin typeface="Calibri" charset="0"/>
                <a:ea typeface="ＭＳ Ｐゴシック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</a:rPr>
              <a:t>be</a:t>
            </a:r>
            <a:r>
              <a:rPr lang="de-DE" sz="1600">
                <a:latin typeface="Calibri" charset="0"/>
                <a:ea typeface="ＭＳ Ｐゴシック" charset="0"/>
              </a:rPr>
              <a:t> a </a:t>
            </a:r>
            <a:r>
              <a:rPr lang="de-DE" sz="1600" err="1">
                <a:latin typeface="Calibri" charset="0"/>
                <a:ea typeface="ＭＳ Ｐゴシック" charset="0"/>
              </a:rPr>
              <a:t>significant</a:t>
            </a:r>
            <a:r>
              <a:rPr lang="de-DE" sz="1600">
                <a:latin typeface="Calibri" charset="0"/>
                <a:ea typeface="ＭＳ Ｐゴシック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</a:rPr>
              <a:t>burst</a:t>
            </a:r>
            <a:r>
              <a:rPr lang="de-DE" sz="1600">
                <a:latin typeface="Calibri" charset="0"/>
                <a:ea typeface="ＭＳ Ｐゴシック" charset="0"/>
              </a:rPr>
              <a:t> (“</a:t>
            </a:r>
            <a:r>
              <a:rPr lang="de-DE" sz="1600" err="1">
                <a:latin typeface="Calibri" charset="0"/>
                <a:ea typeface="ＭＳ Ｐゴシック" charset="0"/>
              </a:rPr>
              <a:t>micro-burstiness</a:t>
            </a:r>
            <a:r>
              <a:rPr lang="de-DE" sz="1600">
                <a:latin typeface="Calibri" charset="0"/>
                <a:ea typeface="ＭＳ Ｐゴシック" charset="0"/>
              </a:rPr>
              <a:t>“); </a:t>
            </a:r>
            <a:r>
              <a:rPr lang="de-DE" sz="1600" err="1">
                <a:latin typeface="Calibri" charset="0"/>
                <a:ea typeface="ＭＳ Ｐゴシック" charset="0"/>
              </a:rPr>
              <a:t>thus</a:t>
            </a:r>
            <a:r>
              <a:rPr lang="de-DE" sz="1600">
                <a:latin typeface="Calibri" charset="0"/>
                <a:ea typeface="ＭＳ Ｐゴシック" charset="0"/>
              </a:rPr>
              <a:t>, </a:t>
            </a:r>
            <a:r>
              <a:rPr lang="de-DE" sz="1600" err="1">
                <a:latin typeface="Calibri" charset="0"/>
                <a:ea typeface="ＭＳ Ｐゴシック" charset="0"/>
              </a:rPr>
              <a:t>limit</a:t>
            </a:r>
            <a:r>
              <a:rPr lang="de-DE" sz="1600">
                <a:latin typeface="Calibri" charset="0"/>
                <a:ea typeface="ＭＳ Ｐゴシック" charset="0"/>
              </a:rPr>
              <a:t> </a:t>
            </a:r>
            <a:r>
              <a:rPr lang="de-DE" sz="1600" err="1">
                <a:latin typeface="Calibri" charset="0"/>
                <a:ea typeface="ＭＳ Ｐゴシック" charset="0"/>
              </a:rPr>
              <a:t>of</a:t>
            </a:r>
            <a:r>
              <a:rPr lang="de-DE" sz="1600">
                <a:latin typeface="Calibri" charset="0"/>
                <a:ea typeface="ＭＳ Ｐゴシック" charset="0"/>
              </a:rPr>
              <a:t> 2*SMSS per ACK </a:t>
            </a:r>
            <a:r>
              <a:rPr lang="de-DE" sz="1600" err="1">
                <a:latin typeface="Calibri" charset="0"/>
                <a:ea typeface="ＭＳ Ｐゴシック" charset="0"/>
              </a:rPr>
              <a:t>recommended</a:t>
            </a:r>
            <a:endParaRPr lang="de-AT" sz="160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102903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Proportional Rate Reduction (PRR)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772816"/>
            <a:ext cx="8964488" cy="5085184"/>
          </a:xfrm>
        </p:spPr>
        <p:txBody>
          <a:bodyPr/>
          <a:lstStyle/>
          <a:p>
            <a:r>
              <a:rPr lang="en-US" sz="2400"/>
              <a:t>Generalization (any back-off factor) of Linux' Rate-Halving</a:t>
            </a:r>
          </a:p>
          <a:p>
            <a:pPr lvl="1"/>
            <a:r>
              <a:rPr lang="en-US" sz="2000"/>
              <a:t>Rate-halving avoids burst + pause behavior of FACK or RFC 6675 "conservative loss recovery" algorithm; "paces" segments</a:t>
            </a:r>
          </a:p>
          <a:p>
            <a:pPr lvl="1"/>
            <a:r>
              <a:rPr lang="en-US" sz="2000"/>
              <a:t>Implements, for FR, common logic: Slow Start when cwnd&lt;ssthresh</a:t>
            </a:r>
            <a:br>
              <a:rPr lang="en-US" sz="2000"/>
            </a:br>
            <a:br>
              <a:rPr lang="en-US" sz="2000"/>
            </a:br>
            <a:r>
              <a:rPr lang="en-US" sz="2000"/>
              <a:t>Example from RFC6937 </a:t>
            </a:r>
            <a:r>
              <a:rPr lang="en-US" sz="1800"/>
              <a:t>(X = lost, N = new, R = retransmit)</a:t>
            </a:r>
            <a:r>
              <a:rPr lang="en-US" sz="2000"/>
              <a:t>:</a:t>
            </a:r>
          </a:p>
          <a:p>
            <a:pPr marL="457200" lvl="1" indent="0">
              <a:buNone/>
            </a:pPr>
            <a:r>
              <a:rPr lang="de-DE" sz="1400">
                <a:latin typeface="Courier" charset="0"/>
                <a:ea typeface="Courier" charset="0"/>
                <a:cs typeface="Courier" charset="0"/>
              </a:rPr>
              <a:t>RFC 6675</a:t>
            </a:r>
          </a:p>
          <a:p>
            <a:pPr marL="457200" lvl="1" indent="0">
              <a:buNone/>
            </a:pPr>
            <a:r>
              <a:rPr lang="de-DE" sz="1400">
                <a:latin typeface="Courier" charset="0"/>
                <a:ea typeface="Courier" charset="0"/>
                <a:cs typeface="Courier" charset="0"/>
              </a:rPr>
              <a:t>ack#   X  1  2  3  4  5  6  7  8  9 10 11 12 13 14 15 16 17 18 19</a:t>
            </a:r>
          </a:p>
          <a:p>
            <a:pPr marL="457200" lvl="1" indent="0">
              <a:buNone/>
            </a:pPr>
            <a:r>
              <a:rPr lang="de-DE" sz="1400">
                <a:latin typeface="Courier" charset="0"/>
                <a:ea typeface="Courier" charset="0"/>
                <a:cs typeface="Courier" charset="0"/>
              </a:rPr>
              <a:t>cwnd:    20 20 11 11 11 11 11 11 11 11 11 11 11 11 11 11 11 11 11</a:t>
            </a:r>
          </a:p>
          <a:p>
            <a:pPr marL="457200" lvl="1" indent="0">
              <a:buNone/>
            </a:pPr>
            <a:r>
              <a:rPr lang="de-DE" sz="1400">
                <a:latin typeface="Courier" charset="0"/>
                <a:ea typeface="Courier" charset="0"/>
                <a:cs typeface="Courier" charset="0"/>
              </a:rPr>
              <a:t>pipe:    19 19 18 18 17 16 15 14 13 12 11 10 10 10 10 10 10 10 10</a:t>
            </a:r>
          </a:p>
          <a:p>
            <a:pPr marL="457200" lvl="1" indent="0">
              <a:buNone/>
            </a:pPr>
            <a:r>
              <a:rPr lang="de-DE" sz="1400">
                <a:latin typeface="Courier" charset="0"/>
                <a:ea typeface="Courier" charset="0"/>
                <a:cs typeface="Courier" charset="0"/>
              </a:rPr>
              <a:t>sent:     N  N  R                          N  N  N  N  N  N  N  N</a:t>
            </a:r>
          </a:p>
          <a:p>
            <a:pPr marL="457200" lvl="1" indent="0">
              <a:buNone/>
            </a:pPr>
            <a:endParaRPr lang="de-DE" sz="1400">
              <a:latin typeface="Courier" charset="0"/>
              <a:ea typeface="Courier" charset="0"/>
              <a:cs typeface="Courier" charset="0"/>
            </a:endParaRPr>
          </a:p>
          <a:p>
            <a:pPr marL="457200" lvl="1" indent="0">
              <a:buNone/>
            </a:pPr>
            <a:r>
              <a:rPr lang="de-DE" sz="1400">
                <a:latin typeface="Courier" charset="0"/>
                <a:ea typeface="Courier" charset="0"/>
                <a:cs typeface="Courier" charset="0"/>
              </a:rPr>
              <a:t>Rate-Halving (Linux)</a:t>
            </a:r>
          </a:p>
          <a:p>
            <a:pPr marL="457200" lvl="1" indent="0">
              <a:buNone/>
            </a:pPr>
            <a:r>
              <a:rPr lang="de-DE" sz="1400">
                <a:latin typeface="Courier" charset="0"/>
                <a:ea typeface="Courier" charset="0"/>
                <a:cs typeface="Courier" charset="0"/>
              </a:rPr>
              <a:t>ack#   X  1  2  3  4  5  6  7  8  9 10 11 12 13 14 15 16 17 18 19</a:t>
            </a:r>
          </a:p>
          <a:p>
            <a:pPr marL="457200" lvl="1" indent="0">
              <a:buNone/>
            </a:pPr>
            <a:r>
              <a:rPr lang="de-DE" sz="1400">
                <a:latin typeface="Courier" charset="0"/>
                <a:ea typeface="Courier" charset="0"/>
                <a:cs typeface="Courier" charset="0"/>
              </a:rPr>
              <a:t>cwnd:    20 20 19 18 18 17 17 16 16 15 15 14 14 13 13 12 12 11 11</a:t>
            </a:r>
          </a:p>
          <a:p>
            <a:pPr marL="457200" lvl="1" indent="0">
              <a:buNone/>
            </a:pPr>
            <a:r>
              <a:rPr lang="de-DE" sz="1400">
                <a:latin typeface="Courier" charset="0"/>
                <a:ea typeface="Courier" charset="0"/>
                <a:cs typeface="Courier" charset="0"/>
              </a:rPr>
              <a:t>pipe:    19 19 18 18 17 17 16 16 15 15 14 14 13 13 12 12 11 11 10</a:t>
            </a:r>
          </a:p>
          <a:p>
            <a:pPr marL="457200" lvl="1" indent="0">
              <a:buNone/>
            </a:pPr>
            <a:r>
              <a:rPr lang="de-DE" sz="1400">
                <a:latin typeface="Courier" charset="0"/>
                <a:ea typeface="Courier" charset="0"/>
                <a:cs typeface="Courier" charset="0"/>
              </a:rPr>
              <a:t>sent:     N  N  R     N     N     N     N     N     N     N     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2982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19256" cy="1143000"/>
          </a:xfrm>
        </p:spPr>
        <p:txBody>
          <a:bodyPr/>
          <a:lstStyle/>
          <a:p>
            <a:r>
              <a:rPr lang="en-US"/>
              <a:t>Next: measures to help short flows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916832"/>
            <a:ext cx="8568952" cy="4941168"/>
          </a:xfrm>
        </p:spPr>
        <p:txBody>
          <a:bodyPr/>
          <a:lstStyle/>
          <a:p>
            <a:r>
              <a:rPr lang="en-US" sz="2400"/>
              <a:t>Short flows are often interactive; latency matters</a:t>
            </a:r>
          </a:p>
          <a:p>
            <a:pPr lvl="1"/>
            <a:r>
              <a:rPr lang="en-US" sz="2000"/>
              <a:t>Large bulk data transfer not usually latency-critical</a:t>
            </a:r>
          </a:p>
          <a:p>
            <a:pPr lvl="1"/>
            <a:endParaRPr lang="en-US" sz="2000"/>
          </a:p>
          <a:p>
            <a:r>
              <a:rPr lang="en-US" sz="2400"/>
              <a:t>Every packet matters:</a:t>
            </a:r>
            <a:br>
              <a:rPr lang="en-US" sz="2400"/>
            </a:br>
            <a:r>
              <a:rPr lang="en-US" sz="2400"/>
              <a:t>drop </a:t>
            </a:r>
            <a:r>
              <a:rPr lang="en-US" sz="24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en-US" sz="2400"/>
              <a:t> retransmit </a:t>
            </a:r>
            <a:r>
              <a:rPr lang="en-US" sz="24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en-US" sz="2400"/>
              <a:t> user-perceived latency</a:t>
            </a:r>
          </a:p>
          <a:p>
            <a:pPr lvl="1"/>
            <a:r>
              <a:rPr lang="en-US" sz="2000"/>
              <a:t>Good to send much, fast (speed up slow start)</a:t>
            </a:r>
          </a:p>
          <a:p>
            <a:pPr lvl="1"/>
            <a:r>
              <a:rPr lang="en-US" sz="2000"/>
              <a:t>Shaving off round-trips: when all the data can be sent in e.g. 1 RTT, handshake latency = ½ of the time</a:t>
            </a:r>
          </a:p>
          <a:p>
            <a:pPr lvl="1"/>
            <a:r>
              <a:rPr lang="en-US" sz="2000"/>
              <a:t>Tail loss: FR can't work when no more data to send, hence no more ACK arrives</a:t>
            </a:r>
          </a:p>
          <a:p>
            <a:pPr lvl="1"/>
            <a:endParaRPr lang="en-US" sz="2000"/>
          </a:p>
          <a:p>
            <a:r>
              <a:rPr lang="en-US" sz="2400">
                <a:solidFill>
                  <a:srgbClr val="0070C0"/>
                </a:solidFill>
              </a:rPr>
              <a:t>Note: short flows </a:t>
            </a:r>
            <a:r>
              <a:rPr lang="en-US" sz="2400" dirty="0">
                <a:solidFill>
                  <a:srgbClr val="0070C0"/>
                </a:solidFill>
                <a:latin typeface="Times"/>
                <a:ea typeface="Lucida Grande"/>
                <a:cs typeface="Times"/>
              </a:rPr>
              <a:t>≈ </a:t>
            </a:r>
            <a:r>
              <a:rPr lang="en-US" sz="2400">
                <a:solidFill>
                  <a:srgbClr val="0070C0"/>
                </a:solidFill>
              </a:rPr>
              <a:t>application-limited flows</a:t>
            </a:r>
            <a:br>
              <a:rPr lang="en-US" sz="2400">
                <a:solidFill>
                  <a:srgbClr val="0070C0"/>
                </a:solidFill>
              </a:rPr>
            </a:br>
            <a:r>
              <a:rPr lang="en-US" sz="2400">
                <a:solidFill>
                  <a:srgbClr val="0070C0"/>
                </a:solidFill>
              </a:rPr>
              <a:t>("thin streams")     </a:t>
            </a:r>
            <a:r>
              <a:rPr lang="en-US" sz="2400"/>
              <a:t>(also: rwnd-limited flows!)</a:t>
            </a:r>
          </a:p>
        </p:txBody>
      </p:sp>
    </p:spTree>
    <p:extLst>
      <p:ext uri="{BB962C8B-B14F-4D97-AF65-F5344CB8AC3E}">
        <p14:creationId xmlns:p14="http://schemas.microsoft.com/office/powerpoint/2010/main" val="18354330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 flows are common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37184"/>
            <a:ext cx="8219256" cy="5020816"/>
          </a:xfrm>
        </p:spPr>
        <p:txBody>
          <a:bodyPr/>
          <a:lstStyle/>
          <a:p>
            <a:r>
              <a:rPr lang="en-US" sz="2000" dirty="0"/>
              <a:t>6 minute Internet traffic traces from 12:59, 17. 1. 2019</a:t>
            </a:r>
          </a:p>
          <a:p>
            <a:pPr lvl="1"/>
            <a:r>
              <a:rPr lang="en-US" sz="1800" dirty="0"/>
              <a:t>Center for Applied Internet Data Analysis (CAIDA): “</a:t>
            </a:r>
            <a:r>
              <a:rPr lang="en-US" sz="1800" dirty="0" err="1"/>
              <a:t>equinix-nyc</a:t>
            </a:r>
            <a:r>
              <a:rPr lang="en-US" sz="1800" dirty="0"/>
              <a:t>” high-speed network monitor node, located at the </a:t>
            </a:r>
            <a:r>
              <a:rPr lang="en-US" sz="1800" dirty="0" err="1"/>
              <a:t>Equinix</a:t>
            </a:r>
            <a:r>
              <a:rPr lang="en-US" sz="1800" dirty="0"/>
              <a:t> datacenter in New York and connected to an OC192 backbone link (9953 Mbps) of a Tier-1 ISP between New York, </a:t>
            </a:r>
            <a:r>
              <a:rPr lang="en-US" sz="1800" dirty="0" err="1"/>
              <a:t>NY,and</a:t>
            </a:r>
            <a:r>
              <a:rPr lang="en-US" sz="1800" dirty="0"/>
              <a:t> Sao Paulo, Brazil.</a:t>
            </a:r>
          </a:p>
          <a:p>
            <a:pPr lvl="1"/>
            <a:r>
              <a:rPr lang="en-US" sz="1800" dirty="0"/>
              <a:t>Consider connections that terminate within this time interval</a:t>
            </a:r>
          </a:p>
          <a:p>
            <a:pPr lvl="1"/>
            <a:endParaRPr lang="en-US" sz="1800" dirty="0"/>
          </a:p>
          <a:p>
            <a:r>
              <a:rPr lang="en-US" sz="2000" dirty="0"/>
              <a:t>Statistics</a:t>
            </a:r>
          </a:p>
          <a:p>
            <a:pPr lvl="1"/>
            <a:r>
              <a:rPr lang="en-US" sz="1800" dirty="0"/>
              <a:t>Server-client / client-server: 75% of connections shorter than 10 / 5 Kbit</a:t>
            </a:r>
          </a:p>
          <a:p>
            <a:pPr lvl="1"/>
            <a:r>
              <a:rPr lang="en-US" sz="1800" dirty="0"/>
              <a:t>Total: 88042 connections, ~ 48.5 </a:t>
            </a:r>
            <a:r>
              <a:rPr lang="en-US" sz="1800" dirty="0" err="1"/>
              <a:t>Gbyte</a:t>
            </a:r>
            <a:endParaRPr lang="en-US" sz="1800" dirty="0"/>
          </a:p>
          <a:p>
            <a:pPr lvl="1"/>
            <a:r>
              <a:rPr lang="en-US" sz="1800" dirty="0"/>
              <a:t>Client to server: 3952 (4.49%) of connections had retransmissions</a:t>
            </a:r>
          </a:p>
          <a:p>
            <a:pPr lvl="1"/>
            <a:r>
              <a:rPr lang="en-US" sz="1800" dirty="0"/>
              <a:t>Server to client: 2523 (2.86%) of connections had retransmissions</a:t>
            </a:r>
          </a:p>
          <a:p>
            <a:pPr lvl="1"/>
            <a:r>
              <a:rPr lang="en-US" sz="1800" dirty="0"/>
              <a:t>Total: 6475 (7.35%) of connections had retransmissions</a:t>
            </a:r>
          </a:p>
          <a:p>
            <a:pPr lvl="1"/>
            <a:endParaRPr lang="en-US" sz="1800" dirty="0"/>
          </a:p>
          <a:p>
            <a:r>
              <a:rPr lang="en-US" sz="2200" dirty="0">
                <a:solidFill>
                  <a:srgbClr val="800000"/>
                </a:solidFill>
              </a:rPr>
              <a:t>No retransmission </a:t>
            </a:r>
            <a:r>
              <a:rPr lang="en-US" sz="1800" dirty="0">
                <a:solidFill>
                  <a:srgbClr val="800000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200" dirty="0">
                <a:solidFill>
                  <a:srgbClr val="800000"/>
                </a:solidFill>
              </a:rPr>
              <a:t> no loss </a:t>
            </a:r>
            <a:r>
              <a:rPr lang="en-US" sz="1800" dirty="0">
                <a:solidFill>
                  <a:srgbClr val="800000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200" dirty="0">
                <a:solidFill>
                  <a:srgbClr val="800000"/>
                </a:solidFill>
              </a:rPr>
              <a:t> no capacity probing</a:t>
            </a:r>
          </a:p>
        </p:txBody>
      </p:sp>
      <p:sp>
        <p:nvSpPr>
          <p:cNvPr id="4" name="Rectangular Callout 3"/>
          <p:cNvSpPr/>
          <p:nvPr/>
        </p:nvSpPr>
        <p:spPr bwMode="auto">
          <a:xfrm>
            <a:off x="7884368" y="1052736"/>
            <a:ext cx="1008112" cy="576064"/>
          </a:xfrm>
          <a:prstGeom prst="wedgeRectCallout">
            <a:avLst>
              <a:gd name="adj1" fmla="val -23965"/>
              <a:gd name="adj2" fmla="val 2715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IFI research</a:t>
            </a:r>
          </a:p>
        </p:txBody>
      </p:sp>
    </p:spTree>
    <p:extLst>
      <p:ext uri="{BB962C8B-B14F-4D97-AF65-F5344CB8AC3E}">
        <p14:creationId xmlns:p14="http://schemas.microsoft.com/office/powerpoint/2010/main" val="152917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67544" y="476672"/>
            <a:ext cx="8219256" cy="1143000"/>
          </a:xfrm>
        </p:spPr>
        <p:txBody>
          <a:bodyPr/>
          <a:lstStyle/>
          <a:p>
            <a:pPr eaLnBrk="1" hangingPunct="1"/>
            <a:r>
              <a:rPr lang="de-DE">
                <a:latin typeface="Calibri" charset="0"/>
              </a:rPr>
              <a:t>Increasing the Initial Window (IW)</a:t>
            </a:r>
            <a:endParaRPr lang="de-AT">
              <a:latin typeface="Calibri" charset="0"/>
            </a:endParaRPr>
          </a:p>
        </p:txBody>
      </p:sp>
      <p:sp>
        <p:nvSpPr>
          <p:cNvPr id="47108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33400" y="1456183"/>
            <a:ext cx="5791200" cy="5285185"/>
          </a:xfrm>
        </p:spPr>
        <p:txBody>
          <a:bodyPr/>
          <a:lstStyle/>
          <a:p>
            <a:pPr eaLnBrk="1" hangingPunct="1"/>
            <a:r>
              <a:rPr lang="de-DE" sz="2400">
                <a:solidFill>
                  <a:srgbClr val="0070C0"/>
                </a:solidFill>
                <a:latin typeface="Calibri" charset="0"/>
              </a:rPr>
              <a:t>Slow </a:t>
            </a:r>
            <a:r>
              <a:rPr lang="de-DE" sz="2400" err="1">
                <a:solidFill>
                  <a:srgbClr val="0070C0"/>
                </a:solidFill>
                <a:latin typeface="Calibri" charset="0"/>
              </a:rPr>
              <a:t>start</a:t>
            </a:r>
            <a:r>
              <a:rPr lang="de-DE" sz="2400">
                <a:solidFill>
                  <a:srgbClr val="0070C0"/>
                </a:solidFill>
                <a:latin typeface="Calibri" charset="0"/>
              </a:rPr>
              <a:t>:</a:t>
            </a:r>
            <a:r>
              <a:rPr lang="de-DE" sz="2400">
                <a:solidFill>
                  <a:srgbClr val="0000FF"/>
                </a:solidFill>
                <a:latin typeface="Calibri" charset="0"/>
              </a:rPr>
              <a:t> </a:t>
            </a:r>
            <a:r>
              <a:rPr lang="de-DE" sz="2400">
                <a:latin typeface="Calibri" charset="0"/>
              </a:rPr>
              <a:t>3 RTTs </a:t>
            </a:r>
            <a:r>
              <a:rPr lang="de-DE" sz="2400" err="1">
                <a:latin typeface="Calibri" charset="0"/>
              </a:rPr>
              <a:t>for</a:t>
            </a:r>
            <a:r>
              <a:rPr lang="de-DE" sz="2400">
                <a:latin typeface="Calibri" charset="0"/>
              </a:rPr>
              <a:t> 3 </a:t>
            </a:r>
            <a:r>
              <a:rPr lang="de-DE" sz="2400" err="1">
                <a:latin typeface="Calibri" charset="0"/>
              </a:rPr>
              <a:t>packets</a:t>
            </a:r>
            <a:r>
              <a:rPr lang="de-DE" sz="2400">
                <a:latin typeface="Calibri" charset="0"/>
              </a:rPr>
              <a:t> = </a:t>
            </a:r>
            <a:r>
              <a:rPr lang="de-DE" sz="2400" err="1">
                <a:latin typeface="Calibri" charset="0"/>
              </a:rPr>
              <a:t>inefficient</a:t>
            </a:r>
            <a:r>
              <a:rPr lang="de-DE" sz="2400">
                <a:latin typeface="Calibri" charset="0"/>
              </a:rPr>
              <a:t> </a:t>
            </a:r>
            <a:r>
              <a:rPr lang="de-DE" sz="2400" err="1">
                <a:latin typeface="Calibri" charset="0"/>
              </a:rPr>
              <a:t>for</a:t>
            </a:r>
            <a:r>
              <a:rPr lang="de-DE" sz="2400">
                <a:latin typeface="Calibri" charset="0"/>
              </a:rPr>
              <a:t> </a:t>
            </a:r>
            <a:r>
              <a:rPr lang="de-DE" sz="2400" err="1">
                <a:latin typeface="Calibri" charset="0"/>
              </a:rPr>
              <a:t>very</a:t>
            </a:r>
            <a:r>
              <a:rPr lang="de-DE" sz="2400">
                <a:latin typeface="Calibri" charset="0"/>
              </a:rPr>
              <a:t> </a:t>
            </a:r>
            <a:r>
              <a:rPr lang="de-DE" sz="2400" err="1">
                <a:latin typeface="Calibri" charset="0"/>
              </a:rPr>
              <a:t>short</a:t>
            </a:r>
            <a:r>
              <a:rPr lang="de-DE" sz="2400">
                <a:latin typeface="Calibri" charset="0"/>
              </a:rPr>
              <a:t> </a:t>
            </a:r>
            <a:r>
              <a:rPr lang="de-DE" sz="2400" err="1">
                <a:latin typeface="Calibri" charset="0"/>
              </a:rPr>
              <a:t>transfers</a:t>
            </a:r>
            <a:endParaRPr lang="de-DE" sz="2400">
              <a:latin typeface="Calibri" charset="0"/>
            </a:endParaRPr>
          </a:p>
          <a:p>
            <a:pPr lvl="1"/>
            <a:r>
              <a:rPr lang="de-DE" sz="2000" err="1">
                <a:latin typeface="Calibri" charset="0"/>
              </a:rPr>
              <a:t>Example</a:t>
            </a:r>
            <a:r>
              <a:rPr lang="de-DE" sz="2000">
                <a:latin typeface="Calibri" charset="0"/>
              </a:rPr>
              <a:t>: HTTP </a:t>
            </a:r>
            <a:r>
              <a:rPr lang="de-DE" sz="2000" err="1">
                <a:latin typeface="Calibri" charset="0"/>
              </a:rPr>
              <a:t>Requests</a:t>
            </a:r>
            <a:endParaRPr lang="de-DE" sz="2000">
              <a:latin typeface="Calibri" charset="0"/>
            </a:endParaRPr>
          </a:p>
          <a:p>
            <a:pPr eaLnBrk="1" hangingPunct="1"/>
            <a:endParaRPr lang="de-DE" sz="2400">
              <a:solidFill>
                <a:schemeClr val="tx2"/>
              </a:solidFill>
              <a:latin typeface="Calibri" charset="0"/>
            </a:endParaRPr>
          </a:p>
          <a:p>
            <a:pPr eaLnBrk="1" hangingPunct="1"/>
            <a:r>
              <a:rPr lang="de-DE" sz="2400">
                <a:latin typeface="Calibri" charset="0"/>
              </a:rPr>
              <a:t>Thus, </a:t>
            </a:r>
            <a:r>
              <a:rPr lang="de-DE" sz="2400" err="1">
                <a:latin typeface="Calibri" charset="0"/>
              </a:rPr>
              <a:t>initial</a:t>
            </a:r>
            <a:r>
              <a:rPr lang="de-DE" sz="2400">
                <a:latin typeface="Calibri" charset="0"/>
              </a:rPr>
              <a:t> </a:t>
            </a:r>
            <a:r>
              <a:rPr lang="de-DE" sz="2400" err="1">
                <a:latin typeface="Calibri" charset="0"/>
              </a:rPr>
              <a:t>window since ~2002:</a:t>
            </a:r>
            <a:br>
              <a:rPr lang="de-DE" sz="2400">
                <a:latin typeface="Calibri" charset="0"/>
              </a:rPr>
            </a:br>
            <a:r>
              <a:rPr lang="de-DE" sz="2400">
                <a:solidFill>
                  <a:srgbClr val="0070C0"/>
                </a:solidFill>
                <a:latin typeface="Calibri" charset="0"/>
              </a:rPr>
              <a:t>IW = min(4*MSS, </a:t>
            </a:r>
            <a:r>
              <a:rPr lang="de-DE" sz="2400" err="1">
                <a:solidFill>
                  <a:srgbClr val="0070C0"/>
                </a:solidFill>
                <a:latin typeface="Calibri" charset="0"/>
              </a:rPr>
              <a:t>max</a:t>
            </a:r>
            <a:r>
              <a:rPr lang="de-DE" sz="2400">
                <a:solidFill>
                  <a:srgbClr val="0070C0"/>
                </a:solidFill>
                <a:latin typeface="Calibri" charset="0"/>
              </a:rPr>
              <a:t>(2*MSS, 4380 </a:t>
            </a:r>
            <a:r>
              <a:rPr lang="de-DE" sz="2400" err="1">
                <a:solidFill>
                  <a:srgbClr val="0070C0"/>
                </a:solidFill>
                <a:latin typeface="Calibri" charset="0"/>
              </a:rPr>
              <a:t>byte</a:t>
            </a:r>
            <a:r>
              <a:rPr lang="de-DE" sz="2400">
                <a:solidFill>
                  <a:srgbClr val="0070C0"/>
                </a:solidFill>
                <a:latin typeface="Calibri" charset="0"/>
              </a:rPr>
              <a:t>))</a:t>
            </a:r>
            <a:br>
              <a:rPr lang="de-DE" sz="2400">
                <a:solidFill>
                  <a:srgbClr val="0070C0"/>
                </a:solidFill>
                <a:latin typeface="Calibri" charset="0"/>
              </a:rPr>
            </a:br>
            <a:r>
              <a:rPr lang="de-DE" sz="2400" i="1">
                <a:latin typeface="Calibri" charset="0"/>
              </a:rPr>
              <a:t>(typically 3)</a:t>
            </a:r>
          </a:p>
          <a:p>
            <a:r>
              <a:rPr lang="de-DE" sz="2400" err="1">
                <a:latin typeface="Calibri" charset="0"/>
                <a:ea typeface="ＭＳ Ｐゴシック" charset="0"/>
              </a:rPr>
              <a:t>Since ~2013:</a:t>
            </a:r>
            <a:br>
              <a:rPr lang="de-DE" sz="2400" err="1">
                <a:latin typeface="Calibri" charset="0"/>
                <a:ea typeface="ＭＳ Ｐゴシック" charset="0"/>
              </a:rPr>
            </a:br>
            <a:r>
              <a:rPr lang="de-DE" sz="2400" err="1">
                <a:solidFill>
                  <a:srgbClr val="0070C0"/>
                </a:solidFill>
                <a:latin typeface="Calibri" charset="0"/>
                <a:ea typeface="ＭＳ Ｐゴシック" charset="0"/>
              </a:rPr>
              <a:t>IW = </a:t>
            </a:r>
            <a:r>
              <a:rPr lang="mr-IN" sz="2400" err="1">
                <a:solidFill>
                  <a:srgbClr val="0070C0"/>
                </a:solidFill>
                <a:latin typeface="Calibri" charset="0"/>
                <a:ea typeface="ＭＳ Ｐゴシック" charset="0"/>
              </a:rPr>
              <a:t>min (10*MSS, max (2*MSS, 14600))</a:t>
            </a:r>
            <a:br>
              <a:rPr lang="nb-NO" sz="2400" err="1">
                <a:solidFill>
                  <a:srgbClr val="0070C0"/>
                </a:solidFill>
                <a:latin typeface="Calibri" charset="0"/>
                <a:ea typeface="ＭＳ Ｐゴシック" charset="0"/>
              </a:rPr>
            </a:br>
            <a:r>
              <a:rPr lang="nb-NO" sz="2400" err="1">
                <a:latin typeface="Calibri" charset="0"/>
                <a:ea typeface="ＭＳ Ｐゴシック" charset="0"/>
              </a:rPr>
              <a:t>(typically 10)</a:t>
            </a:r>
            <a:endParaRPr lang="de-DE" sz="2400">
              <a:latin typeface="Calibri" charset="0"/>
              <a:ea typeface="ＭＳ Ｐゴシック" charset="0"/>
            </a:endParaRPr>
          </a:p>
          <a:p>
            <a:pPr lvl="1" eaLnBrk="1" hangingPunct="1"/>
            <a:r>
              <a:rPr lang="de-DE" sz="2000" err="1">
                <a:latin typeface="Calibri" charset="0"/>
                <a:ea typeface="ＭＳ Ｐゴシック" charset="0"/>
              </a:rPr>
              <a:t>Adopted</a:t>
            </a:r>
            <a:r>
              <a:rPr lang="de-DE" sz="2000">
                <a:latin typeface="Calibri" charset="0"/>
                <a:ea typeface="ＭＳ Ｐゴシック" charset="0"/>
              </a:rPr>
              <a:t> in Linux </a:t>
            </a:r>
            <a:r>
              <a:rPr lang="de-DE" sz="2000" err="1">
                <a:latin typeface="Calibri" charset="0"/>
                <a:ea typeface="ＭＳ Ｐゴシック" charset="0"/>
              </a:rPr>
              <a:t>as</a:t>
            </a:r>
            <a:r>
              <a:rPr lang="de-DE" sz="2000">
                <a:latin typeface="Calibri" charset="0"/>
                <a:ea typeface="ＭＳ Ｐゴシック" charset="0"/>
              </a:rPr>
              <a:t> </a:t>
            </a:r>
            <a:r>
              <a:rPr lang="de-DE" sz="2000" err="1">
                <a:latin typeface="Calibri" charset="0"/>
                <a:ea typeface="ＭＳ Ｐゴシック" charset="0"/>
              </a:rPr>
              <a:t>default</a:t>
            </a:r>
            <a:r>
              <a:rPr lang="de-DE" sz="2000">
                <a:latin typeface="Calibri" charset="0"/>
                <a:ea typeface="ＭＳ Ｐゴシック" charset="0"/>
              </a:rPr>
              <a:t> </a:t>
            </a:r>
            <a:r>
              <a:rPr lang="de-DE" sz="2000" err="1">
                <a:latin typeface="Calibri" charset="0"/>
                <a:ea typeface="ＭＳ Ｐゴシック" charset="0"/>
              </a:rPr>
              <a:t>since</a:t>
            </a:r>
            <a:r>
              <a:rPr lang="de-DE" sz="2000">
                <a:latin typeface="Calibri" charset="0"/>
                <a:ea typeface="ＭＳ Ｐゴシック" charset="0"/>
              </a:rPr>
              <a:t> </a:t>
            </a:r>
            <a:r>
              <a:rPr lang="de-DE" sz="2000" err="1">
                <a:latin typeface="Calibri" charset="0"/>
                <a:ea typeface="ＭＳ Ｐゴシック" charset="0"/>
              </a:rPr>
              <a:t>kernel</a:t>
            </a:r>
            <a:r>
              <a:rPr lang="de-DE" sz="2000">
                <a:latin typeface="Calibri" charset="0"/>
                <a:ea typeface="ＭＳ Ｐゴシック" charset="0"/>
              </a:rPr>
              <a:t> 2.6.39</a:t>
            </a:r>
            <a:br>
              <a:rPr lang="de-DE" sz="2000">
                <a:latin typeface="Calibri" charset="0"/>
                <a:ea typeface="ＭＳ Ｐゴシック" charset="0"/>
              </a:rPr>
            </a:br>
            <a:r>
              <a:rPr lang="de-DE" sz="2000">
                <a:latin typeface="Calibri" charset="0"/>
                <a:ea typeface="ＭＳ Ｐゴシック" charset="0"/>
              </a:rPr>
              <a:t>(May 2011)</a:t>
            </a:r>
          </a:p>
          <a:p>
            <a:pPr lvl="1" eaLnBrk="1" hangingPunct="1"/>
            <a:r>
              <a:rPr lang="de-DE" sz="2000">
                <a:solidFill>
                  <a:srgbClr val="7030A0"/>
                </a:solidFill>
                <a:latin typeface="Calibri" charset="0"/>
                <a:ea typeface="ＭＳ Ｐゴシック" charset="0"/>
              </a:rPr>
              <a:t>Note: </a:t>
            </a:r>
            <a:r>
              <a:rPr lang="de-DE" sz="2000" err="1">
                <a:solidFill>
                  <a:srgbClr val="7030A0"/>
                </a:solidFill>
                <a:latin typeface="Calibri" charset="0"/>
                <a:ea typeface="ＭＳ Ｐゴシック" charset="0"/>
              </a:rPr>
              <a:t>cwnd</a:t>
            </a:r>
            <a:r>
              <a:rPr lang="de-DE" sz="2000">
                <a:solidFill>
                  <a:srgbClr val="7030A0"/>
                </a:solidFill>
                <a:latin typeface="Calibri" charset="0"/>
                <a:ea typeface="ＭＳ Ｐゴシック" charset="0"/>
              </a:rPr>
              <a:t> after </a:t>
            </a:r>
            <a:r>
              <a:rPr lang="de-DE" sz="2000" err="1">
                <a:solidFill>
                  <a:srgbClr val="7030A0"/>
                </a:solidFill>
                <a:latin typeface="Calibri" charset="0"/>
                <a:ea typeface="ＭＳ Ｐゴシック" charset="0"/>
              </a:rPr>
              <a:t>timeout</a:t>
            </a:r>
            <a:br>
              <a:rPr lang="de-DE" sz="2000">
                <a:solidFill>
                  <a:srgbClr val="7030A0"/>
                </a:solidFill>
                <a:latin typeface="Calibri" charset="0"/>
                <a:ea typeface="ＭＳ Ｐゴシック" charset="0"/>
              </a:rPr>
            </a:br>
            <a:r>
              <a:rPr lang="de-DE" sz="2000">
                <a:solidFill>
                  <a:srgbClr val="7030A0"/>
                </a:solidFill>
                <a:latin typeface="Calibri" charset="0"/>
                <a:ea typeface="ＭＳ Ｐゴシック" charset="0"/>
              </a:rPr>
              <a:t>("</a:t>
            </a:r>
            <a:r>
              <a:rPr lang="de-DE" sz="2000" err="1">
                <a:solidFill>
                  <a:srgbClr val="7030A0"/>
                </a:solidFill>
                <a:latin typeface="Calibri" charset="0"/>
                <a:ea typeface="ＭＳ Ｐゴシック" charset="0"/>
              </a:rPr>
              <a:t>Loss Window</a:t>
            </a:r>
            <a:r>
              <a:rPr lang="de-DE" sz="2000">
                <a:solidFill>
                  <a:srgbClr val="7030A0"/>
                </a:solidFill>
                <a:latin typeface="Calibri" charset="0"/>
                <a:ea typeface="ＭＳ Ｐゴシック" charset="0"/>
              </a:rPr>
              <a:t>" (LW)) still 1</a:t>
            </a:r>
          </a:p>
          <a:p>
            <a:pPr eaLnBrk="1" hangingPunct="1"/>
            <a:endParaRPr lang="de-AT" sz="2400">
              <a:solidFill>
                <a:schemeClr val="accent1"/>
              </a:solidFill>
              <a:latin typeface="Calibri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184" y="1365293"/>
            <a:ext cx="2884016" cy="4944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283018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TCP Fast Open (TFO)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44824"/>
            <a:ext cx="8219256" cy="4876800"/>
          </a:xfrm>
        </p:spPr>
        <p:txBody>
          <a:bodyPr/>
          <a:lstStyle/>
          <a:p>
            <a:r>
              <a:rPr lang="en-US" sz="2400"/>
              <a:t>Builds on T/TCP idea: allow HTTP GET on SYN, respond with data + SYN/ACK</a:t>
            </a:r>
          </a:p>
          <a:p>
            <a:pPr lvl="1"/>
            <a:r>
              <a:rPr lang="en-US" sz="2000"/>
              <a:t>There, the problem was: DoS attack surface</a:t>
            </a:r>
          </a:p>
          <a:p>
            <a:pPr lvl="1"/>
            <a:endParaRPr lang="en-US" sz="2000"/>
          </a:p>
          <a:p>
            <a:r>
              <a:rPr lang="en-US" sz="2400"/>
              <a:t>Solution:</a:t>
            </a:r>
          </a:p>
          <a:p>
            <a:pPr lvl="1"/>
            <a:r>
              <a:rPr lang="en-US" sz="2000"/>
              <a:t>First handshake like normal, server gives client cookie and remembers it (locally configurable time)</a:t>
            </a:r>
          </a:p>
          <a:p>
            <a:pPr lvl="1"/>
            <a:r>
              <a:rPr lang="en-US" sz="2000"/>
              <a:t>Later handshakes: SYN + data + cookie</a:t>
            </a:r>
          </a:p>
          <a:p>
            <a:pPr lvl="1"/>
            <a:endParaRPr lang="en-US" sz="2000"/>
          </a:p>
          <a:p>
            <a:r>
              <a:rPr lang="en-US" sz="2400"/>
              <a:t>Remaining problem: server cannot tell original from retransmitted SYN </a:t>
            </a:r>
            <a:r>
              <a:rPr lang="en-US" sz="20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en-US" sz="2400"/>
              <a:t> application must be able to accept duplicate data (changes semantics, also API)</a:t>
            </a:r>
          </a:p>
          <a:p>
            <a:pPr lvl="1"/>
            <a:r>
              <a:rPr lang="en-US" sz="2000"/>
              <a:t>Not a big problem for a web server</a:t>
            </a:r>
          </a:p>
        </p:txBody>
      </p:sp>
    </p:spTree>
    <p:extLst>
      <p:ext uri="{BB962C8B-B14F-4D97-AF65-F5344CB8AC3E}">
        <p14:creationId xmlns:p14="http://schemas.microsoft.com/office/powerpoint/2010/main" val="14588143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Tail loss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1200"/>
            <a:ext cx="8219256" cy="4616152"/>
          </a:xfrm>
        </p:spPr>
        <p:txBody>
          <a:bodyPr/>
          <a:lstStyle/>
          <a:p>
            <a:r>
              <a:rPr lang="en-US" sz="2400"/>
              <a:t>Consider the "tail" of a transmission</a:t>
            </a:r>
          </a:p>
          <a:p>
            <a:pPr lvl="1"/>
            <a:r>
              <a:rPr lang="en-US" sz="2000"/>
              <a:t>e.g., segments 8, 9, 10 of a total 10-segment transfer</a:t>
            </a:r>
          </a:p>
          <a:p>
            <a:endParaRPr lang="en-US" sz="2400"/>
          </a:p>
          <a:p>
            <a:r>
              <a:rPr lang="en-US" sz="2400">
                <a:solidFill>
                  <a:srgbClr val="0070C0"/>
                </a:solidFill>
              </a:rPr>
              <a:t>Segment 8 lost</a:t>
            </a:r>
            <a:r>
              <a:rPr lang="en-US" sz="2400"/>
              <a:t>: we get 2 DupACKs</a:t>
            </a:r>
          </a:p>
          <a:p>
            <a:pPr lvl="1"/>
            <a:r>
              <a:rPr lang="en-US" sz="2000"/>
              <a:t>If we have new data to send, </a:t>
            </a:r>
            <a:r>
              <a:rPr lang="en-US" sz="2000">
                <a:solidFill>
                  <a:srgbClr val="0070C0"/>
                </a:solidFill>
              </a:rPr>
              <a:t>Limited Transmit </a:t>
            </a:r>
            <a:r>
              <a:rPr lang="en-US" sz="2000"/>
              <a:t>allows us to do that (which will give us another DupACK and we can enter FR, where we can retransmit)</a:t>
            </a:r>
          </a:p>
          <a:p>
            <a:pPr lvl="1"/>
            <a:r>
              <a:rPr lang="en-US" sz="2000"/>
              <a:t>Else, </a:t>
            </a:r>
            <a:r>
              <a:rPr lang="en-US" sz="2000">
                <a:solidFill>
                  <a:srgbClr val="0070C0"/>
                </a:solidFill>
              </a:rPr>
              <a:t>Early Retransmit </a:t>
            </a:r>
            <a:r>
              <a:rPr lang="en-US" sz="2000"/>
              <a:t>allows us to resend segment 8</a:t>
            </a:r>
          </a:p>
          <a:p>
            <a:pPr lvl="1"/>
            <a:endParaRPr lang="en-US" sz="2000"/>
          </a:p>
          <a:p>
            <a:r>
              <a:rPr lang="en-US" sz="2400">
                <a:solidFill>
                  <a:srgbClr val="0070C0"/>
                </a:solidFill>
              </a:rPr>
              <a:t>Segment 10 lost</a:t>
            </a:r>
            <a:r>
              <a:rPr lang="en-US" sz="2400"/>
              <a:t>: we get no more ACKs, only the RTO can help us...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152" y="227856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3702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19256" cy="1143000"/>
          </a:xfrm>
        </p:spPr>
        <p:txBody>
          <a:bodyPr/>
          <a:lstStyle/>
          <a:p>
            <a:r>
              <a:rPr lang="en-US"/>
              <a:t>RTO Restart (RTOR)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132856"/>
            <a:ext cx="4053180" cy="4688161"/>
          </a:xfrm>
        </p:spPr>
        <p:txBody>
          <a:bodyPr/>
          <a:lstStyle/>
          <a:p>
            <a:r>
              <a:rPr lang="en-US" sz="1800" dirty="0">
                <a:cs typeface="Times"/>
              </a:rPr>
              <a:t>In some cases TCP/SCTP must use RTO for loss recovery</a:t>
            </a:r>
          </a:p>
          <a:p>
            <a:pPr lvl="1"/>
            <a:r>
              <a:rPr lang="en-US" sz="1600" dirty="0">
                <a:cs typeface="Times"/>
              </a:rPr>
              <a:t>e.g., if a connection has 2 outstanding packets and 1 is lost</a:t>
            </a:r>
          </a:p>
          <a:p>
            <a:r>
              <a:rPr lang="en-US" sz="1800" dirty="0">
                <a:cs typeface="Times"/>
              </a:rPr>
              <a:t>However, the effective RTO often becomes RTO = RTO + </a:t>
            </a:r>
            <a:r>
              <a:rPr lang="en-US" sz="1800" dirty="0">
                <a:ea typeface="Lucida Grande"/>
                <a:cs typeface="Times"/>
              </a:rPr>
              <a:t>t</a:t>
            </a:r>
            <a:endParaRPr lang="en-US" sz="1800" dirty="0">
              <a:cs typeface="Times"/>
            </a:endParaRPr>
          </a:p>
          <a:p>
            <a:pPr lvl="1"/>
            <a:r>
              <a:rPr lang="en-US" sz="1400" dirty="0">
                <a:cs typeface="Times"/>
              </a:rPr>
              <a:t>Where </a:t>
            </a:r>
            <a:r>
              <a:rPr lang="en-US" sz="1400" dirty="0">
                <a:ea typeface="Lucida Grande"/>
                <a:cs typeface="Times"/>
              </a:rPr>
              <a:t>t ≈ RTT [+</a:t>
            </a:r>
            <a:r>
              <a:rPr lang="en-US" sz="1400" dirty="0" err="1">
                <a:ea typeface="Lucida Grande"/>
                <a:cs typeface="Times"/>
              </a:rPr>
              <a:t>delACK</a:t>
            </a:r>
            <a:r>
              <a:rPr lang="en-US" sz="1400" dirty="0">
                <a:ea typeface="Lucida Grande"/>
                <a:cs typeface="Times"/>
              </a:rPr>
              <a:t>]</a:t>
            </a:r>
          </a:p>
          <a:p>
            <a:endParaRPr lang="en-US" sz="1800" dirty="0">
              <a:ea typeface="Lucida Grande"/>
              <a:cs typeface="Times"/>
            </a:endParaRPr>
          </a:p>
          <a:p>
            <a:r>
              <a:rPr lang="en-US" sz="1800" dirty="0">
                <a:ea typeface="Lucida Grande"/>
                <a:cs typeface="Times"/>
              </a:rPr>
              <a:t>The reason is that the timer is restarted on each incoming ACK (RFC 6298, RFC 4960)</a:t>
            </a:r>
            <a:endParaRPr lang="en-US" sz="1800" dirty="0">
              <a:cs typeface="Times"/>
            </a:endParaRPr>
          </a:p>
          <a:p>
            <a:endParaRPr lang="en-US" sz="1800" dirty="0">
              <a:cs typeface="Times"/>
            </a:endParaRPr>
          </a:p>
          <a:p>
            <a:r>
              <a:rPr lang="en-US" sz="1800" dirty="0">
                <a:cs typeface="Times"/>
              </a:rPr>
              <a:t>RTOR rearms timer as:</a:t>
            </a:r>
            <a:br>
              <a:rPr lang="en-US" sz="1800" dirty="0">
                <a:cs typeface="Times"/>
              </a:rPr>
            </a:br>
            <a:r>
              <a:rPr lang="en-US" sz="1800" dirty="0">
                <a:cs typeface="Times"/>
              </a:rPr>
              <a:t>RTO = RTO - t</a:t>
            </a:r>
            <a:endParaRPr lang="en-US" sz="1800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8817518" y="2574196"/>
            <a:ext cx="0" cy="3749662"/>
          </a:xfrm>
          <a:prstGeom prst="line">
            <a:avLst/>
          </a:prstGeom>
          <a:ln w="508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cxnSpLocks/>
          </p:cNvCxnSpPr>
          <p:nvPr/>
        </p:nvCxnSpPr>
        <p:spPr>
          <a:xfrm>
            <a:off x="6732240" y="2852936"/>
            <a:ext cx="2085278" cy="426841"/>
          </a:xfrm>
          <a:prstGeom prst="straightConnector1">
            <a:avLst/>
          </a:prstGeom>
          <a:ln w="50800">
            <a:solidFill>
              <a:srgbClr val="0000FF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cxnSpLocks/>
          </p:cNvCxnSpPr>
          <p:nvPr/>
        </p:nvCxnSpPr>
        <p:spPr>
          <a:xfrm flipH="1">
            <a:off x="6732240" y="3880725"/>
            <a:ext cx="2085278" cy="197758"/>
          </a:xfrm>
          <a:prstGeom prst="straightConnector1">
            <a:avLst/>
          </a:prstGeom>
          <a:ln w="50800">
            <a:solidFill>
              <a:srgbClr val="0000FF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cxnSpLocks/>
          </p:cNvCxnSpPr>
          <p:nvPr/>
        </p:nvCxnSpPr>
        <p:spPr>
          <a:xfrm>
            <a:off x="6732240" y="3099546"/>
            <a:ext cx="1420609" cy="260869"/>
          </a:xfrm>
          <a:prstGeom prst="straightConnector1">
            <a:avLst/>
          </a:prstGeom>
          <a:ln w="50800">
            <a:solidFill>
              <a:srgbClr val="0000FF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8100392" y="3254577"/>
            <a:ext cx="251970" cy="21167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8100392" y="3254577"/>
            <a:ext cx="251970" cy="21167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753920" y="2204864"/>
            <a:ext cx="7553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"/>
                <a:cs typeface="Times"/>
              </a:rPr>
              <a:t>Sender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72400" y="2204864"/>
            <a:ext cx="915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"/>
                <a:cs typeface="Times"/>
              </a:rPr>
              <a:t>Receiver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16216" y="4140369"/>
            <a:ext cx="10839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"/>
                <a:cs typeface="Times"/>
              </a:rPr>
              <a:t>RTO timer</a:t>
            </a:r>
            <a:br>
              <a:rPr lang="en-US" sz="1600" dirty="0">
                <a:latin typeface="Times"/>
                <a:cs typeface="Times"/>
              </a:rPr>
            </a:br>
            <a:r>
              <a:rPr lang="en-US" sz="1600" dirty="0">
                <a:latin typeface="Times"/>
                <a:cs typeface="Times"/>
              </a:rPr>
              <a:t>is restarted</a:t>
            </a:r>
          </a:p>
        </p:txBody>
      </p:sp>
      <p:cxnSp>
        <p:nvCxnSpPr>
          <p:cNvPr id="27" name="Straight Arrow Connector 26"/>
          <p:cNvCxnSpPr>
            <a:cxnSpLocks/>
          </p:cNvCxnSpPr>
          <p:nvPr/>
        </p:nvCxnSpPr>
        <p:spPr>
          <a:xfrm>
            <a:off x="6732240" y="5679958"/>
            <a:ext cx="2085278" cy="332631"/>
          </a:xfrm>
          <a:prstGeom prst="straightConnector1">
            <a:avLst/>
          </a:prstGeom>
          <a:ln w="50800">
            <a:solidFill>
              <a:srgbClr val="FF0000"/>
            </a:solidFill>
            <a:tailEnd type="triangl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861383" y="4742848"/>
            <a:ext cx="5775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"/>
                <a:cs typeface="Times"/>
              </a:rPr>
              <a:t>RTO</a:t>
            </a:r>
          </a:p>
        </p:txBody>
      </p:sp>
      <p:sp>
        <p:nvSpPr>
          <p:cNvPr id="29" name="Left Brace 28"/>
          <p:cNvSpPr/>
          <p:nvPr/>
        </p:nvSpPr>
        <p:spPr>
          <a:xfrm>
            <a:off x="6398979" y="3099546"/>
            <a:ext cx="261253" cy="978937"/>
          </a:xfrm>
          <a:prstGeom prst="leftBrac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>
              <a:latin typeface="Times"/>
              <a:cs typeface="Time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50180" y="3377060"/>
            <a:ext cx="2423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0" dirty="0">
                <a:latin typeface="Times"/>
                <a:ea typeface="Lucida Grande"/>
                <a:cs typeface="Times"/>
              </a:rPr>
              <a:t>t</a:t>
            </a:r>
            <a:endParaRPr lang="en-US" sz="1600" dirty="0">
              <a:latin typeface="Times"/>
              <a:cs typeface="Times"/>
            </a:endParaRPr>
          </a:p>
        </p:txBody>
      </p:sp>
      <p:sp>
        <p:nvSpPr>
          <p:cNvPr id="31" name="Left Brace 30"/>
          <p:cNvSpPr/>
          <p:nvPr/>
        </p:nvSpPr>
        <p:spPr>
          <a:xfrm>
            <a:off x="6398979" y="4078483"/>
            <a:ext cx="261253" cy="1601475"/>
          </a:xfrm>
          <a:prstGeom prst="leftBrac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00">
              <a:latin typeface="Times"/>
              <a:cs typeface="Time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55744" y="1340768"/>
            <a:ext cx="82310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400" b="1" i="1" dirty="0"/>
              <a:t>RFC 7765</a:t>
            </a:r>
            <a:endParaRPr lang="en-US" sz="1400" b="1" i="1" dirty="0"/>
          </a:p>
        </p:txBody>
      </p:sp>
      <p:sp>
        <p:nvSpPr>
          <p:cNvPr id="32" name="Rectangular Callout 31"/>
          <p:cNvSpPr/>
          <p:nvPr/>
        </p:nvSpPr>
        <p:spPr bwMode="auto">
          <a:xfrm>
            <a:off x="7956376" y="908720"/>
            <a:ext cx="1008112" cy="576064"/>
          </a:xfrm>
          <a:prstGeom prst="wedgeRectCallout">
            <a:avLst>
              <a:gd name="adj1" fmla="val -23965"/>
              <a:gd name="adj2" fmla="val 2715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IFI research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7AC2B6D-A4D1-F3A6-FAFB-D829C3C8D208}"/>
              </a:ext>
            </a:extLst>
          </p:cNvPr>
          <p:cNvGrpSpPr/>
          <p:nvPr/>
        </p:nvGrpSpPr>
        <p:grpSpPr>
          <a:xfrm>
            <a:off x="5050926" y="3099546"/>
            <a:ext cx="1177258" cy="1601475"/>
            <a:chOff x="5050926" y="3099546"/>
            <a:chExt cx="1177258" cy="1601475"/>
          </a:xfrm>
        </p:grpSpPr>
        <p:sp>
          <p:nvSpPr>
            <p:cNvPr id="11" name="Left Brace 10">
              <a:extLst>
                <a:ext uri="{FF2B5EF4-FFF2-40B4-BE49-F238E27FC236}">
                  <a16:creationId xmlns:a16="http://schemas.microsoft.com/office/drawing/2014/main" id="{33678FF1-A2D0-8534-10BA-F59385317EB2}"/>
                </a:ext>
              </a:extLst>
            </p:cNvPr>
            <p:cNvSpPr/>
            <p:nvPr/>
          </p:nvSpPr>
          <p:spPr>
            <a:xfrm>
              <a:off x="5966931" y="3099546"/>
              <a:ext cx="261253" cy="1601475"/>
            </a:xfrm>
            <a:prstGeom prst="leftBrac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Times"/>
                <a:cs typeface="Time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44BA442-A754-A907-9557-D0DD2CEB30EF}"/>
                </a:ext>
              </a:extLst>
            </p:cNvPr>
            <p:cNvSpPr txBox="1"/>
            <p:nvPr/>
          </p:nvSpPr>
          <p:spPr>
            <a:xfrm>
              <a:off x="5050926" y="3715614"/>
              <a:ext cx="9284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"/>
                  <a:cs typeface="Times"/>
                </a:rPr>
                <a:t>desirable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B8FCDC9-C3A4-306A-E095-867E50C71DBF}"/>
              </a:ext>
            </a:extLst>
          </p:cNvPr>
          <p:cNvGrpSpPr/>
          <p:nvPr/>
        </p:nvGrpSpPr>
        <p:grpSpPr>
          <a:xfrm>
            <a:off x="4541004" y="4054168"/>
            <a:ext cx="1393101" cy="838266"/>
            <a:chOff x="4541004" y="4054168"/>
            <a:chExt cx="1393101" cy="838266"/>
          </a:xfrm>
        </p:grpSpPr>
        <p:sp>
          <p:nvSpPr>
            <p:cNvPr id="13" name="Left Brace 12">
              <a:extLst>
                <a:ext uri="{FF2B5EF4-FFF2-40B4-BE49-F238E27FC236}">
                  <a16:creationId xmlns:a16="http://schemas.microsoft.com/office/drawing/2014/main" id="{6E03B35A-06DA-3099-907D-CE248E74FDC3}"/>
                </a:ext>
              </a:extLst>
            </p:cNvPr>
            <p:cNvSpPr/>
            <p:nvPr/>
          </p:nvSpPr>
          <p:spPr>
            <a:xfrm>
              <a:off x="5672852" y="4054168"/>
              <a:ext cx="261253" cy="646853"/>
            </a:xfrm>
            <a:prstGeom prst="leftBrac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Times"/>
                <a:cs typeface="Time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6EA9213-E463-D3A7-1E0A-C41389ED7B14}"/>
                </a:ext>
              </a:extLst>
            </p:cNvPr>
            <p:cNvSpPr txBox="1"/>
            <p:nvPr/>
          </p:nvSpPr>
          <p:spPr>
            <a:xfrm>
              <a:off x="4541004" y="4061437"/>
              <a:ext cx="111761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600" dirty="0">
                  <a:latin typeface="Times"/>
                  <a:cs typeface="Times"/>
                </a:rPr>
                <a:t>RTOR:</a:t>
              </a:r>
              <a:br>
                <a:rPr lang="en-US" sz="1600" dirty="0">
                  <a:latin typeface="Times"/>
                  <a:cs typeface="Times"/>
                </a:rPr>
              </a:br>
              <a:r>
                <a:rPr lang="en-US" sz="1600" dirty="0">
                  <a:latin typeface="Times"/>
                  <a:cs typeface="Times"/>
                </a:rPr>
                <a:t>restart with</a:t>
              </a:r>
              <a:br>
                <a:rPr lang="en-US" sz="1600" dirty="0">
                  <a:latin typeface="Times"/>
                  <a:cs typeface="Times"/>
                </a:rPr>
              </a:br>
              <a:r>
                <a:rPr lang="en-US" sz="1600" dirty="0">
                  <a:latin typeface="Times"/>
                  <a:cs typeface="Times"/>
                </a:rPr>
                <a:t>RTO - t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5338812-465C-6460-E802-760336FB575F}"/>
              </a:ext>
            </a:extLst>
          </p:cNvPr>
          <p:cNvGrpSpPr/>
          <p:nvPr/>
        </p:nvGrpSpPr>
        <p:grpSpPr>
          <a:xfrm>
            <a:off x="6732240" y="4748771"/>
            <a:ext cx="2085278" cy="574929"/>
            <a:chOff x="6732240" y="4748771"/>
            <a:chExt cx="2085278" cy="574929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01E41A6F-092E-15B7-BFA1-5E46B8325C38}"/>
                </a:ext>
              </a:extLst>
            </p:cNvPr>
            <p:cNvCxnSpPr>
              <a:cxnSpLocks/>
            </p:cNvCxnSpPr>
            <p:nvPr/>
          </p:nvCxnSpPr>
          <p:spPr>
            <a:xfrm>
              <a:off x="6732240" y="4748771"/>
              <a:ext cx="2085278" cy="332631"/>
            </a:xfrm>
            <a:prstGeom prst="straightConnector1">
              <a:avLst/>
            </a:prstGeom>
            <a:ln w="50800">
              <a:solidFill>
                <a:srgbClr val="FF0000"/>
              </a:solidFill>
              <a:prstDash val="dash"/>
              <a:tailEnd type="triangl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6EBDE00-AAC5-503C-12B2-3CBB475DFCF1}"/>
                </a:ext>
              </a:extLst>
            </p:cNvPr>
            <p:cNvSpPr txBox="1"/>
            <p:nvPr/>
          </p:nvSpPr>
          <p:spPr>
            <a:xfrm>
              <a:off x="7103646" y="4985146"/>
              <a:ext cx="116897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"/>
                  <a:cs typeface="Times"/>
                </a:rPr>
                <a:t>With RTOR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896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Tail Loss Probe (TLP)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64568"/>
            <a:ext cx="8219256" cy="4876800"/>
          </a:xfrm>
        </p:spPr>
        <p:txBody>
          <a:bodyPr/>
          <a:lstStyle/>
          <a:p>
            <a:r>
              <a:rPr lang="en-US" sz="2000" dirty="0"/>
              <a:t>From draft-dukkipati-tcpm-tcp-loss-probe-01:</a:t>
            </a:r>
          </a:p>
          <a:p>
            <a:pPr marL="457200" lvl="1" indent="0">
              <a:buNone/>
            </a:pPr>
            <a:r>
              <a:rPr lang="en-US" sz="1600" i="1" dirty="0"/>
              <a:t>"Measurements on Google Web servers show that approximately 70% of   retransmissions for Web transfers are sent after the RTO timer expires, while only 30% are handled by fast recovery."</a:t>
            </a:r>
          </a:p>
          <a:p>
            <a:pPr marL="457200" lvl="1" indent="0">
              <a:buNone/>
            </a:pPr>
            <a:r>
              <a:rPr lang="en-US" sz="1600" i="1" dirty="0"/>
              <a:t>"...distribution of RTO/RTT values on Google Web servers.</a:t>
            </a:r>
            <a:br>
              <a:rPr lang="en-US" sz="1600" i="1" dirty="0"/>
            </a:br>
            <a:r>
              <a:rPr lang="en-US" sz="1600" i="1" dirty="0"/>
              <a:t>[percentile, RTO/RTT]: [50th percentile, 4.3]; [75th percentile, 11.3];</a:t>
            </a:r>
            <a:br>
              <a:rPr lang="en-US" sz="1600" i="1" dirty="0"/>
            </a:br>
            <a:r>
              <a:rPr lang="en-US" sz="1600" i="1" dirty="0"/>
              <a:t>[90th percentile, 28.9]; [95th percentile, 53.9]; [99th percentile, 214]."</a:t>
            </a:r>
            <a:br>
              <a:rPr lang="en-US" sz="1600" i="1" dirty="0"/>
            </a:br>
            <a:r>
              <a:rPr lang="en-US" sz="1600" i="1" dirty="0"/>
              <a:t>"... typically caused by variance in measured RTTs..."</a:t>
            </a:r>
          </a:p>
          <a:p>
            <a:endParaRPr lang="en-US" sz="2000" dirty="0"/>
          </a:p>
          <a:p>
            <a:r>
              <a:rPr lang="en-US" sz="2000" dirty="0"/>
              <a:t>Idea: more aggressive timer allows to send one single packet ("</a:t>
            </a:r>
            <a:r>
              <a:rPr lang="en-US" sz="2000" dirty="0">
                <a:solidFill>
                  <a:srgbClr val="0070C0"/>
                </a:solidFill>
              </a:rPr>
              <a:t>probe</a:t>
            </a:r>
            <a:r>
              <a:rPr lang="en-US" sz="2000" dirty="0"/>
              <a:t>") before RTO fires</a:t>
            </a:r>
          </a:p>
          <a:p>
            <a:pPr lvl="1"/>
            <a:r>
              <a:rPr lang="nb-NO" sz="1800" dirty="0"/>
              <a:t>timer: 2*SRTT</a:t>
            </a:r>
            <a:br>
              <a:rPr lang="nb-NO" sz="1800" dirty="0"/>
            </a:br>
            <a:r>
              <a:rPr lang="nb-NO" sz="1800" dirty="0"/>
              <a:t>(+</a:t>
            </a:r>
            <a:r>
              <a:rPr lang="nb-NO" sz="1800" dirty="0" err="1"/>
              <a:t>extra</a:t>
            </a:r>
            <a:r>
              <a:rPr lang="nb-NO" sz="1800" dirty="0"/>
              <a:t> time for </a:t>
            </a:r>
            <a:r>
              <a:rPr lang="nb-NO" sz="1800" dirty="0" err="1"/>
              <a:t>DelACK</a:t>
            </a:r>
            <a:r>
              <a:rPr lang="nb-NO" sz="1800" dirty="0"/>
              <a:t> </a:t>
            </a:r>
            <a:r>
              <a:rPr lang="nb-NO" sz="1800" dirty="0" err="1"/>
              <a:t>if</a:t>
            </a:r>
            <a:r>
              <a:rPr lang="nb-NO" sz="1800" dirty="0"/>
              <a:t> </a:t>
            </a:r>
            <a:r>
              <a:rPr lang="nb-NO" sz="1800" dirty="0" err="1"/>
              <a:t>FlightSize</a:t>
            </a:r>
            <a:r>
              <a:rPr lang="nb-NO" sz="1800" dirty="0"/>
              <a:t>==1)</a:t>
            </a:r>
          </a:p>
          <a:p>
            <a:pPr lvl="1"/>
            <a:r>
              <a:rPr lang="nb-NO" sz="1800" dirty="0" err="1"/>
              <a:t>new</a:t>
            </a:r>
            <a:r>
              <a:rPr lang="nb-NO" sz="1800" dirty="0"/>
              <a:t>, </a:t>
            </a:r>
            <a:r>
              <a:rPr lang="nb-NO" sz="1800" dirty="0" err="1"/>
              <a:t>if</a:t>
            </a:r>
            <a:r>
              <a:rPr lang="nb-NO" sz="1800" dirty="0"/>
              <a:t> data </a:t>
            </a:r>
            <a:r>
              <a:rPr lang="nb-NO" sz="1800" dirty="0" err="1"/>
              <a:t>available</a:t>
            </a:r>
            <a:r>
              <a:rPr lang="nb-NO" sz="1800" dirty="0"/>
              <a:t>, </a:t>
            </a:r>
            <a:r>
              <a:rPr lang="nb-NO" sz="1800" dirty="0" err="1"/>
              <a:t>else</a:t>
            </a:r>
            <a:r>
              <a:rPr lang="nb-NO" sz="1800" dirty="0"/>
              <a:t> </a:t>
            </a:r>
            <a:r>
              <a:rPr lang="nb-NO" sz="1800" dirty="0" err="1"/>
              <a:t>resend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5940964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Recent ACKnowledgment (RACK)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16832"/>
            <a:ext cx="8219256" cy="4876800"/>
          </a:xfrm>
        </p:spPr>
        <p:txBody>
          <a:bodyPr/>
          <a:lstStyle/>
          <a:p>
            <a:r>
              <a:rPr lang="en-US" sz="2000" dirty="0"/>
              <a:t>Main idea: use time instead of sequence numbers</a:t>
            </a:r>
            <a:br>
              <a:rPr lang="en-US" sz="2000" dirty="0"/>
            </a:br>
            <a:r>
              <a:rPr lang="en-US" sz="2000" dirty="0"/>
              <a:t>(avoid basing logic on </a:t>
            </a:r>
            <a:r>
              <a:rPr lang="en-US" sz="2000" dirty="0" err="1">
                <a:solidFill>
                  <a:srgbClr val="7030A0"/>
                </a:solidFill>
              </a:rPr>
              <a:t>DupThresh</a:t>
            </a:r>
            <a:r>
              <a:rPr lang="en-US" sz="2000" dirty="0"/>
              <a:t>)</a:t>
            </a:r>
          </a:p>
          <a:p>
            <a:pPr lvl="1"/>
            <a:r>
              <a:rPr lang="en-US" sz="1800" dirty="0"/>
              <a:t>Multiple benefits: eliminates need for much loss recovery logic (drastic simplification!), works with every packet (also retransmits), ..</a:t>
            </a:r>
          </a:p>
          <a:p>
            <a:endParaRPr lang="en-US" sz="2000" dirty="0"/>
          </a:p>
          <a:p>
            <a:r>
              <a:rPr lang="en-US" sz="2000" dirty="0"/>
              <a:t>Packet A is lost if some packet B sent sufficiently later is (s)</a:t>
            </a:r>
            <a:r>
              <a:rPr lang="en-US" sz="2000" dirty="0" err="1"/>
              <a:t>acked</a:t>
            </a:r>
            <a:endParaRPr lang="en-US" sz="2000" dirty="0"/>
          </a:p>
          <a:p>
            <a:pPr lvl="1"/>
            <a:r>
              <a:rPr lang="en-US" sz="1800" dirty="0"/>
              <a:t>"Sufficiently later": later by at least a "reordering window"</a:t>
            </a:r>
            <a:br>
              <a:rPr lang="en-US" sz="1800" dirty="0"/>
            </a:br>
            <a:r>
              <a:rPr lang="en-US" sz="1800" dirty="0"/>
              <a:t>(</a:t>
            </a:r>
            <a:r>
              <a:rPr lang="en-US" sz="1800" dirty="0" err="1">
                <a:solidFill>
                  <a:srgbClr val="7030A0"/>
                </a:solidFill>
              </a:rPr>
              <a:t>RACK.reo_wnd</a:t>
            </a:r>
            <a:r>
              <a:rPr lang="en-US" sz="1800" dirty="0"/>
              <a:t>, default </a:t>
            </a:r>
            <a:r>
              <a:rPr lang="en-US" sz="1800" dirty="0" err="1"/>
              <a:t>min_rtt</a:t>
            </a:r>
            <a:r>
              <a:rPr lang="en-US" sz="1800" dirty="0"/>
              <a:t> / 4)</a:t>
            </a:r>
          </a:p>
          <a:p>
            <a:pPr lvl="1"/>
            <a:r>
              <a:rPr lang="en-US" sz="1800" dirty="0" err="1"/>
              <a:t>min_rtt</a:t>
            </a:r>
            <a:r>
              <a:rPr lang="en-US" sz="1800" dirty="0"/>
              <a:t> calculated from RTTs per ACK; tried seeding with SRTT or most recent RTT, no major difference</a:t>
            </a:r>
          </a:p>
          <a:p>
            <a:endParaRPr lang="en-US" sz="2000" dirty="0"/>
          </a:p>
          <a:p>
            <a:r>
              <a:rPr lang="en-US" sz="2000" dirty="0"/>
              <a:t>Also: arm a timer to detect loss in case no ACK arrives</a:t>
            </a:r>
          </a:p>
          <a:p>
            <a:pPr lvl="1"/>
            <a:r>
              <a:rPr lang="en-US" sz="1800" dirty="0"/>
              <a:t>TLP is a special case; merged with RACK [RFC 8985]</a:t>
            </a:r>
          </a:p>
          <a:p>
            <a:pPr lvl="1"/>
            <a:r>
              <a:rPr lang="en-US" sz="1800" dirty="0"/>
              <a:t>Conceptually, RACK arms a (virtual) timer on every</a:t>
            </a:r>
            <a:br>
              <a:rPr lang="en-US" sz="1800" dirty="0"/>
            </a:br>
            <a:r>
              <a:rPr lang="en-US" sz="1800" dirty="0"/>
              <a:t>packet sent, times updated with new RTT samples</a:t>
            </a:r>
          </a:p>
        </p:txBody>
      </p:sp>
      <p:sp>
        <p:nvSpPr>
          <p:cNvPr id="4" name="Rectangular Callout 3"/>
          <p:cNvSpPr/>
          <p:nvPr/>
        </p:nvSpPr>
        <p:spPr bwMode="auto">
          <a:xfrm>
            <a:off x="7318648" y="5517232"/>
            <a:ext cx="1368152" cy="1008112"/>
          </a:xfrm>
          <a:prstGeom prst="wedgeRectCallout">
            <a:avLst>
              <a:gd name="adj1" fmla="val -16101"/>
              <a:gd name="adj2" fmla="val 1815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On by default in Linux!</a:t>
            </a:r>
          </a:p>
        </p:txBody>
      </p:sp>
    </p:spTree>
    <p:extLst>
      <p:ext uri="{BB962C8B-B14F-4D97-AF65-F5344CB8AC3E}">
        <p14:creationId xmlns:p14="http://schemas.microsoft.com/office/powerpoint/2010/main" val="1943282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568952" cy="1143000"/>
          </a:xfrm>
        </p:spPr>
        <p:txBody>
          <a:bodyPr/>
          <a:lstStyle/>
          <a:p>
            <a:r>
              <a:rPr lang="en-US"/>
              <a:t>RACK examples: sender sends P1, P2, P3</a:t>
            </a:r>
            <a:br>
              <a:rPr lang="en-US"/>
            </a:br>
            <a:r>
              <a:rPr lang="en-US" sz="2400" b="0"/>
              <a:t>(more than RACK.reo_wnd time in between them)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36576"/>
            <a:ext cx="8219256" cy="4876800"/>
          </a:xfrm>
        </p:spPr>
        <p:txBody>
          <a:bodyPr/>
          <a:lstStyle/>
          <a:p>
            <a:r>
              <a:rPr lang="en-US" sz="2400" dirty="0">
                <a:solidFill>
                  <a:srgbClr val="0070C0"/>
                </a:solidFill>
              </a:rPr>
              <a:t>Example 1: P1 and P3 lost</a:t>
            </a:r>
          </a:p>
          <a:p>
            <a:pPr lvl="1"/>
            <a:r>
              <a:rPr lang="en-US" sz="2000" dirty="0"/>
              <a:t>P2 SACK arrives </a:t>
            </a:r>
            <a:r>
              <a:rPr lang="en-US" sz="2000" dirty="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en-US" sz="2000" dirty="0"/>
              <a:t> P1 lost, retransmit (R1)</a:t>
            </a:r>
          </a:p>
          <a:p>
            <a:pPr lvl="1"/>
            <a:r>
              <a:rPr lang="en-US" sz="2000" dirty="0"/>
              <a:t>R1 is cumulatively </a:t>
            </a:r>
            <a:r>
              <a:rPr lang="en-US" sz="2000" dirty="0" err="1"/>
              <a:t>ACKed</a:t>
            </a:r>
            <a:r>
              <a:rPr lang="en-US" sz="2000" dirty="0"/>
              <a:t> </a:t>
            </a:r>
            <a:r>
              <a:rPr lang="en-US" sz="2000" dirty="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en-US" sz="2000" dirty="0"/>
              <a:t> P3 lost, retransmit (R3)</a:t>
            </a:r>
          </a:p>
          <a:p>
            <a:pPr lvl="1"/>
            <a:r>
              <a:rPr lang="en-US" sz="2000" dirty="0"/>
              <a:t>No timer needed</a:t>
            </a:r>
            <a:endParaRPr lang="en-US" sz="2400" dirty="0"/>
          </a:p>
          <a:p>
            <a:r>
              <a:rPr lang="en-US" sz="2400" dirty="0">
                <a:solidFill>
                  <a:srgbClr val="0070C0"/>
                </a:solidFill>
              </a:rPr>
              <a:t>Example 2: P1 and P2 lost</a:t>
            </a:r>
          </a:p>
          <a:p>
            <a:pPr lvl="1"/>
            <a:r>
              <a:rPr lang="en-US" sz="2000" dirty="0"/>
              <a:t>P3 SACK arrives </a:t>
            </a:r>
            <a:r>
              <a:rPr lang="en-US" sz="2000" dirty="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en-US" sz="2000" dirty="0"/>
              <a:t> P1, P2 lost, retransmit (R1, R2)</a:t>
            </a:r>
          </a:p>
          <a:p>
            <a:pPr lvl="1"/>
            <a:r>
              <a:rPr lang="en-US" sz="2000" dirty="0"/>
              <a:t>R1 lost again but R2 </a:t>
            </a:r>
            <a:r>
              <a:rPr lang="en-US" sz="2000" dirty="0" err="1"/>
              <a:t>SACKed</a:t>
            </a:r>
            <a:r>
              <a:rPr lang="en-US" sz="2000" dirty="0"/>
              <a:t> </a:t>
            </a:r>
            <a:r>
              <a:rPr lang="en-US" sz="2000" dirty="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en-US" sz="2000" dirty="0"/>
              <a:t> R1 lost, retransmit</a:t>
            </a:r>
          </a:p>
          <a:p>
            <a:pPr lvl="1"/>
            <a:r>
              <a:rPr lang="en-US" sz="2000" dirty="0"/>
              <a:t>Common with rate limiting from token bucket policers with large bucket depth and low rate limit</a:t>
            </a:r>
          </a:p>
          <a:p>
            <a:pPr lvl="1"/>
            <a:r>
              <a:rPr lang="en-US" sz="2000" dirty="0"/>
              <a:t>Retransmissions often lost repeatedly because CC. requires multiple RTTs to reduce the rate below the policed rate</a:t>
            </a:r>
          </a:p>
          <a:p>
            <a:pPr lvl="1"/>
            <a:endParaRPr lang="en-US" sz="2000" dirty="0"/>
          </a:p>
          <a:p>
            <a:pPr marL="342900" lvl="1" indent="-342900">
              <a:buFontTx/>
              <a:buChar char="•"/>
            </a:pPr>
            <a:r>
              <a:rPr lang="en-US" dirty="0"/>
              <a:t>No </a:t>
            </a:r>
            <a:r>
              <a:rPr lang="en-US" dirty="0" err="1"/>
              <a:t>DupACK</a:t>
            </a:r>
            <a:r>
              <a:rPr lang="en-US" dirty="0"/>
              <a:t> based solution can detect such losses!</a:t>
            </a:r>
          </a:p>
        </p:txBody>
      </p:sp>
    </p:spTree>
    <p:extLst>
      <p:ext uri="{BB962C8B-B14F-4D97-AF65-F5344CB8AC3E}">
        <p14:creationId xmlns:p14="http://schemas.microsoft.com/office/powerpoint/2010/main" val="5348287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 on TCP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988840"/>
            <a:ext cx="8856984" cy="4896544"/>
          </a:xfrm>
        </p:spPr>
        <p:txBody>
          <a:bodyPr/>
          <a:lstStyle/>
          <a:p>
            <a:r>
              <a:rPr lang="en-US" sz="2000" dirty="0"/>
              <a:t>We focused on what is commonly implemented</a:t>
            </a:r>
          </a:p>
          <a:p>
            <a:pPr lvl="1"/>
            <a:r>
              <a:rPr lang="en-US" sz="1800" dirty="0"/>
              <a:t>We also skipped some things: header compression, authentication, sequence number attacks, implementation specifics (e.g. </a:t>
            </a:r>
            <a:r>
              <a:rPr lang="en-US" sz="1800" dirty="0">
                <a:solidFill>
                  <a:srgbClr val="0070C0"/>
                </a:solidFill>
              </a:rPr>
              <a:t>TCP_NOTSENT_LOWAT</a:t>
            </a:r>
            <a:r>
              <a:rPr lang="en-US" sz="1800" dirty="0"/>
              <a:t>)...</a:t>
            </a:r>
          </a:p>
          <a:p>
            <a:pPr lvl="1"/>
            <a:endParaRPr lang="en-US" sz="1800" dirty="0"/>
          </a:p>
          <a:p>
            <a:r>
              <a:rPr lang="en-US" sz="2000" dirty="0"/>
              <a:t>RFC series contains many non-implemented (??) ideas from that time</a:t>
            </a:r>
          </a:p>
          <a:p>
            <a:pPr lvl="1"/>
            <a:r>
              <a:rPr lang="en-US" sz="1800" dirty="0"/>
              <a:t>Being more robust to reordering (</a:t>
            </a:r>
            <a:r>
              <a:rPr lang="en-US" sz="1800" dirty="0">
                <a:solidFill>
                  <a:srgbClr val="0070C0"/>
                </a:solidFill>
              </a:rPr>
              <a:t>TCP-NCR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Doing congestion control for ACKs (</a:t>
            </a:r>
            <a:r>
              <a:rPr lang="en-US" sz="1800" dirty="0">
                <a:solidFill>
                  <a:srgbClr val="0070C0"/>
                </a:solidFill>
              </a:rPr>
              <a:t>ACK-CC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Reducing </a:t>
            </a:r>
            <a:r>
              <a:rPr lang="en-US" sz="1800" dirty="0" err="1"/>
              <a:t>cwnd</a:t>
            </a:r>
            <a:r>
              <a:rPr lang="en-US" sz="1800" dirty="0"/>
              <a:t> when the sender doesn't have data to send (</a:t>
            </a:r>
            <a:r>
              <a:rPr lang="en-US" sz="1800" dirty="0">
                <a:solidFill>
                  <a:srgbClr val="0070C0"/>
                </a:solidFill>
              </a:rPr>
              <a:t>CWV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Adjusting user timeout (when TCP says "it's over") at both ends (</a:t>
            </a:r>
            <a:r>
              <a:rPr lang="en-US" sz="1800" dirty="0">
                <a:solidFill>
                  <a:srgbClr val="0070C0"/>
                </a:solidFill>
              </a:rPr>
              <a:t>UTO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Avoiding Slow Start overshoot for large windows (</a:t>
            </a:r>
            <a:r>
              <a:rPr lang="en-US" sz="1800" dirty="0">
                <a:solidFill>
                  <a:srgbClr val="0070C0"/>
                </a:solidFill>
              </a:rPr>
              <a:t>Limited Slow-Start</a:t>
            </a:r>
            <a:r>
              <a:rPr lang="en-US" sz="1800" dirty="0"/>
              <a:t>)</a:t>
            </a:r>
          </a:p>
          <a:p>
            <a:pPr lvl="1"/>
            <a:endParaRPr lang="en-US" sz="1800" dirty="0"/>
          </a:p>
          <a:p>
            <a:r>
              <a:rPr lang="en-US" sz="2000" dirty="0"/>
              <a:t>...and some old ideas "took off" later (e.g. </a:t>
            </a:r>
            <a:r>
              <a:rPr lang="en-US" sz="2000" dirty="0">
                <a:solidFill>
                  <a:srgbClr val="0070C0"/>
                </a:solidFill>
              </a:rPr>
              <a:t>T/TCP, ECN</a:t>
            </a:r>
            <a:r>
              <a:rPr lang="en-US" sz="2000" dirty="0"/>
              <a:t>)</a:t>
            </a:r>
          </a:p>
          <a:p>
            <a:pPr lvl="1"/>
            <a:r>
              <a:rPr lang="en-US" sz="1800" dirty="0"/>
              <a:t>Or not? Time will tell</a:t>
            </a:r>
          </a:p>
        </p:txBody>
      </p:sp>
    </p:spTree>
    <p:extLst>
      <p:ext uri="{BB962C8B-B14F-4D97-AF65-F5344CB8AC3E}">
        <p14:creationId xmlns:p14="http://schemas.microsoft.com/office/powerpoint/2010/main" val="11292196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83568" y="2060848"/>
            <a:ext cx="7772400" cy="2808312"/>
          </a:xfrm>
        </p:spPr>
        <p:txBody>
          <a:bodyPr/>
          <a:lstStyle/>
          <a:p>
            <a:pPr algn="ctr"/>
            <a:r>
              <a:rPr lang="en-US" sz="4000" dirty="0"/>
              <a:t>Extra slides</a:t>
            </a:r>
            <a:br>
              <a:rPr lang="en-US" sz="4000" dirty="0"/>
            </a:br>
            <a:r>
              <a:rPr lang="en-US" sz="4000" dirty="0"/>
              <a:t>(not </a:t>
            </a:r>
            <a:r>
              <a:rPr lang="en-US" sz="4000" dirty="0" err="1"/>
              <a:t>pensum</a:t>
            </a:r>
            <a:r>
              <a:rPr lang="en-US" sz="4000" dirty="0"/>
              <a:t>)</a:t>
            </a:r>
          </a:p>
          <a:p>
            <a:pPr algn="ctr"/>
            <a:endParaRPr lang="en-US" sz="4000" dirty="0"/>
          </a:p>
          <a:p>
            <a:pPr algn="ctr"/>
            <a:r>
              <a:rPr lang="en-US" sz="4000"/>
              <a:t>RFC 6675  SACK loss recovery</a:t>
            </a:r>
          </a:p>
        </p:txBody>
      </p:sp>
    </p:spTree>
    <p:extLst>
      <p:ext uri="{BB962C8B-B14F-4D97-AF65-F5344CB8AC3E}">
        <p14:creationId xmlns:p14="http://schemas.microsoft.com/office/powerpoint/2010/main" val="28651414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SACK loss recovery: definitions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44824"/>
            <a:ext cx="8964488" cy="4618856"/>
          </a:xfrm>
        </p:spPr>
        <p:txBody>
          <a:bodyPr/>
          <a:lstStyle/>
          <a:p>
            <a:r>
              <a:rPr lang="en-US" sz="2100" b="1" err="1">
                <a:solidFill>
                  <a:srgbClr val="7030A0"/>
                </a:solidFill>
              </a:rPr>
              <a:t>HighData</a:t>
            </a:r>
            <a:r>
              <a:rPr lang="en-US" sz="2100" b="1"/>
              <a:t>:</a:t>
            </a:r>
            <a:r>
              <a:rPr lang="en-US" sz="2100"/>
              <a:t> highest </a:t>
            </a:r>
            <a:r>
              <a:rPr lang="en-US" sz="2100" err="1"/>
              <a:t>seqno</a:t>
            </a:r>
            <a:r>
              <a:rPr lang="en-US" sz="2100"/>
              <a:t> transmitted</a:t>
            </a:r>
          </a:p>
          <a:p>
            <a:r>
              <a:rPr lang="en-US" sz="2100" b="1" err="1">
                <a:solidFill>
                  <a:srgbClr val="7030A0"/>
                </a:solidFill>
              </a:rPr>
              <a:t>HighACK</a:t>
            </a:r>
            <a:r>
              <a:rPr lang="en-US" sz="2100" b="1"/>
              <a:t>:</a:t>
            </a:r>
            <a:r>
              <a:rPr lang="en-US" sz="2100"/>
              <a:t> </a:t>
            </a:r>
            <a:r>
              <a:rPr lang="en-US" sz="2100" err="1"/>
              <a:t>seqno</a:t>
            </a:r>
            <a:r>
              <a:rPr lang="en-US" sz="2100"/>
              <a:t> of highest cumulatively </a:t>
            </a:r>
            <a:r>
              <a:rPr lang="en-US" sz="2100" err="1"/>
              <a:t>ACKed</a:t>
            </a:r>
            <a:r>
              <a:rPr lang="en-US" sz="2100"/>
              <a:t> byte</a:t>
            </a:r>
          </a:p>
          <a:p>
            <a:r>
              <a:rPr lang="en-US" sz="2100" b="1" err="1">
                <a:solidFill>
                  <a:srgbClr val="7030A0"/>
                </a:solidFill>
              </a:rPr>
              <a:t>HighRxt</a:t>
            </a:r>
            <a:r>
              <a:rPr lang="en-US" sz="2100" b="1"/>
              <a:t>:</a:t>
            </a:r>
            <a:r>
              <a:rPr lang="en-US" sz="2100"/>
              <a:t> highest </a:t>
            </a:r>
            <a:r>
              <a:rPr lang="en-US" sz="2100" err="1"/>
              <a:t>seqno</a:t>
            </a:r>
            <a:r>
              <a:rPr lang="en-US" sz="2100"/>
              <a:t> retransmitted in this loss recovery phase</a:t>
            </a:r>
          </a:p>
          <a:p>
            <a:r>
              <a:rPr lang="en-US" sz="2100" b="1">
                <a:solidFill>
                  <a:srgbClr val="7030A0"/>
                </a:solidFill>
              </a:rPr>
              <a:t>Pipe</a:t>
            </a:r>
            <a:r>
              <a:rPr lang="en-US" sz="2100" b="1"/>
              <a:t>:</a:t>
            </a:r>
            <a:r>
              <a:rPr lang="en-US" sz="2100"/>
              <a:t> sender's estimate of the number of bytes outstanding in the network. Key variable for cc. because now this number is explicit.</a:t>
            </a:r>
          </a:p>
          <a:p>
            <a:r>
              <a:rPr lang="en-US" sz="2100" b="1" err="1">
                <a:solidFill>
                  <a:srgbClr val="7030A0"/>
                </a:solidFill>
              </a:rPr>
              <a:t>DupAcks</a:t>
            </a:r>
            <a:r>
              <a:rPr lang="en-US" sz="2100" b="1"/>
              <a:t>:</a:t>
            </a:r>
            <a:r>
              <a:rPr lang="en-US" sz="2100"/>
              <a:t> # </a:t>
            </a:r>
            <a:r>
              <a:rPr lang="en-US" sz="2100" err="1"/>
              <a:t>DupACKs</a:t>
            </a:r>
            <a:r>
              <a:rPr lang="en-US" sz="2100"/>
              <a:t> received since last cumulative ACK</a:t>
            </a:r>
            <a:br>
              <a:rPr lang="en-US" sz="2100"/>
            </a:br>
            <a:r>
              <a:rPr lang="en-US" sz="2100"/>
              <a:t>(</a:t>
            </a:r>
            <a:r>
              <a:rPr lang="en-US" sz="2100" err="1"/>
              <a:t>DupACK</a:t>
            </a:r>
            <a:r>
              <a:rPr lang="en-US" sz="2100"/>
              <a:t> = segment containing SACK block that identifies previously </a:t>
            </a:r>
            <a:r>
              <a:rPr lang="en-US" sz="2100" err="1"/>
              <a:t>unacked</a:t>
            </a:r>
            <a:r>
              <a:rPr lang="en-US" sz="2100"/>
              <a:t> and un-</a:t>
            </a:r>
            <a:r>
              <a:rPr lang="en-US" sz="2100" err="1"/>
              <a:t>SACKed</a:t>
            </a:r>
            <a:r>
              <a:rPr lang="en-US" sz="2100"/>
              <a:t> bytes between </a:t>
            </a:r>
            <a:r>
              <a:rPr lang="en-US" sz="2100" err="1"/>
              <a:t>HighACK</a:t>
            </a:r>
            <a:r>
              <a:rPr lang="en-US" sz="2100"/>
              <a:t> and </a:t>
            </a:r>
            <a:r>
              <a:rPr lang="en-US" sz="2100" err="1"/>
              <a:t>HighData</a:t>
            </a:r>
            <a:r>
              <a:rPr lang="en-US" sz="2100"/>
              <a:t>)</a:t>
            </a:r>
          </a:p>
          <a:p>
            <a:r>
              <a:rPr lang="en-US" sz="2100" b="1" err="1">
                <a:solidFill>
                  <a:srgbClr val="7030A0"/>
                </a:solidFill>
              </a:rPr>
              <a:t>DupThresh</a:t>
            </a:r>
            <a:r>
              <a:rPr lang="en-US" sz="2100" b="1"/>
              <a:t>:</a:t>
            </a:r>
            <a:r>
              <a:rPr lang="en-US" sz="2100"/>
              <a:t> # </a:t>
            </a:r>
            <a:r>
              <a:rPr lang="en-US" sz="2100" err="1"/>
              <a:t>DupACKs</a:t>
            </a:r>
            <a:r>
              <a:rPr lang="en-US" sz="2100"/>
              <a:t> needed to trigger retransmission (normally 3)</a:t>
            </a:r>
          </a:p>
          <a:p>
            <a:r>
              <a:rPr lang="en-US" sz="2100" b="1">
                <a:solidFill>
                  <a:srgbClr val="7030A0"/>
                </a:solidFill>
              </a:rPr>
              <a:t>Scoreboard</a:t>
            </a:r>
            <a:r>
              <a:rPr lang="en-US" sz="2100" b="1"/>
              <a:t>:</a:t>
            </a:r>
            <a:r>
              <a:rPr lang="en-US" sz="2100"/>
              <a:t> data structure to keep track of sequence number ranges</a:t>
            </a:r>
          </a:p>
          <a:p>
            <a:r>
              <a:rPr lang="en-US" sz="2100" b="1" err="1">
                <a:solidFill>
                  <a:srgbClr val="7030A0"/>
                </a:solidFill>
              </a:rPr>
              <a:t>RescueRxt</a:t>
            </a:r>
            <a:r>
              <a:rPr lang="en-US" sz="2100" b="1"/>
              <a:t>:</a:t>
            </a:r>
            <a:r>
              <a:rPr lang="en-US" sz="2100"/>
              <a:t> highest </a:t>
            </a:r>
            <a:r>
              <a:rPr lang="en-US" sz="2100" err="1"/>
              <a:t>seqno</a:t>
            </a:r>
            <a:r>
              <a:rPr lang="en-US" sz="2100"/>
              <a:t> which has been optimistically retransmitted to prevent stalling of the ACK clock when there is loss at the end of the window and no new data is available for transmission.</a:t>
            </a:r>
          </a:p>
        </p:txBody>
      </p:sp>
    </p:spTree>
    <p:extLst>
      <p:ext uri="{BB962C8B-B14F-4D97-AF65-F5344CB8AC3E}">
        <p14:creationId xmlns:p14="http://schemas.microsoft.com/office/powerpoint/2010/main" val="5186515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00808"/>
            <a:ext cx="8856984" cy="5013176"/>
          </a:xfrm>
        </p:spPr>
        <p:txBody>
          <a:bodyPr/>
          <a:lstStyle/>
          <a:p>
            <a:r>
              <a:rPr lang="en-US" sz="2000" b="1">
                <a:solidFill>
                  <a:srgbClr val="0070C0"/>
                </a:solidFill>
              </a:rPr>
              <a:t>Update()</a:t>
            </a:r>
          </a:p>
          <a:p>
            <a:pPr lvl="1"/>
            <a:r>
              <a:rPr lang="en-US" sz="1800"/>
              <a:t>Mark all cumulatively </a:t>
            </a:r>
            <a:r>
              <a:rPr lang="en-US" sz="1800" err="1"/>
              <a:t>ACKed</a:t>
            </a:r>
            <a:r>
              <a:rPr lang="en-US" sz="1800"/>
              <a:t> or </a:t>
            </a:r>
            <a:r>
              <a:rPr lang="en-US" sz="1800" err="1"/>
              <a:t>SACKed</a:t>
            </a:r>
            <a:r>
              <a:rPr lang="en-US" sz="1800"/>
              <a:t> bytes, record total # </a:t>
            </a:r>
            <a:r>
              <a:rPr lang="en-US" sz="1800" err="1"/>
              <a:t>SACKed</a:t>
            </a:r>
            <a:r>
              <a:rPr lang="en-US" sz="1800"/>
              <a:t> bytes</a:t>
            </a:r>
          </a:p>
          <a:p>
            <a:r>
              <a:rPr lang="en-US" sz="2000" b="1" err="1">
                <a:solidFill>
                  <a:srgbClr val="0070C0"/>
                </a:solidFill>
              </a:rPr>
              <a:t>IsLost</a:t>
            </a:r>
            <a:r>
              <a:rPr lang="en-US" sz="2000" b="1">
                <a:solidFill>
                  <a:srgbClr val="0070C0"/>
                </a:solidFill>
              </a:rPr>
              <a:t>(</a:t>
            </a:r>
            <a:r>
              <a:rPr lang="en-US" sz="2000" b="1" err="1">
                <a:solidFill>
                  <a:srgbClr val="0070C0"/>
                </a:solidFill>
              </a:rPr>
              <a:t>SeqNo</a:t>
            </a:r>
            <a:r>
              <a:rPr lang="en-US" sz="2000" b="1">
                <a:solidFill>
                  <a:srgbClr val="0070C0"/>
                </a:solidFill>
              </a:rPr>
              <a:t>)</a:t>
            </a:r>
          </a:p>
          <a:p>
            <a:pPr lvl="1"/>
            <a:r>
              <a:rPr lang="en-US" sz="1800"/>
              <a:t>True when either </a:t>
            </a:r>
            <a:r>
              <a:rPr lang="en-US" sz="1800" err="1">
                <a:solidFill>
                  <a:srgbClr val="7030A0"/>
                </a:solidFill>
              </a:rPr>
              <a:t>DupThresh</a:t>
            </a:r>
            <a:r>
              <a:rPr lang="en-US" sz="1800">
                <a:solidFill>
                  <a:srgbClr val="7030A0"/>
                </a:solidFill>
              </a:rPr>
              <a:t> </a:t>
            </a:r>
            <a:r>
              <a:rPr lang="en-US" sz="1800" err="1"/>
              <a:t>discontiguous</a:t>
            </a:r>
            <a:r>
              <a:rPr lang="en-US" sz="1800"/>
              <a:t> </a:t>
            </a:r>
            <a:r>
              <a:rPr lang="en-US" sz="1800" err="1"/>
              <a:t>SACKed</a:t>
            </a:r>
            <a:r>
              <a:rPr lang="en-US" sz="1800"/>
              <a:t> sequences have arrived above </a:t>
            </a:r>
            <a:r>
              <a:rPr lang="en-US" sz="1800" err="1"/>
              <a:t>SeqNo</a:t>
            </a:r>
            <a:r>
              <a:rPr lang="en-US" sz="1800"/>
              <a:t>, or more than (</a:t>
            </a:r>
            <a:r>
              <a:rPr lang="en-US" sz="1800" err="1">
                <a:solidFill>
                  <a:srgbClr val="7030A0"/>
                </a:solidFill>
              </a:rPr>
              <a:t>DupThresh</a:t>
            </a:r>
            <a:r>
              <a:rPr lang="en-US" sz="1800">
                <a:solidFill>
                  <a:srgbClr val="7030A0"/>
                </a:solidFill>
              </a:rPr>
              <a:t> </a:t>
            </a:r>
            <a:r>
              <a:rPr lang="en-US" sz="1800"/>
              <a:t>- 1) * SMSS bytes with sequence No's &gt; </a:t>
            </a:r>
            <a:r>
              <a:rPr lang="en-US" sz="1800" err="1"/>
              <a:t>SeqNo</a:t>
            </a:r>
            <a:r>
              <a:rPr lang="en-US" sz="1800"/>
              <a:t> have been </a:t>
            </a:r>
            <a:r>
              <a:rPr lang="en-US" sz="1800" err="1"/>
              <a:t>SACKed</a:t>
            </a:r>
            <a:endParaRPr lang="en-US" sz="1800"/>
          </a:p>
          <a:p>
            <a:r>
              <a:rPr lang="en-US" sz="2000" b="1" err="1">
                <a:solidFill>
                  <a:srgbClr val="0070C0"/>
                </a:solidFill>
              </a:rPr>
              <a:t>SetPipe</a:t>
            </a:r>
            <a:r>
              <a:rPr lang="en-US" sz="2000" b="1">
                <a:solidFill>
                  <a:srgbClr val="0070C0"/>
                </a:solidFill>
              </a:rPr>
              <a:t>()</a:t>
            </a:r>
          </a:p>
          <a:p>
            <a:pPr lvl="1"/>
            <a:r>
              <a:rPr lang="en-US" sz="1800">
                <a:solidFill>
                  <a:srgbClr val="7030A0"/>
                </a:solidFill>
                <a:ea typeface="Courier New" charset="0"/>
                <a:cs typeface="Courier New" charset="0"/>
              </a:rPr>
              <a:t>pipe</a:t>
            </a:r>
            <a:r>
              <a:rPr lang="en-US" sz="1800">
                <a:ea typeface="Courier New" charset="0"/>
                <a:cs typeface="Courier New" charset="0"/>
              </a:rPr>
              <a:t> = 0</a:t>
            </a:r>
          </a:p>
          <a:p>
            <a:pPr lvl="1"/>
            <a:r>
              <a:rPr lang="en-US" sz="1800">
                <a:ea typeface="Courier New" charset="0"/>
                <a:cs typeface="Courier New" charset="0"/>
              </a:rPr>
              <a:t>for(S1=</a:t>
            </a:r>
            <a:r>
              <a:rPr lang="en-US" sz="1800" err="1">
                <a:solidFill>
                  <a:srgbClr val="7030A0"/>
                </a:solidFill>
                <a:ea typeface="Courier New" charset="0"/>
                <a:cs typeface="Courier New" charset="0"/>
              </a:rPr>
              <a:t>HighACK</a:t>
            </a:r>
            <a:r>
              <a:rPr lang="en-US" sz="1800">
                <a:ea typeface="Courier New" charset="0"/>
                <a:cs typeface="Courier New" charset="0"/>
              </a:rPr>
              <a:t>; S1&lt;=</a:t>
            </a:r>
            <a:r>
              <a:rPr lang="en-US" sz="1800" err="1">
                <a:solidFill>
                  <a:srgbClr val="7030A0"/>
                </a:solidFill>
                <a:ea typeface="Courier New" charset="0"/>
                <a:cs typeface="Courier New" charset="0"/>
              </a:rPr>
              <a:t>HighData</a:t>
            </a:r>
            <a:r>
              <a:rPr lang="en-US" sz="1800">
                <a:ea typeface="Courier New" charset="0"/>
                <a:cs typeface="Courier New" charset="0"/>
              </a:rPr>
              <a:t>; S1++)</a:t>
            </a:r>
          </a:p>
          <a:p>
            <a:pPr lvl="2"/>
            <a:r>
              <a:rPr lang="en-US" sz="1800">
                <a:ea typeface="Courier New" charset="0"/>
                <a:cs typeface="Courier New" charset="0"/>
              </a:rPr>
              <a:t>if(</a:t>
            </a:r>
            <a:r>
              <a:rPr lang="en-US" sz="1800">
                <a:solidFill>
                  <a:srgbClr val="7030A0"/>
                </a:solidFill>
                <a:ea typeface="Courier New" charset="0"/>
                <a:cs typeface="Courier New" charset="0"/>
              </a:rPr>
              <a:t>scoreboard</a:t>
            </a:r>
            <a:r>
              <a:rPr lang="en-US" sz="1800">
                <a:ea typeface="Courier New" charset="0"/>
                <a:cs typeface="Courier New" charset="0"/>
              </a:rPr>
              <a:t>[S1] </a:t>
            </a:r>
            <a:r>
              <a:rPr lang="en-US" sz="1800" err="1">
                <a:ea typeface="Courier New" charset="0"/>
                <a:cs typeface="Courier New" charset="0"/>
              </a:rPr>
              <a:t>unsacked</a:t>
            </a:r>
            <a:r>
              <a:rPr lang="en-US" sz="1800">
                <a:ea typeface="Courier New" charset="0"/>
                <a:cs typeface="Courier New" charset="0"/>
              </a:rPr>
              <a:t>)</a:t>
            </a:r>
          </a:p>
          <a:p>
            <a:pPr lvl="3"/>
            <a:r>
              <a:rPr lang="en-US">
                <a:ea typeface="Courier New" charset="0"/>
                <a:cs typeface="Courier New" charset="0"/>
              </a:rPr>
              <a:t>if !</a:t>
            </a:r>
            <a:r>
              <a:rPr lang="en-US" err="1">
                <a:solidFill>
                  <a:srgbClr val="7030A0"/>
                </a:solidFill>
                <a:ea typeface="Courier New" charset="0"/>
                <a:cs typeface="Courier New" charset="0"/>
              </a:rPr>
              <a:t>IsLost</a:t>
            </a:r>
            <a:r>
              <a:rPr lang="en-US">
                <a:ea typeface="Courier New" charset="0"/>
                <a:cs typeface="Courier New" charset="0"/>
              </a:rPr>
              <a:t>(S1):</a:t>
            </a:r>
          </a:p>
          <a:p>
            <a:pPr lvl="4"/>
            <a:r>
              <a:rPr lang="en-US" sz="1800">
                <a:solidFill>
                  <a:srgbClr val="7030A0"/>
                </a:solidFill>
                <a:ea typeface="Courier New" charset="0"/>
                <a:cs typeface="Courier New" charset="0"/>
              </a:rPr>
              <a:t>pipe</a:t>
            </a:r>
            <a:r>
              <a:rPr lang="en-US" sz="1800">
                <a:ea typeface="Courier New" charset="0"/>
                <a:cs typeface="Courier New" charset="0"/>
              </a:rPr>
              <a:t>++ 	// not </a:t>
            </a:r>
            <a:r>
              <a:rPr lang="en-US" sz="1800" err="1">
                <a:ea typeface="Courier New" charset="0"/>
                <a:cs typeface="Courier New" charset="0"/>
              </a:rPr>
              <a:t>SACKed</a:t>
            </a:r>
            <a:r>
              <a:rPr lang="en-US" sz="1800">
                <a:ea typeface="Courier New" charset="0"/>
                <a:cs typeface="Courier New" charset="0"/>
              </a:rPr>
              <a:t>, not lost </a:t>
            </a:r>
            <a:r>
              <a:rPr lang="en-US" sz="18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en-US" sz="1800">
                <a:ea typeface="Courier New" charset="0"/>
                <a:cs typeface="Courier New" charset="0"/>
              </a:rPr>
              <a:t> in flight</a:t>
            </a:r>
          </a:p>
          <a:p>
            <a:pPr lvl="3"/>
            <a:r>
              <a:rPr lang="en-US">
                <a:ea typeface="Courier New" charset="0"/>
                <a:cs typeface="Courier New" charset="0"/>
              </a:rPr>
              <a:t>if S1 &lt;= </a:t>
            </a:r>
            <a:r>
              <a:rPr lang="en-US" err="1">
                <a:solidFill>
                  <a:srgbClr val="7030A0"/>
                </a:solidFill>
                <a:ea typeface="Courier New" charset="0"/>
                <a:cs typeface="Courier New" charset="0"/>
              </a:rPr>
              <a:t>HighRxt</a:t>
            </a:r>
            <a:r>
              <a:rPr lang="en-US">
                <a:ea typeface="Courier New" charset="0"/>
                <a:cs typeface="Courier New" charset="0"/>
              </a:rPr>
              <a:t>:</a:t>
            </a:r>
          </a:p>
          <a:p>
            <a:pPr lvl="4"/>
            <a:r>
              <a:rPr lang="en-US" sz="1800">
                <a:solidFill>
                  <a:srgbClr val="7030A0"/>
                </a:solidFill>
                <a:ea typeface="Courier New" charset="0"/>
                <a:cs typeface="Courier New" charset="0"/>
              </a:rPr>
              <a:t>pipe</a:t>
            </a:r>
            <a:r>
              <a:rPr lang="en-US" sz="1800">
                <a:ea typeface="Courier New" charset="0"/>
                <a:cs typeface="Courier New" charset="0"/>
              </a:rPr>
              <a:t>++ 	// retransmitted, not lost </a:t>
            </a:r>
            <a:r>
              <a:rPr lang="en-US" sz="1800">
                <a:latin typeface="Wingdings" charset="0"/>
                <a:ea typeface="ＭＳ Ｐゴシック" charset="0"/>
                <a:cs typeface="Wingdings" charset="0"/>
              </a:rPr>
              <a:t></a:t>
            </a:r>
            <a:r>
              <a:rPr lang="en-US" sz="1800">
                <a:ea typeface="Courier New" charset="0"/>
                <a:cs typeface="Courier New" charset="0"/>
              </a:rPr>
              <a:t> 2* in flight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568952" cy="1143000"/>
          </a:xfrm>
        </p:spPr>
        <p:txBody>
          <a:bodyPr/>
          <a:lstStyle/>
          <a:p>
            <a:r>
              <a:rPr lang="en-US"/>
              <a:t>SACK loss recovery: scoreboard functions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04744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92776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80808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68840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56872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44904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32936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0968" y="41490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8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6996832" y="3429000"/>
            <a:ext cx="1592552" cy="648072"/>
            <a:chOff x="7092280" y="3501008"/>
            <a:chExt cx="1592552" cy="648072"/>
          </a:xfrm>
        </p:grpSpPr>
        <p:sp>
          <p:nvSpPr>
            <p:cNvPr id="14" name="Left Brace 13"/>
            <p:cNvSpPr/>
            <p:nvPr/>
          </p:nvSpPr>
          <p:spPr bwMode="auto">
            <a:xfrm rot="5400000">
              <a:off x="7781002" y="3325634"/>
              <a:ext cx="278740" cy="1368152"/>
            </a:xfrm>
            <a:prstGeom prst="leftBrac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164288" y="3501008"/>
              <a:ext cx="15205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i="1" err="1">
                  <a:solidFill>
                    <a:srgbClr val="00B050"/>
                  </a:solidFill>
                  <a:ea typeface="Courier New" charset="0"/>
                  <a:cs typeface="Courier New" charset="0"/>
                </a:rPr>
                <a:t>IsLost = True</a:t>
              </a:r>
              <a:endParaRPr lang="en-US" sz="1800" i="1">
                <a:solidFill>
                  <a:srgbClr val="00B050"/>
                </a:solidFill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 bwMode="auto">
            <a:xfrm flipH="1">
              <a:off x="7092280" y="3870340"/>
              <a:ext cx="144016" cy="27874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38" name="Group 37"/>
          <p:cNvGrpSpPr/>
          <p:nvPr/>
        </p:nvGrpSpPr>
        <p:grpSpPr>
          <a:xfrm>
            <a:off x="5700688" y="4581128"/>
            <a:ext cx="1133644" cy="573478"/>
            <a:chOff x="5796136" y="4653136"/>
            <a:chExt cx="1133644" cy="573478"/>
          </a:xfrm>
        </p:grpSpPr>
        <p:sp>
          <p:nvSpPr>
            <p:cNvPr id="18" name="Rectangle 17"/>
            <p:cNvSpPr/>
            <p:nvPr/>
          </p:nvSpPr>
          <p:spPr>
            <a:xfrm>
              <a:off x="5796136" y="4857282"/>
              <a:ext cx="11336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i="1" err="1">
                  <a:solidFill>
                    <a:srgbClr val="00B050"/>
                  </a:solidFill>
                  <a:ea typeface="Courier New" charset="0"/>
                  <a:cs typeface="Courier New" charset="0"/>
                </a:rPr>
                <a:t>HighACK</a:t>
              </a:r>
              <a:endParaRPr lang="en-US" sz="1800" i="1">
                <a:solidFill>
                  <a:srgbClr val="00B050"/>
                </a:solidFill>
              </a:endParaRPr>
            </a:p>
          </p:txBody>
        </p:sp>
        <p:cxnSp>
          <p:nvCxnSpPr>
            <p:cNvPr id="27" name="Straight Arrow Connector 26"/>
            <p:cNvCxnSpPr/>
            <p:nvPr/>
          </p:nvCxnSpPr>
          <p:spPr bwMode="auto">
            <a:xfrm flipV="1">
              <a:off x="6588224" y="4653136"/>
              <a:ext cx="144016" cy="230286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39" name="Group 38"/>
          <p:cNvGrpSpPr/>
          <p:nvPr/>
        </p:nvGrpSpPr>
        <p:grpSpPr>
          <a:xfrm>
            <a:off x="7932936" y="4593370"/>
            <a:ext cx="1146468" cy="555438"/>
            <a:chOff x="8028384" y="4665378"/>
            <a:chExt cx="1146468" cy="555438"/>
          </a:xfrm>
        </p:grpSpPr>
        <p:sp>
          <p:nvSpPr>
            <p:cNvPr id="19" name="Rectangle 18"/>
            <p:cNvSpPr/>
            <p:nvPr/>
          </p:nvSpPr>
          <p:spPr>
            <a:xfrm>
              <a:off x="8028384" y="4851484"/>
              <a:ext cx="114646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i="1" err="1">
                  <a:solidFill>
                    <a:srgbClr val="00B050"/>
                  </a:solidFill>
                  <a:ea typeface="Courier New" charset="0"/>
                  <a:cs typeface="Courier New" charset="0"/>
                </a:rPr>
                <a:t>HighData</a:t>
              </a:r>
              <a:endParaRPr lang="en-US" sz="1800" i="1">
                <a:solidFill>
                  <a:srgbClr val="00B050"/>
                </a:solidFill>
              </a:endParaRPr>
            </a:p>
          </p:txBody>
        </p:sp>
        <p:cxnSp>
          <p:nvCxnSpPr>
            <p:cNvPr id="28" name="Straight Arrow Connector 27"/>
            <p:cNvCxnSpPr/>
            <p:nvPr/>
          </p:nvCxnSpPr>
          <p:spPr bwMode="auto">
            <a:xfrm flipV="1">
              <a:off x="8460432" y="4665378"/>
              <a:ext cx="0" cy="21307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37" name="Group 36"/>
          <p:cNvGrpSpPr/>
          <p:nvPr/>
        </p:nvGrpSpPr>
        <p:grpSpPr>
          <a:xfrm>
            <a:off x="5580112" y="3501008"/>
            <a:ext cx="1120820" cy="712731"/>
            <a:chOff x="5675560" y="3573016"/>
            <a:chExt cx="1120820" cy="712731"/>
          </a:xfrm>
        </p:grpSpPr>
        <p:sp>
          <p:nvSpPr>
            <p:cNvPr id="30" name="Rectangle 29"/>
            <p:cNvSpPr/>
            <p:nvPr/>
          </p:nvSpPr>
          <p:spPr>
            <a:xfrm>
              <a:off x="5675560" y="3573016"/>
              <a:ext cx="112082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00" i="1" err="1">
                  <a:solidFill>
                    <a:srgbClr val="00B050"/>
                  </a:solidFill>
                  <a:ea typeface="Courier New" charset="0"/>
                  <a:cs typeface="Courier New" charset="0"/>
                </a:rPr>
                <a:t>HighRXT</a:t>
              </a:r>
              <a:endParaRPr lang="en-US" sz="1800" i="1">
                <a:solidFill>
                  <a:srgbClr val="00B050"/>
                </a:solidFill>
              </a:endParaRPr>
            </a:p>
          </p:txBody>
        </p:sp>
        <p:cxnSp>
          <p:nvCxnSpPr>
            <p:cNvPr id="31" name="Straight Arrow Connector 30"/>
            <p:cNvCxnSpPr/>
            <p:nvPr/>
          </p:nvCxnSpPr>
          <p:spPr bwMode="auto">
            <a:xfrm flipH="1">
              <a:off x="6192180" y="3953663"/>
              <a:ext cx="43790" cy="33208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40" name="Group 39"/>
          <p:cNvGrpSpPr/>
          <p:nvPr/>
        </p:nvGrpSpPr>
        <p:grpSpPr>
          <a:xfrm>
            <a:off x="7331287" y="4593370"/>
            <a:ext cx="968535" cy="902459"/>
            <a:chOff x="7426735" y="4665378"/>
            <a:chExt cx="968535" cy="902459"/>
          </a:xfrm>
        </p:grpSpPr>
        <p:sp>
          <p:nvSpPr>
            <p:cNvPr id="33" name="Rectangle 32"/>
            <p:cNvSpPr/>
            <p:nvPr/>
          </p:nvSpPr>
          <p:spPr>
            <a:xfrm>
              <a:off x="7426735" y="5167727"/>
              <a:ext cx="96853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err="1">
                  <a:solidFill>
                    <a:srgbClr val="FF0000"/>
                  </a:solidFill>
                  <a:ea typeface="Courier New" charset="0"/>
                  <a:cs typeface="Courier New" charset="0"/>
                </a:rPr>
                <a:t>pipe++</a:t>
              </a:r>
              <a:endParaRPr lang="en-US">
                <a:solidFill>
                  <a:srgbClr val="FF0000"/>
                </a:solidFill>
              </a:endParaRPr>
            </a:p>
          </p:txBody>
        </p:sp>
        <p:cxnSp>
          <p:nvCxnSpPr>
            <p:cNvPr id="34" name="Straight Arrow Connector 33"/>
            <p:cNvCxnSpPr/>
            <p:nvPr/>
          </p:nvCxnSpPr>
          <p:spPr bwMode="auto">
            <a:xfrm flipV="1">
              <a:off x="7884368" y="4665378"/>
              <a:ext cx="0" cy="555438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cxnSp>
        <p:nvCxnSpPr>
          <p:cNvPr id="41" name="Straight Arrow Connector 40"/>
          <p:cNvCxnSpPr/>
          <p:nvPr/>
        </p:nvCxnSpPr>
        <p:spPr bwMode="auto">
          <a:xfrm>
            <a:off x="6396484" y="3867324"/>
            <a:ext cx="168300" cy="2451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134575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6" y="692696"/>
            <a:ext cx="9036496" cy="1143000"/>
          </a:xfrm>
        </p:spPr>
        <p:txBody>
          <a:bodyPr/>
          <a:lstStyle/>
          <a:p>
            <a:r>
              <a:rPr lang="en-US"/>
              <a:t>SACK loss recovery: scoreboard functions /2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00808"/>
            <a:ext cx="8856984" cy="5013176"/>
          </a:xfrm>
        </p:spPr>
        <p:txBody>
          <a:bodyPr/>
          <a:lstStyle/>
          <a:p>
            <a:r>
              <a:rPr lang="en-US" sz="2000" b="1" err="1">
                <a:solidFill>
                  <a:srgbClr val="0070C0"/>
                </a:solidFill>
              </a:rPr>
              <a:t>NextSeg</a:t>
            </a:r>
            <a:r>
              <a:rPr lang="en-US" sz="2000" b="1">
                <a:solidFill>
                  <a:srgbClr val="0070C0"/>
                </a:solidFill>
              </a:rPr>
              <a:t>()  </a:t>
            </a:r>
            <a:r>
              <a:rPr lang="en-US" sz="2000"/>
              <a:t>(what to transmit next)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>
                <a:ea typeface="Arial" charset="0"/>
                <a:cs typeface="Arial" charset="0"/>
              </a:rPr>
              <a:t>if there exists S2 such that:</a:t>
            </a:r>
          </a:p>
          <a:p>
            <a:pPr marL="1257300" lvl="2" indent="-342900">
              <a:buFont typeface="+mj-lt"/>
              <a:buAutoNum type="alphaLcParenR"/>
            </a:pPr>
            <a:r>
              <a:rPr lang="en-US" sz="1800">
                <a:ea typeface="Arial" charset="0"/>
                <a:cs typeface="Arial" charset="0"/>
              </a:rPr>
              <a:t>S2 &gt; </a:t>
            </a:r>
            <a:r>
              <a:rPr lang="en-US" sz="1800" err="1">
                <a:solidFill>
                  <a:srgbClr val="7030A0"/>
                </a:solidFill>
                <a:ea typeface="Arial" charset="0"/>
                <a:cs typeface="Arial" charset="0"/>
              </a:rPr>
              <a:t>HighRxt</a:t>
            </a:r>
            <a:endParaRPr lang="en-US" sz="1800">
              <a:solidFill>
                <a:srgbClr val="7030A0"/>
              </a:solidFill>
              <a:ea typeface="Arial" charset="0"/>
              <a:cs typeface="Arial" charset="0"/>
            </a:endParaRPr>
          </a:p>
          <a:p>
            <a:pPr marL="1257300" lvl="2" indent="-342900">
              <a:buFont typeface="+mj-lt"/>
              <a:buAutoNum type="alphaLcParenR"/>
            </a:pPr>
            <a:r>
              <a:rPr lang="en-US" sz="1800">
                <a:ea typeface="Arial" charset="0"/>
                <a:cs typeface="Arial" charset="0"/>
              </a:rPr>
              <a:t>S2 &lt; highest byte covered by</a:t>
            </a:r>
            <a:br>
              <a:rPr lang="en-US" sz="1800">
                <a:ea typeface="Arial" charset="0"/>
                <a:cs typeface="Arial" charset="0"/>
              </a:rPr>
            </a:br>
            <a:r>
              <a:rPr lang="en-US" sz="1800">
                <a:ea typeface="Arial" charset="0"/>
                <a:cs typeface="Arial" charset="0"/>
              </a:rPr>
              <a:t>any received SACK</a:t>
            </a:r>
          </a:p>
          <a:p>
            <a:pPr marL="1257300" lvl="2" indent="-342900">
              <a:buFont typeface="+mj-lt"/>
              <a:buAutoNum type="alphaLcParenR"/>
            </a:pPr>
            <a:r>
              <a:rPr lang="en-US" sz="1800" err="1">
                <a:solidFill>
                  <a:srgbClr val="0070C0"/>
                </a:solidFill>
                <a:ea typeface="Arial" charset="0"/>
                <a:cs typeface="Arial" charset="0"/>
              </a:rPr>
              <a:t>IsLost</a:t>
            </a:r>
            <a:r>
              <a:rPr lang="en-US" sz="1800">
                <a:solidFill>
                  <a:srgbClr val="0070C0"/>
                </a:solidFill>
                <a:ea typeface="Arial" charset="0"/>
                <a:cs typeface="Arial" charset="0"/>
              </a:rPr>
              <a:t>(S2)</a:t>
            </a:r>
            <a:r>
              <a:rPr lang="en-US" sz="1800">
                <a:ea typeface="Arial" charset="0"/>
                <a:cs typeface="Arial" charset="0"/>
              </a:rPr>
              <a:t> == true</a:t>
            </a:r>
          </a:p>
          <a:p>
            <a:pPr marL="914400" lvl="2" indent="0">
              <a:buNone/>
            </a:pPr>
            <a:r>
              <a:rPr lang="en-US" sz="1800">
                <a:ea typeface="Arial" charset="0"/>
                <a:cs typeface="Arial" charset="0"/>
              </a:rPr>
              <a:t>... return max. SMSS sequence range starting with S2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>
                <a:ea typeface="Arial" charset="0"/>
                <a:cs typeface="Arial" charset="0"/>
              </a:rPr>
              <a:t>else, if there is unsent data and </a:t>
            </a:r>
            <a:r>
              <a:rPr lang="en-US" sz="1800" err="1">
                <a:ea typeface="Arial" charset="0"/>
                <a:cs typeface="Arial" charset="0"/>
              </a:rPr>
              <a:t>rwnd</a:t>
            </a:r>
            <a:r>
              <a:rPr lang="en-US" sz="1800">
                <a:ea typeface="Arial" charset="0"/>
                <a:cs typeface="Arial" charset="0"/>
              </a:rPr>
              <a:t> allows, return max. SMSS sequence range starting with </a:t>
            </a:r>
            <a:r>
              <a:rPr lang="en-US" sz="1800">
                <a:solidFill>
                  <a:srgbClr val="7030A0"/>
                </a:solidFill>
                <a:ea typeface="Arial" charset="0"/>
                <a:cs typeface="Arial" charset="0"/>
              </a:rPr>
              <a:t>HighData</a:t>
            </a:r>
            <a:r>
              <a:rPr lang="en-US" sz="1800">
                <a:ea typeface="Arial" charset="0"/>
                <a:cs typeface="Arial" charset="0"/>
              </a:rPr>
              <a:t>+1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>
                <a:ea typeface="Arial" charset="0"/>
                <a:cs typeface="Arial" charset="0"/>
              </a:rPr>
              <a:t>else, if there exists S3 for which 1a) and 1b) are true, return one segment of max. SMSS bytes starting with S3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>
                <a:ea typeface="Arial" charset="0"/>
                <a:cs typeface="Arial" charset="0"/>
              </a:rPr>
              <a:t>else, if </a:t>
            </a:r>
            <a:r>
              <a:rPr lang="en-US" sz="1800" err="1">
                <a:solidFill>
                  <a:srgbClr val="7030A0"/>
                </a:solidFill>
                <a:ea typeface="Arial" charset="0"/>
                <a:cs typeface="Arial" charset="0"/>
              </a:rPr>
              <a:t>HighACK</a:t>
            </a:r>
            <a:r>
              <a:rPr lang="en-US" sz="1800">
                <a:ea typeface="Arial" charset="0"/>
                <a:cs typeface="Arial" charset="0"/>
              </a:rPr>
              <a:t> &gt; </a:t>
            </a:r>
            <a:r>
              <a:rPr lang="en-US" sz="1800" err="1">
                <a:solidFill>
                  <a:srgbClr val="7030A0"/>
                </a:solidFill>
                <a:ea typeface="Arial" charset="0"/>
                <a:cs typeface="Arial" charset="0"/>
              </a:rPr>
              <a:t>RescueRxt</a:t>
            </a:r>
            <a:r>
              <a:rPr lang="en-US" sz="1800">
                <a:ea typeface="Arial" charset="0"/>
                <a:cs typeface="Arial" charset="0"/>
              </a:rPr>
              <a:t> (or </a:t>
            </a:r>
            <a:r>
              <a:rPr lang="en-US" sz="1800" err="1">
                <a:solidFill>
                  <a:srgbClr val="7030A0"/>
                </a:solidFill>
                <a:ea typeface="Arial" charset="0"/>
                <a:cs typeface="Arial" charset="0"/>
              </a:rPr>
              <a:t>RescueRxt</a:t>
            </a:r>
            <a:r>
              <a:rPr lang="en-US" sz="1800" err="1">
                <a:ea typeface="Arial" charset="0"/>
                <a:cs typeface="Arial" charset="0"/>
              </a:rPr>
              <a:t> undefined</a:t>
            </a:r>
            <a:r>
              <a:rPr lang="en-US" sz="1800">
                <a:ea typeface="Arial" charset="0"/>
                <a:cs typeface="Arial" charset="0"/>
              </a:rPr>
              <a:t>), return one segment of max. SMSS bytes that includes the highest outstanding </a:t>
            </a:r>
            <a:r>
              <a:rPr lang="en-US" sz="1800" err="1">
                <a:ea typeface="Arial" charset="0"/>
                <a:cs typeface="Arial" charset="0"/>
              </a:rPr>
              <a:t>unSACKed</a:t>
            </a:r>
            <a:r>
              <a:rPr lang="en-US" sz="1800">
                <a:ea typeface="Arial" charset="0"/>
                <a:cs typeface="Arial" charset="0"/>
              </a:rPr>
              <a:t> seq.no, and set </a:t>
            </a:r>
            <a:r>
              <a:rPr lang="en-US" sz="1800" err="1">
                <a:solidFill>
                  <a:srgbClr val="7030A0"/>
                </a:solidFill>
                <a:ea typeface="Arial" charset="0"/>
                <a:cs typeface="Arial" charset="0"/>
              </a:rPr>
              <a:t>RescueRxt</a:t>
            </a:r>
            <a:r>
              <a:rPr lang="en-US" sz="1800">
                <a:ea typeface="Arial" charset="0"/>
                <a:cs typeface="Arial" charset="0"/>
              </a:rPr>
              <a:t> to </a:t>
            </a:r>
            <a:r>
              <a:rPr lang="en-US" sz="1800" err="1">
                <a:solidFill>
                  <a:srgbClr val="7030A0"/>
                </a:solidFill>
                <a:ea typeface="Arial" charset="0"/>
                <a:cs typeface="Arial" charset="0"/>
              </a:rPr>
              <a:t>RecoveryPoint </a:t>
            </a:r>
            <a:r>
              <a:rPr lang="en-US" sz="1800" i="1" err="1">
                <a:solidFill>
                  <a:srgbClr val="FF0000"/>
                </a:solidFill>
                <a:ea typeface="Arial" charset="0"/>
                <a:cs typeface="Arial" charset="0"/>
              </a:rPr>
              <a:t>(HighData)</a:t>
            </a:r>
            <a:r>
              <a:rPr lang="en-US" sz="1800">
                <a:ea typeface="Arial" charset="0"/>
                <a:cs typeface="Arial" charset="0"/>
              </a:rPr>
              <a:t>. Do not update </a:t>
            </a:r>
            <a:r>
              <a:rPr lang="en-US" sz="1800" err="1">
                <a:solidFill>
                  <a:srgbClr val="7030A0"/>
                </a:solidFill>
                <a:ea typeface="Arial" charset="0"/>
                <a:cs typeface="Arial" charset="0"/>
              </a:rPr>
              <a:t>HighRxt</a:t>
            </a:r>
            <a:r>
              <a:rPr lang="en-US" sz="1800">
                <a:ea typeface="Arial" charset="0"/>
                <a:cs typeface="Arial" charset="0"/>
              </a:rPr>
              <a:t>.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800">
                <a:ea typeface="Arial" charset="0"/>
                <a:cs typeface="Arial" charset="0"/>
              </a:rPr>
              <a:t>else fail (nothing returned)</a:t>
            </a:r>
          </a:p>
          <a:p>
            <a:r>
              <a:rPr lang="en-US" sz="2000"/>
              <a:t>Rules 3 and 4 are a retransmission "last resort"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04744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92776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80808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68840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56872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44904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32936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0968" y="2348880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8</a:t>
            </a:r>
          </a:p>
        </p:txBody>
      </p:sp>
      <p:sp>
        <p:nvSpPr>
          <p:cNvPr id="12" name="Left Brace 11"/>
          <p:cNvSpPr/>
          <p:nvPr/>
        </p:nvSpPr>
        <p:spPr bwMode="auto">
          <a:xfrm rot="5400000">
            <a:off x="7685554" y="1453426"/>
            <a:ext cx="278740" cy="1368152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068840" y="1628800"/>
            <a:ext cx="1520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ea typeface="Courier New" charset="0"/>
                <a:cs typeface="Courier New" charset="0"/>
              </a:rPr>
              <a:t>IsLost = True</a:t>
            </a:r>
            <a:endParaRPr lang="en-US" sz="1800" i="1">
              <a:solidFill>
                <a:srgbClr val="00B05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700688" y="298507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ea typeface="Courier New" charset="0"/>
                <a:cs typeface="Courier New" charset="0"/>
              </a:rPr>
              <a:t>HighACK</a:t>
            </a:r>
            <a:endParaRPr lang="en-US" sz="1800" i="1">
              <a:solidFill>
                <a:srgbClr val="00B05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932936" y="2979276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ea typeface="Courier New" charset="0"/>
                <a:cs typeface="Courier New" charset="0"/>
              </a:rPr>
              <a:t>HighData</a:t>
            </a:r>
            <a:endParaRPr lang="en-US" sz="1800" i="1">
              <a:solidFill>
                <a:srgbClr val="00B050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 bwMode="auto">
          <a:xfrm flipH="1">
            <a:off x="6996832" y="1998132"/>
            <a:ext cx="144016" cy="2787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flipV="1">
            <a:off x="6492776" y="2780928"/>
            <a:ext cx="144016" cy="23028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 flipV="1">
            <a:off x="8364984" y="2793170"/>
            <a:ext cx="0" cy="213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" name="Rectangle 18"/>
          <p:cNvSpPr/>
          <p:nvPr/>
        </p:nvSpPr>
        <p:spPr>
          <a:xfrm>
            <a:off x="5580112" y="1700808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ea typeface="Courier New" charset="0"/>
                <a:cs typeface="Courier New" charset="0"/>
              </a:rPr>
              <a:t>HighRXT</a:t>
            </a:r>
            <a:endParaRPr lang="en-US" sz="1800" i="1">
              <a:solidFill>
                <a:srgbClr val="00B050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 flipH="1">
            <a:off x="6096732" y="2081455"/>
            <a:ext cx="43790" cy="3320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Rectangle 20"/>
          <p:cNvSpPr/>
          <p:nvPr/>
        </p:nvSpPr>
        <p:spPr>
          <a:xfrm>
            <a:off x="7331287" y="3295519"/>
            <a:ext cx="9685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err="1">
                <a:solidFill>
                  <a:srgbClr val="00B050"/>
                </a:solidFill>
                <a:ea typeface="Courier New" charset="0"/>
                <a:cs typeface="Courier New" charset="0"/>
              </a:rPr>
              <a:t>pipe++</a:t>
            </a:r>
            <a:endParaRPr lang="en-US">
              <a:solidFill>
                <a:srgbClr val="00B050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 bwMode="auto">
          <a:xfrm flipV="1">
            <a:off x="7788920" y="2793170"/>
            <a:ext cx="0" cy="5554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Rectangle 22"/>
          <p:cNvSpPr/>
          <p:nvPr/>
        </p:nvSpPr>
        <p:spPr>
          <a:xfrm>
            <a:off x="5844704" y="3317820"/>
            <a:ext cx="14526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err="1">
                <a:solidFill>
                  <a:srgbClr val="FF0000"/>
                </a:solidFill>
                <a:ea typeface="Courier New" charset="0"/>
                <a:cs typeface="Courier New" charset="0"/>
              </a:rPr>
              <a:t>1. NextSeg</a:t>
            </a:r>
            <a:endParaRPr lang="en-US">
              <a:solidFill>
                <a:srgbClr val="FF0000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 bwMode="auto">
          <a:xfrm flipV="1">
            <a:off x="6834332" y="2793170"/>
            <a:ext cx="90492" cy="5554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>
            <a:off x="6396484" y="2060848"/>
            <a:ext cx="168300" cy="2451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dash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070534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When an ACK with SACK info arrives...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844824"/>
            <a:ext cx="8424936" cy="4876800"/>
          </a:xfrm>
        </p:spPr>
        <p:txBody>
          <a:bodyPr/>
          <a:lstStyle/>
          <a:p>
            <a:r>
              <a:rPr lang="en-US" sz="2400"/>
              <a:t>Run </a:t>
            </a:r>
            <a:r>
              <a:rPr lang="en-US" sz="2400">
                <a:solidFill>
                  <a:srgbClr val="0070C0"/>
                </a:solidFill>
              </a:rPr>
              <a:t>Update()</a:t>
            </a:r>
          </a:p>
          <a:p>
            <a:r>
              <a:rPr lang="en-US" sz="2400"/>
              <a:t>Cumulative ACK? If so, </a:t>
            </a:r>
            <a:r>
              <a:rPr lang="en-US" sz="2400" err="1">
                <a:solidFill>
                  <a:srgbClr val="7030A0"/>
                </a:solidFill>
              </a:rPr>
              <a:t>DupAcks</a:t>
            </a:r>
            <a:r>
              <a:rPr lang="en-US" sz="2400">
                <a:solidFill>
                  <a:srgbClr val="7030A0"/>
                </a:solidFill>
              </a:rPr>
              <a:t> </a:t>
            </a:r>
            <a:r>
              <a:rPr lang="en-US" sz="2400"/>
              <a:t>= 0</a:t>
            </a:r>
          </a:p>
          <a:p>
            <a:r>
              <a:rPr lang="en-US" sz="2400" err="1"/>
              <a:t>DupACK</a:t>
            </a:r>
            <a:r>
              <a:rPr lang="en-US" sz="2400"/>
              <a:t>? If so, and not in FR yet:</a:t>
            </a:r>
          </a:p>
          <a:p>
            <a:pPr lvl="1"/>
            <a:r>
              <a:rPr lang="en-US" sz="2000" err="1">
                <a:solidFill>
                  <a:srgbClr val="7030A0"/>
                </a:solidFill>
              </a:rPr>
              <a:t>DupAcks</a:t>
            </a:r>
            <a:r>
              <a:rPr lang="en-US" sz="2000"/>
              <a:t>++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/>
              <a:t>If </a:t>
            </a:r>
            <a:r>
              <a:rPr lang="en-US" sz="2000" err="1">
                <a:solidFill>
                  <a:srgbClr val="7030A0"/>
                </a:solidFill>
              </a:rPr>
              <a:t>DupAcks</a:t>
            </a:r>
            <a:r>
              <a:rPr lang="en-US" sz="2000">
                <a:solidFill>
                  <a:srgbClr val="7030A0"/>
                </a:solidFill>
              </a:rPr>
              <a:t> </a:t>
            </a:r>
            <a:r>
              <a:rPr lang="en-US" sz="2000"/>
              <a:t>&gt;= </a:t>
            </a:r>
            <a:r>
              <a:rPr lang="en-US" sz="2000" err="1">
                <a:solidFill>
                  <a:srgbClr val="7030A0"/>
                </a:solidFill>
              </a:rPr>
              <a:t>DupThresh</a:t>
            </a:r>
            <a:r>
              <a:rPr lang="en-US" sz="2000"/>
              <a:t>, </a:t>
            </a:r>
            <a:r>
              <a:rPr lang="en-US" sz="2000" err="1"/>
              <a:t>goto</a:t>
            </a:r>
            <a:r>
              <a:rPr lang="en-US" sz="2000"/>
              <a:t> </a:t>
            </a:r>
            <a:r>
              <a:rPr lang="en-US" sz="2000">
                <a:solidFill>
                  <a:srgbClr val="FF0000"/>
                </a:solidFill>
              </a:rPr>
              <a:t>(4)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/>
              <a:t>If </a:t>
            </a:r>
            <a:r>
              <a:rPr lang="en-US" sz="2000" err="1">
                <a:solidFill>
                  <a:srgbClr val="7030A0"/>
                </a:solidFill>
              </a:rPr>
              <a:t>DupAcks</a:t>
            </a:r>
            <a:r>
              <a:rPr lang="en-US" sz="2000">
                <a:solidFill>
                  <a:srgbClr val="7030A0"/>
                </a:solidFill>
              </a:rPr>
              <a:t> </a:t>
            </a:r>
            <a:r>
              <a:rPr lang="en-US" sz="2000"/>
              <a:t>&lt; </a:t>
            </a:r>
            <a:r>
              <a:rPr lang="en-US" sz="2000" err="1">
                <a:solidFill>
                  <a:srgbClr val="7030A0"/>
                </a:solidFill>
              </a:rPr>
              <a:t>DupThresh</a:t>
            </a:r>
            <a:r>
              <a:rPr lang="en-US" sz="2000">
                <a:solidFill>
                  <a:srgbClr val="7030A0"/>
                </a:solidFill>
              </a:rPr>
              <a:t> </a:t>
            </a:r>
            <a:r>
              <a:rPr lang="en-US" sz="2000"/>
              <a:t>but </a:t>
            </a:r>
            <a:r>
              <a:rPr lang="en-US" sz="2000" err="1">
                <a:solidFill>
                  <a:srgbClr val="0070C0"/>
                </a:solidFill>
              </a:rPr>
              <a:t>IsLost</a:t>
            </a:r>
            <a:r>
              <a:rPr lang="en-US" sz="2000"/>
              <a:t>(</a:t>
            </a:r>
            <a:r>
              <a:rPr lang="en-US" sz="2000" err="1">
                <a:solidFill>
                  <a:srgbClr val="7030A0"/>
                </a:solidFill>
              </a:rPr>
              <a:t>HighACK</a:t>
            </a:r>
            <a:r>
              <a:rPr lang="en-US" sz="2000"/>
              <a:t> + 1), </a:t>
            </a:r>
            <a:r>
              <a:rPr lang="en-US" sz="2000" err="1"/>
              <a:t>goto</a:t>
            </a:r>
            <a:r>
              <a:rPr lang="en-US" sz="2000"/>
              <a:t> (4)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/>
              <a:t>Send new segments (Limited Transmit):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800"/>
              <a:t>Set </a:t>
            </a:r>
            <a:r>
              <a:rPr lang="en-US" sz="1800" err="1">
                <a:solidFill>
                  <a:srgbClr val="7030A0"/>
                </a:solidFill>
              </a:rPr>
              <a:t>HighRxt</a:t>
            </a:r>
            <a:r>
              <a:rPr lang="en-US" sz="1800">
                <a:solidFill>
                  <a:srgbClr val="7030A0"/>
                </a:solidFill>
              </a:rPr>
              <a:t> </a:t>
            </a:r>
            <a:r>
              <a:rPr lang="en-US" sz="1800"/>
              <a:t>to </a:t>
            </a:r>
            <a:r>
              <a:rPr lang="en-US" sz="1800" err="1">
                <a:solidFill>
                  <a:srgbClr val="7030A0"/>
                </a:solidFill>
              </a:rPr>
              <a:t>HighACK</a:t>
            </a:r>
            <a:endParaRPr lang="en-US" sz="1800">
              <a:solidFill>
                <a:srgbClr val="7030A0"/>
              </a:solidFill>
            </a:endParaRPr>
          </a:p>
          <a:p>
            <a:pPr marL="1257300" lvl="2" indent="-342900">
              <a:buFont typeface="+mj-lt"/>
              <a:buAutoNum type="arabicPeriod"/>
            </a:pPr>
            <a:r>
              <a:rPr lang="en-US" sz="1800"/>
              <a:t>Run </a:t>
            </a:r>
            <a:r>
              <a:rPr lang="en-US" sz="1800" err="1">
                <a:solidFill>
                  <a:srgbClr val="0070C0"/>
                </a:solidFill>
              </a:rPr>
              <a:t>SetPipe</a:t>
            </a:r>
            <a:r>
              <a:rPr lang="en-US" sz="1800">
                <a:solidFill>
                  <a:srgbClr val="0070C0"/>
                </a:solidFill>
              </a:rPr>
              <a:t> ()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800"/>
              <a:t>If (</a:t>
            </a:r>
            <a:r>
              <a:rPr lang="en-US" sz="1800" err="1"/>
              <a:t>cwnd</a:t>
            </a:r>
            <a:r>
              <a:rPr lang="en-US" sz="1800"/>
              <a:t> - </a:t>
            </a:r>
            <a:r>
              <a:rPr lang="en-US" sz="1800">
                <a:solidFill>
                  <a:srgbClr val="7030A0"/>
                </a:solidFill>
              </a:rPr>
              <a:t>pipe</a:t>
            </a:r>
            <a:r>
              <a:rPr lang="en-US" sz="1800"/>
              <a:t>) &gt;= 1 SMSS, there exists previously unsent             data, and </a:t>
            </a:r>
            <a:r>
              <a:rPr lang="en-US" sz="1800" err="1"/>
              <a:t>rwnd</a:t>
            </a:r>
            <a:r>
              <a:rPr lang="en-US" sz="1800"/>
              <a:t> allows, transmit up to 1 SMSS of data starting with the byte </a:t>
            </a:r>
            <a:r>
              <a:rPr lang="en-US" sz="1800">
                <a:solidFill>
                  <a:srgbClr val="7030A0"/>
                </a:solidFill>
              </a:rPr>
              <a:t>HighData</a:t>
            </a:r>
            <a:r>
              <a:rPr lang="en-US" sz="1800"/>
              <a:t>+1 and update </a:t>
            </a:r>
            <a:r>
              <a:rPr lang="en-US" sz="1800" err="1">
                <a:solidFill>
                  <a:srgbClr val="7030A0"/>
                </a:solidFill>
              </a:rPr>
              <a:t>HighData</a:t>
            </a:r>
            <a:r>
              <a:rPr lang="en-US" sz="1800">
                <a:solidFill>
                  <a:srgbClr val="7030A0"/>
                </a:solidFill>
              </a:rPr>
              <a:t> </a:t>
            </a:r>
            <a:r>
              <a:rPr lang="en-US" sz="1800"/>
              <a:t>to reflect this transmission, then return to (3.2)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sz="1800"/>
              <a:t>Terminate processing of this 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04744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92776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80808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68840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56872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44904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32936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0968" y="2442291"/>
            <a:ext cx="28803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/>
              <a:t>8</a:t>
            </a:r>
          </a:p>
        </p:txBody>
      </p:sp>
      <p:sp>
        <p:nvSpPr>
          <p:cNvPr id="12" name="Left Brace 11"/>
          <p:cNvSpPr/>
          <p:nvPr/>
        </p:nvSpPr>
        <p:spPr bwMode="auto">
          <a:xfrm rot="5400000">
            <a:off x="7685554" y="1546837"/>
            <a:ext cx="278740" cy="1368152"/>
          </a:xfrm>
          <a:prstGeom prst="lef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068840" y="1722211"/>
            <a:ext cx="1520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ea typeface="Courier New" charset="0"/>
                <a:cs typeface="Courier New" charset="0"/>
              </a:rPr>
              <a:t>IsLost = True</a:t>
            </a:r>
            <a:endParaRPr lang="en-US" sz="1800" i="1">
              <a:solidFill>
                <a:srgbClr val="00B05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700688" y="3078485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ea typeface="Courier New" charset="0"/>
                <a:cs typeface="Courier New" charset="0"/>
              </a:rPr>
              <a:t>HighACK</a:t>
            </a:r>
            <a:endParaRPr lang="en-US" sz="1800" i="1">
              <a:solidFill>
                <a:srgbClr val="00B05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932936" y="3072687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ea typeface="Courier New" charset="0"/>
                <a:cs typeface="Courier New" charset="0"/>
              </a:rPr>
              <a:t>HighData</a:t>
            </a:r>
            <a:endParaRPr lang="en-US" sz="1800" i="1">
              <a:solidFill>
                <a:srgbClr val="00B050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 bwMode="auto">
          <a:xfrm flipH="1">
            <a:off x="6996832" y="2091543"/>
            <a:ext cx="144016" cy="2787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flipV="1">
            <a:off x="6492776" y="2874339"/>
            <a:ext cx="144016" cy="23028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 flipV="1">
            <a:off x="8364984" y="2886581"/>
            <a:ext cx="0" cy="21307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9" name="Rectangle 18"/>
          <p:cNvSpPr/>
          <p:nvPr/>
        </p:nvSpPr>
        <p:spPr>
          <a:xfrm>
            <a:off x="5580112" y="1794219"/>
            <a:ext cx="11208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i="1" err="1">
                <a:solidFill>
                  <a:srgbClr val="00B050"/>
                </a:solidFill>
                <a:ea typeface="Courier New" charset="0"/>
                <a:cs typeface="Courier New" charset="0"/>
              </a:rPr>
              <a:t>HighRXT</a:t>
            </a:r>
            <a:endParaRPr lang="en-US" sz="1800" i="1">
              <a:solidFill>
                <a:srgbClr val="00B05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331287" y="3388930"/>
            <a:ext cx="9685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err="1">
                <a:solidFill>
                  <a:srgbClr val="00B050"/>
                </a:solidFill>
                <a:ea typeface="Courier New" charset="0"/>
                <a:cs typeface="Courier New" charset="0"/>
              </a:rPr>
              <a:t>pipe++</a:t>
            </a:r>
            <a:endParaRPr lang="en-US">
              <a:solidFill>
                <a:srgbClr val="00B050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 bwMode="auto">
          <a:xfrm flipV="1">
            <a:off x="7788920" y="2886581"/>
            <a:ext cx="0" cy="5554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>
            <a:off x="6396484" y="2154259"/>
            <a:ext cx="168300" cy="2451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2295589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...cont'd: entering FR/FR  (step 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1200"/>
            <a:ext cx="8424936" cy="4876800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en-US" sz="2000" err="1">
                <a:solidFill>
                  <a:srgbClr val="7030A0"/>
                </a:solidFill>
              </a:rPr>
              <a:t>RecoveryPoint</a:t>
            </a:r>
            <a:r>
              <a:rPr lang="en-US" sz="2000">
                <a:solidFill>
                  <a:srgbClr val="7030A0"/>
                </a:solidFill>
              </a:rPr>
              <a:t> </a:t>
            </a:r>
            <a:r>
              <a:rPr lang="en-US" sz="2000"/>
              <a:t>= </a:t>
            </a:r>
            <a:r>
              <a:rPr lang="en-US" sz="2000" err="1">
                <a:solidFill>
                  <a:srgbClr val="7030A0"/>
                </a:solidFill>
              </a:rPr>
              <a:t>HighData</a:t>
            </a:r>
            <a:endParaRPr lang="en-US" sz="2000">
              <a:solidFill>
                <a:srgbClr val="7030A0"/>
              </a:solidFill>
            </a:endParaRPr>
          </a:p>
          <a:p>
            <a:pPr>
              <a:buFont typeface="+mj-lt"/>
              <a:buAutoNum type="arabicPeriod"/>
            </a:pPr>
            <a:r>
              <a:rPr lang="en-US" sz="2000" err="1"/>
              <a:t>ssthresh</a:t>
            </a:r>
            <a:r>
              <a:rPr lang="en-US" sz="2000"/>
              <a:t> = </a:t>
            </a:r>
            <a:r>
              <a:rPr lang="en-US" sz="2000" err="1"/>
              <a:t>cwnd</a:t>
            </a:r>
            <a:r>
              <a:rPr lang="en-US" sz="2000"/>
              <a:t> = (</a:t>
            </a:r>
            <a:r>
              <a:rPr lang="en-US" sz="2000" err="1"/>
              <a:t>FlightSize</a:t>
            </a:r>
            <a:r>
              <a:rPr lang="en-US" sz="2000"/>
              <a:t> / 2)</a:t>
            </a:r>
            <a:br>
              <a:rPr lang="en-US" sz="2000"/>
            </a:br>
            <a:r>
              <a:rPr lang="en-US" sz="2000"/>
              <a:t>(Segments sent as part of Limited Transmit not counted in </a:t>
            </a:r>
            <a:r>
              <a:rPr lang="en-US" sz="2000" err="1"/>
              <a:t>FlightSize</a:t>
            </a:r>
            <a:r>
              <a:rPr lang="en-US" sz="2000"/>
              <a:t>)</a:t>
            </a:r>
          </a:p>
          <a:p>
            <a:pPr>
              <a:buFont typeface="+mj-lt"/>
              <a:buAutoNum type="arabicPeriod"/>
            </a:pPr>
            <a:r>
              <a:rPr lang="en-US" sz="2000"/>
              <a:t>Retransmit the first data segment presumed dropped:</a:t>
            </a:r>
            <a:br>
              <a:rPr lang="en-US" sz="2000"/>
            </a:br>
            <a:r>
              <a:rPr lang="en-US" sz="2000"/>
              <a:t>the segment starting with sequence number </a:t>
            </a:r>
            <a:r>
              <a:rPr lang="en-US" sz="2000" err="1">
                <a:solidFill>
                  <a:srgbClr val="7030A0"/>
                </a:solidFill>
              </a:rPr>
              <a:t>HighACK</a:t>
            </a:r>
            <a:r>
              <a:rPr lang="en-US" sz="2000">
                <a:solidFill>
                  <a:srgbClr val="7030A0"/>
                </a:solidFill>
              </a:rPr>
              <a:t> </a:t>
            </a:r>
            <a:r>
              <a:rPr lang="en-US" sz="2000"/>
              <a:t>+ 1.</a:t>
            </a:r>
            <a:br>
              <a:rPr lang="en-US" sz="2000"/>
            </a:br>
            <a:r>
              <a:rPr lang="en-US" sz="2000"/>
              <a:t>To prevent repeated retransmission of the same data or a premature rescue retransmission, set both </a:t>
            </a:r>
            <a:r>
              <a:rPr lang="en-US" sz="2000" err="1">
                <a:solidFill>
                  <a:srgbClr val="7030A0"/>
                </a:solidFill>
              </a:rPr>
              <a:t>HighRxt</a:t>
            </a:r>
            <a:r>
              <a:rPr lang="en-US" sz="2000">
                <a:solidFill>
                  <a:srgbClr val="7030A0"/>
                </a:solidFill>
              </a:rPr>
              <a:t> </a:t>
            </a:r>
            <a:r>
              <a:rPr lang="en-US" sz="2000"/>
              <a:t>and </a:t>
            </a:r>
            <a:r>
              <a:rPr lang="en-US" sz="2000" err="1">
                <a:solidFill>
                  <a:srgbClr val="7030A0"/>
                </a:solidFill>
              </a:rPr>
              <a:t>RescueRxt</a:t>
            </a:r>
            <a:r>
              <a:rPr lang="en-US" sz="2000">
                <a:solidFill>
                  <a:srgbClr val="7030A0"/>
                </a:solidFill>
              </a:rPr>
              <a:t> </a:t>
            </a:r>
            <a:r>
              <a:rPr lang="en-US" sz="2000"/>
              <a:t>to the highest sequence number in the retransmitted segment.</a:t>
            </a:r>
          </a:p>
          <a:p>
            <a:pPr>
              <a:buFont typeface="+mj-lt"/>
              <a:buAutoNum type="arabicPeriod"/>
            </a:pPr>
            <a:r>
              <a:rPr lang="en-US" sz="2000"/>
              <a:t>Run </a:t>
            </a:r>
            <a:r>
              <a:rPr lang="en-US" sz="2000" err="1">
                <a:solidFill>
                  <a:srgbClr val="0070C0"/>
                </a:solidFill>
              </a:rPr>
              <a:t>SetPipe</a:t>
            </a:r>
            <a:r>
              <a:rPr lang="en-US" sz="2000">
                <a:solidFill>
                  <a:srgbClr val="0070C0"/>
                </a:solidFill>
              </a:rPr>
              <a:t>()</a:t>
            </a:r>
          </a:p>
          <a:p>
            <a:pPr>
              <a:buFont typeface="+mj-lt"/>
              <a:buAutoNum type="arabicPeriod"/>
            </a:pPr>
            <a:r>
              <a:rPr lang="en-US" sz="2000"/>
              <a:t>In order to take advantage of potential additional available </a:t>
            </a:r>
            <a:r>
              <a:rPr lang="en-US" sz="2000" err="1"/>
              <a:t>cwnd</a:t>
            </a:r>
            <a:r>
              <a:rPr lang="en-US" sz="2000"/>
              <a:t>, proceed to transmission step of FR algorithm (</a:t>
            </a:r>
            <a:r>
              <a:rPr lang="en-US" sz="2000">
                <a:solidFill>
                  <a:srgbClr val="FF0000"/>
                </a:solidFill>
              </a:rPr>
              <a:t>next</a:t>
            </a:r>
            <a:r>
              <a:rPr lang="en-US" sz="2000"/>
              <a:t>)</a:t>
            </a:r>
          </a:p>
        </p:txBody>
      </p:sp>
      <p:sp>
        <p:nvSpPr>
          <p:cNvPr id="4" name="Rectangular Callout 3"/>
          <p:cNvSpPr/>
          <p:nvPr/>
        </p:nvSpPr>
        <p:spPr bwMode="auto">
          <a:xfrm>
            <a:off x="5076056" y="1772816"/>
            <a:ext cx="1368152" cy="769776"/>
          </a:xfrm>
          <a:prstGeom prst="wedgeRectCallout">
            <a:avLst>
              <a:gd name="adj1" fmla="val -124819"/>
              <a:gd name="adj2" fmla="val 3899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Also upon timeout!</a:t>
            </a:r>
          </a:p>
        </p:txBody>
      </p:sp>
    </p:spTree>
    <p:extLst>
      <p:ext uri="{BB962C8B-B14F-4D97-AF65-F5344CB8AC3E}">
        <p14:creationId xmlns:p14="http://schemas.microsoft.com/office/powerpoint/2010/main" val="1427518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772816"/>
            <a:ext cx="8856984" cy="5085184"/>
          </a:xfrm>
        </p:spPr>
        <p:txBody>
          <a:bodyPr/>
          <a:lstStyle/>
          <a:p>
            <a:r>
              <a:rPr lang="en-US" sz="2400"/>
              <a:t>ACK arrives: Cumulative ACK for </a:t>
            </a:r>
            <a:r>
              <a:rPr lang="en-US" sz="2400" err="1"/>
              <a:t>seqno</a:t>
            </a:r>
            <a:r>
              <a:rPr lang="en-US" sz="2400"/>
              <a:t> &gt; </a:t>
            </a:r>
            <a:r>
              <a:rPr lang="en-US" sz="2400" err="1">
                <a:solidFill>
                  <a:srgbClr val="7030A0"/>
                </a:solidFill>
              </a:rPr>
              <a:t>RecoveryPoint</a:t>
            </a:r>
            <a:r>
              <a:rPr lang="en-US" sz="2400"/>
              <a:t>?</a:t>
            </a:r>
          </a:p>
          <a:p>
            <a:pPr lvl="1"/>
            <a:r>
              <a:rPr lang="en-US" sz="2000"/>
              <a:t>yes: end FR; keep scoreboard info above </a:t>
            </a:r>
            <a:r>
              <a:rPr lang="en-US" sz="2000" err="1">
                <a:solidFill>
                  <a:srgbClr val="7030A0"/>
                </a:solidFill>
              </a:rPr>
              <a:t>HighACK</a:t>
            </a:r>
            <a:endParaRPr lang="en-US" sz="2000">
              <a:solidFill>
                <a:srgbClr val="7030A0"/>
              </a:solidFill>
            </a:endParaRPr>
          </a:p>
          <a:p>
            <a:pPr lvl="1"/>
            <a:r>
              <a:rPr lang="en-US" sz="2000"/>
              <a:t>no: run </a:t>
            </a:r>
            <a:r>
              <a:rPr lang="en-US" sz="2000">
                <a:solidFill>
                  <a:srgbClr val="0070C0"/>
                </a:solidFill>
              </a:rPr>
              <a:t>Update()</a:t>
            </a:r>
            <a:r>
              <a:rPr lang="en-US" sz="2000"/>
              <a:t> and </a:t>
            </a:r>
            <a:r>
              <a:rPr lang="en-US" sz="2000" err="1">
                <a:solidFill>
                  <a:srgbClr val="0070C0"/>
                </a:solidFill>
              </a:rPr>
              <a:t>SetPipe</a:t>
            </a:r>
            <a:r>
              <a:rPr lang="en-US" sz="2000">
                <a:solidFill>
                  <a:srgbClr val="0070C0"/>
                </a:solidFill>
              </a:rPr>
              <a:t>()</a:t>
            </a:r>
          </a:p>
          <a:p>
            <a:pPr lvl="1"/>
            <a:endParaRPr lang="en-US" sz="2000"/>
          </a:p>
          <a:p>
            <a:r>
              <a:rPr lang="en-US" sz="2400" err="1"/>
              <a:t>cwnd</a:t>
            </a:r>
            <a:r>
              <a:rPr lang="en-US" sz="2400"/>
              <a:t>-</a:t>
            </a:r>
            <a:r>
              <a:rPr lang="en-US" sz="2400">
                <a:solidFill>
                  <a:srgbClr val="7030A0"/>
                </a:solidFill>
              </a:rPr>
              <a:t>pipe</a:t>
            </a:r>
            <a:r>
              <a:rPr lang="en-US" sz="2400"/>
              <a:t> &gt;= 1 SMSS? transmit segments!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/>
              <a:t>Send based on </a:t>
            </a:r>
            <a:r>
              <a:rPr lang="en-US" sz="2000" err="1">
                <a:solidFill>
                  <a:srgbClr val="0070C0"/>
                </a:solidFill>
              </a:rPr>
              <a:t>NextSeg</a:t>
            </a:r>
            <a:r>
              <a:rPr lang="en-US" sz="2000">
                <a:solidFill>
                  <a:srgbClr val="0070C0"/>
                </a:solidFill>
              </a:rPr>
              <a:t>()</a:t>
            </a:r>
            <a:r>
              <a:rPr lang="en-US" sz="2000"/>
              <a:t>  (stop this if </a:t>
            </a:r>
            <a:r>
              <a:rPr lang="en-US" sz="2000" err="1">
                <a:solidFill>
                  <a:srgbClr val="0070C0"/>
                </a:solidFill>
              </a:rPr>
              <a:t>NextSeg</a:t>
            </a:r>
            <a:r>
              <a:rPr lang="en-US" sz="2000">
                <a:solidFill>
                  <a:srgbClr val="0070C0"/>
                </a:solidFill>
              </a:rPr>
              <a:t>()</a:t>
            </a:r>
            <a:r>
              <a:rPr lang="en-US" sz="2000"/>
              <a:t> fails)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/>
              <a:t>If any of the bytes sent in 1) are below </a:t>
            </a:r>
            <a:r>
              <a:rPr lang="en-US" sz="2000" err="1">
                <a:solidFill>
                  <a:srgbClr val="7030A0"/>
                </a:solidFill>
              </a:rPr>
              <a:t>HighData</a:t>
            </a:r>
            <a:r>
              <a:rPr lang="en-US" sz="2000"/>
              <a:t>, set </a:t>
            </a:r>
            <a:r>
              <a:rPr lang="en-US" sz="2000" err="1">
                <a:solidFill>
                  <a:srgbClr val="7030A0"/>
                </a:solidFill>
              </a:rPr>
              <a:t>HighRxt</a:t>
            </a:r>
            <a:r>
              <a:rPr lang="en-US" sz="2000">
                <a:solidFill>
                  <a:srgbClr val="7030A0"/>
                </a:solidFill>
              </a:rPr>
              <a:t> </a:t>
            </a:r>
            <a:r>
              <a:rPr lang="en-US" sz="2000"/>
              <a:t>to the highest sequence number of the retransmitted segment unless </a:t>
            </a:r>
            <a:r>
              <a:rPr lang="en-US" sz="2000" err="1">
                <a:solidFill>
                  <a:srgbClr val="0070C0"/>
                </a:solidFill>
              </a:rPr>
              <a:t>NextSeg</a:t>
            </a:r>
            <a:r>
              <a:rPr lang="en-US" sz="2000">
                <a:solidFill>
                  <a:srgbClr val="0070C0"/>
                </a:solidFill>
              </a:rPr>
              <a:t>()</a:t>
            </a:r>
            <a:r>
              <a:rPr lang="en-US" sz="2000"/>
              <a:t> rule (4) was invoked for this retransmission. (</a:t>
            </a:r>
            <a:r>
              <a:rPr lang="en-US" sz="2000" err="1">
                <a:solidFill>
                  <a:srgbClr val="7030A0"/>
                </a:solidFill>
              </a:rPr>
              <a:t>rescueRxt</a:t>
            </a:r>
            <a:r>
              <a:rPr lang="en-US" sz="2000"/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/>
              <a:t>If any of the bytes sent in 1) are above </a:t>
            </a:r>
            <a:r>
              <a:rPr lang="en-US" sz="2000" err="1">
                <a:solidFill>
                  <a:srgbClr val="7030A0"/>
                </a:solidFill>
              </a:rPr>
              <a:t>HighData</a:t>
            </a:r>
            <a:r>
              <a:rPr lang="en-US" sz="2000"/>
              <a:t>, update </a:t>
            </a:r>
            <a:r>
              <a:rPr lang="en-US" sz="2000" err="1">
                <a:solidFill>
                  <a:srgbClr val="7030A0"/>
                </a:solidFill>
              </a:rPr>
              <a:t>HighData</a:t>
            </a:r>
            <a:endParaRPr lang="en-US" sz="2000">
              <a:solidFill>
                <a:srgbClr val="7030A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000">
                <a:solidFill>
                  <a:srgbClr val="7030A0"/>
                </a:solidFill>
              </a:rPr>
              <a:t>pipe</a:t>
            </a:r>
            <a:r>
              <a:rPr lang="en-US" sz="2000"/>
              <a:t> += bytes transmitted in 1)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/>
              <a:t>If </a:t>
            </a:r>
            <a:r>
              <a:rPr lang="en-US" sz="2000" err="1"/>
              <a:t>cwnd</a:t>
            </a:r>
            <a:r>
              <a:rPr lang="en-US" sz="2000"/>
              <a:t> - </a:t>
            </a:r>
            <a:r>
              <a:rPr lang="en-US" sz="2000">
                <a:solidFill>
                  <a:srgbClr val="7030A0"/>
                </a:solidFill>
              </a:rPr>
              <a:t>pipe</a:t>
            </a:r>
            <a:r>
              <a:rPr lang="en-US" sz="2000"/>
              <a:t> &gt;= 1 SMSS, return to 1)</a:t>
            </a:r>
          </a:p>
        </p:txBody>
      </p:sp>
    </p:spTree>
    <p:extLst>
      <p:ext uri="{BB962C8B-B14F-4D97-AF65-F5344CB8AC3E}">
        <p14:creationId xmlns:p14="http://schemas.microsoft.com/office/powerpoint/2010/main" val="792060072"/>
      </p:ext>
    </p:extLst>
  </p:cSld>
  <p:clrMapOvr>
    <a:masterClrMapping/>
  </p:clrMapOvr>
</p:sld>
</file>

<file path=ppt/theme/theme1.xml><?xml version="1.0" encoding="utf-8"?>
<a:theme xmlns:a="http://schemas.openxmlformats.org/drawingml/2006/main" name="ifi-n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ifi-nd.potx</Template>
  <TotalTime>3342</TotalTime>
  <Words>4620</Words>
  <Application>Microsoft Macintosh PowerPoint</Application>
  <PresentationFormat>On-screen Show (4:3)</PresentationFormat>
  <Paragraphs>493</Paragraphs>
  <Slides>43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Arial</vt:lpstr>
      <vt:lpstr>Calibri</vt:lpstr>
      <vt:lpstr>Courier</vt:lpstr>
      <vt:lpstr>Times</vt:lpstr>
      <vt:lpstr>Wingdings</vt:lpstr>
      <vt:lpstr>ifi-nd</vt:lpstr>
      <vt:lpstr>Department of Informatics Networks and Distributed Systems (ND) group</vt:lpstr>
      <vt:lpstr>Where we are in the stack...</vt:lpstr>
      <vt:lpstr>Addressing   [Tanenbaum book]</vt:lpstr>
      <vt:lpstr>Conn. establishment  [Tanenbaum book]</vt:lpstr>
      <vt:lpstr>Internet terminology</vt:lpstr>
      <vt:lpstr>The Internet transport layer</vt:lpstr>
      <vt:lpstr>Evolution of the Internet's transport layer</vt:lpstr>
      <vt:lpstr>What is multi-streaming?</vt:lpstr>
      <vt:lpstr>UDP</vt:lpstr>
      <vt:lpstr>PowerPoint Presentation</vt:lpstr>
      <vt:lpstr>The beginning (1970s, up to 1981)</vt:lpstr>
      <vt:lpstr>Some old things are best forgotten</vt:lpstr>
      <vt:lpstr>Later 80‘s, and 90‘s</vt:lpstr>
      <vt:lpstr>Resulting IETF view</vt:lpstr>
      <vt:lpstr>TCP Header</vt:lpstr>
      <vt:lpstr>The importance of Window Scaling</vt:lpstr>
      <vt:lpstr>Error control: Acknowledgement</vt:lpstr>
      <vt:lpstr>Error control: Timeout</vt:lpstr>
      <vt:lpstr>RTO calculation</vt:lpstr>
      <vt:lpstr>Fast Retransmit / Fast Recovery (FR/FR) (Reno)</vt:lpstr>
      <vt:lpstr>Multiple dropped segments</vt:lpstr>
      <vt:lpstr>Selective ACKnowledgements (SACK)</vt:lpstr>
      <vt:lpstr>SACK loss recovery: key aspects (see extra slides for details)</vt:lpstr>
      <vt:lpstr>Spurious timeouts</vt:lpstr>
      <vt:lpstr>Appropriate Byte Counting</vt:lpstr>
      <vt:lpstr>Proportional Rate Reduction (PRR)</vt:lpstr>
      <vt:lpstr>Next: measures to help short flows</vt:lpstr>
      <vt:lpstr>Short flows are common</vt:lpstr>
      <vt:lpstr>Increasing the Initial Window (IW)</vt:lpstr>
      <vt:lpstr>TCP Fast Open (TFO)</vt:lpstr>
      <vt:lpstr>Tail loss</vt:lpstr>
      <vt:lpstr>RTO Restart (RTOR)</vt:lpstr>
      <vt:lpstr>Tail Loss Probe (TLP)</vt:lpstr>
      <vt:lpstr>Recent ACKnowledgment (RACK)</vt:lpstr>
      <vt:lpstr>RACK examples: sender sends P1, P2, P3 (more than RACK.reo_wnd time in between them)</vt:lpstr>
      <vt:lpstr>Conclusion on TCP</vt:lpstr>
      <vt:lpstr>PowerPoint Presentation</vt:lpstr>
      <vt:lpstr>SACK loss recovery: definitions</vt:lpstr>
      <vt:lpstr>SACK loss recovery: scoreboard functions</vt:lpstr>
      <vt:lpstr>SACK loss recovery: scoreboard functions /2</vt:lpstr>
      <vt:lpstr>When an ACK with SACK info arrives...</vt:lpstr>
      <vt:lpstr>...cont'd: entering FR/FR  (step 4)</vt:lpstr>
      <vt:lpstr>FR algorithm</vt:lpstr>
    </vt:vector>
  </TitlesOfParts>
  <Company>Rayon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Michael Welzl</cp:lastModifiedBy>
  <cp:revision>606</cp:revision>
  <cp:lastPrinted>2011-08-15T11:15:31Z</cp:lastPrinted>
  <dcterms:created xsi:type="dcterms:W3CDTF">2011-02-18T08:40:46Z</dcterms:created>
  <dcterms:modified xsi:type="dcterms:W3CDTF">2023-09-15T12:40:31Z</dcterms:modified>
</cp:coreProperties>
</file>