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wdp" ContentType="image/vnd.ms-photo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62"/>
  </p:notesMasterIdLst>
  <p:handoutMasterIdLst>
    <p:handoutMasterId r:id="rId63"/>
  </p:handoutMasterIdLst>
  <p:sldIdLst>
    <p:sldId id="261" r:id="rId2"/>
    <p:sldId id="588" r:id="rId3"/>
    <p:sldId id="417" r:id="rId4"/>
    <p:sldId id="586" r:id="rId5"/>
    <p:sldId id="502" r:id="rId6"/>
    <p:sldId id="404" r:id="rId7"/>
    <p:sldId id="416" r:id="rId8"/>
    <p:sldId id="463" r:id="rId9"/>
    <p:sldId id="411" r:id="rId10"/>
    <p:sldId id="503" r:id="rId11"/>
    <p:sldId id="513" r:id="rId12"/>
    <p:sldId id="433" r:id="rId13"/>
    <p:sldId id="262" r:id="rId14"/>
    <p:sldId id="443" r:id="rId15"/>
    <p:sldId id="436" r:id="rId16"/>
    <p:sldId id="437" r:id="rId17"/>
    <p:sldId id="439" r:id="rId18"/>
    <p:sldId id="619" r:id="rId19"/>
    <p:sldId id="623" r:id="rId20"/>
    <p:sldId id="626" r:id="rId21"/>
    <p:sldId id="289" r:id="rId22"/>
    <p:sldId id="625" r:id="rId23"/>
    <p:sldId id="615" r:id="rId24"/>
    <p:sldId id="291" r:id="rId25"/>
    <p:sldId id="618" r:id="rId26"/>
    <p:sldId id="627" r:id="rId27"/>
    <p:sldId id="504" r:id="rId28"/>
    <p:sldId id="339" r:id="rId29"/>
    <p:sldId id="453" r:id="rId30"/>
    <p:sldId id="451" r:id="rId31"/>
    <p:sldId id="459" r:id="rId32"/>
    <p:sldId id="460" r:id="rId33"/>
    <p:sldId id="461" r:id="rId34"/>
    <p:sldId id="462" r:id="rId35"/>
    <p:sldId id="494" r:id="rId36"/>
    <p:sldId id="514" r:id="rId37"/>
    <p:sldId id="518" r:id="rId38"/>
    <p:sldId id="505" r:id="rId39"/>
    <p:sldId id="493" r:id="rId40"/>
    <p:sldId id="492" r:id="rId41"/>
    <p:sldId id="553" r:id="rId42"/>
    <p:sldId id="264" r:id="rId43"/>
    <p:sldId id="266" r:id="rId44"/>
    <p:sldId id="268" r:id="rId45"/>
    <p:sldId id="620" r:id="rId46"/>
    <p:sldId id="590" r:id="rId47"/>
    <p:sldId id="601" r:id="rId48"/>
    <p:sldId id="602" r:id="rId49"/>
    <p:sldId id="603" r:id="rId50"/>
    <p:sldId id="607" r:id="rId51"/>
    <p:sldId id="612" r:id="rId52"/>
    <p:sldId id="614" r:id="rId53"/>
    <p:sldId id="621" r:id="rId54"/>
    <p:sldId id="257" r:id="rId55"/>
    <p:sldId id="613" r:id="rId56"/>
    <p:sldId id="304" r:id="rId57"/>
    <p:sldId id="301" r:id="rId58"/>
    <p:sldId id="305" r:id="rId59"/>
    <p:sldId id="332" r:id="rId60"/>
    <p:sldId id="598" r:id="rId61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1pPr>
    <a:lvl2pPr marL="4572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2pPr>
    <a:lvl3pPr marL="9144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3pPr>
    <a:lvl4pPr marL="13716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4pPr>
    <a:lvl5pPr marL="18288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5pPr>
    <a:lvl6pPr marL="22860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6pPr>
    <a:lvl7pPr marL="27432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7pPr>
    <a:lvl8pPr marL="32004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8pPr>
    <a:lvl9pPr marL="36576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672">
          <p15:clr>
            <a:srgbClr val="A4A3A4"/>
          </p15:clr>
        </p15:guide>
        <p15:guide id="3" pos="5472">
          <p15:clr>
            <a:srgbClr val="A4A3A4"/>
          </p15:clr>
        </p15:guide>
        <p15:guide id="4" pos="1008">
          <p15:clr>
            <a:srgbClr val="A4A3A4"/>
          </p15:clr>
        </p15:guide>
        <p15:guide id="5" pos="115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2" frameSlides="1"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5831"/>
    <p:restoredTop sz="89796"/>
  </p:normalViewPr>
  <p:slideViewPr>
    <p:cSldViewPr>
      <p:cViewPr varScale="1">
        <p:scale>
          <a:sx n="114" d="100"/>
          <a:sy n="114" d="100"/>
        </p:scale>
        <p:origin x="2728" y="184"/>
      </p:cViewPr>
      <p:guideLst>
        <p:guide orient="horz" pos="2160"/>
        <p:guide pos="672"/>
        <p:guide pos="5472"/>
        <p:guide pos="1008"/>
        <p:guide pos="1152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theme" Target="theme/theme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2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5DA9C2F1-FE3E-FD4D-B3CF-D1F00FBEE699}" type="datetime1">
              <a:rPr lang="nb-NO"/>
              <a:pPr>
                <a:defRPr/>
              </a:pPr>
              <a:t>03.10.2024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DA2284C8-EE65-5941-ACC6-7B91BBDFCFFE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05324508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E4B61072-AF82-9747-9BCF-167273C6A7FC}" type="datetime1">
              <a:rPr lang="nb-NO"/>
              <a:pPr>
                <a:defRPr/>
              </a:pPr>
              <a:t>03.10.2024</a:t>
            </a:fld>
            <a:endParaRPr lang="nb-N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nb-NO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noProof="0"/>
              <a:t>Click to edit Master text styles</a:t>
            </a:r>
          </a:p>
          <a:p>
            <a:pPr lvl="1"/>
            <a:r>
              <a:rPr lang="nb-NO" noProof="0"/>
              <a:t>Second level</a:t>
            </a:r>
          </a:p>
          <a:p>
            <a:pPr lvl="2"/>
            <a:r>
              <a:rPr lang="nb-NO" noProof="0"/>
              <a:t>Third level</a:t>
            </a:r>
          </a:p>
          <a:p>
            <a:pPr lvl="3"/>
            <a:r>
              <a:rPr lang="nb-NO" noProof="0"/>
              <a:t>Fourth level</a:t>
            </a:r>
          </a:p>
          <a:p>
            <a:pPr lvl="4"/>
            <a:r>
              <a:rPr lang="nb-NO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5437272B-E7F9-1548-8BC0-B72804DC4B01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448560314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ＭＳ Ｐゴシック" charset="-128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6D28B3-7F68-774A-85F5-4840703AE69A}" type="slidenum">
              <a:rPr lang="nb-NO" smtClean="0"/>
              <a:t>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2282489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493562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379042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912983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02756" indent="-270291" defTabSz="912983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081164" indent="-216233" defTabSz="912983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513629" indent="-216233" defTabSz="912983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1946095" indent="-216233" defTabSz="912983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378560" indent="-216233" defTabSz="91298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811026" indent="-216233" defTabSz="91298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243491" indent="-216233" defTabSz="91298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675957" indent="-216233" defTabSz="91298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fld id="{0947F254-2926-DD4B-8556-F8B0B18B76BC}" type="slidenum">
              <a:rPr lang="en-US" smtClean="0">
                <a:latin typeface="Times New Roman" charset="0"/>
              </a:rPr>
              <a:pPr>
                <a:defRPr/>
              </a:pPr>
              <a:t>8</a:t>
            </a:fld>
            <a:endParaRPr lang="en-US">
              <a:latin typeface="Times New Roman" charset="0"/>
            </a:endParaRPr>
          </a:p>
        </p:txBody>
      </p:sp>
      <p:sp>
        <p:nvSpPr>
          <p:cNvPr id="839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972" name="Rectangle 3"/>
          <p:cNvSpPr>
            <a:spLocks noGrp="1" noChangeArrowheads="1"/>
          </p:cNvSpPr>
          <p:nvPr>
            <p:ph type="body" idx="1"/>
          </p:nvPr>
        </p:nvSpPr>
        <p:spPr>
          <a:extLst>
            <a:ext uri="{FAA26D3D-D897-4be2-8F04-BA451C77F1D7}">
              <ma14:placeholderFlag xmlns:ma14="http://schemas.microsoft.com/office/mac/drawingml/2011/main" xmlns="" val="1"/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Times New Roman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6061749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BD4BA6-60AB-43E6-9CFF-7A564D603B03}" type="slidenum">
              <a:rPr lang="en-US" smtClean="0"/>
              <a:pPr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412904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912983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02756" indent="-270291" defTabSz="912983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081164" indent="-216233" defTabSz="912983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513629" indent="-216233" defTabSz="912983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1946095" indent="-216233" defTabSz="912983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378560" indent="-216233" defTabSz="91298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811026" indent="-216233" defTabSz="91298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243491" indent="-216233" defTabSz="91298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675957" indent="-216233" defTabSz="91298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fld id="{015D3BDD-7293-6544-830F-2A7AF0DAA06F}" type="slidenum">
              <a:rPr lang="en-US" smtClean="0">
                <a:latin typeface="Times New Roman" charset="0"/>
              </a:rPr>
              <a:pPr>
                <a:defRPr/>
              </a:pPr>
              <a:t>32</a:t>
            </a:fld>
            <a:endParaRPr lang="en-US">
              <a:latin typeface="Times New Roman" charset="0"/>
            </a:endParaRPr>
          </a:p>
        </p:txBody>
      </p:sp>
      <p:sp>
        <p:nvSpPr>
          <p:cNvPr id="870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044" name="Rectangle 3"/>
          <p:cNvSpPr>
            <a:spLocks noGrp="1" noChangeArrowheads="1"/>
          </p:cNvSpPr>
          <p:nvPr>
            <p:ph type="body" idx="1"/>
          </p:nvPr>
        </p:nvSpPr>
        <p:spPr>
          <a:extLst>
            <a:ext uri="{FAA26D3D-D897-4be2-8F04-BA451C77F1D7}">
              <ma14:placeholderFlag xmlns:ma14="http://schemas.microsoft.com/office/mac/drawingml/2011/main" xmlns="" val="1"/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Times New Roman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4412473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912983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02756" indent="-270291" defTabSz="912983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081164" indent="-216233" defTabSz="912983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513629" indent="-216233" defTabSz="912983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1946095" indent="-216233" defTabSz="912983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378560" indent="-216233" defTabSz="91298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811026" indent="-216233" defTabSz="91298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243491" indent="-216233" defTabSz="91298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675957" indent="-216233" defTabSz="91298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fld id="{3C075134-E3D9-AB44-BA07-076A586A256A}" type="slidenum">
              <a:rPr lang="en-US" smtClean="0">
                <a:latin typeface="Times New Roman" charset="0"/>
              </a:rPr>
              <a:pPr>
                <a:defRPr/>
              </a:pPr>
              <a:t>33</a:t>
            </a:fld>
            <a:endParaRPr lang="en-US">
              <a:latin typeface="Times New Roman" charset="0"/>
            </a:endParaRPr>
          </a:p>
        </p:txBody>
      </p:sp>
      <p:sp>
        <p:nvSpPr>
          <p:cNvPr id="880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068" name="Rectangle 3"/>
          <p:cNvSpPr>
            <a:spLocks noGrp="1" noChangeArrowheads="1"/>
          </p:cNvSpPr>
          <p:nvPr>
            <p:ph type="body" idx="1"/>
          </p:nvPr>
        </p:nvSpPr>
        <p:spPr>
          <a:extLst>
            <a:ext uri="{FAA26D3D-D897-4be2-8F04-BA451C77F1D7}">
              <ma14:placeholderFlag xmlns:ma14="http://schemas.microsoft.com/office/mac/drawingml/2011/main" xmlns="" val="1"/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Times New Roman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2387112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912983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02756" indent="-270291" defTabSz="912983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081164" indent="-216233" defTabSz="912983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513629" indent="-216233" defTabSz="912983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1946095" indent="-216233" defTabSz="912983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378560" indent="-216233" defTabSz="91298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811026" indent="-216233" defTabSz="91298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243491" indent="-216233" defTabSz="91298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675957" indent="-216233" defTabSz="91298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fld id="{0BFFE10D-28F5-3740-8B45-81849F505403}" type="slidenum">
              <a:rPr lang="en-US" smtClean="0">
                <a:latin typeface="Times New Roman" charset="0"/>
              </a:rPr>
              <a:pPr>
                <a:defRPr/>
              </a:pPr>
              <a:t>34</a:t>
            </a:fld>
            <a:endParaRPr lang="en-US">
              <a:latin typeface="Times New Roman" charset="0"/>
            </a:endParaRPr>
          </a:p>
        </p:txBody>
      </p:sp>
      <p:sp>
        <p:nvSpPr>
          <p:cNvPr id="890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9092" name="Rectangle 3"/>
          <p:cNvSpPr>
            <a:spLocks noGrp="1" noChangeArrowheads="1"/>
          </p:cNvSpPr>
          <p:nvPr>
            <p:ph type="body" idx="1"/>
          </p:nvPr>
        </p:nvSpPr>
        <p:spPr>
          <a:extLst>
            <a:ext uri="{FAA26D3D-D897-4be2-8F04-BA451C77F1D7}">
              <ma14:placeholderFlag xmlns:ma14="http://schemas.microsoft.com/office/mac/drawingml/2011/main" xmlns="" val="1"/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Times New Roman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544536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247540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Rectangle 7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>
            <a:lvl1pPr defTabSz="914485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02756" indent="-270291" defTabSz="914485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081164" indent="-216233" defTabSz="914485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513629" indent="-216233" defTabSz="914485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1946095" indent="-216233" defTabSz="914485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378560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811026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243491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675957" indent="-216233" defTabSz="9144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fld id="{485C9AD6-C97E-384C-AE06-29F8BC9D5148}" type="slidenum">
              <a:rPr lang="en-US" smtClean="0">
                <a:latin typeface="Times New Roman" charset="0"/>
              </a:rPr>
              <a:pPr>
                <a:defRPr/>
              </a:pPr>
              <a:t>39</a:t>
            </a:fld>
            <a:endParaRPr lang="en-US">
              <a:latin typeface="Times New Roman" charset="0"/>
            </a:endParaRPr>
          </a:p>
        </p:txBody>
      </p:sp>
      <p:sp>
        <p:nvSpPr>
          <p:cNvPr id="1372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7220" name="Rectangle 3"/>
          <p:cNvSpPr>
            <a:spLocks noGrp="1" noChangeArrowheads="1"/>
          </p:cNvSpPr>
          <p:nvPr>
            <p:ph type="body" idx="1"/>
          </p:nvPr>
        </p:nvSpPr>
        <p:spPr>
          <a:extLst>
            <a:ext uri="{FAA26D3D-D897-4be2-8F04-BA451C77F1D7}">
              <ma14:placeholderFlag xmlns:ma14="http://schemas.microsoft.com/office/mac/drawingml/2011/main" xmlns="" val="1"/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en-US">
              <a:latin typeface="Times New Roman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2213263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i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094F5F-63D5-4F7B-9CDD-5BF8584038C9}" type="slidenum">
              <a:rPr lang="en-US" smtClean="0"/>
              <a:pPr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283985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094F5F-63D5-4F7B-9CDD-5BF8584038C9}" type="slidenum">
              <a:rPr lang="en-US" smtClean="0"/>
              <a:pPr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131996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094F5F-63D5-4F7B-9CDD-5BF8584038C9}" type="slidenum">
              <a:rPr lang="en-US" smtClean="0"/>
              <a:pPr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655901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5f9f91e067_0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7" name="Google Shape;97;g5f9f91e067_0_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endParaRPr dirty="0"/>
          </a:p>
        </p:txBody>
      </p:sp>
      <p:sp>
        <p:nvSpPr>
          <p:cNvPr id="98" name="Google Shape;98;g5f9f91e067_0_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54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1278450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O" dirty="0"/>
          </a:p>
        </p:txBody>
      </p:sp>
    </p:spTree>
    <p:extLst>
      <p:ext uri="{BB962C8B-B14F-4D97-AF65-F5344CB8AC3E}">
        <p14:creationId xmlns:p14="http://schemas.microsoft.com/office/powerpoint/2010/main" val="276032111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56</a:t>
            </a:fld>
            <a:endParaRPr lang="en-CA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9676437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D971E3E-6E1A-4A9C-B81E-D9616D527204}" type="slidenum">
              <a:rPr kumimoji="0" lang="en-C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58</a:t>
            </a:fld>
            <a:endParaRPr kumimoji="0" lang="en-C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028736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026"/>
          <p:cNvSpPr>
            <a:spLocks noGrp="1" noChangeArrowheads="1"/>
          </p:cNvSpPr>
          <p:nvPr>
            <p:ph type="ctrTitle" sz="quarter" hasCustomPrompt="1"/>
          </p:nvPr>
        </p:nvSpPr>
        <p:spPr>
          <a:xfrm>
            <a:off x="1979712" y="2333600"/>
            <a:ext cx="6630888" cy="519336"/>
          </a:xfrm>
        </p:spPr>
        <p:txBody>
          <a:bodyPr anchor="b"/>
          <a:lstStyle>
            <a:lvl1pPr>
              <a:defRPr sz="1600">
                <a:solidFill>
                  <a:schemeClr val="bg2"/>
                </a:solidFill>
              </a:defRPr>
            </a:lvl1pPr>
          </a:lstStyle>
          <a:p>
            <a:r>
              <a:rPr lang="nb-NO" dirty="0"/>
              <a:t>Department </a:t>
            </a:r>
            <a:r>
              <a:rPr lang="nb-NO" dirty="0" err="1"/>
              <a:t>of</a:t>
            </a:r>
            <a:r>
              <a:rPr lang="nb-NO" dirty="0"/>
              <a:t> Informatics</a:t>
            </a:r>
            <a:br>
              <a:rPr lang="nb-NO" dirty="0"/>
            </a:br>
            <a:r>
              <a:rPr lang="nb-NO" dirty="0"/>
              <a:t>Networks and Distributed Systems (ND) </a:t>
            </a:r>
            <a:r>
              <a:rPr lang="nb-NO" dirty="0" err="1"/>
              <a:t>group</a:t>
            </a:r>
            <a:endParaRPr lang="en-US" dirty="0"/>
          </a:p>
        </p:txBody>
      </p:sp>
      <p:sp>
        <p:nvSpPr>
          <p:cNvPr id="3075" name="Rectangle 1027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295400" y="3476600"/>
            <a:ext cx="7315200" cy="1752600"/>
          </a:xfrm>
        </p:spPr>
        <p:txBody>
          <a:bodyPr/>
          <a:lstStyle>
            <a:lvl1pPr marL="0" indent="0">
              <a:buFontTx/>
              <a:buNone/>
              <a:defRPr sz="3000" b="1" i="0" baseline="0">
                <a:latin typeface="Arial"/>
                <a:cs typeface="Arial"/>
              </a:defRPr>
            </a:lvl1pPr>
          </a:lstStyle>
          <a:p>
            <a:r>
              <a:rPr lang="nb-NO"/>
              <a:t>Click to edit Master subtitle style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331640" y="2348880"/>
            <a:ext cx="595856" cy="40594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</a:p>
        </p:txBody>
      </p:sp>
      <p:sp>
        <p:nvSpPr>
          <p:cNvPr id="4" name="Slide Number Placeholder 8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B3A29C21-4605-924F-A079-2D0340AA88B2}" type="slidenum">
              <a:rPr lang="nb-NO" smtClean="0"/>
              <a:t>‹#›</a:t>
            </a:fld>
            <a:endParaRPr lang="nb-NO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b-NO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6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</a:p>
        </p:txBody>
      </p:sp>
      <p:sp>
        <p:nvSpPr>
          <p:cNvPr id="5" name="Slide Number Placeholder 8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DA37B57-12BB-EE40-B12F-0758C29EA9A3}" type="slidenum">
              <a:rPr lang="nb-NO"/>
              <a:pPr>
                <a:defRPr/>
              </a:pPr>
              <a:t>‹#›</a:t>
            </a:fld>
            <a:endParaRPr lang="nb-NO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nb-NO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</a:p>
        </p:txBody>
      </p:sp>
      <p:sp>
        <p:nvSpPr>
          <p:cNvPr id="7" name="Slide Number Placeholder 8"/>
          <p:cNvSpPr>
            <a:spLocks noGrp="1"/>
          </p:cNvSpPr>
          <p:nvPr>
            <p:ph type="sldNum" sz="quarter" idx="10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DA37B57-12BB-EE40-B12F-0758C29EA9A3}" type="slidenum">
              <a:rPr lang="nb-NO"/>
              <a:pPr>
                <a:defRPr/>
              </a:pPr>
              <a:t>‹#›</a:t>
            </a:fld>
            <a:endParaRPr lang="nb-NO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Click to edit Master title style</a:t>
            </a:r>
          </a:p>
        </p:txBody>
      </p:sp>
      <p:sp>
        <p:nvSpPr>
          <p:cNvPr id="3" name="Slide Number Placeholder 8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DA37B57-12BB-EE40-B12F-0758C29EA9A3}" type="slidenum">
              <a:rPr lang="nb-NO"/>
              <a:pPr>
                <a:defRPr/>
              </a:pPr>
              <a:t>‹#›</a:t>
            </a:fld>
            <a:endParaRPr lang="nb-NO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8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DA37B57-12BB-EE40-B12F-0758C29EA9A3}" type="slidenum">
              <a:rPr lang="nb-NO"/>
              <a:pPr>
                <a:defRPr/>
              </a:pPr>
              <a:t>‹#›</a:t>
            </a:fld>
            <a:endParaRPr lang="nb-NO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5240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Click to edit Master text styles</a:t>
            </a:r>
          </a:p>
        </p:txBody>
      </p:sp>
      <p:sp>
        <p:nvSpPr>
          <p:cNvPr id="5" name="Slide Number Placeholder 8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DA37B57-12BB-EE40-B12F-0758C29EA9A3}" type="slidenum">
              <a:rPr lang="nb-NO"/>
              <a:pPr>
                <a:defRPr/>
              </a:pPr>
              <a:t>‹#›</a:t>
            </a:fld>
            <a:endParaRPr lang="nb-NO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nb-NO" noProof="0"/>
              <a:t>Drag picture to placeholder or click icon to add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Click to edit Master text styles</a:t>
            </a:r>
          </a:p>
        </p:txBody>
      </p:sp>
      <p:sp>
        <p:nvSpPr>
          <p:cNvPr id="5" name="Slide Number Placeholder 8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DA37B57-12BB-EE40-B12F-0758C29EA9A3}" type="slidenum">
              <a:rPr lang="nb-NO"/>
              <a:pPr>
                <a:defRPr/>
              </a:pPr>
              <a:t>‹#›</a:t>
            </a:fld>
            <a:endParaRPr lang="nb-NO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</a:p>
        </p:txBody>
      </p:sp>
      <p:sp>
        <p:nvSpPr>
          <p:cNvPr id="4" name="Slide Number Placeholder 8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DA37B57-12BB-EE40-B12F-0758C29EA9A3}" type="slidenum">
              <a:rPr lang="nb-NO"/>
              <a:pPr>
                <a:defRPr/>
              </a:pPr>
              <a:t>‹#›</a:t>
            </a:fld>
            <a:endParaRPr lang="nb-NO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2750" y="838200"/>
            <a:ext cx="1924050" cy="5257800"/>
          </a:xfrm>
        </p:spPr>
        <p:txBody>
          <a:bodyPr vert="eaVert"/>
          <a:lstStyle/>
          <a:p>
            <a:r>
              <a:rPr lang="nb-NO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0" y="838200"/>
            <a:ext cx="5619750" cy="5257800"/>
          </a:xfrm>
        </p:spPr>
        <p:txBody>
          <a:bodyPr vert="eaVert"/>
          <a:lstStyle/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</a:p>
        </p:txBody>
      </p:sp>
      <p:sp>
        <p:nvSpPr>
          <p:cNvPr id="4" name="Slide Number Placeholder 8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DA37B57-12BB-EE40-B12F-0758C29EA9A3}" type="slidenum">
              <a:rPr lang="nb-NO"/>
              <a:pPr>
                <a:defRPr/>
              </a:pPr>
              <a:t>‹#›</a:t>
            </a:fld>
            <a:endParaRPr lang="nb-NO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1760" y="761841"/>
            <a:ext cx="7925760" cy="114348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838081" y="2361848"/>
            <a:ext cx="3777120" cy="372423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3440" y="2361848"/>
            <a:ext cx="3777120" cy="372423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A299A57-A979-1C47-8333-AB35718EB08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3597464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SRL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52400" y="685800"/>
            <a:ext cx="8839200" cy="533400"/>
          </a:xfrm>
          <a:prstGeom prst="rect">
            <a:avLst/>
          </a:prstGeom>
        </p:spPr>
        <p:txBody>
          <a:bodyPr vert="horz" anchor="b"/>
          <a:lstStyle>
            <a:lvl1pPr>
              <a:tabLst/>
              <a:defRPr sz="3600"/>
            </a:lvl1pPr>
          </a:lstStyle>
          <a:p>
            <a:r>
              <a:rPr lang="en-US" dirty="0"/>
              <a:t>Frame title</a:t>
            </a:r>
          </a:p>
        </p:txBody>
      </p:sp>
      <p:pic>
        <p:nvPicPr>
          <p:cNvPr id="3" name="Picture 2" descr="simula_footer_neg_HEX.eps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6381750"/>
            <a:ext cx="9144000" cy="476250"/>
          </a:xfrm>
          <a:prstGeom prst="rect">
            <a:avLst/>
          </a:prstGeom>
        </p:spPr>
      </p:pic>
      <p:sp>
        <p:nvSpPr>
          <p:cNvPr id="8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152400" y="1447800"/>
            <a:ext cx="8839200" cy="381000"/>
          </a:xfrm>
          <a:prstGeom prst="rect">
            <a:avLst/>
          </a:prstGeom>
        </p:spPr>
        <p:txBody>
          <a:bodyPr vert="horz"/>
          <a:lstStyle>
            <a:lvl1pPr>
              <a:defRPr sz="2400" b="1"/>
            </a:lvl1pPr>
          </a:lstStyle>
          <a:p>
            <a:pPr lvl="0"/>
            <a:r>
              <a:rPr lang="en-US" dirty="0"/>
              <a:t>Optional subtitle</a:t>
            </a:r>
          </a:p>
        </p:txBody>
      </p:sp>
    </p:spTree>
    <p:extLst>
      <p:ext uri="{BB962C8B-B14F-4D97-AF65-F5344CB8AC3E}">
        <p14:creationId xmlns:p14="http://schemas.microsoft.com/office/powerpoint/2010/main" val="8838526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467544" y="692696"/>
            <a:ext cx="8219256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b-NO"/>
              <a:t>Click to edit Master title style</a:t>
            </a:r>
            <a:endParaRPr lang="en-US" dirty="0"/>
          </a:p>
        </p:txBody>
      </p:sp>
      <p:sp>
        <p:nvSpPr>
          <p:cNvPr id="1027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467544" y="1981200"/>
            <a:ext cx="8219256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DA37B57-12BB-EE40-B12F-0758C29EA9A3}" type="slidenum">
              <a:rPr lang="nb-NO"/>
              <a:pPr>
                <a:defRPr/>
              </a:pPr>
              <a:t>‹#›</a:t>
            </a:fld>
            <a:endParaRPr lang="nb-NO" dirty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nb-NO" dirty="0"/>
          </a:p>
        </p:txBody>
      </p:sp>
      <p:pic>
        <p:nvPicPr>
          <p:cNvPr id="13" name="Picture 12" descr="UiO_MN_A_ENG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296041" y="228600"/>
            <a:ext cx="5114159" cy="393496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8316416" y="188640"/>
            <a:ext cx="595856" cy="405942"/>
          </a:xfrm>
          <a:prstGeom prst="rect">
            <a:avLst/>
          </a:prstGeom>
        </p:spPr>
      </p:pic>
      <p:sp>
        <p:nvSpPr>
          <p:cNvPr id="2" name="Rectangle 1"/>
          <p:cNvSpPr/>
          <p:nvPr userDrawn="1"/>
        </p:nvSpPr>
        <p:spPr>
          <a:xfrm>
            <a:off x="8731478" y="6536377"/>
            <a:ext cx="37702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fld id="{CDA37B57-12BB-EE40-B12F-0758C29EA9A3}" type="slidenum">
              <a:rPr lang="nb-NO" sz="1200" smtClean="0"/>
              <a:pPr>
                <a:defRPr/>
              </a:pPr>
              <a:t>‹#›</a:t>
            </a:fld>
            <a:endParaRPr lang="nb-NO" sz="120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049" r:id="rId1"/>
    <p:sldLayoutId id="2147484050" r:id="rId2"/>
    <p:sldLayoutId id="2147484051" r:id="rId3"/>
    <p:sldLayoutId id="2147484052" r:id="rId4"/>
    <p:sldLayoutId id="2147484053" r:id="rId5"/>
    <p:sldLayoutId id="2147484054" r:id="rId6"/>
    <p:sldLayoutId id="2147484055" r:id="rId7"/>
    <p:sldLayoutId id="2147484056" r:id="rId8"/>
    <p:sldLayoutId id="2147484057" r:id="rId9"/>
    <p:sldLayoutId id="2147484058" r:id="rId10"/>
    <p:sldLayoutId id="2147484059" r:id="rId11"/>
    <p:sldLayoutId id="2147484060" r:id="rId12"/>
    <p:sldLayoutId id="2147484061" r:id="rId13"/>
  </p:sldLayoutIdLst>
  <p:hf sldNum="0"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image" Target="../media/image6.jpeg"/><Relationship Id="rId7" Type="http://schemas.openxmlformats.org/officeDocument/2006/relationships/image" Target="../media/image10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11" Type="http://schemas.openxmlformats.org/officeDocument/2006/relationships/image" Target="../media/image14.png"/><Relationship Id="rId5" Type="http://schemas.openxmlformats.org/officeDocument/2006/relationships/image" Target="../media/image8.png"/><Relationship Id="rId10" Type="http://schemas.openxmlformats.org/officeDocument/2006/relationships/image" Target="../media/image13.jpeg"/><Relationship Id="rId4" Type="http://schemas.openxmlformats.org/officeDocument/2006/relationships/image" Target="../media/image7.jpeg"/><Relationship Id="rId9" Type="http://schemas.openxmlformats.org/officeDocument/2006/relationships/image" Target="../media/image12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tif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oleObject" Target="../embeddings/oleObject2.bin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gif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wmf"/><Relationship Id="rId2" Type="http://schemas.openxmlformats.org/officeDocument/2006/relationships/image" Target="../media/image28.wmf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tiff"/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tif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tiff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gif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gif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8.png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hyperlink" Target="http://commons.wikimedia.org/wiki/file:drop-shape-drawing-1_nevit_104.svg" TargetMode="External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62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commons.wikimedia.org/wiki/file:drop-shape-drawing-1_nevit_104.svg" TargetMode="Externa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image" Target="../media/image63.tiff"/><Relationship Id="rId1" Type="http://schemas.openxmlformats.org/officeDocument/2006/relationships/slideLayout" Target="../slideLayouts/slideLayout6.xml"/><Relationship Id="rId5" Type="http://schemas.openxmlformats.org/officeDocument/2006/relationships/hyperlink" Target="http://commons.wikimedia.org/wiki/file:drop-shape-drawing-1_nevit_104.svg" TargetMode="External"/><Relationship Id="rId4" Type="http://schemas.openxmlformats.org/officeDocument/2006/relationships/image" Target="../media/image61.png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 sz="quarter"/>
          </p:nvPr>
        </p:nvSpPr>
        <p:spPr/>
        <p:txBody>
          <a:bodyPr/>
          <a:lstStyle/>
          <a:p>
            <a:r>
              <a:rPr lang="nb-NO" dirty="0"/>
              <a:t>Department </a:t>
            </a:r>
            <a:r>
              <a:rPr lang="nb-NO" dirty="0" err="1"/>
              <a:t>of</a:t>
            </a:r>
            <a:r>
              <a:rPr lang="nb-NO" dirty="0"/>
              <a:t> Informatics</a:t>
            </a:r>
            <a:br>
              <a:rPr lang="nb-NO" dirty="0"/>
            </a:br>
            <a:r>
              <a:rPr lang="nb-NO" dirty="0"/>
              <a:t>Networks and Distributed Systems (ND) </a:t>
            </a:r>
            <a:r>
              <a:rPr lang="nb-NO" dirty="0" err="1"/>
              <a:t>group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sz="quarter" idx="1"/>
          </p:nvPr>
        </p:nvSpPr>
        <p:spPr>
          <a:xfrm>
            <a:off x="1295400" y="3140968"/>
            <a:ext cx="7315200" cy="1752600"/>
          </a:xfrm>
        </p:spPr>
        <p:txBody>
          <a:bodyPr/>
          <a:lstStyle/>
          <a:p>
            <a:r>
              <a:rPr lang="en-US" dirty="0"/>
              <a:t>IN3230/4230 - </a:t>
            </a:r>
            <a:r>
              <a:rPr lang="en-US" dirty="0" err="1"/>
              <a:t>Nettverk</a:t>
            </a:r>
            <a:endParaRPr lang="en-US" dirty="0"/>
          </a:p>
          <a:p>
            <a:r>
              <a:rPr lang="en-US" dirty="0"/>
              <a:t>Wireless Communications - I </a:t>
            </a:r>
          </a:p>
        </p:txBody>
      </p:sp>
      <p:sp>
        <p:nvSpPr>
          <p:cNvPr id="2" name="Rectangle 1"/>
          <p:cNvSpPr/>
          <p:nvPr/>
        </p:nvSpPr>
        <p:spPr>
          <a:xfrm>
            <a:off x="3563888" y="5445224"/>
            <a:ext cx="54006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dirty="0" err="1"/>
              <a:t>Özgü</a:t>
            </a:r>
            <a:r>
              <a:rPr lang="en-US" dirty="0"/>
              <a:t> Alay</a:t>
            </a:r>
          </a:p>
          <a:p>
            <a:pPr algn="r"/>
            <a:r>
              <a:rPr lang="en-US" dirty="0" err="1"/>
              <a:t>ozgua@ifi.uio.no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6201142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9088B4-35AC-C142-8F46-48D6833E14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dirty="0"/>
              <a:t>Wireless Communications Networks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9B7E3B3-84CC-244D-8101-9A37B42F95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988840"/>
            <a:ext cx="8567216" cy="360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40912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772816"/>
            <a:ext cx="8219256" cy="4114800"/>
          </a:xfrm>
        </p:spPr>
        <p:txBody>
          <a:bodyPr/>
          <a:lstStyle/>
          <a:p>
            <a:r>
              <a:rPr lang="en-US" dirty="0"/>
              <a:t>Brief history of wireless</a:t>
            </a:r>
          </a:p>
          <a:p>
            <a:r>
              <a:rPr lang="en-US" dirty="0"/>
              <a:t>What is wireless communication?</a:t>
            </a:r>
          </a:p>
          <a:p>
            <a:r>
              <a:rPr lang="en-US" dirty="0"/>
              <a:t>Bottom-down approach: Wireless basics</a:t>
            </a:r>
          </a:p>
          <a:p>
            <a:pPr lvl="1"/>
            <a:r>
              <a:rPr lang="en-US" dirty="0"/>
              <a:t>Physical layer : how can we transmit signals in air?</a:t>
            </a:r>
          </a:p>
          <a:p>
            <a:pPr lvl="1"/>
            <a:r>
              <a:rPr lang="en-US" dirty="0"/>
              <a:t>Link layer : multiple access </a:t>
            </a:r>
          </a:p>
          <a:p>
            <a:pPr lvl="1"/>
            <a:r>
              <a:rPr lang="en-US" dirty="0"/>
              <a:t>Wireless impact higher layers?</a:t>
            </a:r>
          </a:p>
          <a:p>
            <a:r>
              <a:rPr lang="en-US" dirty="0"/>
              <a:t>More advanced methods</a:t>
            </a:r>
          </a:p>
          <a:p>
            <a:pPr lvl="1"/>
            <a:r>
              <a:rPr lang="en-US" dirty="0"/>
              <a:t>MIMO</a:t>
            </a:r>
          </a:p>
          <a:p>
            <a:pPr lvl="1"/>
            <a:r>
              <a:rPr lang="en-US" dirty="0"/>
              <a:t>Beamforming</a:t>
            </a:r>
          </a:p>
          <a:p>
            <a:pPr lvl="1"/>
            <a:r>
              <a:rPr lang="en-US" dirty="0" err="1"/>
              <a:t>mmWave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02971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11279325-BD9C-443D-A3EC-9DA9D94AAC5A}"/>
              </a:ext>
            </a:extLst>
          </p:cNvPr>
          <p:cNvCxnSpPr>
            <a:cxnSpLocks/>
          </p:cNvCxnSpPr>
          <p:nvPr/>
        </p:nvCxnSpPr>
        <p:spPr>
          <a:xfrm>
            <a:off x="5069397" y="3425092"/>
            <a:ext cx="0" cy="1629163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9" name="Picture 30" descr="mage result for 3g logo">
            <a:extLst>
              <a:ext uri="{FF2B5EF4-FFF2-40B4-BE49-F238E27FC236}">
                <a16:creationId xmlns:a16="http://schemas.microsoft.com/office/drawing/2014/main" id="{B3117E8C-5BF3-7A48-A320-5482277A08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2542" y="2376669"/>
            <a:ext cx="665795" cy="6657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52" name="Picture 28" descr="elated imag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5719" y="1866488"/>
            <a:ext cx="604661" cy="6046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0519" y="766042"/>
            <a:ext cx="7513661" cy="960668"/>
          </a:xfrm>
        </p:spPr>
        <p:txBody>
          <a:bodyPr>
            <a:noAutofit/>
          </a:bodyPr>
          <a:lstStyle/>
          <a:p>
            <a:r>
              <a:rPr lang="en-US" dirty="0"/>
              <a:t>Looking back in time to wireless </a:t>
            </a:r>
          </a:p>
        </p:txBody>
      </p:sp>
      <p:sp>
        <p:nvSpPr>
          <p:cNvPr id="5" name="Freeform 5">
            <a:extLst>
              <a:ext uri="{FF2B5EF4-FFF2-40B4-BE49-F238E27FC236}">
                <a16:creationId xmlns:a16="http://schemas.microsoft.com/office/drawing/2014/main" id="{3B065FF0-D4AE-4356-A639-79626E16678C}"/>
              </a:ext>
            </a:extLst>
          </p:cNvPr>
          <p:cNvSpPr>
            <a:spLocks/>
          </p:cNvSpPr>
          <p:nvPr/>
        </p:nvSpPr>
        <p:spPr bwMode="auto">
          <a:xfrm>
            <a:off x="420865" y="2941989"/>
            <a:ext cx="1268730" cy="749803"/>
          </a:xfrm>
          <a:custGeom>
            <a:avLst/>
            <a:gdLst>
              <a:gd name="T0" fmla="*/ 0 w 929"/>
              <a:gd name="T1" fmla="*/ 0 h 365"/>
              <a:gd name="T2" fmla="*/ 747 w 929"/>
              <a:gd name="T3" fmla="*/ 0 h 365"/>
              <a:gd name="T4" fmla="*/ 929 w 929"/>
              <a:gd name="T5" fmla="*/ 182 h 365"/>
              <a:gd name="T6" fmla="*/ 747 w 929"/>
              <a:gd name="T7" fmla="*/ 365 h 365"/>
              <a:gd name="T8" fmla="*/ 0 w 929"/>
              <a:gd name="T9" fmla="*/ 365 h 365"/>
              <a:gd name="T10" fmla="*/ 0 w 929"/>
              <a:gd name="T11" fmla="*/ 0 h 3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929" h="365">
                <a:moveTo>
                  <a:pt x="0" y="0"/>
                </a:moveTo>
                <a:lnTo>
                  <a:pt x="747" y="0"/>
                </a:lnTo>
                <a:lnTo>
                  <a:pt x="929" y="182"/>
                </a:lnTo>
                <a:lnTo>
                  <a:pt x="747" y="365"/>
                </a:lnTo>
                <a:lnTo>
                  <a:pt x="0" y="365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2400" b="1" noProof="1">
                <a:solidFill>
                  <a:schemeClr val="bg1"/>
                </a:solidFill>
              </a:rPr>
              <a:t>1873</a:t>
            </a:r>
          </a:p>
        </p:txBody>
      </p:sp>
      <p:sp>
        <p:nvSpPr>
          <p:cNvPr id="6" name="Freeform 7">
            <a:extLst>
              <a:ext uri="{FF2B5EF4-FFF2-40B4-BE49-F238E27FC236}">
                <a16:creationId xmlns:a16="http://schemas.microsoft.com/office/drawing/2014/main" id="{35947C7E-5EEE-481F-BB7F-D686CF19A774}"/>
              </a:ext>
            </a:extLst>
          </p:cNvPr>
          <p:cNvSpPr>
            <a:spLocks/>
          </p:cNvSpPr>
          <p:nvPr/>
        </p:nvSpPr>
        <p:spPr bwMode="auto">
          <a:xfrm>
            <a:off x="1430117" y="2941989"/>
            <a:ext cx="1268730" cy="749803"/>
          </a:xfrm>
          <a:custGeom>
            <a:avLst/>
            <a:gdLst>
              <a:gd name="T0" fmla="*/ 0 w 923"/>
              <a:gd name="T1" fmla="*/ 0 h 365"/>
              <a:gd name="T2" fmla="*/ 741 w 923"/>
              <a:gd name="T3" fmla="*/ 0 h 365"/>
              <a:gd name="T4" fmla="*/ 923 w 923"/>
              <a:gd name="T5" fmla="*/ 182 h 365"/>
              <a:gd name="T6" fmla="*/ 741 w 923"/>
              <a:gd name="T7" fmla="*/ 365 h 365"/>
              <a:gd name="T8" fmla="*/ 0 w 923"/>
              <a:gd name="T9" fmla="*/ 365 h 365"/>
              <a:gd name="T10" fmla="*/ 182 w 923"/>
              <a:gd name="T11" fmla="*/ 182 h 365"/>
              <a:gd name="T12" fmla="*/ 0 w 923"/>
              <a:gd name="T13" fmla="*/ 0 h 3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923" h="365">
                <a:moveTo>
                  <a:pt x="0" y="0"/>
                </a:moveTo>
                <a:lnTo>
                  <a:pt x="741" y="0"/>
                </a:lnTo>
                <a:lnTo>
                  <a:pt x="923" y="182"/>
                </a:lnTo>
                <a:lnTo>
                  <a:pt x="741" y="365"/>
                </a:lnTo>
                <a:lnTo>
                  <a:pt x="0" y="365"/>
                </a:lnTo>
                <a:lnTo>
                  <a:pt x="182" y="18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2400" b="1" noProof="1"/>
              <a:t>1896</a:t>
            </a:r>
          </a:p>
        </p:txBody>
      </p:sp>
      <p:sp>
        <p:nvSpPr>
          <p:cNvPr id="7" name="Freeform 9">
            <a:extLst>
              <a:ext uri="{FF2B5EF4-FFF2-40B4-BE49-F238E27FC236}">
                <a16:creationId xmlns:a16="http://schemas.microsoft.com/office/drawing/2014/main" id="{241AF39C-8150-468E-8EB8-132CB850CF90}"/>
              </a:ext>
            </a:extLst>
          </p:cNvPr>
          <p:cNvSpPr>
            <a:spLocks/>
          </p:cNvSpPr>
          <p:nvPr/>
        </p:nvSpPr>
        <p:spPr bwMode="auto">
          <a:xfrm>
            <a:off x="2439368" y="2941989"/>
            <a:ext cx="1268730" cy="749803"/>
          </a:xfrm>
          <a:custGeom>
            <a:avLst/>
            <a:gdLst>
              <a:gd name="T0" fmla="*/ 0 w 923"/>
              <a:gd name="T1" fmla="*/ 0 h 365"/>
              <a:gd name="T2" fmla="*/ 741 w 923"/>
              <a:gd name="T3" fmla="*/ 0 h 365"/>
              <a:gd name="T4" fmla="*/ 923 w 923"/>
              <a:gd name="T5" fmla="*/ 182 h 365"/>
              <a:gd name="T6" fmla="*/ 741 w 923"/>
              <a:gd name="T7" fmla="*/ 365 h 365"/>
              <a:gd name="T8" fmla="*/ 0 w 923"/>
              <a:gd name="T9" fmla="*/ 365 h 365"/>
              <a:gd name="T10" fmla="*/ 182 w 923"/>
              <a:gd name="T11" fmla="*/ 182 h 365"/>
              <a:gd name="T12" fmla="*/ 0 w 923"/>
              <a:gd name="T13" fmla="*/ 0 h 3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923" h="365">
                <a:moveTo>
                  <a:pt x="0" y="0"/>
                </a:moveTo>
                <a:lnTo>
                  <a:pt x="741" y="0"/>
                </a:lnTo>
                <a:lnTo>
                  <a:pt x="923" y="182"/>
                </a:lnTo>
                <a:lnTo>
                  <a:pt x="741" y="365"/>
                </a:lnTo>
                <a:lnTo>
                  <a:pt x="0" y="365"/>
                </a:lnTo>
                <a:lnTo>
                  <a:pt x="182" y="18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2400" b="1" noProof="1"/>
              <a:t>1980</a:t>
            </a:r>
          </a:p>
        </p:txBody>
      </p:sp>
      <p:sp>
        <p:nvSpPr>
          <p:cNvPr id="8" name="Freeform 11">
            <a:extLst>
              <a:ext uri="{FF2B5EF4-FFF2-40B4-BE49-F238E27FC236}">
                <a16:creationId xmlns:a16="http://schemas.microsoft.com/office/drawing/2014/main" id="{79596B92-DF08-44C0-95CF-BBAD52E91451}"/>
              </a:ext>
            </a:extLst>
          </p:cNvPr>
          <p:cNvSpPr>
            <a:spLocks/>
          </p:cNvSpPr>
          <p:nvPr/>
        </p:nvSpPr>
        <p:spPr bwMode="auto">
          <a:xfrm>
            <a:off x="3448620" y="2941989"/>
            <a:ext cx="1268730" cy="749803"/>
          </a:xfrm>
          <a:custGeom>
            <a:avLst/>
            <a:gdLst>
              <a:gd name="T0" fmla="*/ 0 w 930"/>
              <a:gd name="T1" fmla="*/ 0 h 365"/>
              <a:gd name="T2" fmla="*/ 747 w 930"/>
              <a:gd name="T3" fmla="*/ 0 h 365"/>
              <a:gd name="T4" fmla="*/ 930 w 930"/>
              <a:gd name="T5" fmla="*/ 182 h 365"/>
              <a:gd name="T6" fmla="*/ 747 w 930"/>
              <a:gd name="T7" fmla="*/ 365 h 365"/>
              <a:gd name="T8" fmla="*/ 0 w 930"/>
              <a:gd name="T9" fmla="*/ 365 h 365"/>
              <a:gd name="T10" fmla="*/ 182 w 930"/>
              <a:gd name="T11" fmla="*/ 182 h 365"/>
              <a:gd name="T12" fmla="*/ 0 w 930"/>
              <a:gd name="T13" fmla="*/ 0 h 3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930" h="365">
                <a:moveTo>
                  <a:pt x="0" y="0"/>
                </a:moveTo>
                <a:lnTo>
                  <a:pt x="747" y="0"/>
                </a:lnTo>
                <a:lnTo>
                  <a:pt x="930" y="182"/>
                </a:lnTo>
                <a:lnTo>
                  <a:pt x="747" y="365"/>
                </a:lnTo>
                <a:lnTo>
                  <a:pt x="0" y="365"/>
                </a:lnTo>
                <a:lnTo>
                  <a:pt x="182" y="182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lumMod val="40000"/>
              <a:lumOff val="60000"/>
            </a:schemeClr>
          </a:solidFill>
          <a:ln>
            <a:noFill/>
          </a:ln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2400" b="1" noProof="1"/>
              <a:t>1990</a:t>
            </a:r>
          </a:p>
        </p:txBody>
      </p:sp>
      <p:sp>
        <p:nvSpPr>
          <p:cNvPr id="9" name="Freeform 13">
            <a:extLst>
              <a:ext uri="{FF2B5EF4-FFF2-40B4-BE49-F238E27FC236}">
                <a16:creationId xmlns:a16="http://schemas.microsoft.com/office/drawing/2014/main" id="{69311AC2-C821-4740-B151-4BAD22CB3F1E}"/>
              </a:ext>
            </a:extLst>
          </p:cNvPr>
          <p:cNvSpPr>
            <a:spLocks/>
          </p:cNvSpPr>
          <p:nvPr/>
        </p:nvSpPr>
        <p:spPr bwMode="auto">
          <a:xfrm>
            <a:off x="4457872" y="2941989"/>
            <a:ext cx="1268730" cy="749803"/>
          </a:xfrm>
          <a:custGeom>
            <a:avLst/>
            <a:gdLst>
              <a:gd name="T0" fmla="*/ 0 w 923"/>
              <a:gd name="T1" fmla="*/ 0 h 365"/>
              <a:gd name="T2" fmla="*/ 741 w 923"/>
              <a:gd name="T3" fmla="*/ 0 h 365"/>
              <a:gd name="T4" fmla="*/ 923 w 923"/>
              <a:gd name="T5" fmla="*/ 182 h 365"/>
              <a:gd name="T6" fmla="*/ 741 w 923"/>
              <a:gd name="T7" fmla="*/ 365 h 365"/>
              <a:gd name="T8" fmla="*/ 0 w 923"/>
              <a:gd name="T9" fmla="*/ 365 h 365"/>
              <a:gd name="T10" fmla="*/ 182 w 923"/>
              <a:gd name="T11" fmla="*/ 182 h 365"/>
              <a:gd name="T12" fmla="*/ 0 w 923"/>
              <a:gd name="T13" fmla="*/ 0 h 3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923" h="365">
                <a:moveTo>
                  <a:pt x="0" y="0"/>
                </a:moveTo>
                <a:lnTo>
                  <a:pt x="741" y="0"/>
                </a:lnTo>
                <a:lnTo>
                  <a:pt x="923" y="182"/>
                </a:lnTo>
                <a:lnTo>
                  <a:pt x="741" y="365"/>
                </a:lnTo>
                <a:lnTo>
                  <a:pt x="0" y="365"/>
                </a:lnTo>
                <a:lnTo>
                  <a:pt x="182" y="18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2400" b="1" noProof="1"/>
              <a:t>2000</a:t>
            </a:r>
          </a:p>
        </p:txBody>
      </p:sp>
      <p:sp>
        <p:nvSpPr>
          <p:cNvPr id="10" name="Freeform 15">
            <a:extLst>
              <a:ext uri="{FF2B5EF4-FFF2-40B4-BE49-F238E27FC236}">
                <a16:creationId xmlns:a16="http://schemas.microsoft.com/office/drawing/2014/main" id="{D06BA517-60BB-478E-B103-6B7352A7D227}"/>
              </a:ext>
            </a:extLst>
          </p:cNvPr>
          <p:cNvSpPr>
            <a:spLocks/>
          </p:cNvSpPr>
          <p:nvPr/>
        </p:nvSpPr>
        <p:spPr bwMode="auto">
          <a:xfrm>
            <a:off x="5467124" y="2941989"/>
            <a:ext cx="1268730" cy="749803"/>
          </a:xfrm>
          <a:custGeom>
            <a:avLst/>
            <a:gdLst>
              <a:gd name="T0" fmla="*/ 0 w 923"/>
              <a:gd name="T1" fmla="*/ 0 h 365"/>
              <a:gd name="T2" fmla="*/ 741 w 923"/>
              <a:gd name="T3" fmla="*/ 0 h 365"/>
              <a:gd name="T4" fmla="*/ 923 w 923"/>
              <a:gd name="T5" fmla="*/ 182 h 365"/>
              <a:gd name="T6" fmla="*/ 741 w 923"/>
              <a:gd name="T7" fmla="*/ 365 h 365"/>
              <a:gd name="T8" fmla="*/ 0 w 923"/>
              <a:gd name="T9" fmla="*/ 365 h 365"/>
              <a:gd name="T10" fmla="*/ 182 w 923"/>
              <a:gd name="T11" fmla="*/ 182 h 365"/>
              <a:gd name="T12" fmla="*/ 0 w 923"/>
              <a:gd name="T13" fmla="*/ 0 h 3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923" h="365">
                <a:moveTo>
                  <a:pt x="0" y="0"/>
                </a:moveTo>
                <a:lnTo>
                  <a:pt x="741" y="0"/>
                </a:lnTo>
                <a:lnTo>
                  <a:pt x="923" y="182"/>
                </a:lnTo>
                <a:lnTo>
                  <a:pt x="741" y="365"/>
                </a:lnTo>
                <a:lnTo>
                  <a:pt x="0" y="365"/>
                </a:lnTo>
                <a:lnTo>
                  <a:pt x="182" y="18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2400" b="1" noProof="1"/>
              <a:t>2010</a:t>
            </a:r>
          </a:p>
        </p:txBody>
      </p:sp>
      <p:sp>
        <p:nvSpPr>
          <p:cNvPr id="11" name="Freeform 17">
            <a:extLst>
              <a:ext uri="{FF2B5EF4-FFF2-40B4-BE49-F238E27FC236}">
                <a16:creationId xmlns:a16="http://schemas.microsoft.com/office/drawing/2014/main" id="{423AD8CF-C351-4211-B77D-DE70FBD1D8E1}"/>
              </a:ext>
            </a:extLst>
          </p:cNvPr>
          <p:cNvSpPr>
            <a:spLocks/>
          </p:cNvSpPr>
          <p:nvPr/>
        </p:nvSpPr>
        <p:spPr bwMode="auto">
          <a:xfrm>
            <a:off x="6476375" y="2941989"/>
            <a:ext cx="1268730" cy="749803"/>
          </a:xfrm>
          <a:custGeom>
            <a:avLst/>
            <a:gdLst>
              <a:gd name="T0" fmla="*/ 0 w 929"/>
              <a:gd name="T1" fmla="*/ 0 h 365"/>
              <a:gd name="T2" fmla="*/ 747 w 929"/>
              <a:gd name="T3" fmla="*/ 0 h 365"/>
              <a:gd name="T4" fmla="*/ 929 w 929"/>
              <a:gd name="T5" fmla="*/ 182 h 365"/>
              <a:gd name="T6" fmla="*/ 747 w 929"/>
              <a:gd name="T7" fmla="*/ 365 h 365"/>
              <a:gd name="T8" fmla="*/ 0 w 929"/>
              <a:gd name="T9" fmla="*/ 365 h 365"/>
              <a:gd name="T10" fmla="*/ 182 w 929"/>
              <a:gd name="T11" fmla="*/ 182 h 365"/>
              <a:gd name="T12" fmla="*/ 0 w 929"/>
              <a:gd name="T13" fmla="*/ 0 h 3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929" h="365">
                <a:moveTo>
                  <a:pt x="0" y="0"/>
                </a:moveTo>
                <a:lnTo>
                  <a:pt x="747" y="0"/>
                </a:lnTo>
                <a:lnTo>
                  <a:pt x="929" y="182"/>
                </a:lnTo>
                <a:lnTo>
                  <a:pt x="747" y="365"/>
                </a:lnTo>
                <a:lnTo>
                  <a:pt x="0" y="365"/>
                </a:lnTo>
                <a:lnTo>
                  <a:pt x="182" y="18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en-US" sz="2400" b="1" noProof="1"/>
              <a:t>2020</a:t>
            </a:r>
          </a:p>
        </p:txBody>
      </p:sp>
      <p:sp>
        <p:nvSpPr>
          <p:cNvPr id="12" name="Rectangle: Rounded Corners 39">
            <a:extLst>
              <a:ext uri="{FF2B5EF4-FFF2-40B4-BE49-F238E27FC236}">
                <a16:creationId xmlns:a16="http://schemas.microsoft.com/office/drawing/2014/main" id="{0F0EAB54-67BA-44B6-BF01-99F8F36AADD5}"/>
              </a:ext>
            </a:extLst>
          </p:cNvPr>
          <p:cNvSpPr/>
          <p:nvPr/>
        </p:nvSpPr>
        <p:spPr>
          <a:xfrm>
            <a:off x="420865" y="5054254"/>
            <a:ext cx="1436154" cy="912114"/>
          </a:xfrm>
          <a:prstGeom prst="roundRect">
            <a:avLst>
              <a:gd name="adj" fmla="val 8527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rIns="68580" rtlCol="0" anchor="ctr"/>
          <a:lstStyle/>
          <a:p>
            <a:pPr algn="ctr">
              <a:spcAft>
                <a:spcPts val="450"/>
              </a:spcAft>
            </a:pPr>
            <a:r>
              <a:rPr lang="en-US" sz="1500" b="1" cap="all" noProof="1"/>
              <a:t>Maxwell</a:t>
            </a:r>
          </a:p>
          <a:p>
            <a:pPr algn="just">
              <a:spcAft>
                <a:spcPts val="450"/>
              </a:spcAft>
            </a:pPr>
            <a:r>
              <a:rPr lang="en-US" sz="1500" b="1" cap="all" noProof="1"/>
              <a:t>equations</a:t>
            </a:r>
          </a:p>
        </p:txBody>
      </p:sp>
      <p:sp>
        <p:nvSpPr>
          <p:cNvPr id="13" name="Rectangle: Rounded Corners 40">
            <a:extLst>
              <a:ext uri="{FF2B5EF4-FFF2-40B4-BE49-F238E27FC236}">
                <a16:creationId xmlns:a16="http://schemas.microsoft.com/office/drawing/2014/main" id="{77722381-8EEC-4F1C-A5BC-56F723A30095}"/>
              </a:ext>
            </a:extLst>
          </p:cNvPr>
          <p:cNvSpPr/>
          <p:nvPr/>
        </p:nvSpPr>
        <p:spPr>
          <a:xfrm>
            <a:off x="1384436" y="4058312"/>
            <a:ext cx="1361300" cy="912114"/>
          </a:xfrm>
          <a:prstGeom prst="roundRect">
            <a:avLst>
              <a:gd name="adj" fmla="val 8527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450"/>
              </a:spcAft>
            </a:pPr>
            <a:r>
              <a:rPr lang="en-US" sz="1500" b="1" cap="all" noProof="1">
                <a:solidFill>
                  <a:schemeClr val="tx1"/>
                </a:solidFill>
              </a:rPr>
              <a:t>Radio Patent</a:t>
            </a:r>
          </a:p>
        </p:txBody>
      </p:sp>
      <p:sp>
        <p:nvSpPr>
          <p:cNvPr id="14" name="Rectangle: Rounded Corners 41">
            <a:extLst>
              <a:ext uri="{FF2B5EF4-FFF2-40B4-BE49-F238E27FC236}">
                <a16:creationId xmlns:a16="http://schemas.microsoft.com/office/drawing/2014/main" id="{E5FECCEC-9706-4740-9954-AE4539C3864A}"/>
              </a:ext>
            </a:extLst>
          </p:cNvPr>
          <p:cNvSpPr/>
          <p:nvPr/>
        </p:nvSpPr>
        <p:spPr>
          <a:xfrm>
            <a:off x="2162176" y="5054255"/>
            <a:ext cx="1545923" cy="912114"/>
          </a:xfrm>
          <a:prstGeom prst="roundRect">
            <a:avLst>
              <a:gd name="adj" fmla="val 8527"/>
            </a:avLst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450"/>
              </a:spcAft>
            </a:pPr>
            <a:r>
              <a:rPr lang="en-US" sz="1500" b="1" cap="all" noProof="1">
                <a:solidFill>
                  <a:schemeClr val="tx1"/>
                </a:solidFill>
              </a:rPr>
              <a:t>Commercial Network, Cellphone</a:t>
            </a:r>
            <a:endParaRPr lang="en-US" sz="675" noProof="1">
              <a:solidFill>
                <a:schemeClr val="tx1"/>
              </a:solidFill>
            </a:endParaRPr>
          </a:p>
        </p:txBody>
      </p:sp>
      <p:sp>
        <p:nvSpPr>
          <p:cNvPr id="15" name="Rectangle: Rounded Corners 72">
            <a:extLst>
              <a:ext uri="{FF2B5EF4-FFF2-40B4-BE49-F238E27FC236}">
                <a16:creationId xmlns:a16="http://schemas.microsoft.com/office/drawing/2014/main" id="{AFA21587-222B-4C44-942B-0D89D681ED1B}"/>
              </a:ext>
            </a:extLst>
          </p:cNvPr>
          <p:cNvSpPr/>
          <p:nvPr/>
        </p:nvSpPr>
        <p:spPr>
          <a:xfrm>
            <a:off x="3356052" y="4058312"/>
            <a:ext cx="1481445" cy="912114"/>
          </a:xfrm>
          <a:prstGeom prst="roundRect">
            <a:avLst>
              <a:gd name="adj" fmla="val 8527"/>
            </a:avLst>
          </a:prstGeom>
          <a:solidFill>
            <a:schemeClr val="bg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450"/>
              </a:spcAft>
            </a:pPr>
            <a:r>
              <a:rPr lang="en-US" sz="1500" b="1" cap="all" noProof="1">
                <a:solidFill>
                  <a:schemeClr val="tx1"/>
                </a:solidFill>
              </a:rPr>
              <a:t>2G GSM, GPRS, EDGE</a:t>
            </a:r>
          </a:p>
        </p:txBody>
      </p:sp>
      <p:sp>
        <p:nvSpPr>
          <p:cNvPr id="16" name="Rectangle: Rounded Corners 73">
            <a:extLst>
              <a:ext uri="{FF2B5EF4-FFF2-40B4-BE49-F238E27FC236}">
                <a16:creationId xmlns:a16="http://schemas.microsoft.com/office/drawing/2014/main" id="{DEDA3877-B6CD-4F04-A7F2-73E8F5DEE8E6}"/>
              </a:ext>
            </a:extLst>
          </p:cNvPr>
          <p:cNvSpPr/>
          <p:nvPr/>
        </p:nvSpPr>
        <p:spPr>
          <a:xfrm>
            <a:off x="4060145" y="5054255"/>
            <a:ext cx="1713346" cy="912114"/>
          </a:xfrm>
          <a:prstGeom prst="roundRect">
            <a:avLst>
              <a:gd name="adj" fmla="val 8527"/>
            </a:avLst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450"/>
              </a:spcAft>
            </a:pPr>
            <a:r>
              <a:rPr lang="en-US" sz="1500" b="1" cap="all" noProof="1">
                <a:solidFill>
                  <a:prstClr val="white"/>
                </a:solidFill>
              </a:rPr>
              <a:t>3G, Bluetooth, Wifi</a:t>
            </a:r>
          </a:p>
        </p:txBody>
      </p:sp>
      <p:sp>
        <p:nvSpPr>
          <p:cNvPr id="17" name="Rectangle: Rounded Corners 74">
            <a:extLst>
              <a:ext uri="{FF2B5EF4-FFF2-40B4-BE49-F238E27FC236}">
                <a16:creationId xmlns:a16="http://schemas.microsoft.com/office/drawing/2014/main" id="{B65F86FB-CE67-4077-8825-A189ADA499D6}"/>
              </a:ext>
            </a:extLst>
          </p:cNvPr>
          <p:cNvSpPr/>
          <p:nvPr/>
        </p:nvSpPr>
        <p:spPr>
          <a:xfrm>
            <a:off x="5292655" y="4058312"/>
            <a:ext cx="1688402" cy="912114"/>
          </a:xfrm>
          <a:prstGeom prst="roundRect">
            <a:avLst>
              <a:gd name="adj" fmla="val 8527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450"/>
              </a:spcAft>
            </a:pPr>
            <a:r>
              <a:rPr lang="en-US" sz="1500" b="1" cap="all" noProof="1">
                <a:solidFill>
                  <a:schemeClr val="tx1"/>
                </a:solidFill>
              </a:rPr>
              <a:t>4G/LTE, LTE-A</a:t>
            </a:r>
          </a:p>
        </p:txBody>
      </p:sp>
      <p:sp>
        <p:nvSpPr>
          <p:cNvPr id="18" name="Rectangle: Rounded Corners 75">
            <a:extLst>
              <a:ext uri="{FF2B5EF4-FFF2-40B4-BE49-F238E27FC236}">
                <a16:creationId xmlns:a16="http://schemas.microsoft.com/office/drawing/2014/main" id="{31B1E816-F2D1-499A-B56F-0DCDBD86395E}"/>
              </a:ext>
            </a:extLst>
          </p:cNvPr>
          <p:cNvSpPr/>
          <p:nvPr/>
        </p:nvSpPr>
        <p:spPr>
          <a:xfrm>
            <a:off x="6430695" y="5054255"/>
            <a:ext cx="1017856" cy="912114"/>
          </a:xfrm>
          <a:prstGeom prst="roundRect">
            <a:avLst>
              <a:gd name="adj" fmla="val 8527"/>
            </a:avLst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450"/>
              </a:spcAft>
            </a:pPr>
            <a:r>
              <a:rPr lang="en-US" sz="1500" noProof="1">
                <a:solidFill>
                  <a:schemeClr val="tx1"/>
                </a:solidFill>
              </a:rPr>
              <a:t>5G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B358697A-F268-49CB-8B92-E737BD097664}"/>
              </a:ext>
            </a:extLst>
          </p:cNvPr>
          <p:cNvCxnSpPr>
            <a:cxnSpLocks/>
          </p:cNvCxnSpPr>
          <p:nvPr/>
        </p:nvCxnSpPr>
        <p:spPr>
          <a:xfrm>
            <a:off x="1042226" y="3425092"/>
            <a:ext cx="0" cy="1629162"/>
          </a:xfrm>
          <a:prstGeom prst="line">
            <a:avLst/>
          </a:prstGeom>
          <a:ln w="571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C91985FD-37AC-4925-92BC-6DF038F501D0}"/>
              </a:ext>
            </a:extLst>
          </p:cNvPr>
          <p:cNvCxnSpPr>
            <a:cxnSpLocks/>
          </p:cNvCxnSpPr>
          <p:nvPr/>
        </p:nvCxnSpPr>
        <p:spPr>
          <a:xfrm>
            <a:off x="2041642" y="3691792"/>
            <a:ext cx="0" cy="358524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B195173D-FDD6-472A-AA4F-4D98077CDFDD}"/>
              </a:ext>
            </a:extLst>
          </p:cNvPr>
          <p:cNvCxnSpPr>
            <a:cxnSpLocks/>
          </p:cNvCxnSpPr>
          <p:nvPr/>
        </p:nvCxnSpPr>
        <p:spPr>
          <a:xfrm>
            <a:off x="3050894" y="3425092"/>
            <a:ext cx="0" cy="1629163"/>
          </a:xfrm>
          <a:prstGeom prst="line">
            <a:avLst/>
          </a:prstGeom>
          <a:ln w="5715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F5590CD3-6178-4EF0-90E7-B8C685557E54}"/>
              </a:ext>
            </a:extLst>
          </p:cNvPr>
          <p:cNvCxnSpPr>
            <a:cxnSpLocks/>
          </p:cNvCxnSpPr>
          <p:nvPr/>
        </p:nvCxnSpPr>
        <p:spPr>
          <a:xfrm>
            <a:off x="7087900" y="3425092"/>
            <a:ext cx="0" cy="1629163"/>
          </a:xfrm>
          <a:prstGeom prst="line">
            <a:avLst/>
          </a:prstGeom>
          <a:ln w="57150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C25A0191-7D34-4063-AF90-1A145D822869}"/>
              </a:ext>
            </a:extLst>
          </p:cNvPr>
          <p:cNvCxnSpPr>
            <a:cxnSpLocks/>
          </p:cNvCxnSpPr>
          <p:nvPr/>
        </p:nvCxnSpPr>
        <p:spPr>
          <a:xfrm>
            <a:off x="4060145" y="3691792"/>
            <a:ext cx="0" cy="358524"/>
          </a:xfrm>
          <a:prstGeom prst="line">
            <a:avLst/>
          </a:prstGeom>
          <a:ln w="5715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9EC9ADDC-B31A-44FF-BD80-A60D2C09DB48}"/>
              </a:ext>
            </a:extLst>
          </p:cNvPr>
          <p:cNvCxnSpPr>
            <a:cxnSpLocks/>
          </p:cNvCxnSpPr>
          <p:nvPr/>
        </p:nvCxnSpPr>
        <p:spPr>
          <a:xfrm>
            <a:off x="6078649" y="3691792"/>
            <a:ext cx="0" cy="358524"/>
          </a:xfrm>
          <a:prstGeom prst="line">
            <a:avLst/>
          </a:prstGeom>
          <a:ln w="5715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 descr="mage result for first cell phone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8856" y="1971327"/>
            <a:ext cx="447799" cy="9706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5" name="Picture 4" descr="https://upload.wikimedia.org/wikipedia/commons/thumb/5/5d/GSMLogo.svg/2560px-GSMLogo.svg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5023" y="2363146"/>
            <a:ext cx="892077" cy="5352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mage result for maxwell equations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8739" y="2275850"/>
            <a:ext cx="724664" cy="6485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https://upload.wikimedia.org/wikipedia/commons/thumb/3/36/Marconi%27s_first_radio_transmitter.jpg/800px-Marconi%27s_first_radio_transmitter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3370" y="2085004"/>
            <a:ext cx="553036" cy="8212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mage result for 4g networks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72329" y="2337353"/>
            <a:ext cx="881018" cy="6069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7" name="Rectangle: Rounded Corners 74">
            <a:extLst>
              <a:ext uri="{FF2B5EF4-FFF2-40B4-BE49-F238E27FC236}">
                <a16:creationId xmlns:a16="http://schemas.microsoft.com/office/drawing/2014/main" id="{B65F86FB-CE67-4077-8825-A189ADA499D6}"/>
              </a:ext>
            </a:extLst>
          </p:cNvPr>
          <p:cNvSpPr/>
          <p:nvPr/>
        </p:nvSpPr>
        <p:spPr>
          <a:xfrm>
            <a:off x="12374363" y="2685157"/>
            <a:ext cx="103732" cy="139847"/>
          </a:xfrm>
          <a:prstGeom prst="roundRect">
            <a:avLst>
              <a:gd name="adj" fmla="val 8527"/>
            </a:avLst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spcAft>
                <a:spcPts val="450"/>
              </a:spcAft>
            </a:pPr>
            <a:r>
              <a:rPr lang="en-US" sz="1500" b="1" cap="all" noProof="1">
                <a:solidFill>
                  <a:prstClr val="white"/>
                </a:solidFill>
              </a:rPr>
              <a:t>5G</a:t>
            </a:r>
          </a:p>
          <a:p>
            <a:pPr algn="just">
              <a:spcAft>
                <a:spcPts val="450"/>
              </a:spcAft>
            </a:pPr>
            <a:r>
              <a:rPr lang="en-US" sz="675" noProof="1">
                <a:solidFill>
                  <a:prstClr val="white"/>
                </a:solidFill>
              </a:rPr>
              <a:t>Lorem ipsum dolor sit amet, nibh est. A magna maecenas, quam magna nec quis, lorem nunc. Suspendisse viverra sodales mauris, cras pharetra.</a:t>
            </a:r>
          </a:p>
        </p:txBody>
      </p:sp>
      <p:pic>
        <p:nvPicPr>
          <p:cNvPr id="1040" name="Picture 16" descr="mage result for 5g networks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91613" y="2349251"/>
            <a:ext cx="773272" cy="5799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4" name="Picture 20" descr="mage result for bluetooth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2196" y="2146045"/>
            <a:ext cx="608384" cy="608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884752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772816"/>
            <a:ext cx="8219256" cy="4114800"/>
          </a:xfrm>
        </p:spPr>
        <p:txBody>
          <a:bodyPr/>
          <a:lstStyle/>
          <a:p>
            <a:r>
              <a:rPr lang="en-US" dirty="0">
                <a:solidFill>
                  <a:srgbClr val="808080"/>
                </a:solidFill>
              </a:rPr>
              <a:t>Brief history of wireless</a:t>
            </a:r>
          </a:p>
          <a:p>
            <a:r>
              <a:rPr lang="en-US" dirty="0"/>
              <a:t>What is wireless communication?</a:t>
            </a:r>
          </a:p>
          <a:p>
            <a:r>
              <a:rPr lang="en-US" dirty="0">
                <a:solidFill>
                  <a:srgbClr val="808080"/>
                </a:solidFill>
              </a:rPr>
              <a:t>Bottom-down approach</a:t>
            </a:r>
          </a:p>
          <a:p>
            <a:pPr lvl="1"/>
            <a:r>
              <a:rPr lang="en-US" dirty="0">
                <a:solidFill>
                  <a:srgbClr val="808080"/>
                </a:solidFill>
              </a:rPr>
              <a:t>Physical layer : how can we transmit signals in air?</a:t>
            </a:r>
          </a:p>
          <a:p>
            <a:pPr lvl="1"/>
            <a:r>
              <a:rPr lang="en-US" dirty="0">
                <a:solidFill>
                  <a:schemeClr val="bg2"/>
                </a:solidFill>
              </a:rPr>
              <a:t>Link layer : multiple access </a:t>
            </a:r>
          </a:p>
          <a:p>
            <a:pPr lvl="1"/>
            <a:r>
              <a:rPr lang="en-US" dirty="0">
                <a:solidFill>
                  <a:schemeClr val="bg2"/>
                </a:solidFill>
              </a:rPr>
              <a:t>Wireless impact higher layers?</a:t>
            </a:r>
          </a:p>
          <a:p>
            <a:r>
              <a:rPr lang="en-US" dirty="0">
                <a:solidFill>
                  <a:schemeClr val="bg2"/>
                </a:solidFill>
              </a:rPr>
              <a:t>More advanced methods</a:t>
            </a:r>
          </a:p>
          <a:p>
            <a:pPr lvl="1"/>
            <a:r>
              <a:rPr lang="en-US" dirty="0">
                <a:solidFill>
                  <a:schemeClr val="bg2"/>
                </a:solidFill>
              </a:rPr>
              <a:t>MIMO</a:t>
            </a:r>
          </a:p>
          <a:p>
            <a:pPr lvl="1"/>
            <a:r>
              <a:rPr lang="en-US" dirty="0">
                <a:solidFill>
                  <a:schemeClr val="bg2"/>
                </a:solidFill>
              </a:rPr>
              <a:t>Beamforming</a:t>
            </a:r>
          </a:p>
          <a:p>
            <a:pPr lvl="1"/>
            <a:r>
              <a:rPr lang="en-US" dirty="0" err="1">
                <a:solidFill>
                  <a:schemeClr val="bg2"/>
                </a:solidFill>
              </a:rPr>
              <a:t>mmWave</a:t>
            </a:r>
            <a:endParaRPr lang="en-US" dirty="0">
              <a:solidFill>
                <a:schemeClr val="bg2"/>
              </a:solidFill>
            </a:endParaRPr>
          </a:p>
          <a:p>
            <a:pPr marL="0" indent="0">
              <a:buNone/>
            </a:pPr>
            <a:endParaRPr lang="en-US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28424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72232"/>
            <a:ext cx="8229600" cy="865187"/>
          </a:xfrm>
        </p:spPr>
        <p:txBody>
          <a:bodyPr/>
          <a:lstStyle/>
          <a:p>
            <a:r>
              <a:rPr lang="en-US" dirty="0"/>
              <a:t>Why Wireless?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37419"/>
            <a:ext cx="8229600" cy="4987925"/>
          </a:xfrm>
        </p:spPr>
        <p:txBody>
          <a:bodyPr/>
          <a:lstStyle/>
          <a:p>
            <a:r>
              <a:rPr lang="en-US" dirty="0"/>
              <a:t>Freedom from wires</a:t>
            </a:r>
          </a:p>
          <a:p>
            <a:pPr lvl="1"/>
            <a:r>
              <a:rPr lang="en-US" dirty="0"/>
              <a:t>No cost of installing the wires</a:t>
            </a:r>
          </a:p>
          <a:p>
            <a:pPr lvl="1"/>
            <a:r>
              <a:rPr lang="en-US" dirty="0"/>
              <a:t>Not deal with bunches of wires running around</a:t>
            </a:r>
          </a:p>
          <a:p>
            <a:r>
              <a:rPr lang="en-US" dirty="0"/>
              <a:t>Global coverage</a:t>
            </a:r>
          </a:p>
          <a:p>
            <a:pPr lvl="1"/>
            <a:r>
              <a:rPr lang="en-US" dirty="0"/>
              <a:t>where wired communication is not feasible or costly e.g. rural areas, battle field and outer space.</a:t>
            </a:r>
          </a:p>
          <a:p>
            <a:r>
              <a:rPr lang="en-US" dirty="0"/>
              <a:t>Stay Connected</a:t>
            </a:r>
          </a:p>
          <a:p>
            <a:pPr lvl="1"/>
            <a:r>
              <a:rPr lang="en-US" dirty="0"/>
              <a:t>Any where any time, even under mobility</a:t>
            </a:r>
          </a:p>
          <a:p>
            <a:r>
              <a:rPr lang="en-US" sz="2800" dirty="0"/>
              <a:t>Flexibility</a:t>
            </a:r>
          </a:p>
          <a:p>
            <a:pPr lvl="1"/>
            <a:r>
              <a:rPr lang="en-US" dirty="0"/>
              <a:t>Connect to multiple devices simultaneously</a:t>
            </a:r>
          </a:p>
          <a:p>
            <a:pPr marL="0" indent="0">
              <a:buNone/>
            </a:pPr>
            <a:r>
              <a:rPr lang="en-US" sz="2800" dirty="0"/>
              <a:t>     </a:t>
            </a:r>
          </a:p>
        </p:txBody>
      </p:sp>
    </p:spTree>
    <p:extLst>
      <p:ext uri="{BB962C8B-B14F-4D97-AF65-F5344CB8AC3E}">
        <p14:creationId xmlns:p14="http://schemas.microsoft.com/office/powerpoint/2010/main" val="42542492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4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467544" y="1628800"/>
            <a:ext cx="8219256" cy="4114800"/>
          </a:xfrm>
        </p:spPr>
        <p:txBody>
          <a:bodyPr/>
          <a:lstStyle/>
          <a:p>
            <a:r>
              <a:rPr lang="en-US" dirty="0"/>
              <a:t>Transmitting voice and data using electromagnetic waves in open space</a:t>
            </a:r>
          </a:p>
          <a:p>
            <a:r>
              <a:rPr lang="en-US" dirty="0"/>
              <a:t>Electromagnetic waves </a:t>
            </a:r>
          </a:p>
          <a:p>
            <a:pPr lvl="2"/>
            <a:r>
              <a:rPr lang="en-US" sz="2400" dirty="0"/>
              <a:t>Travel at speed of light (c = 3x10</a:t>
            </a:r>
            <a:r>
              <a:rPr lang="en-US" sz="2400" baseline="30000" dirty="0"/>
              <a:t>8</a:t>
            </a:r>
            <a:r>
              <a:rPr lang="en-US" sz="2400" dirty="0"/>
              <a:t> m/s)</a:t>
            </a:r>
          </a:p>
          <a:p>
            <a:pPr lvl="2"/>
            <a:r>
              <a:rPr lang="en-US" sz="2400" dirty="0"/>
              <a:t>Has a frequency (f)  and wavelength (</a:t>
            </a:r>
            <a:r>
              <a:rPr lang="en-US" sz="2400" dirty="0">
                <a:latin typeface="Symbol" pitchFamily="18" charset="2"/>
              </a:rPr>
              <a:t>l</a:t>
            </a:r>
            <a:r>
              <a:rPr lang="en-US" sz="2400" dirty="0"/>
              <a:t>)</a:t>
            </a:r>
          </a:p>
          <a:p>
            <a:pPr lvl="4"/>
            <a:r>
              <a:rPr lang="en-US" sz="2400" dirty="0"/>
              <a:t>c = f x </a:t>
            </a:r>
            <a:r>
              <a:rPr lang="en-US" sz="2400" dirty="0">
                <a:latin typeface="Symbol" pitchFamily="18" charset="2"/>
              </a:rPr>
              <a:t>l</a:t>
            </a:r>
            <a:r>
              <a:rPr lang="en-US" sz="2400" dirty="0"/>
              <a:t> </a:t>
            </a:r>
          </a:p>
          <a:p>
            <a:pPr marL="914400" lvl="2" indent="0">
              <a:buNone/>
            </a:pPr>
            <a:endParaRPr lang="en-US" dirty="0"/>
          </a:p>
          <a:p>
            <a:pPr lvl="4"/>
            <a:endParaRPr lang="en-US" dirty="0"/>
          </a:p>
          <a:p>
            <a:pPr marL="914400" lvl="2" indent="0">
              <a:buNone/>
            </a:pPr>
            <a:endParaRPr lang="en-US" dirty="0"/>
          </a:p>
          <a:p>
            <a:endParaRPr lang="en-US" dirty="0"/>
          </a:p>
        </p:txBody>
      </p:sp>
      <p:sp>
        <p:nvSpPr>
          <p:cNvPr id="6144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564529"/>
            <a:ext cx="8229600" cy="1139825"/>
          </a:xfrm>
        </p:spPr>
        <p:txBody>
          <a:bodyPr/>
          <a:lstStyle/>
          <a:p>
            <a:r>
              <a:rPr lang="en-US" dirty="0"/>
              <a:t>What is Wireless Communication?</a:t>
            </a:r>
          </a:p>
        </p:txBody>
      </p:sp>
    </p:spTree>
    <p:extLst>
      <p:ext uri="{BB962C8B-B14F-4D97-AF65-F5344CB8AC3E}">
        <p14:creationId xmlns:p14="http://schemas.microsoft.com/office/powerpoint/2010/main" val="4722521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6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413792"/>
            <a:ext cx="7772400" cy="1143000"/>
          </a:xfrm>
        </p:spPr>
        <p:txBody>
          <a:bodyPr/>
          <a:lstStyle/>
          <a:p>
            <a:pPr>
              <a:defRPr/>
            </a:pPr>
            <a:r>
              <a:rPr lang="en-US" sz="3600" dirty="0">
                <a:latin typeface="+mn-lt"/>
                <a:cs typeface="+mj-cs"/>
              </a:rPr>
              <a:t>Wireless Link Characteristics</a:t>
            </a:r>
          </a:p>
        </p:txBody>
      </p:sp>
      <p:sp>
        <p:nvSpPr>
          <p:cNvPr id="1331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9512" y="1340768"/>
            <a:ext cx="8784976" cy="5197475"/>
          </a:xfrm>
        </p:spPr>
        <p:txBody>
          <a:bodyPr/>
          <a:lstStyle/>
          <a:p>
            <a:pPr>
              <a:lnSpc>
                <a:spcPct val="80000"/>
              </a:lnSpc>
              <a:buFont typeface="Wingdings" charset="0"/>
              <a:buNone/>
              <a:defRPr/>
            </a:pPr>
            <a:endParaRPr lang="en-US" sz="2400" dirty="0"/>
          </a:p>
          <a:p>
            <a:pPr lvl="1">
              <a:lnSpc>
                <a:spcPct val="80000"/>
              </a:lnSpc>
              <a:buFont typeface="Arial" charset="0"/>
              <a:buChar char="•"/>
              <a:defRPr/>
            </a:pPr>
            <a:r>
              <a:rPr lang="en-US" i="1" dirty="0">
                <a:solidFill>
                  <a:srgbClr val="C00000"/>
                </a:solidFill>
              </a:rPr>
              <a:t>decreased signal strength: </a:t>
            </a:r>
            <a:r>
              <a:rPr lang="en-US" dirty="0"/>
              <a:t>radio signal attenuates (lose signal strength) as it propagates through matter (path loss)</a:t>
            </a:r>
          </a:p>
          <a:p>
            <a:pPr lvl="3">
              <a:buFont typeface="Arial" charset="0"/>
              <a:buChar char="•"/>
            </a:pPr>
            <a:r>
              <a:rPr lang="en-US" sz="2200" dirty="0"/>
              <a:t>Higher frequencies will attenuate FASTER</a:t>
            </a:r>
          </a:p>
          <a:p>
            <a:pPr lvl="3">
              <a:buFont typeface="Arial" charset="0"/>
              <a:buChar char="•"/>
            </a:pPr>
            <a:r>
              <a:rPr lang="en-US" sz="2200" dirty="0"/>
              <a:t>Higher frequencies also don’t penetrate objects as well</a:t>
            </a:r>
          </a:p>
          <a:p>
            <a:pPr lvl="1">
              <a:lnSpc>
                <a:spcPct val="80000"/>
              </a:lnSpc>
              <a:buFont typeface="Arial" charset="0"/>
              <a:buChar char="•"/>
              <a:defRPr/>
            </a:pPr>
            <a:r>
              <a:rPr lang="en-US" i="1" dirty="0">
                <a:solidFill>
                  <a:srgbClr val="C00000"/>
                </a:solidFill>
              </a:rPr>
              <a:t>interference from other sources: </a:t>
            </a:r>
            <a:r>
              <a:rPr lang="en-US" dirty="0"/>
              <a:t>standardized wireless frequencies shared by other devices (e.g., phone); devices (motors) interfere as well</a:t>
            </a:r>
          </a:p>
          <a:p>
            <a:pPr lvl="1">
              <a:lnSpc>
                <a:spcPct val="80000"/>
              </a:lnSpc>
              <a:buFont typeface="Arial" charset="0"/>
              <a:buChar char="•"/>
              <a:defRPr/>
            </a:pPr>
            <a:r>
              <a:rPr lang="en-US" i="1" dirty="0">
                <a:solidFill>
                  <a:srgbClr val="C00000"/>
                </a:solidFill>
              </a:rPr>
              <a:t>multipath propagation: </a:t>
            </a:r>
            <a:r>
              <a:rPr lang="en-US" dirty="0"/>
              <a:t>radio signal reflects off objects/ground, reaching destination at slightly different times</a:t>
            </a:r>
          </a:p>
          <a:p>
            <a:pPr lvl="1">
              <a:lnSpc>
                <a:spcPct val="80000"/>
              </a:lnSpc>
              <a:defRPr/>
            </a:pPr>
            <a:endParaRPr lang="en-US" dirty="0"/>
          </a:p>
          <a:p>
            <a:pPr>
              <a:lnSpc>
                <a:spcPct val="80000"/>
              </a:lnSpc>
              <a:buFont typeface="Wingdings" charset="0"/>
              <a:buNone/>
              <a:defRPr/>
            </a:pPr>
            <a:r>
              <a:rPr lang="en-US" sz="2400" dirty="0"/>
              <a:t>…. make communication across (even a point to point) wireless link much more </a:t>
            </a:r>
            <a:r>
              <a:rPr lang="ja-JP" altLang="en-US" sz="2400" dirty="0"/>
              <a:t>“</a:t>
            </a:r>
            <a:r>
              <a:rPr lang="en-US" sz="2400" dirty="0"/>
              <a:t>difficult</a:t>
            </a:r>
            <a:r>
              <a:rPr lang="ja-JP" altLang="en-US" sz="2400" dirty="0"/>
              <a:t>”</a:t>
            </a:r>
            <a:r>
              <a:rPr lang="en-US" sz="2400" dirty="0"/>
              <a:t> </a:t>
            </a:r>
          </a:p>
          <a:p>
            <a:pPr>
              <a:lnSpc>
                <a:spcPct val="80000"/>
              </a:lnSpc>
              <a:defRPr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8379187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ChangeArrowheads="1"/>
          </p:cNvSpPr>
          <p:nvPr>
            <p:ph type="title"/>
          </p:nvPr>
        </p:nvSpPr>
        <p:spPr>
          <a:xfrm>
            <a:off x="467544" y="620688"/>
            <a:ext cx="8219256" cy="1143000"/>
          </a:xfrm>
        </p:spPr>
        <p:txBody>
          <a:bodyPr/>
          <a:lstStyle/>
          <a:p>
            <a:r>
              <a:rPr lang="en-US" dirty="0"/>
              <a:t>Electromagnetic Spectrum</a:t>
            </a:r>
          </a:p>
        </p:txBody>
      </p:sp>
      <p:sp>
        <p:nvSpPr>
          <p:cNvPr id="65546" name="Rectangle 10"/>
          <p:cNvSpPr>
            <a:spLocks noChangeArrowheads="1"/>
          </p:cNvSpPr>
          <p:nvPr/>
        </p:nvSpPr>
        <p:spPr bwMode="auto">
          <a:xfrm>
            <a:off x="838200" y="2312640"/>
            <a:ext cx="685800" cy="4572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b="0"/>
              <a:t>10</a:t>
            </a:r>
            <a:r>
              <a:rPr lang="en-US" b="0" baseline="30000"/>
              <a:t>4</a:t>
            </a:r>
            <a:endParaRPr lang="en-US" b="0"/>
          </a:p>
        </p:txBody>
      </p:sp>
      <p:sp>
        <p:nvSpPr>
          <p:cNvPr id="65547" name="Rectangle 11"/>
          <p:cNvSpPr>
            <a:spLocks noChangeArrowheads="1"/>
          </p:cNvSpPr>
          <p:nvPr/>
        </p:nvSpPr>
        <p:spPr bwMode="auto">
          <a:xfrm>
            <a:off x="1295400" y="2312640"/>
            <a:ext cx="685800" cy="4572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b="0"/>
              <a:t>10</a:t>
            </a:r>
            <a:r>
              <a:rPr lang="en-US" b="0" baseline="30000"/>
              <a:t>2</a:t>
            </a:r>
            <a:endParaRPr lang="en-US" b="0"/>
          </a:p>
        </p:txBody>
      </p:sp>
      <p:sp>
        <p:nvSpPr>
          <p:cNvPr id="65548" name="Rectangle 12"/>
          <p:cNvSpPr>
            <a:spLocks noChangeArrowheads="1"/>
          </p:cNvSpPr>
          <p:nvPr/>
        </p:nvSpPr>
        <p:spPr bwMode="auto">
          <a:xfrm>
            <a:off x="1981200" y="2312640"/>
            <a:ext cx="685800" cy="4572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b="0"/>
              <a:t>10</a:t>
            </a:r>
            <a:r>
              <a:rPr lang="en-US" b="0" baseline="30000"/>
              <a:t>0</a:t>
            </a:r>
            <a:endParaRPr lang="en-US" b="0"/>
          </a:p>
        </p:txBody>
      </p:sp>
      <p:sp>
        <p:nvSpPr>
          <p:cNvPr id="65558" name="Rectangle 22"/>
          <p:cNvSpPr>
            <a:spLocks noChangeArrowheads="1"/>
          </p:cNvSpPr>
          <p:nvPr/>
        </p:nvSpPr>
        <p:spPr bwMode="auto">
          <a:xfrm>
            <a:off x="2667000" y="2312640"/>
            <a:ext cx="685800" cy="4572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b="0"/>
              <a:t>10</a:t>
            </a:r>
            <a:r>
              <a:rPr lang="en-US" b="0" baseline="30000"/>
              <a:t>-2</a:t>
            </a:r>
            <a:endParaRPr lang="en-US" b="0"/>
          </a:p>
        </p:txBody>
      </p:sp>
      <p:sp>
        <p:nvSpPr>
          <p:cNvPr id="65559" name="Rectangle 23"/>
          <p:cNvSpPr>
            <a:spLocks noChangeArrowheads="1"/>
          </p:cNvSpPr>
          <p:nvPr/>
        </p:nvSpPr>
        <p:spPr bwMode="auto">
          <a:xfrm>
            <a:off x="3352800" y="2312640"/>
            <a:ext cx="685800" cy="4572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b="0"/>
              <a:t>10</a:t>
            </a:r>
            <a:r>
              <a:rPr lang="en-US" b="0" baseline="30000"/>
              <a:t>-4</a:t>
            </a:r>
            <a:endParaRPr lang="en-US" b="0"/>
          </a:p>
        </p:txBody>
      </p:sp>
      <p:sp>
        <p:nvSpPr>
          <p:cNvPr id="65560" name="Rectangle 24"/>
          <p:cNvSpPr>
            <a:spLocks noChangeArrowheads="1"/>
          </p:cNvSpPr>
          <p:nvPr/>
        </p:nvSpPr>
        <p:spPr bwMode="auto">
          <a:xfrm>
            <a:off x="4038600" y="2312640"/>
            <a:ext cx="685800" cy="4572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b="0"/>
              <a:t>10</a:t>
            </a:r>
            <a:r>
              <a:rPr lang="en-US" b="0" baseline="30000"/>
              <a:t>-6</a:t>
            </a:r>
            <a:endParaRPr lang="en-US" b="0"/>
          </a:p>
        </p:txBody>
      </p:sp>
      <p:sp>
        <p:nvSpPr>
          <p:cNvPr id="65561" name="Rectangle 25"/>
          <p:cNvSpPr>
            <a:spLocks noChangeArrowheads="1"/>
          </p:cNvSpPr>
          <p:nvPr/>
        </p:nvSpPr>
        <p:spPr bwMode="auto">
          <a:xfrm>
            <a:off x="4724400" y="2312640"/>
            <a:ext cx="685800" cy="4572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b="0"/>
              <a:t>10</a:t>
            </a:r>
            <a:r>
              <a:rPr lang="en-US" b="0" baseline="30000"/>
              <a:t>-8</a:t>
            </a:r>
            <a:endParaRPr lang="en-US" b="0"/>
          </a:p>
        </p:txBody>
      </p:sp>
      <p:sp>
        <p:nvSpPr>
          <p:cNvPr id="65562" name="Rectangle 26"/>
          <p:cNvSpPr>
            <a:spLocks noChangeArrowheads="1"/>
          </p:cNvSpPr>
          <p:nvPr/>
        </p:nvSpPr>
        <p:spPr bwMode="auto">
          <a:xfrm>
            <a:off x="5410200" y="2312640"/>
            <a:ext cx="685800" cy="4572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b="0"/>
              <a:t>10</a:t>
            </a:r>
            <a:r>
              <a:rPr lang="en-US" b="0" baseline="30000"/>
              <a:t>-10</a:t>
            </a:r>
            <a:endParaRPr lang="en-US" b="0"/>
          </a:p>
        </p:txBody>
      </p:sp>
      <p:sp>
        <p:nvSpPr>
          <p:cNvPr id="65563" name="Rectangle 27"/>
          <p:cNvSpPr>
            <a:spLocks noChangeArrowheads="1"/>
          </p:cNvSpPr>
          <p:nvPr/>
        </p:nvSpPr>
        <p:spPr bwMode="auto">
          <a:xfrm>
            <a:off x="6096000" y="2312640"/>
            <a:ext cx="685800" cy="4572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b="0"/>
              <a:t>10</a:t>
            </a:r>
            <a:r>
              <a:rPr lang="en-US" b="0" baseline="30000"/>
              <a:t>-12</a:t>
            </a:r>
            <a:endParaRPr lang="en-US" b="0"/>
          </a:p>
        </p:txBody>
      </p:sp>
      <p:sp>
        <p:nvSpPr>
          <p:cNvPr id="65564" name="Rectangle 28"/>
          <p:cNvSpPr>
            <a:spLocks noChangeArrowheads="1"/>
          </p:cNvSpPr>
          <p:nvPr/>
        </p:nvSpPr>
        <p:spPr bwMode="auto">
          <a:xfrm>
            <a:off x="6781800" y="2312640"/>
            <a:ext cx="685800" cy="4572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b="0"/>
              <a:t>10</a:t>
            </a:r>
            <a:r>
              <a:rPr lang="en-US" b="0" baseline="30000"/>
              <a:t>-14</a:t>
            </a:r>
            <a:endParaRPr lang="en-US" b="0"/>
          </a:p>
        </p:txBody>
      </p:sp>
      <p:sp>
        <p:nvSpPr>
          <p:cNvPr id="65565" name="Rectangle 29"/>
          <p:cNvSpPr>
            <a:spLocks noChangeArrowheads="1"/>
          </p:cNvSpPr>
          <p:nvPr/>
        </p:nvSpPr>
        <p:spPr bwMode="auto">
          <a:xfrm>
            <a:off x="7467600" y="2312640"/>
            <a:ext cx="685800" cy="4572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b="0"/>
              <a:t>10</a:t>
            </a:r>
            <a:r>
              <a:rPr lang="en-US" b="0" baseline="30000"/>
              <a:t>-16</a:t>
            </a:r>
            <a:endParaRPr lang="en-US" b="0"/>
          </a:p>
        </p:txBody>
      </p:sp>
      <p:sp>
        <p:nvSpPr>
          <p:cNvPr id="65566" name="Rectangle 30"/>
          <p:cNvSpPr>
            <a:spLocks noChangeArrowheads="1"/>
          </p:cNvSpPr>
          <p:nvPr/>
        </p:nvSpPr>
        <p:spPr bwMode="auto">
          <a:xfrm>
            <a:off x="609600" y="3989040"/>
            <a:ext cx="685800" cy="4572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b="0"/>
              <a:t>10</a:t>
            </a:r>
            <a:r>
              <a:rPr lang="en-US" b="0" baseline="30000"/>
              <a:t>4</a:t>
            </a:r>
            <a:endParaRPr lang="en-US" b="0"/>
          </a:p>
        </p:txBody>
      </p:sp>
      <p:sp>
        <p:nvSpPr>
          <p:cNvPr id="65567" name="Rectangle 31"/>
          <p:cNvSpPr>
            <a:spLocks noChangeArrowheads="1"/>
          </p:cNvSpPr>
          <p:nvPr/>
        </p:nvSpPr>
        <p:spPr bwMode="auto">
          <a:xfrm>
            <a:off x="1295400" y="4065240"/>
            <a:ext cx="685800" cy="4572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b="0"/>
              <a:t>10</a:t>
            </a:r>
            <a:r>
              <a:rPr lang="en-US" b="0" baseline="30000"/>
              <a:t>6</a:t>
            </a:r>
            <a:endParaRPr lang="en-US" b="0"/>
          </a:p>
        </p:txBody>
      </p:sp>
      <p:sp>
        <p:nvSpPr>
          <p:cNvPr id="65568" name="Rectangle 32"/>
          <p:cNvSpPr>
            <a:spLocks noChangeArrowheads="1"/>
          </p:cNvSpPr>
          <p:nvPr/>
        </p:nvSpPr>
        <p:spPr bwMode="auto">
          <a:xfrm>
            <a:off x="1981200" y="4065240"/>
            <a:ext cx="685800" cy="4572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b="0"/>
              <a:t>10</a:t>
            </a:r>
            <a:r>
              <a:rPr lang="en-US" b="0" baseline="30000"/>
              <a:t>8</a:t>
            </a:r>
            <a:endParaRPr lang="en-US" b="0"/>
          </a:p>
        </p:txBody>
      </p:sp>
      <p:sp>
        <p:nvSpPr>
          <p:cNvPr id="65569" name="Rectangle 33"/>
          <p:cNvSpPr>
            <a:spLocks noChangeArrowheads="1"/>
          </p:cNvSpPr>
          <p:nvPr/>
        </p:nvSpPr>
        <p:spPr bwMode="auto">
          <a:xfrm>
            <a:off x="2667000" y="4065240"/>
            <a:ext cx="685800" cy="4572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b="0"/>
              <a:t>10</a:t>
            </a:r>
            <a:r>
              <a:rPr lang="en-US" b="0" baseline="30000"/>
              <a:t>10</a:t>
            </a:r>
            <a:endParaRPr lang="en-US" b="0"/>
          </a:p>
        </p:txBody>
      </p:sp>
      <p:sp>
        <p:nvSpPr>
          <p:cNvPr id="65570" name="Rectangle 34"/>
          <p:cNvSpPr>
            <a:spLocks noChangeArrowheads="1"/>
          </p:cNvSpPr>
          <p:nvPr/>
        </p:nvSpPr>
        <p:spPr bwMode="auto">
          <a:xfrm>
            <a:off x="3352800" y="4065240"/>
            <a:ext cx="685800" cy="4572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b="0"/>
              <a:t>10</a:t>
            </a:r>
            <a:r>
              <a:rPr lang="en-US" b="0" baseline="30000"/>
              <a:t>12</a:t>
            </a:r>
            <a:endParaRPr lang="en-US" b="0"/>
          </a:p>
        </p:txBody>
      </p:sp>
      <p:sp>
        <p:nvSpPr>
          <p:cNvPr id="65571" name="Rectangle 35"/>
          <p:cNvSpPr>
            <a:spLocks noChangeArrowheads="1"/>
          </p:cNvSpPr>
          <p:nvPr/>
        </p:nvSpPr>
        <p:spPr bwMode="auto">
          <a:xfrm>
            <a:off x="4038600" y="4065240"/>
            <a:ext cx="685800" cy="4572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b="0"/>
              <a:t>10</a:t>
            </a:r>
            <a:r>
              <a:rPr lang="en-US" b="0" baseline="30000"/>
              <a:t>14</a:t>
            </a:r>
            <a:endParaRPr lang="en-US" b="0"/>
          </a:p>
        </p:txBody>
      </p:sp>
      <p:sp>
        <p:nvSpPr>
          <p:cNvPr id="65572" name="Rectangle 36"/>
          <p:cNvSpPr>
            <a:spLocks noChangeArrowheads="1"/>
          </p:cNvSpPr>
          <p:nvPr/>
        </p:nvSpPr>
        <p:spPr bwMode="auto">
          <a:xfrm>
            <a:off x="4724400" y="4065240"/>
            <a:ext cx="685800" cy="4572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b="0"/>
              <a:t>10</a:t>
            </a:r>
            <a:r>
              <a:rPr lang="en-US" b="0" baseline="30000"/>
              <a:t>16</a:t>
            </a:r>
            <a:endParaRPr lang="en-US" b="0"/>
          </a:p>
        </p:txBody>
      </p:sp>
      <p:sp>
        <p:nvSpPr>
          <p:cNvPr id="65573" name="Rectangle 37"/>
          <p:cNvSpPr>
            <a:spLocks noChangeArrowheads="1"/>
          </p:cNvSpPr>
          <p:nvPr/>
        </p:nvSpPr>
        <p:spPr bwMode="auto">
          <a:xfrm>
            <a:off x="5410200" y="4065240"/>
            <a:ext cx="685800" cy="4572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b="0"/>
              <a:t>10</a:t>
            </a:r>
            <a:r>
              <a:rPr lang="en-US" b="0" baseline="30000"/>
              <a:t>18</a:t>
            </a:r>
            <a:endParaRPr lang="en-US" b="0"/>
          </a:p>
        </p:txBody>
      </p:sp>
      <p:sp>
        <p:nvSpPr>
          <p:cNvPr id="65574" name="Rectangle 38"/>
          <p:cNvSpPr>
            <a:spLocks noChangeArrowheads="1"/>
          </p:cNvSpPr>
          <p:nvPr/>
        </p:nvSpPr>
        <p:spPr bwMode="auto">
          <a:xfrm>
            <a:off x="6096000" y="4065240"/>
            <a:ext cx="685800" cy="4572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b="0"/>
              <a:t>10</a:t>
            </a:r>
            <a:r>
              <a:rPr lang="en-US" b="0" baseline="30000"/>
              <a:t>20</a:t>
            </a:r>
            <a:endParaRPr lang="en-US" b="0"/>
          </a:p>
        </p:txBody>
      </p:sp>
      <p:sp>
        <p:nvSpPr>
          <p:cNvPr id="65575" name="Rectangle 39"/>
          <p:cNvSpPr>
            <a:spLocks noChangeArrowheads="1"/>
          </p:cNvSpPr>
          <p:nvPr/>
        </p:nvSpPr>
        <p:spPr bwMode="auto">
          <a:xfrm>
            <a:off x="6781800" y="4065240"/>
            <a:ext cx="685800" cy="4572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b="0"/>
              <a:t>10</a:t>
            </a:r>
            <a:r>
              <a:rPr lang="en-US" b="0" baseline="30000"/>
              <a:t>22</a:t>
            </a:r>
            <a:endParaRPr lang="en-US" b="0"/>
          </a:p>
        </p:txBody>
      </p:sp>
      <p:sp>
        <p:nvSpPr>
          <p:cNvPr id="65576" name="Rectangle 40"/>
          <p:cNvSpPr>
            <a:spLocks noChangeArrowheads="1"/>
          </p:cNvSpPr>
          <p:nvPr/>
        </p:nvSpPr>
        <p:spPr bwMode="auto">
          <a:xfrm>
            <a:off x="7467600" y="4065240"/>
            <a:ext cx="685800" cy="4572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b="0"/>
              <a:t>10</a:t>
            </a:r>
            <a:r>
              <a:rPr lang="en-US" b="0" baseline="30000"/>
              <a:t>24</a:t>
            </a:r>
            <a:endParaRPr lang="en-US" b="0"/>
          </a:p>
        </p:txBody>
      </p:sp>
      <p:sp>
        <p:nvSpPr>
          <p:cNvPr id="65578" name="Rectangle 42"/>
          <p:cNvSpPr>
            <a:spLocks noChangeArrowheads="1"/>
          </p:cNvSpPr>
          <p:nvPr/>
        </p:nvSpPr>
        <p:spPr bwMode="auto">
          <a:xfrm>
            <a:off x="3733800" y="2769840"/>
            <a:ext cx="609600" cy="12954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IR</a:t>
            </a:r>
          </a:p>
        </p:txBody>
      </p:sp>
      <p:sp>
        <p:nvSpPr>
          <p:cNvPr id="65579" name="Rectangle 43"/>
          <p:cNvSpPr>
            <a:spLocks noChangeArrowheads="1"/>
          </p:cNvSpPr>
          <p:nvPr/>
        </p:nvSpPr>
        <p:spPr bwMode="auto">
          <a:xfrm>
            <a:off x="4343400" y="2769840"/>
            <a:ext cx="381000" cy="12954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65580" name="Rectangle 44"/>
          <p:cNvSpPr>
            <a:spLocks noChangeArrowheads="1"/>
          </p:cNvSpPr>
          <p:nvPr/>
        </p:nvSpPr>
        <p:spPr bwMode="auto">
          <a:xfrm>
            <a:off x="4724400" y="2769840"/>
            <a:ext cx="381000" cy="12954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UV</a:t>
            </a:r>
          </a:p>
        </p:txBody>
      </p:sp>
      <p:sp>
        <p:nvSpPr>
          <p:cNvPr id="65581" name="Rectangle 45"/>
          <p:cNvSpPr>
            <a:spLocks noChangeArrowheads="1"/>
          </p:cNvSpPr>
          <p:nvPr/>
        </p:nvSpPr>
        <p:spPr bwMode="auto">
          <a:xfrm>
            <a:off x="5105400" y="2769840"/>
            <a:ext cx="1981200" cy="12954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X-Rays</a:t>
            </a:r>
          </a:p>
        </p:txBody>
      </p:sp>
      <p:sp>
        <p:nvSpPr>
          <p:cNvPr id="65582" name="Rectangle 46"/>
          <p:cNvSpPr>
            <a:spLocks noChangeArrowheads="1"/>
          </p:cNvSpPr>
          <p:nvPr/>
        </p:nvSpPr>
        <p:spPr bwMode="auto">
          <a:xfrm>
            <a:off x="7086600" y="2769840"/>
            <a:ext cx="1066800" cy="12954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Cosmic </a:t>
            </a:r>
          </a:p>
          <a:p>
            <a:pPr algn="ctr"/>
            <a:r>
              <a:rPr lang="en-US"/>
              <a:t>Rays</a:t>
            </a:r>
          </a:p>
        </p:txBody>
      </p:sp>
      <p:sp>
        <p:nvSpPr>
          <p:cNvPr id="65583" name="Rectangle 47"/>
          <p:cNvSpPr>
            <a:spLocks noChangeArrowheads="1"/>
          </p:cNvSpPr>
          <p:nvPr/>
        </p:nvSpPr>
        <p:spPr bwMode="auto">
          <a:xfrm>
            <a:off x="1600200" y="2769840"/>
            <a:ext cx="1447800" cy="1295400"/>
          </a:xfrm>
          <a:prstGeom prst="rect">
            <a:avLst/>
          </a:prstGeom>
          <a:solidFill>
            <a:srgbClr val="96969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>
                <a:solidFill>
                  <a:srgbClr val="FF0000"/>
                </a:solidFill>
              </a:rPr>
              <a:t>Radio</a:t>
            </a:r>
          </a:p>
          <a:p>
            <a:pPr algn="ctr"/>
            <a:r>
              <a:rPr lang="en-US">
                <a:solidFill>
                  <a:srgbClr val="FF0000"/>
                </a:solidFill>
              </a:rPr>
              <a:t>Spectrum</a:t>
            </a:r>
          </a:p>
        </p:txBody>
      </p:sp>
      <p:sp>
        <p:nvSpPr>
          <p:cNvPr id="65585" name="Line 49"/>
          <p:cNvSpPr>
            <a:spLocks noChangeShapeType="1"/>
          </p:cNvSpPr>
          <p:nvPr/>
        </p:nvSpPr>
        <p:spPr bwMode="auto">
          <a:xfrm flipH="1">
            <a:off x="3810000" y="4065240"/>
            <a:ext cx="5334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65586" name="Line 50"/>
          <p:cNvSpPr>
            <a:spLocks noChangeShapeType="1"/>
          </p:cNvSpPr>
          <p:nvPr/>
        </p:nvSpPr>
        <p:spPr bwMode="auto">
          <a:xfrm>
            <a:off x="4724400" y="4065240"/>
            <a:ext cx="68580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65588" name="Text Box 52"/>
          <p:cNvSpPr txBox="1">
            <a:spLocks noChangeArrowheads="1"/>
          </p:cNvSpPr>
          <p:nvPr/>
        </p:nvSpPr>
        <p:spPr bwMode="auto">
          <a:xfrm>
            <a:off x="1676400" y="4827240"/>
            <a:ext cx="184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endParaRPr lang="tr-TR"/>
          </a:p>
        </p:txBody>
      </p:sp>
      <p:sp>
        <p:nvSpPr>
          <p:cNvPr id="65589" name="Text Box 53"/>
          <p:cNvSpPr txBox="1">
            <a:spLocks noChangeArrowheads="1"/>
          </p:cNvSpPr>
          <p:nvPr/>
        </p:nvSpPr>
        <p:spPr bwMode="auto">
          <a:xfrm>
            <a:off x="6610350" y="1402606"/>
            <a:ext cx="1556836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400" dirty="0"/>
              <a:t>3</a:t>
            </a:r>
            <a:r>
              <a:rPr lang="en-US" sz="1400" b="0" dirty="0"/>
              <a:t>MHz     ==100m</a:t>
            </a:r>
            <a:br>
              <a:rPr lang="en-US" sz="1400" b="0" dirty="0"/>
            </a:br>
            <a:r>
              <a:rPr lang="en-US" sz="1400" b="0" dirty="0"/>
              <a:t>300MHz ==1m </a:t>
            </a:r>
          </a:p>
          <a:p>
            <a:r>
              <a:rPr lang="en-US" sz="1400" dirty="0"/>
              <a:t>3</a:t>
            </a:r>
            <a:r>
              <a:rPr lang="en-US" sz="1400" b="0" dirty="0"/>
              <a:t>0GHz   ==1cm</a:t>
            </a:r>
          </a:p>
        </p:txBody>
      </p:sp>
      <p:sp>
        <p:nvSpPr>
          <p:cNvPr id="65590" name="Text Box 54"/>
          <p:cNvSpPr txBox="1">
            <a:spLocks noChangeArrowheads="1"/>
          </p:cNvSpPr>
          <p:nvPr/>
        </p:nvSpPr>
        <p:spPr bwMode="auto">
          <a:xfrm>
            <a:off x="5105400" y="5284440"/>
            <a:ext cx="28194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tr-TR" sz="1400" b="0"/>
          </a:p>
        </p:txBody>
      </p:sp>
      <p:sp>
        <p:nvSpPr>
          <p:cNvPr id="65592" name="Text Box 56"/>
          <p:cNvSpPr txBox="1">
            <a:spLocks noChangeArrowheads="1"/>
          </p:cNvSpPr>
          <p:nvPr/>
        </p:nvSpPr>
        <p:spPr bwMode="auto">
          <a:xfrm>
            <a:off x="657225" y="4725144"/>
            <a:ext cx="2895600" cy="200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1400" b="0" dirty="0"/>
              <a:t>&lt; 30 KHz                 VLF</a:t>
            </a:r>
            <a:br>
              <a:rPr lang="en-US" sz="1400" b="0" dirty="0"/>
            </a:br>
            <a:r>
              <a:rPr lang="en-US" sz="1400" b="0" dirty="0"/>
              <a:t>30-300KHz              LF  </a:t>
            </a:r>
          </a:p>
          <a:p>
            <a:r>
              <a:rPr lang="en-US" sz="1400" b="0" dirty="0"/>
              <a:t>300KHz – 3MHz      MF</a:t>
            </a:r>
            <a:br>
              <a:rPr lang="en-US" sz="1400" b="0" dirty="0"/>
            </a:br>
            <a:r>
              <a:rPr lang="en-US" sz="1400" b="0" dirty="0"/>
              <a:t>3 MHz – 30MHz      HF </a:t>
            </a:r>
            <a:br>
              <a:rPr lang="en-US" sz="1400" b="0" dirty="0"/>
            </a:br>
            <a:r>
              <a:rPr lang="en-US" sz="1400" b="0" dirty="0"/>
              <a:t>30MHz – 300MHz   VHF</a:t>
            </a:r>
          </a:p>
          <a:p>
            <a:r>
              <a:rPr lang="en-US" sz="1400" b="0" dirty="0"/>
              <a:t>300 MHz – 3GHz    UHF</a:t>
            </a:r>
          </a:p>
          <a:p>
            <a:r>
              <a:rPr lang="en-US" sz="1400" b="0" dirty="0"/>
              <a:t>3-30GHz                 SHF</a:t>
            </a:r>
          </a:p>
          <a:p>
            <a:r>
              <a:rPr lang="en-US" sz="1400" b="0" dirty="0"/>
              <a:t>&gt; 30 GHz                EHF</a:t>
            </a:r>
          </a:p>
          <a:p>
            <a:endParaRPr lang="en-US" sz="1400" b="0" dirty="0"/>
          </a:p>
        </p:txBody>
      </p:sp>
      <p:sp>
        <p:nvSpPr>
          <p:cNvPr id="65594" name="Rectangle 58"/>
          <p:cNvSpPr>
            <a:spLocks noChangeArrowheads="1"/>
          </p:cNvSpPr>
          <p:nvPr/>
        </p:nvSpPr>
        <p:spPr bwMode="auto">
          <a:xfrm>
            <a:off x="3048000" y="2769840"/>
            <a:ext cx="685800" cy="1295400"/>
          </a:xfrm>
          <a:prstGeom prst="rect">
            <a:avLst/>
          </a:prstGeom>
          <a:solidFill>
            <a:srgbClr val="FFFF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/>
              <a:t>Micro</a:t>
            </a:r>
            <a:br>
              <a:rPr lang="en-US"/>
            </a:br>
            <a:r>
              <a:rPr lang="en-US"/>
              <a:t>wave</a:t>
            </a:r>
          </a:p>
        </p:txBody>
      </p:sp>
      <p:sp>
        <p:nvSpPr>
          <p:cNvPr id="65595" name="Rectangle 59"/>
          <p:cNvSpPr>
            <a:spLocks noChangeArrowheads="1"/>
          </p:cNvSpPr>
          <p:nvPr/>
        </p:nvSpPr>
        <p:spPr bwMode="auto">
          <a:xfrm>
            <a:off x="914400" y="2769840"/>
            <a:ext cx="685800" cy="1295400"/>
          </a:xfrm>
          <a:prstGeom prst="rect">
            <a:avLst/>
          </a:prstGeom>
          <a:solidFill>
            <a:srgbClr val="DDDDDD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65598" name="Rectangle 62"/>
          <p:cNvSpPr>
            <a:spLocks noChangeArrowheads="1"/>
          </p:cNvSpPr>
          <p:nvPr/>
        </p:nvSpPr>
        <p:spPr bwMode="auto">
          <a:xfrm>
            <a:off x="3810000" y="4674840"/>
            <a:ext cx="228600" cy="4572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65599" name="Rectangle 63"/>
          <p:cNvSpPr>
            <a:spLocks noChangeArrowheads="1"/>
          </p:cNvSpPr>
          <p:nvPr/>
        </p:nvSpPr>
        <p:spPr bwMode="auto">
          <a:xfrm>
            <a:off x="4038600" y="4674840"/>
            <a:ext cx="228600" cy="457200"/>
          </a:xfrm>
          <a:prstGeom prst="rect">
            <a:avLst/>
          </a:prstGeom>
          <a:solidFill>
            <a:srgbClr val="FF66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65600" name="Rectangle 64"/>
          <p:cNvSpPr>
            <a:spLocks noChangeArrowheads="1"/>
          </p:cNvSpPr>
          <p:nvPr/>
        </p:nvSpPr>
        <p:spPr bwMode="auto">
          <a:xfrm>
            <a:off x="4267200" y="4674840"/>
            <a:ext cx="228600" cy="457200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65601" name="Rectangle 65"/>
          <p:cNvSpPr>
            <a:spLocks noChangeArrowheads="1"/>
          </p:cNvSpPr>
          <p:nvPr/>
        </p:nvSpPr>
        <p:spPr bwMode="auto">
          <a:xfrm>
            <a:off x="4495800" y="4674840"/>
            <a:ext cx="228600" cy="457200"/>
          </a:xfrm>
          <a:prstGeom prst="rect">
            <a:avLst/>
          </a:prstGeom>
          <a:solidFill>
            <a:srgbClr val="008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65602" name="Rectangle 66"/>
          <p:cNvSpPr>
            <a:spLocks noChangeArrowheads="1"/>
          </p:cNvSpPr>
          <p:nvPr/>
        </p:nvSpPr>
        <p:spPr bwMode="auto">
          <a:xfrm>
            <a:off x="4724400" y="4674840"/>
            <a:ext cx="228600" cy="457200"/>
          </a:xfrm>
          <a:prstGeom prst="rect">
            <a:avLst/>
          </a:pr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65603" name="Rectangle 67"/>
          <p:cNvSpPr>
            <a:spLocks noChangeArrowheads="1"/>
          </p:cNvSpPr>
          <p:nvPr/>
        </p:nvSpPr>
        <p:spPr bwMode="auto">
          <a:xfrm>
            <a:off x="4953000" y="4674840"/>
            <a:ext cx="228600" cy="457200"/>
          </a:xfrm>
          <a:prstGeom prst="rect">
            <a:avLst/>
          </a:prstGeom>
          <a:solidFill>
            <a:srgbClr val="3333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65604" name="Rectangle 68"/>
          <p:cNvSpPr>
            <a:spLocks noChangeArrowheads="1"/>
          </p:cNvSpPr>
          <p:nvPr/>
        </p:nvSpPr>
        <p:spPr bwMode="auto">
          <a:xfrm>
            <a:off x="5181600" y="4674840"/>
            <a:ext cx="228600" cy="457200"/>
          </a:xfrm>
          <a:prstGeom prst="rect">
            <a:avLst/>
          </a:prstGeom>
          <a:solidFill>
            <a:srgbClr val="80008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65605" name="Text Box 69"/>
          <p:cNvSpPr txBox="1">
            <a:spLocks noChangeArrowheads="1"/>
          </p:cNvSpPr>
          <p:nvPr/>
        </p:nvSpPr>
        <p:spPr bwMode="auto">
          <a:xfrm>
            <a:off x="3962400" y="5132040"/>
            <a:ext cx="14668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Visible light</a:t>
            </a:r>
          </a:p>
        </p:txBody>
      </p:sp>
    </p:spTree>
    <p:extLst>
      <p:ext uri="{BB962C8B-B14F-4D97-AF65-F5344CB8AC3E}">
        <p14:creationId xmlns:p14="http://schemas.microsoft.com/office/powerpoint/2010/main" val="8218622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772816"/>
            <a:ext cx="8219256" cy="4114800"/>
          </a:xfrm>
        </p:spPr>
        <p:txBody>
          <a:bodyPr/>
          <a:lstStyle/>
          <a:p>
            <a:r>
              <a:rPr lang="en-US" dirty="0">
                <a:solidFill>
                  <a:schemeClr val="bg2"/>
                </a:solidFill>
              </a:rPr>
              <a:t>Brief history of wireless</a:t>
            </a:r>
          </a:p>
          <a:p>
            <a:r>
              <a:rPr lang="en-US" dirty="0">
                <a:solidFill>
                  <a:schemeClr val="bg2"/>
                </a:solidFill>
              </a:rPr>
              <a:t>What is wireless communication?</a:t>
            </a:r>
          </a:p>
          <a:p>
            <a:r>
              <a:rPr lang="en-US" dirty="0"/>
              <a:t>Bottom-down approach</a:t>
            </a:r>
          </a:p>
          <a:p>
            <a:pPr lvl="1"/>
            <a:r>
              <a:rPr lang="en-US" dirty="0"/>
              <a:t>Physical layer : how can we transmit signals in air?</a:t>
            </a:r>
          </a:p>
          <a:p>
            <a:pPr lvl="1"/>
            <a:r>
              <a:rPr lang="en-US" dirty="0">
                <a:solidFill>
                  <a:schemeClr val="bg2"/>
                </a:solidFill>
              </a:rPr>
              <a:t>Link layer : multiple access </a:t>
            </a:r>
          </a:p>
          <a:p>
            <a:pPr lvl="1"/>
            <a:r>
              <a:rPr lang="en-US" dirty="0">
                <a:solidFill>
                  <a:schemeClr val="bg2"/>
                </a:solidFill>
              </a:rPr>
              <a:t>Wireless impact higher layers?</a:t>
            </a:r>
          </a:p>
          <a:p>
            <a:r>
              <a:rPr lang="en-US" dirty="0">
                <a:solidFill>
                  <a:schemeClr val="bg2"/>
                </a:solidFill>
              </a:rPr>
              <a:t>More advanced methods</a:t>
            </a:r>
          </a:p>
          <a:p>
            <a:pPr lvl="1"/>
            <a:r>
              <a:rPr lang="en-US" dirty="0">
                <a:solidFill>
                  <a:schemeClr val="bg2"/>
                </a:solidFill>
              </a:rPr>
              <a:t>MIMO</a:t>
            </a:r>
          </a:p>
          <a:p>
            <a:pPr lvl="1"/>
            <a:r>
              <a:rPr lang="en-US" dirty="0">
                <a:solidFill>
                  <a:schemeClr val="bg2"/>
                </a:solidFill>
              </a:rPr>
              <a:t>Beamforming</a:t>
            </a:r>
          </a:p>
          <a:p>
            <a:pPr lvl="1"/>
            <a:r>
              <a:rPr lang="en-US" dirty="0" err="1">
                <a:solidFill>
                  <a:schemeClr val="bg2"/>
                </a:solidFill>
              </a:rPr>
              <a:t>mmWave</a:t>
            </a:r>
            <a:endParaRPr lang="en-US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28424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Block diagram of radio transmission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68313" y="4099712"/>
            <a:ext cx="8218487" cy="264165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51520" y="1628800"/>
            <a:ext cx="8435280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charset="0"/>
              <a:buChar char="•"/>
            </a:pPr>
            <a:r>
              <a:rPr lang="en-US" sz="2200" dirty="0"/>
              <a:t>Information (e.g. sound) is converted by a transducer (e.g. a microphone) to an electrical signal</a:t>
            </a:r>
          </a:p>
          <a:p>
            <a:pPr marL="342900" indent="-342900">
              <a:buFont typeface="Arial" charset="0"/>
              <a:buChar char="•"/>
            </a:pPr>
            <a:r>
              <a:rPr lang="en-US" sz="2200" dirty="0"/>
              <a:t>This signal is used to modulate a radio wave sent from a transmitter. </a:t>
            </a:r>
          </a:p>
          <a:p>
            <a:pPr marL="342900" indent="-342900">
              <a:buFont typeface="Arial" charset="0"/>
              <a:buChar char="•"/>
            </a:pPr>
            <a:r>
              <a:rPr lang="en-US" sz="2200" dirty="0"/>
              <a:t>A receiver intercepts the radio wave and extracts the information-bearing electronic signal, which is converted back using another transducer such as a speaker.</a:t>
            </a:r>
          </a:p>
        </p:txBody>
      </p:sp>
    </p:spTree>
    <p:extLst>
      <p:ext uri="{BB962C8B-B14F-4D97-AF65-F5344CB8AC3E}">
        <p14:creationId xmlns:p14="http://schemas.microsoft.com/office/powerpoint/2010/main" val="20135434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>
                <a:latin typeface="Arial Rounded MT Bold" pitchFamily="34" charset="0"/>
              </a:rPr>
              <a:t>What is modulation?</a:t>
            </a:r>
            <a:endParaRPr lang="en-IN" sz="3600" dirty="0">
              <a:latin typeface="Arial Rounded MT Bold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23528" y="1700808"/>
            <a:ext cx="8001056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buFont typeface="Arial" pitchFamily="34" charset="0"/>
              <a:buChar char="•"/>
            </a:pPr>
            <a:r>
              <a:rPr lang="en-US" sz="2400" dirty="0"/>
              <a:t> Modulation = Adding information to a carrier signal</a:t>
            </a:r>
          </a:p>
          <a:p>
            <a:pPr>
              <a:lnSpc>
                <a:spcPct val="90000"/>
              </a:lnSpc>
            </a:pPr>
            <a:endParaRPr lang="en-US" sz="2400" dirty="0"/>
          </a:p>
        </p:txBody>
      </p:sp>
      <p:graphicFrame>
        <p:nvGraphicFramePr>
          <p:cNvPr id="2051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40824645"/>
              </p:ext>
            </p:extLst>
          </p:nvPr>
        </p:nvGraphicFramePr>
        <p:xfrm>
          <a:off x="1547664" y="2852936"/>
          <a:ext cx="5971429" cy="354379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2" imgW="5971429" imgH="3543795" progId="PBrush">
                  <p:embed/>
                </p:oleObj>
              </mc:Choice>
              <mc:Fallback>
                <p:oleObj name="Bitmap Image" r:id="rId2" imgW="5971429" imgH="3543795" progId="PBrush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47664" y="2852936"/>
                        <a:ext cx="5971429" cy="354379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 xmlns="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xmlns="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 xmlns="">
                            <a:effectLst>
                              <a:outerShdw blurRad="63500" dist="38099" dir="2700000" algn="ctr" rotWithShape="0">
                                <a:schemeClr val="bg2">
                                  <a:alpha val="74998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78376954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>
            <a:extLst>
              <a:ext uri="{FF2B5EF4-FFF2-40B4-BE49-F238E27FC236}">
                <a16:creationId xmlns:a16="http://schemas.microsoft.com/office/drawing/2014/main" id="{F1B24929-65DB-A040-ACCE-AEA141B42EB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NO"/>
              <a:t>Modulation Process</a:t>
            </a:r>
            <a:endParaRPr lang="en-GB" altLang="en-NO"/>
          </a:p>
        </p:txBody>
      </p:sp>
      <p:sp>
        <p:nvSpPr>
          <p:cNvPr id="16387" name="Rectangle 3">
            <a:extLst>
              <a:ext uri="{FF2B5EF4-FFF2-40B4-BE49-F238E27FC236}">
                <a16:creationId xmlns:a16="http://schemas.microsoft.com/office/drawing/2014/main" id="{EEA15481-EAA6-0A4A-827E-2F4AA20D443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25760" y="3604667"/>
            <a:ext cx="8892480" cy="2835275"/>
          </a:xfrm>
        </p:spPr>
        <p:txBody>
          <a:bodyPr/>
          <a:lstStyle/>
          <a:p>
            <a:r>
              <a:rPr lang="en-GB" altLang="en-NO" sz="2800" dirty="0"/>
              <a:t>Modulation implies varying one or more characteristics (modulation parameters a</a:t>
            </a:r>
            <a:r>
              <a:rPr lang="en-GB" altLang="en-NO" sz="2800" baseline="-25000" dirty="0"/>
              <a:t>1</a:t>
            </a:r>
            <a:r>
              <a:rPr lang="en-GB" altLang="en-NO" sz="2800" dirty="0"/>
              <a:t>, a</a:t>
            </a:r>
            <a:r>
              <a:rPr lang="en-GB" altLang="en-NO" sz="2800" baseline="-25000" dirty="0"/>
              <a:t>2</a:t>
            </a:r>
            <a:r>
              <a:rPr lang="en-GB" altLang="en-NO" sz="2800" dirty="0"/>
              <a:t>, … a</a:t>
            </a:r>
            <a:r>
              <a:rPr lang="en-GB" altLang="en-NO" sz="2800" baseline="-25000" dirty="0"/>
              <a:t>n</a:t>
            </a:r>
            <a:r>
              <a:rPr lang="en-GB" altLang="en-NO" sz="2800" dirty="0"/>
              <a:t>) of a carrier </a:t>
            </a:r>
            <a:r>
              <a:rPr lang="en-GB" altLang="en-NO" sz="2800" i="1" dirty="0"/>
              <a:t>f </a:t>
            </a:r>
            <a:r>
              <a:rPr lang="en-GB" altLang="en-NO" sz="2800" dirty="0"/>
              <a:t>in accordance with the information-bearing (modulating) baseband signal. </a:t>
            </a:r>
          </a:p>
          <a:p>
            <a:r>
              <a:rPr lang="en-US" altLang="en-NO" sz="2800" dirty="0"/>
              <a:t>Sinusoidal waves, pulse train, square wave, etc. can be used as carriers</a:t>
            </a:r>
            <a:endParaRPr lang="en-GB" altLang="en-NO" sz="2800" dirty="0"/>
          </a:p>
        </p:txBody>
      </p:sp>
      <p:graphicFrame>
        <p:nvGraphicFramePr>
          <p:cNvPr id="16388" name="Object 4">
            <a:extLst>
              <a:ext uri="{FF2B5EF4-FFF2-40B4-BE49-F238E27FC236}">
                <a16:creationId xmlns:a16="http://schemas.microsoft.com/office/drawing/2014/main" id="{C816FFAE-2806-F24E-94CA-566439D2F6E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511300" y="1719263"/>
          <a:ext cx="5221288" cy="1457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57632600" imgH="16090900" progId="Equation.DSMT4">
                  <p:embed/>
                </p:oleObj>
              </mc:Choice>
              <mc:Fallback>
                <p:oleObj name="Equation" r:id="rId2" imgW="57632600" imgH="16090900" progId="Equation.DSMT4">
                  <p:embed/>
                  <p:pic>
                    <p:nvPicPr>
                      <p:cNvPr id="16388" name="Object 4">
                        <a:extLst>
                          <a:ext uri="{FF2B5EF4-FFF2-40B4-BE49-F238E27FC236}">
                            <a16:creationId xmlns:a16="http://schemas.microsoft.com/office/drawing/2014/main" id="{C816FFAE-2806-F24E-94CA-566439D2F6E3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11300" y="1719263"/>
                        <a:ext cx="5221288" cy="14573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Carrier Signal</a:t>
            </a: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/>
          <a:srcRect l="5473" r="5473"/>
          <a:stretch>
            <a:fillRect/>
          </a:stretch>
        </p:blipFill>
        <p:spPr>
          <a:xfrm>
            <a:off x="1907704" y="3861048"/>
            <a:ext cx="4622905" cy="2314575"/>
          </a:xfrm>
        </p:spPr>
      </p:pic>
      <p:pic>
        <p:nvPicPr>
          <p:cNvPr id="7" name="Picture 6" descr="Screen Shot 2016-05-02 at 19.31.40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3808" y="2204864"/>
            <a:ext cx="4552950" cy="1362075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971600" y="2204864"/>
            <a:ext cx="17810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Carrier signal: </a:t>
            </a:r>
          </a:p>
        </p:txBody>
      </p:sp>
    </p:spTree>
    <p:extLst>
      <p:ext uri="{BB962C8B-B14F-4D97-AF65-F5344CB8AC3E}">
        <p14:creationId xmlns:p14="http://schemas.microsoft.com/office/powerpoint/2010/main" val="199316480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>
                <a:latin typeface="Arial Rounded MT Bold" pitchFamily="34" charset="0"/>
              </a:rPr>
              <a:t>Types of Modulation</a:t>
            </a:r>
            <a:endParaRPr lang="en-IN" sz="3600" dirty="0">
              <a:latin typeface="Arial Rounded MT Bold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IN" sz="2400" u="sng" cap="all" dirty="0" err="1"/>
              <a:t>Analog</a:t>
            </a:r>
            <a:r>
              <a:rPr lang="en-IN" sz="2400" u="sng" cap="all" dirty="0"/>
              <a:t> Modulation</a:t>
            </a:r>
            <a:r>
              <a:rPr lang="en-IN" sz="2400" dirty="0"/>
              <a:t>:  If the variation in the parameter of the carrier is continuous in accordance to the input </a:t>
            </a:r>
            <a:r>
              <a:rPr lang="en-IN" sz="2400" dirty="0" err="1"/>
              <a:t>analog</a:t>
            </a:r>
            <a:r>
              <a:rPr lang="en-IN" sz="2400" dirty="0"/>
              <a:t> signal the modulation technique is termed as </a:t>
            </a:r>
            <a:r>
              <a:rPr lang="en-IN" sz="2400" dirty="0" err="1"/>
              <a:t>analog</a:t>
            </a:r>
            <a:r>
              <a:rPr lang="en-IN" sz="2400" dirty="0"/>
              <a:t> modulation scheme</a:t>
            </a:r>
          </a:p>
          <a:p>
            <a:endParaRPr lang="en-IN" sz="2400" dirty="0"/>
          </a:p>
          <a:p>
            <a:r>
              <a:rPr lang="en-IN" sz="2400" u="sng" dirty="0"/>
              <a:t> </a:t>
            </a:r>
            <a:r>
              <a:rPr lang="en-IN" sz="2400" u="sng" cap="all" dirty="0"/>
              <a:t>Digital Modulation</a:t>
            </a:r>
            <a:r>
              <a:rPr lang="en-IN" sz="2400" dirty="0"/>
              <a:t>:  If the variation in the parameter of the carrier is discrete then it is termed as digital modulation technique </a:t>
            </a:r>
          </a:p>
        </p:txBody>
      </p:sp>
    </p:spTree>
    <p:extLst>
      <p:ext uri="{BB962C8B-B14F-4D97-AF65-F5344CB8AC3E}">
        <p14:creationId xmlns:p14="http://schemas.microsoft.com/office/powerpoint/2010/main" val="53010763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>
                <a:latin typeface="Arial Rounded MT Bold" pitchFamily="34" charset="0"/>
              </a:rPr>
              <a:t>ANALOG MODULATION</a:t>
            </a:r>
            <a:endParaRPr lang="en-IN" sz="3600" dirty="0">
              <a:latin typeface="Arial Rounded MT Bold" pitchFamily="34" charset="0"/>
            </a:endParaRPr>
          </a:p>
        </p:txBody>
      </p:sp>
      <p:pic>
        <p:nvPicPr>
          <p:cNvPr id="3" name="Picture 4" descr="D:\Forest\didactic\2009-2010\Retele dinamice\AMFM-modulation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55576" y="2132856"/>
            <a:ext cx="4495800" cy="3513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5724128" y="3501008"/>
            <a:ext cx="302433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Amplitude Modulation: </a:t>
            </a:r>
            <a:r>
              <a:rPr lang="en-US" dirty="0"/>
              <a:t>Signal shapes the amplitude of the carrier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724128" y="4653136"/>
            <a:ext cx="302433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Frequency Modulation: </a:t>
            </a:r>
            <a:r>
              <a:rPr lang="en-US" dirty="0"/>
              <a:t>Signal shapes the frequency of the carrier</a:t>
            </a:r>
          </a:p>
        </p:txBody>
      </p:sp>
    </p:spTree>
    <p:extLst>
      <p:ext uri="{BB962C8B-B14F-4D97-AF65-F5344CB8AC3E}">
        <p14:creationId xmlns:p14="http://schemas.microsoft.com/office/powerpoint/2010/main" val="367233651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>
                <a:latin typeface="Arial Rounded MT Bold" pitchFamily="34" charset="0"/>
              </a:rPr>
              <a:t>DIGITAL MODULATION TECHNIQUES</a:t>
            </a:r>
            <a:endParaRPr lang="en-IN" sz="3200" dirty="0"/>
          </a:p>
        </p:txBody>
      </p:sp>
      <p:pic>
        <p:nvPicPr>
          <p:cNvPr id="25602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609600" y="1854628"/>
            <a:ext cx="3886200" cy="40409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5603" name="Picture 3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4714876" y="1682555"/>
            <a:ext cx="4016374" cy="42474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68696398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>
                <a:latin typeface="Arial Rounded MT Bold" pitchFamily="34" charset="0"/>
              </a:rPr>
              <a:t>DIGITAL MODULATION TECHNIQUES</a:t>
            </a:r>
            <a:endParaRPr lang="en-IN" sz="3200" dirty="0"/>
          </a:p>
        </p:txBody>
      </p:sp>
      <p:pic>
        <p:nvPicPr>
          <p:cNvPr id="25602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609600" y="1854628"/>
            <a:ext cx="3886200" cy="40409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5603" name="Picture 3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4714876" y="1682555"/>
            <a:ext cx="4016374" cy="42474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69131054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8A36FF-CF30-F54B-91B6-80DEF55F21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NO" dirty="0"/>
              <a:t>BPSK Representation</a:t>
            </a:r>
            <a:endParaRPr lang="en-NO" dirty="0"/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0AFD72C2-F3E6-7E4F-962F-1071B28DFA5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910757" y="1967577"/>
            <a:ext cx="4089400" cy="4013200"/>
          </a:xfrm>
          <a:prstGeom prst="rect">
            <a:avLst/>
          </a:prstGeom>
        </p:spPr>
      </p:pic>
      <p:sp>
        <p:nvSpPr>
          <p:cNvPr id="9" name="Line 5">
            <a:extLst>
              <a:ext uri="{FF2B5EF4-FFF2-40B4-BE49-F238E27FC236}">
                <a16:creationId xmlns:a16="http://schemas.microsoft.com/office/drawing/2014/main" id="{CDF9CC1D-4BCD-8D4C-9819-A7186460F05F}"/>
              </a:ext>
            </a:extLst>
          </p:cNvPr>
          <p:cNvSpPr>
            <a:spLocks noChangeShapeType="1"/>
          </p:cNvSpPr>
          <p:nvPr/>
        </p:nvSpPr>
        <p:spPr bwMode="auto">
          <a:xfrm>
            <a:off x="1980060" y="2412107"/>
            <a:ext cx="0" cy="27447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NO"/>
          </a:p>
        </p:txBody>
      </p:sp>
      <p:sp>
        <p:nvSpPr>
          <p:cNvPr id="10" name="Line 6">
            <a:extLst>
              <a:ext uri="{FF2B5EF4-FFF2-40B4-BE49-F238E27FC236}">
                <a16:creationId xmlns:a16="http://schemas.microsoft.com/office/drawing/2014/main" id="{A6569C01-8CE1-CC46-9920-9E1ACD61CC14}"/>
              </a:ext>
            </a:extLst>
          </p:cNvPr>
          <p:cNvSpPr>
            <a:spLocks noChangeShapeType="1"/>
          </p:cNvSpPr>
          <p:nvPr/>
        </p:nvSpPr>
        <p:spPr bwMode="auto">
          <a:xfrm>
            <a:off x="405260" y="3717032"/>
            <a:ext cx="31051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NO"/>
          </a:p>
        </p:txBody>
      </p:sp>
      <p:sp>
        <p:nvSpPr>
          <p:cNvPr id="11" name="Oval 7">
            <a:extLst>
              <a:ext uri="{FF2B5EF4-FFF2-40B4-BE49-F238E27FC236}">
                <a16:creationId xmlns:a16="http://schemas.microsoft.com/office/drawing/2014/main" id="{31709335-D797-0544-A92C-9920E34855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8972" y="3626544"/>
            <a:ext cx="134938" cy="134938"/>
          </a:xfrm>
          <a:prstGeom prst="ellipse">
            <a:avLst/>
          </a:prstGeom>
          <a:solidFill>
            <a:srgbClr val="FF33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NO"/>
          </a:p>
        </p:txBody>
      </p:sp>
      <p:sp>
        <p:nvSpPr>
          <p:cNvPr id="12" name="Oval 8">
            <a:extLst>
              <a:ext uri="{FF2B5EF4-FFF2-40B4-BE49-F238E27FC236}">
                <a16:creationId xmlns:a16="http://schemas.microsoft.com/office/drawing/2014/main" id="{D3313981-F8C7-F64A-8076-E791B84961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24622" y="3626544"/>
            <a:ext cx="134938" cy="134938"/>
          </a:xfrm>
          <a:prstGeom prst="ellipse">
            <a:avLst/>
          </a:prstGeom>
          <a:solidFill>
            <a:srgbClr val="FF33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NO"/>
          </a:p>
        </p:txBody>
      </p:sp>
      <p:sp>
        <p:nvSpPr>
          <p:cNvPr id="13" name="Text Box 9">
            <a:extLst>
              <a:ext uri="{FF2B5EF4-FFF2-40B4-BE49-F238E27FC236}">
                <a16:creationId xmlns:a16="http://schemas.microsoft.com/office/drawing/2014/main" id="{955D8C84-8305-8F4C-8194-09B5C575EB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5710" y="3807521"/>
            <a:ext cx="1385444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GB" altLang="en-NO" dirty="0">
                <a:sym typeface="Symbol" pitchFamily="2" charset="2"/>
              </a:rPr>
              <a:t>Transmit 1</a:t>
            </a:r>
            <a:endParaRPr lang="en-GB" altLang="en-NO" i="1" baseline="-25000" dirty="0">
              <a:sym typeface="Symbol" pitchFamily="2" charset="2"/>
            </a:endParaRPr>
          </a:p>
        </p:txBody>
      </p:sp>
      <p:sp>
        <p:nvSpPr>
          <p:cNvPr id="14" name="Text Box 10">
            <a:extLst>
              <a:ext uri="{FF2B5EF4-FFF2-40B4-BE49-F238E27FC236}">
                <a16:creationId xmlns:a16="http://schemas.microsoft.com/office/drawing/2014/main" id="{7F7FDC31-E92C-274E-8A33-71EA07AB3D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35633" y="3774122"/>
            <a:ext cx="1385444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GB" altLang="en-NO" dirty="0">
                <a:sym typeface="Symbol" pitchFamily="2" charset="2"/>
              </a:rPr>
              <a:t>Transmit 0</a:t>
            </a:r>
            <a:endParaRPr lang="en-GB" altLang="en-NO" i="1" baseline="-25000" dirty="0">
              <a:sym typeface="Symbol" pitchFamily="2" charset="2"/>
            </a:endParaRPr>
          </a:p>
          <a:p>
            <a:endParaRPr lang="en-GB" altLang="en-NO" dirty="0">
              <a:sym typeface="Symbol" pitchFamily="2" charset="2"/>
            </a:endParaRPr>
          </a:p>
        </p:txBody>
      </p:sp>
      <p:sp>
        <p:nvSpPr>
          <p:cNvPr id="15" name="Text Box 11">
            <a:extLst>
              <a:ext uri="{FF2B5EF4-FFF2-40B4-BE49-F238E27FC236}">
                <a16:creationId xmlns:a16="http://schemas.microsoft.com/office/drawing/2014/main" id="{46295AD9-F106-7D41-BB36-66EC1FBC11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24510" y="2362894"/>
            <a:ext cx="40481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NO"/>
              <a:t>Q</a:t>
            </a:r>
            <a:endParaRPr lang="en-GB" altLang="en-NO"/>
          </a:p>
        </p:txBody>
      </p:sp>
      <p:sp>
        <p:nvSpPr>
          <p:cNvPr id="16" name="Text Box 12">
            <a:extLst>
              <a:ext uri="{FF2B5EF4-FFF2-40B4-BE49-F238E27FC236}">
                <a16:creationId xmlns:a16="http://schemas.microsoft.com/office/drawing/2014/main" id="{435C6D62-C71C-B84B-BFBA-C04F09C137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64372" y="3447157"/>
            <a:ext cx="2857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NO"/>
              <a:t>I</a:t>
            </a:r>
            <a:endParaRPr lang="en-GB" altLang="en-NO"/>
          </a:p>
        </p:txBody>
      </p:sp>
      <p:sp>
        <p:nvSpPr>
          <p:cNvPr id="18" name="Text Box 10">
            <a:extLst>
              <a:ext uri="{FF2B5EF4-FFF2-40B4-BE49-F238E27FC236}">
                <a16:creationId xmlns:a16="http://schemas.microsoft.com/office/drawing/2014/main" id="{9ABC3EF6-4189-A243-8EE0-03E49F7F72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08759" y="2862897"/>
            <a:ext cx="1385444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GB" altLang="en-NO" dirty="0">
                <a:sym typeface="Symbol" pitchFamily="2" charset="2"/>
              </a:rPr>
              <a:t>Transmit 0</a:t>
            </a:r>
            <a:endParaRPr lang="en-GB" altLang="en-NO" i="1" baseline="-25000" dirty="0">
              <a:sym typeface="Symbol" pitchFamily="2" charset="2"/>
            </a:endParaRPr>
          </a:p>
        </p:txBody>
      </p:sp>
      <p:sp>
        <p:nvSpPr>
          <p:cNvPr id="19" name="Text Box 10">
            <a:extLst>
              <a:ext uri="{FF2B5EF4-FFF2-40B4-BE49-F238E27FC236}">
                <a16:creationId xmlns:a16="http://schemas.microsoft.com/office/drawing/2014/main" id="{3CABDC00-B01B-B540-B25A-7ECC2BFFD54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07112" y="4396422"/>
            <a:ext cx="1385444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GB" altLang="en-NO" dirty="0">
                <a:sym typeface="Symbol" pitchFamily="2" charset="2"/>
              </a:rPr>
              <a:t>Transmit 1</a:t>
            </a:r>
            <a:endParaRPr lang="en-GB" altLang="en-NO" i="1" baseline="-25000" dirty="0">
              <a:sym typeface="Symbol" pitchFamily="2" charset="2"/>
            </a:endParaRPr>
          </a:p>
        </p:txBody>
      </p:sp>
      <p:sp>
        <p:nvSpPr>
          <p:cNvPr id="21" name="Text Box 24">
            <a:extLst>
              <a:ext uri="{FF2B5EF4-FFF2-40B4-BE49-F238E27FC236}">
                <a16:creationId xmlns:a16="http://schemas.microsoft.com/office/drawing/2014/main" id="{AA1B0D64-238E-9144-88CB-EC4AE81EC8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29949" y="3220114"/>
            <a:ext cx="136608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en-NO" dirty="0"/>
              <a:t>{Phase 0</a:t>
            </a:r>
            <a:r>
              <a:rPr lang="en-US" altLang="en-NO" dirty="0">
                <a:sym typeface="Symbol" pitchFamily="2" charset="2"/>
              </a:rPr>
              <a:t>} </a:t>
            </a:r>
          </a:p>
        </p:txBody>
      </p:sp>
      <p:sp>
        <p:nvSpPr>
          <p:cNvPr id="22" name="Text Box 24">
            <a:extLst>
              <a:ext uri="{FF2B5EF4-FFF2-40B4-BE49-F238E27FC236}">
                <a16:creationId xmlns:a16="http://schemas.microsoft.com/office/drawing/2014/main" id="{E799DA90-474A-C94D-B049-ADD927B298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8289" y="3168486"/>
            <a:ext cx="1364476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en-NO" dirty="0"/>
              <a:t>{Phase </a:t>
            </a:r>
            <a:r>
              <a:rPr lang="en-US" altLang="en-NO" dirty="0">
                <a:sym typeface="Symbol" pitchFamily="2" charset="2"/>
              </a:rPr>
              <a:t>}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2E398D3-D58A-DB28-F016-D9E133B6508F}"/>
              </a:ext>
            </a:extLst>
          </p:cNvPr>
          <p:cNvSpPr txBox="1"/>
          <p:nvPr/>
        </p:nvSpPr>
        <p:spPr>
          <a:xfrm>
            <a:off x="6012160" y="1635652"/>
            <a:ext cx="1502363" cy="4000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O" dirty="0"/>
              <a:t>2 symbols</a:t>
            </a:r>
          </a:p>
        </p:txBody>
      </p:sp>
    </p:spTree>
    <p:extLst>
      <p:ext uri="{BB962C8B-B14F-4D97-AF65-F5344CB8AC3E}">
        <p14:creationId xmlns:p14="http://schemas.microsoft.com/office/powerpoint/2010/main" val="215740315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8A36FF-CF30-F54B-91B6-80DEF55F21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NO" dirty="0"/>
              <a:t>Constellation Diagram</a:t>
            </a:r>
            <a:endParaRPr lang="en-NO" dirty="0"/>
          </a:p>
        </p:txBody>
      </p:sp>
      <p:sp>
        <p:nvSpPr>
          <p:cNvPr id="9" name="Line 5">
            <a:extLst>
              <a:ext uri="{FF2B5EF4-FFF2-40B4-BE49-F238E27FC236}">
                <a16:creationId xmlns:a16="http://schemas.microsoft.com/office/drawing/2014/main" id="{CDF9CC1D-4BCD-8D4C-9819-A7186460F05F}"/>
              </a:ext>
            </a:extLst>
          </p:cNvPr>
          <p:cNvSpPr>
            <a:spLocks noChangeShapeType="1"/>
          </p:cNvSpPr>
          <p:nvPr/>
        </p:nvSpPr>
        <p:spPr bwMode="auto">
          <a:xfrm>
            <a:off x="1980060" y="2412107"/>
            <a:ext cx="0" cy="27447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NO"/>
          </a:p>
        </p:txBody>
      </p:sp>
      <p:sp>
        <p:nvSpPr>
          <p:cNvPr id="10" name="Line 6">
            <a:extLst>
              <a:ext uri="{FF2B5EF4-FFF2-40B4-BE49-F238E27FC236}">
                <a16:creationId xmlns:a16="http://schemas.microsoft.com/office/drawing/2014/main" id="{A6569C01-8CE1-CC46-9920-9E1ACD61CC14}"/>
              </a:ext>
            </a:extLst>
          </p:cNvPr>
          <p:cNvSpPr>
            <a:spLocks noChangeShapeType="1"/>
          </p:cNvSpPr>
          <p:nvPr/>
        </p:nvSpPr>
        <p:spPr bwMode="auto">
          <a:xfrm>
            <a:off x="405260" y="3717032"/>
            <a:ext cx="31051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NO"/>
          </a:p>
        </p:txBody>
      </p:sp>
      <p:sp>
        <p:nvSpPr>
          <p:cNvPr id="11" name="Oval 7">
            <a:extLst>
              <a:ext uri="{FF2B5EF4-FFF2-40B4-BE49-F238E27FC236}">
                <a16:creationId xmlns:a16="http://schemas.microsoft.com/office/drawing/2014/main" id="{31709335-D797-0544-A92C-9920E34855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8972" y="3626544"/>
            <a:ext cx="134938" cy="134938"/>
          </a:xfrm>
          <a:prstGeom prst="ellipse">
            <a:avLst/>
          </a:prstGeom>
          <a:solidFill>
            <a:srgbClr val="FF33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NO"/>
          </a:p>
        </p:txBody>
      </p:sp>
      <p:sp>
        <p:nvSpPr>
          <p:cNvPr id="12" name="Oval 8">
            <a:extLst>
              <a:ext uri="{FF2B5EF4-FFF2-40B4-BE49-F238E27FC236}">
                <a16:creationId xmlns:a16="http://schemas.microsoft.com/office/drawing/2014/main" id="{D3313981-F8C7-F64A-8076-E791B84961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24622" y="3626544"/>
            <a:ext cx="134938" cy="134938"/>
          </a:xfrm>
          <a:prstGeom prst="ellipse">
            <a:avLst/>
          </a:prstGeom>
          <a:solidFill>
            <a:srgbClr val="FF33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NO"/>
          </a:p>
        </p:txBody>
      </p:sp>
      <p:sp>
        <p:nvSpPr>
          <p:cNvPr id="13" name="Text Box 9">
            <a:extLst>
              <a:ext uri="{FF2B5EF4-FFF2-40B4-BE49-F238E27FC236}">
                <a16:creationId xmlns:a16="http://schemas.microsoft.com/office/drawing/2014/main" id="{955D8C84-8305-8F4C-8194-09B5C575EB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5710" y="3807521"/>
            <a:ext cx="1385444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GB" altLang="en-NO" dirty="0">
                <a:sym typeface="Symbol" pitchFamily="2" charset="2"/>
              </a:rPr>
              <a:t>Transmit 1</a:t>
            </a:r>
            <a:endParaRPr lang="en-GB" altLang="en-NO" i="1" baseline="-25000" dirty="0">
              <a:sym typeface="Symbol" pitchFamily="2" charset="2"/>
            </a:endParaRPr>
          </a:p>
        </p:txBody>
      </p:sp>
      <p:sp>
        <p:nvSpPr>
          <p:cNvPr id="14" name="Text Box 10">
            <a:extLst>
              <a:ext uri="{FF2B5EF4-FFF2-40B4-BE49-F238E27FC236}">
                <a16:creationId xmlns:a16="http://schemas.microsoft.com/office/drawing/2014/main" id="{7F7FDC31-E92C-274E-8A33-71EA07AB3D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35633" y="3774122"/>
            <a:ext cx="1385444" cy="707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GB" altLang="en-NO" dirty="0">
                <a:sym typeface="Symbol" pitchFamily="2" charset="2"/>
              </a:rPr>
              <a:t>Transmit 0</a:t>
            </a:r>
            <a:endParaRPr lang="en-GB" altLang="en-NO" i="1" baseline="-25000" dirty="0">
              <a:sym typeface="Symbol" pitchFamily="2" charset="2"/>
            </a:endParaRPr>
          </a:p>
          <a:p>
            <a:endParaRPr lang="en-GB" altLang="en-NO" dirty="0">
              <a:sym typeface="Symbol" pitchFamily="2" charset="2"/>
            </a:endParaRPr>
          </a:p>
        </p:txBody>
      </p:sp>
      <p:sp>
        <p:nvSpPr>
          <p:cNvPr id="15" name="Text Box 11">
            <a:extLst>
              <a:ext uri="{FF2B5EF4-FFF2-40B4-BE49-F238E27FC236}">
                <a16:creationId xmlns:a16="http://schemas.microsoft.com/office/drawing/2014/main" id="{46295AD9-F106-7D41-BB36-66EC1FBC11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24510" y="2362894"/>
            <a:ext cx="40481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NO"/>
              <a:t>Q</a:t>
            </a:r>
            <a:endParaRPr lang="en-GB" altLang="en-NO"/>
          </a:p>
        </p:txBody>
      </p:sp>
      <p:sp>
        <p:nvSpPr>
          <p:cNvPr id="16" name="Text Box 12">
            <a:extLst>
              <a:ext uri="{FF2B5EF4-FFF2-40B4-BE49-F238E27FC236}">
                <a16:creationId xmlns:a16="http://schemas.microsoft.com/office/drawing/2014/main" id="{435C6D62-C71C-B84B-BFBA-C04F09C137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64372" y="3447157"/>
            <a:ext cx="2857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NO"/>
              <a:t>I</a:t>
            </a:r>
            <a:endParaRPr lang="en-GB" altLang="en-NO"/>
          </a:p>
        </p:txBody>
      </p:sp>
      <p:sp>
        <p:nvSpPr>
          <p:cNvPr id="17" name="Text Box 4">
            <a:extLst>
              <a:ext uri="{FF2B5EF4-FFF2-40B4-BE49-F238E27FC236}">
                <a16:creationId xmlns:a16="http://schemas.microsoft.com/office/drawing/2014/main" id="{EB9B11BE-4A7A-4C45-B34A-16EA9AE0A3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88298" y="1981200"/>
            <a:ext cx="4398501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–"/>
              <a:defRPr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NO" kern="0" dirty="0"/>
              <a:t> = </a:t>
            </a:r>
            <a:r>
              <a:rPr lang="en-US" altLang="en-NO" sz="2400" kern="0" dirty="0"/>
              <a:t>graphical representation of the complex envelope of each possible symbol state </a:t>
            </a:r>
          </a:p>
          <a:p>
            <a:pPr lvl="1">
              <a:spcBef>
                <a:spcPct val="0"/>
              </a:spcBef>
            </a:pPr>
            <a:r>
              <a:rPr lang="en-US" altLang="en-NO" sz="2000" kern="0" dirty="0"/>
              <a:t>The x-axis represents the in-phase component and the y-axis the quadrature component of the complex envelope </a:t>
            </a:r>
          </a:p>
          <a:p>
            <a:pPr lvl="1">
              <a:spcBef>
                <a:spcPct val="0"/>
              </a:spcBef>
            </a:pPr>
            <a:r>
              <a:rPr lang="en-US" altLang="en-NO" sz="2000" kern="0" dirty="0"/>
              <a:t>The distance between signals on a constellation diagram relates to how different the modulation waveforms are and how easily a receiver can differentiate between them.   </a:t>
            </a:r>
            <a:endParaRPr lang="en-GB" altLang="en-NO" sz="2000" kern="0" dirty="0"/>
          </a:p>
        </p:txBody>
      </p:sp>
    </p:spTree>
    <p:extLst>
      <p:ext uri="{BB962C8B-B14F-4D97-AF65-F5344CB8AC3E}">
        <p14:creationId xmlns:p14="http://schemas.microsoft.com/office/powerpoint/2010/main" val="349160429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>
            <a:extLst>
              <a:ext uri="{FF2B5EF4-FFF2-40B4-BE49-F238E27FC236}">
                <a16:creationId xmlns:a16="http://schemas.microsoft.com/office/drawing/2014/main" id="{26E1E49B-8C05-844F-AEC8-ED330828AB6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NO" dirty="0"/>
              <a:t>QPSK Constellation Diagram</a:t>
            </a:r>
            <a:endParaRPr lang="en-GB" altLang="en-NO" dirty="0"/>
          </a:p>
        </p:txBody>
      </p:sp>
      <p:sp>
        <p:nvSpPr>
          <p:cNvPr id="47107" name="Rectangle 3">
            <a:extLst>
              <a:ext uri="{FF2B5EF4-FFF2-40B4-BE49-F238E27FC236}">
                <a16:creationId xmlns:a16="http://schemas.microsoft.com/office/drawing/2014/main" id="{0245B102-DF01-2945-97B2-50E38FA1344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5273675"/>
            <a:ext cx="8001000" cy="822325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altLang="en-NO" sz="2000" dirty="0"/>
              <a:t>Quadrature Phase Shift Keying (QPSK) can be interpreted as two independent BPSK systems (one on the I-channel and one on Q) </a:t>
            </a:r>
          </a:p>
          <a:p>
            <a:pPr>
              <a:lnSpc>
                <a:spcPct val="80000"/>
              </a:lnSpc>
            </a:pPr>
            <a:r>
              <a:rPr lang="en-US" altLang="en-NO" sz="2000" dirty="0"/>
              <a:t>Quadrature Phase Shift Keying has twice the bandwidth efficiency of BPSK since 2 bits are transmitted in a single modulation symbol </a:t>
            </a:r>
            <a:endParaRPr lang="en-GB" altLang="en-NO" sz="2000" dirty="0"/>
          </a:p>
        </p:txBody>
      </p:sp>
      <p:sp>
        <p:nvSpPr>
          <p:cNvPr id="47108" name="Line 4">
            <a:extLst>
              <a:ext uri="{FF2B5EF4-FFF2-40B4-BE49-F238E27FC236}">
                <a16:creationId xmlns:a16="http://schemas.microsoft.com/office/drawing/2014/main" id="{F81D5135-906A-9049-9863-C8C62BAAEA70}"/>
              </a:ext>
            </a:extLst>
          </p:cNvPr>
          <p:cNvSpPr>
            <a:spLocks noChangeShapeType="1"/>
          </p:cNvSpPr>
          <p:nvPr/>
        </p:nvSpPr>
        <p:spPr bwMode="auto">
          <a:xfrm>
            <a:off x="2411413" y="1719263"/>
            <a:ext cx="0" cy="24304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NO"/>
          </a:p>
        </p:txBody>
      </p:sp>
      <p:sp>
        <p:nvSpPr>
          <p:cNvPr id="47109" name="Line 5">
            <a:extLst>
              <a:ext uri="{FF2B5EF4-FFF2-40B4-BE49-F238E27FC236}">
                <a16:creationId xmlns:a16="http://schemas.microsoft.com/office/drawing/2014/main" id="{1CD36DFE-2A1D-0648-96EB-5A49D406D3FF}"/>
              </a:ext>
            </a:extLst>
          </p:cNvPr>
          <p:cNvSpPr>
            <a:spLocks noChangeShapeType="1"/>
          </p:cNvSpPr>
          <p:nvPr/>
        </p:nvSpPr>
        <p:spPr bwMode="auto">
          <a:xfrm>
            <a:off x="1150938" y="3022600"/>
            <a:ext cx="24765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NO"/>
          </a:p>
        </p:txBody>
      </p:sp>
      <p:grpSp>
        <p:nvGrpSpPr>
          <p:cNvPr id="47119" name="Group 15">
            <a:extLst>
              <a:ext uri="{FF2B5EF4-FFF2-40B4-BE49-F238E27FC236}">
                <a16:creationId xmlns:a16="http://schemas.microsoft.com/office/drawing/2014/main" id="{C45EB7E7-1B12-154D-8B8F-2C0367497F90}"/>
              </a:ext>
            </a:extLst>
          </p:cNvPr>
          <p:cNvGrpSpPr>
            <a:grpSpLocks/>
          </p:cNvGrpSpPr>
          <p:nvPr/>
        </p:nvGrpSpPr>
        <p:grpSpPr bwMode="auto">
          <a:xfrm>
            <a:off x="1511300" y="2124075"/>
            <a:ext cx="1800225" cy="1800225"/>
            <a:chOff x="952" y="1338"/>
            <a:chExt cx="1134" cy="1134"/>
          </a:xfrm>
        </p:grpSpPr>
        <p:sp>
          <p:nvSpPr>
            <p:cNvPr id="47110" name="Oval 6">
              <a:extLst>
                <a:ext uri="{FF2B5EF4-FFF2-40B4-BE49-F238E27FC236}">
                  <a16:creationId xmlns:a16="http://schemas.microsoft.com/office/drawing/2014/main" id="{F18D8BB4-3DA8-2C4E-ABD0-89F074802D0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81" y="1380"/>
              <a:ext cx="1077" cy="1049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NO"/>
            </a:p>
          </p:txBody>
        </p:sp>
        <p:sp>
          <p:nvSpPr>
            <p:cNvPr id="47115" name="Oval 11">
              <a:extLst>
                <a:ext uri="{FF2B5EF4-FFF2-40B4-BE49-F238E27FC236}">
                  <a16:creationId xmlns:a16="http://schemas.microsoft.com/office/drawing/2014/main" id="{224370E3-231B-B045-B923-6CA1B2C2B4A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52" y="1862"/>
              <a:ext cx="85" cy="85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NO"/>
            </a:p>
          </p:txBody>
        </p:sp>
        <p:sp>
          <p:nvSpPr>
            <p:cNvPr id="47116" name="Oval 12">
              <a:extLst>
                <a:ext uri="{FF2B5EF4-FFF2-40B4-BE49-F238E27FC236}">
                  <a16:creationId xmlns:a16="http://schemas.microsoft.com/office/drawing/2014/main" id="{602AE76F-5B4C-464B-8156-A2F689DC0D8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01" y="1862"/>
              <a:ext cx="85" cy="85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NO"/>
            </a:p>
          </p:txBody>
        </p:sp>
        <p:sp>
          <p:nvSpPr>
            <p:cNvPr id="47117" name="Oval 13">
              <a:extLst>
                <a:ext uri="{FF2B5EF4-FFF2-40B4-BE49-F238E27FC236}">
                  <a16:creationId xmlns:a16="http://schemas.microsoft.com/office/drawing/2014/main" id="{E515C0AD-95D7-234C-BF8D-60ACF0AC37A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63" y="1338"/>
              <a:ext cx="85" cy="85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NO"/>
            </a:p>
          </p:txBody>
        </p:sp>
        <p:sp>
          <p:nvSpPr>
            <p:cNvPr id="47118" name="Oval 14">
              <a:extLst>
                <a:ext uri="{FF2B5EF4-FFF2-40B4-BE49-F238E27FC236}">
                  <a16:creationId xmlns:a16="http://schemas.microsoft.com/office/drawing/2014/main" id="{EFC163A5-6EB4-D041-8C90-E40A605612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63" y="2387"/>
              <a:ext cx="85" cy="85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NO"/>
            </a:p>
          </p:txBody>
        </p:sp>
      </p:grpSp>
      <p:grpSp>
        <p:nvGrpSpPr>
          <p:cNvPr id="47120" name="Group 16">
            <a:extLst>
              <a:ext uri="{FF2B5EF4-FFF2-40B4-BE49-F238E27FC236}">
                <a16:creationId xmlns:a16="http://schemas.microsoft.com/office/drawing/2014/main" id="{4BC86821-1789-2249-8686-415E21267967}"/>
              </a:ext>
            </a:extLst>
          </p:cNvPr>
          <p:cNvGrpSpPr>
            <a:grpSpLocks/>
          </p:cNvGrpSpPr>
          <p:nvPr/>
        </p:nvGrpSpPr>
        <p:grpSpPr bwMode="auto">
          <a:xfrm rot="-2884372">
            <a:off x="5832475" y="2124075"/>
            <a:ext cx="1800225" cy="1800225"/>
            <a:chOff x="952" y="1338"/>
            <a:chExt cx="1134" cy="1134"/>
          </a:xfrm>
        </p:grpSpPr>
        <p:sp>
          <p:nvSpPr>
            <p:cNvPr id="47121" name="Oval 17">
              <a:extLst>
                <a:ext uri="{FF2B5EF4-FFF2-40B4-BE49-F238E27FC236}">
                  <a16:creationId xmlns:a16="http://schemas.microsoft.com/office/drawing/2014/main" id="{EEBD37D5-430F-934D-B93B-EECDF9E2FDA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81" y="1380"/>
              <a:ext cx="1077" cy="1049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NO"/>
            </a:p>
          </p:txBody>
        </p:sp>
        <p:sp>
          <p:nvSpPr>
            <p:cNvPr id="47122" name="Oval 18">
              <a:extLst>
                <a:ext uri="{FF2B5EF4-FFF2-40B4-BE49-F238E27FC236}">
                  <a16:creationId xmlns:a16="http://schemas.microsoft.com/office/drawing/2014/main" id="{9684F414-E1AC-8842-9ECC-31FA7F75F54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52" y="1862"/>
              <a:ext cx="85" cy="85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NO"/>
            </a:p>
          </p:txBody>
        </p:sp>
        <p:sp>
          <p:nvSpPr>
            <p:cNvPr id="47123" name="Oval 19">
              <a:extLst>
                <a:ext uri="{FF2B5EF4-FFF2-40B4-BE49-F238E27FC236}">
                  <a16:creationId xmlns:a16="http://schemas.microsoft.com/office/drawing/2014/main" id="{C896B0CC-B601-3448-B929-7912B25EDA7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01" y="1862"/>
              <a:ext cx="85" cy="85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NO"/>
            </a:p>
          </p:txBody>
        </p:sp>
        <p:sp>
          <p:nvSpPr>
            <p:cNvPr id="47124" name="Oval 20">
              <a:extLst>
                <a:ext uri="{FF2B5EF4-FFF2-40B4-BE49-F238E27FC236}">
                  <a16:creationId xmlns:a16="http://schemas.microsoft.com/office/drawing/2014/main" id="{EA8B080D-C47E-5E47-89CA-A0393D74FB6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63" y="1338"/>
              <a:ext cx="85" cy="85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NO"/>
            </a:p>
          </p:txBody>
        </p:sp>
        <p:sp>
          <p:nvSpPr>
            <p:cNvPr id="47125" name="Oval 21">
              <a:extLst>
                <a:ext uri="{FF2B5EF4-FFF2-40B4-BE49-F238E27FC236}">
                  <a16:creationId xmlns:a16="http://schemas.microsoft.com/office/drawing/2014/main" id="{79171BFF-71BE-864A-AD41-CD30A3DF62F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63" y="2387"/>
              <a:ext cx="85" cy="85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NO"/>
            </a:p>
          </p:txBody>
        </p:sp>
      </p:grpSp>
      <p:sp>
        <p:nvSpPr>
          <p:cNvPr id="47126" name="Line 22">
            <a:extLst>
              <a:ext uri="{FF2B5EF4-FFF2-40B4-BE49-F238E27FC236}">
                <a16:creationId xmlns:a16="http://schemas.microsoft.com/office/drawing/2014/main" id="{615CF380-4835-1440-B10F-CBB502F25743}"/>
              </a:ext>
            </a:extLst>
          </p:cNvPr>
          <p:cNvSpPr>
            <a:spLocks noChangeShapeType="1"/>
          </p:cNvSpPr>
          <p:nvPr/>
        </p:nvSpPr>
        <p:spPr bwMode="auto">
          <a:xfrm>
            <a:off x="6732588" y="1808163"/>
            <a:ext cx="0" cy="24304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NO"/>
          </a:p>
        </p:txBody>
      </p:sp>
      <p:sp>
        <p:nvSpPr>
          <p:cNvPr id="47127" name="Line 23">
            <a:extLst>
              <a:ext uri="{FF2B5EF4-FFF2-40B4-BE49-F238E27FC236}">
                <a16:creationId xmlns:a16="http://schemas.microsoft.com/office/drawing/2014/main" id="{F7DDF6E0-974D-1C4D-9E13-5234AAE4D4C5}"/>
              </a:ext>
            </a:extLst>
          </p:cNvPr>
          <p:cNvSpPr>
            <a:spLocks noChangeShapeType="1"/>
          </p:cNvSpPr>
          <p:nvPr/>
        </p:nvSpPr>
        <p:spPr bwMode="auto">
          <a:xfrm>
            <a:off x="5472113" y="3017838"/>
            <a:ext cx="24765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NO"/>
          </a:p>
        </p:txBody>
      </p:sp>
      <p:sp>
        <p:nvSpPr>
          <p:cNvPr id="47128" name="Text Box 24">
            <a:extLst>
              <a:ext uri="{FF2B5EF4-FFF2-40B4-BE49-F238E27FC236}">
                <a16:creationId xmlns:a16="http://schemas.microsoft.com/office/drawing/2014/main" id="{548E49AC-2E6F-9B4B-BCB4-621492A0A6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96975" y="4059238"/>
            <a:ext cx="2287588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en-NO" dirty="0"/>
              <a:t>Carrier phases </a:t>
            </a:r>
            <a:br>
              <a:rPr lang="en-US" altLang="en-NO" dirty="0"/>
            </a:br>
            <a:r>
              <a:rPr lang="en-US" altLang="en-NO" dirty="0"/>
              <a:t>{0, </a:t>
            </a:r>
            <a:r>
              <a:rPr lang="en-US" altLang="en-NO" dirty="0">
                <a:sym typeface="Symbol" pitchFamily="2" charset="2"/>
              </a:rPr>
              <a:t>/2, , 3/2} </a:t>
            </a:r>
          </a:p>
        </p:txBody>
      </p:sp>
      <p:sp>
        <p:nvSpPr>
          <p:cNvPr id="47130" name="Text Box 26">
            <a:extLst>
              <a:ext uri="{FF2B5EF4-FFF2-40B4-BE49-F238E27FC236}">
                <a16:creationId xmlns:a16="http://schemas.microsoft.com/office/drawing/2014/main" id="{DB7F1526-822A-9849-BE5F-1FD574CC88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16563" y="4194175"/>
            <a:ext cx="3079750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en-NO"/>
              <a:t>Carrier phases </a:t>
            </a:r>
            <a:br>
              <a:rPr lang="en-US" altLang="en-NO"/>
            </a:br>
            <a:r>
              <a:rPr lang="en-US" altLang="en-NO"/>
              <a:t>{</a:t>
            </a:r>
            <a:r>
              <a:rPr lang="en-US" altLang="en-NO">
                <a:sym typeface="Symbol" pitchFamily="2" charset="2"/>
              </a:rPr>
              <a:t>/4</a:t>
            </a:r>
            <a:r>
              <a:rPr lang="en-US" altLang="en-NO"/>
              <a:t>, 3</a:t>
            </a:r>
            <a:r>
              <a:rPr lang="en-US" altLang="en-NO">
                <a:sym typeface="Symbol" pitchFamily="2" charset="2"/>
              </a:rPr>
              <a:t>/4, 5/4, 7/4} </a:t>
            </a:r>
          </a:p>
        </p:txBody>
      </p:sp>
      <p:sp>
        <p:nvSpPr>
          <p:cNvPr id="47132" name="Text Box 28">
            <a:extLst>
              <a:ext uri="{FF2B5EF4-FFF2-40B4-BE49-F238E27FC236}">
                <a16:creationId xmlns:a16="http://schemas.microsoft.com/office/drawing/2014/main" id="{BEE4D92D-A85E-1346-81EE-FEF8D0E240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11413" y="1628775"/>
            <a:ext cx="40481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NO"/>
              <a:t>Q</a:t>
            </a:r>
            <a:endParaRPr lang="en-GB" altLang="en-NO"/>
          </a:p>
        </p:txBody>
      </p:sp>
      <p:sp>
        <p:nvSpPr>
          <p:cNvPr id="47133" name="Text Box 29">
            <a:extLst>
              <a:ext uri="{FF2B5EF4-FFF2-40B4-BE49-F238E27FC236}">
                <a16:creationId xmlns:a16="http://schemas.microsoft.com/office/drawing/2014/main" id="{087FCF20-CE5F-8B40-B6C1-37628AE3E4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71888" y="2798763"/>
            <a:ext cx="2857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NO"/>
              <a:t>I</a:t>
            </a:r>
            <a:endParaRPr lang="en-GB" altLang="en-NO"/>
          </a:p>
        </p:txBody>
      </p:sp>
      <p:sp>
        <p:nvSpPr>
          <p:cNvPr id="47134" name="Text Box 30">
            <a:extLst>
              <a:ext uri="{FF2B5EF4-FFF2-40B4-BE49-F238E27FC236}">
                <a16:creationId xmlns:a16="http://schemas.microsoft.com/office/drawing/2014/main" id="{E515B691-9F7E-CB40-8C2A-25C728E922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93063" y="2754313"/>
            <a:ext cx="2857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NO"/>
              <a:t>I</a:t>
            </a:r>
            <a:endParaRPr lang="en-GB" altLang="en-NO"/>
          </a:p>
        </p:txBody>
      </p:sp>
      <p:sp>
        <p:nvSpPr>
          <p:cNvPr id="47135" name="Text Box 31">
            <a:extLst>
              <a:ext uri="{FF2B5EF4-FFF2-40B4-BE49-F238E27FC236}">
                <a16:creationId xmlns:a16="http://schemas.microsoft.com/office/drawing/2014/main" id="{A3F14440-D238-6D42-80FC-8A08A06AD0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32588" y="1763713"/>
            <a:ext cx="40481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NO"/>
              <a:t>Q</a:t>
            </a:r>
            <a:endParaRPr lang="en-GB" altLang="en-NO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76226DB-9DA3-E840-B713-5D9E8C57A29B}"/>
              </a:ext>
            </a:extLst>
          </p:cNvPr>
          <p:cNvSpPr txBox="1"/>
          <p:nvPr/>
        </p:nvSpPr>
        <p:spPr>
          <a:xfrm>
            <a:off x="3993434" y="1792269"/>
            <a:ext cx="1502363" cy="4000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O" dirty="0"/>
              <a:t>4 symbols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7A153A-A902-724A-8E7B-632C4CECE9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Quadrature Amplitude Modulation (QAM)</a:t>
            </a:r>
            <a:endParaRPr lang="en-NO" dirty="0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EC7B633B-562B-CD48-877D-27B1A3C6DC5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1520" y="1980253"/>
            <a:ext cx="3418668" cy="346341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862CE43-8566-564B-B61C-4AF351107A9A}"/>
              </a:ext>
            </a:extLst>
          </p:cNvPr>
          <p:cNvSpPr txBox="1"/>
          <p:nvPr/>
        </p:nvSpPr>
        <p:spPr>
          <a:xfrm>
            <a:off x="251520" y="1580143"/>
            <a:ext cx="46805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Both amplitude and phase modulation</a:t>
            </a:r>
            <a:endParaRPr lang="en-NO" dirty="0"/>
          </a:p>
        </p:txBody>
      </p:sp>
      <p:pic>
        <p:nvPicPr>
          <p:cNvPr id="6" name="Content Placeholder 3">
            <a:extLst>
              <a:ext uri="{FF2B5EF4-FFF2-40B4-BE49-F238E27FC236}">
                <a16:creationId xmlns:a16="http://schemas.microsoft.com/office/drawing/2014/main" id="{8D46F4FC-CD4F-174A-B4A4-6A042794E7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3680460" y="2348880"/>
            <a:ext cx="546354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B96663A-66F2-1E9A-4F9B-B7B004D21571}"/>
              </a:ext>
            </a:extLst>
          </p:cNvPr>
          <p:cNvSpPr txBox="1"/>
          <p:nvPr/>
        </p:nvSpPr>
        <p:spPr>
          <a:xfrm>
            <a:off x="1209672" y="5573744"/>
            <a:ext cx="1502363" cy="4000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O" dirty="0"/>
              <a:t>16 symbols</a:t>
            </a:r>
          </a:p>
        </p:txBody>
      </p:sp>
    </p:spTree>
    <p:extLst>
      <p:ext uri="{BB962C8B-B14F-4D97-AF65-F5344CB8AC3E}">
        <p14:creationId xmlns:p14="http://schemas.microsoft.com/office/powerpoint/2010/main" val="24912238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Footer Placeholder 4">
            <a:extLst>
              <a:ext uri="{FF2B5EF4-FFF2-40B4-BE49-F238E27FC236}">
                <a16:creationId xmlns:a16="http://schemas.microsoft.com/office/drawing/2014/main" id="{BF60E645-6691-E64B-8410-65ED8E9D3E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+mn-cs"/>
              </a:defRPr>
            </a:lvl9pPr>
          </a:lstStyle>
          <a:p>
            <a:r>
              <a:rPr lang="en-GB" altLang="en-NO"/>
              <a:t>Property of R. Struzak</a:t>
            </a:r>
          </a:p>
        </p:txBody>
      </p:sp>
      <p:sp>
        <p:nvSpPr>
          <p:cNvPr id="61442" name="Rectangle 2">
            <a:extLst>
              <a:ext uri="{FF2B5EF4-FFF2-40B4-BE49-F238E27FC236}">
                <a16:creationId xmlns:a16="http://schemas.microsoft.com/office/drawing/2014/main" id="{B86CDF00-6437-5947-9C14-7D236C15A9D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593725"/>
            <a:ext cx="7772400" cy="1143000"/>
          </a:xfrm>
        </p:spPr>
        <p:txBody>
          <a:bodyPr/>
          <a:lstStyle/>
          <a:p>
            <a:r>
              <a:rPr lang="en-US" altLang="en-NO" sz="4000" dirty="0"/>
              <a:t>Multi-level (M-</a:t>
            </a:r>
            <a:r>
              <a:rPr lang="en-US" altLang="en-NO" sz="4000" dirty="0" err="1"/>
              <a:t>ary</a:t>
            </a:r>
            <a:r>
              <a:rPr lang="en-US" altLang="en-NO" sz="4000" dirty="0"/>
              <a:t>) Phase and Amplitude Modulation</a:t>
            </a:r>
            <a:endParaRPr lang="en-GB" altLang="en-NO" sz="4000" dirty="0"/>
          </a:p>
        </p:txBody>
      </p:sp>
      <p:grpSp>
        <p:nvGrpSpPr>
          <p:cNvPr id="61468" name="Group 28">
            <a:extLst>
              <a:ext uri="{FF2B5EF4-FFF2-40B4-BE49-F238E27FC236}">
                <a16:creationId xmlns:a16="http://schemas.microsoft.com/office/drawing/2014/main" id="{D9151ACC-C0A8-E745-84E1-48BE8C11822D}"/>
              </a:ext>
            </a:extLst>
          </p:cNvPr>
          <p:cNvGrpSpPr>
            <a:grpSpLocks/>
          </p:cNvGrpSpPr>
          <p:nvPr/>
        </p:nvGrpSpPr>
        <p:grpSpPr bwMode="auto">
          <a:xfrm>
            <a:off x="971550" y="2637413"/>
            <a:ext cx="1939437" cy="1925924"/>
            <a:chOff x="612" y="1253"/>
            <a:chExt cx="907" cy="907"/>
          </a:xfrm>
        </p:grpSpPr>
        <p:grpSp>
          <p:nvGrpSpPr>
            <p:cNvPr id="61446" name="Group 6">
              <a:extLst>
                <a:ext uri="{FF2B5EF4-FFF2-40B4-BE49-F238E27FC236}">
                  <a16:creationId xmlns:a16="http://schemas.microsoft.com/office/drawing/2014/main" id="{3C098DFC-4B3D-A145-B239-40B6C89D803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12" y="1253"/>
              <a:ext cx="907" cy="907"/>
              <a:chOff x="612" y="1253"/>
              <a:chExt cx="907" cy="907"/>
            </a:xfrm>
          </p:grpSpPr>
          <p:sp>
            <p:nvSpPr>
              <p:cNvPr id="61444" name="Line 4">
                <a:extLst>
                  <a:ext uri="{FF2B5EF4-FFF2-40B4-BE49-F238E27FC236}">
                    <a16:creationId xmlns:a16="http://schemas.microsoft.com/office/drawing/2014/main" id="{3A0184F6-596C-FB43-B945-BCFA770A166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066" y="1253"/>
                <a:ext cx="0" cy="907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NO"/>
              </a:p>
            </p:txBody>
          </p:sp>
          <p:sp>
            <p:nvSpPr>
              <p:cNvPr id="61445" name="Line 5">
                <a:extLst>
                  <a:ext uri="{FF2B5EF4-FFF2-40B4-BE49-F238E27FC236}">
                    <a16:creationId xmlns:a16="http://schemas.microsoft.com/office/drawing/2014/main" id="{0CD08BE2-9C5C-F14B-9AF5-DC72B892DA7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12" y="1706"/>
                <a:ext cx="907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NO"/>
              </a:p>
            </p:txBody>
          </p:sp>
        </p:grpSp>
        <p:grpSp>
          <p:nvGrpSpPr>
            <p:cNvPr id="61452" name="Group 12">
              <a:extLst>
                <a:ext uri="{FF2B5EF4-FFF2-40B4-BE49-F238E27FC236}">
                  <a16:creationId xmlns:a16="http://schemas.microsoft.com/office/drawing/2014/main" id="{89BD2E47-B8F6-3941-A6B3-2A21E715B30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69" y="1763"/>
              <a:ext cx="312" cy="340"/>
              <a:chOff x="640" y="1281"/>
              <a:chExt cx="312" cy="340"/>
            </a:xfrm>
          </p:grpSpPr>
          <p:sp>
            <p:nvSpPr>
              <p:cNvPr id="61448" name="Oval 8">
                <a:extLst>
                  <a:ext uri="{FF2B5EF4-FFF2-40B4-BE49-F238E27FC236}">
                    <a16:creationId xmlns:a16="http://schemas.microsoft.com/office/drawing/2014/main" id="{952ABE59-4F5E-F342-90E7-8AF2E6823A6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67" y="1536"/>
                <a:ext cx="85" cy="85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NO"/>
              </a:p>
            </p:txBody>
          </p:sp>
          <p:sp>
            <p:nvSpPr>
              <p:cNvPr id="61449" name="Oval 9">
                <a:extLst>
                  <a:ext uri="{FF2B5EF4-FFF2-40B4-BE49-F238E27FC236}">
                    <a16:creationId xmlns:a16="http://schemas.microsoft.com/office/drawing/2014/main" id="{28C5962E-8441-B444-9EBB-F977A2A2CFB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40" y="1536"/>
                <a:ext cx="85" cy="85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NO"/>
              </a:p>
            </p:txBody>
          </p:sp>
          <p:sp>
            <p:nvSpPr>
              <p:cNvPr id="61450" name="Oval 10">
                <a:extLst>
                  <a:ext uri="{FF2B5EF4-FFF2-40B4-BE49-F238E27FC236}">
                    <a16:creationId xmlns:a16="http://schemas.microsoft.com/office/drawing/2014/main" id="{0C30082B-716C-B44E-AB15-72909FB3234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67" y="1281"/>
                <a:ext cx="85" cy="85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NO"/>
              </a:p>
            </p:txBody>
          </p:sp>
          <p:sp>
            <p:nvSpPr>
              <p:cNvPr id="61451" name="Oval 11">
                <a:extLst>
                  <a:ext uri="{FF2B5EF4-FFF2-40B4-BE49-F238E27FC236}">
                    <a16:creationId xmlns:a16="http://schemas.microsoft.com/office/drawing/2014/main" id="{29ED0EBD-B48F-6042-8C02-0C9C8FD725C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40" y="1281"/>
                <a:ext cx="85" cy="85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NO"/>
              </a:p>
            </p:txBody>
          </p:sp>
        </p:grpSp>
        <p:grpSp>
          <p:nvGrpSpPr>
            <p:cNvPr id="61453" name="Group 13">
              <a:extLst>
                <a:ext uri="{FF2B5EF4-FFF2-40B4-BE49-F238E27FC236}">
                  <a16:creationId xmlns:a16="http://schemas.microsoft.com/office/drawing/2014/main" id="{3AB696CB-DA03-9A4F-82D6-4863C593D6E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69" y="1310"/>
              <a:ext cx="312" cy="340"/>
              <a:chOff x="640" y="1281"/>
              <a:chExt cx="312" cy="340"/>
            </a:xfrm>
          </p:grpSpPr>
          <p:sp>
            <p:nvSpPr>
              <p:cNvPr id="61454" name="Oval 14">
                <a:extLst>
                  <a:ext uri="{FF2B5EF4-FFF2-40B4-BE49-F238E27FC236}">
                    <a16:creationId xmlns:a16="http://schemas.microsoft.com/office/drawing/2014/main" id="{CFEDEA52-DEB2-6741-8CCF-172D2ADA3E3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67" y="1536"/>
                <a:ext cx="85" cy="85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NO"/>
              </a:p>
            </p:txBody>
          </p:sp>
          <p:sp>
            <p:nvSpPr>
              <p:cNvPr id="61455" name="Oval 15">
                <a:extLst>
                  <a:ext uri="{FF2B5EF4-FFF2-40B4-BE49-F238E27FC236}">
                    <a16:creationId xmlns:a16="http://schemas.microsoft.com/office/drawing/2014/main" id="{7AF1955A-F907-8E46-AF68-D43A54A946D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40" y="1536"/>
                <a:ext cx="85" cy="85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NO"/>
              </a:p>
            </p:txBody>
          </p:sp>
          <p:sp>
            <p:nvSpPr>
              <p:cNvPr id="61456" name="Oval 16">
                <a:extLst>
                  <a:ext uri="{FF2B5EF4-FFF2-40B4-BE49-F238E27FC236}">
                    <a16:creationId xmlns:a16="http://schemas.microsoft.com/office/drawing/2014/main" id="{68FEB90F-3AB4-A241-B09E-4E14F3FC131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67" y="1281"/>
                <a:ext cx="85" cy="85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NO"/>
              </a:p>
            </p:txBody>
          </p:sp>
          <p:sp>
            <p:nvSpPr>
              <p:cNvPr id="61457" name="Oval 17">
                <a:extLst>
                  <a:ext uri="{FF2B5EF4-FFF2-40B4-BE49-F238E27FC236}">
                    <a16:creationId xmlns:a16="http://schemas.microsoft.com/office/drawing/2014/main" id="{923129D3-29E8-1A42-BFC7-38E53454ECB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40" y="1281"/>
                <a:ext cx="85" cy="85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NO"/>
              </a:p>
            </p:txBody>
          </p:sp>
        </p:grpSp>
        <p:grpSp>
          <p:nvGrpSpPr>
            <p:cNvPr id="61458" name="Group 18">
              <a:extLst>
                <a:ext uri="{FF2B5EF4-FFF2-40B4-BE49-F238E27FC236}">
                  <a16:creationId xmlns:a16="http://schemas.microsoft.com/office/drawing/2014/main" id="{A51EB433-8C50-D440-AE84-B191D9DA21C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151" y="1763"/>
              <a:ext cx="312" cy="340"/>
              <a:chOff x="640" y="1281"/>
              <a:chExt cx="312" cy="340"/>
            </a:xfrm>
          </p:grpSpPr>
          <p:sp>
            <p:nvSpPr>
              <p:cNvPr id="61459" name="Oval 19">
                <a:extLst>
                  <a:ext uri="{FF2B5EF4-FFF2-40B4-BE49-F238E27FC236}">
                    <a16:creationId xmlns:a16="http://schemas.microsoft.com/office/drawing/2014/main" id="{0E8F94AA-ABAF-4D4E-953D-F08C7F53772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67" y="1536"/>
                <a:ext cx="85" cy="85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NO"/>
              </a:p>
            </p:txBody>
          </p:sp>
          <p:sp>
            <p:nvSpPr>
              <p:cNvPr id="61460" name="Oval 20">
                <a:extLst>
                  <a:ext uri="{FF2B5EF4-FFF2-40B4-BE49-F238E27FC236}">
                    <a16:creationId xmlns:a16="http://schemas.microsoft.com/office/drawing/2014/main" id="{8F025FE5-E2E5-5247-A9D9-31E2EEFA501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40" y="1536"/>
                <a:ext cx="85" cy="85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NO"/>
              </a:p>
            </p:txBody>
          </p:sp>
          <p:sp>
            <p:nvSpPr>
              <p:cNvPr id="61461" name="Oval 21">
                <a:extLst>
                  <a:ext uri="{FF2B5EF4-FFF2-40B4-BE49-F238E27FC236}">
                    <a16:creationId xmlns:a16="http://schemas.microsoft.com/office/drawing/2014/main" id="{14778C83-BFF3-EA46-9473-11C8DFFE618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67" y="1281"/>
                <a:ext cx="85" cy="85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NO"/>
              </a:p>
            </p:txBody>
          </p:sp>
          <p:sp>
            <p:nvSpPr>
              <p:cNvPr id="61462" name="Oval 22">
                <a:extLst>
                  <a:ext uri="{FF2B5EF4-FFF2-40B4-BE49-F238E27FC236}">
                    <a16:creationId xmlns:a16="http://schemas.microsoft.com/office/drawing/2014/main" id="{D74A7505-8D50-EA42-81D7-2BD80C4412F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40" y="1281"/>
                <a:ext cx="85" cy="85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NO"/>
              </a:p>
            </p:txBody>
          </p:sp>
        </p:grpSp>
        <p:grpSp>
          <p:nvGrpSpPr>
            <p:cNvPr id="61463" name="Group 23">
              <a:extLst>
                <a:ext uri="{FF2B5EF4-FFF2-40B4-BE49-F238E27FC236}">
                  <a16:creationId xmlns:a16="http://schemas.microsoft.com/office/drawing/2014/main" id="{CB4CA903-5F1F-3B47-9E75-1939C4093C1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151" y="1310"/>
              <a:ext cx="312" cy="340"/>
              <a:chOff x="640" y="1281"/>
              <a:chExt cx="312" cy="340"/>
            </a:xfrm>
          </p:grpSpPr>
          <p:sp>
            <p:nvSpPr>
              <p:cNvPr id="61464" name="Oval 24">
                <a:extLst>
                  <a:ext uri="{FF2B5EF4-FFF2-40B4-BE49-F238E27FC236}">
                    <a16:creationId xmlns:a16="http://schemas.microsoft.com/office/drawing/2014/main" id="{A0694664-C9EF-7D4D-BB33-969C2F8DAFA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67" y="1536"/>
                <a:ext cx="85" cy="85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NO"/>
              </a:p>
            </p:txBody>
          </p:sp>
          <p:sp>
            <p:nvSpPr>
              <p:cNvPr id="61465" name="Oval 25">
                <a:extLst>
                  <a:ext uri="{FF2B5EF4-FFF2-40B4-BE49-F238E27FC236}">
                    <a16:creationId xmlns:a16="http://schemas.microsoft.com/office/drawing/2014/main" id="{3096DAA3-984D-794C-9189-3D12FCF51C9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40" y="1536"/>
                <a:ext cx="85" cy="85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NO"/>
              </a:p>
            </p:txBody>
          </p:sp>
          <p:sp>
            <p:nvSpPr>
              <p:cNvPr id="61466" name="Oval 26">
                <a:extLst>
                  <a:ext uri="{FF2B5EF4-FFF2-40B4-BE49-F238E27FC236}">
                    <a16:creationId xmlns:a16="http://schemas.microsoft.com/office/drawing/2014/main" id="{F7023DF5-7464-784C-AE2D-07BD4B54B73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67" y="1281"/>
                <a:ext cx="85" cy="85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NO"/>
              </a:p>
            </p:txBody>
          </p:sp>
          <p:sp>
            <p:nvSpPr>
              <p:cNvPr id="61467" name="Oval 27">
                <a:extLst>
                  <a:ext uri="{FF2B5EF4-FFF2-40B4-BE49-F238E27FC236}">
                    <a16:creationId xmlns:a16="http://schemas.microsoft.com/office/drawing/2014/main" id="{85C2DDD8-3470-1F4F-B77A-FC182339379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40" y="1281"/>
                <a:ext cx="85" cy="85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NO"/>
              </a:p>
            </p:txBody>
          </p:sp>
        </p:grpSp>
      </p:grpSp>
      <p:grpSp>
        <p:nvGrpSpPr>
          <p:cNvPr id="61551" name="Group 111">
            <a:extLst>
              <a:ext uri="{FF2B5EF4-FFF2-40B4-BE49-F238E27FC236}">
                <a16:creationId xmlns:a16="http://schemas.microsoft.com/office/drawing/2014/main" id="{75EBEDE7-7036-A249-B9DF-C1106EF0524F}"/>
              </a:ext>
            </a:extLst>
          </p:cNvPr>
          <p:cNvGrpSpPr>
            <a:grpSpLocks/>
          </p:cNvGrpSpPr>
          <p:nvPr/>
        </p:nvGrpSpPr>
        <p:grpSpPr bwMode="auto">
          <a:xfrm>
            <a:off x="3806824" y="2546925"/>
            <a:ext cx="2061319" cy="2106414"/>
            <a:chOff x="2398" y="1196"/>
            <a:chExt cx="964" cy="992"/>
          </a:xfrm>
        </p:grpSpPr>
        <p:grpSp>
          <p:nvGrpSpPr>
            <p:cNvPr id="61470" name="Group 30">
              <a:extLst>
                <a:ext uri="{FF2B5EF4-FFF2-40B4-BE49-F238E27FC236}">
                  <a16:creationId xmlns:a16="http://schemas.microsoft.com/office/drawing/2014/main" id="{C1A0B91D-9CB5-BE49-8C9B-9463542BC72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426" y="1253"/>
              <a:ext cx="907" cy="907"/>
              <a:chOff x="612" y="1253"/>
              <a:chExt cx="907" cy="907"/>
            </a:xfrm>
          </p:grpSpPr>
          <p:sp>
            <p:nvSpPr>
              <p:cNvPr id="61471" name="Line 31">
                <a:extLst>
                  <a:ext uri="{FF2B5EF4-FFF2-40B4-BE49-F238E27FC236}">
                    <a16:creationId xmlns:a16="http://schemas.microsoft.com/office/drawing/2014/main" id="{A8DDAB2F-03A7-254A-93E0-A4C9AA3921F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066" y="1253"/>
                <a:ext cx="0" cy="907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NO"/>
              </a:p>
            </p:txBody>
          </p:sp>
          <p:sp>
            <p:nvSpPr>
              <p:cNvPr id="61472" name="Line 32">
                <a:extLst>
                  <a:ext uri="{FF2B5EF4-FFF2-40B4-BE49-F238E27FC236}">
                    <a16:creationId xmlns:a16="http://schemas.microsoft.com/office/drawing/2014/main" id="{DE6F72A6-F6C0-0E40-B366-CFA7383F3F6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12" y="1706"/>
                <a:ext cx="907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NO"/>
              </a:p>
            </p:txBody>
          </p:sp>
        </p:grpSp>
        <p:sp>
          <p:nvSpPr>
            <p:cNvPr id="61517" name="Oval 77">
              <a:extLst>
                <a:ext uri="{FF2B5EF4-FFF2-40B4-BE49-F238E27FC236}">
                  <a16:creationId xmlns:a16="http://schemas.microsoft.com/office/drawing/2014/main" id="{810BA95D-55AC-4145-97D9-EC2677524C6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26" y="1253"/>
              <a:ext cx="907" cy="907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NO"/>
            </a:p>
          </p:txBody>
        </p:sp>
        <p:sp>
          <p:nvSpPr>
            <p:cNvPr id="61518" name="Oval 78">
              <a:extLst>
                <a:ext uri="{FF2B5EF4-FFF2-40B4-BE49-F238E27FC236}">
                  <a16:creationId xmlns:a16="http://schemas.microsoft.com/office/drawing/2014/main" id="{B59CAFEF-CD1B-B640-BD50-7B92A9557FD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35" y="1338"/>
              <a:ext cx="85" cy="85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NO"/>
            </a:p>
          </p:txBody>
        </p:sp>
        <p:sp>
          <p:nvSpPr>
            <p:cNvPr id="61519" name="Oval 79">
              <a:extLst>
                <a:ext uri="{FF2B5EF4-FFF2-40B4-BE49-F238E27FC236}">
                  <a16:creationId xmlns:a16="http://schemas.microsoft.com/office/drawing/2014/main" id="{42765E8F-612F-784A-8FF7-117F07DFEFD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163" y="1990"/>
              <a:ext cx="85" cy="85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NO"/>
            </a:p>
          </p:txBody>
        </p:sp>
        <p:sp>
          <p:nvSpPr>
            <p:cNvPr id="61520" name="Oval 80">
              <a:extLst>
                <a:ext uri="{FF2B5EF4-FFF2-40B4-BE49-F238E27FC236}">
                  <a16:creationId xmlns:a16="http://schemas.microsoft.com/office/drawing/2014/main" id="{E275B296-6091-B44D-A73C-8CA9D8A9271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11" y="1338"/>
              <a:ext cx="85" cy="85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NO"/>
            </a:p>
          </p:txBody>
        </p:sp>
        <p:sp>
          <p:nvSpPr>
            <p:cNvPr id="61521" name="Oval 81">
              <a:extLst>
                <a:ext uri="{FF2B5EF4-FFF2-40B4-BE49-F238E27FC236}">
                  <a16:creationId xmlns:a16="http://schemas.microsoft.com/office/drawing/2014/main" id="{E6F973B6-D7DF-FD47-9CB2-672AAB9A733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77" y="1650"/>
              <a:ext cx="85" cy="85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NO"/>
            </a:p>
          </p:txBody>
        </p:sp>
        <p:sp>
          <p:nvSpPr>
            <p:cNvPr id="61522" name="Oval 82">
              <a:extLst>
                <a:ext uri="{FF2B5EF4-FFF2-40B4-BE49-F238E27FC236}">
                  <a16:creationId xmlns:a16="http://schemas.microsoft.com/office/drawing/2014/main" id="{EF845DF8-0F90-7345-8928-12E12F145AB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98" y="1678"/>
              <a:ext cx="85" cy="85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NO"/>
            </a:p>
          </p:txBody>
        </p:sp>
        <p:sp>
          <p:nvSpPr>
            <p:cNvPr id="61523" name="Oval 83">
              <a:extLst>
                <a:ext uri="{FF2B5EF4-FFF2-40B4-BE49-F238E27FC236}">
                  <a16:creationId xmlns:a16="http://schemas.microsoft.com/office/drawing/2014/main" id="{630F888B-BB0C-E840-9759-1D792F7DFD1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23" y="2103"/>
              <a:ext cx="85" cy="85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NO"/>
            </a:p>
          </p:txBody>
        </p:sp>
        <p:sp>
          <p:nvSpPr>
            <p:cNvPr id="61525" name="Oval 85">
              <a:extLst>
                <a:ext uri="{FF2B5EF4-FFF2-40B4-BE49-F238E27FC236}">
                  <a16:creationId xmlns:a16="http://schemas.microsoft.com/office/drawing/2014/main" id="{F7F8418A-F9B4-E048-82D5-38856D04001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49" y="1848"/>
              <a:ext cx="85" cy="85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NO"/>
            </a:p>
          </p:txBody>
        </p:sp>
        <p:sp>
          <p:nvSpPr>
            <p:cNvPr id="61526" name="Oval 86">
              <a:extLst>
                <a:ext uri="{FF2B5EF4-FFF2-40B4-BE49-F238E27FC236}">
                  <a16:creationId xmlns:a16="http://schemas.microsoft.com/office/drawing/2014/main" id="{08073612-C04B-554E-B74E-277D07F2723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22" y="2075"/>
              <a:ext cx="85" cy="85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NO"/>
            </a:p>
          </p:txBody>
        </p:sp>
        <p:sp>
          <p:nvSpPr>
            <p:cNvPr id="61527" name="Oval 87">
              <a:extLst>
                <a:ext uri="{FF2B5EF4-FFF2-40B4-BE49-F238E27FC236}">
                  <a16:creationId xmlns:a16="http://schemas.microsoft.com/office/drawing/2014/main" id="{04A9280E-AB2D-6E47-BA2A-4483317B994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23" y="1196"/>
              <a:ext cx="85" cy="85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NO"/>
            </a:p>
          </p:txBody>
        </p:sp>
        <p:sp>
          <p:nvSpPr>
            <p:cNvPr id="61528" name="Oval 88">
              <a:extLst>
                <a:ext uri="{FF2B5EF4-FFF2-40B4-BE49-F238E27FC236}">
                  <a16:creationId xmlns:a16="http://schemas.microsoft.com/office/drawing/2014/main" id="{2E8B0F62-D6BA-CC4F-9DCB-983BC2B739D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93" y="1224"/>
              <a:ext cx="85" cy="85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NO"/>
            </a:p>
          </p:txBody>
        </p:sp>
        <p:sp>
          <p:nvSpPr>
            <p:cNvPr id="61529" name="Oval 89">
              <a:extLst>
                <a:ext uri="{FF2B5EF4-FFF2-40B4-BE49-F238E27FC236}">
                  <a16:creationId xmlns:a16="http://schemas.microsoft.com/office/drawing/2014/main" id="{2C8F0F8B-262E-F44D-94BD-ADC79C2028F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53" y="1253"/>
              <a:ext cx="85" cy="85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NO"/>
            </a:p>
          </p:txBody>
        </p:sp>
        <p:sp>
          <p:nvSpPr>
            <p:cNvPr id="61530" name="Oval 90">
              <a:extLst>
                <a:ext uri="{FF2B5EF4-FFF2-40B4-BE49-F238E27FC236}">
                  <a16:creationId xmlns:a16="http://schemas.microsoft.com/office/drawing/2014/main" id="{CEDFCC86-706F-3645-AF39-0B41657D654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26" y="1480"/>
              <a:ext cx="85" cy="85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NO"/>
            </a:p>
          </p:txBody>
        </p:sp>
        <p:sp>
          <p:nvSpPr>
            <p:cNvPr id="61531" name="Oval 91">
              <a:extLst>
                <a:ext uri="{FF2B5EF4-FFF2-40B4-BE49-F238E27FC236}">
                  <a16:creationId xmlns:a16="http://schemas.microsoft.com/office/drawing/2014/main" id="{C08EFD1D-D27E-BF4B-B9E4-B6D16ABF462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26" y="1848"/>
              <a:ext cx="85" cy="85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NO"/>
            </a:p>
          </p:txBody>
        </p:sp>
        <p:sp>
          <p:nvSpPr>
            <p:cNvPr id="61532" name="Oval 92">
              <a:extLst>
                <a:ext uri="{FF2B5EF4-FFF2-40B4-BE49-F238E27FC236}">
                  <a16:creationId xmlns:a16="http://schemas.microsoft.com/office/drawing/2014/main" id="{8FCD6D1D-A86E-5E44-AFD7-87F475D1E32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53" y="2075"/>
              <a:ext cx="85" cy="85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NO"/>
            </a:p>
          </p:txBody>
        </p:sp>
        <p:sp>
          <p:nvSpPr>
            <p:cNvPr id="61533" name="Oval 93">
              <a:extLst>
                <a:ext uri="{FF2B5EF4-FFF2-40B4-BE49-F238E27FC236}">
                  <a16:creationId xmlns:a16="http://schemas.microsoft.com/office/drawing/2014/main" id="{EEA159B0-7EF7-C64A-B39A-D5578A59BDD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11" y="1990"/>
              <a:ext cx="85" cy="85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NO"/>
            </a:p>
          </p:txBody>
        </p:sp>
        <p:sp>
          <p:nvSpPr>
            <p:cNvPr id="61540" name="Oval 100">
              <a:extLst>
                <a:ext uri="{FF2B5EF4-FFF2-40B4-BE49-F238E27FC236}">
                  <a16:creationId xmlns:a16="http://schemas.microsoft.com/office/drawing/2014/main" id="{13F93B5D-7F24-F543-9914-8E0A3D9A55D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49" y="1480"/>
              <a:ext cx="85" cy="85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NO"/>
            </a:p>
          </p:txBody>
        </p:sp>
      </p:grpSp>
      <p:grpSp>
        <p:nvGrpSpPr>
          <p:cNvPr id="61552" name="Group 112">
            <a:extLst>
              <a:ext uri="{FF2B5EF4-FFF2-40B4-BE49-F238E27FC236}">
                <a16:creationId xmlns:a16="http://schemas.microsoft.com/office/drawing/2014/main" id="{7913CF58-31D4-AF4D-B57D-A3BF76683F05}"/>
              </a:ext>
            </a:extLst>
          </p:cNvPr>
          <p:cNvGrpSpPr>
            <a:grpSpLocks/>
          </p:cNvGrpSpPr>
          <p:nvPr/>
        </p:nvGrpSpPr>
        <p:grpSpPr bwMode="auto">
          <a:xfrm>
            <a:off x="6686549" y="2637413"/>
            <a:ext cx="2061319" cy="1925924"/>
            <a:chOff x="4212" y="1253"/>
            <a:chExt cx="964" cy="907"/>
          </a:xfrm>
        </p:grpSpPr>
        <p:sp>
          <p:nvSpPr>
            <p:cNvPr id="61447" name="Oval 7">
              <a:extLst>
                <a:ext uri="{FF2B5EF4-FFF2-40B4-BE49-F238E27FC236}">
                  <a16:creationId xmlns:a16="http://schemas.microsoft.com/office/drawing/2014/main" id="{CBE8637E-E392-5F4B-92E9-85FD7F05780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63" y="1848"/>
              <a:ext cx="85" cy="85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NO"/>
            </a:p>
          </p:txBody>
        </p:sp>
        <p:grpSp>
          <p:nvGrpSpPr>
            <p:cNvPr id="61494" name="Group 54">
              <a:extLst>
                <a:ext uri="{FF2B5EF4-FFF2-40B4-BE49-F238E27FC236}">
                  <a16:creationId xmlns:a16="http://schemas.microsoft.com/office/drawing/2014/main" id="{64B35DB2-43FD-BD42-8830-A82CD27209B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241" y="1253"/>
              <a:ext cx="907" cy="907"/>
              <a:chOff x="612" y="1253"/>
              <a:chExt cx="907" cy="907"/>
            </a:xfrm>
          </p:grpSpPr>
          <p:sp>
            <p:nvSpPr>
              <p:cNvPr id="61495" name="Line 55">
                <a:extLst>
                  <a:ext uri="{FF2B5EF4-FFF2-40B4-BE49-F238E27FC236}">
                    <a16:creationId xmlns:a16="http://schemas.microsoft.com/office/drawing/2014/main" id="{B93280DE-96D5-D34B-A5B0-48768DD0451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066" y="1253"/>
                <a:ext cx="0" cy="907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NO"/>
              </a:p>
            </p:txBody>
          </p:sp>
          <p:sp>
            <p:nvSpPr>
              <p:cNvPr id="61496" name="Line 56">
                <a:extLst>
                  <a:ext uri="{FF2B5EF4-FFF2-40B4-BE49-F238E27FC236}">
                    <a16:creationId xmlns:a16="http://schemas.microsoft.com/office/drawing/2014/main" id="{9980A99B-3473-6849-AA9F-DEC61C8BBA1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12" y="1706"/>
                <a:ext cx="907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NO"/>
              </a:p>
            </p:txBody>
          </p:sp>
        </p:grpSp>
        <p:sp>
          <p:nvSpPr>
            <p:cNvPr id="61524" name="Oval 84">
              <a:extLst>
                <a:ext uri="{FF2B5EF4-FFF2-40B4-BE49-F238E27FC236}">
                  <a16:creationId xmlns:a16="http://schemas.microsoft.com/office/drawing/2014/main" id="{B1A0A547-BB12-1847-A53A-8C421CC1E28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38" y="1423"/>
              <a:ext cx="85" cy="85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NO"/>
            </a:p>
          </p:txBody>
        </p:sp>
        <p:sp>
          <p:nvSpPr>
            <p:cNvPr id="61534" name="Oval 94">
              <a:extLst>
                <a:ext uri="{FF2B5EF4-FFF2-40B4-BE49-F238E27FC236}">
                  <a16:creationId xmlns:a16="http://schemas.microsoft.com/office/drawing/2014/main" id="{D21DEA64-5CA3-3042-A8C3-CD766A5A672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36" y="1480"/>
              <a:ext cx="85" cy="85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NO"/>
            </a:p>
          </p:txBody>
        </p:sp>
        <p:sp>
          <p:nvSpPr>
            <p:cNvPr id="61535" name="Oval 95">
              <a:extLst>
                <a:ext uri="{FF2B5EF4-FFF2-40B4-BE49-F238E27FC236}">
                  <a16:creationId xmlns:a16="http://schemas.microsoft.com/office/drawing/2014/main" id="{E669BAD7-7BDE-4A4E-8CF9-6733F367443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68" y="1480"/>
              <a:ext cx="85" cy="85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NO"/>
            </a:p>
          </p:txBody>
        </p:sp>
        <p:sp>
          <p:nvSpPr>
            <p:cNvPr id="61536" name="Oval 96">
              <a:extLst>
                <a:ext uri="{FF2B5EF4-FFF2-40B4-BE49-F238E27FC236}">
                  <a16:creationId xmlns:a16="http://schemas.microsoft.com/office/drawing/2014/main" id="{73D00C34-AD92-D845-9EB2-8FE8CFF8E84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68" y="1848"/>
              <a:ext cx="85" cy="85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NO"/>
            </a:p>
          </p:txBody>
        </p:sp>
        <p:sp>
          <p:nvSpPr>
            <p:cNvPr id="61537" name="Oval 97">
              <a:extLst>
                <a:ext uri="{FF2B5EF4-FFF2-40B4-BE49-F238E27FC236}">
                  <a16:creationId xmlns:a16="http://schemas.microsoft.com/office/drawing/2014/main" id="{6FE4B54E-122D-2A4B-93E8-C914A58B087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921" y="1678"/>
              <a:ext cx="85" cy="85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NO"/>
            </a:p>
          </p:txBody>
        </p:sp>
        <p:sp>
          <p:nvSpPr>
            <p:cNvPr id="61538" name="Oval 98">
              <a:extLst>
                <a:ext uri="{FF2B5EF4-FFF2-40B4-BE49-F238E27FC236}">
                  <a16:creationId xmlns:a16="http://schemas.microsoft.com/office/drawing/2014/main" id="{BC4119E8-1538-624A-B4B3-FEA9A5953FC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11" y="1678"/>
              <a:ext cx="85" cy="85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NO"/>
            </a:p>
          </p:txBody>
        </p:sp>
        <p:sp>
          <p:nvSpPr>
            <p:cNvPr id="61539" name="Oval 99">
              <a:extLst>
                <a:ext uri="{FF2B5EF4-FFF2-40B4-BE49-F238E27FC236}">
                  <a16:creationId xmlns:a16="http://schemas.microsoft.com/office/drawing/2014/main" id="{CD91A671-CBAB-F041-AC33-4BE4306188B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66" y="1933"/>
              <a:ext cx="85" cy="85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NO"/>
            </a:p>
          </p:txBody>
        </p:sp>
        <p:sp>
          <p:nvSpPr>
            <p:cNvPr id="61541" name="Oval 101">
              <a:extLst>
                <a:ext uri="{FF2B5EF4-FFF2-40B4-BE49-F238E27FC236}">
                  <a16:creationId xmlns:a16="http://schemas.microsoft.com/office/drawing/2014/main" id="{84823F41-847C-4C40-A901-550DBF170C1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41" y="1253"/>
              <a:ext cx="907" cy="907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NO"/>
            </a:p>
          </p:txBody>
        </p:sp>
        <p:sp>
          <p:nvSpPr>
            <p:cNvPr id="61542" name="Oval 102">
              <a:extLst>
                <a:ext uri="{FF2B5EF4-FFF2-40B4-BE49-F238E27FC236}">
                  <a16:creationId xmlns:a16="http://schemas.microsoft.com/office/drawing/2014/main" id="{2699A473-2290-4043-838A-8C6C21C3F51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39" y="1451"/>
              <a:ext cx="539" cy="539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NO"/>
            </a:p>
          </p:txBody>
        </p:sp>
        <p:sp>
          <p:nvSpPr>
            <p:cNvPr id="61543" name="Oval 103">
              <a:extLst>
                <a:ext uri="{FF2B5EF4-FFF2-40B4-BE49-F238E27FC236}">
                  <a16:creationId xmlns:a16="http://schemas.microsoft.com/office/drawing/2014/main" id="{5F333A51-E7B0-DA47-B881-512D5E4A675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91" y="1508"/>
              <a:ext cx="85" cy="85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NO"/>
            </a:p>
          </p:txBody>
        </p:sp>
        <p:sp>
          <p:nvSpPr>
            <p:cNvPr id="61544" name="Oval 104">
              <a:extLst>
                <a:ext uri="{FF2B5EF4-FFF2-40B4-BE49-F238E27FC236}">
                  <a16:creationId xmlns:a16="http://schemas.microsoft.com/office/drawing/2014/main" id="{3B837A86-454A-9B4B-8582-396B67608DE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36" y="1253"/>
              <a:ext cx="85" cy="85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NO"/>
            </a:p>
          </p:txBody>
        </p:sp>
        <p:sp>
          <p:nvSpPr>
            <p:cNvPr id="61545" name="Oval 105">
              <a:extLst>
                <a:ext uri="{FF2B5EF4-FFF2-40B4-BE49-F238E27FC236}">
                  <a16:creationId xmlns:a16="http://schemas.microsoft.com/office/drawing/2014/main" id="{E58973DD-186C-7F4B-8E85-D219C22C4FF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11" y="1281"/>
              <a:ext cx="85" cy="85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NO"/>
            </a:p>
          </p:txBody>
        </p:sp>
        <p:sp>
          <p:nvSpPr>
            <p:cNvPr id="61546" name="Oval 106">
              <a:extLst>
                <a:ext uri="{FF2B5EF4-FFF2-40B4-BE49-F238E27FC236}">
                  <a16:creationId xmlns:a16="http://schemas.microsoft.com/office/drawing/2014/main" id="{1B15783D-6659-184A-89D9-CB06F1ACB44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12" y="1536"/>
              <a:ext cx="85" cy="85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NO"/>
            </a:p>
          </p:txBody>
        </p:sp>
        <p:sp>
          <p:nvSpPr>
            <p:cNvPr id="61547" name="Oval 107">
              <a:extLst>
                <a:ext uri="{FF2B5EF4-FFF2-40B4-BE49-F238E27FC236}">
                  <a16:creationId xmlns:a16="http://schemas.microsoft.com/office/drawing/2014/main" id="{ECC2E856-EBC0-2043-B67E-5129FFCF04D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241" y="1848"/>
              <a:ext cx="85" cy="85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NO"/>
            </a:p>
          </p:txBody>
        </p:sp>
        <p:sp>
          <p:nvSpPr>
            <p:cNvPr id="61548" name="Oval 108">
              <a:extLst>
                <a:ext uri="{FF2B5EF4-FFF2-40B4-BE49-F238E27FC236}">
                  <a16:creationId xmlns:a16="http://schemas.microsoft.com/office/drawing/2014/main" id="{E91505EE-76AD-1648-AE34-B4445075250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39" y="2075"/>
              <a:ext cx="85" cy="85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NO"/>
            </a:p>
          </p:txBody>
        </p:sp>
        <p:sp>
          <p:nvSpPr>
            <p:cNvPr id="61549" name="Oval 109">
              <a:extLst>
                <a:ext uri="{FF2B5EF4-FFF2-40B4-BE49-F238E27FC236}">
                  <a16:creationId xmlns:a16="http://schemas.microsoft.com/office/drawing/2014/main" id="{FA693FDA-F8FC-4241-9D1F-8F932AD1D97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64" y="1877"/>
              <a:ext cx="85" cy="85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NO"/>
            </a:p>
          </p:txBody>
        </p:sp>
        <p:sp>
          <p:nvSpPr>
            <p:cNvPr id="61550" name="Oval 110">
              <a:extLst>
                <a:ext uri="{FF2B5EF4-FFF2-40B4-BE49-F238E27FC236}">
                  <a16:creationId xmlns:a16="http://schemas.microsoft.com/office/drawing/2014/main" id="{351D7678-781C-7F4B-90D1-B2B2D081331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864" y="2075"/>
              <a:ext cx="85" cy="85"/>
            </a:xfrm>
            <a:prstGeom prst="ellipse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NO"/>
            </a:p>
          </p:txBody>
        </p:sp>
      </p:grpSp>
      <p:sp>
        <p:nvSpPr>
          <p:cNvPr id="61553" name="Text Box 113">
            <a:extLst>
              <a:ext uri="{FF2B5EF4-FFF2-40B4-BE49-F238E27FC236}">
                <a16:creationId xmlns:a16="http://schemas.microsoft.com/office/drawing/2014/main" id="{49ED1BB0-E6C1-6245-8FE7-ECFC30DCFD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75188" y="4710498"/>
            <a:ext cx="1475425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altLang="en-NO" sz="2000"/>
              <a:t>16 QAM</a:t>
            </a:r>
            <a:endParaRPr lang="en-GB" altLang="en-NO" sz="2000"/>
          </a:p>
        </p:txBody>
      </p:sp>
      <p:sp>
        <p:nvSpPr>
          <p:cNvPr id="61554" name="Text Box 114">
            <a:extLst>
              <a:ext uri="{FF2B5EF4-FFF2-40B4-BE49-F238E27FC236}">
                <a16:creationId xmlns:a16="http://schemas.microsoft.com/office/drawing/2014/main" id="{1A5007FB-FD69-944B-8E8C-CB6ACEA942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72011" y="4710498"/>
            <a:ext cx="1552404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altLang="en-NO" sz="2000" dirty="0"/>
              <a:t>16 APSK</a:t>
            </a:r>
            <a:endParaRPr lang="en-GB" altLang="en-NO" sz="2000" dirty="0"/>
          </a:p>
        </p:txBody>
      </p:sp>
      <p:sp>
        <p:nvSpPr>
          <p:cNvPr id="61555" name="Text Box 115">
            <a:extLst>
              <a:ext uri="{FF2B5EF4-FFF2-40B4-BE49-F238E27FC236}">
                <a16:creationId xmlns:a16="http://schemas.microsoft.com/office/drawing/2014/main" id="{8628CB37-B709-FA40-8D00-DDA6D4FC32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63420" y="4757082"/>
            <a:ext cx="1304362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altLang="en-NO" sz="2000" dirty="0"/>
              <a:t>16 PSK</a:t>
            </a:r>
            <a:endParaRPr lang="en-GB" altLang="en-NO" sz="2000" dirty="0"/>
          </a:p>
        </p:txBody>
      </p:sp>
      <p:sp>
        <p:nvSpPr>
          <p:cNvPr id="61556" name="Rectangle 116">
            <a:extLst>
              <a:ext uri="{FF2B5EF4-FFF2-40B4-BE49-F238E27FC236}">
                <a16:creationId xmlns:a16="http://schemas.microsoft.com/office/drawing/2014/main" id="{965DD8F9-1C1A-414B-83BE-466C1069639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16338" y="6219825"/>
            <a:ext cx="1620837" cy="404813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N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5944F7-A897-3C4C-9985-2F4ACC62BA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7544" y="5476028"/>
            <a:ext cx="8219256" cy="619972"/>
          </a:xfrm>
        </p:spPr>
        <p:txBody>
          <a:bodyPr/>
          <a:lstStyle/>
          <a:p>
            <a:r>
              <a:rPr lang="en-NO" dirty="0"/>
              <a:t>There are different constellations having same number of logical states but different efficiency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>
            <a:extLst>
              <a:ext uri="{FF2B5EF4-FFF2-40B4-BE49-F238E27FC236}">
                <a16:creationId xmlns:a16="http://schemas.microsoft.com/office/drawing/2014/main" id="{9521D8B7-BC25-5347-AA6D-D5EE4AF45B8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NO" dirty="0"/>
              <a:t>What is a good constellation?</a:t>
            </a:r>
            <a:endParaRPr lang="en-GB" altLang="en-NO" dirty="0"/>
          </a:p>
        </p:txBody>
      </p:sp>
      <p:grpSp>
        <p:nvGrpSpPr>
          <p:cNvPr id="49205" name="Group 53">
            <a:extLst>
              <a:ext uri="{FF2B5EF4-FFF2-40B4-BE49-F238E27FC236}">
                <a16:creationId xmlns:a16="http://schemas.microsoft.com/office/drawing/2014/main" id="{7451CA99-A351-5849-B426-848343E73711}"/>
              </a:ext>
            </a:extLst>
          </p:cNvPr>
          <p:cNvGrpSpPr>
            <a:grpSpLocks/>
          </p:cNvGrpSpPr>
          <p:nvPr/>
        </p:nvGrpSpPr>
        <p:grpSpPr bwMode="auto">
          <a:xfrm>
            <a:off x="3222625" y="2168525"/>
            <a:ext cx="2476500" cy="2565400"/>
            <a:chOff x="272" y="1352"/>
            <a:chExt cx="1560" cy="1616"/>
          </a:xfrm>
        </p:grpSpPr>
        <p:sp>
          <p:nvSpPr>
            <p:cNvPr id="49198" name="Oval 46">
              <a:extLst>
                <a:ext uri="{FF2B5EF4-FFF2-40B4-BE49-F238E27FC236}">
                  <a16:creationId xmlns:a16="http://schemas.microsoft.com/office/drawing/2014/main" id="{836377D0-CB60-3D40-AD02-4949D994ED9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63" y="2046"/>
              <a:ext cx="283" cy="284"/>
            </a:xfrm>
            <a:prstGeom prst="ellipse">
              <a:avLst/>
            </a:prstGeom>
            <a:blipFill dpi="0" rotWithShape="0">
              <a:blip r:embed="rId2"/>
              <a:srcRect/>
              <a:tile tx="0" ty="0" sx="100000" sy="100000" flip="none" algn="tl"/>
            </a:blip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NO"/>
            </a:p>
          </p:txBody>
        </p:sp>
        <p:sp>
          <p:nvSpPr>
            <p:cNvPr id="49199" name="Oval 47">
              <a:extLst>
                <a:ext uri="{FF2B5EF4-FFF2-40B4-BE49-F238E27FC236}">
                  <a16:creationId xmlns:a16="http://schemas.microsoft.com/office/drawing/2014/main" id="{6A9B75F1-0A99-614C-9745-D55C5558C77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9" y="2046"/>
              <a:ext cx="283" cy="284"/>
            </a:xfrm>
            <a:prstGeom prst="ellipse">
              <a:avLst/>
            </a:prstGeom>
            <a:blipFill dpi="0" rotWithShape="0">
              <a:blip r:embed="rId2"/>
              <a:srcRect/>
              <a:tile tx="0" ty="0" sx="100000" sy="100000" flip="none" algn="tl"/>
            </a:blip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NO"/>
            </a:p>
          </p:txBody>
        </p:sp>
        <p:sp>
          <p:nvSpPr>
            <p:cNvPr id="49200" name="Oval 48">
              <a:extLst>
                <a:ext uri="{FF2B5EF4-FFF2-40B4-BE49-F238E27FC236}">
                  <a16:creationId xmlns:a16="http://schemas.microsoft.com/office/drawing/2014/main" id="{8B0D7F84-F447-8048-9B3E-EC92D62C12D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24" y="1479"/>
              <a:ext cx="283" cy="284"/>
            </a:xfrm>
            <a:prstGeom prst="ellipse">
              <a:avLst/>
            </a:prstGeom>
            <a:blipFill dpi="0" rotWithShape="0">
              <a:blip r:embed="rId2"/>
              <a:srcRect/>
              <a:tile tx="0" ty="0" sx="100000" sy="100000" flip="none" algn="tl"/>
            </a:blip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NO"/>
            </a:p>
          </p:txBody>
        </p:sp>
        <p:sp>
          <p:nvSpPr>
            <p:cNvPr id="49201" name="Oval 49">
              <a:extLst>
                <a:ext uri="{FF2B5EF4-FFF2-40B4-BE49-F238E27FC236}">
                  <a16:creationId xmlns:a16="http://schemas.microsoft.com/office/drawing/2014/main" id="{6B9BD86E-8786-9641-A00C-E96EE22BE3F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24" y="2613"/>
              <a:ext cx="283" cy="284"/>
            </a:xfrm>
            <a:prstGeom prst="ellipse">
              <a:avLst/>
            </a:prstGeom>
            <a:blipFill dpi="0" rotWithShape="0">
              <a:blip r:embed="rId2"/>
              <a:srcRect/>
              <a:tile tx="0" ty="0" sx="100000" sy="100000" flip="none" algn="tl"/>
            </a:blip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NO"/>
            </a:p>
          </p:txBody>
        </p:sp>
        <p:grpSp>
          <p:nvGrpSpPr>
            <p:cNvPr id="49179" name="Group 27">
              <a:extLst>
                <a:ext uri="{FF2B5EF4-FFF2-40B4-BE49-F238E27FC236}">
                  <a16:creationId xmlns:a16="http://schemas.microsoft.com/office/drawing/2014/main" id="{C98F3A2A-93A8-2E4E-A00F-4B2D8E1E3F1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72" y="1352"/>
              <a:ext cx="1560" cy="1616"/>
              <a:chOff x="484" y="1168"/>
              <a:chExt cx="1560" cy="1616"/>
            </a:xfrm>
          </p:grpSpPr>
          <p:grpSp>
            <p:nvGrpSpPr>
              <p:cNvPr id="49158" name="Group 6">
                <a:extLst>
                  <a:ext uri="{FF2B5EF4-FFF2-40B4-BE49-F238E27FC236}">
                    <a16:creationId xmlns:a16="http://schemas.microsoft.com/office/drawing/2014/main" id="{F5C8973F-C1F6-1748-B4BF-0F5194F9AC8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84" y="1168"/>
                <a:ext cx="1560" cy="1616"/>
                <a:chOff x="470" y="1593"/>
                <a:chExt cx="1560" cy="1616"/>
              </a:xfrm>
            </p:grpSpPr>
            <p:sp>
              <p:nvSpPr>
                <p:cNvPr id="49155" name="Oval 3">
                  <a:extLst>
                    <a:ext uri="{FF2B5EF4-FFF2-40B4-BE49-F238E27FC236}">
                      <a16:creationId xmlns:a16="http://schemas.microsoft.com/office/drawing/2014/main" id="{AAD328F7-0A0C-4649-A319-D8F51C0F65E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70" y="1593"/>
                  <a:ext cx="1559" cy="1616"/>
                </a:xfrm>
                <a:prstGeom prst="ellips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NO"/>
                </a:p>
              </p:txBody>
            </p:sp>
            <p:sp>
              <p:nvSpPr>
                <p:cNvPr id="49156" name="Line 4">
                  <a:extLst>
                    <a:ext uri="{FF2B5EF4-FFF2-40B4-BE49-F238E27FC236}">
                      <a16:creationId xmlns:a16="http://schemas.microsoft.com/office/drawing/2014/main" id="{C10F39CE-4A69-0C4E-8914-284476D23309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264" y="1593"/>
                  <a:ext cx="0" cy="1588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NO"/>
                </a:p>
              </p:txBody>
            </p:sp>
            <p:sp>
              <p:nvSpPr>
                <p:cNvPr id="49157" name="Line 5">
                  <a:extLst>
                    <a:ext uri="{FF2B5EF4-FFF2-40B4-BE49-F238E27FC236}">
                      <a16:creationId xmlns:a16="http://schemas.microsoft.com/office/drawing/2014/main" id="{CFE5FC9E-BF30-2546-99BD-31E149969BD2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70" y="2415"/>
                  <a:ext cx="1560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NO"/>
                </a:p>
              </p:txBody>
            </p:sp>
          </p:grpSp>
          <p:sp>
            <p:nvSpPr>
              <p:cNvPr id="49159" name="Oval 7">
                <a:extLst>
                  <a:ext uri="{FF2B5EF4-FFF2-40B4-BE49-F238E27FC236}">
                    <a16:creationId xmlns:a16="http://schemas.microsoft.com/office/drawing/2014/main" id="{44CBCDE6-63FE-7244-ADDF-2A0F8330386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35" y="1395"/>
                <a:ext cx="85" cy="85"/>
              </a:xfrm>
              <a:prstGeom prst="ellipse">
                <a:avLst/>
              </a:prstGeom>
              <a:solidFill>
                <a:schemeClr val="bg1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NO"/>
              </a:p>
            </p:txBody>
          </p:sp>
          <p:sp>
            <p:nvSpPr>
              <p:cNvPr id="49160" name="Oval 8">
                <a:extLst>
                  <a:ext uri="{FF2B5EF4-FFF2-40B4-BE49-F238E27FC236}">
                    <a16:creationId xmlns:a16="http://schemas.microsoft.com/office/drawing/2014/main" id="{CBEC702C-45B0-A14B-AA57-857F7C9A79F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60" y="1947"/>
                <a:ext cx="85" cy="85"/>
              </a:xfrm>
              <a:prstGeom prst="ellipse">
                <a:avLst/>
              </a:prstGeom>
              <a:solidFill>
                <a:schemeClr val="bg1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NO"/>
              </a:p>
            </p:txBody>
          </p:sp>
          <p:sp>
            <p:nvSpPr>
              <p:cNvPr id="49161" name="Oval 9">
                <a:extLst>
                  <a:ext uri="{FF2B5EF4-FFF2-40B4-BE49-F238E27FC236}">
                    <a16:creationId xmlns:a16="http://schemas.microsoft.com/office/drawing/2014/main" id="{AD0AF34D-44B3-E649-8697-3FBC4345E2F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54" y="1947"/>
                <a:ext cx="85" cy="85"/>
              </a:xfrm>
              <a:prstGeom prst="ellipse">
                <a:avLst/>
              </a:prstGeom>
              <a:solidFill>
                <a:schemeClr val="bg1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NO"/>
              </a:p>
            </p:txBody>
          </p:sp>
          <p:sp>
            <p:nvSpPr>
              <p:cNvPr id="49162" name="Oval 10">
                <a:extLst>
                  <a:ext uri="{FF2B5EF4-FFF2-40B4-BE49-F238E27FC236}">
                    <a16:creationId xmlns:a16="http://schemas.microsoft.com/office/drawing/2014/main" id="{5973332A-E31B-F143-98B7-D033B523D9A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35" y="2529"/>
                <a:ext cx="85" cy="85"/>
              </a:xfrm>
              <a:prstGeom prst="ellipse">
                <a:avLst/>
              </a:prstGeom>
              <a:solidFill>
                <a:schemeClr val="bg1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NO"/>
              </a:p>
            </p:txBody>
          </p:sp>
        </p:grpSp>
      </p:grpSp>
      <p:grpSp>
        <p:nvGrpSpPr>
          <p:cNvPr id="49189" name="Group 37">
            <a:extLst>
              <a:ext uri="{FF2B5EF4-FFF2-40B4-BE49-F238E27FC236}">
                <a16:creationId xmlns:a16="http://schemas.microsoft.com/office/drawing/2014/main" id="{89B0BB7B-BC60-F94D-A806-C8BDC57DE0EF}"/>
              </a:ext>
            </a:extLst>
          </p:cNvPr>
          <p:cNvGrpSpPr>
            <a:grpSpLocks/>
          </p:cNvGrpSpPr>
          <p:nvPr/>
        </p:nvGrpSpPr>
        <p:grpSpPr bwMode="auto">
          <a:xfrm>
            <a:off x="385763" y="2168525"/>
            <a:ext cx="2476500" cy="2565400"/>
            <a:chOff x="484" y="1168"/>
            <a:chExt cx="1560" cy="1616"/>
          </a:xfrm>
        </p:grpSpPr>
        <p:grpSp>
          <p:nvGrpSpPr>
            <p:cNvPr id="49190" name="Group 38">
              <a:extLst>
                <a:ext uri="{FF2B5EF4-FFF2-40B4-BE49-F238E27FC236}">
                  <a16:creationId xmlns:a16="http://schemas.microsoft.com/office/drawing/2014/main" id="{82BCCB9C-2652-E245-8246-D59B79F0D68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84" y="1168"/>
              <a:ext cx="1560" cy="1616"/>
              <a:chOff x="470" y="1593"/>
              <a:chExt cx="1560" cy="1616"/>
            </a:xfrm>
          </p:grpSpPr>
          <p:sp>
            <p:nvSpPr>
              <p:cNvPr id="49191" name="Oval 39">
                <a:extLst>
                  <a:ext uri="{FF2B5EF4-FFF2-40B4-BE49-F238E27FC236}">
                    <a16:creationId xmlns:a16="http://schemas.microsoft.com/office/drawing/2014/main" id="{B7CDC170-6B22-5945-A7D9-583163F9A1E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70" y="1593"/>
                <a:ext cx="1559" cy="1616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NO"/>
              </a:p>
            </p:txBody>
          </p:sp>
          <p:sp>
            <p:nvSpPr>
              <p:cNvPr id="49192" name="Line 40">
                <a:extLst>
                  <a:ext uri="{FF2B5EF4-FFF2-40B4-BE49-F238E27FC236}">
                    <a16:creationId xmlns:a16="http://schemas.microsoft.com/office/drawing/2014/main" id="{8E648D17-DEAD-4944-BBD9-615D28A40C8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264" y="1593"/>
                <a:ext cx="0" cy="158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NO"/>
              </a:p>
            </p:txBody>
          </p:sp>
          <p:sp>
            <p:nvSpPr>
              <p:cNvPr id="49193" name="Line 41">
                <a:extLst>
                  <a:ext uri="{FF2B5EF4-FFF2-40B4-BE49-F238E27FC236}">
                    <a16:creationId xmlns:a16="http://schemas.microsoft.com/office/drawing/2014/main" id="{E72BE012-1B3D-304F-A163-9BFB51303AD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70" y="2415"/>
                <a:ext cx="156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NO"/>
              </a:p>
            </p:txBody>
          </p:sp>
        </p:grpSp>
        <p:sp>
          <p:nvSpPr>
            <p:cNvPr id="49194" name="Oval 42">
              <a:extLst>
                <a:ext uri="{FF2B5EF4-FFF2-40B4-BE49-F238E27FC236}">
                  <a16:creationId xmlns:a16="http://schemas.microsoft.com/office/drawing/2014/main" id="{BE2C54F2-5151-DB41-A3AD-2E2CE2913AA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35" y="1395"/>
              <a:ext cx="85" cy="85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NO"/>
            </a:p>
          </p:txBody>
        </p:sp>
        <p:sp>
          <p:nvSpPr>
            <p:cNvPr id="49195" name="Oval 43">
              <a:extLst>
                <a:ext uri="{FF2B5EF4-FFF2-40B4-BE49-F238E27FC236}">
                  <a16:creationId xmlns:a16="http://schemas.microsoft.com/office/drawing/2014/main" id="{55F2A5C7-E2F2-9B42-8315-45E064274D2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60" y="1947"/>
              <a:ext cx="85" cy="85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NO"/>
            </a:p>
          </p:txBody>
        </p:sp>
        <p:sp>
          <p:nvSpPr>
            <p:cNvPr id="49196" name="Oval 44">
              <a:extLst>
                <a:ext uri="{FF2B5EF4-FFF2-40B4-BE49-F238E27FC236}">
                  <a16:creationId xmlns:a16="http://schemas.microsoft.com/office/drawing/2014/main" id="{2FB609AF-4807-E045-9C20-77BE41497CC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54" y="1947"/>
              <a:ext cx="85" cy="85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NO"/>
            </a:p>
          </p:txBody>
        </p:sp>
        <p:sp>
          <p:nvSpPr>
            <p:cNvPr id="49197" name="Oval 45">
              <a:extLst>
                <a:ext uri="{FF2B5EF4-FFF2-40B4-BE49-F238E27FC236}">
                  <a16:creationId xmlns:a16="http://schemas.microsoft.com/office/drawing/2014/main" id="{7D0F7FFC-33D1-CE4D-973F-809E2FCCDEA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235" y="2529"/>
              <a:ext cx="85" cy="85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NO"/>
            </a:p>
          </p:txBody>
        </p:sp>
      </p:grpSp>
      <p:grpSp>
        <p:nvGrpSpPr>
          <p:cNvPr id="49206" name="Group 54">
            <a:extLst>
              <a:ext uri="{FF2B5EF4-FFF2-40B4-BE49-F238E27FC236}">
                <a16:creationId xmlns:a16="http://schemas.microsoft.com/office/drawing/2014/main" id="{D4033957-EAF5-AE43-AFE2-06589F286E04}"/>
              </a:ext>
            </a:extLst>
          </p:cNvPr>
          <p:cNvGrpSpPr>
            <a:grpSpLocks/>
          </p:cNvGrpSpPr>
          <p:nvPr/>
        </p:nvGrpSpPr>
        <p:grpSpPr bwMode="auto">
          <a:xfrm>
            <a:off x="6146800" y="2168525"/>
            <a:ext cx="2476500" cy="2565400"/>
            <a:chOff x="2086" y="1352"/>
            <a:chExt cx="1560" cy="1616"/>
          </a:xfrm>
        </p:grpSpPr>
        <p:grpSp>
          <p:nvGrpSpPr>
            <p:cNvPr id="49180" name="Group 28">
              <a:extLst>
                <a:ext uri="{FF2B5EF4-FFF2-40B4-BE49-F238E27FC236}">
                  <a16:creationId xmlns:a16="http://schemas.microsoft.com/office/drawing/2014/main" id="{4491E627-528F-5343-8E40-AFFBCC12DDB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086" y="1352"/>
              <a:ext cx="1560" cy="1616"/>
              <a:chOff x="484" y="1168"/>
              <a:chExt cx="1560" cy="1616"/>
            </a:xfrm>
          </p:grpSpPr>
          <p:grpSp>
            <p:nvGrpSpPr>
              <p:cNvPr id="49181" name="Group 29">
                <a:extLst>
                  <a:ext uri="{FF2B5EF4-FFF2-40B4-BE49-F238E27FC236}">
                    <a16:creationId xmlns:a16="http://schemas.microsoft.com/office/drawing/2014/main" id="{9B239D10-4FA7-7F40-9686-839C1FFE55B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84" y="1168"/>
                <a:ext cx="1560" cy="1616"/>
                <a:chOff x="470" y="1593"/>
                <a:chExt cx="1560" cy="1616"/>
              </a:xfrm>
            </p:grpSpPr>
            <p:sp>
              <p:nvSpPr>
                <p:cNvPr id="49182" name="Oval 30">
                  <a:extLst>
                    <a:ext uri="{FF2B5EF4-FFF2-40B4-BE49-F238E27FC236}">
                      <a16:creationId xmlns:a16="http://schemas.microsoft.com/office/drawing/2014/main" id="{9429F091-4EF6-3548-84AD-D22B755E583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70" y="1593"/>
                  <a:ext cx="1559" cy="1616"/>
                </a:xfrm>
                <a:prstGeom prst="ellips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endParaRPr lang="en-NO"/>
                </a:p>
              </p:txBody>
            </p:sp>
            <p:sp>
              <p:nvSpPr>
                <p:cNvPr id="49183" name="Line 31">
                  <a:extLst>
                    <a:ext uri="{FF2B5EF4-FFF2-40B4-BE49-F238E27FC236}">
                      <a16:creationId xmlns:a16="http://schemas.microsoft.com/office/drawing/2014/main" id="{04361DBC-7306-9D49-B379-43FDEB761248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1264" y="1593"/>
                  <a:ext cx="0" cy="1588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NO"/>
                </a:p>
              </p:txBody>
            </p:sp>
            <p:sp>
              <p:nvSpPr>
                <p:cNvPr id="49184" name="Line 32">
                  <a:extLst>
                    <a:ext uri="{FF2B5EF4-FFF2-40B4-BE49-F238E27FC236}">
                      <a16:creationId xmlns:a16="http://schemas.microsoft.com/office/drawing/2014/main" id="{D2DEA9FF-FCAE-5745-B297-CE8602190F75}"/>
                    </a:ext>
                  </a:extLst>
                </p:cNvPr>
                <p:cNvSpPr>
                  <a:spLocks noChangeShapeType="1"/>
                </p:cNvSpPr>
                <p:nvPr/>
              </p:nvSpPr>
              <p:spPr bwMode="auto">
                <a:xfrm>
                  <a:off x="470" y="2415"/>
                  <a:ext cx="1560" cy="0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/>
                <a:lstStyle/>
                <a:p>
                  <a:endParaRPr lang="en-NO"/>
                </a:p>
              </p:txBody>
            </p:sp>
          </p:grpSp>
          <p:sp>
            <p:nvSpPr>
              <p:cNvPr id="49185" name="Oval 33">
                <a:extLst>
                  <a:ext uri="{FF2B5EF4-FFF2-40B4-BE49-F238E27FC236}">
                    <a16:creationId xmlns:a16="http://schemas.microsoft.com/office/drawing/2014/main" id="{BD0C4F10-99AC-2E4C-9119-4479C623FF1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35" y="1395"/>
                <a:ext cx="85" cy="85"/>
              </a:xfrm>
              <a:prstGeom prst="ellipse">
                <a:avLst/>
              </a:prstGeom>
              <a:solidFill>
                <a:schemeClr val="bg1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NO"/>
              </a:p>
            </p:txBody>
          </p:sp>
          <p:sp>
            <p:nvSpPr>
              <p:cNvPr id="49186" name="Oval 34">
                <a:extLst>
                  <a:ext uri="{FF2B5EF4-FFF2-40B4-BE49-F238E27FC236}">
                    <a16:creationId xmlns:a16="http://schemas.microsoft.com/office/drawing/2014/main" id="{E565ECD2-A36D-144D-842C-5A915356AFE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60" y="1947"/>
                <a:ext cx="85" cy="85"/>
              </a:xfrm>
              <a:prstGeom prst="ellipse">
                <a:avLst/>
              </a:prstGeom>
              <a:solidFill>
                <a:schemeClr val="bg1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NO"/>
              </a:p>
            </p:txBody>
          </p:sp>
          <p:sp>
            <p:nvSpPr>
              <p:cNvPr id="49187" name="Oval 35">
                <a:extLst>
                  <a:ext uri="{FF2B5EF4-FFF2-40B4-BE49-F238E27FC236}">
                    <a16:creationId xmlns:a16="http://schemas.microsoft.com/office/drawing/2014/main" id="{787D7AF7-7B5B-1A4D-A42D-CCEDB1C889B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54" y="1947"/>
                <a:ext cx="85" cy="85"/>
              </a:xfrm>
              <a:prstGeom prst="ellipse">
                <a:avLst/>
              </a:prstGeom>
              <a:solidFill>
                <a:schemeClr val="bg1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NO"/>
              </a:p>
            </p:txBody>
          </p:sp>
          <p:sp>
            <p:nvSpPr>
              <p:cNvPr id="49188" name="Oval 36">
                <a:extLst>
                  <a:ext uri="{FF2B5EF4-FFF2-40B4-BE49-F238E27FC236}">
                    <a16:creationId xmlns:a16="http://schemas.microsoft.com/office/drawing/2014/main" id="{48C80077-611A-C148-9E35-0C8CD865363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35" y="2529"/>
                <a:ext cx="85" cy="85"/>
              </a:xfrm>
              <a:prstGeom prst="ellipse">
                <a:avLst/>
              </a:prstGeom>
              <a:solidFill>
                <a:schemeClr val="bg1"/>
              </a:solidFill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NO"/>
              </a:p>
            </p:txBody>
          </p:sp>
        </p:grpSp>
        <p:sp>
          <p:nvSpPr>
            <p:cNvPr id="49202" name="Oval 50">
              <a:extLst>
                <a:ext uri="{FF2B5EF4-FFF2-40B4-BE49-F238E27FC236}">
                  <a16:creationId xmlns:a16="http://schemas.microsoft.com/office/drawing/2014/main" id="{AFB85AD4-7AFE-8042-B510-F474271A88F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85" y="1621"/>
              <a:ext cx="1134" cy="1106"/>
            </a:xfrm>
            <a:prstGeom prst="ellipse">
              <a:avLst/>
            </a:prstGeom>
            <a:noFill/>
            <a:ln w="57150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NO"/>
            </a:p>
          </p:txBody>
        </p:sp>
        <p:sp>
          <p:nvSpPr>
            <p:cNvPr id="49203" name="Oval 51">
              <a:extLst>
                <a:ext uri="{FF2B5EF4-FFF2-40B4-BE49-F238E27FC236}">
                  <a16:creationId xmlns:a16="http://schemas.microsoft.com/office/drawing/2014/main" id="{2DA87E5D-61AE-4149-8DBE-D57BDDBF196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98" y="1742"/>
              <a:ext cx="935" cy="892"/>
            </a:xfrm>
            <a:prstGeom prst="ellipse">
              <a:avLst/>
            </a:prstGeom>
            <a:noFill/>
            <a:ln w="57150">
              <a:solidFill>
                <a:schemeClr val="tx1"/>
              </a:solidFill>
              <a:prstDash val="sysDot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NO"/>
            </a:p>
          </p:txBody>
        </p:sp>
        <p:sp>
          <p:nvSpPr>
            <p:cNvPr id="49204" name="Freeform 52">
              <a:extLst>
                <a:ext uri="{FF2B5EF4-FFF2-40B4-BE49-F238E27FC236}">
                  <a16:creationId xmlns:a16="http://schemas.microsoft.com/office/drawing/2014/main" id="{1010CBC0-D8C1-6446-B65A-FBBF7D3F6AF2}"/>
                </a:ext>
              </a:extLst>
            </p:cNvPr>
            <p:cNvSpPr>
              <a:spLocks/>
            </p:cNvSpPr>
            <p:nvPr/>
          </p:nvSpPr>
          <p:spPr bwMode="auto">
            <a:xfrm>
              <a:off x="2285" y="1621"/>
              <a:ext cx="1134" cy="1134"/>
            </a:xfrm>
            <a:custGeom>
              <a:avLst/>
              <a:gdLst>
                <a:gd name="T0" fmla="*/ 0 w 1134"/>
                <a:gd name="T1" fmla="*/ 879 h 1134"/>
                <a:gd name="T2" fmla="*/ 368 w 1134"/>
                <a:gd name="T3" fmla="*/ 539 h 1134"/>
                <a:gd name="T4" fmla="*/ 0 w 1134"/>
                <a:gd name="T5" fmla="*/ 227 h 1134"/>
                <a:gd name="T6" fmla="*/ 255 w 1134"/>
                <a:gd name="T7" fmla="*/ 0 h 1134"/>
                <a:gd name="T8" fmla="*/ 595 w 1134"/>
                <a:gd name="T9" fmla="*/ 341 h 1134"/>
                <a:gd name="T10" fmla="*/ 935 w 1134"/>
                <a:gd name="T11" fmla="*/ 29 h 1134"/>
                <a:gd name="T12" fmla="*/ 1134 w 1134"/>
                <a:gd name="T13" fmla="*/ 284 h 1134"/>
                <a:gd name="T14" fmla="*/ 822 w 1134"/>
                <a:gd name="T15" fmla="*/ 539 h 1134"/>
                <a:gd name="T16" fmla="*/ 1134 w 1134"/>
                <a:gd name="T17" fmla="*/ 879 h 1134"/>
                <a:gd name="T18" fmla="*/ 907 w 1134"/>
                <a:gd name="T19" fmla="*/ 1078 h 1134"/>
                <a:gd name="T20" fmla="*/ 595 w 1134"/>
                <a:gd name="T21" fmla="*/ 822 h 1134"/>
                <a:gd name="T22" fmla="*/ 255 w 1134"/>
                <a:gd name="T23" fmla="*/ 1134 h 1134"/>
                <a:gd name="T24" fmla="*/ 0 w 1134"/>
                <a:gd name="T25" fmla="*/ 879 h 1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34" h="1134">
                  <a:moveTo>
                    <a:pt x="0" y="879"/>
                  </a:moveTo>
                  <a:lnTo>
                    <a:pt x="368" y="539"/>
                  </a:lnTo>
                  <a:lnTo>
                    <a:pt x="0" y="227"/>
                  </a:lnTo>
                  <a:lnTo>
                    <a:pt x="255" y="0"/>
                  </a:lnTo>
                  <a:lnTo>
                    <a:pt x="595" y="341"/>
                  </a:lnTo>
                  <a:lnTo>
                    <a:pt x="935" y="29"/>
                  </a:lnTo>
                  <a:lnTo>
                    <a:pt x="1134" y="284"/>
                  </a:lnTo>
                  <a:lnTo>
                    <a:pt x="822" y="539"/>
                  </a:lnTo>
                  <a:lnTo>
                    <a:pt x="1134" y="879"/>
                  </a:lnTo>
                  <a:lnTo>
                    <a:pt x="907" y="1078"/>
                  </a:lnTo>
                  <a:lnTo>
                    <a:pt x="595" y="822"/>
                  </a:lnTo>
                  <a:lnTo>
                    <a:pt x="255" y="1134"/>
                  </a:lnTo>
                  <a:lnTo>
                    <a:pt x="0" y="87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NO"/>
            </a:p>
          </p:txBody>
        </p:sp>
      </p:grpSp>
      <p:sp>
        <p:nvSpPr>
          <p:cNvPr id="49207" name="Text Box 55">
            <a:extLst>
              <a:ext uri="{FF2B5EF4-FFF2-40B4-BE49-F238E27FC236}">
                <a16:creationId xmlns:a16="http://schemas.microsoft.com/office/drawing/2014/main" id="{5369950D-ADC5-CE45-A277-41E595FD86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188" y="4824413"/>
            <a:ext cx="206851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NO"/>
              <a:t>Perfect channel</a:t>
            </a:r>
            <a:endParaRPr lang="en-GB" altLang="en-NO"/>
          </a:p>
        </p:txBody>
      </p:sp>
      <p:sp>
        <p:nvSpPr>
          <p:cNvPr id="49208" name="Text Box 56">
            <a:extLst>
              <a:ext uri="{FF2B5EF4-FFF2-40B4-BE49-F238E27FC236}">
                <a16:creationId xmlns:a16="http://schemas.microsoft.com/office/drawing/2014/main" id="{D574074E-9A65-FE48-8DDC-C8B9331852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27438" y="4868863"/>
            <a:ext cx="164623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NO"/>
              <a:t>White noise</a:t>
            </a:r>
            <a:endParaRPr lang="en-GB" altLang="en-NO"/>
          </a:p>
        </p:txBody>
      </p:sp>
      <p:sp>
        <p:nvSpPr>
          <p:cNvPr id="49209" name="Text Box 57">
            <a:extLst>
              <a:ext uri="{FF2B5EF4-FFF2-40B4-BE49-F238E27FC236}">
                <a16:creationId xmlns:a16="http://schemas.microsoft.com/office/drawing/2014/main" id="{9204E6FB-3A49-F24B-9ED4-BB2BBD2516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32588" y="4868863"/>
            <a:ext cx="154463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NO"/>
              <a:t>Phase jitter</a:t>
            </a:r>
            <a:endParaRPr lang="en-GB" altLang="en-NO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7758E49-5DCB-1949-8DC1-DC16428D21E2}"/>
              </a:ext>
            </a:extLst>
          </p:cNvPr>
          <p:cNvSpPr txBox="1"/>
          <p:nvPr/>
        </p:nvSpPr>
        <p:spPr>
          <a:xfrm>
            <a:off x="451531" y="5703639"/>
            <a:ext cx="86741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NO" sz="2400" dirty="0"/>
              <a:t>Need to consider </a:t>
            </a:r>
            <a:r>
              <a:rPr lang="en-US" altLang="en-NO" sz="2400" b="1" dirty="0"/>
              <a:t>Distortions </a:t>
            </a:r>
            <a:r>
              <a:rPr lang="en-US" altLang="en-NO" sz="2400" dirty="0"/>
              <a:t> and the signal can be decoded!</a:t>
            </a:r>
            <a:endParaRPr lang="en-NO" sz="24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>
            <a:extLst>
              <a:ext uri="{FF2B5EF4-FFF2-40B4-BE49-F238E27FC236}">
                <a16:creationId xmlns:a16="http://schemas.microsoft.com/office/drawing/2014/main" id="{9DA0AB0D-3F16-054F-869D-865D131FF6B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NO" dirty="0"/>
              <a:t>Impact of Distortions</a:t>
            </a:r>
            <a:endParaRPr lang="en-GB" altLang="en-NO" dirty="0"/>
          </a:p>
        </p:txBody>
      </p:sp>
      <p:sp>
        <p:nvSpPr>
          <p:cNvPr id="18435" name="Rectangle 3">
            <a:extLst>
              <a:ext uri="{FF2B5EF4-FFF2-40B4-BE49-F238E27FC236}">
                <a16:creationId xmlns:a16="http://schemas.microsoft.com/office/drawing/2014/main" id="{7E544D9E-0785-3E40-89F3-52D754A4591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86137" y="1845635"/>
            <a:ext cx="7772400" cy="10795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altLang="en-NO" sz="2400" dirty="0"/>
              <a:t>Noise can change the amplitude easier than the phase. PSK is less susceptible to noise than ASK. </a:t>
            </a:r>
          </a:p>
          <a:p>
            <a:pPr>
              <a:lnSpc>
                <a:spcPct val="80000"/>
              </a:lnSpc>
            </a:pPr>
            <a:r>
              <a:rPr lang="en-US" altLang="en-NO" sz="2400" dirty="0"/>
              <a:t>Major drawback of PSK is the rapid amplitude change between symbols due to phase discontinuity</a:t>
            </a:r>
          </a:p>
          <a:p>
            <a:pPr>
              <a:lnSpc>
                <a:spcPct val="80000"/>
              </a:lnSpc>
            </a:pPr>
            <a:r>
              <a:rPr lang="en-US" altLang="en-NO" sz="2400" dirty="0"/>
              <a:t>PSK is superior to FSK because we do not need two carrier signals.</a:t>
            </a:r>
          </a:p>
          <a:p>
            <a:pPr>
              <a:lnSpc>
                <a:spcPct val="80000"/>
              </a:lnSpc>
            </a:pPr>
            <a:r>
              <a:rPr lang="en-US" altLang="en-NO" sz="2400" dirty="0"/>
              <a:t>Binary Phase Shift Keying (BPSK) demonstrates better performance than ASK and BFSK</a:t>
            </a:r>
          </a:p>
          <a:p>
            <a:pPr>
              <a:lnSpc>
                <a:spcPct val="80000"/>
              </a:lnSpc>
            </a:pPr>
            <a:endParaRPr lang="en-GB" altLang="en-NO" sz="2400" dirty="0"/>
          </a:p>
        </p:txBody>
      </p:sp>
    </p:spTree>
    <p:extLst>
      <p:ext uri="{BB962C8B-B14F-4D97-AF65-F5344CB8AC3E}">
        <p14:creationId xmlns:p14="http://schemas.microsoft.com/office/powerpoint/2010/main" val="305138186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4E95F0-1550-0BDF-8713-EC420456DA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O" dirty="0"/>
              <a:t>Example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C226E3E-B565-B2EF-ACC5-677CF908753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635896" y="1264196"/>
            <a:ext cx="5426628" cy="3204295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E83E87B-70FD-A5A6-FF2C-E7E6A444C4E8}"/>
              </a:ext>
            </a:extLst>
          </p:cNvPr>
          <p:cNvSpPr txBox="1"/>
          <p:nvPr/>
        </p:nvSpPr>
        <p:spPr>
          <a:xfrm>
            <a:off x="539552" y="3789040"/>
            <a:ext cx="432048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/>
            <a:r>
              <a:rPr lang="en-GB" dirty="0">
                <a:effectLst/>
                <a:latin typeface="Arial" panose="020B0604020202020204" pitchFamily="34" charset="0"/>
              </a:rPr>
              <a:t>a) What type of modulation does this represent?</a:t>
            </a:r>
          </a:p>
          <a:p>
            <a:pPr rtl="0"/>
            <a:r>
              <a:rPr lang="en-GB" dirty="0">
                <a:effectLst/>
                <a:latin typeface="Arial" panose="020B0604020202020204" pitchFamily="34" charset="0"/>
              </a:rPr>
              <a:t>b) How many symbols are represented?</a:t>
            </a:r>
          </a:p>
          <a:p>
            <a:pPr rtl="0"/>
            <a:r>
              <a:rPr lang="en-GB" dirty="0">
                <a:effectLst/>
                <a:latin typeface="Arial" panose="020B0604020202020204" pitchFamily="34" charset="0"/>
              </a:rPr>
              <a:t>c)How many bits per symbol are used?</a:t>
            </a:r>
          </a:p>
          <a:p>
            <a:pPr rtl="0"/>
            <a:r>
              <a:rPr lang="en-GB" dirty="0">
                <a:effectLst/>
                <a:latin typeface="Arial" panose="020B0604020202020204" pitchFamily="34" charset="0"/>
              </a:rPr>
              <a:t>d)Would 16-QAM be more or less susceptible to noise than this type of modulation?</a:t>
            </a:r>
          </a:p>
        </p:txBody>
      </p:sp>
    </p:spTree>
    <p:extLst>
      <p:ext uri="{BB962C8B-B14F-4D97-AF65-F5344CB8AC3E}">
        <p14:creationId xmlns:p14="http://schemas.microsoft.com/office/powerpoint/2010/main" val="165900511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772816"/>
            <a:ext cx="8219256" cy="4114800"/>
          </a:xfrm>
        </p:spPr>
        <p:txBody>
          <a:bodyPr/>
          <a:lstStyle/>
          <a:p>
            <a:r>
              <a:rPr lang="en-US" dirty="0">
                <a:solidFill>
                  <a:schemeClr val="bg2"/>
                </a:solidFill>
              </a:rPr>
              <a:t>Brief history of wireless</a:t>
            </a:r>
          </a:p>
          <a:p>
            <a:r>
              <a:rPr lang="en-US" dirty="0">
                <a:solidFill>
                  <a:schemeClr val="bg2"/>
                </a:solidFill>
              </a:rPr>
              <a:t>What is wireless communication?</a:t>
            </a:r>
          </a:p>
          <a:p>
            <a:r>
              <a:rPr lang="en-US" dirty="0">
                <a:solidFill>
                  <a:schemeClr val="bg2"/>
                </a:solidFill>
              </a:rPr>
              <a:t>Bottom-down approach</a:t>
            </a:r>
          </a:p>
          <a:p>
            <a:pPr lvl="1"/>
            <a:r>
              <a:rPr lang="en-US" dirty="0">
                <a:solidFill>
                  <a:schemeClr val="bg2"/>
                </a:solidFill>
              </a:rPr>
              <a:t>Physical layer : how can we transmit signals in air?</a:t>
            </a:r>
          </a:p>
          <a:p>
            <a:pPr lvl="1"/>
            <a:r>
              <a:rPr lang="en-US" dirty="0"/>
              <a:t>Link layer : multiple access </a:t>
            </a:r>
          </a:p>
          <a:p>
            <a:pPr lvl="1"/>
            <a:r>
              <a:rPr lang="en-US" dirty="0">
                <a:solidFill>
                  <a:schemeClr val="bg2"/>
                </a:solidFill>
              </a:rPr>
              <a:t>Wireless impact higher layers?</a:t>
            </a:r>
          </a:p>
          <a:p>
            <a:r>
              <a:rPr lang="en-US" dirty="0">
                <a:solidFill>
                  <a:schemeClr val="bg2"/>
                </a:solidFill>
              </a:rPr>
              <a:t>More advanced methods</a:t>
            </a:r>
          </a:p>
          <a:p>
            <a:pPr lvl="1"/>
            <a:r>
              <a:rPr lang="en-US" dirty="0">
                <a:solidFill>
                  <a:schemeClr val="bg2"/>
                </a:solidFill>
              </a:rPr>
              <a:t>MIMO</a:t>
            </a:r>
          </a:p>
          <a:p>
            <a:pPr lvl="1"/>
            <a:r>
              <a:rPr lang="en-US" dirty="0">
                <a:solidFill>
                  <a:schemeClr val="bg2"/>
                </a:solidFill>
              </a:rPr>
              <a:t>Beamforming</a:t>
            </a:r>
          </a:p>
          <a:p>
            <a:pPr lvl="1"/>
            <a:r>
              <a:rPr lang="en-US" dirty="0" err="1">
                <a:solidFill>
                  <a:schemeClr val="bg2"/>
                </a:solidFill>
              </a:rPr>
              <a:t>mmWave</a:t>
            </a:r>
            <a:endParaRPr lang="en-US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284240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5250" name="Rectangle 2"/>
          <p:cNvSpPr>
            <a:spLocks noGrp="1" noChangeArrowheads="1"/>
          </p:cNvSpPr>
          <p:nvPr>
            <p:ph type="title"/>
          </p:nvPr>
        </p:nvSpPr>
        <p:spPr>
          <a:xfrm>
            <a:off x="467544" y="692696"/>
            <a:ext cx="8424936" cy="1143000"/>
          </a:xfrm>
        </p:spPr>
        <p:txBody>
          <a:bodyPr/>
          <a:lstStyle/>
          <a:p>
            <a:r>
              <a:rPr lang="de-DE" dirty="0"/>
              <a:t>Multiplexing (MUX) / Multiple Access (MA)</a:t>
            </a:r>
            <a:endParaRPr lang="de-AT" dirty="0"/>
          </a:p>
        </p:txBody>
      </p:sp>
      <p:sp>
        <p:nvSpPr>
          <p:cNvPr id="5652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7544" y="1628800"/>
            <a:ext cx="8626633" cy="4800600"/>
          </a:xfrm>
        </p:spPr>
        <p:txBody>
          <a:bodyPr/>
          <a:lstStyle/>
          <a:p>
            <a:r>
              <a:rPr lang="de-DE" sz="2400" dirty="0">
                <a:solidFill>
                  <a:schemeClr val="tx2"/>
                </a:solidFill>
              </a:rPr>
              <a:t>Transmission </a:t>
            </a:r>
            <a:r>
              <a:rPr lang="de-DE" sz="2400" dirty="0" err="1">
                <a:solidFill>
                  <a:schemeClr val="tx2"/>
                </a:solidFill>
              </a:rPr>
              <a:t>of</a:t>
            </a:r>
            <a:r>
              <a:rPr lang="de-DE" sz="2400" dirty="0">
                <a:solidFill>
                  <a:schemeClr val="tx2"/>
                </a:solidFill>
              </a:rPr>
              <a:t> </a:t>
            </a:r>
            <a:r>
              <a:rPr lang="de-DE" sz="2400" dirty="0" err="1">
                <a:solidFill>
                  <a:schemeClr val="tx2"/>
                </a:solidFill>
              </a:rPr>
              <a:t>several</a:t>
            </a:r>
            <a:r>
              <a:rPr lang="de-DE" sz="2400" dirty="0">
                <a:solidFill>
                  <a:schemeClr val="tx2"/>
                </a:solidFill>
              </a:rPr>
              <a:t> </a:t>
            </a:r>
            <a:r>
              <a:rPr lang="de-DE" sz="2400" dirty="0" err="1">
                <a:solidFill>
                  <a:schemeClr val="tx2"/>
                </a:solidFill>
              </a:rPr>
              <a:t>data</a:t>
            </a:r>
            <a:r>
              <a:rPr lang="de-DE" sz="2400" dirty="0">
                <a:solidFill>
                  <a:schemeClr val="tx2"/>
                </a:solidFill>
              </a:rPr>
              <a:t> </a:t>
            </a:r>
            <a:r>
              <a:rPr lang="de-DE" sz="2400" dirty="0" err="1">
                <a:solidFill>
                  <a:schemeClr val="tx2"/>
                </a:solidFill>
              </a:rPr>
              <a:t>flows</a:t>
            </a:r>
            <a:r>
              <a:rPr lang="de-DE" sz="2400" dirty="0">
                <a:solidFill>
                  <a:schemeClr val="tx2"/>
                </a:solidFill>
              </a:rPr>
              <a:t> (</a:t>
            </a:r>
            <a:r>
              <a:rPr lang="de-DE" sz="2400" dirty="0" err="1">
                <a:solidFill>
                  <a:schemeClr val="tx2"/>
                </a:solidFill>
              </a:rPr>
              <a:t>logical</a:t>
            </a:r>
            <a:r>
              <a:rPr lang="de-DE" sz="2400" dirty="0">
                <a:solidFill>
                  <a:schemeClr val="tx2"/>
                </a:solidFill>
              </a:rPr>
              <a:t> </a:t>
            </a:r>
            <a:r>
              <a:rPr lang="de-DE" sz="2400" dirty="0" err="1">
                <a:solidFill>
                  <a:schemeClr val="tx2"/>
                </a:solidFill>
              </a:rPr>
              <a:t>connections</a:t>
            </a:r>
            <a:r>
              <a:rPr lang="de-DE" sz="2400" dirty="0">
                <a:solidFill>
                  <a:schemeClr val="tx2"/>
                </a:solidFill>
              </a:rPr>
              <a:t>) </a:t>
            </a:r>
            <a:r>
              <a:rPr lang="de-DE" sz="2400" dirty="0" err="1">
                <a:solidFill>
                  <a:schemeClr val="tx2"/>
                </a:solidFill>
              </a:rPr>
              <a:t>over</a:t>
            </a:r>
            <a:r>
              <a:rPr lang="de-DE" sz="2400" dirty="0">
                <a:solidFill>
                  <a:schemeClr val="tx2"/>
                </a:solidFill>
              </a:rPr>
              <a:t> </a:t>
            </a:r>
            <a:r>
              <a:rPr lang="de-DE" sz="2400" dirty="0" err="1">
                <a:solidFill>
                  <a:schemeClr val="tx2"/>
                </a:solidFill>
              </a:rPr>
              <a:t>one</a:t>
            </a:r>
            <a:r>
              <a:rPr lang="de-DE" sz="2400" dirty="0">
                <a:solidFill>
                  <a:schemeClr val="tx2"/>
                </a:solidFill>
              </a:rPr>
              <a:t> medium</a:t>
            </a:r>
          </a:p>
          <a:p>
            <a:pPr lvl="1"/>
            <a:r>
              <a:rPr lang="de-DE" sz="2000" dirty="0" err="1"/>
              <a:t>Realize</a:t>
            </a:r>
            <a:r>
              <a:rPr lang="de-DE" sz="2000" dirty="0"/>
              <a:t> individual </a:t>
            </a:r>
            <a:r>
              <a:rPr lang="ja-JP" altLang="de-DE" sz="2000" dirty="0">
                <a:latin typeface="Arial"/>
              </a:rPr>
              <a:t>“</a:t>
            </a:r>
            <a:r>
              <a:rPr lang="de-DE" sz="2000" dirty="0" err="1"/>
              <a:t>connections</a:t>
            </a:r>
            <a:r>
              <a:rPr lang="ja-JP" altLang="de-DE" sz="2000" dirty="0">
                <a:latin typeface="Arial"/>
              </a:rPr>
              <a:t>“</a:t>
            </a:r>
            <a:r>
              <a:rPr lang="de-DE" sz="2000" dirty="0"/>
              <a:t>, </a:t>
            </a:r>
            <a:r>
              <a:rPr lang="de-DE" sz="2000" i="1" dirty="0" err="1"/>
              <a:t>normally</a:t>
            </a:r>
            <a:r>
              <a:rPr lang="de-DE" sz="2000" dirty="0"/>
              <a:t> </a:t>
            </a:r>
            <a:r>
              <a:rPr lang="de-DE" sz="2000" dirty="0" err="1"/>
              <a:t>with</a:t>
            </a:r>
            <a:r>
              <a:rPr lang="de-DE" sz="2000" dirty="0"/>
              <a:t> </a:t>
            </a:r>
            <a:r>
              <a:rPr lang="de-DE" sz="2000" dirty="0" err="1"/>
              <a:t>deterministic</a:t>
            </a:r>
            <a:r>
              <a:rPr lang="de-DE" sz="2000" dirty="0"/>
              <a:t> </a:t>
            </a:r>
            <a:r>
              <a:rPr lang="de-DE" sz="2000" dirty="0" err="1"/>
              <a:t>properties</a:t>
            </a:r>
            <a:r>
              <a:rPr lang="de-DE" sz="2000" dirty="0"/>
              <a:t> (</a:t>
            </a:r>
            <a:r>
              <a:rPr lang="de-DE" sz="2000" dirty="0" err="1"/>
              <a:t>throughput</a:t>
            </a:r>
            <a:r>
              <a:rPr lang="de-DE" sz="2000" dirty="0"/>
              <a:t>, </a:t>
            </a:r>
            <a:r>
              <a:rPr lang="de-DE" sz="2000" dirty="0" err="1"/>
              <a:t>delay</a:t>
            </a:r>
            <a:r>
              <a:rPr lang="de-DE" sz="2000" dirty="0"/>
              <a:t>)</a:t>
            </a:r>
          </a:p>
          <a:p>
            <a:pPr lvl="1"/>
            <a:r>
              <a:rPr lang="de-DE" sz="2000" dirty="0" err="1"/>
              <a:t>Terminology</a:t>
            </a:r>
            <a:r>
              <a:rPr lang="de-DE" sz="2000" dirty="0"/>
              <a:t>: M (</a:t>
            </a:r>
            <a:r>
              <a:rPr lang="ja-JP" altLang="de-DE" sz="2000">
                <a:latin typeface="Arial"/>
              </a:rPr>
              <a:t>“</a:t>
            </a:r>
            <a:r>
              <a:rPr lang="de-DE" sz="2000" dirty="0"/>
              <a:t>.. Multiplexing</a:t>
            </a:r>
            <a:r>
              <a:rPr lang="ja-JP" altLang="de-DE" sz="2000" dirty="0">
                <a:latin typeface="Arial"/>
              </a:rPr>
              <a:t>“</a:t>
            </a:r>
            <a:r>
              <a:rPr lang="de-DE" sz="2000" dirty="0"/>
              <a:t>) </a:t>
            </a:r>
            <a:r>
              <a:rPr lang="de-DE" sz="2000" dirty="0" err="1"/>
              <a:t>or</a:t>
            </a:r>
            <a:r>
              <a:rPr lang="de-DE" sz="2000" dirty="0"/>
              <a:t> MA (</a:t>
            </a:r>
            <a:r>
              <a:rPr lang="ja-JP" altLang="de-DE" sz="2000" dirty="0">
                <a:latin typeface="Arial"/>
              </a:rPr>
              <a:t>“</a:t>
            </a:r>
            <a:r>
              <a:rPr lang="de-DE" sz="2000" dirty="0"/>
              <a:t>.. Multiple Access</a:t>
            </a:r>
            <a:r>
              <a:rPr lang="ja-JP" altLang="de-DE" sz="2000" dirty="0">
                <a:latin typeface="Arial"/>
              </a:rPr>
              <a:t>“</a:t>
            </a:r>
            <a:r>
              <a:rPr lang="de-DE" sz="2000" dirty="0"/>
              <a:t>)</a:t>
            </a:r>
          </a:p>
          <a:p>
            <a:r>
              <a:rPr lang="de-DE" sz="2400" dirty="0"/>
              <a:t>Also:</a:t>
            </a:r>
            <a:br>
              <a:rPr lang="de-DE" sz="2000" dirty="0"/>
            </a:br>
            <a:r>
              <a:rPr lang="de-DE" sz="2000" dirty="0"/>
              <a:t>Transmission </a:t>
            </a:r>
            <a:r>
              <a:rPr lang="de-DE" sz="2000" dirty="0" err="1"/>
              <a:t>of</a:t>
            </a:r>
            <a:r>
              <a:rPr lang="de-DE" sz="2000" dirty="0"/>
              <a:t> </a:t>
            </a:r>
            <a:r>
              <a:rPr lang="de-DE" sz="2000" dirty="0" err="1"/>
              <a:t>one</a:t>
            </a:r>
            <a:r>
              <a:rPr lang="de-DE" sz="2000" dirty="0"/>
              <a:t> </a:t>
            </a:r>
            <a:r>
              <a:rPr lang="de-DE" sz="2000" dirty="0" err="1"/>
              <a:t>data</a:t>
            </a:r>
            <a:r>
              <a:rPr lang="de-DE" sz="2000" dirty="0"/>
              <a:t> </a:t>
            </a:r>
            <a:r>
              <a:rPr lang="de-DE" sz="2000" dirty="0" err="1"/>
              <a:t>flow</a:t>
            </a:r>
            <a:r>
              <a:rPr lang="de-DE" sz="2000" dirty="0"/>
              <a:t> (</a:t>
            </a:r>
            <a:r>
              <a:rPr lang="de-DE" sz="2000" dirty="0" err="1"/>
              <a:t>logical</a:t>
            </a:r>
            <a:r>
              <a:rPr lang="de-DE" sz="2000" dirty="0"/>
              <a:t> </a:t>
            </a:r>
            <a:r>
              <a:rPr lang="de-DE" sz="2000" dirty="0" err="1"/>
              <a:t>connection</a:t>
            </a:r>
            <a:r>
              <a:rPr lang="de-DE" sz="2000" dirty="0"/>
              <a:t>) </a:t>
            </a:r>
            <a:r>
              <a:rPr lang="de-DE" sz="2000" dirty="0" err="1"/>
              <a:t>over</a:t>
            </a:r>
            <a:r>
              <a:rPr lang="de-DE" sz="2000" dirty="0"/>
              <a:t> </a:t>
            </a:r>
            <a:r>
              <a:rPr lang="de-DE" sz="2000" dirty="0" err="1"/>
              <a:t>several</a:t>
            </a:r>
            <a:r>
              <a:rPr lang="de-DE" sz="2000" dirty="0"/>
              <a:t> </a:t>
            </a:r>
            <a:r>
              <a:rPr lang="de-DE" sz="2000" dirty="0" err="1"/>
              <a:t>media</a:t>
            </a:r>
            <a:endParaRPr lang="de-DE" sz="2000" dirty="0"/>
          </a:p>
          <a:p>
            <a:pPr lvl="1"/>
            <a:r>
              <a:rPr lang="de-DE" sz="2000" dirty="0"/>
              <a:t>(</a:t>
            </a:r>
            <a:r>
              <a:rPr lang="de-DE" sz="2000" dirty="0" err="1"/>
              <a:t>increase</a:t>
            </a:r>
            <a:r>
              <a:rPr lang="de-DE" sz="2000" dirty="0"/>
              <a:t> </a:t>
            </a:r>
            <a:r>
              <a:rPr lang="de-DE" sz="2000" dirty="0" err="1"/>
              <a:t>performance</a:t>
            </a:r>
            <a:r>
              <a:rPr lang="de-DE" sz="2000" dirty="0"/>
              <a:t> </a:t>
            </a:r>
            <a:r>
              <a:rPr lang="de-DE" sz="2000" dirty="0" err="1"/>
              <a:t>and</a:t>
            </a:r>
            <a:r>
              <a:rPr lang="de-DE" sz="2000" dirty="0"/>
              <a:t>/</a:t>
            </a:r>
            <a:r>
              <a:rPr lang="de-DE" sz="2000" dirty="0" err="1"/>
              <a:t>or</a:t>
            </a:r>
            <a:r>
              <a:rPr lang="de-DE" sz="2000" dirty="0"/>
              <a:t> </a:t>
            </a:r>
            <a:r>
              <a:rPr lang="de-DE" sz="2000" dirty="0" err="1"/>
              <a:t>reliability</a:t>
            </a:r>
            <a:r>
              <a:rPr lang="de-DE" sz="2000" dirty="0"/>
              <a:t>)</a:t>
            </a:r>
            <a:endParaRPr lang="de-AT" sz="2000" dirty="0"/>
          </a:p>
        </p:txBody>
      </p:sp>
      <p:pic>
        <p:nvPicPr>
          <p:cNvPr id="565255" name="Picture 7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1874" y="4805188"/>
            <a:ext cx="3911111" cy="2008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pic>
        <p:nvPicPr>
          <p:cNvPr id="565256" name="Picture 8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0874" y="4805188"/>
            <a:ext cx="3886200" cy="2008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2895114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66800"/>
            <a:ext cx="8229600" cy="762000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Time Division Multiple Access (TDMA)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99593"/>
            <a:ext cx="5334000" cy="5257799"/>
          </a:xfrm>
        </p:spPr>
        <p:txBody>
          <a:bodyPr>
            <a:normAutofit/>
          </a:bodyPr>
          <a:lstStyle/>
          <a:p>
            <a:r>
              <a:rPr lang="en-US" sz="2400" dirty="0"/>
              <a:t>Each user is allowed to transmit only within specified time intervals (Time Slots). Different users transmit in different Time Slots.</a:t>
            </a:r>
          </a:p>
          <a:p>
            <a:r>
              <a:rPr lang="en-US" sz="2400" dirty="0"/>
              <a:t>When users transmit, they occupy the whole frequency bandwidth (separation among users is performed in the time domain).</a:t>
            </a:r>
          </a:p>
          <a:p>
            <a:r>
              <a:rPr lang="en-US" sz="2400" dirty="0"/>
              <a:t>Commonly used in GSM together with frequency hopping</a:t>
            </a:r>
          </a:p>
          <a:p>
            <a:endParaRPr lang="en-US" sz="2400" dirty="0"/>
          </a:p>
        </p:txBody>
      </p:sp>
      <p:pic>
        <p:nvPicPr>
          <p:cNvPr id="1026" name="Picture 2" descr="C:\Users\shadab\Desktop\tdma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943600" y="1587624"/>
            <a:ext cx="3200400" cy="37338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32859653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587" y="692696"/>
            <a:ext cx="9144000" cy="762000"/>
          </a:xfrm>
        </p:spPr>
        <p:txBody>
          <a:bodyPr>
            <a:noAutofit/>
          </a:bodyPr>
          <a:lstStyle/>
          <a:p>
            <a:r>
              <a:rPr lang="en-US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Frequency Division Multiple Access (FDMA)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775048"/>
            <a:ext cx="5257800" cy="3886200"/>
          </a:xfrm>
        </p:spPr>
        <p:txBody>
          <a:bodyPr>
            <a:normAutofit lnSpcReduction="10000"/>
          </a:bodyPr>
          <a:lstStyle/>
          <a:p>
            <a:r>
              <a:rPr lang="en-US" sz="2400" dirty="0"/>
              <a:t>Each user transmits with no limitations in time, but using only a portion of the whole available frequency bandwidth</a:t>
            </a:r>
          </a:p>
          <a:p>
            <a:r>
              <a:rPr lang="en-US" sz="2400" dirty="0"/>
              <a:t>Different users are separated in the frequency domain</a:t>
            </a:r>
          </a:p>
          <a:p>
            <a:r>
              <a:rPr lang="en-US" sz="2400" dirty="0"/>
              <a:t>FDMA can be used for both digital and analog signals</a:t>
            </a:r>
          </a:p>
          <a:p>
            <a:r>
              <a:rPr lang="en-US" sz="2400" dirty="0"/>
              <a:t>Very common in satellite communications</a:t>
            </a:r>
          </a:p>
          <a:p>
            <a:endParaRPr lang="en-US" sz="2400" dirty="0"/>
          </a:p>
        </p:txBody>
      </p:sp>
      <p:pic>
        <p:nvPicPr>
          <p:cNvPr id="3075" name="Picture 3" descr="C:\Users\shadab\Desktop\fdmaxx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15000" y="1334616"/>
            <a:ext cx="3200400" cy="4038600"/>
          </a:xfrm>
          <a:prstGeom prst="rect">
            <a:avLst/>
          </a:prstGeom>
          <a:noFill/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228600" y="5581600"/>
            <a:ext cx="7871792" cy="1447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algn="just">
              <a:buFont typeface="Wingdings" pitchFamily="2" charset="2"/>
              <a:buChar char="q"/>
            </a:pPr>
            <a:r>
              <a:rPr lang="en-US" sz="2400" dirty="0"/>
              <a:t> The major disadvantage of FDMA is the relatively       expensive and complicated </a:t>
            </a:r>
            <a:r>
              <a:rPr lang="en-US" sz="2400" dirty="0" err="1"/>
              <a:t>bandpass</a:t>
            </a:r>
            <a:r>
              <a:rPr lang="en-US" sz="2400" dirty="0"/>
              <a:t> filters required.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48906125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8822"/>
            <a:ext cx="8229600" cy="715962"/>
          </a:xfrm>
        </p:spPr>
        <p:txBody>
          <a:bodyPr>
            <a:normAutofit/>
          </a:bodyPr>
          <a:lstStyle/>
          <a:p>
            <a:r>
              <a:rPr lang="en-US" dirty="0"/>
              <a:t>FDMA in time domain</a:t>
            </a:r>
            <a:endParaRPr lang="en-US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Content Placeholder 3" descr="fdma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27584" y="1988840"/>
            <a:ext cx="6953250" cy="4286250"/>
          </a:xfrm>
        </p:spPr>
      </p:pic>
    </p:spTree>
    <p:extLst>
      <p:ext uri="{BB962C8B-B14F-4D97-AF65-F5344CB8AC3E}">
        <p14:creationId xmlns:p14="http://schemas.microsoft.com/office/powerpoint/2010/main" val="135662267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8" name="Rectangle 2"/>
          <p:cNvSpPr>
            <a:spLocks noGrp="1" noChangeArrowheads="1"/>
          </p:cNvSpPr>
          <p:nvPr>
            <p:ph type="title"/>
          </p:nvPr>
        </p:nvSpPr>
        <p:spPr>
          <a:xfrm>
            <a:off x="284163" y="645740"/>
            <a:ext cx="8680325" cy="1143000"/>
          </a:xfrm>
        </p:spPr>
        <p:txBody>
          <a:bodyPr/>
          <a:lstStyle/>
          <a:p>
            <a:pPr>
              <a:defRPr/>
            </a:pPr>
            <a:r>
              <a:rPr lang="en-US" sz="3600" dirty="0">
                <a:latin typeface="Gill Sans MT" charset="0"/>
                <a:cs typeface="+mj-cs"/>
              </a:rPr>
              <a:t>Code Division Multiple Access (CDMA)</a:t>
            </a:r>
          </a:p>
        </p:txBody>
      </p:sp>
      <p:sp>
        <p:nvSpPr>
          <p:cNvPr id="1638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92125" y="1700808"/>
            <a:ext cx="8256339" cy="4648200"/>
          </a:xfrm>
        </p:spPr>
        <p:txBody>
          <a:bodyPr/>
          <a:lstStyle/>
          <a:p>
            <a:pPr>
              <a:lnSpc>
                <a:spcPct val="80000"/>
              </a:lnSpc>
              <a:defRPr/>
            </a:pPr>
            <a:r>
              <a:rPr lang="en-US" sz="2400" dirty="0">
                <a:cs typeface="Book Antiqua"/>
              </a:rPr>
              <a:t>unique </a:t>
            </a:r>
            <a:r>
              <a:rPr lang="ja-JP" altLang="en-US" sz="2400" dirty="0">
                <a:cs typeface="Book Antiqua"/>
              </a:rPr>
              <a:t>“</a:t>
            </a:r>
            <a:r>
              <a:rPr lang="en-US" sz="2400" dirty="0">
                <a:cs typeface="Book Antiqua"/>
              </a:rPr>
              <a:t>code</a:t>
            </a:r>
            <a:r>
              <a:rPr lang="ja-JP" altLang="en-US" sz="2400" dirty="0">
                <a:cs typeface="Book Antiqua"/>
              </a:rPr>
              <a:t>”</a:t>
            </a:r>
            <a:r>
              <a:rPr lang="en-US" sz="2400" dirty="0">
                <a:cs typeface="Book Antiqua"/>
              </a:rPr>
              <a:t> assigned to each user; i.e., code set partitioning</a:t>
            </a:r>
          </a:p>
          <a:p>
            <a:pPr lvl="1">
              <a:lnSpc>
                <a:spcPct val="80000"/>
              </a:lnSpc>
              <a:defRPr/>
            </a:pPr>
            <a:r>
              <a:rPr lang="en-US" sz="2200" dirty="0">
                <a:cs typeface="Book Antiqua"/>
              </a:rPr>
              <a:t>all users share same frequency, but each user has own </a:t>
            </a:r>
            <a:r>
              <a:rPr lang="ja-JP" altLang="en-US" sz="2200" dirty="0">
                <a:cs typeface="Book Antiqua"/>
              </a:rPr>
              <a:t>“</a:t>
            </a:r>
            <a:r>
              <a:rPr lang="en-US" sz="2200" dirty="0">
                <a:cs typeface="Book Antiqua"/>
              </a:rPr>
              <a:t>chipping</a:t>
            </a:r>
            <a:r>
              <a:rPr lang="ja-JP" altLang="en-US" sz="2200" dirty="0">
                <a:cs typeface="Book Antiqua"/>
              </a:rPr>
              <a:t>”</a:t>
            </a:r>
            <a:r>
              <a:rPr lang="en-US" sz="2200" dirty="0">
                <a:cs typeface="Book Antiqua"/>
              </a:rPr>
              <a:t> sequence (i.e., code) to encode data</a:t>
            </a:r>
          </a:p>
          <a:p>
            <a:pPr lvl="1">
              <a:lnSpc>
                <a:spcPct val="80000"/>
              </a:lnSpc>
              <a:defRPr/>
            </a:pPr>
            <a:r>
              <a:rPr lang="en-US" sz="2200" dirty="0">
                <a:cs typeface="Book Antiqua"/>
              </a:rPr>
              <a:t>allows multiple users to </a:t>
            </a:r>
            <a:r>
              <a:rPr lang="ja-JP" altLang="en-US" sz="2200" dirty="0">
                <a:cs typeface="Book Antiqua"/>
              </a:rPr>
              <a:t>“</a:t>
            </a:r>
            <a:r>
              <a:rPr lang="en-US" sz="2200" dirty="0">
                <a:cs typeface="Book Antiqua"/>
              </a:rPr>
              <a:t>coexist</a:t>
            </a:r>
            <a:r>
              <a:rPr lang="ja-JP" altLang="en-US" sz="2200" dirty="0">
                <a:cs typeface="Book Antiqua"/>
              </a:rPr>
              <a:t>”</a:t>
            </a:r>
            <a:r>
              <a:rPr lang="en-US" sz="2200" dirty="0">
                <a:cs typeface="Book Antiqua"/>
              </a:rPr>
              <a:t> and transmit </a:t>
            </a:r>
            <a:r>
              <a:rPr lang="en-US" dirty="0">
                <a:cs typeface="Book Antiqua"/>
              </a:rPr>
              <a:t>simultaneously with minimal interference</a:t>
            </a:r>
          </a:p>
          <a:p>
            <a:pPr>
              <a:lnSpc>
                <a:spcPct val="80000"/>
              </a:lnSpc>
              <a:defRPr/>
            </a:pPr>
            <a:r>
              <a:rPr lang="de-DE" sz="2400" dirty="0">
                <a:solidFill>
                  <a:srgbClr val="333399"/>
                </a:solidFill>
                <a:cs typeface="Book Antiqua"/>
              </a:rPr>
              <a:t>Chip </a:t>
            </a:r>
            <a:r>
              <a:rPr lang="de-DE" sz="2400" dirty="0" err="1">
                <a:solidFill>
                  <a:srgbClr val="333399"/>
                </a:solidFill>
                <a:cs typeface="Book Antiqua"/>
              </a:rPr>
              <a:t>sequences</a:t>
            </a:r>
            <a:r>
              <a:rPr lang="de-DE" sz="2400" dirty="0">
                <a:solidFill>
                  <a:srgbClr val="333399"/>
                </a:solidFill>
                <a:cs typeface="Book Antiqua"/>
              </a:rPr>
              <a:t> </a:t>
            </a:r>
            <a:r>
              <a:rPr lang="de-DE" sz="2400" dirty="0" err="1">
                <a:cs typeface="Book Antiqua"/>
              </a:rPr>
              <a:t>are</a:t>
            </a:r>
            <a:r>
              <a:rPr lang="de-DE" sz="2400" dirty="0">
                <a:cs typeface="Book Antiqua"/>
              </a:rPr>
              <a:t> orthogonal </a:t>
            </a:r>
            <a:r>
              <a:rPr lang="de-DE" sz="2400" dirty="0" err="1">
                <a:cs typeface="Book Antiqua"/>
              </a:rPr>
              <a:t>to</a:t>
            </a:r>
            <a:r>
              <a:rPr lang="de-DE" sz="2400" dirty="0">
                <a:cs typeface="Book Antiqua"/>
              </a:rPr>
              <a:t> </a:t>
            </a:r>
            <a:r>
              <a:rPr lang="de-DE" sz="2400" dirty="0" err="1">
                <a:cs typeface="Book Antiqua"/>
              </a:rPr>
              <a:t>ensure</a:t>
            </a:r>
            <a:r>
              <a:rPr lang="de-DE" sz="2400" dirty="0">
                <a:cs typeface="Book Antiqua"/>
              </a:rPr>
              <a:t> </a:t>
            </a:r>
            <a:r>
              <a:rPr lang="de-DE" sz="2400" dirty="0" err="1">
                <a:cs typeface="Book Antiqua"/>
              </a:rPr>
              <a:t>reconstructability</a:t>
            </a:r>
            <a:r>
              <a:rPr lang="de-DE" sz="2400" dirty="0">
                <a:cs typeface="Book Antiqua"/>
              </a:rPr>
              <a:t>:</a:t>
            </a:r>
          </a:p>
          <a:p>
            <a:pPr lvl="1"/>
            <a:r>
              <a:rPr lang="de-DE" sz="2200" dirty="0">
                <a:cs typeface="Book Antiqua"/>
              </a:rPr>
              <a:t>seq. 1: x = (x</a:t>
            </a:r>
            <a:r>
              <a:rPr lang="de-DE" sz="2200" baseline="-25000" dirty="0">
                <a:cs typeface="Book Antiqua"/>
              </a:rPr>
              <a:t>1</a:t>
            </a:r>
            <a:r>
              <a:rPr lang="de-DE" sz="2200" dirty="0">
                <a:cs typeface="Book Antiqua"/>
              </a:rPr>
              <a:t>, .. </a:t>
            </a:r>
            <a:r>
              <a:rPr lang="de-DE" sz="2200" dirty="0" err="1">
                <a:cs typeface="Book Antiqua"/>
              </a:rPr>
              <a:t>x</a:t>
            </a:r>
            <a:r>
              <a:rPr lang="de-DE" sz="2200" baseline="-25000" dirty="0" err="1">
                <a:cs typeface="Book Antiqua"/>
              </a:rPr>
              <a:t>n</a:t>
            </a:r>
            <a:r>
              <a:rPr lang="de-DE" sz="2200" dirty="0">
                <a:cs typeface="Book Antiqua"/>
              </a:rPr>
              <a:t>), seq. 2: </a:t>
            </a:r>
            <a:r>
              <a:rPr lang="de-DE" sz="2200" dirty="0" err="1">
                <a:cs typeface="Book Antiqua"/>
              </a:rPr>
              <a:t>y</a:t>
            </a:r>
            <a:r>
              <a:rPr lang="de-DE" sz="2200" dirty="0">
                <a:cs typeface="Book Antiqua"/>
              </a:rPr>
              <a:t> = (y</a:t>
            </a:r>
            <a:r>
              <a:rPr lang="de-DE" sz="2200" baseline="-25000" dirty="0">
                <a:cs typeface="Book Antiqua"/>
              </a:rPr>
              <a:t>1</a:t>
            </a:r>
            <a:r>
              <a:rPr lang="de-DE" sz="2200" dirty="0">
                <a:cs typeface="Book Antiqua"/>
              </a:rPr>
              <a:t>, .. </a:t>
            </a:r>
            <a:r>
              <a:rPr lang="de-DE" sz="2200" dirty="0" err="1">
                <a:cs typeface="Book Antiqua"/>
              </a:rPr>
              <a:t>y</a:t>
            </a:r>
            <a:r>
              <a:rPr lang="de-DE" sz="2200" baseline="-25000" dirty="0" err="1">
                <a:cs typeface="Book Antiqua"/>
              </a:rPr>
              <a:t>n</a:t>
            </a:r>
            <a:r>
              <a:rPr lang="de-DE" sz="2200" dirty="0">
                <a:cs typeface="Book Antiqua"/>
              </a:rPr>
              <a:t>)  </a:t>
            </a:r>
            <a:r>
              <a:rPr lang="de-AT" sz="2200" dirty="0">
                <a:cs typeface="Book Antiqua"/>
                <a:sym typeface="Symbol" charset="0"/>
              </a:rPr>
              <a:t></a:t>
            </a:r>
            <a:r>
              <a:rPr lang="de-DE" sz="2200" dirty="0">
                <a:cs typeface="Book Antiqua"/>
                <a:sym typeface="Symbol" charset="0"/>
              </a:rPr>
              <a:t> x</a:t>
            </a:r>
            <a:r>
              <a:rPr lang="de-DE" sz="2200" baseline="-25000" dirty="0">
                <a:cs typeface="Book Antiqua"/>
                <a:sym typeface="Symbol" charset="0"/>
              </a:rPr>
              <a:t>i</a:t>
            </a:r>
            <a:r>
              <a:rPr lang="de-DE" sz="2200" dirty="0">
                <a:cs typeface="Book Antiqua"/>
                <a:sym typeface="Symbol" charset="0"/>
              </a:rPr>
              <a:t> </a:t>
            </a:r>
            <a:r>
              <a:rPr lang="de-DE" sz="2200" dirty="0" err="1">
                <a:cs typeface="Book Antiqua"/>
                <a:sym typeface="Symbol" charset="0"/>
              </a:rPr>
              <a:t>y</a:t>
            </a:r>
            <a:r>
              <a:rPr lang="de-DE" sz="2200" baseline="-25000" dirty="0" err="1">
                <a:cs typeface="Book Antiqua"/>
                <a:sym typeface="Symbol" charset="0"/>
              </a:rPr>
              <a:t>i</a:t>
            </a:r>
            <a:r>
              <a:rPr lang="de-DE" sz="2200" dirty="0">
                <a:cs typeface="Book Antiqua"/>
                <a:sym typeface="Symbol" charset="0"/>
              </a:rPr>
              <a:t> = 0</a:t>
            </a:r>
          </a:p>
          <a:p>
            <a:pPr lvl="1"/>
            <a:r>
              <a:rPr lang="de-DE" sz="2200" dirty="0">
                <a:cs typeface="Book Antiqua"/>
              </a:rPr>
              <a:t>Common </a:t>
            </a:r>
            <a:r>
              <a:rPr lang="de-DE" sz="2200" dirty="0" err="1">
                <a:cs typeface="Book Antiqua"/>
              </a:rPr>
              <a:t>choice</a:t>
            </a:r>
            <a:r>
              <a:rPr lang="de-DE" sz="2200" dirty="0">
                <a:cs typeface="Book Antiqua"/>
              </a:rPr>
              <a:t>: </a:t>
            </a:r>
            <a:r>
              <a:rPr lang="de-DE" sz="2200" dirty="0">
                <a:solidFill>
                  <a:schemeClr val="tx2"/>
                </a:solidFill>
                <a:cs typeface="Book Antiqua"/>
              </a:rPr>
              <a:t>Walsh </a:t>
            </a:r>
            <a:r>
              <a:rPr lang="de-DE" sz="2200" dirty="0" err="1">
                <a:solidFill>
                  <a:schemeClr val="tx2"/>
                </a:solidFill>
                <a:cs typeface="Book Antiqua"/>
              </a:rPr>
              <a:t>sequence</a:t>
            </a:r>
            <a:r>
              <a:rPr lang="de-DE" sz="2200" dirty="0">
                <a:cs typeface="Book Antiqua"/>
              </a:rPr>
              <a:t> </a:t>
            </a:r>
            <a:endParaRPr lang="en-US" sz="2200" dirty="0">
              <a:cs typeface="Book Antiqua"/>
            </a:endParaRPr>
          </a:p>
          <a:p>
            <a:pPr>
              <a:lnSpc>
                <a:spcPct val="80000"/>
              </a:lnSpc>
              <a:defRPr/>
            </a:pPr>
            <a:r>
              <a:rPr lang="en-US" sz="2400" i="1" dirty="0">
                <a:solidFill>
                  <a:srgbClr val="C00000"/>
                </a:solidFill>
                <a:cs typeface="Book Antiqua"/>
              </a:rPr>
              <a:t>encoded signal</a:t>
            </a:r>
            <a:r>
              <a:rPr lang="en-US" sz="2400" dirty="0">
                <a:solidFill>
                  <a:srgbClr val="C00000"/>
                </a:solidFill>
                <a:cs typeface="Book Antiqua"/>
              </a:rPr>
              <a:t> </a:t>
            </a:r>
            <a:r>
              <a:rPr lang="en-US" sz="2400" dirty="0">
                <a:cs typeface="Book Antiqua"/>
              </a:rPr>
              <a:t>= (original data) X (chipping sequence)</a:t>
            </a:r>
          </a:p>
          <a:p>
            <a:pPr>
              <a:lnSpc>
                <a:spcPct val="80000"/>
              </a:lnSpc>
              <a:defRPr/>
            </a:pPr>
            <a:r>
              <a:rPr lang="en-US" sz="2400" i="1" dirty="0">
                <a:solidFill>
                  <a:srgbClr val="C00000"/>
                </a:solidFill>
                <a:cs typeface="Book Antiqua"/>
              </a:rPr>
              <a:t>decoding:</a:t>
            </a:r>
            <a:r>
              <a:rPr lang="en-US" sz="2400" dirty="0">
                <a:solidFill>
                  <a:srgbClr val="C00000"/>
                </a:solidFill>
                <a:cs typeface="Book Antiqua"/>
              </a:rPr>
              <a:t> </a:t>
            </a:r>
            <a:r>
              <a:rPr lang="en-US" sz="2400" dirty="0">
                <a:cs typeface="Book Antiqua"/>
              </a:rPr>
              <a:t>inner-product of encoded signal and chipping sequence</a:t>
            </a:r>
          </a:p>
        </p:txBody>
      </p:sp>
    </p:spTree>
    <p:extLst>
      <p:ext uri="{BB962C8B-B14F-4D97-AF65-F5344CB8AC3E}">
        <p14:creationId xmlns:p14="http://schemas.microsoft.com/office/powerpoint/2010/main" val="162902567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2" name="Rectangle 2"/>
          <p:cNvSpPr>
            <a:spLocks noGrp="1" noChangeArrowheads="1"/>
          </p:cNvSpPr>
          <p:nvPr>
            <p:ph type="title"/>
          </p:nvPr>
        </p:nvSpPr>
        <p:spPr>
          <a:xfrm>
            <a:off x="320675" y="620688"/>
            <a:ext cx="7772400" cy="1143000"/>
          </a:xfrm>
        </p:spPr>
        <p:txBody>
          <a:bodyPr/>
          <a:lstStyle/>
          <a:p>
            <a:pPr>
              <a:defRPr/>
            </a:pPr>
            <a:r>
              <a:rPr lang="en-US" sz="3600" dirty="0">
                <a:latin typeface="Gill Sans MT" charset="0"/>
                <a:cs typeface="+mj-cs"/>
              </a:rPr>
              <a:t>CDMA encode/decode</a:t>
            </a:r>
          </a:p>
        </p:txBody>
      </p:sp>
      <p:sp>
        <p:nvSpPr>
          <p:cNvPr id="17413" name="Line 6"/>
          <p:cNvSpPr>
            <a:spLocks noChangeShapeType="1"/>
          </p:cNvSpPr>
          <p:nvPr/>
        </p:nvSpPr>
        <p:spPr bwMode="auto">
          <a:xfrm>
            <a:off x="3219450" y="2173263"/>
            <a:ext cx="0" cy="1624013"/>
          </a:xfrm>
          <a:prstGeom prst="line">
            <a:avLst/>
          </a:prstGeom>
          <a:noFill/>
          <a:ln w="12700">
            <a:solidFill>
              <a:schemeClr val="accent2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17414" name="Line 9"/>
          <p:cNvSpPr>
            <a:spLocks noChangeShapeType="1"/>
          </p:cNvSpPr>
          <p:nvPr/>
        </p:nvSpPr>
        <p:spPr bwMode="auto">
          <a:xfrm>
            <a:off x="4276725" y="2149451"/>
            <a:ext cx="0" cy="1624012"/>
          </a:xfrm>
          <a:prstGeom prst="line">
            <a:avLst/>
          </a:prstGeom>
          <a:noFill/>
          <a:ln w="12700">
            <a:solidFill>
              <a:schemeClr val="accent2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17415" name="Text Box 10"/>
          <p:cNvSpPr txBox="1">
            <a:spLocks noChangeArrowheads="1"/>
          </p:cNvSpPr>
          <p:nvPr/>
        </p:nvSpPr>
        <p:spPr bwMode="auto">
          <a:xfrm>
            <a:off x="2389188" y="3581376"/>
            <a:ext cx="66992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1600">
                <a:latin typeface="Arial" charset="0"/>
                <a:cs typeface="Arial" charset="0"/>
              </a:rPr>
              <a:t>slot 1</a:t>
            </a:r>
          </a:p>
        </p:txBody>
      </p:sp>
      <p:sp>
        <p:nvSpPr>
          <p:cNvPr id="17416" name="Text Box 11"/>
          <p:cNvSpPr txBox="1">
            <a:spLocks noChangeArrowheads="1"/>
          </p:cNvSpPr>
          <p:nvPr/>
        </p:nvSpPr>
        <p:spPr bwMode="auto">
          <a:xfrm>
            <a:off x="3408363" y="3586138"/>
            <a:ext cx="66992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1600">
                <a:latin typeface="Arial" charset="0"/>
                <a:cs typeface="Arial" charset="0"/>
              </a:rPr>
              <a:t>slot 0</a:t>
            </a:r>
          </a:p>
        </p:txBody>
      </p:sp>
      <p:grpSp>
        <p:nvGrpSpPr>
          <p:cNvPr id="404630" name="Group 150"/>
          <p:cNvGrpSpPr>
            <a:grpSpLocks/>
          </p:cNvGrpSpPr>
          <p:nvPr/>
        </p:nvGrpSpPr>
        <p:grpSpPr bwMode="auto">
          <a:xfrm>
            <a:off x="2084388" y="2082776"/>
            <a:ext cx="1254125" cy="1624012"/>
            <a:chOff x="1313" y="921"/>
            <a:chExt cx="790" cy="1023"/>
          </a:xfrm>
        </p:grpSpPr>
        <p:sp>
          <p:nvSpPr>
            <p:cNvPr id="17669" name="Line 5"/>
            <p:cNvSpPr>
              <a:spLocks noChangeShapeType="1"/>
            </p:cNvSpPr>
            <p:nvPr/>
          </p:nvSpPr>
          <p:spPr bwMode="auto">
            <a:xfrm>
              <a:off x="1350" y="921"/>
              <a:ext cx="0" cy="1023"/>
            </a:xfrm>
            <a:prstGeom prst="line">
              <a:avLst/>
            </a:prstGeom>
            <a:noFill/>
            <a:ln w="12700">
              <a:solidFill>
                <a:schemeClr val="accent2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cs typeface="+mn-cs"/>
              </a:endParaRPr>
            </a:p>
          </p:txBody>
        </p:sp>
        <p:sp>
          <p:nvSpPr>
            <p:cNvPr id="17670" name="Rectangle 12"/>
            <p:cNvSpPr>
              <a:spLocks noChangeArrowheads="1"/>
            </p:cNvSpPr>
            <p:nvPr/>
          </p:nvSpPr>
          <p:spPr bwMode="auto">
            <a:xfrm>
              <a:off x="1350" y="1218"/>
              <a:ext cx="678" cy="135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cs typeface="+mn-cs"/>
              </a:endParaRPr>
            </a:p>
          </p:txBody>
        </p:sp>
        <p:sp>
          <p:nvSpPr>
            <p:cNvPr id="17671" name="Text Box 15"/>
            <p:cNvSpPr txBox="1">
              <a:spLocks noChangeArrowheads="1"/>
            </p:cNvSpPr>
            <p:nvPr/>
          </p:nvSpPr>
          <p:spPr bwMode="auto">
            <a:xfrm>
              <a:off x="1436" y="1194"/>
              <a:ext cx="400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1200">
                  <a:latin typeface="Arial" charset="0"/>
                  <a:cs typeface="Arial" charset="0"/>
                </a:rPr>
                <a:t>d</a:t>
              </a:r>
              <a:r>
                <a:rPr lang="en-US" sz="1200" baseline="-25000">
                  <a:latin typeface="Arial" charset="0"/>
                  <a:cs typeface="Arial" charset="0"/>
                </a:rPr>
                <a:t>1</a:t>
              </a:r>
              <a:r>
                <a:rPr lang="en-US" sz="1200">
                  <a:latin typeface="Arial" charset="0"/>
                  <a:cs typeface="Arial" charset="0"/>
                </a:rPr>
                <a:t> = -1</a:t>
              </a:r>
            </a:p>
          </p:txBody>
        </p:sp>
        <p:grpSp>
          <p:nvGrpSpPr>
            <p:cNvPr id="49415" name="Group 44"/>
            <p:cNvGrpSpPr>
              <a:grpSpLocks/>
            </p:cNvGrpSpPr>
            <p:nvPr/>
          </p:nvGrpSpPr>
          <p:grpSpPr bwMode="auto">
            <a:xfrm>
              <a:off x="1313" y="1534"/>
              <a:ext cx="790" cy="307"/>
              <a:chOff x="1313" y="1534"/>
              <a:chExt cx="790" cy="307"/>
            </a:xfrm>
          </p:grpSpPr>
          <p:sp>
            <p:nvSpPr>
              <p:cNvPr id="17673" name="Text Box 17"/>
              <p:cNvSpPr txBox="1">
                <a:spLocks noChangeArrowheads="1"/>
              </p:cNvSpPr>
              <p:nvPr/>
            </p:nvSpPr>
            <p:spPr bwMode="auto">
              <a:xfrm>
                <a:off x="1313" y="1534"/>
                <a:ext cx="196" cy="15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sz="1000">
                    <a:latin typeface="Arial" charset="0"/>
                    <a:cs typeface="Arial" charset="0"/>
                  </a:rPr>
                  <a:t>1</a:t>
                </a:r>
              </a:p>
            </p:txBody>
          </p:sp>
          <p:grpSp>
            <p:nvGrpSpPr>
              <p:cNvPr id="49417" name="Group 22"/>
              <p:cNvGrpSpPr>
                <a:grpSpLocks/>
              </p:cNvGrpSpPr>
              <p:nvPr/>
            </p:nvGrpSpPr>
            <p:grpSpPr bwMode="auto">
              <a:xfrm>
                <a:off x="1353" y="1539"/>
                <a:ext cx="258" cy="147"/>
                <a:chOff x="1353" y="1539"/>
                <a:chExt cx="258" cy="144"/>
              </a:xfrm>
            </p:grpSpPr>
            <p:sp>
              <p:nvSpPr>
                <p:cNvPr id="17696" name="Rectangle 18"/>
                <p:cNvSpPr>
                  <a:spLocks noChangeArrowheads="1"/>
                </p:cNvSpPr>
                <p:nvPr/>
              </p:nvSpPr>
              <p:spPr bwMode="auto">
                <a:xfrm>
                  <a:off x="1353" y="1539"/>
                  <a:ext cx="258" cy="144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cs typeface="+mn-cs"/>
                  </a:endParaRPr>
                </a:p>
              </p:txBody>
            </p:sp>
            <p:sp>
              <p:nvSpPr>
                <p:cNvPr id="17697" name="Line 20"/>
                <p:cNvSpPr>
                  <a:spLocks noChangeShapeType="1"/>
                </p:cNvSpPr>
                <p:nvPr/>
              </p:nvSpPr>
              <p:spPr bwMode="auto">
                <a:xfrm>
                  <a:off x="1521" y="1542"/>
                  <a:ext cx="0" cy="138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>
                    <a:cs typeface="+mn-cs"/>
                  </a:endParaRPr>
                </a:p>
              </p:txBody>
            </p:sp>
            <p:sp>
              <p:nvSpPr>
                <p:cNvPr id="17698" name="Line 21"/>
                <p:cNvSpPr>
                  <a:spLocks noChangeShapeType="1"/>
                </p:cNvSpPr>
                <p:nvPr/>
              </p:nvSpPr>
              <p:spPr bwMode="auto">
                <a:xfrm>
                  <a:off x="1437" y="1545"/>
                  <a:ext cx="0" cy="138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>
                    <a:cs typeface="+mn-cs"/>
                  </a:endParaRPr>
                </a:p>
              </p:txBody>
            </p:sp>
          </p:grpSp>
          <p:grpSp>
            <p:nvGrpSpPr>
              <p:cNvPr id="49418" name="Group 23"/>
              <p:cNvGrpSpPr>
                <a:grpSpLocks/>
              </p:cNvGrpSpPr>
              <p:nvPr/>
            </p:nvGrpSpPr>
            <p:grpSpPr bwMode="auto">
              <a:xfrm>
                <a:off x="1773" y="1686"/>
                <a:ext cx="258" cy="144"/>
                <a:chOff x="1353" y="1539"/>
                <a:chExt cx="258" cy="144"/>
              </a:xfrm>
            </p:grpSpPr>
            <p:sp>
              <p:nvSpPr>
                <p:cNvPr id="17693" name="Rectangle 24"/>
                <p:cNvSpPr>
                  <a:spLocks noChangeArrowheads="1"/>
                </p:cNvSpPr>
                <p:nvPr/>
              </p:nvSpPr>
              <p:spPr bwMode="auto">
                <a:xfrm>
                  <a:off x="1353" y="1539"/>
                  <a:ext cx="258" cy="144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cs typeface="+mn-cs"/>
                  </a:endParaRPr>
                </a:p>
              </p:txBody>
            </p:sp>
            <p:sp>
              <p:nvSpPr>
                <p:cNvPr id="17694" name="Line 25"/>
                <p:cNvSpPr>
                  <a:spLocks noChangeShapeType="1"/>
                </p:cNvSpPr>
                <p:nvPr/>
              </p:nvSpPr>
              <p:spPr bwMode="auto">
                <a:xfrm>
                  <a:off x="1521" y="1542"/>
                  <a:ext cx="0" cy="138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>
                    <a:cs typeface="+mn-cs"/>
                  </a:endParaRPr>
                </a:p>
              </p:txBody>
            </p:sp>
            <p:sp>
              <p:nvSpPr>
                <p:cNvPr id="17695" name="Line 26"/>
                <p:cNvSpPr>
                  <a:spLocks noChangeShapeType="1"/>
                </p:cNvSpPr>
                <p:nvPr/>
              </p:nvSpPr>
              <p:spPr bwMode="auto">
                <a:xfrm>
                  <a:off x="1437" y="1545"/>
                  <a:ext cx="0" cy="138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>
                    <a:cs typeface="+mn-cs"/>
                  </a:endParaRPr>
                </a:p>
              </p:txBody>
            </p:sp>
          </p:grpSp>
          <p:sp>
            <p:nvSpPr>
              <p:cNvPr id="17676" name="Rectangle 27"/>
              <p:cNvSpPr>
                <a:spLocks noChangeArrowheads="1"/>
              </p:cNvSpPr>
              <p:nvPr/>
            </p:nvSpPr>
            <p:spPr bwMode="auto">
              <a:xfrm>
                <a:off x="1611" y="1686"/>
                <a:ext cx="81" cy="144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cs typeface="+mn-cs"/>
                </a:endParaRPr>
              </a:p>
            </p:txBody>
          </p:sp>
          <p:sp>
            <p:nvSpPr>
              <p:cNvPr id="17677" name="Rectangle 28"/>
              <p:cNvSpPr>
                <a:spLocks noChangeArrowheads="1"/>
              </p:cNvSpPr>
              <p:nvPr/>
            </p:nvSpPr>
            <p:spPr bwMode="auto">
              <a:xfrm>
                <a:off x="1692" y="1536"/>
                <a:ext cx="81" cy="150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cs typeface="+mn-cs"/>
                </a:endParaRPr>
              </a:p>
            </p:txBody>
          </p:sp>
          <p:sp>
            <p:nvSpPr>
              <p:cNvPr id="17678" name="Text Box 29"/>
              <p:cNvSpPr txBox="1">
                <a:spLocks noChangeArrowheads="1"/>
              </p:cNvSpPr>
              <p:nvPr/>
            </p:nvSpPr>
            <p:spPr bwMode="auto">
              <a:xfrm>
                <a:off x="1391" y="1534"/>
                <a:ext cx="196" cy="15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sz="1000">
                    <a:latin typeface="Arial" charset="0"/>
                    <a:cs typeface="Arial" charset="0"/>
                  </a:rPr>
                  <a:t>1</a:t>
                </a:r>
              </a:p>
            </p:txBody>
          </p:sp>
          <p:sp>
            <p:nvSpPr>
              <p:cNvPr id="17679" name="Text Box 30"/>
              <p:cNvSpPr txBox="1">
                <a:spLocks noChangeArrowheads="1"/>
              </p:cNvSpPr>
              <p:nvPr/>
            </p:nvSpPr>
            <p:spPr bwMode="auto">
              <a:xfrm>
                <a:off x="1478" y="1534"/>
                <a:ext cx="196" cy="15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sz="1000">
                    <a:latin typeface="Arial" charset="0"/>
                    <a:cs typeface="Arial" charset="0"/>
                  </a:rPr>
                  <a:t>1</a:t>
                </a:r>
              </a:p>
            </p:txBody>
          </p:sp>
          <p:sp>
            <p:nvSpPr>
              <p:cNvPr id="17680" name="Text Box 31"/>
              <p:cNvSpPr txBox="1">
                <a:spLocks noChangeArrowheads="1"/>
              </p:cNvSpPr>
              <p:nvPr/>
            </p:nvSpPr>
            <p:spPr bwMode="auto">
              <a:xfrm>
                <a:off x="1652" y="1540"/>
                <a:ext cx="196" cy="15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sz="1000">
                    <a:latin typeface="Arial" charset="0"/>
                    <a:cs typeface="Arial" charset="0"/>
                  </a:rPr>
                  <a:t>1</a:t>
                </a:r>
              </a:p>
            </p:txBody>
          </p:sp>
          <p:grpSp>
            <p:nvGrpSpPr>
              <p:cNvPr id="49424" name="Group 34"/>
              <p:cNvGrpSpPr>
                <a:grpSpLocks/>
              </p:cNvGrpSpPr>
              <p:nvPr/>
            </p:nvGrpSpPr>
            <p:grpSpPr bwMode="auto">
              <a:xfrm>
                <a:off x="1565" y="1684"/>
                <a:ext cx="211" cy="157"/>
                <a:chOff x="857" y="1909"/>
                <a:chExt cx="211" cy="157"/>
              </a:xfrm>
            </p:grpSpPr>
            <p:sp>
              <p:nvSpPr>
                <p:cNvPr id="17691" name="Text Box 32"/>
                <p:cNvSpPr txBox="1">
                  <a:spLocks noChangeArrowheads="1"/>
                </p:cNvSpPr>
                <p:nvPr/>
              </p:nvSpPr>
              <p:spPr bwMode="auto">
                <a:xfrm>
                  <a:off x="872" y="1912"/>
                  <a:ext cx="196" cy="15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9pPr>
                </a:lstStyle>
                <a:p>
                  <a:pPr>
                    <a:defRPr/>
                  </a:pPr>
                  <a:r>
                    <a:rPr lang="en-US" sz="1000">
                      <a:latin typeface="Arial" charset="0"/>
                      <a:cs typeface="Arial" charset="0"/>
                    </a:rPr>
                    <a:t>1</a:t>
                  </a:r>
                </a:p>
              </p:txBody>
            </p:sp>
            <p:sp>
              <p:nvSpPr>
                <p:cNvPr id="17692" name="Text Box 33"/>
                <p:cNvSpPr txBox="1">
                  <a:spLocks noChangeArrowheads="1"/>
                </p:cNvSpPr>
                <p:nvPr/>
              </p:nvSpPr>
              <p:spPr bwMode="auto">
                <a:xfrm>
                  <a:off x="857" y="1909"/>
                  <a:ext cx="196" cy="15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9pPr>
                </a:lstStyle>
                <a:p>
                  <a:pPr>
                    <a:defRPr/>
                  </a:pPr>
                  <a:r>
                    <a:rPr lang="en-US" sz="1000">
                      <a:latin typeface="Arial" charset="0"/>
                      <a:cs typeface="Arial" charset="0"/>
                    </a:rPr>
                    <a:t>-</a:t>
                  </a:r>
                </a:p>
              </p:txBody>
            </p:sp>
          </p:grpSp>
          <p:grpSp>
            <p:nvGrpSpPr>
              <p:cNvPr id="49425" name="Group 35"/>
              <p:cNvGrpSpPr>
                <a:grpSpLocks/>
              </p:cNvGrpSpPr>
              <p:nvPr/>
            </p:nvGrpSpPr>
            <p:grpSpPr bwMode="auto">
              <a:xfrm>
                <a:off x="1730" y="1684"/>
                <a:ext cx="211" cy="157"/>
                <a:chOff x="857" y="1909"/>
                <a:chExt cx="211" cy="157"/>
              </a:xfrm>
            </p:grpSpPr>
            <p:sp>
              <p:nvSpPr>
                <p:cNvPr id="17689" name="Text Box 36"/>
                <p:cNvSpPr txBox="1">
                  <a:spLocks noChangeArrowheads="1"/>
                </p:cNvSpPr>
                <p:nvPr/>
              </p:nvSpPr>
              <p:spPr bwMode="auto">
                <a:xfrm>
                  <a:off x="872" y="1912"/>
                  <a:ext cx="196" cy="15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9pPr>
                </a:lstStyle>
                <a:p>
                  <a:pPr>
                    <a:defRPr/>
                  </a:pPr>
                  <a:r>
                    <a:rPr lang="en-US" sz="1000">
                      <a:latin typeface="Arial" charset="0"/>
                      <a:cs typeface="Arial" charset="0"/>
                    </a:rPr>
                    <a:t>1</a:t>
                  </a:r>
                </a:p>
              </p:txBody>
            </p:sp>
            <p:sp>
              <p:nvSpPr>
                <p:cNvPr id="17690" name="Text Box 37"/>
                <p:cNvSpPr txBox="1">
                  <a:spLocks noChangeArrowheads="1"/>
                </p:cNvSpPr>
                <p:nvPr/>
              </p:nvSpPr>
              <p:spPr bwMode="auto">
                <a:xfrm>
                  <a:off x="857" y="1909"/>
                  <a:ext cx="196" cy="15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9pPr>
                </a:lstStyle>
                <a:p>
                  <a:pPr>
                    <a:defRPr/>
                  </a:pPr>
                  <a:r>
                    <a:rPr lang="en-US" sz="1000">
                      <a:latin typeface="Arial" charset="0"/>
                      <a:cs typeface="Arial" charset="0"/>
                    </a:rPr>
                    <a:t>-</a:t>
                  </a:r>
                </a:p>
              </p:txBody>
            </p:sp>
          </p:grpSp>
          <p:grpSp>
            <p:nvGrpSpPr>
              <p:cNvPr id="49426" name="Group 38"/>
              <p:cNvGrpSpPr>
                <a:grpSpLocks/>
              </p:cNvGrpSpPr>
              <p:nvPr/>
            </p:nvGrpSpPr>
            <p:grpSpPr bwMode="auto">
              <a:xfrm>
                <a:off x="1808" y="1684"/>
                <a:ext cx="211" cy="157"/>
                <a:chOff x="857" y="1909"/>
                <a:chExt cx="211" cy="157"/>
              </a:xfrm>
            </p:grpSpPr>
            <p:sp>
              <p:nvSpPr>
                <p:cNvPr id="17687" name="Text Box 39"/>
                <p:cNvSpPr txBox="1">
                  <a:spLocks noChangeArrowheads="1"/>
                </p:cNvSpPr>
                <p:nvPr/>
              </p:nvSpPr>
              <p:spPr bwMode="auto">
                <a:xfrm>
                  <a:off x="872" y="1912"/>
                  <a:ext cx="196" cy="15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9pPr>
                </a:lstStyle>
                <a:p>
                  <a:pPr>
                    <a:defRPr/>
                  </a:pPr>
                  <a:r>
                    <a:rPr lang="en-US" sz="1000">
                      <a:latin typeface="Arial" charset="0"/>
                      <a:cs typeface="Arial" charset="0"/>
                    </a:rPr>
                    <a:t>1</a:t>
                  </a:r>
                </a:p>
              </p:txBody>
            </p:sp>
            <p:sp>
              <p:nvSpPr>
                <p:cNvPr id="17688" name="Text Box 40"/>
                <p:cNvSpPr txBox="1">
                  <a:spLocks noChangeArrowheads="1"/>
                </p:cNvSpPr>
                <p:nvPr/>
              </p:nvSpPr>
              <p:spPr bwMode="auto">
                <a:xfrm>
                  <a:off x="857" y="1909"/>
                  <a:ext cx="196" cy="15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9pPr>
                </a:lstStyle>
                <a:p>
                  <a:pPr>
                    <a:defRPr/>
                  </a:pPr>
                  <a:r>
                    <a:rPr lang="en-US" sz="1000">
                      <a:latin typeface="Arial" charset="0"/>
                      <a:cs typeface="Arial" charset="0"/>
                    </a:rPr>
                    <a:t>-</a:t>
                  </a:r>
                </a:p>
              </p:txBody>
            </p:sp>
          </p:grpSp>
          <p:grpSp>
            <p:nvGrpSpPr>
              <p:cNvPr id="49427" name="Group 41"/>
              <p:cNvGrpSpPr>
                <a:grpSpLocks/>
              </p:cNvGrpSpPr>
              <p:nvPr/>
            </p:nvGrpSpPr>
            <p:grpSpPr bwMode="auto">
              <a:xfrm>
                <a:off x="1892" y="1681"/>
                <a:ext cx="211" cy="157"/>
                <a:chOff x="857" y="1909"/>
                <a:chExt cx="211" cy="157"/>
              </a:xfrm>
            </p:grpSpPr>
            <p:sp>
              <p:nvSpPr>
                <p:cNvPr id="17685" name="Text Box 42"/>
                <p:cNvSpPr txBox="1">
                  <a:spLocks noChangeArrowheads="1"/>
                </p:cNvSpPr>
                <p:nvPr/>
              </p:nvSpPr>
              <p:spPr bwMode="auto">
                <a:xfrm>
                  <a:off x="872" y="1912"/>
                  <a:ext cx="196" cy="15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9pPr>
                </a:lstStyle>
                <a:p>
                  <a:pPr>
                    <a:defRPr/>
                  </a:pPr>
                  <a:r>
                    <a:rPr lang="en-US" sz="1000">
                      <a:latin typeface="Arial" charset="0"/>
                      <a:cs typeface="Arial" charset="0"/>
                    </a:rPr>
                    <a:t>1</a:t>
                  </a:r>
                </a:p>
              </p:txBody>
            </p:sp>
            <p:sp>
              <p:nvSpPr>
                <p:cNvPr id="17686" name="Text Box 43"/>
                <p:cNvSpPr txBox="1">
                  <a:spLocks noChangeArrowheads="1"/>
                </p:cNvSpPr>
                <p:nvPr/>
              </p:nvSpPr>
              <p:spPr bwMode="auto">
                <a:xfrm>
                  <a:off x="857" y="1909"/>
                  <a:ext cx="196" cy="15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9pPr>
                </a:lstStyle>
                <a:p>
                  <a:pPr>
                    <a:defRPr/>
                  </a:pPr>
                  <a:r>
                    <a:rPr lang="en-US" sz="1000">
                      <a:latin typeface="Arial" charset="0"/>
                      <a:cs typeface="Arial" charset="0"/>
                    </a:rPr>
                    <a:t>-</a:t>
                  </a:r>
                </a:p>
              </p:txBody>
            </p:sp>
          </p:grpSp>
        </p:grpSp>
      </p:grpSp>
      <p:sp>
        <p:nvSpPr>
          <p:cNvPr id="17418" name="Oval 74"/>
          <p:cNvSpPr>
            <a:spLocks noChangeArrowheads="1"/>
          </p:cNvSpPr>
          <p:nvPr/>
        </p:nvSpPr>
        <p:spPr bwMode="auto">
          <a:xfrm>
            <a:off x="4672013" y="2476476"/>
            <a:ext cx="419100" cy="423862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17419" name="Text Box 75"/>
          <p:cNvSpPr txBox="1">
            <a:spLocks noChangeArrowheads="1"/>
          </p:cNvSpPr>
          <p:nvPr/>
        </p:nvSpPr>
        <p:spPr bwMode="auto">
          <a:xfrm>
            <a:off x="4298950" y="2065313"/>
            <a:ext cx="1182688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>
                <a:latin typeface="Arial" charset="0"/>
                <a:cs typeface="Arial" charset="0"/>
              </a:rPr>
              <a:t>Z</a:t>
            </a:r>
            <a:r>
              <a:rPr lang="en-US" baseline="-25000">
                <a:latin typeface="Arial" charset="0"/>
                <a:cs typeface="Arial" charset="0"/>
              </a:rPr>
              <a:t>i,m</a:t>
            </a:r>
            <a:r>
              <a:rPr lang="en-US">
                <a:latin typeface="Arial" charset="0"/>
                <a:cs typeface="Arial" charset="0"/>
              </a:rPr>
              <a:t>= d</a:t>
            </a:r>
            <a:r>
              <a:rPr lang="en-US" baseline="-25000">
                <a:latin typeface="Arial" charset="0"/>
                <a:cs typeface="Arial" charset="0"/>
              </a:rPr>
              <a:t>i</a:t>
            </a:r>
            <a:r>
              <a:rPr lang="en-US" sz="2400" baseline="30000">
                <a:latin typeface="Arial" charset="0"/>
                <a:cs typeface="Arial" charset="0"/>
              </a:rPr>
              <a:t>.</a:t>
            </a:r>
            <a:r>
              <a:rPr lang="en-US">
                <a:latin typeface="Arial" charset="0"/>
                <a:cs typeface="Arial" charset="0"/>
              </a:rPr>
              <a:t>c</a:t>
            </a:r>
            <a:r>
              <a:rPr lang="en-US" baseline="-25000">
                <a:latin typeface="Arial" charset="0"/>
                <a:cs typeface="Arial" charset="0"/>
              </a:rPr>
              <a:t>m</a:t>
            </a:r>
          </a:p>
        </p:txBody>
      </p:sp>
      <p:sp>
        <p:nvSpPr>
          <p:cNvPr id="17420" name="Line 72"/>
          <p:cNvSpPr>
            <a:spLocks noChangeShapeType="1"/>
          </p:cNvSpPr>
          <p:nvPr/>
        </p:nvSpPr>
        <p:spPr bwMode="auto">
          <a:xfrm>
            <a:off x="4319588" y="2606651"/>
            <a:ext cx="319087" cy="4762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17421" name="Line 73"/>
          <p:cNvSpPr>
            <a:spLocks noChangeShapeType="1"/>
          </p:cNvSpPr>
          <p:nvPr/>
        </p:nvSpPr>
        <p:spPr bwMode="auto">
          <a:xfrm flipV="1">
            <a:off x="4333875" y="2871763"/>
            <a:ext cx="403225" cy="430213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cs typeface="+mn-cs"/>
            </a:endParaRPr>
          </a:p>
        </p:txBody>
      </p:sp>
      <p:grpSp>
        <p:nvGrpSpPr>
          <p:cNvPr id="404629" name="Group 149"/>
          <p:cNvGrpSpPr>
            <a:grpSpLocks/>
          </p:cNvGrpSpPr>
          <p:nvPr/>
        </p:nvGrpSpPr>
        <p:grpSpPr bwMode="auto">
          <a:xfrm>
            <a:off x="3141663" y="2316138"/>
            <a:ext cx="1254125" cy="1236663"/>
            <a:chOff x="1979" y="1068"/>
            <a:chExt cx="790" cy="779"/>
          </a:xfrm>
        </p:grpSpPr>
        <p:sp>
          <p:nvSpPr>
            <p:cNvPr id="17640" name="Rectangle 13"/>
            <p:cNvSpPr>
              <a:spLocks noChangeArrowheads="1"/>
            </p:cNvSpPr>
            <p:nvPr/>
          </p:nvSpPr>
          <p:spPr bwMode="auto">
            <a:xfrm>
              <a:off x="2028" y="1092"/>
              <a:ext cx="669" cy="135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cs typeface="+mn-cs"/>
              </a:endParaRPr>
            </a:p>
          </p:txBody>
        </p:sp>
        <p:sp>
          <p:nvSpPr>
            <p:cNvPr id="17641" name="Text Box 16"/>
            <p:cNvSpPr txBox="1">
              <a:spLocks noChangeArrowheads="1"/>
            </p:cNvSpPr>
            <p:nvPr/>
          </p:nvSpPr>
          <p:spPr bwMode="auto">
            <a:xfrm>
              <a:off x="2186" y="1068"/>
              <a:ext cx="368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1200">
                  <a:latin typeface="Arial" charset="0"/>
                  <a:cs typeface="Arial" charset="0"/>
                </a:rPr>
                <a:t>d</a:t>
              </a:r>
              <a:r>
                <a:rPr lang="en-US" sz="1200" baseline="-25000">
                  <a:latin typeface="Arial" charset="0"/>
                  <a:cs typeface="Arial" charset="0"/>
                </a:rPr>
                <a:t>0</a:t>
              </a:r>
              <a:r>
                <a:rPr lang="en-US" sz="1200">
                  <a:latin typeface="Arial" charset="0"/>
                  <a:cs typeface="Arial" charset="0"/>
                </a:rPr>
                <a:t> = 1</a:t>
              </a:r>
            </a:p>
          </p:txBody>
        </p:sp>
        <p:grpSp>
          <p:nvGrpSpPr>
            <p:cNvPr id="49385" name="Group 45"/>
            <p:cNvGrpSpPr>
              <a:grpSpLocks/>
            </p:cNvGrpSpPr>
            <p:nvPr/>
          </p:nvGrpSpPr>
          <p:grpSpPr bwMode="auto">
            <a:xfrm>
              <a:off x="1979" y="1540"/>
              <a:ext cx="790" cy="307"/>
              <a:chOff x="1313" y="1534"/>
              <a:chExt cx="790" cy="307"/>
            </a:xfrm>
          </p:grpSpPr>
          <p:sp>
            <p:nvSpPr>
              <p:cNvPr id="17643" name="Text Box 46"/>
              <p:cNvSpPr txBox="1">
                <a:spLocks noChangeArrowheads="1"/>
              </p:cNvSpPr>
              <p:nvPr/>
            </p:nvSpPr>
            <p:spPr bwMode="auto">
              <a:xfrm>
                <a:off x="1313" y="1534"/>
                <a:ext cx="196" cy="15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sz="1000">
                    <a:latin typeface="Arial" charset="0"/>
                    <a:cs typeface="Arial" charset="0"/>
                  </a:rPr>
                  <a:t>1</a:t>
                </a:r>
              </a:p>
            </p:txBody>
          </p:sp>
          <p:grpSp>
            <p:nvGrpSpPr>
              <p:cNvPr id="49387" name="Group 47"/>
              <p:cNvGrpSpPr>
                <a:grpSpLocks/>
              </p:cNvGrpSpPr>
              <p:nvPr/>
            </p:nvGrpSpPr>
            <p:grpSpPr bwMode="auto">
              <a:xfrm>
                <a:off x="1353" y="1539"/>
                <a:ext cx="258" cy="147"/>
                <a:chOff x="1353" y="1539"/>
                <a:chExt cx="258" cy="144"/>
              </a:xfrm>
            </p:grpSpPr>
            <p:sp>
              <p:nvSpPr>
                <p:cNvPr id="17666" name="Rectangle 48"/>
                <p:cNvSpPr>
                  <a:spLocks noChangeArrowheads="1"/>
                </p:cNvSpPr>
                <p:nvPr/>
              </p:nvSpPr>
              <p:spPr bwMode="auto">
                <a:xfrm>
                  <a:off x="1353" y="1539"/>
                  <a:ext cx="258" cy="144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cs typeface="+mn-cs"/>
                  </a:endParaRPr>
                </a:p>
              </p:txBody>
            </p:sp>
            <p:sp>
              <p:nvSpPr>
                <p:cNvPr id="17667" name="Line 49"/>
                <p:cNvSpPr>
                  <a:spLocks noChangeShapeType="1"/>
                </p:cNvSpPr>
                <p:nvPr/>
              </p:nvSpPr>
              <p:spPr bwMode="auto">
                <a:xfrm>
                  <a:off x="1521" y="1542"/>
                  <a:ext cx="0" cy="138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>
                    <a:cs typeface="+mn-cs"/>
                  </a:endParaRPr>
                </a:p>
              </p:txBody>
            </p:sp>
            <p:sp>
              <p:nvSpPr>
                <p:cNvPr id="17668" name="Line 50"/>
                <p:cNvSpPr>
                  <a:spLocks noChangeShapeType="1"/>
                </p:cNvSpPr>
                <p:nvPr/>
              </p:nvSpPr>
              <p:spPr bwMode="auto">
                <a:xfrm>
                  <a:off x="1437" y="1545"/>
                  <a:ext cx="0" cy="138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>
                    <a:cs typeface="+mn-cs"/>
                  </a:endParaRPr>
                </a:p>
              </p:txBody>
            </p:sp>
          </p:grpSp>
          <p:grpSp>
            <p:nvGrpSpPr>
              <p:cNvPr id="49388" name="Group 51"/>
              <p:cNvGrpSpPr>
                <a:grpSpLocks/>
              </p:cNvGrpSpPr>
              <p:nvPr/>
            </p:nvGrpSpPr>
            <p:grpSpPr bwMode="auto">
              <a:xfrm>
                <a:off x="1773" y="1686"/>
                <a:ext cx="258" cy="144"/>
                <a:chOff x="1353" y="1539"/>
                <a:chExt cx="258" cy="144"/>
              </a:xfrm>
            </p:grpSpPr>
            <p:sp>
              <p:nvSpPr>
                <p:cNvPr id="17663" name="Rectangle 52"/>
                <p:cNvSpPr>
                  <a:spLocks noChangeArrowheads="1"/>
                </p:cNvSpPr>
                <p:nvPr/>
              </p:nvSpPr>
              <p:spPr bwMode="auto">
                <a:xfrm>
                  <a:off x="1353" y="1539"/>
                  <a:ext cx="258" cy="144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cs typeface="+mn-cs"/>
                  </a:endParaRPr>
                </a:p>
              </p:txBody>
            </p:sp>
            <p:sp>
              <p:nvSpPr>
                <p:cNvPr id="17664" name="Line 53"/>
                <p:cNvSpPr>
                  <a:spLocks noChangeShapeType="1"/>
                </p:cNvSpPr>
                <p:nvPr/>
              </p:nvSpPr>
              <p:spPr bwMode="auto">
                <a:xfrm>
                  <a:off x="1521" y="1542"/>
                  <a:ext cx="0" cy="138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>
                    <a:cs typeface="+mn-cs"/>
                  </a:endParaRPr>
                </a:p>
              </p:txBody>
            </p:sp>
            <p:sp>
              <p:nvSpPr>
                <p:cNvPr id="17665" name="Line 54"/>
                <p:cNvSpPr>
                  <a:spLocks noChangeShapeType="1"/>
                </p:cNvSpPr>
                <p:nvPr/>
              </p:nvSpPr>
              <p:spPr bwMode="auto">
                <a:xfrm>
                  <a:off x="1437" y="1545"/>
                  <a:ext cx="0" cy="138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>
                    <a:cs typeface="+mn-cs"/>
                  </a:endParaRPr>
                </a:p>
              </p:txBody>
            </p:sp>
          </p:grpSp>
          <p:sp>
            <p:nvSpPr>
              <p:cNvPr id="17646" name="Rectangle 55"/>
              <p:cNvSpPr>
                <a:spLocks noChangeArrowheads="1"/>
              </p:cNvSpPr>
              <p:nvPr/>
            </p:nvSpPr>
            <p:spPr bwMode="auto">
              <a:xfrm>
                <a:off x="1611" y="1686"/>
                <a:ext cx="81" cy="144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cs typeface="+mn-cs"/>
                </a:endParaRPr>
              </a:p>
            </p:txBody>
          </p:sp>
          <p:sp>
            <p:nvSpPr>
              <p:cNvPr id="17647" name="Rectangle 56"/>
              <p:cNvSpPr>
                <a:spLocks noChangeArrowheads="1"/>
              </p:cNvSpPr>
              <p:nvPr/>
            </p:nvSpPr>
            <p:spPr bwMode="auto">
              <a:xfrm>
                <a:off x="1692" y="1536"/>
                <a:ext cx="81" cy="150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cs typeface="+mn-cs"/>
                </a:endParaRPr>
              </a:p>
            </p:txBody>
          </p:sp>
          <p:sp>
            <p:nvSpPr>
              <p:cNvPr id="17648" name="Text Box 57"/>
              <p:cNvSpPr txBox="1">
                <a:spLocks noChangeArrowheads="1"/>
              </p:cNvSpPr>
              <p:nvPr/>
            </p:nvSpPr>
            <p:spPr bwMode="auto">
              <a:xfrm>
                <a:off x="1391" y="1534"/>
                <a:ext cx="196" cy="15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sz="1000">
                    <a:latin typeface="Arial" charset="0"/>
                    <a:cs typeface="Arial" charset="0"/>
                  </a:rPr>
                  <a:t>1</a:t>
                </a:r>
              </a:p>
            </p:txBody>
          </p:sp>
          <p:sp>
            <p:nvSpPr>
              <p:cNvPr id="17649" name="Text Box 58"/>
              <p:cNvSpPr txBox="1">
                <a:spLocks noChangeArrowheads="1"/>
              </p:cNvSpPr>
              <p:nvPr/>
            </p:nvSpPr>
            <p:spPr bwMode="auto">
              <a:xfrm>
                <a:off x="1478" y="1534"/>
                <a:ext cx="196" cy="15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sz="1000">
                    <a:latin typeface="Arial" charset="0"/>
                    <a:cs typeface="Arial" charset="0"/>
                  </a:rPr>
                  <a:t>1</a:t>
                </a:r>
              </a:p>
            </p:txBody>
          </p:sp>
          <p:sp>
            <p:nvSpPr>
              <p:cNvPr id="17650" name="Text Box 59"/>
              <p:cNvSpPr txBox="1">
                <a:spLocks noChangeArrowheads="1"/>
              </p:cNvSpPr>
              <p:nvPr/>
            </p:nvSpPr>
            <p:spPr bwMode="auto">
              <a:xfrm>
                <a:off x="1652" y="1540"/>
                <a:ext cx="196" cy="15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sz="1000">
                    <a:latin typeface="Arial" charset="0"/>
                    <a:cs typeface="Arial" charset="0"/>
                  </a:rPr>
                  <a:t>1</a:t>
                </a:r>
              </a:p>
            </p:txBody>
          </p:sp>
          <p:grpSp>
            <p:nvGrpSpPr>
              <p:cNvPr id="49394" name="Group 60"/>
              <p:cNvGrpSpPr>
                <a:grpSpLocks/>
              </p:cNvGrpSpPr>
              <p:nvPr/>
            </p:nvGrpSpPr>
            <p:grpSpPr bwMode="auto">
              <a:xfrm>
                <a:off x="1565" y="1684"/>
                <a:ext cx="211" cy="157"/>
                <a:chOff x="857" y="1909"/>
                <a:chExt cx="211" cy="157"/>
              </a:xfrm>
            </p:grpSpPr>
            <p:sp>
              <p:nvSpPr>
                <p:cNvPr id="17661" name="Text Box 61"/>
                <p:cNvSpPr txBox="1">
                  <a:spLocks noChangeArrowheads="1"/>
                </p:cNvSpPr>
                <p:nvPr/>
              </p:nvSpPr>
              <p:spPr bwMode="auto">
                <a:xfrm>
                  <a:off x="872" y="1912"/>
                  <a:ext cx="196" cy="15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9pPr>
                </a:lstStyle>
                <a:p>
                  <a:pPr>
                    <a:defRPr/>
                  </a:pPr>
                  <a:r>
                    <a:rPr lang="en-US" sz="1000">
                      <a:latin typeface="Arial" charset="0"/>
                      <a:cs typeface="Arial" charset="0"/>
                    </a:rPr>
                    <a:t>1</a:t>
                  </a:r>
                </a:p>
              </p:txBody>
            </p:sp>
            <p:sp>
              <p:nvSpPr>
                <p:cNvPr id="17662" name="Text Box 62"/>
                <p:cNvSpPr txBox="1">
                  <a:spLocks noChangeArrowheads="1"/>
                </p:cNvSpPr>
                <p:nvPr/>
              </p:nvSpPr>
              <p:spPr bwMode="auto">
                <a:xfrm>
                  <a:off x="857" y="1909"/>
                  <a:ext cx="196" cy="15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9pPr>
                </a:lstStyle>
                <a:p>
                  <a:pPr>
                    <a:defRPr/>
                  </a:pPr>
                  <a:r>
                    <a:rPr lang="en-US" sz="1000">
                      <a:latin typeface="Arial" charset="0"/>
                      <a:cs typeface="Arial" charset="0"/>
                    </a:rPr>
                    <a:t>-</a:t>
                  </a:r>
                </a:p>
              </p:txBody>
            </p:sp>
          </p:grpSp>
          <p:grpSp>
            <p:nvGrpSpPr>
              <p:cNvPr id="49395" name="Group 63"/>
              <p:cNvGrpSpPr>
                <a:grpSpLocks/>
              </p:cNvGrpSpPr>
              <p:nvPr/>
            </p:nvGrpSpPr>
            <p:grpSpPr bwMode="auto">
              <a:xfrm>
                <a:off x="1730" y="1684"/>
                <a:ext cx="211" cy="157"/>
                <a:chOff x="857" y="1909"/>
                <a:chExt cx="211" cy="157"/>
              </a:xfrm>
            </p:grpSpPr>
            <p:sp>
              <p:nvSpPr>
                <p:cNvPr id="17659" name="Text Box 64"/>
                <p:cNvSpPr txBox="1">
                  <a:spLocks noChangeArrowheads="1"/>
                </p:cNvSpPr>
                <p:nvPr/>
              </p:nvSpPr>
              <p:spPr bwMode="auto">
                <a:xfrm>
                  <a:off x="872" y="1912"/>
                  <a:ext cx="196" cy="15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9pPr>
                </a:lstStyle>
                <a:p>
                  <a:pPr>
                    <a:defRPr/>
                  </a:pPr>
                  <a:r>
                    <a:rPr lang="en-US" sz="1000">
                      <a:latin typeface="Arial" charset="0"/>
                      <a:cs typeface="Arial" charset="0"/>
                    </a:rPr>
                    <a:t>1</a:t>
                  </a:r>
                </a:p>
              </p:txBody>
            </p:sp>
            <p:sp>
              <p:nvSpPr>
                <p:cNvPr id="17660" name="Text Box 65"/>
                <p:cNvSpPr txBox="1">
                  <a:spLocks noChangeArrowheads="1"/>
                </p:cNvSpPr>
                <p:nvPr/>
              </p:nvSpPr>
              <p:spPr bwMode="auto">
                <a:xfrm>
                  <a:off x="857" y="1909"/>
                  <a:ext cx="196" cy="15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9pPr>
                </a:lstStyle>
                <a:p>
                  <a:pPr>
                    <a:defRPr/>
                  </a:pPr>
                  <a:r>
                    <a:rPr lang="en-US" sz="1000">
                      <a:latin typeface="Arial" charset="0"/>
                      <a:cs typeface="Arial" charset="0"/>
                    </a:rPr>
                    <a:t>-</a:t>
                  </a:r>
                </a:p>
              </p:txBody>
            </p:sp>
          </p:grpSp>
          <p:grpSp>
            <p:nvGrpSpPr>
              <p:cNvPr id="49396" name="Group 66"/>
              <p:cNvGrpSpPr>
                <a:grpSpLocks/>
              </p:cNvGrpSpPr>
              <p:nvPr/>
            </p:nvGrpSpPr>
            <p:grpSpPr bwMode="auto">
              <a:xfrm>
                <a:off x="1808" y="1684"/>
                <a:ext cx="211" cy="157"/>
                <a:chOff x="857" y="1909"/>
                <a:chExt cx="211" cy="157"/>
              </a:xfrm>
            </p:grpSpPr>
            <p:sp>
              <p:nvSpPr>
                <p:cNvPr id="17657" name="Text Box 67"/>
                <p:cNvSpPr txBox="1">
                  <a:spLocks noChangeArrowheads="1"/>
                </p:cNvSpPr>
                <p:nvPr/>
              </p:nvSpPr>
              <p:spPr bwMode="auto">
                <a:xfrm>
                  <a:off x="872" y="1912"/>
                  <a:ext cx="196" cy="15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9pPr>
                </a:lstStyle>
                <a:p>
                  <a:pPr>
                    <a:defRPr/>
                  </a:pPr>
                  <a:r>
                    <a:rPr lang="en-US" sz="1000">
                      <a:latin typeface="Arial" charset="0"/>
                      <a:cs typeface="Arial" charset="0"/>
                    </a:rPr>
                    <a:t>1</a:t>
                  </a:r>
                </a:p>
              </p:txBody>
            </p:sp>
            <p:sp>
              <p:nvSpPr>
                <p:cNvPr id="17658" name="Text Box 68"/>
                <p:cNvSpPr txBox="1">
                  <a:spLocks noChangeArrowheads="1"/>
                </p:cNvSpPr>
                <p:nvPr/>
              </p:nvSpPr>
              <p:spPr bwMode="auto">
                <a:xfrm>
                  <a:off x="857" y="1909"/>
                  <a:ext cx="196" cy="15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9pPr>
                </a:lstStyle>
                <a:p>
                  <a:pPr>
                    <a:defRPr/>
                  </a:pPr>
                  <a:r>
                    <a:rPr lang="en-US" sz="1000">
                      <a:latin typeface="Arial" charset="0"/>
                      <a:cs typeface="Arial" charset="0"/>
                    </a:rPr>
                    <a:t>-</a:t>
                  </a:r>
                </a:p>
              </p:txBody>
            </p:sp>
          </p:grpSp>
          <p:grpSp>
            <p:nvGrpSpPr>
              <p:cNvPr id="49397" name="Group 69"/>
              <p:cNvGrpSpPr>
                <a:grpSpLocks/>
              </p:cNvGrpSpPr>
              <p:nvPr/>
            </p:nvGrpSpPr>
            <p:grpSpPr bwMode="auto">
              <a:xfrm>
                <a:off x="1892" y="1681"/>
                <a:ext cx="211" cy="157"/>
                <a:chOff x="857" y="1909"/>
                <a:chExt cx="211" cy="157"/>
              </a:xfrm>
            </p:grpSpPr>
            <p:sp>
              <p:nvSpPr>
                <p:cNvPr id="17655" name="Text Box 70"/>
                <p:cNvSpPr txBox="1">
                  <a:spLocks noChangeArrowheads="1"/>
                </p:cNvSpPr>
                <p:nvPr/>
              </p:nvSpPr>
              <p:spPr bwMode="auto">
                <a:xfrm>
                  <a:off x="872" y="1912"/>
                  <a:ext cx="196" cy="15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9pPr>
                </a:lstStyle>
                <a:p>
                  <a:pPr>
                    <a:defRPr/>
                  </a:pPr>
                  <a:r>
                    <a:rPr lang="en-US" sz="1000">
                      <a:latin typeface="Arial" charset="0"/>
                      <a:cs typeface="Arial" charset="0"/>
                    </a:rPr>
                    <a:t>1</a:t>
                  </a:r>
                </a:p>
              </p:txBody>
            </p:sp>
            <p:sp>
              <p:nvSpPr>
                <p:cNvPr id="17656" name="Text Box 71"/>
                <p:cNvSpPr txBox="1">
                  <a:spLocks noChangeArrowheads="1"/>
                </p:cNvSpPr>
                <p:nvPr/>
              </p:nvSpPr>
              <p:spPr bwMode="auto">
                <a:xfrm>
                  <a:off x="857" y="1909"/>
                  <a:ext cx="196" cy="15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9pPr>
                </a:lstStyle>
                <a:p>
                  <a:pPr>
                    <a:defRPr/>
                  </a:pPr>
                  <a:r>
                    <a:rPr lang="en-US" sz="1000">
                      <a:latin typeface="Arial" charset="0"/>
                      <a:cs typeface="Arial" charset="0"/>
                    </a:rPr>
                    <a:t>-</a:t>
                  </a:r>
                </a:p>
              </p:txBody>
            </p:sp>
          </p:grpSp>
        </p:grpSp>
      </p:grpSp>
      <p:grpSp>
        <p:nvGrpSpPr>
          <p:cNvPr id="404556" name="Group 76"/>
          <p:cNvGrpSpPr>
            <a:grpSpLocks/>
          </p:cNvGrpSpPr>
          <p:nvPr/>
        </p:nvGrpSpPr>
        <p:grpSpPr bwMode="auto">
          <a:xfrm>
            <a:off x="6461125" y="2451076"/>
            <a:ext cx="1254125" cy="487362"/>
            <a:chOff x="1313" y="1534"/>
            <a:chExt cx="790" cy="307"/>
          </a:xfrm>
        </p:grpSpPr>
        <p:sp>
          <p:nvSpPr>
            <p:cNvPr id="17614" name="Text Box 77"/>
            <p:cNvSpPr txBox="1">
              <a:spLocks noChangeArrowheads="1"/>
            </p:cNvSpPr>
            <p:nvPr/>
          </p:nvSpPr>
          <p:spPr bwMode="auto">
            <a:xfrm>
              <a:off x="1313" y="1534"/>
              <a:ext cx="196" cy="1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1000">
                  <a:latin typeface="Arial" charset="0"/>
                  <a:cs typeface="Arial" charset="0"/>
                </a:rPr>
                <a:t>1</a:t>
              </a:r>
            </a:p>
          </p:txBody>
        </p:sp>
        <p:grpSp>
          <p:nvGrpSpPr>
            <p:cNvPr id="49358" name="Group 78"/>
            <p:cNvGrpSpPr>
              <a:grpSpLocks/>
            </p:cNvGrpSpPr>
            <p:nvPr/>
          </p:nvGrpSpPr>
          <p:grpSpPr bwMode="auto">
            <a:xfrm>
              <a:off x="1353" y="1539"/>
              <a:ext cx="258" cy="147"/>
              <a:chOff x="1353" y="1539"/>
              <a:chExt cx="258" cy="144"/>
            </a:xfrm>
          </p:grpSpPr>
          <p:sp>
            <p:nvSpPr>
              <p:cNvPr id="17637" name="Rectangle 79"/>
              <p:cNvSpPr>
                <a:spLocks noChangeArrowheads="1"/>
              </p:cNvSpPr>
              <p:nvPr/>
            </p:nvSpPr>
            <p:spPr bwMode="auto">
              <a:xfrm>
                <a:off x="1353" y="1539"/>
                <a:ext cx="258" cy="144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cs typeface="+mn-cs"/>
                </a:endParaRPr>
              </a:p>
            </p:txBody>
          </p:sp>
          <p:sp>
            <p:nvSpPr>
              <p:cNvPr id="17638" name="Line 80"/>
              <p:cNvSpPr>
                <a:spLocks noChangeShapeType="1"/>
              </p:cNvSpPr>
              <p:nvPr/>
            </p:nvSpPr>
            <p:spPr bwMode="auto">
              <a:xfrm>
                <a:off x="1521" y="1542"/>
                <a:ext cx="0" cy="13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>
                  <a:cs typeface="+mn-cs"/>
                </a:endParaRPr>
              </a:p>
            </p:txBody>
          </p:sp>
          <p:sp>
            <p:nvSpPr>
              <p:cNvPr id="17639" name="Line 81"/>
              <p:cNvSpPr>
                <a:spLocks noChangeShapeType="1"/>
              </p:cNvSpPr>
              <p:nvPr/>
            </p:nvSpPr>
            <p:spPr bwMode="auto">
              <a:xfrm>
                <a:off x="1437" y="1545"/>
                <a:ext cx="0" cy="13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>
                  <a:cs typeface="+mn-cs"/>
                </a:endParaRPr>
              </a:p>
            </p:txBody>
          </p:sp>
        </p:grpSp>
        <p:grpSp>
          <p:nvGrpSpPr>
            <p:cNvPr id="49359" name="Group 82"/>
            <p:cNvGrpSpPr>
              <a:grpSpLocks/>
            </p:cNvGrpSpPr>
            <p:nvPr/>
          </p:nvGrpSpPr>
          <p:grpSpPr bwMode="auto">
            <a:xfrm>
              <a:off x="1773" y="1686"/>
              <a:ext cx="258" cy="144"/>
              <a:chOff x="1353" y="1539"/>
              <a:chExt cx="258" cy="144"/>
            </a:xfrm>
          </p:grpSpPr>
          <p:sp>
            <p:nvSpPr>
              <p:cNvPr id="17634" name="Rectangle 83"/>
              <p:cNvSpPr>
                <a:spLocks noChangeArrowheads="1"/>
              </p:cNvSpPr>
              <p:nvPr/>
            </p:nvSpPr>
            <p:spPr bwMode="auto">
              <a:xfrm>
                <a:off x="1353" y="1539"/>
                <a:ext cx="258" cy="144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cs typeface="+mn-cs"/>
                </a:endParaRPr>
              </a:p>
            </p:txBody>
          </p:sp>
          <p:sp>
            <p:nvSpPr>
              <p:cNvPr id="17635" name="Line 84"/>
              <p:cNvSpPr>
                <a:spLocks noChangeShapeType="1"/>
              </p:cNvSpPr>
              <p:nvPr/>
            </p:nvSpPr>
            <p:spPr bwMode="auto">
              <a:xfrm>
                <a:off x="1521" y="1542"/>
                <a:ext cx="0" cy="13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>
                  <a:cs typeface="+mn-cs"/>
                </a:endParaRPr>
              </a:p>
            </p:txBody>
          </p:sp>
          <p:sp>
            <p:nvSpPr>
              <p:cNvPr id="17636" name="Line 85"/>
              <p:cNvSpPr>
                <a:spLocks noChangeShapeType="1"/>
              </p:cNvSpPr>
              <p:nvPr/>
            </p:nvSpPr>
            <p:spPr bwMode="auto">
              <a:xfrm>
                <a:off x="1437" y="1545"/>
                <a:ext cx="0" cy="13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noFill/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pPr>
                  <a:defRPr/>
                </a:pPr>
                <a:endParaRPr lang="en-US">
                  <a:cs typeface="+mn-cs"/>
                </a:endParaRPr>
              </a:p>
            </p:txBody>
          </p:sp>
        </p:grpSp>
        <p:sp>
          <p:nvSpPr>
            <p:cNvPr id="17617" name="Rectangle 86"/>
            <p:cNvSpPr>
              <a:spLocks noChangeArrowheads="1"/>
            </p:cNvSpPr>
            <p:nvPr/>
          </p:nvSpPr>
          <p:spPr bwMode="auto">
            <a:xfrm>
              <a:off x="1611" y="1686"/>
              <a:ext cx="81" cy="14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cs typeface="+mn-cs"/>
              </a:endParaRPr>
            </a:p>
          </p:txBody>
        </p:sp>
        <p:sp>
          <p:nvSpPr>
            <p:cNvPr id="17618" name="Rectangle 87"/>
            <p:cNvSpPr>
              <a:spLocks noChangeArrowheads="1"/>
            </p:cNvSpPr>
            <p:nvPr/>
          </p:nvSpPr>
          <p:spPr bwMode="auto">
            <a:xfrm>
              <a:off x="1692" y="1536"/>
              <a:ext cx="81" cy="15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cs typeface="+mn-cs"/>
              </a:endParaRPr>
            </a:p>
          </p:txBody>
        </p:sp>
        <p:sp>
          <p:nvSpPr>
            <p:cNvPr id="17619" name="Text Box 88"/>
            <p:cNvSpPr txBox="1">
              <a:spLocks noChangeArrowheads="1"/>
            </p:cNvSpPr>
            <p:nvPr/>
          </p:nvSpPr>
          <p:spPr bwMode="auto">
            <a:xfrm>
              <a:off x="1391" y="1534"/>
              <a:ext cx="196" cy="1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1000">
                  <a:latin typeface="Arial" charset="0"/>
                  <a:cs typeface="Arial" charset="0"/>
                </a:rPr>
                <a:t>1</a:t>
              </a:r>
            </a:p>
          </p:txBody>
        </p:sp>
        <p:sp>
          <p:nvSpPr>
            <p:cNvPr id="17620" name="Text Box 89"/>
            <p:cNvSpPr txBox="1">
              <a:spLocks noChangeArrowheads="1"/>
            </p:cNvSpPr>
            <p:nvPr/>
          </p:nvSpPr>
          <p:spPr bwMode="auto">
            <a:xfrm>
              <a:off x="1478" y="1534"/>
              <a:ext cx="196" cy="1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1000">
                  <a:latin typeface="Arial" charset="0"/>
                  <a:cs typeface="Arial" charset="0"/>
                </a:rPr>
                <a:t>1</a:t>
              </a:r>
            </a:p>
          </p:txBody>
        </p:sp>
        <p:sp>
          <p:nvSpPr>
            <p:cNvPr id="17621" name="Text Box 90"/>
            <p:cNvSpPr txBox="1">
              <a:spLocks noChangeArrowheads="1"/>
            </p:cNvSpPr>
            <p:nvPr/>
          </p:nvSpPr>
          <p:spPr bwMode="auto">
            <a:xfrm>
              <a:off x="1652" y="1540"/>
              <a:ext cx="196" cy="1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1000">
                  <a:latin typeface="Arial" charset="0"/>
                  <a:cs typeface="Arial" charset="0"/>
                </a:rPr>
                <a:t>1</a:t>
              </a:r>
            </a:p>
          </p:txBody>
        </p:sp>
        <p:grpSp>
          <p:nvGrpSpPr>
            <p:cNvPr id="49365" name="Group 91"/>
            <p:cNvGrpSpPr>
              <a:grpSpLocks/>
            </p:cNvGrpSpPr>
            <p:nvPr/>
          </p:nvGrpSpPr>
          <p:grpSpPr bwMode="auto">
            <a:xfrm>
              <a:off x="1565" y="1684"/>
              <a:ext cx="211" cy="157"/>
              <a:chOff x="857" y="1909"/>
              <a:chExt cx="211" cy="157"/>
            </a:xfrm>
          </p:grpSpPr>
          <p:sp>
            <p:nvSpPr>
              <p:cNvPr id="17632" name="Text Box 92"/>
              <p:cNvSpPr txBox="1">
                <a:spLocks noChangeArrowheads="1"/>
              </p:cNvSpPr>
              <p:nvPr/>
            </p:nvSpPr>
            <p:spPr bwMode="auto">
              <a:xfrm>
                <a:off x="872" y="1912"/>
                <a:ext cx="196" cy="15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sz="1000">
                    <a:latin typeface="Arial" charset="0"/>
                    <a:cs typeface="Arial" charset="0"/>
                  </a:rPr>
                  <a:t>1</a:t>
                </a:r>
              </a:p>
            </p:txBody>
          </p:sp>
          <p:sp>
            <p:nvSpPr>
              <p:cNvPr id="17633" name="Text Box 93"/>
              <p:cNvSpPr txBox="1">
                <a:spLocks noChangeArrowheads="1"/>
              </p:cNvSpPr>
              <p:nvPr/>
            </p:nvSpPr>
            <p:spPr bwMode="auto">
              <a:xfrm>
                <a:off x="857" y="1909"/>
                <a:ext cx="196" cy="15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sz="1000">
                    <a:latin typeface="Arial" charset="0"/>
                    <a:cs typeface="Arial" charset="0"/>
                  </a:rPr>
                  <a:t>-</a:t>
                </a:r>
              </a:p>
            </p:txBody>
          </p:sp>
        </p:grpSp>
        <p:grpSp>
          <p:nvGrpSpPr>
            <p:cNvPr id="49366" name="Group 94"/>
            <p:cNvGrpSpPr>
              <a:grpSpLocks/>
            </p:cNvGrpSpPr>
            <p:nvPr/>
          </p:nvGrpSpPr>
          <p:grpSpPr bwMode="auto">
            <a:xfrm>
              <a:off x="1730" y="1684"/>
              <a:ext cx="211" cy="157"/>
              <a:chOff x="857" y="1909"/>
              <a:chExt cx="211" cy="157"/>
            </a:xfrm>
          </p:grpSpPr>
          <p:sp>
            <p:nvSpPr>
              <p:cNvPr id="17630" name="Text Box 95"/>
              <p:cNvSpPr txBox="1">
                <a:spLocks noChangeArrowheads="1"/>
              </p:cNvSpPr>
              <p:nvPr/>
            </p:nvSpPr>
            <p:spPr bwMode="auto">
              <a:xfrm>
                <a:off x="872" y="1912"/>
                <a:ext cx="196" cy="15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sz="1000">
                    <a:latin typeface="Arial" charset="0"/>
                    <a:cs typeface="Arial" charset="0"/>
                  </a:rPr>
                  <a:t>1</a:t>
                </a:r>
              </a:p>
            </p:txBody>
          </p:sp>
          <p:sp>
            <p:nvSpPr>
              <p:cNvPr id="17631" name="Text Box 96"/>
              <p:cNvSpPr txBox="1">
                <a:spLocks noChangeArrowheads="1"/>
              </p:cNvSpPr>
              <p:nvPr/>
            </p:nvSpPr>
            <p:spPr bwMode="auto">
              <a:xfrm>
                <a:off x="857" y="1909"/>
                <a:ext cx="196" cy="15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sz="1000">
                    <a:latin typeface="Arial" charset="0"/>
                    <a:cs typeface="Arial" charset="0"/>
                  </a:rPr>
                  <a:t>-</a:t>
                </a:r>
              </a:p>
            </p:txBody>
          </p:sp>
        </p:grpSp>
        <p:grpSp>
          <p:nvGrpSpPr>
            <p:cNvPr id="49367" name="Group 97"/>
            <p:cNvGrpSpPr>
              <a:grpSpLocks/>
            </p:cNvGrpSpPr>
            <p:nvPr/>
          </p:nvGrpSpPr>
          <p:grpSpPr bwMode="auto">
            <a:xfrm>
              <a:off x="1808" y="1684"/>
              <a:ext cx="211" cy="157"/>
              <a:chOff x="857" y="1909"/>
              <a:chExt cx="211" cy="157"/>
            </a:xfrm>
          </p:grpSpPr>
          <p:sp>
            <p:nvSpPr>
              <p:cNvPr id="17628" name="Text Box 98"/>
              <p:cNvSpPr txBox="1">
                <a:spLocks noChangeArrowheads="1"/>
              </p:cNvSpPr>
              <p:nvPr/>
            </p:nvSpPr>
            <p:spPr bwMode="auto">
              <a:xfrm>
                <a:off x="872" y="1912"/>
                <a:ext cx="196" cy="15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sz="1000">
                    <a:latin typeface="Arial" charset="0"/>
                    <a:cs typeface="Arial" charset="0"/>
                  </a:rPr>
                  <a:t>1</a:t>
                </a:r>
              </a:p>
            </p:txBody>
          </p:sp>
          <p:sp>
            <p:nvSpPr>
              <p:cNvPr id="17629" name="Text Box 99"/>
              <p:cNvSpPr txBox="1">
                <a:spLocks noChangeArrowheads="1"/>
              </p:cNvSpPr>
              <p:nvPr/>
            </p:nvSpPr>
            <p:spPr bwMode="auto">
              <a:xfrm>
                <a:off x="857" y="1909"/>
                <a:ext cx="196" cy="15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sz="1000">
                    <a:latin typeface="Arial" charset="0"/>
                    <a:cs typeface="Arial" charset="0"/>
                  </a:rPr>
                  <a:t>-</a:t>
                </a:r>
              </a:p>
            </p:txBody>
          </p:sp>
        </p:grpSp>
        <p:grpSp>
          <p:nvGrpSpPr>
            <p:cNvPr id="49368" name="Group 100"/>
            <p:cNvGrpSpPr>
              <a:grpSpLocks/>
            </p:cNvGrpSpPr>
            <p:nvPr/>
          </p:nvGrpSpPr>
          <p:grpSpPr bwMode="auto">
            <a:xfrm>
              <a:off x="1892" y="1681"/>
              <a:ext cx="211" cy="157"/>
              <a:chOff x="857" y="1909"/>
              <a:chExt cx="211" cy="157"/>
            </a:xfrm>
          </p:grpSpPr>
          <p:sp>
            <p:nvSpPr>
              <p:cNvPr id="17626" name="Text Box 101"/>
              <p:cNvSpPr txBox="1">
                <a:spLocks noChangeArrowheads="1"/>
              </p:cNvSpPr>
              <p:nvPr/>
            </p:nvSpPr>
            <p:spPr bwMode="auto">
              <a:xfrm>
                <a:off x="872" y="1912"/>
                <a:ext cx="196" cy="15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sz="1000">
                    <a:latin typeface="Arial" charset="0"/>
                    <a:cs typeface="Arial" charset="0"/>
                  </a:rPr>
                  <a:t>1</a:t>
                </a:r>
              </a:p>
            </p:txBody>
          </p:sp>
          <p:sp>
            <p:nvSpPr>
              <p:cNvPr id="17627" name="Text Box 102"/>
              <p:cNvSpPr txBox="1">
                <a:spLocks noChangeArrowheads="1"/>
              </p:cNvSpPr>
              <p:nvPr/>
            </p:nvSpPr>
            <p:spPr bwMode="auto">
              <a:xfrm>
                <a:off x="857" y="1909"/>
                <a:ext cx="196" cy="15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sz="1000">
                    <a:latin typeface="Arial" charset="0"/>
                    <a:cs typeface="Arial" charset="0"/>
                  </a:rPr>
                  <a:t>-</a:t>
                </a:r>
              </a:p>
            </p:txBody>
          </p:sp>
        </p:grpSp>
      </p:grpSp>
      <p:grpSp>
        <p:nvGrpSpPr>
          <p:cNvPr id="404616" name="Group 136"/>
          <p:cNvGrpSpPr>
            <a:grpSpLocks/>
          </p:cNvGrpSpPr>
          <p:nvPr/>
        </p:nvGrpSpPr>
        <p:grpSpPr bwMode="auto">
          <a:xfrm>
            <a:off x="5360988" y="2451076"/>
            <a:ext cx="1249362" cy="487362"/>
            <a:chOff x="4928" y="1534"/>
            <a:chExt cx="787" cy="307"/>
          </a:xfrm>
        </p:grpSpPr>
        <p:grpSp>
          <p:nvGrpSpPr>
            <p:cNvPr id="49326" name="Group 134"/>
            <p:cNvGrpSpPr>
              <a:grpSpLocks/>
            </p:cNvGrpSpPr>
            <p:nvPr/>
          </p:nvGrpSpPr>
          <p:grpSpPr bwMode="auto">
            <a:xfrm>
              <a:off x="5354" y="1534"/>
              <a:ext cx="361" cy="154"/>
              <a:chOff x="5009" y="1132"/>
              <a:chExt cx="361" cy="154"/>
            </a:xfrm>
          </p:grpSpPr>
          <p:sp>
            <p:nvSpPr>
              <p:cNvPr id="17607" name="Text Box 104"/>
              <p:cNvSpPr txBox="1">
                <a:spLocks noChangeArrowheads="1"/>
              </p:cNvSpPr>
              <p:nvPr/>
            </p:nvSpPr>
            <p:spPr bwMode="auto">
              <a:xfrm>
                <a:off x="5009" y="1132"/>
                <a:ext cx="196" cy="15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sz="1000">
                    <a:latin typeface="Arial" charset="0"/>
                    <a:cs typeface="Arial" charset="0"/>
                  </a:rPr>
                  <a:t>1</a:t>
                </a:r>
              </a:p>
            </p:txBody>
          </p:sp>
          <p:grpSp>
            <p:nvGrpSpPr>
              <p:cNvPr id="49351" name="Group 105"/>
              <p:cNvGrpSpPr>
                <a:grpSpLocks/>
              </p:cNvGrpSpPr>
              <p:nvPr/>
            </p:nvGrpSpPr>
            <p:grpSpPr bwMode="auto">
              <a:xfrm>
                <a:off x="5049" y="1137"/>
                <a:ext cx="258" cy="147"/>
                <a:chOff x="1353" y="1539"/>
                <a:chExt cx="258" cy="144"/>
              </a:xfrm>
            </p:grpSpPr>
            <p:sp>
              <p:nvSpPr>
                <p:cNvPr id="17611" name="Rectangle 106"/>
                <p:cNvSpPr>
                  <a:spLocks noChangeArrowheads="1"/>
                </p:cNvSpPr>
                <p:nvPr/>
              </p:nvSpPr>
              <p:spPr bwMode="auto">
                <a:xfrm>
                  <a:off x="1353" y="1539"/>
                  <a:ext cx="258" cy="144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cs typeface="+mn-cs"/>
                  </a:endParaRPr>
                </a:p>
              </p:txBody>
            </p:sp>
            <p:sp>
              <p:nvSpPr>
                <p:cNvPr id="17612" name="Line 107"/>
                <p:cNvSpPr>
                  <a:spLocks noChangeShapeType="1"/>
                </p:cNvSpPr>
                <p:nvPr/>
              </p:nvSpPr>
              <p:spPr bwMode="auto">
                <a:xfrm>
                  <a:off x="1521" y="1542"/>
                  <a:ext cx="0" cy="138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>
                    <a:cs typeface="+mn-cs"/>
                  </a:endParaRPr>
                </a:p>
              </p:txBody>
            </p:sp>
            <p:sp>
              <p:nvSpPr>
                <p:cNvPr id="17613" name="Line 108"/>
                <p:cNvSpPr>
                  <a:spLocks noChangeShapeType="1"/>
                </p:cNvSpPr>
                <p:nvPr/>
              </p:nvSpPr>
              <p:spPr bwMode="auto">
                <a:xfrm>
                  <a:off x="1437" y="1545"/>
                  <a:ext cx="0" cy="138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>
                    <a:cs typeface="+mn-cs"/>
                  </a:endParaRPr>
                </a:p>
              </p:txBody>
            </p:sp>
          </p:grpSp>
          <p:sp>
            <p:nvSpPr>
              <p:cNvPr id="17609" name="Text Box 115"/>
              <p:cNvSpPr txBox="1">
                <a:spLocks noChangeArrowheads="1"/>
              </p:cNvSpPr>
              <p:nvPr/>
            </p:nvSpPr>
            <p:spPr bwMode="auto">
              <a:xfrm>
                <a:off x="5087" y="1132"/>
                <a:ext cx="196" cy="15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sz="1000">
                    <a:latin typeface="Arial" charset="0"/>
                    <a:cs typeface="Arial" charset="0"/>
                  </a:rPr>
                  <a:t>1</a:t>
                </a:r>
              </a:p>
            </p:txBody>
          </p:sp>
          <p:sp>
            <p:nvSpPr>
              <p:cNvPr id="17610" name="Text Box 116"/>
              <p:cNvSpPr txBox="1">
                <a:spLocks noChangeArrowheads="1"/>
              </p:cNvSpPr>
              <p:nvPr/>
            </p:nvSpPr>
            <p:spPr bwMode="auto">
              <a:xfrm>
                <a:off x="5174" y="1132"/>
                <a:ext cx="196" cy="15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sz="1000">
                    <a:latin typeface="Arial" charset="0"/>
                    <a:cs typeface="Arial" charset="0"/>
                  </a:rPr>
                  <a:t>1</a:t>
                </a:r>
              </a:p>
            </p:txBody>
          </p:sp>
        </p:grpSp>
        <p:grpSp>
          <p:nvGrpSpPr>
            <p:cNvPr id="49327" name="Group 135"/>
            <p:cNvGrpSpPr>
              <a:grpSpLocks/>
            </p:cNvGrpSpPr>
            <p:nvPr/>
          </p:nvGrpSpPr>
          <p:grpSpPr bwMode="auto">
            <a:xfrm>
              <a:off x="4928" y="1536"/>
              <a:ext cx="550" cy="305"/>
              <a:chOff x="5114" y="1518"/>
              <a:chExt cx="550" cy="305"/>
            </a:xfrm>
          </p:grpSpPr>
          <p:grpSp>
            <p:nvGrpSpPr>
              <p:cNvPr id="49328" name="Group 133"/>
              <p:cNvGrpSpPr>
                <a:grpSpLocks/>
              </p:cNvGrpSpPr>
              <p:nvPr/>
            </p:nvGrpSpPr>
            <p:grpSpPr bwMode="auto">
              <a:xfrm>
                <a:off x="5375" y="1518"/>
                <a:ext cx="196" cy="158"/>
                <a:chOff x="5378" y="1518"/>
                <a:chExt cx="196" cy="158"/>
              </a:xfrm>
            </p:grpSpPr>
            <p:sp>
              <p:nvSpPr>
                <p:cNvPr id="17605" name="Rectangle 114"/>
                <p:cNvSpPr>
                  <a:spLocks noChangeArrowheads="1"/>
                </p:cNvSpPr>
                <p:nvPr/>
              </p:nvSpPr>
              <p:spPr bwMode="auto">
                <a:xfrm>
                  <a:off x="5418" y="1518"/>
                  <a:ext cx="81" cy="150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cs typeface="+mn-cs"/>
                  </a:endParaRPr>
                </a:p>
              </p:txBody>
            </p:sp>
            <p:sp>
              <p:nvSpPr>
                <p:cNvPr id="17606" name="Text Box 117"/>
                <p:cNvSpPr txBox="1">
                  <a:spLocks noChangeArrowheads="1"/>
                </p:cNvSpPr>
                <p:nvPr/>
              </p:nvSpPr>
              <p:spPr bwMode="auto">
                <a:xfrm>
                  <a:off x="5378" y="1522"/>
                  <a:ext cx="196" cy="15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9pPr>
                </a:lstStyle>
                <a:p>
                  <a:pPr>
                    <a:defRPr/>
                  </a:pPr>
                  <a:r>
                    <a:rPr lang="en-US" sz="1000">
                      <a:latin typeface="Arial" charset="0"/>
                      <a:cs typeface="Arial" charset="0"/>
                    </a:rPr>
                    <a:t>1</a:t>
                  </a:r>
                </a:p>
              </p:txBody>
            </p:sp>
          </p:grpSp>
          <p:grpSp>
            <p:nvGrpSpPr>
              <p:cNvPr id="49329" name="Group 132"/>
              <p:cNvGrpSpPr>
                <a:grpSpLocks/>
              </p:cNvGrpSpPr>
              <p:nvPr/>
            </p:nvGrpSpPr>
            <p:grpSpPr bwMode="auto">
              <a:xfrm>
                <a:off x="5453" y="1666"/>
                <a:ext cx="211" cy="157"/>
                <a:chOff x="5261" y="1282"/>
                <a:chExt cx="211" cy="157"/>
              </a:xfrm>
            </p:grpSpPr>
            <p:sp>
              <p:nvSpPr>
                <p:cNvPr id="17601" name="Rectangle 113"/>
                <p:cNvSpPr>
                  <a:spLocks noChangeArrowheads="1"/>
                </p:cNvSpPr>
                <p:nvPr/>
              </p:nvSpPr>
              <p:spPr bwMode="auto">
                <a:xfrm>
                  <a:off x="5307" y="1284"/>
                  <a:ext cx="81" cy="144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cs typeface="+mn-cs"/>
                  </a:endParaRPr>
                </a:p>
              </p:txBody>
            </p:sp>
            <p:grpSp>
              <p:nvGrpSpPr>
                <p:cNvPr id="49345" name="Group 118"/>
                <p:cNvGrpSpPr>
                  <a:grpSpLocks/>
                </p:cNvGrpSpPr>
                <p:nvPr/>
              </p:nvGrpSpPr>
              <p:grpSpPr bwMode="auto">
                <a:xfrm>
                  <a:off x="5261" y="1282"/>
                  <a:ext cx="211" cy="157"/>
                  <a:chOff x="857" y="1909"/>
                  <a:chExt cx="211" cy="157"/>
                </a:xfrm>
              </p:grpSpPr>
              <p:sp>
                <p:nvSpPr>
                  <p:cNvPr id="17603" name="Text Box 119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872" y="1912"/>
                    <a:ext cx="196" cy="154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 xmlns="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xmlns="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defRPr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1pPr>
                    <a:lvl2pPr marL="742950" indent="-285750">
                      <a:defRPr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2pPr>
                    <a:lvl3pPr marL="1143000" indent="-228600">
                      <a:defRPr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3pPr>
                    <a:lvl4pPr marL="1600200" indent="-228600">
                      <a:defRPr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4pPr>
                    <a:lvl5pPr marL="2057400" indent="-228600">
                      <a:defRPr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9pPr>
                  </a:lstStyle>
                  <a:p>
                    <a:pPr>
                      <a:defRPr/>
                    </a:pPr>
                    <a:r>
                      <a:rPr lang="en-US" sz="1000">
                        <a:latin typeface="Arial" charset="0"/>
                        <a:cs typeface="Arial" charset="0"/>
                      </a:rPr>
                      <a:t>1</a:t>
                    </a:r>
                  </a:p>
                </p:txBody>
              </p:sp>
              <p:sp>
                <p:nvSpPr>
                  <p:cNvPr id="17604" name="Text Box 120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857" y="1909"/>
                    <a:ext cx="196" cy="154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 xmlns="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xmlns="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defRPr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1pPr>
                    <a:lvl2pPr marL="742950" indent="-285750">
                      <a:defRPr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2pPr>
                    <a:lvl3pPr marL="1143000" indent="-228600">
                      <a:defRPr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3pPr>
                    <a:lvl4pPr marL="1600200" indent="-228600">
                      <a:defRPr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4pPr>
                    <a:lvl5pPr marL="2057400" indent="-228600">
                      <a:defRPr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9pPr>
                  </a:lstStyle>
                  <a:p>
                    <a:pPr>
                      <a:defRPr/>
                    </a:pPr>
                    <a:r>
                      <a:rPr lang="en-US" sz="1000">
                        <a:latin typeface="Arial" charset="0"/>
                        <a:cs typeface="Arial" charset="0"/>
                      </a:rPr>
                      <a:t>-</a:t>
                    </a:r>
                  </a:p>
                </p:txBody>
              </p:sp>
            </p:grpSp>
          </p:grpSp>
          <p:grpSp>
            <p:nvGrpSpPr>
              <p:cNvPr id="49330" name="Group 131"/>
              <p:cNvGrpSpPr>
                <a:grpSpLocks/>
              </p:cNvGrpSpPr>
              <p:nvPr/>
            </p:nvGrpSpPr>
            <p:grpSpPr bwMode="auto">
              <a:xfrm>
                <a:off x="5114" y="1663"/>
                <a:ext cx="373" cy="160"/>
                <a:chOff x="5426" y="1279"/>
                <a:chExt cx="373" cy="160"/>
              </a:xfrm>
            </p:grpSpPr>
            <p:grpSp>
              <p:nvGrpSpPr>
                <p:cNvPr id="49331" name="Group 109"/>
                <p:cNvGrpSpPr>
                  <a:grpSpLocks/>
                </p:cNvGrpSpPr>
                <p:nvPr/>
              </p:nvGrpSpPr>
              <p:grpSpPr bwMode="auto">
                <a:xfrm>
                  <a:off x="5469" y="1284"/>
                  <a:ext cx="258" cy="144"/>
                  <a:chOff x="1353" y="1539"/>
                  <a:chExt cx="258" cy="144"/>
                </a:xfrm>
              </p:grpSpPr>
              <p:sp>
                <p:nvSpPr>
                  <p:cNvPr id="17598" name="Rectangle 110"/>
                  <p:cNvSpPr>
                    <a:spLocks noChangeArrowheads="1"/>
                  </p:cNvSpPr>
                  <p:nvPr/>
                </p:nvSpPr>
                <p:spPr bwMode="auto">
                  <a:xfrm>
                    <a:off x="1353" y="1539"/>
                    <a:ext cx="258" cy="144"/>
                  </a:xfrm>
                  <a:prstGeom prst="rect">
                    <a:avLst/>
                  </a:prstGeom>
                  <a:noFill/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 xmlns="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n-US">
                      <a:cs typeface="+mn-cs"/>
                    </a:endParaRPr>
                  </a:p>
                </p:txBody>
              </p:sp>
              <p:sp>
                <p:nvSpPr>
                  <p:cNvPr id="17599" name="Line 111"/>
                  <p:cNvSpPr>
                    <a:spLocks noChangeShapeType="1"/>
                  </p:cNvSpPr>
                  <p:nvPr/>
                </p:nvSpPr>
                <p:spPr bwMode="auto">
                  <a:xfrm>
                    <a:off x="1521" y="1542"/>
                    <a:ext cx="0" cy="138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 xmlns="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/>
                  <a:lstStyle/>
                  <a:p>
                    <a:pPr>
                      <a:defRPr/>
                    </a:pPr>
                    <a:endParaRPr lang="en-US">
                      <a:cs typeface="+mn-cs"/>
                    </a:endParaRPr>
                  </a:p>
                </p:txBody>
              </p:sp>
              <p:sp>
                <p:nvSpPr>
                  <p:cNvPr id="17600" name="Line 112"/>
                  <p:cNvSpPr>
                    <a:spLocks noChangeShapeType="1"/>
                  </p:cNvSpPr>
                  <p:nvPr/>
                </p:nvSpPr>
                <p:spPr bwMode="auto">
                  <a:xfrm>
                    <a:off x="1437" y="1545"/>
                    <a:ext cx="0" cy="138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 xmlns="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/>
                  <a:lstStyle/>
                  <a:p>
                    <a:pPr>
                      <a:defRPr/>
                    </a:pPr>
                    <a:endParaRPr lang="en-US">
                      <a:cs typeface="+mn-cs"/>
                    </a:endParaRPr>
                  </a:p>
                </p:txBody>
              </p:sp>
            </p:grpSp>
            <p:grpSp>
              <p:nvGrpSpPr>
                <p:cNvPr id="49332" name="Group 121"/>
                <p:cNvGrpSpPr>
                  <a:grpSpLocks/>
                </p:cNvGrpSpPr>
                <p:nvPr/>
              </p:nvGrpSpPr>
              <p:grpSpPr bwMode="auto">
                <a:xfrm>
                  <a:off x="5426" y="1282"/>
                  <a:ext cx="211" cy="157"/>
                  <a:chOff x="857" y="1909"/>
                  <a:chExt cx="211" cy="157"/>
                </a:xfrm>
              </p:grpSpPr>
              <p:sp>
                <p:nvSpPr>
                  <p:cNvPr id="17596" name="Text Box 122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872" y="1912"/>
                    <a:ext cx="196" cy="154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 xmlns="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xmlns="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defRPr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1pPr>
                    <a:lvl2pPr marL="742950" indent="-285750">
                      <a:defRPr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2pPr>
                    <a:lvl3pPr marL="1143000" indent="-228600">
                      <a:defRPr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3pPr>
                    <a:lvl4pPr marL="1600200" indent="-228600">
                      <a:defRPr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4pPr>
                    <a:lvl5pPr marL="2057400" indent="-228600">
                      <a:defRPr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9pPr>
                  </a:lstStyle>
                  <a:p>
                    <a:pPr>
                      <a:defRPr/>
                    </a:pPr>
                    <a:r>
                      <a:rPr lang="en-US" sz="1000">
                        <a:latin typeface="Arial" charset="0"/>
                        <a:cs typeface="Arial" charset="0"/>
                      </a:rPr>
                      <a:t>1</a:t>
                    </a:r>
                  </a:p>
                </p:txBody>
              </p:sp>
              <p:sp>
                <p:nvSpPr>
                  <p:cNvPr id="17597" name="Text Box 123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857" y="1909"/>
                    <a:ext cx="196" cy="154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 xmlns="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xmlns="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defRPr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1pPr>
                    <a:lvl2pPr marL="742950" indent="-285750">
                      <a:defRPr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2pPr>
                    <a:lvl3pPr marL="1143000" indent="-228600">
                      <a:defRPr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3pPr>
                    <a:lvl4pPr marL="1600200" indent="-228600">
                      <a:defRPr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4pPr>
                    <a:lvl5pPr marL="2057400" indent="-228600">
                      <a:defRPr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9pPr>
                  </a:lstStyle>
                  <a:p>
                    <a:pPr>
                      <a:defRPr/>
                    </a:pPr>
                    <a:r>
                      <a:rPr lang="en-US" sz="1000">
                        <a:latin typeface="Arial" charset="0"/>
                        <a:cs typeface="Arial" charset="0"/>
                      </a:rPr>
                      <a:t>-</a:t>
                    </a:r>
                  </a:p>
                </p:txBody>
              </p:sp>
            </p:grpSp>
            <p:grpSp>
              <p:nvGrpSpPr>
                <p:cNvPr id="49333" name="Group 124"/>
                <p:cNvGrpSpPr>
                  <a:grpSpLocks/>
                </p:cNvGrpSpPr>
                <p:nvPr/>
              </p:nvGrpSpPr>
              <p:grpSpPr bwMode="auto">
                <a:xfrm>
                  <a:off x="5504" y="1282"/>
                  <a:ext cx="211" cy="157"/>
                  <a:chOff x="857" y="1909"/>
                  <a:chExt cx="211" cy="157"/>
                </a:xfrm>
              </p:grpSpPr>
              <p:sp>
                <p:nvSpPr>
                  <p:cNvPr id="17594" name="Text Box 125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872" y="1912"/>
                    <a:ext cx="196" cy="154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 xmlns="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xmlns="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defRPr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1pPr>
                    <a:lvl2pPr marL="742950" indent="-285750">
                      <a:defRPr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2pPr>
                    <a:lvl3pPr marL="1143000" indent="-228600">
                      <a:defRPr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3pPr>
                    <a:lvl4pPr marL="1600200" indent="-228600">
                      <a:defRPr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4pPr>
                    <a:lvl5pPr marL="2057400" indent="-228600">
                      <a:defRPr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9pPr>
                  </a:lstStyle>
                  <a:p>
                    <a:pPr>
                      <a:defRPr/>
                    </a:pPr>
                    <a:r>
                      <a:rPr lang="en-US" sz="1000">
                        <a:latin typeface="Arial" charset="0"/>
                        <a:cs typeface="Arial" charset="0"/>
                      </a:rPr>
                      <a:t>1</a:t>
                    </a:r>
                  </a:p>
                </p:txBody>
              </p:sp>
              <p:sp>
                <p:nvSpPr>
                  <p:cNvPr id="17595" name="Text Box 126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857" y="1909"/>
                    <a:ext cx="196" cy="154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 xmlns="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xmlns="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defRPr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1pPr>
                    <a:lvl2pPr marL="742950" indent="-285750">
                      <a:defRPr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2pPr>
                    <a:lvl3pPr marL="1143000" indent="-228600">
                      <a:defRPr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3pPr>
                    <a:lvl4pPr marL="1600200" indent="-228600">
                      <a:defRPr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4pPr>
                    <a:lvl5pPr marL="2057400" indent="-228600">
                      <a:defRPr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9pPr>
                  </a:lstStyle>
                  <a:p>
                    <a:pPr>
                      <a:defRPr/>
                    </a:pPr>
                    <a:r>
                      <a:rPr lang="en-US" sz="1000">
                        <a:latin typeface="Arial" charset="0"/>
                        <a:cs typeface="Arial" charset="0"/>
                      </a:rPr>
                      <a:t>-</a:t>
                    </a:r>
                  </a:p>
                </p:txBody>
              </p:sp>
            </p:grpSp>
            <p:grpSp>
              <p:nvGrpSpPr>
                <p:cNvPr id="49334" name="Group 127"/>
                <p:cNvGrpSpPr>
                  <a:grpSpLocks/>
                </p:cNvGrpSpPr>
                <p:nvPr/>
              </p:nvGrpSpPr>
              <p:grpSpPr bwMode="auto">
                <a:xfrm>
                  <a:off x="5588" y="1279"/>
                  <a:ext cx="211" cy="157"/>
                  <a:chOff x="857" y="1909"/>
                  <a:chExt cx="211" cy="157"/>
                </a:xfrm>
              </p:grpSpPr>
              <p:sp>
                <p:nvSpPr>
                  <p:cNvPr id="17592" name="Text Box 128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872" y="1912"/>
                    <a:ext cx="196" cy="154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 xmlns="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xmlns="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defRPr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1pPr>
                    <a:lvl2pPr marL="742950" indent="-285750">
                      <a:defRPr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2pPr>
                    <a:lvl3pPr marL="1143000" indent="-228600">
                      <a:defRPr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3pPr>
                    <a:lvl4pPr marL="1600200" indent="-228600">
                      <a:defRPr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4pPr>
                    <a:lvl5pPr marL="2057400" indent="-228600">
                      <a:defRPr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9pPr>
                  </a:lstStyle>
                  <a:p>
                    <a:pPr>
                      <a:defRPr/>
                    </a:pPr>
                    <a:r>
                      <a:rPr lang="en-US" sz="1000">
                        <a:latin typeface="Arial" charset="0"/>
                        <a:cs typeface="Arial" charset="0"/>
                      </a:rPr>
                      <a:t>1</a:t>
                    </a:r>
                  </a:p>
                </p:txBody>
              </p:sp>
              <p:sp>
                <p:nvSpPr>
                  <p:cNvPr id="17593" name="Text Box 129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857" y="1909"/>
                    <a:ext cx="196" cy="154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 xmlns="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xmlns="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defRPr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1pPr>
                    <a:lvl2pPr marL="742950" indent="-285750">
                      <a:defRPr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2pPr>
                    <a:lvl3pPr marL="1143000" indent="-228600">
                      <a:defRPr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3pPr>
                    <a:lvl4pPr marL="1600200" indent="-228600">
                      <a:defRPr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4pPr>
                    <a:lvl5pPr marL="2057400" indent="-228600">
                      <a:defRPr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9pPr>
                  </a:lstStyle>
                  <a:p>
                    <a:pPr>
                      <a:defRPr/>
                    </a:pPr>
                    <a:r>
                      <a:rPr lang="en-US" sz="1000">
                        <a:latin typeface="Arial" charset="0"/>
                        <a:cs typeface="Arial" charset="0"/>
                      </a:rPr>
                      <a:t>-</a:t>
                    </a:r>
                  </a:p>
                </p:txBody>
              </p:sp>
            </p:grpSp>
          </p:grpSp>
        </p:grpSp>
      </p:grpSp>
      <p:sp>
        <p:nvSpPr>
          <p:cNvPr id="17425" name="Text Box 137"/>
          <p:cNvSpPr txBox="1">
            <a:spLocks noChangeArrowheads="1"/>
          </p:cNvSpPr>
          <p:nvPr/>
        </p:nvSpPr>
        <p:spPr bwMode="auto">
          <a:xfrm>
            <a:off x="6556375" y="2928913"/>
            <a:ext cx="893763" cy="825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ctr">
              <a:defRPr/>
            </a:pPr>
            <a:r>
              <a:rPr lang="en-US" sz="1600">
                <a:latin typeface="Arial" charset="0"/>
                <a:cs typeface="Arial" charset="0"/>
              </a:rPr>
              <a:t>slot 0</a:t>
            </a:r>
          </a:p>
          <a:p>
            <a:pPr algn="ctr">
              <a:defRPr/>
            </a:pPr>
            <a:r>
              <a:rPr lang="en-US" sz="1600">
                <a:latin typeface="Arial" charset="0"/>
                <a:cs typeface="Arial" charset="0"/>
              </a:rPr>
              <a:t>channel</a:t>
            </a:r>
          </a:p>
          <a:p>
            <a:pPr algn="ctr">
              <a:defRPr/>
            </a:pPr>
            <a:r>
              <a:rPr lang="en-US" sz="1600">
                <a:latin typeface="Arial" charset="0"/>
                <a:cs typeface="Arial" charset="0"/>
              </a:rPr>
              <a:t>output</a:t>
            </a:r>
          </a:p>
        </p:txBody>
      </p:sp>
      <p:sp>
        <p:nvSpPr>
          <p:cNvPr id="17426" name="Text Box 138"/>
          <p:cNvSpPr txBox="1">
            <a:spLocks noChangeArrowheads="1"/>
          </p:cNvSpPr>
          <p:nvPr/>
        </p:nvSpPr>
        <p:spPr bwMode="auto">
          <a:xfrm>
            <a:off x="5513388" y="2947963"/>
            <a:ext cx="893762" cy="825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ctr">
              <a:defRPr/>
            </a:pPr>
            <a:r>
              <a:rPr lang="en-US" sz="1600">
                <a:latin typeface="Arial" charset="0"/>
                <a:cs typeface="Arial" charset="0"/>
              </a:rPr>
              <a:t>slot 1</a:t>
            </a:r>
          </a:p>
          <a:p>
            <a:pPr algn="ctr">
              <a:defRPr/>
            </a:pPr>
            <a:r>
              <a:rPr lang="en-US" sz="1600">
                <a:latin typeface="Arial" charset="0"/>
                <a:cs typeface="Arial" charset="0"/>
              </a:rPr>
              <a:t>channel</a:t>
            </a:r>
          </a:p>
          <a:p>
            <a:pPr algn="ctr">
              <a:defRPr/>
            </a:pPr>
            <a:r>
              <a:rPr lang="en-US" sz="1600">
                <a:latin typeface="Arial" charset="0"/>
                <a:cs typeface="Arial" charset="0"/>
              </a:rPr>
              <a:t>output</a:t>
            </a:r>
          </a:p>
        </p:txBody>
      </p:sp>
      <p:sp>
        <p:nvSpPr>
          <p:cNvPr id="17427" name="Line 139"/>
          <p:cNvSpPr>
            <a:spLocks noChangeShapeType="1"/>
          </p:cNvSpPr>
          <p:nvPr/>
        </p:nvSpPr>
        <p:spPr bwMode="auto">
          <a:xfrm flipH="1">
            <a:off x="5438775" y="2287563"/>
            <a:ext cx="9525" cy="947738"/>
          </a:xfrm>
          <a:prstGeom prst="line">
            <a:avLst/>
          </a:prstGeom>
          <a:noFill/>
          <a:ln w="12700">
            <a:solidFill>
              <a:schemeClr val="accent2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17428" name="Line 140"/>
          <p:cNvSpPr>
            <a:spLocks noChangeShapeType="1"/>
          </p:cNvSpPr>
          <p:nvPr/>
        </p:nvSpPr>
        <p:spPr bwMode="auto">
          <a:xfrm flipH="1">
            <a:off x="6510338" y="2268513"/>
            <a:ext cx="9525" cy="947738"/>
          </a:xfrm>
          <a:prstGeom prst="line">
            <a:avLst/>
          </a:prstGeom>
          <a:noFill/>
          <a:ln w="12700">
            <a:solidFill>
              <a:schemeClr val="accent2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17429" name="Line 141"/>
          <p:cNvSpPr>
            <a:spLocks noChangeShapeType="1"/>
          </p:cNvSpPr>
          <p:nvPr/>
        </p:nvSpPr>
        <p:spPr bwMode="auto">
          <a:xfrm flipH="1">
            <a:off x="7624763" y="2278038"/>
            <a:ext cx="9525" cy="947738"/>
          </a:xfrm>
          <a:prstGeom prst="line">
            <a:avLst/>
          </a:prstGeom>
          <a:noFill/>
          <a:ln w="12700">
            <a:solidFill>
              <a:schemeClr val="accent2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17430" name="Text Box 142"/>
          <p:cNvSpPr txBox="1">
            <a:spLocks noChangeArrowheads="1"/>
          </p:cNvSpPr>
          <p:nvPr/>
        </p:nvSpPr>
        <p:spPr bwMode="auto">
          <a:xfrm>
            <a:off x="5418138" y="1804963"/>
            <a:ext cx="2427287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ctr">
              <a:defRPr/>
            </a:pPr>
            <a:r>
              <a:rPr lang="en-US" sz="2000">
                <a:latin typeface="Arial" charset="0"/>
                <a:cs typeface="Arial" charset="0"/>
              </a:rPr>
              <a:t>channel output Z</a:t>
            </a:r>
            <a:r>
              <a:rPr lang="en-US" sz="2000" baseline="-25000">
                <a:latin typeface="Arial" charset="0"/>
                <a:cs typeface="Arial" charset="0"/>
              </a:rPr>
              <a:t>i,m</a:t>
            </a:r>
          </a:p>
        </p:txBody>
      </p:sp>
      <p:sp>
        <p:nvSpPr>
          <p:cNvPr id="17431" name="Text Box 143"/>
          <p:cNvSpPr txBox="1">
            <a:spLocks noChangeArrowheads="1"/>
          </p:cNvSpPr>
          <p:nvPr/>
        </p:nvSpPr>
        <p:spPr bwMode="auto">
          <a:xfrm>
            <a:off x="315913" y="2724126"/>
            <a:ext cx="992187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2000">
                <a:solidFill>
                  <a:srgbClr val="C00000"/>
                </a:solidFill>
                <a:latin typeface="Arial" charset="0"/>
                <a:cs typeface="Arial" charset="0"/>
              </a:rPr>
              <a:t>sender</a:t>
            </a:r>
          </a:p>
        </p:txBody>
      </p:sp>
      <p:sp>
        <p:nvSpPr>
          <p:cNvPr id="17432" name="Text Box 144"/>
          <p:cNvSpPr txBox="1">
            <a:spLocks noChangeArrowheads="1"/>
          </p:cNvSpPr>
          <p:nvPr/>
        </p:nvSpPr>
        <p:spPr bwMode="auto">
          <a:xfrm>
            <a:off x="1485900" y="3074963"/>
            <a:ext cx="6794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>
                <a:latin typeface="Arial" charset="0"/>
                <a:cs typeface="Arial" charset="0"/>
              </a:rPr>
              <a:t>code</a:t>
            </a:r>
          </a:p>
        </p:txBody>
      </p:sp>
      <p:sp>
        <p:nvSpPr>
          <p:cNvPr id="17433" name="Text Box 145"/>
          <p:cNvSpPr txBox="1">
            <a:spLocks noChangeArrowheads="1"/>
          </p:cNvSpPr>
          <p:nvPr/>
        </p:nvSpPr>
        <p:spPr bwMode="auto">
          <a:xfrm>
            <a:off x="1525588" y="2300263"/>
            <a:ext cx="6286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>
                <a:latin typeface="Arial" charset="0"/>
                <a:cs typeface="Arial" charset="0"/>
              </a:rPr>
              <a:t>data</a:t>
            </a:r>
          </a:p>
          <a:p>
            <a:pPr>
              <a:defRPr/>
            </a:pPr>
            <a:r>
              <a:rPr lang="en-US">
                <a:latin typeface="Arial" charset="0"/>
                <a:cs typeface="Arial" charset="0"/>
              </a:rPr>
              <a:t>bits</a:t>
            </a:r>
          </a:p>
        </p:txBody>
      </p:sp>
      <p:sp>
        <p:nvSpPr>
          <p:cNvPr id="17434" name="Line 146"/>
          <p:cNvSpPr>
            <a:spLocks noChangeShapeType="1"/>
          </p:cNvSpPr>
          <p:nvPr/>
        </p:nvSpPr>
        <p:spPr bwMode="auto">
          <a:xfrm>
            <a:off x="5132388" y="2674913"/>
            <a:ext cx="319087" cy="4763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17435" name="Line 151"/>
          <p:cNvSpPr>
            <a:spLocks noChangeShapeType="1"/>
          </p:cNvSpPr>
          <p:nvPr/>
        </p:nvSpPr>
        <p:spPr bwMode="auto">
          <a:xfrm>
            <a:off x="4033838" y="4787876"/>
            <a:ext cx="0" cy="1624012"/>
          </a:xfrm>
          <a:prstGeom prst="line">
            <a:avLst/>
          </a:prstGeom>
          <a:noFill/>
          <a:ln w="12700">
            <a:solidFill>
              <a:schemeClr val="accent2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17436" name="Line 152"/>
          <p:cNvSpPr>
            <a:spLocks noChangeShapeType="1"/>
          </p:cNvSpPr>
          <p:nvPr/>
        </p:nvSpPr>
        <p:spPr bwMode="auto">
          <a:xfrm>
            <a:off x="5110163" y="4764063"/>
            <a:ext cx="0" cy="1624013"/>
          </a:xfrm>
          <a:prstGeom prst="line">
            <a:avLst/>
          </a:prstGeom>
          <a:noFill/>
          <a:ln w="12700">
            <a:solidFill>
              <a:schemeClr val="accent2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17437" name="Text Box 153"/>
          <p:cNvSpPr txBox="1">
            <a:spLocks noChangeArrowheads="1"/>
          </p:cNvSpPr>
          <p:nvPr/>
        </p:nvSpPr>
        <p:spPr bwMode="auto">
          <a:xfrm>
            <a:off x="3222625" y="6195988"/>
            <a:ext cx="66992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1600">
                <a:latin typeface="Arial" charset="0"/>
                <a:cs typeface="Arial" charset="0"/>
              </a:rPr>
              <a:t>slot 1</a:t>
            </a:r>
          </a:p>
        </p:txBody>
      </p:sp>
      <p:sp>
        <p:nvSpPr>
          <p:cNvPr id="17438" name="Text Box 154"/>
          <p:cNvSpPr txBox="1">
            <a:spLocks noChangeArrowheads="1"/>
          </p:cNvSpPr>
          <p:nvPr/>
        </p:nvSpPr>
        <p:spPr bwMode="auto">
          <a:xfrm>
            <a:off x="4241800" y="6200751"/>
            <a:ext cx="669925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1600">
                <a:latin typeface="Arial" charset="0"/>
                <a:cs typeface="Arial" charset="0"/>
              </a:rPr>
              <a:t>slot 0</a:t>
            </a:r>
          </a:p>
        </p:txBody>
      </p:sp>
      <p:sp>
        <p:nvSpPr>
          <p:cNvPr id="17439" name="Line 156"/>
          <p:cNvSpPr>
            <a:spLocks noChangeShapeType="1"/>
          </p:cNvSpPr>
          <p:nvPr/>
        </p:nvSpPr>
        <p:spPr bwMode="auto">
          <a:xfrm>
            <a:off x="2957513" y="4827563"/>
            <a:ext cx="0" cy="1624013"/>
          </a:xfrm>
          <a:prstGeom prst="line">
            <a:avLst/>
          </a:prstGeom>
          <a:noFill/>
          <a:ln w="12700">
            <a:solidFill>
              <a:schemeClr val="accent2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cs typeface="+mn-cs"/>
            </a:endParaRPr>
          </a:p>
        </p:txBody>
      </p:sp>
      <p:grpSp>
        <p:nvGrpSpPr>
          <p:cNvPr id="404778" name="Group 298"/>
          <p:cNvGrpSpPr>
            <a:grpSpLocks/>
          </p:cNvGrpSpPr>
          <p:nvPr/>
        </p:nvGrpSpPr>
        <p:grpSpPr bwMode="auto">
          <a:xfrm>
            <a:off x="6289675" y="5259363"/>
            <a:ext cx="1076325" cy="274638"/>
            <a:chOff x="3962" y="2922"/>
            <a:chExt cx="678" cy="173"/>
          </a:xfrm>
        </p:grpSpPr>
        <p:sp>
          <p:nvSpPr>
            <p:cNvPr id="17581" name="Rectangle 157"/>
            <p:cNvSpPr>
              <a:spLocks noChangeArrowheads="1"/>
            </p:cNvSpPr>
            <p:nvPr/>
          </p:nvSpPr>
          <p:spPr bwMode="auto">
            <a:xfrm>
              <a:off x="3962" y="2946"/>
              <a:ext cx="678" cy="135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cs typeface="+mn-cs"/>
              </a:endParaRPr>
            </a:p>
          </p:txBody>
        </p:sp>
        <p:sp>
          <p:nvSpPr>
            <p:cNvPr id="17582" name="Text Box 158"/>
            <p:cNvSpPr txBox="1">
              <a:spLocks noChangeArrowheads="1"/>
            </p:cNvSpPr>
            <p:nvPr/>
          </p:nvSpPr>
          <p:spPr bwMode="auto">
            <a:xfrm>
              <a:off x="4048" y="2922"/>
              <a:ext cx="400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1200">
                  <a:latin typeface="Arial" charset="0"/>
                  <a:cs typeface="Arial" charset="0"/>
                </a:rPr>
                <a:t>d</a:t>
              </a:r>
              <a:r>
                <a:rPr lang="en-US" sz="1200" baseline="-25000">
                  <a:latin typeface="Arial" charset="0"/>
                  <a:cs typeface="Arial" charset="0"/>
                </a:rPr>
                <a:t>1</a:t>
              </a:r>
              <a:r>
                <a:rPr lang="en-US" sz="1200">
                  <a:latin typeface="Arial" charset="0"/>
                  <a:cs typeface="Arial" charset="0"/>
                </a:rPr>
                <a:t> = -1</a:t>
              </a:r>
            </a:p>
          </p:txBody>
        </p:sp>
      </p:grpSp>
      <p:sp>
        <p:nvSpPr>
          <p:cNvPr id="17441" name="Oval 186"/>
          <p:cNvSpPr>
            <a:spLocks noChangeArrowheads="1"/>
          </p:cNvSpPr>
          <p:nvPr/>
        </p:nvSpPr>
        <p:spPr bwMode="auto">
          <a:xfrm>
            <a:off x="5505450" y="5091088"/>
            <a:ext cx="419100" cy="423863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17442" name="Line 188"/>
          <p:cNvSpPr>
            <a:spLocks noChangeShapeType="1"/>
          </p:cNvSpPr>
          <p:nvPr/>
        </p:nvSpPr>
        <p:spPr bwMode="auto">
          <a:xfrm>
            <a:off x="5153025" y="5221263"/>
            <a:ext cx="319088" cy="4763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17443" name="Line 189"/>
          <p:cNvSpPr>
            <a:spLocks noChangeShapeType="1"/>
          </p:cNvSpPr>
          <p:nvPr/>
        </p:nvSpPr>
        <p:spPr bwMode="auto">
          <a:xfrm flipV="1">
            <a:off x="5167313" y="5486376"/>
            <a:ext cx="403225" cy="430212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cs typeface="+mn-cs"/>
            </a:endParaRPr>
          </a:p>
        </p:txBody>
      </p:sp>
      <p:grpSp>
        <p:nvGrpSpPr>
          <p:cNvPr id="404776" name="Group 296"/>
          <p:cNvGrpSpPr>
            <a:grpSpLocks/>
          </p:cNvGrpSpPr>
          <p:nvPr/>
        </p:nvGrpSpPr>
        <p:grpSpPr bwMode="auto">
          <a:xfrm>
            <a:off x="7366000" y="5059338"/>
            <a:ext cx="1062038" cy="274638"/>
            <a:chOff x="4640" y="2796"/>
            <a:chExt cx="669" cy="173"/>
          </a:xfrm>
        </p:grpSpPr>
        <p:sp>
          <p:nvSpPr>
            <p:cNvPr id="17579" name="Rectangle 191"/>
            <p:cNvSpPr>
              <a:spLocks noChangeArrowheads="1"/>
            </p:cNvSpPr>
            <p:nvPr/>
          </p:nvSpPr>
          <p:spPr bwMode="auto">
            <a:xfrm>
              <a:off x="4640" y="2820"/>
              <a:ext cx="669" cy="135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cs typeface="+mn-cs"/>
              </a:endParaRPr>
            </a:p>
          </p:txBody>
        </p:sp>
        <p:sp>
          <p:nvSpPr>
            <p:cNvPr id="17580" name="Text Box 192"/>
            <p:cNvSpPr txBox="1">
              <a:spLocks noChangeArrowheads="1"/>
            </p:cNvSpPr>
            <p:nvPr/>
          </p:nvSpPr>
          <p:spPr bwMode="auto">
            <a:xfrm>
              <a:off x="4798" y="2796"/>
              <a:ext cx="368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1200">
                  <a:latin typeface="Arial" charset="0"/>
                  <a:cs typeface="Arial" charset="0"/>
                </a:rPr>
                <a:t>d</a:t>
              </a:r>
              <a:r>
                <a:rPr lang="en-US" sz="1200" baseline="-25000">
                  <a:latin typeface="Arial" charset="0"/>
                  <a:cs typeface="Arial" charset="0"/>
                </a:rPr>
                <a:t>0</a:t>
              </a:r>
              <a:r>
                <a:rPr lang="en-US" sz="1200">
                  <a:latin typeface="Arial" charset="0"/>
                  <a:cs typeface="Arial" charset="0"/>
                </a:rPr>
                <a:t> = 1</a:t>
              </a:r>
            </a:p>
          </p:txBody>
        </p:sp>
      </p:grpSp>
      <p:grpSp>
        <p:nvGrpSpPr>
          <p:cNvPr id="404775" name="Group 295"/>
          <p:cNvGrpSpPr>
            <a:grpSpLocks/>
          </p:cNvGrpSpPr>
          <p:nvPr/>
        </p:nvGrpSpPr>
        <p:grpSpPr bwMode="auto">
          <a:xfrm>
            <a:off x="3965575" y="4983138"/>
            <a:ext cx="1263650" cy="1184275"/>
            <a:chOff x="2498" y="2748"/>
            <a:chExt cx="796" cy="746"/>
          </a:xfrm>
        </p:grpSpPr>
        <p:grpSp>
          <p:nvGrpSpPr>
            <p:cNvPr id="49268" name="Group 193"/>
            <p:cNvGrpSpPr>
              <a:grpSpLocks/>
            </p:cNvGrpSpPr>
            <p:nvPr/>
          </p:nvGrpSpPr>
          <p:grpSpPr bwMode="auto">
            <a:xfrm>
              <a:off x="2504" y="3187"/>
              <a:ext cx="790" cy="307"/>
              <a:chOff x="1313" y="1534"/>
              <a:chExt cx="790" cy="307"/>
            </a:xfrm>
          </p:grpSpPr>
          <p:sp>
            <p:nvSpPr>
              <p:cNvPr id="17553" name="Text Box 194"/>
              <p:cNvSpPr txBox="1">
                <a:spLocks noChangeArrowheads="1"/>
              </p:cNvSpPr>
              <p:nvPr/>
            </p:nvSpPr>
            <p:spPr bwMode="auto">
              <a:xfrm>
                <a:off x="1313" y="1534"/>
                <a:ext cx="196" cy="15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sz="1000">
                    <a:latin typeface="Arial" charset="0"/>
                    <a:cs typeface="Arial" charset="0"/>
                  </a:rPr>
                  <a:t>1</a:t>
                </a:r>
              </a:p>
            </p:txBody>
          </p:sp>
          <p:grpSp>
            <p:nvGrpSpPr>
              <p:cNvPr id="49297" name="Group 195"/>
              <p:cNvGrpSpPr>
                <a:grpSpLocks/>
              </p:cNvGrpSpPr>
              <p:nvPr/>
            </p:nvGrpSpPr>
            <p:grpSpPr bwMode="auto">
              <a:xfrm>
                <a:off x="1353" y="1539"/>
                <a:ext cx="258" cy="147"/>
                <a:chOff x="1353" y="1539"/>
                <a:chExt cx="258" cy="144"/>
              </a:xfrm>
            </p:grpSpPr>
            <p:sp>
              <p:nvSpPr>
                <p:cNvPr id="17576" name="Rectangle 196"/>
                <p:cNvSpPr>
                  <a:spLocks noChangeArrowheads="1"/>
                </p:cNvSpPr>
                <p:nvPr/>
              </p:nvSpPr>
              <p:spPr bwMode="auto">
                <a:xfrm>
                  <a:off x="1353" y="1539"/>
                  <a:ext cx="258" cy="144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cs typeface="+mn-cs"/>
                  </a:endParaRPr>
                </a:p>
              </p:txBody>
            </p:sp>
            <p:sp>
              <p:nvSpPr>
                <p:cNvPr id="17577" name="Line 197"/>
                <p:cNvSpPr>
                  <a:spLocks noChangeShapeType="1"/>
                </p:cNvSpPr>
                <p:nvPr/>
              </p:nvSpPr>
              <p:spPr bwMode="auto">
                <a:xfrm>
                  <a:off x="1521" y="1542"/>
                  <a:ext cx="0" cy="138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>
                    <a:cs typeface="+mn-cs"/>
                  </a:endParaRPr>
                </a:p>
              </p:txBody>
            </p:sp>
            <p:sp>
              <p:nvSpPr>
                <p:cNvPr id="17578" name="Line 198"/>
                <p:cNvSpPr>
                  <a:spLocks noChangeShapeType="1"/>
                </p:cNvSpPr>
                <p:nvPr/>
              </p:nvSpPr>
              <p:spPr bwMode="auto">
                <a:xfrm>
                  <a:off x="1437" y="1545"/>
                  <a:ext cx="0" cy="138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>
                    <a:cs typeface="+mn-cs"/>
                  </a:endParaRPr>
                </a:p>
              </p:txBody>
            </p:sp>
          </p:grpSp>
          <p:grpSp>
            <p:nvGrpSpPr>
              <p:cNvPr id="49298" name="Group 199"/>
              <p:cNvGrpSpPr>
                <a:grpSpLocks/>
              </p:cNvGrpSpPr>
              <p:nvPr/>
            </p:nvGrpSpPr>
            <p:grpSpPr bwMode="auto">
              <a:xfrm>
                <a:off x="1773" y="1686"/>
                <a:ext cx="258" cy="144"/>
                <a:chOff x="1353" y="1539"/>
                <a:chExt cx="258" cy="144"/>
              </a:xfrm>
            </p:grpSpPr>
            <p:sp>
              <p:nvSpPr>
                <p:cNvPr id="17573" name="Rectangle 200"/>
                <p:cNvSpPr>
                  <a:spLocks noChangeArrowheads="1"/>
                </p:cNvSpPr>
                <p:nvPr/>
              </p:nvSpPr>
              <p:spPr bwMode="auto">
                <a:xfrm>
                  <a:off x="1353" y="1539"/>
                  <a:ext cx="258" cy="144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cs typeface="+mn-cs"/>
                  </a:endParaRPr>
                </a:p>
              </p:txBody>
            </p:sp>
            <p:sp>
              <p:nvSpPr>
                <p:cNvPr id="17574" name="Line 201"/>
                <p:cNvSpPr>
                  <a:spLocks noChangeShapeType="1"/>
                </p:cNvSpPr>
                <p:nvPr/>
              </p:nvSpPr>
              <p:spPr bwMode="auto">
                <a:xfrm>
                  <a:off x="1521" y="1542"/>
                  <a:ext cx="0" cy="138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>
                    <a:cs typeface="+mn-cs"/>
                  </a:endParaRPr>
                </a:p>
              </p:txBody>
            </p:sp>
            <p:sp>
              <p:nvSpPr>
                <p:cNvPr id="17575" name="Line 202"/>
                <p:cNvSpPr>
                  <a:spLocks noChangeShapeType="1"/>
                </p:cNvSpPr>
                <p:nvPr/>
              </p:nvSpPr>
              <p:spPr bwMode="auto">
                <a:xfrm>
                  <a:off x="1437" y="1545"/>
                  <a:ext cx="0" cy="138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>
                    <a:cs typeface="+mn-cs"/>
                  </a:endParaRPr>
                </a:p>
              </p:txBody>
            </p:sp>
          </p:grpSp>
          <p:sp>
            <p:nvSpPr>
              <p:cNvPr id="17556" name="Rectangle 203"/>
              <p:cNvSpPr>
                <a:spLocks noChangeArrowheads="1"/>
              </p:cNvSpPr>
              <p:nvPr/>
            </p:nvSpPr>
            <p:spPr bwMode="auto">
              <a:xfrm>
                <a:off x="1611" y="1686"/>
                <a:ext cx="81" cy="144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cs typeface="+mn-cs"/>
                </a:endParaRPr>
              </a:p>
            </p:txBody>
          </p:sp>
          <p:sp>
            <p:nvSpPr>
              <p:cNvPr id="17557" name="Rectangle 204"/>
              <p:cNvSpPr>
                <a:spLocks noChangeArrowheads="1"/>
              </p:cNvSpPr>
              <p:nvPr/>
            </p:nvSpPr>
            <p:spPr bwMode="auto">
              <a:xfrm>
                <a:off x="1692" y="1536"/>
                <a:ext cx="81" cy="150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cs typeface="+mn-cs"/>
                </a:endParaRPr>
              </a:p>
            </p:txBody>
          </p:sp>
          <p:sp>
            <p:nvSpPr>
              <p:cNvPr id="17558" name="Text Box 205"/>
              <p:cNvSpPr txBox="1">
                <a:spLocks noChangeArrowheads="1"/>
              </p:cNvSpPr>
              <p:nvPr/>
            </p:nvSpPr>
            <p:spPr bwMode="auto">
              <a:xfrm>
                <a:off x="1391" y="1534"/>
                <a:ext cx="196" cy="15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sz="1000">
                    <a:latin typeface="Arial" charset="0"/>
                    <a:cs typeface="Arial" charset="0"/>
                  </a:rPr>
                  <a:t>1</a:t>
                </a:r>
              </a:p>
            </p:txBody>
          </p:sp>
          <p:sp>
            <p:nvSpPr>
              <p:cNvPr id="17559" name="Text Box 206"/>
              <p:cNvSpPr txBox="1">
                <a:spLocks noChangeArrowheads="1"/>
              </p:cNvSpPr>
              <p:nvPr/>
            </p:nvSpPr>
            <p:spPr bwMode="auto">
              <a:xfrm>
                <a:off x="1478" y="1534"/>
                <a:ext cx="196" cy="15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sz="1000">
                    <a:latin typeface="Arial" charset="0"/>
                    <a:cs typeface="Arial" charset="0"/>
                  </a:rPr>
                  <a:t>1</a:t>
                </a:r>
              </a:p>
            </p:txBody>
          </p:sp>
          <p:sp>
            <p:nvSpPr>
              <p:cNvPr id="17560" name="Text Box 207"/>
              <p:cNvSpPr txBox="1">
                <a:spLocks noChangeArrowheads="1"/>
              </p:cNvSpPr>
              <p:nvPr/>
            </p:nvSpPr>
            <p:spPr bwMode="auto">
              <a:xfrm>
                <a:off x="1652" y="1540"/>
                <a:ext cx="196" cy="15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sz="1000">
                    <a:latin typeface="Arial" charset="0"/>
                    <a:cs typeface="Arial" charset="0"/>
                  </a:rPr>
                  <a:t>1</a:t>
                </a:r>
              </a:p>
            </p:txBody>
          </p:sp>
          <p:grpSp>
            <p:nvGrpSpPr>
              <p:cNvPr id="49304" name="Group 208"/>
              <p:cNvGrpSpPr>
                <a:grpSpLocks/>
              </p:cNvGrpSpPr>
              <p:nvPr/>
            </p:nvGrpSpPr>
            <p:grpSpPr bwMode="auto">
              <a:xfrm>
                <a:off x="1565" y="1684"/>
                <a:ext cx="211" cy="157"/>
                <a:chOff x="857" y="1909"/>
                <a:chExt cx="211" cy="157"/>
              </a:xfrm>
            </p:grpSpPr>
            <p:sp>
              <p:nvSpPr>
                <p:cNvPr id="17571" name="Text Box 209"/>
                <p:cNvSpPr txBox="1">
                  <a:spLocks noChangeArrowheads="1"/>
                </p:cNvSpPr>
                <p:nvPr/>
              </p:nvSpPr>
              <p:spPr bwMode="auto">
                <a:xfrm>
                  <a:off x="872" y="1912"/>
                  <a:ext cx="196" cy="15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9pPr>
                </a:lstStyle>
                <a:p>
                  <a:pPr>
                    <a:defRPr/>
                  </a:pPr>
                  <a:r>
                    <a:rPr lang="en-US" sz="1000">
                      <a:latin typeface="Arial" charset="0"/>
                      <a:cs typeface="Arial" charset="0"/>
                    </a:rPr>
                    <a:t>1</a:t>
                  </a:r>
                </a:p>
              </p:txBody>
            </p:sp>
            <p:sp>
              <p:nvSpPr>
                <p:cNvPr id="17572" name="Text Box 210"/>
                <p:cNvSpPr txBox="1">
                  <a:spLocks noChangeArrowheads="1"/>
                </p:cNvSpPr>
                <p:nvPr/>
              </p:nvSpPr>
              <p:spPr bwMode="auto">
                <a:xfrm>
                  <a:off x="857" y="1909"/>
                  <a:ext cx="196" cy="15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9pPr>
                </a:lstStyle>
                <a:p>
                  <a:pPr>
                    <a:defRPr/>
                  </a:pPr>
                  <a:r>
                    <a:rPr lang="en-US" sz="1000">
                      <a:latin typeface="Arial" charset="0"/>
                      <a:cs typeface="Arial" charset="0"/>
                    </a:rPr>
                    <a:t>-</a:t>
                  </a:r>
                </a:p>
              </p:txBody>
            </p:sp>
          </p:grpSp>
          <p:grpSp>
            <p:nvGrpSpPr>
              <p:cNvPr id="49305" name="Group 211"/>
              <p:cNvGrpSpPr>
                <a:grpSpLocks/>
              </p:cNvGrpSpPr>
              <p:nvPr/>
            </p:nvGrpSpPr>
            <p:grpSpPr bwMode="auto">
              <a:xfrm>
                <a:off x="1730" y="1684"/>
                <a:ext cx="211" cy="157"/>
                <a:chOff x="857" y="1909"/>
                <a:chExt cx="211" cy="157"/>
              </a:xfrm>
            </p:grpSpPr>
            <p:sp>
              <p:nvSpPr>
                <p:cNvPr id="17569" name="Text Box 212"/>
                <p:cNvSpPr txBox="1">
                  <a:spLocks noChangeArrowheads="1"/>
                </p:cNvSpPr>
                <p:nvPr/>
              </p:nvSpPr>
              <p:spPr bwMode="auto">
                <a:xfrm>
                  <a:off x="872" y="1912"/>
                  <a:ext cx="196" cy="15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9pPr>
                </a:lstStyle>
                <a:p>
                  <a:pPr>
                    <a:defRPr/>
                  </a:pPr>
                  <a:r>
                    <a:rPr lang="en-US" sz="1000">
                      <a:latin typeface="Arial" charset="0"/>
                      <a:cs typeface="Arial" charset="0"/>
                    </a:rPr>
                    <a:t>1</a:t>
                  </a:r>
                </a:p>
              </p:txBody>
            </p:sp>
            <p:sp>
              <p:nvSpPr>
                <p:cNvPr id="17570" name="Text Box 213"/>
                <p:cNvSpPr txBox="1">
                  <a:spLocks noChangeArrowheads="1"/>
                </p:cNvSpPr>
                <p:nvPr/>
              </p:nvSpPr>
              <p:spPr bwMode="auto">
                <a:xfrm>
                  <a:off x="857" y="1909"/>
                  <a:ext cx="196" cy="15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9pPr>
                </a:lstStyle>
                <a:p>
                  <a:pPr>
                    <a:defRPr/>
                  </a:pPr>
                  <a:r>
                    <a:rPr lang="en-US" sz="1000">
                      <a:latin typeface="Arial" charset="0"/>
                      <a:cs typeface="Arial" charset="0"/>
                    </a:rPr>
                    <a:t>-</a:t>
                  </a:r>
                </a:p>
              </p:txBody>
            </p:sp>
          </p:grpSp>
          <p:grpSp>
            <p:nvGrpSpPr>
              <p:cNvPr id="49306" name="Group 214"/>
              <p:cNvGrpSpPr>
                <a:grpSpLocks/>
              </p:cNvGrpSpPr>
              <p:nvPr/>
            </p:nvGrpSpPr>
            <p:grpSpPr bwMode="auto">
              <a:xfrm>
                <a:off x="1808" y="1684"/>
                <a:ext cx="211" cy="157"/>
                <a:chOff x="857" y="1909"/>
                <a:chExt cx="211" cy="157"/>
              </a:xfrm>
            </p:grpSpPr>
            <p:sp>
              <p:nvSpPr>
                <p:cNvPr id="17567" name="Text Box 215"/>
                <p:cNvSpPr txBox="1">
                  <a:spLocks noChangeArrowheads="1"/>
                </p:cNvSpPr>
                <p:nvPr/>
              </p:nvSpPr>
              <p:spPr bwMode="auto">
                <a:xfrm>
                  <a:off x="872" y="1912"/>
                  <a:ext cx="196" cy="15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9pPr>
                </a:lstStyle>
                <a:p>
                  <a:pPr>
                    <a:defRPr/>
                  </a:pPr>
                  <a:r>
                    <a:rPr lang="en-US" sz="1000">
                      <a:latin typeface="Arial" charset="0"/>
                      <a:cs typeface="Arial" charset="0"/>
                    </a:rPr>
                    <a:t>1</a:t>
                  </a:r>
                </a:p>
              </p:txBody>
            </p:sp>
            <p:sp>
              <p:nvSpPr>
                <p:cNvPr id="17568" name="Text Box 216"/>
                <p:cNvSpPr txBox="1">
                  <a:spLocks noChangeArrowheads="1"/>
                </p:cNvSpPr>
                <p:nvPr/>
              </p:nvSpPr>
              <p:spPr bwMode="auto">
                <a:xfrm>
                  <a:off x="857" y="1909"/>
                  <a:ext cx="196" cy="15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9pPr>
                </a:lstStyle>
                <a:p>
                  <a:pPr>
                    <a:defRPr/>
                  </a:pPr>
                  <a:r>
                    <a:rPr lang="en-US" sz="1000">
                      <a:latin typeface="Arial" charset="0"/>
                      <a:cs typeface="Arial" charset="0"/>
                    </a:rPr>
                    <a:t>-</a:t>
                  </a:r>
                </a:p>
              </p:txBody>
            </p:sp>
          </p:grpSp>
          <p:grpSp>
            <p:nvGrpSpPr>
              <p:cNvPr id="49307" name="Group 217"/>
              <p:cNvGrpSpPr>
                <a:grpSpLocks/>
              </p:cNvGrpSpPr>
              <p:nvPr/>
            </p:nvGrpSpPr>
            <p:grpSpPr bwMode="auto">
              <a:xfrm>
                <a:off x="1892" y="1681"/>
                <a:ext cx="211" cy="157"/>
                <a:chOff x="857" y="1909"/>
                <a:chExt cx="211" cy="157"/>
              </a:xfrm>
            </p:grpSpPr>
            <p:sp>
              <p:nvSpPr>
                <p:cNvPr id="17565" name="Text Box 218"/>
                <p:cNvSpPr txBox="1">
                  <a:spLocks noChangeArrowheads="1"/>
                </p:cNvSpPr>
                <p:nvPr/>
              </p:nvSpPr>
              <p:spPr bwMode="auto">
                <a:xfrm>
                  <a:off x="872" y="1912"/>
                  <a:ext cx="196" cy="15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9pPr>
                </a:lstStyle>
                <a:p>
                  <a:pPr>
                    <a:defRPr/>
                  </a:pPr>
                  <a:r>
                    <a:rPr lang="en-US" sz="1000">
                      <a:latin typeface="Arial" charset="0"/>
                      <a:cs typeface="Arial" charset="0"/>
                    </a:rPr>
                    <a:t>1</a:t>
                  </a:r>
                </a:p>
              </p:txBody>
            </p:sp>
            <p:sp>
              <p:nvSpPr>
                <p:cNvPr id="17566" name="Text Box 219"/>
                <p:cNvSpPr txBox="1">
                  <a:spLocks noChangeArrowheads="1"/>
                </p:cNvSpPr>
                <p:nvPr/>
              </p:nvSpPr>
              <p:spPr bwMode="auto">
                <a:xfrm>
                  <a:off x="857" y="1909"/>
                  <a:ext cx="196" cy="15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9pPr>
                </a:lstStyle>
                <a:p>
                  <a:pPr>
                    <a:defRPr/>
                  </a:pPr>
                  <a:r>
                    <a:rPr lang="en-US" sz="1000">
                      <a:latin typeface="Arial" charset="0"/>
                      <a:cs typeface="Arial" charset="0"/>
                    </a:rPr>
                    <a:t>-</a:t>
                  </a:r>
                </a:p>
              </p:txBody>
            </p:sp>
          </p:grpSp>
        </p:grpSp>
        <p:grpSp>
          <p:nvGrpSpPr>
            <p:cNvPr id="49269" name="Group 220"/>
            <p:cNvGrpSpPr>
              <a:grpSpLocks/>
            </p:cNvGrpSpPr>
            <p:nvPr/>
          </p:nvGrpSpPr>
          <p:grpSpPr bwMode="auto">
            <a:xfrm>
              <a:off x="2498" y="2748"/>
              <a:ext cx="790" cy="307"/>
              <a:chOff x="1313" y="1534"/>
              <a:chExt cx="790" cy="307"/>
            </a:xfrm>
          </p:grpSpPr>
          <p:sp>
            <p:nvSpPr>
              <p:cNvPr id="17527" name="Text Box 221"/>
              <p:cNvSpPr txBox="1">
                <a:spLocks noChangeArrowheads="1"/>
              </p:cNvSpPr>
              <p:nvPr/>
            </p:nvSpPr>
            <p:spPr bwMode="auto">
              <a:xfrm>
                <a:off x="1313" y="1534"/>
                <a:ext cx="196" cy="15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sz="1000">
                    <a:latin typeface="Arial" charset="0"/>
                    <a:cs typeface="Arial" charset="0"/>
                  </a:rPr>
                  <a:t>1</a:t>
                </a:r>
              </a:p>
            </p:txBody>
          </p:sp>
          <p:grpSp>
            <p:nvGrpSpPr>
              <p:cNvPr id="49271" name="Group 222"/>
              <p:cNvGrpSpPr>
                <a:grpSpLocks/>
              </p:cNvGrpSpPr>
              <p:nvPr/>
            </p:nvGrpSpPr>
            <p:grpSpPr bwMode="auto">
              <a:xfrm>
                <a:off x="1353" y="1539"/>
                <a:ext cx="258" cy="147"/>
                <a:chOff x="1353" y="1539"/>
                <a:chExt cx="258" cy="144"/>
              </a:xfrm>
            </p:grpSpPr>
            <p:sp>
              <p:nvSpPr>
                <p:cNvPr id="17550" name="Rectangle 223"/>
                <p:cNvSpPr>
                  <a:spLocks noChangeArrowheads="1"/>
                </p:cNvSpPr>
                <p:nvPr/>
              </p:nvSpPr>
              <p:spPr bwMode="auto">
                <a:xfrm>
                  <a:off x="1353" y="1539"/>
                  <a:ext cx="258" cy="144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cs typeface="+mn-cs"/>
                  </a:endParaRPr>
                </a:p>
              </p:txBody>
            </p:sp>
            <p:sp>
              <p:nvSpPr>
                <p:cNvPr id="17551" name="Line 224"/>
                <p:cNvSpPr>
                  <a:spLocks noChangeShapeType="1"/>
                </p:cNvSpPr>
                <p:nvPr/>
              </p:nvSpPr>
              <p:spPr bwMode="auto">
                <a:xfrm>
                  <a:off x="1521" y="1542"/>
                  <a:ext cx="0" cy="138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>
                    <a:cs typeface="+mn-cs"/>
                  </a:endParaRPr>
                </a:p>
              </p:txBody>
            </p:sp>
            <p:sp>
              <p:nvSpPr>
                <p:cNvPr id="17552" name="Line 225"/>
                <p:cNvSpPr>
                  <a:spLocks noChangeShapeType="1"/>
                </p:cNvSpPr>
                <p:nvPr/>
              </p:nvSpPr>
              <p:spPr bwMode="auto">
                <a:xfrm>
                  <a:off x="1437" y="1545"/>
                  <a:ext cx="0" cy="138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>
                    <a:cs typeface="+mn-cs"/>
                  </a:endParaRPr>
                </a:p>
              </p:txBody>
            </p:sp>
          </p:grpSp>
          <p:grpSp>
            <p:nvGrpSpPr>
              <p:cNvPr id="49272" name="Group 226"/>
              <p:cNvGrpSpPr>
                <a:grpSpLocks/>
              </p:cNvGrpSpPr>
              <p:nvPr/>
            </p:nvGrpSpPr>
            <p:grpSpPr bwMode="auto">
              <a:xfrm>
                <a:off x="1773" y="1686"/>
                <a:ext cx="258" cy="144"/>
                <a:chOff x="1353" y="1539"/>
                <a:chExt cx="258" cy="144"/>
              </a:xfrm>
            </p:grpSpPr>
            <p:sp>
              <p:nvSpPr>
                <p:cNvPr id="17547" name="Rectangle 227"/>
                <p:cNvSpPr>
                  <a:spLocks noChangeArrowheads="1"/>
                </p:cNvSpPr>
                <p:nvPr/>
              </p:nvSpPr>
              <p:spPr bwMode="auto">
                <a:xfrm>
                  <a:off x="1353" y="1539"/>
                  <a:ext cx="258" cy="144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cs typeface="+mn-cs"/>
                  </a:endParaRPr>
                </a:p>
              </p:txBody>
            </p:sp>
            <p:sp>
              <p:nvSpPr>
                <p:cNvPr id="17548" name="Line 228"/>
                <p:cNvSpPr>
                  <a:spLocks noChangeShapeType="1"/>
                </p:cNvSpPr>
                <p:nvPr/>
              </p:nvSpPr>
              <p:spPr bwMode="auto">
                <a:xfrm>
                  <a:off x="1521" y="1542"/>
                  <a:ext cx="0" cy="138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>
                    <a:cs typeface="+mn-cs"/>
                  </a:endParaRPr>
                </a:p>
              </p:txBody>
            </p:sp>
            <p:sp>
              <p:nvSpPr>
                <p:cNvPr id="17549" name="Line 229"/>
                <p:cNvSpPr>
                  <a:spLocks noChangeShapeType="1"/>
                </p:cNvSpPr>
                <p:nvPr/>
              </p:nvSpPr>
              <p:spPr bwMode="auto">
                <a:xfrm>
                  <a:off x="1437" y="1545"/>
                  <a:ext cx="0" cy="138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>
                    <a:cs typeface="+mn-cs"/>
                  </a:endParaRPr>
                </a:p>
              </p:txBody>
            </p:sp>
          </p:grpSp>
          <p:sp>
            <p:nvSpPr>
              <p:cNvPr id="17530" name="Rectangle 230"/>
              <p:cNvSpPr>
                <a:spLocks noChangeArrowheads="1"/>
              </p:cNvSpPr>
              <p:nvPr/>
            </p:nvSpPr>
            <p:spPr bwMode="auto">
              <a:xfrm>
                <a:off x="1611" y="1686"/>
                <a:ext cx="81" cy="144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cs typeface="+mn-cs"/>
                </a:endParaRPr>
              </a:p>
            </p:txBody>
          </p:sp>
          <p:sp>
            <p:nvSpPr>
              <p:cNvPr id="17531" name="Rectangle 231"/>
              <p:cNvSpPr>
                <a:spLocks noChangeArrowheads="1"/>
              </p:cNvSpPr>
              <p:nvPr/>
            </p:nvSpPr>
            <p:spPr bwMode="auto">
              <a:xfrm>
                <a:off x="1692" y="1536"/>
                <a:ext cx="81" cy="150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cs typeface="+mn-cs"/>
                </a:endParaRPr>
              </a:p>
            </p:txBody>
          </p:sp>
          <p:sp>
            <p:nvSpPr>
              <p:cNvPr id="17532" name="Text Box 232"/>
              <p:cNvSpPr txBox="1">
                <a:spLocks noChangeArrowheads="1"/>
              </p:cNvSpPr>
              <p:nvPr/>
            </p:nvSpPr>
            <p:spPr bwMode="auto">
              <a:xfrm>
                <a:off x="1391" y="1534"/>
                <a:ext cx="196" cy="15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sz="1000">
                    <a:latin typeface="Arial" charset="0"/>
                    <a:cs typeface="Arial" charset="0"/>
                  </a:rPr>
                  <a:t>1</a:t>
                </a:r>
              </a:p>
            </p:txBody>
          </p:sp>
          <p:sp>
            <p:nvSpPr>
              <p:cNvPr id="17533" name="Text Box 233"/>
              <p:cNvSpPr txBox="1">
                <a:spLocks noChangeArrowheads="1"/>
              </p:cNvSpPr>
              <p:nvPr/>
            </p:nvSpPr>
            <p:spPr bwMode="auto">
              <a:xfrm>
                <a:off x="1478" y="1534"/>
                <a:ext cx="196" cy="15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sz="1000">
                    <a:latin typeface="Arial" charset="0"/>
                    <a:cs typeface="Arial" charset="0"/>
                  </a:rPr>
                  <a:t>1</a:t>
                </a:r>
              </a:p>
            </p:txBody>
          </p:sp>
          <p:sp>
            <p:nvSpPr>
              <p:cNvPr id="17534" name="Text Box 234"/>
              <p:cNvSpPr txBox="1">
                <a:spLocks noChangeArrowheads="1"/>
              </p:cNvSpPr>
              <p:nvPr/>
            </p:nvSpPr>
            <p:spPr bwMode="auto">
              <a:xfrm>
                <a:off x="1652" y="1540"/>
                <a:ext cx="196" cy="15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sz="1000">
                    <a:latin typeface="Arial" charset="0"/>
                    <a:cs typeface="Arial" charset="0"/>
                  </a:rPr>
                  <a:t>1</a:t>
                </a:r>
              </a:p>
            </p:txBody>
          </p:sp>
          <p:grpSp>
            <p:nvGrpSpPr>
              <p:cNvPr id="49278" name="Group 235"/>
              <p:cNvGrpSpPr>
                <a:grpSpLocks/>
              </p:cNvGrpSpPr>
              <p:nvPr/>
            </p:nvGrpSpPr>
            <p:grpSpPr bwMode="auto">
              <a:xfrm>
                <a:off x="1565" y="1684"/>
                <a:ext cx="211" cy="157"/>
                <a:chOff x="857" y="1909"/>
                <a:chExt cx="211" cy="157"/>
              </a:xfrm>
            </p:grpSpPr>
            <p:sp>
              <p:nvSpPr>
                <p:cNvPr id="17545" name="Text Box 236"/>
                <p:cNvSpPr txBox="1">
                  <a:spLocks noChangeArrowheads="1"/>
                </p:cNvSpPr>
                <p:nvPr/>
              </p:nvSpPr>
              <p:spPr bwMode="auto">
                <a:xfrm>
                  <a:off x="872" y="1912"/>
                  <a:ext cx="196" cy="15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9pPr>
                </a:lstStyle>
                <a:p>
                  <a:pPr>
                    <a:defRPr/>
                  </a:pPr>
                  <a:r>
                    <a:rPr lang="en-US" sz="1000">
                      <a:latin typeface="Arial" charset="0"/>
                      <a:cs typeface="Arial" charset="0"/>
                    </a:rPr>
                    <a:t>1</a:t>
                  </a:r>
                </a:p>
              </p:txBody>
            </p:sp>
            <p:sp>
              <p:nvSpPr>
                <p:cNvPr id="17546" name="Text Box 237"/>
                <p:cNvSpPr txBox="1">
                  <a:spLocks noChangeArrowheads="1"/>
                </p:cNvSpPr>
                <p:nvPr/>
              </p:nvSpPr>
              <p:spPr bwMode="auto">
                <a:xfrm>
                  <a:off x="857" y="1909"/>
                  <a:ext cx="196" cy="15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9pPr>
                </a:lstStyle>
                <a:p>
                  <a:pPr>
                    <a:defRPr/>
                  </a:pPr>
                  <a:r>
                    <a:rPr lang="en-US" sz="1000">
                      <a:latin typeface="Arial" charset="0"/>
                      <a:cs typeface="Arial" charset="0"/>
                    </a:rPr>
                    <a:t>-</a:t>
                  </a:r>
                </a:p>
              </p:txBody>
            </p:sp>
          </p:grpSp>
          <p:grpSp>
            <p:nvGrpSpPr>
              <p:cNvPr id="49279" name="Group 238"/>
              <p:cNvGrpSpPr>
                <a:grpSpLocks/>
              </p:cNvGrpSpPr>
              <p:nvPr/>
            </p:nvGrpSpPr>
            <p:grpSpPr bwMode="auto">
              <a:xfrm>
                <a:off x="1730" y="1684"/>
                <a:ext cx="211" cy="157"/>
                <a:chOff x="857" y="1909"/>
                <a:chExt cx="211" cy="157"/>
              </a:xfrm>
            </p:grpSpPr>
            <p:sp>
              <p:nvSpPr>
                <p:cNvPr id="17543" name="Text Box 239"/>
                <p:cNvSpPr txBox="1">
                  <a:spLocks noChangeArrowheads="1"/>
                </p:cNvSpPr>
                <p:nvPr/>
              </p:nvSpPr>
              <p:spPr bwMode="auto">
                <a:xfrm>
                  <a:off x="872" y="1912"/>
                  <a:ext cx="196" cy="15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9pPr>
                </a:lstStyle>
                <a:p>
                  <a:pPr>
                    <a:defRPr/>
                  </a:pPr>
                  <a:r>
                    <a:rPr lang="en-US" sz="1000">
                      <a:latin typeface="Arial" charset="0"/>
                      <a:cs typeface="Arial" charset="0"/>
                    </a:rPr>
                    <a:t>1</a:t>
                  </a:r>
                </a:p>
              </p:txBody>
            </p:sp>
            <p:sp>
              <p:nvSpPr>
                <p:cNvPr id="17544" name="Text Box 240"/>
                <p:cNvSpPr txBox="1">
                  <a:spLocks noChangeArrowheads="1"/>
                </p:cNvSpPr>
                <p:nvPr/>
              </p:nvSpPr>
              <p:spPr bwMode="auto">
                <a:xfrm>
                  <a:off x="857" y="1909"/>
                  <a:ext cx="196" cy="15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9pPr>
                </a:lstStyle>
                <a:p>
                  <a:pPr>
                    <a:defRPr/>
                  </a:pPr>
                  <a:r>
                    <a:rPr lang="en-US" sz="1000">
                      <a:latin typeface="Arial" charset="0"/>
                      <a:cs typeface="Arial" charset="0"/>
                    </a:rPr>
                    <a:t>-</a:t>
                  </a:r>
                </a:p>
              </p:txBody>
            </p:sp>
          </p:grpSp>
          <p:grpSp>
            <p:nvGrpSpPr>
              <p:cNvPr id="49280" name="Group 241"/>
              <p:cNvGrpSpPr>
                <a:grpSpLocks/>
              </p:cNvGrpSpPr>
              <p:nvPr/>
            </p:nvGrpSpPr>
            <p:grpSpPr bwMode="auto">
              <a:xfrm>
                <a:off x="1808" y="1684"/>
                <a:ext cx="211" cy="157"/>
                <a:chOff x="857" y="1909"/>
                <a:chExt cx="211" cy="157"/>
              </a:xfrm>
            </p:grpSpPr>
            <p:sp>
              <p:nvSpPr>
                <p:cNvPr id="17541" name="Text Box 242"/>
                <p:cNvSpPr txBox="1">
                  <a:spLocks noChangeArrowheads="1"/>
                </p:cNvSpPr>
                <p:nvPr/>
              </p:nvSpPr>
              <p:spPr bwMode="auto">
                <a:xfrm>
                  <a:off x="872" y="1912"/>
                  <a:ext cx="196" cy="15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9pPr>
                </a:lstStyle>
                <a:p>
                  <a:pPr>
                    <a:defRPr/>
                  </a:pPr>
                  <a:r>
                    <a:rPr lang="en-US" sz="1000">
                      <a:latin typeface="Arial" charset="0"/>
                      <a:cs typeface="Arial" charset="0"/>
                    </a:rPr>
                    <a:t>1</a:t>
                  </a:r>
                </a:p>
              </p:txBody>
            </p:sp>
            <p:sp>
              <p:nvSpPr>
                <p:cNvPr id="17542" name="Text Box 243"/>
                <p:cNvSpPr txBox="1">
                  <a:spLocks noChangeArrowheads="1"/>
                </p:cNvSpPr>
                <p:nvPr/>
              </p:nvSpPr>
              <p:spPr bwMode="auto">
                <a:xfrm>
                  <a:off x="857" y="1909"/>
                  <a:ext cx="196" cy="15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9pPr>
                </a:lstStyle>
                <a:p>
                  <a:pPr>
                    <a:defRPr/>
                  </a:pPr>
                  <a:r>
                    <a:rPr lang="en-US" sz="1000">
                      <a:latin typeface="Arial" charset="0"/>
                      <a:cs typeface="Arial" charset="0"/>
                    </a:rPr>
                    <a:t>-</a:t>
                  </a:r>
                </a:p>
              </p:txBody>
            </p:sp>
          </p:grpSp>
          <p:grpSp>
            <p:nvGrpSpPr>
              <p:cNvPr id="49281" name="Group 244"/>
              <p:cNvGrpSpPr>
                <a:grpSpLocks/>
              </p:cNvGrpSpPr>
              <p:nvPr/>
            </p:nvGrpSpPr>
            <p:grpSpPr bwMode="auto">
              <a:xfrm>
                <a:off x="1892" y="1681"/>
                <a:ext cx="211" cy="157"/>
                <a:chOff x="857" y="1909"/>
                <a:chExt cx="211" cy="157"/>
              </a:xfrm>
            </p:grpSpPr>
            <p:sp>
              <p:nvSpPr>
                <p:cNvPr id="17539" name="Text Box 245"/>
                <p:cNvSpPr txBox="1">
                  <a:spLocks noChangeArrowheads="1"/>
                </p:cNvSpPr>
                <p:nvPr/>
              </p:nvSpPr>
              <p:spPr bwMode="auto">
                <a:xfrm>
                  <a:off x="872" y="1912"/>
                  <a:ext cx="196" cy="15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9pPr>
                </a:lstStyle>
                <a:p>
                  <a:pPr>
                    <a:defRPr/>
                  </a:pPr>
                  <a:r>
                    <a:rPr lang="en-US" sz="1000">
                      <a:latin typeface="Arial" charset="0"/>
                      <a:cs typeface="Arial" charset="0"/>
                    </a:rPr>
                    <a:t>1</a:t>
                  </a:r>
                </a:p>
              </p:txBody>
            </p:sp>
            <p:sp>
              <p:nvSpPr>
                <p:cNvPr id="17540" name="Text Box 246"/>
                <p:cNvSpPr txBox="1">
                  <a:spLocks noChangeArrowheads="1"/>
                </p:cNvSpPr>
                <p:nvPr/>
              </p:nvSpPr>
              <p:spPr bwMode="auto">
                <a:xfrm>
                  <a:off x="857" y="1909"/>
                  <a:ext cx="196" cy="15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9pPr>
                </a:lstStyle>
                <a:p>
                  <a:pPr>
                    <a:defRPr/>
                  </a:pPr>
                  <a:r>
                    <a:rPr lang="en-US" sz="1000">
                      <a:latin typeface="Arial" charset="0"/>
                      <a:cs typeface="Arial" charset="0"/>
                    </a:rPr>
                    <a:t>-</a:t>
                  </a:r>
                </a:p>
              </p:txBody>
            </p:sp>
          </p:grpSp>
        </p:grpSp>
      </p:grpSp>
      <p:grpSp>
        <p:nvGrpSpPr>
          <p:cNvPr id="404777" name="Group 297"/>
          <p:cNvGrpSpPr>
            <a:grpSpLocks/>
          </p:cNvGrpSpPr>
          <p:nvPr/>
        </p:nvGrpSpPr>
        <p:grpSpPr bwMode="auto">
          <a:xfrm>
            <a:off x="2874963" y="4983138"/>
            <a:ext cx="1277937" cy="1174750"/>
            <a:chOff x="1811" y="2748"/>
            <a:chExt cx="805" cy="740"/>
          </a:xfrm>
        </p:grpSpPr>
        <p:grpSp>
          <p:nvGrpSpPr>
            <p:cNvPr id="49209" name="Group 159"/>
            <p:cNvGrpSpPr>
              <a:grpSpLocks/>
            </p:cNvGrpSpPr>
            <p:nvPr/>
          </p:nvGrpSpPr>
          <p:grpSpPr bwMode="auto">
            <a:xfrm>
              <a:off x="1826" y="3181"/>
              <a:ext cx="790" cy="307"/>
              <a:chOff x="1313" y="1534"/>
              <a:chExt cx="790" cy="307"/>
            </a:xfrm>
          </p:grpSpPr>
          <p:sp>
            <p:nvSpPr>
              <p:cNvPr id="17499" name="Text Box 160"/>
              <p:cNvSpPr txBox="1">
                <a:spLocks noChangeArrowheads="1"/>
              </p:cNvSpPr>
              <p:nvPr/>
            </p:nvSpPr>
            <p:spPr bwMode="auto">
              <a:xfrm>
                <a:off x="1313" y="1534"/>
                <a:ext cx="196" cy="15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sz="1000">
                    <a:latin typeface="Arial" charset="0"/>
                    <a:cs typeface="Arial" charset="0"/>
                  </a:rPr>
                  <a:t>1</a:t>
                </a:r>
              </a:p>
            </p:txBody>
          </p:sp>
          <p:grpSp>
            <p:nvGrpSpPr>
              <p:cNvPr id="49243" name="Group 161"/>
              <p:cNvGrpSpPr>
                <a:grpSpLocks/>
              </p:cNvGrpSpPr>
              <p:nvPr/>
            </p:nvGrpSpPr>
            <p:grpSpPr bwMode="auto">
              <a:xfrm>
                <a:off x="1353" y="1539"/>
                <a:ext cx="258" cy="147"/>
                <a:chOff x="1353" y="1539"/>
                <a:chExt cx="258" cy="144"/>
              </a:xfrm>
            </p:grpSpPr>
            <p:sp>
              <p:nvSpPr>
                <p:cNvPr id="17522" name="Rectangle 162"/>
                <p:cNvSpPr>
                  <a:spLocks noChangeArrowheads="1"/>
                </p:cNvSpPr>
                <p:nvPr/>
              </p:nvSpPr>
              <p:spPr bwMode="auto">
                <a:xfrm>
                  <a:off x="1353" y="1539"/>
                  <a:ext cx="258" cy="144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cs typeface="+mn-cs"/>
                  </a:endParaRPr>
                </a:p>
              </p:txBody>
            </p:sp>
            <p:sp>
              <p:nvSpPr>
                <p:cNvPr id="17523" name="Line 163"/>
                <p:cNvSpPr>
                  <a:spLocks noChangeShapeType="1"/>
                </p:cNvSpPr>
                <p:nvPr/>
              </p:nvSpPr>
              <p:spPr bwMode="auto">
                <a:xfrm>
                  <a:off x="1521" y="1542"/>
                  <a:ext cx="0" cy="138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>
                    <a:cs typeface="+mn-cs"/>
                  </a:endParaRPr>
                </a:p>
              </p:txBody>
            </p:sp>
            <p:sp>
              <p:nvSpPr>
                <p:cNvPr id="17524" name="Line 164"/>
                <p:cNvSpPr>
                  <a:spLocks noChangeShapeType="1"/>
                </p:cNvSpPr>
                <p:nvPr/>
              </p:nvSpPr>
              <p:spPr bwMode="auto">
                <a:xfrm>
                  <a:off x="1437" y="1545"/>
                  <a:ext cx="0" cy="138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>
                    <a:cs typeface="+mn-cs"/>
                  </a:endParaRPr>
                </a:p>
              </p:txBody>
            </p:sp>
          </p:grpSp>
          <p:grpSp>
            <p:nvGrpSpPr>
              <p:cNvPr id="49244" name="Group 165"/>
              <p:cNvGrpSpPr>
                <a:grpSpLocks/>
              </p:cNvGrpSpPr>
              <p:nvPr/>
            </p:nvGrpSpPr>
            <p:grpSpPr bwMode="auto">
              <a:xfrm>
                <a:off x="1773" y="1686"/>
                <a:ext cx="258" cy="144"/>
                <a:chOff x="1353" y="1539"/>
                <a:chExt cx="258" cy="144"/>
              </a:xfrm>
            </p:grpSpPr>
            <p:sp>
              <p:nvSpPr>
                <p:cNvPr id="17519" name="Rectangle 166"/>
                <p:cNvSpPr>
                  <a:spLocks noChangeArrowheads="1"/>
                </p:cNvSpPr>
                <p:nvPr/>
              </p:nvSpPr>
              <p:spPr bwMode="auto">
                <a:xfrm>
                  <a:off x="1353" y="1539"/>
                  <a:ext cx="258" cy="144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>
                    <a:cs typeface="+mn-cs"/>
                  </a:endParaRPr>
                </a:p>
              </p:txBody>
            </p:sp>
            <p:sp>
              <p:nvSpPr>
                <p:cNvPr id="17520" name="Line 167"/>
                <p:cNvSpPr>
                  <a:spLocks noChangeShapeType="1"/>
                </p:cNvSpPr>
                <p:nvPr/>
              </p:nvSpPr>
              <p:spPr bwMode="auto">
                <a:xfrm>
                  <a:off x="1521" y="1542"/>
                  <a:ext cx="0" cy="138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>
                    <a:cs typeface="+mn-cs"/>
                  </a:endParaRPr>
                </a:p>
              </p:txBody>
            </p:sp>
            <p:sp>
              <p:nvSpPr>
                <p:cNvPr id="17521" name="Line 168"/>
                <p:cNvSpPr>
                  <a:spLocks noChangeShapeType="1"/>
                </p:cNvSpPr>
                <p:nvPr/>
              </p:nvSpPr>
              <p:spPr bwMode="auto">
                <a:xfrm>
                  <a:off x="1437" y="1545"/>
                  <a:ext cx="0" cy="138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round/>
                  <a:headEnd/>
                  <a:tailEnd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noFill/>
                    </a14:hiddenFill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pPr>
                    <a:defRPr/>
                  </a:pPr>
                  <a:endParaRPr lang="en-US">
                    <a:cs typeface="+mn-cs"/>
                  </a:endParaRPr>
                </a:p>
              </p:txBody>
            </p:sp>
          </p:grpSp>
          <p:sp>
            <p:nvSpPr>
              <p:cNvPr id="17502" name="Rectangle 169"/>
              <p:cNvSpPr>
                <a:spLocks noChangeArrowheads="1"/>
              </p:cNvSpPr>
              <p:nvPr/>
            </p:nvSpPr>
            <p:spPr bwMode="auto">
              <a:xfrm>
                <a:off x="1611" y="1686"/>
                <a:ext cx="81" cy="144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cs typeface="+mn-cs"/>
                </a:endParaRPr>
              </a:p>
            </p:txBody>
          </p:sp>
          <p:sp>
            <p:nvSpPr>
              <p:cNvPr id="17503" name="Rectangle 170"/>
              <p:cNvSpPr>
                <a:spLocks noChangeArrowheads="1"/>
              </p:cNvSpPr>
              <p:nvPr/>
            </p:nvSpPr>
            <p:spPr bwMode="auto">
              <a:xfrm>
                <a:off x="1692" y="1536"/>
                <a:ext cx="81" cy="150"/>
              </a:xfrm>
              <a:prstGeom prst="rect">
                <a:avLst/>
              </a:prstGeom>
              <a:noFill/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cs typeface="+mn-cs"/>
                </a:endParaRPr>
              </a:p>
            </p:txBody>
          </p:sp>
          <p:sp>
            <p:nvSpPr>
              <p:cNvPr id="17504" name="Text Box 171"/>
              <p:cNvSpPr txBox="1">
                <a:spLocks noChangeArrowheads="1"/>
              </p:cNvSpPr>
              <p:nvPr/>
            </p:nvSpPr>
            <p:spPr bwMode="auto">
              <a:xfrm>
                <a:off x="1391" y="1534"/>
                <a:ext cx="196" cy="15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sz="1000">
                    <a:latin typeface="Arial" charset="0"/>
                    <a:cs typeface="Arial" charset="0"/>
                  </a:rPr>
                  <a:t>1</a:t>
                </a:r>
              </a:p>
            </p:txBody>
          </p:sp>
          <p:sp>
            <p:nvSpPr>
              <p:cNvPr id="17505" name="Text Box 172"/>
              <p:cNvSpPr txBox="1">
                <a:spLocks noChangeArrowheads="1"/>
              </p:cNvSpPr>
              <p:nvPr/>
            </p:nvSpPr>
            <p:spPr bwMode="auto">
              <a:xfrm>
                <a:off x="1478" y="1534"/>
                <a:ext cx="196" cy="15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sz="1000">
                    <a:latin typeface="Arial" charset="0"/>
                    <a:cs typeface="Arial" charset="0"/>
                  </a:rPr>
                  <a:t>1</a:t>
                </a:r>
              </a:p>
            </p:txBody>
          </p:sp>
          <p:sp>
            <p:nvSpPr>
              <p:cNvPr id="17506" name="Text Box 173"/>
              <p:cNvSpPr txBox="1">
                <a:spLocks noChangeArrowheads="1"/>
              </p:cNvSpPr>
              <p:nvPr/>
            </p:nvSpPr>
            <p:spPr bwMode="auto">
              <a:xfrm>
                <a:off x="1652" y="1540"/>
                <a:ext cx="196" cy="154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 xmlns="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omic Sans MS" charset="0"/>
                    <a:ea typeface="ＭＳ Ｐゴシック" charset="0"/>
                  </a:defRPr>
                </a:lvl9pPr>
              </a:lstStyle>
              <a:p>
                <a:pPr>
                  <a:defRPr/>
                </a:pPr>
                <a:r>
                  <a:rPr lang="en-US" sz="1000">
                    <a:latin typeface="Arial" charset="0"/>
                    <a:cs typeface="Arial" charset="0"/>
                  </a:rPr>
                  <a:t>1</a:t>
                </a:r>
              </a:p>
            </p:txBody>
          </p:sp>
          <p:grpSp>
            <p:nvGrpSpPr>
              <p:cNvPr id="49250" name="Group 174"/>
              <p:cNvGrpSpPr>
                <a:grpSpLocks/>
              </p:cNvGrpSpPr>
              <p:nvPr/>
            </p:nvGrpSpPr>
            <p:grpSpPr bwMode="auto">
              <a:xfrm>
                <a:off x="1565" y="1684"/>
                <a:ext cx="211" cy="157"/>
                <a:chOff x="857" y="1909"/>
                <a:chExt cx="211" cy="157"/>
              </a:xfrm>
            </p:grpSpPr>
            <p:sp>
              <p:nvSpPr>
                <p:cNvPr id="17517" name="Text Box 175"/>
                <p:cNvSpPr txBox="1">
                  <a:spLocks noChangeArrowheads="1"/>
                </p:cNvSpPr>
                <p:nvPr/>
              </p:nvSpPr>
              <p:spPr bwMode="auto">
                <a:xfrm>
                  <a:off x="872" y="1912"/>
                  <a:ext cx="196" cy="15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9pPr>
                </a:lstStyle>
                <a:p>
                  <a:pPr>
                    <a:defRPr/>
                  </a:pPr>
                  <a:r>
                    <a:rPr lang="en-US" sz="1000">
                      <a:latin typeface="Arial" charset="0"/>
                      <a:cs typeface="Arial" charset="0"/>
                    </a:rPr>
                    <a:t>1</a:t>
                  </a:r>
                </a:p>
              </p:txBody>
            </p:sp>
            <p:sp>
              <p:nvSpPr>
                <p:cNvPr id="17518" name="Text Box 176"/>
                <p:cNvSpPr txBox="1">
                  <a:spLocks noChangeArrowheads="1"/>
                </p:cNvSpPr>
                <p:nvPr/>
              </p:nvSpPr>
              <p:spPr bwMode="auto">
                <a:xfrm>
                  <a:off x="857" y="1909"/>
                  <a:ext cx="196" cy="15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9pPr>
                </a:lstStyle>
                <a:p>
                  <a:pPr>
                    <a:defRPr/>
                  </a:pPr>
                  <a:r>
                    <a:rPr lang="en-US" sz="1000">
                      <a:latin typeface="Arial" charset="0"/>
                      <a:cs typeface="Arial" charset="0"/>
                    </a:rPr>
                    <a:t>-</a:t>
                  </a:r>
                </a:p>
              </p:txBody>
            </p:sp>
          </p:grpSp>
          <p:grpSp>
            <p:nvGrpSpPr>
              <p:cNvPr id="49251" name="Group 177"/>
              <p:cNvGrpSpPr>
                <a:grpSpLocks/>
              </p:cNvGrpSpPr>
              <p:nvPr/>
            </p:nvGrpSpPr>
            <p:grpSpPr bwMode="auto">
              <a:xfrm>
                <a:off x="1730" y="1684"/>
                <a:ext cx="211" cy="157"/>
                <a:chOff x="857" y="1909"/>
                <a:chExt cx="211" cy="157"/>
              </a:xfrm>
            </p:grpSpPr>
            <p:sp>
              <p:nvSpPr>
                <p:cNvPr id="17515" name="Text Box 178"/>
                <p:cNvSpPr txBox="1">
                  <a:spLocks noChangeArrowheads="1"/>
                </p:cNvSpPr>
                <p:nvPr/>
              </p:nvSpPr>
              <p:spPr bwMode="auto">
                <a:xfrm>
                  <a:off x="872" y="1912"/>
                  <a:ext cx="196" cy="15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9pPr>
                </a:lstStyle>
                <a:p>
                  <a:pPr>
                    <a:defRPr/>
                  </a:pPr>
                  <a:r>
                    <a:rPr lang="en-US" sz="1000">
                      <a:latin typeface="Arial" charset="0"/>
                      <a:cs typeface="Arial" charset="0"/>
                    </a:rPr>
                    <a:t>1</a:t>
                  </a:r>
                </a:p>
              </p:txBody>
            </p:sp>
            <p:sp>
              <p:nvSpPr>
                <p:cNvPr id="17516" name="Text Box 179"/>
                <p:cNvSpPr txBox="1">
                  <a:spLocks noChangeArrowheads="1"/>
                </p:cNvSpPr>
                <p:nvPr/>
              </p:nvSpPr>
              <p:spPr bwMode="auto">
                <a:xfrm>
                  <a:off x="857" y="1909"/>
                  <a:ext cx="196" cy="15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9pPr>
                </a:lstStyle>
                <a:p>
                  <a:pPr>
                    <a:defRPr/>
                  </a:pPr>
                  <a:r>
                    <a:rPr lang="en-US" sz="1000">
                      <a:latin typeface="Arial" charset="0"/>
                      <a:cs typeface="Arial" charset="0"/>
                    </a:rPr>
                    <a:t>-</a:t>
                  </a:r>
                </a:p>
              </p:txBody>
            </p:sp>
          </p:grpSp>
          <p:grpSp>
            <p:nvGrpSpPr>
              <p:cNvPr id="49252" name="Group 180"/>
              <p:cNvGrpSpPr>
                <a:grpSpLocks/>
              </p:cNvGrpSpPr>
              <p:nvPr/>
            </p:nvGrpSpPr>
            <p:grpSpPr bwMode="auto">
              <a:xfrm>
                <a:off x="1808" y="1684"/>
                <a:ext cx="211" cy="157"/>
                <a:chOff x="857" y="1909"/>
                <a:chExt cx="211" cy="157"/>
              </a:xfrm>
            </p:grpSpPr>
            <p:sp>
              <p:nvSpPr>
                <p:cNvPr id="17513" name="Text Box 181"/>
                <p:cNvSpPr txBox="1">
                  <a:spLocks noChangeArrowheads="1"/>
                </p:cNvSpPr>
                <p:nvPr/>
              </p:nvSpPr>
              <p:spPr bwMode="auto">
                <a:xfrm>
                  <a:off x="872" y="1912"/>
                  <a:ext cx="196" cy="15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9pPr>
                </a:lstStyle>
                <a:p>
                  <a:pPr>
                    <a:defRPr/>
                  </a:pPr>
                  <a:r>
                    <a:rPr lang="en-US" sz="1000">
                      <a:latin typeface="Arial" charset="0"/>
                      <a:cs typeface="Arial" charset="0"/>
                    </a:rPr>
                    <a:t>1</a:t>
                  </a:r>
                </a:p>
              </p:txBody>
            </p:sp>
            <p:sp>
              <p:nvSpPr>
                <p:cNvPr id="17514" name="Text Box 182"/>
                <p:cNvSpPr txBox="1">
                  <a:spLocks noChangeArrowheads="1"/>
                </p:cNvSpPr>
                <p:nvPr/>
              </p:nvSpPr>
              <p:spPr bwMode="auto">
                <a:xfrm>
                  <a:off x="857" y="1909"/>
                  <a:ext cx="196" cy="15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9pPr>
                </a:lstStyle>
                <a:p>
                  <a:pPr>
                    <a:defRPr/>
                  </a:pPr>
                  <a:r>
                    <a:rPr lang="en-US" sz="1000">
                      <a:latin typeface="Arial" charset="0"/>
                      <a:cs typeface="Arial" charset="0"/>
                    </a:rPr>
                    <a:t>-</a:t>
                  </a:r>
                </a:p>
              </p:txBody>
            </p:sp>
          </p:grpSp>
          <p:grpSp>
            <p:nvGrpSpPr>
              <p:cNvPr id="49253" name="Group 183"/>
              <p:cNvGrpSpPr>
                <a:grpSpLocks/>
              </p:cNvGrpSpPr>
              <p:nvPr/>
            </p:nvGrpSpPr>
            <p:grpSpPr bwMode="auto">
              <a:xfrm>
                <a:off x="1892" y="1681"/>
                <a:ext cx="211" cy="157"/>
                <a:chOff x="857" y="1909"/>
                <a:chExt cx="211" cy="157"/>
              </a:xfrm>
            </p:grpSpPr>
            <p:sp>
              <p:nvSpPr>
                <p:cNvPr id="17511" name="Text Box 184"/>
                <p:cNvSpPr txBox="1">
                  <a:spLocks noChangeArrowheads="1"/>
                </p:cNvSpPr>
                <p:nvPr/>
              </p:nvSpPr>
              <p:spPr bwMode="auto">
                <a:xfrm>
                  <a:off x="872" y="1912"/>
                  <a:ext cx="196" cy="15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9pPr>
                </a:lstStyle>
                <a:p>
                  <a:pPr>
                    <a:defRPr/>
                  </a:pPr>
                  <a:r>
                    <a:rPr lang="en-US" sz="1000">
                      <a:latin typeface="Arial" charset="0"/>
                      <a:cs typeface="Arial" charset="0"/>
                    </a:rPr>
                    <a:t>1</a:t>
                  </a:r>
                </a:p>
              </p:txBody>
            </p:sp>
            <p:sp>
              <p:nvSpPr>
                <p:cNvPr id="17512" name="Text Box 185"/>
                <p:cNvSpPr txBox="1">
                  <a:spLocks noChangeArrowheads="1"/>
                </p:cNvSpPr>
                <p:nvPr/>
              </p:nvSpPr>
              <p:spPr bwMode="auto">
                <a:xfrm>
                  <a:off x="857" y="1909"/>
                  <a:ext cx="196" cy="15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9pPr>
                </a:lstStyle>
                <a:p>
                  <a:pPr>
                    <a:defRPr/>
                  </a:pPr>
                  <a:r>
                    <a:rPr lang="en-US" sz="1000">
                      <a:latin typeface="Arial" charset="0"/>
                      <a:cs typeface="Arial" charset="0"/>
                    </a:rPr>
                    <a:t>-</a:t>
                  </a:r>
                </a:p>
              </p:txBody>
            </p:sp>
          </p:grpSp>
        </p:grpSp>
        <p:grpSp>
          <p:nvGrpSpPr>
            <p:cNvPr id="49210" name="Group 247"/>
            <p:cNvGrpSpPr>
              <a:grpSpLocks/>
            </p:cNvGrpSpPr>
            <p:nvPr/>
          </p:nvGrpSpPr>
          <p:grpSpPr bwMode="auto">
            <a:xfrm>
              <a:off x="1811" y="2748"/>
              <a:ext cx="787" cy="307"/>
              <a:chOff x="4928" y="1534"/>
              <a:chExt cx="787" cy="307"/>
            </a:xfrm>
          </p:grpSpPr>
          <p:grpSp>
            <p:nvGrpSpPr>
              <p:cNvPr id="49211" name="Group 248"/>
              <p:cNvGrpSpPr>
                <a:grpSpLocks/>
              </p:cNvGrpSpPr>
              <p:nvPr/>
            </p:nvGrpSpPr>
            <p:grpSpPr bwMode="auto">
              <a:xfrm>
                <a:off x="5354" y="1534"/>
                <a:ext cx="361" cy="154"/>
                <a:chOff x="5009" y="1132"/>
                <a:chExt cx="361" cy="154"/>
              </a:xfrm>
            </p:grpSpPr>
            <p:sp>
              <p:nvSpPr>
                <p:cNvPr id="17492" name="Text Box 249"/>
                <p:cNvSpPr txBox="1">
                  <a:spLocks noChangeArrowheads="1"/>
                </p:cNvSpPr>
                <p:nvPr/>
              </p:nvSpPr>
              <p:spPr bwMode="auto">
                <a:xfrm>
                  <a:off x="5009" y="1132"/>
                  <a:ext cx="196" cy="15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9pPr>
                </a:lstStyle>
                <a:p>
                  <a:pPr>
                    <a:defRPr/>
                  </a:pPr>
                  <a:r>
                    <a:rPr lang="en-US" sz="1000">
                      <a:latin typeface="Arial" charset="0"/>
                      <a:cs typeface="Arial" charset="0"/>
                    </a:rPr>
                    <a:t>1</a:t>
                  </a:r>
                </a:p>
              </p:txBody>
            </p:sp>
            <p:grpSp>
              <p:nvGrpSpPr>
                <p:cNvPr id="49236" name="Group 250"/>
                <p:cNvGrpSpPr>
                  <a:grpSpLocks/>
                </p:cNvGrpSpPr>
                <p:nvPr/>
              </p:nvGrpSpPr>
              <p:grpSpPr bwMode="auto">
                <a:xfrm>
                  <a:off x="5049" y="1137"/>
                  <a:ext cx="258" cy="147"/>
                  <a:chOff x="1353" y="1539"/>
                  <a:chExt cx="258" cy="144"/>
                </a:xfrm>
              </p:grpSpPr>
              <p:sp>
                <p:nvSpPr>
                  <p:cNvPr id="17496" name="Rectangle 251"/>
                  <p:cNvSpPr>
                    <a:spLocks noChangeArrowheads="1"/>
                  </p:cNvSpPr>
                  <p:nvPr/>
                </p:nvSpPr>
                <p:spPr bwMode="auto">
                  <a:xfrm>
                    <a:off x="1353" y="1539"/>
                    <a:ext cx="258" cy="144"/>
                  </a:xfrm>
                  <a:prstGeom prst="rect">
                    <a:avLst/>
                  </a:prstGeom>
                  <a:noFill/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 xmlns="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n-US">
                      <a:cs typeface="+mn-cs"/>
                    </a:endParaRPr>
                  </a:p>
                </p:txBody>
              </p:sp>
              <p:sp>
                <p:nvSpPr>
                  <p:cNvPr id="17497" name="Line 252"/>
                  <p:cNvSpPr>
                    <a:spLocks noChangeShapeType="1"/>
                  </p:cNvSpPr>
                  <p:nvPr/>
                </p:nvSpPr>
                <p:spPr bwMode="auto">
                  <a:xfrm>
                    <a:off x="1521" y="1542"/>
                    <a:ext cx="0" cy="138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 xmlns="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/>
                  <a:lstStyle/>
                  <a:p>
                    <a:pPr>
                      <a:defRPr/>
                    </a:pPr>
                    <a:endParaRPr lang="en-US">
                      <a:cs typeface="+mn-cs"/>
                    </a:endParaRPr>
                  </a:p>
                </p:txBody>
              </p:sp>
              <p:sp>
                <p:nvSpPr>
                  <p:cNvPr id="17498" name="Line 253"/>
                  <p:cNvSpPr>
                    <a:spLocks noChangeShapeType="1"/>
                  </p:cNvSpPr>
                  <p:nvPr/>
                </p:nvSpPr>
                <p:spPr bwMode="auto">
                  <a:xfrm>
                    <a:off x="1437" y="1545"/>
                    <a:ext cx="0" cy="138"/>
                  </a:xfrm>
                  <a:prstGeom prst="line">
                    <a:avLst/>
                  </a:prstGeom>
                  <a:noFill/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 xmlns="">
                        <a:noFill/>
                      </a14:hiddenFill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/>
                  <a:lstStyle/>
                  <a:p>
                    <a:pPr>
                      <a:defRPr/>
                    </a:pPr>
                    <a:endParaRPr lang="en-US">
                      <a:cs typeface="+mn-cs"/>
                    </a:endParaRPr>
                  </a:p>
                </p:txBody>
              </p:sp>
            </p:grpSp>
            <p:sp>
              <p:nvSpPr>
                <p:cNvPr id="17494" name="Text Box 254"/>
                <p:cNvSpPr txBox="1">
                  <a:spLocks noChangeArrowheads="1"/>
                </p:cNvSpPr>
                <p:nvPr/>
              </p:nvSpPr>
              <p:spPr bwMode="auto">
                <a:xfrm>
                  <a:off x="5087" y="1132"/>
                  <a:ext cx="196" cy="15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9pPr>
                </a:lstStyle>
                <a:p>
                  <a:pPr>
                    <a:defRPr/>
                  </a:pPr>
                  <a:r>
                    <a:rPr lang="en-US" sz="1000">
                      <a:latin typeface="Arial" charset="0"/>
                      <a:cs typeface="Arial" charset="0"/>
                    </a:rPr>
                    <a:t>1</a:t>
                  </a:r>
                </a:p>
              </p:txBody>
            </p:sp>
            <p:sp>
              <p:nvSpPr>
                <p:cNvPr id="17495" name="Text Box 255"/>
                <p:cNvSpPr txBox="1">
                  <a:spLocks noChangeArrowheads="1"/>
                </p:cNvSpPr>
                <p:nvPr/>
              </p:nvSpPr>
              <p:spPr bwMode="auto">
                <a:xfrm>
                  <a:off x="5174" y="1132"/>
                  <a:ext cx="196" cy="15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omic Sans MS" charset="0"/>
                      <a:ea typeface="ＭＳ Ｐゴシック" charset="0"/>
                    </a:defRPr>
                  </a:lvl9pPr>
                </a:lstStyle>
                <a:p>
                  <a:pPr>
                    <a:defRPr/>
                  </a:pPr>
                  <a:r>
                    <a:rPr lang="en-US" sz="1000">
                      <a:latin typeface="Arial" charset="0"/>
                      <a:cs typeface="Arial" charset="0"/>
                    </a:rPr>
                    <a:t>1</a:t>
                  </a:r>
                </a:p>
              </p:txBody>
            </p:sp>
          </p:grpSp>
          <p:grpSp>
            <p:nvGrpSpPr>
              <p:cNvPr id="49212" name="Group 256"/>
              <p:cNvGrpSpPr>
                <a:grpSpLocks/>
              </p:cNvGrpSpPr>
              <p:nvPr/>
            </p:nvGrpSpPr>
            <p:grpSpPr bwMode="auto">
              <a:xfrm>
                <a:off x="4928" y="1536"/>
                <a:ext cx="550" cy="305"/>
                <a:chOff x="5114" y="1518"/>
                <a:chExt cx="550" cy="305"/>
              </a:xfrm>
            </p:grpSpPr>
            <p:grpSp>
              <p:nvGrpSpPr>
                <p:cNvPr id="49213" name="Group 257"/>
                <p:cNvGrpSpPr>
                  <a:grpSpLocks/>
                </p:cNvGrpSpPr>
                <p:nvPr/>
              </p:nvGrpSpPr>
              <p:grpSpPr bwMode="auto">
                <a:xfrm>
                  <a:off x="5375" y="1518"/>
                  <a:ext cx="196" cy="158"/>
                  <a:chOff x="5378" y="1518"/>
                  <a:chExt cx="196" cy="158"/>
                </a:xfrm>
              </p:grpSpPr>
              <p:sp>
                <p:nvSpPr>
                  <p:cNvPr id="17490" name="Rectangle 258"/>
                  <p:cNvSpPr>
                    <a:spLocks noChangeArrowheads="1"/>
                  </p:cNvSpPr>
                  <p:nvPr/>
                </p:nvSpPr>
                <p:spPr bwMode="auto">
                  <a:xfrm>
                    <a:off x="5418" y="1518"/>
                    <a:ext cx="81" cy="150"/>
                  </a:xfrm>
                  <a:prstGeom prst="rect">
                    <a:avLst/>
                  </a:prstGeom>
                  <a:noFill/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 xmlns="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n-US">
                      <a:cs typeface="+mn-cs"/>
                    </a:endParaRPr>
                  </a:p>
                </p:txBody>
              </p:sp>
              <p:sp>
                <p:nvSpPr>
                  <p:cNvPr id="17491" name="Text Box 259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5378" y="1522"/>
                    <a:ext cx="196" cy="154"/>
                  </a:xfrm>
                  <a:prstGeom prst="rect">
                    <a:avLst/>
                  </a:prstGeom>
                  <a:noFill/>
                  <a:ln>
                    <a:noFill/>
                  </a:ln>
                  <a:effectLst/>
                  <a:extLst>
                    <a:ext uri="{909E8E84-426E-40dd-AFC4-6F175D3DCCD1}">
                      <a14:hiddenFill xmlns:a14="http://schemas.microsoft.com/office/drawing/2010/main" xmlns="">
                        <a:solidFill>
                          <a:schemeClr val="accent1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xmlns=""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14:hiddenLine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defRPr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1pPr>
                    <a:lvl2pPr marL="742950" indent="-285750">
                      <a:defRPr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2pPr>
                    <a:lvl3pPr marL="1143000" indent="-228600">
                      <a:defRPr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3pPr>
                    <a:lvl4pPr marL="1600200" indent="-228600">
                      <a:defRPr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4pPr>
                    <a:lvl5pPr marL="2057400" indent="-228600">
                      <a:defRPr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Comic Sans MS" charset="0"/>
                        <a:ea typeface="ＭＳ Ｐゴシック" charset="0"/>
                      </a:defRPr>
                    </a:lvl9pPr>
                  </a:lstStyle>
                  <a:p>
                    <a:pPr>
                      <a:defRPr/>
                    </a:pPr>
                    <a:r>
                      <a:rPr lang="en-US" sz="1000">
                        <a:latin typeface="Arial" charset="0"/>
                        <a:cs typeface="Arial" charset="0"/>
                      </a:rPr>
                      <a:t>1</a:t>
                    </a:r>
                  </a:p>
                </p:txBody>
              </p:sp>
            </p:grpSp>
            <p:grpSp>
              <p:nvGrpSpPr>
                <p:cNvPr id="49214" name="Group 260"/>
                <p:cNvGrpSpPr>
                  <a:grpSpLocks/>
                </p:cNvGrpSpPr>
                <p:nvPr/>
              </p:nvGrpSpPr>
              <p:grpSpPr bwMode="auto">
                <a:xfrm>
                  <a:off x="5453" y="1666"/>
                  <a:ext cx="211" cy="157"/>
                  <a:chOff x="5261" y="1282"/>
                  <a:chExt cx="211" cy="157"/>
                </a:xfrm>
              </p:grpSpPr>
              <p:sp>
                <p:nvSpPr>
                  <p:cNvPr id="17486" name="Rectangle 261"/>
                  <p:cNvSpPr>
                    <a:spLocks noChangeArrowheads="1"/>
                  </p:cNvSpPr>
                  <p:nvPr/>
                </p:nvSpPr>
                <p:spPr bwMode="auto">
                  <a:xfrm>
                    <a:off x="5307" y="1284"/>
                    <a:ext cx="81" cy="144"/>
                  </a:xfrm>
                  <a:prstGeom prst="rect">
                    <a:avLst/>
                  </a:prstGeom>
                  <a:noFill/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  <a:effectLst/>
                  <a:extLst>
                    <a:ext uri="{909E8E84-426E-40dd-AFC4-6F175D3DCCD1}">
                      <a14:hiddenFill xmlns:a14="http://schemas.microsoft.com/office/drawing/2010/main" xmlns="">
                        <a:solidFill>
                          <a:schemeClr val="accent1"/>
                        </a:solidFill>
                      </a14:hiddenFill>
                    </a:ext>
                    <a:ext uri="{AF507438-7753-43e0-B8FC-AC1667EBCBE1}">
                      <a14:hiddenEffects xmlns:a14="http://schemas.microsoft.com/office/drawing/2010/main" xmlns="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wrap="none" anchor="ctr"/>
                  <a:lstStyle/>
                  <a:p>
                    <a:pPr>
                      <a:defRPr/>
                    </a:pPr>
                    <a:endParaRPr lang="en-US">
                      <a:cs typeface="+mn-cs"/>
                    </a:endParaRPr>
                  </a:p>
                </p:txBody>
              </p:sp>
              <p:grpSp>
                <p:nvGrpSpPr>
                  <p:cNvPr id="49230" name="Group 262"/>
                  <p:cNvGrpSpPr>
                    <a:grpSpLocks/>
                  </p:cNvGrpSpPr>
                  <p:nvPr/>
                </p:nvGrpSpPr>
                <p:grpSpPr bwMode="auto">
                  <a:xfrm>
                    <a:off x="5261" y="1282"/>
                    <a:ext cx="211" cy="157"/>
                    <a:chOff x="857" y="1909"/>
                    <a:chExt cx="211" cy="157"/>
                  </a:xfrm>
                </p:grpSpPr>
                <p:sp>
                  <p:nvSpPr>
                    <p:cNvPr id="17488" name="Text Box 263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872" y="1912"/>
                      <a:ext cx="196" cy="154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ffectLst/>
                    <a:extLst>
                      <a:ext uri="{909E8E84-426E-40dd-AFC4-6F175D3DCCD1}">
                        <a14:hiddenFill xmlns:a14="http://schemas.microsoft.com/office/drawing/2010/main" xmlns="">
                          <a:solidFill>
                            <a:schemeClr val="accent1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xmlns="" w="9525">
                          <a:solidFill>
                            <a:schemeClr val="tx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 xmlns="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Comic Sans MS" charset="0"/>
                          <a:ea typeface="ＭＳ Ｐゴシック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Comic Sans MS" charset="0"/>
                          <a:ea typeface="ＭＳ Ｐゴシック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Comic Sans MS" charset="0"/>
                          <a:ea typeface="ＭＳ Ｐゴシック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Comic Sans MS" charset="0"/>
                          <a:ea typeface="ＭＳ Ｐゴシック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Comic Sans MS" charset="0"/>
                          <a:ea typeface="ＭＳ Ｐゴシック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charset="0"/>
                          <a:ea typeface="ＭＳ Ｐゴシック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charset="0"/>
                          <a:ea typeface="ＭＳ Ｐゴシック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charset="0"/>
                          <a:ea typeface="ＭＳ Ｐゴシック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charset="0"/>
                          <a:ea typeface="ＭＳ Ｐゴシック" charset="0"/>
                        </a:defRPr>
                      </a:lvl9pPr>
                    </a:lstStyle>
                    <a:p>
                      <a:pPr>
                        <a:defRPr/>
                      </a:pPr>
                      <a:r>
                        <a:rPr lang="en-US" sz="1000">
                          <a:latin typeface="Arial" charset="0"/>
                          <a:cs typeface="Arial" charset="0"/>
                        </a:rPr>
                        <a:t>1</a:t>
                      </a:r>
                    </a:p>
                  </p:txBody>
                </p:sp>
                <p:sp>
                  <p:nvSpPr>
                    <p:cNvPr id="17489" name="Text Box 264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857" y="1909"/>
                      <a:ext cx="196" cy="154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ffectLst/>
                    <a:extLst>
                      <a:ext uri="{909E8E84-426E-40dd-AFC4-6F175D3DCCD1}">
                        <a14:hiddenFill xmlns:a14="http://schemas.microsoft.com/office/drawing/2010/main" xmlns="">
                          <a:solidFill>
                            <a:schemeClr val="accent1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xmlns="" w="9525">
                          <a:solidFill>
                            <a:schemeClr val="tx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 xmlns="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Comic Sans MS" charset="0"/>
                          <a:ea typeface="ＭＳ Ｐゴシック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Comic Sans MS" charset="0"/>
                          <a:ea typeface="ＭＳ Ｐゴシック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Comic Sans MS" charset="0"/>
                          <a:ea typeface="ＭＳ Ｐゴシック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Comic Sans MS" charset="0"/>
                          <a:ea typeface="ＭＳ Ｐゴシック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Comic Sans MS" charset="0"/>
                          <a:ea typeface="ＭＳ Ｐゴシック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charset="0"/>
                          <a:ea typeface="ＭＳ Ｐゴシック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charset="0"/>
                          <a:ea typeface="ＭＳ Ｐゴシック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charset="0"/>
                          <a:ea typeface="ＭＳ Ｐゴシック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charset="0"/>
                          <a:ea typeface="ＭＳ Ｐゴシック" charset="0"/>
                        </a:defRPr>
                      </a:lvl9pPr>
                    </a:lstStyle>
                    <a:p>
                      <a:pPr>
                        <a:defRPr/>
                      </a:pPr>
                      <a:r>
                        <a:rPr lang="en-US" sz="1000">
                          <a:latin typeface="Arial" charset="0"/>
                          <a:cs typeface="Arial" charset="0"/>
                        </a:rPr>
                        <a:t>-</a:t>
                      </a:r>
                    </a:p>
                  </p:txBody>
                </p:sp>
              </p:grpSp>
            </p:grpSp>
            <p:grpSp>
              <p:nvGrpSpPr>
                <p:cNvPr id="49215" name="Group 265"/>
                <p:cNvGrpSpPr>
                  <a:grpSpLocks/>
                </p:cNvGrpSpPr>
                <p:nvPr/>
              </p:nvGrpSpPr>
              <p:grpSpPr bwMode="auto">
                <a:xfrm>
                  <a:off x="5114" y="1663"/>
                  <a:ext cx="373" cy="160"/>
                  <a:chOff x="5426" y="1279"/>
                  <a:chExt cx="373" cy="160"/>
                </a:xfrm>
              </p:grpSpPr>
              <p:grpSp>
                <p:nvGrpSpPr>
                  <p:cNvPr id="49216" name="Group 266"/>
                  <p:cNvGrpSpPr>
                    <a:grpSpLocks/>
                  </p:cNvGrpSpPr>
                  <p:nvPr/>
                </p:nvGrpSpPr>
                <p:grpSpPr bwMode="auto">
                  <a:xfrm>
                    <a:off x="5469" y="1284"/>
                    <a:ext cx="258" cy="144"/>
                    <a:chOff x="1353" y="1539"/>
                    <a:chExt cx="258" cy="144"/>
                  </a:xfrm>
                </p:grpSpPr>
                <p:sp>
                  <p:nvSpPr>
                    <p:cNvPr id="17483" name="Rectangle 26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353" y="1539"/>
                      <a:ext cx="258" cy="144"/>
                    </a:xfrm>
                    <a:prstGeom prst="rect">
                      <a:avLst/>
                    </a:prstGeom>
                    <a:noFill/>
                    <a:ln w="9525">
                      <a:solidFill>
                        <a:schemeClr val="tx1"/>
                      </a:solidFill>
                      <a:miter lim="800000"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 xmlns="">
                          <a:solidFill>
                            <a:schemeClr val="accent1"/>
                          </a:solidFill>
                        </a14:hiddenFill>
                      </a:ext>
                      <a:ext uri="{AF507438-7753-43e0-B8FC-AC1667EBCBE1}">
                        <a14:hiddenEffects xmlns:a14="http://schemas.microsoft.com/office/drawing/2010/main" xmlns="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 anchor="ctr"/>
                    <a:lstStyle/>
                    <a:p>
                      <a:pPr>
                        <a:defRPr/>
                      </a:pPr>
                      <a:endParaRPr lang="en-US">
                        <a:cs typeface="+mn-cs"/>
                      </a:endParaRPr>
                    </a:p>
                  </p:txBody>
                </p:sp>
                <p:sp>
                  <p:nvSpPr>
                    <p:cNvPr id="17484" name="Line 268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521" y="1542"/>
                      <a:ext cx="0" cy="138"/>
                    </a:xfrm>
                    <a:prstGeom prst="line">
                      <a:avLst/>
                    </a:prstGeom>
                    <a:noFill/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 xmlns="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 xmlns="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/>
                    <a:lstStyle/>
                    <a:p>
                      <a:pPr>
                        <a:defRPr/>
                      </a:pPr>
                      <a:endParaRPr lang="en-US">
                        <a:cs typeface="+mn-cs"/>
                      </a:endParaRPr>
                    </a:p>
                  </p:txBody>
                </p:sp>
                <p:sp>
                  <p:nvSpPr>
                    <p:cNvPr id="17485" name="Line 269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1437" y="1545"/>
                      <a:ext cx="0" cy="138"/>
                    </a:xfrm>
                    <a:prstGeom prst="line">
                      <a:avLst/>
                    </a:prstGeom>
                    <a:noFill/>
                    <a:ln w="9525">
                      <a:solidFill>
                        <a:schemeClr val="tx1"/>
                      </a:solidFill>
                      <a:round/>
                      <a:headEnd/>
                      <a:tailEnd/>
                    </a:ln>
                    <a:effectLst/>
                    <a:extLst>
                      <a:ext uri="{909E8E84-426E-40dd-AFC4-6F175D3DCCD1}">
                        <a14:hiddenFill xmlns:a14="http://schemas.microsoft.com/office/drawing/2010/main" xmlns="">
                          <a:noFill/>
                        </a14:hiddenFill>
                      </a:ext>
                      <a:ext uri="{AF507438-7753-43e0-B8FC-AC1667EBCBE1}">
                        <a14:hiddenEffects xmlns:a14="http://schemas.microsoft.com/office/drawing/2010/main" xmlns="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wrap="none"/>
                    <a:lstStyle/>
                    <a:p>
                      <a:pPr>
                        <a:defRPr/>
                      </a:pPr>
                      <a:endParaRPr lang="en-US">
                        <a:cs typeface="+mn-cs"/>
                      </a:endParaRPr>
                    </a:p>
                  </p:txBody>
                </p:sp>
              </p:grpSp>
              <p:grpSp>
                <p:nvGrpSpPr>
                  <p:cNvPr id="49217" name="Group 270"/>
                  <p:cNvGrpSpPr>
                    <a:grpSpLocks/>
                  </p:cNvGrpSpPr>
                  <p:nvPr/>
                </p:nvGrpSpPr>
                <p:grpSpPr bwMode="auto">
                  <a:xfrm>
                    <a:off x="5426" y="1282"/>
                    <a:ext cx="211" cy="157"/>
                    <a:chOff x="857" y="1909"/>
                    <a:chExt cx="211" cy="157"/>
                  </a:xfrm>
                </p:grpSpPr>
                <p:sp>
                  <p:nvSpPr>
                    <p:cNvPr id="17481" name="Text Box 271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872" y="1912"/>
                      <a:ext cx="196" cy="154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ffectLst/>
                    <a:extLst>
                      <a:ext uri="{909E8E84-426E-40dd-AFC4-6F175D3DCCD1}">
                        <a14:hiddenFill xmlns:a14="http://schemas.microsoft.com/office/drawing/2010/main" xmlns="">
                          <a:solidFill>
                            <a:schemeClr val="accent1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xmlns="" w="9525">
                          <a:solidFill>
                            <a:schemeClr val="tx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 xmlns="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Comic Sans MS" charset="0"/>
                          <a:ea typeface="ＭＳ Ｐゴシック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Comic Sans MS" charset="0"/>
                          <a:ea typeface="ＭＳ Ｐゴシック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Comic Sans MS" charset="0"/>
                          <a:ea typeface="ＭＳ Ｐゴシック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Comic Sans MS" charset="0"/>
                          <a:ea typeface="ＭＳ Ｐゴシック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Comic Sans MS" charset="0"/>
                          <a:ea typeface="ＭＳ Ｐゴシック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charset="0"/>
                          <a:ea typeface="ＭＳ Ｐゴシック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charset="0"/>
                          <a:ea typeface="ＭＳ Ｐゴシック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charset="0"/>
                          <a:ea typeface="ＭＳ Ｐゴシック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charset="0"/>
                          <a:ea typeface="ＭＳ Ｐゴシック" charset="0"/>
                        </a:defRPr>
                      </a:lvl9pPr>
                    </a:lstStyle>
                    <a:p>
                      <a:pPr>
                        <a:defRPr/>
                      </a:pPr>
                      <a:r>
                        <a:rPr lang="en-US" sz="1000">
                          <a:latin typeface="Arial" charset="0"/>
                          <a:cs typeface="Arial" charset="0"/>
                        </a:rPr>
                        <a:t>1</a:t>
                      </a:r>
                    </a:p>
                  </p:txBody>
                </p:sp>
                <p:sp>
                  <p:nvSpPr>
                    <p:cNvPr id="17482" name="Text Box 272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857" y="1909"/>
                      <a:ext cx="196" cy="154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ffectLst/>
                    <a:extLst>
                      <a:ext uri="{909E8E84-426E-40dd-AFC4-6F175D3DCCD1}">
                        <a14:hiddenFill xmlns:a14="http://schemas.microsoft.com/office/drawing/2010/main" xmlns="">
                          <a:solidFill>
                            <a:schemeClr val="accent1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xmlns="" w="9525">
                          <a:solidFill>
                            <a:schemeClr val="tx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 xmlns="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Comic Sans MS" charset="0"/>
                          <a:ea typeface="ＭＳ Ｐゴシック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Comic Sans MS" charset="0"/>
                          <a:ea typeface="ＭＳ Ｐゴシック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Comic Sans MS" charset="0"/>
                          <a:ea typeface="ＭＳ Ｐゴシック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Comic Sans MS" charset="0"/>
                          <a:ea typeface="ＭＳ Ｐゴシック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Comic Sans MS" charset="0"/>
                          <a:ea typeface="ＭＳ Ｐゴシック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charset="0"/>
                          <a:ea typeface="ＭＳ Ｐゴシック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charset="0"/>
                          <a:ea typeface="ＭＳ Ｐゴシック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charset="0"/>
                          <a:ea typeface="ＭＳ Ｐゴシック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charset="0"/>
                          <a:ea typeface="ＭＳ Ｐゴシック" charset="0"/>
                        </a:defRPr>
                      </a:lvl9pPr>
                    </a:lstStyle>
                    <a:p>
                      <a:pPr>
                        <a:defRPr/>
                      </a:pPr>
                      <a:r>
                        <a:rPr lang="en-US" sz="1000">
                          <a:latin typeface="Arial" charset="0"/>
                          <a:cs typeface="Arial" charset="0"/>
                        </a:rPr>
                        <a:t>-</a:t>
                      </a:r>
                    </a:p>
                  </p:txBody>
                </p:sp>
              </p:grpSp>
              <p:grpSp>
                <p:nvGrpSpPr>
                  <p:cNvPr id="49218" name="Group 273"/>
                  <p:cNvGrpSpPr>
                    <a:grpSpLocks/>
                  </p:cNvGrpSpPr>
                  <p:nvPr/>
                </p:nvGrpSpPr>
                <p:grpSpPr bwMode="auto">
                  <a:xfrm>
                    <a:off x="5504" y="1282"/>
                    <a:ext cx="211" cy="157"/>
                    <a:chOff x="857" y="1909"/>
                    <a:chExt cx="211" cy="157"/>
                  </a:xfrm>
                </p:grpSpPr>
                <p:sp>
                  <p:nvSpPr>
                    <p:cNvPr id="17479" name="Text Box 274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872" y="1912"/>
                      <a:ext cx="196" cy="154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ffectLst/>
                    <a:extLst>
                      <a:ext uri="{909E8E84-426E-40dd-AFC4-6F175D3DCCD1}">
                        <a14:hiddenFill xmlns:a14="http://schemas.microsoft.com/office/drawing/2010/main" xmlns="">
                          <a:solidFill>
                            <a:schemeClr val="accent1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xmlns="" w="9525">
                          <a:solidFill>
                            <a:schemeClr val="tx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 xmlns="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Comic Sans MS" charset="0"/>
                          <a:ea typeface="ＭＳ Ｐゴシック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Comic Sans MS" charset="0"/>
                          <a:ea typeface="ＭＳ Ｐゴシック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Comic Sans MS" charset="0"/>
                          <a:ea typeface="ＭＳ Ｐゴシック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Comic Sans MS" charset="0"/>
                          <a:ea typeface="ＭＳ Ｐゴシック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Comic Sans MS" charset="0"/>
                          <a:ea typeface="ＭＳ Ｐゴシック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charset="0"/>
                          <a:ea typeface="ＭＳ Ｐゴシック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charset="0"/>
                          <a:ea typeface="ＭＳ Ｐゴシック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charset="0"/>
                          <a:ea typeface="ＭＳ Ｐゴシック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charset="0"/>
                          <a:ea typeface="ＭＳ Ｐゴシック" charset="0"/>
                        </a:defRPr>
                      </a:lvl9pPr>
                    </a:lstStyle>
                    <a:p>
                      <a:pPr>
                        <a:defRPr/>
                      </a:pPr>
                      <a:r>
                        <a:rPr lang="en-US" sz="1000">
                          <a:latin typeface="Arial" charset="0"/>
                          <a:cs typeface="Arial" charset="0"/>
                        </a:rPr>
                        <a:t>1</a:t>
                      </a:r>
                    </a:p>
                  </p:txBody>
                </p:sp>
                <p:sp>
                  <p:nvSpPr>
                    <p:cNvPr id="17480" name="Text Box 275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857" y="1909"/>
                      <a:ext cx="196" cy="154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ffectLst/>
                    <a:extLst>
                      <a:ext uri="{909E8E84-426E-40dd-AFC4-6F175D3DCCD1}">
                        <a14:hiddenFill xmlns:a14="http://schemas.microsoft.com/office/drawing/2010/main" xmlns="">
                          <a:solidFill>
                            <a:schemeClr val="accent1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xmlns="" w="9525">
                          <a:solidFill>
                            <a:schemeClr val="tx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 xmlns="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Comic Sans MS" charset="0"/>
                          <a:ea typeface="ＭＳ Ｐゴシック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Comic Sans MS" charset="0"/>
                          <a:ea typeface="ＭＳ Ｐゴシック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Comic Sans MS" charset="0"/>
                          <a:ea typeface="ＭＳ Ｐゴシック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Comic Sans MS" charset="0"/>
                          <a:ea typeface="ＭＳ Ｐゴシック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Comic Sans MS" charset="0"/>
                          <a:ea typeface="ＭＳ Ｐゴシック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charset="0"/>
                          <a:ea typeface="ＭＳ Ｐゴシック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charset="0"/>
                          <a:ea typeface="ＭＳ Ｐゴシック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charset="0"/>
                          <a:ea typeface="ＭＳ Ｐゴシック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charset="0"/>
                          <a:ea typeface="ＭＳ Ｐゴシック" charset="0"/>
                        </a:defRPr>
                      </a:lvl9pPr>
                    </a:lstStyle>
                    <a:p>
                      <a:pPr>
                        <a:defRPr/>
                      </a:pPr>
                      <a:r>
                        <a:rPr lang="en-US" sz="1000">
                          <a:latin typeface="Arial" charset="0"/>
                          <a:cs typeface="Arial" charset="0"/>
                        </a:rPr>
                        <a:t>-</a:t>
                      </a:r>
                    </a:p>
                  </p:txBody>
                </p:sp>
              </p:grpSp>
              <p:grpSp>
                <p:nvGrpSpPr>
                  <p:cNvPr id="49219" name="Group 276"/>
                  <p:cNvGrpSpPr>
                    <a:grpSpLocks/>
                  </p:cNvGrpSpPr>
                  <p:nvPr/>
                </p:nvGrpSpPr>
                <p:grpSpPr bwMode="auto">
                  <a:xfrm>
                    <a:off x="5588" y="1279"/>
                    <a:ext cx="211" cy="157"/>
                    <a:chOff x="857" y="1909"/>
                    <a:chExt cx="211" cy="157"/>
                  </a:xfrm>
                </p:grpSpPr>
                <p:sp>
                  <p:nvSpPr>
                    <p:cNvPr id="17477" name="Text Box 277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872" y="1912"/>
                      <a:ext cx="196" cy="154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ffectLst/>
                    <a:extLst>
                      <a:ext uri="{909E8E84-426E-40dd-AFC4-6F175D3DCCD1}">
                        <a14:hiddenFill xmlns:a14="http://schemas.microsoft.com/office/drawing/2010/main" xmlns="">
                          <a:solidFill>
                            <a:schemeClr val="accent1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xmlns="" w="9525">
                          <a:solidFill>
                            <a:schemeClr val="tx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 xmlns="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Comic Sans MS" charset="0"/>
                          <a:ea typeface="ＭＳ Ｐゴシック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Comic Sans MS" charset="0"/>
                          <a:ea typeface="ＭＳ Ｐゴシック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Comic Sans MS" charset="0"/>
                          <a:ea typeface="ＭＳ Ｐゴシック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Comic Sans MS" charset="0"/>
                          <a:ea typeface="ＭＳ Ｐゴシック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Comic Sans MS" charset="0"/>
                          <a:ea typeface="ＭＳ Ｐゴシック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charset="0"/>
                          <a:ea typeface="ＭＳ Ｐゴシック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charset="0"/>
                          <a:ea typeface="ＭＳ Ｐゴシック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charset="0"/>
                          <a:ea typeface="ＭＳ Ｐゴシック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charset="0"/>
                          <a:ea typeface="ＭＳ Ｐゴシック" charset="0"/>
                        </a:defRPr>
                      </a:lvl9pPr>
                    </a:lstStyle>
                    <a:p>
                      <a:pPr>
                        <a:defRPr/>
                      </a:pPr>
                      <a:r>
                        <a:rPr lang="en-US" sz="1000">
                          <a:latin typeface="Arial" charset="0"/>
                          <a:cs typeface="Arial" charset="0"/>
                        </a:rPr>
                        <a:t>1</a:t>
                      </a:r>
                    </a:p>
                  </p:txBody>
                </p:sp>
                <p:sp>
                  <p:nvSpPr>
                    <p:cNvPr id="17478" name="Text Box 278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857" y="1909"/>
                      <a:ext cx="196" cy="154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ffectLst/>
                    <a:extLst>
                      <a:ext uri="{909E8E84-426E-40dd-AFC4-6F175D3DCCD1}">
                        <a14:hiddenFill xmlns:a14="http://schemas.microsoft.com/office/drawing/2010/main" xmlns="">
                          <a:solidFill>
                            <a:schemeClr val="accent1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xmlns="" w="9525">
                          <a:solidFill>
                            <a:schemeClr val="tx1"/>
                          </a:solidFill>
                          <a:miter lim="800000"/>
                          <a:headEnd/>
                          <a:tailEnd/>
                        </a14:hiddenLine>
                      </a:ext>
                      <a:ext uri="{AF507438-7753-43e0-B8FC-AC1667EBCBE1}">
                        <a14:hiddenEffects xmlns:a14="http://schemas.microsoft.com/office/drawing/2010/main" xmlns="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>
                      <a:spAutoFit/>
                    </a:bodyPr>
                    <a:lstStyle>
                      <a:lvl1pPr>
                        <a:defRPr>
                          <a:solidFill>
                            <a:schemeClr val="tx1"/>
                          </a:solidFill>
                          <a:latin typeface="Comic Sans MS" charset="0"/>
                          <a:ea typeface="ＭＳ Ｐゴシック" charset="0"/>
                        </a:defRPr>
                      </a:lvl1pPr>
                      <a:lvl2pPr marL="742950" indent="-285750">
                        <a:defRPr>
                          <a:solidFill>
                            <a:schemeClr val="tx1"/>
                          </a:solidFill>
                          <a:latin typeface="Comic Sans MS" charset="0"/>
                          <a:ea typeface="ＭＳ Ｐゴシック" charset="0"/>
                        </a:defRPr>
                      </a:lvl2pPr>
                      <a:lvl3pPr marL="1143000" indent="-228600">
                        <a:defRPr>
                          <a:solidFill>
                            <a:schemeClr val="tx1"/>
                          </a:solidFill>
                          <a:latin typeface="Comic Sans MS" charset="0"/>
                          <a:ea typeface="ＭＳ Ｐゴシック" charset="0"/>
                        </a:defRPr>
                      </a:lvl3pPr>
                      <a:lvl4pPr marL="1600200" indent="-228600">
                        <a:defRPr>
                          <a:solidFill>
                            <a:schemeClr val="tx1"/>
                          </a:solidFill>
                          <a:latin typeface="Comic Sans MS" charset="0"/>
                          <a:ea typeface="ＭＳ Ｐゴシック" charset="0"/>
                        </a:defRPr>
                      </a:lvl4pPr>
                      <a:lvl5pPr marL="2057400" indent="-228600">
                        <a:defRPr>
                          <a:solidFill>
                            <a:schemeClr val="tx1"/>
                          </a:solidFill>
                          <a:latin typeface="Comic Sans MS" charset="0"/>
                          <a:ea typeface="ＭＳ Ｐゴシック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charset="0"/>
                          <a:ea typeface="ＭＳ Ｐゴシック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charset="0"/>
                          <a:ea typeface="ＭＳ Ｐゴシック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charset="0"/>
                          <a:ea typeface="ＭＳ Ｐゴシック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omic Sans MS" charset="0"/>
                          <a:ea typeface="ＭＳ Ｐゴシック" charset="0"/>
                        </a:defRPr>
                      </a:lvl9pPr>
                    </a:lstStyle>
                    <a:p>
                      <a:pPr>
                        <a:defRPr/>
                      </a:pPr>
                      <a:r>
                        <a:rPr lang="en-US" sz="1000">
                          <a:latin typeface="Arial" charset="0"/>
                          <a:cs typeface="Arial" charset="0"/>
                        </a:rPr>
                        <a:t>-</a:t>
                      </a:r>
                    </a:p>
                  </p:txBody>
                </p:sp>
              </p:grpSp>
            </p:grpSp>
          </p:grpSp>
        </p:grpSp>
      </p:grpSp>
      <p:sp>
        <p:nvSpPr>
          <p:cNvPr id="17447" name="Text Box 279"/>
          <p:cNvSpPr txBox="1">
            <a:spLocks noChangeArrowheads="1"/>
          </p:cNvSpPr>
          <p:nvPr/>
        </p:nvSpPr>
        <p:spPr bwMode="auto">
          <a:xfrm>
            <a:off x="7389813" y="5543526"/>
            <a:ext cx="893762" cy="825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ctr">
              <a:defRPr/>
            </a:pPr>
            <a:r>
              <a:rPr lang="en-US" sz="1600">
                <a:latin typeface="Arial" charset="0"/>
                <a:cs typeface="Arial" charset="0"/>
              </a:rPr>
              <a:t>slot 0</a:t>
            </a:r>
          </a:p>
          <a:p>
            <a:pPr algn="ctr">
              <a:defRPr/>
            </a:pPr>
            <a:r>
              <a:rPr lang="en-US" sz="1600">
                <a:latin typeface="Arial" charset="0"/>
                <a:cs typeface="Arial" charset="0"/>
              </a:rPr>
              <a:t>channel</a:t>
            </a:r>
          </a:p>
          <a:p>
            <a:pPr algn="ctr">
              <a:defRPr/>
            </a:pPr>
            <a:r>
              <a:rPr lang="en-US" sz="1600">
                <a:latin typeface="Arial" charset="0"/>
                <a:cs typeface="Arial" charset="0"/>
              </a:rPr>
              <a:t>output</a:t>
            </a:r>
          </a:p>
        </p:txBody>
      </p:sp>
      <p:sp>
        <p:nvSpPr>
          <p:cNvPr id="17448" name="Text Box 280"/>
          <p:cNvSpPr txBox="1">
            <a:spLocks noChangeArrowheads="1"/>
          </p:cNvSpPr>
          <p:nvPr/>
        </p:nvSpPr>
        <p:spPr bwMode="auto">
          <a:xfrm>
            <a:off x="6346825" y="5562576"/>
            <a:ext cx="893763" cy="825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 algn="ctr">
              <a:defRPr/>
            </a:pPr>
            <a:r>
              <a:rPr lang="en-US" sz="1600">
                <a:latin typeface="Arial" charset="0"/>
                <a:cs typeface="Arial" charset="0"/>
              </a:rPr>
              <a:t>slot 1</a:t>
            </a:r>
          </a:p>
          <a:p>
            <a:pPr algn="ctr">
              <a:defRPr/>
            </a:pPr>
            <a:r>
              <a:rPr lang="en-US" sz="1600">
                <a:latin typeface="Arial" charset="0"/>
                <a:cs typeface="Arial" charset="0"/>
              </a:rPr>
              <a:t>channel</a:t>
            </a:r>
          </a:p>
          <a:p>
            <a:pPr algn="ctr">
              <a:defRPr/>
            </a:pPr>
            <a:r>
              <a:rPr lang="en-US" sz="1600">
                <a:latin typeface="Arial" charset="0"/>
                <a:cs typeface="Arial" charset="0"/>
              </a:rPr>
              <a:t>output</a:t>
            </a:r>
          </a:p>
        </p:txBody>
      </p:sp>
      <p:sp>
        <p:nvSpPr>
          <p:cNvPr id="17449" name="Line 281"/>
          <p:cNvSpPr>
            <a:spLocks noChangeShapeType="1"/>
          </p:cNvSpPr>
          <p:nvPr/>
        </p:nvSpPr>
        <p:spPr bwMode="auto">
          <a:xfrm flipH="1">
            <a:off x="6272213" y="4902176"/>
            <a:ext cx="9525" cy="947737"/>
          </a:xfrm>
          <a:prstGeom prst="line">
            <a:avLst/>
          </a:prstGeom>
          <a:noFill/>
          <a:ln w="12700">
            <a:solidFill>
              <a:schemeClr val="accent2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17450" name="Line 282"/>
          <p:cNvSpPr>
            <a:spLocks noChangeShapeType="1"/>
          </p:cNvSpPr>
          <p:nvPr/>
        </p:nvSpPr>
        <p:spPr bwMode="auto">
          <a:xfrm flipH="1">
            <a:off x="7343775" y="4883126"/>
            <a:ext cx="9525" cy="947737"/>
          </a:xfrm>
          <a:prstGeom prst="line">
            <a:avLst/>
          </a:prstGeom>
          <a:noFill/>
          <a:ln w="12700">
            <a:solidFill>
              <a:schemeClr val="accent2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17451" name="Line 283"/>
          <p:cNvSpPr>
            <a:spLocks noChangeShapeType="1"/>
          </p:cNvSpPr>
          <p:nvPr/>
        </p:nvSpPr>
        <p:spPr bwMode="auto">
          <a:xfrm flipH="1">
            <a:off x="8458200" y="4892651"/>
            <a:ext cx="9525" cy="947737"/>
          </a:xfrm>
          <a:prstGeom prst="line">
            <a:avLst/>
          </a:prstGeom>
          <a:noFill/>
          <a:ln w="12700">
            <a:solidFill>
              <a:schemeClr val="accent2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17452" name="Text Box 285"/>
          <p:cNvSpPr txBox="1">
            <a:spLocks noChangeArrowheads="1"/>
          </p:cNvSpPr>
          <p:nvPr/>
        </p:nvSpPr>
        <p:spPr bwMode="auto">
          <a:xfrm>
            <a:off x="1233488" y="6067401"/>
            <a:ext cx="1096962" cy="40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2000">
                <a:solidFill>
                  <a:srgbClr val="C00000"/>
                </a:solidFill>
                <a:latin typeface="Arial" charset="0"/>
                <a:cs typeface="Arial" charset="0"/>
              </a:rPr>
              <a:t>receiver</a:t>
            </a:r>
          </a:p>
        </p:txBody>
      </p:sp>
      <p:sp>
        <p:nvSpPr>
          <p:cNvPr id="17453" name="Text Box 286"/>
          <p:cNvSpPr txBox="1">
            <a:spLocks noChangeArrowheads="1"/>
          </p:cNvSpPr>
          <p:nvPr/>
        </p:nvSpPr>
        <p:spPr bwMode="auto">
          <a:xfrm>
            <a:off x="2319338" y="5689576"/>
            <a:ext cx="6794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>
                <a:latin typeface="Arial" charset="0"/>
                <a:cs typeface="Arial" charset="0"/>
              </a:rPr>
              <a:t>code</a:t>
            </a:r>
          </a:p>
        </p:txBody>
      </p:sp>
      <p:sp>
        <p:nvSpPr>
          <p:cNvPr id="17454" name="Text Box 287"/>
          <p:cNvSpPr txBox="1">
            <a:spLocks noChangeArrowheads="1"/>
          </p:cNvSpPr>
          <p:nvPr/>
        </p:nvSpPr>
        <p:spPr bwMode="auto">
          <a:xfrm>
            <a:off x="1341438" y="4924401"/>
            <a:ext cx="10477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>
                <a:latin typeface="Arial" charset="0"/>
                <a:cs typeface="Arial" charset="0"/>
              </a:rPr>
              <a:t>received</a:t>
            </a:r>
          </a:p>
          <a:p>
            <a:pPr>
              <a:defRPr/>
            </a:pPr>
            <a:r>
              <a:rPr lang="en-US">
                <a:latin typeface="Arial" charset="0"/>
                <a:cs typeface="Arial" charset="0"/>
              </a:rPr>
              <a:t>input</a:t>
            </a:r>
          </a:p>
        </p:txBody>
      </p:sp>
      <p:sp>
        <p:nvSpPr>
          <p:cNvPr id="17455" name="Line 288"/>
          <p:cNvSpPr>
            <a:spLocks noChangeShapeType="1"/>
          </p:cNvSpPr>
          <p:nvPr/>
        </p:nvSpPr>
        <p:spPr bwMode="auto">
          <a:xfrm>
            <a:off x="5965825" y="5289526"/>
            <a:ext cx="319088" cy="4762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cs typeface="+mn-cs"/>
            </a:endParaRPr>
          </a:p>
        </p:txBody>
      </p:sp>
      <p:grpSp>
        <p:nvGrpSpPr>
          <p:cNvPr id="49199" name="Group 294"/>
          <p:cNvGrpSpPr>
            <a:grpSpLocks/>
          </p:cNvGrpSpPr>
          <p:nvPr/>
        </p:nvGrpSpPr>
        <p:grpSpPr bwMode="auto">
          <a:xfrm>
            <a:off x="5003800" y="4151288"/>
            <a:ext cx="1517650" cy="977900"/>
            <a:chOff x="4239" y="2007"/>
            <a:chExt cx="956" cy="616"/>
          </a:xfrm>
        </p:grpSpPr>
        <p:sp>
          <p:nvSpPr>
            <p:cNvPr id="17461" name="Text Box 187"/>
            <p:cNvSpPr txBox="1">
              <a:spLocks noChangeArrowheads="1"/>
            </p:cNvSpPr>
            <p:nvPr/>
          </p:nvSpPr>
          <p:spPr bwMode="auto">
            <a:xfrm>
              <a:off x="4239" y="2047"/>
              <a:ext cx="956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>
                  <a:latin typeface="Arial" charset="0"/>
                  <a:cs typeface="Arial" charset="0"/>
                </a:rPr>
                <a:t>D</a:t>
              </a:r>
              <a:r>
                <a:rPr lang="en-US" baseline="-25000">
                  <a:latin typeface="Arial" charset="0"/>
                  <a:cs typeface="Arial" charset="0"/>
                </a:rPr>
                <a:t>i </a:t>
              </a:r>
              <a:r>
                <a:rPr lang="en-US">
                  <a:latin typeface="Arial" charset="0"/>
                  <a:cs typeface="Arial" charset="0"/>
                </a:rPr>
                <a:t>= </a:t>
              </a:r>
              <a:r>
                <a:rPr lang="en-US" sz="2800">
                  <a:latin typeface="Symbol" charset="0"/>
                  <a:cs typeface="Arial" charset="0"/>
                </a:rPr>
                <a:t>S</a:t>
              </a:r>
              <a:r>
                <a:rPr lang="en-US" baseline="-25000">
                  <a:latin typeface="Arial" charset="0"/>
                  <a:cs typeface="Arial" charset="0"/>
                </a:rPr>
                <a:t> </a:t>
              </a:r>
              <a:r>
                <a:rPr lang="en-US">
                  <a:latin typeface="Arial" charset="0"/>
                  <a:cs typeface="Arial" charset="0"/>
                </a:rPr>
                <a:t>Z</a:t>
              </a:r>
              <a:r>
                <a:rPr lang="en-US" baseline="-25000">
                  <a:latin typeface="Arial" charset="0"/>
                  <a:cs typeface="Arial" charset="0"/>
                </a:rPr>
                <a:t>i,m</a:t>
              </a:r>
              <a:r>
                <a:rPr lang="en-US" sz="2400" baseline="30000">
                  <a:latin typeface="Arial" charset="0"/>
                  <a:cs typeface="Arial" charset="0"/>
                </a:rPr>
                <a:t>.</a:t>
              </a:r>
              <a:r>
                <a:rPr lang="en-US">
                  <a:latin typeface="Arial" charset="0"/>
                  <a:cs typeface="Arial" charset="0"/>
                </a:rPr>
                <a:t>c</a:t>
              </a:r>
              <a:r>
                <a:rPr lang="en-US" baseline="-25000">
                  <a:latin typeface="Arial" charset="0"/>
                  <a:cs typeface="Arial" charset="0"/>
                </a:rPr>
                <a:t>m</a:t>
              </a:r>
            </a:p>
          </p:txBody>
        </p:sp>
        <p:sp>
          <p:nvSpPr>
            <p:cNvPr id="17462" name="Text Box 289"/>
            <p:cNvSpPr txBox="1">
              <a:spLocks noChangeArrowheads="1"/>
            </p:cNvSpPr>
            <p:nvPr/>
          </p:nvSpPr>
          <p:spPr bwMode="auto">
            <a:xfrm>
              <a:off x="4498" y="2258"/>
              <a:ext cx="305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1200">
                  <a:latin typeface="Arial" charset="0"/>
                  <a:cs typeface="+mn-cs"/>
                </a:rPr>
                <a:t>m=1</a:t>
              </a:r>
            </a:p>
          </p:txBody>
        </p:sp>
        <p:sp>
          <p:nvSpPr>
            <p:cNvPr id="17463" name="Text Box 290"/>
            <p:cNvSpPr txBox="1">
              <a:spLocks noChangeArrowheads="1"/>
            </p:cNvSpPr>
            <p:nvPr/>
          </p:nvSpPr>
          <p:spPr bwMode="auto">
            <a:xfrm>
              <a:off x="4541" y="2007"/>
              <a:ext cx="196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 sz="1200">
                  <a:latin typeface="Arial" charset="0"/>
                  <a:cs typeface="+mn-cs"/>
                </a:rPr>
                <a:t>M</a:t>
              </a:r>
            </a:p>
          </p:txBody>
        </p:sp>
        <p:sp>
          <p:nvSpPr>
            <p:cNvPr id="17464" name="Text Box 291"/>
            <p:cNvSpPr txBox="1">
              <a:spLocks noChangeArrowheads="1"/>
            </p:cNvSpPr>
            <p:nvPr/>
          </p:nvSpPr>
          <p:spPr bwMode="auto">
            <a:xfrm>
              <a:off x="4718" y="2392"/>
              <a:ext cx="236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mic Sans MS" charset="0"/>
                  <a:ea typeface="ＭＳ Ｐゴシック" charset="0"/>
                </a:defRPr>
              </a:lvl9pPr>
            </a:lstStyle>
            <a:p>
              <a:pPr>
                <a:defRPr/>
              </a:pPr>
              <a:r>
                <a:rPr lang="en-US">
                  <a:latin typeface="Arial" charset="0"/>
                  <a:cs typeface="+mn-cs"/>
                </a:rPr>
                <a:t>M</a:t>
              </a:r>
            </a:p>
          </p:txBody>
        </p:sp>
        <p:sp>
          <p:nvSpPr>
            <p:cNvPr id="17465" name="Line 293"/>
            <p:cNvSpPr>
              <a:spLocks noChangeShapeType="1"/>
            </p:cNvSpPr>
            <p:nvPr/>
          </p:nvSpPr>
          <p:spPr bwMode="auto">
            <a:xfrm>
              <a:off x="4561" y="2410"/>
              <a:ext cx="558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pPr>
                <a:defRPr/>
              </a:pPr>
              <a:endParaRPr lang="en-US">
                <a:cs typeface="+mn-cs"/>
              </a:endParaRPr>
            </a:p>
          </p:txBody>
        </p:sp>
      </p:grpSp>
      <p:sp>
        <p:nvSpPr>
          <p:cNvPr id="404780" name="Freeform 300"/>
          <p:cNvSpPr>
            <a:spLocks/>
          </p:cNvSpPr>
          <p:nvPr/>
        </p:nvSpPr>
        <p:spPr bwMode="auto">
          <a:xfrm>
            <a:off x="7745413" y="2681263"/>
            <a:ext cx="341312" cy="1376363"/>
          </a:xfrm>
          <a:custGeom>
            <a:avLst/>
            <a:gdLst>
              <a:gd name="T0" fmla="*/ 0 w 215"/>
              <a:gd name="T1" fmla="*/ 0 h 819"/>
              <a:gd name="T2" fmla="*/ 2147483647 w 215"/>
              <a:gd name="T3" fmla="*/ 0 h 819"/>
              <a:gd name="T4" fmla="*/ 2147483647 w 215"/>
              <a:gd name="T5" fmla="*/ 2147483647 h 819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15" h="819">
                <a:moveTo>
                  <a:pt x="0" y="0"/>
                </a:moveTo>
                <a:lnTo>
                  <a:pt x="215" y="0"/>
                </a:lnTo>
                <a:lnTo>
                  <a:pt x="215" y="819"/>
                </a:lnTo>
              </a:path>
            </a:pathLst>
          </a:custGeom>
          <a:noFill/>
          <a:ln w="19050" cap="flat" cmpd="sng">
            <a:solidFill>
              <a:srgbClr val="C00000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404782" name="Line 302"/>
          <p:cNvSpPr>
            <a:spLocks noChangeShapeType="1"/>
          </p:cNvSpPr>
          <p:nvPr/>
        </p:nvSpPr>
        <p:spPr bwMode="auto">
          <a:xfrm flipH="1">
            <a:off x="2522538" y="4057626"/>
            <a:ext cx="5553075" cy="0"/>
          </a:xfrm>
          <a:prstGeom prst="line">
            <a:avLst/>
          </a:prstGeom>
          <a:noFill/>
          <a:ln w="19050">
            <a:solidFill>
              <a:srgbClr val="C0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/>
          <a:lstStyle/>
          <a:p>
            <a:pPr>
              <a:defRPr/>
            </a:pPr>
            <a:endParaRPr lang="en-US">
              <a:cs typeface="+mn-cs"/>
            </a:endParaRPr>
          </a:p>
        </p:txBody>
      </p:sp>
      <p:sp>
        <p:nvSpPr>
          <p:cNvPr id="404783" name="Freeform 303"/>
          <p:cNvSpPr>
            <a:spLocks/>
          </p:cNvSpPr>
          <p:nvPr/>
        </p:nvSpPr>
        <p:spPr bwMode="auto">
          <a:xfrm>
            <a:off x="2522538" y="4057626"/>
            <a:ext cx="396875" cy="1157287"/>
          </a:xfrm>
          <a:custGeom>
            <a:avLst/>
            <a:gdLst>
              <a:gd name="T0" fmla="*/ 0 w 250"/>
              <a:gd name="T1" fmla="*/ 0 h 729"/>
              <a:gd name="T2" fmla="*/ 0 w 250"/>
              <a:gd name="T3" fmla="*/ 2147483647 h 729"/>
              <a:gd name="T4" fmla="*/ 2147483647 w 250"/>
              <a:gd name="T5" fmla="*/ 2147483647 h 729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250" h="729">
                <a:moveTo>
                  <a:pt x="0" y="0"/>
                </a:moveTo>
                <a:lnTo>
                  <a:pt x="0" y="729"/>
                </a:lnTo>
                <a:lnTo>
                  <a:pt x="250" y="729"/>
                </a:lnTo>
              </a:path>
            </a:pathLst>
          </a:custGeom>
          <a:noFill/>
          <a:ln w="19050" cap="flat" cmpd="sng">
            <a:solidFill>
              <a:srgbClr val="C00000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72950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4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2000"/>
                                        <p:tgtEl>
                                          <p:spTgt spid="4046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4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2000"/>
                                        <p:tgtEl>
                                          <p:spTgt spid="4045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4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2000"/>
                                        <p:tgtEl>
                                          <p:spTgt spid="4046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8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46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2000"/>
                                        <p:tgtEl>
                                          <p:spTgt spid="4046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47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1000"/>
                                        <p:tgtEl>
                                          <p:spTgt spid="4047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47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9" dur="1000"/>
                                        <p:tgtEl>
                                          <p:spTgt spid="4047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3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47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1000"/>
                                        <p:tgtEl>
                                          <p:spTgt spid="4047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47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8" dur="2000"/>
                                        <p:tgtEl>
                                          <p:spTgt spid="4047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40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47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2" dur="2000"/>
                                        <p:tgtEl>
                                          <p:spTgt spid="4047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47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7" dur="2000"/>
                                        <p:tgtEl>
                                          <p:spTgt spid="4047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4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47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1" dur="2000"/>
                                        <p:tgtEl>
                                          <p:spTgt spid="4047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4780" grpId="0" animBg="1"/>
      <p:bldP spid="404783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6" name="Rectangle 2"/>
          <p:cNvSpPr>
            <a:spLocks noGrp="1" noChangeArrowheads="1"/>
          </p:cNvSpPr>
          <p:nvPr>
            <p:ph type="title"/>
          </p:nvPr>
        </p:nvSpPr>
        <p:spPr>
          <a:xfrm>
            <a:off x="330200" y="476672"/>
            <a:ext cx="7772400" cy="1036638"/>
          </a:xfrm>
        </p:spPr>
        <p:txBody>
          <a:bodyPr/>
          <a:lstStyle/>
          <a:p>
            <a:pPr>
              <a:defRPr/>
            </a:pPr>
            <a:r>
              <a:rPr lang="en-US" sz="3600" dirty="0">
                <a:latin typeface="Gill Sans MT" charset="0"/>
                <a:cs typeface="+mj-cs"/>
              </a:rPr>
              <a:t>CDMA: two-sender interference</a:t>
            </a:r>
            <a:endParaRPr lang="en-US" dirty="0">
              <a:latin typeface="Gill Sans MT" charset="0"/>
              <a:cs typeface="+mj-cs"/>
            </a:endParaRPr>
          </a:p>
        </p:txBody>
      </p:sp>
      <p:pic>
        <p:nvPicPr>
          <p:cNvPr id="51204" name="Picture 3" descr="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1450" y="1562496"/>
            <a:ext cx="5026025" cy="5322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06" name="TextBox 1"/>
          <p:cNvSpPr txBox="1">
            <a:spLocks noChangeArrowheads="1"/>
          </p:cNvSpPr>
          <p:nvPr/>
        </p:nvSpPr>
        <p:spPr bwMode="auto">
          <a:xfrm>
            <a:off x="6488113" y="5183584"/>
            <a:ext cx="2486025" cy="1201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r>
              <a:rPr lang="en-US" sz="1800" i="1">
                <a:solidFill>
                  <a:srgbClr val="000099"/>
                </a:solidFill>
                <a:latin typeface="Gill Sans MT" charset="0"/>
                <a:cs typeface="Gill Sans MT" charset="0"/>
              </a:rPr>
              <a:t>using same code as sender 1, receiver recovers sender 1’s original data from summed channel data!</a:t>
            </a:r>
          </a:p>
        </p:txBody>
      </p:sp>
      <p:sp>
        <p:nvSpPr>
          <p:cNvPr id="51207" name="TextBox 7"/>
          <p:cNvSpPr txBox="1">
            <a:spLocks noChangeArrowheads="1"/>
          </p:cNvSpPr>
          <p:nvPr/>
        </p:nvSpPr>
        <p:spPr bwMode="auto">
          <a:xfrm>
            <a:off x="417513" y="2154634"/>
            <a:ext cx="24860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r>
              <a:rPr lang="en-US" sz="1800" i="1">
                <a:solidFill>
                  <a:srgbClr val="000099"/>
                </a:solidFill>
                <a:latin typeface="Gill Sans MT" charset="0"/>
                <a:cs typeface="Gill Sans MT" charset="0"/>
              </a:rPr>
              <a:t>Sender 1</a:t>
            </a:r>
          </a:p>
        </p:txBody>
      </p:sp>
      <p:sp>
        <p:nvSpPr>
          <p:cNvPr id="51208" name="TextBox 8"/>
          <p:cNvSpPr txBox="1">
            <a:spLocks noChangeArrowheads="1"/>
          </p:cNvSpPr>
          <p:nvPr/>
        </p:nvSpPr>
        <p:spPr bwMode="auto">
          <a:xfrm>
            <a:off x="423863" y="3221434"/>
            <a:ext cx="24860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r>
              <a:rPr lang="en-US" sz="1800" i="1">
                <a:solidFill>
                  <a:srgbClr val="000099"/>
                </a:solidFill>
                <a:latin typeface="Gill Sans MT" charset="0"/>
                <a:cs typeface="Gill Sans MT" charset="0"/>
              </a:rPr>
              <a:t>Sender 2</a:t>
            </a:r>
          </a:p>
        </p:txBody>
      </p:sp>
      <p:sp>
        <p:nvSpPr>
          <p:cNvPr id="51209" name="TextBox 9"/>
          <p:cNvSpPr txBox="1">
            <a:spLocks noChangeArrowheads="1"/>
          </p:cNvSpPr>
          <p:nvPr/>
        </p:nvSpPr>
        <p:spPr bwMode="auto">
          <a:xfrm>
            <a:off x="6399213" y="1457721"/>
            <a:ext cx="2484437" cy="922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omic Sans MS" charset="0"/>
                <a:ea typeface="ＭＳ Ｐゴシック" charset="0"/>
              </a:defRPr>
            </a:lvl9pPr>
          </a:lstStyle>
          <a:p>
            <a:r>
              <a:rPr lang="en-US" sz="1800" i="1">
                <a:solidFill>
                  <a:srgbClr val="000099"/>
                </a:solidFill>
                <a:latin typeface="Gill Sans MT" charset="0"/>
                <a:cs typeface="Gill Sans MT" charset="0"/>
              </a:rPr>
              <a:t>channel sums together transmissions by sender 1 and 2</a:t>
            </a:r>
          </a:p>
        </p:txBody>
      </p:sp>
      <p:cxnSp>
        <p:nvCxnSpPr>
          <p:cNvPr id="51210" name="Straight Connector 3"/>
          <p:cNvCxnSpPr>
            <a:cxnSpLocks noChangeShapeType="1"/>
          </p:cNvCxnSpPr>
          <p:nvPr/>
        </p:nvCxnSpPr>
        <p:spPr bwMode="auto">
          <a:xfrm flipH="1">
            <a:off x="6015038" y="1697434"/>
            <a:ext cx="438150" cy="646112"/>
          </a:xfrm>
          <a:prstGeom prst="line">
            <a:avLst/>
          </a:prstGeom>
          <a:noFill/>
          <a:ln w="25400">
            <a:solidFill>
              <a:srgbClr val="000099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328778392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Orthogonal Frequency Division Multiple Access (OFDMA) 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1772816"/>
            <a:ext cx="914400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en-US" sz="2200" dirty="0"/>
              <a:t>The carriers are chosen such that they are orthogonal to one another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200" dirty="0"/>
              <a:t>It allocates in both the time domain and the frequency domain, allowing for multiple users—even those with widely varying use patterns or data loads</a:t>
            </a:r>
            <a:endParaRPr lang="en-US" altLang="en-US" sz="2200" dirty="0"/>
          </a:p>
          <a:p>
            <a:endParaRPr lang="en-US" altLang="en-US" sz="2400" dirty="0"/>
          </a:p>
          <a:p>
            <a:endParaRPr lang="en-US" sz="24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9818" y="3861048"/>
            <a:ext cx="8446770" cy="30403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459977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AutoShap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>
                <a:solidFill>
                  <a:schemeClr val="tx1"/>
                </a:solidFill>
              </a:rPr>
              <a:t>Orthogonality Principle</a:t>
            </a:r>
          </a:p>
        </p:txBody>
      </p:sp>
      <p:sp>
        <p:nvSpPr>
          <p:cNvPr id="15363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323528" y="1939470"/>
            <a:ext cx="3744416" cy="3724231"/>
          </a:xfrm>
        </p:spPr>
        <p:txBody>
          <a:bodyPr/>
          <a:lstStyle/>
          <a:p>
            <a:r>
              <a:rPr lang="en-GB" sz="2000" b="0" i="0" dirty="0">
                <a:solidFill>
                  <a:srgbClr val="666666"/>
                </a:solidFill>
                <a:effectLst/>
              </a:rPr>
              <a:t>For a subcarrier in OFDM to be orthogonal, it must be spaced from its adjacent, </a:t>
            </a:r>
            <a:r>
              <a:rPr lang="en-GB" sz="2000" b="0" i="0" dirty="0" err="1">
                <a:solidFill>
                  <a:srgbClr val="666666"/>
                </a:solidFill>
                <a:effectLst/>
              </a:rPr>
              <a:t>neighboring</a:t>
            </a:r>
            <a:r>
              <a:rPr lang="en-GB" sz="2000" b="0" i="0" dirty="0">
                <a:solidFill>
                  <a:srgbClr val="666666"/>
                </a:solidFill>
                <a:effectLst/>
              </a:rPr>
              <a:t> subcarrier(s) in such a way that the peak of each adjacent subcarrier falls exactly at its zero crossings</a:t>
            </a:r>
            <a:endParaRPr lang="en-US" altLang="en-US" sz="2000" dirty="0"/>
          </a:p>
        </p:txBody>
      </p:sp>
      <p:pic>
        <p:nvPicPr>
          <p:cNvPr id="3" name="Picture 2" descr="A graph of a waveform&#10;&#10;Description automatically generated with medium confidence">
            <a:extLst>
              <a:ext uri="{FF2B5EF4-FFF2-40B4-BE49-F238E27FC236}">
                <a16:creationId xmlns:a16="http://schemas.microsoft.com/office/drawing/2014/main" id="{2FD7D18C-1C17-46ED-50FE-0FB98C9523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5292" y="1676002"/>
            <a:ext cx="4692228" cy="397819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C934736-8D9C-0B27-C2D7-915A08A590A8}"/>
              </a:ext>
            </a:extLst>
          </p:cNvPr>
          <p:cNvSpPr txBox="1"/>
          <p:nvPr/>
        </p:nvSpPr>
        <p:spPr>
          <a:xfrm>
            <a:off x="4067944" y="5903893"/>
            <a:ext cx="489654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0" i="0" dirty="0">
                <a:solidFill>
                  <a:srgbClr val="666666"/>
                </a:solidFill>
                <a:effectLst/>
                <a:latin typeface="+mn-lt"/>
              </a:rPr>
              <a:t>Example: 5 adjacent subcarriers in the frequency domain, normalized to an amplitude of 1 and a frequency separation of 1. </a:t>
            </a:r>
          </a:p>
          <a:p>
            <a:endParaRPr lang="en-NO" sz="14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19615265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845840"/>
            <a:ext cx="8748464" cy="1143000"/>
          </a:xfrm>
        </p:spPr>
        <p:txBody>
          <a:bodyPr/>
          <a:lstStyle/>
          <a:p>
            <a:r>
              <a:rPr lang="en-US" altLang="zh-CN" dirty="0"/>
              <a:t>Summary: FDMA,TDMA, CDMA and OFDMA</a:t>
            </a:r>
            <a:endParaRPr lang="id-ID" dirty="0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0788" y="2444305"/>
            <a:ext cx="3853433" cy="18151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02891" y="2451107"/>
            <a:ext cx="4043084" cy="17981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48311" y="4913173"/>
            <a:ext cx="3911030" cy="17403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7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397272" y="4921110"/>
            <a:ext cx="4102086" cy="1748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8"/>
          <p:cNvSpPr txBox="1"/>
          <p:nvPr/>
        </p:nvSpPr>
        <p:spPr>
          <a:xfrm>
            <a:off x="1335825" y="1955084"/>
            <a:ext cx="13342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1G/TACS 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508104" y="1955084"/>
            <a:ext cx="125066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2G/GSM 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554240" y="4437112"/>
            <a:ext cx="66717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3G  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267944" y="4437112"/>
            <a:ext cx="247240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4G/LTE and </a:t>
            </a:r>
            <a:r>
              <a:rPr lang="en-US" dirty="0" err="1"/>
              <a:t>Wimax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19195883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772816"/>
            <a:ext cx="8219256" cy="4114800"/>
          </a:xfrm>
        </p:spPr>
        <p:txBody>
          <a:bodyPr/>
          <a:lstStyle/>
          <a:p>
            <a:r>
              <a:rPr lang="en-US" dirty="0">
                <a:solidFill>
                  <a:schemeClr val="bg2"/>
                </a:solidFill>
              </a:rPr>
              <a:t>Brief history of wireless</a:t>
            </a:r>
          </a:p>
          <a:p>
            <a:r>
              <a:rPr lang="en-US" dirty="0">
                <a:solidFill>
                  <a:schemeClr val="bg2"/>
                </a:solidFill>
              </a:rPr>
              <a:t>What is wireless communication?</a:t>
            </a:r>
          </a:p>
          <a:p>
            <a:r>
              <a:rPr lang="en-US" dirty="0">
                <a:solidFill>
                  <a:schemeClr val="bg2"/>
                </a:solidFill>
              </a:rPr>
              <a:t>Bottom-down approach</a:t>
            </a:r>
          </a:p>
          <a:p>
            <a:pPr lvl="1"/>
            <a:r>
              <a:rPr lang="en-US" dirty="0">
                <a:solidFill>
                  <a:schemeClr val="bg2"/>
                </a:solidFill>
              </a:rPr>
              <a:t>Physical layer : how can we transmit signals in air?</a:t>
            </a:r>
          </a:p>
          <a:p>
            <a:pPr lvl="1"/>
            <a:r>
              <a:rPr lang="en-US" dirty="0">
                <a:solidFill>
                  <a:schemeClr val="bg2"/>
                </a:solidFill>
              </a:rPr>
              <a:t>Link layer : multiple access </a:t>
            </a:r>
          </a:p>
          <a:p>
            <a:pPr lvl="1"/>
            <a:r>
              <a:rPr lang="en-US" dirty="0"/>
              <a:t>Wireless impact higher layers?</a:t>
            </a:r>
          </a:p>
          <a:p>
            <a:r>
              <a:rPr lang="en-US" dirty="0">
                <a:solidFill>
                  <a:schemeClr val="bg2"/>
                </a:solidFill>
              </a:rPr>
              <a:t>More advanced methods</a:t>
            </a:r>
          </a:p>
          <a:p>
            <a:pPr lvl="1"/>
            <a:r>
              <a:rPr lang="en-US" dirty="0">
                <a:solidFill>
                  <a:schemeClr val="bg2"/>
                </a:solidFill>
              </a:rPr>
              <a:t>MIMO</a:t>
            </a:r>
          </a:p>
          <a:p>
            <a:pPr lvl="1"/>
            <a:r>
              <a:rPr lang="en-US" dirty="0">
                <a:solidFill>
                  <a:schemeClr val="bg2"/>
                </a:solidFill>
              </a:rPr>
              <a:t>Beamforming</a:t>
            </a:r>
          </a:p>
          <a:p>
            <a:pPr lvl="1"/>
            <a:r>
              <a:rPr lang="en-US" dirty="0" err="1">
                <a:solidFill>
                  <a:schemeClr val="bg2"/>
                </a:solidFill>
              </a:rPr>
              <a:t>mmWave</a:t>
            </a:r>
            <a:endParaRPr lang="en-US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284240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6" name="Rectangle 2"/>
          <p:cNvSpPr>
            <a:spLocks noGrp="1" noChangeArrowheads="1"/>
          </p:cNvSpPr>
          <p:nvPr>
            <p:ph type="title"/>
          </p:nvPr>
        </p:nvSpPr>
        <p:spPr>
          <a:xfrm>
            <a:off x="187325" y="413792"/>
            <a:ext cx="8869363" cy="1143000"/>
          </a:xfrm>
        </p:spPr>
        <p:txBody>
          <a:bodyPr/>
          <a:lstStyle/>
          <a:p>
            <a:pPr>
              <a:defRPr/>
            </a:pPr>
            <a:r>
              <a:rPr lang="en-US" sz="3200" dirty="0">
                <a:latin typeface="+mn-lt"/>
                <a:cs typeface="+mj-cs"/>
              </a:rPr>
              <a:t>Wireless: impact on higher layers</a:t>
            </a:r>
          </a:p>
        </p:txBody>
      </p:sp>
      <p:sp>
        <p:nvSpPr>
          <p:cNvPr id="6963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6875" y="1422400"/>
            <a:ext cx="8332788" cy="4648200"/>
          </a:xfrm>
        </p:spPr>
        <p:txBody>
          <a:bodyPr/>
          <a:lstStyle/>
          <a:p>
            <a:pPr>
              <a:defRPr/>
            </a:pPr>
            <a:r>
              <a:rPr lang="en-US" dirty="0"/>
              <a:t>logically, impact </a:t>
            </a:r>
            <a:r>
              <a:rPr lang="en-US" i="1" dirty="0"/>
              <a:t>should</a:t>
            </a:r>
            <a:r>
              <a:rPr lang="en-US" dirty="0"/>
              <a:t> be minimal …</a:t>
            </a:r>
          </a:p>
          <a:p>
            <a:pPr lvl="1">
              <a:defRPr/>
            </a:pPr>
            <a:r>
              <a:rPr lang="en-US" dirty="0"/>
              <a:t>best effort service model remains unchanged </a:t>
            </a:r>
          </a:p>
          <a:p>
            <a:pPr lvl="1">
              <a:defRPr/>
            </a:pPr>
            <a:r>
              <a:rPr lang="en-US" dirty="0"/>
              <a:t>TCP and UDP can (and do) run over wireless, mobile</a:t>
            </a:r>
          </a:p>
          <a:p>
            <a:pPr>
              <a:defRPr/>
            </a:pPr>
            <a:r>
              <a:rPr lang="en-US" dirty="0"/>
              <a:t>… but performance-wise:</a:t>
            </a:r>
          </a:p>
          <a:p>
            <a:pPr lvl="1">
              <a:defRPr/>
            </a:pPr>
            <a:r>
              <a:rPr lang="en-US" dirty="0"/>
              <a:t>packet loss/delay due to bit-errors (discarded packets, delays for link-layer retransmissions), and handoff</a:t>
            </a:r>
          </a:p>
          <a:p>
            <a:pPr lvl="1">
              <a:defRPr/>
            </a:pPr>
            <a:r>
              <a:rPr lang="en-US" dirty="0"/>
              <a:t>TCP interprets loss as congestion, will decrease congestion window un-necessarily</a:t>
            </a:r>
          </a:p>
          <a:p>
            <a:pPr lvl="1">
              <a:defRPr/>
            </a:pPr>
            <a:r>
              <a:rPr lang="en-US" dirty="0"/>
              <a:t>delay impairments for real-time traffic</a:t>
            </a:r>
          </a:p>
          <a:p>
            <a:pPr lvl="1">
              <a:defRPr/>
            </a:pPr>
            <a:r>
              <a:rPr lang="en-US" dirty="0"/>
              <a:t>limited bandwidth of wireless links</a:t>
            </a:r>
          </a:p>
        </p:txBody>
      </p:sp>
    </p:spTree>
    <p:extLst>
      <p:ext uri="{BB962C8B-B14F-4D97-AF65-F5344CB8AC3E}">
        <p14:creationId xmlns:p14="http://schemas.microsoft.com/office/powerpoint/2010/main" val="4642081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chemeClr val="bg2"/>
                </a:solidFill>
              </a:rPr>
              <a:t>Brief history of wireless</a:t>
            </a:r>
          </a:p>
          <a:p>
            <a:r>
              <a:rPr lang="en-US" dirty="0">
                <a:solidFill>
                  <a:schemeClr val="bg2"/>
                </a:solidFill>
              </a:rPr>
              <a:t>What is wireless communication?</a:t>
            </a:r>
          </a:p>
          <a:p>
            <a:r>
              <a:rPr lang="en-US" dirty="0">
                <a:solidFill>
                  <a:schemeClr val="bg2"/>
                </a:solidFill>
              </a:rPr>
              <a:t>Bottom-down approach</a:t>
            </a:r>
          </a:p>
          <a:p>
            <a:pPr lvl="1"/>
            <a:r>
              <a:rPr lang="en-US" dirty="0">
                <a:solidFill>
                  <a:schemeClr val="bg2"/>
                </a:solidFill>
              </a:rPr>
              <a:t>Physical layer : how can we transmit signals in air?</a:t>
            </a:r>
          </a:p>
          <a:p>
            <a:pPr lvl="1"/>
            <a:r>
              <a:rPr lang="en-US" dirty="0">
                <a:solidFill>
                  <a:schemeClr val="bg2"/>
                </a:solidFill>
              </a:rPr>
              <a:t>Link layer : multiple access </a:t>
            </a:r>
          </a:p>
          <a:p>
            <a:pPr lvl="1"/>
            <a:r>
              <a:rPr lang="en-US" dirty="0">
                <a:solidFill>
                  <a:schemeClr val="bg2"/>
                </a:solidFill>
              </a:rPr>
              <a:t>Wireless impact higher layers?</a:t>
            </a:r>
          </a:p>
          <a:p>
            <a:r>
              <a:rPr lang="en-US" dirty="0"/>
              <a:t>More advanced methods</a:t>
            </a:r>
          </a:p>
          <a:p>
            <a:pPr lvl="1"/>
            <a:r>
              <a:rPr lang="en-US" dirty="0"/>
              <a:t>MIMO</a:t>
            </a:r>
          </a:p>
          <a:p>
            <a:pPr lvl="1"/>
            <a:r>
              <a:rPr lang="en-US" dirty="0">
                <a:solidFill>
                  <a:schemeClr val="bg2"/>
                </a:solidFill>
              </a:rPr>
              <a:t>Beamforming</a:t>
            </a:r>
          </a:p>
          <a:p>
            <a:pPr lvl="1"/>
            <a:r>
              <a:rPr lang="en-US" dirty="0" err="1">
                <a:solidFill>
                  <a:schemeClr val="bg2"/>
                </a:solidFill>
              </a:rPr>
              <a:t>mmWave</a:t>
            </a:r>
            <a:endParaRPr lang="en-US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720266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42525D-E686-234C-9AE8-6AC0E9A1CA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What</a:t>
            </a:r>
            <a:r>
              <a:rPr lang="nb-NO" dirty="0"/>
              <a:t> is MIMO?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29E702-BD9C-3346-943F-1AFA4BAABC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20000"/>
              </a:lnSpc>
            </a:pPr>
            <a:r>
              <a:rPr lang="en-US" dirty="0"/>
              <a:t>MIMO is an acronym that stands for </a:t>
            </a:r>
            <a:r>
              <a:rPr lang="en-US" b="1" dirty="0"/>
              <a:t>Multiple Input Multiple Output</a:t>
            </a:r>
          </a:p>
          <a:p>
            <a:pPr>
              <a:lnSpc>
                <a:spcPct val="120000"/>
              </a:lnSpc>
            </a:pPr>
            <a:r>
              <a:rPr lang="en-US" dirty="0"/>
              <a:t>Motivation: current wireless systems</a:t>
            </a:r>
          </a:p>
          <a:p>
            <a:pPr lvl="1">
              <a:lnSpc>
                <a:spcPct val="120000"/>
              </a:lnSpc>
            </a:pPr>
            <a:r>
              <a:rPr lang="en-US" dirty="0"/>
              <a:t> </a:t>
            </a:r>
            <a:r>
              <a:rPr lang="en-US" dirty="0">
                <a:solidFill>
                  <a:schemeClr val="accent2"/>
                </a:solidFill>
              </a:rPr>
              <a:t>Capacity constrained networks</a:t>
            </a:r>
          </a:p>
          <a:p>
            <a:pPr lvl="1">
              <a:lnSpc>
                <a:spcPct val="120000"/>
              </a:lnSpc>
            </a:pPr>
            <a:r>
              <a:rPr lang="en-US" dirty="0">
                <a:solidFill>
                  <a:schemeClr val="accent2"/>
                </a:solidFill>
              </a:rPr>
              <a:t> Increasing interference, limited spectrum</a:t>
            </a:r>
          </a:p>
          <a:p>
            <a:pPr>
              <a:lnSpc>
                <a:spcPct val="120000"/>
              </a:lnSpc>
            </a:pPr>
            <a:r>
              <a:rPr lang="en-US" dirty="0"/>
              <a:t> MIMO exploits the space dimension to improve wireless systems capacity, range and reliability</a:t>
            </a:r>
          </a:p>
          <a:p>
            <a:pPr marL="0" indent="0">
              <a:lnSpc>
                <a:spcPct val="120000"/>
              </a:lnSpc>
              <a:buNone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50521088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44128" y="1700808"/>
            <a:ext cx="8448352" cy="4995672"/>
          </a:xfrm>
        </p:spPr>
        <p:txBody>
          <a:bodyPr>
            <a:noAutofit/>
          </a:bodyPr>
          <a:lstStyle/>
          <a:p>
            <a:r>
              <a:rPr lang="en-US" sz="2400" dirty="0"/>
              <a:t>MIMO uses multiple antennas to send multiple parallel signals (from transmitter). These parallel signals are intelligently coded</a:t>
            </a:r>
          </a:p>
          <a:p>
            <a:r>
              <a:rPr lang="en-US" sz="2400" dirty="0"/>
              <a:t>When there is enough distance between the antennas, different signals experience different paths -&gt; MIMO takes advantage of multi-path</a:t>
            </a:r>
          </a:p>
          <a:p>
            <a:r>
              <a:rPr lang="en-US" sz="2400" dirty="0"/>
              <a:t>With MIMO, the receiving end uses an algorithm or special signal processing to sort out the multiple signals to produce one signal that has the originally transmitted data</a:t>
            </a:r>
          </a:p>
          <a:p>
            <a:endParaRPr lang="en-US" sz="2000" dirty="0"/>
          </a:p>
          <a:p>
            <a:endParaRPr lang="en-US" sz="20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does MIMO work?</a:t>
            </a:r>
          </a:p>
        </p:txBody>
      </p:sp>
    </p:spTree>
    <p:extLst>
      <p:ext uri="{BB962C8B-B14F-4D97-AF65-F5344CB8AC3E}">
        <p14:creationId xmlns:p14="http://schemas.microsoft.com/office/powerpoint/2010/main" val="170406650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 descr="26aug2009_pxb_f1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1219200" y="1676400"/>
            <a:ext cx="6412647" cy="4010819"/>
          </a:xfr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Different types</a:t>
            </a:r>
          </a:p>
        </p:txBody>
      </p:sp>
    </p:spTree>
    <p:extLst>
      <p:ext uri="{BB962C8B-B14F-4D97-AF65-F5344CB8AC3E}">
        <p14:creationId xmlns:p14="http://schemas.microsoft.com/office/powerpoint/2010/main" val="135985329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835696"/>
            <a:ext cx="8229600" cy="2817440"/>
          </a:xfrm>
        </p:spPr>
        <p:txBody>
          <a:bodyPr>
            <a:normAutofit fontScale="85000" lnSpcReduction="10000"/>
          </a:bodyPr>
          <a:lstStyle/>
          <a:p>
            <a:r>
              <a:rPr lang="en-US" sz="2600" b="1" dirty="0"/>
              <a:t>Space Time Transmit Diversity (STTD) </a:t>
            </a:r>
            <a:r>
              <a:rPr lang="en-US" sz="2400" dirty="0"/>
              <a:t>- The same data is coded and transmitted through different antennas, which effectively doubles the power in the channel. This improves Signal Noise Ratio (SNR) for cell edge performance. </a:t>
            </a:r>
          </a:p>
          <a:p>
            <a:endParaRPr lang="en-US" sz="2400" dirty="0"/>
          </a:p>
          <a:p>
            <a:r>
              <a:rPr lang="en-US" sz="2600" b="1" dirty="0"/>
              <a:t>Spatial Multiplexing (SM) </a:t>
            </a:r>
            <a:r>
              <a:rPr lang="en-US" sz="2400" dirty="0"/>
              <a:t>- SM delivers parallel streams of data by exploiting multi-path. It can double (2x2 MIMO) or quadruple (4x4) capacity and throughput. SM gives higher capacity when RF conditions are favorable and users are closer to the base station. 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Main Types of MIMO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F2F9A46-D63F-B246-BB45-C3A19CCF1A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4257" y="4934949"/>
            <a:ext cx="7982543" cy="1722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371831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chemeClr val="bg2"/>
                </a:solidFill>
              </a:rPr>
              <a:t>Brief history of wireless</a:t>
            </a:r>
          </a:p>
          <a:p>
            <a:r>
              <a:rPr lang="en-US" dirty="0">
                <a:solidFill>
                  <a:schemeClr val="bg2"/>
                </a:solidFill>
              </a:rPr>
              <a:t>What is wireless communication?</a:t>
            </a:r>
          </a:p>
          <a:p>
            <a:r>
              <a:rPr lang="en-US" dirty="0">
                <a:solidFill>
                  <a:schemeClr val="bg2"/>
                </a:solidFill>
              </a:rPr>
              <a:t>Bottom-down approach</a:t>
            </a:r>
          </a:p>
          <a:p>
            <a:pPr lvl="1"/>
            <a:r>
              <a:rPr lang="en-US" dirty="0">
                <a:solidFill>
                  <a:schemeClr val="bg2"/>
                </a:solidFill>
              </a:rPr>
              <a:t>Physical layer : how can we transmit signals in air?</a:t>
            </a:r>
          </a:p>
          <a:p>
            <a:pPr lvl="1"/>
            <a:r>
              <a:rPr lang="en-US" dirty="0">
                <a:solidFill>
                  <a:schemeClr val="bg2"/>
                </a:solidFill>
              </a:rPr>
              <a:t>Link layer : multiple access </a:t>
            </a:r>
          </a:p>
          <a:p>
            <a:pPr lvl="1"/>
            <a:r>
              <a:rPr lang="en-US" dirty="0">
                <a:solidFill>
                  <a:schemeClr val="bg2"/>
                </a:solidFill>
              </a:rPr>
              <a:t>Wireless impact higher layers?</a:t>
            </a:r>
          </a:p>
          <a:p>
            <a:r>
              <a:rPr lang="en-US" dirty="0"/>
              <a:t>More advanced methods</a:t>
            </a:r>
          </a:p>
          <a:p>
            <a:pPr lvl="1"/>
            <a:r>
              <a:rPr lang="en-US" dirty="0">
                <a:solidFill>
                  <a:schemeClr val="bg2"/>
                </a:solidFill>
              </a:rPr>
              <a:t>MIMO</a:t>
            </a:r>
          </a:p>
          <a:p>
            <a:pPr lvl="1"/>
            <a:r>
              <a:rPr lang="en-US" dirty="0"/>
              <a:t>Beamforming</a:t>
            </a:r>
          </a:p>
          <a:p>
            <a:pPr lvl="1"/>
            <a:r>
              <a:rPr lang="en-US" dirty="0" err="1">
                <a:solidFill>
                  <a:schemeClr val="bg2"/>
                </a:solidFill>
              </a:rPr>
              <a:t>mmWave</a:t>
            </a:r>
            <a:endParaRPr lang="en-US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173830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74CA44-8DB6-3847-8684-F3B7A5D86E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Beamforming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F0945B90-8074-5548-B897-9825B2B0842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03648" y="3460556"/>
            <a:ext cx="5400600" cy="337278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BA3F3EE-6C69-7746-9D62-9ACB4E54F4F6}"/>
              </a:ext>
            </a:extLst>
          </p:cNvPr>
          <p:cNvSpPr txBox="1"/>
          <p:nvPr/>
        </p:nvSpPr>
        <p:spPr>
          <a:xfrm>
            <a:off x="90960" y="1737390"/>
            <a:ext cx="9089552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200" b="1" dirty="0"/>
              <a:t>Beamforming</a:t>
            </a:r>
            <a:r>
              <a:rPr lang="nb-NO" sz="2200" dirty="0"/>
              <a:t> is a signal processing </a:t>
            </a:r>
            <a:r>
              <a:rPr lang="nb-NO" sz="2200" dirty="0" err="1"/>
              <a:t>technique</a:t>
            </a:r>
            <a:r>
              <a:rPr lang="nb-NO" sz="2200" dirty="0"/>
              <a:t> used for </a:t>
            </a:r>
            <a:r>
              <a:rPr lang="nb-NO" sz="2200" dirty="0" err="1"/>
              <a:t>directional</a:t>
            </a:r>
            <a:r>
              <a:rPr lang="nb-NO" sz="2200" dirty="0"/>
              <a:t> signal </a:t>
            </a:r>
            <a:r>
              <a:rPr lang="nb-NO" sz="2200" dirty="0" err="1"/>
              <a:t>transmission</a:t>
            </a:r>
            <a:r>
              <a:rPr lang="nb-NO" sz="2200" dirty="0"/>
              <a:t> or </a:t>
            </a:r>
            <a:r>
              <a:rPr lang="nb-NO" sz="2200" dirty="0" err="1"/>
              <a:t>reception</a:t>
            </a:r>
            <a:r>
              <a:rPr lang="nb-NO" sz="2200" dirty="0"/>
              <a:t>.</a:t>
            </a:r>
            <a:endParaRPr lang="nb-NO" sz="2200" baseline="30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2200" dirty="0"/>
              <a:t>Elements </a:t>
            </a:r>
            <a:r>
              <a:rPr lang="nb-NO" sz="2200" dirty="0" err="1"/>
              <a:t>of</a:t>
            </a:r>
            <a:r>
              <a:rPr lang="nb-NO" sz="2200" dirty="0"/>
              <a:t> an antenna array is </a:t>
            </a:r>
            <a:r>
              <a:rPr lang="nb-NO" sz="2200" dirty="0" err="1"/>
              <a:t>combined</a:t>
            </a:r>
            <a:r>
              <a:rPr lang="nb-NO" sz="2200" dirty="0"/>
              <a:t> in </a:t>
            </a:r>
            <a:r>
              <a:rPr lang="nb-NO" sz="2200" dirty="0" err="1"/>
              <a:t>such</a:t>
            </a:r>
            <a:r>
              <a:rPr lang="nb-NO" sz="2200" dirty="0"/>
              <a:t> a </a:t>
            </a:r>
            <a:r>
              <a:rPr lang="nb-NO" sz="2200" dirty="0" err="1"/>
              <a:t>way</a:t>
            </a:r>
            <a:r>
              <a:rPr lang="nb-NO" sz="2200" dirty="0"/>
              <a:t> </a:t>
            </a:r>
            <a:r>
              <a:rPr lang="nb-NO" sz="2200" dirty="0" err="1"/>
              <a:t>that</a:t>
            </a:r>
            <a:r>
              <a:rPr lang="nb-NO" sz="2200" dirty="0"/>
              <a:t> signals at </a:t>
            </a:r>
            <a:r>
              <a:rPr lang="nb-NO" sz="2200" dirty="0" err="1"/>
              <a:t>particular</a:t>
            </a:r>
            <a:r>
              <a:rPr lang="nb-NO" sz="2200" dirty="0"/>
              <a:t> angles </a:t>
            </a:r>
            <a:r>
              <a:rPr lang="nb-NO" sz="2200" dirty="0" err="1"/>
              <a:t>experience</a:t>
            </a:r>
            <a:r>
              <a:rPr lang="nb-NO" sz="2200" dirty="0"/>
              <a:t> </a:t>
            </a:r>
            <a:r>
              <a:rPr lang="nb-NO" sz="2200" dirty="0" err="1"/>
              <a:t>constructive</a:t>
            </a:r>
            <a:r>
              <a:rPr lang="nb-NO" sz="2200" dirty="0"/>
              <a:t> </a:t>
            </a:r>
            <a:r>
              <a:rPr lang="nb-NO" sz="2200" dirty="0" err="1"/>
              <a:t>interference</a:t>
            </a:r>
            <a:r>
              <a:rPr lang="nb-NO" sz="2200" dirty="0"/>
              <a:t> </a:t>
            </a:r>
            <a:r>
              <a:rPr lang="nb-NO" sz="2200" dirty="0" err="1"/>
              <a:t>while</a:t>
            </a:r>
            <a:r>
              <a:rPr lang="nb-NO" sz="2200" dirty="0"/>
              <a:t> </a:t>
            </a:r>
            <a:r>
              <a:rPr lang="nb-NO" sz="2200" dirty="0" err="1"/>
              <a:t>others</a:t>
            </a:r>
            <a:r>
              <a:rPr lang="nb-NO" sz="2200" dirty="0"/>
              <a:t> </a:t>
            </a:r>
            <a:r>
              <a:rPr lang="nb-NO" sz="2200" dirty="0" err="1"/>
              <a:t>experience</a:t>
            </a:r>
            <a:r>
              <a:rPr lang="nb-NO" sz="2200" dirty="0"/>
              <a:t> </a:t>
            </a:r>
            <a:r>
              <a:rPr lang="nb-NO" sz="2200" dirty="0" err="1"/>
              <a:t>destructive</a:t>
            </a:r>
            <a:r>
              <a:rPr lang="nb-NO" sz="2200" dirty="0"/>
              <a:t> </a:t>
            </a:r>
            <a:r>
              <a:rPr lang="nb-NO" sz="2200" dirty="0" err="1"/>
              <a:t>interference</a:t>
            </a:r>
            <a:r>
              <a:rPr lang="nb-NO" sz="2200" dirty="0"/>
              <a:t>. 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 sz="2200" dirty="0"/>
          </a:p>
        </p:txBody>
      </p:sp>
    </p:spTree>
    <p:extLst>
      <p:ext uri="{BB962C8B-B14F-4D97-AF65-F5344CB8AC3E}">
        <p14:creationId xmlns:p14="http://schemas.microsoft.com/office/powerpoint/2010/main" val="177638805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2E8C6D-DA53-634C-90B7-583A70129C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4" y="692696"/>
            <a:ext cx="8219256" cy="864096"/>
          </a:xfrm>
        </p:spPr>
        <p:txBody>
          <a:bodyPr/>
          <a:lstStyle/>
          <a:p>
            <a:r>
              <a:rPr lang="en-GB" dirty="0"/>
              <a:t>An antenna radiates energy like....</a:t>
            </a:r>
            <a:endParaRPr lang="en-NO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9743210-B4CC-9842-B732-110D40D67E0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14400" y="1560925"/>
            <a:ext cx="7315200" cy="4114800"/>
          </a:xfr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76CBDE9B-A31E-D447-B271-99434375B113}"/>
              </a:ext>
            </a:extLst>
          </p:cNvPr>
          <p:cNvSpPr/>
          <p:nvPr/>
        </p:nvSpPr>
        <p:spPr>
          <a:xfrm>
            <a:off x="971600" y="6309320"/>
            <a:ext cx="73152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600" dirty="0">
                <a:latin typeface="Helvetica" pitchFamily="2" charset="0"/>
              </a:rPr>
              <a:t>from Mark </a:t>
            </a:r>
            <a:r>
              <a:rPr lang="en-GB" sz="1600" dirty="0" err="1">
                <a:latin typeface="Helvetica" pitchFamily="2" charset="0"/>
              </a:rPr>
              <a:t>Hickle</a:t>
            </a:r>
            <a:r>
              <a:rPr lang="en-GB" sz="1600" dirty="0">
                <a:latin typeface="Helvetica" pitchFamily="2" charset="0"/>
              </a:rPr>
              <a:t> https://</a:t>
            </a:r>
            <a:r>
              <a:rPr lang="en-GB" sz="1600" dirty="0" err="1">
                <a:latin typeface="Helvetica" pitchFamily="2" charset="0"/>
              </a:rPr>
              <a:t>youtu.be</a:t>
            </a:r>
            <a:r>
              <a:rPr lang="en-GB" sz="1600" dirty="0">
                <a:latin typeface="Helvetica" pitchFamily="2" charset="0"/>
              </a:rPr>
              <a:t>/vtPPAnvJS6c</a:t>
            </a:r>
            <a:endParaRPr lang="en-GB" sz="1600" dirty="0">
              <a:effectLst/>
              <a:latin typeface="Helvetica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282899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20766D-2255-9F47-A80C-4B25C71D2F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Forming a beam</a:t>
            </a:r>
            <a:endParaRPr lang="en-NO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6472073-3C31-C448-9D91-504DAF4E096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19956" y="1981200"/>
            <a:ext cx="7315200" cy="4114800"/>
          </a:xfrm>
        </p:spPr>
      </p:pic>
    </p:spTree>
    <p:extLst>
      <p:ext uri="{BB962C8B-B14F-4D97-AF65-F5344CB8AC3E}">
        <p14:creationId xmlns:p14="http://schemas.microsoft.com/office/powerpoint/2010/main" val="3940356739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4AEAD1-B6CF-574F-9D19-6635B621C1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Transmit beam and receive strength</a:t>
            </a:r>
            <a:endParaRPr lang="en-NO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08EE4B6-D918-B94B-BA39-B62AFDBBE40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" y="2074911"/>
            <a:ext cx="8686800" cy="4151170"/>
          </a:xfrm>
        </p:spPr>
      </p:pic>
      <p:pic>
        <p:nvPicPr>
          <p:cNvPr id="6" name="Content Placeholder 4">
            <a:extLst>
              <a:ext uri="{FF2B5EF4-FFF2-40B4-BE49-F238E27FC236}">
                <a16:creationId xmlns:a16="http://schemas.microsoft.com/office/drawing/2014/main" id="{51603CE1-7F15-F04E-8991-AEA678D63B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18000" y="2070000"/>
            <a:ext cx="8686800" cy="41583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Content Placeholder 4">
            <a:extLst>
              <a:ext uri="{FF2B5EF4-FFF2-40B4-BE49-F238E27FC236}">
                <a16:creationId xmlns:a16="http://schemas.microsoft.com/office/drawing/2014/main" id="{62B7CCC9-9A88-DA4D-BA93-3CF3CC66C7F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 bwMode="auto">
          <a:xfrm>
            <a:off x="-18000" y="2070000"/>
            <a:ext cx="8686800" cy="41503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Content Placeholder 4">
            <a:extLst>
              <a:ext uri="{FF2B5EF4-FFF2-40B4-BE49-F238E27FC236}">
                <a16:creationId xmlns:a16="http://schemas.microsoft.com/office/drawing/2014/main" id="{6519C143-ED9E-6C48-9046-738649A3BCC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 bwMode="auto">
          <a:xfrm>
            <a:off x="-18000" y="2062800"/>
            <a:ext cx="8686800" cy="41412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6114202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85A554-0808-D54A-AE30-3B79A4B938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Transmit beam and receive strength</a:t>
            </a:r>
            <a:endParaRPr lang="en-NO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8C359F4-813A-A447-B314-15AD2010054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" y="2124066"/>
            <a:ext cx="8686800" cy="4047258"/>
          </a:xfrm>
        </p:spPr>
      </p:pic>
      <p:pic>
        <p:nvPicPr>
          <p:cNvPr id="6" name="Content Placeholder 4">
            <a:extLst>
              <a:ext uri="{FF2B5EF4-FFF2-40B4-BE49-F238E27FC236}">
                <a16:creationId xmlns:a16="http://schemas.microsoft.com/office/drawing/2014/main" id="{A3614779-0529-FD44-BC27-38402C31C5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 bwMode="auto">
          <a:xfrm>
            <a:off x="0" y="1998000"/>
            <a:ext cx="8686800" cy="41300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Content Placeholder 4">
            <a:extLst>
              <a:ext uri="{FF2B5EF4-FFF2-40B4-BE49-F238E27FC236}">
                <a16:creationId xmlns:a16="http://schemas.microsoft.com/office/drawing/2014/main" id="{FF6FED27-5549-2841-8BED-3BB764DD725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 bwMode="auto">
          <a:xfrm>
            <a:off x="61664" y="2060848"/>
            <a:ext cx="8686800" cy="41509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Content Placeholder 4">
            <a:extLst>
              <a:ext uri="{FF2B5EF4-FFF2-40B4-BE49-F238E27FC236}">
                <a16:creationId xmlns:a16="http://schemas.microsoft.com/office/drawing/2014/main" id="{5D02ECED-7533-7C4F-B20C-5A7A4C701EC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 bwMode="auto">
          <a:xfrm>
            <a:off x="61664" y="2065696"/>
            <a:ext cx="8686800" cy="4170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Content Placeholder 4">
            <a:extLst>
              <a:ext uri="{FF2B5EF4-FFF2-40B4-BE49-F238E27FC236}">
                <a16:creationId xmlns:a16="http://schemas.microsoft.com/office/drawing/2014/main" id="{D17CF8CA-F63A-914A-8C3F-6301C05EA22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 bwMode="auto">
          <a:xfrm>
            <a:off x="61664" y="2093694"/>
            <a:ext cx="8686800" cy="41436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2327945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8062AC-CCBF-314C-A22B-8D74F26137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Transmit beam and receive strength</a:t>
            </a:r>
            <a:endParaRPr lang="en-NO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22585803-7028-7645-9C54-B599CD3D07D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" y="2081706"/>
            <a:ext cx="8686800" cy="4136805"/>
          </a:xfrm>
        </p:spPr>
      </p:pic>
      <p:pic>
        <p:nvPicPr>
          <p:cNvPr id="8" name="Content Placeholder 4">
            <a:extLst>
              <a:ext uri="{FF2B5EF4-FFF2-40B4-BE49-F238E27FC236}">
                <a16:creationId xmlns:a16="http://schemas.microsoft.com/office/drawing/2014/main" id="{E7A3EF9B-0574-7B4A-88BD-BC580DCDE50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 bwMode="auto">
          <a:xfrm>
            <a:off x="1" y="2080800"/>
            <a:ext cx="8686800" cy="41023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Content Placeholder 4">
            <a:extLst>
              <a:ext uri="{FF2B5EF4-FFF2-40B4-BE49-F238E27FC236}">
                <a16:creationId xmlns:a16="http://schemas.microsoft.com/office/drawing/2014/main" id="{A0D0F6B3-10F4-CD48-99FE-37289B75451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 bwMode="auto">
          <a:xfrm>
            <a:off x="1" y="2080800"/>
            <a:ext cx="8686800" cy="40951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Content Placeholder 4">
            <a:extLst>
              <a:ext uri="{FF2B5EF4-FFF2-40B4-BE49-F238E27FC236}">
                <a16:creationId xmlns:a16="http://schemas.microsoft.com/office/drawing/2014/main" id="{DD999142-F176-EC4D-8651-B30A70A4347A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 bwMode="auto">
          <a:xfrm>
            <a:off x="2" y="2081706"/>
            <a:ext cx="8686798" cy="41368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Content Placeholder 4">
            <a:extLst>
              <a:ext uri="{FF2B5EF4-FFF2-40B4-BE49-F238E27FC236}">
                <a16:creationId xmlns:a16="http://schemas.microsoft.com/office/drawing/2014/main" id="{FAE01BE2-E96A-5147-9545-39CFC190A75B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 bwMode="auto">
          <a:xfrm>
            <a:off x="1" y="2080800"/>
            <a:ext cx="8686800" cy="4097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1027189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9DD9D0-F9C3-4C4D-92BA-7A20BC5745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Beamforming and </a:t>
            </a:r>
            <a:r>
              <a:rPr lang="nb-NO" dirty="0" err="1"/>
              <a:t>Steering</a:t>
            </a:r>
            <a:endParaRPr lang="en-NO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42813F9-E2D8-3247-BB46-40A92F7D13F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68313" y="2020517"/>
            <a:ext cx="8218487" cy="4036165"/>
          </a:xfrm>
        </p:spPr>
      </p:pic>
    </p:spTree>
    <p:extLst>
      <p:ext uri="{BB962C8B-B14F-4D97-AF65-F5344CB8AC3E}">
        <p14:creationId xmlns:p14="http://schemas.microsoft.com/office/powerpoint/2010/main" val="6491098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chemeClr val="bg2"/>
                </a:solidFill>
              </a:rPr>
              <a:t>Brief history of wireless</a:t>
            </a:r>
          </a:p>
          <a:p>
            <a:r>
              <a:rPr lang="en-US" dirty="0">
                <a:solidFill>
                  <a:schemeClr val="bg2"/>
                </a:solidFill>
              </a:rPr>
              <a:t>What is wireless communication?</a:t>
            </a:r>
          </a:p>
          <a:p>
            <a:r>
              <a:rPr lang="en-US" dirty="0">
                <a:solidFill>
                  <a:schemeClr val="bg2"/>
                </a:solidFill>
              </a:rPr>
              <a:t>Bottom-down approach</a:t>
            </a:r>
          </a:p>
          <a:p>
            <a:pPr lvl="1"/>
            <a:r>
              <a:rPr lang="en-US" dirty="0">
                <a:solidFill>
                  <a:schemeClr val="bg2"/>
                </a:solidFill>
              </a:rPr>
              <a:t>Physical layer : how can we transmit signals in air?</a:t>
            </a:r>
          </a:p>
          <a:p>
            <a:pPr lvl="1"/>
            <a:r>
              <a:rPr lang="en-US" dirty="0">
                <a:solidFill>
                  <a:schemeClr val="bg2"/>
                </a:solidFill>
              </a:rPr>
              <a:t>Link layer : multiple access </a:t>
            </a:r>
          </a:p>
          <a:p>
            <a:pPr lvl="1"/>
            <a:r>
              <a:rPr lang="en-US" dirty="0">
                <a:solidFill>
                  <a:schemeClr val="bg2"/>
                </a:solidFill>
              </a:rPr>
              <a:t>Wireless impact higher layers?</a:t>
            </a:r>
          </a:p>
          <a:p>
            <a:r>
              <a:rPr lang="en-US" dirty="0"/>
              <a:t>More advanced methods</a:t>
            </a:r>
          </a:p>
          <a:p>
            <a:pPr lvl="1"/>
            <a:r>
              <a:rPr lang="en-US" dirty="0">
                <a:solidFill>
                  <a:schemeClr val="bg2"/>
                </a:solidFill>
              </a:rPr>
              <a:t>MIMO</a:t>
            </a:r>
          </a:p>
          <a:p>
            <a:pPr lvl="1"/>
            <a:r>
              <a:rPr lang="en-US" dirty="0">
                <a:solidFill>
                  <a:schemeClr val="bg2"/>
                </a:solidFill>
              </a:rPr>
              <a:t>Beamforming</a:t>
            </a:r>
          </a:p>
          <a:p>
            <a:pPr lvl="1"/>
            <a:r>
              <a:rPr lang="en-US" dirty="0" err="1"/>
              <a:t>mmWave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4299249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g5f9f91e067_0_7"/>
          <p:cNvSpPr txBox="1">
            <a:spLocks noGrp="1"/>
          </p:cNvSpPr>
          <p:nvPr>
            <p:ph type="title"/>
          </p:nvPr>
        </p:nvSpPr>
        <p:spPr>
          <a:xfrm>
            <a:off x="628650" y="1131094"/>
            <a:ext cx="7886700" cy="769275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68569" tIns="34275" rIns="68569" bIns="34275" numCol="1" anchor="ctr" anchorCtr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</a:pPr>
            <a:r>
              <a:rPr lang="en-CA" dirty="0"/>
              <a:t>What is </a:t>
            </a:r>
            <a:r>
              <a:rPr lang="en-CA" dirty="0" err="1"/>
              <a:t>mmWave</a:t>
            </a:r>
            <a:r>
              <a:rPr lang="en-CA" dirty="0"/>
              <a:t>?</a:t>
            </a:r>
            <a:endParaRPr dirty="0"/>
          </a:p>
        </p:txBody>
      </p:sp>
      <p:cxnSp>
        <p:nvCxnSpPr>
          <p:cNvPr id="101" name="Google Shape;101;g5f9f91e067_0_7"/>
          <p:cNvCxnSpPr/>
          <p:nvPr/>
        </p:nvCxnSpPr>
        <p:spPr>
          <a:xfrm>
            <a:off x="3275524" y="3750112"/>
            <a:ext cx="3678075" cy="0"/>
          </a:xfrm>
          <a:prstGeom prst="straightConnector1">
            <a:avLst/>
          </a:prstGeom>
          <a:noFill/>
          <a:ln w="57150" cap="flat" cmpd="sng">
            <a:solidFill>
              <a:srgbClr val="FF0000"/>
            </a:solidFill>
            <a:prstDash val="solid"/>
            <a:miter lim="800000"/>
            <a:headEnd type="stealth" w="med" len="med"/>
            <a:tailEnd type="stealth" w="med" len="med"/>
          </a:ln>
        </p:spPr>
      </p:cxnSp>
      <p:sp>
        <p:nvSpPr>
          <p:cNvPr id="102" name="Google Shape;102;g5f9f91e067_0_7"/>
          <p:cNvSpPr txBox="1"/>
          <p:nvPr/>
        </p:nvSpPr>
        <p:spPr>
          <a:xfrm>
            <a:off x="3865520" y="3430617"/>
            <a:ext cx="2453400" cy="2769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en-CA" sz="1350" b="1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Millimeter Wave Bands</a:t>
            </a:r>
            <a:endParaRPr sz="1350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" name="Google Shape;103;g5f9f91e067_0_7"/>
          <p:cNvSpPr txBox="1"/>
          <p:nvPr/>
        </p:nvSpPr>
        <p:spPr>
          <a:xfrm>
            <a:off x="1043608" y="3148857"/>
            <a:ext cx="1257300" cy="484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34275" rIns="68569" bIns="34275" anchor="t" anchorCtr="0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en-CA" sz="135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Most wireless operates in this range</a:t>
            </a:r>
            <a:endParaRPr sz="1500" dirty="0"/>
          </a:p>
        </p:txBody>
      </p:sp>
      <p:sp>
        <p:nvSpPr>
          <p:cNvPr id="104" name="Google Shape;104;g5f9f91e067_0_7"/>
          <p:cNvSpPr/>
          <p:nvPr/>
        </p:nvSpPr>
        <p:spPr>
          <a:xfrm>
            <a:off x="2244840" y="3691706"/>
            <a:ext cx="441675" cy="1371600"/>
          </a:xfrm>
          <a:prstGeom prst="ellipse">
            <a:avLst/>
          </a:prstGeom>
          <a:noFill/>
          <a:ln w="762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68569" tIns="34275" rIns="68569" bIns="34275" anchor="ctr" anchorCtr="0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sz="135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05" name="Google Shape;105;g5f9f91e067_0_7"/>
          <p:cNvCxnSpPr/>
          <p:nvPr/>
        </p:nvCxnSpPr>
        <p:spPr>
          <a:xfrm>
            <a:off x="1986932" y="3599734"/>
            <a:ext cx="228600" cy="357975"/>
          </a:xfrm>
          <a:prstGeom prst="straightConnector1">
            <a:avLst/>
          </a:prstGeom>
          <a:noFill/>
          <a:ln w="57150" cap="flat" cmpd="sng">
            <a:solidFill>
              <a:srgbClr val="FF0000"/>
            </a:solidFill>
            <a:prstDash val="solid"/>
            <a:miter lim="800000"/>
            <a:headEnd type="none" w="sm" len="sm"/>
            <a:tailEnd type="stealth" w="med" len="med"/>
          </a:ln>
        </p:spPr>
      </p:cxnSp>
      <p:grpSp>
        <p:nvGrpSpPr>
          <p:cNvPr id="106" name="Google Shape;106;g5f9f91e067_0_7"/>
          <p:cNvGrpSpPr/>
          <p:nvPr/>
        </p:nvGrpSpPr>
        <p:grpSpPr>
          <a:xfrm>
            <a:off x="2172855" y="3938687"/>
            <a:ext cx="5119019" cy="1362521"/>
            <a:chOff x="-4947512" y="4295289"/>
            <a:chExt cx="5789109" cy="1231407"/>
          </a:xfrm>
        </p:grpSpPr>
        <p:sp>
          <p:nvSpPr>
            <p:cNvPr id="107" name="Google Shape;107;g5f9f91e067_0_7"/>
            <p:cNvSpPr/>
            <p:nvPr/>
          </p:nvSpPr>
          <p:spPr>
            <a:xfrm>
              <a:off x="-3331172" y="4302174"/>
              <a:ext cx="45600" cy="646500"/>
            </a:xfrm>
            <a:prstGeom prst="rect">
              <a:avLst/>
            </a:prstGeom>
            <a:solidFill>
              <a:srgbClr val="FF0000"/>
            </a:solidFill>
            <a:ln w="9525" cap="flat" cmpd="sng">
              <a:solidFill>
                <a:srgbClr val="FF00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68569" tIns="34275" rIns="68569" bIns="34275" anchor="ctr" anchorCtr="0">
              <a:noAutofit/>
            </a:bodyPr>
            <a:lstStyle/>
            <a:p>
              <a:pPr algn="ctr">
                <a:spcBef>
                  <a:spcPts val="0"/>
                </a:spcBef>
                <a:spcAft>
                  <a:spcPts val="0"/>
                </a:spcAft>
              </a:pPr>
              <a:endParaRPr sz="135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8" name="Google Shape;108;g5f9f91e067_0_7"/>
            <p:cNvSpPr/>
            <p:nvPr/>
          </p:nvSpPr>
          <p:spPr>
            <a:xfrm>
              <a:off x="-3573130" y="4308524"/>
              <a:ext cx="45600" cy="646500"/>
            </a:xfrm>
            <a:prstGeom prst="rect">
              <a:avLst/>
            </a:prstGeom>
            <a:solidFill>
              <a:srgbClr val="FF0000"/>
            </a:solidFill>
            <a:ln w="9525" cap="flat" cmpd="sng">
              <a:solidFill>
                <a:srgbClr val="FF00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68569" tIns="34275" rIns="68569" bIns="34275" anchor="ctr" anchorCtr="0">
              <a:noAutofit/>
            </a:bodyPr>
            <a:lstStyle/>
            <a:p>
              <a:pPr algn="ctr">
                <a:spcBef>
                  <a:spcPts val="0"/>
                </a:spcBef>
                <a:spcAft>
                  <a:spcPts val="0"/>
                </a:spcAft>
              </a:pPr>
              <a:endParaRPr sz="135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9" name="Google Shape;109;g5f9f91e067_0_7"/>
            <p:cNvSpPr/>
            <p:nvPr/>
          </p:nvSpPr>
          <p:spPr>
            <a:xfrm>
              <a:off x="-2810565" y="4308524"/>
              <a:ext cx="45600" cy="646500"/>
            </a:xfrm>
            <a:prstGeom prst="rect">
              <a:avLst/>
            </a:prstGeom>
            <a:solidFill>
              <a:srgbClr val="FF0000"/>
            </a:solidFill>
            <a:ln w="9525" cap="flat" cmpd="sng">
              <a:solidFill>
                <a:srgbClr val="FF00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68569" tIns="34275" rIns="68569" bIns="34275" anchor="ctr" anchorCtr="0">
              <a:noAutofit/>
            </a:bodyPr>
            <a:lstStyle/>
            <a:p>
              <a:pPr algn="ctr">
                <a:spcBef>
                  <a:spcPts val="0"/>
                </a:spcBef>
                <a:spcAft>
                  <a:spcPts val="0"/>
                </a:spcAft>
              </a:pPr>
              <a:endParaRPr sz="135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0" name="Google Shape;110;g5f9f91e067_0_7"/>
            <p:cNvSpPr/>
            <p:nvPr/>
          </p:nvSpPr>
          <p:spPr>
            <a:xfrm>
              <a:off x="-1764823" y="4302174"/>
              <a:ext cx="638100" cy="652800"/>
            </a:xfrm>
            <a:prstGeom prst="rect">
              <a:avLst/>
            </a:prstGeom>
            <a:solidFill>
              <a:srgbClr val="FF0000"/>
            </a:solidFill>
            <a:ln w="9525" cap="flat" cmpd="sng">
              <a:solidFill>
                <a:srgbClr val="FF00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68569" tIns="34275" rIns="68569" bIns="34275" anchor="ctr" anchorCtr="0">
              <a:noAutofit/>
            </a:bodyPr>
            <a:lstStyle/>
            <a:p>
              <a:pPr algn="ctr">
                <a:spcBef>
                  <a:spcPts val="0"/>
                </a:spcBef>
                <a:spcAft>
                  <a:spcPts val="0"/>
                </a:spcAft>
              </a:pPr>
              <a:endParaRPr sz="135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1" name="Google Shape;111;g5f9f91e067_0_7"/>
            <p:cNvSpPr/>
            <p:nvPr/>
          </p:nvSpPr>
          <p:spPr>
            <a:xfrm>
              <a:off x="-1082593" y="4302174"/>
              <a:ext cx="269700" cy="646500"/>
            </a:xfrm>
            <a:prstGeom prst="rect">
              <a:avLst/>
            </a:prstGeom>
            <a:solidFill>
              <a:srgbClr val="FF0000"/>
            </a:solidFill>
            <a:ln w="9525" cap="flat" cmpd="sng">
              <a:solidFill>
                <a:srgbClr val="FF00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68569" tIns="34275" rIns="68569" bIns="34275" anchor="ctr" anchorCtr="0">
              <a:noAutofit/>
            </a:bodyPr>
            <a:lstStyle/>
            <a:p>
              <a:pPr algn="ctr">
                <a:spcBef>
                  <a:spcPts val="0"/>
                </a:spcBef>
                <a:spcAft>
                  <a:spcPts val="0"/>
                </a:spcAft>
              </a:pPr>
              <a:endParaRPr sz="135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2" name="Google Shape;112;g5f9f91e067_0_7"/>
            <p:cNvSpPr/>
            <p:nvPr/>
          </p:nvSpPr>
          <p:spPr>
            <a:xfrm>
              <a:off x="-556001" y="4302174"/>
              <a:ext cx="269700" cy="646500"/>
            </a:xfrm>
            <a:prstGeom prst="rect">
              <a:avLst/>
            </a:prstGeom>
            <a:solidFill>
              <a:srgbClr val="FF0000"/>
            </a:solidFill>
            <a:ln w="9525" cap="flat" cmpd="sng">
              <a:solidFill>
                <a:srgbClr val="FF00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68569" tIns="34275" rIns="68569" bIns="34275" anchor="ctr" anchorCtr="0">
              <a:noAutofit/>
            </a:bodyPr>
            <a:lstStyle/>
            <a:p>
              <a:pPr algn="ctr">
                <a:spcBef>
                  <a:spcPts val="0"/>
                </a:spcBef>
                <a:spcAft>
                  <a:spcPts val="0"/>
                </a:spcAft>
              </a:pPr>
              <a:endParaRPr sz="135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13" name="Google Shape;113;g5f9f91e067_0_7"/>
            <p:cNvSpPr/>
            <p:nvPr/>
          </p:nvSpPr>
          <p:spPr>
            <a:xfrm>
              <a:off x="12361" y="4295289"/>
              <a:ext cx="195900" cy="646500"/>
            </a:xfrm>
            <a:prstGeom prst="rect">
              <a:avLst/>
            </a:prstGeom>
            <a:solidFill>
              <a:srgbClr val="FF0000"/>
            </a:solidFill>
            <a:ln w="9525" cap="flat" cmpd="sng">
              <a:solidFill>
                <a:srgbClr val="FF0000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68569" tIns="34275" rIns="68569" bIns="34275" anchor="ctr" anchorCtr="0">
              <a:noAutofit/>
            </a:bodyPr>
            <a:lstStyle/>
            <a:p>
              <a:pPr algn="ctr">
                <a:spcBef>
                  <a:spcPts val="0"/>
                </a:spcBef>
                <a:spcAft>
                  <a:spcPts val="0"/>
                </a:spcAft>
              </a:pPr>
              <a:endParaRPr sz="135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114" name="Google Shape;114;g5f9f91e067_0_7"/>
            <p:cNvCxnSpPr/>
            <p:nvPr/>
          </p:nvCxnSpPr>
          <p:spPr>
            <a:xfrm rot="10800000">
              <a:off x="-4684360" y="4339687"/>
              <a:ext cx="0" cy="633300"/>
            </a:xfrm>
            <a:prstGeom prst="straightConnector1">
              <a:avLst/>
            </a:prstGeom>
            <a:noFill/>
            <a:ln w="19050" cap="flat" cmpd="sng">
              <a:solidFill>
                <a:srgbClr val="0070C0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115" name="Google Shape;115;g5f9f91e067_0_7"/>
            <p:cNvCxnSpPr/>
            <p:nvPr/>
          </p:nvCxnSpPr>
          <p:spPr>
            <a:xfrm rot="10800000">
              <a:off x="-4557360" y="4339687"/>
              <a:ext cx="0" cy="633300"/>
            </a:xfrm>
            <a:prstGeom prst="straightConnector1">
              <a:avLst/>
            </a:prstGeom>
            <a:noFill/>
            <a:ln w="19050" cap="flat" cmpd="sng">
              <a:solidFill>
                <a:srgbClr val="0070C0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cxnSp>
          <p:nvCxnSpPr>
            <p:cNvPr id="116" name="Google Shape;116;g5f9f91e067_0_7"/>
            <p:cNvCxnSpPr/>
            <p:nvPr/>
          </p:nvCxnSpPr>
          <p:spPr>
            <a:xfrm rot="10800000">
              <a:off x="-4526506" y="4339687"/>
              <a:ext cx="0" cy="633300"/>
            </a:xfrm>
            <a:prstGeom prst="straightConnector1">
              <a:avLst/>
            </a:prstGeom>
            <a:noFill/>
            <a:ln w="19050" cap="flat" cmpd="sng">
              <a:solidFill>
                <a:srgbClr val="0070C0"/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grpSp>
          <p:nvGrpSpPr>
            <p:cNvPr id="117" name="Google Shape;117;g5f9f91e067_0_7"/>
            <p:cNvGrpSpPr/>
            <p:nvPr/>
          </p:nvGrpSpPr>
          <p:grpSpPr>
            <a:xfrm>
              <a:off x="-4947512" y="4957687"/>
              <a:ext cx="5789109" cy="569009"/>
              <a:chOff x="1928907" y="2876210"/>
              <a:chExt cx="5789109" cy="569009"/>
            </a:xfrm>
          </p:grpSpPr>
          <p:sp>
            <p:nvSpPr>
              <p:cNvPr id="118" name="Google Shape;118;g5f9f91e067_0_7"/>
              <p:cNvSpPr txBox="1"/>
              <p:nvPr/>
            </p:nvSpPr>
            <p:spPr>
              <a:xfrm>
                <a:off x="1928907" y="2918754"/>
                <a:ext cx="263100" cy="276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68569" tIns="34275" rIns="68569" bIns="34275" anchor="t" anchorCtr="0">
                <a:noAutofit/>
              </a:bodyPr>
              <a:lstStyle/>
              <a:p>
                <a:pPr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CA" sz="900" b="1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0</a:t>
                </a:r>
                <a:endParaRPr sz="1500"/>
              </a:p>
            </p:txBody>
          </p:sp>
          <p:sp>
            <p:nvSpPr>
              <p:cNvPr id="119" name="Google Shape;119;g5f9f91e067_0_7"/>
              <p:cNvSpPr txBox="1"/>
              <p:nvPr/>
            </p:nvSpPr>
            <p:spPr>
              <a:xfrm>
                <a:off x="2337847" y="2918754"/>
                <a:ext cx="596700" cy="276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68569" tIns="34275" rIns="68569" bIns="34275" anchor="t" anchorCtr="0">
                <a:noAutofit/>
              </a:bodyPr>
              <a:lstStyle/>
              <a:p>
                <a:pPr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CA" sz="900" b="1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10GHz</a:t>
                </a:r>
                <a:endParaRPr sz="1500"/>
              </a:p>
            </p:txBody>
          </p:sp>
          <p:sp>
            <p:nvSpPr>
              <p:cNvPr id="120" name="Google Shape;120;g5f9f91e067_0_7"/>
              <p:cNvSpPr txBox="1"/>
              <p:nvPr/>
            </p:nvSpPr>
            <p:spPr>
              <a:xfrm>
                <a:off x="2877660" y="2917265"/>
                <a:ext cx="596700" cy="276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68569" tIns="34275" rIns="68569" bIns="34275" anchor="t" anchorCtr="0">
                <a:noAutofit/>
              </a:bodyPr>
              <a:lstStyle/>
              <a:p>
                <a:pPr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CA" sz="900" b="1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20GHz</a:t>
                </a:r>
                <a:endParaRPr sz="1500"/>
              </a:p>
            </p:txBody>
          </p:sp>
          <p:sp>
            <p:nvSpPr>
              <p:cNvPr id="121" name="Google Shape;121;g5f9f91e067_0_7"/>
              <p:cNvSpPr txBox="1"/>
              <p:nvPr/>
            </p:nvSpPr>
            <p:spPr>
              <a:xfrm>
                <a:off x="3388263" y="2917265"/>
                <a:ext cx="596700" cy="276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68569" tIns="34275" rIns="68569" bIns="34275" anchor="t" anchorCtr="0">
                <a:noAutofit/>
              </a:bodyPr>
              <a:lstStyle/>
              <a:p>
                <a:pPr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CA" sz="900" b="1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30GHz</a:t>
                </a:r>
                <a:endParaRPr sz="1500"/>
              </a:p>
            </p:txBody>
          </p:sp>
          <p:sp>
            <p:nvSpPr>
              <p:cNvPr id="122" name="Google Shape;122;g5f9f91e067_0_7"/>
              <p:cNvSpPr txBox="1"/>
              <p:nvPr/>
            </p:nvSpPr>
            <p:spPr>
              <a:xfrm>
                <a:off x="3940713" y="2917265"/>
                <a:ext cx="596700" cy="276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68569" tIns="34275" rIns="68569" bIns="34275" anchor="t" anchorCtr="0">
                <a:noAutofit/>
              </a:bodyPr>
              <a:lstStyle/>
              <a:p>
                <a:pPr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CA" sz="900" b="1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40GHz</a:t>
                </a:r>
                <a:endParaRPr sz="1500"/>
              </a:p>
            </p:txBody>
          </p:sp>
          <p:sp>
            <p:nvSpPr>
              <p:cNvPr id="123" name="Google Shape;123;g5f9f91e067_0_7"/>
              <p:cNvSpPr txBox="1"/>
              <p:nvPr/>
            </p:nvSpPr>
            <p:spPr>
              <a:xfrm>
                <a:off x="4470366" y="2915776"/>
                <a:ext cx="596700" cy="276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68569" tIns="34275" rIns="68569" bIns="34275" anchor="t" anchorCtr="0">
                <a:noAutofit/>
              </a:bodyPr>
              <a:lstStyle/>
              <a:p>
                <a:pPr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CA" sz="900" b="1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50GHz</a:t>
                </a:r>
                <a:endParaRPr sz="1500"/>
              </a:p>
            </p:txBody>
          </p:sp>
          <p:sp>
            <p:nvSpPr>
              <p:cNvPr id="124" name="Google Shape;124;g5f9f91e067_0_7"/>
              <p:cNvSpPr txBox="1"/>
              <p:nvPr/>
            </p:nvSpPr>
            <p:spPr>
              <a:xfrm>
                <a:off x="5005510" y="2914110"/>
                <a:ext cx="596700" cy="276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68569" tIns="34275" rIns="68569" bIns="34275" anchor="t" anchorCtr="0">
                <a:noAutofit/>
              </a:bodyPr>
              <a:lstStyle/>
              <a:p>
                <a:pPr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CA" sz="900" b="1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60GHz</a:t>
                </a:r>
                <a:endParaRPr sz="1500"/>
              </a:p>
            </p:txBody>
          </p:sp>
          <p:sp>
            <p:nvSpPr>
              <p:cNvPr id="125" name="Google Shape;125;g5f9f91e067_0_7"/>
              <p:cNvSpPr txBox="1"/>
              <p:nvPr/>
            </p:nvSpPr>
            <p:spPr>
              <a:xfrm>
                <a:off x="5519860" y="2914110"/>
                <a:ext cx="596700" cy="276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68569" tIns="34275" rIns="68569" bIns="34275" anchor="t" anchorCtr="0">
                <a:noAutofit/>
              </a:bodyPr>
              <a:lstStyle/>
              <a:p>
                <a:pPr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CA" sz="900" b="1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70GHz</a:t>
                </a:r>
                <a:endParaRPr sz="1500"/>
              </a:p>
            </p:txBody>
          </p:sp>
          <p:sp>
            <p:nvSpPr>
              <p:cNvPr id="126" name="Google Shape;126;g5f9f91e067_0_7"/>
              <p:cNvSpPr txBox="1"/>
              <p:nvPr/>
            </p:nvSpPr>
            <p:spPr>
              <a:xfrm>
                <a:off x="6049513" y="2912621"/>
                <a:ext cx="607800" cy="276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68569" tIns="34275" rIns="68569" bIns="34275" anchor="t" anchorCtr="0">
                <a:noAutofit/>
              </a:bodyPr>
              <a:lstStyle/>
              <a:p>
                <a:pPr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CA" sz="900" b="1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80GHZ</a:t>
                </a:r>
                <a:endParaRPr sz="1500"/>
              </a:p>
            </p:txBody>
          </p:sp>
          <p:sp>
            <p:nvSpPr>
              <p:cNvPr id="127" name="Google Shape;127;g5f9f91e067_0_7"/>
              <p:cNvSpPr txBox="1"/>
              <p:nvPr/>
            </p:nvSpPr>
            <p:spPr>
              <a:xfrm>
                <a:off x="6560116" y="2912621"/>
                <a:ext cx="596700" cy="276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68569" tIns="34275" rIns="68569" bIns="34275" anchor="t" anchorCtr="0">
                <a:noAutofit/>
              </a:bodyPr>
              <a:lstStyle/>
              <a:p>
                <a:pPr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CA" sz="900" b="1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90GHz</a:t>
                </a:r>
                <a:endParaRPr sz="1500"/>
              </a:p>
            </p:txBody>
          </p:sp>
          <p:sp>
            <p:nvSpPr>
              <p:cNvPr id="128" name="Google Shape;128;g5f9f91e067_0_7"/>
              <p:cNvSpPr txBox="1"/>
              <p:nvPr/>
            </p:nvSpPr>
            <p:spPr>
              <a:xfrm>
                <a:off x="7042716" y="2912621"/>
                <a:ext cx="675300" cy="2769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68569" tIns="34275" rIns="68569" bIns="34275" anchor="t" anchorCtr="0">
                <a:noAutofit/>
              </a:bodyPr>
              <a:lstStyle/>
              <a:p>
                <a:pPr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CA" sz="900" b="1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100GHz</a:t>
                </a:r>
                <a:endParaRPr sz="1500"/>
              </a:p>
            </p:txBody>
          </p:sp>
          <p:cxnSp>
            <p:nvCxnSpPr>
              <p:cNvPr id="129" name="Google Shape;129;g5f9f91e067_0_7"/>
              <p:cNvCxnSpPr/>
              <p:nvPr/>
            </p:nvCxnSpPr>
            <p:spPr>
              <a:xfrm rot="10800000">
                <a:off x="2065059" y="2882622"/>
                <a:ext cx="0" cy="76200"/>
              </a:xfrm>
              <a:prstGeom prst="straightConnector1">
                <a:avLst/>
              </a:prstGeom>
              <a:noFill/>
              <a:ln w="12700" cap="flat" cmpd="sng">
                <a:solidFill>
                  <a:schemeClr val="dk1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130" name="Google Shape;130;g5f9f91e067_0_7"/>
              <p:cNvCxnSpPr/>
              <p:nvPr/>
            </p:nvCxnSpPr>
            <p:spPr>
              <a:xfrm rot="10800000">
                <a:off x="2584170" y="2876270"/>
                <a:ext cx="0" cy="76200"/>
              </a:xfrm>
              <a:prstGeom prst="straightConnector1">
                <a:avLst/>
              </a:prstGeom>
              <a:noFill/>
              <a:ln w="12700" cap="flat" cmpd="sng">
                <a:solidFill>
                  <a:schemeClr val="dk1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131" name="Google Shape;131;g5f9f91e067_0_7"/>
              <p:cNvCxnSpPr/>
              <p:nvPr/>
            </p:nvCxnSpPr>
            <p:spPr>
              <a:xfrm rot="10800000">
                <a:off x="3108046" y="2882622"/>
                <a:ext cx="0" cy="76200"/>
              </a:xfrm>
              <a:prstGeom prst="straightConnector1">
                <a:avLst/>
              </a:prstGeom>
              <a:noFill/>
              <a:ln w="12700" cap="flat" cmpd="sng">
                <a:solidFill>
                  <a:schemeClr val="dk1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132" name="Google Shape;132;g5f9f91e067_0_7"/>
              <p:cNvCxnSpPr/>
              <p:nvPr/>
            </p:nvCxnSpPr>
            <p:spPr>
              <a:xfrm rot="10800000">
                <a:off x="3617636" y="2882624"/>
                <a:ext cx="0" cy="76200"/>
              </a:xfrm>
              <a:prstGeom prst="straightConnector1">
                <a:avLst/>
              </a:prstGeom>
              <a:noFill/>
              <a:ln w="12700" cap="flat" cmpd="sng">
                <a:solidFill>
                  <a:schemeClr val="dk1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133" name="Google Shape;133;g5f9f91e067_0_7"/>
              <p:cNvCxnSpPr/>
              <p:nvPr/>
            </p:nvCxnSpPr>
            <p:spPr>
              <a:xfrm rot="10800000">
                <a:off x="4170084" y="2882622"/>
                <a:ext cx="0" cy="76200"/>
              </a:xfrm>
              <a:prstGeom prst="straightConnector1">
                <a:avLst/>
              </a:prstGeom>
              <a:noFill/>
              <a:ln w="12700" cap="flat" cmpd="sng">
                <a:solidFill>
                  <a:schemeClr val="dk1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134" name="Google Shape;134;g5f9f91e067_0_7"/>
              <p:cNvCxnSpPr/>
              <p:nvPr/>
            </p:nvCxnSpPr>
            <p:spPr>
              <a:xfrm rot="10800000">
                <a:off x="4705071" y="2882624"/>
                <a:ext cx="0" cy="76200"/>
              </a:xfrm>
              <a:prstGeom prst="straightConnector1">
                <a:avLst/>
              </a:prstGeom>
              <a:noFill/>
              <a:ln w="12700" cap="flat" cmpd="sng">
                <a:solidFill>
                  <a:schemeClr val="dk1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135" name="Google Shape;135;g5f9f91e067_0_7"/>
              <p:cNvCxnSpPr/>
              <p:nvPr/>
            </p:nvCxnSpPr>
            <p:spPr>
              <a:xfrm rot="10800000">
                <a:off x="5230434" y="2882622"/>
                <a:ext cx="0" cy="76200"/>
              </a:xfrm>
              <a:prstGeom prst="straightConnector1">
                <a:avLst/>
              </a:prstGeom>
              <a:noFill/>
              <a:ln w="12700" cap="flat" cmpd="sng">
                <a:solidFill>
                  <a:schemeClr val="dk1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136" name="Google Shape;136;g5f9f91e067_0_7"/>
              <p:cNvCxnSpPr/>
              <p:nvPr/>
            </p:nvCxnSpPr>
            <p:spPr>
              <a:xfrm rot="10800000">
                <a:off x="5749545" y="2876270"/>
                <a:ext cx="0" cy="76200"/>
              </a:xfrm>
              <a:prstGeom prst="straightConnector1">
                <a:avLst/>
              </a:prstGeom>
              <a:noFill/>
              <a:ln w="12700" cap="flat" cmpd="sng">
                <a:solidFill>
                  <a:schemeClr val="dk1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137" name="Google Shape;137;g5f9f91e067_0_7"/>
              <p:cNvCxnSpPr/>
              <p:nvPr/>
            </p:nvCxnSpPr>
            <p:spPr>
              <a:xfrm rot="10800000">
                <a:off x="6273421" y="2882622"/>
                <a:ext cx="0" cy="76200"/>
              </a:xfrm>
              <a:prstGeom prst="straightConnector1">
                <a:avLst/>
              </a:prstGeom>
              <a:noFill/>
              <a:ln w="12700" cap="flat" cmpd="sng">
                <a:solidFill>
                  <a:schemeClr val="dk1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138" name="Google Shape;138;g5f9f91e067_0_7"/>
              <p:cNvCxnSpPr/>
              <p:nvPr/>
            </p:nvCxnSpPr>
            <p:spPr>
              <a:xfrm rot="10800000">
                <a:off x="6783011" y="2882624"/>
                <a:ext cx="0" cy="76200"/>
              </a:xfrm>
              <a:prstGeom prst="straightConnector1">
                <a:avLst/>
              </a:prstGeom>
              <a:noFill/>
              <a:ln w="12700" cap="flat" cmpd="sng">
                <a:solidFill>
                  <a:schemeClr val="dk1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139" name="Google Shape;139;g5f9f91e067_0_7"/>
              <p:cNvCxnSpPr/>
              <p:nvPr/>
            </p:nvCxnSpPr>
            <p:spPr>
              <a:xfrm rot="10800000">
                <a:off x="7335459" y="2876322"/>
                <a:ext cx="0" cy="82500"/>
              </a:xfrm>
              <a:prstGeom prst="straightConnector1">
                <a:avLst/>
              </a:prstGeom>
              <a:noFill/>
              <a:ln w="12700" cap="flat" cmpd="sng">
                <a:solidFill>
                  <a:schemeClr val="dk1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cxnSp>
            <p:nvCxnSpPr>
              <p:cNvPr id="140" name="Google Shape;140;g5f9f91e067_0_7"/>
              <p:cNvCxnSpPr/>
              <p:nvPr/>
            </p:nvCxnSpPr>
            <p:spPr>
              <a:xfrm rot="10800000" flipH="1">
                <a:off x="2071409" y="2876210"/>
                <a:ext cx="5270400" cy="15300"/>
              </a:xfrm>
              <a:prstGeom prst="straightConnector1">
                <a:avLst/>
              </a:prstGeom>
              <a:noFill/>
              <a:ln w="12700" cap="flat" cmpd="sng">
                <a:solidFill>
                  <a:schemeClr val="dk1"/>
                </a:solidFill>
                <a:prstDash val="solid"/>
                <a:miter lim="800000"/>
                <a:headEnd type="none" w="sm" len="sm"/>
                <a:tailEnd type="none" w="sm" len="sm"/>
              </a:ln>
            </p:spPr>
          </p:cxnSp>
          <p:sp>
            <p:nvSpPr>
              <p:cNvPr id="141" name="Google Shape;141;g5f9f91e067_0_7"/>
              <p:cNvSpPr/>
              <p:nvPr/>
            </p:nvSpPr>
            <p:spPr>
              <a:xfrm>
                <a:off x="3650534" y="3045019"/>
                <a:ext cx="2338800" cy="400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68569" tIns="34275" rIns="68569" bIns="34275" anchor="t" anchorCtr="0">
                <a:noAutofit/>
              </a:bodyPr>
              <a:lstStyle/>
              <a:p>
                <a:pPr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CA" sz="1500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rPr>
                  <a:t>Frequency Spectrum</a:t>
                </a:r>
                <a:endParaRPr sz="150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5781498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ular Callout 6">
            <a:extLst>
              <a:ext uri="{FF2B5EF4-FFF2-40B4-BE49-F238E27FC236}">
                <a16:creationId xmlns:a16="http://schemas.microsoft.com/office/drawing/2014/main" id="{57526764-8E81-3E4B-A2A7-CE57091678C3}"/>
              </a:ext>
            </a:extLst>
          </p:cNvPr>
          <p:cNvSpPr/>
          <p:nvPr/>
        </p:nvSpPr>
        <p:spPr bwMode="auto">
          <a:xfrm>
            <a:off x="5220072" y="1691810"/>
            <a:ext cx="3024336" cy="1593173"/>
          </a:xfrm>
          <a:prstGeom prst="wedgeRoundRectCallout">
            <a:avLst>
              <a:gd name="adj1" fmla="val -47137"/>
              <a:gd name="adj2" fmla="val 81440"/>
              <a:gd name="adj3" fmla="val 16667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D68B029-35DB-5F42-850F-58F441EA50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Why</a:t>
            </a:r>
            <a:r>
              <a:rPr lang="nb-NO" dirty="0"/>
              <a:t> </a:t>
            </a:r>
            <a:r>
              <a:rPr lang="nb-NO" dirty="0" err="1"/>
              <a:t>mmWave</a:t>
            </a:r>
            <a:r>
              <a:rPr lang="nb-NO" dirty="0"/>
              <a:t>?</a:t>
            </a:r>
            <a:endParaRPr lang="en-N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675520-693C-F24E-8FF1-DE4A354576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7544" y="1981200"/>
            <a:ext cx="5040560" cy="4114800"/>
          </a:xfrm>
        </p:spPr>
        <p:txBody>
          <a:bodyPr/>
          <a:lstStyle/>
          <a:p>
            <a:pPr marL="0" indent="0">
              <a:buNone/>
            </a:pPr>
            <a:r>
              <a:rPr lang="en-GB" dirty="0"/>
              <a:t>Shannon-Hartley Theorem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GB" dirty="0"/>
          </a:p>
          <a:p>
            <a:r>
              <a:rPr lang="en-GB" sz="1600" dirty="0"/>
              <a:t>C—channel capacity (bps),</a:t>
            </a:r>
          </a:p>
          <a:p>
            <a:r>
              <a:rPr lang="en-GB" sz="1600" dirty="0"/>
              <a:t>B—channel bandwidth (Hz),</a:t>
            </a:r>
          </a:p>
          <a:p>
            <a:r>
              <a:rPr lang="en-GB" sz="1600" dirty="0"/>
              <a:t>S—average signal power, and</a:t>
            </a:r>
          </a:p>
          <a:p>
            <a:r>
              <a:rPr lang="en-GB" sz="1600" dirty="0"/>
              <a:t>N— average noise and interference power.</a:t>
            </a:r>
          </a:p>
          <a:p>
            <a:endParaRPr lang="en-NO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C53E4B0-9033-CE4F-81C6-88E16D857C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7693" y="2564904"/>
            <a:ext cx="3232150" cy="83185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5EA6EAA-31BE-484C-9CFA-88C3C3B40705}"/>
              </a:ext>
            </a:extLst>
          </p:cNvPr>
          <p:cNvSpPr txBox="1"/>
          <p:nvPr/>
        </p:nvSpPr>
        <p:spPr>
          <a:xfrm>
            <a:off x="5512632" y="1879275"/>
            <a:ext cx="302433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" dirty="0"/>
              <a:t>At higher carrier rates, larger B -&gt; higher</a:t>
            </a:r>
          </a:p>
          <a:p>
            <a:r>
              <a:rPr lang="en" dirty="0"/>
              <a:t>rates.</a:t>
            </a:r>
          </a:p>
          <a:p>
            <a:endParaRPr lang="nb-NO" dirty="0"/>
          </a:p>
        </p:txBody>
      </p:sp>
      <p:sp>
        <p:nvSpPr>
          <p:cNvPr id="8" name="Google Shape;143;g5f9f91e067_0_7">
            <a:extLst>
              <a:ext uri="{FF2B5EF4-FFF2-40B4-BE49-F238E27FC236}">
                <a16:creationId xmlns:a16="http://schemas.microsoft.com/office/drawing/2014/main" id="{5FD8B677-DF0F-264D-8180-31EDA84695E6}"/>
              </a:ext>
            </a:extLst>
          </p:cNvPr>
          <p:cNvSpPr txBox="1"/>
          <p:nvPr/>
        </p:nvSpPr>
        <p:spPr>
          <a:xfrm>
            <a:off x="628650" y="5301208"/>
            <a:ext cx="7886700" cy="103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69" tIns="68569" rIns="68569" bIns="68569" anchor="t" anchorCtr="0">
            <a:no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en-CA" sz="2700" b="1" dirty="0">
                <a:latin typeface="Calibri"/>
                <a:ea typeface="Calibri"/>
                <a:cs typeface="Calibri"/>
                <a:sym typeface="Calibri"/>
              </a:rPr>
              <a:t>100-1000 times faster</a:t>
            </a:r>
            <a:r>
              <a:rPr lang="en-CA" sz="2700" dirty="0">
                <a:latin typeface="Calibri"/>
                <a:ea typeface="Calibri"/>
                <a:cs typeface="Calibri"/>
                <a:sym typeface="Calibri"/>
              </a:rPr>
              <a:t> than existing wireless networks</a:t>
            </a:r>
            <a:endParaRPr sz="1500" dirty="0"/>
          </a:p>
        </p:txBody>
      </p:sp>
    </p:spTree>
    <p:extLst>
      <p:ext uri="{BB962C8B-B14F-4D97-AF65-F5344CB8AC3E}">
        <p14:creationId xmlns:p14="http://schemas.microsoft.com/office/powerpoint/2010/main" val="37541522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1EA88EC-018F-497E-A4E5-20F64E381E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>
                <a:solidFill>
                  <a:schemeClr val="dk1"/>
                </a:solidFill>
                <a:latin typeface="Calibri"/>
                <a:cs typeface="Calibri"/>
                <a:sym typeface="Calibri"/>
              </a:rPr>
              <a:t>How does </a:t>
            </a:r>
            <a:r>
              <a:rPr lang="en-CA" dirty="0" err="1">
                <a:solidFill>
                  <a:schemeClr val="dk1"/>
                </a:solidFill>
                <a:latin typeface="Calibri"/>
                <a:cs typeface="Calibri"/>
                <a:sym typeface="Calibri"/>
              </a:rPr>
              <a:t>mmWave</a:t>
            </a:r>
            <a:r>
              <a:rPr lang="en-CA" dirty="0">
                <a:solidFill>
                  <a:schemeClr val="dk1"/>
                </a:solidFill>
                <a:latin typeface="Calibri"/>
                <a:cs typeface="Calibri"/>
                <a:sym typeface="Calibri"/>
              </a:rPr>
              <a:t> work?</a:t>
            </a:r>
            <a:endParaRPr lang="en-CA" dirty="0">
              <a:solidFill>
                <a:schemeClr val="dk1"/>
              </a:solidFill>
              <a:latin typeface="Calibri"/>
              <a:cs typeface="Calibri"/>
            </a:endParaRPr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1A052F56-DBCC-42E4-A5E5-1A0616F8D1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CA" sz="2400" dirty="0" err="1"/>
              <a:t>mmWave</a:t>
            </a:r>
            <a:r>
              <a:rPr lang="en-CA" sz="2400" dirty="0"/>
              <a:t>: High attenuation at high frequencies -&gt; very short range</a:t>
            </a:r>
            <a:endParaRPr lang="en-CA" sz="2400" dirty="0">
              <a:sym typeface="Wingdings" panose="05000000000000000000" pitchFamily="2" charset="2"/>
            </a:endParaRP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BFA5CBDF-E5AE-41D3-8709-9BAB82D1172E}"/>
              </a:ext>
            </a:extLst>
          </p:cNvPr>
          <p:cNvSpPr/>
          <p:nvPr/>
        </p:nvSpPr>
        <p:spPr>
          <a:xfrm>
            <a:off x="1131744" y="4398785"/>
            <a:ext cx="1076498" cy="555177"/>
          </a:xfrm>
          <a:prstGeom prst="roundRect">
            <a:avLst/>
          </a:prstGeom>
          <a:ln w="571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CA" sz="2700" dirty="0">
                <a:solidFill>
                  <a:prstClr val="black"/>
                </a:solidFill>
                <a:latin typeface="Calibri" panose="020F0502020204030204"/>
              </a:rPr>
              <a:t>Client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CADFF4BA-DCAA-4AB4-AD38-05E5B7AC8066}"/>
              </a:ext>
            </a:extLst>
          </p:cNvPr>
          <p:cNvCxnSpPr>
            <a:cxnSpLocks/>
          </p:cNvCxnSpPr>
          <p:nvPr/>
        </p:nvCxnSpPr>
        <p:spPr>
          <a:xfrm flipV="1">
            <a:off x="2029518" y="3948633"/>
            <a:ext cx="0" cy="44473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Isosceles Triangle 8">
            <a:extLst>
              <a:ext uri="{FF2B5EF4-FFF2-40B4-BE49-F238E27FC236}">
                <a16:creationId xmlns:a16="http://schemas.microsoft.com/office/drawing/2014/main" id="{A600E14D-F148-43B5-94CE-CBA82A7DA715}"/>
              </a:ext>
            </a:extLst>
          </p:cNvPr>
          <p:cNvSpPr/>
          <p:nvPr/>
        </p:nvSpPr>
        <p:spPr>
          <a:xfrm rot="10800000">
            <a:off x="1887301" y="3937789"/>
            <a:ext cx="284435" cy="256430"/>
          </a:xfrm>
          <a:prstGeom prst="triangl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CA" sz="135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ABA1CBC9-96A5-4706-AE32-F486FF6305A9}"/>
              </a:ext>
            </a:extLst>
          </p:cNvPr>
          <p:cNvSpPr/>
          <p:nvPr/>
        </p:nvSpPr>
        <p:spPr>
          <a:xfrm>
            <a:off x="6718451" y="4398785"/>
            <a:ext cx="1076498" cy="555177"/>
          </a:xfrm>
          <a:prstGeom prst="roundRect">
            <a:avLst/>
          </a:prstGeom>
          <a:ln w="571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CA" sz="2700" dirty="0">
                <a:solidFill>
                  <a:prstClr val="black"/>
                </a:solidFill>
                <a:latin typeface="Calibri" panose="020F0502020204030204"/>
              </a:rPr>
              <a:t>AP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743B0EE8-746D-4A9C-9772-99CDB6C89AA0}"/>
              </a:ext>
            </a:extLst>
          </p:cNvPr>
          <p:cNvCxnSpPr>
            <a:cxnSpLocks/>
          </p:cNvCxnSpPr>
          <p:nvPr/>
        </p:nvCxnSpPr>
        <p:spPr>
          <a:xfrm flipV="1">
            <a:off x="6901850" y="3959478"/>
            <a:ext cx="0" cy="44473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Isosceles Triangle 12">
            <a:extLst>
              <a:ext uri="{FF2B5EF4-FFF2-40B4-BE49-F238E27FC236}">
                <a16:creationId xmlns:a16="http://schemas.microsoft.com/office/drawing/2014/main" id="{6F882401-D811-469C-A72D-BA69FD230D98}"/>
              </a:ext>
            </a:extLst>
          </p:cNvPr>
          <p:cNvSpPr/>
          <p:nvPr/>
        </p:nvSpPr>
        <p:spPr>
          <a:xfrm rot="10800000">
            <a:off x="6759633" y="3948634"/>
            <a:ext cx="284435" cy="256430"/>
          </a:xfrm>
          <a:prstGeom prst="triangl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CA" sz="135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B30827A3-8F6C-4826-9AB9-3F0CBF3D8567}"/>
              </a:ext>
            </a:extLst>
          </p:cNvPr>
          <p:cNvSpPr/>
          <p:nvPr/>
        </p:nvSpPr>
        <p:spPr>
          <a:xfrm>
            <a:off x="1736523" y="3640363"/>
            <a:ext cx="616541" cy="616541"/>
          </a:xfrm>
          <a:prstGeom prst="ellipse">
            <a:avLst/>
          </a:prstGeom>
          <a:noFill/>
          <a:ln>
            <a:solidFill>
              <a:srgbClr val="FF0000">
                <a:alpha val="61176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CA" sz="1350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04F679D6-7724-4BB5-A75F-C6590553D769}"/>
              </a:ext>
            </a:extLst>
          </p:cNvPr>
          <p:cNvSpPr/>
          <p:nvPr/>
        </p:nvSpPr>
        <p:spPr>
          <a:xfrm>
            <a:off x="1736523" y="3640362"/>
            <a:ext cx="616541" cy="616541"/>
          </a:xfrm>
          <a:prstGeom prst="ellipse">
            <a:avLst/>
          </a:prstGeom>
          <a:noFill/>
          <a:ln>
            <a:solidFill>
              <a:srgbClr val="FF0000">
                <a:alpha val="61176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CA" sz="1350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7F55DD8C-5635-414B-9D9B-CD7213F15382}"/>
              </a:ext>
            </a:extLst>
          </p:cNvPr>
          <p:cNvSpPr/>
          <p:nvPr/>
        </p:nvSpPr>
        <p:spPr>
          <a:xfrm>
            <a:off x="1736523" y="3634941"/>
            <a:ext cx="616541" cy="616541"/>
          </a:xfrm>
          <a:prstGeom prst="ellipse">
            <a:avLst/>
          </a:prstGeom>
          <a:noFill/>
          <a:ln>
            <a:solidFill>
              <a:srgbClr val="FF0000">
                <a:alpha val="61176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CA" sz="1350" dirty="0">
              <a:solidFill>
                <a:prstClr val="white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1595523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6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Scale>
                                      <p:cBhvr>
                                        <p:cTn id="12" dur="1000" fill="hold"/>
                                        <p:tgtEl>
                                          <p:spTgt spid="14"/>
                                        </p:tgtEl>
                                      </p:cBhvr>
                                      <p:by x="400000" y="400000"/>
                                    </p:animScale>
                                  </p:childTnLst>
                                </p:cTn>
                              </p:par>
                              <p:par>
                                <p:cTn id="13" presetID="6" presetClass="emph" presetSubtype="0" repeatCount="indefinite" fill="hold" grpId="0" nodeType="withEffect">
                                  <p:stCondLst>
                                    <p:cond delay="1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Scale>
                                      <p:cBhvr>
                                        <p:cTn id="14" dur="1000" fill="hold"/>
                                        <p:tgtEl>
                                          <p:spTgt spid="15"/>
                                        </p:tgtEl>
                                      </p:cBhvr>
                                      <p:by x="400000" y="400000"/>
                                    </p:animScale>
                                  </p:childTnLst>
                                </p:cTn>
                              </p:par>
                              <p:par>
                                <p:cTn id="15" presetID="6" presetClass="emph" presetSubtype="0" repeatCount="indefinite" fill="hold" grpId="0" nodeType="withEffect">
                                  <p:stCondLst>
                                    <p:cond delay="2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Scale>
                                      <p:cBhvr>
                                        <p:cTn id="16" dur="1000" fill="hold"/>
                                        <p:tgtEl>
                                          <p:spTgt spid="18"/>
                                        </p:tgtEl>
                                      </p:cBhvr>
                                      <p:by x="400000" y="4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 autoUpdateAnimBg="0"/>
      <p:bldP spid="14" grpId="1" animBg="1"/>
      <p:bldP spid="15" grpId="0" animBg="1" autoUpdateAnimBg="0"/>
      <p:bldP spid="15" grpId="1" animBg="1"/>
      <p:bldP spid="18" grpId="0" animBg="1" autoUpdateAnimBg="0"/>
      <p:bldP spid="18" grpId="1" animBg="1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1EA88EC-018F-497E-A4E5-20F64E381E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>
                <a:solidFill>
                  <a:schemeClr val="dk1"/>
                </a:solidFill>
                <a:latin typeface="Calibri"/>
                <a:cs typeface="Calibri"/>
                <a:sym typeface="Calibri"/>
              </a:rPr>
              <a:t>How does </a:t>
            </a:r>
            <a:r>
              <a:rPr lang="en-CA" dirty="0" err="1">
                <a:solidFill>
                  <a:schemeClr val="dk1"/>
                </a:solidFill>
                <a:latin typeface="Calibri"/>
                <a:cs typeface="Calibri"/>
                <a:sym typeface="Calibri"/>
              </a:rPr>
              <a:t>mmWave</a:t>
            </a:r>
            <a:r>
              <a:rPr lang="en-CA" dirty="0">
                <a:solidFill>
                  <a:schemeClr val="dk1"/>
                </a:solidFill>
                <a:latin typeface="Calibri"/>
                <a:cs typeface="Calibri"/>
                <a:sym typeface="Calibri"/>
              </a:rPr>
              <a:t> work?</a:t>
            </a:r>
            <a:endParaRPr lang="en-CA" dirty="0">
              <a:solidFill>
                <a:schemeClr val="dk1"/>
              </a:solidFill>
              <a:latin typeface="Calibri"/>
              <a:cs typeface="Calibri"/>
            </a:endParaRPr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1A052F56-DBCC-42E4-A5E5-1A0616F8D1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CA" sz="2400" dirty="0"/>
              <a:t>To address high attenuation, </a:t>
            </a:r>
            <a:r>
              <a:rPr lang="en-CA" sz="2400" dirty="0">
                <a:sym typeface="Wingdings" panose="05000000000000000000" pitchFamily="2" charset="2"/>
              </a:rPr>
              <a:t>beamforming is used!</a:t>
            </a:r>
          </a:p>
          <a:p>
            <a:pPr marL="0" indent="0">
              <a:buNone/>
            </a:pPr>
            <a:r>
              <a:rPr lang="en-CA" sz="2400" dirty="0">
                <a:sym typeface="Wingdings" panose="05000000000000000000" pitchFamily="2" charset="2"/>
              </a:rPr>
              <a:t>Challenge: Beam alignment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BFA5CBDF-E5AE-41D3-8709-9BAB82D1172E}"/>
              </a:ext>
            </a:extLst>
          </p:cNvPr>
          <p:cNvSpPr/>
          <p:nvPr/>
        </p:nvSpPr>
        <p:spPr>
          <a:xfrm>
            <a:off x="1131744" y="4398785"/>
            <a:ext cx="1076498" cy="555177"/>
          </a:xfrm>
          <a:prstGeom prst="roundRect">
            <a:avLst/>
          </a:prstGeom>
          <a:ln w="571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CA" sz="2700" dirty="0">
                <a:solidFill>
                  <a:prstClr val="black"/>
                </a:solidFill>
                <a:latin typeface="Calibri" panose="020F0502020204030204"/>
              </a:rPr>
              <a:t>Client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CADFF4BA-DCAA-4AB4-AD38-05E5B7AC8066}"/>
              </a:ext>
            </a:extLst>
          </p:cNvPr>
          <p:cNvCxnSpPr>
            <a:cxnSpLocks/>
          </p:cNvCxnSpPr>
          <p:nvPr/>
        </p:nvCxnSpPr>
        <p:spPr>
          <a:xfrm flipV="1">
            <a:off x="2029518" y="3948633"/>
            <a:ext cx="0" cy="44473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Isosceles Triangle 8">
            <a:extLst>
              <a:ext uri="{FF2B5EF4-FFF2-40B4-BE49-F238E27FC236}">
                <a16:creationId xmlns:a16="http://schemas.microsoft.com/office/drawing/2014/main" id="{A600E14D-F148-43B5-94CE-CBA82A7DA715}"/>
              </a:ext>
            </a:extLst>
          </p:cNvPr>
          <p:cNvSpPr/>
          <p:nvPr/>
        </p:nvSpPr>
        <p:spPr>
          <a:xfrm rot="10800000">
            <a:off x="1887301" y="3937789"/>
            <a:ext cx="284435" cy="256430"/>
          </a:xfrm>
          <a:prstGeom prst="triangl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CA" sz="135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ABA1CBC9-96A5-4706-AE32-F486FF6305A9}"/>
              </a:ext>
            </a:extLst>
          </p:cNvPr>
          <p:cNvSpPr/>
          <p:nvPr/>
        </p:nvSpPr>
        <p:spPr>
          <a:xfrm>
            <a:off x="6718451" y="4398785"/>
            <a:ext cx="1076498" cy="555177"/>
          </a:xfrm>
          <a:prstGeom prst="roundRect">
            <a:avLst/>
          </a:prstGeom>
          <a:ln w="571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CA" sz="2700" dirty="0">
                <a:solidFill>
                  <a:prstClr val="black"/>
                </a:solidFill>
                <a:latin typeface="Calibri" panose="020F0502020204030204"/>
              </a:rPr>
              <a:t>AP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743B0EE8-746D-4A9C-9772-99CDB6C89AA0}"/>
              </a:ext>
            </a:extLst>
          </p:cNvPr>
          <p:cNvCxnSpPr>
            <a:cxnSpLocks/>
          </p:cNvCxnSpPr>
          <p:nvPr/>
        </p:nvCxnSpPr>
        <p:spPr>
          <a:xfrm flipV="1">
            <a:off x="6901850" y="3959478"/>
            <a:ext cx="0" cy="44473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Isosceles Triangle 12">
            <a:extLst>
              <a:ext uri="{FF2B5EF4-FFF2-40B4-BE49-F238E27FC236}">
                <a16:creationId xmlns:a16="http://schemas.microsoft.com/office/drawing/2014/main" id="{6F882401-D811-469C-A72D-BA69FD230D98}"/>
              </a:ext>
            </a:extLst>
          </p:cNvPr>
          <p:cNvSpPr/>
          <p:nvPr/>
        </p:nvSpPr>
        <p:spPr>
          <a:xfrm rot="10800000">
            <a:off x="6759633" y="3948634"/>
            <a:ext cx="284435" cy="256430"/>
          </a:xfrm>
          <a:prstGeom prst="triangl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CA" sz="1350">
              <a:solidFill>
                <a:prstClr val="white"/>
              </a:solidFill>
              <a:latin typeface="Calibri" panose="020F0502020204030204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2A40A247-4C9F-40F0-A03A-4815524DB352}"/>
              </a:ext>
            </a:extLst>
          </p:cNvPr>
          <p:cNvGrpSpPr/>
          <p:nvPr/>
        </p:nvGrpSpPr>
        <p:grpSpPr>
          <a:xfrm rot="19160335">
            <a:off x="908788" y="3660730"/>
            <a:ext cx="2440171" cy="544334"/>
            <a:chOff x="1211717" y="3737974"/>
            <a:chExt cx="3253561" cy="725778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70237A16-8274-4586-B587-56C78015451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alphaModFix amt="50000"/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3"/>
                </a:ext>
              </a:extLst>
            </a:blip>
            <a:stretch>
              <a:fillRect/>
            </a:stretch>
          </p:blipFill>
          <p:spPr>
            <a:xfrm rot="16200000">
              <a:off x="3288999" y="3287473"/>
              <a:ext cx="725778" cy="1626780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7DD2E7D0-1E1D-46F9-914C-3A383BC049A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50000"/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>
                          <a14:backgroundMark x1="19420" y1="71285" x2="19420" y2="71285"/>
                          <a14:backgroundMark x1="19420" y1="71285" x2="19420" y2="71285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3"/>
                </a:ext>
              </a:extLst>
            </a:blip>
            <a:stretch>
              <a:fillRect/>
            </a:stretch>
          </p:blipFill>
          <p:spPr>
            <a:xfrm rot="5400000">
              <a:off x="1662218" y="3287473"/>
              <a:ext cx="725778" cy="162678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6541736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5400000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1EA88EC-018F-497E-A4E5-20F64E381E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>
                <a:solidFill>
                  <a:schemeClr val="dk1"/>
                </a:solidFill>
                <a:latin typeface="Calibri"/>
                <a:cs typeface="Calibri"/>
                <a:sym typeface="Calibri"/>
              </a:rPr>
              <a:t>How does </a:t>
            </a:r>
            <a:r>
              <a:rPr lang="en-CA" dirty="0" err="1">
                <a:solidFill>
                  <a:schemeClr val="dk1"/>
                </a:solidFill>
                <a:latin typeface="Calibri"/>
                <a:cs typeface="Calibri"/>
                <a:sym typeface="Calibri"/>
              </a:rPr>
              <a:t>mmWave</a:t>
            </a:r>
            <a:r>
              <a:rPr lang="en-CA" dirty="0">
                <a:solidFill>
                  <a:schemeClr val="dk1"/>
                </a:solidFill>
                <a:latin typeface="Calibri"/>
                <a:cs typeface="Calibri"/>
                <a:sym typeface="Calibri"/>
              </a:rPr>
              <a:t> work?</a:t>
            </a:r>
            <a:endParaRPr lang="en-CA" dirty="0">
              <a:solidFill>
                <a:schemeClr val="dk1"/>
              </a:solidFill>
              <a:latin typeface="Calibri"/>
              <a:cs typeface="Calibri"/>
            </a:endParaRPr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1A052F56-DBCC-42E4-A5E5-1A0616F8D1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CA" sz="2400" dirty="0"/>
              <a:t>Line of sight exists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BFA5CBDF-E5AE-41D3-8709-9BAB82D1172E}"/>
              </a:ext>
            </a:extLst>
          </p:cNvPr>
          <p:cNvSpPr/>
          <p:nvPr/>
        </p:nvSpPr>
        <p:spPr>
          <a:xfrm>
            <a:off x="1131744" y="4398785"/>
            <a:ext cx="1076498" cy="555177"/>
          </a:xfrm>
          <a:prstGeom prst="roundRect">
            <a:avLst/>
          </a:prstGeom>
          <a:ln w="571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CA" sz="2700" dirty="0">
                <a:solidFill>
                  <a:prstClr val="black"/>
                </a:solidFill>
                <a:latin typeface="Calibri" panose="020F0502020204030204"/>
              </a:rPr>
              <a:t>Client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CADFF4BA-DCAA-4AB4-AD38-05E5B7AC8066}"/>
              </a:ext>
            </a:extLst>
          </p:cNvPr>
          <p:cNvCxnSpPr>
            <a:cxnSpLocks/>
          </p:cNvCxnSpPr>
          <p:nvPr/>
        </p:nvCxnSpPr>
        <p:spPr>
          <a:xfrm flipV="1">
            <a:off x="2029518" y="3948633"/>
            <a:ext cx="0" cy="44473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Isosceles Triangle 8">
            <a:extLst>
              <a:ext uri="{FF2B5EF4-FFF2-40B4-BE49-F238E27FC236}">
                <a16:creationId xmlns:a16="http://schemas.microsoft.com/office/drawing/2014/main" id="{A600E14D-F148-43B5-94CE-CBA82A7DA715}"/>
              </a:ext>
            </a:extLst>
          </p:cNvPr>
          <p:cNvSpPr/>
          <p:nvPr/>
        </p:nvSpPr>
        <p:spPr>
          <a:xfrm rot="10800000">
            <a:off x="1887301" y="3937789"/>
            <a:ext cx="284435" cy="256430"/>
          </a:xfrm>
          <a:prstGeom prst="triangl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CA" sz="135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ABA1CBC9-96A5-4706-AE32-F486FF6305A9}"/>
              </a:ext>
            </a:extLst>
          </p:cNvPr>
          <p:cNvSpPr/>
          <p:nvPr/>
        </p:nvSpPr>
        <p:spPr>
          <a:xfrm>
            <a:off x="6718451" y="4398785"/>
            <a:ext cx="1076498" cy="555177"/>
          </a:xfrm>
          <a:prstGeom prst="roundRect">
            <a:avLst/>
          </a:prstGeom>
          <a:ln w="571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CA" sz="2700" dirty="0">
                <a:solidFill>
                  <a:prstClr val="black"/>
                </a:solidFill>
                <a:latin typeface="Calibri" panose="020F0502020204030204"/>
              </a:rPr>
              <a:t>AP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743B0EE8-746D-4A9C-9772-99CDB6C89AA0}"/>
              </a:ext>
            </a:extLst>
          </p:cNvPr>
          <p:cNvCxnSpPr>
            <a:cxnSpLocks/>
          </p:cNvCxnSpPr>
          <p:nvPr/>
        </p:nvCxnSpPr>
        <p:spPr>
          <a:xfrm flipV="1">
            <a:off x="6901850" y="3959478"/>
            <a:ext cx="0" cy="44473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Isosceles Triangle 12">
            <a:extLst>
              <a:ext uri="{FF2B5EF4-FFF2-40B4-BE49-F238E27FC236}">
                <a16:creationId xmlns:a16="http://schemas.microsoft.com/office/drawing/2014/main" id="{6F882401-D811-469C-A72D-BA69FD230D98}"/>
              </a:ext>
            </a:extLst>
          </p:cNvPr>
          <p:cNvSpPr/>
          <p:nvPr/>
        </p:nvSpPr>
        <p:spPr>
          <a:xfrm rot="10800000">
            <a:off x="6759633" y="3948634"/>
            <a:ext cx="284435" cy="256430"/>
          </a:xfrm>
          <a:prstGeom prst="triangl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CA" sz="1350">
              <a:solidFill>
                <a:prstClr val="white"/>
              </a:solidFill>
              <a:latin typeface="Calibri" panose="020F0502020204030204"/>
            </a:endParaRP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A518CE62-8655-4574-8C5D-DD7B2988EED3}"/>
              </a:ext>
            </a:extLst>
          </p:cNvPr>
          <p:cNvCxnSpPr>
            <a:stCxn id="9" idx="2"/>
            <a:endCxn id="13" idx="4"/>
          </p:cNvCxnSpPr>
          <p:nvPr/>
        </p:nvCxnSpPr>
        <p:spPr>
          <a:xfrm>
            <a:off x="2171736" y="3937789"/>
            <a:ext cx="4587898" cy="10844"/>
          </a:xfrm>
          <a:prstGeom prst="straightConnector1">
            <a:avLst/>
          </a:prstGeom>
          <a:ln w="57150">
            <a:solidFill>
              <a:srgbClr val="FF000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>
            <a:extLst>
              <a:ext uri="{FF2B5EF4-FFF2-40B4-BE49-F238E27FC236}">
                <a16:creationId xmlns:a16="http://schemas.microsoft.com/office/drawing/2014/main" id="{70237A16-8274-4586-B587-56C780154517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50000"/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 rot="16200000">
            <a:off x="2466749" y="3322855"/>
            <a:ext cx="544334" cy="12200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432366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382964C-B548-924A-BE7D-B06529A006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6426" y="3367359"/>
            <a:ext cx="3319016" cy="3319016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91EA88EC-018F-497E-A4E5-20F64E381E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>
                <a:solidFill>
                  <a:schemeClr val="dk1"/>
                </a:solidFill>
                <a:latin typeface="Calibri"/>
                <a:cs typeface="Calibri"/>
                <a:sym typeface="Calibri"/>
              </a:rPr>
              <a:t>How does </a:t>
            </a:r>
            <a:r>
              <a:rPr lang="en-CA" dirty="0" err="1">
                <a:solidFill>
                  <a:schemeClr val="dk1"/>
                </a:solidFill>
                <a:latin typeface="Calibri"/>
                <a:cs typeface="Calibri"/>
                <a:sym typeface="Calibri"/>
              </a:rPr>
              <a:t>mmWave</a:t>
            </a:r>
            <a:r>
              <a:rPr lang="en-CA" dirty="0">
                <a:solidFill>
                  <a:schemeClr val="dk1"/>
                </a:solidFill>
                <a:latin typeface="Calibri"/>
                <a:cs typeface="Calibri"/>
                <a:sym typeface="Calibri"/>
              </a:rPr>
              <a:t> work?</a:t>
            </a:r>
            <a:endParaRPr lang="en-CA" dirty="0">
              <a:solidFill>
                <a:schemeClr val="dk1"/>
              </a:solidFill>
              <a:latin typeface="Calibri"/>
              <a:cs typeface="Calibri"/>
            </a:endParaRP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BFA5CBDF-E5AE-41D3-8709-9BAB82D1172E}"/>
              </a:ext>
            </a:extLst>
          </p:cNvPr>
          <p:cNvSpPr/>
          <p:nvPr/>
        </p:nvSpPr>
        <p:spPr>
          <a:xfrm>
            <a:off x="1131744" y="5220587"/>
            <a:ext cx="1076498" cy="555177"/>
          </a:xfrm>
          <a:prstGeom prst="roundRect">
            <a:avLst/>
          </a:prstGeom>
          <a:ln w="571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CA" sz="2700" dirty="0">
                <a:solidFill>
                  <a:prstClr val="black"/>
                </a:solidFill>
                <a:latin typeface="Calibri" panose="020F0502020204030204"/>
              </a:rPr>
              <a:t>Client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CADFF4BA-DCAA-4AB4-AD38-05E5B7AC8066}"/>
              </a:ext>
            </a:extLst>
          </p:cNvPr>
          <p:cNvCxnSpPr>
            <a:cxnSpLocks/>
          </p:cNvCxnSpPr>
          <p:nvPr/>
        </p:nvCxnSpPr>
        <p:spPr>
          <a:xfrm flipV="1">
            <a:off x="2029518" y="4770435"/>
            <a:ext cx="0" cy="44473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Isosceles Triangle 8">
            <a:extLst>
              <a:ext uri="{FF2B5EF4-FFF2-40B4-BE49-F238E27FC236}">
                <a16:creationId xmlns:a16="http://schemas.microsoft.com/office/drawing/2014/main" id="{A600E14D-F148-43B5-94CE-CBA82A7DA715}"/>
              </a:ext>
            </a:extLst>
          </p:cNvPr>
          <p:cNvSpPr/>
          <p:nvPr/>
        </p:nvSpPr>
        <p:spPr>
          <a:xfrm rot="10800000">
            <a:off x="1887301" y="4759591"/>
            <a:ext cx="284435" cy="256430"/>
          </a:xfrm>
          <a:prstGeom prst="triangl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CA" sz="135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ABA1CBC9-96A5-4706-AE32-F486FF6305A9}"/>
              </a:ext>
            </a:extLst>
          </p:cNvPr>
          <p:cNvSpPr/>
          <p:nvPr/>
        </p:nvSpPr>
        <p:spPr>
          <a:xfrm>
            <a:off x="6718451" y="5220587"/>
            <a:ext cx="1076498" cy="555177"/>
          </a:xfrm>
          <a:prstGeom prst="roundRect">
            <a:avLst/>
          </a:prstGeom>
          <a:ln w="571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CA" sz="2700" dirty="0">
                <a:solidFill>
                  <a:prstClr val="black"/>
                </a:solidFill>
                <a:latin typeface="Calibri" panose="020F0502020204030204"/>
              </a:rPr>
              <a:t>AP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743B0EE8-746D-4A9C-9772-99CDB6C89AA0}"/>
              </a:ext>
            </a:extLst>
          </p:cNvPr>
          <p:cNvCxnSpPr>
            <a:cxnSpLocks/>
          </p:cNvCxnSpPr>
          <p:nvPr/>
        </p:nvCxnSpPr>
        <p:spPr>
          <a:xfrm flipV="1">
            <a:off x="6901850" y="4781280"/>
            <a:ext cx="0" cy="44473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Isosceles Triangle 12">
            <a:extLst>
              <a:ext uri="{FF2B5EF4-FFF2-40B4-BE49-F238E27FC236}">
                <a16:creationId xmlns:a16="http://schemas.microsoft.com/office/drawing/2014/main" id="{6F882401-D811-469C-A72D-BA69FD230D98}"/>
              </a:ext>
            </a:extLst>
          </p:cNvPr>
          <p:cNvSpPr/>
          <p:nvPr/>
        </p:nvSpPr>
        <p:spPr>
          <a:xfrm rot="10800000">
            <a:off x="6759633" y="4770436"/>
            <a:ext cx="284435" cy="256430"/>
          </a:xfrm>
          <a:prstGeom prst="triangl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CA" sz="1350">
              <a:solidFill>
                <a:prstClr val="white"/>
              </a:solidFill>
              <a:latin typeface="Calibri" panose="020F0502020204030204"/>
            </a:endParaRP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A518CE62-8655-4574-8C5D-DD7B2988EED3}"/>
              </a:ext>
            </a:extLst>
          </p:cNvPr>
          <p:cNvCxnSpPr>
            <a:cxnSpLocks/>
            <a:stCxn id="9" idx="2"/>
          </p:cNvCxnSpPr>
          <p:nvPr/>
        </p:nvCxnSpPr>
        <p:spPr>
          <a:xfrm flipV="1">
            <a:off x="2171736" y="3134048"/>
            <a:ext cx="2114515" cy="1625543"/>
          </a:xfrm>
          <a:prstGeom prst="straightConnector1">
            <a:avLst/>
          </a:prstGeom>
          <a:ln w="57150">
            <a:solidFill>
              <a:srgbClr val="FF0000"/>
            </a:solidFill>
            <a:prstDash val="sysDot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>
            <a:extLst>
              <a:ext uri="{FF2B5EF4-FFF2-40B4-BE49-F238E27FC236}">
                <a16:creationId xmlns:a16="http://schemas.microsoft.com/office/drawing/2014/main" id="{05D7493D-134B-4D95-87D1-E2C0C84EF648}"/>
              </a:ext>
            </a:extLst>
          </p:cNvPr>
          <p:cNvSpPr/>
          <p:nvPr/>
        </p:nvSpPr>
        <p:spPr>
          <a:xfrm>
            <a:off x="1131744" y="2969690"/>
            <a:ext cx="6807344" cy="164358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CA" sz="1350">
              <a:solidFill>
                <a:prstClr val="white"/>
              </a:solidFill>
              <a:latin typeface="Calibri" panose="020F0502020204030204"/>
            </a:endParaRP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15EF56C3-4863-4EAF-9138-E5AE1DDF6D51}"/>
              </a:ext>
            </a:extLst>
          </p:cNvPr>
          <p:cNvCxnSpPr>
            <a:cxnSpLocks/>
            <a:endCxn id="13" idx="4"/>
          </p:cNvCxnSpPr>
          <p:nvPr/>
        </p:nvCxnSpPr>
        <p:spPr>
          <a:xfrm>
            <a:off x="4286250" y="3134047"/>
            <a:ext cx="2473383" cy="1636388"/>
          </a:xfrm>
          <a:prstGeom prst="straightConnector1">
            <a:avLst/>
          </a:prstGeom>
          <a:ln w="57150">
            <a:solidFill>
              <a:srgbClr val="FF000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Picture 17">
            <a:extLst>
              <a:ext uri="{FF2B5EF4-FFF2-40B4-BE49-F238E27FC236}">
                <a16:creationId xmlns:a16="http://schemas.microsoft.com/office/drawing/2014/main" id="{B8103D8C-8D87-4B71-BE46-4F9123FF218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50000"/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 rot="13904752">
            <a:off x="2346117" y="3802168"/>
            <a:ext cx="544334" cy="1220085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24919197-E5E9-A249-A26D-3AC095DBA896}"/>
              </a:ext>
            </a:extLst>
          </p:cNvPr>
          <p:cNvSpPr/>
          <p:nvPr/>
        </p:nvSpPr>
        <p:spPr>
          <a:xfrm>
            <a:off x="523685" y="1716832"/>
            <a:ext cx="299312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indent="0">
              <a:buNone/>
            </a:pPr>
            <a:r>
              <a:rPr lang="en-CA" sz="2400" dirty="0"/>
              <a:t>Line of sight blocked</a:t>
            </a:r>
          </a:p>
        </p:txBody>
      </p:sp>
    </p:spTree>
    <p:extLst>
      <p:ext uri="{BB962C8B-B14F-4D97-AF65-F5344CB8AC3E}">
        <p14:creationId xmlns:p14="http://schemas.microsoft.com/office/powerpoint/2010/main" val="2347361980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CFEA95-4A54-8E45-BEFB-3350573446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Beamforming Training</a:t>
            </a:r>
          </a:p>
        </p:txBody>
      </p:sp>
      <p:pic>
        <p:nvPicPr>
          <p:cNvPr id="36868" name="Picture 4" descr="https://www.researchgate.net/profile/Adriana_Flores15/publication/282861106/figure/fig1/AS:284863112069120@1444928066352/Beamforming-training-in-80211ad_W64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1835695"/>
            <a:ext cx="5688632" cy="440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205963" y="6251328"/>
            <a:ext cx="422801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Beamforming Training in 802.11ad</a:t>
            </a:r>
          </a:p>
        </p:txBody>
      </p:sp>
    </p:spTree>
    <p:extLst>
      <p:ext uri="{BB962C8B-B14F-4D97-AF65-F5344CB8AC3E}">
        <p14:creationId xmlns:p14="http://schemas.microsoft.com/office/powerpoint/2010/main" val="3222929938"/>
      </p:ext>
    </p:extLst>
  </p:cSld>
  <p:clrMapOvr>
    <a:masterClrMapping/>
  </p:clrMapOvr>
</p:sld>
</file>

<file path=ppt/theme/theme1.xml><?xml version="1.0" encoding="utf-8"?>
<a:theme xmlns:a="http://schemas.openxmlformats.org/drawingml/2006/main" name="ifi-nd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ヒラギノ角ゴ Pro W3"/>
        <a:cs typeface="ヒラギノ角ゴ Pro W3"/>
      </a:majorFont>
      <a:minorFont>
        <a:latin typeface="Arial"/>
        <a:ea typeface="ヒラギノ角ゴ Pro W3"/>
        <a:cs typeface="ヒラギノ角ゴ Pro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ifi-nd.potx</Template>
  <TotalTime>8048</TotalTime>
  <Words>2470</Words>
  <Application>Microsoft Macintosh PowerPoint</Application>
  <PresentationFormat>On-screen Show (4:3)</PresentationFormat>
  <Paragraphs>517</Paragraphs>
  <Slides>60</Slides>
  <Notes>17</Notes>
  <HiddenSlides>0</HiddenSlides>
  <MMClips>0</MMClips>
  <ScaleCrop>false</ScaleCrop>
  <HeadingPairs>
    <vt:vector size="8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60</vt:i4>
      </vt:variant>
    </vt:vector>
  </HeadingPairs>
  <TitlesOfParts>
    <vt:vector size="72" baseType="lpstr">
      <vt:lpstr>Arial</vt:lpstr>
      <vt:lpstr>Arial Rounded MT Bold</vt:lpstr>
      <vt:lpstr>Book Antiqua</vt:lpstr>
      <vt:lpstr>Calibri</vt:lpstr>
      <vt:lpstr>Gill Sans MT</vt:lpstr>
      <vt:lpstr>Helvetica</vt:lpstr>
      <vt:lpstr>Symbol</vt:lpstr>
      <vt:lpstr>Times New Roman</vt:lpstr>
      <vt:lpstr>Wingdings</vt:lpstr>
      <vt:lpstr>ifi-nd</vt:lpstr>
      <vt:lpstr>Bitmap Image</vt:lpstr>
      <vt:lpstr>Equation</vt:lpstr>
      <vt:lpstr>Department of Informatics Networks and Distributed Systems (ND) group</vt:lpstr>
      <vt:lpstr>Wireless Communications Networks</vt:lpstr>
      <vt:lpstr>Outline</vt:lpstr>
      <vt:lpstr>Looking back in time to wireless </vt:lpstr>
      <vt:lpstr>Outline</vt:lpstr>
      <vt:lpstr>Why Wireless?</vt:lpstr>
      <vt:lpstr>What is Wireless Communication?</vt:lpstr>
      <vt:lpstr>Wireless Link Characteristics</vt:lpstr>
      <vt:lpstr>Electromagnetic Spectrum</vt:lpstr>
      <vt:lpstr>Outline</vt:lpstr>
      <vt:lpstr>Block diagram of radio transmission</vt:lpstr>
      <vt:lpstr>What is modulation?</vt:lpstr>
      <vt:lpstr>Modulation Process</vt:lpstr>
      <vt:lpstr>Carrier Signal</vt:lpstr>
      <vt:lpstr>Types of Modulation</vt:lpstr>
      <vt:lpstr>ANALOG MODULATION</vt:lpstr>
      <vt:lpstr>DIGITAL MODULATION TECHNIQUES</vt:lpstr>
      <vt:lpstr>DIGITAL MODULATION TECHNIQUES</vt:lpstr>
      <vt:lpstr>BPSK Representation</vt:lpstr>
      <vt:lpstr>Constellation Diagram</vt:lpstr>
      <vt:lpstr>QPSK Constellation Diagram</vt:lpstr>
      <vt:lpstr>Quadrature Amplitude Modulation (QAM)</vt:lpstr>
      <vt:lpstr>Multi-level (M-ary) Phase and Amplitude Modulation</vt:lpstr>
      <vt:lpstr>What is a good constellation?</vt:lpstr>
      <vt:lpstr>Impact of Distortions</vt:lpstr>
      <vt:lpstr>Example</vt:lpstr>
      <vt:lpstr>Outline</vt:lpstr>
      <vt:lpstr>Multiplexing (MUX) / Multiple Access (MA)</vt:lpstr>
      <vt:lpstr>Time Division Multiple Access (TDMA)</vt:lpstr>
      <vt:lpstr>Frequency Division Multiple Access (FDMA)</vt:lpstr>
      <vt:lpstr>FDMA in time domain</vt:lpstr>
      <vt:lpstr>Code Division Multiple Access (CDMA)</vt:lpstr>
      <vt:lpstr>CDMA encode/decode</vt:lpstr>
      <vt:lpstr>CDMA: two-sender interference</vt:lpstr>
      <vt:lpstr>Orthogonal Frequency Division Multiple Access (OFDMA) </vt:lpstr>
      <vt:lpstr>Orthogonality Principle</vt:lpstr>
      <vt:lpstr>Summary: FDMA,TDMA, CDMA and OFDMA</vt:lpstr>
      <vt:lpstr>Outline</vt:lpstr>
      <vt:lpstr>Wireless: impact on higher layers</vt:lpstr>
      <vt:lpstr>Outline</vt:lpstr>
      <vt:lpstr>What is MIMO?</vt:lpstr>
      <vt:lpstr>How does MIMO work?</vt:lpstr>
      <vt:lpstr>Different types</vt:lpstr>
      <vt:lpstr>Main Types of MIMO</vt:lpstr>
      <vt:lpstr>Outline</vt:lpstr>
      <vt:lpstr>Beamforming</vt:lpstr>
      <vt:lpstr>An antenna radiates energy like....</vt:lpstr>
      <vt:lpstr>Forming a beam</vt:lpstr>
      <vt:lpstr>Transmit beam and receive strength</vt:lpstr>
      <vt:lpstr>Transmit beam and receive strength</vt:lpstr>
      <vt:lpstr>Transmit beam and receive strength</vt:lpstr>
      <vt:lpstr>Beamforming and Steering</vt:lpstr>
      <vt:lpstr>Outline</vt:lpstr>
      <vt:lpstr>What is mmWave?</vt:lpstr>
      <vt:lpstr>Why mmWave?</vt:lpstr>
      <vt:lpstr>How does mmWave work?</vt:lpstr>
      <vt:lpstr>How does mmWave work?</vt:lpstr>
      <vt:lpstr>How does mmWave work?</vt:lpstr>
      <vt:lpstr>How does mmWave work?</vt:lpstr>
      <vt:lpstr>Beamforming Training</vt:lpstr>
    </vt:vector>
  </TitlesOfParts>
  <Company>Rayon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Henrik Haugan</dc:creator>
  <cp:lastModifiedBy>Özgü Alay Erduran</cp:lastModifiedBy>
  <cp:revision>377</cp:revision>
  <cp:lastPrinted>2011-08-15T11:15:31Z</cp:lastPrinted>
  <dcterms:created xsi:type="dcterms:W3CDTF">2011-02-18T08:40:46Z</dcterms:created>
  <dcterms:modified xsi:type="dcterms:W3CDTF">2024-10-03T10:52:55Z</dcterms:modified>
</cp:coreProperties>
</file>