
<file path=[Content_Types].xml><?xml version="1.0" encoding="utf-8"?>
<Types xmlns="http://schemas.openxmlformats.org/package/2006/content-types">
  <Default Extension="(null)" ContentType="image/x-emf"/>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9"/>
  </p:notesMasterIdLst>
  <p:handoutMasterIdLst>
    <p:handoutMasterId r:id="rId60"/>
  </p:handoutMasterIdLst>
  <p:sldIdLst>
    <p:sldId id="261" r:id="rId2"/>
    <p:sldId id="1210" r:id="rId3"/>
    <p:sldId id="545" r:id="rId4"/>
    <p:sldId id="1146" r:id="rId5"/>
    <p:sldId id="546" r:id="rId6"/>
    <p:sldId id="547" r:id="rId7"/>
    <p:sldId id="548" r:id="rId8"/>
    <p:sldId id="550" r:id="rId9"/>
    <p:sldId id="551" r:id="rId10"/>
    <p:sldId id="1158" r:id="rId11"/>
    <p:sldId id="647" r:id="rId12"/>
    <p:sldId id="268" r:id="rId13"/>
    <p:sldId id="556" r:id="rId14"/>
    <p:sldId id="649" r:id="rId15"/>
    <p:sldId id="651" r:id="rId16"/>
    <p:sldId id="337" r:id="rId17"/>
    <p:sldId id="336" r:id="rId18"/>
    <p:sldId id="301" r:id="rId19"/>
    <p:sldId id="652" r:id="rId20"/>
    <p:sldId id="653" r:id="rId21"/>
    <p:sldId id="1211" r:id="rId22"/>
    <p:sldId id="553" r:id="rId23"/>
    <p:sldId id="1165" r:id="rId24"/>
    <p:sldId id="554" r:id="rId25"/>
    <p:sldId id="643" r:id="rId26"/>
    <p:sldId id="555" r:id="rId27"/>
    <p:sldId id="636" r:id="rId28"/>
    <p:sldId id="637" r:id="rId29"/>
    <p:sldId id="638" r:id="rId30"/>
    <p:sldId id="639" r:id="rId31"/>
    <p:sldId id="640" r:id="rId32"/>
    <p:sldId id="641" r:id="rId33"/>
    <p:sldId id="642" r:id="rId34"/>
    <p:sldId id="1172" r:id="rId35"/>
    <p:sldId id="1177" r:id="rId36"/>
    <p:sldId id="565" r:id="rId37"/>
    <p:sldId id="566" r:id="rId38"/>
    <p:sldId id="1187" r:id="rId39"/>
    <p:sldId id="1212" r:id="rId40"/>
    <p:sldId id="260" r:id="rId41"/>
    <p:sldId id="1183" r:id="rId42"/>
    <p:sldId id="1184" r:id="rId43"/>
    <p:sldId id="1213" r:id="rId44"/>
    <p:sldId id="1193" r:id="rId45"/>
    <p:sldId id="1194" r:id="rId46"/>
    <p:sldId id="1179" r:id="rId47"/>
    <p:sldId id="302" r:id="rId48"/>
    <p:sldId id="1195" r:id="rId49"/>
    <p:sldId id="1196" r:id="rId50"/>
    <p:sldId id="333" r:id="rId51"/>
    <p:sldId id="1214" r:id="rId52"/>
    <p:sldId id="1178" r:id="rId53"/>
    <p:sldId id="1191" r:id="rId54"/>
    <p:sldId id="274" r:id="rId55"/>
    <p:sldId id="1215" r:id="rId56"/>
    <p:sldId id="315" r:id="rId57"/>
    <p:sldId id="269" r:id="rId58"/>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52"/>
    <p:restoredTop sz="89334"/>
  </p:normalViewPr>
  <p:slideViewPr>
    <p:cSldViewPr>
      <p:cViewPr varScale="1">
        <p:scale>
          <a:sx n="101" d="100"/>
          <a:sy n="101" d="100"/>
        </p:scale>
        <p:origin x="2256" y="200"/>
      </p:cViewPr>
      <p:guideLst>
        <p:guide orient="horz" pos="2160"/>
        <p:guide pos="672"/>
        <p:guide pos="5472"/>
        <p:guide pos="1008"/>
        <p:guide pos="1152"/>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s>
</file>

<file path=ppt/_rels/viewProps.xml.rels><?xml version="1.0" encoding="UTF-8" standalone="yes"?>
<Relationships xmlns="http://schemas.openxmlformats.org/package/2006/relationships"><Relationship Id="rId1"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5DA9C2F1-FE3E-FD4D-B3CF-D1F00FBEE699}" type="datetime1">
              <a:rPr lang="nb-NO"/>
              <a:pPr>
                <a:defRPr/>
              </a:pPr>
              <a:t>10.10.2024</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DA2284C8-EE65-5941-ACC6-7B91BBDFCFFE}" type="slidenum">
              <a:rPr lang="nb-NO"/>
              <a:pPr>
                <a:defRPr/>
              </a:pPr>
              <a:t>‹#›</a:t>
            </a:fld>
            <a:endParaRPr lang="nb-NO"/>
          </a:p>
        </p:txBody>
      </p:sp>
    </p:spTree>
    <p:extLst>
      <p:ext uri="{BB962C8B-B14F-4D97-AF65-F5344CB8AC3E}">
        <p14:creationId xmlns:p14="http://schemas.microsoft.com/office/powerpoint/2010/main" val="310532450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E4B61072-AF82-9747-9BCF-167273C6A7FC}" type="datetime1">
              <a:rPr lang="nb-NO"/>
              <a:pPr>
                <a:defRPr/>
              </a:pPr>
              <a:t>10.10.2024</a:t>
            </a:fld>
            <a:endParaRPr lang="nb-N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b-NO" noProof="0"/>
              <a:t>Click to 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5437272B-E7F9-1548-8BC0-B72804DC4B01}" type="slidenum">
              <a:rPr lang="nb-NO"/>
              <a:pPr>
                <a:defRPr/>
              </a:pPr>
              <a:t>‹#›</a:t>
            </a:fld>
            <a:endParaRPr lang="nb-NO"/>
          </a:p>
        </p:txBody>
      </p:sp>
    </p:spTree>
    <p:extLst>
      <p:ext uri="{BB962C8B-B14F-4D97-AF65-F5344CB8AC3E}">
        <p14:creationId xmlns:p14="http://schemas.microsoft.com/office/powerpoint/2010/main" val="1448560314"/>
      </p:ext>
    </p:extLst>
  </p:cSld>
  <p:clrMap bg1="lt1" tx1="dk1" bg2="lt2" tx2="dk2" accent1="accent1" accent2="accent2" accent3="accent3" accent4="accent4" accent5="accent5" accent6="accent6" hlink="hlink" folHlink="folHlink"/>
  <p:hf sldNum="0"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65A245E9-5C9E-C844-89E2-0F2B13A48770}" type="slidenum">
              <a:rPr lang="en-US" smtClean="0">
                <a:latin typeface="Times New Roman" charset="0"/>
              </a:rPr>
              <a:pPr>
                <a:defRPr/>
              </a:pPr>
              <a:t>3</a:t>
            </a:fld>
            <a:endParaRPr lang="en-US">
              <a:latin typeface="Times New Roman"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extLst>
            <a:ext uri="{FAA26D3D-D897-4be2-8F04-BA451C77F1D7}">
              <ma14:placeholderFlag xmlns:ma14="http://schemas.microsoft.com/office/mac/drawingml/2011/main" xmlns="" val="1"/>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715149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4</a:t>
            </a:fld>
            <a:endParaRPr lang="en-US" dirty="0"/>
          </a:p>
        </p:txBody>
      </p:sp>
    </p:spTree>
    <p:extLst>
      <p:ext uri="{BB962C8B-B14F-4D97-AF65-F5344CB8AC3E}">
        <p14:creationId xmlns:p14="http://schemas.microsoft.com/office/powerpoint/2010/main" val="1653782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B57FDAD4-80F9-134A-8946-A48F96430134}" type="slidenum">
              <a:rPr lang="en-US" smtClean="0">
                <a:latin typeface="Times New Roman" charset="0"/>
              </a:rPr>
              <a:pPr>
                <a:defRPr/>
              </a:pPr>
              <a:t>5</a:t>
            </a:fld>
            <a:endParaRPr lang="en-US">
              <a:latin typeface="Times New Roman"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extLst>
            <a:ext uri="{FAA26D3D-D897-4be2-8F04-BA451C77F1D7}">
              <ma14:placeholderFlag xmlns:ma14="http://schemas.microsoft.com/office/mac/drawingml/2011/main" xmlns="" val="1"/>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941412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B57FDAD4-80F9-134A-8946-A48F96430134}" type="slidenum">
              <a:rPr lang="en-US" smtClean="0">
                <a:latin typeface="Times New Roman" charset="0"/>
              </a:rPr>
              <a:pPr>
                <a:defRPr/>
              </a:pPr>
              <a:t>6</a:t>
            </a:fld>
            <a:endParaRPr lang="en-US">
              <a:latin typeface="Times New Roman"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extLst>
            <a:ext uri="{FAA26D3D-D897-4be2-8F04-BA451C77F1D7}">
              <ma14:placeholderFlag xmlns:ma14="http://schemas.microsoft.com/office/mac/drawingml/2011/main" xmlns="" val="1"/>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6315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25941BB9-9302-7F47-BEF4-50960F8F2D97}" type="slidenum">
              <a:rPr lang="en-US" smtClean="0">
                <a:latin typeface="Times New Roman" charset="0"/>
              </a:rPr>
              <a:pPr>
                <a:defRPr/>
              </a:pPr>
              <a:t>8</a:t>
            </a:fld>
            <a:endParaRPr lang="en-US">
              <a:latin typeface="Times New Roman"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extLst>
            <a:ext uri="{FAA26D3D-D897-4be2-8F04-BA451C77F1D7}">
              <ma14:placeholderFlag xmlns:ma14="http://schemas.microsoft.com/office/mac/drawingml/2011/main" xmlns="" val="1"/>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12758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1F879F09-0A83-BE4C-9714-DD4D914C7405}" type="slidenum">
              <a:rPr lang="en-US" smtClean="0">
                <a:latin typeface="Times New Roman" charset="0"/>
              </a:rPr>
              <a:pPr>
                <a:defRPr/>
              </a:pPr>
              <a:t>9</a:t>
            </a:fld>
            <a:endParaRPr lang="en-US">
              <a:latin typeface="Times New Roman"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extLst>
            <a:ext uri="{FAA26D3D-D897-4be2-8F04-BA451C77F1D7}">
              <ma14:placeholderFlag xmlns:ma14="http://schemas.microsoft.com/office/mac/drawingml/2011/main" xmlns="" val="1"/>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469611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10</a:t>
            </a:fld>
            <a:endParaRPr lang="en-US" dirty="0"/>
          </a:p>
        </p:txBody>
      </p:sp>
    </p:spTree>
    <p:extLst>
      <p:ext uri="{BB962C8B-B14F-4D97-AF65-F5344CB8AC3E}">
        <p14:creationId xmlns:p14="http://schemas.microsoft.com/office/powerpoint/2010/main" val="36708959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D7FD81E1-B5D7-F342-A31F-CC2065A4FC73}" type="slidenum">
              <a:rPr lang="en-US" smtClean="0">
                <a:latin typeface="Times New Roman" charset="0"/>
              </a:rPr>
              <a:pPr>
                <a:defRPr/>
              </a:pPr>
              <a:t>11</a:t>
            </a:fld>
            <a:endParaRPr lang="en-US">
              <a:latin typeface="Times New Roman"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extLst>
            <a:ext uri="{FAA26D3D-D897-4be2-8F04-BA451C77F1D7}">
              <ma14:placeholderFlag xmlns:ma14="http://schemas.microsoft.com/office/mac/drawingml/2011/main" xmlns="" val="1"/>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2321015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6094F5F-63D5-4F7B-9CDD-5BF8584038C9}" type="slidenum">
              <a:rPr lang="en-US" smtClean="0"/>
              <a:pPr/>
              <a:t>12</a:t>
            </a:fld>
            <a:endParaRPr lang="en-US"/>
          </a:p>
        </p:txBody>
      </p:sp>
    </p:spTree>
    <p:extLst>
      <p:ext uri="{BB962C8B-B14F-4D97-AF65-F5344CB8AC3E}">
        <p14:creationId xmlns:p14="http://schemas.microsoft.com/office/powerpoint/2010/main" val="6365590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2AD893-C969-41C7-BB79-D8A1EE2A9EB2}" type="slidenum">
              <a:rPr lang="en-US" smtClean="0"/>
              <a:t>13</a:t>
            </a:fld>
            <a:endParaRPr lang="en-US"/>
          </a:p>
        </p:txBody>
      </p:sp>
    </p:spTree>
    <p:extLst>
      <p:ext uri="{BB962C8B-B14F-4D97-AF65-F5344CB8AC3E}">
        <p14:creationId xmlns:p14="http://schemas.microsoft.com/office/powerpoint/2010/main" val="1872547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2AD893-C969-41C7-BB79-D8A1EE2A9EB2}" type="slidenum">
              <a:rPr lang="en-US" smtClean="0"/>
              <a:t>16</a:t>
            </a:fld>
            <a:endParaRPr lang="en-US"/>
          </a:p>
        </p:txBody>
      </p:sp>
    </p:spTree>
    <p:extLst>
      <p:ext uri="{BB962C8B-B14F-4D97-AF65-F5344CB8AC3E}">
        <p14:creationId xmlns:p14="http://schemas.microsoft.com/office/powerpoint/2010/main" val="37997085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2AD893-C969-41C7-BB79-D8A1EE2A9EB2}" type="slidenum">
              <a:rPr lang="en-US" smtClean="0"/>
              <a:t>17</a:t>
            </a:fld>
            <a:endParaRPr lang="en-US"/>
          </a:p>
        </p:txBody>
      </p:sp>
    </p:spTree>
    <p:extLst>
      <p:ext uri="{BB962C8B-B14F-4D97-AF65-F5344CB8AC3E}">
        <p14:creationId xmlns:p14="http://schemas.microsoft.com/office/powerpoint/2010/main" val="3340550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0F5B7B-83CE-244B-AE3C-DE44922F5564}" type="slidenum">
              <a:rPr lang="en-US" smtClean="0"/>
              <a:t>22</a:t>
            </a:fld>
            <a:endParaRPr lang="en-US"/>
          </a:p>
        </p:txBody>
      </p:sp>
    </p:spTree>
    <p:extLst>
      <p:ext uri="{BB962C8B-B14F-4D97-AF65-F5344CB8AC3E}">
        <p14:creationId xmlns:p14="http://schemas.microsoft.com/office/powerpoint/2010/main" val="8819939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23</a:t>
            </a:fld>
            <a:endParaRPr lang="en-US" dirty="0"/>
          </a:p>
        </p:txBody>
      </p:sp>
    </p:spTree>
    <p:extLst>
      <p:ext uri="{BB962C8B-B14F-4D97-AF65-F5344CB8AC3E}">
        <p14:creationId xmlns:p14="http://schemas.microsoft.com/office/powerpoint/2010/main" val="31042895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25</a:t>
            </a:fld>
            <a:endParaRPr lang="en-US"/>
          </a:p>
        </p:txBody>
      </p:sp>
    </p:spTree>
    <p:extLst>
      <p:ext uri="{BB962C8B-B14F-4D97-AF65-F5344CB8AC3E}">
        <p14:creationId xmlns:p14="http://schemas.microsoft.com/office/powerpoint/2010/main" val="20647595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26</a:t>
            </a:fld>
            <a:endParaRPr lang="en-US"/>
          </a:p>
        </p:txBody>
      </p:sp>
    </p:spTree>
    <p:extLst>
      <p:ext uri="{BB962C8B-B14F-4D97-AF65-F5344CB8AC3E}">
        <p14:creationId xmlns:p14="http://schemas.microsoft.com/office/powerpoint/2010/main" val="9228600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27</a:t>
            </a:fld>
            <a:endParaRPr lang="en-US"/>
          </a:p>
        </p:txBody>
      </p:sp>
    </p:spTree>
    <p:extLst>
      <p:ext uri="{BB962C8B-B14F-4D97-AF65-F5344CB8AC3E}">
        <p14:creationId xmlns:p14="http://schemas.microsoft.com/office/powerpoint/2010/main" val="31179244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28</a:t>
            </a:fld>
            <a:endParaRPr lang="en-US"/>
          </a:p>
        </p:txBody>
      </p:sp>
    </p:spTree>
    <p:extLst>
      <p:ext uri="{BB962C8B-B14F-4D97-AF65-F5344CB8AC3E}">
        <p14:creationId xmlns:p14="http://schemas.microsoft.com/office/powerpoint/2010/main" val="21630280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29</a:t>
            </a:fld>
            <a:endParaRPr lang="en-US"/>
          </a:p>
        </p:txBody>
      </p:sp>
    </p:spTree>
    <p:extLst>
      <p:ext uri="{BB962C8B-B14F-4D97-AF65-F5344CB8AC3E}">
        <p14:creationId xmlns:p14="http://schemas.microsoft.com/office/powerpoint/2010/main" val="16125276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30</a:t>
            </a:fld>
            <a:endParaRPr lang="en-US"/>
          </a:p>
        </p:txBody>
      </p:sp>
    </p:spTree>
    <p:extLst>
      <p:ext uri="{BB962C8B-B14F-4D97-AF65-F5344CB8AC3E}">
        <p14:creationId xmlns:p14="http://schemas.microsoft.com/office/powerpoint/2010/main" val="24571682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31</a:t>
            </a:fld>
            <a:endParaRPr lang="en-US"/>
          </a:p>
        </p:txBody>
      </p:sp>
    </p:spTree>
    <p:extLst>
      <p:ext uri="{BB962C8B-B14F-4D97-AF65-F5344CB8AC3E}">
        <p14:creationId xmlns:p14="http://schemas.microsoft.com/office/powerpoint/2010/main" val="4531956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32</a:t>
            </a:fld>
            <a:endParaRPr lang="en-US"/>
          </a:p>
        </p:txBody>
      </p:sp>
    </p:spTree>
    <p:extLst>
      <p:ext uri="{BB962C8B-B14F-4D97-AF65-F5344CB8AC3E}">
        <p14:creationId xmlns:p14="http://schemas.microsoft.com/office/powerpoint/2010/main" val="41541515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33</a:t>
            </a:fld>
            <a:endParaRPr lang="en-US"/>
          </a:p>
        </p:txBody>
      </p:sp>
    </p:spTree>
    <p:extLst>
      <p:ext uri="{BB962C8B-B14F-4D97-AF65-F5344CB8AC3E}">
        <p14:creationId xmlns:p14="http://schemas.microsoft.com/office/powerpoint/2010/main" val="2421827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34</a:t>
            </a:fld>
            <a:endParaRPr lang="en-US" dirty="0"/>
          </a:p>
        </p:txBody>
      </p:sp>
    </p:spTree>
    <p:extLst>
      <p:ext uri="{BB962C8B-B14F-4D97-AF65-F5344CB8AC3E}">
        <p14:creationId xmlns:p14="http://schemas.microsoft.com/office/powerpoint/2010/main" val="28856250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35</a:t>
            </a:fld>
            <a:endParaRPr lang="en-US" dirty="0"/>
          </a:p>
        </p:txBody>
      </p:sp>
    </p:spTree>
    <p:extLst>
      <p:ext uri="{BB962C8B-B14F-4D97-AF65-F5344CB8AC3E}">
        <p14:creationId xmlns:p14="http://schemas.microsoft.com/office/powerpoint/2010/main" val="14754767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CCC609E3-B148-44EE-8597-9C859BB67E3B}" type="slidenum">
              <a:rPr lang="en-US" altLang="en-US" sz="1200" b="0"/>
              <a:pPr/>
              <a:t>47</a:t>
            </a:fld>
            <a:endParaRPr lang="en-US" altLang="en-US" sz="1200" b="0"/>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6151718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fontScale="62500" lnSpcReduction="20000"/>
          </a:bodyPr>
          <a:lstStyle/>
          <a:p>
            <a:pPr algn="l"/>
            <a:endParaRPr lang="en-US" sz="1800" b="0" i="0" u="none" strike="noStrike" baseline="0" dirty="0">
              <a:latin typeface="LinLibertineT"/>
            </a:endParaRPr>
          </a:p>
        </p:txBody>
      </p:sp>
      <p:sp>
        <p:nvSpPr>
          <p:cNvPr id="4" name="Marcador de número de diapositiva 3"/>
          <p:cNvSpPr>
            <a:spLocks noGrp="1"/>
          </p:cNvSpPr>
          <p:nvPr>
            <p:ph type="sldNum" sz="quarter" idx="5"/>
          </p:nvPr>
        </p:nvSpPr>
        <p:spPr/>
        <p:txBody>
          <a:bodyPr/>
          <a:lstStyle/>
          <a:p>
            <a:fld id="{74130375-AC4D-4A01-BA2B-8993D59696B1}" type="slidenum">
              <a:rPr lang="es-ES" smtClean="0"/>
              <a:pPr/>
              <a:t>54</a:t>
            </a:fld>
            <a:endParaRPr lang="es-ES"/>
          </a:p>
        </p:txBody>
      </p:sp>
    </p:spTree>
    <p:extLst>
      <p:ext uri="{BB962C8B-B14F-4D97-AF65-F5344CB8AC3E}">
        <p14:creationId xmlns:p14="http://schemas.microsoft.com/office/powerpoint/2010/main" val="37501519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fontScale="55000" lnSpcReduction="20000"/>
          </a:bodyPr>
          <a:lstStyle/>
          <a:p>
            <a:pPr algn="l"/>
            <a:endParaRPr lang="en-US" dirty="0"/>
          </a:p>
        </p:txBody>
      </p:sp>
      <p:sp>
        <p:nvSpPr>
          <p:cNvPr id="4" name="Marcador de número de diapositiva 3"/>
          <p:cNvSpPr>
            <a:spLocks noGrp="1"/>
          </p:cNvSpPr>
          <p:nvPr>
            <p:ph type="sldNum" sz="quarter" idx="5"/>
          </p:nvPr>
        </p:nvSpPr>
        <p:spPr/>
        <p:txBody>
          <a:bodyPr/>
          <a:lstStyle/>
          <a:p>
            <a:fld id="{74130375-AC4D-4A01-BA2B-8993D59696B1}" type="slidenum">
              <a:rPr lang="es-ES" smtClean="0"/>
              <a:pPr/>
              <a:t>57</a:t>
            </a:fld>
            <a:endParaRPr lang="es-ES"/>
          </a:p>
        </p:txBody>
      </p:sp>
    </p:spTree>
    <p:extLst>
      <p:ext uri="{BB962C8B-B14F-4D97-AF65-F5344CB8AC3E}">
        <p14:creationId xmlns:p14="http://schemas.microsoft.com/office/powerpoint/2010/main" val="41776631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hasCustomPrompt="1"/>
          </p:nvPr>
        </p:nvSpPr>
        <p:spPr>
          <a:xfrm>
            <a:off x="1979712" y="2333600"/>
            <a:ext cx="6630888" cy="519336"/>
          </a:xfrm>
        </p:spPr>
        <p:txBody>
          <a:bodyPr anchor="b"/>
          <a:lstStyle>
            <a:lvl1pPr>
              <a:defRPr sz="1600">
                <a:solidFill>
                  <a:schemeClr val="bg2"/>
                </a:solidFill>
              </a:defRPr>
            </a:lvl1pPr>
          </a:lstStyle>
          <a:p>
            <a:r>
              <a:rPr lang="nb-NO" dirty="0"/>
              <a:t>Department </a:t>
            </a:r>
            <a:r>
              <a:rPr lang="nb-NO" dirty="0" err="1"/>
              <a:t>of</a:t>
            </a:r>
            <a:r>
              <a:rPr lang="nb-NO" dirty="0"/>
              <a:t> Informatics</a:t>
            </a:r>
            <a:br>
              <a:rPr lang="nb-NO" dirty="0"/>
            </a:br>
            <a:r>
              <a:rPr lang="nb-NO" dirty="0"/>
              <a:t>Networks and Distributed Systems (ND) </a:t>
            </a:r>
            <a:r>
              <a:rPr lang="nb-NO" dirty="0" err="1"/>
              <a:t>group</a:t>
            </a:r>
            <a:endParaRPr lang="en-US" dirty="0"/>
          </a:p>
        </p:txBody>
      </p:sp>
      <p:sp>
        <p:nvSpPr>
          <p:cNvPr id="3075" name="Rectangle 1027"/>
          <p:cNvSpPr>
            <a:spLocks noGrp="1" noChangeArrowheads="1"/>
          </p:cNvSpPr>
          <p:nvPr>
            <p:ph type="subTitle" sz="quarter" idx="1"/>
          </p:nvPr>
        </p:nvSpPr>
        <p:spPr>
          <a:xfrm>
            <a:off x="1295400" y="3476600"/>
            <a:ext cx="7315200" cy="1752600"/>
          </a:xfrm>
        </p:spPr>
        <p:txBody>
          <a:bodyPr/>
          <a:lstStyle>
            <a:lvl1pPr marL="0" indent="0">
              <a:buFontTx/>
              <a:buNone/>
              <a:defRPr sz="3000" b="1" i="0" baseline="0">
                <a:latin typeface="Arial"/>
                <a:cs typeface="Arial"/>
              </a:defRPr>
            </a:lvl1pPr>
          </a:lstStyle>
          <a:p>
            <a:r>
              <a:rPr lang="nb-NO"/>
              <a:t>Click to edit Master subtitle style</a:t>
            </a:r>
            <a:endParaRPr lang="en-US" dirty="0"/>
          </a:p>
        </p:txBody>
      </p:sp>
      <p:pic>
        <p:nvPicPr>
          <p:cNvPr id="4" name="Picture 3"/>
          <p:cNvPicPr>
            <a:picLocks noChangeAspect="1"/>
          </p:cNvPicPr>
          <p:nvPr userDrawn="1"/>
        </p:nvPicPr>
        <p:blipFill>
          <a:blip r:embed="rId3"/>
          <a:stretch>
            <a:fillRect/>
          </a:stretch>
        </p:blipFill>
        <p:spPr>
          <a:xfrm>
            <a:off x="1331640" y="2348880"/>
            <a:ext cx="595856" cy="40594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idx="1"/>
          </p:nvPr>
        </p:nvSpPr>
        <p:spPr/>
        <p:txBody>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B3A29C21-4605-924F-A079-2D0340AA88B2}" type="slidenum">
              <a:rPr lang="nb-NO" smtClean="0"/>
              <a:t>‹#›</a:t>
            </a:fld>
            <a:endParaRPr lang="nb-NO"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7" name="Slide Number Placeholder 8"/>
          <p:cNvSpPr>
            <a:spLocks noGrp="1"/>
          </p:cNvSpPr>
          <p:nvPr>
            <p:ph type="sldNum" sz="quarter" idx="10"/>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Vertical Text Placeholder 2"/>
          <p:cNvSpPr>
            <a:spLocks noGrp="1"/>
          </p:cNvSpPr>
          <p:nvPr>
            <p:ph type="body" orient="vert" idx="1"/>
          </p:nvPr>
        </p:nvSpPr>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a:t>Click to edit Master title style</a:t>
            </a:r>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4509334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mplate Gu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userDrawn="1"/>
        </p:nvSpPr>
        <p:spPr>
          <a:xfrm>
            <a:off x="74733" y="6623136"/>
            <a:ext cx="1774550" cy="146860"/>
          </a:xfrm>
          <a:prstGeom prst="rect">
            <a:avLst/>
          </a:prstGeom>
          <a:noFill/>
          <a:ln>
            <a:noFill/>
          </a:ln>
        </p:spPr>
        <p:txBody>
          <a:bodyPr wrap="none" lIns="27000" tIns="27000" rIns="27000" bIns="27000" rtlCol="0">
            <a:spAutoFit/>
          </a:bodyPr>
          <a:lstStyle/>
          <a:p>
            <a:pPr defTabSz="514350"/>
            <a:r>
              <a:rPr lang="en-US" altLang="ko-KR" sz="600" dirty="0">
                <a:solidFill>
                  <a:srgbClr val="999999"/>
                </a:solidFill>
                <a:latin typeface="Arial" panose="020B0604020202020204" pitchFamily="34" charset="0"/>
                <a:cs typeface="Arial" panose="020B0604020202020204" pitchFamily="34" charset="0"/>
              </a:rPr>
              <a:t>ⓒ 2017. Samsung Electronics. All rights reserved.</a:t>
            </a:r>
            <a:endParaRPr lang="ko-KR" altLang="en-US" sz="600" dirty="0">
              <a:solidFill>
                <a:srgbClr val="999999"/>
              </a:solidFill>
              <a:latin typeface="Arial" panose="020B0604020202020204" pitchFamily="34" charset="0"/>
              <a:cs typeface="Arial" panose="020B0604020202020204" pitchFamily="34" charset="0"/>
            </a:endParaRPr>
          </a:p>
        </p:txBody>
      </p:sp>
      <p:sp>
        <p:nvSpPr>
          <p:cNvPr id="10" name="텍스트 개체 틀 2"/>
          <p:cNvSpPr>
            <a:spLocks noGrp="1"/>
          </p:cNvSpPr>
          <p:nvPr>
            <p:ph type="body" sz="quarter" idx="10" hasCustomPrompt="1"/>
          </p:nvPr>
        </p:nvSpPr>
        <p:spPr>
          <a:xfrm>
            <a:off x="230760" y="319395"/>
            <a:ext cx="8085137" cy="537411"/>
          </a:xfrm>
          <a:prstGeom prst="rect">
            <a:avLst/>
          </a:prstGeom>
        </p:spPr>
        <p:txBody>
          <a:bodyPr anchor="ctr">
            <a:normAutofit/>
          </a:bodyPr>
          <a:lstStyle>
            <a:lvl1pPr marL="0" indent="0" algn="l" defTabSz="514350" rtl="0" eaLnBrk="1" latinLnBrk="1" hangingPunct="1">
              <a:lnSpc>
                <a:spcPct val="90000"/>
              </a:lnSpc>
              <a:spcBef>
                <a:spcPts val="563"/>
              </a:spcBef>
              <a:buFont typeface="Arial" panose="020B0604020202020204" pitchFamily="34" charset="0"/>
              <a:buNone/>
              <a:defRPr lang="ko-KR" altLang="en-US" sz="2400" b="1" kern="1200" dirty="0">
                <a:solidFill>
                  <a:schemeClr val="bg1"/>
                </a:solidFill>
                <a:latin typeface="Arial" panose="020B0604020202020204" pitchFamily="34" charset="0"/>
                <a:ea typeface="+mn-ea"/>
                <a:cs typeface="Arial" panose="020B0604020202020204" pitchFamily="34" charset="0"/>
              </a:defRPr>
            </a:lvl1pPr>
          </a:lstStyle>
          <a:p>
            <a:r>
              <a:rPr lang="en-US" altLang="ko-KR" dirty="0"/>
              <a:t>Insert your main title</a:t>
            </a:r>
            <a:endParaRPr lang="ko-KR" altLang="en-US" dirty="0"/>
          </a:p>
        </p:txBody>
      </p:sp>
      <p:sp>
        <p:nvSpPr>
          <p:cNvPr id="11" name="텍스트 개체 틀 14"/>
          <p:cNvSpPr>
            <a:spLocks noGrp="1"/>
          </p:cNvSpPr>
          <p:nvPr>
            <p:ph type="body" sz="quarter" idx="14" hasCustomPrompt="1"/>
          </p:nvPr>
        </p:nvSpPr>
        <p:spPr>
          <a:xfrm>
            <a:off x="140400" y="908720"/>
            <a:ext cx="8863200" cy="5544616"/>
          </a:xfrm>
          <a:prstGeom prst="rect">
            <a:avLst/>
          </a:prstGeom>
        </p:spPr>
        <p:txBody>
          <a:bodyPr lIns="72000" tIns="72000" rIns="36000" bIns="0">
            <a:normAutofit/>
          </a:bodyPr>
          <a:lstStyle>
            <a:lvl1pPr marL="203597" indent="-203597">
              <a:spcBef>
                <a:spcPts val="750"/>
              </a:spcBef>
              <a:buSzPct val="130000"/>
              <a:buFontTx/>
              <a:buBlip>
                <a:blip r:embed="rId3"/>
              </a:buBlip>
              <a:defRPr lang="ko-KR" altLang="en-US" sz="1800" b="1" kern="1200" spc="-23"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1pPr>
            <a:lvl2pPr marL="406004" indent="-139304">
              <a:spcBef>
                <a:spcPts val="600"/>
              </a:spcBef>
              <a:buFont typeface="Calibri" panose="020F0502020204030204" pitchFamily="34" charset="0"/>
              <a:buChar char="–"/>
              <a:defRPr lang="ko-KR" altLang="en-US" sz="1500" b="0" kern="1200" spc="-23"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2pPr>
            <a:lvl3pPr marL="536972" indent="-111919">
              <a:lnSpc>
                <a:spcPct val="112000"/>
              </a:lnSpc>
              <a:spcBef>
                <a:spcPts val="375"/>
              </a:spcBef>
              <a:buFont typeface="Arial" panose="020B0604020202020204" pitchFamily="34" charset="0"/>
              <a:buChar char="•"/>
              <a:defRPr lang="ko-KR" altLang="en-US" sz="1350" b="0" kern="1200" spc="-23"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3pPr>
            <a:lvl4pPr marL="270272" indent="-135731">
              <a:spcBef>
                <a:spcPts val="375"/>
              </a:spcBef>
              <a:buFont typeface="+mj-ea"/>
              <a:buAutoNum type="circleNumDbPlain"/>
              <a:defRPr lang="ko-KR" altLang="en-US" sz="900" b="0" kern="1200" spc="-23" baseline="0" dirty="0" smtClean="0">
                <a:ln>
                  <a:solidFill>
                    <a:schemeClr val="accent1">
                      <a:alpha val="0"/>
                    </a:schemeClr>
                  </a:solidFill>
                </a:ln>
                <a:solidFill>
                  <a:schemeClr val="tx1">
                    <a:lumMod val="75000"/>
                    <a:lumOff val="25000"/>
                  </a:schemeClr>
                </a:solidFill>
                <a:latin typeface="Calibri" panose="020F0502020204030204" pitchFamily="34" charset="0"/>
                <a:ea typeface="맑은 고딕" pitchFamily="50" charset="-127"/>
                <a:cs typeface="Calibri" pitchFamily="34" charset="0"/>
              </a:defRPr>
            </a:lvl4pPr>
            <a:lvl5pPr marL="336947" indent="-64294">
              <a:spcBef>
                <a:spcPts val="225"/>
              </a:spcBef>
              <a:buFont typeface="Calibri" panose="020F0502020204030204" pitchFamily="34" charset="0"/>
              <a:buChar char="◦"/>
              <a:defRPr lang="ko-KR" altLang="en-US" sz="750" b="0" kern="1200" spc="-23" baseline="0" dirty="0" smtClean="0">
                <a:ln>
                  <a:solidFill>
                    <a:schemeClr val="accent1">
                      <a:alpha val="0"/>
                    </a:schemeClr>
                  </a:solidFill>
                </a:ln>
                <a:solidFill>
                  <a:schemeClr val="tx1">
                    <a:lumMod val="75000"/>
                    <a:lumOff val="25000"/>
                  </a:schemeClr>
                </a:solidFill>
                <a:latin typeface="Calibri" panose="020F0502020204030204" pitchFamily="34" charset="0"/>
                <a:ea typeface="맑은 고딕" pitchFamily="50" charset="-127"/>
                <a:cs typeface="Calibri" pitchFamily="34" charset="0"/>
              </a:defRPr>
            </a:lvl5pPr>
          </a:lstStyle>
          <a:p>
            <a:pPr lvl="0"/>
            <a:r>
              <a:rPr lang="en-US" altLang="ko-KR" dirty="0" err="1"/>
              <a:t>Asdf</a:t>
            </a:r>
            <a:endParaRPr lang="en-US" altLang="ko-KR" dirty="0"/>
          </a:p>
          <a:p>
            <a:pPr lvl="1"/>
            <a:r>
              <a:rPr lang="en-US" altLang="ko-KR" dirty="0" err="1"/>
              <a:t>Asdf</a:t>
            </a:r>
            <a:endParaRPr lang="en-US" altLang="ko-KR" dirty="0"/>
          </a:p>
          <a:p>
            <a:pPr lvl="2"/>
            <a:r>
              <a:rPr lang="en-US" altLang="ko-KR" dirty="0" err="1"/>
              <a:t>asd</a:t>
            </a:r>
            <a:endParaRPr lang="ko-KR" altLang="en-US" dirty="0"/>
          </a:p>
        </p:txBody>
      </p:sp>
      <p:sp>
        <p:nvSpPr>
          <p:cNvPr id="12" name="슬라이드 번호 개체 틀 5"/>
          <p:cNvSpPr>
            <a:spLocks noGrp="1"/>
          </p:cNvSpPr>
          <p:nvPr>
            <p:ph type="sldNum" sz="quarter" idx="12"/>
          </p:nvPr>
        </p:nvSpPr>
        <p:spPr>
          <a:xfrm>
            <a:off x="4305300" y="6598189"/>
            <a:ext cx="533400" cy="233603"/>
          </a:xfrm>
          <a:prstGeom prst="rect">
            <a:avLst/>
          </a:prstGeom>
        </p:spPr>
        <p:txBody>
          <a:bodyPr/>
          <a:lstStyle>
            <a:lvl1pPr algn="r">
              <a:defRPr sz="675">
                <a:solidFill>
                  <a:srgbClr val="666666"/>
                </a:solidFill>
                <a:latin typeface="Arial" panose="020B0604020202020204" pitchFamily="34" charset="0"/>
                <a:ea typeface="+mn-ea"/>
                <a:cs typeface="Arial" panose="020B0604020202020204" pitchFamily="34" charset="0"/>
              </a:defRPr>
            </a:lvl1pPr>
          </a:lstStyle>
          <a:p>
            <a:pPr defTabSz="514350"/>
            <a:fld id="{41CB6D96-E065-46D7-BFC0-473F3D5B23B3}" type="slidenum">
              <a:rPr lang="ko-KR" altLang="en-US" smtClean="0"/>
              <a:pPr defTabSz="514350"/>
              <a:t>‹#›</a:t>
            </a:fld>
            <a:r>
              <a:rPr lang="en-US" altLang="ko-KR"/>
              <a:t>/13</a:t>
            </a:r>
            <a:endParaRPr lang="ko-KR" altLang="en-US" dirty="0"/>
          </a:p>
        </p:txBody>
      </p:sp>
    </p:spTree>
    <p:extLst>
      <p:ext uri="{BB962C8B-B14F-4D97-AF65-F5344CB8AC3E}">
        <p14:creationId xmlns:p14="http://schemas.microsoft.com/office/powerpoint/2010/main" val="2181091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제목 슬라이드">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텍스트 개체 틀 2"/>
          <p:cNvSpPr>
            <a:spLocks noGrp="1"/>
          </p:cNvSpPr>
          <p:nvPr>
            <p:ph type="body" sz="quarter" idx="10" hasCustomPrompt="1"/>
          </p:nvPr>
        </p:nvSpPr>
        <p:spPr>
          <a:xfrm>
            <a:off x="230758" y="356436"/>
            <a:ext cx="8085137" cy="537411"/>
          </a:xfrm>
          <a:prstGeom prst="rect">
            <a:avLst/>
          </a:prstGeom>
        </p:spPr>
        <p:txBody>
          <a:bodyPr anchor="ctr"/>
          <a:lstStyle>
            <a:lvl1pPr marL="0" indent="0">
              <a:buFont typeface="Arial" panose="020B0604020202020204" pitchFamily="34" charset="0"/>
              <a:buNone/>
              <a:defRPr sz="2500" b="1">
                <a:solidFill>
                  <a:schemeClr val="bg1"/>
                </a:solidFill>
                <a:latin typeface="Arial" panose="020B0604020202020204" pitchFamily="34" charset="0"/>
                <a:cs typeface="Arial" panose="020B0604020202020204" pitchFamily="34" charset="0"/>
              </a:defRPr>
            </a:lvl1pPr>
          </a:lstStyle>
          <a:p>
            <a:r>
              <a:rPr lang="en-US" altLang="ko-KR" dirty="0"/>
              <a:t>Insert your main title</a:t>
            </a:r>
            <a:endParaRPr lang="ko-KR" altLang="en-US" dirty="0"/>
          </a:p>
        </p:txBody>
      </p:sp>
      <p:sp>
        <p:nvSpPr>
          <p:cNvPr id="6" name="슬라이드 번호 개체 틀 5"/>
          <p:cNvSpPr>
            <a:spLocks noGrp="1"/>
          </p:cNvSpPr>
          <p:nvPr>
            <p:ph type="sldNum" sz="quarter" idx="12"/>
          </p:nvPr>
        </p:nvSpPr>
        <p:spPr>
          <a:xfrm>
            <a:off x="4305300" y="6542772"/>
            <a:ext cx="533400" cy="233603"/>
          </a:xfrm>
          <a:prstGeom prst="rect">
            <a:avLst/>
          </a:prstGeom>
        </p:spPr>
        <p:txBody>
          <a:bodyPr/>
          <a:lstStyle>
            <a:lvl1pPr algn="ctr">
              <a:defRPr sz="900">
                <a:solidFill>
                  <a:srgbClr val="666666"/>
                </a:solidFill>
                <a:latin typeface="Arial" panose="020B0604020202020204" pitchFamily="34" charset="0"/>
                <a:ea typeface="+mn-ea"/>
                <a:cs typeface="Arial" panose="020B0604020202020204" pitchFamily="34" charset="0"/>
              </a:defRPr>
            </a:lvl1pPr>
          </a:lstStyle>
          <a:p>
            <a:fld id="{41CB6D96-E065-46D7-BFC0-473F3D5B23B3}" type="slidenum">
              <a:rPr lang="ko-KR" altLang="en-US" smtClean="0"/>
              <a:pPr/>
              <a:t>‹#›</a:t>
            </a:fld>
            <a:endParaRPr lang="ko-KR" altLang="en-US" dirty="0"/>
          </a:p>
        </p:txBody>
      </p:sp>
      <p:pic>
        <p:nvPicPr>
          <p:cNvPr id="9" name="그림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49957" y="548004"/>
            <a:ext cx="856490" cy="174752"/>
          </a:xfrm>
          <a:prstGeom prst="rect">
            <a:avLst/>
          </a:prstGeom>
        </p:spPr>
      </p:pic>
    </p:spTree>
    <p:extLst>
      <p:ext uri="{BB962C8B-B14F-4D97-AF65-F5344CB8AC3E}">
        <p14:creationId xmlns:p14="http://schemas.microsoft.com/office/powerpoint/2010/main" val="1981024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467544" y="692696"/>
            <a:ext cx="821925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a:t>Click to edit Master title style</a:t>
            </a:r>
            <a:endParaRPr lang="en-US" dirty="0"/>
          </a:p>
        </p:txBody>
      </p:sp>
      <p:sp>
        <p:nvSpPr>
          <p:cNvPr id="1027" name="Rectangle 8"/>
          <p:cNvSpPr>
            <a:spLocks noGrp="1" noChangeArrowheads="1"/>
          </p:cNvSpPr>
          <p:nvPr>
            <p:ph type="body" idx="1"/>
          </p:nvPr>
        </p:nvSpPr>
        <p:spPr bwMode="auto">
          <a:xfrm>
            <a:off x="467544" y="1981200"/>
            <a:ext cx="8219256"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8" name="Footer Placeholder 7"/>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pPr>
              <a:defRPr/>
            </a:pPr>
            <a:endParaRPr lang="nb-NO"/>
          </a:p>
        </p:txBody>
      </p:sp>
      <p:sp>
        <p:nvSpPr>
          <p:cNvPr id="9"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
        <p:nvSpPr>
          <p:cNvPr id="10" name="Date Placeholder 9"/>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a:defRPr/>
            </a:pPr>
            <a:fld id="{CCED1529-5045-C64B-893E-FADEF82FC3DB}" type="datetime1">
              <a:rPr lang="nb-NO"/>
              <a:pPr>
                <a:defRPr/>
              </a:pPr>
              <a:t>10.10.2024</a:t>
            </a:fld>
            <a:endParaRPr lang="nb-NO" dirty="0"/>
          </a:p>
        </p:txBody>
      </p:sp>
      <p:pic>
        <p:nvPicPr>
          <p:cNvPr id="13" name="Picture 12" descr="UiO_MN_A_ENG.png"/>
          <p:cNvPicPr>
            <a:picLocks noChangeAspect="1"/>
          </p:cNvPicPr>
          <p:nvPr/>
        </p:nvPicPr>
        <p:blipFill>
          <a:blip r:embed="rId16"/>
          <a:stretch>
            <a:fillRect/>
          </a:stretch>
        </p:blipFill>
        <p:spPr>
          <a:xfrm>
            <a:off x="296041" y="228600"/>
            <a:ext cx="5114159" cy="393496"/>
          </a:xfrm>
          <a:prstGeom prst="rect">
            <a:avLst/>
          </a:prstGeom>
        </p:spPr>
      </p:pic>
      <p:pic>
        <p:nvPicPr>
          <p:cNvPr id="11" name="Picture 10"/>
          <p:cNvPicPr>
            <a:picLocks noChangeAspect="1"/>
          </p:cNvPicPr>
          <p:nvPr/>
        </p:nvPicPr>
        <p:blipFill>
          <a:blip r:embed="rId17"/>
          <a:stretch>
            <a:fillRect/>
          </a:stretch>
        </p:blipFill>
        <p:spPr>
          <a:xfrm>
            <a:off x="8316416" y="188640"/>
            <a:ext cx="595856" cy="405942"/>
          </a:xfrm>
          <a:prstGeom prst="rect">
            <a:avLst/>
          </a:prstGeom>
        </p:spPr>
      </p:pic>
      <p:sp>
        <p:nvSpPr>
          <p:cNvPr id="2" name="Rectangle 1"/>
          <p:cNvSpPr/>
          <p:nvPr userDrawn="1"/>
        </p:nvSpPr>
        <p:spPr>
          <a:xfrm>
            <a:off x="8731478" y="6536377"/>
            <a:ext cx="377026" cy="276999"/>
          </a:xfrm>
          <a:prstGeom prst="rect">
            <a:avLst/>
          </a:prstGeom>
        </p:spPr>
        <p:txBody>
          <a:bodyPr wrap="none">
            <a:spAutoFit/>
          </a:bodyPr>
          <a:lstStyle/>
          <a:p>
            <a:pPr>
              <a:defRPr/>
            </a:pPr>
            <a:fld id="{CDA37B57-12BB-EE40-B12F-0758C29EA9A3}" type="slidenum">
              <a:rPr lang="nb-NO" sz="1200" smtClean="0"/>
              <a:pPr>
                <a:defRPr/>
              </a:pPr>
              <a:t>‹#›</a:t>
            </a:fld>
            <a:endParaRPr lang="nb-NO" sz="1200" dirty="0"/>
          </a:p>
        </p:txBody>
      </p:sp>
    </p:spTree>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 id="2147484062" r:id="rId12"/>
    <p:sldLayoutId id="2147484063" r:id="rId13"/>
    <p:sldLayoutId id="2147484064" r:id="rId14"/>
  </p:sldLayoutIdLst>
  <p:hf sldNum="0" hdr="0" ftr="0" dt="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7.emf"/><Relationship Id="rId7"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s>
</file>

<file path=ppt/slides/_rels/slide1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9.emf"/><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8.emf"/><Relationship Id="rId5" Type="http://schemas.openxmlformats.org/officeDocument/2006/relationships/image" Target="../media/image27.emf"/><Relationship Id="rId4" Type="http://schemas.openxmlformats.org/officeDocument/2006/relationships/image" Target="../media/image30.emf"/></Relationships>
</file>

<file path=ppt/slides/_rels/slide18.xml.rels><?xml version="1.0" encoding="UTF-8" standalone="yes"?>
<Relationships xmlns="http://schemas.openxmlformats.org/package/2006/relationships"><Relationship Id="rId3" Type="http://schemas.openxmlformats.org/officeDocument/2006/relationships/hyperlink" Target="http://commons.wikimedia.org/wiki/file:drop-shape-drawing-1_nevit_104.svg" TargetMode="External"/><Relationship Id="rId2" Type="http://schemas.openxmlformats.org/officeDocument/2006/relationships/image" Target="../media/image3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1.emf"/><Relationship Id="rId5" Type="http://schemas.openxmlformats.org/officeDocument/2006/relationships/image" Target="../media/image40.png"/><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9.tif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3.(nul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4.(nul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5.svg"/><Relationship Id="rId3" Type="http://schemas.openxmlformats.org/officeDocument/2006/relationships/image" Target="../media/image55.png"/><Relationship Id="rId7" Type="http://schemas.openxmlformats.org/officeDocument/2006/relationships/image" Target="../media/image59.png"/><Relationship Id="rId12" Type="http://schemas.openxmlformats.org/officeDocument/2006/relationships/image" Target="../media/image64.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8.svg"/><Relationship Id="rId11" Type="http://schemas.openxmlformats.org/officeDocument/2006/relationships/image" Target="../media/image63.svg"/><Relationship Id="rId5" Type="http://schemas.openxmlformats.org/officeDocument/2006/relationships/image" Target="../media/image57.png"/><Relationship Id="rId10" Type="http://schemas.openxmlformats.org/officeDocument/2006/relationships/image" Target="../media/image62.png"/><Relationship Id="rId4" Type="http://schemas.openxmlformats.org/officeDocument/2006/relationships/image" Target="../media/image56.svg"/><Relationship Id="rId9" Type="http://schemas.openxmlformats.org/officeDocument/2006/relationships/image" Target="../media/image61.svg"/></Relationships>
</file>

<file path=ppt/slides/_rels/slide5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sz="quarter"/>
          </p:nvPr>
        </p:nvSpPr>
        <p:spPr/>
        <p:txBody>
          <a:bodyPr/>
          <a:lstStyle/>
          <a:p>
            <a:r>
              <a:rPr lang="nb-NO" dirty="0"/>
              <a:t>Department </a:t>
            </a:r>
            <a:r>
              <a:rPr lang="nb-NO" dirty="0" err="1"/>
              <a:t>of</a:t>
            </a:r>
            <a:r>
              <a:rPr lang="nb-NO" dirty="0"/>
              <a:t> Informatics</a:t>
            </a:r>
            <a:br>
              <a:rPr lang="nb-NO" dirty="0"/>
            </a:br>
            <a:r>
              <a:rPr lang="nb-NO" dirty="0"/>
              <a:t>Networks and Distributed Systems (ND) </a:t>
            </a:r>
            <a:r>
              <a:rPr lang="nb-NO" dirty="0" err="1"/>
              <a:t>group</a:t>
            </a:r>
            <a:endParaRPr lang="en-US" dirty="0"/>
          </a:p>
        </p:txBody>
      </p:sp>
      <p:sp>
        <p:nvSpPr>
          <p:cNvPr id="5" name="Subtitle 4"/>
          <p:cNvSpPr>
            <a:spLocks noGrp="1"/>
          </p:cNvSpPr>
          <p:nvPr>
            <p:ph type="subTitle" sz="quarter" idx="1"/>
          </p:nvPr>
        </p:nvSpPr>
        <p:spPr>
          <a:xfrm>
            <a:off x="1295400" y="3140968"/>
            <a:ext cx="7315200" cy="1752600"/>
          </a:xfrm>
        </p:spPr>
        <p:txBody>
          <a:bodyPr/>
          <a:lstStyle/>
          <a:p>
            <a:r>
              <a:rPr lang="en-US" dirty="0"/>
              <a:t>IN3230/4230</a:t>
            </a:r>
          </a:p>
          <a:p>
            <a:r>
              <a:rPr lang="en-US" dirty="0"/>
              <a:t>Wireless Communications - II</a:t>
            </a:r>
          </a:p>
        </p:txBody>
      </p:sp>
      <p:sp>
        <p:nvSpPr>
          <p:cNvPr id="2" name="Rectangle 1"/>
          <p:cNvSpPr/>
          <p:nvPr/>
        </p:nvSpPr>
        <p:spPr>
          <a:xfrm>
            <a:off x="3563888" y="5445224"/>
            <a:ext cx="5400600" cy="707886"/>
          </a:xfrm>
          <a:prstGeom prst="rect">
            <a:avLst/>
          </a:prstGeom>
        </p:spPr>
        <p:txBody>
          <a:bodyPr wrap="square">
            <a:spAutoFit/>
          </a:bodyPr>
          <a:lstStyle/>
          <a:p>
            <a:pPr algn="r"/>
            <a:r>
              <a:rPr lang="en-US" dirty="0" err="1"/>
              <a:t>Özgü</a:t>
            </a:r>
            <a:r>
              <a:rPr lang="en-US" dirty="0"/>
              <a:t> Alay</a:t>
            </a:r>
          </a:p>
          <a:p>
            <a:pPr algn="r"/>
            <a:r>
              <a:rPr lang="en-US" dirty="0" err="1"/>
              <a:t>ozgua@ifi.uio.no</a:t>
            </a:r>
            <a:r>
              <a:rPr lang="en-US" dirty="0"/>
              <a:t> </a:t>
            </a:r>
          </a:p>
        </p:txBody>
      </p:sp>
    </p:spTree>
    <p:extLst>
      <p:ext uri="{BB962C8B-B14F-4D97-AF65-F5344CB8AC3E}">
        <p14:creationId xmlns:p14="http://schemas.microsoft.com/office/powerpoint/2010/main" val="620114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t>Wireless Systems - Short Range</a:t>
            </a:r>
          </a:p>
          <a:p>
            <a:pPr lvl="1"/>
            <a:r>
              <a:rPr lang="en-US" dirty="0" err="1"/>
              <a:t>Wifi</a:t>
            </a:r>
            <a:endParaRPr lang="en-US" dirty="0"/>
          </a:p>
          <a:p>
            <a:r>
              <a:rPr lang="en-US" dirty="0">
                <a:solidFill>
                  <a:schemeClr val="bg2"/>
                </a:solidFill>
              </a:rPr>
              <a:t>Mobile Broadband Networks</a:t>
            </a:r>
          </a:p>
          <a:p>
            <a:pPr lvl="1"/>
            <a:r>
              <a:rPr lang="en-US" dirty="0">
                <a:solidFill>
                  <a:schemeClr val="bg2"/>
                </a:solidFill>
              </a:rPr>
              <a:t>Building Blocks</a:t>
            </a:r>
          </a:p>
          <a:p>
            <a:pPr lvl="1"/>
            <a:r>
              <a:rPr lang="en-US" dirty="0">
                <a:solidFill>
                  <a:schemeClr val="bg2"/>
                </a:solidFill>
              </a:rPr>
              <a:t>Performance</a:t>
            </a:r>
          </a:p>
          <a:p>
            <a:pPr lvl="1"/>
            <a:r>
              <a:rPr lang="en-US" dirty="0">
                <a:solidFill>
                  <a:schemeClr val="bg2"/>
                </a:solidFill>
              </a:rPr>
              <a:t>International Roaming</a:t>
            </a:r>
          </a:p>
          <a:p>
            <a:pPr lvl="1"/>
            <a:r>
              <a:rPr lang="en-US" dirty="0">
                <a:solidFill>
                  <a:schemeClr val="bg2"/>
                </a:solidFill>
              </a:rPr>
              <a:t>Operations</a:t>
            </a:r>
          </a:p>
          <a:p>
            <a:endParaRPr lang="en-US" dirty="0"/>
          </a:p>
        </p:txBody>
      </p:sp>
    </p:spTree>
    <p:extLst>
      <p:ext uri="{BB962C8B-B14F-4D97-AF65-F5344CB8AC3E}">
        <p14:creationId xmlns:p14="http://schemas.microsoft.com/office/powerpoint/2010/main" val="1397823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523875" y="341784"/>
            <a:ext cx="7772400" cy="1143000"/>
          </a:xfrm>
        </p:spPr>
        <p:txBody>
          <a:bodyPr/>
          <a:lstStyle/>
          <a:p>
            <a:pPr>
              <a:defRPr/>
            </a:pPr>
            <a:r>
              <a:rPr lang="en-US" dirty="0">
                <a:cs typeface="+mj-cs"/>
              </a:rPr>
              <a:t>Wireless LAN Architecture</a:t>
            </a:r>
          </a:p>
        </p:txBody>
      </p:sp>
      <p:sp>
        <p:nvSpPr>
          <p:cNvPr id="21509" name="Rectangle 4"/>
          <p:cNvSpPr>
            <a:spLocks noChangeArrowheads="1"/>
          </p:cNvSpPr>
          <p:nvPr/>
        </p:nvSpPr>
        <p:spPr bwMode="auto">
          <a:xfrm>
            <a:off x="4984750" y="1390650"/>
            <a:ext cx="3965575" cy="4340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spcBef>
                <a:spcPct val="20000"/>
              </a:spcBef>
              <a:buClr>
                <a:srgbClr val="000099"/>
              </a:buClr>
              <a:buSzPct val="75000"/>
              <a:buFont typeface="Wingdings" charset="0"/>
              <a:buChar char="v"/>
              <a:defRPr/>
            </a:pPr>
            <a:r>
              <a:rPr lang="en-US" sz="2400" dirty="0">
                <a:latin typeface="+mn-lt"/>
                <a:cs typeface="+mn-cs"/>
              </a:rPr>
              <a:t>wireless host communicates with access points (AP)</a:t>
            </a:r>
          </a:p>
          <a:p>
            <a:pPr marL="342900" indent="-342900">
              <a:spcBef>
                <a:spcPct val="20000"/>
              </a:spcBef>
              <a:buClr>
                <a:srgbClr val="000099"/>
              </a:buClr>
              <a:buSzPct val="75000"/>
              <a:buFont typeface="Wingdings" charset="0"/>
              <a:buChar char="v"/>
              <a:defRPr/>
            </a:pPr>
            <a:r>
              <a:rPr lang="en-US" sz="2400" dirty="0">
                <a:latin typeface="+mn-lt"/>
                <a:cs typeface="+mn-cs"/>
              </a:rPr>
              <a:t>The owner of the AP becomes the operator</a:t>
            </a:r>
            <a:endParaRPr lang="en-US" sz="2000" dirty="0">
              <a:latin typeface="+mn-lt"/>
              <a:cs typeface="+mn-cs"/>
            </a:endParaRPr>
          </a:p>
          <a:p>
            <a:pPr marL="342900" indent="-342900">
              <a:spcBef>
                <a:spcPct val="20000"/>
              </a:spcBef>
              <a:buClr>
                <a:srgbClr val="000099"/>
              </a:buClr>
              <a:buSzPct val="75000"/>
              <a:buFont typeface="Wingdings" charset="0"/>
              <a:buChar char="v"/>
              <a:defRPr/>
            </a:pPr>
            <a:r>
              <a:rPr lang="en-US" sz="2400" dirty="0">
                <a:latin typeface="+mn-lt"/>
                <a:cs typeface="+mn-cs"/>
              </a:rPr>
              <a:t>Basic Service Set (BSS) in infrastructure mode contains:</a:t>
            </a:r>
          </a:p>
          <a:p>
            <a:pPr marL="742950" lvl="1" indent="-285750">
              <a:lnSpc>
                <a:spcPts val="2000"/>
              </a:lnSpc>
              <a:spcBef>
                <a:spcPct val="20000"/>
              </a:spcBef>
              <a:buClr>
                <a:srgbClr val="000099"/>
              </a:buClr>
              <a:buFont typeface="Wingdings" charset="0"/>
              <a:buChar char="§"/>
              <a:defRPr/>
            </a:pPr>
            <a:r>
              <a:rPr lang="en-US" sz="2000" dirty="0">
                <a:latin typeface="+mn-lt"/>
                <a:cs typeface="+mn-cs"/>
              </a:rPr>
              <a:t>wireless hosts</a:t>
            </a:r>
          </a:p>
          <a:p>
            <a:pPr marL="742950" lvl="1" indent="-285750">
              <a:lnSpc>
                <a:spcPts val="2000"/>
              </a:lnSpc>
              <a:spcBef>
                <a:spcPct val="20000"/>
              </a:spcBef>
              <a:buClr>
                <a:srgbClr val="000099"/>
              </a:buClr>
              <a:buFont typeface="Wingdings" charset="0"/>
              <a:buChar char="§"/>
              <a:defRPr/>
            </a:pPr>
            <a:r>
              <a:rPr lang="en-US" sz="2000" dirty="0">
                <a:latin typeface="+mn-lt"/>
                <a:cs typeface="+mn-cs"/>
              </a:rPr>
              <a:t>access point (AP): base station</a:t>
            </a:r>
          </a:p>
          <a:p>
            <a:pPr marL="742950" lvl="1" indent="-285750">
              <a:lnSpc>
                <a:spcPts val="2000"/>
              </a:lnSpc>
              <a:spcBef>
                <a:spcPct val="20000"/>
              </a:spcBef>
              <a:buClr>
                <a:srgbClr val="000099"/>
              </a:buClr>
              <a:buFont typeface="Wingdings" charset="0"/>
              <a:buChar char="§"/>
              <a:defRPr/>
            </a:pPr>
            <a:r>
              <a:rPr lang="en-US" sz="2000" dirty="0">
                <a:latin typeface="+mn-lt"/>
                <a:cs typeface="+mn-cs"/>
              </a:rPr>
              <a:t>ad hoc mode: hosts only</a:t>
            </a:r>
          </a:p>
        </p:txBody>
      </p:sp>
      <p:grpSp>
        <p:nvGrpSpPr>
          <p:cNvPr id="57349" name="Group 7"/>
          <p:cNvGrpSpPr>
            <a:grpSpLocks/>
          </p:cNvGrpSpPr>
          <p:nvPr/>
        </p:nvGrpSpPr>
        <p:grpSpPr bwMode="auto">
          <a:xfrm>
            <a:off x="3013075" y="3606800"/>
            <a:ext cx="417513" cy="192088"/>
            <a:chOff x="3600" y="219"/>
            <a:chExt cx="360" cy="175"/>
          </a:xfrm>
        </p:grpSpPr>
        <p:sp>
          <p:nvSpPr>
            <p:cNvPr id="21556" name="Oval 8"/>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57" name="Line 9"/>
            <p:cNvSpPr>
              <a:spLocks noChangeShapeType="1"/>
            </p:cNvSpPr>
            <p:nvPr/>
          </p:nvSpPr>
          <p:spPr bwMode="auto">
            <a:xfrm>
              <a:off x="3603" y="288"/>
              <a:ext cx="0" cy="61"/>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58" name="Line 10"/>
            <p:cNvSpPr>
              <a:spLocks noChangeShapeType="1"/>
            </p:cNvSpPr>
            <p:nvPr/>
          </p:nvSpPr>
          <p:spPr bwMode="auto">
            <a:xfrm>
              <a:off x="3960" y="288"/>
              <a:ext cx="0" cy="61"/>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59" name="Rectangle 11"/>
            <p:cNvSpPr>
              <a:spLocks noChangeArrowheads="1"/>
            </p:cNvSpPr>
            <p:nvPr/>
          </p:nvSpPr>
          <p:spPr bwMode="auto">
            <a:xfrm>
              <a:off x="3603" y="288"/>
              <a:ext cx="356" cy="59"/>
            </a:xfrm>
            <a:prstGeom prst="rect">
              <a:avLst/>
            </a:prstGeom>
            <a:solidFill>
              <a:schemeClr val="hlink"/>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lang="en-US" sz="2400">
                <a:latin typeface="Times New Roman" charset="0"/>
                <a:cs typeface="+mn-cs"/>
              </a:endParaRPr>
            </a:p>
          </p:txBody>
        </p:sp>
        <p:sp>
          <p:nvSpPr>
            <p:cNvPr id="21560" name="Oval 12"/>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nvGrpSpPr>
            <p:cNvPr id="57400" name="Group 13"/>
            <p:cNvGrpSpPr>
              <a:grpSpLocks/>
            </p:cNvGrpSpPr>
            <p:nvPr/>
          </p:nvGrpSpPr>
          <p:grpSpPr bwMode="auto">
            <a:xfrm>
              <a:off x="3686" y="244"/>
              <a:ext cx="177" cy="66"/>
              <a:chOff x="2848" y="848"/>
              <a:chExt cx="140" cy="98"/>
            </a:xfrm>
          </p:grpSpPr>
          <p:sp>
            <p:nvSpPr>
              <p:cNvPr id="21566" name="Line 14"/>
              <p:cNvSpPr>
                <a:spLocks noChangeShapeType="1"/>
              </p:cNvSpPr>
              <p:nvPr/>
            </p:nvSpPr>
            <p:spPr bwMode="auto">
              <a:xfrm flipV="1">
                <a:off x="2848" y="847"/>
                <a:ext cx="50"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67" name="Line 15"/>
              <p:cNvSpPr>
                <a:spLocks noChangeShapeType="1"/>
              </p:cNvSpPr>
              <p:nvPr/>
            </p:nvSpPr>
            <p:spPr bwMode="auto">
              <a:xfrm>
                <a:off x="2943" y="946"/>
                <a:ext cx="42"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68" name="Line 16"/>
              <p:cNvSpPr>
                <a:spLocks noChangeShapeType="1"/>
              </p:cNvSpPr>
              <p:nvPr/>
            </p:nvSpPr>
            <p:spPr bwMode="auto">
              <a:xfrm>
                <a:off x="2894" y="850"/>
                <a:ext cx="52" cy="97"/>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grpSp>
          <p:nvGrpSpPr>
            <p:cNvPr id="57401" name="Group 17"/>
            <p:cNvGrpSpPr>
              <a:grpSpLocks/>
            </p:cNvGrpSpPr>
            <p:nvPr/>
          </p:nvGrpSpPr>
          <p:grpSpPr bwMode="auto">
            <a:xfrm flipV="1">
              <a:off x="3686" y="243"/>
              <a:ext cx="177" cy="66"/>
              <a:chOff x="2848" y="848"/>
              <a:chExt cx="140" cy="98"/>
            </a:xfrm>
          </p:grpSpPr>
          <p:sp>
            <p:nvSpPr>
              <p:cNvPr id="21563" name="Line 18"/>
              <p:cNvSpPr>
                <a:spLocks noChangeShapeType="1"/>
              </p:cNvSpPr>
              <p:nvPr/>
            </p:nvSpPr>
            <p:spPr bwMode="auto">
              <a:xfrm flipV="1">
                <a:off x="2848" y="848"/>
                <a:ext cx="50" cy="2"/>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64" name="Line 19"/>
              <p:cNvSpPr>
                <a:spLocks noChangeShapeType="1"/>
              </p:cNvSpPr>
              <p:nvPr/>
            </p:nvSpPr>
            <p:spPr bwMode="auto">
              <a:xfrm>
                <a:off x="2943" y="945"/>
                <a:ext cx="42"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65" name="Line 20"/>
              <p:cNvSpPr>
                <a:spLocks noChangeShapeType="1"/>
              </p:cNvSpPr>
              <p:nvPr/>
            </p:nvSpPr>
            <p:spPr bwMode="auto">
              <a:xfrm>
                <a:off x="2894" y="851"/>
                <a:ext cx="52" cy="94"/>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grpSp>
      <p:sp>
        <p:nvSpPr>
          <p:cNvPr id="21511" name="Text Box 24"/>
          <p:cNvSpPr txBox="1">
            <a:spLocks noChangeArrowheads="1"/>
          </p:cNvSpPr>
          <p:nvPr/>
        </p:nvSpPr>
        <p:spPr bwMode="auto">
          <a:xfrm>
            <a:off x="917575" y="4652963"/>
            <a:ext cx="1054100" cy="368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a:latin typeface="Arial" charset="0"/>
                <a:cs typeface="Arial" charset="0"/>
              </a:rPr>
              <a:t>BSS 1</a:t>
            </a:r>
          </a:p>
        </p:txBody>
      </p:sp>
      <p:sp>
        <p:nvSpPr>
          <p:cNvPr id="21512" name="Text Box 27"/>
          <p:cNvSpPr txBox="1">
            <a:spLocks noChangeArrowheads="1"/>
          </p:cNvSpPr>
          <p:nvPr/>
        </p:nvSpPr>
        <p:spPr bwMode="auto">
          <a:xfrm>
            <a:off x="3211513" y="6086475"/>
            <a:ext cx="854075"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a:latin typeface="Arial" charset="0"/>
                <a:cs typeface="Arial" charset="0"/>
              </a:rPr>
              <a:t>BSS 2</a:t>
            </a:r>
          </a:p>
        </p:txBody>
      </p:sp>
      <p:sp>
        <p:nvSpPr>
          <p:cNvPr id="21513" name="Line 28"/>
          <p:cNvSpPr>
            <a:spLocks noChangeShapeType="1"/>
          </p:cNvSpPr>
          <p:nvPr/>
        </p:nvSpPr>
        <p:spPr bwMode="auto">
          <a:xfrm flipV="1">
            <a:off x="3176588" y="2684463"/>
            <a:ext cx="214312" cy="90805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nvGrpSpPr>
          <p:cNvPr id="57353" name="Group 29"/>
          <p:cNvGrpSpPr>
            <a:grpSpLocks/>
          </p:cNvGrpSpPr>
          <p:nvPr/>
        </p:nvGrpSpPr>
        <p:grpSpPr bwMode="auto">
          <a:xfrm>
            <a:off x="2447925" y="1503363"/>
            <a:ext cx="1978025" cy="1444625"/>
            <a:chOff x="3744" y="1392"/>
            <a:chExt cx="1488" cy="1110"/>
          </a:xfrm>
        </p:grpSpPr>
        <p:sp>
          <p:nvSpPr>
            <p:cNvPr id="57393" name="Freeform 30"/>
            <p:cNvSpPr>
              <a:spLocks/>
            </p:cNvSpPr>
            <p:nvPr/>
          </p:nvSpPr>
          <p:spPr bwMode="auto">
            <a:xfrm>
              <a:off x="3744" y="1392"/>
              <a:ext cx="1488" cy="1110"/>
            </a:xfrm>
            <a:custGeom>
              <a:avLst/>
              <a:gdLst>
                <a:gd name="T0" fmla="*/ 1 w 2135"/>
                <a:gd name="T1" fmla="*/ 26 h 1662"/>
                <a:gd name="T2" fmla="*/ 6 w 2135"/>
                <a:gd name="T3" fmla="*/ 3 h 1662"/>
                <a:gd name="T4" fmla="*/ 36 w 2135"/>
                <a:gd name="T5" fmla="*/ 7 h 1662"/>
                <a:gd name="T6" fmla="*/ 68 w 2135"/>
                <a:gd name="T7" fmla="*/ 4 h 1662"/>
                <a:gd name="T8" fmla="*/ 112 w 2135"/>
                <a:gd name="T9" fmla="*/ 16 h 1662"/>
                <a:gd name="T10" fmla="*/ 112 w 2135"/>
                <a:gd name="T11" fmla="*/ 45 h 1662"/>
                <a:gd name="T12" fmla="*/ 88 w 2135"/>
                <a:gd name="T13" fmla="*/ 63 h 1662"/>
                <a:gd name="T14" fmla="*/ 45 w 2135"/>
                <a:gd name="T15" fmla="*/ 59 h 1662"/>
                <a:gd name="T16" fmla="*/ 28 w 2135"/>
                <a:gd name="T17" fmla="*/ 50 h 1662"/>
                <a:gd name="T18" fmla="*/ 10 w 2135"/>
                <a:gd name="T19" fmla="*/ 42 h 1662"/>
                <a:gd name="T20" fmla="*/ 1 w 2135"/>
                <a:gd name="T21" fmla="*/ 26 h 16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35" h="1662">
                  <a:moveTo>
                    <a:pt x="27" y="652"/>
                  </a:moveTo>
                  <a:cubicBezTo>
                    <a:pt x="14" y="487"/>
                    <a:pt x="0" y="152"/>
                    <a:pt x="105" y="76"/>
                  </a:cubicBezTo>
                  <a:cubicBezTo>
                    <a:pt x="210" y="0"/>
                    <a:pt x="473" y="192"/>
                    <a:pt x="657" y="196"/>
                  </a:cubicBezTo>
                  <a:cubicBezTo>
                    <a:pt x="841" y="200"/>
                    <a:pt x="985" y="65"/>
                    <a:pt x="1209" y="100"/>
                  </a:cubicBezTo>
                  <a:cubicBezTo>
                    <a:pt x="1433" y="135"/>
                    <a:pt x="1867" y="232"/>
                    <a:pt x="2001" y="406"/>
                  </a:cubicBezTo>
                  <a:cubicBezTo>
                    <a:pt x="2135" y="580"/>
                    <a:pt x="2083" y="945"/>
                    <a:pt x="2013" y="1144"/>
                  </a:cubicBezTo>
                  <a:cubicBezTo>
                    <a:pt x="1943" y="1343"/>
                    <a:pt x="1781" y="1538"/>
                    <a:pt x="1581" y="1600"/>
                  </a:cubicBezTo>
                  <a:cubicBezTo>
                    <a:pt x="1381" y="1662"/>
                    <a:pt x="993" y="1571"/>
                    <a:pt x="813" y="1516"/>
                  </a:cubicBezTo>
                  <a:cubicBezTo>
                    <a:pt x="633" y="1461"/>
                    <a:pt x="606" y="1345"/>
                    <a:pt x="501" y="1270"/>
                  </a:cubicBezTo>
                  <a:cubicBezTo>
                    <a:pt x="396" y="1195"/>
                    <a:pt x="262" y="1169"/>
                    <a:pt x="183" y="1066"/>
                  </a:cubicBezTo>
                  <a:cubicBezTo>
                    <a:pt x="104" y="963"/>
                    <a:pt x="25" y="819"/>
                    <a:pt x="27" y="652"/>
                  </a:cubicBezTo>
                  <a:close/>
                </a:path>
              </a:pathLst>
            </a:custGeom>
            <a:solidFill>
              <a:srgbClr val="00FFFF"/>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1555" name="Text Box 31"/>
            <p:cNvSpPr txBox="1">
              <a:spLocks noChangeArrowheads="1"/>
            </p:cNvSpPr>
            <p:nvPr/>
          </p:nvSpPr>
          <p:spPr bwMode="auto">
            <a:xfrm>
              <a:off x="4129" y="1776"/>
              <a:ext cx="727" cy="2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a:latin typeface="Arial" charset="0"/>
                  <a:cs typeface="Arial" charset="0"/>
                </a:rPr>
                <a:t>Internet</a:t>
              </a:r>
            </a:p>
          </p:txBody>
        </p:sp>
      </p:grpSp>
      <p:sp>
        <p:nvSpPr>
          <p:cNvPr id="21515" name="Text Box 32"/>
          <p:cNvSpPr txBox="1">
            <a:spLocks noChangeArrowheads="1"/>
          </p:cNvSpPr>
          <p:nvPr/>
        </p:nvSpPr>
        <p:spPr bwMode="auto">
          <a:xfrm>
            <a:off x="3348038" y="3408363"/>
            <a:ext cx="139065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a:latin typeface="Arial" charset="0"/>
                <a:cs typeface="Arial" charset="0"/>
              </a:rPr>
              <a:t>hub, switch</a:t>
            </a:r>
          </a:p>
          <a:p>
            <a:pPr eaLnBrk="1" hangingPunct="1">
              <a:defRPr/>
            </a:pPr>
            <a:r>
              <a:rPr lang="en-US">
                <a:latin typeface="Arial" charset="0"/>
                <a:cs typeface="Arial" charset="0"/>
              </a:rPr>
              <a:t>or router</a:t>
            </a:r>
          </a:p>
        </p:txBody>
      </p:sp>
      <p:sp>
        <p:nvSpPr>
          <p:cNvPr id="21516" name="Oval 23"/>
          <p:cNvSpPr>
            <a:spLocks noChangeArrowheads="1"/>
          </p:cNvSpPr>
          <p:nvPr/>
        </p:nvSpPr>
        <p:spPr bwMode="auto">
          <a:xfrm>
            <a:off x="487363" y="2874963"/>
            <a:ext cx="1960562" cy="1798637"/>
          </a:xfrm>
          <a:prstGeom prst="ellipse">
            <a:avLst/>
          </a:prstGeom>
          <a:solidFill>
            <a:srgbClr val="99CCFF"/>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nvGrpSpPr>
          <p:cNvPr id="57356" name="Group 361"/>
          <p:cNvGrpSpPr>
            <a:grpSpLocks/>
          </p:cNvGrpSpPr>
          <p:nvPr/>
        </p:nvGrpSpPr>
        <p:grpSpPr bwMode="auto">
          <a:xfrm>
            <a:off x="1554163" y="3302000"/>
            <a:ext cx="639762" cy="581025"/>
            <a:chOff x="2967" y="478"/>
            <a:chExt cx="788" cy="625"/>
          </a:xfrm>
        </p:grpSpPr>
        <p:pic>
          <p:nvPicPr>
            <p:cNvPr id="57391" name="Picture 358" descr="access_point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7392" name="Picture 360" descr="antenna_radiation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57357" name="Group 356"/>
          <p:cNvGrpSpPr>
            <a:grpSpLocks/>
          </p:cNvGrpSpPr>
          <p:nvPr/>
        </p:nvGrpSpPr>
        <p:grpSpPr bwMode="auto">
          <a:xfrm>
            <a:off x="1798638" y="3860800"/>
            <a:ext cx="436562" cy="498475"/>
            <a:chOff x="313" y="1497"/>
            <a:chExt cx="1152" cy="1014"/>
          </a:xfrm>
        </p:grpSpPr>
        <p:pic>
          <p:nvPicPr>
            <p:cNvPr id="57389"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7390"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57358" name="Group 403"/>
          <p:cNvGrpSpPr>
            <a:grpSpLocks/>
          </p:cNvGrpSpPr>
          <p:nvPr/>
        </p:nvGrpSpPr>
        <p:grpSpPr bwMode="auto">
          <a:xfrm>
            <a:off x="1127125" y="3068638"/>
            <a:ext cx="446088" cy="382587"/>
            <a:chOff x="2751" y="1851"/>
            <a:chExt cx="462" cy="478"/>
          </a:xfrm>
        </p:grpSpPr>
        <p:pic>
          <p:nvPicPr>
            <p:cNvPr id="57387" name="Picture 364" descr="iphone_stylized_smal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7388" name="Picture 402" descr="antenna_radiation_stylized"/>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57359" name="Group 356"/>
          <p:cNvGrpSpPr>
            <a:grpSpLocks/>
          </p:cNvGrpSpPr>
          <p:nvPr/>
        </p:nvGrpSpPr>
        <p:grpSpPr bwMode="auto">
          <a:xfrm>
            <a:off x="1147763" y="3738563"/>
            <a:ext cx="436562" cy="498475"/>
            <a:chOff x="313" y="1497"/>
            <a:chExt cx="1152" cy="1014"/>
          </a:xfrm>
        </p:grpSpPr>
        <p:pic>
          <p:nvPicPr>
            <p:cNvPr id="57385"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7386"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57360" name="Group 356"/>
          <p:cNvGrpSpPr>
            <a:grpSpLocks/>
          </p:cNvGrpSpPr>
          <p:nvPr/>
        </p:nvGrpSpPr>
        <p:grpSpPr bwMode="auto">
          <a:xfrm>
            <a:off x="720725" y="3352800"/>
            <a:ext cx="438150" cy="498475"/>
            <a:chOff x="313" y="1497"/>
            <a:chExt cx="1152" cy="1014"/>
          </a:xfrm>
        </p:grpSpPr>
        <p:pic>
          <p:nvPicPr>
            <p:cNvPr id="57383" name="Picture 354" descr="laptop_stylized_smal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7384"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1522" name="Line 26"/>
          <p:cNvSpPr>
            <a:spLocks noChangeShapeType="1"/>
          </p:cNvSpPr>
          <p:nvPr/>
        </p:nvSpPr>
        <p:spPr bwMode="auto">
          <a:xfrm>
            <a:off x="1990725" y="3732213"/>
            <a:ext cx="102235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21523" name="Oval 23"/>
          <p:cNvSpPr>
            <a:spLocks noChangeArrowheads="1"/>
          </p:cNvSpPr>
          <p:nvPr/>
        </p:nvSpPr>
        <p:spPr bwMode="auto">
          <a:xfrm>
            <a:off x="2682875" y="4195763"/>
            <a:ext cx="1960563" cy="1798637"/>
          </a:xfrm>
          <a:prstGeom prst="ellipse">
            <a:avLst/>
          </a:prstGeom>
          <a:solidFill>
            <a:srgbClr val="99CCFF"/>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nvGrpSpPr>
          <p:cNvPr id="57363" name="Group 361"/>
          <p:cNvGrpSpPr>
            <a:grpSpLocks/>
          </p:cNvGrpSpPr>
          <p:nvPr/>
        </p:nvGrpSpPr>
        <p:grpSpPr bwMode="auto">
          <a:xfrm>
            <a:off x="3749675" y="4622800"/>
            <a:ext cx="639763" cy="581025"/>
            <a:chOff x="2967" y="478"/>
            <a:chExt cx="788" cy="625"/>
          </a:xfrm>
        </p:grpSpPr>
        <p:pic>
          <p:nvPicPr>
            <p:cNvPr id="57381" name="Picture 358" descr="access_point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7382" name="Picture 360" descr="antenna_radiation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57364" name="Group 356"/>
          <p:cNvGrpSpPr>
            <a:grpSpLocks/>
          </p:cNvGrpSpPr>
          <p:nvPr/>
        </p:nvGrpSpPr>
        <p:grpSpPr bwMode="auto">
          <a:xfrm>
            <a:off x="3992563" y="5181600"/>
            <a:ext cx="436562" cy="498475"/>
            <a:chOff x="313" y="1497"/>
            <a:chExt cx="1152" cy="1014"/>
          </a:xfrm>
        </p:grpSpPr>
        <p:pic>
          <p:nvPicPr>
            <p:cNvPr id="57379"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7380"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57365" name="Group 403"/>
          <p:cNvGrpSpPr>
            <a:grpSpLocks/>
          </p:cNvGrpSpPr>
          <p:nvPr/>
        </p:nvGrpSpPr>
        <p:grpSpPr bwMode="auto">
          <a:xfrm>
            <a:off x="3535363" y="5172075"/>
            <a:ext cx="569912" cy="544513"/>
            <a:chOff x="2751" y="1851"/>
            <a:chExt cx="462" cy="478"/>
          </a:xfrm>
        </p:grpSpPr>
        <p:pic>
          <p:nvPicPr>
            <p:cNvPr id="57377" name="Picture 364" descr="iphone_stylized_small"/>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7378" name="Picture 402" descr="antenna_radiation_stylize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57366" name="Group 356"/>
          <p:cNvGrpSpPr>
            <a:grpSpLocks/>
          </p:cNvGrpSpPr>
          <p:nvPr/>
        </p:nvGrpSpPr>
        <p:grpSpPr bwMode="auto">
          <a:xfrm>
            <a:off x="3078163" y="5191125"/>
            <a:ext cx="436562" cy="498475"/>
            <a:chOff x="313" y="1497"/>
            <a:chExt cx="1152" cy="1014"/>
          </a:xfrm>
        </p:grpSpPr>
        <p:pic>
          <p:nvPicPr>
            <p:cNvPr id="57375"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7376"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57367" name="Group 356"/>
          <p:cNvGrpSpPr>
            <a:grpSpLocks/>
          </p:cNvGrpSpPr>
          <p:nvPr/>
        </p:nvGrpSpPr>
        <p:grpSpPr bwMode="auto">
          <a:xfrm>
            <a:off x="3027363" y="4602163"/>
            <a:ext cx="436562" cy="498475"/>
            <a:chOff x="313" y="1497"/>
            <a:chExt cx="1152" cy="1014"/>
          </a:xfrm>
        </p:grpSpPr>
        <p:pic>
          <p:nvPicPr>
            <p:cNvPr id="57373"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7374"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1529" name="Line 25"/>
          <p:cNvSpPr>
            <a:spLocks noChangeShapeType="1"/>
          </p:cNvSpPr>
          <p:nvPr/>
        </p:nvSpPr>
        <p:spPr bwMode="auto">
          <a:xfrm>
            <a:off x="3203575" y="3794125"/>
            <a:ext cx="738188" cy="10922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nvGrpSpPr>
          <p:cNvPr id="57369" name="Group 403"/>
          <p:cNvGrpSpPr>
            <a:grpSpLocks/>
          </p:cNvGrpSpPr>
          <p:nvPr/>
        </p:nvGrpSpPr>
        <p:grpSpPr bwMode="auto">
          <a:xfrm>
            <a:off x="3322638" y="4246563"/>
            <a:ext cx="568325" cy="544512"/>
            <a:chOff x="2751" y="1851"/>
            <a:chExt cx="462" cy="478"/>
          </a:xfrm>
        </p:grpSpPr>
        <p:pic>
          <p:nvPicPr>
            <p:cNvPr id="57371" name="Picture 364" descr="iphone_stylized_small"/>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7372" name="Picture 402" descr="antenna_radiation_stylize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777985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590550" y="1034191"/>
            <a:ext cx="7886700" cy="670967"/>
          </a:xfrm>
        </p:spPr>
        <p:txBody>
          <a:bodyPr/>
          <a:lstStyle/>
          <a:p>
            <a:r>
              <a:rPr lang="en-US" b="0" kern="0" dirty="0">
                <a:solidFill>
                  <a:schemeClr val="tx1"/>
                </a:solidFill>
                <a:latin typeface="+mn-lt"/>
                <a:ea typeface="ＭＳ Ｐゴシック" charset="0"/>
              </a:rPr>
              <a:t>802.11: Channels, association</a:t>
            </a:r>
            <a:endParaRPr lang="en-US" dirty="0">
              <a:solidFill>
                <a:schemeClr val="tx1"/>
              </a:solidFill>
              <a:latin typeface="+mn-lt"/>
            </a:endParaRPr>
          </a:p>
        </p:txBody>
      </p:sp>
      <p:sp>
        <p:nvSpPr>
          <p:cNvPr id="57" name="Rectangle 3">
            <a:extLst>
              <a:ext uri="{FF2B5EF4-FFF2-40B4-BE49-F238E27FC236}">
                <a16:creationId xmlns:a16="http://schemas.microsoft.com/office/drawing/2014/main" id="{01092EE6-BC8D-EE40-AD06-948C48B5F56E}"/>
              </a:ext>
            </a:extLst>
          </p:cNvPr>
          <p:cNvSpPr txBox="1">
            <a:spLocks noChangeArrowheads="1"/>
          </p:cNvSpPr>
          <p:nvPr/>
        </p:nvSpPr>
        <p:spPr>
          <a:xfrm>
            <a:off x="609600" y="1887668"/>
            <a:ext cx="7305675" cy="1386746"/>
          </a:xfrm>
          <a:prstGeom prst="rect">
            <a:avLst/>
          </a:prstGeom>
        </p:spPr>
        <p:txBody>
          <a:bodyPr vert="horz" lIns="68580" tIns="34290" rIns="68580" bIns="34290" rtlCol="0">
            <a:normAutofit fontScale="92500"/>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64319">
              <a:defRPr/>
            </a:pPr>
            <a:r>
              <a:rPr lang="en-US" sz="2400" dirty="0"/>
              <a:t>spectrum divided into channels at different frequencies</a:t>
            </a:r>
          </a:p>
          <a:p>
            <a:pPr lvl="1">
              <a:defRPr/>
            </a:pPr>
            <a:r>
              <a:rPr lang="en-US" sz="2100" dirty="0"/>
              <a:t>AP admin chooses frequency for AP</a:t>
            </a:r>
          </a:p>
          <a:p>
            <a:pPr lvl="1">
              <a:defRPr/>
            </a:pPr>
            <a:r>
              <a:rPr lang="en-US" sz="2100" dirty="0"/>
              <a:t>interference possible: channel can be same as that chosen by neighboring AP!</a:t>
            </a:r>
          </a:p>
        </p:txBody>
      </p:sp>
      <p:sp>
        <p:nvSpPr>
          <p:cNvPr id="5" name="Rectangle 3">
            <a:extLst>
              <a:ext uri="{FF2B5EF4-FFF2-40B4-BE49-F238E27FC236}">
                <a16:creationId xmlns:a16="http://schemas.microsoft.com/office/drawing/2014/main" id="{BA15D950-BC83-7C40-B80F-083E2DFE02F8}"/>
              </a:ext>
            </a:extLst>
          </p:cNvPr>
          <p:cNvSpPr txBox="1">
            <a:spLocks noChangeArrowheads="1"/>
          </p:cNvSpPr>
          <p:nvPr/>
        </p:nvSpPr>
        <p:spPr>
          <a:xfrm>
            <a:off x="656443" y="3324537"/>
            <a:ext cx="5808065" cy="2175917"/>
          </a:xfrm>
          <a:prstGeom prst="rect">
            <a:avLst/>
          </a:prstGeom>
        </p:spPr>
        <p:txBody>
          <a:bodyPr vert="horz" lIns="68580" tIns="34290" rIns="68580" bIns="34290" rtlCol="0">
            <a:normAutofit fontScale="92500" lnSpcReduction="20000"/>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64319">
              <a:defRPr/>
            </a:pPr>
            <a:r>
              <a:rPr lang="en-US" sz="2400" dirty="0"/>
              <a:t>arriving host: must </a:t>
            </a:r>
            <a:r>
              <a:rPr lang="en-US" sz="2400" dirty="0">
                <a:solidFill>
                  <a:srgbClr val="C00000"/>
                </a:solidFill>
              </a:rPr>
              <a:t>associate </a:t>
            </a:r>
            <a:r>
              <a:rPr lang="en-US" sz="2400" dirty="0"/>
              <a:t>with an AP</a:t>
            </a:r>
          </a:p>
          <a:p>
            <a:pPr lvl="1">
              <a:defRPr/>
            </a:pPr>
            <a:r>
              <a:rPr lang="en-US" sz="2100" dirty="0"/>
              <a:t>scans channels, listening for </a:t>
            </a:r>
            <a:r>
              <a:rPr lang="en-US" sz="2100" i="1" dirty="0"/>
              <a:t>beacon frames</a:t>
            </a:r>
            <a:r>
              <a:rPr lang="en-US" sz="2100" dirty="0"/>
              <a:t> containing AP</a:t>
            </a:r>
            <a:r>
              <a:rPr lang="en-US" altLang="ja-JP" sz="2100" dirty="0"/>
              <a:t>’</a:t>
            </a:r>
            <a:r>
              <a:rPr lang="en-US" sz="2100" dirty="0"/>
              <a:t>s name (SSID) and MAC address</a:t>
            </a:r>
          </a:p>
          <a:p>
            <a:pPr lvl="1">
              <a:defRPr/>
            </a:pPr>
            <a:r>
              <a:rPr lang="en-US" sz="2100" dirty="0"/>
              <a:t>selects AP to associate with</a:t>
            </a:r>
          </a:p>
          <a:p>
            <a:pPr lvl="1">
              <a:defRPr/>
            </a:pPr>
            <a:r>
              <a:rPr lang="en-US" sz="2100" dirty="0"/>
              <a:t>then may perform authentication</a:t>
            </a:r>
          </a:p>
          <a:p>
            <a:pPr lvl="1">
              <a:defRPr/>
            </a:pPr>
            <a:r>
              <a:rPr lang="en-US" sz="2100" dirty="0"/>
              <a:t>then typically run DHCP to get IP address in AP’s subnet</a:t>
            </a:r>
          </a:p>
          <a:p>
            <a:pPr>
              <a:defRPr/>
            </a:pPr>
            <a:endParaRPr lang="en-US" sz="2100" dirty="0">
              <a:latin typeface="Gill Sans MT" charset="0"/>
            </a:endParaRPr>
          </a:p>
        </p:txBody>
      </p:sp>
      <p:sp>
        <p:nvSpPr>
          <p:cNvPr id="6" name="Text Box 24">
            <a:extLst>
              <a:ext uri="{FF2B5EF4-FFF2-40B4-BE49-F238E27FC236}">
                <a16:creationId xmlns:a16="http://schemas.microsoft.com/office/drawing/2014/main" id="{DCD46FA0-764B-934B-B2AF-0DC228D519E2}"/>
              </a:ext>
            </a:extLst>
          </p:cNvPr>
          <p:cNvSpPr txBox="1">
            <a:spLocks noChangeArrowheads="1"/>
          </p:cNvSpPr>
          <p:nvPr/>
        </p:nvSpPr>
        <p:spPr bwMode="auto">
          <a:xfrm>
            <a:off x="7328043" y="4668831"/>
            <a:ext cx="790575" cy="3231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lgn="ctr" fontAlgn="base">
              <a:spcBef>
                <a:spcPct val="0"/>
              </a:spcBef>
              <a:spcAft>
                <a:spcPct val="0"/>
              </a:spcAft>
              <a:defRPr/>
            </a:pPr>
            <a:r>
              <a:rPr lang="en-US" sz="1500" dirty="0">
                <a:solidFill>
                  <a:srgbClr val="000000"/>
                </a:solidFill>
                <a:latin typeface="Arial" charset="0"/>
                <a:cs typeface="Arial" charset="0"/>
              </a:rPr>
              <a:t>BSS</a:t>
            </a:r>
          </a:p>
        </p:txBody>
      </p:sp>
      <p:sp>
        <p:nvSpPr>
          <p:cNvPr id="7" name="Oval 23">
            <a:extLst>
              <a:ext uri="{FF2B5EF4-FFF2-40B4-BE49-F238E27FC236}">
                <a16:creationId xmlns:a16="http://schemas.microsoft.com/office/drawing/2014/main" id="{387CDCFB-6D1C-8249-A4E8-54D6392F7C00}"/>
              </a:ext>
            </a:extLst>
          </p:cNvPr>
          <p:cNvSpPr>
            <a:spLocks noChangeArrowheads="1"/>
          </p:cNvSpPr>
          <p:nvPr/>
        </p:nvSpPr>
        <p:spPr bwMode="auto">
          <a:xfrm>
            <a:off x="6982899" y="3301604"/>
            <a:ext cx="1470422" cy="1348978"/>
          </a:xfrm>
          <a:prstGeom prst="ellipse">
            <a:avLst/>
          </a:prstGeom>
          <a:solidFill>
            <a:srgbClr val="9CE0FA"/>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0" fontAlgn="base" hangingPunct="0">
              <a:spcBef>
                <a:spcPct val="0"/>
              </a:spcBef>
              <a:spcAft>
                <a:spcPct val="0"/>
              </a:spcAft>
              <a:defRPr/>
            </a:pPr>
            <a:endParaRPr lang="en-US" sz="1500" dirty="0">
              <a:solidFill>
                <a:srgbClr val="000000"/>
              </a:solidFill>
              <a:ea typeface="ＭＳ Ｐゴシック" charset="0"/>
            </a:endParaRPr>
          </a:p>
        </p:txBody>
      </p:sp>
      <p:grpSp>
        <p:nvGrpSpPr>
          <p:cNvPr id="8" name="Group 361">
            <a:extLst>
              <a:ext uri="{FF2B5EF4-FFF2-40B4-BE49-F238E27FC236}">
                <a16:creationId xmlns:a16="http://schemas.microsoft.com/office/drawing/2014/main" id="{BCBD0969-5626-8149-8F69-710B4CBBEEAA}"/>
              </a:ext>
            </a:extLst>
          </p:cNvPr>
          <p:cNvGrpSpPr>
            <a:grpSpLocks/>
          </p:cNvGrpSpPr>
          <p:nvPr/>
        </p:nvGrpSpPr>
        <p:grpSpPr bwMode="auto">
          <a:xfrm>
            <a:off x="7544874" y="3839766"/>
            <a:ext cx="479822" cy="435769"/>
            <a:chOff x="2967" y="478"/>
            <a:chExt cx="788" cy="625"/>
          </a:xfrm>
        </p:grpSpPr>
        <p:pic>
          <p:nvPicPr>
            <p:cNvPr id="9" name="Picture 358" descr="access_point_stylized_small">
              <a:extLst>
                <a:ext uri="{FF2B5EF4-FFF2-40B4-BE49-F238E27FC236}">
                  <a16:creationId xmlns:a16="http://schemas.microsoft.com/office/drawing/2014/main" id="{967422E4-59DF-D544-8DF3-464077CFF3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360" descr="antenna_radiation_stylized">
              <a:extLst>
                <a:ext uri="{FF2B5EF4-FFF2-40B4-BE49-F238E27FC236}">
                  <a16:creationId xmlns:a16="http://schemas.microsoft.com/office/drawing/2014/main" id="{57AF0FC7-561D-2542-B331-AF65666B20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11" name="Group 356">
            <a:extLst>
              <a:ext uri="{FF2B5EF4-FFF2-40B4-BE49-F238E27FC236}">
                <a16:creationId xmlns:a16="http://schemas.microsoft.com/office/drawing/2014/main" id="{8E5841AB-AA5F-304A-A75C-9B12043A936A}"/>
              </a:ext>
            </a:extLst>
          </p:cNvPr>
          <p:cNvGrpSpPr>
            <a:grpSpLocks/>
          </p:cNvGrpSpPr>
          <p:nvPr/>
        </p:nvGrpSpPr>
        <p:grpSpPr bwMode="auto">
          <a:xfrm>
            <a:off x="7966355" y="4040982"/>
            <a:ext cx="327422" cy="373856"/>
            <a:chOff x="313" y="1497"/>
            <a:chExt cx="1152" cy="1014"/>
          </a:xfrm>
        </p:grpSpPr>
        <p:pic>
          <p:nvPicPr>
            <p:cNvPr id="12" name="Picture 354" descr="laptop_stylized_small">
              <a:extLst>
                <a:ext uri="{FF2B5EF4-FFF2-40B4-BE49-F238E27FC236}">
                  <a16:creationId xmlns:a16="http://schemas.microsoft.com/office/drawing/2014/main" id="{FD25A6B2-3332-2B4E-8FA0-7BA7998209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 name="Picture 355" descr="antenna_stylized">
              <a:extLst>
                <a:ext uri="{FF2B5EF4-FFF2-40B4-BE49-F238E27FC236}">
                  <a16:creationId xmlns:a16="http://schemas.microsoft.com/office/drawing/2014/main" id="{590C97BE-A942-AA4F-945F-94A9C50A23E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14" name="Group 403">
            <a:extLst>
              <a:ext uri="{FF2B5EF4-FFF2-40B4-BE49-F238E27FC236}">
                <a16:creationId xmlns:a16="http://schemas.microsoft.com/office/drawing/2014/main" id="{790F23E1-8FB7-1F45-B985-16A0CAFD6642}"/>
              </a:ext>
            </a:extLst>
          </p:cNvPr>
          <p:cNvGrpSpPr>
            <a:grpSpLocks/>
          </p:cNvGrpSpPr>
          <p:nvPr/>
        </p:nvGrpSpPr>
        <p:grpSpPr bwMode="auto">
          <a:xfrm>
            <a:off x="7715250" y="3427810"/>
            <a:ext cx="334566" cy="286940"/>
            <a:chOff x="2751" y="1851"/>
            <a:chExt cx="462" cy="478"/>
          </a:xfrm>
        </p:grpSpPr>
        <p:pic>
          <p:nvPicPr>
            <p:cNvPr id="15" name="Picture 364" descr="iphone_stylized_small">
              <a:extLst>
                <a:ext uri="{FF2B5EF4-FFF2-40B4-BE49-F238E27FC236}">
                  <a16:creationId xmlns:a16="http://schemas.microsoft.com/office/drawing/2014/main" id="{B9A5E50D-6BB1-A046-B7D1-CA3BB3D0E13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 name="Picture 402" descr="antenna_radiation_stylized">
              <a:extLst>
                <a:ext uri="{FF2B5EF4-FFF2-40B4-BE49-F238E27FC236}">
                  <a16:creationId xmlns:a16="http://schemas.microsoft.com/office/drawing/2014/main" id="{B7E8F32D-F33C-144B-8F36-9553BF43E85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20" name="Group 356">
            <a:extLst>
              <a:ext uri="{FF2B5EF4-FFF2-40B4-BE49-F238E27FC236}">
                <a16:creationId xmlns:a16="http://schemas.microsoft.com/office/drawing/2014/main" id="{059B4F44-8832-0242-A455-122B40096281}"/>
              </a:ext>
            </a:extLst>
          </p:cNvPr>
          <p:cNvGrpSpPr>
            <a:grpSpLocks/>
          </p:cNvGrpSpPr>
          <p:nvPr/>
        </p:nvGrpSpPr>
        <p:grpSpPr bwMode="auto">
          <a:xfrm>
            <a:off x="7186495" y="3507582"/>
            <a:ext cx="328613" cy="373856"/>
            <a:chOff x="313" y="1497"/>
            <a:chExt cx="1152" cy="1014"/>
          </a:xfrm>
        </p:grpSpPr>
        <p:pic>
          <p:nvPicPr>
            <p:cNvPr id="21" name="Picture 354" descr="laptop_stylized_small">
              <a:extLst>
                <a:ext uri="{FF2B5EF4-FFF2-40B4-BE49-F238E27FC236}">
                  <a16:creationId xmlns:a16="http://schemas.microsoft.com/office/drawing/2014/main" id="{F5FB0D92-9836-8949-854D-C05D5FA0DBF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2" name="Picture 355" descr="antenna_stylized">
              <a:extLst>
                <a:ext uri="{FF2B5EF4-FFF2-40B4-BE49-F238E27FC236}">
                  <a16:creationId xmlns:a16="http://schemas.microsoft.com/office/drawing/2014/main" id="{371132D2-7C64-5F43-8DCE-4AF88C5F2D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23" name="Group 22">
            <a:extLst>
              <a:ext uri="{FF2B5EF4-FFF2-40B4-BE49-F238E27FC236}">
                <a16:creationId xmlns:a16="http://schemas.microsoft.com/office/drawing/2014/main" id="{4E3BB17F-E600-8A4E-9A66-CE1B89E4C278}"/>
              </a:ext>
            </a:extLst>
          </p:cNvPr>
          <p:cNvGrpSpPr/>
          <p:nvPr/>
        </p:nvGrpSpPr>
        <p:grpSpPr>
          <a:xfrm>
            <a:off x="7019925" y="4207884"/>
            <a:ext cx="585622" cy="468892"/>
            <a:chOff x="9359899" y="4467511"/>
            <a:chExt cx="780829" cy="625189"/>
          </a:xfrm>
        </p:grpSpPr>
        <p:grpSp>
          <p:nvGrpSpPr>
            <p:cNvPr id="17" name="Group 356">
              <a:extLst>
                <a:ext uri="{FF2B5EF4-FFF2-40B4-BE49-F238E27FC236}">
                  <a16:creationId xmlns:a16="http://schemas.microsoft.com/office/drawing/2014/main" id="{263A159C-52C7-8648-8564-D99212E45D32}"/>
                </a:ext>
              </a:extLst>
            </p:cNvPr>
            <p:cNvGrpSpPr>
              <a:grpSpLocks/>
            </p:cNvGrpSpPr>
            <p:nvPr/>
          </p:nvGrpSpPr>
          <p:grpSpPr bwMode="auto">
            <a:xfrm>
              <a:off x="9401305" y="4467511"/>
              <a:ext cx="436562" cy="498475"/>
              <a:chOff x="313" y="1497"/>
              <a:chExt cx="1152" cy="1014"/>
            </a:xfrm>
          </p:grpSpPr>
          <p:pic>
            <p:nvPicPr>
              <p:cNvPr id="18" name="Picture 354" descr="laptop_stylized_small">
                <a:extLst>
                  <a:ext uri="{FF2B5EF4-FFF2-40B4-BE49-F238E27FC236}">
                    <a16:creationId xmlns:a16="http://schemas.microsoft.com/office/drawing/2014/main" id="{ACCB280B-B2D9-714A-B2E2-C93C642F01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9" name="Picture 355" descr="antenna_stylized">
                <a:extLst>
                  <a:ext uri="{FF2B5EF4-FFF2-40B4-BE49-F238E27FC236}">
                    <a16:creationId xmlns:a16="http://schemas.microsoft.com/office/drawing/2014/main" id="{93F01B45-1244-4348-8DAE-933491FC14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 name="Right Arrow 1">
              <a:extLst>
                <a:ext uri="{FF2B5EF4-FFF2-40B4-BE49-F238E27FC236}">
                  <a16:creationId xmlns:a16="http://schemas.microsoft.com/office/drawing/2014/main" id="{EAB0A830-EAD2-904D-8909-0696D8E11E5F}"/>
                </a:ext>
              </a:extLst>
            </p:cNvPr>
            <p:cNvSpPr/>
            <p:nvPr/>
          </p:nvSpPr>
          <p:spPr>
            <a:xfrm rot="19467811">
              <a:off x="9359899" y="4902200"/>
              <a:ext cx="780829" cy="190500"/>
            </a:xfrm>
            <a:prstGeom prst="rightArrow">
              <a:avLst/>
            </a:prstGeom>
            <a:gradFill flip="none" rotWithShape="1">
              <a:gsLst>
                <a:gs pos="0">
                  <a:schemeClr val="bg1"/>
                </a:gs>
                <a:gs pos="100000">
                  <a:srgbClr val="0000A8"/>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Tree>
    <p:extLst>
      <p:ext uri="{BB962C8B-B14F-4D97-AF65-F5344CB8AC3E}">
        <p14:creationId xmlns:p14="http://schemas.microsoft.com/office/powerpoint/2010/main" val="901930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7">
                                            <p:txEl>
                                              <p:pRg st="0" end="0"/>
                                            </p:txEl>
                                          </p:spTgt>
                                        </p:tgtEl>
                                        <p:attrNameLst>
                                          <p:attrName>style.visibility</p:attrName>
                                        </p:attrNameLst>
                                      </p:cBhvr>
                                      <p:to>
                                        <p:strVal val="visible"/>
                                      </p:to>
                                    </p:set>
                                    <p:animEffect transition="in" filter="dissolve">
                                      <p:cBhvr>
                                        <p:cTn id="7" dur="500"/>
                                        <p:tgtEl>
                                          <p:spTgt spid="57">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57">
                                            <p:txEl>
                                              <p:pRg st="1" end="1"/>
                                            </p:txEl>
                                          </p:spTgt>
                                        </p:tgtEl>
                                        <p:attrNameLst>
                                          <p:attrName>style.visibility</p:attrName>
                                        </p:attrNameLst>
                                      </p:cBhvr>
                                      <p:to>
                                        <p:strVal val="visible"/>
                                      </p:to>
                                    </p:set>
                                    <p:animEffect transition="in" filter="dissolve">
                                      <p:cBhvr>
                                        <p:cTn id="10" dur="500"/>
                                        <p:tgtEl>
                                          <p:spTgt spid="57">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57">
                                            <p:txEl>
                                              <p:pRg st="2" end="2"/>
                                            </p:txEl>
                                          </p:spTgt>
                                        </p:tgtEl>
                                        <p:attrNameLst>
                                          <p:attrName>style.visibility</p:attrName>
                                        </p:attrNameLst>
                                      </p:cBhvr>
                                      <p:to>
                                        <p:strVal val="visible"/>
                                      </p:to>
                                    </p:set>
                                    <p:animEffect transition="in" filter="dissolve">
                                      <p:cBhvr>
                                        <p:cTn id="13" dur="500"/>
                                        <p:tgtEl>
                                          <p:spTgt spid="57">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dissolve">
                                      <p:cBhvr>
                                        <p:cTn id="18" dur="500"/>
                                        <p:tgtEl>
                                          <p:spTgt spid="5">
                                            <p:txEl>
                                              <p:pRg st="0" end="0"/>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dissolve">
                                      <p:cBhvr>
                                        <p:cTn id="21" dur="50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5">
                                            <p:txEl>
                                              <p:pRg st="1" end="1"/>
                                            </p:txEl>
                                          </p:spTgt>
                                        </p:tgtEl>
                                        <p:attrNameLst>
                                          <p:attrName>style.visibility</p:attrName>
                                        </p:attrNameLst>
                                      </p:cBhvr>
                                      <p:to>
                                        <p:strVal val="visible"/>
                                      </p:to>
                                    </p:set>
                                    <p:animEffect transition="in" filter="dissolve">
                                      <p:cBhvr>
                                        <p:cTn id="26" dur="500"/>
                                        <p:tgtEl>
                                          <p:spTgt spid="5">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animEffect transition="in" filter="dissolve">
                                      <p:cBhvr>
                                        <p:cTn id="31" dur="500"/>
                                        <p:tgtEl>
                                          <p:spTgt spid="5">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5">
                                            <p:txEl>
                                              <p:pRg st="3" end="3"/>
                                            </p:txEl>
                                          </p:spTgt>
                                        </p:tgtEl>
                                        <p:attrNameLst>
                                          <p:attrName>style.visibility</p:attrName>
                                        </p:attrNameLst>
                                      </p:cBhvr>
                                      <p:to>
                                        <p:strVal val="visible"/>
                                      </p:to>
                                    </p:set>
                                    <p:animEffect transition="in" filter="dissolve">
                                      <p:cBhvr>
                                        <p:cTn id="36" dur="500"/>
                                        <p:tgtEl>
                                          <p:spTgt spid="5">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5">
                                            <p:txEl>
                                              <p:pRg st="4" end="4"/>
                                            </p:txEl>
                                          </p:spTgt>
                                        </p:tgtEl>
                                        <p:attrNameLst>
                                          <p:attrName>style.visibility</p:attrName>
                                        </p:attrNameLst>
                                      </p:cBhvr>
                                      <p:to>
                                        <p:strVal val="visible"/>
                                      </p:to>
                                    </p:set>
                                    <p:animEffect transition="in" filter="dissolve">
                                      <p:cBhvr>
                                        <p:cTn id="41"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2"/>
          <p:cNvSpPr>
            <a:spLocks noGrp="1" noChangeArrowheads="1"/>
          </p:cNvSpPr>
          <p:nvPr>
            <p:ph type="title"/>
          </p:nvPr>
        </p:nvSpPr>
        <p:spPr>
          <a:xfrm>
            <a:off x="458788" y="341784"/>
            <a:ext cx="8289676" cy="1143000"/>
          </a:xfrm>
        </p:spPr>
        <p:txBody>
          <a:bodyPr/>
          <a:lstStyle/>
          <a:p>
            <a:pPr>
              <a:defRPr/>
            </a:pPr>
            <a:r>
              <a:rPr lang="en-US" sz="3600" dirty="0">
                <a:latin typeface="+mn-lt"/>
                <a:cs typeface="+mj-cs"/>
              </a:rPr>
              <a:t>Wireless </a:t>
            </a:r>
            <a:r>
              <a:rPr lang="en-US" sz="3600">
                <a:latin typeface="+mn-lt"/>
                <a:cs typeface="+mj-cs"/>
              </a:rPr>
              <a:t>network characteristics (1)</a:t>
            </a:r>
            <a:endParaRPr lang="en-US" sz="3600" dirty="0">
              <a:latin typeface="+mn-lt"/>
              <a:cs typeface="+mj-cs"/>
            </a:endParaRPr>
          </a:p>
        </p:txBody>
      </p:sp>
      <p:sp>
        <p:nvSpPr>
          <p:cNvPr id="15366" name="Rectangle 3"/>
          <p:cNvSpPr>
            <a:spLocks noGrp="1" noChangeArrowheads="1"/>
          </p:cNvSpPr>
          <p:nvPr>
            <p:ph type="body" idx="1"/>
          </p:nvPr>
        </p:nvSpPr>
        <p:spPr>
          <a:xfrm>
            <a:off x="463550" y="1303288"/>
            <a:ext cx="7772400" cy="1117600"/>
          </a:xfrm>
        </p:spPr>
        <p:txBody>
          <a:bodyPr/>
          <a:lstStyle/>
          <a:p>
            <a:pPr>
              <a:buFont typeface="Wingdings" charset="0"/>
              <a:buNone/>
              <a:defRPr/>
            </a:pPr>
            <a:r>
              <a:rPr lang="en-US" sz="2400" dirty="0">
                <a:cs typeface="+mn-cs"/>
              </a:rPr>
              <a:t>Multiple wireless senders and receivers create additional problems (beyond multiple access):</a:t>
            </a:r>
          </a:p>
        </p:txBody>
      </p:sp>
      <p:sp>
        <p:nvSpPr>
          <p:cNvPr id="13335" name="Text Box 47"/>
          <p:cNvSpPr txBox="1">
            <a:spLocks noChangeArrowheads="1"/>
          </p:cNvSpPr>
          <p:nvPr/>
        </p:nvSpPr>
        <p:spPr bwMode="auto">
          <a:xfrm>
            <a:off x="2339752" y="2619846"/>
            <a:ext cx="37702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solidFill>
                  <a:srgbClr val="FF0000"/>
                </a:solidFill>
                <a:latin typeface="+mn-lt"/>
                <a:cs typeface="Arial" charset="0"/>
              </a:rPr>
              <a:t>A</a:t>
            </a:r>
          </a:p>
        </p:txBody>
      </p:sp>
      <p:sp>
        <p:nvSpPr>
          <p:cNvPr id="13336" name="Text Box 48"/>
          <p:cNvSpPr txBox="1">
            <a:spLocks noChangeArrowheads="1"/>
          </p:cNvSpPr>
          <p:nvPr/>
        </p:nvSpPr>
        <p:spPr bwMode="auto">
          <a:xfrm>
            <a:off x="4249515" y="2616671"/>
            <a:ext cx="328612"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mn-lt"/>
                <a:cs typeface="Arial" charset="0"/>
              </a:rPr>
              <a:t>B</a:t>
            </a:r>
          </a:p>
        </p:txBody>
      </p:sp>
      <p:sp>
        <p:nvSpPr>
          <p:cNvPr id="13337" name="Text Box 49"/>
          <p:cNvSpPr txBox="1">
            <a:spLocks noChangeArrowheads="1"/>
          </p:cNvSpPr>
          <p:nvPr/>
        </p:nvSpPr>
        <p:spPr bwMode="auto">
          <a:xfrm>
            <a:off x="5430615" y="2659534"/>
            <a:ext cx="369888"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mn-lt"/>
                <a:cs typeface="Arial" charset="0"/>
              </a:rPr>
              <a:t>C</a:t>
            </a:r>
          </a:p>
        </p:txBody>
      </p:sp>
      <p:sp>
        <p:nvSpPr>
          <p:cNvPr id="13323" name="Text Box 55"/>
          <p:cNvSpPr txBox="1">
            <a:spLocks noChangeArrowheads="1"/>
          </p:cNvSpPr>
          <p:nvPr/>
        </p:nvSpPr>
        <p:spPr bwMode="auto">
          <a:xfrm>
            <a:off x="2412777" y="3446934"/>
            <a:ext cx="1002924"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400">
                <a:solidFill>
                  <a:srgbClr val="FF0000"/>
                </a:solidFill>
                <a:latin typeface="+mn-lt"/>
                <a:cs typeface="Arial" charset="0"/>
              </a:rPr>
              <a:t>A</a:t>
            </a:r>
            <a:r>
              <a:rPr lang="ja-JP" altLang="en-US" sz="1400">
                <a:solidFill>
                  <a:srgbClr val="FF0000"/>
                </a:solidFill>
                <a:latin typeface="+mn-lt"/>
                <a:cs typeface="Arial" charset="0"/>
              </a:rPr>
              <a:t>’</a:t>
            </a:r>
            <a:r>
              <a:rPr lang="en-US" sz="1400">
                <a:solidFill>
                  <a:srgbClr val="FF0000"/>
                </a:solidFill>
                <a:latin typeface="+mn-lt"/>
                <a:cs typeface="Arial" charset="0"/>
              </a:rPr>
              <a:t>s signal</a:t>
            </a:r>
          </a:p>
          <a:p>
            <a:pPr>
              <a:defRPr/>
            </a:pPr>
            <a:r>
              <a:rPr lang="en-US" sz="1400">
                <a:solidFill>
                  <a:srgbClr val="FF0000"/>
                </a:solidFill>
                <a:latin typeface="+mn-lt"/>
                <a:cs typeface="Arial" charset="0"/>
              </a:rPr>
              <a:t>strength</a:t>
            </a:r>
          </a:p>
        </p:txBody>
      </p:sp>
      <p:sp>
        <p:nvSpPr>
          <p:cNvPr id="13324" name="Line 60"/>
          <p:cNvSpPr>
            <a:spLocks noChangeShapeType="1"/>
          </p:cNvSpPr>
          <p:nvPr/>
        </p:nvSpPr>
        <p:spPr bwMode="auto">
          <a:xfrm>
            <a:off x="2474690" y="4475634"/>
            <a:ext cx="32639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3325" name="Line 61"/>
          <p:cNvSpPr>
            <a:spLocks noChangeShapeType="1"/>
          </p:cNvSpPr>
          <p:nvPr/>
        </p:nvSpPr>
        <p:spPr bwMode="auto">
          <a:xfrm>
            <a:off x="2420715" y="3296121"/>
            <a:ext cx="0" cy="11382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3326" name="Freeform 62"/>
          <p:cNvSpPr>
            <a:spLocks/>
          </p:cNvSpPr>
          <p:nvPr/>
        </p:nvSpPr>
        <p:spPr bwMode="auto">
          <a:xfrm>
            <a:off x="2503265" y="3351684"/>
            <a:ext cx="2995612" cy="1081087"/>
          </a:xfrm>
          <a:custGeom>
            <a:avLst/>
            <a:gdLst>
              <a:gd name="T0" fmla="*/ 0 w 1887"/>
              <a:gd name="T1" fmla="*/ 0 h 681"/>
              <a:gd name="T2" fmla="*/ 2147483647 w 1887"/>
              <a:gd name="T3" fmla="*/ 2147483647 h 681"/>
              <a:gd name="T4" fmla="*/ 2147483647 w 1887"/>
              <a:gd name="T5" fmla="*/ 2147483647 h 681"/>
              <a:gd name="T6" fmla="*/ 2147483647 w 1887"/>
              <a:gd name="T7" fmla="*/ 2147483647 h 6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87" h="681">
                <a:moveTo>
                  <a:pt x="0" y="0"/>
                </a:moveTo>
                <a:cubicBezTo>
                  <a:pt x="161" y="25"/>
                  <a:pt x="737" y="52"/>
                  <a:pt x="966" y="151"/>
                </a:cubicBezTo>
                <a:cubicBezTo>
                  <a:pt x="1195" y="250"/>
                  <a:pt x="1220" y="507"/>
                  <a:pt x="1373" y="594"/>
                </a:cubicBezTo>
                <a:cubicBezTo>
                  <a:pt x="1526" y="681"/>
                  <a:pt x="1780" y="657"/>
                  <a:pt x="1887" y="673"/>
                </a:cubicBezTo>
              </a:path>
            </a:pathLst>
          </a:custGeom>
          <a:noFill/>
          <a:ln w="38100" cap="flat" cmpd="sng">
            <a:solidFill>
              <a:srgbClr val="FF0000"/>
            </a:solidFill>
            <a:prstDash val="solid"/>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latin typeface="+mn-lt"/>
            </a:endParaRPr>
          </a:p>
        </p:txBody>
      </p:sp>
      <p:sp>
        <p:nvSpPr>
          <p:cNvPr id="13327" name="Text Box 63"/>
          <p:cNvSpPr txBox="1">
            <a:spLocks noChangeArrowheads="1"/>
          </p:cNvSpPr>
          <p:nvPr/>
        </p:nvSpPr>
        <p:spPr bwMode="auto">
          <a:xfrm>
            <a:off x="3758977" y="4439121"/>
            <a:ext cx="593725" cy="276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200">
                <a:latin typeface="+mn-lt"/>
                <a:cs typeface="Arial" charset="0"/>
              </a:rPr>
              <a:t>space</a:t>
            </a:r>
          </a:p>
        </p:txBody>
      </p:sp>
      <p:sp>
        <p:nvSpPr>
          <p:cNvPr id="13328" name="Freeform 65"/>
          <p:cNvSpPr>
            <a:spLocks/>
          </p:cNvSpPr>
          <p:nvPr/>
        </p:nvSpPr>
        <p:spPr bwMode="auto">
          <a:xfrm flipH="1">
            <a:off x="2598515" y="3321521"/>
            <a:ext cx="2995612" cy="1081088"/>
          </a:xfrm>
          <a:custGeom>
            <a:avLst/>
            <a:gdLst>
              <a:gd name="T0" fmla="*/ 0 w 1887"/>
              <a:gd name="T1" fmla="*/ 0 h 681"/>
              <a:gd name="T2" fmla="*/ 2147483647 w 1887"/>
              <a:gd name="T3" fmla="*/ 2147483647 h 681"/>
              <a:gd name="T4" fmla="*/ 2147483647 w 1887"/>
              <a:gd name="T5" fmla="*/ 2147483647 h 681"/>
              <a:gd name="T6" fmla="*/ 2147483647 w 1887"/>
              <a:gd name="T7" fmla="*/ 2147483647 h 6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87" h="681">
                <a:moveTo>
                  <a:pt x="0" y="0"/>
                </a:moveTo>
                <a:cubicBezTo>
                  <a:pt x="161" y="25"/>
                  <a:pt x="737" y="52"/>
                  <a:pt x="966" y="151"/>
                </a:cubicBezTo>
                <a:cubicBezTo>
                  <a:pt x="1195" y="250"/>
                  <a:pt x="1220" y="507"/>
                  <a:pt x="1373" y="594"/>
                </a:cubicBezTo>
                <a:cubicBezTo>
                  <a:pt x="1526" y="681"/>
                  <a:pt x="1780" y="657"/>
                  <a:pt x="1887" y="673"/>
                </a:cubicBezTo>
              </a:path>
            </a:pathLst>
          </a:custGeom>
          <a:noFill/>
          <a:ln w="38100" cap="flat" cmpd="sng">
            <a:solidFill>
              <a:schemeClr val="accent2"/>
            </a:solidFill>
            <a:prstDash val="solid"/>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latin typeface="+mn-lt"/>
            </a:endParaRPr>
          </a:p>
        </p:txBody>
      </p:sp>
      <p:sp>
        <p:nvSpPr>
          <p:cNvPr id="13329" name="Text Box 66"/>
          <p:cNvSpPr txBox="1">
            <a:spLocks noChangeArrowheads="1"/>
          </p:cNvSpPr>
          <p:nvPr/>
        </p:nvSpPr>
        <p:spPr bwMode="auto">
          <a:xfrm>
            <a:off x="5040090" y="3375496"/>
            <a:ext cx="1012830"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400">
                <a:solidFill>
                  <a:schemeClr val="accent2"/>
                </a:solidFill>
                <a:latin typeface="+mn-lt"/>
                <a:cs typeface="Arial" charset="0"/>
              </a:rPr>
              <a:t>C</a:t>
            </a:r>
            <a:r>
              <a:rPr lang="ja-JP" altLang="en-US" sz="1400">
                <a:solidFill>
                  <a:schemeClr val="accent2"/>
                </a:solidFill>
                <a:latin typeface="+mn-lt"/>
                <a:cs typeface="Arial" charset="0"/>
              </a:rPr>
              <a:t>’</a:t>
            </a:r>
            <a:r>
              <a:rPr lang="en-US" sz="1400">
                <a:solidFill>
                  <a:schemeClr val="accent2"/>
                </a:solidFill>
                <a:latin typeface="+mn-lt"/>
                <a:cs typeface="Arial" charset="0"/>
              </a:rPr>
              <a:t>s signal</a:t>
            </a:r>
          </a:p>
          <a:p>
            <a:pPr>
              <a:defRPr/>
            </a:pPr>
            <a:r>
              <a:rPr lang="en-US" sz="1400">
                <a:solidFill>
                  <a:schemeClr val="accent2"/>
                </a:solidFill>
                <a:latin typeface="+mn-lt"/>
                <a:cs typeface="Arial" charset="0"/>
              </a:rPr>
              <a:t>strength</a:t>
            </a:r>
          </a:p>
        </p:txBody>
      </p:sp>
      <p:sp>
        <p:nvSpPr>
          <p:cNvPr id="13330" name="Line 67"/>
          <p:cNvSpPr>
            <a:spLocks noChangeShapeType="1"/>
          </p:cNvSpPr>
          <p:nvPr/>
        </p:nvSpPr>
        <p:spPr bwMode="auto">
          <a:xfrm flipH="1">
            <a:off x="2800127" y="3183409"/>
            <a:ext cx="26988" cy="1263650"/>
          </a:xfrm>
          <a:prstGeom prst="line">
            <a:avLst/>
          </a:prstGeom>
          <a:noFill/>
          <a:ln w="9525">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3331" name="Line 68"/>
          <p:cNvSpPr>
            <a:spLocks noChangeShapeType="1"/>
          </p:cNvSpPr>
          <p:nvPr/>
        </p:nvSpPr>
        <p:spPr bwMode="auto">
          <a:xfrm>
            <a:off x="4020915" y="3251671"/>
            <a:ext cx="0" cy="1208088"/>
          </a:xfrm>
          <a:prstGeom prst="line">
            <a:avLst/>
          </a:prstGeom>
          <a:noFill/>
          <a:ln w="9525">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3332" name="Line 69"/>
          <p:cNvSpPr>
            <a:spLocks noChangeShapeType="1"/>
          </p:cNvSpPr>
          <p:nvPr/>
        </p:nvSpPr>
        <p:spPr bwMode="auto">
          <a:xfrm>
            <a:off x="5102002" y="3235796"/>
            <a:ext cx="0" cy="1181100"/>
          </a:xfrm>
          <a:prstGeom prst="line">
            <a:avLst/>
          </a:prstGeom>
          <a:noFill/>
          <a:ln w="9525">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3321" name="Rectangle 70"/>
          <p:cNvSpPr>
            <a:spLocks noChangeArrowheads="1"/>
          </p:cNvSpPr>
          <p:nvPr/>
        </p:nvSpPr>
        <p:spPr bwMode="auto">
          <a:xfrm>
            <a:off x="2392140" y="4759796"/>
            <a:ext cx="4148137" cy="1333500"/>
          </a:xfrm>
          <a:prstGeom prst="rect">
            <a:avLst/>
          </a:prstGeom>
          <a:noFill/>
          <a:ln>
            <a:noFill/>
          </a:ln>
          <a:effectLst/>
          <a:extLst>
            <a:ext uri="{909E8E84-426E-40dd-AFC4-6F175D3DCCD1}">
              <a14:hiddenFill xmlns:a14="http://schemas.microsoft.com/office/drawing/2010/main" xmlns="">
                <a:solidFill>
                  <a:srgbClr val="FF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lnSpc>
                <a:spcPct val="90000"/>
              </a:lnSpc>
              <a:spcBef>
                <a:spcPct val="20000"/>
              </a:spcBef>
              <a:buClr>
                <a:srgbClr val="000099"/>
              </a:buClr>
              <a:buSzPct val="75000"/>
              <a:buFont typeface="Wingdings" charset="0"/>
              <a:buNone/>
              <a:defRPr/>
            </a:pPr>
            <a:r>
              <a:rPr lang="en-US" sz="2400" i="1">
                <a:solidFill>
                  <a:srgbClr val="C00000"/>
                </a:solidFill>
                <a:latin typeface="+mn-lt"/>
                <a:cs typeface="+mn-cs"/>
              </a:rPr>
              <a:t>Signal attenuation:</a:t>
            </a:r>
          </a:p>
          <a:p>
            <a:pPr marL="342900" indent="-342900">
              <a:lnSpc>
                <a:spcPct val="90000"/>
              </a:lnSpc>
              <a:spcBef>
                <a:spcPct val="20000"/>
              </a:spcBef>
              <a:buClr>
                <a:srgbClr val="000099"/>
              </a:buClr>
              <a:buSzPct val="75000"/>
              <a:buFont typeface="Wingdings" charset="0"/>
              <a:buChar char="v"/>
              <a:defRPr/>
            </a:pPr>
            <a:r>
              <a:rPr lang="en-US" sz="2200">
                <a:latin typeface="+mn-lt"/>
                <a:cs typeface="+mn-cs"/>
              </a:rPr>
              <a:t>B, A hear each other</a:t>
            </a:r>
          </a:p>
          <a:p>
            <a:pPr marL="342900" indent="-342900">
              <a:lnSpc>
                <a:spcPct val="90000"/>
              </a:lnSpc>
              <a:spcBef>
                <a:spcPct val="20000"/>
              </a:spcBef>
              <a:buClr>
                <a:srgbClr val="000099"/>
              </a:buClr>
              <a:buSzPct val="75000"/>
              <a:buFont typeface="Wingdings" charset="0"/>
              <a:buChar char="v"/>
              <a:defRPr/>
            </a:pPr>
            <a:r>
              <a:rPr lang="en-US" sz="2200">
                <a:latin typeface="+mn-lt"/>
                <a:cs typeface="+mn-cs"/>
              </a:rPr>
              <a:t>B, C hear each other</a:t>
            </a:r>
          </a:p>
          <a:p>
            <a:pPr marL="342900" indent="-342900">
              <a:lnSpc>
                <a:spcPct val="90000"/>
              </a:lnSpc>
              <a:spcBef>
                <a:spcPct val="20000"/>
              </a:spcBef>
              <a:buClr>
                <a:srgbClr val="000099"/>
              </a:buClr>
              <a:buSzPct val="75000"/>
              <a:buFont typeface="Wingdings" charset="0"/>
              <a:buChar char="v"/>
              <a:defRPr/>
            </a:pPr>
            <a:r>
              <a:rPr lang="en-US" sz="2200">
                <a:latin typeface="+mn-lt"/>
                <a:cs typeface="+mn-cs"/>
              </a:rPr>
              <a:t>A, C can not hear each other interfering at B</a:t>
            </a:r>
          </a:p>
        </p:txBody>
      </p:sp>
      <p:grpSp>
        <p:nvGrpSpPr>
          <p:cNvPr id="60" name="Group 356"/>
          <p:cNvGrpSpPr>
            <a:grpSpLocks/>
          </p:cNvGrpSpPr>
          <p:nvPr/>
        </p:nvGrpSpPr>
        <p:grpSpPr bwMode="auto">
          <a:xfrm>
            <a:off x="2527077" y="2481734"/>
            <a:ext cx="627063" cy="642937"/>
            <a:chOff x="313" y="1497"/>
            <a:chExt cx="1152" cy="1014"/>
          </a:xfrm>
        </p:grpSpPr>
        <p:pic>
          <p:nvPicPr>
            <p:cNvPr id="45093"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5094"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63" name="Group 356"/>
          <p:cNvGrpSpPr>
            <a:grpSpLocks/>
          </p:cNvGrpSpPr>
          <p:nvPr/>
        </p:nvGrpSpPr>
        <p:grpSpPr bwMode="auto">
          <a:xfrm>
            <a:off x="3716115" y="2521421"/>
            <a:ext cx="627062" cy="644525"/>
            <a:chOff x="313" y="1497"/>
            <a:chExt cx="1152" cy="1014"/>
          </a:xfrm>
        </p:grpSpPr>
        <p:pic>
          <p:nvPicPr>
            <p:cNvPr id="45091"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5092"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66" name="Group 356"/>
          <p:cNvGrpSpPr>
            <a:grpSpLocks/>
          </p:cNvGrpSpPr>
          <p:nvPr/>
        </p:nvGrpSpPr>
        <p:grpSpPr bwMode="auto">
          <a:xfrm>
            <a:off x="4792440" y="2451571"/>
            <a:ext cx="627062" cy="642938"/>
            <a:chOff x="313" y="1497"/>
            <a:chExt cx="1152" cy="1014"/>
          </a:xfrm>
        </p:grpSpPr>
        <p:pic>
          <p:nvPicPr>
            <p:cNvPr id="45089"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5090"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8458461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335"/>
                                        </p:tgtEl>
                                        <p:attrNameLst>
                                          <p:attrName>style.visibility</p:attrName>
                                        </p:attrNameLst>
                                      </p:cBhvr>
                                      <p:to>
                                        <p:strVal val="visible"/>
                                      </p:to>
                                    </p:set>
                                    <p:animEffect transition="in" filter="fade">
                                      <p:cBhvr>
                                        <p:cTn id="7" dur="500"/>
                                        <p:tgtEl>
                                          <p:spTgt spid="133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336"/>
                                        </p:tgtEl>
                                        <p:attrNameLst>
                                          <p:attrName>style.visibility</p:attrName>
                                        </p:attrNameLst>
                                      </p:cBhvr>
                                      <p:to>
                                        <p:strVal val="visible"/>
                                      </p:to>
                                    </p:set>
                                    <p:animEffect transition="in" filter="fade">
                                      <p:cBhvr>
                                        <p:cTn id="10" dur="500"/>
                                        <p:tgtEl>
                                          <p:spTgt spid="1333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337"/>
                                        </p:tgtEl>
                                        <p:attrNameLst>
                                          <p:attrName>style.visibility</p:attrName>
                                        </p:attrNameLst>
                                      </p:cBhvr>
                                      <p:to>
                                        <p:strVal val="visible"/>
                                      </p:to>
                                    </p:set>
                                    <p:animEffect transition="in" filter="fade">
                                      <p:cBhvr>
                                        <p:cTn id="13" dur="500"/>
                                        <p:tgtEl>
                                          <p:spTgt spid="1333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323"/>
                                        </p:tgtEl>
                                        <p:attrNameLst>
                                          <p:attrName>style.visibility</p:attrName>
                                        </p:attrNameLst>
                                      </p:cBhvr>
                                      <p:to>
                                        <p:strVal val="visible"/>
                                      </p:to>
                                    </p:set>
                                    <p:animEffect transition="in" filter="fade">
                                      <p:cBhvr>
                                        <p:cTn id="16" dur="500"/>
                                        <p:tgtEl>
                                          <p:spTgt spid="13323"/>
                                        </p:tgtEl>
                                      </p:cBhvr>
                                    </p:animEffect>
                                  </p:childTnLst>
                                </p:cTn>
                              </p:par>
                              <p:par>
                                <p:cTn id="17" presetID="10" presetClass="entr" presetSubtype="0" fill="hold" nodeType="withEffect">
                                  <p:stCondLst>
                                    <p:cond delay="0"/>
                                  </p:stCondLst>
                                  <p:childTnLst>
                                    <p:set>
                                      <p:cBhvr>
                                        <p:cTn id="18" dur="1" fill="hold">
                                          <p:stCondLst>
                                            <p:cond delay="0"/>
                                          </p:stCondLst>
                                        </p:cTn>
                                        <p:tgtEl>
                                          <p:spTgt spid="13324"/>
                                        </p:tgtEl>
                                        <p:attrNameLst>
                                          <p:attrName>style.visibility</p:attrName>
                                        </p:attrNameLst>
                                      </p:cBhvr>
                                      <p:to>
                                        <p:strVal val="visible"/>
                                      </p:to>
                                    </p:set>
                                    <p:animEffect transition="in" filter="fade">
                                      <p:cBhvr>
                                        <p:cTn id="19" dur="500"/>
                                        <p:tgtEl>
                                          <p:spTgt spid="13324"/>
                                        </p:tgtEl>
                                      </p:cBhvr>
                                    </p:animEffect>
                                  </p:childTnLst>
                                </p:cTn>
                              </p:par>
                              <p:par>
                                <p:cTn id="20" presetID="10" presetClass="entr" presetSubtype="0" fill="hold" nodeType="withEffect">
                                  <p:stCondLst>
                                    <p:cond delay="0"/>
                                  </p:stCondLst>
                                  <p:childTnLst>
                                    <p:set>
                                      <p:cBhvr>
                                        <p:cTn id="21" dur="1" fill="hold">
                                          <p:stCondLst>
                                            <p:cond delay="0"/>
                                          </p:stCondLst>
                                        </p:cTn>
                                        <p:tgtEl>
                                          <p:spTgt spid="13325"/>
                                        </p:tgtEl>
                                        <p:attrNameLst>
                                          <p:attrName>style.visibility</p:attrName>
                                        </p:attrNameLst>
                                      </p:cBhvr>
                                      <p:to>
                                        <p:strVal val="visible"/>
                                      </p:to>
                                    </p:set>
                                    <p:animEffect transition="in" filter="fade">
                                      <p:cBhvr>
                                        <p:cTn id="22" dur="500"/>
                                        <p:tgtEl>
                                          <p:spTgt spid="1332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326"/>
                                        </p:tgtEl>
                                        <p:attrNameLst>
                                          <p:attrName>style.visibility</p:attrName>
                                        </p:attrNameLst>
                                      </p:cBhvr>
                                      <p:to>
                                        <p:strVal val="visible"/>
                                      </p:to>
                                    </p:set>
                                    <p:animEffect transition="in" filter="fade">
                                      <p:cBhvr>
                                        <p:cTn id="25" dur="500"/>
                                        <p:tgtEl>
                                          <p:spTgt spid="1332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327"/>
                                        </p:tgtEl>
                                        <p:attrNameLst>
                                          <p:attrName>style.visibility</p:attrName>
                                        </p:attrNameLst>
                                      </p:cBhvr>
                                      <p:to>
                                        <p:strVal val="visible"/>
                                      </p:to>
                                    </p:set>
                                    <p:animEffect transition="in" filter="fade">
                                      <p:cBhvr>
                                        <p:cTn id="28" dur="500"/>
                                        <p:tgtEl>
                                          <p:spTgt spid="1332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328"/>
                                        </p:tgtEl>
                                        <p:attrNameLst>
                                          <p:attrName>style.visibility</p:attrName>
                                        </p:attrNameLst>
                                      </p:cBhvr>
                                      <p:to>
                                        <p:strVal val="visible"/>
                                      </p:to>
                                    </p:set>
                                    <p:animEffect transition="in" filter="fade">
                                      <p:cBhvr>
                                        <p:cTn id="31" dur="500"/>
                                        <p:tgtEl>
                                          <p:spTgt spid="1332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329"/>
                                        </p:tgtEl>
                                        <p:attrNameLst>
                                          <p:attrName>style.visibility</p:attrName>
                                        </p:attrNameLst>
                                      </p:cBhvr>
                                      <p:to>
                                        <p:strVal val="visible"/>
                                      </p:to>
                                    </p:set>
                                    <p:animEffect transition="in" filter="fade">
                                      <p:cBhvr>
                                        <p:cTn id="34" dur="500"/>
                                        <p:tgtEl>
                                          <p:spTgt spid="13329"/>
                                        </p:tgtEl>
                                      </p:cBhvr>
                                    </p:animEffect>
                                  </p:childTnLst>
                                </p:cTn>
                              </p:par>
                              <p:par>
                                <p:cTn id="35" presetID="10" presetClass="entr" presetSubtype="0" fill="hold" nodeType="withEffect">
                                  <p:stCondLst>
                                    <p:cond delay="0"/>
                                  </p:stCondLst>
                                  <p:childTnLst>
                                    <p:set>
                                      <p:cBhvr>
                                        <p:cTn id="36" dur="1" fill="hold">
                                          <p:stCondLst>
                                            <p:cond delay="0"/>
                                          </p:stCondLst>
                                        </p:cTn>
                                        <p:tgtEl>
                                          <p:spTgt spid="13330"/>
                                        </p:tgtEl>
                                        <p:attrNameLst>
                                          <p:attrName>style.visibility</p:attrName>
                                        </p:attrNameLst>
                                      </p:cBhvr>
                                      <p:to>
                                        <p:strVal val="visible"/>
                                      </p:to>
                                    </p:set>
                                    <p:animEffect transition="in" filter="fade">
                                      <p:cBhvr>
                                        <p:cTn id="37" dur="500"/>
                                        <p:tgtEl>
                                          <p:spTgt spid="13330"/>
                                        </p:tgtEl>
                                      </p:cBhvr>
                                    </p:animEffect>
                                  </p:childTnLst>
                                </p:cTn>
                              </p:par>
                              <p:par>
                                <p:cTn id="38" presetID="10" presetClass="entr" presetSubtype="0" fill="hold" nodeType="withEffect">
                                  <p:stCondLst>
                                    <p:cond delay="0"/>
                                  </p:stCondLst>
                                  <p:childTnLst>
                                    <p:set>
                                      <p:cBhvr>
                                        <p:cTn id="39" dur="1" fill="hold">
                                          <p:stCondLst>
                                            <p:cond delay="0"/>
                                          </p:stCondLst>
                                        </p:cTn>
                                        <p:tgtEl>
                                          <p:spTgt spid="13331"/>
                                        </p:tgtEl>
                                        <p:attrNameLst>
                                          <p:attrName>style.visibility</p:attrName>
                                        </p:attrNameLst>
                                      </p:cBhvr>
                                      <p:to>
                                        <p:strVal val="visible"/>
                                      </p:to>
                                    </p:set>
                                    <p:animEffect transition="in" filter="fade">
                                      <p:cBhvr>
                                        <p:cTn id="40" dur="500"/>
                                        <p:tgtEl>
                                          <p:spTgt spid="13331"/>
                                        </p:tgtEl>
                                      </p:cBhvr>
                                    </p:animEffect>
                                  </p:childTnLst>
                                </p:cTn>
                              </p:par>
                              <p:par>
                                <p:cTn id="41" presetID="10" presetClass="entr" presetSubtype="0" fill="hold" nodeType="withEffect">
                                  <p:stCondLst>
                                    <p:cond delay="0"/>
                                  </p:stCondLst>
                                  <p:childTnLst>
                                    <p:set>
                                      <p:cBhvr>
                                        <p:cTn id="42" dur="1" fill="hold">
                                          <p:stCondLst>
                                            <p:cond delay="0"/>
                                          </p:stCondLst>
                                        </p:cTn>
                                        <p:tgtEl>
                                          <p:spTgt spid="13332"/>
                                        </p:tgtEl>
                                        <p:attrNameLst>
                                          <p:attrName>style.visibility</p:attrName>
                                        </p:attrNameLst>
                                      </p:cBhvr>
                                      <p:to>
                                        <p:strVal val="visible"/>
                                      </p:to>
                                    </p:set>
                                    <p:animEffect transition="in" filter="fade">
                                      <p:cBhvr>
                                        <p:cTn id="43" dur="500"/>
                                        <p:tgtEl>
                                          <p:spTgt spid="1333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3321"/>
                                        </p:tgtEl>
                                        <p:attrNameLst>
                                          <p:attrName>style.visibility</p:attrName>
                                        </p:attrNameLst>
                                      </p:cBhvr>
                                      <p:to>
                                        <p:strVal val="visible"/>
                                      </p:to>
                                    </p:set>
                                    <p:animEffect transition="in" filter="fade">
                                      <p:cBhvr>
                                        <p:cTn id="46" dur="500"/>
                                        <p:tgtEl>
                                          <p:spTgt spid="13321"/>
                                        </p:tgtEl>
                                      </p:cBhvr>
                                    </p:animEffect>
                                  </p:childTnLst>
                                </p:cTn>
                              </p:par>
                              <p:par>
                                <p:cTn id="47" presetID="10" presetClass="entr" presetSubtype="0" fill="hold"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500"/>
                                        <p:tgtEl>
                                          <p:spTgt spid="60"/>
                                        </p:tgtEl>
                                      </p:cBhvr>
                                    </p:animEffect>
                                  </p:childTnLst>
                                </p:cTn>
                              </p:par>
                              <p:par>
                                <p:cTn id="50" presetID="10" presetClass="entr" presetSubtype="0" fill="hold" nodeType="withEffect">
                                  <p:stCondLst>
                                    <p:cond delay="0"/>
                                  </p:stCondLst>
                                  <p:childTnLst>
                                    <p:set>
                                      <p:cBhvr>
                                        <p:cTn id="51" dur="1" fill="hold">
                                          <p:stCondLst>
                                            <p:cond delay="0"/>
                                          </p:stCondLst>
                                        </p:cTn>
                                        <p:tgtEl>
                                          <p:spTgt spid="63"/>
                                        </p:tgtEl>
                                        <p:attrNameLst>
                                          <p:attrName>style.visibility</p:attrName>
                                        </p:attrNameLst>
                                      </p:cBhvr>
                                      <p:to>
                                        <p:strVal val="visible"/>
                                      </p:to>
                                    </p:set>
                                    <p:animEffect transition="in" filter="fade">
                                      <p:cBhvr>
                                        <p:cTn id="52" dur="500"/>
                                        <p:tgtEl>
                                          <p:spTgt spid="63"/>
                                        </p:tgtEl>
                                      </p:cBhvr>
                                    </p:animEffect>
                                  </p:childTnLst>
                                </p:cTn>
                              </p:par>
                              <p:par>
                                <p:cTn id="53" presetID="10" presetClass="entr" presetSubtype="0" fill="hold" nodeType="with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fade">
                                      <p:cBhvr>
                                        <p:cTn id="55"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35" grpId="0"/>
      <p:bldP spid="13336" grpId="0"/>
      <p:bldP spid="13337" grpId="0"/>
      <p:bldP spid="13323" grpId="0"/>
      <p:bldP spid="13326" grpId="0" animBg="1"/>
      <p:bldP spid="13327" grpId="0"/>
      <p:bldP spid="13328" grpId="0" animBg="1"/>
      <p:bldP spid="13329" grpId="0"/>
      <p:bldP spid="133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7" name="Group 356"/>
          <p:cNvGrpSpPr>
            <a:grpSpLocks/>
          </p:cNvGrpSpPr>
          <p:nvPr/>
        </p:nvGrpSpPr>
        <p:grpSpPr bwMode="auto">
          <a:xfrm>
            <a:off x="2163763" y="2570163"/>
            <a:ext cx="627062" cy="642937"/>
            <a:chOff x="313" y="1497"/>
            <a:chExt cx="1152" cy="1014"/>
          </a:xfrm>
        </p:grpSpPr>
        <p:pic>
          <p:nvPicPr>
            <p:cNvPr id="45099"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5100"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5365" name="Rectangle 2"/>
          <p:cNvSpPr>
            <a:spLocks noGrp="1" noChangeArrowheads="1"/>
          </p:cNvSpPr>
          <p:nvPr>
            <p:ph type="title"/>
          </p:nvPr>
        </p:nvSpPr>
        <p:spPr>
          <a:xfrm>
            <a:off x="458788" y="341784"/>
            <a:ext cx="8361684" cy="1143000"/>
          </a:xfrm>
        </p:spPr>
        <p:txBody>
          <a:bodyPr/>
          <a:lstStyle/>
          <a:p>
            <a:pPr>
              <a:defRPr/>
            </a:pPr>
            <a:r>
              <a:rPr lang="en-US" sz="3600" dirty="0">
                <a:latin typeface="+mn-lt"/>
                <a:cs typeface="+mj-cs"/>
              </a:rPr>
              <a:t>Wireless network characteristics (2)</a:t>
            </a:r>
          </a:p>
        </p:txBody>
      </p:sp>
      <p:sp>
        <p:nvSpPr>
          <p:cNvPr id="15366" name="Rectangle 3"/>
          <p:cNvSpPr>
            <a:spLocks noGrp="1" noChangeArrowheads="1"/>
          </p:cNvSpPr>
          <p:nvPr>
            <p:ph type="body" idx="1"/>
          </p:nvPr>
        </p:nvSpPr>
        <p:spPr>
          <a:xfrm>
            <a:off x="463550" y="1303288"/>
            <a:ext cx="7772400" cy="1117600"/>
          </a:xfrm>
        </p:spPr>
        <p:txBody>
          <a:bodyPr/>
          <a:lstStyle/>
          <a:p>
            <a:pPr>
              <a:buFont typeface="Wingdings" charset="0"/>
              <a:buNone/>
              <a:defRPr/>
            </a:pPr>
            <a:r>
              <a:rPr lang="en-US" sz="2400" dirty="0">
                <a:cs typeface="+mn-cs"/>
              </a:rPr>
              <a:t>Multiple wireless senders and receivers create additional problems (beyond multiple access):</a:t>
            </a:r>
          </a:p>
        </p:txBody>
      </p:sp>
      <p:sp>
        <p:nvSpPr>
          <p:cNvPr id="45062" name="Freeform 7"/>
          <p:cNvSpPr>
            <a:spLocks/>
          </p:cNvSpPr>
          <p:nvPr/>
        </p:nvSpPr>
        <p:spPr bwMode="auto">
          <a:xfrm>
            <a:off x="698500" y="2413000"/>
            <a:ext cx="2020888" cy="1085850"/>
          </a:xfrm>
          <a:custGeom>
            <a:avLst/>
            <a:gdLst>
              <a:gd name="T0" fmla="*/ 2147483647 w 1273"/>
              <a:gd name="T1" fmla="*/ 2147483647 h 684"/>
              <a:gd name="T2" fmla="*/ 2147483647 w 1273"/>
              <a:gd name="T3" fmla="*/ 0 h 684"/>
              <a:gd name="T4" fmla="*/ 2147483647 w 1273"/>
              <a:gd name="T5" fmla="*/ 2147483647 h 684"/>
              <a:gd name="T6" fmla="*/ 2147483647 w 1273"/>
              <a:gd name="T7" fmla="*/ 2147483647 h 684"/>
              <a:gd name="T8" fmla="*/ 2147483647 w 1273"/>
              <a:gd name="T9" fmla="*/ 2147483647 h 684"/>
              <a:gd name="T10" fmla="*/ 2147483647 w 1273"/>
              <a:gd name="T11" fmla="*/ 2147483647 h 684"/>
              <a:gd name="T12" fmla="*/ 2147483647 w 1273"/>
              <a:gd name="T13" fmla="*/ 2147483647 h 684"/>
              <a:gd name="T14" fmla="*/ 2147483647 w 1273"/>
              <a:gd name="T15" fmla="*/ 2147483647 h 684"/>
              <a:gd name="T16" fmla="*/ 2147483647 w 1273"/>
              <a:gd name="T17" fmla="*/ 2147483647 h 684"/>
              <a:gd name="T18" fmla="*/ 0 w 1273"/>
              <a:gd name="T19" fmla="*/ 2147483647 h 6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73" h="684">
                <a:moveTo>
                  <a:pt x="9" y="675"/>
                </a:moveTo>
                <a:lnTo>
                  <a:pt x="316" y="0"/>
                </a:lnTo>
                <a:lnTo>
                  <a:pt x="461" y="228"/>
                </a:lnTo>
                <a:lnTo>
                  <a:pt x="510" y="119"/>
                </a:lnTo>
                <a:lnTo>
                  <a:pt x="631" y="467"/>
                </a:lnTo>
                <a:lnTo>
                  <a:pt x="667" y="391"/>
                </a:lnTo>
                <a:lnTo>
                  <a:pt x="739" y="464"/>
                </a:lnTo>
                <a:lnTo>
                  <a:pt x="1058" y="57"/>
                </a:lnTo>
                <a:lnTo>
                  <a:pt x="1273" y="684"/>
                </a:lnTo>
                <a:lnTo>
                  <a:pt x="0" y="674"/>
                </a:lnTo>
              </a:path>
            </a:pathLst>
          </a:custGeom>
          <a:gradFill rotWithShape="1">
            <a:gsLst>
              <a:gs pos="0">
                <a:srgbClr val="FFFFFF"/>
              </a:gs>
              <a:gs pos="100000">
                <a:srgbClr val="00CC66"/>
              </a:gs>
            </a:gsLst>
            <a:lin ang="5400000" scaled="1"/>
          </a:gradFill>
          <a:ln w="9525" cap="flat"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latin typeface="+mn-lt"/>
            </a:endParaRPr>
          </a:p>
        </p:txBody>
      </p:sp>
      <p:sp>
        <p:nvSpPr>
          <p:cNvPr id="15368" name="Line 26"/>
          <p:cNvSpPr>
            <a:spLocks noChangeShapeType="1"/>
          </p:cNvSpPr>
          <p:nvPr/>
        </p:nvSpPr>
        <p:spPr bwMode="auto">
          <a:xfrm flipV="1">
            <a:off x="1971675" y="3627438"/>
            <a:ext cx="998538" cy="169862"/>
          </a:xfrm>
          <a:prstGeom prst="line">
            <a:avLst/>
          </a:prstGeom>
          <a:noFill/>
          <a:ln w="38100">
            <a:solidFill>
              <a:srgbClr val="FF0000"/>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5369" name="Line 27"/>
          <p:cNvSpPr>
            <a:spLocks noChangeShapeType="1"/>
          </p:cNvSpPr>
          <p:nvPr/>
        </p:nvSpPr>
        <p:spPr bwMode="auto">
          <a:xfrm>
            <a:off x="2644775" y="3148013"/>
            <a:ext cx="407988" cy="322262"/>
          </a:xfrm>
          <a:prstGeom prst="line">
            <a:avLst/>
          </a:prstGeom>
          <a:noFill/>
          <a:ln w="38100">
            <a:solidFill>
              <a:srgbClr val="FF0000"/>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5370" name="Text Box 28"/>
          <p:cNvSpPr txBox="1">
            <a:spLocks noChangeArrowheads="1"/>
          </p:cNvSpPr>
          <p:nvPr/>
        </p:nvSpPr>
        <p:spPr bwMode="auto">
          <a:xfrm>
            <a:off x="1090613" y="3519488"/>
            <a:ext cx="37702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mn-lt"/>
                <a:cs typeface="Arial" charset="0"/>
              </a:rPr>
              <a:t>A</a:t>
            </a:r>
          </a:p>
        </p:txBody>
      </p:sp>
      <p:sp>
        <p:nvSpPr>
          <p:cNvPr id="15371" name="Text Box 29"/>
          <p:cNvSpPr txBox="1">
            <a:spLocks noChangeArrowheads="1"/>
          </p:cNvSpPr>
          <p:nvPr/>
        </p:nvSpPr>
        <p:spPr bwMode="auto">
          <a:xfrm>
            <a:off x="3563938" y="3292475"/>
            <a:ext cx="355736"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mn-lt"/>
                <a:cs typeface="Arial" charset="0"/>
              </a:rPr>
              <a:t>B</a:t>
            </a:r>
          </a:p>
        </p:txBody>
      </p:sp>
      <p:sp>
        <p:nvSpPr>
          <p:cNvPr id="15372" name="Text Box 30"/>
          <p:cNvSpPr txBox="1">
            <a:spLocks noChangeArrowheads="1"/>
          </p:cNvSpPr>
          <p:nvPr/>
        </p:nvSpPr>
        <p:spPr bwMode="auto">
          <a:xfrm>
            <a:off x="2741613" y="2587625"/>
            <a:ext cx="369888"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mn-lt"/>
                <a:cs typeface="Arial" charset="0"/>
              </a:rPr>
              <a:t>C</a:t>
            </a:r>
          </a:p>
        </p:txBody>
      </p:sp>
      <p:sp>
        <p:nvSpPr>
          <p:cNvPr id="15373" name="Rectangle 32"/>
          <p:cNvSpPr>
            <a:spLocks noChangeArrowheads="1"/>
          </p:cNvSpPr>
          <p:nvPr/>
        </p:nvSpPr>
        <p:spPr bwMode="auto">
          <a:xfrm>
            <a:off x="471488" y="4175125"/>
            <a:ext cx="4148137" cy="2241550"/>
          </a:xfrm>
          <a:prstGeom prst="rect">
            <a:avLst/>
          </a:prstGeom>
          <a:noFill/>
          <a:ln>
            <a:noFill/>
          </a:ln>
          <a:effectLst/>
          <a:extLst>
            <a:ext uri="{909E8E84-426E-40dd-AFC4-6F175D3DCCD1}">
              <a14:hiddenFill xmlns:a14="http://schemas.microsoft.com/office/drawing/2010/main" xmlns="">
                <a:solidFill>
                  <a:srgbClr val="FF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lnSpc>
                <a:spcPct val="90000"/>
              </a:lnSpc>
              <a:spcBef>
                <a:spcPct val="20000"/>
              </a:spcBef>
              <a:buClr>
                <a:srgbClr val="000099"/>
              </a:buClr>
              <a:buSzPct val="75000"/>
              <a:buFont typeface="Wingdings" charset="0"/>
              <a:buNone/>
              <a:defRPr/>
            </a:pPr>
            <a:r>
              <a:rPr lang="en-US" sz="2400" i="1" dirty="0">
                <a:solidFill>
                  <a:srgbClr val="C00000"/>
                </a:solidFill>
                <a:latin typeface="+mn-lt"/>
                <a:cs typeface="+mn-cs"/>
              </a:rPr>
              <a:t>Hidden terminal problem</a:t>
            </a:r>
          </a:p>
          <a:p>
            <a:pPr marL="342900" indent="-342900">
              <a:lnSpc>
                <a:spcPct val="90000"/>
              </a:lnSpc>
              <a:spcBef>
                <a:spcPct val="20000"/>
              </a:spcBef>
              <a:buClr>
                <a:srgbClr val="000099"/>
              </a:buClr>
              <a:buSzPct val="75000"/>
              <a:buFont typeface="Wingdings" charset="0"/>
              <a:buChar char="v"/>
              <a:defRPr/>
            </a:pPr>
            <a:r>
              <a:rPr lang="en-US" sz="2200" dirty="0">
                <a:latin typeface="+mn-lt"/>
                <a:cs typeface="+mn-cs"/>
              </a:rPr>
              <a:t>B, A hear each other</a:t>
            </a:r>
          </a:p>
          <a:p>
            <a:pPr marL="342900" indent="-342900">
              <a:lnSpc>
                <a:spcPct val="90000"/>
              </a:lnSpc>
              <a:spcBef>
                <a:spcPct val="20000"/>
              </a:spcBef>
              <a:buClr>
                <a:srgbClr val="000099"/>
              </a:buClr>
              <a:buSzPct val="75000"/>
              <a:buFont typeface="Wingdings" charset="0"/>
              <a:buChar char="v"/>
              <a:defRPr/>
            </a:pPr>
            <a:r>
              <a:rPr lang="en-US" sz="2200" dirty="0">
                <a:latin typeface="+mn-lt"/>
                <a:cs typeface="+mn-cs"/>
              </a:rPr>
              <a:t>B, C hear each other</a:t>
            </a:r>
          </a:p>
          <a:p>
            <a:pPr marL="342900" indent="-342900">
              <a:lnSpc>
                <a:spcPct val="90000"/>
              </a:lnSpc>
              <a:spcBef>
                <a:spcPct val="20000"/>
              </a:spcBef>
              <a:buClr>
                <a:srgbClr val="000099"/>
              </a:buClr>
              <a:buSzPct val="75000"/>
              <a:buFont typeface="Wingdings" charset="0"/>
              <a:buChar char="v"/>
              <a:defRPr/>
            </a:pPr>
            <a:r>
              <a:rPr lang="en-US" sz="2200" dirty="0">
                <a:latin typeface="+mn-lt"/>
                <a:cs typeface="+mn-cs"/>
              </a:rPr>
              <a:t>A, C can not hear each other means A, C unaware of their interference at B</a:t>
            </a:r>
          </a:p>
          <a:p>
            <a:pPr marL="342900" indent="-342900">
              <a:lnSpc>
                <a:spcPct val="90000"/>
              </a:lnSpc>
              <a:spcBef>
                <a:spcPct val="20000"/>
              </a:spcBef>
              <a:buClr>
                <a:srgbClr val="000099"/>
              </a:buClr>
              <a:buSzPct val="75000"/>
              <a:buFont typeface="Wingdings" charset="0"/>
              <a:buChar char="v"/>
              <a:defRPr/>
            </a:pPr>
            <a:endParaRPr lang="en-US" sz="2000" dirty="0">
              <a:latin typeface="+mn-lt"/>
              <a:cs typeface="+mn-cs"/>
            </a:endParaRPr>
          </a:p>
        </p:txBody>
      </p:sp>
      <p:sp>
        <p:nvSpPr>
          <p:cNvPr id="13321" name="Rectangle 70"/>
          <p:cNvSpPr>
            <a:spLocks noChangeArrowheads="1"/>
          </p:cNvSpPr>
          <p:nvPr/>
        </p:nvSpPr>
        <p:spPr bwMode="auto">
          <a:xfrm>
            <a:off x="4860033" y="4149080"/>
            <a:ext cx="4283968" cy="1333500"/>
          </a:xfrm>
          <a:prstGeom prst="rect">
            <a:avLst/>
          </a:prstGeom>
          <a:noFill/>
          <a:ln>
            <a:noFill/>
          </a:ln>
          <a:effectLst/>
          <a:extLst>
            <a:ext uri="{909E8E84-426E-40dd-AFC4-6F175D3DCCD1}">
              <a14:hiddenFill xmlns:a14="http://schemas.microsoft.com/office/drawing/2010/main" xmlns="">
                <a:solidFill>
                  <a:srgbClr val="FF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lnSpc>
                <a:spcPct val="90000"/>
              </a:lnSpc>
              <a:spcBef>
                <a:spcPct val="20000"/>
              </a:spcBef>
              <a:buClr>
                <a:srgbClr val="000099"/>
              </a:buClr>
              <a:buSzPct val="75000"/>
              <a:buFont typeface="Wingdings" charset="0"/>
              <a:buNone/>
              <a:defRPr/>
            </a:pPr>
            <a:r>
              <a:rPr lang="en-US" sz="2400" i="1" dirty="0">
                <a:solidFill>
                  <a:srgbClr val="C00000"/>
                </a:solidFill>
                <a:latin typeface="+mn-lt"/>
                <a:cs typeface="+mn-cs"/>
              </a:rPr>
              <a:t>Exposed terminal problem</a:t>
            </a:r>
          </a:p>
          <a:p>
            <a:pPr marL="342900" indent="-342900">
              <a:lnSpc>
                <a:spcPct val="90000"/>
              </a:lnSpc>
              <a:spcBef>
                <a:spcPct val="20000"/>
              </a:spcBef>
              <a:buClr>
                <a:srgbClr val="000099"/>
              </a:buClr>
              <a:buSzPct val="75000"/>
              <a:buFont typeface="Wingdings" charset="0"/>
              <a:buChar char="v"/>
              <a:defRPr/>
            </a:pPr>
            <a:r>
              <a:rPr lang="en-US" sz="2200" dirty="0">
                <a:latin typeface="+mn-lt"/>
                <a:cs typeface="+mn-cs"/>
              </a:rPr>
              <a:t>C wants to send D, A wants to send B</a:t>
            </a:r>
          </a:p>
          <a:p>
            <a:pPr marL="342900" indent="-342900">
              <a:lnSpc>
                <a:spcPct val="90000"/>
              </a:lnSpc>
              <a:spcBef>
                <a:spcPct val="20000"/>
              </a:spcBef>
              <a:buClr>
                <a:srgbClr val="000099"/>
              </a:buClr>
              <a:buSzPct val="75000"/>
              <a:buFont typeface="Wingdings" charset="0"/>
              <a:buChar char="v"/>
              <a:defRPr/>
            </a:pPr>
            <a:r>
              <a:rPr lang="en-US" sz="2200" dirty="0">
                <a:latin typeface="+mn-lt"/>
                <a:cs typeface="+mn-cs"/>
              </a:rPr>
              <a:t>When A transmits to B, C waits</a:t>
            </a:r>
          </a:p>
          <a:p>
            <a:pPr marL="342900" indent="-342900">
              <a:lnSpc>
                <a:spcPct val="90000"/>
              </a:lnSpc>
              <a:spcBef>
                <a:spcPct val="20000"/>
              </a:spcBef>
              <a:buClr>
                <a:srgbClr val="000099"/>
              </a:buClr>
              <a:buSzPct val="75000"/>
              <a:buFont typeface="Wingdings" charset="0"/>
              <a:buChar char="v"/>
              <a:defRPr/>
            </a:pPr>
            <a:r>
              <a:rPr lang="en-US" sz="2200" dirty="0">
                <a:latin typeface="+mn-lt"/>
                <a:cs typeface="+mn-cs"/>
              </a:rPr>
              <a:t>But D is outside of the range of A, so the wait is unnecessary</a:t>
            </a:r>
          </a:p>
        </p:txBody>
      </p:sp>
      <p:grpSp>
        <p:nvGrpSpPr>
          <p:cNvPr id="45083" name="Group 356"/>
          <p:cNvGrpSpPr>
            <a:grpSpLocks/>
          </p:cNvGrpSpPr>
          <p:nvPr/>
        </p:nvGrpSpPr>
        <p:grpSpPr bwMode="auto">
          <a:xfrm>
            <a:off x="2925763" y="3119438"/>
            <a:ext cx="627062" cy="642937"/>
            <a:chOff x="313" y="1497"/>
            <a:chExt cx="1152" cy="1014"/>
          </a:xfrm>
        </p:grpSpPr>
        <p:pic>
          <p:nvPicPr>
            <p:cNvPr id="45097"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5098"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45084" name="Group 356"/>
          <p:cNvGrpSpPr>
            <a:grpSpLocks/>
          </p:cNvGrpSpPr>
          <p:nvPr/>
        </p:nvGrpSpPr>
        <p:grpSpPr bwMode="auto">
          <a:xfrm>
            <a:off x="1401763" y="3260725"/>
            <a:ext cx="627062" cy="644525"/>
            <a:chOff x="313" y="1497"/>
            <a:chExt cx="1152" cy="1014"/>
          </a:xfrm>
        </p:grpSpPr>
        <p:pic>
          <p:nvPicPr>
            <p:cNvPr id="45095"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5096"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38458" y="2138164"/>
            <a:ext cx="3149600" cy="1866900"/>
          </a:xfrm>
          <a:prstGeom prst="rect">
            <a:avLst/>
          </a:prstGeom>
        </p:spPr>
      </p:pic>
      <p:grpSp>
        <p:nvGrpSpPr>
          <p:cNvPr id="60" name="Group 356"/>
          <p:cNvGrpSpPr>
            <a:grpSpLocks/>
          </p:cNvGrpSpPr>
          <p:nvPr/>
        </p:nvGrpSpPr>
        <p:grpSpPr bwMode="auto">
          <a:xfrm>
            <a:off x="5179746" y="2602894"/>
            <a:ext cx="627063" cy="642937"/>
            <a:chOff x="313" y="1497"/>
            <a:chExt cx="1152" cy="1014"/>
          </a:xfrm>
        </p:grpSpPr>
        <p:pic>
          <p:nvPicPr>
            <p:cNvPr id="45093"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5094"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63" name="Group 356"/>
          <p:cNvGrpSpPr>
            <a:grpSpLocks/>
          </p:cNvGrpSpPr>
          <p:nvPr/>
        </p:nvGrpSpPr>
        <p:grpSpPr bwMode="auto">
          <a:xfrm>
            <a:off x="6167307" y="2324531"/>
            <a:ext cx="627062" cy="644525"/>
            <a:chOff x="313" y="1497"/>
            <a:chExt cx="1152" cy="1014"/>
          </a:xfrm>
        </p:grpSpPr>
        <p:pic>
          <p:nvPicPr>
            <p:cNvPr id="45091"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5092"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66" name="Group 356"/>
          <p:cNvGrpSpPr>
            <a:grpSpLocks/>
          </p:cNvGrpSpPr>
          <p:nvPr/>
        </p:nvGrpSpPr>
        <p:grpSpPr bwMode="auto">
          <a:xfrm>
            <a:off x="7069931" y="3230750"/>
            <a:ext cx="627062" cy="642938"/>
            <a:chOff x="313" y="1497"/>
            <a:chExt cx="1152" cy="1014"/>
          </a:xfrm>
        </p:grpSpPr>
        <p:pic>
          <p:nvPicPr>
            <p:cNvPr id="45089"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5090"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44" name="Group 356"/>
          <p:cNvGrpSpPr>
            <a:grpSpLocks/>
          </p:cNvGrpSpPr>
          <p:nvPr/>
        </p:nvGrpSpPr>
        <p:grpSpPr bwMode="auto">
          <a:xfrm>
            <a:off x="8186988" y="2469204"/>
            <a:ext cx="627062" cy="642938"/>
            <a:chOff x="313" y="1497"/>
            <a:chExt cx="1152" cy="1014"/>
          </a:xfrm>
        </p:grpSpPr>
        <p:pic>
          <p:nvPicPr>
            <p:cNvPr id="45"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6"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4469515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321"/>
                                        </p:tgtEl>
                                        <p:attrNameLst>
                                          <p:attrName>style.visibility</p:attrName>
                                        </p:attrNameLst>
                                      </p:cBhvr>
                                      <p:to>
                                        <p:strVal val="visible"/>
                                      </p:to>
                                    </p:set>
                                    <p:animEffect transition="in" filter="fade">
                                      <p:cBhvr>
                                        <p:cTn id="7" dur="500"/>
                                        <p:tgtEl>
                                          <p:spTgt spid="13321"/>
                                        </p:tgtEl>
                                      </p:cBhvr>
                                    </p:animEffect>
                                  </p:childTnLst>
                                </p:cTn>
                              </p:par>
                              <p:par>
                                <p:cTn id="8" presetID="10" presetClass="entr" presetSubtype="0" fill="hold"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fade">
                                      <p:cBhvr>
                                        <p:cTn id="10" dur="500"/>
                                        <p:tgtEl>
                                          <p:spTgt spid="60"/>
                                        </p:tgtEl>
                                      </p:cBhvr>
                                    </p:animEffect>
                                  </p:childTnLst>
                                </p:cTn>
                              </p:par>
                              <p:par>
                                <p:cTn id="11" presetID="10" presetClass="entr" presetSubtype="0" fill="hold" nodeType="withEffect">
                                  <p:stCondLst>
                                    <p:cond delay="0"/>
                                  </p:stCondLst>
                                  <p:childTnLst>
                                    <p:set>
                                      <p:cBhvr>
                                        <p:cTn id="12" dur="1" fill="hold">
                                          <p:stCondLst>
                                            <p:cond delay="0"/>
                                          </p:stCondLst>
                                        </p:cTn>
                                        <p:tgtEl>
                                          <p:spTgt spid="63"/>
                                        </p:tgtEl>
                                        <p:attrNameLst>
                                          <p:attrName>style.visibility</p:attrName>
                                        </p:attrNameLst>
                                      </p:cBhvr>
                                      <p:to>
                                        <p:strVal val="visible"/>
                                      </p:to>
                                    </p:set>
                                    <p:animEffect transition="in" filter="fade">
                                      <p:cBhvr>
                                        <p:cTn id="13" dur="500"/>
                                        <p:tgtEl>
                                          <p:spTgt spid="63"/>
                                        </p:tgtEl>
                                      </p:cBhvr>
                                    </p:animEffect>
                                  </p:childTnLst>
                                </p:cTn>
                              </p:par>
                              <p:par>
                                <p:cTn id="14" presetID="10" presetClass="entr" presetSubtype="0" fill="hold" nodeType="withEffect">
                                  <p:stCondLst>
                                    <p:cond delay="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500"/>
                                        <p:tgtEl>
                                          <p:spTgt spid="66"/>
                                        </p:tgtEl>
                                      </p:cBhvr>
                                    </p:animEffect>
                                  </p:childTnLst>
                                </p:cTn>
                              </p:par>
                              <p:par>
                                <p:cTn id="17" presetID="10" presetClass="entr" presetSubtype="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3" name="Rectangle 3"/>
          <p:cNvSpPr>
            <a:spLocks noGrp="1" noChangeArrowheads="1"/>
          </p:cNvSpPr>
          <p:nvPr>
            <p:ph type="body" idx="1"/>
          </p:nvPr>
        </p:nvSpPr>
        <p:spPr>
          <a:xfrm>
            <a:off x="533400" y="1789114"/>
            <a:ext cx="8297008" cy="4916487"/>
          </a:xfrm>
        </p:spPr>
        <p:txBody>
          <a:bodyPr/>
          <a:lstStyle/>
          <a:p>
            <a:pPr marL="342900" indent="-342900" defTabSz="914400"/>
            <a:r>
              <a:rPr lang="en-US" sz="2400" dirty="0"/>
              <a:t>Listen Before Talk (LBT):</a:t>
            </a:r>
          </a:p>
          <a:p>
            <a:pPr marL="742950" lvl="1" indent="-285750" defTabSz="914400"/>
            <a:r>
              <a:rPr lang="en-US" sz="1800" dirty="0"/>
              <a:t>channel idle: transmit entire frame</a:t>
            </a:r>
          </a:p>
          <a:p>
            <a:pPr marL="742950" lvl="1" indent="-285750" defTabSz="914400"/>
            <a:r>
              <a:rPr lang="en-US" sz="1800" dirty="0"/>
              <a:t>channel busy: defer transmission</a:t>
            </a:r>
          </a:p>
          <a:p>
            <a:pPr marL="1143000" lvl="2" indent="-228600" defTabSz="914400"/>
            <a:r>
              <a:rPr lang="en-US" sz="1600" dirty="0">
                <a:solidFill>
                  <a:schemeClr val="accent2"/>
                </a:solidFill>
              </a:rPr>
              <a:t>1-Persistent CSMA:</a:t>
            </a:r>
            <a:r>
              <a:rPr lang="en-US" sz="1600" dirty="0"/>
              <a:t> retry immediately when channel becomes idle</a:t>
            </a:r>
          </a:p>
          <a:p>
            <a:pPr marL="1143000" lvl="2" indent="-228600" defTabSz="914400"/>
            <a:r>
              <a:rPr lang="en-US" sz="1600" dirty="0">
                <a:solidFill>
                  <a:schemeClr val="accent2"/>
                </a:solidFill>
              </a:rPr>
              <a:t>P-Persistent CSMA:</a:t>
            </a:r>
            <a:r>
              <a:rPr lang="en-US" sz="1600" dirty="0"/>
              <a:t> retry immediately with probability p when channel becomes idle</a:t>
            </a:r>
          </a:p>
          <a:p>
            <a:pPr marL="1143000" lvl="2" indent="-228600" defTabSz="914400"/>
            <a:r>
              <a:rPr lang="en-US" sz="1600" dirty="0">
                <a:solidFill>
                  <a:schemeClr val="accent2"/>
                </a:solidFill>
              </a:rPr>
              <a:t>Non-persistent CSMA:</a:t>
            </a:r>
            <a:r>
              <a:rPr lang="en-US" sz="1600" dirty="0"/>
              <a:t> retry after random interval</a:t>
            </a:r>
            <a:br>
              <a:rPr lang="en-US" sz="1600" dirty="0"/>
            </a:br>
            <a:endParaRPr lang="en-US" sz="1600" dirty="0"/>
          </a:p>
          <a:p>
            <a:pPr marL="342900" indent="-342900" defTabSz="914400"/>
            <a:r>
              <a:rPr lang="en-US" sz="2400" dirty="0"/>
              <a:t>Human analogy: don’t interrupt others!</a:t>
            </a:r>
          </a:p>
          <a:p>
            <a:pPr marL="742950" lvl="1" indent="-285750" defTabSz="914400"/>
            <a:r>
              <a:rPr lang="en-US" sz="1800" dirty="0"/>
              <a:t>Politicians are sometimes 1-Persistent…</a:t>
            </a:r>
          </a:p>
          <a:p>
            <a:pPr marL="742950" lvl="1" indent="-285750" defTabSz="914400"/>
            <a:endParaRPr lang="en-US" sz="1800" dirty="0"/>
          </a:p>
          <a:p>
            <a:pPr marL="342900" indent="-342900" defTabSz="914400"/>
            <a:r>
              <a:rPr lang="en-US" sz="2400" dirty="0"/>
              <a:t>Collisions</a:t>
            </a:r>
          </a:p>
          <a:p>
            <a:pPr marL="742950" lvl="1" indent="-285750" defTabSz="914400"/>
            <a:r>
              <a:rPr lang="en-US" sz="1800" dirty="0"/>
              <a:t>sender 1 may not immediately see 2’s transmission (propagation delay)</a:t>
            </a:r>
          </a:p>
          <a:p>
            <a:pPr marL="742950" lvl="1" indent="-285750" defTabSz="914400"/>
            <a:r>
              <a:rPr lang="en-US" sz="1800" dirty="0"/>
              <a:t>entire frame </a:t>
            </a:r>
            <a:r>
              <a:rPr lang="en-US" sz="1800" dirty="0" err="1"/>
              <a:t>transmision</a:t>
            </a:r>
            <a:r>
              <a:rPr lang="en-US" sz="1800" dirty="0"/>
              <a:t> time wasted</a:t>
            </a:r>
          </a:p>
        </p:txBody>
      </p:sp>
      <p:sp>
        <p:nvSpPr>
          <p:cNvPr id="624646" name="AutoShape 6"/>
          <p:cNvSpPr>
            <a:spLocks noChangeArrowheads="1"/>
          </p:cNvSpPr>
          <p:nvPr/>
        </p:nvSpPr>
        <p:spPr bwMode="auto">
          <a:xfrm>
            <a:off x="5978769" y="1676400"/>
            <a:ext cx="3024554" cy="685800"/>
          </a:xfrm>
          <a:prstGeom prst="wedgeRectCallout">
            <a:avLst>
              <a:gd name="adj1" fmla="val -76019"/>
              <a:gd name="adj2" fmla="val 126620"/>
            </a:avLst>
          </a:prstGeom>
          <a:solidFill>
            <a:srgbClr val="FFFFFF"/>
          </a:solidFill>
          <a:ln w="12700">
            <a:solidFill>
              <a:srgbClr val="000000"/>
            </a:solidFill>
            <a:miter lim="800000"/>
            <a:headEnd/>
            <a:tailEnd/>
          </a:ln>
          <a:effectLst/>
        </p:spPr>
        <p:txBody>
          <a:bodyPr lIns="90000" tIns="46800" rIns="90000" bIns="46800"/>
          <a:lstStyle/>
          <a:p>
            <a:pPr defTabSz="762000">
              <a:tabLst>
                <a:tab pos="355600" algn="l"/>
                <a:tab pos="711200" algn="l"/>
                <a:tab pos="1079500" algn="l"/>
                <a:tab pos="1435100" algn="l"/>
                <a:tab pos="1790700" algn="l"/>
                <a:tab pos="2159000" algn="l"/>
                <a:tab pos="2514600" algn="l"/>
                <a:tab pos="2870200" algn="l"/>
                <a:tab pos="3238500" algn="l"/>
                <a:tab pos="3594100" algn="l"/>
                <a:tab pos="3949700" algn="l"/>
              </a:tabLst>
            </a:pPr>
            <a:r>
              <a:rPr lang="de-AT"/>
              <a:t>What happens if two senders do this?</a:t>
            </a:r>
            <a:endParaRPr lang="de-AT">
              <a:sym typeface="Symbol" charset="0"/>
            </a:endParaRPr>
          </a:p>
        </p:txBody>
      </p:sp>
      <p:sp>
        <p:nvSpPr>
          <p:cNvPr id="6" name="Title 1"/>
          <p:cNvSpPr>
            <a:spLocks noGrp="1"/>
          </p:cNvSpPr>
          <p:nvPr>
            <p:ph type="title"/>
          </p:nvPr>
        </p:nvSpPr>
        <p:spPr>
          <a:xfrm>
            <a:off x="467544" y="692696"/>
            <a:ext cx="8219256" cy="1143000"/>
          </a:xfrm>
        </p:spPr>
        <p:txBody>
          <a:bodyPr/>
          <a:lstStyle/>
          <a:p>
            <a:r>
              <a:rPr lang="en-US" dirty="0"/>
              <a:t>Carrier Sense Multiple Access (CSMA)</a:t>
            </a:r>
          </a:p>
        </p:txBody>
      </p:sp>
    </p:spTree>
    <p:extLst>
      <p:ext uri="{BB962C8B-B14F-4D97-AF65-F5344CB8AC3E}">
        <p14:creationId xmlns:p14="http://schemas.microsoft.com/office/powerpoint/2010/main" val="14824878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24646"/>
                                        </p:tgtEl>
                                        <p:attrNameLst>
                                          <p:attrName>style.visibility</p:attrName>
                                        </p:attrNameLst>
                                      </p:cBhvr>
                                      <p:to>
                                        <p:strVal val="visible"/>
                                      </p:to>
                                    </p:set>
                                    <p:animEffect transition="in" filter="dissolve">
                                      <p:cBhvr>
                                        <p:cTn id="7" dur="500"/>
                                        <p:tgtEl>
                                          <p:spTgt spid="6246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46"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title"/>
          </p:nvPr>
        </p:nvSpPr>
        <p:spPr>
          <a:xfrm>
            <a:off x="503238" y="720997"/>
            <a:ext cx="8370887" cy="1143000"/>
          </a:xfrm>
        </p:spPr>
        <p:txBody>
          <a:bodyPr/>
          <a:lstStyle/>
          <a:p>
            <a:pPr>
              <a:defRPr/>
            </a:pPr>
            <a:r>
              <a:rPr lang="en-US" sz="3600" dirty="0">
                <a:cs typeface="+mj-cs"/>
              </a:rPr>
              <a:t>Avoiding collisions</a:t>
            </a:r>
          </a:p>
        </p:txBody>
      </p:sp>
      <p:sp>
        <p:nvSpPr>
          <p:cNvPr id="26629" name="Rectangle 3"/>
          <p:cNvSpPr>
            <a:spLocks noGrp="1" noChangeArrowheads="1"/>
          </p:cNvSpPr>
          <p:nvPr>
            <p:ph type="body" idx="1"/>
          </p:nvPr>
        </p:nvSpPr>
        <p:spPr>
          <a:xfrm>
            <a:off x="561975" y="1948135"/>
            <a:ext cx="7772400" cy="3611562"/>
          </a:xfrm>
        </p:spPr>
        <p:txBody>
          <a:bodyPr/>
          <a:lstStyle/>
          <a:p>
            <a:pPr>
              <a:buFont typeface="Wingdings" charset="0"/>
              <a:buNone/>
              <a:defRPr/>
            </a:pPr>
            <a:r>
              <a:rPr lang="en-US" sz="2400" b="1" i="1" dirty="0"/>
              <a:t>I</a:t>
            </a:r>
            <a:r>
              <a:rPr lang="en-US" sz="2400" b="1" i="1" dirty="0">
                <a:cs typeface="+mn-cs"/>
              </a:rPr>
              <a:t>dea:</a:t>
            </a:r>
            <a:r>
              <a:rPr lang="en-US" sz="2400" b="1" dirty="0">
                <a:cs typeface="+mn-cs"/>
              </a:rPr>
              <a:t>  </a:t>
            </a:r>
            <a:r>
              <a:rPr lang="en-US" sz="2400" dirty="0">
                <a:cs typeface="+mn-cs"/>
              </a:rPr>
              <a:t>allow sender to </a:t>
            </a:r>
            <a:r>
              <a:rPr lang="ja-JP" altLang="en-US" sz="2400" dirty="0">
                <a:cs typeface="+mn-cs"/>
              </a:rPr>
              <a:t>“</a:t>
            </a:r>
            <a:r>
              <a:rPr lang="en-US" sz="2400" dirty="0">
                <a:cs typeface="+mn-cs"/>
              </a:rPr>
              <a:t>reserve</a:t>
            </a:r>
            <a:r>
              <a:rPr lang="ja-JP" altLang="en-US" sz="2400" dirty="0">
                <a:cs typeface="+mn-cs"/>
              </a:rPr>
              <a:t>”</a:t>
            </a:r>
            <a:r>
              <a:rPr lang="en-US" sz="2400" dirty="0">
                <a:cs typeface="+mn-cs"/>
              </a:rPr>
              <a:t> channel rather than random access of data frames: avoid  collisions of long  data frames</a:t>
            </a:r>
          </a:p>
          <a:p>
            <a:pPr>
              <a:defRPr/>
            </a:pPr>
            <a:r>
              <a:rPr lang="en-US" sz="2400" dirty="0">
                <a:cs typeface="+mn-cs"/>
              </a:rPr>
              <a:t>sender first transmits </a:t>
            </a:r>
            <a:r>
              <a:rPr lang="en-US" sz="2400" i="1" dirty="0">
                <a:cs typeface="+mn-cs"/>
              </a:rPr>
              <a:t>small</a:t>
            </a:r>
            <a:r>
              <a:rPr lang="en-US" sz="2400" dirty="0">
                <a:cs typeface="+mn-cs"/>
              </a:rPr>
              <a:t> request-to-send (RTS) packets to BS using CSMA</a:t>
            </a:r>
          </a:p>
          <a:p>
            <a:pPr lvl="1">
              <a:defRPr/>
            </a:pPr>
            <a:r>
              <a:rPr lang="en-US" sz="2000" dirty="0"/>
              <a:t>RTSs may still collide with each other (but they</a:t>
            </a:r>
            <a:r>
              <a:rPr lang="ja-JP" altLang="en-US" sz="2000" dirty="0"/>
              <a:t>’</a:t>
            </a:r>
            <a:r>
              <a:rPr lang="en-US" sz="2000" dirty="0"/>
              <a:t>re short)</a:t>
            </a:r>
          </a:p>
          <a:p>
            <a:pPr>
              <a:defRPr/>
            </a:pPr>
            <a:r>
              <a:rPr lang="en-US" sz="2400" dirty="0">
                <a:cs typeface="+mn-cs"/>
              </a:rPr>
              <a:t>BS broadcasts clear-to-send CTS in response to RTS</a:t>
            </a:r>
          </a:p>
          <a:p>
            <a:pPr>
              <a:defRPr/>
            </a:pPr>
            <a:r>
              <a:rPr lang="en-US" sz="2400" dirty="0">
                <a:cs typeface="+mn-cs"/>
              </a:rPr>
              <a:t>CTS heard by all nodes</a:t>
            </a:r>
          </a:p>
          <a:p>
            <a:pPr lvl="1">
              <a:lnSpc>
                <a:spcPts val="2000"/>
              </a:lnSpc>
              <a:defRPr/>
            </a:pPr>
            <a:r>
              <a:rPr lang="en-US" sz="2000" dirty="0"/>
              <a:t>sender transmits data frame</a:t>
            </a:r>
          </a:p>
          <a:p>
            <a:pPr lvl="1">
              <a:lnSpc>
                <a:spcPts val="2000"/>
              </a:lnSpc>
              <a:defRPr/>
            </a:pPr>
            <a:r>
              <a:rPr lang="en-US" sz="2000" dirty="0"/>
              <a:t>other stations defer transmissions </a:t>
            </a:r>
          </a:p>
          <a:p>
            <a:pPr lvl="1">
              <a:buFont typeface="Wingdings" charset="0"/>
              <a:buNone/>
              <a:defRPr/>
            </a:pPr>
            <a:endParaRPr lang="en-US" sz="2000" dirty="0"/>
          </a:p>
        </p:txBody>
      </p:sp>
      <p:sp>
        <p:nvSpPr>
          <p:cNvPr id="26630" name="Text Box 4"/>
          <p:cNvSpPr txBox="1">
            <a:spLocks noChangeArrowheads="1"/>
          </p:cNvSpPr>
          <p:nvPr/>
        </p:nvSpPr>
        <p:spPr bwMode="auto">
          <a:xfrm>
            <a:off x="1857375" y="5712097"/>
            <a:ext cx="5356225" cy="9540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lgn="ctr">
              <a:defRPr/>
            </a:pPr>
            <a:r>
              <a:rPr lang="en-US" sz="2800" i="1" dirty="0">
                <a:solidFill>
                  <a:srgbClr val="000099"/>
                </a:solidFill>
                <a:latin typeface="Gill Sans MT" charset="0"/>
                <a:cs typeface="Arial" charset="0"/>
              </a:rPr>
              <a:t>avoid data frame collisions completely </a:t>
            </a:r>
          </a:p>
          <a:p>
            <a:pPr algn="ctr">
              <a:defRPr/>
            </a:pPr>
            <a:r>
              <a:rPr lang="en-US" sz="2800" i="1" dirty="0">
                <a:solidFill>
                  <a:srgbClr val="000099"/>
                </a:solidFill>
                <a:latin typeface="Gill Sans MT" charset="0"/>
                <a:cs typeface="Arial" charset="0"/>
              </a:rPr>
              <a:t>using small reservation packets!</a:t>
            </a:r>
          </a:p>
        </p:txBody>
      </p:sp>
      <p:sp>
        <p:nvSpPr>
          <p:cNvPr id="26631" name="Rectangle 5"/>
          <p:cNvSpPr>
            <a:spLocks noChangeArrowheads="1"/>
          </p:cNvSpPr>
          <p:nvPr/>
        </p:nvSpPr>
        <p:spPr bwMode="auto">
          <a:xfrm>
            <a:off x="1630363" y="5754960"/>
            <a:ext cx="5853112" cy="914400"/>
          </a:xfrm>
          <a:prstGeom prst="rect">
            <a:avLst/>
          </a:prstGeom>
          <a:noFill/>
          <a:ln w="28575">
            <a:solidFill>
              <a:srgbClr val="C0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Tree>
    <p:extLst>
      <p:ext uri="{BB962C8B-B14F-4D97-AF65-F5344CB8AC3E}">
        <p14:creationId xmlns:p14="http://schemas.microsoft.com/office/powerpoint/2010/main" val="1940753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ChangeArrowheads="1"/>
          </p:cNvSpPr>
          <p:nvPr>
            <p:ph type="title"/>
          </p:nvPr>
        </p:nvSpPr>
        <p:spPr>
          <a:xfrm>
            <a:off x="251520" y="764704"/>
            <a:ext cx="8560246" cy="941387"/>
          </a:xfrm>
        </p:spPr>
        <p:txBody>
          <a:bodyPr/>
          <a:lstStyle/>
          <a:p>
            <a:pPr>
              <a:defRPr/>
            </a:pPr>
            <a:r>
              <a:rPr lang="en-US" sz="3200" dirty="0">
                <a:latin typeface="Gill Sans MT" charset="0"/>
                <a:cs typeface="+mj-cs"/>
              </a:rPr>
              <a:t>Collision Avoidance: RTS-CTS exchange</a:t>
            </a:r>
          </a:p>
        </p:txBody>
      </p:sp>
      <p:sp>
        <p:nvSpPr>
          <p:cNvPr id="27653" name="Text Box 4"/>
          <p:cNvSpPr txBox="1">
            <a:spLocks noChangeArrowheads="1"/>
          </p:cNvSpPr>
          <p:nvPr/>
        </p:nvSpPr>
        <p:spPr bwMode="auto">
          <a:xfrm>
            <a:off x="3246438" y="1428576"/>
            <a:ext cx="184150"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endParaRPr lang="en-US" sz="3200">
              <a:latin typeface="Times New Roman" charset="0"/>
              <a:cs typeface="+mn-cs"/>
            </a:endParaRPr>
          </a:p>
        </p:txBody>
      </p:sp>
      <p:sp>
        <p:nvSpPr>
          <p:cNvPr id="27654" name="Text Box 15"/>
          <p:cNvSpPr txBox="1">
            <a:spLocks noChangeArrowheads="1"/>
          </p:cNvSpPr>
          <p:nvPr/>
        </p:nvSpPr>
        <p:spPr bwMode="auto">
          <a:xfrm>
            <a:off x="4767263" y="2076276"/>
            <a:ext cx="492125" cy="369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a:latin typeface="Arial" charset="0"/>
                <a:cs typeface="Arial" charset="0"/>
              </a:rPr>
              <a:t>AP</a:t>
            </a:r>
          </a:p>
        </p:txBody>
      </p:sp>
      <p:sp>
        <p:nvSpPr>
          <p:cNvPr id="27655" name="Text Box 41"/>
          <p:cNvSpPr txBox="1">
            <a:spLocks noChangeArrowheads="1"/>
          </p:cNvSpPr>
          <p:nvPr/>
        </p:nvSpPr>
        <p:spPr bwMode="auto">
          <a:xfrm>
            <a:off x="2073275" y="1925464"/>
            <a:ext cx="350838"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A</a:t>
            </a:r>
          </a:p>
        </p:txBody>
      </p:sp>
      <p:sp>
        <p:nvSpPr>
          <p:cNvPr id="27656" name="Text Box 42"/>
          <p:cNvSpPr txBox="1">
            <a:spLocks noChangeArrowheads="1"/>
          </p:cNvSpPr>
          <p:nvPr/>
        </p:nvSpPr>
        <p:spPr bwMode="auto">
          <a:xfrm>
            <a:off x="7670800" y="1923876"/>
            <a:ext cx="338138" cy="369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B</a:t>
            </a:r>
          </a:p>
        </p:txBody>
      </p:sp>
      <p:sp>
        <p:nvSpPr>
          <p:cNvPr id="27657" name="Line 45"/>
          <p:cNvSpPr>
            <a:spLocks noChangeShapeType="1"/>
          </p:cNvSpPr>
          <p:nvPr/>
        </p:nvSpPr>
        <p:spPr bwMode="auto">
          <a:xfrm>
            <a:off x="758825" y="2425526"/>
            <a:ext cx="41275" cy="393858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27658" name="Text Box 46"/>
          <p:cNvSpPr txBox="1">
            <a:spLocks noChangeArrowheads="1"/>
          </p:cNvSpPr>
          <p:nvPr/>
        </p:nvSpPr>
        <p:spPr bwMode="auto">
          <a:xfrm>
            <a:off x="188913" y="6060901"/>
            <a:ext cx="620712" cy="369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time</a:t>
            </a:r>
          </a:p>
        </p:txBody>
      </p:sp>
      <p:sp>
        <p:nvSpPr>
          <p:cNvPr id="27659" name="Line 44"/>
          <p:cNvSpPr>
            <a:spLocks noChangeShapeType="1"/>
          </p:cNvSpPr>
          <p:nvPr/>
        </p:nvSpPr>
        <p:spPr bwMode="auto">
          <a:xfrm>
            <a:off x="744538" y="2411239"/>
            <a:ext cx="78359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nvGrpSpPr>
          <p:cNvPr id="356422" name="Group 70"/>
          <p:cNvGrpSpPr>
            <a:grpSpLocks/>
          </p:cNvGrpSpPr>
          <p:nvPr/>
        </p:nvGrpSpPr>
        <p:grpSpPr bwMode="auto">
          <a:xfrm>
            <a:off x="1801813" y="2539826"/>
            <a:ext cx="6611937" cy="855663"/>
            <a:chOff x="1135" y="1170"/>
            <a:chExt cx="4165" cy="539"/>
          </a:xfrm>
        </p:grpSpPr>
        <p:grpSp>
          <p:nvGrpSpPr>
            <p:cNvPr id="69674" name="Group 9"/>
            <p:cNvGrpSpPr>
              <a:grpSpLocks/>
            </p:cNvGrpSpPr>
            <p:nvPr/>
          </p:nvGrpSpPr>
          <p:grpSpPr bwMode="auto">
            <a:xfrm>
              <a:off x="1135" y="1194"/>
              <a:ext cx="4163" cy="515"/>
              <a:chOff x="594" y="1184"/>
              <a:chExt cx="4163" cy="515"/>
            </a:xfrm>
          </p:grpSpPr>
          <p:sp>
            <p:nvSpPr>
              <p:cNvPr id="69677" name="Freeform 7"/>
              <p:cNvSpPr>
                <a:spLocks/>
              </p:cNvSpPr>
              <p:nvPr/>
            </p:nvSpPr>
            <p:spPr bwMode="auto">
              <a:xfrm>
                <a:off x="594" y="1238"/>
                <a:ext cx="3642" cy="461"/>
              </a:xfrm>
              <a:custGeom>
                <a:avLst/>
                <a:gdLst>
                  <a:gd name="T0" fmla="*/ 1 w 2996"/>
                  <a:gd name="T1" fmla="*/ 0 h 461"/>
                  <a:gd name="T2" fmla="*/ 14287 w 2996"/>
                  <a:gd name="T3" fmla="*/ 298 h 461"/>
                  <a:gd name="T4" fmla="*/ 14287 w 2996"/>
                  <a:gd name="T5" fmla="*/ 461 h 461"/>
                  <a:gd name="T6" fmla="*/ 0 w 2996"/>
                  <a:gd name="T7" fmla="*/ 160 h 461"/>
                  <a:gd name="T8" fmla="*/ 1 w 2996"/>
                  <a:gd name="T9" fmla="*/ 0 h 4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96" h="461">
                    <a:moveTo>
                      <a:pt x="1" y="0"/>
                    </a:moveTo>
                    <a:lnTo>
                      <a:pt x="2996" y="298"/>
                    </a:lnTo>
                    <a:lnTo>
                      <a:pt x="2996" y="461"/>
                    </a:lnTo>
                    <a:lnTo>
                      <a:pt x="0" y="160"/>
                    </a:lnTo>
                    <a:lnTo>
                      <a:pt x="1" y="0"/>
                    </a:lnTo>
                    <a:close/>
                  </a:path>
                </a:pathLst>
              </a:custGeom>
              <a:gradFill rotWithShape="1">
                <a:gsLst>
                  <a:gs pos="0">
                    <a:schemeClr val="accent1"/>
                  </a:gs>
                  <a:gs pos="100000">
                    <a:schemeClr val="bg1"/>
                  </a:gs>
                </a:gsLst>
                <a:lin ang="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9678" name="Freeform 8"/>
              <p:cNvSpPr>
                <a:spLocks/>
              </p:cNvSpPr>
              <p:nvPr/>
            </p:nvSpPr>
            <p:spPr bwMode="auto">
              <a:xfrm flipH="1">
                <a:off x="1115" y="1184"/>
                <a:ext cx="3642" cy="461"/>
              </a:xfrm>
              <a:custGeom>
                <a:avLst/>
                <a:gdLst>
                  <a:gd name="T0" fmla="*/ 1 w 2996"/>
                  <a:gd name="T1" fmla="*/ 0 h 461"/>
                  <a:gd name="T2" fmla="*/ 14287 w 2996"/>
                  <a:gd name="T3" fmla="*/ 298 h 461"/>
                  <a:gd name="T4" fmla="*/ 14287 w 2996"/>
                  <a:gd name="T5" fmla="*/ 461 h 461"/>
                  <a:gd name="T6" fmla="*/ 0 w 2996"/>
                  <a:gd name="T7" fmla="*/ 160 h 461"/>
                  <a:gd name="T8" fmla="*/ 1 w 2996"/>
                  <a:gd name="T9" fmla="*/ 0 h 4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96" h="461">
                    <a:moveTo>
                      <a:pt x="1" y="0"/>
                    </a:moveTo>
                    <a:lnTo>
                      <a:pt x="2996" y="298"/>
                    </a:lnTo>
                    <a:lnTo>
                      <a:pt x="2996" y="461"/>
                    </a:lnTo>
                    <a:lnTo>
                      <a:pt x="0" y="160"/>
                    </a:lnTo>
                    <a:lnTo>
                      <a:pt x="1" y="0"/>
                    </a:lnTo>
                    <a:close/>
                  </a:path>
                </a:pathLst>
              </a:custGeom>
              <a:gradFill rotWithShape="1">
                <a:gsLst>
                  <a:gs pos="0">
                    <a:schemeClr val="accent1"/>
                  </a:gs>
                  <a:gs pos="100000">
                    <a:srgbClr val="FFFFFF">
                      <a:alpha val="6000"/>
                    </a:srgbClr>
                  </a:gs>
                </a:gsLst>
                <a:lin ang="54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grpSp>
        <p:sp>
          <p:nvSpPr>
            <p:cNvPr id="27691" name="Text Box 51"/>
            <p:cNvSpPr txBox="1">
              <a:spLocks noChangeArrowheads="1"/>
            </p:cNvSpPr>
            <p:nvPr/>
          </p:nvSpPr>
          <p:spPr bwMode="auto">
            <a:xfrm rot="356404">
              <a:off x="1544" y="1279"/>
              <a:ext cx="615" cy="231"/>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RTS(A)</a:t>
              </a:r>
            </a:p>
          </p:txBody>
        </p:sp>
        <p:sp>
          <p:nvSpPr>
            <p:cNvPr id="27692" name="Text Box 52"/>
            <p:cNvSpPr txBox="1">
              <a:spLocks noChangeArrowheads="1"/>
            </p:cNvSpPr>
            <p:nvPr/>
          </p:nvSpPr>
          <p:spPr bwMode="auto">
            <a:xfrm rot="-354180">
              <a:off x="4699" y="1170"/>
              <a:ext cx="601" cy="2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RTS(B)</a:t>
              </a:r>
            </a:p>
          </p:txBody>
        </p:sp>
      </p:grpSp>
      <p:grpSp>
        <p:nvGrpSpPr>
          <p:cNvPr id="356420" name="Group 68"/>
          <p:cNvGrpSpPr>
            <a:grpSpLocks/>
          </p:cNvGrpSpPr>
          <p:nvPr/>
        </p:nvGrpSpPr>
        <p:grpSpPr bwMode="auto">
          <a:xfrm>
            <a:off x="1800225" y="3376439"/>
            <a:ext cx="6472238" cy="1174750"/>
            <a:chOff x="1134" y="1697"/>
            <a:chExt cx="4077" cy="740"/>
          </a:xfrm>
        </p:grpSpPr>
        <p:sp>
          <p:nvSpPr>
            <p:cNvPr id="69668" name="Freeform 48"/>
            <p:cNvSpPr>
              <a:spLocks/>
            </p:cNvSpPr>
            <p:nvPr/>
          </p:nvSpPr>
          <p:spPr bwMode="auto">
            <a:xfrm>
              <a:off x="1134" y="1697"/>
              <a:ext cx="3642" cy="461"/>
            </a:xfrm>
            <a:custGeom>
              <a:avLst/>
              <a:gdLst>
                <a:gd name="T0" fmla="*/ 1 w 2996"/>
                <a:gd name="T1" fmla="*/ 0 h 461"/>
                <a:gd name="T2" fmla="*/ 14287 w 2996"/>
                <a:gd name="T3" fmla="*/ 298 h 461"/>
                <a:gd name="T4" fmla="*/ 14287 w 2996"/>
                <a:gd name="T5" fmla="*/ 461 h 461"/>
                <a:gd name="T6" fmla="*/ 0 w 2996"/>
                <a:gd name="T7" fmla="*/ 160 h 461"/>
                <a:gd name="T8" fmla="*/ 1 w 2996"/>
                <a:gd name="T9" fmla="*/ 0 h 4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96" h="461">
                  <a:moveTo>
                    <a:pt x="1" y="0"/>
                  </a:moveTo>
                  <a:lnTo>
                    <a:pt x="2996" y="298"/>
                  </a:lnTo>
                  <a:lnTo>
                    <a:pt x="2996" y="461"/>
                  </a:lnTo>
                  <a:lnTo>
                    <a:pt x="0" y="160"/>
                  </a:lnTo>
                  <a:lnTo>
                    <a:pt x="1" y="0"/>
                  </a:lnTo>
                  <a:close/>
                </a:path>
              </a:pathLst>
            </a:custGeom>
            <a:gradFill rotWithShape="1">
              <a:gsLst>
                <a:gs pos="0">
                  <a:schemeClr val="accent1"/>
                </a:gs>
                <a:gs pos="100000">
                  <a:schemeClr val="bg1"/>
                </a:gs>
              </a:gsLst>
              <a:lin ang="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27685" name="Text Box 54"/>
            <p:cNvSpPr txBox="1">
              <a:spLocks noChangeArrowheads="1"/>
            </p:cNvSpPr>
            <p:nvPr/>
          </p:nvSpPr>
          <p:spPr bwMode="auto">
            <a:xfrm rot="356404">
              <a:off x="1551" y="1738"/>
              <a:ext cx="615" cy="231"/>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RTS(A)</a:t>
              </a:r>
            </a:p>
          </p:txBody>
        </p:sp>
        <p:sp>
          <p:nvSpPr>
            <p:cNvPr id="69670" name="Freeform 56"/>
            <p:cNvSpPr>
              <a:spLocks/>
            </p:cNvSpPr>
            <p:nvPr/>
          </p:nvSpPr>
          <p:spPr bwMode="auto">
            <a:xfrm>
              <a:off x="2951" y="2082"/>
              <a:ext cx="2260" cy="355"/>
            </a:xfrm>
            <a:custGeom>
              <a:avLst/>
              <a:gdLst>
                <a:gd name="T0" fmla="*/ 0 w 2260"/>
                <a:gd name="T1" fmla="*/ 0 h 355"/>
                <a:gd name="T2" fmla="*/ 2260 w 2260"/>
                <a:gd name="T3" fmla="*/ 186 h 355"/>
                <a:gd name="T4" fmla="*/ 2260 w 2260"/>
                <a:gd name="T5" fmla="*/ 355 h 355"/>
                <a:gd name="T6" fmla="*/ 0 w 2260"/>
                <a:gd name="T7" fmla="*/ 151 h 355"/>
                <a:gd name="T8" fmla="*/ 0 w 2260"/>
                <a:gd name="T9" fmla="*/ 0 h 3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0" h="355">
                  <a:moveTo>
                    <a:pt x="0" y="0"/>
                  </a:moveTo>
                  <a:lnTo>
                    <a:pt x="2260" y="186"/>
                  </a:lnTo>
                  <a:lnTo>
                    <a:pt x="2260" y="355"/>
                  </a:lnTo>
                  <a:lnTo>
                    <a:pt x="0" y="151"/>
                  </a:lnTo>
                  <a:lnTo>
                    <a:pt x="0" y="0"/>
                  </a:lnTo>
                  <a:close/>
                </a:path>
              </a:pathLst>
            </a:custGeom>
            <a:solidFill>
              <a:srgbClr val="FF99CC"/>
            </a:soli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9671" name="Freeform 57"/>
            <p:cNvSpPr>
              <a:spLocks/>
            </p:cNvSpPr>
            <p:nvPr/>
          </p:nvSpPr>
          <p:spPr bwMode="auto">
            <a:xfrm>
              <a:off x="1134" y="2081"/>
              <a:ext cx="1860" cy="347"/>
            </a:xfrm>
            <a:custGeom>
              <a:avLst/>
              <a:gdLst>
                <a:gd name="T0" fmla="*/ 1860 w 1860"/>
                <a:gd name="T1" fmla="*/ 0 h 347"/>
                <a:gd name="T2" fmla="*/ 0 w 1860"/>
                <a:gd name="T3" fmla="*/ 179 h 347"/>
                <a:gd name="T4" fmla="*/ 0 w 1860"/>
                <a:gd name="T5" fmla="*/ 347 h 347"/>
                <a:gd name="T6" fmla="*/ 1860 w 1860"/>
                <a:gd name="T7" fmla="*/ 151 h 347"/>
                <a:gd name="T8" fmla="*/ 1860 w 1860"/>
                <a:gd name="T9" fmla="*/ 0 h 3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60" h="347">
                  <a:moveTo>
                    <a:pt x="1860" y="0"/>
                  </a:moveTo>
                  <a:lnTo>
                    <a:pt x="0" y="179"/>
                  </a:lnTo>
                  <a:lnTo>
                    <a:pt x="0" y="347"/>
                  </a:lnTo>
                  <a:lnTo>
                    <a:pt x="1860" y="151"/>
                  </a:lnTo>
                  <a:lnTo>
                    <a:pt x="1860" y="0"/>
                  </a:lnTo>
                  <a:close/>
                </a:path>
              </a:pathLst>
            </a:custGeom>
            <a:solidFill>
              <a:srgbClr val="FF99CC"/>
            </a:soli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27688" name="Text Box 58"/>
            <p:cNvSpPr txBox="1">
              <a:spLocks noChangeArrowheads="1"/>
            </p:cNvSpPr>
            <p:nvPr/>
          </p:nvSpPr>
          <p:spPr bwMode="auto">
            <a:xfrm rot="-379204">
              <a:off x="1584" y="2157"/>
              <a:ext cx="612" cy="231"/>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CTS(A)</a:t>
              </a:r>
            </a:p>
          </p:txBody>
        </p:sp>
        <p:sp>
          <p:nvSpPr>
            <p:cNvPr id="27689" name="Text Box 59"/>
            <p:cNvSpPr txBox="1">
              <a:spLocks noChangeArrowheads="1"/>
            </p:cNvSpPr>
            <p:nvPr/>
          </p:nvSpPr>
          <p:spPr bwMode="auto">
            <a:xfrm rot="276164">
              <a:off x="3816" y="2147"/>
              <a:ext cx="612" cy="231"/>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CTS(A)</a:t>
              </a:r>
            </a:p>
          </p:txBody>
        </p:sp>
      </p:grpSp>
      <p:grpSp>
        <p:nvGrpSpPr>
          <p:cNvPr id="356421" name="Group 69"/>
          <p:cNvGrpSpPr>
            <a:grpSpLocks/>
          </p:cNvGrpSpPr>
          <p:nvPr/>
        </p:nvGrpSpPr>
        <p:grpSpPr bwMode="auto">
          <a:xfrm>
            <a:off x="1825625" y="4638501"/>
            <a:ext cx="6472238" cy="2174875"/>
            <a:chOff x="1150" y="2492"/>
            <a:chExt cx="4077" cy="1370"/>
          </a:xfrm>
        </p:grpSpPr>
        <p:sp>
          <p:nvSpPr>
            <p:cNvPr id="69662" name="Freeform 60"/>
            <p:cNvSpPr>
              <a:spLocks/>
            </p:cNvSpPr>
            <p:nvPr/>
          </p:nvSpPr>
          <p:spPr bwMode="auto">
            <a:xfrm>
              <a:off x="1150" y="2492"/>
              <a:ext cx="3652" cy="1134"/>
            </a:xfrm>
            <a:custGeom>
              <a:avLst/>
              <a:gdLst>
                <a:gd name="T0" fmla="*/ 0 w 3652"/>
                <a:gd name="T1" fmla="*/ 0 h 1134"/>
                <a:gd name="T2" fmla="*/ 3652 w 3652"/>
                <a:gd name="T3" fmla="*/ 318 h 1134"/>
                <a:gd name="T4" fmla="*/ 3652 w 3652"/>
                <a:gd name="T5" fmla="*/ 1134 h 1134"/>
                <a:gd name="T6" fmla="*/ 1 w 3652"/>
                <a:gd name="T7" fmla="*/ 787 h 1134"/>
                <a:gd name="T8" fmla="*/ 0 w 3652"/>
                <a:gd name="T9" fmla="*/ 0 h 11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52" h="1134">
                  <a:moveTo>
                    <a:pt x="0" y="0"/>
                  </a:moveTo>
                  <a:lnTo>
                    <a:pt x="3652" y="318"/>
                  </a:lnTo>
                  <a:lnTo>
                    <a:pt x="3652" y="1134"/>
                  </a:lnTo>
                  <a:lnTo>
                    <a:pt x="1" y="787"/>
                  </a:lnTo>
                  <a:lnTo>
                    <a:pt x="0" y="0"/>
                  </a:lnTo>
                  <a:close/>
                </a:path>
              </a:pathLst>
            </a:custGeom>
            <a:gradFill rotWithShape="1">
              <a:gsLst>
                <a:gs pos="0">
                  <a:schemeClr val="accent2"/>
                </a:gs>
                <a:gs pos="100000">
                  <a:srgbClr val="FFFFFF"/>
                </a:gs>
              </a:gsLst>
              <a:lin ang="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27679" name="Text Box 61"/>
            <p:cNvSpPr txBox="1">
              <a:spLocks noChangeArrowheads="1"/>
            </p:cNvSpPr>
            <p:nvPr/>
          </p:nvSpPr>
          <p:spPr bwMode="auto">
            <a:xfrm>
              <a:off x="1594" y="2814"/>
              <a:ext cx="1135" cy="2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spcBef>
                  <a:spcPct val="50000"/>
                </a:spcBef>
                <a:defRPr/>
              </a:pPr>
              <a:r>
                <a:rPr lang="en-US">
                  <a:latin typeface="Arial" charset="0"/>
                  <a:cs typeface="Arial" charset="0"/>
                </a:rPr>
                <a:t>DATA (A)</a:t>
              </a:r>
            </a:p>
          </p:txBody>
        </p:sp>
        <p:sp>
          <p:nvSpPr>
            <p:cNvPr id="69664" name="Freeform 62"/>
            <p:cNvSpPr>
              <a:spLocks/>
            </p:cNvSpPr>
            <p:nvPr/>
          </p:nvSpPr>
          <p:spPr bwMode="auto">
            <a:xfrm>
              <a:off x="2967" y="3507"/>
              <a:ext cx="2260" cy="355"/>
            </a:xfrm>
            <a:custGeom>
              <a:avLst/>
              <a:gdLst>
                <a:gd name="T0" fmla="*/ 0 w 2260"/>
                <a:gd name="T1" fmla="*/ 0 h 355"/>
                <a:gd name="T2" fmla="*/ 2260 w 2260"/>
                <a:gd name="T3" fmla="*/ 186 h 355"/>
                <a:gd name="T4" fmla="*/ 2260 w 2260"/>
                <a:gd name="T5" fmla="*/ 355 h 355"/>
                <a:gd name="T6" fmla="*/ 0 w 2260"/>
                <a:gd name="T7" fmla="*/ 151 h 355"/>
                <a:gd name="T8" fmla="*/ 0 w 2260"/>
                <a:gd name="T9" fmla="*/ 0 h 3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0" h="355">
                  <a:moveTo>
                    <a:pt x="0" y="0"/>
                  </a:moveTo>
                  <a:lnTo>
                    <a:pt x="2260" y="186"/>
                  </a:lnTo>
                  <a:lnTo>
                    <a:pt x="2260" y="355"/>
                  </a:lnTo>
                  <a:lnTo>
                    <a:pt x="0" y="151"/>
                  </a:lnTo>
                  <a:lnTo>
                    <a:pt x="0" y="0"/>
                  </a:lnTo>
                  <a:close/>
                </a:path>
              </a:pathLst>
            </a:custGeom>
            <a:solidFill>
              <a:srgbClr val="FF99CC"/>
            </a:soli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9665" name="Freeform 63"/>
            <p:cNvSpPr>
              <a:spLocks/>
            </p:cNvSpPr>
            <p:nvPr/>
          </p:nvSpPr>
          <p:spPr bwMode="auto">
            <a:xfrm>
              <a:off x="1150" y="3506"/>
              <a:ext cx="1860" cy="347"/>
            </a:xfrm>
            <a:custGeom>
              <a:avLst/>
              <a:gdLst>
                <a:gd name="T0" fmla="*/ 1860 w 1860"/>
                <a:gd name="T1" fmla="*/ 0 h 347"/>
                <a:gd name="T2" fmla="*/ 0 w 1860"/>
                <a:gd name="T3" fmla="*/ 179 h 347"/>
                <a:gd name="T4" fmla="*/ 0 w 1860"/>
                <a:gd name="T5" fmla="*/ 347 h 347"/>
                <a:gd name="T6" fmla="*/ 1860 w 1860"/>
                <a:gd name="T7" fmla="*/ 151 h 347"/>
                <a:gd name="T8" fmla="*/ 1860 w 1860"/>
                <a:gd name="T9" fmla="*/ 0 h 3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60" h="347">
                  <a:moveTo>
                    <a:pt x="1860" y="0"/>
                  </a:moveTo>
                  <a:lnTo>
                    <a:pt x="0" y="179"/>
                  </a:lnTo>
                  <a:lnTo>
                    <a:pt x="0" y="347"/>
                  </a:lnTo>
                  <a:lnTo>
                    <a:pt x="1860" y="151"/>
                  </a:lnTo>
                  <a:lnTo>
                    <a:pt x="1860" y="0"/>
                  </a:lnTo>
                  <a:close/>
                </a:path>
              </a:pathLst>
            </a:custGeom>
            <a:solidFill>
              <a:srgbClr val="FF99CC"/>
            </a:soli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27682" name="Text Box 64"/>
            <p:cNvSpPr txBox="1">
              <a:spLocks noChangeArrowheads="1"/>
            </p:cNvSpPr>
            <p:nvPr/>
          </p:nvSpPr>
          <p:spPr bwMode="auto">
            <a:xfrm rot="-379204">
              <a:off x="1600" y="3582"/>
              <a:ext cx="607" cy="231"/>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ACK(A)</a:t>
              </a:r>
            </a:p>
          </p:txBody>
        </p:sp>
        <p:sp>
          <p:nvSpPr>
            <p:cNvPr id="27683" name="Text Box 65"/>
            <p:cNvSpPr txBox="1">
              <a:spLocks noChangeArrowheads="1"/>
            </p:cNvSpPr>
            <p:nvPr/>
          </p:nvSpPr>
          <p:spPr bwMode="auto">
            <a:xfrm rot="276164">
              <a:off x="3832" y="3572"/>
              <a:ext cx="607" cy="231"/>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ACK(A)</a:t>
              </a:r>
            </a:p>
          </p:txBody>
        </p:sp>
      </p:grpSp>
      <p:grpSp>
        <p:nvGrpSpPr>
          <p:cNvPr id="356418" name="Group 66"/>
          <p:cNvGrpSpPr>
            <a:grpSpLocks/>
          </p:cNvGrpSpPr>
          <p:nvPr/>
        </p:nvGrpSpPr>
        <p:grpSpPr bwMode="auto">
          <a:xfrm>
            <a:off x="4418013" y="2728739"/>
            <a:ext cx="3109912" cy="715962"/>
            <a:chOff x="2596" y="1330"/>
            <a:chExt cx="1959" cy="451"/>
          </a:xfrm>
        </p:grpSpPr>
        <p:sp>
          <p:nvSpPr>
            <p:cNvPr id="27676" name="AutoShape 10"/>
            <p:cNvSpPr>
              <a:spLocks noChangeArrowheads="1"/>
            </p:cNvSpPr>
            <p:nvPr/>
          </p:nvSpPr>
          <p:spPr bwMode="auto">
            <a:xfrm>
              <a:off x="2596" y="1330"/>
              <a:ext cx="683" cy="293"/>
            </a:xfrm>
            <a:prstGeom prst="irregularSeal1">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cs typeface="Arial" charset="0"/>
              </a:endParaRPr>
            </a:p>
          </p:txBody>
        </p:sp>
        <p:sp>
          <p:nvSpPr>
            <p:cNvPr id="27677" name="Text Box 11"/>
            <p:cNvSpPr txBox="1">
              <a:spLocks noChangeArrowheads="1"/>
            </p:cNvSpPr>
            <p:nvPr/>
          </p:nvSpPr>
          <p:spPr bwMode="auto">
            <a:xfrm>
              <a:off x="2778" y="1550"/>
              <a:ext cx="1777" cy="2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reservation collision</a:t>
              </a:r>
            </a:p>
          </p:txBody>
        </p:sp>
      </p:grpSp>
      <p:grpSp>
        <p:nvGrpSpPr>
          <p:cNvPr id="2" name="Group 1"/>
          <p:cNvGrpSpPr>
            <a:grpSpLocks/>
          </p:cNvGrpSpPr>
          <p:nvPr/>
        </p:nvGrpSpPr>
        <p:grpSpPr bwMode="auto">
          <a:xfrm>
            <a:off x="8015288" y="4354339"/>
            <a:ext cx="711200" cy="2424112"/>
            <a:chOff x="8015288" y="3671888"/>
            <a:chExt cx="711200" cy="2424112"/>
          </a:xfrm>
        </p:grpSpPr>
        <p:sp>
          <p:nvSpPr>
            <p:cNvPr id="27664" name="Line 71"/>
            <p:cNvSpPr>
              <a:spLocks noChangeShapeType="1"/>
            </p:cNvSpPr>
            <p:nvPr/>
          </p:nvSpPr>
          <p:spPr bwMode="auto">
            <a:xfrm>
              <a:off x="8428038" y="3671888"/>
              <a:ext cx="0" cy="2424112"/>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27665" name="Text Box 72"/>
            <p:cNvSpPr txBox="1">
              <a:spLocks noChangeArrowheads="1"/>
            </p:cNvSpPr>
            <p:nvPr/>
          </p:nvSpPr>
          <p:spPr bwMode="auto">
            <a:xfrm>
              <a:off x="8015288" y="4689475"/>
              <a:ext cx="711200" cy="369888"/>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defer</a:t>
              </a:r>
            </a:p>
          </p:txBody>
        </p:sp>
      </p:grpSp>
      <p:grpSp>
        <p:nvGrpSpPr>
          <p:cNvPr id="69648" name="Group 361"/>
          <p:cNvGrpSpPr>
            <a:grpSpLocks/>
          </p:cNvGrpSpPr>
          <p:nvPr/>
        </p:nvGrpSpPr>
        <p:grpSpPr bwMode="auto">
          <a:xfrm>
            <a:off x="4327525" y="1800051"/>
            <a:ext cx="650875" cy="561975"/>
            <a:chOff x="2967" y="478"/>
            <a:chExt cx="788" cy="625"/>
          </a:xfrm>
        </p:grpSpPr>
        <p:pic>
          <p:nvPicPr>
            <p:cNvPr id="69656" name="Picture 358" descr="access_point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9657" name="Picture 360" descr="antenna_radiation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69649" name="Group 356"/>
          <p:cNvGrpSpPr>
            <a:grpSpLocks/>
          </p:cNvGrpSpPr>
          <p:nvPr/>
        </p:nvGrpSpPr>
        <p:grpSpPr bwMode="auto">
          <a:xfrm>
            <a:off x="1514475" y="1739726"/>
            <a:ext cx="609600" cy="598488"/>
            <a:chOff x="313" y="1497"/>
            <a:chExt cx="1152" cy="1014"/>
          </a:xfrm>
        </p:grpSpPr>
        <p:pic>
          <p:nvPicPr>
            <p:cNvPr id="69654"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9655"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69650" name="Group 356"/>
          <p:cNvGrpSpPr>
            <a:grpSpLocks/>
          </p:cNvGrpSpPr>
          <p:nvPr/>
        </p:nvGrpSpPr>
        <p:grpSpPr bwMode="auto">
          <a:xfrm>
            <a:off x="7966075" y="1769889"/>
            <a:ext cx="609600" cy="598487"/>
            <a:chOff x="313" y="1497"/>
            <a:chExt cx="1152" cy="1014"/>
          </a:xfrm>
        </p:grpSpPr>
        <p:pic>
          <p:nvPicPr>
            <p:cNvPr id="69652"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9653"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10515328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56422"/>
                                        </p:tgtEl>
                                        <p:attrNameLst>
                                          <p:attrName>style.visibility</p:attrName>
                                        </p:attrNameLst>
                                      </p:cBhvr>
                                      <p:to>
                                        <p:strVal val="visible"/>
                                      </p:to>
                                    </p:set>
                                    <p:animEffect transition="in" filter="wipe(up)">
                                      <p:cBhvr>
                                        <p:cTn id="7" dur="1000"/>
                                        <p:tgtEl>
                                          <p:spTgt spid="356422"/>
                                        </p:tgtEl>
                                      </p:cBhvr>
                                    </p:animEffect>
                                  </p:childTnLst>
                                </p:cTn>
                              </p:par>
                            </p:childTnLst>
                          </p:cTn>
                        </p:par>
                        <p:par>
                          <p:cTn id="8" fill="hold" nodeType="afterGroup">
                            <p:stCondLst>
                              <p:cond delay="1000"/>
                            </p:stCondLst>
                            <p:childTnLst>
                              <p:par>
                                <p:cTn id="9" presetID="9" presetClass="entr" presetSubtype="0" fill="hold" nodeType="afterEffect">
                                  <p:stCondLst>
                                    <p:cond delay="0"/>
                                  </p:stCondLst>
                                  <p:childTnLst>
                                    <p:set>
                                      <p:cBhvr>
                                        <p:cTn id="10" dur="1" fill="hold">
                                          <p:stCondLst>
                                            <p:cond delay="0"/>
                                          </p:stCondLst>
                                        </p:cTn>
                                        <p:tgtEl>
                                          <p:spTgt spid="356418"/>
                                        </p:tgtEl>
                                        <p:attrNameLst>
                                          <p:attrName>style.visibility</p:attrName>
                                        </p:attrNameLst>
                                      </p:cBhvr>
                                      <p:to>
                                        <p:strVal val="visible"/>
                                      </p:to>
                                    </p:set>
                                    <p:animEffect transition="in" filter="dissolve">
                                      <p:cBhvr>
                                        <p:cTn id="11" dur="500"/>
                                        <p:tgtEl>
                                          <p:spTgt spid="35641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356420"/>
                                        </p:tgtEl>
                                        <p:attrNameLst>
                                          <p:attrName>style.visibility</p:attrName>
                                        </p:attrNameLst>
                                      </p:cBhvr>
                                      <p:to>
                                        <p:strVal val="visible"/>
                                      </p:to>
                                    </p:set>
                                    <p:animEffect transition="in" filter="wipe(up)">
                                      <p:cBhvr>
                                        <p:cTn id="16" dur="1000"/>
                                        <p:tgtEl>
                                          <p:spTgt spid="35642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356421"/>
                                        </p:tgtEl>
                                        <p:attrNameLst>
                                          <p:attrName>style.visibility</p:attrName>
                                        </p:attrNameLst>
                                      </p:cBhvr>
                                      <p:to>
                                        <p:strVal val="visible"/>
                                      </p:to>
                                    </p:set>
                                    <p:animEffect transition="in" filter="wipe(up)">
                                      <p:cBhvr>
                                        <p:cTn id="21" dur="1000"/>
                                        <p:tgtEl>
                                          <p:spTgt spid="356421"/>
                                        </p:tgtEl>
                                      </p:cBhvr>
                                    </p:animEffect>
                                  </p:childTnLst>
                                </p:cTn>
                              </p:par>
                            </p:childTnLst>
                          </p:cTn>
                        </p:par>
                        <p:par>
                          <p:cTn id="22" fill="hold" nodeType="afterGroup">
                            <p:stCondLst>
                              <p:cond delay="1000"/>
                            </p:stCondLst>
                            <p:childTnLst>
                              <p:par>
                                <p:cTn id="23" presetID="9"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dissolve">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454928" y="896615"/>
            <a:ext cx="7886700" cy="670967"/>
          </a:xfrm>
        </p:spPr>
        <p:txBody>
          <a:bodyPr>
            <a:normAutofit/>
          </a:bodyPr>
          <a:lstStyle/>
          <a:p>
            <a:r>
              <a:rPr lang="en-US" kern="0" dirty="0">
                <a:solidFill>
                  <a:schemeClr val="tx1"/>
                </a:solidFill>
                <a:ea typeface="ＭＳ Ｐゴシック" charset="0"/>
              </a:rPr>
              <a:t>802.11: advanced capabilities</a:t>
            </a:r>
          </a:p>
        </p:txBody>
      </p:sp>
      <p:sp>
        <p:nvSpPr>
          <p:cNvPr id="65" name="Rectangle 90">
            <a:extLst>
              <a:ext uri="{FF2B5EF4-FFF2-40B4-BE49-F238E27FC236}">
                <a16:creationId xmlns:a16="http://schemas.microsoft.com/office/drawing/2014/main" id="{8EA7F9EA-683D-D348-B790-BEC7D72E48B4}"/>
              </a:ext>
            </a:extLst>
          </p:cNvPr>
          <p:cNvSpPr txBox="1">
            <a:spLocks noChangeArrowheads="1"/>
          </p:cNvSpPr>
          <p:nvPr/>
        </p:nvSpPr>
        <p:spPr>
          <a:xfrm>
            <a:off x="454928" y="1870796"/>
            <a:ext cx="4927564" cy="3486150"/>
          </a:xfrm>
          <a:prstGeom prst="rect">
            <a:avLst/>
          </a:prstGeom>
        </p:spPr>
        <p:txBody>
          <a:bodyPr vert="horz" lIns="68580" tIns="34290" rIns="68580" bIns="34290" rtlCol="0">
            <a:normAutofit/>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54794">
              <a:buNone/>
              <a:tabLst>
                <a:tab pos="559594" algn="l"/>
              </a:tabLst>
              <a:defRPr/>
            </a:pPr>
            <a:r>
              <a:rPr lang="en-US" sz="2700" dirty="0">
                <a:solidFill>
                  <a:srgbClr val="C00000"/>
                </a:solidFill>
              </a:rPr>
              <a:t>Rate adaptation</a:t>
            </a:r>
          </a:p>
          <a:p>
            <a:pPr indent="-254794">
              <a:tabLst>
                <a:tab pos="559594" algn="l"/>
              </a:tabLst>
              <a:defRPr/>
            </a:pPr>
            <a:r>
              <a:rPr lang="en-US" sz="2400" dirty="0"/>
              <a:t>base station, mobile dynamically change transmission rate (physical layer modulation technique) as mobile moves, SNR varies </a:t>
            </a:r>
          </a:p>
        </p:txBody>
      </p:sp>
      <p:grpSp>
        <p:nvGrpSpPr>
          <p:cNvPr id="2" name="Group 1">
            <a:extLst>
              <a:ext uri="{FF2B5EF4-FFF2-40B4-BE49-F238E27FC236}">
                <a16:creationId xmlns:a16="http://schemas.microsoft.com/office/drawing/2014/main" id="{73D00E50-64BD-D048-85C6-F756B5BBC2FF}"/>
              </a:ext>
            </a:extLst>
          </p:cNvPr>
          <p:cNvGrpSpPr/>
          <p:nvPr/>
        </p:nvGrpSpPr>
        <p:grpSpPr>
          <a:xfrm>
            <a:off x="5577224" y="2398894"/>
            <a:ext cx="2818629" cy="2021590"/>
            <a:chOff x="7443155" y="1501343"/>
            <a:chExt cx="2782444" cy="2695453"/>
          </a:xfrm>
        </p:grpSpPr>
        <p:sp>
          <p:nvSpPr>
            <p:cNvPr id="72" name="Freeform 124">
              <a:extLst>
                <a:ext uri="{FF2B5EF4-FFF2-40B4-BE49-F238E27FC236}">
                  <a16:creationId xmlns:a16="http://schemas.microsoft.com/office/drawing/2014/main" id="{A87447AE-2ED0-0C41-AED7-9EECAB361277}"/>
                </a:ext>
              </a:extLst>
            </p:cNvPr>
            <p:cNvSpPr>
              <a:spLocks/>
            </p:cNvSpPr>
            <p:nvPr/>
          </p:nvSpPr>
          <p:spPr bwMode="auto">
            <a:xfrm>
              <a:off x="8114868" y="1820430"/>
              <a:ext cx="631825" cy="1687513"/>
            </a:xfrm>
            <a:custGeom>
              <a:avLst/>
              <a:gdLst>
                <a:gd name="T0" fmla="*/ 0 w 384"/>
                <a:gd name="T1" fmla="*/ 0 h 1592"/>
                <a:gd name="T2" fmla="*/ 2147483647 w 384"/>
                <a:gd name="T3" fmla="*/ 2147483647 h 1592"/>
                <a:gd name="T4" fmla="*/ 2147483647 w 384"/>
                <a:gd name="T5" fmla="*/ 2147483647 h 1592"/>
                <a:gd name="T6" fmla="*/ 2147483647 w 384"/>
                <a:gd name="T7" fmla="*/ 2147483647 h 15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4" h="1592">
                  <a:moveTo>
                    <a:pt x="0" y="0"/>
                  </a:moveTo>
                  <a:cubicBezTo>
                    <a:pt x="66" y="110"/>
                    <a:pt x="133" y="220"/>
                    <a:pt x="184" y="384"/>
                  </a:cubicBezTo>
                  <a:cubicBezTo>
                    <a:pt x="235" y="548"/>
                    <a:pt x="271" y="783"/>
                    <a:pt x="304" y="984"/>
                  </a:cubicBezTo>
                  <a:cubicBezTo>
                    <a:pt x="337" y="1185"/>
                    <a:pt x="371" y="1492"/>
                    <a:pt x="384" y="1592"/>
                  </a:cubicBezTo>
                </a:path>
              </a:pathLst>
            </a:custGeom>
            <a:noFill/>
            <a:ln w="28575" cmpd="sng">
              <a:solidFill>
                <a:srgbClr val="0000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sz="1800" dirty="0"/>
            </a:p>
          </p:txBody>
        </p:sp>
        <p:sp>
          <p:nvSpPr>
            <p:cNvPr id="73" name="Freeform 125">
              <a:extLst>
                <a:ext uri="{FF2B5EF4-FFF2-40B4-BE49-F238E27FC236}">
                  <a16:creationId xmlns:a16="http://schemas.microsoft.com/office/drawing/2014/main" id="{D385B981-2B9B-B340-A145-B54F6625B34A}"/>
                </a:ext>
              </a:extLst>
            </p:cNvPr>
            <p:cNvSpPr>
              <a:spLocks/>
            </p:cNvSpPr>
            <p:nvPr/>
          </p:nvSpPr>
          <p:spPr bwMode="auto">
            <a:xfrm>
              <a:off x="8522855" y="1666443"/>
              <a:ext cx="604838" cy="1879600"/>
            </a:xfrm>
            <a:custGeom>
              <a:avLst/>
              <a:gdLst>
                <a:gd name="T0" fmla="*/ 0 w 432"/>
                <a:gd name="T1" fmla="*/ 0 h 1800"/>
                <a:gd name="T2" fmla="*/ 2147483647 w 432"/>
                <a:gd name="T3" fmla="*/ 2147483647 h 1800"/>
                <a:gd name="T4" fmla="*/ 2147483647 w 432"/>
                <a:gd name="T5" fmla="*/ 2147483647 h 1800"/>
                <a:gd name="T6" fmla="*/ 2147483647 w 432"/>
                <a:gd name="T7" fmla="*/ 2147483647 h 1800"/>
                <a:gd name="T8" fmla="*/ 2147483647 w 432"/>
                <a:gd name="T9" fmla="*/ 2147483647 h 1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2" h="1800">
                  <a:moveTo>
                    <a:pt x="0" y="0"/>
                  </a:moveTo>
                  <a:cubicBezTo>
                    <a:pt x="62" y="98"/>
                    <a:pt x="125" y="196"/>
                    <a:pt x="168" y="296"/>
                  </a:cubicBezTo>
                  <a:cubicBezTo>
                    <a:pt x="211" y="396"/>
                    <a:pt x="224" y="451"/>
                    <a:pt x="256" y="600"/>
                  </a:cubicBezTo>
                  <a:cubicBezTo>
                    <a:pt x="288" y="749"/>
                    <a:pt x="331" y="992"/>
                    <a:pt x="360" y="1192"/>
                  </a:cubicBezTo>
                  <a:cubicBezTo>
                    <a:pt x="389" y="1392"/>
                    <a:pt x="410" y="1596"/>
                    <a:pt x="432" y="1800"/>
                  </a:cubicBezTo>
                </a:path>
              </a:pathLst>
            </a:custGeom>
            <a:noFill/>
            <a:ln w="28575" cap="flat" cmpd="sng">
              <a:solidFill>
                <a:srgbClr val="FF0000"/>
              </a:solidFill>
              <a:prstDash val="dash"/>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sz="1800" dirty="0"/>
            </a:p>
          </p:txBody>
        </p:sp>
        <p:sp>
          <p:nvSpPr>
            <p:cNvPr id="74" name="Freeform 126">
              <a:extLst>
                <a:ext uri="{FF2B5EF4-FFF2-40B4-BE49-F238E27FC236}">
                  <a16:creationId xmlns:a16="http://schemas.microsoft.com/office/drawing/2014/main" id="{1046761F-B0F0-3D4C-8939-27522DB97F05}"/>
                </a:ext>
              </a:extLst>
            </p:cNvPr>
            <p:cNvSpPr>
              <a:spLocks/>
            </p:cNvSpPr>
            <p:nvPr/>
          </p:nvSpPr>
          <p:spPr bwMode="auto">
            <a:xfrm>
              <a:off x="8961005" y="1666443"/>
              <a:ext cx="571500" cy="1889125"/>
            </a:xfrm>
            <a:custGeom>
              <a:avLst/>
              <a:gdLst>
                <a:gd name="T0" fmla="*/ 0 w 408"/>
                <a:gd name="T1" fmla="*/ 0 h 1792"/>
                <a:gd name="T2" fmla="*/ 2147483647 w 408"/>
                <a:gd name="T3" fmla="*/ 2147483647 h 1792"/>
                <a:gd name="T4" fmla="*/ 2147483647 w 408"/>
                <a:gd name="T5" fmla="*/ 2147483647 h 1792"/>
                <a:gd name="T6" fmla="*/ 2147483647 w 408"/>
                <a:gd name="T7" fmla="*/ 2147483647 h 1792"/>
                <a:gd name="T8" fmla="*/ 2147483647 w 408"/>
                <a:gd name="T9" fmla="*/ 2147483647 h 17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8" h="1792">
                  <a:moveTo>
                    <a:pt x="0" y="0"/>
                  </a:moveTo>
                  <a:cubicBezTo>
                    <a:pt x="56" y="98"/>
                    <a:pt x="113" y="197"/>
                    <a:pt x="152" y="296"/>
                  </a:cubicBezTo>
                  <a:cubicBezTo>
                    <a:pt x="191" y="395"/>
                    <a:pt x="200" y="443"/>
                    <a:pt x="232" y="592"/>
                  </a:cubicBezTo>
                  <a:cubicBezTo>
                    <a:pt x="264" y="741"/>
                    <a:pt x="315" y="992"/>
                    <a:pt x="344" y="1192"/>
                  </a:cubicBezTo>
                  <a:cubicBezTo>
                    <a:pt x="373" y="1392"/>
                    <a:pt x="397" y="1691"/>
                    <a:pt x="408" y="1792"/>
                  </a:cubicBezTo>
                </a:path>
              </a:pathLst>
            </a:custGeom>
            <a:noFill/>
            <a:ln w="28575" cap="flat" cmpd="sng">
              <a:solidFill>
                <a:srgbClr val="009900"/>
              </a:solidFill>
              <a:prstDash val="sysDot"/>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sz="1800" dirty="0"/>
            </a:p>
          </p:txBody>
        </p:sp>
        <p:sp>
          <p:nvSpPr>
            <p:cNvPr id="75" name="Rectangle 127">
              <a:extLst>
                <a:ext uri="{FF2B5EF4-FFF2-40B4-BE49-F238E27FC236}">
                  <a16:creationId xmlns:a16="http://schemas.microsoft.com/office/drawing/2014/main" id="{1D440901-0C31-0F4D-8946-D3F10558EA97}"/>
                </a:ext>
              </a:extLst>
            </p:cNvPr>
            <p:cNvSpPr>
              <a:spLocks noChangeArrowheads="1"/>
            </p:cNvSpPr>
            <p:nvPr/>
          </p:nvSpPr>
          <p:spPr bwMode="auto">
            <a:xfrm>
              <a:off x="8100580" y="1658505"/>
              <a:ext cx="1847850" cy="191135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sz="1800" dirty="0">
                <a:cs typeface="+mn-cs"/>
              </a:endParaRPr>
            </a:p>
          </p:txBody>
        </p:sp>
        <p:sp>
          <p:nvSpPr>
            <p:cNvPr id="76" name="Line 128">
              <a:extLst>
                <a:ext uri="{FF2B5EF4-FFF2-40B4-BE49-F238E27FC236}">
                  <a16:creationId xmlns:a16="http://schemas.microsoft.com/office/drawing/2014/main" id="{910206CA-3247-C24D-82A9-E68F31B24A50}"/>
                </a:ext>
              </a:extLst>
            </p:cNvPr>
            <p:cNvSpPr>
              <a:spLocks noChangeShapeType="1"/>
            </p:cNvSpPr>
            <p:nvPr/>
          </p:nvSpPr>
          <p:spPr bwMode="auto">
            <a:xfrm>
              <a:off x="8100580" y="1987118"/>
              <a:ext cx="1838325"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77" name="Line 129">
              <a:extLst>
                <a:ext uri="{FF2B5EF4-FFF2-40B4-BE49-F238E27FC236}">
                  <a16:creationId xmlns:a16="http://schemas.microsoft.com/office/drawing/2014/main" id="{05E0E39F-FE53-A846-BD7B-D66F56535A80}"/>
                </a:ext>
              </a:extLst>
            </p:cNvPr>
            <p:cNvSpPr>
              <a:spLocks noChangeShapeType="1"/>
            </p:cNvSpPr>
            <p:nvPr/>
          </p:nvSpPr>
          <p:spPr bwMode="auto">
            <a:xfrm>
              <a:off x="8106930" y="2296680"/>
              <a:ext cx="1838325"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78" name="Line 130">
              <a:extLst>
                <a:ext uri="{FF2B5EF4-FFF2-40B4-BE49-F238E27FC236}">
                  <a16:creationId xmlns:a16="http://schemas.microsoft.com/office/drawing/2014/main" id="{80C0E12A-DB35-F247-8473-E7870BD9183B}"/>
                </a:ext>
              </a:extLst>
            </p:cNvPr>
            <p:cNvSpPr>
              <a:spLocks noChangeShapeType="1"/>
            </p:cNvSpPr>
            <p:nvPr/>
          </p:nvSpPr>
          <p:spPr bwMode="auto">
            <a:xfrm>
              <a:off x="8111693" y="2615768"/>
              <a:ext cx="1839912"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79" name="Line 131">
              <a:extLst>
                <a:ext uri="{FF2B5EF4-FFF2-40B4-BE49-F238E27FC236}">
                  <a16:creationId xmlns:a16="http://schemas.microsoft.com/office/drawing/2014/main" id="{9E7648BC-85FB-D445-ADF6-E9850B6F6B09}"/>
                </a:ext>
              </a:extLst>
            </p:cNvPr>
            <p:cNvSpPr>
              <a:spLocks noChangeShapeType="1"/>
            </p:cNvSpPr>
            <p:nvPr/>
          </p:nvSpPr>
          <p:spPr bwMode="auto">
            <a:xfrm>
              <a:off x="8118043" y="2925330"/>
              <a:ext cx="1839912"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80" name="Line 132">
              <a:extLst>
                <a:ext uri="{FF2B5EF4-FFF2-40B4-BE49-F238E27FC236}">
                  <a16:creationId xmlns:a16="http://schemas.microsoft.com/office/drawing/2014/main" id="{60971AE1-D663-2146-941D-807E03CEA9B5}"/>
                </a:ext>
              </a:extLst>
            </p:cNvPr>
            <p:cNvSpPr>
              <a:spLocks noChangeShapeType="1"/>
            </p:cNvSpPr>
            <p:nvPr/>
          </p:nvSpPr>
          <p:spPr bwMode="auto">
            <a:xfrm>
              <a:off x="8124393" y="3246005"/>
              <a:ext cx="1839912"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81" name="Line 133">
              <a:extLst>
                <a:ext uri="{FF2B5EF4-FFF2-40B4-BE49-F238E27FC236}">
                  <a16:creationId xmlns:a16="http://schemas.microsoft.com/office/drawing/2014/main" id="{F183B9C8-59FF-FF42-81A0-D1D65348C4EB}"/>
                </a:ext>
              </a:extLst>
            </p:cNvPr>
            <p:cNvSpPr>
              <a:spLocks noChangeShapeType="1"/>
            </p:cNvSpPr>
            <p:nvPr/>
          </p:nvSpPr>
          <p:spPr bwMode="auto">
            <a:xfrm>
              <a:off x="8583180" y="1658505"/>
              <a:ext cx="0" cy="191135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82" name="Line 134">
              <a:extLst>
                <a:ext uri="{FF2B5EF4-FFF2-40B4-BE49-F238E27FC236}">
                  <a16:creationId xmlns:a16="http://schemas.microsoft.com/office/drawing/2014/main" id="{95BC1052-E2A8-4244-BD31-881FB4E63391}"/>
                </a:ext>
              </a:extLst>
            </p:cNvPr>
            <p:cNvSpPr>
              <a:spLocks noChangeShapeType="1"/>
            </p:cNvSpPr>
            <p:nvPr/>
          </p:nvSpPr>
          <p:spPr bwMode="auto">
            <a:xfrm>
              <a:off x="9040380" y="1669618"/>
              <a:ext cx="0" cy="191135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83" name="Line 135">
              <a:extLst>
                <a:ext uri="{FF2B5EF4-FFF2-40B4-BE49-F238E27FC236}">
                  <a16:creationId xmlns:a16="http://schemas.microsoft.com/office/drawing/2014/main" id="{6201EE71-0F86-1942-A349-D190824BDB29}"/>
                </a:ext>
              </a:extLst>
            </p:cNvPr>
            <p:cNvSpPr>
              <a:spLocks noChangeShapeType="1"/>
            </p:cNvSpPr>
            <p:nvPr/>
          </p:nvSpPr>
          <p:spPr bwMode="auto">
            <a:xfrm>
              <a:off x="9495993" y="1663268"/>
              <a:ext cx="0" cy="191135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84" name="Text Box 136">
              <a:extLst>
                <a:ext uri="{FF2B5EF4-FFF2-40B4-BE49-F238E27FC236}">
                  <a16:creationId xmlns:a16="http://schemas.microsoft.com/office/drawing/2014/main" id="{2C8BC37A-3079-3141-8CAD-104408E0B568}"/>
                </a:ext>
              </a:extLst>
            </p:cNvPr>
            <p:cNvSpPr txBox="1">
              <a:spLocks noChangeArrowheads="1"/>
            </p:cNvSpPr>
            <p:nvPr/>
          </p:nvSpPr>
          <p:spPr bwMode="auto">
            <a:xfrm>
              <a:off x="8464118" y="3555568"/>
              <a:ext cx="39305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10</a:t>
              </a:r>
              <a:endParaRPr lang="en-US" sz="1200" baseline="30000" dirty="0">
                <a:latin typeface="+mn-lt"/>
                <a:cs typeface="+mn-cs"/>
              </a:endParaRPr>
            </a:p>
          </p:txBody>
        </p:sp>
        <p:sp>
          <p:nvSpPr>
            <p:cNvPr id="85" name="Text Box 137">
              <a:extLst>
                <a:ext uri="{FF2B5EF4-FFF2-40B4-BE49-F238E27FC236}">
                  <a16:creationId xmlns:a16="http://schemas.microsoft.com/office/drawing/2014/main" id="{FDD958A4-F26F-7A4D-ABAB-97CE564DD4D1}"/>
                </a:ext>
              </a:extLst>
            </p:cNvPr>
            <p:cNvSpPr txBox="1">
              <a:spLocks noChangeArrowheads="1"/>
            </p:cNvSpPr>
            <p:nvPr/>
          </p:nvSpPr>
          <p:spPr bwMode="auto">
            <a:xfrm>
              <a:off x="8919730" y="3555568"/>
              <a:ext cx="39305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20</a:t>
              </a:r>
              <a:endParaRPr lang="en-US" sz="1200" baseline="30000" dirty="0">
                <a:latin typeface="+mn-lt"/>
                <a:cs typeface="+mn-cs"/>
              </a:endParaRPr>
            </a:p>
          </p:txBody>
        </p:sp>
        <p:sp>
          <p:nvSpPr>
            <p:cNvPr id="86" name="Text Box 138">
              <a:extLst>
                <a:ext uri="{FF2B5EF4-FFF2-40B4-BE49-F238E27FC236}">
                  <a16:creationId xmlns:a16="http://schemas.microsoft.com/office/drawing/2014/main" id="{3A2A8346-A59E-BC41-890D-70D2E2A20F5D}"/>
                </a:ext>
              </a:extLst>
            </p:cNvPr>
            <p:cNvSpPr txBox="1">
              <a:spLocks noChangeArrowheads="1"/>
            </p:cNvSpPr>
            <p:nvPr/>
          </p:nvSpPr>
          <p:spPr bwMode="auto">
            <a:xfrm>
              <a:off x="9365818" y="3557155"/>
              <a:ext cx="39305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30</a:t>
              </a:r>
              <a:endParaRPr lang="en-US" sz="1200" baseline="30000" dirty="0">
                <a:latin typeface="+mn-lt"/>
                <a:cs typeface="+mn-cs"/>
              </a:endParaRPr>
            </a:p>
          </p:txBody>
        </p:sp>
        <p:sp>
          <p:nvSpPr>
            <p:cNvPr id="87" name="Text Box 139">
              <a:extLst>
                <a:ext uri="{FF2B5EF4-FFF2-40B4-BE49-F238E27FC236}">
                  <a16:creationId xmlns:a16="http://schemas.microsoft.com/office/drawing/2014/main" id="{C3099B89-2944-444D-A87C-4AFB683CA39E}"/>
                </a:ext>
              </a:extLst>
            </p:cNvPr>
            <p:cNvSpPr txBox="1">
              <a:spLocks noChangeArrowheads="1"/>
            </p:cNvSpPr>
            <p:nvPr/>
          </p:nvSpPr>
          <p:spPr bwMode="auto">
            <a:xfrm>
              <a:off x="9832543" y="3560330"/>
              <a:ext cx="39305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40</a:t>
              </a:r>
              <a:endParaRPr lang="en-US" sz="1200" baseline="30000" dirty="0">
                <a:latin typeface="+mn-lt"/>
                <a:cs typeface="+mn-cs"/>
              </a:endParaRPr>
            </a:p>
          </p:txBody>
        </p:sp>
        <p:sp>
          <p:nvSpPr>
            <p:cNvPr id="88" name="Text Box 146">
              <a:extLst>
                <a:ext uri="{FF2B5EF4-FFF2-40B4-BE49-F238E27FC236}">
                  <a16:creationId xmlns:a16="http://schemas.microsoft.com/office/drawing/2014/main" id="{4A7A6B1D-4D41-954E-A5F6-3028E04D05E3}"/>
                </a:ext>
              </a:extLst>
            </p:cNvPr>
            <p:cNvSpPr txBox="1">
              <a:spLocks noChangeArrowheads="1"/>
            </p:cNvSpPr>
            <p:nvPr/>
          </p:nvSpPr>
          <p:spPr bwMode="auto">
            <a:xfrm>
              <a:off x="8808099" y="3827464"/>
              <a:ext cx="869149"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SNR(dB)</a:t>
              </a:r>
            </a:p>
          </p:txBody>
        </p:sp>
        <p:sp>
          <p:nvSpPr>
            <p:cNvPr id="89" name="Text Box 147">
              <a:extLst>
                <a:ext uri="{FF2B5EF4-FFF2-40B4-BE49-F238E27FC236}">
                  <a16:creationId xmlns:a16="http://schemas.microsoft.com/office/drawing/2014/main" id="{E2163787-4691-5D46-8699-B77A930A9E6D}"/>
                </a:ext>
              </a:extLst>
            </p:cNvPr>
            <p:cNvSpPr txBox="1">
              <a:spLocks noChangeArrowheads="1"/>
            </p:cNvSpPr>
            <p:nvPr/>
          </p:nvSpPr>
          <p:spPr bwMode="auto">
            <a:xfrm>
              <a:off x="7443155" y="2117412"/>
              <a:ext cx="377646" cy="861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BER</a:t>
              </a:r>
            </a:p>
          </p:txBody>
        </p:sp>
        <p:sp>
          <p:nvSpPr>
            <p:cNvPr id="90" name="Text Box 148">
              <a:extLst>
                <a:ext uri="{FF2B5EF4-FFF2-40B4-BE49-F238E27FC236}">
                  <a16:creationId xmlns:a16="http://schemas.microsoft.com/office/drawing/2014/main" id="{7C1ED569-5C1A-F54A-AB69-46434B3A312B}"/>
                </a:ext>
              </a:extLst>
            </p:cNvPr>
            <p:cNvSpPr txBox="1">
              <a:spLocks noChangeArrowheads="1"/>
            </p:cNvSpPr>
            <p:nvPr/>
          </p:nvSpPr>
          <p:spPr bwMode="auto">
            <a:xfrm>
              <a:off x="7689128" y="1501343"/>
              <a:ext cx="465192" cy="3385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-1</a:t>
              </a:r>
            </a:p>
          </p:txBody>
        </p:sp>
        <p:sp>
          <p:nvSpPr>
            <p:cNvPr id="91" name="Text Box 149">
              <a:extLst>
                <a:ext uri="{FF2B5EF4-FFF2-40B4-BE49-F238E27FC236}">
                  <a16:creationId xmlns:a16="http://schemas.microsoft.com/office/drawing/2014/main" id="{94E14E63-66FD-4443-B41D-AF70FFBA1CC6}"/>
                </a:ext>
              </a:extLst>
            </p:cNvPr>
            <p:cNvSpPr txBox="1">
              <a:spLocks noChangeArrowheads="1"/>
            </p:cNvSpPr>
            <p:nvPr/>
          </p:nvSpPr>
          <p:spPr bwMode="auto">
            <a:xfrm>
              <a:off x="7701828" y="1820430"/>
              <a:ext cx="465192" cy="3385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-2</a:t>
              </a:r>
            </a:p>
          </p:txBody>
        </p:sp>
        <p:sp>
          <p:nvSpPr>
            <p:cNvPr id="92" name="Text Box 150">
              <a:extLst>
                <a:ext uri="{FF2B5EF4-FFF2-40B4-BE49-F238E27FC236}">
                  <a16:creationId xmlns:a16="http://schemas.microsoft.com/office/drawing/2014/main" id="{E0977E27-9D19-A64A-AF3A-97F63CB63AA1}"/>
                </a:ext>
              </a:extLst>
            </p:cNvPr>
            <p:cNvSpPr txBox="1">
              <a:spLocks noChangeArrowheads="1"/>
            </p:cNvSpPr>
            <p:nvPr/>
          </p:nvSpPr>
          <p:spPr bwMode="auto">
            <a:xfrm>
              <a:off x="7693890" y="2131580"/>
              <a:ext cx="465192" cy="3385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-3</a:t>
              </a:r>
            </a:p>
          </p:txBody>
        </p:sp>
        <p:sp>
          <p:nvSpPr>
            <p:cNvPr id="93" name="Text Box 151">
              <a:extLst>
                <a:ext uri="{FF2B5EF4-FFF2-40B4-BE49-F238E27FC236}">
                  <a16:creationId xmlns:a16="http://schemas.microsoft.com/office/drawing/2014/main" id="{71116C7E-0C8A-C345-987E-209472BF625B}"/>
                </a:ext>
              </a:extLst>
            </p:cNvPr>
            <p:cNvSpPr txBox="1">
              <a:spLocks noChangeArrowheads="1"/>
            </p:cNvSpPr>
            <p:nvPr/>
          </p:nvSpPr>
          <p:spPr bwMode="auto">
            <a:xfrm>
              <a:off x="7701828" y="2752294"/>
              <a:ext cx="465192" cy="3385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-5</a:t>
              </a:r>
            </a:p>
          </p:txBody>
        </p:sp>
        <p:sp>
          <p:nvSpPr>
            <p:cNvPr id="94" name="Text Box 152">
              <a:extLst>
                <a:ext uri="{FF2B5EF4-FFF2-40B4-BE49-F238E27FC236}">
                  <a16:creationId xmlns:a16="http://schemas.microsoft.com/office/drawing/2014/main" id="{1704C017-27C0-A24D-9102-5AE6A700E83D}"/>
                </a:ext>
              </a:extLst>
            </p:cNvPr>
            <p:cNvSpPr txBox="1">
              <a:spLocks noChangeArrowheads="1"/>
            </p:cNvSpPr>
            <p:nvPr/>
          </p:nvSpPr>
          <p:spPr bwMode="auto">
            <a:xfrm>
              <a:off x="7703415" y="3071380"/>
              <a:ext cx="465192" cy="3385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-6</a:t>
              </a:r>
            </a:p>
          </p:txBody>
        </p:sp>
        <p:sp>
          <p:nvSpPr>
            <p:cNvPr id="95" name="Text Box 153">
              <a:extLst>
                <a:ext uri="{FF2B5EF4-FFF2-40B4-BE49-F238E27FC236}">
                  <a16:creationId xmlns:a16="http://schemas.microsoft.com/office/drawing/2014/main" id="{75B908A4-A34C-2445-B429-1AC5208B1859}"/>
                </a:ext>
              </a:extLst>
            </p:cNvPr>
            <p:cNvSpPr txBox="1">
              <a:spLocks noChangeArrowheads="1"/>
            </p:cNvSpPr>
            <p:nvPr/>
          </p:nvSpPr>
          <p:spPr bwMode="auto">
            <a:xfrm>
              <a:off x="7697065" y="3399993"/>
              <a:ext cx="465192" cy="3385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-7</a:t>
              </a:r>
            </a:p>
          </p:txBody>
        </p:sp>
        <p:sp>
          <p:nvSpPr>
            <p:cNvPr id="96" name="Text Box 154">
              <a:extLst>
                <a:ext uri="{FF2B5EF4-FFF2-40B4-BE49-F238E27FC236}">
                  <a16:creationId xmlns:a16="http://schemas.microsoft.com/office/drawing/2014/main" id="{6CA0DB94-D333-E944-A25F-F9D61C7ADF04}"/>
                </a:ext>
              </a:extLst>
            </p:cNvPr>
            <p:cNvSpPr txBox="1">
              <a:spLocks noChangeArrowheads="1"/>
            </p:cNvSpPr>
            <p:nvPr/>
          </p:nvSpPr>
          <p:spPr bwMode="auto">
            <a:xfrm>
              <a:off x="7690715" y="2455430"/>
              <a:ext cx="465192" cy="3385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-4</a:t>
              </a:r>
            </a:p>
          </p:txBody>
        </p:sp>
      </p:grpSp>
      <p:sp>
        <p:nvSpPr>
          <p:cNvPr id="97" name="Oval 158">
            <a:extLst>
              <a:ext uri="{FF2B5EF4-FFF2-40B4-BE49-F238E27FC236}">
                <a16:creationId xmlns:a16="http://schemas.microsoft.com/office/drawing/2014/main" id="{209748AE-384B-F949-89CC-37F237ECEE71}"/>
              </a:ext>
            </a:extLst>
          </p:cNvPr>
          <p:cNvSpPr>
            <a:spLocks noChangeArrowheads="1"/>
          </p:cNvSpPr>
          <p:nvPr/>
        </p:nvSpPr>
        <p:spPr bwMode="auto">
          <a:xfrm>
            <a:off x="7598353" y="3676110"/>
            <a:ext cx="114300" cy="121444"/>
          </a:xfrm>
          <a:prstGeom prst="ellipse">
            <a:avLst/>
          </a:prstGeom>
          <a:solidFill>
            <a:schemeClr val="tx2"/>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sz="1800" dirty="0">
              <a:cs typeface="+mn-cs"/>
            </a:endParaRPr>
          </a:p>
        </p:txBody>
      </p:sp>
      <p:grpSp>
        <p:nvGrpSpPr>
          <p:cNvPr id="5" name="Group 4">
            <a:extLst>
              <a:ext uri="{FF2B5EF4-FFF2-40B4-BE49-F238E27FC236}">
                <a16:creationId xmlns:a16="http://schemas.microsoft.com/office/drawing/2014/main" id="{0F193BFB-7D25-3945-9C36-2F993BA9DB5E}"/>
              </a:ext>
            </a:extLst>
          </p:cNvPr>
          <p:cNvGrpSpPr/>
          <p:nvPr/>
        </p:nvGrpSpPr>
        <p:grpSpPr>
          <a:xfrm>
            <a:off x="6412707" y="4620927"/>
            <a:ext cx="1262219" cy="613390"/>
            <a:chOff x="1997075" y="4768850"/>
            <a:chExt cx="1682959" cy="817852"/>
          </a:xfrm>
        </p:grpSpPr>
        <p:sp>
          <p:nvSpPr>
            <p:cNvPr id="66" name="Line 140">
              <a:extLst>
                <a:ext uri="{FF2B5EF4-FFF2-40B4-BE49-F238E27FC236}">
                  <a16:creationId xmlns:a16="http://schemas.microsoft.com/office/drawing/2014/main" id="{9ABBD722-F994-5D44-9F28-C96E66B76EFB}"/>
                </a:ext>
              </a:extLst>
            </p:cNvPr>
            <p:cNvSpPr>
              <a:spLocks noChangeShapeType="1"/>
            </p:cNvSpPr>
            <p:nvPr/>
          </p:nvSpPr>
          <p:spPr bwMode="auto">
            <a:xfrm>
              <a:off x="1997075" y="5237163"/>
              <a:ext cx="296863" cy="0"/>
            </a:xfrm>
            <a:prstGeom prst="line">
              <a:avLst/>
            </a:prstGeom>
            <a:noFill/>
            <a:ln w="28575">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67" name="Line 141">
              <a:extLst>
                <a:ext uri="{FF2B5EF4-FFF2-40B4-BE49-F238E27FC236}">
                  <a16:creationId xmlns:a16="http://schemas.microsoft.com/office/drawing/2014/main" id="{D2378DA5-4292-1146-841A-83348B0599E2}"/>
                </a:ext>
              </a:extLst>
            </p:cNvPr>
            <p:cNvSpPr>
              <a:spLocks noChangeShapeType="1"/>
            </p:cNvSpPr>
            <p:nvPr/>
          </p:nvSpPr>
          <p:spPr bwMode="auto">
            <a:xfrm>
              <a:off x="1997075" y="5064125"/>
              <a:ext cx="296863" cy="0"/>
            </a:xfrm>
            <a:prstGeom prst="line">
              <a:avLst/>
            </a:prstGeom>
            <a:noFill/>
            <a:ln w="28575">
              <a:solidFill>
                <a:srgbClr val="FF0000"/>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68" name="Line 142">
              <a:extLst>
                <a:ext uri="{FF2B5EF4-FFF2-40B4-BE49-F238E27FC236}">
                  <a16:creationId xmlns:a16="http://schemas.microsoft.com/office/drawing/2014/main" id="{BD436497-C11B-DE4B-B7CC-A36D247B744A}"/>
                </a:ext>
              </a:extLst>
            </p:cNvPr>
            <p:cNvSpPr>
              <a:spLocks noChangeShapeType="1"/>
            </p:cNvSpPr>
            <p:nvPr/>
          </p:nvSpPr>
          <p:spPr bwMode="auto">
            <a:xfrm>
              <a:off x="2006600" y="4894263"/>
              <a:ext cx="269875" cy="0"/>
            </a:xfrm>
            <a:prstGeom prst="line">
              <a:avLst/>
            </a:prstGeom>
            <a:noFill/>
            <a:ln w="28575">
              <a:solidFill>
                <a:srgbClr val="00990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69" name="Text Box 143">
              <a:extLst>
                <a:ext uri="{FF2B5EF4-FFF2-40B4-BE49-F238E27FC236}">
                  <a16:creationId xmlns:a16="http://schemas.microsoft.com/office/drawing/2014/main" id="{B06EB229-594F-B74D-AB37-1AFD23D937D6}"/>
                </a:ext>
              </a:extLst>
            </p:cNvPr>
            <p:cNvSpPr txBox="1">
              <a:spLocks noChangeArrowheads="1"/>
            </p:cNvSpPr>
            <p:nvPr/>
          </p:nvSpPr>
          <p:spPr bwMode="auto">
            <a:xfrm>
              <a:off x="2279650" y="4768850"/>
              <a:ext cx="1400384" cy="2923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825" dirty="0">
                  <a:latin typeface="+mn-lt"/>
                  <a:cs typeface="+mn-cs"/>
                </a:rPr>
                <a:t>QAM256 (8 Mbps)</a:t>
              </a:r>
            </a:p>
          </p:txBody>
        </p:sp>
        <p:sp>
          <p:nvSpPr>
            <p:cNvPr id="70" name="Text Box 144">
              <a:extLst>
                <a:ext uri="{FF2B5EF4-FFF2-40B4-BE49-F238E27FC236}">
                  <a16:creationId xmlns:a16="http://schemas.microsoft.com/office/drawing/2014/main" id="{1299B93C-66F7-2D42-BCDE-AB352ACB0F71}"/>
                </a:ext>
              </a:extLst>
            </p:cNvPr>
            <p:cNvSpPr txBox="1">
              <a:spLocks noChangeArrowheads="1"/>
            </p:cNvSpPr>
            <p:nvPr/>
          </p:nvSpPr>
          <p:spPr bwMode="auto">
            <a:xfrm>
              <a:off x="2271712" y="4922838"/>
              <a:ext cx="1321303" cy="2923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825" dirty="0">
                  <a:latin typeface="+mn-lt"/>
                  <a:cs typeface="+mn-cs"/>
                </a:rPr>
                <a:t>QAM16 (4 Mbps)</a:t>
              </a:r>
            </a:p>
          </p:txBody>
        </p:sp>
        <p:sp>
          <p:nvSpPr>
            <p:cNvPr id="71" name="Text Box 145">
              <a:extLst>
                <a:ext uri="{FF2B5EF4-FFF2-40B4-BE49-F238E27FC236}">
                  <a16:creationId xmlns:a16="http://schemas.microsoft.com/office/drawing/2014/main" id="{8E3C0C78-B8F0-5C4A-94BE-C201B16ADCC3}"/>
                </a:ext>
              </a:extLst>
            </p:cNvPr>
            <p:cNvSpPr txBox="1">
              <a:spLocks noChangeArrowheads="1"/>
            </p:cNvSpPr>
            <p:nvPr/>
          </p:nvSpPr>
          <p:spPr bwMode="auto">
            <a:xfrm>
              <a:off x="2281238" y="5103812"/>
              <a:ext cx="1218711" cy="2923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825" dirty="0">
                  <a:latin typeface="+mn-lt"/>
                  <a:cs typeface="+mn-cs"/>
                </a:rPr>
                <a:t>BPSK (1 Mbps)</a:t>
              </a:r>
            </a:p>
          </p:txBody>
        </p:sp>
        <p:sp>
          <p:nvSpPr>
            <p:cNvPr id="98" name="Oval 159">
              <a:extLst>
                <a:ext uri="{FF2B5EF4-FFF2-40B4-BE49-F238E27FC236}">
                  <a16:creationId xmlns:a16="http://schemas.microsoft.com/office/drawing/2014/main" id="{3DC8AEBF-AF89-0041-BAEC-013B1349E773}"/>
                </a:ext>
              </a:extLst>
            </p:cNvPr>
            <p:cNvSpPr>
              <a:spLocks noChangeArrowheads="1"/>
            </p:cNvSpPr>
            <p:nvPr/>
          </p:nvSpPr>
          <p:spPr bwMode="auto">
            <a:xfrm>
              <a:off x="2065338" y="5330825"/>
              <a:ext cx="152400" cy="161925"/>
            </a:xfrm>
            <a:prstGeom prst="ellipse">
              <a:avLst/>
            </a:prstGeom>
            <a:solidFill>
              <a:schemeClr val="tx2"/>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sz="1800" dirty="0">
                <a:cs typeface="+mn-cs"/>
              </a:endParaRPr>
            </a:p>
          </p:txBody>
        </p:sp>
        <p:sp>
          <p:nvSpPr>
            <p:cNvPr id="99" name="Text Box 160">
              <a:extLst>
                <a:ext uri="{FF2B5EF4-FFF2-40B4-BE49-F238E27FC236}">
                  <a16:creationId xmlns:a16="http://schemas.microsoft.com/office/drawing/2014/main" id="{3789CE0E-0C61-9946-9828-EE6C26B32958}"/>
                </a:ext>
              </a:extLst>
            </p:cNvPr>
            <p:cNvSpPr txBox="1">
              <a:spLocks noChangeArrowheads="1"/>
            </p:cNvSpPr>
            <p:nvPr/>
          </p:nvSpPr>
          <p:spPr bwMode="auto">
            <a:xfrm>
              <a:off x="2290763" y="5294314"/>
              <a:ext cx="1184514" cy="2923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825" dirty="0">
                  <a:latin typeface="+mn-lt"/>
                  <a:cs typeface="+mn-cs"/>
                </a:rPr>
                <a:t>operating point</a:t>
              </a:r>
            </a:p>
          </p:txBody>
        </p:sp>
      </p:grpSp>
      <p:sp>
        <p:nvSpPr>
          <p:cNvPr id="100" name="Text Box 161">
            <a:extLst>
              <a:ext uri="{FF2B5EF4-FFF2-40B4-BE49-F238E27FC236}">
                <a16:creationId xmlns:a16="http://schemas.microsoft.com/office/drawing/2014/main" id="{73953D5A-AF9D-A74F-B537-6801EC6508BC}"/>
              </a:ext>
            </a:extLst>
          </p:cNvPr>
          <p:cNvSpPr txBox="1">
            <a:spLocks noChangeArrowheads="1"/>
          </p:cNvSpPr>
          <p:nvPr/>
        </p:nvSpPr>
        <p:spPr bwMode="auto">
          <a:xfrm>
            <a:off x="796429" y="4456800"/>
            <a:ext cx="493470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800" dirty="0">
                <a:solidFill>
                  <a:srgbClr val="011199"/>
                </a:solidFill>
                <a:latin typeface="+mn-lt"/>
                <a:cs typeface="Arial" charset="0"/>
              </a:rPr>
              <a:t>1. </a:t>
            </a:r>
            <a:r>
              <a:rPr lang="en-US" sz="1800" dirty="0">
                <a:latin typeface="+mn-lt"/>
                <a:cs typeface="Arial" charset="0"/>
              </a:rPr>
              <a:t>SNR decreases, BER increase as node moves away from base station</a:t>
            </a:r>
          </a:p>
        </p:txBody>
      </p:sp>
      <p:sp>
        <p:nvSpPr>
          <p:cNvPr id="101" name="Text Box 162">
            <a:extLst>
              <a:ext uri="{FF2B5EF4-FFF2-40B4-BE49-F238E27FC236}">
                <a16:creationId xmlns:a16="http://schemas.microsoft.com/office/drawing/2014/main" id="{E2FD50A6-89FD-3D40-BBE1-B3A224D6062B}"/>
              </a:ext>
            </a:extLst>
          </p:cNvPr>
          <p:cNvSpPr txBox="1">
            <a:spLocks noChangeArrowheads="1"/>
          </p:cNvSpPr>
          <p:nvPr/>
        </p:nvSpPr>
        <p:spPr bwMode="auto">
          <a:xfrm>
            <a:off x="796429" y="5234317"/>
            <a:ext cx="4963824"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800" dirty="0">
                <a:solidFill>
                  <a:srgbClr val="011199"/>
                </a:solidFill>
                <a:latin typeface="+mn-lt"/>
                <a:cs typeface="Arial" charset="0"/>
              </a:rPr>
              <a:t>2. </a:t>
            </a:r>
            <a:r>
              <a:rPr lang="en-US" sz="1800" dirty="0">
                <a:latin typeface="+mn-lt"/>
                <a:cs typeface="Arial" charset="0"/>
              </a:rPr>
              <a:t>When BER becomes too high, switch to lower transmission rate but with lower BER</a:t>
            </a:r>
          </a:p>
        </p:txBody>
      </p:sp>
    </p:spTree>
    <p:extLst>
      <p:ext uri="{BB962C8B-B14F-4D97-AF65-F5344CB8AC3E}">
        <p14:creationId xmlns:p14="http://schemas.microsoft.com/office/powerpoint/2010/main" val="2954730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4.16667E-7 -3.7037E-6 C -0.00143 -0.01527 -0.00247 -0.02986 -0.00456 -0.04444 C -0.00651 -0.05902 -0.00951 -0.07407 -0.01172 -0.08703 C -0.01419 -0.09976 -0.01589 -0.10879 -0.0181 -0.12152 C -0.02031 -0.13379 -0.02344 -0.15208 -0.02539 -0.16088 C -0.02747 -0.16944 -0.02773 -0.16828 -0.02956 -0.17361 C -0.03138 -0.17847 -0.03425 -0.18541 -0.03672 -0.19189 " pathEditMode="relative" rAng="0" ptsTypes="AAAAAAA">
                                      <p:cBhvr>
                                        <p:cTn id="6" dur="2000" fill="hold"/>
                                        <p:tgtEl>
                                          <p:spTgt spid="97"/>
                                        </p:tgtEl>
                                        <p:attrNameLst>
                                          <p:attrName>ppt_x</p:attrName>
                                          <p:attrName>ppt_y</p:attrName>
                                        </p:attrNameLst>
                                      </p:cBhvr>
                                      <p:rCtr x="-1836" y="-9606"/>
                                    </p:animMotion>
                                  </p:childTnLst>
                                </p:cTn>
                              </p:par>
                              <p:par>
                                <p:cTn id="7" presetID="1" presetClass="entr" presetSubtype="0" fill="hold" grpId="0" nodeType="withEffect">
                                  <p:stCondLst>
                                    <p:cond delay="0"/>
                                  </p:stCondLst>
                                  <p:childTnLst>
                                    <p:set>
                                      <p:cBhvr>
                                        <p:cTn id="8" dur="1" fill="hold">
                                          <p:stCondLst>
                                            <p:cond delay="0"/>
                                          </p:stCondLst>
                                        </p:cTn>
                                        <p:tgtEl>
                                          <p:spTgt spid="10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0" presetClass="path" presetSubtype="0" accel="50000" decel="50000" fill="hold" grpId="1" nodeType="clickEffect">
                                  <p:stCondLst>
                                    <p:cond delay="0"/>
                                  </p:stCondLst>
                                  <p:childTnLst>
                                    <p:animMotion origin="layout" path="M -0.03672 -0.19189 C -0.03672 -0.19166 -0.0362 -0.07662 -0.03555 0.03889 " pathEditMode="relative" rAng="0" ptsTypes="AA">
                                      <p:cBhvr>
                                        <p:cTn id="12" dur="2000" fill="hold"/>
                                        <p:tgtEl>
                                          <p:spTgt spid="97"/>
                                        </p:tgtEl>
                                        <p:attrNameLst>
                                          <p:attrName>ppt_x</p:attrName>
                                          <p:attrName>ppt_y</p:attrName>
                                        </p:attrNameLst>
                                      </p:cBhvr>
                                      <p:rCtr x="52" y="11528"/>
                                    </p:animMotion>
                                  </p:childTnLst>
                                </p:cTn>
                              </p:par>
                              <p:par>
                                <p:cTn id="13" presetID="1" presetClass="entr" presetSubtype="0" fill="hold" grpId="0" nodeType="withEffect">
                                  <p:stCondLst>
                                    <p:cond delay="0"/>
                                  </p:stCondLst>
                                  <p:childTnLst>
                                    <p:set>
                                      <p:cBhvr>
                                        <p:cTn id="14" dur="1" fill="hold">
                                          <p:stCondLst>
                                            <p:cond delay="0"/>
                                          </p:stCondLst>
                                        </p:cTn>
                                        <p:tgtEl>
                                          <p:spTgt spid="101"/>
                                        </p:tgtEl>
                                        <p:attrNameLst>
                                          <p:attrName>style.visibility</p:attrName>
                                        </p:attrNameLst>
                                      </p:cBhvr>
                                      <p:to>
                                        <p:strVal val="visible"/>
                                      </p:to>
                                    </p:set>
                                  </p:childTnLst>
                                </p:cTn>
                              </p:par>
                            </p:childTnLst>
                          </p:cTn>
                        </p:par>
                        <p:par>
                          <p:cTn id="15" fill="hold">
                            <p:stCondLst>
                              <p:cond delay="2000"/>
                            </p:stCondLst>
                            <p:childTnLst>
                              <p:par>
                                <p:cTn id="16" presetID="0" presetClass="path" presetSubtype="0" accel="50000" decel="50000" fill="hold" grpId="2" nodeType="afterEffect">
                                  <p:stCondLst>
                                    <p:cond delay="0"/>
                                  </p:stCondLst>
                                  <p:childTnLst>
                                    <p:animMotion origin="layout" path="M -0.03555 0.03889 C -0.0388 0.01968 -0.04193 0.00162 -0.04531 -0.02199 C -0.04896 -0.0456 -0.05221 -0.07662 -0.05703 -0.10347 C -0.06172 -0.13055 -0.07161 -0.16921 -0.07435 -0.18217 " pathEditMode="relative" rAng="0" ptsTypes="AAAA">
                                      <p:cBhvr>
                                        <p:cTn id="17" dur="2000" fill="hold"/>
                                        <p:tgtEl>
                                          <p:spTgt spid="97"/>
                                        </p:tgtEl>
                                        <p:attrNameLst>
                                          <p:attrName>ppt_x</p:attrName>
                                          <p:attrName>ppt_y</p:attrName>
                                        </p:attrNameLst>
                                      </p:cBhvr>
                                      <p:rCtr x="-1940" y="-110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7" grpId="1" animBg="1"/>
      <p:bldP spid="97" grpId="2" animBg="1"/>
      <p:bldP spid="100" grpId="0"/>
      <p:bldP spid="10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a:xfrm>
            <a:off x="467544" y="548680"/>
            <a:ext cx="8219256" cy="1143000"/>
          </a:xfrm>
        </p:spPr>
        <p:txBody>
          <a:bodyPr/>
          <a:lstStyle/>
          <a:p>
            <a:pPr>
              <a:defRPr/>
            </a:pPr>
            <a:r>
              <a:rPr lang="en-US" dirty="0">
                <a:latin typeface="+mn-lt"/>
                <a:cs typeface="+mj-cs"/>
              </a:rPr>
              <a:t>IEEE 802.11 Wireless LAN</a:t>
            </a:r>
          </a:p>
        </p:txBody>
      </p:sp>
      <p:sp>
        <p:nvSpPr>
          <p:cNvPr id="18437" name="Rectangle 3"/>
          <p:cNvSpPr>
            <a:spLocks noGrp="1" noChangeArrowheads="1"/>
          </p:cNvSpPr>
          <p:nvPr>
            <p:ph type="body" sz="half" idx="1"/>
          </p:nvPr>
        </p:nvSpPr>
        <p:spPr>
          <a:xfrm>
            <a:off x="263525" y="1568747"/>
            <a:ext cx="4665663" cy="3300413"/>
          </a:xfrm>
        </p:spPr>
        <p:txBody>
          <a:bodyPr/>
          <a:lstStyle/>
          <a:p>
            <a:pPr marL="0" indent="0">
              <a:buFont typeface="Wingdings" pitchFamily="2" charset="2"/>
              <a:buNone/>
              <a:defRPr/>
            </a:pPr>
            <a:r>
              <a:rPr lang="en-US" sz="2400" dirty="0">
                <a:solidFill>
                  <a:srgbClr val="C00000"/>
                </a:solidFill>
              </a:rPr>
              <a:t>802.11b</a:t>
            </a:r>
          </a:p>
          <a:p>
            <a:pPr lvl="1">
              <a:lnSpc>
                <a:spcPts val="2200"/>
              </a:lnSpc>
              <a:defRPr/>
            </a:pPr>
            <a:r>
              <a:rPr lang="en-US" dirty="0"/>
              <a:t> 2.4 GHz range</a:t>
            </a:r>
          </a:p>
          <a:p>
            <a:pPr lvl="1">
              <a:lnSpc>
                <a:spcPts val="2200"/>
              </a:lnSpc>
              <a:defRPr/>
            </a:pPr>
            <a:r>
              <a:rPr lang="en-US" dirty="0"/>
              <a:t>up to 11 Mbps</a:t>
            </a:r>
          </a:p>
          <a:p>
            <a:pPr marL="0" indent="0">
              <a:buNone/>
              <a:defRPr/>
            </a:pPr>
            <a:endParaRPr lang="en-US" sz="2400" dirty="0"/>
          </a:p>
          <a:p>
            <a:pPr marL="0" indent="0">
              <a:buFont typeface="Wingdings" charset="0"/>
              <a:buNone/>
              <a:defRPr/>
            </a:pPr>
            <a:r>
              <a:rPr lang="en-US" sz="2400" dirty="0">
                <a:solidFill>
                  <a:srgbClr val="C00000"/>
                </a:solidFill>
              </a:rPr>
              <a:t>802.11a</a:t>
            </a:r>
            <a:r>
              <a:rPr lang="en-US" sz="2400" dirty="0"/>
              <a:t> </a:t>
            </a:r>
          </a:p>
          <a:p>
            <a:pPr lvl="1">
              <a:lnSpc>
                <a:spcPts val="2200"/>
              </a:lnSpc>
              <a:defRPr/>
            </a:pPr>
            <a:r>
              <a:rPr lang="en-US" dirty="0"/>
              <a:t>5 GHz range</a:t>
            </a:r>
          </a:p>
          <a:p>
            <a:pPr lvl="1">
              <a:lnSpc>
                <a:spcPts val="2200"/>
              </a:lnSpc>
              <a:defRPr/>
            </a:pPr>
            <a:r>
              <a:rPr lang="en-US" dirty="0"/>
              <a:t>up to 54 Mbps</a:t>
            </a:r>
          </a:p>
          <a:p>
            <a:pPr marL="0" indent="0">
              <a:buNone/>
              <a:defRPr/>
            </a:pPr>
            <a:endParaRPr lang="en-US" sz="2400" dirty="0"/>
          </a:p>
          <a:p>
            <a:pPr marL="0" indent="0">
              <a:buFont typeface="Wingdings" charset="0"/>
              <a:buNone/>
              <a:defRPr/>
            </a:pPr>
            <a:r>
              <a:rPr lang="en-US" sz="2400" dirty="0">
                <a:solidFill>
                  <a:srgbClr val="C00000"/>
                </a:solidFill>
              </a:rPr>
              <a:t>802.11g</a:t>
            </a:r>
            <a:r>
              <a:rPr lang="en-US" sz="2400" dirty="0">
                <a:solidFill>
                  <a:srgbClr val="FF0000"/>
                </a:solidFill>
              </a:rPr>
              <a:t> </a:t>
            </a:r>
          </a:p>
          <a:p>
            <a:pPr lvl="1">
              <a:lnSpc>
                <a:spcPts val="2200"/>
              </a:lnSpc>
              <a:defRPr/>
            </a:pPr>
            <a:r>
              <a:rPr lang="en-US" dirty="0"/>
              <a:t>2.4 GHz range</a:t>
            </a:r>
          </a:p>
          <a:p>
            <a:pPr lvl="1">
              <a:lnSpc>
                <a:spcPts val="2200"/>
              </a:lnSpc>
              <a:defRPr/>
            </a:pPr>
            <a:r>
              <a:rPr lang="en-US" dirty="0"/>
              <a:t>up to 54 </a:t>
            </a:r>
            <a:r>
              <a:rPr lang="en-US" dirty="0" err="1"/>
              <a:t>Mbps</a:t>
            </a:r>
            <a:endParaRPr lang="en-US" dirty="0"/>
          </a:p>
          <a:p>
            <a:pPr marL="0" indent="0">
              <a:buNone/>
              <a:defRPr/>
            </a:pPr>
            <a:endParaRPr lang="en-US" sz="2400" dirty="0"/>
          </a:p>
        </p:txBody>
      </p:sp>
      <p:sp>
        <p:nvSpPr>
          <p:cNvPr id="20486" name="Rectangle 4"/>
          <p:cNvSpPr>
            <a:spLocks noGrp="1" noChangeArrowheads="1"/>
          </p:cNvSpPr>
          <p:nvPr>
            <p:ph type="body" sz="half" idx="2"/>
          </p:nvPr>
        </p:nvSpPr>
        <p:spPr>
          <a:xfrm>
            <a:off x="4929188" y="1556792"/>
            <a:ext cx="4044950" cy="3519487"/>
          </a:xfrm>
        </p:spPr>
        <p:txBody>
          <a:bodyPr/>
          <a:lstStyle/>
          <a:p>
            <a:pPr marL="0" indent="0">
              <a:buFont typeface="Wingdings" charset="0"/>
              <a:buNone/>
              <a:defRPr/>
            </a:pPr>
            <a:r>
              <a:rPr lang="en-US" sz="2400" dirty="0">
                <a:solidFill>
                  <a:srgbClr val="C00000"/>
                </a:solidFill>
              </a:rPr>
              <a:t>802.11n: </a:t>
            </a:r>
            <a:r>
              <a:rPr lang="en-US" sz="2400" dirty="0">
                <a:solidFill>
                  <a:srgbClr val="0070C0"/>
                </a:solidFill>
              </a:rPr>
              <a:t>MIMO</a:t>
            </a:r>
          </a:p>
          <a:p>
            <a:pPr lvl="1">
              <a:lnSpc>
                <a:spcPts val="2200"/>
              </a:lnSpc>
              <a:defRPr/>
            </a:pPr>
            <a:r>
              <a:rPr lang="en-US" dirty="0"/>
              <a:t>2.4/5 GHz range</a:t>
            </a:r>
          </a:p>
          <a:p>
            <a:pPr lvl="1">
              <a:lnSpc>
                <a:spcPts val="2200"/>
              </a:lnSpc>
              <a:defRPr/>
            </a:pPr>
            <a:r>
              <a:rPr lang="en-US" dirty="0"/>
              <a:t>up to 600 Mbps</a:t>
            </a:r>
          </a:p>
          <a:p>
            <a:pPr marL="457200" lvl="1" indent="0">
              <a:lnSpc>
                <a:spcPts val="2200"/>
              </a:lnSpc>
              <a:buNone/>
              <a:defRPr/>
            </a:pPr>
            <a:endParaRPr lang="en-US" dirty="0"/>
          </a:p>
          <a:p>
            <a:pPr marL="0" indent="0">
              <a:buFont typeface="Wingdings" charset="0"/>
              <a:buNone/>
              <a:defRPr/>
            </a:pPr>
            <a:r>
              <a:rPr lang="en-US" sz="2400" dirty="0">
                <a:solidFill>
                  <a:srgbClr val="C00000"/>
                </a:solidFill>
              </a:rPr>
              <a:t>802.11ac: </a:t>
            </a:r>
            <a:r>
              <a:rPr lang="en-US" sz="2400" dirty="0">
                <a:solidFill>
                  <a:srgbClr val="0070C0"/>
                </a:solidFill>
              </a:rPr>
              <a:t>MU-MIMO</a:t>
            </a:r>
          </a:p>
          <a:p>
            <a:pPr lvl="1">
              <a:lnSpc>
                <a:spcPts val="2200"/>
              </a:lnSpc>
              <a:defRPr/>
            </a:pPr>
            <a:r>
              <a:rPr lang="en-US" dirty="0"/>
              <a:t>5 GHz range</a:t>
            </a:r>
          </a:p>
          <a:p>
            <a:pPr lvl="1">
              <a:lnSpc>
                <a:spcPts val="2200"/>
              </a:lnSpc>
              <a:defRPr/>
            </a:pPr>
            <a:r>
              <a:rPr lang="en-US" dirty="0"/>
              <a:t>up to 3.2 Gbps</a:t>
            </a:r>
          </a:p>
          <a:p>
            <a:pPr marL="457200" lvl="1" indent="0">
              <a:lnSpc>
                <a:spcPts val="2200"/>
              </a:lnSpc>
              <a:buNone/>
              <a:defRPr/>
            </a:pPr>
            <a:endParaRPr lang="en-US" dirty="0"/>
          </a:p>
          <a:p>
            <a:pPr marL="0" indent="0">
              <a:buFont typeface="Wingdings" charset="0"/>
              <a:buNone/>
              <a:defRPr/>
            </a:pPr>
            <a:r>
              <a:rPr lang="en-US" sz="2400" dirty="0">
                <a:solidFill>
                  <a:srgbClr val="C00000"/>
                </a:solidFill>
              </a:rPr>
              <a:t>802.11ad: </a:t>
            </a:r>
            <a:r>
              <a:rPr lang="en-US" sz="2400" dirty="0" err="1">
                <a:solidFill>
                  <a:srgbClr val="0070C0"/>
                </a:solidFill>
              </a:rPr>
              <a:t>mmWave</a:t>
            </a:r>
            <a:endParaRPr lang="en-US" sz="2400" dirty="0">
              <a:solidFill>
                <a:srgbClr val="0070C0"/>
              </a:solidFill>
            </a:endParaRPr>
          </a:p>
          <a:p>
            <a:pPr lvl="1">
              <a:lnSpc>
                <a:spcPts val="2200"/>
              </a:lnSpc>
              <a:defRPr/>
            </a:pPr>
            <a:r>
              <a:rPr lang="en-US" dirty="0"/>
              <a:t>2,4/5/60 GHz range</a:t>
            </a:r>
          </a:p>
          <a:p>
            <a:pPr lvl="1">
              <a:lnSpc>
                <a:spcPts val="2200"/>
              </a:lnSpc>
              <a:defRPr/>
            </a:pPr>
            <a:r>
              <a:rPr lang="en-US" dirty="0"/>
              <a:t>up to 7 Gbps</a:t>
            </a:r>
          </a:p>
          <a:p>
            <a:pPr marL="457200" lvl="1" indent="0">
              <a:lnSpc>
                <a:spcPts val="2200"/>
              </a:lnSpc>
              <a:buNone/>
              <a:defRPr/>
            </a:pPr>
            <a:endParaRPr lang="en-US" dirty="0"/>
          </a:p>
          <a:p>
            <a:pPr marL="457200" lvl="1" indent="0">
              <a:lnSpc>
                <a:spcPts val="2200"/>
              </a:lnSpc>
              <a:buNone/>
              <a:defRPr/>
            </a:pPr>
            <a:endParaRPr lang="en-US" dirty="0"/>
          </a:p>
        </p:txBody>
      </p:sp>
    </p:spTree>
    <p:extLst>
      <p:ext uri="{BB962C8B-B14F-4D97-AF65-F5344CB8AC3E}">
        <p14:creationId xmlns:p14="http://schemas.microsoft.com/office/powerpoint/2010/main" val="2182001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35696"/>
            <a:ext cx="8229600" cy="2817440"/>
          </a:xfrm>
        </p:spPr>
        <p:txBody>
          <a:bodyPr>
            <a:normAutofit fontScale="85000" lnSpcReduction="10000"/>
          </a:bodyPr>
          <a:lstStyle/>
          <a:p>
            <a:r>
              <a:rPr lang="en-US" sz="2600" b="1" dirty="0"/>
              <a:t>Space Time Transmit Diversity (STTD) </a:t>
            </a:r>
            <a:r>
              <a:rPr lang="en-US" sz="2400" dirty="0"/>
              <a:t>- The same data is coded and transmitted through different antennas, which effectively doubles the power in the channel. This improves Signal Noise Ratio (SNR) for cell edge performance. </a:t>
            </a:r>
          </a:p>
          <a:p>
            <a:endParaRPr lang="en-US" sz="2400" dirty="0"/>
          </a:p>
          <a:p>
            <a:r>
              <a:rPr lang="en-US" sz="2600" b="1" dirty="0"/>
              <a:t>Spatial Multiplexing (SM) </a:t>
            </a:r>
            <a:r>
              <a:rPr lang="en-US" sz="2400" dirty="0"/>
              <a:t>- SM delivers parallel streams of data by exploiting multi-path. It can double (2x2 MIMO) or quadruple (4x4) capacity and throughput. SM gives higher capacity when RF conditions are favorable and users are closer to the base station. </a:t>
            </a:r>
          </a:p>
        </p:txBody>
      </p:sp>
      <p:sp>
        <p:nvSpPr>
          <p:cNvPr id="3" name="Title 2"/>
          <p:cNvSpPr>
            <a:spLocks noGrp="1"/>
          </p:cNvSpPr>
          <p:nvPr>
            <p:ph type="title"/>
          </p:nvPr>
        </p:nvSpPr>
        <p:spPr/>
        <p:txBody>
          <a:bodyPr/>
          <a:lstStyle/>
          <a:p>
            <a:r>
              <a:rPr lang="en-US" dirty="0"/>
              <a:t>Recap on different Types of MIMO</a:t>
            </a:r>
          </a:p>
        </p:txBody>
      </p:sp>
      <p:pic>
        <p:nvPicPr>
          <p:cNvPr id="4" name="Picture 3">
            <a:extLst>
              <a:ext uri="{FF2B5EF4-FFF2-40B4-BE49-F238E27FC236}">
                <a16:creationId xmlns:a16="http://schemas.microsoft.com/office/drawing/2014/main" id="{1F2F9A46-D63F-B246-BB45-C3A19CCF1A12}"/>
              </a:ext>
            </a:extLst>
          </p:cNvPr>
          <p:cNvPicPr>
            <a:picLocks noChangeAspect="1"/>
          </p:cNvPicPr>
          <p:nvPr/>
        </p:nvPicPr>
        <p:blipFill>
          <a:blip r:embed="rId3"/>
          <a:stretch>
            <a:fillRect/>
          </a:stretch>
        </p:blipFill>
        <p:spPr>
          <a:xfrm>
            <a:off x="704257" y="4934949"/>
            <a:ext cx="7982543" cy="1722374"/>
          </a:xfrm>
          <a:prstGeom prst="rect">
            <a:avLst/>
          </a:prstGeom>
        </p:spPr>
      </p:pic>
    </p:spTree>
    <p:extLst>
      <p:ext uri="{BB962C8B-B14F-4D97-AF65-F5344CB8AC3E}">
        <p14:creationId xmlns:p14="http://schemas.microsoft.com/office/powerpoint/2010/main" val="3233718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Oval 46"/>
          <p:cNvSpPr/>
          <p:nvPr/>
        </p:nvSpPr>
        <p:spPr>
          <a:xfrm>
            <a:off x="2735326" y="1853647"/>
            <a:ext cx="6373178" cy="4042484"/>
          </a:xfrm>
          <a:prstGeom prst="ellipse">
            <a:avLst/>
          </a:prstGeom>
          <a:solidFill>
            <a:srgbClr val="DBE9F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2" name="Title 1"/>
          <p:cNvSpPr>
            <a:spLocks noGrp="1"/>
          </p:cNvSpPr>
          <p:nvPr>
            <p:ph type="title"/>
          </p:nvPr>
        </p:nvSpPr>
        <p:spPr/>
        <p:txBody>
          <a:bodyPr/>
          <a:lstStyle/>
          <a:p>
            <a:r>
              <a:rPr lang="en-US" dirty="0"/>
              <a:t>802.11n MIMO</a:t>
            </a:r>
          </a:p>
        </p:txBody>
      </p:sp>
      <p:cxnSp>
        <p:nvCxnSpPr>
          <p:cNvPr id="56" name="Straight Arrow Connector 55"/>
          <p:cNvCxnSpPr/>
          <p:nvPr/>
        </p:nvCxnSpPr>
        <p:spPr>
          <a:xfrm flipV="1">
            <a:off x="5432119" y="3152775"/>
            <a:ext cx="682677" cy="569477"/>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59" name="Straight Arrow Connector 58"/>
          <p:cNvCxnSpPr/>
          <p:nvPr/>
        </p:nvCxnSpPr>
        <p:spPr>
          <a:xfrm flipV="1">
            <a:off x="5546420" y="3272644"/>
            <a:ext cx="1670158" cy="630583"/>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61" name="Straight Arrow Connector 60"/>
          <p:cNvCxnSpPr/>
          <p:nvPr/>
        </p:nvCxnSpPr>
        <p:spPr>
          <a:xfrm>
            <a:off x="5588487" y="4052373"/>
            <a:ext cx="2063011" cy="38261"/>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63" name="Straight Arrow Connector 62"/>
          <p:cNvCxnSpPr/>
          <p:nvPr/>
        </p:nvCxnSpPr>
        <p:spPr>
          <a:xfrm>
            <a:off x="5588487" y="4225493"/>
            <a:ext cx="1109690" cy="452223"/>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grpSp>
        <p:nvGrpSpPr>
          <p:cNvPr id="67" name="Group 66"/>
          <p:cNvGrpSpPr/>
          <p:nvPr/>
        </p:nvGrpSpPr>
        <p:grpSpPr>
          <a:xfrm>
            <a:off x="4145181" y="3247474"/>
            <a:ext cx="1254831" cy="1254831"/>
            <a:chOff x="3769831" y="3123148"/>
            <a:chExt cx="1673108" cy="1673108"/>
          </a:xfrm>
        </p:grpSpPr>
        <p:pic>
          <p:nvPicPr>
            <p:cNvPr id="68" name="Picture 39" descr="https://pbs.twimg.com/profile_images/81060618/WRT54.avatar.00_400x400.png"/>
            <p:cNvPicPr>
              <a:picLocks noChangeAspect="1" noChangeArrowheads="1"/>
            </p:cNvPicPr>
            <p:nvPr/>
          </p:nvPicPr>
          <p:blipFill rotWithShape="1">
            <a:blip r:embed="rId3">
              <a:extLst>
                <a:ext uri="{28A0092B-C50C-407E-A947-70E740481C1C}">
                  <a14:useLocalDpi xmlns:a14="http://schemas.microsoft.com/office/drawing/2010/main" val="0"/>
                </a:ext>
              </a:extLst>
            </a:blip>
            <a:srcRect l="55061" r="35688" b="58947"/>
            <a:stretch/>
          </p:blipFill>
          <p:spPr bwMode="auto">
            <a:xfrm>
              <a:off x="4121944" y="3180299"/>
              <a:ext cx="154781" cy="720189"/>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39" descr="https://pbs.twimg.com/profile_images/81060618/WRT54.avatar.00_400x400.png"/>
            <p:cNvPicPr>
              <a:picLocks noChangeAspect="1" noChangeArrowheads="1"/>
            </p:cNvPicPr>
            <p:nvPr/>
          </p:nvPicPr>
          <p:blipFill rotWithShape="1">
            <a:blip r:embed="rId3">
              <a:extLst>
                <a:ext uri="{28A0092B-C50C-407E-A947-70E740481C1C}">
                  <a14:useLocalDpi xmlns:a14="http://schemas.microsoft.com/office/drawing/2010/main" val="0"/>
                </a:ext>
              </a:extLst>
            </a:blip>
            <a:srcRect l="55061" r="35688" b="58947"/>
            <a:stretch/>
          </p:blipFill>
          <p:spPr bwMode="auto">
            <a:xfrm>
              <a:off x="4400550" y="3146961"/>
              <a:ext cx="154781" cy="720189"/>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39" descr="https://pbs.twimg.com/profile_images/81060618/WRT54.avatar.00_400x4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9831" y="3123148"/>
              <a:ext cx="1673108" cy="1673108"/>
            </a:xfrm>
            <a:prstGeom prst="rect">
              <a:avLst/>
            </a:prstGeom>
            <a:noFill/>
            <a:extLst>
              <a:ext uri="{909E8E84-426E-40DD-AFC4-6F175D3DCCD1}">
                <a14:hiddenFill xmlns:a14="http://schemas.microsoft.com/office/drawing/2010/main">
                  <a:solidFill>
                    <a:srgbClr val="FFFFFF"/>
                  </a:solidFill>
                </a14:hiddenFill>
              </a:ext>
            </a:extLst>
          </p:spPr>
        </p:pic>
      </p:grpSp>
      <p:pic>
        <p:nvPicPr>
          <p:cNvPr id="71" name="Picture 41" descr="https://upload.wikimedia.org/wikipedia/commons/a/a7/IPhone_6S_Rose_Gold.png"/>
          <p:cNvPicPr>
            <a:picLocks noChangeAspect="1" noChangeArrowheads="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flipH="1">
            <a:off x="6264357" y="2270713"/>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41" descr="https://upload.wikimedia.org/wikipedia/commons/a/a7/IPhone_6S_Rose_Gold.png"/>
          <p:cNvPicPr>
            <a:picLocks noChangeAspect="1" noChangeArrowheads="1"/>
          </p:cNvPicPr>
          <p:nvPr/>
        </p:nvPicPr>
        <p:blipFill>
          <a:blip r:embed="rId4" cstate="print">
            <a:duotone>
              <a:prstClr val="black"/>
              <a:srgbClr val="FD9759">
                <a:tint val="45000"/>
                <a:satMod val="400000"/>
              </a:srgbClr>
            </a:duotone>
            <a:extLst>
              <a:ext uri="{28A0092B-C50C-407E-A947-70E740481C1C}">
                <a14:useLocalDpi xmlns:a14="http://schemas.microsoft.com/office/drawing/2010/main" val="0"/>
              </a:ext>
            </a:extLst>
          </a:blip>
          <a:srcRect/>
          <a:stretch>
            <a:fillRect/>
          </a:stretch>
        </p:blipFill>
        <p:spPr bwMode="auto">
          <a:xfrm flipH="1">
            <a:off x="7360524" y="2798788"/>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41" descr="https://upload.wikimedia.org/wikipedia/commons/a/a7/IPhone_6S_Rose_Gold.png"/>
          <p:cNvPicPr>
            <a:picLocks noChangeAspect="1" noChangeArrowheads="1"/>
          </p:cNvPicPr>
          <p:nvPr/>
        </p:nvPicPr>
        <p:blipFill>
          <a:blip r:embed="rId4"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flipH="1">
            <a:off x="7807866" y="3765689"/>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41" descr="https://upload.wikimedia.org/wikipedia/commons/a/a7/IPhone_6S_Rose_Gold.png"/>
          <p:cNvPicPr>
            <a:picLocks noChangeAspect="1" noChangeArrowheads="1"/>
          </p:cNvPicPr>
          <p:nvPr/>
        </p:nvPicPr>
        <p:blipFill>
          <a:blip r:embed="rId4" cstate="print">
            <a:duotone>
              <a:prstClr val="black"/>
              <a:srgbClr val="D24B1F">
                <a:tint val="45000"/>
                <a:satMod val="400000"/>
              </a:srgbClr>
            </a:duotone>
            <a:extLst>
              <a:ext uri="{28A0092B-C50C-407E-A947-70E740481C1C}">
                <a14:useLocalDpi xmlns:a14="http://schemas.microsoft.com/office/drawing/2010/main" val="0"/>
              </a:ext>
            </a:extLst>
          </a:blip>
          <a:srcRect/>
          <a:stretch>
            <a:fillRect/>
          </a:stretch>
        </p:blipFill>
        <p:spPr bwMode="auto">
          <a:xfrm flipH="1">
            <a:off x="6932199" y="4580515"/>
            <a:ext cx="372563" cy="73661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26839" y="1835696"/>
            <a:ext cx="2726866" cy="3416320"/>
          </a:xfrm>
          <a:prstGeom prst="rect">
            <a:avLst/>
          </a:prstGeom>
          <a:noFill/>
        </p:spPr>
        <p:txBody>
          <a:bodyPr wrap="square" rtlCol="0">
            <a:spAutoFit/>
          </a:bodyPr>
          <a:lstStyle/>
          <a:p>
            <a:pPr marL="285750" indent="-285750">
              <a:buFont typeface="Arial" charset="0"/>
              <a:buChar char="•"/>
            </a:pPr>
            <a:r>
              <a:rPr lang="en-US" sz="1800" dirty="0"/>
              <a:t>The 802.11n standard enables spatial multiplexing, improving data rates and link robustness</a:t>
            </a:r>
          </a:p>
          <a:p>
            <a:pPr marL="285750" indent="-285750">
              <a:buFont typeface="Arial" charset="0"/>
              <a:buChar char="•"/>
            </a:pPr>
            <a:r>
              <a:rPr lang="en-US" sz="1800" dirty="0"/>
              <a:t>Transmission to each of them sequentially—underutilizing the spatial resources available at the access point.</a:t>
            </a:r>
          </a:p>
        </p:txBody>
      </p:sp>
    </p:spTree>
    <p:extLst>
      <p:ext uri="{BB962C8B-B14F-4D97-AF65-F5344CB8AC3E}">
        <p14:creationId xmlns:p14="http://schemas.microsoft.com/office/powerpoint/2010/main" val="1090686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500"/>
                                  </p:stCondLst>
                                  <p:childTnLst>
                                    <p:set>
                                      <p:cBhvr>
                                        <p:cTn id="6" dur="1" fill="hold">
                                          <p:stCondLst>
                                            <p:cond delay="0"/>
                                          </p:stCondLst>
                                        </p:cTn>
                                        <p:tgtEl>
                                          <p:spTgt spid="56"/>
                                        </p:tgtEl>
                                        <p:attrNameLst>
                                          <p:attrName>style.visibility</p:attrName>
                                        </p:attrNameLst>
                                      </p:cBhvr>
                                      <p:to>
                                        <p:strVal val="visible"/>
                                      </p:to>
                                    </p:set>
                                  </p:childTnLst>
                                </p:cTn>
                              </p:par>
                            </p:childTnLst>
                          </p:cTn>
                        </p:par>
                        <p:par>
                          <p:cTn id="7" fill="hold">
                            <p:stCondLst>
                              <p:cond delay="500"/>
                            </p:stCondLst>
                            <p:childTnLst>
                              <p:par>
                                <p:cTn id="8" presetID="1" presetClass="exit" presetSubtype="0" fill="hold" nodeType="afterEffect">
                                  <p:stCondLst>
                                    <p:cond delay="500"/>
                                  </p:stCondLst>
                                  <p:childTnLst>
                                    <p:set>
                                      <p:cBhvr>
                                        <p:cTn id="9" dur="1" fill="hold">
                                          <p:stCondLst>
                                            <p:cond delay="0"/>
                                          </p:stCondLst>
                                        </p:cTn>
                                        <p:tgtEl>
                                          <p:spTgt spid="56"/>
                                        </p:tgtEl>
                                        <p:attrNameLst>
                                          <p:attrName>style.visibility</p:attrName>
                                        </p:attrNameLst>
                                      </p:cBhvr>
                                      <p:to>
                                        <p:strVal val="hidden"/>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childTnLst>
                          </p:cTn>
                        </p:par>
                        <p:par>
                          <p:cTn id="13" fill="hold">
                            <p:stCondLst>
                              <p:cond delay="1000"/>
                            </p:stCondLst>
                            <p:childTnLst>
                              <p:par>
                                <p:cTn id="14" presetID="1" presetClass="exit" presetSubtype="0" fill="hold" nodeType="afterEffect">
                                  <p:stCondLst>
                                    <p:cond delay="500"/>
                                  </p:stCondLst>
                                  <p:childTnLst>
                                    <p:set>
                                      <p:cBhvr>
                                        <p:cTn id="15" dur="1" fill="hold">
                                          <p:stCondLst>
                                            <p:cond delay="0"/>
                                          </p:stCondLst>
                                        </p:cTn>
                                        <p:tgtEl>
                                          <p:spTgt spid="59"/>
                                        </p:tgtEl>
                                        <p:attrNameLst>
                                          <p:attrName>style.visibility</p:attrName>
                                        </p:attrNameLst>
                                      </p:cBhvr>
                                      <p:to>
                                        <p:strVal val="hidden"/>
                                      </p:to>
                                    </p:set>
                                  </p:childTnLst>
                                </p:cTn>
                              </p:par>
                            </p:childTnLst>
                          </p:cTn>
                        </p:par>
                        <p:par>
                          <p:cTn id="16" fill="hold">
                            <p:stCondLst>
                              <p:cond delay="1500"/>
                            </p:stCondLst>
                            <p:childTnLst>
                              <p:par>
                                <p:cTn id="17" presetID="1" presetClass="entr" presetSubtype="0"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childTnLst>
                          </p:cTn>
                        </p:par>
                        <p:par>
                          <p:cTn id="19" fill="hold">
                            <p:stCondLst>
                              <p:cond delay="1500"/>
                            </p:stCondLst>
                            <p:childTnLst>
                              <p:par>
                                <p:cTn id="20" presetID="1" presetClass="exit" presetSubtype="0" fill="hold" nodeType="afterEffect">
                                  <p:stCondLst>
                                    <p:cond delay="500"/>
                                  </p:stCondLst>
                                  <p:childTnLst>
                                    <p:set>
                                      <p:cBhvr>
                                        <p:cTn id="21" dur="1" fill="hold">
                                          <p:stCondLst>
                                            <p:cond delay="0"/>
                                          </p:stCondLst>
                                        </p:cTn>
                                        <p:tgtEl>
                                          <p:spTgt spid="61"/>
                                        </p:tgtEl>
                                        <p:attrNameLst>
                                          <p:attrName>style.visibility</p:attrName>
                                        </p:attrNameLst>
                                      </p:cBhvr>
                                      <p:to>
                                        <p:strVal val="hidden"/>
                                      </p:to>
                                    </p:set>
                                  </p:childTnLst>
                                </p:cTn>
                              </p:par>
                            </p:childTnLst>
                          </p:cTn>
                        </p:par>
                        <p:par>
                          <p:cTn id="22" fill="hold">
                            <p:stCondLst>
                              <p:cond delay="2000"/>
                            </p:stCondLst>
                            <p:childTnLst>
                              <p:par>
                                <p:cTn id="23" presetID="1" presetClass="entr" presetSubtype="0" fill="hold" nodeType="afterEffect">
                                  <p:stCondLst>
                                    <p:cond delay="0"/>
                                  </p:stCondLst>
                                  <p:childTnLst>
                                    <p:set>
                                      <p:cBhvr>
                                        <p:cTn id="24"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4CA44-8DB6-3847-8684-F3B7A5D86E02}"/>
              </a:ext>
            </a:extLst>
          </p:cNvPr>
          <p:cNvSpPr>
            <a:spLocks noGrp="1"/>
          </p:cNvSpPr>
          <p:nvPr>
            <p:ph type="title"/>
          </p:nvPr>
        </p:nvSpPr>
        <p:spPr/>
        <p:txBody>
          <a:bodyPr/>
          <a:lstStyle/>
          <a:p>
            <a:r>
              <a:rPr lang="nb-NO" dirty="0" err="1"/>
              <a:t>Recap</a:t>
            </a:r>
            <a:r>
              <a:rPr lang="nb-NO" dirty="0"/>
              <a:t> </a:t>
            </a:r>
            <a:r>
              <a:rPr lang="nb-NO" dirty="0" err="1"/>
              <a:t>on</a:t>
            </a:r>
            <a:r>
              <a:rPr lang="nb-NO" dirty="0"/>
              <a:t> MIMO Beamforming</a:t>
            </a:r>
          </a:p>
        </p:txBody>
      </p:sp>
      <p:pic>
        <p:nvPicPr>
          <p:cNvPr id="4" name="Content Placeholder 3">
            <a:extLst>
              <a:ext uri="{FF2B5EF4-FFF2-40B4-BE49-F238E27FC236}">
                <a16:creationId xmlns:a16="http://schemas.microsoft.com/office/drawing/2014/main" id="{F0945B90-8074-5548-B897-9825B2B0842E}"/>
              </a:ext>
            </a:extLst>
          </p:cNvPr>
          <p:cNvPicPr>
            <a:picLocks noGrp="1" noChangeAspect="1"/>
          </p:cNvPicPr>
          <p:nvPr>
            <p:ph idx="1"/>
          </p:nvPr>
        </p:nvPicPr>
        <p:blipFill>
          <a:blip r:embed="rId2"/>
          <a:stretch>
            <a:fillRect/>
          </a:stretch>
        </p:blipFill>
        <p:spPr>
          <a:xfrm>
            <a:off x="1403648" y="3460556"/>
            <a:ext cx="5400600" cy="3372788"/>
          </a:xfrm>
          <a:prstGeom prst="rect">
            <a:avLst/>
          </a:prstGeom>
        </p:spPr>
      </p:pic>
      <p:sp>
        <p:nvSpPr>
          <p:cNvPr id="5" name="TextBox 4">
            <a:extLst>
              <a:ext uri="{FF2B5EF4-FFF2-40B4-BE49-F238E27FC236}">
                <a16:creationId xmlns:a16="http://schemas.microsoft.com/office/drawing/2014/main" id="{3BA3F3EE-6C69-7746-9D62-9ACB4E54F4F6}"/>
              </a:ext>
            </a:extLst>
          </p:cNvPr>
          <p:cNvSpPr txBox="1"/>
          <p:nvPr/>
        </p:nvSpPr>
        <p:spPr>
          <a:xfrm>
            <a:off x="90960" y="1737390"/>
            <a:ext cx="9089552" cy="2123658"/>
          </a:xfrm>
          <a:prstGeom prst="rect">
            <a:avLst/>
          </a:prstGeom>
          <a:noFill/>
        </p:spPr>
        <p:txBody>
          <a:bodyPr wrap="square" rtlCol="0">
            <a:spAutoFit/>
          </a:bodyPr>
          <a:lstStyle/>
          <a:p>
            <a:pPr marL="285750" indent="-285750">
              <a:buFont typeface="Arial" panose="020B0604020202020204" pitchFamily="34" charset="0"/>
              <a:buChar char="•"/>
            </a:pPr>
            <a:r>
              <a:rPr lang="nb-NO" sz="2200" b="1" dirty="0"/>
              <a:t>Beamforming</a:t>
            </a:r>
            <a:r>
              <a:rPr lang="nb-NO" sz="2200" dirty="0"/>
              <a:t> is a signal processing </a:t>
            </a:r>
            <a:r>
              <a:rPr lang="nb-NO" sz="2200" dirty="0" err="1"/>
              <a:t>technique</a:t>
            </a:r>
            <a:r>
              <a:rPr lang="nb-NO" sz="2200" dirty="0"/>
              <a:t> used for </a:t>
            </a:r>
            <a:r>
              <a:rPr lang="nb-NO" sz="2200" dirty="0" err="1"/>
              <a:t>directional</a:t>
            </a:r>
            <a:r>
              <a:rPr lang="nb-NO" sz="2200" dirty="0"/>
              <a:t> signal </a:t>
            </a:r>
            <a:r>
              <a:rPr lang="nb-NO" sz="2200" dirty="0" err="1"/>
              <a:t>transmission</a:t>
            </a:r>
            <a:r>
              <a:rPr lang="nb-NO" sz="2200" dirty="0"/>
              <a:t> or </a:t>
            </a:r>
            <a:r>
              <a:rPr lang="nb-NO" sz="2200" dirty="0" err="1"/>
              <a:t>reception</a:t>
            </a:r>
            <a:r>
              <a:rPr lang="nb-NO" sz="2200" dirty="0"/>
              <a:t>.</a:t>
            </a:r>
            <a:endParaRPr lang="nb-NO" sz="2200" baseline="30000" dirty="0"/>
          </a:p>
          <a:p>
            <a:pPr marL="285750" indent="-285750">
              <a:buFont typeface="Arial" panose="020B0604020202020204" pitchFamily="34" charset="0"/>
              <a:buChar char="•"/>
            </a:pPr>
            <a:r>
              <a:rPr lang="nb-NO" sz="2200" dirty="0"/>
              <a:t>Elements </a:t>
            </a:r>
            <a:r>
              <a:rPr lang="nb-NO" sz="2200" dirty="0" err="1"/>
              <a:t>of</a:t>
            </a:r>
            <a:r>
              <a:rPr lang="nb-NO" sz="2200" dirty="0"/>
              <a:t> an antenna array is </a:t>
            </a:r>
            <a:r>
              <a:rPr lang="nb-NO" sz="2200" dirty="0" err="1"/>
              <a:t>combined</a:t>
            </a:r>
            <a:r>
              <a:rPr lang="nb-NO" sz="2200" dirty="0"/>
              <a:t> in </a:t>
            </a:r>
            <a:r>
              <a:rPr lang="nb-NO" sz="2200" dirty="0" err="1"/>
              <a:t>such</a:t>
            </a:r>
            <a:r>
              <a:rPr lang="nb-NO" sz="2200" dirty="0"/>
              <a:t> a </a:t>
            </a:r>
            <a:r>
              <a:rPr lang="nb-NO" sz="2200" dirty="0" err="1"/>
              <a:t>way</a:t>
            </a:r>
            <a:r>
              <a:rPr lang="nb-NO" sz="2200" dirty="0"/>
              <a:t> </a:t>
            </a:r>
            <a:r>
              <a:rPr lang="nb-NO" sz="2200" dirty="0" err="1"/>
              <a:t>that</a:t>
            </a:r>
            <a:r>
              <a:rPr lang="nb-NO" sz="2200" dirty="0"/>
              <a:t> signals at </a:t>
            </a:r>
            <a:r>
              <a:rPr lang="nb-NO" sz="2200" dirty="0" err="1"/>
              <a:t>particular</a:t>
            </a:r>
            <a:r>
              <a:rPr lang="nb-NO" sz="2200" dirty="0"/>
              <a:t> angles </a:t>
            </a:r>
            <a:r>
              <a:rPr lang="nb-NO" sz="2200" dirty="0" err="1"/>
              <a:t>experience</a:t>
            </a:r>
            <a:r>
              <a:rPr lang="nb-NO" sz="2200" dirty="0"/>
              <a:t> </a:t>
            </a:r>
            <a:r>
              <a:rPr lang="nb-NO" sz="2200" dirty="0" err="1"/>
              <a:t>constructive</a:t>
            </a:r>
            <a:r>
              <a:rPr lang="nb-NO" sz="2200" dirty="0"/>
              <a:t> </a:t>
            </a:r>
            <a:r>
              <a:rPr lang="nb-NO" sz="2200" dirty="0" err="1"/>
              <a:t>interference</a:t>
            </a:r>
            <a:r>
              <a:rPr lang="nb-NO" sz="2200" dirty="0"/>
              <a:t> </a:t>
            </a:r>
            <a:r>
              <a:rPr lang="nb-NO" sz="2200" dirty="0" err="1"/>
              <a:t>while</a:t>
            </a:r>
            <a:r>
              <a:rPr lang="nb-NO" sz="2200" dirty="0"/>
              <a:t> </a:t>
            </a:r>
            <a:r>
              <a:rPr lang="nb-NO" sz="2200" dirty="0" err="1"/>
              <a:t>others</a:t>
            </a:r>
            <a:r>
              <a:rPr lang="nb-NO" sz="2200" dirty="0"/>
              <a:t> </a:t>
            </a:r>
            <a:r>
              <a:rPr lang="nb-NO" sz="2200" dirty="0" err="1"/>
              <a:t>experience</a:t>
            </a:r>
            <a:r>
              <a:rPr lang="nb-NO" sz="2200" dirty="0"/>
              <a:t> </a:t>
            </a:r>
            <a:r>
              <a:rPr lang="nb-NO" sz="2200" dirty="0" err="1"/>
              <a:t>destructive</a:t>
            </a:r>
            <a:r>
              <a:rPr lang="nb-NO" sz="2200" dirty="0"/>
              <a:t> </a:t>
            </a:r>
            <a:r>
              <a:rPr lang="nb-NO" sz="2200" dirty="0" err="1"/>
              <a:t>interference</a:t>
            </a:r>
            <a:r>
              <a:rPr lang="nb-NO" sz="2200" dirty="0"/>
              <a:t>. </a:t>
            </a:r>
          </a:p>
          <a:p>
            <a:pPr marL="285750" indent="-285750">
              <a:buFont typeface="Arial" panose="020B0604020202020204" pitchFamily="34" charset="0"/>
              <a:buChar char="•"/>
            </a:pPr>
            <a:endParaRPr lang="nb-NO" sz="2200" dirty="0"/>
          </a:p>
        </p:txBody>
      </p:sp>
    </p:spTree>
    <p:extLst>
      <p:ext uri="{BB962C8B-B14F-4D97-AF65-F5344CB8AC3E}">
        <p14:creationId xmlns:p14="http://schemas.microsoft.com/office/powerpoint/2010/main" val="17763880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D9D0-F9C3-4C4D-92BA-7A20BC5745C6}"/>
              </a:ext>
            </a:extLst>
          </p:cNvPr>
          <p:cNvSpPr>
            <a:spLocks noGrp="1"/>
          </p:cNvSpPr>
          <p:nvPr>
            <p:ph type="title"/>
          </p:nvPr>
        </p:nvSpPr>
        <p:spPr/>
        <p:txBody>
          <a:bodyPr/>
          <a:lstStyle/>
          <a:p>
            <a:r>
              <a:rPr lang="nb-NO" dirty="0"/>
              <a:t>Beamforming and </a:t>
            </a:r>
            <a:r>
              <a:rPr lang="nb-NO" dirty="0" err="1"/>
              <a:t>Steering</a:t>
            </a:r>
            <a:endParaRPr lang="en-NO"/>
          </a:p>
        </p:txBody>
      </p:sp>
      <p:pic>
        <p:nvPicPr>
          <p:cNvPr id="5" name="Content Placeholder 4">
            <a:extLst>
              <a:ext uri="{FF2B5EF4-FFF2-40B4-BE49-F238E27FC236}">
                <a16:creationId xmlns:a16="http://schemas.microsoft.com/office/drawing/2014/main" id="{742813F9-E2D8-3247-BB46-40A92F7D13FD}"/>
              </a:ext>
            </a:extLst>
          </p:cNvPr>
          <p:cNvPicPr>
            <a:picLocks noGrp="1" noChangeAspect="1"/>
          </p:cNvPicPr>
          <p:nvPr>
            <p:ph idx="1"/>
          </p:nvPr>
        </p:nvPicPr>
        <p:blipFill>
          <a:blip r:embed="rId2"/>
          <a:stretch>
            <a:fillRect/>
          </a:stretch>
        </p:blipFill>
        <p:spPr>
          <a:xfrm>
            <a:off x="468313" y="2020517"/>
            <a:ext cx="8218487" cy="4036165"/>
          </a:xfrm>
        </p:spPr>
      </p:pic>
    </p:spTree>
    <p:extLst>
      <p:ext uri="{BB962C8B-B14F-4D97-AF65-F5344CB8AC3E}">
        <p14:creationId xmlns:p14="http://schemas.microsoft.com/office/powerpoint/2010/main" val="6491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p:cNvGrpSpPr/>
          <p:nvPr/>
        </p:nvGrpSpPr>
        <p:grpSpPr>
          <a:xfrm>
            <a:off x="2654865" y="2452780"/>
            <a:ext cx="6309623" cy="2840729"/>
            <a:chOff x="2712637" y="2127373"/>
            <a:chExt cx="8412831" cy="3787638"/>
          </a:xfrm>
        </p:grpSpPr>
        <p:pic>
          <p:nvPicPr>
            <p:cNvPr id="44" name="Picture 43"/>
            <p:cNvPicPr>
              <a:picLocks noChangeAspect="1"/>
            </p:cNvPicPr>
            <p:nvPr/>
          </p:nvPicPr>
          <p:blipFill>
            <a:blip r:embed="rId3"/>
            <a:stretch>
              <a:fillRect/>
            </a:stretch>
          </p:blipFill>
          <p:spPr>
            <a:xfrm rot="20474745">
              <a:off x="2712637" y="2127373"/>
              <a:ext cx="8412831" cy="3787638"/>
            </a:xfrm>
            <a:prstGeom prst="rect">
              <a:avLst/>
            </a:prstGeom>
          </p:spPr>
        </p:pic>
        <p:cxnSp>
          <p:nvCxnSpPr>
            <p:cNvPr id="45" name="Straight Arrow Connector 44"/>
            <p:cNvCxnSpPr/>
            <p:nvPr/>
          </p:nvCxnSpPr>
          <p:spPr>
            <a:xfrm>
              <a:off x="5651429" y="4260164"/>
              <a:ext cx="2750681" cy="51014"/>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grpSp>
      <p:grpSp>
        <p:nvGrpSpPr>
          <p:cNvPr id="35" name="Group 34"/>
          <p:cNvGrpSpPr/>
          <p:nvPr/>
        </p:nvGrpSpPr>
        <p:grpSpPr>
          <a:xfrm>
            <a:off x="2086616" y="2272179"/>
            <a:ext cx="6533831" cy="1327374"/>
            <a:chOff x="1954972" y="1886572"/>
            <a:chExt cx="8711774" cy="1769832"/>
          </a:xfrm>
        </p:grpSpPr>
        <p:pic>
          <p:nvPicPr>
            <p:cNvPr id="36" name="Picture 35"/>
            <p:cNvPicPr>
              <a:picLocks noChangeAspect="1"/>
            </p:cNvPicPr>
            <p:nvPr/>
          </p:nvPicPr>
          <p:blipFill>
            <a:blip r:embed="rId4"/>
            <a:stretch>
              <a:fillRect/>
            </a:stretch>
          </p:blipFill>
          <p:spPr>
            <a:xfrm rot="19379607">
              <a:off x="1954972" y="1886572"/>
              <a:ext cx="8711774" cy="1769832"/>
            </a:xfrm>
            <a:prstGeom prst="rect">
              <a:avLst/>
            </a:prstGeom>
          </p:spPr>
        </p:pic>
        <p:cxnSp>
          <p:nvCxnSpPr>
            <p:cNvPr id="37" name="Straight Arrow Connector 36"/>
            <p:cNvCxnSpPr/>
            <p:nvPr/>
          </p:nvCxnSpPr>
          <p:spPr>
            <a:xfrm flipV="1">
              <a:off x="5448389" y="2835181"/>
              <a:ext cx="793901" cy="647321"/>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grpSp>
      <p:grpSp>
        <p:nvGrpSpPr>
          <p:cNvPr id="49" name="Group 48"/>
          <p:cNvGrpSpPr/>
          <p:nvPr/>
        </p:nvGrpSpPr>
        <p:grpSpPr>
          <a:xfrm>
            <a:off x="2627309" y="2091853"/>
            <a:ext cx="6187603" cy="3113011"/>
            <a:chOff x="2675896" y="1646137"/>
            <a:chExt cx="8250137" cy="4150681"/>
          </a:xfrm>
        </p:grpSpPr>
        <p:pic>
          <p:nvPicPr>
            <p:cNvPr id="50" name="Picture 49"/>
            <p:cNvPicPr>
              <a:picLocks noChangeAspect="1"/>
            </p:cNvPicPr>
            <p:nvPr/>
          </p:nvPicPr>
          <p:blipFill>
            <a:blip r:embed="rId5"/>
            <a:stretch>
              <a:fillRect/>
            </a:stretch>
          </p:blipFill>
          <p:spPr>
            <a:xfrm rot="828584">
              <a:off x="2675896" y="1646137"/>
              <a:ext cx="8250137" cy="4150681"/>
            </a:xfrm>
            <a:prstGeom prst="rect">
              <a:avLst/>
            </a:prstGeom>
          </p:spPr>
        </p:pic>
        <p:cxnSp>
          <p:nvCxnSpPr>
            <p:cNvPr id="51" name="Straight Arrow Connector 50"/>
            <p:cNvCxnSpPr/>
            <p:nvPr/>
          </p:nvCxnSpPr>
          <p:spPr>
            <a:xfrm flipV="1">
              <a:off x="5523954" y="3220526"/>
              <a:ext cx="2298262" cy="565167"/>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grpSp>
      <p:grpSp>
        <p:nvGrpSpPr>
          <p:cNvPr id="46" name="Group 45"/>
          <p:cNvGrpSpPr/>
          <p:nvPr/>
        </p:nvGrpSpPr>
        <p:grpSpPr>
          <a:xfrm>
            <a:off x="2733555" y="2339615"/>
            <a:ext cx="5658107" cy="4219298"/>
            <a:chOff x="2817556" y="1976486"/>
            <a:chExt cx="7544143" cy="5625731"/>
          </a:xfrm>
        </p:grpSpPr>
        <p:pic>
          <p:nvPicPr>
            <p:cNvPr id="47" name="Picture 46"/>
            <p:cNvPicPr>
              <a:picLocks noChangeAspect="1"/>
            </p:cNvPicPr>
            <p:nvPr/>
          </p:nvPicPr>
          <p:blipFill>
            <a:blip r:embed="rId6"/>
            <a:stretch>
              <a:fillRect/>
            </a:stretch>
          </p:blipFill>
          <p:spPr>
            <a:xfrm rot="20758142">
              <a:off x="2817556" y="1976486"/>
              <a:ext cx="7544143" cy="5625731"/>
            </a:xfrm>
            <a:prstGeom prst="rect">
              <a:avLst/>
            </a:prstGeom>
          </p:spPr>
        </p:pic>
        <p:cxnSp>
          <p:nvCxnSpPr>
            <p:cNvPr id="48" name="Straight Arrow Connector 47"/>
            <p:cNvCxnSpPr/>
            <p:nvPr/>
          </p:nvCxnSpPr>
          <p:spPr>
            <a:xfrm>
              <a:off x="5651429" y="4490991"/>
              <a:ext cx="1479586" cy="602964"/>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grpSp>
      <p:sp>
        <p:nvSpPr>
          <p:cNvPr id="2" name="Title 1"/>
          <p:cNvSpPr>
            <a:spLocks noGrp="1"/>
          </p:cNvSpPr>
          <p:nvPr>
            <p:ph type="title"/>
          </p:nvPr>
        </p:nvSpPr>
        <p:spPr/>
        <p:txBody>
          <a:bodyPr/>
          <a:lstStyle/>
          <a:p>
            <a:r>
              <a:rPr lang="en-US" dirty="0"/>
              <a:t>802.11ac MIMO Beamforming</a:t>
            </a:r>
          </a:p>
        </p:txBody>
      </p:sp>
      <p:pic>
        <p:nvPicPr>
          <p:cNvPr id="20" name="Picture 39" descr="https://pbs.twimg.com/profile_images/81060618/WRT54.avatar.00_400x400.png"/>
          <p:cNvPicPr>
            <a:picLocks noChangeAspect="1" noChangeArrowheads="1"/>
          </p:cNvPicPr>
          <p:nvPr/>
        </p:nvPicPr>
        <p:blipFill rotWithShape="1">
          <a:blip r:embed="rId7">
            <a:extLst>
              <a:ext uri="{28A0092B-C50C-407E-A947-70E740481C1C}">
                <a14:useLocalDpi xmlns:a14="http://schemas.microsoft.com/office/drawing/2010/main" val="0"/>
              </a:ext>
            </a:extLst>
          </a:blip>
          <a:srcRect l="55061" r="35688" b="58947"/>
          <a:stretch/>
        </p:blipFill>
        <p:spPr bwMode="auto">
          <a:xfrm>
            <a:off x="3679738" y="3290337"/>
            <a:ext cx="116086" cy="54014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9" descr="https://pbs.twimg.com/profile_images/81060618/WRT54.avatar.00_400x400.png"/>
          <p:cNvPicPr>
            <a:picLocks noChangeAspect="1" noChangeArrowheads="1"/>
          </p:cNvPicPr>
          <p:nvPr/>
        </p:nvPicPr>
        <p:blipFill rotWithShape="1">
          <a:blip r:embed="rId7">
            <a:extLst>
              <a:ext uri="{28A0092B-C50C-407E-A947-70E740481C1C}">
                <a14:useLocalDpi xmlns:a14="http://schemas.microsoft.com/office/drawing/2010/main" val="0"/>
              </a:ext>
            </a:extLst>
          </a:blip>
          <a:srcRect l="55061" r="35688" b="58947"/>
          <a:stretch/>
        </p:blipFill>
        <p:spPr bwMode="auto">
          <a:xfrm>
            <a:off x="3888692" y="3265334"/>
            <a:ext cx="116086" cy="54014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9" descr="https://pbs.twimg.com/profile_images/81060618/WRT54.avatar.00_400x40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15653" y="3247474"/>
            <a:ext cx="1254831" cy="125483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1" descr="https://upload.wikimedia.org/wikipedia/commons/a/a7/IPhone_6S_Rose_Gold.png"/>
          <p:cNvPicPr>
            <a:picLocks noChangeAspect="1" noChangeArrowheads="1"/>
          </p:cNvPicPr>
          <p:nvPr/>
        </p:nvPicPr>
        <p:blipFill>
          <a:blip r:embed="rId8"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flipH="1">
            <a:off x="5534829" y="2270713"/>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1" descr="https://upload.wikimedia.org/wikipedia/commons/a/a7/IPhone_6S_Rose_Gold.png"/>
          <p:cNvPicPr>
            <a:picLocks noChangeAspect="1" noChangeArrowheads="1"/>
          </p:cNvPicPr>
          <p:nvPr/>
        </p:nvPicPr>
        <p:blipFill>
          <a:blip r:embed="rId8" cstate="print">
            <a:duotone>
              <a:prstClr val="black"/>
              <a:srgbClr val="FD9759">
                <a:tint val="45000"/>
                <a:satMod val="400000"/>
              </a:srgbClr>
            </a:duotone>
            <a:extLst>
              <a:ext uri="{28A0092B-C50C-407E-A947-70E740481C1C}">
                <a14:useLocalDpi xmlns:a14="http://schemas.microsoft.com/office/drawing/2010/main" val="0"/>
              </a:ext>
            </a:extLst>
          </a:blip>
          <a:srcRect/>
          <a:stretch>
            <a:fillRect/>
          </a:stretch>
        </p:blipFill>
        <p:spPr bwMode="auto">
          <a:xfrm flipH="1">
            <a:off x="6630996" y="2798788"/>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1" descr="https://upload.wikimedia.org/wikipedia/commons/a/a7/IPhone_6S_Rose_Gold.png"/>
          <p:cNvPicPr>
            <a:picLocks noChangeAspect="1" noChangeArrowheads="1"/>
          </p:cNvPicPr>
          <p:nvPr/>
        </p:nvPicPr>
        <p:blipFill>
          <a:blip r:embed="rId8"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flipH="1">
            <a:off x="7078338" y="3765689"/>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1" descr="https://upload.wikimedia.org/wikipedia/commons/a/a7/IPhone_6S_Rose_Gold.png"/>
          <p:cNvPicPr>
            <a:picLocks noChangeAspect="1" noChangeArrowheads="1"/>
          </p:cNvPicPr>
          <p:nvPr/>
        </p:nvPicPr>
        <p:blipFill>
          <a:blip r:embed="rId8" cstate="print">
            <a:duotone>
              <a:prstClr val="black"/>
              <a:srgbClr val="D24B1F">
                <a:tint val="45000"/>
                <a:satMod val="400000"/>
              </a:srgbClr>
            </a:duotone>
            <a:extLst>
              <a:ext uri="{28A0092B-C50C-407E-A947-70E740481C1C}">
                <a14:useLocalDpi xmlns:a14="http://schemas.microsoft.com/office/drawing/2010/main" val="0"/>
              </a:ext>
            </a:extLst>
          </a:blip>
          <a:srcRect/>
          <a:stretch>
            <a:fillRect/>
          </a:stretch>
        </p:blipFill>
        <p:spPr bwMode="auto">
          <a:xfrm flipH="1">
            <a:off x="6202671" y="4580515"/>
            <a:ext cx="372563" cy="736616"/>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126839" y="1835696"/>
            <a:ext cx="2726866" cy="3970318"/>
          </a:xfrm>
          <a:prstGeom prst="rect">
            <a:avLst/>
          </a:prstGeom>
          <a:noFill/>
        </p:spPr>
        <p:txBody>
          <a:bodyPr wrap="square" rtlCol="0">
            <a:spAutoFit/>
          </a:bodyPr>
          <a:lstStyle/>
          <a:p>
            <a:pPr marL="285750" indent="-285750">
              <a:buFont typeface="Arial" charset="0"/>
              <a:buChar char="•"/>
            </a:pPr>
            <a:r>
              <a:rPr lang="en-US" sz="1800" dirty="0"/>
              <a:t>We can increase the link SNR by coherently beamforming with the antennas at the base station</a:t>
            </a:r>
          </a:p>
          <a:p>
            <a:pPr marL="285750" indent="-285750">
              <a:buFont typeface="Arial" charset="0"/>
              <a:buChar char="•"/>
            </a:pPr>
            <a:r>
              <a:rPr lang="en-US" sz="1800" dirty="0"/>
              <a:t>Still limited to communications with one station at a time on a small number of spatial streams, resulting in an underutilization of spatial resources.</a:t>
            </a:r>
          </a:p>
        </p:txBody>
      </p:sp>
    </p:spTree>
    <p:extLst>
      <p:ext uri="{BB962C8B-B14F-4D97-AF65-F5344CB8AC3E}">
        <p14:creationId xmlns:p14="http://schemas.microsoft.com/office/powerpoint/2010/main" val="2361066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5"/>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nodeType="afterEffect">
                                  <p:stCondLst>
                                    <p:cond delay="250"/>
                                  </p:stCondLst>
                                  <p:childTnLst>
                                    <p:set>
                                      <p:cBhvr>
                                        <p:cTn id="13" dur="1" fill="hold">
                                          <p:stCondLst>
                                            <p:cond delay="0"/>
                                          </p:stCondLst>
                                        </p:cTn>
                                        <p:tgtEl>
                                          <p:spTgt spid="49"/>
                                        </p:tgtEl>
                                        <p:attrNameLst>
                                          <p:attrName>style.visibility</p:attrName>
                                        </p:attrNameLst>
                                      </p:cBhvr>
                                      <p:to>
                                        <p:strVal val="visible"/>
                                      </p:to>
                                    </p:set>
                                  </p:childTnLst>
                                </p:cTn>
                              </p:par>
                            </p:childTnLst>
                          </p:cTn>
                        </p:par>
                        <p:par>
                          <p:cTn id="14" fill="hold">
                            <p:stCondLst>
                              <p:cond delay="250"/>
                            </p:stCondLst>
                            <p:childTnLst>
                              <p:par>
                                <p:cTn id="15" presetID="1" presetClass="exit" presetSubtype="0" fill="hold" nodeType="afterEffect">
                                  <p:stCondLst>
                                    <p:cond delay="250"/>
                                  </p:stCondLst>
                                  <p:childTnLst>
                                    <p:set>
                                      <p:cBhvr>
                                        <p:cTn id="16" dur="1" fill="hold">
                                          <p:stCondLst>
                                            <p:cond delay="0"/>
                                          </p:stCondLst>
                                        </p:cTn>
                                        <p:tgtEl>
                                          <p:spTgt spid="49"/>
                                        </p:tgtEl>
                                        <p:attrNameLst>
                                          <p:attrName>style.visibility</p:attrName>
                                        </p:attrNameLst>
                                      </p:cBhvr>
                                      <p:to>
                                        <p:strVal val="hidden"/>
                                      </p:to>
                                    </p:set>
                                  </p:childTnLst>
                                </p:cTn>
                              </p:par>
                            </p:childTnLst>
                          </p:cTn>
                        </p:par>
                        <p:par>
                          <p:cTn id="17" fill="hold">
                            <p:stCondLst>
                              <p:cond delay="500"/>
                            </p:stCondLst>
                            <p:childTnLst>
                              <p:par>
                                <p:cTn id="18" presetID="1" presetClass="entr" presetSubtype="0" fill="hold" nodeType="afterEffect">
                                  <p:stCondLst>
                                    <p:cond delay="250"/>
                                  </p:stCondLst>
                                  <p:childTnLst>
                                    <p:set>
                                      <p:cBhvr>
                                        <p:cTn id="19" dur="1" fill="hold">
                                          <p:stCondLst>
                                            <p:cond delay="0"/>
                                          </p:stCondLst>
                                        </p:cTn>
                                        <p:tgtEl>
                                          <p:spTgt spid="43"/>
                                        </p:tgtEl>
                                        <p:attrNameLst>
                                          <p:attrName>style.visibility</p:attrName>
                                        </p:attrNameLst>
                                      </p:cBhvr>
                                      <p:to>
                                        <p:strVal val="visible"/>
                                      </p:to>
                                    </p:set>
                                  </p:childTnLst>
                                </p:cTn>
                              </p:par>
                            </p:childTnLst>
                          </p:cTn>
                        </p:par>
                        <p:par>
                          <p:cTn id="20" fill="hold">
                            <p:stCondLst>
                              <p:cond delay="750"/>
                            </p:stCondLst>
                            <p:childTnLst>
                              <p:par>
                                <p:cTn id="21" presetID="1" presetClass="exit" presetSubtype="0" fill="hold" nodeType="afterEffect">
                                  <p:stCondLst>
                                    <p:cond delay="250"/>
                                  </p:stCondLst>
                                  <p:childTnLst>
                                    <p:set>
                                      <p:cBhvr>
                                        <p:cTn id="22" dur="1" fill="hold">
                                          <p:stCondLst>
                                            <p:cond delay="0"/>
                                          </p:stCondLst>
                                        </p:cTn>
                                        <p:tgtEl>
                                          <p:spTgt spid="43"/>
                                        </p:tgtEl>
                                        <p:attrNameLst>
                                          <p:attrName>style.visibility</p:attrName>
                                        </p:attrNameLst>
                                      </p:cBhvr>
                                      <p:to>
                                        <p:strVal val="hidden"/>
                                      </p:to>
                                    </p:set>
                                  </p:childTnLst>
                                </p:cTn>
                              </p:par>
                            </p:childTnLst>
                          </p:cTn>
                        </p:par>
                        <p:par>
                          <p:cTn id="23" fill="hold">
                            <p:stCondLst>
                              <p:cond delay="1000"/>
                            </p:stCondLst>
                            <p:childTnLst>
                              <p:par>
                                <p:cTn id="24" presetID="1" presetClass="entr" presetSubtype="0" fill="hold" nodeType="afterEffect">
                                  <p:stCondLst>
                                    <p:cond delay="250"/>
                                  </p:stCondLst>
                                  <p:childTnLst>
                                    <p:set>
                                      <p:cBhvr>
                                        <p:cTn id="25"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3"/>
          <a:stretch>
            <a:fillRect/>
          </a:stretch>
        </p:blipFill>
        <p:spPr>
          <a:xfrm rot="828584">
            <a:off x="2572642" y="2091853"/>
            <a:ext cx="6187603" cy="3113011"/>
          </a:xfrm>
          <a:prstGeom prst="rect">
            <a:avLst/>
          </a:prstGeom>
        </p:spPr>
      </p:pic>
      <p:pic>
        <p:nvPicPr>
          <p:cNvPr id="20" name="Picture 19"/>
          <p:cNvPicPr>
            <a:picLocks noChangeAspect="1"/>
          </p:cNvPicPr>
          <p:nvPr/>
        </p:nvPicPr>
        <p:blipFill>
          <a:blip r:embed="rId4"/>
          <a:stretch>
            <a:fillRect/>
          </a:stretch>
        </p:blipFill>
        <p:spPr>
          <a:xfrm rot="20758142">
            <a:off x="2678888" y="2339615"/>
            <a:ext cx="5658107" cy="4219298"/>
          </a:xfrm>
          <a:prstGeom prst="rect">
            <a:avLst/>
          </a:prstGeom>
        </p:spPr>
      </p:pic>
      <p:pic>
        <p:nvPicPr>
          <p:cNvPr id="19" name="Picture 18"/>
          <p:cNvPicPr>
            <a:picLocks noChangeAspect="1"/>
          </p:cNvPicPr>
          <p:nvPr/>
        </p:nvPicPr>
        <p:blipFill>
          <a:blip r:embed="rId5"/>
          <a:stretch>
            <a:fillRect/>
          </a:stretch>
        </p:blipFill>
        <p:spPr>
          <a:xfrm rot="20474745">
            <a:off x="2600198" y="2452780"/>
            <a:ext cx="6309623" cy="2840729"/>
          </a:xfrm>
          <a:prstGeom prst="rect">
            <a:avLst/>
          </a:prstGeom>
        </p:spPr>
      </p:pic>
      <p:pic>
        <p:nvPicPr>
          <p:cNvPr id="30" name="Picture 29"/>
          <p:cNvPicPr>
            <a:picLocks noChangeAspect="1"/>
          </p:cNvPicPr>
          <p:nvPr/>
        </p:nvPicPr>
        <p:blipFill>
          <a:blip r:embed="rId6"/>
          <a:stretch>
            <a:fillRect/>
          </a:stretch>
        </p:blipFill>
        <p:spPr>
          <a:xfrm rot="19379607">
            <a:off x="1466229" y="2272179"/>
            <a:ext cx="6533831" cy="1327374"/>
          </a:xfrm>
          <a:prstGeom prst="rect">
            <a:avLst/>
          </a:prstGeom>
        </p:spPr>
      </p:pic>
      <p:sp>
        <p:nvSpPr>
          <p:cNvPr id="2" name="Title 1"/>
          <p:cNvSpPr>
            <a:spLocks noGrp="1"/>
          </p:cNvSpPr>
          <p:nvPr>
            <p:ph type="title"/>
          </p:nvPr>
        </p:nvSpPr>
        <p:spPr>
          <a:xfrm>
            <a:off x="323528" y="692696"/>
            <a:ext cx="8219256" cy="1143000"/>
          </a:xfrm>
        </p:spPr>
        <p:txBody>
          <a:bodyPr/>
          <a:lstStyle/>
          <a:p>
            <a:r>
              <a:rPr lang="en-US" dirty="0"/>
              <a:t>802.11ac Multi-User MIMO</a:t>
            </a:r>
          </a:p>
        </p:txBody>
      </p:sp>
      <p:sp>
        <p:nvSpPr>
          <p:cNvPr id="48" name="TextBox 47"/>
          <p:cNvSpPr txBox="1"/>
          <p:nvPr/>
        </p:nvSpPr>
        <p:spPr>
          <a:xfrm>
            <a:off x="3088963" y="2392588"/>
            <a:ext cx="2270173" cy="323165"/>
          </a:xfrm>
          <a:prstGeom prst="rect">
            <a:avLst/>
          </a:prstGeom>
          <a:noFill/>
        </p:spPr>
        <p:txBody>
          <a:bodyPr wrap="none" rtlCol="0">
            <a:spAutoFit/>
          </a:bodyPr>
          <a:lstStyle/>
          <a:p>
            <a:r>
              <a:rPr lang="en-US" sz="1500" dirty="0"/>
              <a:t>MU-MIMO Beamforming</a:t>
            </a:r>
          </a:p>
        </p:txBody>
      </p:sp>
      <p:grpSp>
        <p:nvGrpSpPr>
          <p:cNvPr id="5" name="Group 4"/>
          <p:cNvGrpSpPr/>
          <p:nvPr/>
        </p:nvGrpSpPr>
        <p:grpSpPr>
          <a:xfrm>
            <a:off x="4647925" y="3152776"/>
            <a:ext cx="2219378" cy="1524941"/>
            <a:chOff x="5442939" y="3060700"/>
            <a:chExt cx="2959171" cy="2033255"/>
          </a:xfrm>
        </p:grpSpPr>
        <p:cxnSp>
          <p:nvCxnSpPr>
            <p:cNvPr id="56" name="Straight Arrow Connector 55"/>
            <p:cNvCxnSpPr/>
            <p:nvPr/>
          </p:nvCxnSpPr>
          <p:spPr>
            <a:xfrm flipV="1">
              <a:off x="5442939" y="3060700"/>
              <a:ext cx="910236" cy="759302"/>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59" name="Straight Arrow Connector 58"/>
            <p:cNvCxnSpPr/>
            <p:nvPr/>
          </p:nvCxnSpPr>
          <p:spPr>
            <a:xfrm flipV="1">
              <a:off x="5595339" y="3220525"/>
              <a:ext cx="2226877" cy="840777"/>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61" name="Straight Arrow Connector 60"/>
            <p:cNvCxnSpPr/>
            <p:nvPr/>
          </p:nvCxnSpPr>
          <p:spPr>
            <a:xfrm>
              <a:off x="5651429" y="4260164"/>
              <a:ext cx="2750681" cy="51014"/>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63" name="Straight Arrow Connector 62"/>
            <p:cNvCxnSpPr/>
            <p:nvPr/>
          </p:nvCxnSpPr>
          <p:spPr>
            <a:xfrm>
              <a:off x="5651429" y="4490991"/>
              <a:ext cx="1479586" cy="602964"/>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grpSp>
      <p:grpSp>
        <p:nvGrpSpPr>
          <p:cNvPr id="23" name="Group 22"/>
          <p:cNvGrpSpPr/>
          <p:nvPr/>
        </p:nvGrpSpPr>
        <p:grpSpPr>
          <a:xfrm>
            <a:off x="3360986" y="3247474"/>
            <a:ext cx="1254831" cy="1254831"/>
            <a:chOff x="3769831" y="3123148"/>
            <a:chExt cx="1673108" cy="1673108"/>
          </a:xfrm>
        </p:grpSpPr>
        <p:pic>
          <p:nvPicPr>
            <p:cNvPr id="24" name="Picture 39" descr="https://pbs.twimg.com/profile_images/81060618/WRT54.avatar.00_400x400.png"/>
            <p:cNvPicPr>
              <a:picLocks noChangeAspect="1" noChangeArrowheads="1"/>
            </p:cNvPicPr>
            <p:nvPr/>
          </p:nvPicPr>
          <p:blipFill rotWithShape="1">
            <a:blip r:embed="rId7">
              <a:extLst>
                <a:ext uri="{28A0092B-C50C-407E-A947-70E740481C1C}">
                  <a14:useLocalDpi xmlns:a14="http://schemas.microsoft.com/office/drawing/2010/main" val="0"/>
                </a:ext>
              </a:extLst>
            </a:blip>
            <a:srcRect l="55061" r="35688" b="58947"/>
            <a:stretch/>
          </p:blipFill>
          <p:spPr bwMode="auto">
            <a:xfrm>
              <a:off x="4121944" y="3180299"/>
              <a:ext cx="154781" cy="72018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39" descr="https://pbs.twimg.com/profile_images/81060618/WRT54.avatar.00_400x400.png"/>
            <p:cNvPicPr>
              <a:picLocks noChangeAspect="1" noChangeArrowheads="1"/>
            </p:cNvPicPr>
            <p:nvPr/>
          </p:nvPicPr>
          <p:blipFill rotWithShape="1">
            <a:blip r:embed="rId7">
              <a:extLst>
                <a:ext uri="{28A0092B-C50C-407E-A947-70E740481C1C}">
                  <a14:useLocalDpi xmlns:a14="http://schemas.microsoft.com/office/drawing/2010/main" val="0"/>
                </a:ext>
              </a:extLst>
            </a:blip>
            <a:srcRect l="55061" r="35688" b="58947"/>
            <a:stretch/>
          </p:blipFill>
          <p:spPr bwMode="auto">
            <a:xfrm>
              <a:off x="4400550" y="3146961"/>
              <a:ext cx="154781" cy="72018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9" descr="https://pbs.twimg.com/profile_images/81060618/WRT54.avatar.00_400x40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69831" y="3123148"/>
              <a:ext cx="1673108" cy="1673108"/>
            </a:xfrm>
            <a:prstGeom prst="rect">
              <a:avLst/>
            </a:prstGeom>
            <a:noFill/>
            <a:extLst>
              <a:ext uri="{909E8E84-426E-40DD-AFC4-6F175D3DCCD1}">
                <a14:hiddenFill xmlns:a14="http://schemas.microsoft.com/office/drawing/2010/main">
                  <a:solidFill>
                    <a:srgbClr val="FFFFFF"/>
                  </a:solidFill>
                </a14:hiddenFill>
              </a:ext>
            </a:extLst>
          </p:spPr>
        </p:pic>
      </p:grpSp>
      <p:pic>
        <p:nvPicPr>
          <p:cNvPr id="27" name="Picture 41" descr="https://upload.wikimedia.org/wikipedia/commons/a/a7/IPhone_6S_Rose_Gold.png"/>
          <p:cNvPicPr>
            <a:picLocks noChangeAspect="1" noChangeArrowheads="1"/>
          </p:cNvPicPr>
          <p:nvPr/>
        </p:nvPicPr>
        <p:blipFill>
          <a:blip r:embed="rId8"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flipH="1">
            <a:off x="5480162" y="2270713"/>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1" descr="https://upload.wikimedia.org/wikipedia/commons/a/a7/IPhone_6S_Rose_Gold.png"/>
          <p:cNvPicPr>
            <a:picLocks noChangeAspect="1" noChangeArrowheads="1"/>
          </p:cNvPicPr>
          <p:nvPr/>
        </p:nvPicPr>
        <p:blipFill>
          <a:blip r:embed="rId8" cstate="print">
            <a:duotone>
              <a:prstClr val="black"/>
              <a:srgbClr val="FD9759">
                <a:tint val="45000"/>
                <a:satMod val="400000"/>
              </a:srgbClr>
            </a:duotone>
            <a:extLst>
              <a:ext uri="{28A0092B-C50C-407E-A947-70E740481C1C}">
                <a14:useLocalDpi xmlns:a14="http://schemas.microsoft.com/office/drawing/2010/main" val="0"/>
              </a:ext>
            </a:extLst>
          </a:blip>
          <a:srcRect/>
          <a:stretch>
            <a:fillRect/>
          </a:stretch>
        </p:blipFill>
        <p:spPr bwMode="auto">
          <a:xfrm flipH="1">
            <a:off x="6576329" y="2798788"/>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1" descr="https://upload.wikimedia.org/wikipedia/commons/a/a7/IPhone_6S_Rose_Gold.png"/>
          <p:cNvPicPr>
            <a:picLocks noChangeAspect="1" noChangeArrowheads="1"/>
          </p:cNvPicPr>
          <p:nvPr/>
        </p:nvPicPr>
        <p:blipFill>
          <a:blip r:embed="rId8"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flipH="1">
            <a:off x="7023671" y="3765689"/>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1" descr="https://upload.wikimedia.org/wikipedia/commons/a/a7/IPhone_6S_Rose_Gold.png"/>
          <p:cNvPicPr>
            <a:picLocks noChangeAspect="1" noChangeArrowheads="1"/>
          </p:cNvPicPr>
          <p:nvPr/>
        </p:nvPicPr>
        <p:blipFill>
          <a:blip r:embed="rId8" cstate="print">
            <a:duotone>
              <a:prstClr val="black"/>
              <a:srgbClr val="D24B1F">
                <a:tint val="45000"/>
                <a:satMod val="400000"/>
              </a:srgbClr>
            </a:duotone>
            <a:extLst>
              <a:ext uri="{28A0092B-C50C-407E-A947-70E740481C1C}">
                <a14:useLocalDpi xmlns:a14="http://schemas.microsoft.com/office/drawing/2010/main" val="0"/>
              </a:ext>
            </a:extLst>
          </a:blip>
          <a:srcRect/>
          <a:stretch>
            <a:fillRect/>
          </a:stretch>
        </p:blipFill>
        <p:spPr bwMode="auto">
          <a:xfrm flipH="1">
            <a:off x="6148004" y="4580515"/>
            <a:ext cx="372563" cy="736616"/>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126839" y="1835696"/>
            <a:ext cx="2726866" cy="3970318"/>
          </a:xfrm>
          <a:prstGeom prst="rect">
            <a:avLst/>
          </a:prstGeom>
          <a:noFill/>
        </p:spPr>
        <p:txBody>
          <a:bodyPr wrap="square" rtlCol="0">
            <a:spAutoFit/>
          </a:bodyPr>
          <a:lstStyle/>
          <a:p>
            <a:pPr marL="285750" indent="-285750">
              <a:buFont typeface="Arial" charset="0"/>
              <a:buChar char="•"/>
            </a:pPr>
            <a:r>
              <a:rPr lang="en-US" sz="1800" dirty="0"/>
              <a:t>Multi-user beamforming allows full utilization of available spatial resources by allowing simultaneous transmissions to multiple stations on the same channel.</a:t>
            </a:r>
          </a:p>
          <a:p>
            <a:pPr marL="285750" indent="-285750">
              <a:buFont typeface="Arial" charset="0"/>
              <a:buChar char="•"/>
            </a:pPr>
            <a:endParaRPr lang="en-US" sz="1800" dirty="0"/>
          </a:p>
          <a:p>
            <a:pPr marL="285750" indent="-285750">
              <a:buFont typeface="Arial" charset="0"/>
              <a:buChar char="•"/>
            </a:pPr>
            <a:r>
              <a:rPr lang="en-US" sz="1800" dirty="0"/>
              <a:t>And while fantastic, the increased spectral efficiency doesn’t come for free….</a:t>
            </a:r>
          </a:p>
        </p:txBody>
      </p:sp>
    </p:spTree>
    <p:extLst>
      <p:ext uri="{BB962C8B-B14F-4D97-AF65-F5344CB8AC3E}">
        <p14:creationId xmlns:p14="http://schemas.microsoft.com/office/powerpoint/2010/main" val="1066602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30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300"/>
                            </p:stCondLst>
                            <p:childTnLst>
                              <p:par>
                                <p:cTn id="8" presetID="1" presetClass="exit" presetSubtype="0" fill="hold" nodeType="afterEffect">
                                  <p:stCondLst>
                                    <p:cond delay="250"/>
                                  </p:stCondLst>
                                  <p:childTnLst>
                                    <p:set>
                                      <p:cBhvr>
                                        <p:cTn id="9" dur="1" fill="hold">
                                          <p:stCondLst>
                                            <p:cond delay="0"/>
                                          </p:stCondLst>
                                        </p:cTn>
                                        <p:tgtEl>
                                          <p:spTgt spid="5"/>
                                        </p:tgtEl>
                                        <p:attrNameLst>
                                          <p:attrName>style.visibility</p:attrName>
                                        </p:attrNameLst>
                                      </p:cBhvr>
                                      <p:to>
                                        <p:strVal val="hidden"/>
                                      </p:to>
                                    </p:set>
                                  </p:childTnLst>
                                </p:cTn>
                              </p:par>
                            </p:childTnLst>
                          </p:cTn>
                        </p:par>
                        <p:par>
                          <p:cTn id="10" fill="hold">
                            <p:stCondLst>
                              <p:cond delay="550"/>
                            </p:stCondLst>
                            <p:childTnLst>
                              <p:par>
                                <p:cTn id="11" presetID="1" presetClass="entr" presetSubtype="0" fill="hold" nodeType="afterEffect">
                                  <p:stCondLst>
                                    <p:cond delay="25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p:stCondLst>
                              <p:cond delay="800"/>
                            </p:stCondLst>
                            <p:childTnLst>
                              <p:par>
                                <p:cTn id="14" presetID="1" presetClass="exit" presetSubtype="0" fill="hold" nodeType="afterEffect">
                                  <p:stCondLst>
                                    <p:cond delay="250"/>
                                  </p:stCondLst>
                                  <p:childTnLst>
                                    <p:set>
                                      <p:cBhvr>
                                        <p:cTn id="15" dur="1" fill="hold">
                                          <p:stCondLst>
                                            <p:cond delay="0"/>
                                          </p:stCondLst>
                                        </p:cTn>
                                        <p:tgtEl>
                                          <p:spTgt spid="5"/>
                                        </p:tgtEl>
                                        <p:attrNameLst>
                                          <p:attrName>style.visibility</p:attrName>
                                        </p:attrNameLst>
                                      </p:cBhvr>
                                      <p:to>
                                        <p:strVal val="hidden"/>
                                      </p:to>
                                    </p:set>
                                  </p:childTnLst>
                                </p:cTn>
                              </p:par>
                            </p:childTnLst>
                          </p:cTn>
                        </p:par>
                        <p:par>
                          <p:cTn id="16" fill="hold">
                            <p:stCondLst>
                              <p:cond delay="1050"/>
                            </p:stCondLst>
                            <p:childTnLst>
                              <p:par>
                                <p:cTn id="17" presetID="1" presetClass="entr" presetSubtype="0" fill="hold" nodeType="afterEffect">
                                  <p:stCondLst>
                                    <p:cond delay="250"/>
                                  </p:stCondLst>
                                  <p:childTnLst>
                                    <p:set>
                                      <p:cBhvr>
                                        <p:cTn id="18" dur="1" fill="hold">
                                          <p:stCondLst>
                                            <p:cond delay="0"/>
                                          </p:stCondLst>
                                        </p:cTn>
                                        <p:tgtEl>
                                          <p:spTgt spid="5"/>
                                        </p:tgtEl>
                                        <p:attrNameLst>
                                          <p:attrName>style.visibility</p:attrName>
                                        </p:attrNameLst>
                                      </p:cBhvr>
                                      <p:to>
                                        <p:strVal val="visible"/>
                                      </p:to>
                                    </p:set>
                                  </p:childTnLst>
                                </p:cTn>
                              </p:par>
                            </p:childTnLst>
                          </p:cTn>
                        </p:par>
                        <p:par>
                          <p:cTn id="19" fill="hold">
                            <p:stCondLst>
                              <p:cond delay="1300"/>
                            </p:stCondLst>
                            <p:childTnLst>
                              <p:par>
                                <p:cTn id="20" presetID="1" presetClass="exit" presetSubtype="0" fill="hold" nodeType="afterEffect">
                                  <p:stCondLst>
                                    <p:cond delay="250"/>
                                  </p:stCondLst>
                                  <p:childTnLst>
                                    <p:set>
                                      <p:cBhvr>
                                        <p:cTn id="21" dur="1" fill="hold">
                                          <p:stCondLst>
                                            <p:cond delay="0"/>
                                          </p:stCondLst>
                                        </p:cTn>
                                        <p:tgtEl>
                                          <p:spTgt spid="5"/>
                                        </p:tgtEl>
                                        <p:attrNameLst>
                                          <p:attrName>style.visibility</p:attrName>
                                        </p:attrNameLst>
                                      </p:cBhvr>
                                      <p:to>
                                        <p:strVal val="hidden"/>
                                      </p:to>
                                    </p:set>
                                  </p:childTnLst>
                                </p:cTn>
                              </p:par>
                            </p:childTnLst>
                          </p:cTn>
                        </p:par>
                        <p:par>
                          <p:cTn id="22" fill="hold">
                            <p:stCondLst>
                              <p:cond delay="1550"/>
                            </p:stCondLst>
                            <p:childTnLst>
                              <p:par>
                                <p:cTn id="23" presetID="1" presetClass="entr" presetSubtype="0" fill="hold" nodeType="afterEffect">
                                  <p:stCondLst>
                                    <p:cond delay="25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EA88EC-018F-497E-A4E5-20F64E381E06}"/>
              </a:ext>
            </a:extLst>
          </p:cNvPr>
          <p:cNvSpPr>
            <a:spLocks noGrp="1"/>
          </p:cNvSpPr>
          <p:nvPr>
            <p:ph type="title"/>
          </p:nvPr>
        </p:nvSpPr>
        <p:spPr/>
        <p:txBody>
          <a:bodyPr/>
          <a:lstStyle/>
          <a:p>
            <a:r>
              <a:rPr lang="en-CA" dirty="0">
                <a:solidFill>
                  <a:schemeClr val="dk1"/>
                </a:solidFill>
                <a:latin typeface="Calibri"/>
                <a:cs typeface="Calibri"/>
                <a:sym typeface="Calibri"/>
              </a:rPr>
              <a:t>How does </a:t>
            </a:r>
            <a:r>
              <a:rPr lang="en-CA" dirty="0" err="1">
                <a:solidFill>
                  <a:schemeClr val="dk1"/>
                </a:solidFill>
                <a:latin typeface="Calibri"/>
                <a:cs typeface="Calibri"/>
                <a:sym typeface="Calibri"/>
              </a:rPr>
              <a:t>mmWave</a:t>
            </a:r>
            <a:r>
              <a:rPr lang="en-CA" dirty="0">
                <a:solidFill>
                  <a:schemeClr val="dk1"/>
                </a:solidFill>
                <a:latin typeface="Calibri"/>
                <a:cs typeface="Calibri"/>
                <a:sym typeface="Calibri"/>
              </a:rPr>
              <a:t> work?</a:t>
            </a:r>
            <a:endParaRPr lang="en-CA" dirty="0">
              <a:solidFill>
                <a:schemeClr val="dk1"/>
              </a:solidFill>
              <a:latin typeface="Calibri"/>
              <a:cs typeface="Calibri"/>
            </a:endParaRPr>
          </a:p>
        </p:txBody>
      </p:sp>
      <p:sp>
        <p:nvSpPr>
          <p:cNvPr id="16" name="Content Placeholder 15">
            <a:extLst>
              <a:ext uri="{FF2B5EF4-FFF2-40B4-BE49-F238E27FC236}">
                <a16:creationId xmlns:a16="http://schemas.microsoft.com/office/drawing/2014/main" id="{1A052F56-DBCC-42E4-A5E5-1A0616F8D16E}"/>
              </a:ext>
            </a:extLst>
          </p:cNvPr>
          <p:cNvSpPr>
            <a:spLocks noGrp="1"/>
          </p:cNvSpPr>
          <p:nvPr>
            <p:ph idx="1"/>
          </p:nvPr>
        </p:nvSpPr>
        <p:spPr>
          <a:xfrm>
            <a:off x="553814" y="3972808"/>
            <a:ext cx="6292088" cy="807527"/>
          </a:xfrm>
        </p:spPr>
        <p:txBody>
          <a:bodyPr>
            <a:normAutofit/>
          </a:bodyPr>
          <a:lstStyle/>
          <a:p>
            <a:pPr marL="0" indent="0">
              <a:buNone/>
            </a:pPr>
            <a:r>
              <a:rPr lang="en-CA" sz="2000" dirty="0" err="1"/>
              <a:t>mmWave</a:t>
            </a:r>
            <a:r>
              <a:rPr lang="en-CA" sz="2000" dirty="0"/>
              <a:t>: High attenuation -&gt; </a:t>
            </a:r>
            <a:r>
              <a:rPr lang="en-CA" sz="2000" dirty="0">
                <a:sym typeface="Wingdings" panose="05000000000000000000" pitchFamily="2" charset="2"/>
              </a:rPr>
              <a:t>beamforming</a:t>
            </a:r>
          </a:p>
          <a:p>
            <a:pPr marL="0" indent="0">
              <a:buNone/>
            </a:pPr>
            <a:r>
              <a:rPr lang="en-CA" sz="2000" dirty="0">
                <a:sym typeface="Wingdings" panose="05000000000000000000" pitchFamily="2" charset="2"/>
              </a:rPr>
              <a:t>Challenge: Beam alignment</a:t>
            </a:r>
          </a:p>
        </p:txBody>
      </p:sp>
      <p:sp>
        <p:nvSpPr>
          <p:cNvPr id="6" name="Rectangle: Rounded Corners 5">
            <a:extLst>
              <a:ext uri="{FF2B5EF4-FFF2-40B4-BE49-F238E27FC236}">
                <a16:creationId xmlns:a16="http://schemas.microsoft.com/office/drawing/2014/main" id="{BFA5CBDF-E5AE-41D3-8709-9BAB82D1172E}"/>
              </a:ext>
            </a:extLst>
          </p:cNvPr>
          <p:cNvSpPr/>
          <p:nvPr/>
        </p:nvSpPr>
        <p:spPr>
          <a:xfrm>
            <a:off x="1131744" y="6124273"/>
            <a:ext cx="1076498" cy="55517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defTabSz="685800" eaLnBrk="1" fontAlgn="auto" hangingPunct="1">
              <a:spcBef>
                <a:spcPts val="0"/>
              </a:spcBef>
              <a:spcAft>
                <a:spcPts val="0"/>
              </a:spcAft>
              <a:defRPr/>
            </a:pPr>
            <a:r>
              <a:rPr lang="en-CA" sz="2700" dirty="0">
                <a:solidFill>
                  <a:prstClr val="black"/>
                </a:solidFill>
                <a:latin typeface="Calibri" panose="020F0502020204030204"/>
              </a:rPr>
              <a:t>Client</a:t>
            </a:r>
          </a:p>
        </p:txBody>
      </p:sp>
      <p:cxnSp>
        <p:nvCxnSpPr>
          <p:cNvPr id="8" name="Straight Connector 7">
            <a:extLst>
              <a:ext uri="{FF2B5EF4-FFF2-40B4-BE49-F238E27FC236}">
                <a16:creationId xmlns:a16="http://schemas.microsoft.com/office/drawing/2014/main" id="{CADFF4BA-DCAA-4AB4-AD38-05E5B7AC8066}"/>
              </a:ext>
            </a:extLst>
          </p:cNvPr>
          <p:cNvCxnSpPr>
            <a:cxnSpLocks/>
          </p:cNvCxnSpPr>
          <p:nvPr/>
        </p:nvCxnSpPr>
        <p:spPr>
          <a:xfrm flipV="1">
            <a:off x="2029518" y="5674121"/>
            <a:ext cx="0" cy="444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Isosceles Triangle 8">
            <a:extLst>
              <a:ext uri="{FF2B5EF4-FFF2-40B4-BE49-F238E27FC236}">
                <a16:creationId xmlns:a16="http://schemas.microsoft.com/office/drawing/2014/main" id="{A600E14D-F148-43B5-94CE-CBA82A7DA715}"/>
              </a:ext>
            </a:extLst>
          </p:cNvPr>
          <p:cNvSpPr/>
          <p:nvPr/>
        </p:nvSpPr>
        <p:spPr>
          <a:xfrm rot="10800000">
            <a:off x="1887301" y="5663277"/>
            <a:ext cx="284435" cy="25643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sp>
        <p:nvSpPr>
          <p:cNvPr id="11" name="Rectangle: Rounded Corners 10">
            <a:extLst>
              <a:ext uri="{FF2B5EF4-FFF2-40B4-BE49-F238E27FC236}">
                <a16:creationId xmlns:a16="http://schemas.microsoft.com/office/drawing/2014/main" id="{ABA1CBC9-96A5-4706-AE32-F486FF6305A9}"/>
              </a:ext>
            </a:extLst>
          </p:cNvPr>
          <p:cNvSpPr/>
          <p:nvPr/>
        </p:nvSpPr>
        <p:spPr>
          <a:xfrm>
            <a:off x="6718451" y="6124273"/>
            <a:ext cx="1076498" cy="55517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defTabSz="685800" eaLnBrk="1" fontAlgn="auto" hangingPunct="1">
              <a:spcBef>
                <a:spcPts val="0"/>
              </a:spcBef>
              <a:spcAft>
                <a:spcPts val="0"/>
              </a:spcAft>
              <a:defRPr/>
            </a:pPr>
            <a:r>
              <a:rPr lang="en-CA" sz="2700" dirty="0">
                <a:solidFill>
                  <a:prstClr val="black"/>
                </a:solidFill>
                <a:latin typeface="Calibri" panose="020F0502020204030204"/>
              </a:rPr>
              <a:t>AP</a:t>
            </a:r>
          </a:p>
        </p:txBody>
      </p:sp>
      <p:cxnSp>
        <p:nvCxnSpPr>
          <p:cNvPr id="12" name="Straight Connector 11">
            <a:extLst>
              <a:ext uri="{FF2B5EF4-FFF2-40B4-BE49-F238E27FC236}">
                <a16:creationId xmlns:a16="http://schemas.microsoft.com/office/drawing/2014/main" id="{743B0EE8-746D-4A9C-9772-99CDB6C89AA0}"/>
              </a:ext>
            </a:extLst>
          </p:cNvPr>
          <p:cNvCxnSpPr>
            <a:cxnSpLocks/>
          </p:cNvCxnSpPr>
          <p:nvPr/>
        </p:nvCxnSpPr>
        <p:spPr>
          <a:xfrm flipV="1">
            <a:off x="6901850" y="5684966"/>
            <a:ext cx="0" cy="444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Isosceles Triangle 12">
            <a:extLst>
              <a:ext uri="{FF2B5EF4-FFF2-40B4-BE49-F238E27FC236}">
                <a16:creationId xmlns:a16="http://schemas.microsoft.com/office/drawing/2014/main" id="{6F882401-D811-469C-A72D-BA69FD230D98}"/>
              </a:ext>
            </a:extLst>
          </p:cNvPr>
          <p:cNvSpPr/>
          <p:nvPr/>
        </p:nvSpPr>
        <p:spPr>
          <a:xfrm rot="10800000">
            <a:off x="6759633" y="5674122"/>
            <a:ext cx="284435" cy="25643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grpSp>
        <p:nvGrpSpPr>
          <p:cNvPr id="2" name="Group 1">
            <a:extLst>
              <a:ext uri="{FF2B5EF4-FFF2-40B4-BE49-F238E27FC236}">
                <a16:creationId xmlns:a16="http://schemas.microsoft.com/office/drawing/2014/main" id="{2A40A247-4C9F-40F0-A03A-4815524DB352}"/>
              </a:ext>
            </a:extLst>
          </p:cNvPr>
          <p:cNvGrpSpPr/>
          <p:nvPr/>
        </p:nvGrpSpPr>
        <p:grpSpPr>
          <a:xfrm rot="19160335">
            <a:off x="908788" y="5386218"/>
            <a:ext cx="2440171" cy="544334"/>
            <a:chOff x="1211717" y="3737974"/>
            <a:chExt cx="3253561" cy="725778"/>
          </a:xfrm>
        </p:grpSpPr>
        <p:pic>
          <p:nvPicPr>
            <p:cNvPr id="7" name="Picture 6">
              <a:extLst>
                <a:ext uri="{FF2B5EF4-FFF2-40B4-BE49-F238E27FC236}">
                  <a16:creationId xmlns:a16="http://schemas.microsoft.com/office/drawing/2014/main" id="{70237A16-8274-4586-B587-56C780154517}"/>
                </a:ext>
              </a:extLst>
            </p:cNvPr>
            <p:cNvPicPr>
              <a:picLocks noChangeAspect="1"/>
            </p:cNvPicPr>
            <p:nvPr/>
          </p:nvPicPr>
          <p:blipFill>
            <a:blip r:embed="rId2">
              <a:alphaModFix amt="50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16200000">
              <a:off x="3288999" y="3287473"/>
              <a:ext cx="725778" cy="1626780"/>
            </a:xfrm>
            <a:prstGeom prst="rect">
              <a:avLst/>
            </a:prstGeom>
          </p:spPr>
        </p:pic>
        <p:pic>
          <p:nvPicPr>
            <p:cNvPr id="14" name="Picture 13">
              <a:extLst>
                <a:ext uri="{FF2B5EF4-FFF2-40B4-BE49-F238E27FC236}">
                  <a16:creationId xmlns:a16="http://schemas.microsoft.com/office/drawing/2014/main" id="{7DD2E7D0-1E1D-46F9-914C-3A383BC049A8}"/>
                </a:ext>
              </a:extLst>
            </p:cNvPr>
            <p:cNvPicPr>
              <a:picLocks noChangeAspect="1"/>
            </p:cNvPicPr>
            <p:nvPr/>
          </p:nvPicPr>
          <p:blipFill>
            <a:blip r:embed="rId4">
              <a:alphaModFix amt="50000"/>
              <a:extLst>
                <a:ext uri="{BEBA8EAE-BF5A-486C-A8C5-ECC9F3942E4B}">
                  <a14:imgProps xmlns:a14="http://schemas.microsoft.com/office/drawing/2010/main">
                    <a14:imgLayer r:embed="rId5">
                      <a14:imgEffect>
                        <a14:backgroundRemoval t="10000" b="90000" l="10000" r="90000">
                          <a14:backgroundMark x1="19420" y1="71285" x2="19420" y2="71285"/>
                          <a14:backgroundMark x1="19420" y1="71285" x2="19420" y2="71285"/>
                        </a14:backgroundRemoval>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5400000">
              <a:off x="1662218" y="3287473"/>
              <a:ext cx="725778" cy="1626780"/>
            </a:xfrm>
            <a:prstGeom prst="rect">
              <a:avLst/>
            </a:prstGeom>
          </p:spPr>
        </p:pic>
      </p:grpSp>
      <p:cxnSp>
        <p:nvCxnSpPr>
          <p:cNvPr id="15" name="Google Shape;101;g5f9f91e067_0_7">
            <a:extLst>
              <a:ext uri="{FF2B5EF4-FFF2-40B4-BE49-F238E27FC236}">
                <a16:creationId xmlns:a16="http://schemas.microsoft.com/office/drawing/2014/main" id="{87F1F1E2-E7A3-5C40-872F-2C42EDA62289}"/>
              </a:ext>
            </a:extLst>
          </p:cNvPr>
          <p:cNvCxnSpPr/>
          <p:nvPr/>
        </p:nvCxnSpPr>
        <p:spPr>
          <a:xfrm>
            <a:off x="2771468" y="2307694"/>
            <a:ext cx="3678075" cy="0"/>
          </a:xfrm>
          <a:prstGeom prst="straightConnector1">
            <a:avLst/>
          </a:prstGeom>
          <a:noFill/>
          <a:ln w="57150" cap="flat" cmpd="sng">
            <a:solidFill>
              <a:srgbClr val="FF0000"/>
            </a:solidFill>
            <a:prstDash val="solid"/>
            <a:miter lim="800000"/>
            <a:headEnd type="stealth" w="med" len="med"/>
            <a:tailEnd type="stealth" w="med" len="med"/>
          </a:ln>
        </p:spPr>
      </p:cxnSp>
      <p:sp>
        <p:nvSpPr>
          <p:cNvPr id="17" name="Google Shape;102;g5f9f91e067_0_7">
            <a:extLst>
              <a:ext uri="{FF2B5EF4-FFF2-40B4-BE49-F238E27FC236}">
                <a16:creationId xmlns:a16="http://schemas.microsoft.com/office/drawing/2014/main" id="{2B27DCFF-2DA4-BE41-BD03-BD3D5668F40B}"/>
              </a:ext>
            </a:extLst>
          </p:cNvPr>
          <p:cNvSpPr txBox="1"/>
          <p:nvPr/>
        </p:nvSpPr>
        <p:spPr>
          <a:xfrm>
            <a:off x="3361464" y="1988199"/>
            <a:ext cx="2453400" cy="276975"/>
          </a:xfrm>
          <a:prstGeom prst="rect">
            <a:avLst/>
          </a:prstGeom>
          <a:noFill/>
          <a:ln>
            <a:noFill/>
          </a:ln>
        </p:spPr>
        <p:txBody>
          <a:bodyPr spcFirstLastPara="1" wrap="square" lIns="68569" tIns="34275" rIns="68569" bIns="34275" anchor="t" anchorCtr="0">
            <a:noAutofit/>
          </a:bodyPr>
          <a:lstStyle/>
          <a:p>
            <a:pPr algn="ctr">
              <a:spcBef>
                <a:spcPts val="0"/>
              </a:spcBef>
              <a:spcAft>
                <a:spcPts val="0"/>
              </a:spcAft>
            </a:pPr>
            <a:r>
              <a:rPr lang="en-CA" sz="1350" b="1">
                <a:solidFill>
                  <a:srgbClr val="FF0000"/>
                </a:solidFill>
                <a:latin typeface="Calibri"/>
                <a:ea typeface="Calibri"/>
                <a:cs typeface="Calibri"/>
                <a:sym typeface="Calibri"/>
              </a:rPr>
              <a:t>Millimeter Wave Bands</a:t>
            </a:r>
            <a:endParaRPr sz="1350">
              <a:solidFill>
                <a:srgbClr val="FF0000"/>
              </a:solidFill>
              <a:latin typeface="Calibri"/>
              <a:ea typeface="Calibri"/>
              <a:cs typeface="Calibri"/>
              <a:sym typeface="Calibri"/>
            </a:endParaRPr>
          </a:p>
        </p:txBody>
      </p:sp>
      <p:sp>
        <p:nvSpPr>
          <p:cNvPr id="18" name="Google Shape;103;g5f9f91e067_0_7">
            <a:extLst>
              <a:ext uri="{FF2B5EF4-FFF2-40B4-BE49-F238E27FC236}">
                <a16:creationId xmlns:a16="http://schemas.microsoft.com/office/drawing/2014/main" id="{98896B78-1147-C848-AED7-08B08F0DA962}"/>
              </a:ext>
            </a:extLst>
          </p:cNvPr>
          <p:cNvSpPr txBox="1"/>
          <p:nvPr/>
        </p:nvSpPr>
        <p:spPr>
          <a:xfrm>
            <a:off x="539552" y="1706439"/>
            <a:ext cx="1257300" cy="484650"/>
          </a:xfrm>
          <a:prstGeom prst="rect">
            <a:avLst/>
          </a:prstGeom>
          <a:noFill/>
          <a:ln>
            <a:noFill/>
          </a:ln>
        </p:spPr>
        <p:txBody>
          <a:bodyPr spcFirstLastPara="1" wrap="square" lIns="68569" tIns="34275" rIns="68569" bIns="34275" anchor="t" anchorCtr="0">
            <a:noAutofit/>
          </a:bodyPr>
          <a:lstStyle/>
          <a:p>
            <a:pPr algn="ctr">
              <a:spcBef>
                <a:spcPts val="0"/>
              </a:spcBef>
              <a:spcAft>
                <a:spcPts val="0"/>
              </a:spcAft>
            </a:pPr>
            <a:r>
              <a:rPr lang="en-CA" sz="1350" b="1" dirty="0">
                <a:solidFill>
                  <a:schemeClr val="dk1"/>
                </a:solidFill>
                <a:latin typeface="Calibri"/>
                <a:ea typeface="Calibri"/>
                <a:cs typeface="Calibri"/>
                <a:sym typeface="Calibri"/>
              </a:rPr>
              <a:t>Most wireless operates in this range</a:t>
            </a:r>
            <a:endParaRPr sz="1500" dirty="0"/>
          </a:p>
        </p:txBody>
      </p:sp>
      <p:sp>
        <p:nvSpPr>
          <p:cNvPr id="19" name="Google Shape;104;g5f9f91e067_0_7">
            <a:extLst>
              <a:ext uri="{FF2B5EF4-FFF2-40B4-BE49-F238E27FC236}">
                <a16:creationId xmlns:a16="http://schemas.microsoft.com/office/drawing/2014/main" id="{DF5972DE-BE80-DD47-BB6C-5D6D5D997D4A}"/>
              </a:ext>
            </a:extLst>
          </p:cNvPr>
          <p:cNvSpPr/>
          <p:nvPr/>
        </p:nvSpPr>
        <p:spPr>
          <a:xfrm>
            <a:off x="1740784" y="2249288"/>
            <a:ext cx="441675" cy="1371600"/>
          </a:xfrm>
          <a:prstGeom prst="ellipse">
            <a:avLst/>
          </a:prstGeom>
          <a:noFill/>
          <a:ln w="76200"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cxnSp>
        <p:nvCxnSpPr>
          <p:cNvPr id="20" name="Google Shape;105;g5f9f91e067_0_7">
            <a:extLst>
              <a:ext uri="{FF2B5EF4-FFF2-40B4-BE49-F238E27FC236}">
                <a16:creationId xmlns:a16="http://schemas.microsoft.com/office/drawing/2014/main" id="{C78A3D33-372D-0146-8357-B00F6A43A8A6}"/>
              </a:ext>
            </a:extLst>
          </p:cNvPr>
          <p:cNvCxnSpPr/>
          <p:nvPr/>
        </p:nvCxnSpPr>
        <p:spPr>
          <a:xfrm>
            <a:off x="1482876" y="2157316"/>
            <a:ext cx="228600" cy="357975"/>
          </a:xfrm>
          <a:prstGeom prst="straightConnector1">
            <a:avLst/>
          </a:prstGeom>
          <a:noFill/>
          <a:ln w="57150" cap="flat" cmpd="sng">
            <a:solidFill>
              <a:srgbClr val="FF0000"/>
            </a:solidFill>
            <a:prstDash val="solid"/>
            <a:miter lim="800000"/>
            <a:headEnd type="none" w="sm" len="sm"/>
            <a:tailEnd type="stealth" w="med" len="med"/>
          </a:ln>
        </p:spPr>
      </p:cxnSp>
      <p:grpSp>
        <p:nvGrpSpPr>
          <p:cNvPr id="21" name="Google Shape;106;g5f9f91e067_0_7">
            <a:extLst>
              <a:ext uri="{FF2B5EF4-FFF2-40B4-BE49-F238E27FC236}">
                <a16:creationId xmlns:a16="http://schemas.microsoft.com/office/drawing/2014/main" id="{35AA65A0-9B66-D945-8978-6F9753ED8033}"/>
              </a:ext>
            </a:extLst>
          </p:cNvPr>
          <p:cNvGrpSpPr/>
          <p:nvPr/>
        </p:nvGrpSpPr>
        <p:grpSpPr>
          <a:xfrm>
            <a:off x="1668799" y="2570535"/>
            <a:ext cx="5119019" cy="1362521"/>
            <a:chOff x="-4947512" y="4295289"/>
            <a:chExt cx="5789109" cy="1231407"/>
          </a:xfrm>
        </p:grpSpPr>
        <p:sp>
          <p:nvSpPr>
            <p:cNvPr id="22" name="Google Shape;107;g5f9f91e067_0_7">
              <a:extLst>
                <a:ext uri="{FF2B5EF4-FFF2-40B4-BE49-F238E27FC236}">
                  <a16:creationId xmlns:a16="http://schemas.microsoft.com/office/drawing/2014/main" id="{AAD17029-7D99-6E4D-AEC0-464063D4FAFB}"/>
                </a:ext>
              </a:extLst>
            </p:cNvPr>
            <p:cNvSpPr/>
            <p:nvPr/>
          </p:nvSpPr>
          <p:spPr>
            <a:xfrm>
              <a:off x="-3331172" y="4302174"/>
              <a:ext cx="456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3" name="Google Shape;108;g5f9f91e067_0_7">
              <a:extLst>
                <a:ext uri="{FF2B5EF4-FFF2-40B4-BE49-F238E27FC236}">
                  <a16:creationId xmlns:a16="http://schemas.microsoft.com/office/drawing/2014/main" id="{220D7148-F394-8846-AEAD-A1CBF5272C2B}"/>
                </a:ext>
              </a:extLst>
            </p:cNvPr>
            <p:cNvSpPr/>
            <p:nvPr/>
          </p:nvSpPr>
          <p:spPr>
            <a:xfrm>
              <a:off x="-3573130" y="4308524"/>
              <a:ext cx="456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4" name="Google Shape;109;g5f9f91e067_0_7">
              <a:extLst>
                <a:ext uri="{FF2B5EF4-FFF2-40B4-BE49-F238E27FC236}">
                  <a16:creationId xmlns:a16="http://schemas.microsoft.com/office/drawing/2014/main" id="{6C396E97-71C8-944B-8983-574535E7A3F1}"/>
                </a:ext>
              </a:extLst>
            </p:cNvPr>
            <p:cNvSpPr/>
            <p:nvPr/>
          </p:nvSpPr>
          <p:spPr>
            <a:xfrm>
              <a:off x="-2810565" y="4308524"/>
              <a:ext cx="456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5" name="Google Shape;110;g5f9f91e067_0_7">
              <a:extLst>
                <a:ext uri="{FF2B5EF4-FFF2-40B4-BE49-F238E27FC236}">
                  <a16:creationId xmlns:a16="http://schemas.microsoft.com/office/drawing/2014/main" id="{E4A0E4F8-ECFD-3B44-A3C3-8F03BB505BCB}"/>
                </a:ext>
              </a:extLst>
            </p:cNvPr>
            <p:cNvSpPr/>
            <p:nvPr/>
          </p:nvSpPr>
          <p:spPr>
            <a:xfrm>
              <a:off x="-1764823" y="4302174"/>
              <a:ext cx="638100" cy="6528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6" name="Google Shape;111;g5f9f91e067_0_7">
              <a:extLst>
                <a:ext uri="{FF2B5EF4-FFF2-40B4-BE49-F238E27FC236}">
                  <a16:creationId xmlns:a16="http://schemas.microsoft.com/office/drawing/2014/main" id="{C4E99A73-714B-2642-93C8-675CC11C0FE6}"/>
                </a:ext>
              </a:extLst>
            </p:cNvPr>
            <p:cNvSpPr/>
            <p:nvPr/>
          </p:nvSpPr>
          <p:spPr>
            <a:xfrm>
              <a:off x="-1082593" y="4302174"/>
              <a:ext cx="2697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7" name="Google Shape;112;g5f9f91e067_0_7">
              <a:extLst>
                <a:ext uri="{FF2B5EF4-FFF2-40B4-BE49-F238E27FC236}">
                  <a16:creationId xmlns:a16="http://schemas.microsoft.com/office/drawing/2014/main" id="{55D30242-7F6B-4A43-8539-D8AA2507A69C}"/>
                </a:ext>
              </a:extLst>
            </p:cNvPr>
            <p:cNvSpPr/>
            <p:nvPr/>
          </p:nvSpPr>
          <p:spPr>
            <a:xfrm>
              <a:off x="-556001" y="4302174"/>
              <a:ext cx="2697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8" name="Google Shape;113;g5f9f91e067_0_7">
              <a:extLst>
                <a:ext uri="{FF2B5EF4-FFF2-40B4-BE49-F238E27FC236}">
                  <a16:creationId xmlns:a16="http://schemas.microsoft.com/office/drawing/2014/main" id="{187052AC-8EDE-FB4D-A5A8-F40AAF106F61}"/>
                </a:ext>
              </a:extLst>
            </p:cNvPr>
            <p:cNvSpPr/>
            <p:nvPr/>
          </p:nvSpPr>
          <p:spPr>
            <a:xfrm>
              <a:off x="12361" y="4295289"/>
              <a:ext cx="1959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cxnSp>
          <p:nvCxnSpPr>
            <p:cNvPr id="29" name="Google Shape;114;g5f9f91e067_0_7">
              <a:extLst>
                <a:ext uri="{FF2B5EF4-FFF2-40B4-BE49-F238E27FC236}">
                  <a16:creationId xmlns:a16="http://schemas.microsoft.com/office/drawing/2014/main" id="{588F4675-35D5-3347-8FE7-1167E45C6815}"/>
                </a:ext>
              </a:extLst>
            </p:cNvPr>
            <p:cNvCxnSpPr/>
            <p:nvPr/>
          </p:nvCxnSpPr>
          <p:spPr>
            <a:xfrm rot="10800000">
              <a:off x="-4684360" y="4339687"/>
              <a:ext cx="0" cy="633300"/>
            </a:xfrm>
            <a:prstGeom prst="straightConnector1">
              <a:avLst/>
            </a:prstGeom>
            <a:noFill/>
            <a:ln w="19050" cap="flat" cmpd="sng">
              <a:solidFill>
                <a:srgbClr val="0070C0"/>
              </a:solidFill>
              <a:prstDash val="solid"/>
              <a:miter lim="800000"/>
              <a:headEnd type="none" w="sm" len="sm"/>
              <a:tailEnd type="none" w="sm" len="sm"/>
            </a:ln>
          </p:spPr>
        </p:cxnSp>
        <p:cxnSp>
          <p:nvCxnSpPr>
            <p:cNvPr id="30" name="Google Shape;115;g5f9f91e067_0_7">
              <a:extLst>
                <a:ext uri="{FF2B5EF4-FFF2-40B4-BE49-F238E27FC236}">
                  <a16:creationId xmlns:a16="http://schemas.microsoft.com/office/drawing/2014/main" id="{B269CA34-E923-934D-A994-7009232B4342}"/>
                </a:ext>
              </a:extLst>
            </p:cNvPr>
            <p:cNvCxnSpPr/>
            <p:nvPr/>
          </p:nvCxnSpPr>
          <p:spPr>
            <a:xfrm rot="10800000">
              <a:off x="-4557360" y="4339687"/>
              <a:ext cx="0" cy="633300"/>
            </a:xfrm>
            <a:prstGeom prst="straightConnector1">
              <a:avLst/>
            </a:prstGeom>
            <a:noFill/>
            <a:ln w="19050" cap="flat" cmpd="sng">
              <a:solidFill>
                <a:srgbClr val="0070C0"/>
              </a:solidFill>
              <a:prstDash val="solid"/>
              <a:miter lim="800000"/>
              <a:headEnd type="none" w="sm" len="sm"/>
              <a:tailEnd type="none" w="sm" len="sm"/>
            </a:ln>
          </p:spPr>
        </p:cxnSp>
        <p:cxnSp>
          <p:nvCxnSpPr>
            <p:cNvPr id="31" name="Google Shape;116;g5f9f91e067_0_7">
              <a:extLst>
                <a:ext uri="{FF2B5EF4-FFF2-40B4-BE49-F238E27FC236}">
                  <a16:creationId xmlns:a16="http://schemas.microsoft.com/office/drawing/2014/main" id="{0DCF0A81-033E-D14C-A925-0424FEDAC587}"/>
                </a:ext>
              </a:extLst>
            </p:cNvPr>
            <p:cNvCxnSpPr/>
            <p:nvPr/>
          </p:nvCxnSpPr>
          <p:spPr>
            <a:xfrm rot="10800000">
              <a:off x="-4526506" y="4339687"/>
              <a:ext cx="0" cy="633300"/>
            </a:xfrm>
            <a:prstGeom prst="straightConnector1">
              <a:avLst/>
            </a:prstGeom>
            <a:noFill/>
            <a:ln w="19050" cap="flat" cmpd="sng">
              <a:solidFill>
                <a:srgbClr val="0070C0"/>
              </a:solidFill>
              <a:prstDash val="solid"/>
              <a:miter lim="800000"/>
              <a:headEnd type="none" w="sm" len="sm"/>
              <a:tailEnd type="none" w="sm" len="sm"/>
            </a:ln>
          </p:spPr>
        </p:cxnSp>
        <p:grpSp>
          <p:nvGrpSpPr>
            <p:cNvPr id="32" name="Google Shape;117;g5f9f91e067_0_7">
              <a:extLst>
                <a:ext uri="{FF2B5EF4-FFF2-40B4-BE49-F238E27FC236}">
                  <a16:creationId xmlns:a16="http://schemas.microsoft.com/office/drawing/2014/main" id="{8D540DDF-1351-4B4C-830D-353BC33683E9}"/>
                </a:ext>
              </a:extLst>
            </p:cNvPr>
            <p:cNvGrpSpPr/>
            <p:nvPr/>
          </p:nvGrpSpPr>
          <p:grpSpPr>
            <a:xfrm>
              <a:off x="-4947512" y="4957687"/>
              <a:ext cx="5789109" cy="569009"/>
              <a:chOff x="1928907" y="2876210"/>
              <a:chExt cx="5789109" cy="569009"/>
            </a:xfrm>
          </p:grpSpPr>
          <p:sp>
            <p:nvSpPr>
              <p:cNvPr id="33" name="Google Shape;118;g5f9f91e067_0_7">
                <a:extLst>
                  <a:ext uri="{FF2B5EF4-FFF2-40B4-BE49-F238E27FC236}">
                    <a16:creationId xmlns:a16="http://schemas.microsoft.com/office/drawing/2014/main" id="{1D31FADB-BFFC-234C-B3C0-A44E4B52B82F}"/>
                  </a:ext>
                </a:extLst>
              </p:cNvPr>
              <p:cNvSpPr txBox="1"/>
              <p:nvPr/>
            </p:nvSpPr>
            <p:spPr>
              <a:xfrm>
                <a:off x="1928907" y="2918754"/>
                <a:ext cx="2631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0</a:t>
                </a:r>
                <a:endParaRPr sz="1500"/>
              </a:p>
            </p:txBody>
          </p:sp>
          <p:sp>
            <p:nvSpPr>
              <p:cNvPr id="34" name="Google Shape;119;g5f9f91e067_0_7">
                <a:extLst>
                  <a:ext uri="{FF2B5EF4-FFF2-40B4-BE49-F238E27FC236}">
                    <a16:creationId xmlns:a16="http://schemas.microsoft.com/office/drawing/2014/main" id="{6F7FBAEE-2C47-0C42-AE5E-7DF3774A9B76}"/>
                  </a:ext>
                </a:extLst>
              </p:cNvPr>
              <p:cNvSpPr txBox="1"/>
              <p:nvPr/>
            </p:nvSpPr>
            <p:spPr>
              <a:xfrm>
                <a:off x="2337847" y="2918754"/>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10GHz</a:t>
                </a:r>
                <a:endParaRPr sz="1500"/>
              </a:p>
            </p:txBody>
          </p:sp>
          <p:sp>
            <p:nvSpPr>
              <p:cNvPr id="35" name="Google Shape;120;g5f9f91e067_0_7">
                <a:extLst>
                  <a:ext uri="{FF2B5EF4-FFF2-40B4-BE49-F238E27FC236}">
                    <a16:creationId xmlns:a16="http://schemas.microsoft.com/office/drawing/2014/main" id="{6166587F-091F-994A-A3B5-26DF2BC810BB}"/>
                  </a:ext>
                </a:extLst>
              </p:cNvPr>
              <p:cNvSpPr txBox="1"/>
              <p:nvPr/>
            </p:nvSpPr>
            <p:spPr>
              <a:xfrm>
                <a:off x="2877660" y="2917265"/>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20GHz</a:t>
                </a:r>
                <a:endParaRPr sz="1500"/>
              </a:p>
            </p:txBody>
          </p:sp>
          <p:sp>
            <p:nvSpPr>
              <p:cNvPr id="36" name="Google Shape;121;g5f9f91e067_0_7">
                <a:extLst>
                  <a:ext uri="{FF2B5EF4-FFF2-40B4-BE49-F238E27FC236}">
                    <a16:creationId xmlns:a16="http://schemas.microsoft.com/office/drawing/2014/main" id="{152152B2-B90A-E84F-863F-C3D3414C5081}"/>
                  </a:ext>
                </a:extLst>
              </p:cNvPr>
              <p:cNvSpPr txBox="1"/>
              <p:nvPr/>
            </p:nvSpPr>
            <p:spPr>
              <a:xfrm>
                <a:off x="3388263" y="2917265"/>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30GHz</a:t>
                </a:r>
                <a:endParaRPr sz="1500"/>
              </a:p>
            </p:txBody>
          </p:sp>
          <p:sp>
            <p:nvSpPr>
              <p:cNvPr id="37" name="Google Shape;122;g5f9f91e067_0_7">
                <a:extLst>
                  <a:ext uri="{FF2B5EF4-FFF2-40B4-BE49-F238E27FC236}">
                    <a16:creationId xmlns:a16="http://schemas.microsoft.com/office/drawing/2014/main" id="{F73F4C01-B9EE-104E-A616-A758C1772EA8}"/>
                  </a:ext>
                </a:extLst>
              </p:cNvPr>
              <p:cNvSpPr txBox="1"/>
              <p:nvPr/>
            </p:nvSpPr>
            <p:spPr>
              <a:xfrm>
                <a:off x="3940713" y="2917265"/>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40GHz</a:t>
                </a:r>
                <a:endParaRPr sz="1500"/>
              </a:p>
            </p:txBody>
          </p:sp>
          <p:sp>
            <p:nvSpPr>
              <p:cNvPr id="38" name="Google Shape;123;g5f9f91e067_0_7">
                <a:extLst>
                  <a:ext uri="{FF2B5EF4-FFF2-40B4-BE49-F238E27FC236}">
                    <a16:creationId xmlns:a16="http://schemas.microsoft.com/office/drawing/2014/main" id="{C67EAF01-F472-F74E-9426-C26986B4CD37}"/>
                  </a:ext>
                </a:extLst>
              </p:cNvPr>
              <p:cNvSpPr txBox="1"/>
              <p:nvPr/>
            </p:nvSpPr>
            <p:spPr>
              <a:xfrm>
                <a:off x="4470366" y="2915776"/>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50GHz</a:t>
                </a:r>
                <a:endParaRPr sz="1500"/>
              </a:p>
            </p:txBody>
          </p:sp>
          <p:sp>
            <p:nvSpPr>
              <p:cNvPr id="39" name="Google Shape;124;g5f9f91e067_0_7">
                <a:extLst>
                  <a:ext uri="{FF2B5EF4-FFF2-40B4-BE49-F238E27FC236}">
                    <a16:creationId xmlns:a16="http://schemas.microsoft.com/office/drawing/2014/main" id="{BA491109-8648-A04C-B500-8C10D4E3F79C}"/>
                  </a:ext>
                </a:extLst>
              </p:cNvPr>
              <p:cNvSpPr txBox="1"/>
              <p:nvPr/>
            </p:nvSpPr>
            <p:spPr>
              <a:xfrm>
                <a:off x="5005510" y="2914110"/>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60GHz</a:t>
                </a:r>
                <a:endParaRPr sz="1500"/>
              </a:p>
            </p:txBody>
          </p:sp>
          <p:sp>
            <p:nvSpPr>
              <p:cNvPr id="40" name="Google Shape;125;g5f9f91e067_0_7">
                <a:extLst>
                  <a:ext uri="{FF2B5EF4-FFF2-40B4-BE49-F238E27FC236}">
                    <a16:creationId xmlns:a16="http://schemas.microsoft.com/office/drawing/2014/main" id="{36314CED-334C-5343-B72F-3A35C9747285}"/>
                  </a:ext>
                </a:extLst>
              </p:cNvPr>
              <p:cNvSpPr txBox="1"/>
              <p:nvPr/>
            </p:nvSpPr>
            <p:spPr>
              <a:xfrm>
                <a:off x="5519860" y="2914110"/>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70GHz</a:t>
                </a:r>
                <a:endParaRPr sz="1500"/>
              </a:p>
            </p:txBody>
          </p:sp>
          <p:sp>
            <p:nvSpPr>
              <p:cNvPr id="41" name="Google Shape;126;g5f9f91e067_0_7">
                <a:extLst>
                  <a:ext uri="{FF2B5EF4-FFF2-40B4-BE49-F238E27FC236}">
                    <a16:creationId xmlns:a16="http://schemas.microsoft.com/office/drawing/2014/main" id="{1DE62D30-7C17-594A-9B14-919A34D22F6E}"/>
                  </a:ext>
                </a:extLst>
              </p:cNvPr>
              <p:cNvSpPr txBox="1"/>
              <p:nvPr/>
            </p:nvSpPr>
            <p:spPr>
              <a:xfrm>
                <a:off x="6049513" y="2912621"/>
                <a:ext cx="6078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80GHZ</a:t>
                </a:r>
                <a:endParaRPr sz="1500"/>
              </a:p>
            </p:txBody>
          </p:sp>
          <p:sp>
            <p:nvSpPr>
              <p:cNvPr id="42" name="Google Shape;127;g5f9f91e067_0_7">
                <a:extLst>
                  <a:ext uri="{FF2B5EF4-FFF2-40B4-BE49-F238E27FC236}">
                    <a16:creationId xmlns:a16="http://schemas.microsoft.com/office/drawing/2014/main" id="{01DC69FA-A76E-D540-9DEA-2F9DDE7BC9FF}"/>
                  </a:ext>
                </a:extLst>
              </p:cNvPr>
              <p:cNvSpPr txBox="1"/>
              <p:nvPr/>
            </p:nvSpPr>
            <p:spPr>
              <a:xfrm>
                <a:off x="6560116" y="2912621"/>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90GHz</a:t>
                </a:r>
                <a:endParaRPr sz="1500"/>
              </a:p>
            </p:txBody>
          </p:sp>
          <p:sp>
            <p:nvSpPr>
              <p:cNvPr id="43" name="Google Shape;128;g5f9f91e067_0_7">
                <a:extLst>
                  <a:ext uri="{FF2B5EF4-FFF2-40B4-BE49-F238E27FC236}">
                    <a16:creationId xmlns:a16="http://schemas.microsoft.com/office/drawing/2014/main" id="{031D5117-3960-3D46-A355-E8AF2A8E9C4E}"/>
                  </a:ext>
                </a:extLst>
              </p:cNvPr>
              <p:cNvSpPr txBox="1"/>
              <p:nvPr/>
            </p:nvSpPr>
            <p:spPr>
              <a:xfrm>
                <a:off x="7042716" y="2912621"/>
                <a:ext cx="6753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100GHz</a:t>
                </a:r>
                <a:endParaRPr sz="1500"/>
              </a:p>
            </p:txBody>
          </p:sp>
          <p:cxnSp>
            <p:nvCxnSpPr>
              <p:cNvPr id="44" name="Google Shape;129;g5f9f91e067_0_7">
                <a:extLst>
                  <a:ext uri="{FF2B5EF4-FFF2-40B4-BE49-F238E27FC236}">
                    <a16:creationId xmlns:a16="http://schemas.microsoft.com/office/drawing/2014/main" id="{3A6613CC-98AD-FA44-AF0E-1A338F3FA487}"/>
                  </a:ext>
                </a:extLst>
              </p:cNvPr>
              <p:cNvCxnSpPr/>
              <p:nvPr/>
            </p:nvCxnSpPr>
            <p:spPr>
              <a:xfrm rot="10800000">
                <a:off x="2065059"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45" name="Google Shape;130;g5f9f91e067_0_7">
                <a:extLst>
                  <a:ext uri="{FF2B5EF4-FFF2-40B4-BE49-F238E27FC236}">
                    <a16:creationId xmlns:a16="http://schemas.microsoft.com/office/drawing/2014/main" id="{CFFF4EE1-751D-9E46-9242-4CA472411CFB}"/>
                  </a:ext>
                </a:extLst>
              </p:cNvPr>
              <p:cNvCxnSpPr/>
              <p:nvPr/>
            </p:nvCxnSpPr>
            <p:spPr>
              <a:xfrm rot="10800000">
                <a:off x="2584170" y="2876270"/>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46" name="Google Shape;131;g5f9f91e067_0_7">
                <a:extLst>
                  <a:ext uri="{FF2B5EF4-FFF2-40B4-BE49-F238E27FC236}">
                    <a16:creationId xmlns:a16="http://schemas.microsoft.com/office/drawing/2014/main" id="{0937511D-4A7E-BC43-9242-75E918726420}"/>
                  </a:ext>
                </a:extLst>
              </p:cNvPr>
              <p:cNvCxnSpPr/>
              <p:nvPr/>
            </p:nvCxnSpPr>
            <p:spPr>
              <a:xfrm rot="10800000">
                <a:off x="3108046"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47" name="Google Shape;132;g5f9f91e067_0_7">
                <a:extLst>
                  <a:ext uri="{FF2B5EF4-FFF2-40B4-BE49-F238E27FC236}">
                    <a16:creationId xmlns:a16="http://schemas.microsoft.com/office/drawing/2014/main" id="{D1C9F930-DC39-3848-9FCA-2FF2DAB3A121}"/>
                  </a:ext>
                </a:extLst>
              </p:cNvPr>
              <p:cNvCxnSpPr/>
              <p:nvPr/>
            </p:nvCxnSpPr>
            <p:spPr>
              <a:xfrm rot="10800000">
                <a:off x="3617636" y="2882624"/>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48" name="Google Shape;133;g5f9f91e067_0_7">
                <a:extLst>
                  <a:ext uri="{FF2B5EF4-FFF2-40B4-BE49-F238E27FC236}">
                    <a16:creationId xmlns:a16="http://schemas.microsoft.com/office/drawing/2014/main" id="{08EE86A8-FCC4-8949-B39B-870EA450A230}"/>
                  </a:ext>
                </a:extLst>
              </p:cNvPr>
              <p:cNvCxnSpPr/>
              <p:nvPr/>
            </p:nvCxnSpPr>
            <p:spPr>
              <a:xfrm rot="10800000">
                <a:off x="4170084"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49" name="Google Shape;134;g5f9f91e067_0_7">
                <a:extLst>
                  <a:ext uri="{FF2B5EF4-FFF2-40B4-BE49-F238E27FC236}">
                    <a16:creationId xmlns:a16="http://schemas.microsoft.com/office/drawing/2014/main" id="{A9F32E5A-4DF6-7241-B301-E82DA19D9C41}"/>
                  </a:ext>
                </a:extLst>
              </p:cNvPr>
              <p:cNvCxnSpPr/>
              <p:nvPr/>
            </p:nvCxnSpPr>
            <p:spPr>
              <a:xfrm rot="10800000">
                <a:off x="4705071" y="2882624"/>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50" name="Google Shape;135;g5f9f91e067_0_7">
                <a:extLst>
                  <a:ext uri="{FF2B5EF4-FFF2-40B4-BE49-F238E27FC236}">
                    <a16:creationId xmlns:a16="http://schemas.microsoft.com/office/drawing/2014/main" id="{0E317EE3-430A-E94A-B832-6008481D7C81}"/>
                  </a:ext>
                </a:extLst>
              </p:cNvPr>
              <p:cNvCxnSpPr/>
              <p:nvPr/>
            </p:nvCxnSpPr>
            <p:spPr>
              <a:xfrm rot="10800000">
                <a:off x="5230434"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51" name="Google Shape;136;g5f9f91e067_0_7">
                <a:extLst>
                  <a:ext uri="{FF2B5EF4-FFF2-40B4-BE49-F238E27FC236}">
                    <a16:creationId xmlns:a16="http://schemas.microsoft.com/office/drawing/2014/main" id="{C0B07422-CAF8-AE43-9A2B-E10EB3262E5F}"/>
                  </a:ext>
                </a:extLst>
              </p:cNvPr>
              <p:cNvCxnSpPr/>
              <p:nvPr/>
            </p:nvCxnSpPr>
            <p:spPr>
              <a:xfrm rot="10800000">
                <a:off x="5749545" y="2876270"/>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52" name="Google Shape;137;g5f9f91e067_0_7">
                <a:extLst>
                  <a:ext uri="{FF2B5EF4-FFF2-40B4-BE49-F238E27FC236}">
                    <a16:creationId xmlns:a16="http://schemas.microsoft.com/office/drawing/2014/main" id="{78CEE93E-4A06-0B46-8427-612EAAD5D9D9}"/>
                  </a:ext>
                </a:extLst>
              </p:cNvPr>
              <p:cNvCxnSpPr/>
              <p:nvPr/>
            </p:nvCxnSpPr>
            <p:spPr>
              <a:xfrm rot="10800000">
                <a:off x="6273421"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53" name="Google Shape;138;g5f9f91e067_0_7">
                <a:extLst>
                  <a:ext uri="{FF2B5EF4-FFF2-40B4-BE49-F238E27FC236}">
                    <a16:creationId xmlns:a16="http://schemas.microsoft.com/office/drawing/2014/main" id="{8A87ADC6-FF36-3F4A-BFE4-2BC893C43EBB}"/>
                  </a:ext>
                </a:extLst>
              </p:cNvPr>
              <p:cNvCxnSpPr/>
              <p:nvPr/>
            </p:nvCxnSpPr>
            <p:spPr>
              <a:xfrm rot="10800000">
                <a:off x="6783011" y="2882624"/>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54" name="Google Shape;139;g5f9f91e067_0_7">
                <a:extLst>
                  <a:ext uri="{FF2B5EF4-FFF2-40B4-BE49-F238E27FC236}">
                    <a16:creationId xmlns:a16="http://schemas.microsoft.com/office/drawing/2014/main" id="{73029DE3-A436-7448-941F-656D1CB265B5}"/>
                  </a:ext>
                </a:extLst>
              </p:cNvPr>
              <p:cNvCxnSpPr/>
              <p:nvPr/>
            </p:nvCxnSpPr>
            <p:spPr>
              <a:xfrm rot="10800000">
                <a:off x="7335459" y="2876322"/>
                <a:ext cx="0" cy="82500"/>
              </a:xfrm>
              <a:prstGeom prst="straightConnector1">
                <a:avLst/>
              </a:prstGeom>
              <a:noFill/>
              <a:ln w="12700" cap="flat" cmpd="sng">
                <a:solidFill>
                  <a:schemeClr val="dk1"/>
                </a:solidFill>
                <a:prstDash val="solid"/>
                <a:miter lim="800000"/>
                <a:headEnd type="none" w="sm" len="sm"/>
                <a:tailEnd type="none" w="sm" len="sm"/>
              </a:ln>
            </p:spPr>
          </p:cxnSp>
          <p:cxnSp>
            <p:nvCxnSpPr>
              <p:cNvPr id="55" name="Google Shape;140;g5f9f91e067_0_7">
                <a:extLst>
                  <a:ext uri="{FF2B5EF4-FFF2-40B4-BE49-F238E27FC236}">
                    <a16:creationId xmlns:a16="http://schemas.microsoft.com/office/drawing/2014/main" id="{51D5596B-177D-A141-BCBB-AE668F234948}"/>
                  </a:ext>
                </a:extLst>
              </p:cNvPr>
              <p:cNvCxnSpPr/>
              <p:nvPr/>
            </p:nvCxnSpPr>
            <p:spPr>
              <a:xfrm rot="10800000" flipH="1">
                <a:off x="2071409" y="2876210"/>
                <a:ext cx="5270400" cy="15300"/>
              </a:xfrm>
              <a:prstGeom prst="straightConnector1">
                <a:avLst/>
              </a:prstGeom>
              <a:noFill/>
              <a:ln w="12700" cap="flat" cmpd="sng">
                <a:solidFill>
                  <a:schemeClr val="dk1"/>
                </a:solidFill>
                <a:prstDash val="solid"/>
                <a:miter lim="800000"/>
                <a:headEnd type="none" w="sm" len="sm"/>
                <a:tailEnd type="none" w="sm" len="sm"/>
              </a:ln>
            </p:spPr>
          </p:cxnSp>
          <p:sp>
            <p:nvSpPr>
              <p:cNvPr id="56" name="Google Shape;141;g5f9f91e067_0_7">
                <a:extLst>
                  <a:ext uri="{FF2B5EF4-FFF2-40B4-BE49-F238E27FC236}">
                    <a16:creationId xmlns:a16="http://schemas.microsoft.com/office/drawing/2014/main" id="{275E97A9-EAA8-CC49-9278-65D504E3E7E0}"/>
                  </a:ext>
                </a:extLst>
              </p:cNvPr>
              <p:cNvSpPr/>
              <p:nvPr/>
            </p:nvSpPr>
            <p:spPr>
              <a:xfrm>
                <a:off x="3650534" y="3045019"/>
                <a:ext cx="2338800" cy="4002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1500">
                    <a:solidFill>
                      <a:schemeClr val="dk1"/>
                    </a:solidFill>
                    <a:latin typeface="Calibri"/>
                    <a:ea typeface="Calibri"/>
                    <a:cs typeface="Calibri"/>
                    <a:sym typeface="Calibri"/>
                  </a:rPr>
                  <a:t>Frequency Spectrum</a:t>
                </a:r>
                <a:endParaRPr sz="1500"/>
              </a:p>
            </p:txBody>
          </p:sp>
        </p:grpSp>
      </p:grpSp>
    </p:spTree>
    <p:extLst>
      <p:ext uri="{BB962C8B-B14F-4D97-AF65-F5344CB8AC3E}">
        <p14:creationId xmlns:p14="http://schemas.microsoft.com/office/powerpoint/2010/main" val="654173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8" presetClass="emph" presetSubtype="0" repeatCount="indefinite" fill="hold" nodeType="clickEffect">
                                  <p:stCondLst>
                                    <p:cond delay="0"/>
                                  </p:stCondLst>
                                  <p:endCondLst>
                                    <p:cond evt="onNext" delay="0">
                                      <p:tgtEl>
                                        <p:sldTgt/>
                                      </p:tgtEl>
                                    </p:cond>
                                  </p:endCondLst>
                                  <p:childTnLst>
                                    <p:animRot by="5400000">
                                      <p:cBhvr>
                                        <p:cTn id="50"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P spid="6" grpId="0" animBg="1"/>
      <p:bldP spid="9" grpId="0" animBg="1"/>
      <p:bldP spid="11"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FEA95-4A54-8E45-BEFB-33505734465D}"/>
              </a:ext>
            </a:extLst>
          </p:cNvPr>
          <p:cNvSpPr>
            <a:spLocks noGrp="1"/>
          </p:cNvSpPr>
          <p:nvPr>
            <p:ph type="title"/>
          </p:nvPr>
        </p:nvSpPr>
        <p:spPr/>
        <p:txBody>
          <a:bodyPr/>
          <a:lstStyle/>
          <a:p>
            <a:r>
              <a:rPr lang="nb-NO" dirty="0"/>
              <a:t>802.11ad </a:t>
            </a:r>
            <a:r>
              <a:rPr lang="nb-NO" dirty="0" err="1"/>
              <a:t>mmWave</a:t>
            </a:r>
            <a:endParaRPr lang="nb-NO" dirty="0"/>
          </a:p>
        </p:txBody>
      </p:sp>
      <p:pic>
        <p:nvPicPr>
          <p:cNvPr id="36868" name="Picture 4" descr="https://www.researchgate.net/profile/Adriana_Flores15/publication/282861106/figure/fig1/AS:284863112069120@1444928066352/Beamforming-training-in-80211ad_W6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835695"/>
            <a:ext cx="5688632" cy="44051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205963" y="6251328"/>
            <a:ext cx="4228017" cy="400110"/>
          </a:xfrm>
          <a:prstGeom prst="rect">
            <a:avLst/>
          </a:prstGeom>
          <a:noFill/>
        </p:spPr>
        <p:txBody>
          <a:bodyPr wrap="none" rtlCol="0">
            <a:spAutoFit/>
          </a:bodyPr>
          <a:lstStyle/>
          <a:p>
            <a:r>
              <a:rPr lang="en-US"/>
              <a:t>Beamforming Training in 802.11ad</a:t>
            </a:r>
          </a:p>
        </p:txBody>
      </p:sp>
    </p:spTree>
    <p:extLst>
      <p:ext uri="{BB962C8B-B14F-4D97-AF65-F5344CB8AC3E}">
        <p14:creationId xmlns:p14="http://schemas.microsoft.com/office/powerpoint/2010/main" val="3222929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new 802.11 technologies</a:t>
            </a:r>
          </a:p>
        </p:txBody>
      </p:sp>
      <p:pic>
        <p:nvPicPr>
          <p:cNvPr id="1026" name="Picture 2" descr="mage result for 802.11 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051273"/>
            <a:ext cx="7620000" cy="3609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4472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B7728-F780-3F9E-F21A-2C0CF64D41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7504E6-CE20-70F5-5F91-7D8E350B4F87}"/>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3A789FE8-F304-F86B-3750-8C6BD8668908}"/>
              </a:ext>
            </a:extLst>
          </p:cNvPr>
          <p:cNvSpPr>
            <a:spLocks noGrp="1"/>
          </p:cNvSpPr>
          <p:nvPr>
            <p:ph idx="1"/>
          </p:nvPr>
        </p:nvSpPr>
        <p:spPr>
          <a:xfrm>
            <a:off x="467544" y="1772816"/>
            <a:ext cx="8219256" cy="4114800"/>
          </a:xfrm>
        </p:spPr>
        <p:txBody>
          <a:bodyPr/>
          <a:lstStyle/>
          <a:p>
            <a:r>
              <a:rPr lang="en-US" dirty="0">
                <a:solidFill>
                  <a:schemeClr val="bg2"/>
                </a:solidFill>
              </a:rPr>
              <a:t>Wireless Systems - Short Range</a:t>
            </a:r>
          </a:p>
          <a:p>
            <a:pPr lvl="1"/>
            <a:r>
              <a:rPr lang="en-US" dirty="0" err="1">
                <a:solidFill>
                  <a:schemeClr val="bg2"/>
                </a:solidFill>
              </a:rPr>
              <a:t>Wifi</a:t>
            </a:r>
            <a:endParaRPr lang="en-US" dirty="0">
              <a:solidFill>
                <a:schemeClr val="bg2"/>
              </a:solidFill>
            </a:endParaRPr>
          </a:p>
          <a:p>
            <a:r>
              <a:rPr lang="en-US" dirty="0"/>
              <a:t>Mobile Broadband Networks</a:t>
            </a:r>
          </a:p>
          <a:p>
            <a:pPr lvl="1"/>
            <a:r>
              <a:rPr lang="en-US" dirty="0"/>
              <a:t>Building Blocks</a:t>
            </a:r>
          </a:p>
          <a:p>
            <a:pPr lvl="1"/>
            <a:r>
              <a:rPr lang="en-US" dirty="0">
                <a:solidFill>
                  <a:schemeClr val="bg2"/>
                </a:solidFill>
              </a:rPr>
              <a:t>Performance</a:t>
            </a:r>
          </a:p>
          <a:p>
            <a:pPr lvl="1"/>
            <a:r>
              <a:rPr lang="en-US" dirty="0">
                <a:solidFill>
                  <a:schemeClr val="bg2"/>
                </a:solidFill>
              </a:rPr>
              <a:t>International Roaming</a:t>
            </a:r>
          </a:p>
          <a:p>
            <a:pPr lvl="1"/>
            <a:r>
              <a:rPr lang="en-US" dirty="0">
                <a:solidFill>
                  <a:schemeClr val="bg2"/>
                </a:solidFill>
              </a:rPr>
              <a:t>Operations</a:t>
            </a:r>
          </a:p>
          <a:p>
            <a:endParaRPr lang="en-US" dirty="0"/>
          </a:p>
        </p:txBody>
      </p:sp>
    </p:spTree>
    <p:extLst>
      <p:ext uri="{BB962C8B-B14F-4D97-AF65-F5344CB8AC3E}">
        <p14:creationId xmlns:p14="http://schemas.microsoft.com/office/powerpoint/2010/main" val="41736178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idx="1"/>
          </p:nvPr>
        </p:nvSpPr>
        <p:spPr>
          <a:xfrm>
            <a:off x="467544" y="1981200"/>
            <a:ext cx="8219256" cy="4400128"/>
          </a:xfrm>
        </p:spPr>
        <p:txBody>
          <a:bodyPr>
            <a:normAutofit/>
          </a:bodyPr>
          <a:lstStyle/>
          <a:p>
            <a:r>
              <a:rPr lang="en-US" sz="2800" dirty="0"/>
              <a:t>Mobile cellular networks (e.g. 3G/4G)</a:t>
            </a:r>
          </a:p>
          <a:p>
            <a:pPr lvl="1"/>
            <a:r>
              <a:rPr lang="en-US" sz="2400" b="0" dirty="0"/>
              <a:t>Underpins a lot of vital operations of the modern society</a:t>
            </a:r>
          </a:p>
          <a:p>
            <a:pPr lvl="2"/>
            <a:r>
              <a:rPr lang="en-US" dirty="0"/>
              <a:t>Extended coverage</a:t>
            </a:r>
          </a:p>
          <a:p>
            <a:pPr lvl="2"/>
            <a:r>
              <a:rPr lang="en-US" dirty="0"/>
              <a:t>Mobility</a:t>
            </a:r>
          </a:p>
          <a:p>
            <a:pPr lvl="2"/>
            <a:r>
              <a:rPr lang="en-US" sz="2000" b="0" dirty="0"/>
              <a:t>Security</a:t>
            </a:r>
          </a:p>
          <a:p>
            <a:pPr marL="0" indent="0">
              <a:buNone/>
            </a:pPr>
            <a:endParaRPr lang="en-US" b="0" dirty="0"/>
          </a:p>
          <a:p>
            <a:endParaRPr lang="en-US" b="0" dirty="0"/>
          </a:p>
        </p:txBody>
      </p:sp>
      <p:pic>
        <p:nvPicPr>
          <p:cNvPr id="4" name="Picture 3" descr="Screen Shot 2014-10-15 at 07.13.2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9712" y="4851771"/>
            <a:ext cx="4270373" cy="1502202"/>
          </a:xfrm>
          <a:prstGeom prst="rect">
            <a:avLst/>
          </a:prstGeom>
        </p:spPr>
      </p:pic>
      <p:sp>
        <p:nvSpPr>
          <p:cNvPr id="7" name="Title 6"/>
          <p:cNvSpPr>
            <a:spLocks noGrp="1"/>
          </p:cNvSpPr>
          <p:nvPr>
            <p:ph type="title"/>
          </p:nvPr>
        </p:nvSpPr>
        <p:spPr>
          <a:xfrm>
            <a:off x="179512" y="692696"/>
            <a:ext cx="8856984" cy="1143000"/>
          </a:xfrm>
        </p:spPr>
        <p:txBody>
          <a:bodyPr>
            <a:noAutofit/>
          </a:bodyPr>
          <a:lstStyle/>
          <a:p>
            <a:r>
              <a:rPr lang="en-US" sz="4000"/>
              <a:t>Mobile Broadband (MBB) Networks</a:t>
            </a:r>
            <a:endParaRPr lang="en-US" sz="4000" b="1" dirty="0"/>
          </a:p>
        </p:txBody>
      </p:sp>
    </p:spTree>
    <p:extLst>
      <p:ext uri="{BB962C8B-B14F-4D97-AF65-F5344CB8AC3E}">
        <p14:creationId xmlns:p14="http://schemas.microsoft.com/office/powerpoint/2010/main" val="1904639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465860" y="1179666"/>
            <a:ext cx="7886700" cy="670967"/>
          </a:xfrm>
        </p:spPr>
        <p:txBody>
          <a:bodyPr>
            <a:normAutofit/>
          </a:bodyPr>
          <a:lstStyle/>
          <a:p>
            <a:r>
              <a:rPr lang="en-US" b="0" kern="0" dirty="0">
                <a:solidFill>
                  <a:schemeClr val="tx1"/>
                </a:solidFill>
                <a:latin typeface="+mn-lt"/>
                <a:ea typeface="ＭＳ Ｐゴシック" charset="0"/>
              </a:rPr>
              <a:t>Mobile Broadband Networks</a:t>
            </a:r>
          </a:p>
        </p:txBody>
      </p:sp>
      <p:sp>
        <p:nvSpPr>
          <p:cNvPr id="43" name="Rectangle 4">
            <a:extLst>
              <a:ext uri="{FF2B5EF4-FFF2-40B4-BE49-F238E27FC236}">
                <a16:creationId xmlns:a16="http://schemas.microsoft.com/office/drawing/2014/main" id="{7EE47952-3299-F34C-9371-84E782764DCC}"/>
              </a:ext>
            </a:extLst>
          </p:cNvPr>
          <p:cNvSpPr>
            <a:spLocks noChangeArrowheads="1"/>
          </p:cNvSpPr>
          <p:nvPr/>
        </p:nvSpPr>
        <p:spPr bwMode="auto">
          <a:xfrm>
            <a:off x="480150" y="1911277"/>
            <a:ext cx="3782930" cy="348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spcBef>
                <a:spcPct val="20000"/>
              </a:spcBef>
              <a:buClr>
                <a:srgbClr val="000099"/>
              </a:buClr>
              <a:buSzPct val="75000"/>
              <a:tabLst>
                <a:tab pos="559594" algn="l"/>
              </a:tabLst>
              <a:defRPr/>
            </a:pPr>
            <a:r>
              <a:rPr lang="en-US" sz="2100" i="1" dirty="0">
                <a:solidFill>
                  <a:srgbClr val="C00000"/>
                </a:solidFill>
              </a:rPr>
              <a:t>similarities</a:t>
            </a:r>
            <a:r>
              <a:rPr lang="en-US" sz="2100" dirty="0">
                <a:solidFill>
                  <a:srgbClr val="C00000"/>
                </a:solidFill>
              </a:rPr>
              <a:t> to wired Internet</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edge/core distinction, but both below to same carrier</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global cellular network: a network of networks</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widespread use of protocols we’ve studied: HTTP, DNS, TCP, UDP, IP, NAT, separation of data/control planes, SDN, Ethernet, tunneling</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interconnected to wired Internet</a:t>
            </a:r>
            <a:endParaRPr lang="en-US" sz="1800" dirty="0"/>
          </a:p>
          <a:p>
            <a:pPr marL="564356" lvl="1" indent="-221456">
              <a:spcBef>
                <a:spcPct val="20000"/>
              </a:spcBef>
              <a:buClr>
                <a:srgbClr val="000099"/>
              </a:buClr>
              <a:buSzPct val="75000"/>
              <a:buFont typeface="Wingdings" pitchFamily="2" charset="2"/>
              <a:buChar char="§"/>
              <a:tabLst>
                <a:tab pos="559594" algn="l"/>
              </a:tabLst>
              <a:defRPr/>
            </a:pPr>
            <a:endParaRPr lang="en-US" sz="2400" dirty="0"/>
          </a:p>
          <a:p>
            <a:pPr marL="221456" indent="-221456">
              <a:spcBef>
                <a:spcPct val="20000"/>
              </a:spcBef>
              <a:buClr>
                <a:srgbClr val="000099"/>
              </a:buClr>
              <a:buSzPct val="75000"/>
              <a:buFont typeface="Wingdings" pitchFamily="2" charset="2"/>
              <a:buChar char="§"/>
              <a:tabLst>
                <a:tab pos="559594" algn="l"/>
              </a:tabLst>
              <a:defRPr/>
            </a:pPr>
            <a:endParaRPr lang="en-US" sz="2100" dirty="0"/>
          </a:p>
          <a:p>
            <a:pPr marL="257175" indent="-257175">
              <a:spcBef>
                <a:spcPct val="20000"/>
              </a:spcBef>
              <a:buClr>
                <a:srgbClr val="000099"/>
              </a:buClr>
              <a:buSzPct val="75000"/>
              <a:tabLst>
                <a:tab pos="559594" algn="l"/>
              </a:tabLst>
              <a:defRPr/>
            </a:pPr>
            <a:endParaRPr lang="en-US" sz="1800" dirty="0">
              <a:cs typeface="+mn-cs"/>
            </a:endParaRPr>
          </a:p>
        </p:txBody>
      </p:sp>
      <p:sp>
        <p:nvSpPr>
          <p:cNvPr id="6" name="Rectangle 4">
            <a:extLst>
              <a:ext uri="{FF2B5EF4-FFF2-40B4-BE49-F238E27FC236}">
                <a16:creationId xmlns:a16="http://schemas.microsoft.com/office/drawing/2014/main" id="{82DF903D-1AB2-B240-827C-5DA0BD1B5072}"/>
              </a:ext>
            </a:extLst>
          </p:cNvPr>
          <p:cNvSpPr>
            <a:spLocks noChangeArrowheads="1"/>
          </p:cNvSpPr>
          <p:nvPr/>
        </p:nvSpPr>
        <p:spPr bwMode="auto">
          <a:xfrm>
            <a:off x="4662912" y="1923634"/>
            <a:ext cx="3782930" cy="348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spcBef>
                <a:spcPct val="20000"/>
              </a:spcBef>
              <a:buClr>
                <a:srgbClr val="000099"/>
              </a:buClr>
              <a:buSzPct val="75000"/>
              <a:tabLst>
                <a:tab pos="559594" algn="l"/>
              </a:tabLst>
              <a:defRPr/>
            </a:pPr>
            <a:r>
              <a:rPr lang="en-US" sz="2100" i="1" dirty="0">
                <a:solidFill>
                  <a:srgbClr val="C00000"/>
                </a:solidFill>
              </a:rPr>
              <a:t>differences</a:t>
            </a:r>
            <a:r>
              <a:rPr lang="en-US" sz="2100" dirty="0">
                <a:solidFill>
                  <a:srgbClr val="C00000"/>
                </a:solidFill>
              </a:rPr>
              <a:t> from wired Internet</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different wireless link layer</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mobility as a 1</a:t>
            </a:r>
            <a:r>
              <a:rPr lang="en-US" sz="2100" baseline="30000" dirty="0"/>
              <a:t>st</a:t>
            </a:r>
            <a:r>
              <a:rPr lang="en-US" sz="2100" dirty="0"/>
              <a:t> class service </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user “identity” (via SIM card)</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business model: users subscribe to a cellular provider</a:t>
            </a:r>
          </a:p>
          <a:p>
            <a:pPr marL="388144" lvl="1" indent="-166688">
              <a:lnSpc>
                <a:spcPct val="90000"/>
              </a:lnSpc>
              <a:spcBef>
                <a:spcPts val="450"/>
              </a:spcBef>
              <a:buClr>
                <a:srgbClr val="000099"/>
              </a:buClr>
              <a:buSzPct val="75000"/>
              <a:buFont typeface="Arial" panose="020B0604020202020204" pitchFamily="34" charset="0"/>
              <a:buChar char="•"/>
              <a:tabLst>
                <a:tab pos="461963" algn="l"/>
              </a:tabLst>
              <a:defRPr/>
            </a:pPr>
            <a:r>
              <a:rPr lang="en-US" sz="1800" dirty="0"/>
              <a:t>strong notion of “home network” versus roaming on visited nets</a:t>
            </a:r>
          </a:p>
          <a:p>
            <a:pPr marL="388144" lvl="1" indent="-166688">
              <a:lnSpc>
                <a:spcPct val="90000"/>
              </a:lnSpc>
              <a:spcBef>
                <a:spcPts val="450"/>
              </a:spcBef>
              <a:buClr>
                <a:srgbClr val="000099"/>
              </a:buClr>
              <a:buSzPct val="75000"/>
              <a:buFont typeface="Arial" panose="020B0604020202020204" pitchFamily="34" charset="0"/>
              <a:buChar char="•"/>
              <a:tabLst>
                <a:tab pos="461963" algn="l"/>
              </a:tabLst>
              <a:defRPr/>
            </a:pPr>
            <a:r>
              <a:rPr lang="en-US" sz="1800" dirty="0"/>
              <a:t>global access, with authentication infrastructure, and inter-carrier settlements</a:t>
            </a:r>
          </a:p>
          <a:p>
            <a:pPr marL="221456" indent="-221456">
              <a:lnSpc>
                <a:spcPct val="90000"/>
              </a:lnSpc>
              <a:spcBef>
                <a:spcPts val="450"/>
              </a:spcBef>
              <a:buClr>
                <a:srgbClr val="000099"/>
              </a:buClr>
              <a:buSzPct val="75000"/>
              <a:buFont typeface="Wingdings" pitchFamily="2" charset="2"/>
              <a:buChar char="§"/>
              <a:tabLst>
                <a:tab pos="559594" algn="l"/>
              </a:tabLst>
              <a:defRPr/>
            </a:pPr>
            <a:endParaRPr lang="en-US" sz="1800" dirty="0"/>
          </a:p>
          <a:p>
            <a:pPr marL="564356" lvl="1" indent="-221456">
              <a:spcBef>
                <a:spcPct val="20000"/>
              </a:spcBef>
              <a:buClr>
                <a:srgbClr val="000099"/>
              </a:buClr>
              <a:buSzPct val="75000"/>
              <a:buFont typeface="Wingdings" pitchFamily="2" charset="2"/>
              <a:buChar char="§"/>
              <a:tabLst>
                <a:tab pos="559594" algn="l"/>
              </a:tabLst>
              <a:defRPr/>
            </a:pPr>
            <a:endParaRPr lang="en-US" sz="2400" dirty="0"/>
          </a:p>
          <a:p>
            <a:pPr marL="221456" indent="-221456">
              <a:spcBef>
                <a:spcPct val="20000"/>
              </a:spcBef>
              <a:buClr>
                <a:srgbClr val="000099"/>
              </a:buClr>
              <a:buSzPct val="75000"/>
              <a:buFont typeface="Wingdings" pitchFamily="2" charset="2"/>
              <a:buChar char="§"/>
              <a:tabLst>
                <a:tab pos="559594" algn="l"/>
              </a:tabLst>
              <a:defRPr/>
            </a:pPr>
            <a:endParaRPr lang="en-US" sz="2100" dirty="0"/>
          </a:p>
          <a:p>
            <a:pPr marL="257175" indent="-257175">
              <a:spcBef>
                <a:spcPct val="20000"/>
              </a:spcBef>
              <a:buClr>
                <a:srgbClr val="000099"/>
              </a:buClr>
              <a:buSzPct val="75000"/>
              <a:tabLst>
                <a:tab pos="559594" algn="l"/>
              </a:tabLst>
              <a:defRPr/>
            </a:pPr>
            <a:endParaRPr lang="en-US" sz="1800" dirty="0">
              <a:cs typeface="+mn-cs"/>
            </a:endParaRPr>
          </a:p>
        </p:txBody>
      </p:sp>
    </p:spTree>
    <p:extLst>
      <p:ext uri="{BB962C8B-B14F-4D97-AF65-F5344CB8AC3E}">
        <p14:creationId xmlns:p14="http://schemas.microsoft.com/office/powerpoint/2010/main" val="2740218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Macro View</a:t>
            </a:r>
          </a:p>
        </p:txBody>
      </p:sp>
      <p:pic>
        <p:nvPicPr>
          <p:cNvPr id="4" name="Content Placeholder 3" descr="hpbn_0710.png"/>
          <p:cNvPicPr>
            <a:picLocks noGrp="1" noChangeAspect="1"/>
          </p:cNvPicPr>
          <p:nvPr>
            <p:ph idx="1"/>
          </p:nvPr>
        </p:nvPicPr>
        <p:blipFill>
          <a:blip r:embed="rId2">
            <a:extLst>
              <a:ext uri="{28A0092B-C50C-407E-A947-70E740481C1C}">
                <a14:useLocalDpi xmlns:a14="http://schemas.microsoft.com/office/drawing/2010/main" val="0"/>
              </a:ext>
            </a:extLst>
          </a:blip>
          <a:srcRect t="-9544" b="-9544"/>
          <a:stretch>
            <a:fillRect/>
          </a:stretch>
        </p:blipFill>
        <p:spPr>
          <a:xfrm>
            <a:off x="611560" y="2924944"/>
            <a:ext cx="7313613" cy="4056062"/>
          </a:xfrm>
        </p:spPr>
      </p:pic>
      <p:sp>
        <p:nvSpPr>
          <p:cNvPr id="5" name="Content Placeholder 2"/>
          <p:cNvSpPr txBox="1">
            <a:spLocks/>
          </p:cNvSpPr>
          <p:nvPr/>
        </p:nvSpPr>
        <p:spPr bwMode="auto">
          <a:xfrm>
            <a:off x="489357" y="1840991"/>
            <a:ext cx="8219256"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a:lstStyle>
          <a:p>
            <a:r>
              <a:rPr lang="en-US" kern="0"/>
              <a:t>Building Blocks of MBB Networks</a:t>
            </a:r>
          </a:p>
          <a:p>
            <a:pPr lvl="1"/>
            <a:r>
              <a:rPr lang="en-US" kern="0"/>
              <a:t>Radio Access Network</a:t>
            </a:r>
          </a:p>
          <a:p>
            <a:pPr lvl="1"/>
            <a:r>
              <a:rPr lang="en-US" kern="0"/>
              <a:t>Core Network</a:t>
            </a:r>
            <a:endParaRPr lang="en-US" kern="0" dirty="0"/>
          </a:p>
        </p:txBody>
      </p:sp>
    </p:spTree>
    <p:extLst>
      <p:ext uri="{BB962C8B-B14F-4D97-AF65-F5344CB8AC3E}">
        <p14:creationId xmlns:p14="http://schemas.microsoft.com/office/powerpoint/2010/main" val="17399339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Tree>
    <p:extLst>
      <p:ext uri="{BB962C8B-B14F-4D97-AF65-F5344CB8AC3E}">
        <p14:creationId xmlns:p14="http://schemas.microsoft.com/office/powerpoint/2010/main" val="3637874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2987824" y="2164295"/>
            <a:ext cx="4896544" cy="2529409"/>
          </a:xfrm>
          <a:prstGeom prst="wedgeRoundRectCallout">
            <a:avLst>
              <a:gd name="adj1" fmla="val -56536"/>
              <a:gd name="adj2" fmla="val 72253"/>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dirty="0"/>
              <a:t>User and mobility management</a:t>
            </a:r>
          </a:p>
          <a:p>
            <a:pPr marL="342900" indent="-342900">
              <a:buFont typeface="Arial" panose="020B0604020202020204" pitchFamily="34" charset="0"/>
              <a:buChar char="•"/>
            </a:pPr>
            <a:r>
              <a:rPr lang="en-US" dirty="0"/>
              <a:t>Dynamic Air Interface Resource Allocation (Scheduler) </a:t>
            </a:r>
          </a:p>
          <a:p>
            <a:pPr marL="342900" indent="-342900">
              <a:buFont typeface="Arial" panose="020B0604020202020204" pitchFamily="34" charset="0"/>
              <a:buChar char="•"/>
            </a:pPr>
            <a:r>
              <a:rPr lang="en-US" dirty="0"/>
              <a:t>Interference management among base stations</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785093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3275856" y="1835696"/>
            <a:ext cx="4896544" cy="1957909"/>
          </a:xfrm>
          <a:prstGeom prst="wedgeRoundRectCallout">
            <a:avLst>
              <a:gd name="adj1" fmla="val -56536"/>
              <a:gd name="adj2" fmla="val 72253"/>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sz="2400" kern="0" dirty="0"/>
              <a:t>Handover management if target </a:t>
            </a:r>
            <a:r>
              <a:rPr lang="en-US" sz="2400" kern="0" dirty="0" err="1"/>
              <a:t>eNodeB</a:t>
            </a:r>
            <a:r>
              <a:rPr lang="en-US" sz="2400" kern="0" dirty="0"/>
              <a:t> is reachable </a:t>
            </a:r>
          </a:p>
          <a:p>
            <a:pPr marL="342900" indent="-342900">
              <a:buFont typeface="Arial" panose="020B0604020202020204" pitchFamily="34" charset="0"/>
              <a:buChar char="•"/>
            </a:pPr>
            <a:r>
              <a:rPr lang="en-US" sz="2400" kern="0" dirty="0"/>
              <a:t>Inter-cell interference coordination</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185259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572000" y="404664"/>
            <a:ext cx="4465563" cy="2398189"/>
          </a:xfrm>
          <a:prstGeom prst="wedgeRoundRectCallout">
            <a:avLst>
              <a:gd name="adj1" fmla="val -56536"/>
              <a:gd name="adj2" fmla="val 72253"/>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dirty="0"/>
              <a:t>Central database that contains the subscription related about all the network operators </a:t>
            </a:r>
          </a:p>
          <a:p>
            <a:pPr marL="342900" indent="-342900">
              <a:buFont typeface="Arial" panose="020B0604020202020204" pitchFamily="34" charset="0"/>
              <a:buChar char="•"/>
            </a:pPr>
            <a:r>
              <a:rPr lang="en-US" dirty="0"/>
              <a:t>Performs authentication and authorization of the user</a:t>
            </a:r>
          </a:p>
          <a:p>
            <a:pPr marL="342900" indent="-342900">
              <a:buFont typeface="Arial" panose="020B0604020202020204" pitchFamily="34" charset="0"/>
              <a:buChar char="•"/>
            </a:pPr>
            <a:r>
              <a:rPr lang="en-US" dirty="0"/>
              <a:t>Provides information about the subscriber’s location and IP</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941895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67544" y="692696"/>
            <a:ext cx="8676457" cy="2897967"/>
          </a:xfrm>
          <a:prstGeom prst="wedgeRoundRectCallout">
            <a:avLst>
              <a:gd name="adj1" fmla="val -5739"/>
              <a:gd name="adj2" fmla="val 62334"/>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b="1" dirty="0"/>
              <a:t>Mobility Management</a:t>
            </a:r>
            <a:r>
              <a:rPr lang="en-US" dirty="0"/>
              <a:t>: One of the most complex functions MME performs. Providing seamless inter-working has multiple use cases such as Inter-</a:t>
            </a:r>
            <a:r>
              <a:rPr lang="en-US" dirty="0" err="1"/>
              <a:t>eNB</a:t>
            </a:r>
            <a:r>
              <a:rPr lang="en-US" dirty="0"/>
              <a:t> and Inter-RAT, among others. </a:t>
            </a:r>
          </a:p>
          <a:p>
            <a:pPr marL="342900" indent="-342900">
              <a:buFont typeface="Arial" panose="020B0604020202020204" pitchFamily="34" charset="0"/>
              <a:buChar char="•"/>
            </a:pPr>
            <a:r>
              <a:rPr lang="en-US" b="1" dirty="0"/>
              <a:t>Radio Resource Management</a:t>
            </a:r>
            <a:r>
              <a:rPr lang="en-US" dirty="0"/>
              <a:t>: MME works with the HSS and the RAN to decide the appropriate radio resource management strategy (RRM) that can be UE-specific.</a:t>
            </a:r>
          </a:p>
          <a:p>
            <a:pPr marL="342900" indent="-342900">
              <a:buFont typeface="Arial" panose="020B0604020202020204" pitchFamily="34" charset="0"/>
              <a:buChar char="•"/>
            </a:pPr>
            <a:r>
              <a:rPr lang="en-US" b="1" dirty="0"/>
              <a:t>UE Reachability</a:t>
            </a:r>
            <a:r>
              <a:rPr lang="en-US" dirty="0"/>
              <a:t>: MME manages communication with the UE and HSS to provide UE reachability and activity-related information.</a:t>
            </a:r>
          </a:p>
        </p:txBody>
      </p:sp>
    </p:spTree>
    <p:extLst>
      <p:ext uri="{BB962C8B-B14F-4D97-AF65-F5344CB8AC3E}">
        <p14:creationId xmlns:p14="http://schemas.microsoft.com/office/powerpoint/2010/main" val="264632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67544" y="1683161"/>
            <a:ext cx="8676457" cy="2105879"/>
          </a:xfrm>
          <a:prstGeom prst="wedgeRoundRectCallout">
            <a:avLst>
              <a:gd name="adj1" fmla="val -5739"/>
              <a:gd name="adj2" fmla="val 62334"/>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b="1" dirty="0"/>
              <a:t>Roaming Management</a:t>
            </a:r>
            <a:r>
              <a:rPr lang="en-US" dirty="0"/>
              <a:t>: MME supports outbound and inbound roaming subscribers from other LTE/EPC systems and legacy networks.</a:t>
            </a:r>
          </a:p>
          <a:p>
            <a:pPr marL="342900" indent="-342900">
              <a:buFont typeface="Arial" panose="020B0604020202020204" pitchFamily="34" charset="0"/>
              <a:buChar char="•"/>
            </a:pPr>
            <a:r>
              <a:rPr lang="en-US" b="1" dirty="0"/>
              <a:t>Lawful Intercept</a:t>
            </a:r>
            <a:r>
              <a:rPr lang="en-US" dirty="0"/>
              <a:t>: Since MME manages the control plane of the network, MME can provide the whereabouts of a UE to a law enforcement monitoring facility.</a:t>
            </a:r>
          </a:p>
        </p:txBody>
      </p:sp>
    </p:spTree>
    <p:extLst>
      <p:ext uri="{BB962C8B-B14F-4D97-AF65-F5344CB8AC3E}">
        <p14:creationId xmlns:p14="http://schemas.microsoft.com/office/powerpoint/2010/main" val="232746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427984" y="2157423"/>
            <a:ext cx="4461346" cy="1957909"/>
          </a:xfrm>
          <a:prstGeom prst="wedgeRoundRectCallout">
            <a:avLst>
              <a:gd name="adj1" fmla="val -44336"/>
              <a:gd name="adj2" fmla="val 102276"/>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sz="2400" dirty="0"/>
              <a:t>Acts like a high level router: </a:t>
            </a:r>
            <a:r>
              <a:rPr lang="en-US" sz="2200" dirty="0"/>
              <a:t>Routes and forwards data packets from </a:t>
            </a:r>
            <a:r>
              <a:rPr lang="en-US" sz="2200" dirty="0" err="1"/>
              <a:t>eNodeBs</a:t>
            </a:r>
            <a:r>
              <a:rPr lang="en-US" sz="2200" dirty="0"/>
              <a:t> to PDN-GW</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2519223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427984" y="1268761"/>
            <a:ext cx="4461346" cy="2846572"/>
          </a:xfrm>
          <a:prstGeom prst="wedgeRoundRectCallout">
            <a:avLst>
              <a:gd name="adj1" fmla="val -7492"/>
              <a:gd name="adj2" fmla="val 85067"/>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sz="2400" kern="0" dirty="0"/>
              <a:t>Point of exit and entry with the outside world</a:t>
            </a:r>
          </a:p>
          <a:p>
            <a:pPr marL="800100" lvl="1" indent="-342900">
              <a:buFont typeface="Arial" panose="020B0604020202020204" pitchFamily="34" charset="0"/>
              <a:buChar char="•"/>
            </a:pPr>
            <a:r>
              <a:rPr lang="en-US" sz="2400" kern="0" dirty="0"/>
              <a:t>policy enforcement</a:t>
            </a:r>
          </a:p>
          <a:p>
            <a:pPr marL="800100" lvl="1" indent="-342900">
              <a:buFont typeface="Arial" panose="020B0604020202020204" pitchFamily="34" charset="0"/>
              <a:buChar char="•"/>
            </a:pPr>
            <a:r>
              <a:rPr lang="en-US" sz="2400" kern="0" dirty="0"/>
              <a:t>packet filtering and screening per user</a:t>
            </a:r>
          </a:p>
          <a:p>
            <a:pPr marL="800100" lvl="1" indent="-342900">
              <a:buFont typeface="Arial" panose="020B0604020202020204" pitchFamily="34" charset="0"/>
              <a:buChar char="•"/>
            </a:pPr>
            <a:r>
              <a:rPr lang="en-US" sz="2400" kern="0" dirty="0"/>
              <a:t>lawful Interception </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3364020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79174" y="1484784"/>
            <a:ext cx="6685114" cy="2449145"/>
          </a:xfrm>
          <a:prstGeom prst="wedgeRoundRectCallout">
            <a:avLst>
              <a:gd name="adj1" fmla="val 41513"/>
              <a:gd name="adj2" fmla="val 70601"/>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sz="2400" dirty="0"/>
              <a:t>Differentiation of subscribers and services</a:t>
            </a:r>
          </a:p>
          <a:p>
            <a:pPr marL="342900" indent="-342900">
              <a:buFont typeface="Arial" panose="020B0604020202020204" pitchFamily="34" charset="0"/>
              <a:buChar char="•"/>
            </a:pPr>
            <a:r>
              <a:rPr lang="en-US" sz="2400" dirty="0"/>
              <a:t>Charge subscribers based on their volume of usage or QoS guarantees</a:t>
            </a:r>
          </a:p>
          <a:p>
            <a:pPr marL="342900" indent="-342900">
              <a:buFont typeface="Arial" panose="020B0604020202020204" pitchFamily="34" charset="0"/>
              <a:buChar char="•"/>
            </a:pPr>
            <a:r>
              <a:rPr lang="en-US" sz="2400" dirty="0"/>
              <a:t>Limit app usage while a user is roaming </a:t>
            </a:r>
          </a:p>
          <a:p>
            <a:pPr marL="342900" indent="-342900">
              <a:buFont typeface="Arial" panose="020B0604020202020204" pitchFamily="34" charset="0"/>
              <a:buChar char="•"/>
            </a:pPr>
            <a:r>
              <a:rPr lang="en-US" sz="2400" dirty="0"/>
              <a:t>Throttle subscribers using heavy-bandwidth apps during peak usage times</a:t>
            </a: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493271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465860" y="1142595"/>
            <a:ext cx="7886700" cy="670967"/>
          </a:xfrm>
        </p:spPr>
        <p:txBody>
          <a:bodyPr>
            <a:normAutofit/>
          </a:bodyPr>
          <a:lstStyle/>
          <a:p>
            <a:r>
              <a:rPr lang="en-US" b="0" kern="0" dirty="0">
                <a:solidFill>
                  <a:schemeClr val="tx1"/>
                </a:solidFill>
                <a:latin typeface="+mn-lt"/>
                <a:ea typeface="ＭＳ Ｐゴシック" charset="0"/>
              </a:rPr>
              <a:t>LTE: data plane control plane separation</a:t>
            </a:r>
          </a:p>
        </p:txBody>
      </p:sp>
      <p:grpSp>
        <p:nvGrpSpPr>
          <p:cNvPr id="39" name="Group 38">
            <a:extLst>
              <a:ext uri="{FF2B5EF4-FFF2-40B4-BE49-F238E27FC236}">
                <a16:creationId xmlns:a16="http://schemas.microsoft.com/office/drawing/2014/main" id="{2FA12E2C-FB2A-D94F-B012-F62A1BBA4380}"/>
              </a:ext>
            </a:extLst>
          </p:cNvPr>
          <p:cNvGrpSpPr/>
          <p:nvPr/>
        </p:nvGrpSpPr>
        <p:grpSpPr>
          <a:xfrm>
            <a:off x="664002" y="1923018"/>
            <a:ext cx="4630028" cy="1367918"/>
            <a:chOff x="2454644" y="1594021"/>
            <a:chExt cx="6173370" cy="1823890"/>
          </a:xfrm>
        </p:grpSpPr>
        <p:grpSp>
          <p:nvGrpSpPr>
            <p:cNvPr id="234" name="Group 652">
              <a:extLst>
                <a:ext uri="{FF2B5EF4-FFF2-40B4-BE49-F238E27FC236}">
                  <a16:creationId xmlns:a16="http://schemas.microsoft.com/office/drawing/2014/main" id="{B99BFC49-9641-384A-81F3-F0BAE889FFCA}"/>
                </a:ext>
              </a:extLst>
            </p:cNvPr>
            <p:cNvGrpSpPr>
              <a:grpSpLocks/>
            </p:cNvGrpSpPr>
            <p:nvPr/>
          </p:nvGrpSpPr>
          <p:grpSpPr bwMode="auto">
            <a:xfrm>
              <a:off x="2454644" y="2342419"/>
              <a:ext cx="733407" cy="660273"/>
              <a:chOff x="2751" y="1851"/>
              <a:chExt cx="462" cy="478"/>
            </a:xfrm>
          </p:grpSpPr>
          <p:pic>
            <p:nvPicPr>
              <p:cNvPr id="235" name="Picture 653" descr="iphone_stylized_small">
                <a:extLst>
                  <a:ext uri="{FF2B5EF4-FFF2-40B4-BE49-F238E27FC236}">
                    <a16:creationId xmlns:a16="http://schemas.microsoft.com/office/drawing/2014/main" id="{7F92004C-CA90-E441-9D28-0A87A086919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 name="Picture 654" descr="antenna_radiation_stylized">
                <a:extLst>
                  <a:ext uri="{FF2B5EF4-FFF2-40B4-BE49-F238E27FC236}">
                    <a16:creationId xmlns:a16="http://schemas.microsoft.com/office/drawing/2014/main" id="{FCE2E1DC-AAE8-CB49-93A7-22F433DEFD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7" name="Group 36">
              <a:extLst>
                <a:ext uri="{FF2B5EF4-FFF2-40B4-BE49-F238E27FC236}">
                  <a16:creationId xmlns:a16="http://schemas.microsoft.com/office/drawing/2014/main" id="{31C4C8B2-ABA5-8C46-AB8C-9BF875492CDC}"/>
                </a:ext>
              </a:extLst>
            </p:cNvPr>
            <p:cNvGrpSpPr/>
            <p:nvPr/>
          </p:nvGrpSpPr>
          <p:grpSpPr>
            <a:xfrm>
              <a:off x="3449031" y="1773131"/>
              <a:ext cx="790834" cy="1208131"/>
              <a:chOff x="5970432" y="1600694"/>
              <a:chExt cx="888604" cy="1226172"/>
            </a:xfrm>
          </p:grpSpPr>
          <p:grpSp>
            <p:nvGrpSpPr>
              <p:cNvPr id="240" name="Group 239">
                <a:extLst>
                  <a:ext uri="{FF2B5EF4-FFF2-40B4-BE49-F238E27FC236}">
                    <a16:creationId xmlns:a16="http://schemas.microsoft.com/office/drawing/2014/main" id="{32D36E4E-82E9-864A-9B50-4996C885F969}"/>
                  </a:ext>
                </a:extLst>
              </p:cNvPr>
              <p:cNvGrpSpPr/>
              <p:nvPr/>
            </p:nvGrpSpPr>
            <p:grpSpPr>
              <a:xfrm>
                <a:off x="5970432" y="1600694"/>
                <a:ext cx="466245" cy="953439"/>
                <a:chOff x="6476205" y="1279015"/>
                <a:chExt cx="466245" cy="953439"/>
              </a:xfrm>
            </p:grpSpPr>
            <p:grpSp>
              <p:nvGrpSpPr>
                <p:cNvPr id="241" name="Group 817">
                  <a:extLst>
                    <a:ext uri="{FF2B5EF4-FFF2-40B4-BE49-F238E27FC236}">
                      <a16:creationId xmlns:a16="http://schemas.microsoft.com/office/drawing/2014/main" id="{EEE71BA9-8B71-184E-BBD0-2DBDEF018AB7}"/>
                    </a:ext>
                  </a:extLst>
                </p:cNvPr>
                <p:cNvGrpSpPr>
                  <a:grpSpLocks/>
                </p:cNvGrpSpPr>
                <p:nvPr/>
              </p:nvGrpSpPr>
              <p:grpSpPr bwMode="auto">
                <a:xfrm>
                  <a:off x="6476205" y="1279015"/>
                  <a:ext cx="466245" cy="420795"/>
                  <a:chOff x="2920" y="1424"/>
                  <a:chExt cx="326" cy="310"/>
                </a:xfrm>
              </p:grpSpPr>
              <p:sp>
                <p:nvSpPr>
                  <p:cNvPr id="258" name="Oval 818">
                    <a:extLst>
                      <a:ext uri="{FF2B5EF4-FFF2-40B4-BE49-F238E27FC236}">
                        <a16:creationId xmlns:a16="http://schemas.microsoft.com/office/drawing/2014/main" id="{926FCB7B-99F2-8E4B-AF8D-FFB73F63C826}"/>
                      </a:ext>
                    </a:extLst>
                  </p:cNvPr>
                  <p:cNvSpPr>
                    <a:spLocks noChangeArrowheads="1"/>
                  </p:cNvSpPr>
                  <p:nvPr/>
                </p:nvSpPr>
                <p:spPr bwMode="auto">
                  <a:xfrm>
                    <a:off x="2920" y="1445"/>
                    <a:ext cx="326" cy="289"/>
                  </a:xfrm>
                  <a:prstGeom prst="ellipse">
                    <a:avLst/>
                  </a:prstGeom>
                  <a:noFill/>
                  <a:ln w="12700">
                    <a:solidFill>
                      <a:srgbClr val="0111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grpSp>
                <p:nvGrpSpPr>
                  <p:cNvPr id="259" name="Group 819">
                    <a:extLst>
                      <a:ext uri="{FF2B5EF4-FFF2-40B4-BE49-F238E27FC236}">
                        <a16:creationId xmlns:a16="http://schemas.microsoft.com/office/drawing/2014/main" id="{FD6B8C6A-1F2E-1341-B034-49E6A5495367}"/>
                      </a:ext>
                    </a:extLst>
                  </p:cNvPr>
                  <p:cNvGrpSpPr>
                    <a:grpSpLocks/>
                  </p:cNvGrpSpPr>
                  <p:nvPr/>
                </p:nvGrpSpPr>
                <p:grpSpPr bwMode="auto">
                  <a:xfrm>
                    <a:off x="2949" y="1424"/>
                    <a:ext cx="265" cy="280"/>
                    <a:chOff x="2949" y="1424"/>
                    <a:chExt cx="265" cy="280"/>
                  </a:xfrm>
                </p:grpSpPr>
                <p:sp>
                  <p:nvSpPr>
                    <p:cNvPr id="261" name="Oval 820">
                      <a:extLst>
                        <a:ext uri="{FF2B5EF4-FFF2-40B4-BE49-F238E27FC236}">
                          <a16:creationId xmlns:a16="http://schemas.microsoft.com/office/drawing/2014/main" id="{30246DC9-1390-374A-BA8A-E7146CEEFC4C}"/>
                        </a:ext>
                      </a:extLst>
                    </p:cNvPr>
                    <p:cNvSpPr>
                      <a:spLocks noChangeArrowheads="1"/>
                    </p:cNvSpPr>
                    <p:nvPr/>
                  </p:nvSpPr>
                  <p:spPr bwMode="auto">
                    <a:xfrm>
                      <a:off x="3030" y="1545"/>
                      <a:ext cx="107" cy="92"/>
                    </a:xfrm>
                    <a:prstGeom prst="ellipse">
                      <a:avLst/>
                    </a:prstGeom>
                    <a:noFill/>
                    <a:ln w="12700">
                      <a:solidFill>
                        <a:srgbClr val="0111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262" name="Oval 821">
                      <a:extLst>
                        <a:ext uri="{FF2B5EF4-FFF2-40B4-BE49-F238E27FC236}">
                          <a16:creationId xmlns:a16="http://schemas.microsoft.com/office/drawing/2014/main" id="{82DA0CB5-5AD3-AB49-A4BC-E35C331706BD}"/>
                        </a:ext>
                      </a:extLst>
                    </p:cNvPr>
                    <p:cNvSpPr>
                      <a:spLocks noChangeArrowheads="1"/>
                    </p:cNvSpPr>
                    <p:nvPr/>
                  </p:nvSpPr>
                  <p:spPr bwMode="auto">
                    <a:xfrm>
                      <a:off x="3006" y="1525"/>
                      <a:ext cx="154" cy="131"/>
                    </a:xfrm>
                    <a:prstGeom prst="ellipse">
                      <a:avLst/>
                    </a:prstGeom>
                    <a:noFill/>
                    <a:ln w="12700">
                      <a:solidFill>
                        <a:srgbClr val="0111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263" name="Oval 822">
                      <a:extLst>
                        <a:ext uri="{FF2B5EF4-FFF2-40B4-BE49-F238E27FC236}">
                          <a16:creationId xmlns:a16="http://schemas.microsoft.com/office/drawing/2014/main" id="{8DBCA994-2195-5242-9618-D80B1CF41E9E}"/>
                        </a:ext>
                      </a:extLst>
                    </p:cNvPr>
                    <p:cNvSpPr>
                      <a:spLocks noChangeArrowheads="1"/>
                    </p:cNvSpPr>
                    <p:nvPr/>
                  </p:nvSpPr>
                  <p:spPr bwMode="auto">
                    <a:xfrm>
                      <a:off x="2983" y="1501"/>
                      <a:ext cx="203" cy="179"/>
                    </a:xfrm>
                    <a:prstGeom prst="ellipse">
                      <a:avLst/>
                    </a:prstGeom>
                    <a:noFill/>
                    <a:ln w="12700">
                      <a:solidFill>
                        <a:srgbClr val="0111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264" name="Oval 823">
                      <a:extLst>
                        <a:ext uri="{FF2B5EF4-FFF2-40B4-BE49-F238E27FC236}">
                          <a16:creationId xmlns:a16="http://schemas.microsoft.com/office/drawing/2014/main" id="{1DEB8BF3-1E3C-A842-9B1A-6CFCF0482361}"/>
                        </a:ext>
                      </a:extLst>
                    </p:cNvPr>
                    <p:cNvSpPr>
                      <a:spLocks noChangeArrowheads="1"/>
                    </p:cNvSpPr>
                    <p:nvPr/>
                  </p:nvSpPr>
                  <p:spPr bwMode="auto">
                    <a:xfrm>
                      <a:off x="2949" y="1476"/>
                      <a:ext cx="265" cy="228"/>
                    </a:xfrm>
                    <a:prstGeom prst="ellipse">
                      <a:avLst/>
                    </a:prstGeom>
                    <a:noFill/>
                    <a:ln w="12700">
                      <a:solidFill>
                        <a:srgbClr val="0111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265" name="Freeform 824">
                      <a:extLst>
                        <a:ext uri="{FF2B5EF4-FFF2-40B4-BE49-F238E27FC236}">
                          <a16:creationId xmlns:a16="http://schemas.microsoft.com/office/drawing/2014/main" id="{0D934CE6-3D13-3447-BFE1-52BAE0449E28}"/>
                        </a:ext>
                      </a:extLst>
                    </p:cNvPr>
                    <p:cNvSpPr>
                      <a:spLocks/>
                    </p:cNvSpPr>
                    <p:nvPr/>
                  </p:nvSpPr>
                  <p:spPr bwMode="auto">
                    <a:xfrm flipV="1">
                      <a:off x="2987" y="1424"/>
                      <a:ext cx="205" cy="143"/>
                    </a:xfrm>
                    <a:custGeom>
                      <a:avLst/>
                      <a:gdLst>
                        <a:gd name="T0" fmla="*/ 0 w 1180"/>
                        <a:gd name="T1" fmla="*/ 0 h 956"/>
                        <a:gd name="T2" fmla="*/ 0 w 1180"/>
                        <a:gd name="T3" fmla="*/ 0 h 956"/>
                        <a:gd name="T4" fmla="*/ 0 w 1180"/>
                        <a:gd name="T5" fmla="*/ 0 h 956"/>
                        <a:gd name="T6" fmla="*/ 0 w 1180"/>
                        <a:gd name="T7" fmla="*/ 0 h 956"/>
                        <a:gd name="T8" fmla="*/ 0 w 1180"/>
                        <a:gd name="T9" fmla="*/ 0 h 956"/>
                        <a:gd name="T10" fmla="*/ 0 w 1180"/>
                        <a:gd name="T11" fmla="*/ 0 h 956"/>
                        <a:gd name="T12" fmla="*/ 0 w 1180"/>
                        <a:gd name="T13" fmla="*/ 0 h 956"/>
                        <a:gd name="T14" fmla="*/ 0 w 1180"/>
                        <a:gd name="T15" fmla="*/ 0 h 956"/>
                        <a:gd name="T16" fmla="*/ 0 w 1180"/>
                        <a:gd name="T17" fmla="*/ 0 h 956"/>
                        <a:gd name="T18" fmla="*/ 0 w 1180"/>
                        <a:gd name="T19" fmla="*/ 0 h 9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80" h="956">
                          <a:moveTo>
                            <a:pt x="499" y="7"/>
                          </a:moveTo>
                          <a:lnTo>
                            <a:pt x="0" y="780"/>
                          </a:lnTo>
                          <a:lnTo>
                            <a:pt x="134" y="885"/>
                          </a:lnTo>
                          <a:lnTo>
                            <a:pt x="366" y="920"/>
                          </a:lnTo>
                          <a:lnTo>
                            <a:pt x="534" y="956"/>
                          </a:lnTo>
                          <a:lnTo>
                            <a:pt x="829" y="949"/>
                          </a:lnTo>
                          <a:lnTo>
                            <a:pt x="1096" y="850"/>
                          </a:lnTo>
                          <a:lnTo>
                            <a:pt x="1180" y="801"/>
                          </a:lnTo>
                          <a:lnTo>
                            <a:pt x="668" y="0"/>
                          </a:lnTo>
                          <a:lnTo>
                            <a:pt x="499" y="7"/>
                          </a:lnTo>
                          <a:close/>
                        </a:path>
                      </a:pathLst>
                    </a:custGeom>
                    <a:solidFill>
                      <a:schemeClr val="bg1"/>
                    </a:solidFill>
                    <a:ln>
                      <a:noFill/>
                    </a:ln>
                    <a:effectLst/>
                    <a:extLst>
                      <a:ext uri="{91240B29-F687-4f45-9708-019B960494DF}">
                        <a14:hiddenLine xmlns:a14="http://schemas.microsoft.com/office/drawing/2010/main" xmlns="" w="19050"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sz="1500" dirty="0"/>
                    </a:p>
                  </p:txBody>
                </p:sp>
              </p:grpSp>
            </p:grpSp>
            <p:grpSp>
              <p:nvGrpSpPr>
                <p:cNvPr id="242" name="Group 398">
                  <a:extLst>
                    <a:ext uri="{FF2B5EF4-FFF2-40B4-BE49-F238E27FC236}">
                      <a16:creationId xmlns:a16="http://schemas.microsoft.com/office/drawing/2014/main" id="{69D5C73A-7CA2-4F4D-B5D9-E0B0DE843BD9}"/>
                    </a:ext>
                  </a:extLst>
                </p:cNvPr>
                <p:cNvGrpSpPr>
                  <a:grpSpLocks/>
                </p:cNvGrpSpPr>
                <p:nvPr/>
              </p:nvGrpSpPr>
              <p:grpSpPr bwMode="auto">
                <a:xfrm>
                  <a:off x="6527789" y="1518577"/>
                  <a:ext cx="375668" cy="713877"/>
                  <a:chOff x="3130" y="3288"/>
                  <a:chExt cx="410" cy="742"/>
                </a:xfrm>
              </p:grpSpPr>
              <p:sp>
                <p:nvSpPr>
                  <p:cNvPr id="243" name="Line 270">
                    <a:extLst>
                      <a:ext uri="{FF2B5EF4-FFF2-40B4-BE49-F238E27FC236}">
                        <a16:creationId xmlns:a16="http://schemas.microsoft.com/office/drawing/2014/main" id="{23009026-EC81-D24D-8DE9-8AB83EBBA257}"/>
                      </a:ext>
                    </a:extLst>
                  </p:cNvPr>
                  <p:cNvSpPr>
                    <a:spLocks noChangeShapeType="1"/>
                  </p:cNvSpPr>
                  <p:nvPr/>
                </p:nvSpPr>
                <p:spPr bwMode="auto">
                  <a:xfrm flipH="1">
                    <a:off x="3130" y="3288"/>
                    <a:ext cx="205" cy="672"/>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4" name="Line 271">
                    <a:extLst>
                      <a:ext uri="{FF2B5EF4-FFF2-40B4-BE49-F238E27FC236}">
                        <a16:creationId xmlns:a16="http://schemas.microsoft.com/office/drawing/2014/main" id="{C06C450B-9BD9-0548-906C-8A9AAF23AB84}"/>
                      </a:ext>
                    </a:extLst>
                  </p:cNvPr>
                  <p:cNvSpPr>
                    <a:spLocks noChangeShapeType="1"/>
                  </p:cNvSpPr>
                  <p:nvPr/>
                </p:nvSpPr>
                <p:spPr bwMode="auto">
                  <a:xfrm>
                    <a:off x="3335" y="3288"/>
                    <a:ext cx="205" cy="669"/>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5" name="Line 272">
                    <a:extLst>
                      <a:ext uri="{FF2B5EF4-FFF2-40B4-BE49-F238E27FC236}">
                        <a16:creationId xmlns:a16="http://schemas.microsoft.com/office/drawing/2014/main" id="{491692C4-E5B1-1246-8C28-7E9AC07B8225}"/>
                      </a:ext>
                    </a:extLst>
                  </p:cNvPr>
                  <p:cNvSpPr>
                    <a:spLocks noChangeShapeType="1"/>
                  </p:cNvSpPr>
                  <p:nvPr/>
                </p:nvSpPr>
                <p:spPr bwMode="auto">
                  <a:xfrm>
                    <a:off x="3130" y="3957"/>
                    <a:ext cx="205" cy="73"/>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6" name="Line 273">
                    <a:extLst>
                      <a:ext uri="{FF2B5EF4-FFF2-40B4-BE49-F238E27FC236}">
                        <a16:creationId xmlns:a16="http://schemas.microsoft.com/office/drawing/2014/main" id="{76C26014-3FCA-E243-8A65-CC330339DD9C}"/>
                      </a:ext>
                    </a:extLst>
                  </p:cNvPr>
                  <p:cNvSpPr>
                    <a:spLocks noChangeShapeType="1"/>
                  </p:cNvSpPr>
                  <p:nvPr/>
                </p:nvSpPr>
                <p:spPr bwMode="auto">
                  <a:xfrm flipH="1">
                    <a:off x="3335" y="3957"/>
                    <a:ext cx="205" cy="73"/>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7" name="Line 274">
                    <a:extLst>
                      <a:ext uri="{FF2B5EF4-FFF2-40B4-BE49-F238E27FC236}">
                        <a16:creationId xmlns:a16="http://schemas.microsoft.com/office/drawing/2014/main" id="{433D88E3-D1F5-FE42-80FC-6D4298050A33}"/>
                      </a:ext>
                    </a:extLst>
                  </p:cNvPr>
                  <p:cNvSpPr>
                    <a:spLocks noChangeShapeType="1"/>
                  </p:cNvSpPr>
                  <p:nvPr/>
                </p:nvSpPr>
                <p:spPr bwMode="auto">
                  <a:xfrm>
                    <a:off x="3335" y="3303"/>
                    <a:ext cx="0" cy="727"/>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8" name="Line 275">
                    <a:extLst>
                      <a:ext uri="{FF2B5EF4-FFF2-40B4-BE49-F238E27FC236}">
                        <a16:creationId xmlns:a16="http://schemas.microsoft.com/office/drawing/2014/main" id="{B5AFEEE6-EF80-6942-B97F-B0ED2FFB585B}"/>
                      </a:ext>
                    </a:extLst>
                  </p:cNvPr>
                  <p:cNvSpPr>
                    <a:spLocks noChangeShapeType="1"/>
                  </p:cNvSpPr>
                  <p:nvPr/>
                </p:nvSpPr>
                <p:spPr bwMode="auto">
                  <a:xfrm flipV="1">
                    <a:off x="3130" y="3888"/>
                    <a:ext cx="205" cy="72"/>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9" name="Line 276">
                    <a:extLst>
                      <a:ext uri="{FF2B5EF4-FFF2-40B4-BE49-F238E27FC236}">
                        <a16:creationId xmlns:a16="http://schemas.microsoft.com/office/drawing/2014/main" id="{97372431-FCB1-2044-977B-14FDCBD48F4F}"/>
                      </a:ext>
                    </a:extLst>
                  </p:cNvPr>
                  <p:cNvSpPr>
                    <a:spLocks noChangeShapeType="1"/>
                  </p:cNvSpPr>
                  <p:nvPr/>
                </p:nvSpPr>
                <p:spPr bwMode="auto">
                  <a:xfrm flipH="1" flipV="1">
                    <a:off x="3335" y="3888"/>
                    <a:ext cx="205" cy="69"/>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0" name="Line 277">
                    <a:extLst>
                      <a:ext uri="{FF2B5EF4-FFF2-40B4-BE49-F238E27FC236}">
                        <a16:creationId xmlns:a16="http://schemas.microsoft.com/office/drawing/2014/main" id="{DBFEB6EF-6E0D-AF49-8789-D6255526F93B}"/>
                      </a:ext>
                    </a:extLst>
                  </p:cNvPr>
                  <p:cNvSpPr>
                    <a:spLocks noChangeShapeType="1"/>
                  </p:cNvSpPr>
                  <p:nvPr/>
                </p:nvSpPr>
                <p:spPr bwMode="auto">
                  <a:xfrm>
                    <a:off x="3217" y="3668"/>
                    <a:ext cx="118" cy="55"/>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1" name="Line 278">
                    <a:extLst>
                      <a:ext uri="{FF2B5EF4-FFF2-40B4-BE49-F238E27FC236}">
                        <a16:creationId xmlns:a16="http://schemas.microsoft.com/office/drawing/2014/main" id="{A458B4CF-A2B5-B242-B489-53C22DA43BAE}"/>
                      </a:ext>
                    </a:extLst>
                  </p:cNvPr>
                  <p:cNvSpPr>
                    <a:spLocks noChangeShapeType="1"/>
                  </p:cNvSpPr>
                  <p:nvPr/>
                </p:nvSpPr>
                <p:spPr bwMode="auto">
                  <a:xfrm flipV="1">
                    <a:off x="3335" y="3668"/>
                    <a:ext cx="124" cy="55"/>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2" name="Line 279">
                    <a:extLst>
                      <a:ext uri="{FF2B5EF4-FFF2-40B4-BE49-F238E27FC236}">
                        <a16:creationId xmlns:a16="http://schemas.microsoft.com/office/drawing/2014/main" id="{DF168412-1130-8948-AE3D-0633AA8D5355}"/>
                      </a:ext>
                    </a:extLst>
                  </p:cNvPr>
                  <p:cNvSpPr>
                    <a:spLocks noChangeShapeType="1"/>
                  </p:cNvSpPr>
                  <p:nvPr/>
                </p:nvSpPr>
                <p:spPr bwMode="auto">
                  <a:xfrm>
                    <a:off x="3178" y="3766"/>
                    <a:ext cx="152" cy="75"/>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3" name="Line 280">
                    <a:extLst>
                      <a:ext uri="{FF2B5EF4-FFF2-40B4-BE49-F238E27FC236}">
                        <a16:creationId xmlns:a16="http://schemas.microsoft.com/office/drawing/2014/main" id="{70BEE8E7-D4A2-4B40-BB7B-B2698E962E6F}"/>
                      </a:ext>
                    </a:extLst>
                  </p:cNvPr>
                  <p:cNvSpPr>
                    <a:spLocks noChangeShapeType="1"/>
                  </p:cNvSpPr>
                  <p:nvPr/>
                </p:nvSpPr>
                <p:spPr bwMode="auto">
                  <a:xfrm flipV="1">
                    <a:off x="3335" y="3781"/>
                    <a:ext cx="153" cy="66"/>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4" name="Line 281">
                    <a:extLst>
                      <a:ext uri="{FF2B5EF4-FFF2-40B4-BE49-F238E27FC236}">
                        <a16:creationId xmlns:a16="http://schemas.microsoft.com/office/drawing/2014/main" id="{F69A3BE6-9E36-214C-A965-A2B4960D9538}"/>
                      </a:ext>
                    </a:extLst>
                  </p:cNvPr>
                  <p:cNvSpPr>
                    <a:spLocks noChangeShapeType="1"/>
                  </p:cNvSpPr>
                  <p:nvPr/>
                </p:nvSpPr>
                <p:spPr bwMode="auto">
                  <a:xfrm flipV="1">
                    <a:off x="3335" y="3567"/>
                    <a:ext cx="78" cy="27"/>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5" name="Line 282">
                    <a:extLst>
                      <a:ext uri="{FF2B5EF4-FFF2-40B4-BE49-F238E27FC236}">
                        <a16:creationId xmlns:a16="http://schemas.microsoft.com/office/drawing/2014/main" id="{A4ADB621-2EFE-A040-8980-F1CA75B124D9}"/>
                      </a:ext>
                    </a:extLst>
                  </p:cNvPr>
                  <p:cNvSpPr>
                    <a:spLocks noChangeShapeType="1"/>
                  </p:cNvSpPr>
                  <p:nvPr/>
                </p:nvSpPr>
                <p:spPr bwMode="auto">
                  <a:xfrm flipV="1">
                    <a:off x="3335" y="3428"/>
                    <a:ext cx="49" cy="21"/>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6" name="Line 283">
                    <a:extLst>
                      <a:ext uri="{FF2B5EF4-FFF2-40B4-BE49-F238E27FC236}">
                        <a16:creationId xmlns:a16="http://schemas.microsoft.com/office/drawing/2014/main" id="{9860F8AD-EF12-BA4E-9697-F92983DBA46F}"/>
                      </a:ext>
                    </a:extLst>
                  </p:cNvPr>
                  <p:cNvSpPr>
                    <a:spLocks noChangeShapeType="1"/>
                  </p:cNvSpPr>
                  <p:nvPr/>
                </p:nvSpPr>
                <p:spPr bwMode="auto">
                  <a:xfrm>
                    <a:off x="3247" y="3558"/>
                    <a:ext cx="95" cy="36"/>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7" name="Line 284">
                    <a:extLst>
                      <a:ext uri="{FF2B5EF4-FFF2-40B4-BE49-F238E27FC236}">
                        <a16:creationId xmlns:a16="http://schemas.microsoft.com/office/drawing/2014/main" id="{5EB666D9-F403-9345-A040-449E57FFD405}"/>
                      </a:ext>
                    </a:extLst>
                  </p:cNvPr>
                  <p:cNvSpPr>
                    <a:spLocks noChangeShapeType="1"/>
                  </p:cNvSpPr>
                  <p:nvPr/>
                </p:nvSpPr>
                <p:spPr bwMode="auto">
                  <a:xfrm>
                    <a:off x="3289" y="3422"/>
                    <a:ext cx="55" cy="36"/>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grpSp>
          </p:grpSp>
          <p:grpSp>
            <p:nvGrpSpPr>
              <p:cNvPr id="266" name="Group 265">
                <a:extLst>
                  <a:ext uri="{FF2B5EF4-FFF2-40B4-BE49-F238E27FC236}">
                    <a16:creationId xmlns:a16="http://schemas.microsoft.com/office/drawing/2014/main" id="{A9D13309-B79C-8144-B5AF-4F04509E7601}"/>
                  </a:ext>
                </a:extLst>
              </p:cNvPr>
              <p:cNvGrpSpPr/>
              <p:nvPr/>
            </p:nvGrpSpPr>
            <p:grpSpPr>
              <a:xfrm>
                <a:off x="6091888" y="2409568"/>
                <a:ext cx="767148" cy="417298"/>
                <a:chOff x="1503784" y="3006600"/>
                <a:chExt cx="1771786" cy="957087"/>
              </a:xfrm>
            </p:grpSpPr>
            <p:grpSp>
              <p:nvGrpSpPr>
                <p:cNvPr id="267" name="Group 266">
                  <a:extLst>
                    <a:ext uri="{FF2B5EF4-FFF2-40B4-BE49-F238E27FC236}">
                      <a16:creationId xmlns:a16="http://schemas.microsoft.com/office/drawing/2014/main" id="{DF182BDE-0954-5648-8333-DDF519E1B490}"/>
                    </a:ext>
                  </a:extLst>
                </p:cNvPr>
                <p:cNvGrpSpPr/>
                <p:nvPr/>
              </p:nvGrpSpPr>
              <p:grpSpPr>
                <a:xfrm>
                  <a:off x="1503784" y="3006600"/>
                  <a:ext cx="1771786" cy="957087"/>
                  <a:chOff x="1465684" y="2997075"/>
                  <a:chExt cx="1771786" cy="957087"/>
                </a:xfrm>
              </p:grpSpPr>
              <p:sp>
                <p:nvSpPr>
                  <p:cNvPr id="288" name="Freeform 287">
                    <a:extLst>
                      <a:ext uri="{FF2B5EF4-FFF2-40B4-BE49-F238E27FC236}">
                        <a16:creationId xmlns:a16="http://schemas.microsoft.com/office/drawing/2014/main" id="{58FA0610-362E-FB4D-9161-855FB1E665F0}"/>
                      </a:ext>
                    </a:extLst>
                  </p:cNvPr>
                  <p:cNvSpPr/>
                  <p:nvPr/>
                </p:nvSpPr>
                <p:spPr>
                  <a:xfrm>
                    <a:off x="1465684" y="3328365"/>
                    <a:ext cx="1771786" cy="625797"/>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289" name="Oval 288">
                    <a:extLst>
                      <a:ext uri="{FF2B5EF4-FFF2-40B4-BE49-F238E27FC236}">
                        <a16:creationId xmlns:a16="http://schemas.microsoft.com/office/drawing/2014/main" id="{7E1AD5C2-E159-6641-86D5-9D0BF62B7DA1}"/>
                      </a:ext>
                    </a:extLst>
                  </p:cNvPr>
                  <p:cNvSpPr/>
                  <p:nvPr/>
                </p:nvSpPr>
                <p:spPr>
                  <a:xfrm>
                    <a:off x="1466704" y="2997075"/>
                    <a:ext cx="1769640" cy="619577"/>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grpSp>
              <p:nvGrpSpPr>
                <p:cNvPr id="268" name="Group 267">
                  <a:extLst>
                    <a:ext uri="{FF2B5EF4-FFF2-40B4-BE49-F238E27FC236}">
                      <a16:creationId xmlns:a16="http://schemas.microsoft.com/office/drawing/2014/main" id="{82612928-16C8-7544-BC44-0CCCF56508BE}"/>
                    </a:ext>
                  </a:extLst>
                </p:cNvPr>
                <p:cNvGrpSpPr/>
                <p:nvPr/>
              </p:nvGrpSpPr>
              <p:grpSpPr>
                <a:xfrm>
                  <a:off x="1977616" y="3038475"/>
                  <a:ext cx="768409" cy="553944"/>
                  <a:chOff x="1968091" y="3022600"/>
                  <a:chExt cx="768409" cy="553944"/>
                </a:xfrm>
              </p:grpSpPr>
              <p:grpSp>
                <p:nvGrpSpPr>
                  <p:cNvPr id="269" name="Group 268">
                    <a:extLst>
                      <a:ext uri="{FF2B5EF4-FFF2-40B4-BE49-F238E27FC236}">
                        <a16:creationId xmlns:a16="http://schemas.microsoft.com/office/drawing/2014/main" id="{0A383EF7-C254-AD49-B063-60007086E103}"/>
                      </a:ext>
                    </a:extLst>
                  </p:cNvPr>
                  <p:cNvGrpSpPr/>
                  <p:nvPr/>
                </p:nvGrpSpPr>
                <p:grpSpPr>
                  <a:xfrm>
                    <a:off x="2032000" y="3022600"/>
                    <a:ext cx="257175" cy="544419"/>
                    <a:chOff x="2441575" y="2479675"/>
                    <a:chExt cx="765175" cy="1028347"/>
                  </a:xfrm>
                </p:grpSpPr>
                <p:sp>
                  <p:nvSpPr>
                    <p:cNvPr id="286" name="Parallelogram 285">
                      <a:extLst>
                        <a:ext uri="{FF2B5EF4-FFF2-40B4-BE49-F238E27FC236}">
                          <a16:creationId xmlns:a16="http://schemas.microsoft.com/office/drawing/2014/main" id="{1DA1FF26-98DE-6246-BC39-7551BBEC855A}"/>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87" name="Parallelogram 286">
                      <a:extLst>
                        <a:ext uri="{FF2B5EF4-FFF2-40B4-BE49-F238E27FC236}">
                          <a16:creationId xmlns:a16="http://schemas.microsoft.com/office/drawing/2014/main" id="{B4A04209-CBD3-5749-8FAD-FD8778E3DE6C}"/>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nvGrpSpPr>
                  <p:cNvPr id="270" name="Group 269">
                    <a:extLst>
                      <a:ext uri="{FF2B5EF4-FFF2-40B4-BE49-F238E27FC236}">
                        <a16:creationId xmlns:a16="http://schemas.microsoft.com/office/drawing/2014/main" id="{F0EDCDCC-7D4F-4B48-AE88-E4E0A9CF1236}"/>
                      </a:ext>
                    </a:extLst>
                  </p:cNvPr>
                  <p:cNvGrpSpPr/>
                  <p:nvPr/>
                </p:nvGrpSpPr>
                <p:grpSpPr>
                  <a:xfrm flipH="1">
                    <a:off x="2441575" y="3032125"/>
                    <a:ext cx="257175" cy="544419"/>
                    <a:chOff x="2441575" y="2479675"/>
                    <a:chExt cx="765175" cy="1028347"/>
                  </a:xfrm>
                </p:grpSpPr>
                <p:sp>
                  <p:nvSpPr>
                    <p:cNvPr id="284" name="Parallelogram 283">
                      <a:extLst>
                        <a:ext uri="{FF2B5EF4-FFF2-40B4-BE49-F238E27FC236}">
                          <a16:creationId xmlns:a16="http://schemas.microsoft.com/office/drawing/2014/main" id="{DD50D33C-BB38-334A-A3CA-3340F4C78F73}"/>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85" name="Parallelogram 284">
                      <a:extLst>
                        <a:ext uri="{FF2B5EF4-FFF2-40B4-BE49-F238E27FC236}">
                          <a16:creationId xmlns:a16="http://schemas.microsoft.com/office/drawing/2014/main" id="{943C407D-319E-8B47-B564-C5F27B5D4316}"/>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271" name="Parallelogram 270">
                    <a:extLst>
                      <a:ext uri="{FF2B5EF4-FFF2-40B4-BE49-F238E27FC236}">
                        <a16:creationId xmlns:a16="http://schemas.microsoft.com/office/drawing/2014/main" id="{5E925B9A-0902-6144-89D3-35D70634767E}"/>
                      </a:ext>
                    </a:extLst>
                  </p:cNvPr>
                  <p:cNvSpPr/>
                  <p:nvPr/>
                </p:nvSpPr>
                <p:spPr>
                  <a:xfrm flipV="1">
                    <a:off x="2057400" y="3130550"/>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2" name="Parallelogram 271">
                    <a:extLst>
                      <a:ext uri="{FF2B5EF4-FFF2-40B4-BE49-F238E27FC236}">
                        <a16:creationId xmlns:a16="http://schemas.microsoft.com/office/drawing/2014/main" id="{C6AEC57F-375E-5448-8C91-D81760DD5ECD}"/>
                      </a:ext>
                    </a:extLst>
                  </p:cNvPr>
                  <p:cNvSpPr/>
                  <p:nvPr/>
                </p:nvSpPr>
                <p:spPr>
                  <a:xfrm rot="17056647">
                    <a:off x="2079626" y="3187701"/>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3" name="Parallelogram 272">
                    <a:extLst>
                      <a:ext uri="{FF2B5EF4-FFF2-40B4-BE49-F238E27FC236}">
                        <a16:creationId xmlns:a16="http://schemas.microsoft.com/office/drawing/2014/main" id="{96D28D6E-1686-5848-B833-824EF6653EBA}"/>
                      </a:ext>
                    </a:extLst>
                  </p:cNvPr>
                  <p:cNvSpPr/>
                  <p:nvPr/>
                </p:nvSpPr>
                <p:spPr>
                  <a:xfrm rot="17384936" flipV="1">
                    <a:off x="1990347" y="3141540"/>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4" name="Parallelogram 273">
                    <a:extLst>
                      <a:ext uri="{FF2B5EF4-FFF2-40B4-BE49-F238E27FC236}">
                        <a16:creationId xmlns:a16="http://schemas.microsoft.com/office/drawing/2014/main" id="{9E847BB9-19A2-4642-849A-339E7F557899}"/>
                      </a:ext>
                    </a:extLst>
                  </p:cNvPr>
                  <p:cNvSpPr/>
                  <p:nvPr/>
                </p:nvSpPr>
                <p:spPr>
                  <a:xfrm>
                    <a:off x="2032000" y="3162300"/>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5" name="Parallelogram 274">
                    <a:extLst>
                      <a:ext uri="{FF2B5EF4-FFF2-40B4-BE49-F238E27FC236}">
                        <a16:creationId xmlns:a16="http://schemas.microsoft.com/office/drawing/2014/main" id="{C32DC311-DA78-FD4D-BC8B-89CAE5C21E8C}"/>
                      </a:ext>
                    </a:extLst>
                  </p:cNvPr>
                  <p:cNvSpPr/>
                  <p:nvPr/>
                </p:nvSpPr>
                <p:spPr>
                  <a:xfrm rot="4215064" flipH="1" flipV="1">
                    <a:off x="2627741" y="3146398"/>
                    <a:ext cx="95195" cy="45719"/>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6" name="Parallelogram 275">
                    <a:extLst>
                      <a:ext uri="{FF2B5EF4-FFF2-40B4-BE49-F238E27FC236}">
                        <a16:creationId xmlns:a16="http://schemas.microsoft.com/office/drawing/2014/main" id="{9A561A8B-0450-FA49-9675-013F799AB2FE}"/>
                      </a:ext>
                    </a:extLst>
                  </p:cNvPr>
                  <p:cNvSpPr/>
                  <p:nvPr/>
                </p:nvSpPr>
                <p:spPr>
                  <a:xfrm rot="4492456">
                    <a:off x="2397126" y="31972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nvGrpSpPr>
                  <p:cNvPr id="277" name="Group 276">
                    <a:extLst>
                      <a:ext uri="{FF2B5EF4-FFF2-40B4-BE49-F238E27FC236}">
                        <a16:creationId xmlns:a16="http://schemas.microsoft.com/office/drawing/2014/main" id="{DF129F85-328F-8549-810F-16A84CBC51D7}"/>
                      </a:ext>
                    </a:extLst>
                  </p:cNvPr>
                  <p:cNvGrpSpPr/>
                  <p:nvPr/>
                </p:nvGrpSpPr>
                <p:grpSpPr>
                  <a:xfrm>
                    <a:off x="1968091" y="3322545"/>
                    <a:ext cx="768409" cy="96354"/>
                    <a:chOff x="1968092" y="3319370"/>
                    <a:chExt cx="677104" cy="96354"/>
                  </a:xfrm>
                </p:grpSpPr>
                <p:sp>
                  <p:nvSpPr>
                    <p:cNvPr id="280" name="Parallelogram 279">
                      <a:extLst>
                        <a:ext uri="{FF2B5EF4-FFF2-40B4-BE49-F238E27FC236}">
                          <a16:creationId xmlns:a16="http://schemas.microsoft.com/office/drawing/2014/main" id="{FFC64F27-2D94-BA4D-BFB2-DC711E66B8F3}"/>
                        </a:ext>
                      </a:extLst>
                    </p:cNvPr>
                    <p:cNvSpPr/>
                    <p:nvPr/>
                  </p:nvSpPr>
                  <p:spPr>
                    <a:xfrm flipV="1">
                      <a:off x="2012950" y="3330575"/>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81" name="Parallelogram 280">
                      <a:extLst>
                        <a:ext uri="{FF2B5EF4-FFF2-40B4-BE49-F238E27FC236}">
                          <a16:creationId xmlns:a16="http://schemas.microsoft.com/office/drawing/2014/main" id="{EBACF8BA-446E-2144-BC78-5338C4447CBC}"/>
                        </a:ext>
                      </a:extLst>
                    </p:cNvPr>
                    <p:cNvSpPr/>
                    <p:nvPr/>
                  </p:nvSpPr>
                  <p:spPr>
                    <a:xfrm rot="17384936" flipV="1">
                      <a:off x="1945897" y="3341565"/>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82" name="Parallelogram 281">
                      <a:extLst>
                        <a:ext uri="{FF2B5EF4-FFF2-40B4-BE49-F238E27FC236}">
                          <a16:creationId xmlns:a16="http://schemas.microsoft.com/office/drawing/2014/main" id="{8B17CA78-3F62-E644-9266-3F7C3FB7D541}"/>
                        </a:ext>
                      </a:extLst>
                    </p:cNvPr>
                    <p:cNvSpPr/>
                    <p:nvPr/>
                  </p:nvSpPr>
                  <p:spPr>
                    <a:xfrm>
                      <a:off x="1987550" y="3362325"/>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83" name="Parallelogram 282">
                      <a:extLst>
                        <a:ext uri="{FF2B5EF4-FFF2-40B4-BE49-F238E27FC236}">
                          <a16:creationId xmlns:a16="http://schemas.microsoft.com/office/drawing/2014/main" id="{FA99D0C6-09B4-D64C-880E-872B73BBD2FE}"/>
                        </a:ext>
                      </a:extLst>
                    </p:cNvPr>
                    <p:cNvSpPr/>
                    <p:nvPr/>
                  </p:nvSpPr>
                  <p:spPr>
                    <a:xfrm rot="4215064" flipH="1" flipV="1">
                      <a:off x="2577455" y="3347983"/>
                      <a:ext cx="95195" cy="40287"/>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278" name="Parallelogram 277">
                    <a:extLst>
                      <a:ext uri="{FF2B5EF4-FFF2-40B4-BE49-F238E27FC236}">
                        <a16:creationId xmlns:a16="http://schemas.microsoft.com/office/drawing/2014/main" id="{708506E0-B477-924F-9117-70C55E2BB306}"/>
                      </a:ext>
                    </a:extLst>
                  </p:cNvPr>
                  <p:cNvSpPr/>
                  <p:nvPr/>
                </p:nvSpPr>
                <p:spPr>
                  <a:xfrm rot="4389628">
                    <a:off x="2495482" y="3370576"/>
                    <a:ext cx="160883" cy="55150"/>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9" name="Parallelogram 278">
                    <a:extLst>
                      <a:ext uri="{FF2B5EF4-FFF2-40B4-BE49-F238E27FC236}">
                        <a16:creationId xmlns:a16="http://schemas.microsoft.com/office/drawing/2014/main" id="{3BA2D3A0-7D85-3343-9AB0-B5DFEEAB21A3}"/>
                      </a:ext>
                    </a:extLst>
                  </p:cNvPr>
                  <p:cNvSpPr/>
                  <p:nvPr/>
                </p:nvSpPr>
                <p:spPr>
                  <a:xfrm rot="17068257">
                    <a:off x="2025651" y="33623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grpSp>
        <p:pic>
          <p:nvPicPr>
            <p:cNvPr id="340" name="Picture 339" descr="A screen shot of a computer&#10;&#10;Description automatically generated">
              <a:extLst>
                <a:ext uri="{FF2B5EF4-FFF2-40B4-BE49-F238E27FC236}">
                  <a16:creationId xmlns:a16="http://schemas.microsoft.com/office/drawing/2014/main" id="{C700EA2B-7A7E-4B40-ABDA-31DD92E8E019}"/>
                </a:ext>
              </a:extLst>
            </p:cNvPr>
            <p:cNvPicPr>
              <a:picLocks noChangeAspect="1"/>
            </p:cNvPicPr>
            <p:nvPr/>
          </p:nvPicPr>
          <p:blipFill>
            <a:blip r:embed="rId5"/>
            <a:stretch>
              <a:fillRect/>
            </a:stretch>
          </p:blipFill>
          <p:spPr>
            <a:xfrm>
              <a:off x="5239269" y="2306483"/>
              <a:ext cx="518980" cy="968057"/>
            </a:xfrm>
            <a:prstGeom prst="rect">
              <a:avLst/>
            </a:prstGeom>
          </p:spPr>
        </p:pic>
        <p:grpSp>
          <p:nvGrpSpPr>
            <p:cNvPr id="341" name="Group 340">
              <a:extLst>
                <a:ext uri="{FF2B5EF4-FFF2-40B4-BE49-F238E27FC236}">
                  <a16:creationId xmlns:a16="http://schemas.microsoft.com/office/drawing/2014/main" id="{58F58547-C187-D54F-B56C-5FD8A9AD9EB6}"/>
                </a:ext>
              </a:extLst>
            </p:cNvPr>
            <p:cNvGrpSpPr/>
            <p:nvPr/>
          </p:nvGrpSpPr>
          <p:grpSpPr>
            <a:xfrm>
              <a:off x="6672649" y="1594021"/>
              <a:ext cx="847689" cy="1079156"/>
              <a:chOff x="9181074" y="2063579"/>
              <a:chExt cx="1008323" cy="1351004"/>
            </a:xfrm>
          </p:grpSpPr>
          <p:grpSp>
            <p:nvGrpSpPr>
              <p:cNvPr id="342" name="Group 341">
                <a:extLst>
                  <a:ext uri="{FF2B5EF4-FFF2-40B4-BE49-F238E27FC236}">
                    <a16:creationId xmlns:a16="http://schemas.microsoft.com/office/drawing/2014/main" id="{FE604934-A4D4-0D4E-835D-16C193224212}"/>
                  </a:ext>
                </a:extLst>
              </p:cNvPr>
              <p:cNvGrpSpPr/>
              <p:nvPr/>
            </p:nvGrpSpPr>
            <p:grpSpPr>
              <a:xfrm>
                <a:off x="9309047" y="2092807"/>
                <a:ext cx="439787" cy="517111"/>
                <a:chOff x="4501086" y="2717689"/>
                <a:chExt cx="347435" cy="424729"/>
              </a:xfrm>
            </p:grpSpPr>
            <p:sp>
              <p:nvSpPr>
                <p:cNvPr id="345" name="Rectangle 344">
                  <a:extLst>
                    <a:ext uri="{FF2B5EF4-FFF2-40B4-BE49-F238E27FC236}">
                      <a16:creationId xmlns:a16="http://schemas.microsoft.com/office/drawing/2014/main" id="{E36EF58A-80C3-574B-A972-CD53E2A91272}"/>
                    </a:ext>
                  </a:extLst>
                </p:cNvPr>
                <p:cNvSpPr/>
                <p:nvPr/>
              </p:nvSpPr>
              <p:spPr>
                <a:xfrm>
                  <a:off x="4501086" y="2764691"/>
                  <a:ext cx="345572" cy="328307"/>
                </a:xfrm>
                <a:prstGeom prst="rect">
                  <a:avLst/>
                </a:prstGeom>
                <a:gradFill>
                  <a:gsLst>
                    <a:gs pos="1000">
                      <a:srgbClr val="CDD3D7"/>
                    </a:gs>
                    <a:gs pos="100000">
                      <a:srgbClr val="E7ECF0"/>
                    </a:gs>
                  </a:gsLst>
                </a:gra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p>
              </p:txBody>
            </p:sp>
            <p:sp>
              <p:nvSpPr>
                <p:cNvPr id="346" name="Oval 345">
                  <a:extLst>
                    <a:ext uri="{FF2B5EF4-FFF2-40B4-BE49-F238E27FC236}">
                      <a16:creationId xmlns:a16="http://schemas.microsoft.com/office/drawing/2014/main" id="{B63EA951-18C5-1F41-8C40-8CDAE44BC94D}"/>
                    </a:ext>
                  </a:extLst>
                </p:cNvPr>
                <p:cNvSpPr/>
                <p:nvPr/>
              </p:nvSpPr>
              <p:spPr>
                <a:xfrm>
                  <a:off x="4501086" y="2717689"/>
                  <a:ext cx="345572" cy="98840"/>
                </a:xfrm>
                <a:prstGeom prst="ellipse">
                  <a:avLst/>
                </a:prstGeom>
                <a:solidFill>
                  <a:srgbClr val="E2E7EA"/>
                </a:solidFill>
                <a:ln w="63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p>
              </p:txBody>
            </p:sp>
            <p:sp>
              <p:nvSpPr>
                <p:cNvPr id="347" name="Oval 346">
                  <a:extLst>
                    <a:ext uri="{FF2B5EF4-FFF2-40B4-BE49-F238E27FC236}">
                      <a16:creationId xmlns:a16="http://schemas.microsoft.com/office/drawing/2014/main" id="{CCB38905-D363-1149-B0B6-C3564F944656}"/>
                    </a:ext>
                  </a:extLst>
                </p:cNvPr>
                <p:cNvSpPr/>
                <p:nvPr/>
              </p:nvSpPr>
              <p:spPr>
                <a:xfrm>
                  <a:off x="4502949" y="3043578"/>
                  <a:ext cx="345572" cy="98840"/>
                </a:xfrm>
                <a:prstGeom prst="ellipse">
                  <a:avLst/>
                </a:prstGeom>
                <a:solidFill>
                  <a:srgbClr val="CDD3D7"/>
                </a:solidFill>
                <a:ln w="63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p>
              </p:txBody>
            </p:sp>
            <p:sp>
              <p:nvSpPr>
                <p:cNvPr id="348" name="Rectangle 347">
                  <a:extLst>
                    <a:ext uri="{FF2B5EF4-FFF2-40B4-BE49-F238E27FC236}">
                      <a16:creationId xmlns:a16="http://schemas.microsoft.com/office/drawing/2014/main" id="{7E8C0CC4-5C7B-5545-89EC-F332A28273A1}"/>
                    </a:ext>
                  </a:extLst>
                </p:cNvPr>
                <p:cNvSpPr/>
                <p:nvPr/>
              </p:nvSpPr>
              <p:spPr>
                <a:xfrm>
                  <a:off x="4504261" y="3036961"/>
                  <a:ext cx="339222" cy="52862"/>
                </a:xfrm>
                <a:prstGeom prst="rect">
                  <a:avLst/>
                </a:prstGeom>
                <a:solidFill>
                  <a:srgbClr val="CDD3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p>
              </p:txBody>
            </p:sp>
          </p:grpSp>
          <p:sp>
            <p:nvSpPr>
              <p:cNvPr id="343" name="Can 342">
                <a:extLst>
                  <a:ext uri="{FF2B5EF4-FFF2-40B4-BE49-F238E27FC236}">
                    <a16:creationId xmlns:a16="http://schemas.microsoft.com/office/drawing/2014/main" id="{7500AEC0-059C-D34C-AFE2-3C88CA3D2BDD}"/>
                  </a:ext>
                </a:extLst>
              </p:cNvPr>
              <p:cNvSpPr/>
              <p:nvPr/>
            </p:nvSpPr>
            <p:spPr>
              <a:xfrm>
                <a:off x="9181074" y="2063579"/>
                <a:ext cx="630195" cy="568410"/>
              </a:xfrm>
              <a:prstGeom prst="can">
                <a:avLst/>
              </a:prstGeom>
              <a:gradFill>
                <a:gsLst>
                  <a:gs pos="38000">
                    <a:schemeClr val="bg1">
                      <a:lumMod val="95000"/>
                    </a:schemeClr>
                  </a:gs>
                  <a:gs pos="0">
                    <a:srgbClr val="C4CDD3"/>
                  </a:gs>
                  <a:gs pos="100000">
                    <a:schemeClr val="bg1">
                      <a:lumMod val="75000"/>
                    </a:schemeClr>
                  </a:gs>
                </a:gsLst>
                <a:lin ang="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pic>
            <p:nvPicPr>
              <p:cNvPr id="344" name="Picture 343" descr="A screen shot of a computer&#10;&#10;Description automatically generated">
                <a:extLst>
                  <a:ext uri="{FF2B5EF4-FFF2-40B4-BE49-F238E27FC236}">
                    <a16:creationId xmlns:a16="http://schemas.microsoft.com/office/drawing/2014/main" id="{C215C5EB-709B-0846-BAA0-1EF9845F0343}"/>
                  </a:ext>
                </a:extLst>
              </p:cNvPr>
              <p:cNvPicPr>
                <a:picLocks noChangeAspect="1"/>
              </p:cNvPicPr>
              <p:nvPr/>
            </p:nvPicPr>
            <p:blipFill>
              <a:blip r:embed="rId5"/>
              <a:stretch>
                <a:fillRect/>
              </a:stretch>
            </p:blipFill>
            <p:spPr>
              <a:xfrm>
                <a:off x="9543539" y="2209860"/>
                <a:ext cx="645858" cy="1204723"/>
              </a:xfrm>
              <a:prstGeom prst="rect">
                <a:avLst/>
              </a:prstGeom>
            </p:spPr>
          </p:pic>
        </p:grpSp>
        <p:grpSp>
          <p:nvGrpSpPr>
            <p:cNvPr id="349" name="Group 348">
              <a:extLst>
                <a:ext uri="{FF2B5EF4-FFF2-40B4-BE49-F238E27FC236}">
                  <a16:creationId xmlns:a16="http://schemas.microsoft.com/office/drawing/2014/main" id="{AA64E038-DBA8-4F44-882B-280709497D90}"/>
                </a:ext>
              </a:extLst>
            </p:cNvPr>
            <p:cNvGrpSpPr/>
            <p:nvPr/>
          </p:nvGrpSpPr>
          <p:grpSpPr>
            <a:xfrm>
              <a:off x="7933038" y="2656701"/>
              <a:ext cx="694976" cy="460529"/>
              <a:chOff x="7493876" y="2774731"/>
              <a:chExt cx="1481958" cy="894622"/>
            </a:xfrm>
          </p:grpSpPr>
          <p:sp>
            <p:nvSpPr>
              <p:cNvPr id="350" name="Freeform 349">
                <a:extLst>
                  <a:ext uri="{FF2B5EF4-FFF2-40B4-BE49-F238E27FC236}">
                    <a16:creationId xmlns:a16="http://schemas.microsoft.com/office/drawing/2014/main" id="{4FB7DB4B-04AA-D740-A5A7-A8718EE29F2B}"/>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51" name="Oval 350">
                <a:extLst>
                  <a:ext uri="{FF2B5EF4-FFF2-40B4-BE49-F238E27FC236}">
                    <a16:creationId xmlns:a16="http://schemas.microsoft.com/office/drawing/2014/main" id="{D7FCFCBF-65E2-CF48-8D85-37B6EA9C0AAA}"/>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52" name="Group 351">
                <a:extLst>
                  <a:ext uri="{FF2B5EF4-FFF2-40B4-BE49-F238E27FC236}">
                    <a16:creationId xmlns:a16="http://schemas.microsoft.com/office/drawing/2014/main" id="{62901429-4BDA-8A43-BF92-B67FEEB18681}"/>
                  </a:ext>
                </a:extLst>
              </p:cNvPr>
              <p:cNvGrpSpPr/>
              <p:nvPr/>
            </p:nvGrpSpPr>
            <p:grpSpPr>
              <a:xfrm>
                <a:off x="7713663" y="2848339"/>
                <a:ext cx="1042107" cy="425543"/>
                <a:chOff x="7786941" y="2884917"/>
                <a:chExt cx="897649" cy="353919"/>
              </a:xfrm>
            </p:grpSpPr>
            <p:sp>
              <p:nvSpPr>
                <p:cNvPr id="353" name="Freeform 352">
                  <a:extLst>
                    <a:ext uri="{FF2B5EF4-FFF2-40B4-BE49-F238E27FC236}">
                      <a16:creationId xmlns:a16="http://schemas.microsoft.com/office/drawing/2014/main" id="{15B17CBF-8584-7046-936B-A93EFB76D949}"/>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54" name="Freeform 353">
                  <a:extLst>
                    <a:ext uri="{FF2B5EF4-FFF2-40B4-BE49-F238E27FC236}">
                      <a16:creationId xmlns:a16="http://schemas.microsoft.com/office/drawing/2014/main" id="{37A5CA1F-7E1B-FC41-B6F2-C2BCE49E7E79}"/>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55" name="Freeform 354">
                  <a:extLst>
                    <a:ext uri="{FF2B5EF4-FFF2-40B4-BE49-F238E27FC236}">
                      <a16:creationId xmlns:a16="http://schemas.microsoft.com/office/drawing/2014/main" id="{25112FFB-DFA6-FB41-AFEC-E249E7809473}"/>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56" name="Freeform 355">
                  <a:extLst>
                    <a:ext uri="{FF2B5EF4-FFF2-40B4-BE49-F238E27FC236}">
                      <a16:creationId xmlns:a16="http://schemas.microsoft.com/office/drawing/2014/main" id="{4B744B63-EEC9-9345-A824-AA58D962961B}"/>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357" name="Group 356">
              <a:extLst>
                <a:ext uri="{FF2B5EF4-FFF2-40B4-BE49-F238E27FC236}">
                  <a16:creationId xmlns:a16="http://schemas.microsoft.com/office/drawing/2014/main" id="{D18BB331-CCD3-514D-9733-17F871519D82}"/>
                </a:ext>
              </a:extLst>
            </p:cNvPr>
            <p:cNvGrpSpPr/>
            <p:nvPr/>
          </p:nvGrpSpPr>
          <p:grpSpPr>
            <a:xfrm>
              <a:off x="6182498" y="2957382"/>
              <a:ext cx="694976" cy="460529"/>
              <a:chOff x="7493876" y="2774731"/>
              <a:chExt cx="1481958" cy="894622"/>
            </a:xfrm>
          </p:grpSpPr>
          <p:sp>
            <p:nvSpPr>
              <p:cNvPr id="358" name="Freeform 357">
                <a:extLst>
                  <a:ext uri="{FF2B5EF4-FFF2-40B4-BE49-F238E27FC236}">
                    <a16:creationId xmlns:a16="http://schemas.microsoft.com/office/drawing/2014/main" id="{D58A78B4-56AB-4A45-87FB-42D98DA430E5}"/>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59" name="Oval 358">
                <a:extLst>
                  <a:ext uri="{FF2B5EF4-FFF2-40B4-BE49-F238E27FC236}">
                    <a16:creationId xmlns:a16="http://schemas.microsoft.com/office/drawing/2014/main" id="{53684EB3-1DC1-8B4F-836A-C81E8A35E0CB}"/>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60" name="Group 359">
                <a:extLst>
                  <a:ext uri="{FF2B5EF4-FFF2-40B4-BE49-F238E27FC236}">
                    <a16:creationId xmlns:a16="http://schemas.microsoft.com/office/drawing/2014/main" id="{5E765882-EE9B-5B4D-9D10-5A2466E1EB47}"/>
                  </a:ext>
                </a:extLst>
              </p:cNvPr>
              <p:cNvGrpSpPr/>
              <p:nvPr/>
            </p:nvGrpSpPr>
            <p:grpSpPr>
              <a:xfrm>
                <a:off x="7713663" y="2848339"/>
                <a:ext cx="1042107" cy="425543"/>
                <a:chOff x="7786941" y="2884917"/>
                <a:chExt cx="897649" cy="353919"/>
              </a:xfrm>
            </p:grpSpPr>
            <p:sp>
              <p:nvSpPr>
                <p:cNvPr id="361" name="Freeform 360">
                  <a:extLst>
                    <a:ext uri="{FF2B5EF4-FFF2-40B4-BE49-F238E27FC236}">
                      <a16:creationId xmlns:a16="http://schemas.microsoft.com/office/drawing/2014/main" id="{CC5B3B84-C8C1-954E-A09D-E4D48374CC73}"/>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62" name="Freeform 361">
                  <a:extLst>
                    <a:ext uri="{FF2B5EF4-FFF2-40B4-BE49-F238E27FC236}">
                      <a16:creationId xmlns:a16="http://schemas.microsoft.com/office/drawing/2014/main" id="{89F81B5B-FB5E-8049-A2C3-1BFF2B0861EA}"/>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63" name="Freeform 362">
                  <a:extLst>
                    <a:ext uri="{FF2B5EF4-FFF2-40B4-BE49-F238E27FC236}">
                      <a16:creationId xmlns:a16="http://schemas.microsoft.com/office/drawing/2014/main" id="{547A9FB8-BE1A-D34C-8816-D276A46A692C}"/>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64" name="Freeform 363">
                  <a:extLst>
                    <a:ext uri="{FF2B5EF4-FFF2-40B4-BE49-F238E27FC236}">
                      <a16:creationId xmlns:a16="http://schemas.microsoft.com/office/drawing/2014/main" id="{4FBA7C3B-E311-ED46-8FAD-40AD23975B51}"/>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sp>
        <p:nvSpPr>
          <p:cNvPr id="424" name="TextBox 423">
            <a:extLst>
              <a:ext uri="{FF2B5EF4-FFF2-40B4-BE49-F238E27FC236}">
                <a16:creationId xmlns:a16="http://schemas.microsoft.com/office/drawing/2014/main" id="{AAA8F82F-654F-9942-AD50-2930B192FCDE}"/>
              </a:ext>
            </a:extLst>
          </p:cNvPr>
          <p:cNvSpPr txBox="1"/>
          <p:nvPr/>
        </p:nvSpPr>
        <p:spPr>
          <a:xfrm>
            <a:off x="5657850" y="2237743"/>
            <a:ext cx="3169562" cy="1125949"/>
          </a:xfrm>
          <a:prstGeom prst="rect">
            <a:avLst/>
          </a:prstGeom>
          <a:noFill/>
        </p:spPr>
        <p:txBody>
          <a:bodyPr wrap="square" rtlCol="0">
            <a:spAutoFit/>
          </a:bodyPr>
          <a:lstStyle/>
          <a:p>
            <a:pPr>
              <a:lnSpc>
                <a:spcPct val="80000"/>
              </a:lnSpc>
            </a:pPr>
            <a:r>
              <a:rPr lang="en-US" sz="1800" dirty="0">
                <a:solidFill>
                  <a:srgbClr val="C00000"/>
                </a:solidFill>
                <a:latin typeface="Calibri"/>
              </a:rPr>
              <a:t>control plane</a:t>
            </a:r>
          </a:p>
          <a:p>
            <a:pPr marL="257175" indent="-211931">
              <a:lnSpc>
                <a:spcPct val="90000"/>
              </a:lnSpc>
              <a:spcBef>
                <a:spcPts val="450"/>
              </a:spcBef>
              <a:buClr>
                <a:srgbClr val="011199"/>
              </a:buClr>
              <a:buFont typeface="Wingdings" pitchFamily="2" charset="2"/>
              <a:buChar char="§"/>
            </a:pPr>
            <a:r>
              <a:rPr lang="en-US" sz="1800" dirty="0">
                <a:latin typeface="Calibri"/>
              </a:rPr>
              <a:t>new protocols for mobility management , security, authentication</a:t>
            </a:r>
          </a:p>
        </p:txBody>
      </p:sp>
      <p:sp>
        <p:nvSpPr>
          <p:cNvPr id="426" name="TextBox 425">
            <a:extLst>
              <a:ext uri="{FF2B5EF4-FFF2-40B4-BE49-F238E27FC236}">
                <a16:creationId xmlns:a16="http://schemas.microsoft.com/office/drawing/2014/main" id="{31212A2B-23C0-3944-98F0-030BFBD6C984}"/>
              </a:ext>
            </a:extLst>
          </p:cNvPr>
          <p:cNvSpPr txBox="1"/>
          <p:nvPr/>
        </p:nvSpPr>
        <p:spPr>
          <a:xfrm>
            <a:off x="2762237" y="3150094"/>
            <a:ext cx="550582" cy="276999"/>
          </a:xfrm>
          <a:prstGeom prst="rect">
            <a:avLst/>
          </a:prstGeom>
          <a:noFill/>
        </p:spPr>
        <p:txBody>
          <a:bodyPr wrap="square" rtlCol="0">
            <a:spAutoFit/>
          </a:bodyPr>
          <a:lstStyle/>
          <a:p>
            <a:r>
              <a:rPr lang="en-US" sz="1200" dirty="0">
                <a:solidFill>
                  <a:prstClr val="black"/>
                </a:solidFill>
                <a:latin typeface="Calibri"/>
              </a:rPr>
              <a:t>MME</a:t>
            </a:r>
            <a:endParaRPr lang="en-US" sz="900" dirty="0">
              <a:solidFill>
                <a:prstClr val="black"/>
              </a:solidFill>
              <a:latin typeface="Calibri"/>
            </a:endParaRPr>
          </a:p>
        </p:txBody>
      </p:sp>
      <p:sp>
        <p:nvSpPr>
          <p:cNvPr id="427" name="TextBox 426">
            <a:extLst>
              <a:ext uri="{FF2B5EF4-FFF2-40B4-BE49-F238E27FC236}">
                <a16:creationId xmlns:a16="http://schemas.microsoft.com/office/drawing/2014/main" id="{25024057-147E-964F-A9CA-EC03802C4D83}"/>
              </a:ext>
            </a:extLst>
          </p:cNvPr>
          <p:cNvSpPr txBox="1"/>
          <p:nvPr/>
        </p:nvSpPr>
        <p:spPr>
          <a:xfrm>
            <a:off x="4372903" y="2199505"/>
            <a:ext cx="449708" cy="276999"/>
          </a:xfrm>
          <a:prstGeom prst="rect">
            <a:avLst/>
          </a:prstGeom>
          <a:noFill/>
        </p:spPr>
        <p:txBody>
          <a:bodyPr wrap="square" rtlCol="0">
            <a:spAutoFit/>
          </a:bodyPr>
          <a:lstStyle/>
          <a:p>
            <a:r>
              <a:rPr lang="en-US" sz="1200" dirty="0">
                <a:solidFill>
                  <a:prstClr val="black"/>
                </a:solidFill>
                <a:latin typeface="Calibri"/>
              </a:rPr>
              <a:t>HSS</a:t>
            </a:r>
            <a:endParaRPr lang="en-US" sz="900" dirty="0">
              <a:solidFill>
                <a:prstClr val="black"/>
              </a:solidFill>
              <a:latin typeface="Calibri"/>
            </a:endParaRPr>
          </a:p>
        </p:txBody>
      </p:sp>
      <p:sp>
        <p:nvSpPr>
          <p:cNvPr id="429" name="TextBox 428">
            <a:extLst>
              <a:ext uri="{FF2B5EF4-FFF2-40B4-BE49-F238E27FC236}">
                <a16:creationId xmlns:a16="http://schemas.microsoft.com/office/drawing/2014/main" id="{E1EEDFB5-38A5-7C45-8543-184158D481FE}"/>
              </a:ext>
            </a:extLst>
          </p:cNvPr>
          <p:cNvSpPr txBox="1"/>
          <p:nvPr/>
        </p:nvSpPr>
        <p:spPr>
          <a:xfrm>
            <a:off x="1321878" y="2954282"/>
            <a:ext cx="970578" cy="276999"/>
          </a:xfrm>
          <a:prstGeom prst="rect">
            <a:avLst/>
          </a:prstGeom>
          <a:noFill/>
        </p:spPr>
        <p:txBody>
          <a:bodyPr wrap="square" rtlCol="0">
            <a:spAutoFit/>
          </a:bodyPr>
          <a:lstStyle/>
          <a:p>
            <a:r>
              <a:rPr lang="en-US" sz="1200" dirty="0">
                <a:solidFill>
                  <a:prstClr val="black"/>
                </a:solidFill>
                <a:latin typeface="Calibri"/>
              </a:rPr>
              <a:t>base station</a:t>
            </a:r>
            <a:endParaRPr lang="en-US" sz="900" dirty="0">
              <a:solidFill>
                <a:prstClr val="black"/>
              </a:solidFill>
              <a:latin typeface="Calibri"/>
            </a:endParaRPr>
          </a:p>
        </p:txBody>
      </p:sp>
      <p:cxnSp>
        <p:nvCxnSpPr>
          <p:cNvPr id="430" name="Straight Arrow Connector 429">
            <a:extLst>
              <a:ext uri="{FF2B5EF4-FFF2-40B4-BE49-F238E27FC236}">
                <a16:creationId xmlns:a16="http://schemas.microsoft.com/office/drawing/2014/main" id="{66EB9510-50A9-6C4A-87A2-FB408C44422A}"/>
              </a:ext>
            </a:extLst>
          </p:cNvPr>
          <p:cNvCxnSpPr>
            <a:cxnSpLocks/>
          </p:cNvCxnSpPr>
          <p:nvPr/>
        </p:nvCxnSpPr>
        <p:spPr>
          <a:xfrm>
            <a:off x="2022439" y="2842551"/>
            <a:ext cx="660251" cy="0"/>
          </a:xfrm>
          <a:prstGeom prst="straightConnector1">
            <a:avLst/>
          </a:prstGeom>
          <a:ln w="19050">
            <a:solidFill>
              <a:srgbClr val="C00000"/>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31" name="Straight Arrow Connector 430">
            <a:extLst>
              <a:ext uri="{FF2B5EF4-FFF2-40B4-BE49-F238E27FC236}">
                <a16:creationId xmlns:a16="http://schemas.microsoft.com/office/drawing/2014/main" id="{219CC063-2975-3846-8E8C-2FDC3A89D86F}"/>
              </a:ext>
            </a:extLst>
          </p:cNvPr>
          <p:cNvCxnSpPr>
            <a:cxnSpLocks/>
          </p:cNvCxnSpPr>
          <p:nvPr/>
        </p:nvCxnSpPr>
        <p:spPr>
          <a:xfrm flipV="1">
            <a:off x="3124323" y="2482960"/>
            <a:ext cx="929165" cy="275458"/>
          </a:xfrm>
          <a:prstGeom prst="straightConnector1">
            <a:avLst/>
          </a:prstGeom>
          <a:ln w="19050">
            <a:solidFill>
              <a:srgbClr val="C00000"/>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32" name="Straight Arrow Connector 431">
            <a:extLst>
              <a:ext uri="{FF2B5EF4-FFF2-40B4-BE49-F238E27FC236}">
                <a16:creationId xmlns:a16="http://schemas.microsoft.com/office/drawing/2014/main" id="{60FC927A-2748-E345-89A9-FEE0D2E2C8C2}"/>
              </a:ext>
            </a:extLst>
          </p:cNvPr>
          <p:cNvCxnSpPr>
            <a:cxnSpLocks/>
          </p:cNvCxnSpPr>
          <p:nvPr/>
        </p:nvCxnSpPr>
        <p:spPr>
          <a:xfrm>
            <a:off x="3124323" y="2898255"/>
            <a:ext cx="1558891" cy="0"/>
          </a:xfrm>
          <a:prstGeom prst="straightConnector1">
            <a:avLst/>
          </a:prstGeom>
          <a:ln w="19050">
            <a:solidFill>
              <a:srgbClr val="C00000"/>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33" name="Straight Arrow Connector 432">
            <a:extLst>
              <a:ext uri="{FF2B5EF4-FFF2-40B4-BE49-F238E27FC236}">
                <a16:creationId xmlns:a16="http://schemas.microsoft.com/office/drawing/2014/main" id="{74497FB2-E245-A640-B392-F3F227CC5F23}"/>
              </a:ext>
            </a:extLst>
          </p:cNvPr>
          <p:cNvCxnSpPr>
            <a:cxnSpLocks/>
          </p:cNvCxnSpPr>
          <p:nvPr/>
        </p:nvCxnSpPr>
        <p:spPr>
          <a:xfrm>
            <a:off x="3124323" y="3020217"/>
            <a:ext cx="300184" cy="125237"/>
          </a:xfrm>
          <a:prstGeom prst="straightConnector1">
            <a:avLst/>
          </a:prstGeom>
          <a:ln w="19050">
            <a:solidFill>
              <a:srgbClr val="C00000"/>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sp>
        <p:nvSpPr>
          <p:cNvPr id="439" name="TextBox 438">
            <a:extLst>
              <a:ext uri="{FF2B5EF4-FFF2-40B4-BE49-F238E27FC236}">
                <a16:creationId xmlns:a16="http://schemas.microsoft.com/office/drawing/2014/main" id="{68267CB8-7442-D047-8C33-1165AC1CDB79}"/>
              </a:ext>
            </a:extLst>
          </p:cNvPr>
          <p:cNvSpPr txBox="1"/>
          <p:nvPr/>
        </p:nvSpPr>
        <p:spPr>
          <a:xfrm>
            <a:off x="4798732" y="3067566"/>
            <a:ext cx="572591" cy="276999"/>
          </a:xfrm>
          <a:prstGeom prst="rect">
            <a:avLst/>
          </a:prstGeom>
          <a:noFill/>
        </p:spPr>
        <p:txBody>
          <a:bodyPr wrap="square" rtlCol="0">
            <a:spAutoFit/>
          </a:bodyPr>
          <a:lstStyle/>
          <a:p>
            <a:r>
              <a:rPr lang="en-US" sz="1200" dirty="0">
                <a:solidFill>
                  <a:prstClr val="black"/>
                </a:solidFill>
                <a:latin typeface="Calibri"/>
              </a:rPr>
              <a:t>P-GW</a:t>
            </a:r>
          </a:p>
        </p:txBody>
      </p:sp>
      <p:cxnSp>
        <p:nvCxnSpPr>
          <p:cNvPr id="445" name="Straight Arrow Connector 444">
            <a:extLst>
              <a:ext uri="{FF2B5EF4-FFF2-40B4-BE49-F238E27FC236}">
                <a16:creationId xmlns:a16="http://schemas.microsoft.com/office/drawing/2014/main" id="{818DAA1A-D5C9-AB4A-A207-AE50A61A4AAD}"/>
              </a:ext>
            </a:extLst>
          </p:cNvPr>
          <p:cNvCxnSpPr>
            <a:cxnSpLocks/>
          </p:cNvCxnSpPr>
          <p:nvPr/>
        </p:nvCxnSpPr>
        <p:spPr>
          <a:xfrm>
            <a:off x="1074005" y="2839607"/>
            <a:ext cx="397711" cy="4064"/>
          </a:xfrm>
          <a:prstGeom prst="straightConnector1">
            <a:avLst/>
          </a:prstGeom>
          <a:ln w="19050">
            <a:solidFill>
              <a:srgbClr val="C00000"/>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grpSp>
        <p:nvGrpSpPr>
          <p:cNvPr id="654" name="Group 653">
            <a:extLst>
              <a:ext uri="{FF2B5EF4-FFF2-40B4-BE49-F238E27FC236}">
                <a16:creationId xmlns:a16="http://schemas.microsoft.com/office/drawing/2014/main" id="{CE9DA9BC-5996-3848-902A-F1093218E243}"/>
              </a:ext>
            </a:extLst>
          </p:cNvPr>
          <p:cNvGrpSpPr/>
          <p:nvPr/>
        </p:nvGrpSpPr>
        <p:grpSpPr>
          <a:xfrm>
            <a:off x="685627" y="3310995"/>
            <a:ext cx="8141785" cy="1592762"/>
            <a:chOff x="914169" y="3271659"/>
            <a:chExt cx="10855713" cy="2123682"/>
          </a:xfrm>
        </p:grpSpPr>
        <p:sp>
          <p:nvSpPr>
            <p:cNvPr id="438" name="TextBox 437">
              <a:extLst>
                <a:ext uri="{FF2B5EF4-FFF2-40B4-BE49-F238E27FC236}">
                  <a16:creationId xmlns:a16="http://schemas.microsoft.com/office/drawing/2014/main" id="{757CF7FE-0685-8F41-9D7B-D5B885C0136B}"/>
                </a:ext>
              </a:extLst>
            </p:cNvPr>
            <p:cNvSpPr txBox="1"/>
            <p:nvPr/>
          </p:nvSpPr>
          <p:spPr>
            <a:xfrm>
              <a:off x="4671280" y="3271659"/>
              <a:ext cx="753672" cy="369332"/>
            </a:xfrm>
            <a:prstGeom prst="rect">
              <a:avLst/>
            </a:prstGeom>
            <a:noFill/>
          </p:spPr>
          <p:txBody>
            <a:bodyPr wrap="square" rtlCol="0">
              <a:spAutoFit/>
            </a:bodyPr>
            <a:lstStyle/>
            <a:p>
              <a:r>
                <a:rPr lang="en-US" sz="1200" dirty="0">
                  <a:solidFill>
                    <a:prstClr val="black"/>
                  </a:solidFill>
                  <a:latin typeface="Calibri"/>
                </a:rPr>
                <a:t>S-GW</a:t>
              </a:r>
            </a:p>
          </p:txBody>
        </p:sp>
        <p:grpSp>
          <p:nvGrpSpPr>
            <p:cNvPr id="649" name="Group 648">
              <a:extLst>
                <a:ext uri="{FF2B5EF4-FFF2-40B4-BE49-F238E27FC236}">
                  <a16:creationId xmlns:a16="http://schemas.microsoft.com/office/drawing/2014/main" id="{5834B25C-78BB-0D43-A2B0-7950BD0F242D}"/>
                </a:ext>
              </a:extLst>
            </p:cNvPr>
            <p:cNvGrpSpPr/>
            <p:nvPr/>
          </p:nvGrpSpPr>
          <p:grpSpPr>
            <a:xfrm>
              <a:off x="2793288" y="4511982"/>
              <a:ext cx="4433068" cy="574881"/>
              <a:chOff x="5366964" y="5459934"/>
              <a:chExt cx="4476119" cy="574881"/>
            </a:xfrm>
          </p:grpSpPr>
          <p:sp>
            <p:nvSpPr>
              <p:cNvPr id="590" name="Freeform 589">
                <a:extLst>
                  <a:ext uri="{FF2B5EF4-FFF2-40B4-BE49-F238E27FC236}">
                    <a16:creationId xmlns:a16="http://schemas.microsoft.com/office/drawing/2014/main" id="{14BE4348-A8EF-074B-A9F5-5DCA38BC7661}"/>
                  </a:ext>
                </a:extLst>
              </p:cNvPr>
              <p:cNvSpPr/>
              <p:nvPr/>
            </p:nvSpPr>
            <p:spPr>
              <a:xfrm>
                <a:off x="5366964" y="5459934"/>
                <a:ext cx="4476119" cy="574881"/>
              </a:xfrm>
              <a:custGeom>
                <a:avLst/>
                <a:gdLst>
                  <a:gd name="connsiteX0" fmla="*/ 409574 w 1466206"/>
                  <a:gd name="connsiteY0" fmla="*/ 41300 h 846656"/>
                  <a:gd name="connsiteX1" fmla="*/ 55068 w 1466206"/>
                  <a:gd name="connsiteY1" fmla="*/ 92926 h 846656"/>
                  <a:gd name="connsiteX2" fmla="*/ 0 w 1466206"/>
                  <a:gd name="connsiteY2" fmla="*/ 344169 h 846656"/>
                  <a:gd name="connsiteX3" fmla="*/ 37859 w 1466206"/>
                  <a:gd name="connsiteY3" fmla="*/ 726197 h 846656"/>
                  <a:gd name="connsiteX4" fmla="*/ 320087 w 1466206"/>
                  <a:gd name="connsiteY4" fmla="*/ 846656 h 846656"/>
                  <a:gd name="connsiteX5" fmla="*/ 949936 w 1466206"/>
                  <a:gd name="connsiteY5" fmla="*/ 777822 h 846656"/>
                  <a:gd name="connsiteX6" fmla="*/ 1466206 w 1466206"/>
                  <a:gd name="connsiteY6" fmla="*/ 757172 h 846656"/>
                  <a:gd name="connsiteX7" fmla="*/ 1466206 w 1466206"/>
                  <a:gd name="connsiteY7" fmla="*/ 357936 h 846656"/>
                  <a:gd name="connsiteX8" fmla="*/ 1287232 w 1466206"/>
                  <a:gd name="connsiteY8" fmla="*/ 0 h 846656"/>
                  <a:gd name="connsiteX9" fmla="*/ 719336 w 1466206"/>
                  <a:gd name="connsiteY9" fmla="*/ 55067 h 846656"/>
                  <a:gd name="connsiteX10" fmla="*/ 409574 w 1466206"/>
                  <a:gd name="connsiteY10" fmla="*/ 41300 h 846656"/>
                  <a:gd name="connsiteX0" fmla="*/ 409574 w 1466206"/>
                  <a:gd name="connsiteY0" fmla="*/ 41300 h 846656"/>
                  <a:gd name="connsiteX1" fmla="*/ 55068 w 1466206"/>
                  <a:gd name="connsiteY1" fmla="*/ 92926 h 846656"/>
                  <a:gd name="connsiteX2" fmla="*/ 0 w 1466206"/>
                  <a:gd name="connsiteY2" fmla="*/ 344169 h 846656"/>
                  <a:gd name="connsiteX3" fmla="*/ 37859 w 1466206"/>
                  <a:gd name="connsiteY3" fmla="*/ 726197 h 846656"/>
                  <a:gd name="connsiteX4" fmla="*/ 320087 w 1466206"/>
                  <a:gd name="connsiteY4" fmla="*/ 846656 h 846656"/>
                  <a:gd name="connsiteX5" fmla="*/ 949936 w 1466206"/>
                  <a:gd name="connsiteY5" fmla="*/ 777822 h 846656"/>
                  <a:gd name="connsiteX6" fmla="*/ 1466206 w 1466206"/>
                  <a:gd name="connsiteY6" fmla="*/ 757172 h 846656"/>
                  <a:gd name="connsiteX7" fmla="*/ 1466206 w 1466206"/>
                  <a:gd name="connsiteY7" fmla="*/ 357936 h 846656"/>
                  <a:gd name="connsiteX8" fmla="*/ 1287232 w 1466206"/>
                  <a:gd name="connsiteY8" fmla="*/ 0 h 846656"/>
                  <a:gd name="connsiteX9" fmla="*/ 719336 w 1466206"/>
                  <a:gd name="connsiteY9" fmla="*/ 55067 h 846656"/>
                  <a:gd name="connsiteX10" fmla="*/ 409574 w 1466206"/>
                  <a:gd name="connsiteY10" fmla="*/ 41300 h 846656"/>
                  <a:gd name="connsiteX0" fmla="*/ 416148 w 1472780"/>
                  <a:gd name="connsiteY0" fmla="*/ 41300 h 846656"/>
                  <a:gd name="connsiteX1" fmla="*/ 61642 w 1472780"/>
                  <a:gd name="connsiteY1" fmla="*/ 92926 h 846656"/>
                  <a:gd name="connsiteX2" fmla="*/ 6574 w 1472780"/>
                  <a:gd name="connsiteY2" fmla="*/ 344169 h 846656"/>
                  <a:gd name="connsiteX3" fmla="*/ 44433 w 1472780"/>
                  <a:gd name="connsiteY3" fmla="*/ 726197 h 846656"/>
                  <a:gd name="connsiteX4" fmla="*/ 326661 w 1472780"/>
                  <a:gd name="connsiteY4" fmla="*/ 846656 h 846656"/>
                  <a:gd name="connsiteX5" fmla="*/ 956510 w 1472780"/>
                  <a:gd name="connsiteY5" fmla="*/ 777822 h 846656"/>
                  <a:gd name="connsiteX6" fmla="*/ 1472780 w 1472780"/>
                  <a:gd name="connsiteY6" fmla="*/ 757172 h 846656"/>
                  <a:gd name="connsiteX7" fmla="*/ 1472780 w 1472780"/>
                  <a:gd name="connsiteY7" fmla="*/ 357936 h 846656"/>
                  <a:gd name="connsiteX8" fmla="*/ 1293806 w 1472780"/>
                  <a:gd name="connsiteY8" fmla="*/ 0 h 846656"/>
                  <a:gd name="connsiteX9" fmla="*/ 725910 w 1472780"/>
                  <a:gd name="connsiteY9" fmla="*/ 55067 h 846656"/>
                  <a:gd name="connsiteX10" fmla="*/ 416148 w 1472780"/>
                  <a:gd name="connsiteY10" fmla="*/ 41300 h 846656"/>
                  <a:gd name="connsiteX0" fmla="*/ 416148 w 1472780"/>
                  <a:gd name="connsiteY0" fmla="*/ 41300 h 846656"/>
                  <a:gd name="connsiteX1" fmla="*/ 61642 w 1472780"/>
                  <a:gd name="connsiteY1" fmla="*/ 92926 h 846656"/>
                  <a:gd name="connsiteX2" fmla="*/ 6574 w 1472780"/>
                  <a:gd name="connsiteY2" fmla="*/ 344169 h 846656"/>
                  <a:gd name="connsiteX3" fmla="*/ 44433 w 1472780"/>
                  <a:gd name="connsiteY3" fmla="*/ 726197 h 846656"/>
                  <a:gd name="connsiteX4" fmla="*/ 326661 w 1472780"/>
                  <a:gd name="connsiteY4" fmla="*/ 846656 h 846656"/>
                  <a:gd name="connsiteX5" fmla="*/ 956510 w 1472780"/>
                  <a:gd name="connsiteY5" fmla="*/ 777822 h 846656"/>
                  <a:gd name="connsiteX6" fmla="*/ 1472780 w 1472780"/>
                  <a:gd name="connsiteY6" fmla="*/ 757172 h 846656"/>
                  <a:gd name="connsiteX7" fmla="*/ 1472780 w 1472780"/>
                  <a:gd name="connsiteY7" fmla="*/ 357936 h 846656"/>
                  <a:gd name="connsiteX8" fmla="*/ 1293806 w 1472780"/>
                  <a:gd name="connsiteY8" fmla="*/ 0 h 846656"/>
                  <a:gd name="connsiteX9" fmla="*/ 725910 w 1472780"/>
                  <a:gd name="connsiteY9" fmla="*/ 55067 h 846656"/>
                  <a:gd name="connsiteX10" fmla="*/ 416148 w 1472780"/>
                  <a:gd name="connsiteY10" fmla="*/ 41300 h 846656"/>
                  <a:gd name="connsiteX0" fmla="*/ 416148 w 1518548"/>
                  <a:gd name="connsiteY0" fmla="*/ 41300 h 846656"/>
                  <a:gd name="connsiteX1" fmla="*/ 61642 w 1518548"/>
                  <a:gd name="connsiteY1" fmla="*/ 92926 h 846656"/>
                  <a:gd name="connsiteX2" fmla="*/ 6574 w 1518548"/>
                  <a:gd name="connsiteY2" fmla="*/ 344169 h 846656"/>
                  <a:gd name="connsiteX3" fmla="*/ 44433 w 1518548"/>
                  <a:gd name="connsiteY3" fmla="*/ 726197 h 846656"/>
                  <a:gd name="connsiteX4" fmla="*/ 326661 w 1518548"/>
                  <a:gd name="connsiteY4" fmla="*/ 846656 h 846656"/>
                  <a:gd name="connsiteX5" fmla="*/ 956510 w 1518548"/>
                  <a:gd name="connsiteY5" fmla="*/ 777822 h 846656"/>
                  <a:gd name="connsiteX6" fmla="*/ 1472780 w 1518548"/>
                  <a:gd name="connsiteY6" fmla="*/ 757172 h 846656"/>
                  <a:gd name="connsiteX7" fmla="*/ 1472780 w 1518548"/>
                  <a:gd name="connsiteY7" fmla="*/ 357936 h 846656"/>
                  <a:gd name="connsiteX8" fmla="*/ 1293806 w 1518548"/>
                  <a:gd name="connsiteY8" fmla="*/ 0 h 846656"/>
                  <a:gd name="connsiteX9" fmla="*/ 725910 w 1518548"/>
                  <a:gd name="connsiteY9" fmla="*/ 55067 h 846656"/>
                  <a:gd name="connsiteX10" fmla="*/ 416148 w 1518548"/>
                  <a:gd name="connsiteY10" fmla="*/ 41300 h 846656"/>
                  <a:gd name="connsiteX0" fmla="*/ 416148 w 1518548"/>
                  <a:gd name="connsiteY0" fmla="*/ 84063 h 889419"/>
                  <a:gd name="connsiteX1" fmla="*/ 61642 w 1518548"/>
                  <a:gd name="connsiteY1" fmla="*/ 135689 h 889419"/>
                  <a:gd name="connsiteX2" fmla="*/ 6574 w 1518548"/>
                  <a:gd name="connsiteY2" fmla="*/ 386932 h 889419"/>
                  <a:gd name="connsiteX3" fmla="*/ 44433 w 1518548"/>
                  <a:gd name="connsiteY3" fmla="*/ 768960 h 889419"/>
                  <a:gd name="connsiteX4" fmla="*/ 326661 w 1518548"/>
                  <a:gd name="connsiteY4" fmla="*/ 889419 h 889419"/>
                  <a:gd name="connsiteX5" fmla="*/ 956510 w 1518548"/>
                  <a:gd name="connsiteY5" fmla="*/ 820585 h 889419"/>
                  <a:gd name="connsiteX6" fmla="*/ 1472780 w 1518548"/>
                  <a:gd name="connsiteY6" fmla="*/ 799935 h 889419"/>
                  <a:gd name="connsiteX7" fmla="*/ 1472780 w 1518548"/>
                  <a:gd name="connsiteY7" fmla="*/ 400699 h 889419"/>
                  <a:gd name="connsiteX8" fmla="*/ 1293806 w 1518548"/>
                  <a:gd name="connsiteY8" fmla="*/ 42763 h 889419"/>
                  <a:gd name="connsiteX9" fmla="*/ 725910 w 1518548"/>
                  <a:gd name="connsiteY9" fmla="*/ 97830 h 889419"/>
                  <a:gd name="connsiteX10" fmla="*/ 416148 w 1518548"/>
                  <a:gd name="connsiteY10" fmla="*/ 84063 h 889419"/>
                  <a:gd name="connsiteX0" fmla="*/ 416148 w 1518548"/>
                  <a:gd name="connsiteY0" fmla="*/ 52053 h 857409"/>
                  <a:gd name="connsiteX1" fmla="*/ 61642 w 1518548"/>
                  <a:gd name="connsiteY1" fmla="*/ 103679 h 857409"/>
                  <a:gd name="connsiteX2" fmla="*/ 6574 w 1518548"/>
                  <a:gd name="connsiteY2" fmla="*/ 354922 h 857409"/>
                  <a:gd name="connsiteX3" fmla="*/ 44433 w 1518548"/>
                  <a:gd name="connsiteY3" fmla="*/ 736950 h 857409"/>
                  <a:gd name="connsiteX4" fmla="*/ 326661 w 1518548"/>
                  <a:gd name="connsiteY4" fmla="*/ 857409 h 857409"/>
                  <a:gd name="connsiteX5" fmla="*/ 956510 w 1518548"/>
                  <a:gd name="connsiteY5" fmla="*/ 788575 h 857409"/>
                  <a:gd name="connsiteX6" fmla="*/ 1472780 w 1518548"/>
                  <a:gd name="connsiteY6" fmla="*/ 767925 h 857409"/>
                  <a:gd name="connsiteX7" fmla="*/ 1472780 w 1518548"/>
                  <a:gd name="connsiteY7" fmla="*/ 368689 h 857409"/>
                  <a:gd name="connsiteX8" fmla="*/ 1293806 w 1518548"/>
                  <a:gd name="connsiteY8" fmla="*/ 10753 h 857409"/>
                  <a:gd name="connsiteX9" fmla="*/ 928976 w 1518548"/>
                  <a:gd name="connsiteY9" fmla="*/ 89911 h 857409"/>
                  <a:gd name="connsiteX10" fmla="*/ 416148 w 1518548"/>
                  <a:gd name="connsiteY10" fmla="*/ 52053 h 857409"/>
                  <a:gd name="connsiteX0" fmla="*/ 430374 w 1519007"/>
                  <a:gd name="connsiteY0" fmla="*/ 231021 h 857409"/>
                  <a:gd name="connsiteX1" fmla="*/ 62101 w 1519007"/>
                  <a:gd name="connsiteY1" fmla="*/ 103679 h 857409"/>
                  <a:gd name="connsiteX2" fmla="*/ 7033 w 1519007"/>
                  <a:gd name="connsiteY2" fmla="*/ 354922 h 857409"/>
                  <a:gd name="connsiteX3" fmla="*/ 44892 w 1519007"/>
                  <a:gd name="connsiteY3" fmla="*/ 736950 h 857409"/>
                  <a:gd name="connsiteX4" fmla="*/ 327120 w 1519007"/>
                  <a:gd name="connsiteY4" fmla="*/ 857409 h 857409"/>
                  <a:gd name="connsiteX5" fmla="*/ 956969 w 1519007"/>
                  <a:gd name="connsiteY5" fmla="*/ 788575 h 857409"/>
                  <a:gd name="connsiteX6" fmla="*/ 1473239 w 1519007"/>
                  <a:gd name="connsiteY6" fmla="*/ 767925 h 857409"/>
                  <a:gd name="connsiteX7" fmla="*/ 1473239 w 1519007"/>
                  <a:gd name="connsiteY7" fmla="*/ 368689 h 857409"/>
                  <a:gd name="connsiteX8" fmla="*/ 1294265 w 1519007"/>
                  <a:gd name="connsiteY8" fmla="*/ 10753 h 857409"/>
                  <a:gd name="connsiteX9" fmla="*/ 929435 w 1519007"/>
                  <a:gd name="connsiteY9" fmla="*/ 89911 h 857409"/>
                  <a:gd name="connsiteX10" fmla="*/ 430374 w 1519007"/>
                  <a:gd name="connsiteY10" fmla="*/ 231021 h 857409"/>
                  <a:gd name="connsiteX0" fmla="*/ 457084 w 1545717"/>
                  <a:gd name="connsiteY0" fmla="*/ 231021 h 857409"/>
                  <a:gd name="connsiteX1" fmla="*/ 88811 w 1545717"/>
                  <a:gd name="connsiteY1" fmla="*/ 103679 h 857409"/>
                  <a:gd name="connsiteX2" fmla="*/ 33743 w 1545717"/>
                  <a:gd name="connsiteY2" fmla="*/ 354922 h 857409"/>
                  <a:gd name="connsiteX3" fmla="*/ 71602 w 1545717"/>
                  <a:gd name="connsiteY3" fmla="*/ 736950 h 857409"/>
                  <a:gd name="connsiteX4" fmla="*/ 353830 w 1545717"/>
                  <a:gd name="connsiteY4" fmla="*/ 857409 h 857409"/>
                  <a:gd name="connsiteX5" fmla="*/ 983679 w 1545717"/>
                  <a:gd name="connsiteY5" fmla="*/ 788575 h 857409"/>
                  <a:gd name="connsiteX6" fmla="*/ 1499949 w 1545717"/>
                  <a:gd name="connsiteY6" fmla="*/ 767925 h 857409"/>
                  <a:gd name="connsiteX7" fmla="*/ 1499949 w 1545717"/>
                  <a:gd name="connsiteY7" fmla="*/ 368689 h 857409"/>
                  <a:gd name="connsiteX8" fmla="*/ 1320975 w 1545717"/>
                  <a:gd name="connsiteY8" fmla="*/ 10753 h 857409"/>
                  <a:gd name="connsiteX9" fmla="*/ 956145 w 1545717"/>
                  <a:gd name="connsiteY9" fmla="*/ 89911 h 857409"/>
                  <a:gd name="connsiteX10" fmla="*/ 457084 w 1545717"/>
                  <a:gd name="connsiteY10" fmla="*/ 231021 h 857409"/>
                  <a:gd name="connsiteX0" fmla="*/ 563227 w 1524513"/>
                  <a:gd name="connsiteY0" fmla="*/ 182837 h 857409"/>
                  <a:gd name="connsiteX1" fmla="*/ 67607 w 1524513"/>
                  <a:gd name="connsiteY1" fmla="*/ 103679 h 857409"/>
                  <a:gd name="connsiteX2" fmla="*/ 12539 w 1524513"/>
                  <a:gd name="connsiteY2" fmla="*/ 354922 h 857409"/>
                  <a:gd name="connsiteX3" fmla="*/ 50398 w 1524513"/>
                  <a:gd name="connsiteY3" fmla="*/ 736950 h 857409"/>
                  <a:gd name="connsiteX4" fmla="*/ 332626 w 1524513"/>
                  <a:gd name="connsiteY4" fmla="*/ 857409 h 857409"/>
                  <a:gd name="connsiteX5" fmla="*/ 962475 w 1524513"/>
                  <a:gd name="connsiteY5" fmla="*/ 788575 h 857409"/>
                  <a:gd name="connsiteX6" fmla="*/ 1478745 w 1524513"/>
                  <a:gd name="connsiteY6" fmla="*/ 767925 h 857409"/>
                  <a:gd name="connsiteX7" fmla="*/ 1478745 w 1524513"/>
                  <a:gd name="connsiteY7" fmla="*/ 368689 h 857409"/>
                  <a:gd name="connsiteX8" fmla="*/ 1299771 w 1524513"/>
                  <a:gd name="connsiteY8" fmla="*/ 10753 h 857409"/>
                  <a:gd name="connsiteX9" fmla="*/ 934941 w 1524513"/>
                  <a:gd name="connsiteY9" fmla="*/ 89911 h 857409"/>
                  <a:gd name="connsiteX10" fmla="*/ 563227 w 1524513"/>
                  <a:gd name="connsiteY10" fmla="*/ 182837 h 857409"/>
                  <a:gd name="connsiteX0" fmla="*/ 563227 w 1539800"/>
                  <a:gd name="connsiteY0" fmla="*/ 182837 h 857409"/>
                  <a:gd name="connsiteX1" fmla="*/ 67607 w 1539800"/>
                  <a:gd name="connsiteY1" fmla="*/ 103679 h 857409"/>
                  <a:gd name="connsiteX2" fmla="*/ 12539 w 1539800"/>
                  <a:gd name="connsiteY2" fmla="*/ 354922 h 857409"/>
                  <a:gd name="connsiteX3" fmla="*/ 50398 w 1539800"/>
                  <a:gd name="connsiteY3" fmla="*/ 736950 h 857409"/>
                  <a:gd name="connsiteX4" fmla="*/ 332626 w 1539800"/>
                  <a:gd name="connsiteY4" fmla="*/ 857409 h 857409"/>
                  <a:gd name="connsiteX5" fmla="*/ 752525 w 1539800"/>
                  <a:gd name="connsiteY5" fmla="*/ 726625 h 857409"/>
                  <a:gd name="connsiteX6" fmla="*/ 1478745 w 1539800"/>
                  <a:gd name="connsiteY6" fmla="*/ 767925 h 857409"/>
                  <a:gd name="connsiteX7" fmla="*/ 1478745 w 1539800"/>
                  <a:gd name="connsiteY7" fmla="*/ 368689 h 857409"/>
                  <a:gd name="connsiteX8" fmla="*/ 1299771 w 1539800"/>
                  <a:gd name="connsiteY8" fmla="*/ 10753 h 857409"/>
                  <a:gd name="connsiteX9" fmla="*/ 934941 w 1539800"/>
                  <a:gd name="connsiteY9" fmla="*/ 89911 h 857409"/>
                  <a:gd name="connsiteX10" fmla="*/ 563227 w 1539800"/>
                  <a:gd name="connsiteY10" fmla="*/ 182837 h 857409"/>
                  <a:gd name="connsiteX0" fmla="*/ 563227 w 1539800"/>
                  <a:gd name="connsiteY0" fmla="*/ 182837 h 857409"/>
                  <a:gd name="connsiteX1" fmla="*/ 67607 w 1539800"/>
                  <a:gd name="connsiteY1" fmla="*/ 103679 h 857409"/>
                  <a:gd name="connsiteX2" fmla="*/ 12539 w 1539800"/>
                  <a:gd name="connsiteY2" fmla="*/ 354922 h 857409"/>
                  <a:gd name="connsiteX3" fmla="*/ 50398 w 1539800"/>
                  <a:gd name="connsiteY3" fmla="*/ 736950 h 857409"/>
                  <a:gd name="connsiteX4" fmla="*/ 332626 w 1539800"/>
                  <a:gd name="connsiteY4" fmla="*/ 857409 h 857409"/>
                  <a:gd name="connsiteX5" fmla="*/ 752525 w 1539800"/>
                  <a:gd name="connsiteY5" fmla="*/ 726625 h 857409"/>
                  <a:gd name="connsiteX6" fmla="*/ 1478745 w 1539800"/>
                  <a:gd name="connsiteY6" fmla="*/ 767925 h 857409"/>
                  <a:gd name="connsiteX7" fmla="*/ 1478745 w 1539800"/>
                  <a:gd name="connsiteY7" fmla="*/ 368689 h 857409"/>
                  <a:gd name="connsiteX8" fmla="*/ 1299771 w 1539800"/>
                  <a:gd name="connsiteY8" fmla="*/ 10753 h 857409"/>
                  <a:gd name="connsiteX9" fmla="*/ 934941 w 1539800"/>
                  <a:gd name="connsiteY9" fmla="*/ 89911 h 857409"/>
                  <a:gd name="connsiteX10" fmla="*/ 563227 w 1539800"/>
                  <a:gd name="connsiteY10" fmla="*/ 182837 h 857409"/>
                  <a:gd name="connsiteX0" fmla="*/ 563227 w 1539800"/>
                  <a:gd name="connsiteY0" fmla="*/ 95020 h 769592"/>
                  <a:gd name="connsiteX1" fmla="*/ 67607 w 1539800"/>
                  <a:gd name="connsiteY1" fmla="*/ 15862 h 769592"/>
                  <a:gd name="connsiteX2" fmla="*/ 12539 w 1539800"/>
                  <a:gd name="connsiteY2" fmla="*/ 267105 h 769592"/>
                  <a:gd name="connsiteX3" fmla="*/ 50398 w 1539800"/>
                  <a:gd name="connsiteY3" fmla="*/ 649133 h 769592"/>
                  <a:gd name="connsiteX4" fmla="*/ 332626 w 1539800"/>
                  <a:gd name="connsiteY4" fmla="*/ 769592 h 769592"/>
                  <a:gd name="connsiteX5" fmla="*/ 752525 w 1539800"/>
                  <a:gd name="connsiteY5" fmla="*/ 638808 h 769592"/>
                  <a:gd name="connsiteX6" fmla="*/ 1478745 w 1539800"/>
                  <a:gd name="connsiteY6" fmla="*/ 680108 h 769592"/>
                  <a:gd name="connsiteX7" fmla="*/ 1478745 w 1539800"/>
                  <a:gd name="connsiteY7" fmla="*/ 280872 h 769592"/>
                  <a:gd name="connsiteX8" fmla="*/ 1299771 w 1539800"/>
                  <a:gd name="connsiteY8" fmla="*/ 50279 h 769592"/>
                  <a:gd name="connsiteX9" fmla="*/ 934941 w 1539800"/>
                  <a:gd name="connsiteY9" fmla="*/ 2094 h 769592"/>
                  <a:gd name="connsiteX10" fmla="*/ 563227 w 1539800"/>
                  <a:gd name="connsiteY10" fmla="*/ 95020 h 769592"/>
                  <a:gd name="connsiteX0" fmla="*/ 563227 w 1539800"/>
                  <a:gd name="connsiteY0" fmla="*/ 95020 h 769592"/>
                  <a:gd name="connsiteX1" fmla="*/ 67607 w 1539800"/>
                  <a:gd name="connsiteY1" fmla="*/ 15862 h 769592"/>
                  <a:gd name="connsiteX2" fmla="*/ 12539 w 1539800"/>
                  <a:gd name="connsiteY2" fmla="*/ 267105 h 769592"/>
                  <a:gd name="connsiteX3" fmla="*/ 50398 w 1539800"/>
                  <a:gd name="connsiteY3" fmla="*/ 649133 h 769592"/>
                  <a:gd name="connsiteX4" fmla="*/ 332626 w 1539800"/>
                  <a:gd name="connsiteY4" fmla="*/ 769592 h 769592"/>
                  <a:gd name="connsiteX5" fmla="*/ 752525 w 1539800"/>
                  <a:gd name="connsiteY5" fmla="*/ 638808 h 769592"/>
                  <a:gd name="connsiteX6" fmla="*/ 1478745 w 1539800"/>
                  <a:gd name="connsiteY6" fmla="*/ 680108 h 769592"/>
                  <a:gd name="connsiteX7" fmla="*/ 1478745 w 1539800"/>
                  <a:gd name="connsiteY7" fmla="*/ 280872 h 769592"/>
                  <a:gd name="connsiteX8" fmla="*/ 1299771 w 1539800"/>
                  <a:gd name="connsiteY8" fmla="*/ 50279 h 769592"/>
                  <a:gd name="connsiteX9" fmla="*/ 934941 w 1539800"/>
                  <a:gd name="connsiteY9" fmla="*/ 2094 h 769592"/>
                  <a:gd name="connsiteX10" fmla="*/ 563227 w 1539800"/>
                  <a:gd name="connsiteY10" fmla="*/ 95020 h 769592"/>
                  <a:gd name="connsiteX0" fmla="*/ 580156 w 1556729"/>
                  <a:gd name="connsiteY0" fmla="*/ 95020 h 769592"/>
                  <a:gd name="connsiteX1" fmla="*/ 349414 w 1556729"/>
                  <a:gd name="connsiteY1" fmla="*/ 232475 h 769592"/>
                  <a:gd name="connsiteX2" fmla="*/ 29468 w 1556729"/>
                  <a:gd name="connsiteY2" fmla="*/ 267105 h 769592"/>
                  <a:gd name="connsiteX3" fmla="*/ 67327 w 1556729"/>
                  <a:gd name="connsiteY3" fmla="*/ 649133 h 769592"/>
                  <a:gd name="connsiteX4" fmla="*/ 349555 w 1556729"/>
                  <a:gd name="connsiteY4" fmla="*/ 769592 h 769592"/>
                  <a:gd name="connsiteX5" fmla="*/ 769454 w 1556729"/>
                  <a:gd name="connsiteY5" fmla="*/ 638808 h 769592"/>
                  <a:gd name="connsiteX6" fmla="*/ 1495674 w 1556729"/>
                  <a:gd name="connsiteY6" fmla="*/ 680108 h 769592"/>
                  <a:gd name="connsiteX7" fmla="*/ 1495674 w 1556729"/>
                  <a:gd name="connsiteY7" fmla="*/ 280872 h 769592"/>
                  <a:gd name="connsiteX8" fmla="*/ 1316700 w 1556729"/>
                  <a:gd name="connsiteY8" fmla="*/ 50279 h 769592"/>
                  <a:gd name="connsiteX9" fmla="*/ 951870 w 1556729"/>
                  <a:gd name="connsiteY9" fmla="*/ 2094 h 769592"/>
                  <a:gd name="connsiteX10" fmla="*/ 580156 w 1556729"/>
                  <a:gd name="connsiteY10" fmla="*/ 95020 h 769592"/>
                  <a:gd name="connsiteX0" fmla="*/ 552462 w 1529035"/>
                  <a:gd name="connsiteY0" fmla="*/ 95020 h 769592"/>
                  <a:gd name="connsiteX1" fmla="*/ 321720 w 1529035"/>
                  <a:gd name="connsiteY1" fmla="*/ 232475 h 769592"/>
                  <a:gd name="connsiteX2" fmla="*/ 1774 w 1529035"/>
                  <a:gd name="connsiteY2" fmla="*/ 267105 h 769592"/>
                  <a:gd name="connsiteX3" fmla="*/ 205181 w 1529035"/>
                  <a:gd name="connsiteY3" fmla="*/ 597734 h 769592"/>
                  <a:gd name="connsiteX4" fmla="*/ 321861 w 1529035"/>
                  <a:gd name="connsiteY4" fmla="*/ 769592 h 769592"/>
                  <a:gd name="connsiteX5" fmla="*/ 741760 w 1529035"/>
                  <a:gd name="connsiteY5" fmla="*/ 638808 h 769592"/>
                  <a:gd name="connsiteX6" fmla="*/ 1467980 w 1529035"/>
                  <a:gd name="connsiteY6" fmla="*/ 680108 h 769592"/>
                  <a:gd name="connsiteX7" fmla="*/ 1467980 w 1529035"/>
                  <a:gd name="connsiteY7" fmla="*/ 280872 h 769592"/>
                  <a:gd name="connsiteX8" fmla="*/ 1289006 w 1529035"/>
                  <a:gd name="connsiteY8" fmla="*/ 50279 h 769592"/>
                  <a:gd name="connsiteX9" fmla="*/ 924176 w 1529035"/>
                  <a:gd name="connsiteY9" fmla="*/ 2094 h 769592"/>
                  <a:gd name="connsiteX10" fmla="*/ 552462 w 1529035"/>
                  <a:gd name="connsiteY10" fmla="*/ 95020 h 769592"/>
                  <a:gd name="connsiteX0" fmla="*/ 552568 w 1529141"/>
                  <a:gd name="connsiteY0" fmla="*/ 95020 h 697308"/>
                  <a:gd name="connsiteX1" fmla="*/ 321826 w 1529141"/>
                  <a:gd name="connsiteY1" fmla="*/ 232475 h 697308"/>
                  <a:gd name="connsiteX2" fmla="*/ 1880 w 1529141"/>
                  <a:gd name="connsiteY2" fmla="*/ 267105 h 697308"/>
                  <a:gd name="connsiteX3" fmla="*/ 205287 w 1529141"/>
                  <a:gd name="connsiteY3" fmla="*/ 597734 h 697308"/>
                  <a:gd name="connsiteX4" fmla="*/ 526144 w 1529141"/>
                  <a:gd name="connsiteY4" fmla="*/ 563993 h 697308"/>
                  <a:gd name="connsiteX5" fmla="*/ 741866 w 1529141"/>
                  <a:gd name="connsiteY5" fmla="*/ 638808 h 697308"/>
                  <a:gd name="connsiteX6" fmla="*/ 1468086 w 1529141"/>
                  <a:gd name="connsiteY6" fmla="*/ 680108 h 697308"/>
                  <a:gd name="connsiteX7" fmla="*/ 1468086 w 1529141"/>
                  <a:gd name="connsiteY7" fmla="*/ 280872 h 697308"/>
                  <a:gd name="connsiteX8" fmla="*/ 1289112 w 1529141"/>
                  <a:gd name="connsiteY8" fmla="*/ 50279 h 697308"/>
                  <a:gd name="connsiteX9" fmla="*/ 924282 w 1529141"/>
                  <a:gd name="connsiteY9" fmla="*/ 2094 h 697308"/>
                  <a:gd name="connsiteX10" fmla="*/ 552568 w 1529141"/>
                  <a:gd name="connsiteY10" fmla="*/ 95020 h 697308"/>
                  <a:gd name="connsiteX0" fmla="*/ 503604 w 1480177"/>
                  <a:gd name="connsiteY0" fmla="*/ 95020 h 697308"/>
                  <a:gd name="connsiteX1" fmla="*/ 272862 w 1480177"/>
                  <a:gd name="connsiteY1" fmla="*/ 232475 h 697308"/>
                  <a:gd name="connsiteX2" fmla="*/ 2581 w 1480177"/>
                  <a:gd name="connsiteY2" fmla="*/ 384590 h 697308"/>
                  <a:gd name="connsiteX3" fmla="*/ 156323 w 1480177"/>
                  <a:gd name="connsiteY3" fmla="*/ 597734 h 697308"/>
                  <a:gd name="connsiteX4" fmla="*/ 477180 w 1480177"/>
                  <a:gd name="connsiteY4" fmla="*/ 563993 h 697308"/>
                  <a:gd name="connsiteX5" fmla="*/ 692902 w 1480177"/>
                  <a:gd name="connsiteY5" fmla="*/ 638808 h 697308"/>
                  <a:gd name="connsiteX6" fmla="*/ 1419122 w 1480177"/>
                  <a:gd name="connsiteY6" fmla="*/ 680108 h 697308"/>
                  <a:gd name="connsiteX7" fmla="*/ 1419122 w 1480177"/>
                  <a:gd name="connsiteY7" fmla="*/ 280872 h 697308"/>
                  <a:gd name="connsiteX8" fmla="*/ 1240148 w 1480177"/>
                  <a:gd name="connsiteY8" fmla="*/ 50279 h 697308"/>
                  <a:gd name="connsiteX9" fmla="*/ 875318 w 1480177"/>
                  <a:gd name="connsiteY9" fmla="*/ 2094 h 697308"/>
                  <a:gd name="connsiteX10" fmla="*/ 503604 w 1480177"/>
                  <a:gd name="connsiteY10" fmla="*/ 95020 h 697308"/>
                  <a:gd name="connsiteX0" fmla="*/ 503604 w 1480177"/>
                  <a:gd name="connsiteY0" fmla="*/ 95020 h 697308"/>
                  <a:gd name="connsiteX1" fmla="*/ 272862 w 1480177"/>
                  <a:gd name="connsiteY1" fmla="*/ 232475 h 697308"/>
                  <a:gd name="connsiteX2" fmla="*/ 2581 w 1480177"/>
                  <a:gd name="connsiteY2" fmla="*/ 384590 h 697308"/>
                  <a:gd name="connsiteX3" fmla="*/ 156323 w 1480177"/>
                  <a:gd name="connsiteY3" fmla="*/ 597734 h 697308"/>
                  <a:gd name="connsiteX4" fmla="*/ 477180 w 1480177"/>
                  <a:gd name="connsiteY4" fmla="*/ 563993 h 697308"/>
                  <a:gd name="connsiteX5" fmla="*/ 692902 w 1480177"/>
                  <a:gd name="connsiteY5" fmla="*/ 638808 h 697308"/>
                  <a:gd name="connsiteX6" fmla="*/ 1419122 w 1480177"/>
                  <a:gd name="connsiteY6" fmla="*/ 680108 h 697308"/>
                  <a:gd name="connsiteX7" fmla="*/ 1419122 w 1480177"/>
                  <a:gd name="connsiteY7" fmla="*/ 280872 h 697308"/>
                  <a:gd name="connsiteX8" fmla="*/ 1240148 w 1480177"/>
                  <a:gd name="connsiteY8" fmla="*/ 50279 h 697308"/>
                  <a:gd name="connsiteX9" fmla="*/ 875318 w 1480177"/>
                  <a:gd name="connsiteY9" fmla="*/ 2094 h 697308"/>
                  <a:gd name="connsiteX10" fmla="*/ 503604 w 1480177"/>
                  <a:gd name="connsiteY10" fmla="*/ 95020 h 697308"/>
                  <a:gd name="connsiteX0" fmla="*/ 504713 w 1481286"/>
                  <a:gd name="connsiteY0" fmla="*/ 95020 h 700752"/>
                  <a:gd name="connsiteX1" fmla="*/ 273971 w 1481286"/>
                  <a:gd name="connsiteY1" fmla="*/ 232475 h 700752"/>
                  <a:gd name="connsiteX2" fmla="*/ 3690 w 1481286"/>
                  <a:gd name="connsiteY2" fmla="*/ 384590 h 700752"/>
                  <a:gd name="connsiteX3" fmla="*/ 157432 w 1481286"/>
                  <a:gd name="connsiteY3" fmla="*/ 597734 h 700752"/>
                  <a:gd name="connsiteX4" fmla="*/ 694011 w 1481286"/>
                  <a:gd name="connsiteY4" fmla="*/ 638808 h 700752"/>
                  <a:gd name="connsiteX5" fmla="*/ 1420231 w 1481286"/>
                  <a:gd name="connsiteY5" fmla="*/ 680108 h 700752"/>
                  <a:gd name="connsiteX6" fmla="*/ 1420231 w 1481286"/>
                  <a:gd name="connsiteY6" fmla="*/ 280872 h 700752"/>
                  <a:gd name="connsiteX7" fmla="*/ 1241257 w 1481286"/>
                  <a:gd name="connsiteY7" fmla="*/ 50279 h 700752"/>
                  <a:gd name="connsiteX8" fmla="*/ 876427 w 1481286"/>
                  <a:gd name="connsiteY8" fmla="*/ 2094 h 700752"/>
                  <a:gd name="connsiteX9" fmla="*/ 504713 w 1481286"/>
                  <a:gd name="connsiteY9" fmla="*/ 95020 h 700752"/>
                  <a:gd name="connsiteX0" fmla="*/ 501024 w 1477597"/>
                  <a:gd name="connsiteY0" fmla="*/ 95020 h 700752"/>
                  <a:gd name="connsiteX1" fmla="*/ 270282 w 1477597"/>
                  <a:gd name="connsiteY1" fmla="*/ 232475 h 700752"/>
                  <a:gd name="connsiteX2" fmla="*/ 1 w 1477597"/>
                  <a:gd name="connsiteY2" fmla="*/ 384590 h 700752"/>
                  <a:gd name="connsiteX3" fmla="*/ 269626 w 1477597"/>
                  <a:gd name="connsiteY3" fmla="*/ 583049 h 700752"/>
                  <a:gd name="connsiteX4" fmla="*/ 690322 w 1477597"/>
                  <a:gd name="connsiteY4" fmla="*/ 638808 h 700752"/>
                  <a:gd name="connsiteX5" fmla="*/ 1416542 w 1477597"/>
                  <a:gd name="connsiteY5" fmla="*/ 680108 h 700752"/>
                  <a:gd name="connsiteX6" fmla="*/ 1416542 w 1477597"/>
                  <a:gd name="connsiteY6" fmla="*/ 280872 h 700752"/>
                  <a:gd name="connsiteX7" fmla="*/ 1237568 w 1477597"/>
                  <a:gd name="connsiteY7" fmla="*/ 50279 h 700752"/>
                  <a:gd name="connsiteX8" fmla="*/ 872738 w 1477597"/>
                  <a:gd name="connsiteY8" fmla="*/ 2094 h 700752"/>
                  <a:gd name="connsiteX9" fmla="*/ 501024 w 1477597"/>
                  <a:gd name="connsiteY9" fmla="*/ 95020 h 700752"/>
                  <a:gd name="connsiteX0" fmla="*/ 501024 w 1477597"/>
                  <a:gd name="connsiteY0" fmla="*/ 95020 h 700752"/>
                  <a:gd name="connsiteX1" fmla="*/ 270282 w 1477597"/>
                  <a:gd name="connsiteY1" fmla="*/ 232475 h 700752"/>
                  <a:gd name="connsiteX2" fmla="*/ 1 w 1477597"/>
                  <a:gd name="connsiteY2" fmla="*/ 384590 h 700752"/>
                  <a:gd name="connsiteX3" fmla="*/ 269626 w 1477597"/>
                  <a:gd name="connsiteY3" fmla="*/ 583049 h 700752"/>
                  <a:gd name="connsiteX4" fmla="*/ 690322 w 1477597"/>
                  <a:gd name="connsiteY4" fmla="*/ 638808 h 700752"/>
                  <a:gd name="connsiteX5" fmla="*/ 1416542 w 1477597"/>
                  <a:gd name="connsiteY5" fmla="*/ 680108 h 700752"/>
                  <a:gd name="connsiteX6" fmla="*/ 1416542 w 1477597"/>
                  <a:gd name="connsiteY6" fmla="*/ 280872 h 700752"/>
                  <a:gd name="connsiteX7" fmla="*/ 1237568 w 1477597"/>
                  <a:gd name="connsiteY7" fmla="*/ 50279 h 700752"/>
                  <a:gd name="connsiteX8" fmla="*/ 872738 w 1477597"/>
                  <a:gd name="connsiteY8" fmla="*/ 2094 h 700752"/>
                  <a:gd name="connsiteX9" fmla="*/ 501024 w 1477597"/>
                  <a:gd name="connsiteY9" fmla="*/ 95020 h 700752"/>
                  <a:gd name="connsiteX0" fmla="*/ 423768 w 1400341"/>
                  <a:gd name="connsiteY0" fmla="*/ 95020 h 700752"/>
                  <a:gd name="connsiteX1" fmla="*/ 193026 w 1400341"/>
                  <a:gd name="connsiteY1" fmla="*/ 232475 h 700752"/>
                  <a:gd name="connsiteX2" fmla="*/ 1 w 1400341"/>
                  <a:gd name="connsiteY2" fmla="*/ 432318 h 700752"/>
                  <a:gd name="connsiteX3" fmla="*/ 192370 w 1400341"/>
                  <a:gd name="connsiteY3" fmla="*/ 583049 h 700752"/>
                  <a:gd name="connsiteX4" fmla="*/ 613066 w 1400341"/>
                  <a:gd name="connsiteY4" fmla="*/ 638808 h 700752"/>
                  <a:gd name="connsiteX5" fmla="*/ 1339286 w 1400341"/>
                  <a:gd name="connsiteY5" fmla="*/ 680108 h 700752"/>
                  <a:gd name="connsiteX6" fmla="*/ 1339286 w 1400341"/>
                  <a:gd name="connsiteY6" fmla="*/ 280872 h 700752"/>
                  <a:gd name="connsiteX7" fmla="*/ 1160312 w 1400341"/>
                  <a:gd name="connsiteY7" fmla="*/ 50279 h 700752"/>
                  <a:gd name="connsiteX8" fmla="*/ 795482 w 1400341"/>
                  <a:gd name="connsiteY8" fmla="*/ 2094 h 700752"/>
                  <a:gd name="connsiteX9" fmla="*/ 423768 w 1400341"/>
                  <a:gd name="connsiteY9" fmla="*/ 95020 h 700752"/>
                  <a:gd name="connsiteX0" fmla="*/ 423768 w 1411583"/>
                  <a:gd name="connsiteY0" fmla="*/ 95020 h 719845"/>
                  <a:gd name="connsiteX1" fmla="*/ 193026 w 1411583"/>
                  <a:gd name="connsiteY1" fmla="*/ 232475 h 719845"/>
                  <a:gd name="connsiteX2" fmla="*/ 1 w 1411583"/>
                  <a:gd name="connsiteY2" fmla="*/ 432318 h 719845"/>
                  <a:gd name="connsiteX3" fmla="*/ 192370 w 1411583"/>
                  <a:gd name="connsiteY3" fmla="*/ 583049 h 719845"/>
                  <a:gd name="connsiteX4" fmla="*/ 459775 w 1411583"/>
                  <a:gd name="connsiteY4" fmla="*/ 696223 h 719845"/>
                  <a:gd name="connsiteX5" fmla="*/ 1339286 w 1411583"/>
                  <a:gd name="connsiteY5" fmla="*/ 680108 h 719845"/>
                  <a:gd name="connsiteX6" fmla="*/ 1339286 w 1411583"/>
                  <a:gd name="connsiteY6" fmla="*/ 280872 h 719845"/>
                  <a:gd name="connsiteX7" fmla="*/ 1160312 w 1411583"/>
                  <a:gd name="connsiteY7" fmla="*/ 50279 h 719845"/>
                  <a:gd name="connsiteX8" fmla="*/ 795482 w 1411583"/>
                  <a:gd name="connsiteY8" fmla="*/ 2094 h 719845"/>
                  <a:gd name="connsiteX9" fmla="*/ 423768 w 1411583"/>
                  <a:gd name="connsiteY9" fmla="*/ 95020 h 719845"/>
                  <a:gd name="connsiteX0" fmla="*/ 423768 w 1411583"/>
                  <a:gd name="connsiteY0" fmla="*/ 95020 h 698293"/>
                  <a:gd name="connsiteX1" fmla="*/ 193026 w 1411583"/>
                  <a:gd name="connsiteY1" fmla="*/ 232475 h 698293"/>
                  <a:gd name="connsiteX2" fmla="*/ 1 w 1411583"/>
                  <a:gd name="connsiteY2" fmla="*/ 432318 h 698293"/>
                  <a:gd name="connsiteX3" fmla="*/ 192370 w 1411583"/>
                  <a:gd name="connsiteY3" fmla="*/ 583049 h 698293"/>
                  <a:gd name="connsiteX4" fmla="*/ 459775 w 1411583"/>
                  <a:gd name="connsiteY4" fmla="*/ 696223 h 698293"/>
                  <a:gd name="connsiteX5" fmla="*/ 1339286 w 1411583"/>
                  <a:gd name="connsiteY5" fmla="*/ 680108 h 698293"/>
                  <a:gd name="connsiteX6" fmla="*/ 1339286 w 1411583"/>
                  <a:gd name="connsiteY6" fmla="*/ 280872 h 698293"/>
                  <a:gd name="connsiteX7" fmla="*/ 1160312 w 1411583"/>
                  <a:gd name="connsiteY7" fmla="*/ 50279 h 698293"/>
                  <a:gd name="connsiteX8" fmla="*/ 795482 w 1411583"/>
                  <a:gd name="connsiteY8" fmla="*/ 2094 h 698293"/>
                  <a:gd name="connsiteX9" fmla="*/ 423768 w 1411583"/>
                  <a:gd name="connsiteY9" fmla="*/ 95020 h 698293"/>
                  <a:gd name="connsiteX0" fmla="*/ 423768 w 1411583"/>
                  <a:gd name="connsiteY0" fmla="*/ 95020 h 698293"/>
                  <a:gd name="connsiteX1" fmla="*/ 193026 w 1411583"/>
                  <a:gd name="connsiteY1" fmla="*/ 232475 h 698293"/>
                  <a:gd name="connsiteX2" fmla="*/ 1 w 1411583"/>
                  <a:gd name="connsiteY2" fmla="*/ 432318 h 698293"/>
                  <a:gd name="connsiteX3" fmla="*/ 192370 w 1411583"/>
                  <a:gd name="connsiteY3" fmla="*/ 583049 h 698293"/>
                  <a:gd name="connsiteX4" fmla="*/ 256766 w 1411583"/>
                  <a:gd name="connsiteY4" fmla="*/ 558307 h 698293"/>
                  <a:gd name="connsiteX5" fmla="*/ 459775 w 1411583"/>
                  <a:gd name="connsiteY5" fmla="*/ 696223 h 698293"/>
                  <a:gd name="connsiteX6" fmla="*/ 1339286 w 1411583"/>
                  <a:gd name="connsiteY6" fmla="*/ 680108 h 698293"/>
                  <a:gd name="connsiteX7" fmla="*/ 1339286 w 1411583"/>
                  <a:gd name="connsiteY7" fmla="*/ 280872 h 698293"/>
                  <a:gd name="connsiteX8" fmla="*/ 1160312 w 1411583"/>
                  <a:gd name="connsiteY8" fmla="*/ 50279 h 698293"/>
                  <a:gd name="connsiteX9" fmla="*/ 795482 w 1411583"/>
                  <a:gd name="connsiteY9" fmla="*/ 2094 h 698293"/>
                  <a:gd name="connsiteX10" fmla="*/ 423768 w 1411583"/>
                  <a:gd name="connsiteY10" fmla="*/ 95020 h 698293"/>
                  <a:gd name="connsiteX0" fmla="*/ 424367 w 1412182"/>
                  <a:gd name="connsiteY0" fmla="*/ 95020 h 698293"/>
                  <a:gd name="connsiteX1" fmla="*/ 193625 w 1412182"/>
                  <a:gd name="connsiteY1" fmla="*/ 232475 h 698293"/>
                  <a:gd name="connsiteX2" fmla="*/ 600 w 1412182"/>
                  <a:gd name="connsiteY2" fmla="*/ 432318 h 698293"/>
                  <a:gd name="connsiteX3" fmla="*/ 257365 w 1412182"/>
                  <a:gd name="connsiteY3" fmla="*/ 558307 h 698293"/>
                  <a:gd name="connsiteX4" fmla="*/ 460374 w 1412182"/>
                  <a:gd name="connsiteY4" fmla="*/ 696223 h 698293"/>
                  <a:gd name="connsiteX5" fmla="*/ 1339885 w 1412182"/>
                  <a:gd name="connsiteY5" fmla="*/ 680108 h 698293"/>
                  <a:gd name="connsiteX6" fmla="*/ 1339885 w 1412182"/>
                  <a:gd name="connsiteY6" fmla="*/ 280872 h 698293"/>
                  <a:gd name="connsiteX7" fmla="*/ 1160911 w 1412182"/>
                  <a:gd name="connsiteY7" fmla="*/ 50279 h 698293"/>
                  <a:gd name="connsiteX8" fmla="*/ 796081 w 1412182"/>
                  <a:gd name="connsiteY8" fmla="*/ 2094 h 698293"/>
                  <a:gd name="connsiteX9" fmla="*/ 424367 w 1412182"/>
                  <a:gd name="connsiteY9" fmla="*/ 95020 h 698293"/>
                  <a:gd name="connsiteX0" fmla="*/ 423978 w 1411793"/>
                  <a:gd name="connsiteY0" fmla="*/ 95020 h 698293"/>
                  <a:gd name="connsiteX1" fmla="*/ 193236 w 1411793"/>
                  <a:gd name="connsiteY1" fmla="*/ 232475 h 698293"/>
                  <a:gd name="connsiteX2" fmla="*/ 211 w 1411793"/>
                  <a:gd name="connsiteY2" fmla="*/ 432318 h 698293"/>
                  <a:gd name="connsiteX3" fmla="*/ 229925 w 1411793"/>
                  <a:gd name="connsiteY3" fmla="*/ 587014 h 698293"/>
                  <a:gd name="connsiteX4" fmla="*/ 459985 w 1411793"/>
                  <a:gd name="connsiteY4" fmla="*/ 696223 h 698293"/>
                  <a:gd name="connsiteX5" fmla="*/ 1339496 w 1411793"/>
                  <a:gd name="connsiteY5" fmla="*/ 680108 h 698293"/>
                  <a:gd name="connsiteX6" fmla="*/ 1339496 w 1411793"/>
                  <a:gd name="connsiteY6" fmla="*/ 280872 h 698293"/>
                  <a:gd name="connsiteX7" fmla="*/ 1160522 w 1411793"/>
                  <a:gd name="connsiteY7" fmla="*/ 50279 h 698293"/>
                  <a:gd name="connsiteX8" fmla="*/ 795692 w 1411793"/>
                  <a:gd name="connsiteY8" fmla="*/ 2094 h 698293"/>
                  <a:gd name="connsiteX9" fmla="*/ 423978 w 1411793"/>
                  <a:gd name="connsiteY9" fmla="*/ 95020 h 698293"/>
                  <a:gd name="connsiteX0" fmla="*/ 423978 w 1411793"/>
                  <a:gd name="connsiteY0" fmla="*/ 95020 h 698293"/>
                  <a:gd name="connsiteX1" fmla="*/ 193236 w 1411793"/>
                  <a:gd name="connsiteY1" fmla="*/ 232475 h 698293"/>
                  <a:gd name="connsiteX2" fmla="*/ 211 w 1411793"/>
                  <a:gd name="connsiteY2" fmla="*/ 432318 h 698293"/>
                  <a:gd name="connsiteX3" fmla="*/ 229925 w 1411793"/>
                  <a:gd name="connsiteY3" fmla="*/ 587014 h 698293"/>
                  <a:gd name="connsiteX4" fmla="*/ 459985 w 1411793"/>
                  <a:gd name="connsiteY4" fmla="*/ 696223 h 698293"/>
                  <a:gd name="connsiteX5" fmla="*/ 1339496 w 1411793"/>
                  <a:gd name="connsiteY5" fmla="*/ 680108 h 698293"/>
                  <a:gd name="connsiteX6" fmla="*/ 1339496 w 1411793"/>
                  <a:gd name="connsiteY6" fmla="*/ 280872 h 698293"/>
                  <a:gd name="connsiteX7" fmla="*/ 1160522 w 1411793"/>
                  <a:gd name="connsiteY7" fmla="*/ 50279 h 698293"/>
                  <a:gd name="connsiteX8" fmla="*/ 795692 w 1411793"/>
                  <a:gd name="connsiteY8" fmla="*/ 2094 h 698293"/>
                  <a:gd name="connsiteX9" fmla="*/ 423978 w 1411793"/>
                  <a:gd name="connsiteY9" fmla="*/ 95020 h 698293"/>
                  <a:gd name="connsiteX0" fmla="*/ 423978 w 1463644"/>
                  <a:gd name="connsiteY0" fmla="*/ 95020 h 698036"/>
                  <a:gd name="connsiteX1" fmla="*/ 193236 w 1463644"/>
                  <a:gd name="connsiteY1" fmla="*/ 232475 h 698036"/>
                  <a:gd name="connsiteX2" fmla="*/ 211 w 1463644"/>
                  <a:gd name="connsiteY2" fmla="*/ 432318 h 698036"/>
                  <a:gd name="connsiteX3" fmla="*/ 229925 w 1463644"/>
                  <a:gd name="connsiteY3" fmla="*/ 587014 h 698036"/>
                  <a:gd name="connsiteX4" fmla="*/ 459985 w 1463644"/>
                  <a:gd name="connsiteY4" fmla="*/ 696223 h 698036"/>
                  <a:gd name="connsiteX5" fmla="*/ 1339496 w 1463644"/>
                  <a:gd name="connsiteY5" fmla="*/ 680108 h 698036"/>
                  <a:gd name="connsiteX6" fmla="*/ 1438685 w 1463644"/>
                  <a:gd name="connsiteY6" fmla="*/ 284974 h 698036"/>
                  <a:gd name="connsiteX7" fmla="*/ 1160522 w 1463644"/>
                  <a:gd name="connsiteY7" fmla="*/ 50279 h 698036"/>
                  <a:gd name="connsiteX8" fmla="*/ 795692 w 1463644"/>
                  <a:gd name="connsiteY8" fmla="*/ 2094 h 698036"/>
                  <a:gd name="connsiteX9" fmla="*/ 423978 w 1463644"/>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7207 h 700223"/>
                  <a:gd name="connsiteX1" fmla="*/ 193312 w 1463720"/>
                  <a:gd name="connsiteY1" fmla="*/ 234662 h 700223"/>
                  <a:gd name="connsiteX2" fmla="*/ 287 w 1463720"/>
                  <a:gd name="connsiteY2" fmla="*/ 434505 h 700223"/>
                  <a:gd name="connsiteX3" fmla="*/ 230001 w 1463720"/>
                  <a:gd name="connsiteY3" fmla="*/ 589201 h 700223"/>
                  <a:gd name="connsiteX4" fmla="*/ 460061 w 1463720"/>
                  <a:gd name="connsiteY4" fmla="*/ 698410 h 700223"/>
                  <a:gd name="connsiteX5" fmla="*/ 1339572 w 1463720"/>
                  <a:gd name="connsiteY5" fmla="*/ 682295 h 700223"/>
                  <a:gd name="connsiteX6" fmla="*/ 1438761 w 1463720"/>
                  <a:gd name="connsiteY6" fmla="*/ 287161 h 700223"/>
                  <a:gd name="connsiteX7" fmla="*/ 1160598 w 1463720"/>
                  <a:gd name="connsiteY7" fmla="*/ 52466 h 700223"/>
                  <a:gd name="connsiteX8" fmla="*/ 865707 w 1463720"/>
                  <a:gd name="connsiteY8" fmla="*/ 31458 h 700223"/>
                  <a:gd name="connsiteX9" fmla="*/ 795768 w 1463720"/>
                  <a:gd name="connsiteY9" fmla="*/ 4281 h 700223"/>
                  <a:gd name="connsiteX10" fmla="*/ 424054 w 1463720"/>
                  <a:gd name="connsiteY10" fmla="*/ 97207 h 700223"/>
                  <a:gd name="connsiteX0" fmla="*/ 424054 w 1463720"/>
                  <a:gd name="connsiteY0" fmla="*/ 70669 h 673685"/>
                  <a:gd name="connsiteX1" fmla="*/ 193312 w 1463720"/>
                  <a:gd name="connsiteY1" fmla="*/ 208124 h 673685"/>
                  <a:gd name="connsiteX2" fmla="*/ 287 w 1463720"/>
                  <a:gd name="connsiteY2" fmla="*/ 407967 h 673685"/>
                  <a:gd name="connsiteX3" fmla="*/ 230001 w 1463720"/>
                  <a:gd name="connsiteY3" fmla="*/ 562663 h 673685"/>
                  <a:gd name="connsiteX4" fmla="*/ 460061 w 1463720"/>
                  <a:gd name="connsiteY4" fmla="*/ 671872 h 673685"/>
                  <a:gd name="connsiteX5" fmla="*/ 1339572 w 1463720"/>
                  <a:gd name="connsiteY5" fmla="*/ 655757 h 673685"/>
                  <a:gd name="connsiteX6" fmla="*/ 1438761 w 1463720"/>
                  <a:gd name="connsiteY6" fmla="*/ 260623 h 673685"/>
                  <a:gd name="connsiteX7" fmla="*/ 1160598 w 1463720"/>
                  <a:gd name="connsiteY7" fmla="*/ 25928 h 673685"/>
                  <a:gd name="connsiteX8" fmla="*/ 865707 w 1463720"/>
                  <a:gd name="connsiteY8" fmla="*/ 4920 h 673685"/>
                  <a:gd name="connsiteX9" fmla="*/ 424054 w 1463720"/>
                  <a:gd name="connsiteY9" fmla="*/ 70669 h 673685"/>
                  <a:gd name="connsiteX0" fmla="*/ 423973 w 1463639"/>
                  <a:gd name="connsiteY0" fmla="*/ 70669 h 673685"/>
                  <a:gd name="connsiteX1" fmla="*/ 270277 w 1463639"/>
                  <a:gd name="connsiteY1" fmla="*/ 216081 h 673685"/>
                  <a:gd name="connsiteX2" fmla="*/ 206 w 1463639"/>
                  <a:gd name="connsiteY2" fmla="*/ 407967 h 673685"/>
                  <a:gd name="connsiteX3" fmla="*/ 229920 w 1463639"/>
                  <a:gd name="connsiteY3" fmla="*/ 562663 h 673685"/>
                  <a:gd name="connsiteX4" fmla="*/ 459980 w 1463639"/>
                  <a:gd name="connsiteY4" fmla="*/ 671872 h 673685"/>
                  <a:gd name="connsiteX5" fmla="*/ 1339491 w 1463639"/>
                  <a:gd name="connsiteY5" fmla="*/ 655757 h 673685"/>
                  <a:gd name="connsiteX6" fmla="*/ 1438680 w 1463639"/>
                  <a:gd name="connsiteY6" fmla="*/ 260623 h 673685"/>
                  <a:gd name="connsiteX7" fmla="*/ 1160517 w 1463639"/>
                  <a:gd name="connsiteY7" fmla="*/ 25928 h 673685"/>
                  <a:gd name="connsiteX8" fmla="*/ 865626 w 1463639"/>
                  <a:gd name="connsiteY8" fmla="*/ 4920 h 673685"/>
                  <a:gd name="connsiteX9" fmla="*/ 423973 w 1463639"/>
                  <a:gd name="connsiteY9" fmla="*/ 70669 h 673685"/>
                  <a:gd name="connsiteX0" fmla="*/ 461508 w 1463639"/>
                  <a:gd name="connsiteY0" fmla="*/ 13990 h 680664"/>
                  <a:gd name="connsiteX1" fmla="*/ 270277 w 1463639"/>
                  <a:gd name="connsiteY1" fmla="*/ 223060 h 680664"/>
                  <a:gd name="connsiteX2" fmla="*/ 206 w 1463639"/>
                  <a:gd name="connsiteY2" fmla="*/ 414946 h 680664"/>
                  <a:gd name="connsiteX3" fmla="*/ 229920 w 1463639"/>
                  <a:gd name="connsiteY3" fmla="*/ 569642 h 680664"/>
                  <a:gd name="connsiteX4" fmla="*/ 459980 w 1463639"/>
                  <a:gd name="connsiteY4" fmla="*/ 678851 h 680664"/>
                  <a:gd name="connsiteX5" fmla="*/ 1339491 w 1463639"/>
                  <a:gd name="connsiteY5" fmla="*/ 662736 h 680664"/>
                  <a:gd name="connsiteX6" fmla="*/ 1438680 w 1463639"/>
                  <a:gd name="connsiteY6" fmla="*/ 267602 h 680664"/>
                  <a:gd name="connsiteX7" fmla="*/ 1160517 w 1463639"/>
                  <a:gd name="connsiteY7" fmla="*/ 32907 h 680664"/>
                  <a:gd name="connsiteX8" fmla="*/ 865626 w 1463639"/>
                  <a:gd name="connsiteY8" fmla="*/ 11899 h 680664"/>
                  <a:gd name="connsiteX9" fmla="*/ 461508 w 1463639"/>
                  <a:gd name="connsiteY9" fmla="*/ 13990 h 68066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160517 w 1463639"/>
                  <a:gd name="connsiteY7" fmla="*/ 36057 h 683814"/>
                  <a:gd name="connsiteX8" fmla="*/ 875503 w 1463639"/>
                  <a:gd name="connsiteY8" fmla="*/ 3909 h 683814"/>
                  <a:gd name="connsiteX9" fmla="*/ 461508 w 1463639"/>
                  <a:gd name="connsiteY9" fmla="*/ 17140 h 68381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202003 w 1463639"/>
                  <a:gd name="connsiteY7" fmla="*/ 34465 h 683814"/>
                  <a:gd name="connsiteX8" fmla="*/ 875503 w 1463639"/>
                  <a:gd name="connsiteY8" fmla="*/ 3909 h 683814"/>
                  <a:gd name="connsiteX9" fmla="*/ 461508 w 1463639"/>
                  <a:gd name="connsiteY9" fmla="*/ 17140 h 68381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202003 w 1463639"/>
                  <a:gd name="connsiteY7" fmla="*/ 34465 h 683814"/>
                  <a:gd name="connsiteX8" fmla="*/ 875503 w 1463639"/>
                  <a:gd name="connsiteY8" fmla="*/ 3909 h 683814"/>
                  <a:gd name="connsiteX9" fmla="*/ 461508 w 1463639"/>
                  <a:gd name="connsiteY9" fmla="*/ 17140 h 683814"/>
                  <a:gd name="connsiteX0" fmla="*/ 461508 w 1461194"/>
                  <a:gd name="connsiteY0" fmla="*/ 17140 h 684068"/>
                  <a:gd name="connsiteX1" fmla="*/ 270277 w 1461194"/>
                  <a:gd name="connsiteY1" fmla="*/ 226210 h 684068"/>
                  <a:gd name="connsiteX2" fmla="*/ 206 w 1461194"/>
                  <a:gd name="connsiteY2" fmla="*/ 418096 h 684068"/>
                  <a:gd name="connsiteX3" fmla="*/ 229920 w 1461194"/>
                  <a:gd name="connsiteY3" fmla="*/ 572792 h 684068"/>
                  <a:gd name="connsiteX4" fmla="*/ 511344 w 1461194"/>
                  <a:gd name="connsiteY4" fmla="*/ 683593 h 684068"/>
                  <a:gd name="connsiteX5" fmla="*/ 1339491 w 1461194"/>
                  <a:gd name="connsiteY5" fmla="*/ 665886 h 684068"/>
                  <a:gd name="connsiteX6" fmla="*/ 1438680 w 1461194"/>
                  <a:gd name="connsiteY6" fmla="*/ 270752 h 684068"/>
                  <a:gd name="connsiteX7" fmla="*/ 1202003 w 1461194"/>
                  <a:gd name="connsiteY7" fmla="*/ 34465 h 684068"/>
                  <a:gd name="connsiteX8" fmla="*/ 875503 w 1461194"/>
                  <a:gd name="connsiteY8" fmla="*/ 3909 h 684068"/>
                  <a:gd name="connsiteX9" fmla="*/ 461508 w 1461194"/>
                  <a:gd name="connsiteY9" fmla="*/ 17140 h 684068"/>
                  <a:gd name="connsiteX0" fmla="*/ 461508 w 1461194"/>
                  <a:gd name="connsiteY0" fmla="*/ 17140 h 700889"/>
                  <a:gd name="connsiteX1" fmla="*/ 270277 w 1461194"/>
                  <a:gd name="connsiteY1" fmla="*/ 226210 h 700889"/>
                  <a:gd name="connsiteX2" fmla="*/ 206 w 1461194"/>
                  <a:gd name="connsiteY2" fmla="*/ 418096 h 700889"/>
                  <a:gd name="connsiteX3" fmla="*/ 229920 w 1461194"/>
                  <a:gd name="connsiteY3" fmla="*/ 572792 h 700889"/>
                  <a:gd name="connsiteX4" fmla="*/ 511344 w 1461194"/>
                  <a:gd name="connsiteY4" fmla="*/ 683593 h 700889"/>
                  <a:gd name="connsiteX5" fmla="*/ 1339491 w 1461194"/>
                  <a:gd name="connsiteY5" fmla="*/ 665886 h 700889"/>
                  <a:gd name="connsiteX6" fmla="*/ 1438680 w 1461194"/>
                  <a:gd name="connsiteY6" fmla="*/ 270752 h 700889"/>
                  <a:gd name="connsiteX7" fmla="*/ 1202003 w 1461194"/>
                  <a:gd name="connsiteY7" fmla="*/ 34465 h 700889"/>
                  <a:gd name="connsiteX8" fmla="*/ 875503 w 1461194"/>
                  <a:gd name="connsiteY8" fmla="*/ 3909 h 700889"/>
                  <a:gd name="connsiteX9" fmla="*/ 461508 w 1461194"/>
                  <a:gd name="connsiteY9" fmla="*/ 17140 h 700889"/>
                  <a:gd name="connsiteX0" fmla="*/ 462271 w 1461957"/>
                  <a:gd name="connsiteY0" fmla="*/ 17140 h 700889"/>
                  <a:gd name="connsiteX1" fmla="*/ 271040 w 1461957"/>
                  <a:gd name="connsiteY1" fmla="*/ 226210 h 700889"/>
                  <a:gd name="connsiteX2" fmla="*/ 969 w 1461957"/>
                  <a:gd name="connsiteY2" fmla="*/ 418096 h 700889"/>
                  <a:gd name="connsiteX3" fmla="*/ 191173 w 1461957"/>
                  <a:gd name="connsiteY3" fmla="*/ 596664 h 700889"/>
                  <a:gd name="connsiteX4" fmla="*/ 512107 w 1461957"/>
                  <a:gd name="connsiteY4" fmla="*/ 683593 h 700889"/>
                  <a:gd name="connsiteX5" fmla="*/ 1340254 w 1461957"/>
                  <a:gd name="connsiteY5" fmla="*/ 665886 h 700889"/>
                  <a:gd name="connsiteX6" fmla="*/ 1439443 w 1461957"/>
                  <a:gd name="connsiteY6" fmla="*/ 270752 h 700889"/>
                  <a:gd name="connsiteX7" fmla="*/ 1202766 w 1461957"/>
                  <a:gd name="connsiteY7" fmla="*/ 34465 h 700889"/>
                  <a:gd name="connsiteX8" fmla="*/ 876266 w 1461957"/>
                  <a:gd name="connsiteY8" fmla="*/ 3909 h 700889"/>
                  <a:gd name="connsiteX9" fmla="*/ 462271 w 1461957"/>
                  <a:gd name="connsiteY9" fmla="*/ 17140 h 700889"/>
                  <a:gd name="connsiteX0" fmla="*/ 461558 w 1461244"/>
                  <a:gd name="connsiteY0" fmla="*/ 17140 h 700889"/>
                  <a:gd name="connsiteX1" fmla="*/ 270327 w 1461244"/>
                  <a:gd name="connsiteY1" fmla="*/ 226210 h 700889"/>
                  <a:gd name="connsiteX2" fmla="*/ 256 w 1461244"/>
                  <a:gd name="connsiteY2" fmla="*/ 418096 h 700889"/>
                  <a:gd name="connsiteX3" fmla="*/ 190460 w 1461244"/>
                  <a:gd name="connsiteY3" fmla="*/ 596664 h 700889"/>
                  <a:gd name="connsiteX4" fmla="*/ 511394 w 1461244"/>
                  <a:gd name="connsiteY4" fmla="*/ 683593 h 700889"/>
                  <a:gd name="connsiteX5" fmla="*/ 1339541 w 1461244"/>
                  <a:gd name="connsiteY5" fmla="*/ 665886 h 700889"/>
                  <a:gd name="connsiteX6" fmla="*/ 1438730 w 1461244"/>
                  <a:gd name="connsiteY6" fmla="*/ 270752 h 700889"/>
                  <a:gd name="connsiteX7" fmla="*/ 1202053 w 1461244"/>
                  <a:gd name="connsiteY7" fmla="*/ 34465 h 700889"/>
                  <a:gd name="connsiteX8" fmla="*/ 875553 w 1461244"/>
                  <a:gd name="connsiteY8" fmla="*/ 3909 h 700889"/>
                  <a:gd name="connsiteX9" fmla="*/ 461558 w 1461244"/>
                  <a:gd name="connsiteY9" fmla="*/ 17140 h 700889"/>
                  <a:gd name="connsiteX0" fmla="*/ 463884 w 1463570"/>
                  <a:gd name="connsiteY0" fmla="*/ 17140 h 700889"/>
                  <a:gd name="connsiteX1" fmla="*/ 272653 w 1463570"/>
                  <a:gd name="connsiteY1" fmla="*/ 226210 h 700889"/>
                  <a:gd name="connsiteX2" fmla="*/ 2582 w 1463570"/>
                  <a:gd name="connsiteY2" fmla="*/ 418096 h 700889"/>
                  <a:gd name="connsiteX3" fmla="*/ 155251 w 1463570"/>
                  <a:gd name="connsiteY3" fmla="*/ 630085 h 700889"/>
                  <a:gd name="connsiteX4" fmla="*/ 513720 w 1463570"/>
                  <a:gd name="connsiteY4" fmla="*/ 683593 h 700889"/>
                  <a:gd name="connsiteX5" fmla="*/ 1341867 w 1463570"/>
                  <a:gd name="connsiteY5" fmla="*/ 665886 h 700889"/>
                  <a:gd name="connsiteX6" fmla="*/ 1441056 w 1463570"/>
                  <a:gd name="connsiteY6" fmla="*/ 270752 h 700889"/>
                  <a:gd name="connsiteX7" fmla="*/ 1204379 w 1463570"/>
                  <a:gd name="connsiteY7" fmla="*/ 34465 h 700889"/>
                  <a:gd name="connsiteX8" fmla="*/ 877879 w 1463570"/>
                  <a:gd name="connsiteY8" fmla="*/ 3909 h 700889"/>
                  <a:gd name="connsiteX9" fmla="*/ 463884 w 1463570"/>
                  <a:gd name="connsiteY9" fmla="*/ 17140 h 700889"/>
                  <a:gd name="connsiteX0" fmla="*/ 463884 w 1465533"/>
                  <a:gd name="connsiteY0" fmla="*/ 17140 h 708314"/>
                  <a:gd name="connsiteX1" fmla="*/ 272653 w 1465533"/>
                  <a:gd name="connsiteY1" fmla="*/ 226210 h 708314"/>
                  <a:gd name="connsiteX2" fmla="*/ 2582 w 1465533"/>
                  <a:gd name="connsiteY2" fmla="*/ 418096 h 708314"/>
                  <a:gd name="connsiteX3" fmla="*/ 155251 w 1465533"/>
                  <a:gd name="connsiteY3" fmla="*/ 630085 h 708314"/>
                  <a:gd name="connsiteX4" fmla="*/ 472234 w 1465533"/>
                  <a:gd name="connsiteY4" fmla="*/ 699508 h 708314"/>
                  <a:gd name="connsiteX5" fmla="*/ 1341867 w 1465533"/>
                  <a:gd name="connsiteY5" fmla="*/ 665886 h 708314"/>
                  <a:gd name="connsiteX6" fmla="*/ 1441056 w 1465533"/>
                  <a:gd name="connsiteY6" fmla="*/ 270752 h 708314"/>
                  <a:gd name="connsiteX7" fmla="*/ 1204379 w 1465533"/>
                  <a:gd name="connsiteY7" fmla="*/ 34465 h 708314"/>
                  <a:gd name="connsiteX8" fmla="*/ 877879 w 1465533"/>
                  <a:gd name="connsiteY8" fmla="*/ 3909 h 708314"/>
                  <a:gd name="connsiteX9" fmla="*/ 463884 w 1465533"/>
                  <a:gd name="connsiteY9" fmla="*/ 17140 h 708314"/>
                  <a:gd name="connsiteX0" fmla="*/ 463884 w 1467792"/>
                  <a:gd name="connsiteY0" fmla="*/ 17140 h 717887"/>
                  <a:gd name="connsiteX1" fmla="*/ 272653 w 1467792"/>
                  <a:gd name="connsiteY1" fmla="*/ 226210 h 717887"/>
                  <a:gd name="connsiteX2" fmla="*/ 2582 w 1467792"/>
                  <a:gd name="connsiteY2" fmla="*/ 418096 h 717887"/>
                  <a:gd name="connsiteX3" fmla="*/ 155251 w 1467792"/>
                  <a:gd name="connsiteY3" fmla="*/ 630085 h 717887"/>
                  <a:gd name="connsiteX4" fmla="*/ 426797 w 1467792"/>
                  <a:gd name="connsiteY4" fmla="*/ 715423 h 717887"/>
                  <a:gd name="connsiteX5" fmla="*/ 1341867 w 1467792"/>
                  <a:gd name="connsiteY5" fmla="*/ 665886 h 717887"/>
                  <a:gd name="connsiteX6" fmla="*/ 1441056 w 1467792"/>
                  <a:gd name="connsiteY6" fmla="*/ 270752 h 717887"/>
                  <a:gd name="connsiteX7" fmla="*/ 1204379 w 1467792"/>
                  <a:gd name="connsiteY7" fmla="*/ 34465 h 717887"/>
                  <a:gd name="connsiteX8" fmla="*/ 877879 w 1467792"/>
                  <a:gd name="connsiteY8" fmla="*/ 3909 h 717887"/>
                  <a:gd name="connsiteX9" fmla="*/ 463884 w 1467792"/>
                  <a:gd name="connsiteY9" fmla="*/ 17140 h 717887"/>
                  <a:gd name="connsiteX0" fmla="*/ 467587 w 1471495"/>
                  <a:gd name="connsiteY0" fmla="*/ 17140 h 717887"/>
                  <a:gd name="connsiteX1" fmla="*/ 276356 w 1471495"/>
                  <a:gd name="connsiteY1" fmla="*/ 226210 h 717887"/>
                  <a:gd name="connsiteX2" fmla="*/ 6285 w 1471495"/>
                  <a:gd name="connsiteY2" fmla="*/ 418096 h 717887"/>
                  <a:gd name="connsiteX3" fmla="*/ 117468 w 1471495"/>
                  <a:gd name="connsiteY3" fmla="*/ 633268 h 717887"/>
                  <a:gd name="connsiteX4" fmla="*/ 430500 w 1471495"/>
                  <a:gd name="connsiteY4" fmla="*/ 715423 h 717887"/>
                  <a:gd name="connsiteX5" fmla="*/ 1345570 w 1471495"/>
                  <a:gd name="connsiteY5" fmla="*/ 665886 h 717887"/>
                  <a:gd name="connsiteX6" fmla="*/ 1444759 w 1471495"/>
                  <a:gd name="connsiteY6" fmla="*/ 270752 h 717887"/>
                  <a:gd name="connsiteX7" fmla="*/ 1208082 w 1471495"/>
                  <a:gd name="connsiteY7" fmla="*/ 34465 h 717887"/>
                  <a:gd name="connsiteX8" fmla="*/ 881582 w 1471495"/>
                  <a:gd name="connsiteY8" fmla="*/ 3909 h 717887"/>
                  <a:gd name="connsiteX9" fmla="*/ 467587 w 1471495"/>
                  <a:gd name="connsiteY9" fmla="*/ 17140 h 717887"/>
                  <a:gd name="connsiteX0" fmla="*/ 437440 w 1471495"/>
                  <a:gd name="connsiteY0" fmla="*/ 12273 h 732696"/>
                  <a:gd name="connsiteX1" fmla="*/ 276356 w 1471495"/>
                  <a:gd name="connsiteY1" fmla="*/ 241019 h 732696"/>
                  <a:gd name="connsiteX2" fmla="*/ 6285 w 1471495"/>
                  <a:gd name="connsiteY2" fmla="*/ 432905 h 732696"/>
                  <a:gd name="connsiteX3" fmla="*/ 117468 w 1471495"/>
                  <a:gd name="connsiteY3" fmla="*/ 648077 h 732696"/>
                  <a:gd name="connsiteX4" fmla="*/ 430500 w 1471495"/>
                  <a:gd name="connsiteY4" fmla="*/ 730232 h 732696"/>
                  <a:gd name="connsiteX5" fmla="*/ 1345570 w 1471495"/>
                  <a:gd name="connsiteY5" fmla="*/ 680695 h 732696"/>
                  <a:gd name="connsiteX6" fmla="*/ 1444759 w 1471495"/>
                  <a:gd name="connsiteY6" fmla="*/ 285561 h 732696"/>
                  <a:gd name="connsiteX7" fmla="*/ 1208082 w 1471495"/>
                  <a:gd name="connsiteY7" fmla="*/ 49274 h 732696"/>
                  <a:gd name="connsiteX8" fmla="*/ 881582 w 1471495"/>
                  <a:gd name="connsiteY8" fmla="*/ 18718 h 732696"/>
                  <a:gd name="connsiteX9" fmla="*/ 437440 w 1471495"/>
                  <a:gd name="connsiteY9" fmla="*/ 12273 h 732696"/>
                  <a:gd name="connsiteX0" fmla="*/ 437440 w 1471495"/>
                  <a:gd name="connsiteY0" fmla="*/ 27540 h 747963"/>
                  <a:gd name="connsiteX1" fmla="*/ 276356 w 1471495"/>
                  <a:gd name="connsiteY1" fmla="*/ 256286 h 747963"/>
                  <a:gd name="connsiteX2" fmla="*/ 6285 w 1471495"/>
                  <a:gd name="connsiteY2" fmla="*/ 448172 h 747963"/>
                  <a:gd name="connsiteX3" fmla="*/ 117468 w 1471495"/>
                  <a:gd name="connsiteY3" fmla="*/ 663344 h 747963"/>
                  <a:gd name="connsiteX4" fmla="*/ 430500 w 1471495"/>
                  <a:gd name="connsiteY4" fmla="*/ 745499 h 747963"/>
                  <a:gd name="connsiteX5" fmla="*/ 1345570 w 1471495"/>
                  <a:gd name="connsiteY5" fmla="*/ 695962 h 747963"/>
                  <a:gd name="connsiteX6" fmla="*/ 1444759 w 1471495"/>
                  <a:gd name="connsiteY6" fmla="*/ 300828 h 747963"/>
                  <a:gd name="connsiteX7" fmla="*/ 1208082 w 1471495"/>
                  <a:gd name="connsiteY7" fmla="*/ 64541 h 747963"/>
                  <a:gd name="connsiteX8" fmla="*/ 906076 w 1471495"/>
                  <a:gd name="connsiteY8" fmla="*/ 0 h 747963"/>
                  <a:gd name="connsiteX9" fmla="*/ 437440 w 1471495"/>
                  <a:gd name="connsiteY9" fmla="*/ 27540 h 747963"/>
                  <a:gd name="connsiteX0" fmla="*/ 437440 w 1471495"/>
                  <a:gd name="connsiteY0" fmla="*/ 27540 h 747963"/>
                  <a:gd name="connsiteX1" fmla="*/ 276356 w 1471495"/>
                  <a:gd name="connsiteY1" fmla="*/ 256286 h 747963"/>
                  <a:gd name="connsiteX2" fmla="*/ 6285 w 1471495"/>
                  <a:gd name="connsiteY2" fmla="*/ 448172 h 747963"/>
                  <a:gd name="connsiteX3" fmla="*/ 117468 w 1471495"/>
                  <a:gd name="connsiteY3" fmla="*/ 663344 h 747963"/>
                  <a:gd name="connsiteX4" fmla="*/ 430500 w 1471495"/>
                  <a:gd name="connsiteY4" fmla="*/ 745499 h 747963"/>
                  <a:gd name="connsiteX5" fmla="*/ 1345570 w 1471495"/>
                  <a:gd name="connsiteY5" fmla="*/ 695962 h 747963"/>
                  <a:gd name="connsiteX6" fmla="*/ 1444759 w 1471495"/>
                  <a:gd name="connsiteY6" fmla="*/ 300828 h 747963"/>
                  <a:gd name="connsiteX7" fmla="*/ 1213735 w 1471495"/>
                  <a:gd name="connsiteY7" fmla="*/ 87794 h 747963"/>
                  <a:gd name="connsiteX8" fmla="*/ 906076 w 1471495"/>
                  <a:gd name="connsiteY8" fmla="*/ 0 h 747963"/>
                  <a:gd name="connsiteX9" fmla="*/ 437440 w 1471495"/>
                  <a:gd name="connsiteY9" fmla="*/ 27540 h 747963"/>
                  <a:gd name="connsiteX0" fmla="*/ 435352 w 1469407"/>
                  <a:gd name="connsiteY0" fmla="*/ 27540 h 747963"/>
                  <a:gd name="connsiteX1" fmla="*/ 236062 w 1469407"/>
                  <a:gd name="connsiteY1" fmla="*/ 246705 h 747963"/>
                  <a:gd name="connsiteX2" fmla="*/ 4197 w 1469407"/>
                  <a:gd name="connsiteY2" fmla="*/ 448172 h 747963"/>
                  <a:gd name="connsiteX3" fmla="*/ 115380 w 1469407"/>
                  <a:gd name="connsiteY3" fmla="*/ 663344 h 747963"/>
                  <a:gd name="connsiteX4" fmla="*/ 428412 w 1469407"/>
                  <a:gd name="connsiteY4" fmla="*/ 745499 h 747963"/>
                  <a:gd name="connsiteX5" fmla="*/ 1343482 w 1469407"/>
                  <a:gd name="connsiteY5" fmla="*/ 695962 h 747963"/>
                  <a:gd name="connsiteX6" fmla="*/ 1442671 w 1469407"/>
                  <a:gd name="connsiteY6" fmla="*/ 300828 h 747963"/>
                  <a:gd name="connsiteX7" fmla="*/ 1211647 w 1469407"/>
                  <a:gd name="connsiteY7" fmla="*/ 87794 h 747963"/>
                  <a:gd name="connsiteX8" fmla="*/ 903988 w 1469407"/>
                  <a:gd name="connsiteY8" fmla="*/ 0 h 747963"/>
                  <a:gd name="connsiteX9" fmla="*/ 435352 w 1469407"/>
                  <a:gd name="connsiteY9" fmla="*/ 27540 h 747963"/>
                  <a:gd name="connsiteX0" fmla="*/ 287738 w 1469407"/>
                  <a:gd name="connsiteY0" fmla="*/ 16581 h 752973"/>
                  <a:gd name="connsiteX1" fmla="*/ 236062 w 1469407"/>
                  <a:gd name="connsiteY1" fmla="*/ 251715 h 752973"/>
                  <a:gd name="connsiteX2" fmla="*/ 4197 w 1469407"/>
                  <a:gd name="connsiteY2" fmla="*/ 453182 h 752973"/>
                  <a:gd name="connsiteX3" fmla="*/ 115380 w 1469407"/>
                  <a:gd name="connsiteY3" fmla="*/ 668354 h 752973"/>
                  <a:gd name="connsiteX4" fmla="*/ 428412 w 1469407"/>
                  <a:gd name="connsiteY4" fmla="*/ 750509 h 752973"/>
                  <a:gd name="connsiteX5" fmla="*/ 1343482 w 1469407"/>
                  <a:gd name="connsiteY5" fmla="*/ 700972 h 752973"/>
                  <a:gd name="connsiteX6" fmla="*/ 1442671 w 1469407"/>
                  <a:gd name="connsiteY6" fmla="*/ 305838 h 752973"/>
                  <a:gd name="connsiteX7" fmla="*/ 1211647 w 1469407"/>
                  <a:gd name="connsiteY7" fmla="*/ 92804 h 752973"/>
                  <a:gd name="connsiteX8" fmla="*/ 903988 w 1469407"/>
                  <a:gd name="connsiteY8" fmla="*/ 5010 h 752973"/>
                  <a:gd name="connsiteX9" fmla="*/ 287738 w 1469407"/>
                  <a:gd name="connsiteY9" fmla="*/ 16581 h 752973"/>
                  <a:gd name="connsiteX0" fmla="*/ 284280 w 1465949"/>
                  <a:gd name="connsiteY0" fmla="*/ 16581 h 752973"/>
                  <a:gd name="connsiteX1" fmla="*/ 153170 w 1465949"/>
                  <a:gd name="connsiteY1" fmla="*/ 241755 h 752973"/>
                  <a:gd name="connsiteX2" fmla="*/ 739 w 1465949"/>
                  <a:gd name="connsiteY2" fmla="*/ 453182 h 752973"/>
                  <a:gd name="connsiteX3" fmla="*/ 111922 w 1465949"/>
                  <a:gd name="connsiteY3" fmla="*/ 668354 h 752973"/>
                  <a:gd name="connsiteX4" fmla="*/ 424954 w 1465949"/>
                  <a:gd name="connsiteY4" fmla="*/ 750509 h 752973"/>
                  <a:gd name="connsiteX5" fmla="*/ 1340024 w 1465949"/>
                  <a:gd name="connsiteY5" fmla="*/ 700972 h 752973"/>
                  <a:gd name="connsiteX6" fmla="*/ 1439213 w 1465949"/>
                  <a:gd name="connsiteY6" fmla="*/ 305838 h 752973"/>
                  <a:gd name="connsiteX7" fmla="*/ 1208189 w 1465949"/>
                  <a:gd name="connsiteY7" fmla="*/ 92804 h 752973"/>
                  <a:gd name="connsiteX8" fmla="*/ 900530 w 1465949"/>
                  <a:gd name="connsiteY8" fmla="*/ 5010 h 752973"/>
                  <a:gd name="connsiteX9" fmla="*/ 284280 w 1465949"/>
                  <a:gd name="connsiteY9" fmla="*/ 16581 h 752973"/>
                  <a:gd name="connsiteX0" fmla="*/ 215678 w 1465949"/>
                  <a:gd name="connsiteY0" fmla="*/ 15568 h 755280"/>
                  <a:gd name="connsiteX1" fmla="*/ 153170 w 1465949"/>
                  <a:gd name="connsiteY1" fmla="*/ 244062 h 755280"/>
                  <a:gd name="connsiteX2" fmla="*/ 739 w 1465949"/>
                  <a:gd name="connsiteY2" fmla="*/ 455489 h 755280"/>
                  <a:gd name="connsiteX3" fmla="*/ 111922 w 1465949"/>
                  <a:gd name="connsiteY3" fmla="*/ 670661 h 755280"/>
                  <a:gd name="connsiteX4" fmla="*/ 424954 w 1465949"/>
                  <a:gd name="connsiteY4" fmla="*/ 752816 h 755280"/>
                  <a:gd name="connsiteX5" fmla="*/ 1340024 w 1465949"/>
                  <a:gd name="connsiteY5" fmla="*/ 703279 h 755280"/>
                  <a:gd name="connsiteX6" fmla="*/ 1439213 w 1465949"/>
                  <a:gd name="connsiteY6" fmla="*/ 308145 h 755280"/>
                  <a:gd name="connsiteX7" fmla="*/ 1208189 w 1465949"/>
                  <a:gd name="connsiteY7" fmla="*/ 95111 h 755280"/>
                  <a:gd name="connsiteX8" fmla="*/ 900530 w 1465949"/>
                  <a:gd name="connsiteY8" fmla="*/ 7317 h 755280"/>
                  <a:gd name="connsiteX9" fmla="*/ 215678 w 1465949"/>
                  <a:gd name="connsiteY9" fmla="*/ 15568 h 755280"/>
                  <a:gd name="connsiteX0" fmla="*/ 158423 w 1408694"/>
                  <a:gd name="connsiteY0" fmla="*/ 15568 h 755280"/>
                  <a:gd name="connsiteX1" fmla="*/ 95915 w 1408694"/>
                  <a:gd name="connsiteY1" fmla="*/ 244062 h 755280"/>
                  <a:gd name="connsiteX2" fmla="*/ 9068 w 1408694"/>
                  <a:gd name="connsiteY2" fmla="*/ 472501 h 755280"/>
                  <a:gd name="connsiteX3" fmla="*/ 54667 w 1408694"/>
                  <a:gd name="connsiteY3" fmla="*/ 670661 h 755280"/>
                  <a:gd name="connsiteX4" fmla="*/ 367699 w 1408694"/>
                  <a:gd name="connsiteY4" fmla="*/ 752816 h 755280"/>
                  <a:gd name="connsiteX5" fmla="*/ 1282769 w 1408694"/>
                  <a:gd name="connsiteY5" fmla="*/ 703279 h 755280"/>
                  <a:gd name="connsiteX6" fmla="*/ 1381958 w 1408694"/>
                  <a:gd name="connsiteY6" fmla="*/ 308145 h 755280"/>
                  <a:gd name="connsiteX7" fmla="*/ 1150934 w 1408694"/>
                  <a:gd name="connsiteY7" fmla="*/ 95111 h 755280"/>
                  <a:gd name="connsiteX8" fmla="*/ 843275 w 1408694"/>
                  <a:gd name="connsiteY8" fmla="*/ 7317 h 755280"/>
                  <a:gd name="connsiteX9" fmla="*/ 158423 w 1408694"/>
                  <a:gd name="connsiteY9" fmla="*/ 15568 h 755280"/>
                  <a:gd name="connsiteX0" fmla="*/ 151540 w 1401811"/>
                  <a:gd name="connsiteY0" fmla="*/ 15568 h 755280"/>
                  <a:gd name="connsiteX1" fmla="*/ 89032 w 1401811"/>
                  <a:gd name="connsiteY1" fmla="*/ 244062 h 755280"/>
                  <a:gd name="connsiteX2" fmla="*/ 2185 w 1401811"/>
                  <a:gd name="connsiteY2" fmla="*/ 472501 h 755280"/>
                  <a:gd name="connsiteX3" fmla="*/ 67073 w 1401811"/>
                  <a:gd name="connsiteY3" fmla="*/ 640039 h 755280"/>
                  <a:gd name="connsiteX4" fmla="*/ 360816 w 1401811"/>
                  <a:gd name="connsiteY4" fmla="*/ 752816 h 755280"/>
                  <a:gd name="connsiteX5" fmla="*/ 1275886 w 1401811"/>
                  <a:gd name="connsiteY5" fmla="*/ 703279 h 755280"/>
                  <a:gd name="connsiteX6" fmla="*/ 1375075 w 1401811"/>
                  <a:gd name="connsiteY6" fmla="*/ 308145 h 755280"/>
                  <a:gd name="connsiteX7" fmla="*/ 1144051 w 1401811"/>
                  <a:gd name="connsiteY7" fmla="*/ 95111 h 755280"/>
                  <a:gd name="connsiteX8" fmla="*/ 836392 w 1401811"/>
                  <a:gd name="connsiteY8" fmla="*/ 7317 h 755280"/>
                  <a:gd name="connsiteX9" fmla="*/ 151540 w 1401811"/>
                  <a:gd name="connsiteY9" fmla="*/ 15568 h 755280"/>
                  <a:gd name="connsiteX0" fmla="*/ 154312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146823 w 1404583"/>
                  <a:gd name="connsiteY7" fmla="*/ 100862 h 761031"/>
                  <a:gd name="connsiteX8" fmla="*/ 839164 w 1404583"/>
                  <a:gd name="connsiteY8" fmla="*/ 13068 h 761031"/>
                  <a:gd name="connsiteX9" fmla="*/ 154312 w 1404583"/>
                  <a:gd name="connsiteY9" fmla="*/ 21319 h 761031"/>
                  <a:gd name="connsiteX0" fmla="*/ 231469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146823 w 1404583"/>
                  <a:gd name="connsiteY7" fmla="*/ 100862 h 761031"/>
                  <a:gd name="connsiteX8" fmla="*/ 839164 w 1404583"/>
                  <a:gd name="connsiteY8" fmla="*/ 13068 h 761031"/>
                  <a:gd name="connsiteX9" fmla="*/ 231469 w 1404583"/>
                  <a:gd name="connsiteY9" fmla="*/ 21319 h 761031"/>
                  <a:gd name="connsiteX0" fmla="*/ 231469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235452 w 1404583"/>
                  <a:gd name="connsiteY7" fmla="*/ 78019 h 761031"/>
                  <a:gd name="connsiteX8" fmla="*/ 839164 w 1404583"/>
                  <a:gd name="connsiteY8" fmla="*/ 13068 h 761031"/>
                  <a:gd name="connsiteX9" fmla="*/ 231469 w 1404583"/>
                  <a:gd name="connsiteY9" fmla="*/ 21319 h 761031"/>
                  <a:gd name="connsiteX0" fmla="*/ 231256 w 1404370"/>
                  <a:gd name="connsiteY0" fmla="*/ 8251 h 747963"/>
                  <a:gd name="connsiteX1" fmla="*/ 127207 w 1404370"/>
                  <a:gd name="connsiteY1" fmla="*/ 62648 h 747963"/>
                  <a:gd name="connsiteX2" fmla="*/ 4744 w 1404370"/>
                  <a:gd name="connsiteY2" fmla="*/ 465184 h 747963"/>
                  <a:gd name="connsiteX3" fmla="*/ 69632 w 1404370"/>
                  <a:gd name="connsiteY3" fmla="*/ 632722 h 747963"/>
                  <a:gd name="connsiteX4" fmla="*/ 363375 w 1404370"/>
                  <a:gd name="connsiteY4" fmla="*/ 745499 h 747963"/>
                  <a:gd name="connsiteX5" fmla="*/ 1278445 w 1404370"/>
                  <a:gd name="connsiteY5" fmla="*/ 695962 h 747963"/>
                  <a:gd name="connsiteX6" fmla="*/ 1377634 w 1404370"/>
                  <a:gd name="connsiteY6" fmla="*/ 300828 h 747963"/>
                  <a:gd name="connsiteX7" fmla="*/ 1235239 w 1404370"/>
                  <a:gd name="connsiteY7" fmla="*/ 64951 h 747963"/>
                  <a:gd name="connsiteX8" fmla="*/ 838951 w 1404370"/>
                  <a:gd name="connsiteY8" fmla="*/ 0 h 747963"/>
                  <a:gd name="connsiteX9" fmla="*/ 231256 w 1404370"/>
                  <a:gd name="connsiteY9" fmla="*/ 8251 h 747963"/>
                  <a:gd name="connsiteX0" fmla="*/ 215386 w 1388500"/>
                  <a:gd name="connsiteY0" fmla="*/ 8251 h 747963"/>
                  <a:gd name="connsiteX1" fmla="*/ 111337 w 1388500"/>
                  <a:gd name="connsiteY1" fmla="*/ 62648 h 747963"/>
                  <a:gd name="connsiteX2" fmla="*/ 11592 w 1388500"/>
                  <a:gd name="connsiteY2" fmla="*/ 300323 h 747963"/>
                  <a:gd name="connsiteX3" fmla="*/ 53762 w 1388500"/>
                  <a:gd name="connsiteY3" fmla="*/ 632722 h 747963"/>
                  <a:gd name="connsiteX4" fmla="*/ 347505 w 1388500"/>
                  <a:gd name="connsiteY4" fmla="*/ 745499 h 747963"/>
                  <a:gd name="connsiteX5" fmla="*/ 1262575 w 1388500"/>
                  <a:gd name="connsiteY5" fmla="*/ 695962 h 747963"/>
                  <a:gd name="connsiteX6" fmla="*/ 1361764 w 1388500"/>
                  <a:gd name="connsiteY6" fmla="*/ 300828 h 747963"/>
                  <a:gd name="connsiteX7" fmla="*/ 1219369 w 1388500"/>
                  <a:gd name="connsiteY7" fmla="*/ 64951 h 747963"/>
                  <a:gd name="connsiteX8" fmla="*/ 823081 w 1388500"/>
                  <a:gd name="connsiteY8" fmla="*/ 0 h 747963"/>
                  <a:gd name="connsiteX9" fmla="*/ 215386 w 1388500"/>
                  <a:gd name="connsiteY9" fmla="*/ 8251 h 747963"/>
                  <a:gd name="connsiteX0" fmla="*/ 216608 w 1389722"/>
                  <a:gd name="connsiteY0" fmla="*/ 8251 h 747963"/>
                  <a:gd name="connsiteX1" fmla="*/ 112559 w 1389722"/>
                  <a:gd name="connsiteY1" fmla="*/ 62648 h 747963"/>
                  <a:gd name="connsiteX2" fmla="*/ 12814 w 1389722"/>
                  <a:gd name="connsiteY2" fmla="*/ 300323 h 747963"/>
                  <a:gd name="connsiteX3" fmla="*/ 54984 w 1389722"/>
                  <a:gd name="connsiteY3" fmla="*/ 632722 h 747963"/>
                  <a:gd name="connsiteX4" fmla="*/ 348727 w 1389722"/>
                  <a:gd name="connsiteY4" fmla="*/ 745499 h 747963"/>
                  <a:gd name="connsiteX5" fmla="*/ 1263797 w 1389722"/>
                  <a:gd name="connsiteY5" fmla="*/ 695962 h 747963"/>
                  <a:gd name="connsiteX6" fmla="*/ 1362986 w 1389722"/>
                  <a:gd name="connsiteY6" fmla="*/ 300828 h 747963"/>
                  <a:gd name="connsiteX7" fmla="*/ 1220591 w 1389722"/>
                  <a:gd name="connsiteY7" fmla="*/ 64951 h 747963"/>
                  <a:gd name="connsiteX8" fmla="*/ 824303 w 1389722"/>
                  <a:gd name="connsiteY8" fmla="*/ 0 h 747963"/>
                  <a:gd name="connsiteX9" fmla="*/ 216608 w 1389722"/>
                  <a:gd name="connsiteY9" fmla="*/ 8251 h 747963"/>
                  <a:gd name="connsiteX0" fmla="*/ 216608 w 1389722"/>
                  <a:gd name="connsiteY0" fmla="*/ 79781 h 819493"/>
                  <a:gd name="connsiteX1" fmla="*/ 112559 w 1389722"/>
                  <a:gd name="connsiteY1" fmla="*/ 134178 h 819493"/>
                  <a:gd name="connsiteX2" fmla="*/ 12814 w 1389722"/>
                  <a:gd name="connsiteY2" fmla="*/ 371853 h 819493"/>
                  <a:gd name="connsiteX3" fmla="*/ 54984 w 1389722"/>
                  <a:gd name="connsiteY3" fmla="*/ 704252 h 819493"/>
                  <a:gd name="connsiteX4" fmla="*/ 348727 w 1389722"/>
                  <a:gd name="connsiteY4" fmla="*/ 817029 h 819493"/>
                  <a:gd name="connsiteX5" fmla="*/ 1263797 w 1389722"/>
                  <a:gd name="connsiteY5" fmla="*/ 767492 h 819493"/>
                  <a:gd name="connsiteX6" fmla="*/ 1362986 w 1389722"/>
                  <a:gd name="connsiteY6" fmla="*/ 372358 h 819493"/>
                  <a:gd name="connsiteX7" fmla="*/ 1301587 w 1389722"/>
                  <a:gd name="connsiteY7" fmla="*/ 11721 h 819493"/>
                  <a:gd name="connsiteX8" fmla="*/ 824303 w 1389722"/>
                  <a:gd name="connsiteY8" fmla="*/ 71530 h 819493"/>
                  <a:gd name="connsiteX9" fmla="*/ 216608 w 1389722"/>
                  <a:gd name="connsiteY9" fmla="*/ 79781 h 819493"/>
                  <a:gd name="connsiteX0" fmla="*/ 216608 w 1400780"/>
                  <a:gd name="connsiteY0" fmla="*/ 79781 h 820631"/>
                  <a:gd name="connsiteX1" fmla="*/ 112559 w 1400780"/>
                  <a:gd name="connsiteY1" fmla="*/ 134178 h 820631"/>
                  <a:gd name="connsiteX2" fmla="*/ 12814 w 1400780"/>
                  <a:gd name="connsiteY2" fmla="*/ 371853 h 820631"/>
                  <a:gd name="connsiteX3" fmla="*/ 54984 w 1400780"/>
                  <a:gd name="connsiteY3" fmla="*/ 704252 h 820631"/>
                  <a:gd name="connsiteX4" fmla="*/ 348727 w 1400780"/>
                  <a:gd name="connsiteY4" fmla="*/ 817029 h 820631"/>
                  <a:gd name="connsiteX5" fmla="*/ 1263797 w 1400780"/>
                  <a:gd name="connsiteY5" fmla="*/ 767492 h 820631"/>
                  <a:gd name="connsiteX6" fmla="*/ 1378790 w 1400780"/>
                  <a:gd name="connsiteY6" fmla="*/ 350080 h 820631"/>
                  <a:gd name="connsiteX7" fmla="*/ 1301587 w 1400780"/>
                  <a:gd name="connsiteY7" fmla="*/ 11721 h 820631"/>
                  <a:gd name="connsiteX8" fmla="*/ 824303 w 1400780"/>
                  <a:gd name="connsiteY8" fmla="*/ 71530 h 820631"/>
                  <a:gd name="connsiteX9" fmla="*/ 216608 w 1400780"/>
                  <a:gd name="connsiteY9" fmla="*/ 79781 h 820631"/>
                  <a:gd name="connsiteX0" fmla="*/ 216608 w 1388697"/>
                  <a:gd name="connsiteY0" fmla="*/ 79781 h 820631"/>
                  <a:gd name="connsiteX1" fmla="*/ 112559 w 1388697"/>
                  <a:gd name="connsiteY1" fmla="*/ 134178 h 820631"/>
                  <a:gd name="connsiteX2" fmla="*/ 12814 w 1388697"/>
                  <a:gd name="connsiteY2" fmla="*/ 371853 h 820631"/>
                  <a:gd name="connsiteX3" fmla="*/ 54984 w 1388697"/>
                  <a:gd name="connsiteY3" fmla="*/ 704252 h 820631"/>
                  <a:gd name="connsiteX4" fmla="*/ 348727 w 1388697"/>
                  <a:gd name="connsiteY4" fmla="*/ 817029 h 820631"/>
                  <a:gd name="connsiteX5" fmla="*/ 1263797 w 1388697"/>
                  <a:gd name="connsiteY5" fmla="*/ 767492 h 820631"/>
                  <a:gd name="connsiteX6" fmla="*/ 1378790 w 1388697"/>
                  <a:gd name="connsiteY6" fmla="*/ 350080 h 820631"/>
                  <a:gd name="connsiteX7" fmla="*/ 1301587 w 1388697"/>
                  <a:gd name="connsiteY7" fmla="*/ 11721 h 820631"/>
                  <a:gd name="connsiteX8" fmla="*/ 824303 w 1388697"/>
                  <a:gd name="connsiteY8" fmla="*/ 71530 h 820631"/>
                  <a:gd name="connsiteX9" fmla="*/ 216608 w 1388697"/>
                  <a:gd name="connsiteY9" fmla="*/ 79781 h 820631"/>
                  <a:gd name="connsiteX0" fmla="*/ 216608 w 1391225"/>
                  <a:gd name="connsiteY0" fmla="*/ 79781 h 826967"/>
                  <a:gd name="connsiteX1" fmla="*/ 112559 w 1391225"/>
                  <a:gd name="connsiteY1" fmla="*/ 134178 h 826967"/>
                  <a:gd name="connsiteX2" fmla="*/ 12814 w 1391225"/>
                  <a:gd name="connsiteY2" fmla="*/ 371853 h 826967"/>
                  <a:gd name="connsiteX3" fmla="*/ 54984 w 1391225"/>
                  <a:gd name="connsiteY3" fmla="*/ 704252 h 826967"/>
                  <a:gd name="connsiteX4" fmla="*/ 348727 w 1391225"/>
                  <a:gd name="connsiteY4" fmla="*/ 817029 h 826967"/>
                  <a:gd name="connsiteX5" fmla="*/ 1270711 w 1391225"/>
                  <a:gd name="connsiteY5" fmla="*/ 780860 h 826967"/>
                  <a:gd name="connsiteX6" fmla="*/ 1378790 w 1391225"/>
                  <a:gd name="connsiteY6" fmla="*/ 350080 h 826967"/>
                  <a:gd name="connsiteX7" fmla="*/ 1301587 w 1391225"/>
                  <a:gd name="connsiteY7" fmla="*/ 11721 h 826967"/>
                  <a:gd name="connsiteX8" fmla="*/ 824303 w 1391225"/>
                  <a:gd name="connsiteY8" fmla="*/ 71530 h 826967"/>
                  <a:gd name="connsiteX9" fmla="*/ 216608 w 1391225"/>
                  <a:gd name="connsiteY9" fmla="*/ 79781 h 826967"/>
                  <a:gd name="connsiteX0" fmla="*/ 216608 w 1379141"/>
                  <a:gd name="connsiteY0" fmla="*/ 79781 h 826967"/>
                  <a:gd name="connsiteX1" fmla="*/ 112559 w 1379141"/>
                  <a:gd name="connsiteY1" fmla="*/ 134178 h 826967"/>
                  <a:gd name="connsiteX2" fmla="*/ 12814 w 1379141"/>
                  <a:gd name="connsiteY2" fmla="*/ 371853 h 826967"/>
                  <a:gd name="connsiteX3" fmla="*/ 54984 w 1379141"/>
                  <a:gd name="connsiteY3" fmla="*/ 704252 h 826967"/>
                  <a:gd name="connsiteX4" fmla="*/ 348727 w 1379141"/>
                  <a:gd name="connsiteY4" fmla="*/ 817029 h 826967"/>
                  <a:gd name="connsiteX5" fmla="*/ 1270711 w 1379141"/>
                  <a:gd name="connsiteY5" fmla="*/ 780860 h 826967"/>
                  <a:gd name="connsiteX6" fmla="*/ 1378790 w 1379141"/>
                  <a:gd name="connsiteY6" fmla="*/ 350080 h 826967"/>
                  <a:gd name="connsiteX7" fmla="*/ 1301587 w 1379141"/>
                  <a:gd name="connsiteY7" fmla="*/ 11721 h 826967"/>
                  <a:gd name="connsiteX8" fmla="*/ 824303 w 1379141"/>
                  <a:gd name="connsiteY8" fmla="*/ 71530 h 826967"/>
                  <a:gd name="connsiteX9" fmla="*/ 216608 w 1379141"/>
                  <a:gd name="connsiteY9" fmla="*/ 79781 h 826967"/>
                  <a:gd name="connsiteX0" fmla="*/ 216608 w 1379281"/>
                  <a:gd name="connsiteY0" fmla="*/ 79781 h 826967"/>
                  <a:gd name="connsiteX1" fmla="*/ 112559 w 1379281"/>
                  <a:gd name="connsiteY1" fmla="*/ 134178 h 826967"/>
                  <a:gd name="connsiteX2" fmla="*/ 12814 w 1379281"/>
                  <a:gd name="connsiteY2" fmla="*/ 371853 h 826967"/>
                  <a:gd name="connsiteX3" fmla="*/ 54984 w 1379281"/>
                  <a:gd name="connsiteY3" fmla="*/ 704252 h 826967"/>
                  <a:gd name="connsiteX4" fmla="*/ 348727 w 1379281"/>
                  <a:gd name="connsiteY4" fmla="*/ 817029 h 826967"/>
                  <a:gd name="connsiteX5" fmla="*/ 1270711 w 1379281"/>
                  <a:gd name="connsiteY5" fmla="*/ 780860 h 826967"/>
                  <a:gd name="connsiteX6" fmla="*/ 1378790 w 1379281"/>
                  <a:gd name="connsiteY6" fmla="*/ 350080 h 826967"/>
                  <a:gd name="connsiteX7" fmla="*/ 1301587 w 1379281"/>
                  <a:gd name="connsiteY7" fmla="*/ 11721 h 826967"/>
                  <a:gd name="connsiteX8" fmla="*/ 824303 w 1379281"/>
                  <a:gd name="connsiteY8" fmla="*/ 71530 h 826967"/>
                  <a:gd name="connsiteX9" fmla="*/ 216608 w 1379281"/>
                  <a:gd name="connsiteY9" fmla="*/ 79781 h 826967"/>
                  <a:gd name="connsiteX0" fmla="*/ 216608 w 1383421"/>
                  <a:gd name="connsiteY0" fmla="*/ 79781 h 826967"/>
                  <a:gd name="connsiteX1" fmla="*/ 112559 w 1383421"/>
                  <a:gd name="connsiteY1" fmla="*/ 134178 h 826967"/>
                  <a:gd name="connsiteX2" fmla="*/ 12814 w 1383421"/>
                  <a:gd name="connsiteY2" fmla="*/ 371853 h 826967"/>
                  <a:gd name="connsiteX3" fmla="*/ 54984 w 1383421"/>
                  <a:gd name="connsiteY3" fmla="*/ 704252 h 826967"/>
                  <a:gd name="connsiteX4" fmla="*/ 348727 w 1383421"/>
                  <a:gd name="connsiteY4" fmla="*/ 817029 h 826967"/>
                  <a:gd name="connsiteX5" fmla="*/ 1270711 w 1383421"/>
                  <a:gd name="connsiteY5" fmla="*/ 780860 h 826967"/>
                  <a:gd name="connsiteX6" fmla="*/ 1378790 w 1383421"/>
                  <a:gd name="connsiteY6" fmla="*/ 350080 h 826967"/>
                  <a:gd name="connsiteX7" fmla="*/ 1301587 w 1383421"/>
                  <a:gd name="connsiteY7" fmla="*/ 11721 h 826967"/>
                  <a:gd name="connsiteX8" fmla="*/ 824303 w 1383421"/>
                  <a:gd name="connsiteY8" fmla="*/ 71530 h 826967"/>
                  <a:gd name="connsiteX9" fmla="*/ 216608 w 1383421"/>
                  <a:gd name="connsiteY9" fmla="*/ 79781 h 826967"/>
                  <a:gd name="connsiteX0" fmla="*/ 216608 w 1379141"/>
                  <a:gd name="connsiteY0" fmla="*/ 59582 h 806768"/>
                  <a:gd name="connsiteX1" fmla="*/ 112559 w 1379141"/>
                  <a:gd name="connsiteY1" fmla="*/ 113979 h 806768"/>
                  <a:gd name="connsiteX2" fmla="*/ 12814 w 1379141"/>
                  <a:gd name="connsiteY2" fmla="*/ 351654 h 806768"/>
                  <a:gd name="connsiteX3" fmla="*/ 54984 w 1379141"/>
                  <a:gd name="connsiteY3" fmla="*/ 684053 h 806768"/>
                  <a:gd name="connsiteX4" fmla="*/ 348727 w 1379141"/>
                  <a:gd name="connsiteY4" fmla="*/ 796830 h 806768"/>
                  <a:gd name="connsiteX5" fmla="*/ 1270711 w 1379141"/>
                  <a:gd name="connsiteY5" fmla="*/ 760661 h 806768"/>
                  <a:gd name="connsiteX6" fmla="*/ 1378790 w 1379141"/>
                  <a:gd name="connsiteY6" fmla="*/ 329881 h 806768"/>
                  <a:gd name="connsiteX7" fmla="*/ 1280844 w 1379141"/>
                  <a:gd name="connsiteY7" fmla="*/ 13800 h 806768"/>
                  <a:gd name="connsiteX8" fmla="*/ 824303 w 1379141"/>
                  <a:gd name="connsiteY8" fmla="*/ 51331 h 806768"/>
                  <a:gd name="connsiteX9" fmla="*/ 216608 w 1379141"/>
                  <a:gd name="connsiteY9" fmla="*/ 59582 h 806768"/>
                  <a:gd name="connsiteX0" fmla="*/ 216608 w 1379141"/>
                  <a:gd name="connsiteY0" fmla="*/ 59582 h 806768"/>
                  <a:gd name="connsiteX1" fmla="*/ 112559 w 1379141"/>
                  <a:gd name="connsiteY1" fmla="*/ 113979 h 806768"/>
                  <a:gd name="connsiteX2" fmla="*/ 12814 w 1379141"/>
                  <a:gd name="connsiteY2" fmla="*/ 351654 h 806768"/>
                  <a:gd name="connsiteX3" fmla="*/ 54984 w 1379141"/>
                  <a:gd name="connsiteY3" fmla="*/ 684053 h 806768"/>
                  <a:gd name="connsiteX4" fmla="*/ 348727 w 1379141"/>
                  <a:gd name="connsiteY4" fmla="*/ 796830 h 806768"/>
                  <a:gd name="connsiteX5" fmla="*/ 1270711 w 1379141"/>
                  <a:gd name="connsiteY5" fmla="*/ 760661 h 806768"/>
                  <a:gd name="connsiteX6" fmla="*/ 1378790 w 1379141"/>
                  <a:gd name="connsiteY6" fmla="*/ 329881 h 806768"/>
                  <a:gd name="connsiteX7" fmla="*/ 1280844 w 1379141"/>
                  <a:gd name="connsiteY7" fmla="*/ 13800 h 806768"/>
                  <a:gd name="connsiteX8" fmla="*/ 824303 w 1379141"/>
                  <a:gd name="connsiteY8" fmla="*/ 51331 h 806768"/>
                  <a:gd name="connsiteX9" fmla="*/ 216608 w 1379141"/>
                  <a:gd name="connsiteY9" fmla="*/ 59582 h 806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9141" h="806768">
                    <a:moveTo>
                      <a:pt x="216608" y="59582"/>
                    </a:moveTo>
                    <a:cubicBezTo>
                      <a:pt x="97984" y="70023"/>
                      <a:pt x="146525" y="65300"/>
                      <a:pt x="112559" y="113979"/>
                    </a:cubicBezTo>
                    <a:cubicBezTo>
                      <a:pt x="78593" y="162658"/>
                      <a:pt x="25373" y="149706"/>
                      <a:pt x="12814" y="351654"/>
                    </a:cubicBezTo>
                    <a:cubicBezTo>
                      <a:pt x="255" y="553602"/>
                      <a:pt x="-21645" y="640069"/>
                      <a:pt x="54984" y="684053"/>
                    </a:cubicBezTo>
                    <a:cubicBezTo>
                      <a:pt x="99551" y="702915"/>
                      <a:pt x="160041" y="781314"/>
                      <a:pt x="348727" y="796830"/>
                    </a:cubicBezTo>
                    <a:cubicBezTo>
                      <a:pt x="812788" y="793482"/>
                      <a:pt x="1165213" y="838487"/>
                      <a:pt x="1270711" y="760661"/>
                    </a:cubicBezTo>
                    <a:cubicBezTo>
                      <a:pt x="1376209" y="682835"/>
                      <a:pt x="1380962" y="491721"/>
                      <a:pt x="1378790" y="329881"/>
                    </a:cubicBezTo>
                    <a:cubicBezTo>
                      <a:pt x="1373459" y="210569"/>
                      <a:pt x="1340858" y="86687"/>
                      <a:pt x="1280844" y="13800"/>
                    </a:cubicBezTo>
                    <a:cubicBezTo>
                      <a:pt x="1177821" y="-34285"/>
                      <a:pt x="885108" y="59362"/>
                      <a:pt x="824303" y="51331"/>
                    </a:cubicBezTo>
                    <a:cubicBezTo>
                      <a:pt x="701546" y="58788"/>
                      <a:pt x="335232" y="49141"/>
                      <a:pt x="216608" y="59582"/>
                    </a:cubicBezTo>
                    <a:close/>
                  </a:path>
                </a:pathLst>
              </a:custGeom>
              <a:solidFill>
                <a:srgbClr val="9AE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solidFill>
                    <a:prstClr val="white"/>
                  </a:solidFill>
                  <a:latin typeface="Calibri"/>
                </a:endParaRPr>
              </a:p>
            </p:txBody>
          </p:sp>
          <p:cxnSp>
            <p:nvCxnSpPr>
              <p:cNvPr id="591" name="Straight Connector 590">
                <a:extLst>
                  <a:ext uri="{FF2B5EF4-FFF2-40B4-BE49-F238E27FC236}">
                    <a16:creationId xmlns:a16="http://schemas.microsoft.com/office/drawing/2014/main" id="{CFA268A8-ABF2-2241-8D20-ADABF787D7DB}"/>
                  </a:ext>
                </a:extLst>
              </p:cNvPr>
              <p:cNvCxnSpPr>
                <a:cxnSpLocks/>
                <a:stCxn id="622" idx="0"/>
              </p:cNvCxnSpPr>
              <p:nvPr/>
            </p:nvCxnSpPr>
            <p:spPr>
              <a:xfrm flipH="1" flipV="1">
                <a:off x="8591314" y="5631767"/>
                <a:ext cx="66596" cy="250904"/>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4" name="Straight Connector 593">
                <a:extLst>
                  <a:ext uri="{FF2B5EF4-FFF2-40B4-BE49-F238E27FC236}">
                    <a16:creationId xmlns:a16="http://schemas.microsoft.com/office/drawing/2014/main" id="{059F888C-411C-1440-A32A-CADF8C516051}"/>
                  </a:ext>
                </a:extLst>
              </p:cNvPr>
              <p:cNvCxnSpPr>
                <a:cxnSpLocks/>
                <a:stCxn id="641" idx="9"/>
              </p:cNvCxnSpPr>
              <p:nvPr/>
            </p:nvCxnSpPr>
            <p:spPr>
              <a:xfrm>
                <a:off x="8270073" y="5586838"/>
                <a:ext cx="387156" cy="322925"/>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5" name="Straight Connector 594">
                <a:extLst>
                  <a:ext uri="{FF2B5EF4-FFF2-40B4-BE49-F238E27FC236}">
                    <a16:creationId xmlns:a16="http://schemas.microsoft.com/office/drawing/2014/main" id="{DA040B7D-AE14-8149-A8F2-AD2B46A60BA7}"/>
                  </a:ext>
                </a:extLst>
              </p:cNvPr>
              <p:cNvCxnSpPr>
                <a:cxnSpLocks/>
                <a:stCxn id="641" idx="2"/>
              </p:cNvCxnSpPr>
              <p:nvPr/>
            </p:nvCxnSpPr>
            <p:spPr>
              <a:xfrm>
                <a:off x="8269779" y="5582623"/>
                <a:ext cx="334505" cy="4198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8" name="Straight Connector 597">
                <a:extLst>
                  <a:ext uri="{FF2B5EF4-FFF2-40B4-BE49-F238E27FC236}">
                    <a16:creationId xmlns:a16="http://schemas.microsoft.com/office/drawing/2014/main" id="{DA3FBF40-1787-5F4F-95BD-1262A4703D41}"/>
                  </a:ext>
                </a:extLst>
              </p:cNvPr>
              <p:cNvCxnSpPr>
                <a:cxnSpLocks/>
                <a:endCxn id="627" idx="2"/>
              </p:cNvCxnSpPr>
              <p:nvPr/>
            </p:nvCxnSpPr>
            <p:spPr>
              <a:xfrm>
                <a:off x="8289329" y="5888859"/>
                <a:ext cx="368013" cy="3124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9" name="Straight Connector 598">
                <a:extLst>
                  <a:ext uri="{FF2B5EF4-FFF2-40B4-BE49-F238E27FC236}">
                    <a16:creationId xmlns:a16="http://schemas.microsoft.com/office/drawing/2014/main" id="{46322858-FB0E-9141-B7EB-244A61CE0CB9}"/>
                  </a:ext>
                </a:extLst>
              </p:cNvPr>
              <p:cNvCxnSpPr>
                <a:cxnSpLocks/>
                <a:stCxn id="636" idx="4"/>
                <a:endCxn id="648" idx="2"/>
              </p:cNvCxnSpPr>
              <p:nvPr/>
            </p:nvCxnSpPr>
            <p:spPr>
              <a:xfrm flipH="1">
                <a:off x="8269832" y="5614796"/>
                <a:ext cx="515" cy="24859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00" name="Straight Connector 599">
                <a:extLst>
                  <a:ext uri="{FF2B5EF4-FFF2-40B4-BE49-F238E27FC236}">
                    <a16:creationId xmlns:a16="http://schemas.microsoft.com/office/drawing/2014/main" id="{A7D8A2AA-1273-864F-A874-B501544A1914}"/>
                  </a:ext>
                </a:extLst>
              </p:cNvPr>
              <p:cNvCxnSpPr/>
              <p:nvPr/>
            </p:nvCxnSpPr>
            <p:spPr>
              <a:xfrm flipV="1">
                <a:off x="8289330" y="5631766"/>
                <a:ext cx="317903" cy="25709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601" name="Group 600">
                <a:extLst>
                  <a:ext uri="{FF2B5EF4-FFF2-40B4-BE49-F238E27FC236}">
                    <a16:creationId xmlns:a16="http://schemas.microsoft.com/office/drawing/2014/main" id="{894B2426-E845-6840-B607-5B8219E84FE1}"/>
                  </a:ext>
                </a:extLst>
              </p:cNvPr>
              <p:cNvGrpSpPr/>
              <p:nvPr/>
            </p:nvGrpSpPr>
            <p:grpSpPr>
              <a:xfrm>
                <a:off x="8178961" y="5824636"/>
                <a:ext cx="182938" cy="111323"/>
                <a:chOff x="7493876" y="2774731"/>
                <a:chExt cx="1481958" cy="894622"/>
              </a:xfrm>
            </p:grpSpPr>
            <p:sp>
              <p:nvSpPr>
                <p:cNvPr id="642" name="Freeform 641">
                  <a:extLst>
                    <a:ext uri="{FF2B5EF4-FFF2-40B4-BE49-F238E27FC236}">
                      <a16:creationId xmlns:a16="http://schemas.microsoft.com/office/drawing/2014/main" id="{BFD2963A-59B5-BF4A-A6E1-FDDD2916B990}"/>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643" name="Oval 642">
                  <a:extLst>
                    <a:ext uri="{FF2B5EF4-FFF2-40B4-BE49-F238E27FC236}">
                      <a16:creationId xmlns:a16="http://schemas.microsoft.com/office/drawing/2014/main" id="{87E899D9-74CF-C140-B797-B3971E5E0A28}"/>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644" name="Group 643">
                  <a:extLst>
                    <a:ext uri="{FF2B5EF4-FFF2-40B4-BE49-F238E27FC236}">
                      <a16:creationId xmlns:a16="http://schemas.microsoft.com/office/drawing/2014/main" id="{73C2874F-B969-DF46-8C72-687D62D7A5B8}"/>
                    </a:ext>
                  </a:extLst>
                </p:cNvPr>
                <p:cNvGrpSpPr/>
                <p:nvPr/>
              </p:nvGrpSpPr>
              <p:grpSpPr>
                <a:xfrm>
                  <a:off x="7713663" y="2848339"/>
                  <a:ext cx="1042107" cy="425543"/>
                  <a:chOff x="7786941" y="2884917"/>
                  <a:chExt cx="897649" cy="353919"/>
                </a:xfrm>
              </p:grpSpPr>
              <p:sp>
                <p:nvSpPr>
                  <p:cNvPr id="645" name="Freeform 644">
                    <a:extLst>
                      <a:ext uri="{FF2B5EF4-FFF2-40B4-BE49-F238E27FC236}">
                        <a16:creationId xmlns:a16="http://schemas.microsoft.com/office/drawing/2014/main" id="{E1BE4264-17D6-994E-81E1-D96DD6F975CA}"/>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46" name="Freeform 645">
                    <a:extLst>
                      <a:ext uri="{FF2B5EF4-FFF2-40B4-BE49-F238E27FC236}">
                        <a16:creationId xmlns:a16="http://schemas.microsoft.com/office/drawing/2014/main" id="{E5B4E29F-735E-F047-B24C-5E015F891699}"/>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47" name="Freeform 646">
                    <a:extLst>
                      <a:ext uri="{FF2B5EF4-FFF2-40B4-BE49-F238E27FC236}">
                        <a16:creationId xmlns:a16="http://schemas.microsoft.com/office/drawing/2014/main" id="{208BB4B0-A69D-5941-BF89-9D224CC7FBF6}"/>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48" name="Freeform 647">
                    <a:extLst>
                      <a:ext uri="{FF2B5EF4-FFF2-40B4-BE49-F238E27FC236}">
                        <a16:creationId xmlns:a16="http://schemas.microsoft.com/office/drawing/2014/main" id="{67C1AC62-BB60-0144-84C1-9F9A772EEED7}"/>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602" name="Group 601">
                <a:extLst>
                  <a:ext uri="{FF2B5EF4-FFF2-40B4-BE49-F238E27FC236}">
                    <a16:creationId xmlns:a16="http://schemas.microsoft.com/office/drawing/2014/main" id="{EACCCDD1-F72D-914C-B61D-31A25871AAFF}"/>
                  </a:ext>
                </a:extLst>
              </p:cNvPr>
              <p:cNvGrpSpPr/>
              <p:nvPr/>
            </p:nvGrpSpPr>
            <p:grpSpPr>
              <a:xfrm>
                <a:off x="8182762" y="5545189"/>
                <a:ext cx="175179" cy="107525"/>
                <a:chOff x="7493876" y="2774731"/>
                <a:chExt cx="1481958" cy="894622"/>
              </a:xfrm>
            </p:grpSpPr>
            <p:sp>
              <p:nvSpPr>
                <p:cNvPr id="635" name="Freeform 634">
                  <a:extLst>
                    <a:ext uri="{FF2B5EF4-FFF2-40B4-BE49-F238E27FC236}">
                      <a16:creationId xmlns:a16="http://schemas.microsoft.com/office/drawing/2014/main" id="{C6B0F009-E9EB-C548-AA74-A726F28C5709}"/>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636" name="Oval 635">
                  <a:extLst>
                    <a:ext uri="{FF2B5EF4-FFF2-40B4-BE49-F238E27FC236}">
                      <a16:creationId xmlns:a16="http://schemas.microsoft.com/office/drawing/2014/main" id="{CD8F146A-64AA-D54D-B82F-4529F086BCB8}"/>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637" name="Group 636">
                  <a:extLst>
                    <a:ext uri="{FF2B5EF4-FFF2-40B4-BE49-F238E27FC236}">
                      <a16:creationId xmlns:a16="http://schemas.microsoft.com/office/drawing/2014/main" id="{E0C6945D-6F85-0B43-B06E-C6DF075860B1}"/>
                    </a:ext>
                  </a:extLst>
                </p:cNvPr>
                <p:cNvGrpSpPr/>
                <p:nvPr/>
              </p:nvGrpSpPr>
              <p:grpSpPr>
                <a:xfrm>
                  <a:off x="7713663" y="2848339"/>
                  <a:ext cx="1042107" cy="425543"/>
                  <a:chOff x="7786941" y="2884917"/>
                  <a:chExt cx="897649" cy="353919"/>
                </a:xfrm>
              </p:grpSpPr>
              <p:sp>
                <p:nvSpPr>
                  <p:cNvPr id="638" name="Freeform 637">
                    <a:extLst>
                      <a:ext uri="{FF2B5EF4-FFF2-40B4-BE49-F238E27FC236}">
                        <a16:creationId xmlns:a16="http://schemas.microsoft.com/office/drawing/2014/main" id="{90D84452-F0A2-6F49-9FB7-C63D09346692}"/>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39" name="Freeform 638">
                    <a:extLst>
                      <a:ext uri="{FF2B5EF4-FFF2-40B4-BE49-F238E27FC236}">
                        <a16:creationId xmlns:a16="http://schemas.microsoft.com/office/drawing/2014/main" id="{0F230E87-7389-4D47-951B-3AADDC18042F}"/>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40" name="Freeform 639">
                    <a:extLst>
                      <a:ext uri="{FF2B5EF4-FFF2-40B4-BE49-F238E27FC236}">
                        <a16:creationId xmlns:a16="http://schemas.microsoft.com/office/drawing/2014/main" id="{C5593166-104F-0142-B5ED-C681EE240005}"/>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41" name="Freeform 640">
                    <a:extLst>
                      <a:ext uri="{FF2B5EF4-FFF2-40B4-BE49-F238E27FC236}">
                        <a16:creationId xmlns:a16="http://schemas.microsoft.com/office/drawing/2014/main" id="{9AA00B36-A763-884D-88DA-C7922A01CC22}"/>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603" name="Group 602">
                <a:extLst>
                  <a:ext uri="{FF2B5EF4-FFF2-40B4-BE49-F238E27FC236}">
                    <a16:creationId xmlns:a16="http://schemas.microsoft.com/office/drawing/2014/main" id="{E681FD39-8832-D545-BE3E-640BBA141552}"/>
                  </a:ext>
                </a:extLst>
              </p:cNvPr>
              <p:cNvGrpSpPr/>
              <p:nvPr/>
            </p:nvGrpSpPr>
            <p:grpSpPr>
              <a:xfrm>
                <a:off x="8515547" y="5580583"/>
                <a:ext cx="175179" cy="107525"/>
                <a:chOff x="7493876" y="2774731"/>
                <a:chExt cx="1481958" cy="894622"/>
              </a:xfrm>
            </p:grpSpPr>
            <p:sp>
              <p:nvSpPr>
                <p:cNvPr id="628" name="Freeform 627">
                  <a:extLst>
                    <a:ext uri="{FF2B5EF4-FFF2-40B4-BE49-F238E27FC236}">
                      <a16:creationId xmlns:a16="http://schemas.microsoft.com/office/drawing/2014/main" id="{C1330810-F34C-324A-84F3-B39D20384C13}"/>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629" name="Oval 628">
                  <a:extLst>
                    <a:ext uri="{FF2B5EF4-FFF2-40B4-BE49-F238E27FC236}">
                      <a16:creationId xmlns:a16="http://schemas.microsoft.com/office/drawing/2014/main" id="{A3249ED8-C024-3A4A-9CCB-AA25B076F3A4}"/>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630" name="Group 629">
                  <a:extLst>
                    <a:ext uri="{FF2B5EF4-FFF2-40B4-BE49-F238E27FC236}">
                      <a16:creationId xmlns:a16="http://schemas.microsoft.com/office/drawing/2014/main" id="{B01CDC5F-DA3A-E74E-AF65-7E3256F046F4}"/>
                    </a:ext>
                  </a:extLst>
                </p:cNvPr>
                <p:cNvGrpSpPr/>
                <p:nvPr/>
              </p:nvGrpSpPr>
              <p:grpSpPr>
                <a:xfrm>
                  <a:off x="7713663" y="2848339"/>
                  <a:ext cx="1042107" cy="425543"/>
                  <a:chOff x="7786941" y="2884917"/>
                  <a:chExt cx="897649" cy="353919"/>
                </a:xfrm>
              </p:grpSpPr>
              <p:sp>
                <p:nvSpPr>
                  <p:cNvPr id="631" name="Freeform 630">
                    <a:extLst>
                      <a:ext uri="{FF2B5EF4-FFF2-40B4-BE49-F238E27FC236}">
                        <a16:creationId xmlns:a16="http://schemas.microsoft.com/office/drawing/2014/main" id="{301EE12F-0F7F-994F-8AA2-5819EAB94961}"/>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32" name="Freeform 631">
                    <a:extLst>
                      <a:ext uri="{FF2B5EF4-FFF2-40B4-BE49-F238E27FC236}">
                        <a16:creationId xmlns:a16="http://schemas.microsoft.com/office/drawing/2014/main" id="{9E4C604A-82B1-E340-B4F3-42AC61E06864}"/>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33" name="Freeform 632">
                    <a:extLst>
                      <a:ext uri="{FF2B5EF4-FFF2-40B4-BE49-F238E27FC236}">
                        <a16:creationId xmlns:a16="http://schemas.microsoft.com/office/drawing/2014/main" id="{8AB91445-B40A-394E-B296-8024B424EFE2}"/>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34" name="Freeform 633">
                    <a:extLst>
                      <a:ext uri="{FF2B5EF4-FFF2-40B4-BE49-F238E27FC236}">
                        <a16:creationId xmlns:a16="http://schemas.microsoft.com/office/drawing/2014/main" id="{82EA1CC9-EC88-344F-9F86-8435310D5FE5}"/>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604" name="Group 603">
                <a:extLst>
                  <a:ext uri="{FF2B5EF4-FFF2-40B4-BE49-F238E27FC236}">
                    <a16:creationId xmlns:a16="http://schemas.microsoft.com/office/drawing/2014/main" id="{F0C1C8FB-0408-714E-A1DD-78F85B60437B}"/>
                  </a:ext>
                </a:extLst>
              </p:cNvPr>
              <p:cNvGrpSpPr/>
              <p:nvPr/>
            </p:nvGrpSpPr>
            <p:grpSpPr>
              <a:xfrm>
                <a:off x="8570325" y="5882671"/>
                <a:ext cx="175179" cy="107525"/>
                <a:chOff x="7493876" y="2774731"/>
                <a:chExt cx="1481958" cy="894622"/>
              </a:xfrm>
            </p:grpSpPr>
            <p:sp>
              <p:nvSpPr>
                <p:cNvPr id="621" name="Freeform 620">
                  <a:extLst>
                    <a:ext uri="{FF2B5EF4-FFF2-40B4-BE49-F238E27FC236}">
                      <a16:creationId xmlns:a16="http://schemas.microsoft.com/office/drawing/2014/main" id="{9B4D64EF-FFF5-9446-B44D-24388D845729}"/>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622" name="Oval 621">
                  <a:extLst>
                    <a:ext uri="{FF2B5EF4-FFF2-40B4-BE49-F238E27FC236}">
                      <a16:creationId xmlns:a16="http://schemas.microsoft.com/office/drawing/2014/main" id="{457542F7-4030-C840-A950-8AB02A1839A0}"/>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623" name="Group 622">
                  <a:extLst>
                    <a:ext uri="{FF2B5EF4-FFF2-40B4-BE49-F238E27FC236}">
                      <a16:creationId xmlns:a16="http://schemas.microsoft.com/office/drawing/2014/main" id="{D9C210E7-B327-514B-A0C7-94FDD9A9BD9F}"/>
                    </a:ext>
                  </a:extLst>
                </p:cNvPr>
                <p:cNvGrpSpPr/>
                <p:nvPr/>
              </p:nvGrpSpPr>
              <p:grpSpPr>
                <a:xfrm>
                  <a:off x="7713663" y="2848339"/>
                  <a:ext cx="1042107" cy="425543"/>
                  <a:chOff x="7786941" y="2884917"/>
                  <a:chExt cx="897649" cy="353919"/>
                </a:xfrm>
              </p:grpSpPr>
              <p:sp>
                <p:nvSpPr>
                  <p:cNvPr id="624" name="Freeform 623">
                    <a:extLst>
                      <a:ext uri="{FF2B5EF4-FFF2-40B4-BE49-F238E27FC236}">
                        <a16:creationId xmlns:a16="http://schemas.microsoft.com/office/drawing/2014/main" id="{C13FE213-9244-E845-A3F1-B52267AF78F5}"/>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25" name="Freeform 624">
                    <a:extLst>
                      <a:ext uri="{FF2B5EF4-FFF2-40B4-BE49-F238E27FC236}">
                        <a16:creationId xmlns:a16="http://schemas.microsoft.com/office/drawing/2014/main" id="{4A014DC0-CDBF-6344-A08C-8B7DC7401C27}"/>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26" name="Freeform 625">
                    <a:extLst>
                      <a:ext uri="{FF2B5EF4-FFF2-40B4-BE49-F238E27FC236}">
                        <a16:creationId xmlns:a16="http://schemas.microsoft.com/office/drawing/2014/main" id="{79781B3B-658A-AE4C-BE7D-F77DFBB2CEBA}"/>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27" name="Freeform 626">
                    <a:extLst>
                      <a:ext uri="{FF2B5EF4-FFF2-40B4-BE49-F238E27FC236}">
                        <a16:creationId xmlns:a16="http://schemas.microsoft.com/office/drawing/2014/main" id="{95A1B600-62A0-8147-9FD0-6D74D0E7EE1A}"/>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grpSp>
          <p:nvGrpSpPr>
            <p:cNvPr id="588" name="Group 587">
              <a:extLst>
                <a:ext uri="{FF2B5EF4-FFF2-40B4-BE49-F238E27FC236}">
                  <a16:creationId xmlns:a16="http://schemas.microsoft.com/office/drawing/2014/main" id="{86E19177-E8A3-F849-934B-777240075DE8}"/>
                </a:ext>
              </a:extLst>
            </p:cNvPr>
            <p:cNvGrpSpPr/>
            <p:nvPr/>
          </p:nvGrpSpPr>
          <p:grpSpPr>
            <a:xfrm>
              <a:off x="3096215" y="4614313"/>
              <a:ext cx="998795" cy="445007"/>
              <a:chOff x="4332883" y="5571655"/>
              <a:chExt cx="998795" cy="445007"/>
            </a:xfrm>
          </p:grpSpPr>
          <p:cxnSp>
            <p:nvCxnSpPr>
              <p:cNvPr id="483" name="Straight Connector 482">
                <a:extLst>
                  <a:ext uri="{FF2B5EF4-FFF2-40B4-BE49-F238E27FC236}">
                    <a16:creationId xmlns:a16="http://schemas.microsoft.com/office/drawing/2014/main" id="{E9158F9B-A053-7F4F-A963-6076D1544DD1}"/>
                  </a:ext>
                </a:extLst>
              </p:cNvPr>
              <p:cNvCxnSpPr>
                <a:cxnSpLocks/>
                <a:stCxn id="559" idx="0"/>
              </p:cNvCxnSpPr>
              <p:nvPr/>
            </p:nvCxnSpPr>
            <p:spPr>
              <a:xfrm flipH="1" flipV="1">
                <a:off x="4745236" y="5658233"/>
                <a:ext cx="66596" cy="250904"/>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4" name="Straight Connector 483">
                <a:extLst>
                  <a:ext uri="{FF2B5EF4-FFF2-40B4-BE49-F238E27FC236}">
                    <a16:creationId xmlns:a16="http://schemas.microsoft.com/office/drawing/2014/main" id="{FFA0D485-A268-E243-A345-92CE10746EED}"/>
                  </a:ext>
                </a:extLst>
              </p:cNvPr>
              <p:cNvCxnSpPr/>
              <p:nvPr/>
            </p:nvCxnSpPr>
            <p:spPr>
              <a:xfrm>
                <a:off x="4753706" y="5653287"/>
                <a:ext cx="299692" cy="14237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5" name="Straight Connector 484">
                <a:extLst>
                  <a:ext uri="{FF2B5EF4-FFF2-40B4-BE49-F238E27FC236}">
                    <a16:creationId xmlns:a16="http://schemas.microsoft.com/office/drawing/2014/main" id="{5AFFB4E9-9B13-604F-841E-E26BADF492D0}"/>
                  </a:ext>
                </a:extLst>
              </p:cNvPr>
              <p:cNvCxnSpPr>
                <a:cxnSpLocks/>
              </p:cNvCxnSpPr>
              <p:nvPr/>
            </p:nvCxnSpPr>
            <p:spPr>
              <a:xfrm flipV="1">
                <a:off x="5053398" y="5718444"/>
                <a:ext cx="231278" cy="7721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6" name="Straight Connector 485">
                <a:extLst>
                  <a:ext uri="{FF2B5EF4-FFF2-40B4-BE49-F238E27FC236}">
                    <a16:creationId xmlns:a16="http://schemas.microsoft.com/office/drawing/2014/main" id="{06DE0271-6C20-FF41-B721-FE4E3D131FAF}"/>
                  </a:ext>
                </a:extLst>
              </p:cNvPr>
              <p:cNvCxnSpPr>
                <a:cxnSpLocks/>
                <a:stCxn id="548" idx="9"/>
              </p:cNvCxnSpPr>
              <p:nvPr/>
            </p:nvCxnSpPr>
            <p:spPr>
              <a:xfrm>
                <a:off x="4423995" y="5613304"/>
                <a:ext cx="387156" cy="322925"/>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7" name="Straight Connector 486">
                <a:extLst>
                  <a:ext uri="{FF2B5EF4-FFF2-40B4-BE49-F238E27FC236}">
                    <a16:creationId xmlns:a16="http://schemas.microsoft.com/office/drawing/2014/main" id="{5F004055-EC3D-1B42-97B1-C282A5024254}"/>
                  </a:ext>
                </a:extLst>
              </p:cNvPr>
              <p:cNvCxnSpPr>
                <a:cxnSpLocks/>
                <a:stCxn id="548" idx="2"/>
              </p:cNvCxnSpPr>
              <p:nvPr/>
            </p:nvCxnSpPr>
            <p:spPr>
              <a:xfrm>
                <a:off x="4423701" y="5609089"/>
                <a:ext cx="334505" cy="4198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8" name="Straight Connector 487">
                <a:extLst>
                  <a:ext uri="{FF2B5EF4-FFF2-40B4-BE49-F238E27FC236}">
                    <a16:creationId xmlns:a16="http://schemas.microsoft.com/office/drawing/2014/main" id="{34897F6D-18B9-8F40-9AAD-AF6159BA89ED}"/>
                  </a:ext>
                </a:extLst>
              </p:cNvPr>
              <p:cNvCxnSpPr>
                <a:cxnSpLocks/>
              </p:cNvCxnSpPr>
              <p:nvPr/>
            </p:nvCxnSpPr>
            <p:spPr>
              <a:xfrm>
                <a:off x="4753706" y="5658231"/>
                <a:ext cx="530161" cy="437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9" name="Straight Connector 488">
                <a:extLst>
                  <a:ext uri="{FF2B5EF4-FFF2-40B4-BE49-F238E27FC236}">
                    <a16:creationId xmlns:a16="http://schemas.microsoft.com/office/drawing/2014/main" id="{60856A78-B3E6-0C4C-814A-D4D34722EF86}"/>
                  </a:ext>
                </a:extLst>
              </p:cNvPr>
              <p:cNvCxnSpPr>
                <a:cxnSpLocks/>
                <a:stCxn id="564" idx="2"/>
              </p:cNvCxnSpPr>
              <p:nvPr/>
            </p:nvCxnSpPr>
            <p:spPr>
              <a:xfrm flipV="1">
                <a:off x="4811264" y="5795661"/>
                <a:ext cx="242134" cy="15091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0" name="Straight Connector 489">
                <a:extLst>
                  <a:ext uri="{FF2B5EF4-FFF2-40B4-BE49-F238E27FC236}">
                    <a16:creationId xmlns:a16="http://schemas.microsoft.com/office/drawing/2014/main" id="{67D63552-DE21-BB46-9348-5AED016AEBC3}"/>
                  </a:ext>
                </a:extLst>
              </p:cNvPr>
              <p:cNvCxnSpPr>
                <a:cxnSpLocks/>
                <a:endCxn id="564" idx="2"/>
              </p:cNvCxnSpPr>
              <p:nvPr/>
            </p:nvCxnSpPr>
            <p:spPr>
              <a:xfrm>
                <a:off x="4443251" y="5915325"/>
                <a:ext cx="368013" cy="3124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1" name="Straight Connector 490">
                <a:extLst>
                  <a:ext uri="{FF2B5EF4-FFF2-40B4-BE49-F238E27FC236}">
                    <a16:creationId xmlns:a16="http://schemas.microsoft.com/office/drawing/2014/main" id="{6C0F36F0-761E-3E4F-A9B7-3E6439ACA3D7}"/>
                  </a:ext>
                </a:extLst>
              </p:cNvPr>
              <p:cNvCxnSpPr>
                <a:cxnSpLocks/>
                <a:stCxn id="543" idx="4"/>
                <a:endCxn id="505" idx="2"/>
              </p:cNvCxnSpPr>
              <p:nvPr/>
            </p:nvCxnSpPr>
            <p:spPr>
              <a:xfrm flipH="1">
                <a:off x="4423754" y="5641262"/>
                <a:ext cx="515" cy="24859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2" name="Straight Connector 491">
                <a:extLst>
                  <a:ext uri="{FF2B5EF4-FFF2-40B4-BE49-F238E27FC236}">
                    <a16:creationId xmlns:a16="http://schemas.microsoft.com/office/drawing/2014/main" id="{00361C4E-1489-5B4B-B67F-292CF75EB3D9}"/>
                  </a:ext>
                </a:extLst>
              </p:cNvPr>
              <p:cNvCxnSpPr/>
              <p:nvPr/>
            </p:nvCxnSpPr>
            <p:spPr>
              <a:xfrm flipV="1">
                <a:off x="4443252" y="5658232"/>
                <a:ext cx="317903" cy="25709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498" name="Group 497">
                <a:extLst>
                  <a:ext uri="{FF2B5EF4-FFF2-40B4-BE49-F238E27FC236}">
                    <a16:creationId xmlns:a16="http://schemas.microsoft.com/office/drawing/2014/main" id="{AE784CF8-EEC2-5D49-AC2E-F0B8DB507ED3}"/>
                  </a:ext>
                </a:extLst>
              </p:cNvPr>
              <p:cNvGrpSpPr/>
              <p:nvPr/>
            </p:nvGrpSpPr>
            <p:grpSpPr>
              <a:xfrm>
                <a:off x="4332883" y="5851102"/>
                <a:ext cx="182938" cy="111323"/>
                <a:chOff x="7493876" y="2774731"/>
                <a:chExt cx="1481958" cy="894622"/>
              </a:xfrm>
            </p:grpSpPr>
            <p:sp>
              <p:nvSpPr>
                <p:cNvPr id="499" name="Freeform 498">
                  <a:extLst>
                    <a:ext uri="{FF2B5EF4-FFF2-40B4-BE49-F238E27FC236}">
                      <a16:creationId xmlns:a16="http://schemas.microsoft.com/office/drawing/2014/main" id="{D4D358C0-F298-9E48-AB78-6A89574E2877}"/>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00" name="Oval 499">
                  <a:extLst>
                    <a:ext uri="{FF2B5EF4-FFF2-40B4-BE49-F238E27FC236}">
                      <a16:creationId xmlns:a16="http://schemas.microsoft.com/office/drawing/2014/main" id="{A8B87FB9-4CC0-9E4F-A91A-6AD87CFE2D06}"/>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01" name="Group 500">
                  <a:extLst>
                    <a:ext uri="{FF2B5EF4-FFF2-40B4-BE49-F238E27FC236}">
                      <a16:creationId xmlns:a16="http://schemas.microsoft.com/office/drawing/2014/main" id="{75306399-756C-B94A-90F5-3161D2D408D4}"/>
                    </a:ext>
                  </a:extLst>
                </p:cNvPr>
                <p:cNvGrpSpPr/>
                <p:nvPr/>
              </p:nvGrpSpPr>
              <p:grpSpPr>
                <a:xfrm>
                  <a:off x="7713663" y="2848339"/>
                  <a:ext cx="1042107" cy="425543"/>
                  <a:chOff x="7786941" y="2884917"/>
                  <a:chExt cx="897649" cy="353919"/>
                </a:xfrm>
              </p:grpSpPr>
              <p:sp>
                <p:nvSpPr>
                  <p:cNvPr id="502" name="Freeform 501">
                    <a:extLst>
                      <a:ext uri="{FF2B5EF4-FFF2-40B4-BE49-F238E27FC236}">
                        <a16:creationId xmlns:a16="http://schemas.microsoft.com/office/drawing/2014/main" id="{B5866553-FD4E-A249-9E40-7BE2F8077F2B}"/>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3" name="Freeform 502">
                    <a:extLst>
                      <a:ext uri="{FF2B5EF4-FFF2-40B4-BE49-F238E27FC236}">
                        <a16:creationId xmlns:a16="http://schemas.microsoft.com/office/drawing/2014/main" id="{141F2AB3-3145-604D-970F-2C7C1ECD0736}"/>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4" name="Freeform 503">
                    <a:extLst>
                      <a:ext uri="{FF2B5EF4-FFF2-40B4-BE49-F238E27FC236}">
                        <a16:creationId xmlns:a16="http://schemas.microsoft.com/office/drawing/2014/main" id="{F13F30A8-4E10-2047-AAEA-E45AD806B867}"/>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5" name="Freeform 504">
                    <a:extLst>
                      <a:ext uri="{FF2B5EF4-FFF2-40B4-BE49-F238E27FC236}">
                        <a16:creationId xmlns:a16="http://schemas.microsoft.com/office/drawing/2014/main" id="{FBDC2FD1-F7ED-BF46-A3DA-257B3F5E1833}"/>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541" name="Group 540">
                <a:extLst>
                  <a:ext uri="{FF2B5EF4-FFF2-40B4-BE49-F238E27FC236}">
                    <a16:creationId xmlns:a16="http://schemas.microsoft.com/office/drawing/2014/main" id="{4A4136C2-59E3-B44B-9E36-DDF23F13B499}"/>
                  </a:ext>
                </a:extLst>
              </p:cNvPr>
              <p:cNvGrpSpPr/>
              <p:nvPr/>
            </p:nvGrpSpPr>
            <p:grpSpPr>
              <a:xfrm>
                <a:off x="4336684" y="5571655"/>
                <a:ext cx="175179" cy="107525"/>
                <a:chOff x="7493876" y="2774731"/>
                <a:chExt cx="1481958" cy="894622"/>
              </a:xfrm>
            </p:grpSpPr>
            <p:sp>
              <p:nvSpPr>
                <p:cNvPr id="542" name="Freeform 541">
                  <a:extLst>
                    <a:ext uri="{FF2B5EF4-FFF2-40B4-BE49-F238E27FC236}">
                      <a16:creationId xmlns:a16="http://schemas.microsoft.com/office/drawing/2014/main" id="{04C6A086-7921-C54B-9127-86240FFF346D}"/>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43" name="Oval 542">
                  <a:extLst>
                    <a:ext uri="{FF2B5EF4-FFF2-40B4-BE49-F238E27FC236}">
                      <a16:creationId xmlns:a16="http://schemas.microsoft.com/office/drawing/2014/main" id="{B2CB2CFE-B622-E948-B839-259B2FEACEDF}"/>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44" name="Group 543">
                  <a:extLst>
                    <a:ext uri="{FF2B5EF4-FFF2-40B4-BE49-F238E27FC236}">
                      <a16:creationId xmlns:a16="http://schemas.microsoft.com/office/drawing/2014/main" id="{14AA22F2-E2D7-9D4A-B053-EBEAB2C705A1}"/>
                    </a:ext>
                  </a:extLst>
                </p:cNvPr>
                <p:cNvGrpSpPr/>
                <p:nvPr/>
              </p:nvGrpSpPr>
              <p:grpSpPr>
                <a:xfrm>
                  <a:off x="7713663" y="2848339"/>
                  <a:ext cx="1042107" cy="425543"/>
                  <a:chOff x="7786941" y="2884917"/>
                  <a:chExt cx="897649" cy="353919"/>
                </a:xfrm>
              </p:grpSpPr>
              <p:sp>
                <p:nvSpPr>
                  <p:cNvPr id="545" name="Freeform 544">
                    <a:extLst>
                      <a:ext uri="{FF2B5EF4-FFF2-40B4-BE49-F238E27FC236}">
                        <a16:creationId xmlns:a16="http://schemas.microsoft.com/office/drawing/2014/main" id="{43534151-36C4-FA43-A8E0-25928BA9AC21}"/>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46" name="Freeform 545">
                    <a:extLst>
                      <a:ext uri="{FF2B5EF4-FFF2-40B4-BE49-F238E27FC236}">
                        <a16:creationId xmlns:a16="http://schemas.microsoft.com/office/drawing/2014/main" id="{30157A6F-5368-9543-956B-90F5C13E82EA}"/>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47" name="Freeform 546">
                    <a:extLst>
                      <a:ext uri="{FF2B5EF4-FFF2-40B4-BE49-F238E27FC236}">
                        <a16:creationId xmlns:a16="http://schemas.microsoft.com/office/drawing/2014/main" id="{4BE5492B-C4F6-BB45-AF98-856738F76DF9}"/>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48" name="Freeform 547">
                    <a:extLst>
                      <a:ext uri="{FF2B5EF4-FFF2-40B4-BE49-F238E27FC236}">
                        <a16:creationId xmlns:a16="http://schemas.microsoft.com/office/drawing/2014/main" id="{FFC8FA43-21C5-AA47-9828-B73BF4DBAD39}"/>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549" name="Group 548">
                <a:extLst>
                  <a:ext uri="{FF2B5EF4-FFF2-40B4-BE49-F238E27FC236}">
                    <a16:creationId xmlns:a16="http://schemas.microsoft.com/office/drawing/2014/main" id="{3CF6BA55-C4F1-524A-B0EA-FB928B3AA689}"/>
                  </a:ext>
                </a:extLst>
              </p:cNvPr>
              <p:cNvGrpSpPr/>
              <p:nvPr/>
            </p:nvGrpSpPr>
            <p:grpSpPr>
              <a:xfrm>
                <a:off x="4669469" y="5607049"/>
                <a:ext cx="175179" cy="107525"/>
                <a:chOff x="7493876" y="2774731"/>
                <a:chExt cx="1481958" cy="894622"/>
              </a:xfrm>
            </p:grpSpPr>
            <p:sp>
              <p:nvSpPr>
                <p:cNvPr id="550" name="Freeform 549">
                  <a:extLst>
                    <a:ext uri="{FF2B5EF4-FFF2-40B4-BE49-F238E27FC236}">
                      <a16:creationId xmlns:a16="http://schemas.microsoft.com/office/drawing/2014/main" id="{9B24FC3D-B0DC-FD4B-B950-93F603FB6A56}"/>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51" name="Oval 550">
                  <a:extLst>
                    <a:ext uri="{FF2B5EF4-FFF2-40B4-BE49-F238E27FC236}">
                      <a16:creationId xmlns:a16="http://schemas.microsoft.com/office/drawing/2014/main" id="{8712B978-C080-294F-B88C-F3C41703C9F0}"/>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52" name="Group 551">
                  <a:extLst>
                    <a:ext uri="{FF2B5EF4-FFF2-40B4-BE49-F238E27FC236}">
                      <a16:creationId xmlns:a16="http://schemas.microsoft.com/office/drawing/2014/main" id="{4D8BD272-A253-924A-9B6B-6BC045FC9D14}"/>
                    </a:ext>
                  </a:extLst>
                </p:cNvPr>
                <p:cNvGrpSpPr/>
                <p:nvPr/>
              </p:nvGrpSpPr>
              <p:grpSpPr>
                <a:xfrm>
                  <a:off x="7713663" y="2848339"/>
                  <a:ext cx="1042107" cy="425543"/>
                  <a:chOff x="7786941" y="2884917"/>
                  <a:chExt cx="897649" cy="353919"/>
                </a:xfrm>
              </p:grpSpPr>
              <p:sp>
                <p:nvSpPr>
                  <p:cNvPr id="553" name="Freeform 552">
                    <a:extLst>
                      <a:ext uri="{FF2B5EF4-FFF2-40B4-BE49-F238E27FC236}">
                        <a16:creationId xmlns:a16="http://schemas.microsoft.com/office/drawing/2014/main" id="{41105105-3D0C-C84A-A779-3D167AD54F62}"/>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54" name="Freeform 553">
                    <a:extLst>
                      <a:ext uri="{FF2B5EF4-FFF2-40B4-BE49-F238E27FC236}">
                        <a16:creationId xmlns:a16="http://schemas.microsoft.com/office/drawing/2014/main" id="{5089D57D-03B9-A04F-8A0E-E25C6B383178}"/>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55" name="Freeform 554">
                    <a:extLst>
                      <a:ext uri="{FF2B5EF4-FFF2-40B4-BE49-F238E27FC236}">
                        <a16:creationId xmlns:a16="http://schemas.microsoft.com/office/drawing/2014/main" id="{C4FD0094-87A7-D541-93A9-C47067FD3E65}"/>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56" name="Freeform 555">
                    <a:extLst>
                      <a:ext uri="{FF2B5EF4-FFF2-40B4-BE49-F238E27FC236}">
                        <a16:creationId xmlns:a16="http://schemas.microsoft.com/office/drawing/2014/main" id="{F7C6E3EF-CB9D-C749-BACB-FBBA1392CAB8}"/>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557" name="Group 556">
                <a:extLst>
                  <a:ext uri="{FF2B5EF4-FFF2-40B4-BE49-F238E27FC236}">
                    <a16:creationId xmlns:a16="http://schemas.microsoft.com/office/drawing/2014/main" id="{06E77306-98F1-314C-851C-FBAE52F0CD50}"/>
                  </a:ext>
                </a:extLst>
              </p:cNvPr>
              <p:cNvGrpSpPr/>
              <p:nvPr/>
            </p:nvGrpSpPr>
            <p:grpSpPr>
              <a:xfrm>
                <a:off x="4724247" y="5909137"/>
                <a:ext cx="175179" cy="107525"/>
                <a:chOff x="7493876" y="2774731"/>
                <a:chExt cx="1481958" cy="894622"/>
              </a:xfrm>
            </p:grpSpPr>
            <p:sp>
              <p:nvSpPr>
                <p:cNvPr id="558" name="Freeform 557">
                  <a:extLst>
                    <a:ext uri="{FF2B5EF4-FFF2-40B4-BE49-F238E27FC236}">
                      <a16:creationId xmlns:a16="http://schemas.microsoft.com/office/drawing/2014/main" id="{12094407-C292-FC4B-95BC-5AE20CF7A1C3}"/>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59" name="Oval 558">
                  <a:extLst>
                    <a:ext uri="{FF2B5EF4-FFF2-40B4-BE49-F238E27FC236}">
                      <a16:creationId xmlns:a16="http://schemas.microsoft.com/office/drawing/2014/main" id="{11A75301-F4F3-8F49-9326-9E1AAA4256D8}"/>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60" name="Group 559">
                  <a:extLst>
                    <a:ext uri="{FF2B5EF4-FFF2-40B4-BE49-F238E27FC236}">
                      <a16:creationId xmlns:a16="http://schemas.microsoft.com/office/drawing/2014/main" id="{A55A5FF5-44E4-9646-A205-A1B3A230421A}"/>
                    </a:ext>
                  </a:extLst>
                </p:cNvPr>
                <p:cNvGrpSpPr/>
                <p:nvPr/>
              </p:nvGrpSpPr>
              <p:grpSpPr>
                <a:xfrm>
                  <a:off x="7713663" y="2848339"/>
                  <a:ext cx="1042107" cy="425543"/>
                  <a:chOff x="7786941" y="2884917"/>
                  <a:chExt cx="897649" cy="353919"/>
                </a:xfrm>
              </p:grpSpPr>
              <p:sp>
                <p:nvSpPr>
                  <p:cNvPr id="561" name="Freeform 560">
                    <a:extLst>
                      <a:ext uri="{FF2B5EF4-FFF2-40B4-BE49-F238E27FC236}">
                        <a16:creationId xmlns:a16="http://schemas.microsoft.com/office/drawing/2014/main" id="{7187927B-5DCA-7A45-A503-6E519D91F3EC}"/>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62" name="Freeform 561">
                    <a:extLst>
                      <a:ext uri="{FF2B5EF4-FFF2-40B4-BE49-F238E27FC236}">
                        <a16:creationId xmlns:a16="http://schemas.microsoft.com/office/drawing/2014/main" id="{88C94953-9383-3C42-B307-1CAC72BA3955}"/>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63" name="Freeform 562">
                    <a:extLst>
                      <a:ext uri="{FF2B5EF4-FFF2-40B4-BE49-F238E27FC236}">
                        <a16:creationId xmlns:a16="http://schemas.microsoft.com/office/drawing/2014/main" id="{EB3D48B8-422C-F94B-A98E-7E95242C4AD9}"/>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64" name="Freeform 563">
                    <a:extLst>
                      <a:ext uri="{FF2B5EF4-FFF2-40B4-BE49-F238E27FC236}">
                        <a16:creationId xmlns:a16="http://schemas.microsoft.com/office/drawing/2014/main" id="{1C10B400-CBBD-6547-8195-536C6358B223}"/>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565" name="Group 564">
                <a:extLst>
                  <a:ext uri="{FF2B5EF4-FFF2-40B4-BE49-F238E27FC236}">
                    <a16:creationId xmlns:a16="http://schemas.microsoft.com/office/drawing/2014/main" id="{6443F69C-C622-F145-B0EA-BAC747EE936A}"/>
                  </a:ext>
                </a:extLst>
              </p:cNvPr>
              <p:cNvGrpSpPr/>
              <p:nvPr/>
            </p:nvGrpSpPr>
            <p:grpSpPr>
              <a:xfrm>
                <a:off x="5156499" y="5631997"/>
                <a:ext cx="175179" cy="107525"/>
                <a:chOff x="7493876" y="2774731"/>
                <a:chExt cx="1481958" cy="894622"/>
              </a:xfrm>
            </p:grpSpPr>
            <p:sp>
              <p:nvSpPr>
                <p:cNvPr id="566" name="Freeform 565">
                  <a:extLst>
                    <a:ext uri="{FF2B5EF4-FFF2-40B4-BE49-F238E27FC236}">
                      <a16:creationId xmlns:a16="http://schemas.microsoft.com/office/drawing/2014/main" id="{AE519E64-ACE5-A549-BED9-A11B60E67613}"/>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67" name="Oval 566">
                  <a:extLst>
                    <a:ext uri="{FF2B5EF4-FFF2-40B4-BE49-F238E27FC236}">
                      <a16:creationId xmlns:a16="http://schemas.microsoft.com/office/drawing/2014/main" id="{965AF4A1-4C6C-EE45-B207-589D5B7737EA}"/>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68" name="Group 567">
                  <a:extLst>
                    <a:ext uri="{FF2B5EF4-FFF2-40B4-BE49-F238E27FC236}">
                      <a16:creationId xmlns:a16="http://schemas.microsoft.com/office/drawing/2014/main" id="{22A0607B-F5A9-244D-BCB4-88FE319C8044}"/>
                    </a:ext>
                  </a:extLst>
                </p:cNvPr>
                <p:cNvGrpSpPr/>
                <p:nvPr/>
              </p:nvGrpSpPr>
              <p:grpSpPr>
                <a:xfrm>
                  <a:off x="7713663" y="2848339"/>
                  <a:ext cx="1042107" cy="425543"/>
                  <a:chOff x="7786941" y="2884917"/>
                  <a:chExt cx="897649" cy="353919"/>
                </a:xfrm>
              </p:grpSpPr>
              <p:sp>
                <p:nvSpPr>
                  <p:cNvPr id="569" name="Freeform 568">
                    <a:extLst>
                      <a:ext uri="{FF2B5EF4-FFF2-40B4-BE49-F238E27FC236}">
                        <a16:creationId xmlns:a16="http://schemas.microsoft.com/office/drawing/2014/main" id="{E8E85403-E70A-CF4C-AED8-064232873631}"/>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70" name="Freeform 569">
                    <a:extLst>
                      <a:ext uri="{FF2B5EF4-FFF2-40B4-BE49-F238E27FC236}">
                        <a16:creationId xmlns:a16="http://schemas.microsoft.com/office/drawing/2014/main" id="{32B150BF-F62A-2144-9BEB-4F6CD9109DBA}"/>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71" name="Freeform 570">
                    <a:extLst>
                      <a:ext uri="{FF2B5EF4-FFF2-40B4-BE49-F238E27FC236}">
                        <a16:creationId xmlns:a16="http://schemas.microsoft.com/office/drawing/2014/main" id="{1889C2DD-68D6-6A42-9293-5811FE4FE081}"/>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72" name="Freeform 571">
                    <a:extLst>
                      <a:ext uri="{FF2B5EF4-FFF2-40B4-BE49-F238E27FC236}">
                        <a16:creationId xmlns:a16="http://schemas.microsoft.com/office/drawing/2014/main" id="{07DAA029-A6D3-2941-A534-BCE94B297850}"/>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573" name="Group 572">
                <a:extLst>
                  <a:ext uri="{FF2B5EF4-FFF2-40B4-BE49-F238E27FC236}">
                    <a16:creationId xmlns:a16="http://schemas.microsoft.com/office/drawing/2014/main" id="{7750E12E-F90E-B547-AD69-C3B3AC8B5D91}"/>
                  </a:ext>
                </a:extLst>
              </p:cNvPr>
              <p:cNvGrpSpPr/>
              <p:nvPr/>
            </p:nvGrpSpPr>
            <p:grpSpPr>
              <a:xfrm>
                <a:off x="4944983" y="5749145"/>
                <a:ext cx="175179" cy="107525"/>
                <a:chOff x="7493876" y="2774731"/>
                <a:chExt cx="1481958" cy="894622"/>
              </a:xfrm>
            </p:grpSpPr>
            <p:sp>
              <p:nvSpPr>
                <p:cNvPr id="574" name="Freeform 573">
                  <a:extLst>
                    <a:ext uri="{FF2B5EF4-FFF2-40B4-BE49-F238E27FC236}">
                      <a16:creationId xmlns:a16="http://schemas.microsoft.com/office/drawing/2014/main" id="{0CA654E3-63ED-A640-BA8F-C5C671608386}"/>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75" name="Oval 574">
                  <a:extLst>
                    <a:ext uri="{FF2B5EF4-FFF2-40B4-BE49-F238E27FC236}">
                      <a16:creationId xmlns:a16="http://schemas.microsoft.com/office/drawing/2014/main" id="{7AB97283-90D7-924A-9B0D-CD8D4A431E2E}"/>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76" name="Group 575">
                  <a:extLst>
                    <a:ext uri="{FF2B5EF4-FFF2-40B4-BE49-F238E27FC236}">
                      <a16:creationId xmlns:a16="http://schemas.microsoft.com/office/drawing/2014/main" id="{78427D24-68B7-0A43-95BF-D71D34FC5099}"/>
                    </a:ext>
                  </a:extLst>
                </p:cNvPr>
                <p:cNvGrpSpPr/>
                <p:nvPr/>
              </p:nvGrpSpPr>
              <p:grpSpPr>
                <a:xfrm>
                  <a:off x="7713663" y="2848339"/>
                  <a:ext cx="1042107" cy="425543"/>
                  <a:chOff x="7786941" y="2884917"/>
                  <a:chExt cx="897649" cy="353919"/>
                </a:xfrm>
              </p:grpSpPr>
              <p:sp>
                <p:nvSpPr>
                  <p:cNvPr id="577" name="Freeform 576">
                    <a:extLst>
                      <a:ext uri="{FF2B5EF4-FFF2-40B4-BE49-F238E27FC236}">
                        <a16:creationId xmlns:a16="http://schemas.microsoft.com/office/drawing/2014/main" id="{89D50158-0E5C-A54D-8952-E8B501526809}"/>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78" name="Freeform 577">
                    <a:extLst>
                      <a:ext uri="{FF2B5EF4-FFF2-40B4-BE49-F238E27FC236}">
                        <a16:creationId xmlns:a16="http://schemas.microsoft.com/office/drawing/2014/main" id="{ACCDDAE7-57F3-FE41-9376-A4A42B63CE8A}"/>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79" name="Freeform 578">
                    <a:extLst>
                      <a:ext uri="{FF2B5EF4-FFF2-40B4-BE49-F238E27FC236}">
                        <a16:creationId xmlns:a16="http://schemas.microsoft.com/office/drawing/2014/main" id="{A3D566E9-6B68-164C-94C9-BAE70CA335DE}"/>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80" name="Freeform 579">
                    <a:extLst>
                      <a:ext uri="{FF2B5EF4-FFF2-40B4-BE49-F238E27FC236}">
                        <a16:creationId xmlns:a16="http://schemas.microsoft.com/office/drawing/2014/main" id="{2C90D9F1-CB92-4D42-9643-6FB82E85DE9D}"/>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grpSp>
          <p:nvGrpSpPr>
            <p:cNvPr id="41" name="Group 40">
              <a:extLst>
                <a:ext uri="{FF2B5EF4-FFF2-40B4-BE49-F238E27FC236}">
                  <a16:creationId xmlns:a16="http://schemas.microsoft.com/office/drawing/2014/main" id="{D9D6E6C8-84CD-CB4A-84F1-067117845CF7}"/>
                </a:ext>
              </a:extLst>
            </p:cNvPr>
            <p:cNvGrpSpPr/>
            <p:nvPr/>
          </p:nvGrpSpPr>
          <p:grpSpPr>
            <a:xfrm>
              <a:off x="914169" y="3784413"/>
              <a:ext cx="6320401" cy="1610928"/>
              <a:chOff x="2495834" y="3549633"/>
              <a:chExt cx="6320401" cy="1610928"/>
            </a:xfrm>
          </p:grpSpPr>
          <p:grpSp>
            <p:nvGrpSpPr>
              <p:cNvPr id="38" name="Group 37">
                <a:extLst>
                  <a:ext uri="{FF2B5EF4-FFF2-40B4-BE49-F238E27FC236}">
                    <a16:creationId xmlns:a16="http://schemas.microsoft.com/office/drawing/2014/main" id="{FCD09193-6AE8-9045-9CDC-6EFB0AA50425}"/>
                  </a:ext>
                </a:extLst>
              </p:cNvPr>
              <p:cNvGrpSpPr/>
              <p:nvPr/>
            </p:nvGrpSpPr>
            <p:grpSpPr>
              <a:xfrm>
                <a:off x="2495834" y="3549633"/>
                <a:ext cx="6206323" cy="1243997"/>
                <a:chOff x="2495834" y="3537276"/>
                <a:chExt cx="6206323" cy="1243997"/>
              </a:xfrm>
            </p:grpSpPr>
            <p:grpSp>
              <p:nvGrpSpPr>
                <p:cNvPr id="237" name="Group 652">
                  <a:extLst>
                    <a:ext uri="{FF2B5EF4-FFF2-40B4-BE49-F238E27FC236}">
                      <a16:creationId xmlns:a16="http://schemas.microsoft.com/office/drawing/2014/main" id="{B7A574D4-B4C4-F24D-A52D-60F53A34CE91}"/>
                    </a:ext>
                  </a:extLst>
                </p:cNvPr>
                <p:cNvGrpSpPr>
                  <a:grpSpLocks/>
                </p:cNvGrpSpPr>
                <p:nvPr/>
              </p:nvGrpSpPr>
              <p:grpSpPr bwMode="auto">
                <a:xfrm>
                  <a:off x="2495834" y="4101197"/>
                  <a:ext cx="733407" cy="660273"/>
                  <a:chOff x="2751" y="1851"/>
                  <a:chExt cx="462" cy="478"/>
                </a:xfrm>
              </p:grpSpPr>
              <p:pic>
                <p:nvPicPr>
                  <p:cNvPr id="238" name="Picture 653" descr="iphone_stylized_small">
                    <a:extLst>
                      <a:ext uri="{FF2B5EF4-FFF2-40B4-BE49-F238E27FC236}">
                        <a16:creationId xmlns:a16="http://schemas.microsoft.com/office/drawing/2014/main" id="{E40B5A73-5458-324C-9C33-8F55121BEDA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 name="Picture 654" descr="antenna_radiation_stylized">
                    <a:extLst>
                      <a:ext uri="{FF2B5EF4-FFF2-40B4-BE49-F238E27FC236}">
                        <a16:creationId xmlns:a16="http://schemas.microsoft.com/office/drawing/2014/main" id="{60774E42-B6D2-6342-AEC6-08E82A5478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90" name="Group 289">
                  <a:extLst>
                    <a:ext uri="{FF2B5EF4-FFF2-40B4-BE49-F238E27FC236}">
                      <a16:creationId xmlns:a16="http://schemas.microsoft.com/office/drawing/2014/main" id="{C9C48704-237C-E042-A607-8A9FFF15112D}"/>
                    </a:ext>
                  </a:extLst>
                </p:cNvPr>
                <p:cNvGrpSpPr/>
                <p:nvPr/>
              </p:nvGrpSpPr>
              <p:grpSpPr>
                <a:xfrm>
                  <a:off x="3472122" y="3537276"/>
                  <a:ext cx="790834" cy="1208131"/>
                  <a:chOff x="5970432" y="1600694"/>
                  <a:chExt cx="888604" cy="1226172"/>
                </a:xfrm>
              </p:grpSpPr>
              <p:grpSp>
                <p:nvGrpSpPr>
                  <p:cNvPr id="291" name="Group 290">
                    <a:extLst>
                      <a:ext uri="{FF2B5EF4-FFF2-40B4-BE49-F238E27FC236}">
                        <a16:creationId xmlns:a16="http://schemas.microsoft.com/office/drawing/2014/main" id="{EC48FFA5-0B8D-8940-9578-5CAAB8B434CA}"/>
                      </a:ext>
                    </a:extLst>
                  </p:cNvPr>
                  <p:cNvGrpSpPr/>
                  <p:nvPr/>
                </p:nvGrpSpPr>
                <p:grpSpPr>
                  <a:xfrm>
                    <a:off x="5970432" y="1600694"/>
                    <a:ext cx="466245" cy="953439"/>
                    <a:chOff x="6476205" y="1279015"/>
                    <a:chExt cx="466245" cy="953439"/>
                  </a:xfrm>
                </p:grpSpPr>
                <p:grpSp>
                  <p:nvGrpSpPr>
                    <p:cNvPr id="316" name="Group 817">
                      <a:extLst>
                        <a:ext uri="{FF2B5EF4-FFF2-40B4-BE49-F238E27FC236}">
                          <a16:creationId xmlns:a16="http://schemas.microsoft.com/office/drawing/2014/main" id="{C2EF0451-0CA1-724A-BA7D-FA7A8388A47D}"/>
                        </a:ext>
                      </a:extLst>
                    </p:cNvPr>
                    <p:cNvGrpSpPr>
                      <a:grpSpLocks/>
                    </p:cNvGrpSpPr>
                    <p:nvPr/>
                  </p:nvGrpSpPr>
                  <p:grpSpPr bwMode="auto">
                    <a:xfrm>
                      <a:off x="6476205" y="1279015"/>
                      <a:ext cx="466245" cy="420795"/>
                      <a:chOff x="2920" y="1424"/>
                      <a:chExt cx="326" cy="310"/>
                    </a:xfrm>
                  </p:grpSpPr>
                  <p:sp>
                    <p:nvSpPr>
                      <p:cNvPr id="333" name="Oval 818">
                        <a:extLst>
                          <a:ext uri="{FF2B5EF4-FFF2-40B4-BE49-F238E27FC236}">
                            <a16:creationId xmlns:a16="http://schemas.microsoft.com/office/drawing/2014/main" id="{A613AA86-1E03-5344-825E-696D7901DD77}"/>
                          </a:ext>
                        </a:extLst>
                      </p:cNvPr>
                      <p:cNvSpPr>
                        <a:spLocks noChangeArrowheads="1"/>
                      </p:cNvSpPr>
                      <p:nvPr/>
                    </p:nvSpPr>
                    <p:spPr bwMode="auto">
                      <a:xfrm>
                        <a:off x="2920" y="1445"/>
                        <a:ext cx="326" cy="289"/>
                      </a:xfrm>
                      <a:prstGeom prst="ellipse">
                        <a:avLst/>
                      </a:prstGeom>
                      <a:noFill/>
                      <a:ln w="12700">
                        <a:solidFill>
                          <a:srgbClr val="0111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grpSp>
                    <p:nvGrpSpPr>
                      <p:cNvPr id="334" name="Group 819">
                        <a:extLst>
                          <a:ext uri="{FF2B5EF4-FFF2-40B4-BE49-F238E27FC236}">
                            <a16:creationId xmlns:a16="http://schemas.microsoft.com/office/drawing/2014/main" id="{C922C50E-F1D7-FC45-ABFC-A32030B84EAF}"/>
                          </a:ext>
                        </a:extLst>
                      </p:cNvPr>
                      <p:cNvGrpSpPr>
                        <a:grpSpLocks/>
                      </p:cNvGrpSpPr>
                      <p:nvPr/>
                    </p:nvGrpSpPr>
                    <p:grpSpPr bwMode="auto">
                      <a:xfrm>
                        <a:off x="2949" y="1424"/>
                        <a:ext cx="265" cy="280"/>
                        <a:chOff x="2949" y="1424"/>
                        <a:chExt cx="265" cy="280"/>
                      </a:xfrm>
                    </p:grpSpPr>
                    <p:sp>
                      <p:nvSpPr>
                        <p:cNvPr id="335" name="Oval 820">
                          <a:extLst>
                            <a:ext uri="{FF2B5EF4-FFF2-40B4-BE49-F238E27FC236}">
                              <a16:creationId xmlns:a16="http://schemas.microsoft.com/office/drawing/2014/main" id="{7AB8EDE7-CA20-EA49-AE13-8B0E3024B611}"/>
                            </a:ext>
                          </a:extLst>
                        </p:cNvPr>
                        <p:cNvSpPr>
                          <a:spLocks noChangeArrowheads="1"/>
                        </p:cNvSpPr>
                        <p:nvPr/>
                      </p:nvSpPr>
                      <p:spPr bwMode="auto">
                        <a:xfrm>
                          <a:off x="3030" y="1545"/>
                          <a:ext cx="107" cy="92"/>
                        </a:xfrm>
                        <a:prstGeom prst="ellipse">
                          <a:avLst/>
                        </a:prstGeom>
                        <a:noFill/>
                        <a:ln w="12700">
                          <a:solidFill>
                            <a:srgbClr val="0111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6" name="Oval 821">
                          <a:extLst>
                            <a:ext uri="{FF2B5EF4-FFF2-40B4-BE49-F238E27FC236}">
                              <a16:creationId xmlns:a16="http://schemas.microsoft.com/office/drawing/2014/main" id="{CFF1CFAD-0B4A-5249-BE82-B24B699A090A}"/>
                            </a:ext>
                          </a:extLst>
                        </p:cNvPr>
                        <p:cNvSpPr>
                          <a:spLocks noChangeArrowheads="1"/>
                        </p:cNvSpPr>
                        <p:nvPr/>
                      </p:nvSpPr>
                      <p:spPr bwMode="auto">
                        <a:xfrm>
                          <a:off x="3006" y="1525"/>
                          <a:ext cx="154" cy="131"/>
                        </a:xfrm>
                        <a:prstGeom prst="ellipse">
                          <a:avLst/>
                        </a:prstGeom>
                        <a:noFill/>
                        <a:ln w="12700">
                          <a:solidFill>
                            <a:srgbClr val="0111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7" name="Oval 822">
                          <a:extLst>
                            <a:ext uri="{FF2B5EF4-FFF2-40B4-BE49-F238E27FC236}">
                              <a16:creationId xmlns:a16="http://schemas.microsoft.com/office/drawing/2014/main" id="{290B1727-5427-6149-A5EF-2A0BE27D1504}"/>
                            </a:ext>
                          </a:extLst>
                        </p:cNvPr>
                        <p:cNvSpPr>
                          <a:spLocks noChangeArrowheads="1"/>
                        </p:cNvSpPr>
                        <p:nvPr/>
                      </p:nvSpPr>
                      <p:spPr bwMode="auto">
                        <a:xfrm>
                          <a:off x="2983" y="1501"/>
                          <a:ext cx="203" cy="179"/>
                        </a:xfrm>
                        <a:prstGeom prst="ellipse">
                          <a:avLst/>
                        </a:prstGeom>
                        <a:noFill/>
                        <a:ln w="12700">
                          <a:solidFill>
                            <a:srgbClr val="0111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8" name="Oval 823">
                          <a:extLst>
                            <a:ext uri="{FF2B5EF4-FFF2-40B4-BE49-F238E27FC236}">
                              <a16:creationId xmlns:a16="http://schemas.microsoft.com/office/drawing/2014/main" id="{4793DA61-B3FF-2E4D-AA14-FDB0E9C19E69}"/>
                            </a:ext>
                          </a:extLst>
                        </p:cNvPr>
                        <p:cNvSpPr>
                          <a:spLocks noChangeArrowheads="1"/>
                        </p:cNvSpPr>
                        <p:nvPr/>
                      </p:nvSpPr>
                      <p:spPr bwMode="auto">
                        <a:xfrm>
                          <a:off x="2949" y="1476"/>
                          <a:ext cx="265" cy="228"/>
                        </a:xfrm>
                        <a:prstGeom prst="ellipse">
                          <a:avLst/>
                        </a:prstGeom>
                        <a:noFill/>
                        <a:ln w="12700">
                          <a:solidFill>
                            <a:srgbClr val="0111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9" name="Freeform 824">
                          <a:extLst>
                            <a:ext uri="{FF2B5EF4-FFF2-40B4-BE49-F238E27FC236}">
                              <a16:creationId xmlns:a16="http://schemas.microsoft.com/office/drawing/2014/main" id="{EE24D3D4-F5C1-6749-8657-7DFA35663153}"/>
                            </a:ext>
                          </a:extLst>
                        </p:cNvPr>
                        <p:cNvSpPr>
                          <a:spLocks/>
                        </p:cNvSpPr>
                        <p:nvPr/>
                      </p:nvSpPr>
                      <p:spPr bwMode="auto">
                        <a:xfrm flipV="1">
                          <a:off x="2987" y="1424"/>
                          <a:ext cx="205" cy="143"/>
                        </a:xfrm>
                        <a:custGeom>
                          <a:avLst/>
                          <a:gdLst>
                            <a:gd name="T0" fmla="*/ 0 w 1180"/>
                            <a:gd name="T1" fmla="*/ 0 h 956"/>
                            <a:gd name="T2" fmla="*/ 0 w 1180"/>
                            <a:gd name="T3" fmla="*/ 0 h 956"/>
                            <a:gd name="T4" fmla="*/ 0 w 1180"/>
                            <a:gd name="T5" fmla="*/ 0 h 956"/>
                            <a:gd name="T6" fmla="*/ 0 w 1180"/>
                            <a:gd name="T7" fmla="*/ 0 h 956"/>
                            <a:gd name="T8" fmla="*/ 0 w 1180"/>
                            <a:gd name="T9" fmla="*/ 0 h 956"/>
                            <a:gd name="T10" fmla="*/ 0 w 1180"/>
                            <a:gd name="T11" fmla="*/ 0 h 956"/>
                            <a:gd name="T12" fmla="*/ 0 w 1180"/>
                            <a:gd name="T13" fmla="*/ 0 h 956"/>
                            <a:gd name="T14" fmla="*/ 0 w 1180"/>
                            <a:gd name="T15" fmla="*/ 0 h 956"/>
                            <a:gd name="T16" fmla="*/ 0 w 1180"/>
                            <a:gd name="T17" fmla="*/ 0 h 956"/>
                            <a:gd name="T18" fmla="*/ 0 w 1180"/>
                            <a:gd name="T19" fmla="*/ 0 h 9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80" h="956">
                              <a:moveTo>
                                <a:pt x="499" y="7"/>
                              </a:moveTo>
                              <a:lnTo>
                                <a:pt x="0" y="780"/>
                              </a:lnTo>
                              <a:lnTo>
                                <a:pt x="134" y="885"/>
                              </a:lnTo>
                              <a:lnTo>
                                <a:pt x="366" y="920"/>
                              </a:lnTo>
                              <a:lnTo>
                                <a:pt x="534" y="956"/>
                              </a:lnTo>
                              <a:lnTo>
                                <a:pt x="829" y="949"/>
                              </a:lnTo>
                              <a:lnTo>
                                <a:pt x="1096" y="850"/>
                              </a:lnTo>
                              <a:lnTo>
                                <a:pt x="1180" y="801"/>
                              </a:lnTo>
                              <a:lnTo>
                                <a:pt x="668" y="0"/>
                              </a:lnTo>
                              <a:lnTo>
                                <a:pt x="499" y="7"/>
                              </a:lnTo>
                              <a:close/>
                            </a:path>
                          </a:pathLst>
                        </a:custGeom>
                        <a:solidFill>
                          <a:schemeClr val="bg1"/>
                        </a:solidFill>
                        <a:ln>
                          <a:noFill/>
                        </a:ln>
                        <a:effectLst/>
                        <a:extLst>
                          <a:ext uri="{91240B29-F687-4f45-9708-019B960494DF}">
                            <a14:hiddenLine xmlns:a14="http://schemas.microsoft.com/office/drawing/2010/main" xmlns="" w="19050" cmpd="sng">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sz="1500" dirty="0"/>
                        </a:p>
                      </p:txBody>
                    </p:sp>
                  </p:grpSp>
                </p:grpSp>
                <p:grpSp>
                  <p:nvGrpSpPr>
                    <p:cNvPr id="317" name="Group 398">
                      <a:extLst>
                        <a:ext uri="{FF2B5EF4-FFF2-40B4-BE49-F238E27FC236}">
                          <a16:creationId xmlns:a16="http://schemas.microsoft.com/office/drawing/2014/main" id="{65393C64-CECA-704C-B52A-6E54FB659C8F}"/>
                        </a:ext>
                      </a:extLst>
                    </p:cNvPr>
                    <p:cNvGrpSpPr>
                      <a:grpSpLocks/>
                    </p:cNvGrpSpPr>
                    <p:nvPr/>
                  </p:nvGrpSpPr>
                  <p:grpSpPr bwMode="auto">
                    <a:xfrm>
                      <a:off x="6527789" y="1518577"/>
                      <a:ext cx="375668" cy="713877"/>
                      <a:chOff x="3130" y="3288"/>
                      <a:chExt cx="410" cy="742"/>
                    </a:xfrm>
                  </p:grpSpPr>
                  <p:sp>
                    <p:nvSpPr>
                      <p:cNvPr id="318" name="Line 270">
                        <a:extLst>
                          <a:ext uri="{FF2B5EF4-FFF2-40B4-BE49-F238E27FC236}">
                            <a16:creationId xmlns:a16="http://schemas.microsoft.com/office/drawing/2014/main" id="{30F58770-7764-E447-889D-2E708BF29FC5}"/>
                          </a:ext>
                        </a:extLst>
                      </p:cNvPr>
                      <p:cNvSpPr>
                        <a:spLocks noChangeShapeType="1"/>
                      </p:cNvSpPr>
                      <p:nvPr/>
                    </p:nvSpPr>
                    <p:spPr bwMode="auto">
                      <a:xfrm flipH="1">
                        <a:off x="3130" y="3288"/>
                        <a:ext cx="205" cy="672"/>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19" name="Line 271">
                        <a:extLst>
                          <a:ext uri="{FF2B5EF4-FFF2-40B4-BE49-F238E27FC236}">
                            <a16:creationId xmlns:a16="http://schemas.microsoft.com/office/drawing/2014/main" id="{D1123060-6CBC-0944-9E3E-400C044C8278}"/>
                          </a:ext>
                        </a:extLst>
                      </p:cNvPr>
                      <p:cNvSpPr>
                        <a:spLocks noChangeShapeType="1"/>
                      </p:cNvSpPr>
                      <p:nvPr/>
                    </p:nvSpPr>
                    <p:spPr bwMode="auto">
                      <a:xfrm>
                        <a:off x="3335" y="3288"/>
                        <a:ext cx="205" cy="669"/>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0" name="Line 272">
                        <a:extLst>
                          <a:ext uri="{FF2B5EF4-FFF2-40B4-BE49-F238E27FC236}">
                            <a16:creationId xmlns:a16="http://schemas.microsoft.com/office/drawing/2014/main" id="{5B0B371A-5EE5-CC45-ACD3-4D8AF2CAFF45}"/>
                          </a:ext>
                        </a:extLst>
                      </p:cNvPr>
                      <p:cNvSpPr>
                        <a:spLocks noChangeShapeType="1"/>
                      </p:cNvSpPr>
                      <p:nvPr/>
                    </p:nvSpPr>
                    <p:spPr bwMode="auto">
                      <a:xfrm>
                        <a:off x="3130" y="3957"/>
                        <a:ext cx="205" cy="73"/>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1" name="Line 273">
                        <a:extLst>
                          <a:ext uri="{FF2B5EF4-FFF2-40B4-BE49-F238E27FC236}">
                            <a16:creationId xmlns:a16="http://schemas.microsoft.com/office/drawing/2014/main" id="{A4376E8F-930A-3D47-86E0-0F0ACB1B2BFA}"/>
                          </a:ext>
                        </a:extLst>
                      </p:cNvPr>
                      <p:cNvSpPr>
                        <a:spLocks noChangeShapeType="1"/>
                      </p:cNvSpPr>
                      <p:nvPr/>
                    </p:nvSpPr>
                    <p:spPr bwMode="auto">
                      <a:xfrm flipH="1">
                        <a:off x="3335" y="3957"/>
                        <a:ext cx="205" cy="73"/>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2" name="Line 274">
                        <a:extLst>
                          <a:ext uri="{FF2B5EF4-FFF2-40B4-BE49-F238E27FC236}">
                            <a16:creationId xmlns:a16="http://schemas.microsoft.com/office/drawing/2014/main" id="{DC4D63DA-C320-6349-824D-67CD7CE7860D}"/>
                          </a:ext>
                        </a:extLst>
                      </p:cNvPr>
                      <p:cNvSpPr>
                        <a:spLocks noChangeShapeType="1"/>
                      </p:cNvSpPr>
                      <p:nvPr/>
                    </p:nvSpPr>
                    <p:spPr bwMode="auto">
                      <a:xfrm>
                        <a:off x="3335" y="3303"/>
                        <a:ext cx="0" cy="727"/>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3" name="Line 275">
                        <a:extLst>
                          <a:ext uri="{FF2B5EF4-FFF2-40B4-BE49-F238E27FC236}">
                            <a16:creationId xmlns:a16="http://schemas.microsoft.com/office/drawing/2014/main" id="{E96001AD-A9DD-F747-9E27-D2C4D308413F}"/>
                          </a:ext>
                        </a:extLst>
                      </p:cNvPr>
                      <p:cNvSpPr>
                        <a:spLocks noChangeShapeType="1"/>
                      </p:cNvSpPr>
                      <p:nvPr/>
                    </p:nvSpPr>
                    <p:spPr bwMode="auto">
                      <a:xfrm flipV="1">
                        <a:off x="3130" y="3888"/>
                        <a:ext cx="205" cy="72"/>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4" name="Line 276">
                        <a:extLst>
                          <a:ext uri="{FF2B5EF4-FFF2-40B4-BE49-F238E27FC236}">
                            <a16:creationId xmlns:a16="http://schemas.microsoft.com/office/drawing/2014/main" id="{030A895B-C421-5442-8B45-738E48624378}"/>
                          </a:ext>
                        </a:extLst>
                      </p:cNvPr>
                      <p:cNvSpPr>
                        <a:spLocks noChangeShapeType="1"/>
                      </p:cNvSpPr>
                      <p:nvPr/>
                    </p:nvSpPr>
                    <p:spPr bwMode="auto">
                      <a:xfrm flipH="1" flipV="1">
                        <a:off x="3335" y="3888"/>
                        <a:ext cx="205" cy="69"/>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5" name="Line 277">
                        <a:extLst>
                          <a:ext uri="{FF2B5EF4-FFF2-40B4-BE49-F238E27FC236}">
                            <a16:creationId xmlns:a16="http://schemas.microsoft.com/office/drawing/2014/main" id="{72F25B95-31AF-C549-B80C-BDFDCD9A0465}"/>
                          </a:ext>
                        </a:extLst>
                      </p:cNvPr>
                      <p:cNvSpPr>
                        <a:spLocks noChangeShapeType="1"/>
                      </p:cNvSpPr>
                      <p:nvPr/>
                    </p:nvSpPr>
                    <p:spPr bwMode="auto">
                      <a:xfrm>
                        <a:off x="3217" y="3668"/>
                        <a:ext cx="118" cy="55"/>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6" name="Line 278">
                        <a:extLst>
                          <a:ext uri="{FF2B5EF4-FFF2-40B4-BE49-F238E27FC236}">
                            <a16:creationId xmlns:a16="http://schemas.microsoft.com/office/drawing/2014/main" id="{2F371059-41B6-A947-AEDC-5E3A4D33FB33}"/>
                          </a:ext>
                        </a:extLst>
                      </p:cNvPr>
                      <p:cNvSpPr>
                        <a:spLocks noChangeShapeType="1"/>
                      </p:cNvSpPr>
                      <p:nvPr/>
                    </p:nvSpPr>
                    <p:spPr bwMode="auto">
                      <a:xfrm flipV="1">
                        <a:off x="3335" y="3668"/>
                        <a:ext cx="124" cy="55"/>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7" name="Line 279">
                        <a:extLst>
                          <a:ext uri="{FF2B5EF4-FFF2-40B4-BE49-F238E27FC236}">
                            <a16:creationId xmlns:a16="http://schemas.microsoft.com/office/drawing/2014/main" id="{1AD7838F-EEF9-414D-8E67-948B41173FA1}"/>
                          </a:ext>
                        </a:extLst>
                      </p:cNvPr>
                      <p:cNvSpPr>
                        <a:spLocks noChangeShapeType="1"/>
                      </p:cNvSpPr>
                      <p:nvPr/>
                    </p:nvSpPr>
                    <p:spPr bwMode="auto">
                      <a:xfrm>
                        <a:off x="3178" y="3766"/>
                        <a:ext cx="152" cy="75"/>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8" name="Line 280">
                        <a:extLst>
                          <a:ext uri="{FF2B5EF4-FFF2-40B4-BE49-F238E27FC236}">
                            <a16:creationId xmlns:a16="http://schemas.microsoft.com/office/drawing/2014/main" id="{B2725003-B064-3140-8EBB-BA8E67BD0902}"/>
                          </a:ext>
                        </a:extLst>
                      </p:cNvPr>
                      <p:cNvSpPr>
                        <a:spLocks noChangeShapeType="1"/>
                      </p:cNvSpPr>
                      <p:nvPr/>
                    </p:nvSpPr>
                    <p:spPr bwMode="auto">
                      <a:xfrm flipV="1">
                        <a:off x="3335" y="3781"/>
                        <a:ext cx="153" cy="66"/>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9" name="Line 281">
                        <a:extLst>
                          <a:ext uri="{FF2B5EF4-FFF2-40B4-BE49-F238E27FC236}">
                            <a16:creationId xmlns:a16="http://schemas.microsoft.com/office/drawing/2014/main" id="{97765559-BD7A-1F41-91EA-B3FD894E1B9E}"/>
                          </a:ext>
                        </a:extLst>
                      </p:cNvPr>
                      <p:cNvSpPr>
                        <a:spLocks noChangeShapeType="1"/>
                      </p:cNvSpPr>
                      <p:nvPr/>
                    </p:nvSpPr>
                    <p:spPr bwMode="auto">
                      <a:xfrm flipV="1">
                        <a:off x="3335" y="3567"/>
                        <a:ext cx="78" cy="27"/>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0" name="Line 282">
                        <a:extLst>
                          <a:ext uri="{FF2B5EF4-FFF2-40B4-BE49-F238E27FC236}">
                            <a16:creationId xmlns:a16="http://schemas.microsoft.com/office/drawing/2014/main" id="{4EA72013-A268-854B-BE9E-B0D6C2D32722}"/>
                          </a:ext>
                        </a:extLst>
                      </p:cNvPr>
                      <p:cNvSpPr>
                        <a:spLocks noChangeShapeType="1"/>
                      </p:cNvSpPr>
                      <p:nvPr/>
                    </p:nvSpPr>
                    <p:spPr bwMode="auto">
                      <a:xfrm flipV="1">
                        <a:off x="3335" y="3428"/>
                        <a:ext cx="49" cy="21"/>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1" name="Line 283">
                        <a:extLst>
                          <a:ext uri="{FF2B5EF4-FFF2-40B4-BE49-F238E27FC236}">
                            <a16:creationId xmlns:a16="http://schemas.microsoft.com/office/drawing/2014/main" id="{428197BC-47D0-1E4B-8244-36200B164802}"/>
                          </a:ext>
                        </a:extLst>
                      </p:cNvPr>
                      <p:cNvSpPr>
                        <a:spLocks noChangeShapeType="1"/>
                      </p:cNvSpPr>
                      <p:nvPr/>
                    </p:nvSpPr>
                    <p:spPr bwMode="auto">
                      <a:xfrm>
                        <a:off x="3247" y="3558"/>
                        <a:ext cx="95" cy="36"/>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2" name="Line 284">
                        <a:extLst>
                          <a:ext uri="{FF2B5EF4-FFF2-40B4-BE49-F238E27FC236}">
                            <a16:creationId xmlns:a16="http://schemas.microsoft.com/office/drawing/2014/main" id="{04A1EF6D-F5EE-524C-9DB7-09BE19C1978C}"/>
                          </a:ext>
                        </a:extLst>
                      </p:cNvPr>
                      <p:cNvSpPr>
                        <a:spLocks noChangeShapeType="1"/>
                      </p:cNvSpPr>
                      <p:nvPr/>
                    </p:nvSpPr>
                    <p:spPr bwMode="auto">
                      <a:xfrm>
                        <a:off x="3289" y="3422"/>
                        <a:ext cx="55" cy="36"/>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grpSp>
              </p:grpSp>
              <p:grpSp>
                <p:nvGrpSpPr>
                  <p:cNvPr id="292" name="Group 291">
                    <a:extLst>
                      <a:ext uri="{FF2B5EF4-FFF2-40B4-BE49-F238E27FC236}">
                        <a16:creationId xmlns:a16="http://schemas.microsoft.com/office/drawing/2014/main" id="{C90CA754-8C8F-4644-9A2D-7588F908497A}"/>
                      </a:ext>
                    </a:extLst>
                  </p:cNvPr>
                  <p:cNvGrpSpPr/>
                  <p:nvPr/>
                </p:nvGrpSpPr>
                <p:grpSpPr>
                  <a:xfrm>
                    <a:off x="6091888" y="2409568"/>
                    <a:ext cx="767148" cy="417298"/>
                    <a:chOff x="1503784" y="3006600"/>
                    <a:chExt cx="1771786" cy="957087"/>
                  </a:xfrm>
                </p:grpSpPr>
                <p:grpSp>
                  <p:nvGrpSpPr>
                    <p:cNvPr id="293" name="Group 292">
                      <a:extLst>
                        <a:ext uri="{FF2B5EF4-FFF2-40B4-BE49-F238E27FC236}">
                          <a16:creationId xmlns:a16="http://schemas.microsoft.com/office/drawing/2014/main" id="{1DD9292E-07D8-4E49-AD9F-6BCA22D8E7A1}"/>
                        </a:ext>
                      </a:extLst>
                    </p:cNvPr>
                    <p:cNvGrpSpPr/>
                    <p:nvPr/>
                  </p:nvGrpSpPr>
                  <p:grpSpPr>
                    <a:xfrm>
                      <a:off x="1503784" y="3006600"/>
                      <a:ext cx="1771786" cy="957087"/>
                      <a:chOff x="1465684" y="2997075"/>
                      <a:chExt cx="1771786" cy="957087"/>
                    </a:xfrm>
                  </p:grpSpPr>
                  <p:sp>
                    <p:nvSpPr>
                      <p:cNvPr id="314" name="Freeform 313">
                        <a:extLst>
                          <a:ext uri="{FF2B5EF4-FFF2-40B4-BE49-F238E27FC236}">
                            <a16:creationId xmlns:a16="http://schemas.microsoft.com/office/drawing/2014/main" id="{3025F10C-A7CC-B74A-B72A-260BD7C017D3}"/>
                          </a:ext>
                        </a:extLst>
                      </p:cNvPr>
                      <p:cNvSpPr/>
                      <p:nvPr/>
                    </p:nvSpPr>
                    <p:spPr>
                      <a:xfrm>
                        <a:off x="1465684" y="3328365"/>
                        <a:ext cx="1771786" cy="625797"/>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15" name="Oval 314">
                        <a:extLst>
                          <a:ext uri="{FF2B5EF4-FFF2-40B4-BE49-F238E27FC236}">
                            <a16:creationId xmlns:a16="http://schemas.microsoft.com/office/drawing/2014/main" id="{C7C4B94C-718E-BC42-B3DD-65ECBDB87C9E}"/>
                          </a:ext>
                        </a:extLst>
                      </p:cNvPr>
                      <p:cNvSpPr/>
                      <p:nvPr/>
                    </p:nvSpPr>
                    <p:spPr>
                      <a:xfrm>
                        <a:off x="1466704" y="2997075"/>
                        <a:ext cx="1769640" cy="619577"/>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grpSp>
                  <p:nvGrpSpPr>
                    <p:cNvPr id="294" name="Group 293">
                      <a:extLst>
                        <a:ext uri="{FF2B5EF4-FFF2-40B4-BE49-F238E27FC236}">
                          <a16:creationId xmlns:a16="http://schemas.microsoft.com/office/drawing/2014/main" id="{EF8CC307-7C37-7946-B4D3-A9A26E598070}"/>
                        </a:ext>
                      </a:extLst>
                    </p:cNvPr>
                    <p:cNvGrpSpPr/>
                    <p:nvPr/>
                  </p:nvGrpSpPr>
                  <p:grpSpPr>
                    <a:xfrm>
                      <a:off x="1977616" y="3038475"/>
                      <a:ext cx="768409" cy="553944"/>
                      <a:chOff x="1968091" y="3022600"/>
                      <a:chExt cx="768409" cy="553944"/>
                    </a:xfrm>
                  </p:grpSpPr>
                  <p:grpSp>
                    <p:nvGrpSpPr>
                      <p:cNvPr id="295" name="Group 294">
                        <a:extLst>
                          <a:ext uri="{FF2B5EF4-FFF2-40B4-BE49-F238E27FC236}">
                            <a16:creationId xmlns:a16="http://schemas.microsoft.com/office/drawing/2014/main" id="{CB7CD814-5CDC-5645-AE0C-90FDDAFDE807}"/>
                          </a:ext>
                        </a:extLst>
                      </p:cNvPr>
                      <p:cNvGrpSpPr/>
                      <p:nvPr/>
                    </p:nvGrpSpPr>
                    <p:grpSpPr>
                      <a:xfrm>
                        <a:off x="2032000" y="3022600"/>
                        <a:ext cx="257175" cy="544419"/>
                        <a:chOff x="2441575" y="2479675"/>
                        <a:chExt cx="765175" cy="1028347"/>
                      </a:xfrm>
                    </p:grpSpPr>
                    <p:sp>
                      <p:nvSpPr>
                        <p:cNvPr id="312" name="Parallelogram 311">
                          <a:extLst>
                            <a:ext uri="{FF2B5EF4-FFF2-40B4-BE49-F238E27FC236}">
                              <a16:creationId xmlns:a16="http://schemas.microsoft.com/office/drawing/2014/main" id="{8E889163-B02D-E347-A498-06833F8E35D7}"/>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13" name="Parallelogram 312">
                          <a:extLst>
                            <a:ext uri="{FF2B5EF4-FFF2-40B4-BE49-F238E27FC236}">
                              <a16:creationId xmlns:a16="http://schemas.microsoft.com/office/drawing/2014/main" id="{B05B7D60-9C12-8745-B9A5-0F06F770CD20}"/>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nvGrpSpPr>
                      <p:cNvPr id="296" name="Group 295">
                        <a:extLst>
                          <a:ext uri="{FF2B5EF4-FFF2-40B4-BE49-F238E27FC236}">
                            <a16:creationId xmlns:a16="http://schemas.microsoft.com/office/drawing/2014/main" id="{4CBF821B-0228-DA47-9701-A3B07F74EBA9}"/>
                          </a:ext>
                        </a:extLst>
                      </p:cNvPr>
                      <p:cNvGrpSpPr/>
                      <p:nvPr/>
                    </p:nvGrpSpPr>
                    <p:grpSpPr>
                      <a:xfrm flipH="1">
                        <a:off x="2441575" y="3032125"/>
                        <a:ext cx="257175" cy="544419"/>
                        <a:chOff x="2441575" y="2479675"/>
                        <a:chExt cx="765175" cy="1028347"/>
                      </a:xfrm>
                    </p:grpSpPr>
                    <p:sp>
                      <p:nvSpPr>
                        <p:cNvPr id="310" name="Parallelogram 309">
                          <a:extLst>
                            <a:ext uri="{FF2B5EF4-FFF2-40B4-BE49-F238E27FC236}">
                              <a16:creationId xmlns:a16="http://schemas.microsoft.com/office/drawing/2014/main" id="{B7BA5D20-D1EE-A042-B6D8-88262399893A}"/>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11" name="Parallelogram 310">
                          <a:extLst>
                            <a:ext uri="{FF2B5EF4-FFF2-40B4-BE49-F238E27FC236}">
                              <a16:creationId xmlns:a16="http://schemas.microsoft.com/office/drawing/2014/main" id="{209D920C-CBF5-8B4A-A3D6-3A0C29BC628C}"/>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297" name="Parallelogram 296">
                        <a:extLst>
                          <a:ext uri="{FF2B5EF4-FFF2-40B4-BE49-F238E27FC236}">
                            <a16:creationId xmlns:a16="http://schemas.microsoft.com/office/drawing/2014/main" id="{F3DFBC33-07D6-D14F-8660-FB92A0A355B9}"/>
                          </a:ext>
                        </a:extLst>
                      </p:cNvPr>
                      <p:cNvSpPr/>
                      <p:nvPr/>
                    </p:nvSpPr>
                    <p:spPr>
                      <a:xfrm flipV="1">
                        <a:off x="2057400" y="3130550"/>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98" name="Parallelogram 297">
                        <a:extLst>
                          <a:ext uri="{FF2B5EF4-FFF2-40B4-BE49-F238E27FC236}">
                            <a16:creationId xmlns:a16="http://schemas.microsoft.com/office/drawing/2014/main" id="{5F8E4D95-8830-4642-933D-152E438E5BC7}"/>
                          </a:ext>
                        </a:extLst>
                      </p:cNvPr>
                      <p:cNvSpPr/>
                      <p:nvPr/>
                    </p:nvSpPr>
                    <p:spPr>
                      <a:xfrm rot="17056647">
                        <a:off x="2079626" y="3187701"/>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99" name="Parallelogram 298">
                        <a:extLst>
                          <a:ext uri="{FF2B5EF4-FFF2-40B4-BE49-F238E27FC236}">
                            <a16:creationId xmlns:a16="http://schemas.microsoft.com/office/drawing/2014/main" id="{B53D3EC8-FC7D-3F46-960B-2BCCE314822F}"/>
                          </a:ext>
                        </a:extLst>
                      </p:cNvPr>
                      <p:cNvSpPr/>
                      <p:nvPr/>
                    </p:nvSpPr>
                    <p:spPr>
                      <a:xfrm rot="17384936" flipV="1">
                        <a:off x="1990347" y="3141540"/>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0" name="Parallelogram 299">
                        <a:extLst>
                          <a:ext uri="{FF2B5EF4-FFF2-40B4-BE49-F238E27FC236}">
                            <a16:creationId xmlns:a16="http://schemas.microsoft.com/office/drawing/2014/main" id="{69342E0E-2F87-214D-8EBC-4B68F9340263}"/>
                          </a:ext>
                        </a:extLst>
                      </p:cNvPr>
                      <p:cNvSpPr/>
                      <p:nvPr/>
                    </p:nvSpPr>
                    <p:spPr>
                      <a:xfrm>
                        <a:off x="2032000" y="3162300"/>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1" name="Parallelogram 300">
                        <a:extLst>
                          <a:ext uri="{FF2B5EF4-FFF2-40B4-BE49-F238E27FC236}">
                            <a16:creationId xmlns:a16="http://schemas.microsoft.com/office/drawing/2014/main" id="{7CDD0829-5C36-0E44-8EF9-190197145B6F}"/>
                          </a:ext>
                        </a:extLst>
                      </p:cNvPr>
                      <p:cNvSpPr/>
                      <p:nvPr/>
                    </p:nvSpPr>
                    <p:spPr>
                      <a:xfrm rot="4215064" flipH="1" flipV="1">
                        <a:off x="2627741" y="3146398"/>
                        <a:ext cx="95195" cy="45719"/>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2" name="Parallelogram 301">
                        <a:extLst>
                          <a:ext uri="{FF2B5EF4-FFF2-40B4-BE49-F238E27FC236}">
                            <a16:creationId xmlns:a16="http://schemas.microsoft.com/office/drawing/2014/main" id="{468F4077-4B3A-7849-B5E1-24484BF5706C}"/>
                          </a:ext>
                        </a:extLst>
                      </p:cNvPr>
                      <p:cNvSpPr/>
                      <p:nvPr/>
                    </p:nvSpPr>
                    <p:spPr>
                      <a:xfrm rot="4492456">
                        <a:off x="2397126" y="31972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nvGrpSpPr>
                      <p:cNvPr id="303" name="Group 302">
                        <a:extLst>
                          <a:ext uri="{FF2B5EF4-FFF2-40B4-BE49-F238E27FC236}">
                            <a16:creationId xmlns:a16="http://schemas.microsoft.com/office/drawing/2014/main" id="{0D143A56-E6D4-A94B-986F-BBEC6884603A}"/>
                          </a:ext>
                        </a:extLst>
                      </p:cNvPr>
                      <p:cNvGrpSpPr/>
                      <p:nvPr/>
                    </p:nvGrpSpPr>
                    <p:grpSpPr>
                      <a:xfrm>
                        <a:off x="1968091" y="3322545"/>
                        <a:ext cx="768409" cy="96354"/>
                        <a:chOff x="1968092" y="3319370"/>
                        <a:chExt cx="677104" cy="96354"/>
                      </a:xfrm>
                    </p:grpSpPr>
                    <p:sp>
                      <p:nvSpPr>
                        <p:cNvPr id="306" name="Parallelogram 305">
                          <a:extLst>
                            <a:ext uri="{FF2B5EF4-FFF2-40B4-BE49-F238E27FC236}">
                              <a16:creationId xmlns:a16="http://schemas.microsoft.com/office/drawing/2014/main" id="{6C304F3C-95D0-2548-8E7F-827537C311A0}"/>
                            </a:ext>
                          </a:extLst>
                        </p:cNvPr>
                        <p:cNvSpPr/>
                        <p:nvPr/>
                      </p:nvSpPr>
                      <p:spPr>
                        <a:xfrm flipV="1">
                          <a:off x="2012950" y="3330575"/>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7" name="Parallelogram 306">
                          <a:extLst>
                            <a:ext uri="{FF2B5EF4-FFF2-40B4-BE49-F238E27FC236}">
                              <a16:creationId xmlns:a16="http://schemas.microsoft.com/office/drawing/2014/main" id="{AA9AD67B-3FD9-634E-AF71-D7AD37EE4D8E}"/>
                            </a:ext>
                          </a:extLst>
                        </p:cNvPr>
                        <p:cNvSpPr/>
                        <p:nvPr/>
                      </p:nvSpPr>
                      <p:spPr>
                        <a:xfrm rot="17384936" flipV="1">
                          <a:off x="1945897" y="3341565"/>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8" name="Parallelogram 307">
                          <a:extLst>
                            <a:ext uri="{FF2B5EF4-FFF2-40B4-BE49-F238E27FC236}">
                              <a16:creationId xmlns:a16="http://schemas.microsoft.com/office/drawing/2014/main" id="{B22CE6A1-596E-5545-B5B8-8D41A868B8C3}"/>
                            </a:ext>
                          </a:extLst>
                        </p:cNvPr>
                        <p:cNvSpPr/>
                        <p:nvPr/>
                      </p:nvSpPr>
                      <p:spPr>
                        <a:xfrm>
                          <a:off x="1987550" y="3362325"/>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9" name="Parallelogram 308">
                          <a:extLst>
                            <a:ext uri="{FF2B5EF4-FFF2-40B4-BE49-F238E27FC236}">
                              <a16:creationId xmlns:a16="http://schemas.microsoft.com/office/drawing/2014/main" id="{9FD2047A-D458-CC4F-AD9B-70B23F17B62E}"/>
                            </a:ext>
                          </a:extLst>
                        </p:cNvPr>
                        <p:cNvSpPr/>
                        <p:nvPr/>
                      </p:nvSpPr>
                      <p:spPr>
                        <a:xfrm rot="4215064" flipH="1" flipV="1">
                          <a:off x="2577455" y="3347983"/>
                          <a:ext cx="95195" cy="40287"/>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304" name="Parallelogram 303">
                        <a:extLst>
                          <a:ext uri="{FF2B5EF4-FFF2-40B4-BE49-F238E27FC236}">
                            <a16:creationId xmlns:a16="http://schemas.microsoft.com/office/drawing/2014/main" id="{151B1FCA-94A3-BA49-9F2E-45003647B01F}"/>
                          </a:ext>
                        </a:extLst>
                      </p:cNvPr>
                      <p:cNvSpPr/>
                      <p:nvPr/>
                    </p:nvSpPr>
                    <p:spPr>
                      <a:xfrm rot="4389628">
                        <a:off x="2495482" y="3370576"/>
                        <a:ext cx="160883" cy="55150"/>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5" name="Parallelogram 304">
                        <a:extLst>
                          <a:ext uri="{FF2B5EF4-FFF2-40B4-BE49-F238E27FC236}">
                            <a16:creationId xmlns:a16="http://schemas.microsoft.com/office/drawing/2014/main" id="{37C7EC95-C865-C341-9E7A-21973768010D}"/>
                          </a:ext>
                        </a:extLst>
                      </p:cNvPr>
                      <p:cNvSpPr/>
                      <p:nvPr/>
                    </p:nvSpPr>
                    <p:spPr>
                      <a:xfrm rot="17068257">
                        <a:off x="2025651" y="33623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grpSp>
            <p:grpSp>
              <p:nvGrpSpPr>
                <p:cNvPr id="365" name="Group 364">
                  <a:extLst>
                    <a:ext uri="{FF2B5EF4-FFF2-40B4-BE49-F238E27FC236}">
                      <a16:creationId xmlns:a16="http://schemas.microsoft.com/office/drawing/2014/main" id="{856A1DDB-8A37-2946-9861-ED06BA6666AE}"/>
                    </a:ext>
                  </a:extLst>
                </p:cNvPr>
                <p:cNvGrpSpPr/>
                <p:nvPr/>
              </p:nvGrpSpPr>
              <p:grpSpPr>
                <a:xfrm>
                  <a:off x="6186618" y="4320744"/>
                  <a:ext cx="694976" cy="460529"/>
                  <a:chOff x="7493876" y="2774731"/>
                  <a:chExt cx="1481958" cy="894622"/>
                </a:xfrm>
              </p:grpSpPr>
              <p:sp>
                <p:nvSpPr>
                  <p:cNvPr id="366" name="Freeform 365">
                    <a:extLst>
                      <a:ext uri="{FF2B5EF4-FFF2-40B4-BE49-F238E27FC236}">
                        <a16:creationId xmlns:a16="http://schemas.microsoft.com/office/drawing/2014/main" id="{8615A553-E639-DF42-BDCB-5BB57EE59868}"/>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67" name="Oval 366">
                    <a:extLst>
                      <a:ext uri="{FF2B5EF4-FFF2-40B4-BE49-F238E27FC236}">
                        <a16:creationId xmlns:a16="http://schemas.microsoft.com/office/drawing/2014/main" id="{F8067D52-9209-6148-A320-1F5BE3B5106F}"/>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68" name="Group 367">
                    <a:extLst>
                      <a:ext uri="{FF2B5EF4-FFF2-40B4-BE49-F238E27FC236}">
                        <a16:creationId xmlns:a16="http://schemas.microsoft.com/office/drawing/2014/main" id="{798508E8-3B65-D449-8561-602F236A69AB}"/>
                      </a:ext>
                    </a:extLst>
                  </p:cNvPr>
                  <p:cNvGrpSpPr/>
                  <p:nvPr/>
                </p:nvGrpSpPr>
                <p:grpSpPr>
                  <a:xfrm>
                    <a:off x="7713663" y="2848339"/>
                    <a:ext cx="1042107" cy="425543"/>
                    <a:chOff x="7786941" y="2884917"/>
                    <a:chExt cx="897649" cy="353919"/>
                  </a:xfrm>
                </p:grpSpPr>
                <p:sp>
                  <p:nvSpPr>
                    <p:cNvPr id="369" name="Freeform 368">
                      <a:extLst>
                        <a:ext uri="{FF2B5EF4-FFF2-40B4-BE49-F238E27FC236}">
                          <a16:creationId xmlns:a16="http://schemas.microsoft.com/office/drawing/2014/main" id="{AF59777D-3B0D-7B41-B2E2-74E245379BB9}"/>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0" name="Freeform 369">
                      <a:extLst>
                        <a:ext uri="{FF2B5EF4-FFF2-40B4-BE49-F238E27FC236}">
                          <a16:creationId xmlns:a16="http://schemas.microsoft.com/office/drawing/2014/main" id="{B8D755EB-C300-714A-900B-B7C65F9CEA56}"/>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1" name="Freeform 370">
                      <a:extLst>
                        <a:ext uri="{FF2B5EF4-FFF2-40B4-BE49-F238E27FC236}">
                          <a16:creationId xmlns:a16="http://schemas.microsoft.com/office/drawing/2014/main" id="{93107367-2FA4-ED4F-9007-933D22AD9714}"/>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2" name="Freeform 371">
                      <a:extLst>
                        <a:ext uri="{FF2B5EF4-FFF2-40B4-BE49-F238E27FC236}">
                          <a16:creationId xmlns:a16="http://schemas.microsoft.com/office/drawing/2014/main" id="{3832D63A-24A8-D64A-B1B2-A5429F19838A}"/>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373" name="Group 372">
                  <a:extLst>
                    <a:ext uri="{FF2B5EF4-FFF2-40B4-BE49-F238E27FC236}">
                      <a16:creationId xmlns:a16="http://schemas.microsoft.com/office/drawing/2014/main" id="{85D18497-858A-D84C-A6E9-6FE0DB7482FC}"/>
                    </a:ext>
                  </a:extLst>
                </p:cNvPr>
                <p:cNvGrpSpPr/>
                <p:nvPr/>
              </p:nvGrpSpPr>
              <p:grpSpPr>
                <a:xfrm>
                  <a:off x="8007181" y="4312506"/>
                  <a:ext cx="694976" cy="460529"/>
                  <a:chOff x="7493876" y="2774731"/>
                  <a:chExt cx="1481958" cy="894622"/>
                </a:xfrm>
              </p:grpSpPr>
              <p:sp>
                <p:nvSpPr>
                  <p:cNvPr id="374" name="Freeform 373">
                    <a:extLst>
                      <a:ext uri="{FF2B5EF4-FFF2-40B4-BE49-F238E27FC236}">
                        <a16:creationId xmlns:a16="http://schemas.microsoft.com/office/drawing/2014/main" id="{BF5450DD-84DD-4A45-AC8D-808A9F2BEB96}"/>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75" name="Oval 374">
                    <a:extLst>
                      <a:ext uri="{FF2B5EF4-FFF2-40B4-BE49-F238E27FC236}">
                        <a16:creationId xmlns:a16="http://schemas.microsoft.com/office/drawing/2014/main" id="{4AC3F3C9-1FB4-9549-A4C7-97C0B23615D8}"/>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76" name="Group 375">
                    <a:extLst>
                      <a:ext uri="{FF2B5EF4-FFF2-40B4-BE49-F238E27FC236}">
                        <a16:creationId xmlns:a16="http://schemas.microsoft.com/office/drawing/2014/main" id="{42CE386C-F2A0-5541-B45F-4EB471DBDB7E}"/>
                      </a:ext>
                    </a:extLst>
                  </p:cNvPr>
                  <p:cNvGrpSpPr/>
                  <p:nvPr/>
                </p:nvGrpSpPr>
                <p:grpSpPr>
                  <a:xfrm>
                    <a:off x="7713663" y="2848339"/>
                    <a:ext cx="1042107" cy="425543"/>
                    <a:chOff x="7786941" y="2884917"/>
                    <a:chExt cx="897649" cy="353919"/>
                  </a:xfrm>
                </p:grpSpPr>
                <p:sp>
                  <p:nvSpPr>
                    <p:cNvPr id="377" name="Freeform 376">
                      <a:extLst>
                        <a:ext uri="{FF2B5EF4-FFF2-40B4-BE49-F238E27FC236}">
                          <a16:creationId xmlns:a16="http://schemas.microsoft.com/office/drawing/2014/main" id="{1D699DC1-31D4-D643-AD24-1D6C2CB484AE}"/>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8" name="Freeform 377">
                      <a:extLst>
                        <a:ext uri="{FF2B5EF4-FFF2-40B4-BE49-F238E27FC236}">
                          <a16:creationId xmlns:a16="http://schemas.microsoft.com/office/drawing/2014/main" id="{5FC03BE6-8981-4C41-9F09-AFC69FCE94E7}"/>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9" name="Freeform 378">
                      <a:extLst>
                        <a:ext uri="{FF2B5EF4-FFF2-40B4-BE49-F238E27FC236}">
                          <a16:creationId xmlns:a16="http://schemas.microsoft.com/office/drawing/2014/main" id="{F9E610FD-C3BC-3043-8C97-1CDE74FB672C}"/>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80" name="Freeform 379">
                      <a:extLst>
                        <a:ext uri="{FF2B5EF4-FFF2-40B4-BE49-F238E27FC236}">
                          <a16:creationId xmlns:a16="http://schemas.microsoft.com/office/drawing/2014/main" id="{C45E6477-B144-F241-B0AA-8D8A371F5D66}"/>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sp>
            <p:nvSpPr>
              <p:cNvPr id="428" name="TextBox 427">
                <a:extLst>
                  <a:ext uri="{FF2B5EF4-FFF2-40B4-BE49-F238E27FC236}">
                    <a16:creationId xmlns:a16="http://schemas.microsoft.com/office/drawing/2014/main" id="{FCEA10CE-F10F-2B40-8FF7-8413B69B3A33}"/>
                  </a:ext>
                </a:extLst>
              </p:cNvPr>
              <p:cNvSpPr txBox="1"/>
              <p:nvPr/>
            </p:nvSpPr>
            <p:spPr>
              <a:xfrm>
                <a:off x="3405529" y="4791229"/>
                <a:ext cx="1277683" cy="369332"/>
              </a:xfrm>
              <a:prstGeom prst="rect">
                <a:avLst/>
              </a:prstGeom>
              <a:noFill/>
            </p:spPr>
            <p:txBody>
              <a:bodyPr wrap="square" rtlCol="0">
                <a:spAutoFit/>
              </a:bodyPr>
              <a:lstStyle/>
              <a:p>
                <a:r>
                  <a:rPr lang="en-US" sz="1200" dirty="0">
                    <a:solidFill>
                      <a:prstClr val="black"/>
                    </a:solidFill>
                    <a:latin typeface="Calibri"/>
                  </a:rPr>
                  <a:t>base station</a:t>
                </a:r>
                <a:endParaRPr lang="en-US" sz="900" dirty="0">
                  <a:solidFill>
                    <a:prstClr val="black"/>
                  </a:solidFill>
                  <a:latin typeface="Calibri"/>
                </a:endParaRPr>
              </a:p>
            </p:txBody>
          </p:sp>
          <p:cxnSp>
            <p:nvCxnSpPr>
              <p:cNvPr id="434" name="Straight Arrow Connector 433">
                <a:extLst>
                  <a:ext uri="{FF2B5EF4-FFF2-40B4-BE49-F238E27FC236}">
                    <a16:creationId xmlns:a16="http://schemas.microsoft.com/office/drawing/2014/main" id="{D11E9C6D-FA23-594D-B4A0-613714619432}"/>
                  </a:ext>
                </a:extLst>
              </p:cNvPr>
              <p:cNvCxnSpPr>
                <a:cxnSpLocks/>
              </p:cNvCxnSpPr>
              <p:nvPr/>
            </p:nvCxnSpPr>
            <p:spPr>
              <a:xfrm>
                <a:off x="3034266" y="4554323"/>
                <a:ext cx="530281" cy="5419"/>
              </a:xfrm>
              <a:prstGeom prst="straightConnector1">
                <a:avLst/>
              </a:prstGeom>
              <a:ln w="19050">
                <a:solidFill>
                  <a:srgbClr val="011199"/>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35" name="Straight Arrow Connector 434">
                <a:extLst>
                  <a:ext uri="{FF2B5EF4-FFF2-40B4-BE49-F238E27FC236}">
                    <a16:creationId xmlns:a16="http://schemas.microsoft.com/office/drawing/2014/main" id="{9E9787C5-171A-164E-A2EC-E94F3700D088}"/>
                  </a:ext>
                </a:extLst>
              </p:cNvPr>
              <p:cNvCxnSpPr>
                <a:cxnSpLocks/>
              </p:cNvCxnSpPr>
              <p:nvPr/>
            </p:nvCxnSpPr>
            <p:spPr>
              <a:xfrm>
                <a:off x="5382689" y="4554323"/>
                <a:ext cx="764985" cy="0"/>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sp>
            <p:nvSpPr>
              <p:cNvPr id="436" name="TextBox 435">
                <a:extLst>
                  <a:ext uri="{FF2B5EF4-FFF2-40B4-BE49-F238E27FC236}">
                    <a16:creationId xmlns:a16="http://schemas.microsoft.com/office/drawing/2014/main" id="{A0F82358-FBA1-D84A-9E2E-12741B5869CA}"/>
                  </a:ext>
                </a:extLst>
              </p:cNvPr>
              <p:cNvSpPr txBox="1"/>
              <p:nvPr/>
            </p:nvSpPr>
            <p:spPr>
              <a:xfrm>
                <a:off x="8052780" y="4766736"/>
                <a:ext cx="763455" cy="369332"/>
              </a:xfrm>
              <a:prstGeom prst="rect">
                <a:avLst/>
              </a:prstGeom>
              <a:noFill/>
            </p:spPr>
            <p:txBody>
              <a:bodyPr wrap="square" rtlCol="0">
                <a:spAutoFit/>
              </a:bodyPr>
              <a:lstStyle/>
              <a:p>
                <a:r>
                  <a:rPr lang="en-US" sz="1200" dirty="0">
                    <a:solidFill>
                      <a:prstClr val="black"/>
                    </a:solidFill>
                    <a:latin typeface="Calibri"/>
                  </a:rPr>
                  <a:t>P-GW</a:t>
                </a:r>
              </a:p>
            </p:txBody>
          </p:sp>
          <p:sp>
            <p:nvSpPr>
              <p:cNvPr id="437" name="TextBox 436">
                <a:extLst>
                  <a:ext uri="{FF2B5EF4-FFF2-40B4-BE49-F238E27FC236}">
                    <a16:creationId xmlns:a16="http://schemas.microsoft.com/office/drawing/2014/main" id="{9E8890E6-D82E-3A4D-A11C-C9A5D25F08A4}"/>
                  </a:ext>
                </a:extLst>
              </p:cNvPr>
              <p:cNvSpPr txBox="1"/>
              <p:nvPr/>
            </p:nvSpPr>
            <p:spPr>
              <a:xfrm>
                <a:off x="6228228" y="4790108"/>
                <a:ext cx="753672" cy="369332"/>
              </a:xfrm>
              <a:prstGeom prst="rect">
                <a:avLst/>
              </a:prstGeom>
              <a:noFill/>
            </p:spPr>
            <p:txBody>
              <a:bodyPr wrap="square" rtlCol="0">
                <a:spAutoFit/>
              </a:bodyPr>
              <a:lstStyle/>
              <a:p>
                <a:r>
                  <a:rPr lang="en-US" sz="1200" dirty="0">
                    <a:solidFill>
                      <a:prstClr val="black"/>
                    </a:solidFill>
                    <a:latin typeface="Calibri"/>
                  </a:rPr>
                  <a:t>S-GW</a:t>
                </a:r>
              </a:p>
            </p:txBody>
          </p:sp>
          <p:pic>
            <p:nvPicPr>
              <p:cNvPr id="440" name="Picture 439">
                <a:extLst>
                  <a:ext uri="{FF2B5EF4-FFF2-40B4-BE49-F238E27FC236}">
                    <a16:creationId xmlns:a16="http://schemas.microsoft.com/office/drawing/2014/main" id="{03FC15D1-88CB-1949-A4D3-E4168B97338F}"/>
                  </a:ext>
                </a:extLst>
              </p:cNvPr>
              <p:cNvPicPr>
                <a:picLocks noChangeAspect="1"/>
              </p:cNvPicPr>
              <p:nvPr/>
            </p:nvPicPr>
            <p:blipFill>
              <a:blip r:embed="rId6"/>
              <a:stretch>
                <a:fillRect/>
              </a:stretch>
            </p:blipFill>
            <p:spPr>
              <a:xfrm>
                <a:off x="4450342" y="4450690"/>
                <a:ext cx="1508938" cy="207264"/>
              </a:xfrm>
              <a:prstGeom prst="rect">
                <a:avLst/>
              </a:prstGeom>
            </p:spPr>
          </p:pic>
          <p:cxnSp>
            <p:nvCxnSpPr>
              <p:cNvPr id="441" name="Straight Arrow Connector 440">
                <a:extLst>
                  <a:ext uri="{FF2B5EF4-FFF2-40B4-BE49-F238E27FC236}">
                    <a16:creationId xmlns:a16="http://schemas.microsoft.com/office/drawing/2014/main" id="{7CAC19E2-26CF-9343-A487-53BAF5D76CA6}"/>
                  </a:ext>
                </a:extLst>
              </p:cNvPr>
              <p:cNvCxnSpPr>
                <a:cxnSpLocks/>
              </p:cNvCxnSpPr>
              <p:nvPr/>
            </p:nvCxnSpPr>
            <p:spPr>
              <a:xfrm flipH="1">
                <a:off x="4279805" y="4554323"/>
                <a:ext cx="214699" cy="7603"/>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42" name="Straight Arrow Connector 441">
                <a:extLst>
                  <a:ext uri="{FF2B5EF4-FFF2-40B4-BE49-F238E27FC236}">
                    <a16:creationId xmlns:a16="http://schemas.microsoft.com/office/drawing/2014/main" id="{D5F52536-805A-F342-A9F4-681180CF6A67}"/>
                  </a:ext>
                </a:extLst>
              </p:cNvPr>
              <p:cNvCxnSpPr>
                <a:cxnSpLocks/>
              </p:cNvCxnSpPr>
              <p:nvPr/>
            </p:nvCxnSpPr>
            <p:spPr>
              <a:xfrm>
                <a:off x="7569965" y="4554323"/>
                <a:ext cx="397397" cy="0"/>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pic>
            <p:nvPicPr>
              <p:cNvPr id="443" name="Picture 442">
                <a:extLst>
                  <a:ext uri="{FF2B5EF4-FFF2-40B4-BE49-F238E27FC236}">
                    <a16:creationId xmlns:a16="http://schemas.microsoft.com/office/drawing/2014/main" id="{456403D6-6165-1943-9BE5-A8C0D7F8DE24}"/>
                  </a:ext>
                </a:extLst>
              </p:cNvPr>
              <p:cNvPicPr>
                <a:picLocks noChangeAspect="1"/>
              </p:cNvPicPr>
              <p:nvPr/>
            </p:nvPicPr>
            <p:blipFill>
              <a:blip r:embed="rId6"/>
              <a:stretch>
                <a:fillRect/>
              </a:stretch>
            </p:blipFill>
            <p:spPr>
              <a:xfrm>
                <a:off x="7020621" y="4458294"/>
                <a:ext cx="816721" cy="207264"/>
              </a:xfrm>
              <a:prstGeom prst="rect">
                <a:avLst/>
              </a:prstGeom>
            </p:spPr>
          </p:pic>
          <p:cxnSp>
            <p:nvCxnSpPr>
              <p:cNvPr id="444" name="Straight Arrow Connector 443">
                <a:extLst>
                  <a:ext uri="{FF2B5EF4-FFF2-40B4-BE49-F238E27FC236}">
                    <a16:creationId xmlns:a16="http://schemas.microsoft.com/office/drawing/2014/main" id="{468982C8-6B67-274B-9623-B5D646A9F7BC}"/>
                  </a:ext>
                </a:extLst>
              </p:cNvPr>
              <p:cNvCxnSpPr>
                <a:cxnSpLocks/>
              </p:cNvCxnSpPr>
              <p:nvPr/>
            </p:nvCxnSpPr>
            <p:spPr>
              <a:xfrm flipH="1">
                <a:off x="6894126" y="4561927"/>
                <a:ext cx="139746" cy="7603"/>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grpSp>
        <p:sp>
          <p:nvSpPr>
            <p:cNvPr id="650" name="TextBox 649">
              <a:extLst>
                <a:ext uri="{FF2B5EF4-FFF2-40B4-BE49-F238E27FC236}">
                  <a16:creationId xmlns:a16="http://schemas.microsoft.com/office/drawing/2014/main" id="{7AE8E14D-3C7E-3C4D-899A-EECBE1981D0B}"/>
                </a:ext>
              </a:extLst>
            </p:cNvPr>
            <p:cNvSpPr txBox="1"/>
            <p:nvPr/>
          </p:nvSpPr>
          <p:spPr>
            <a:xfrm>
              <a:off x="7543799" y="4118420"/>
              <a:ext cx="4226083" cy="1168866"/>
            </a:xfrm>
            <a:prstGeom prst="rect">
              <a:avLst/>
            </a:prstGeom>
            <a:noFill/>
          </p:spPr>
          <p:txBody>
            <a:bodyPr wrap="square" rtlCol="0">
              <a:spAutoFit/>
            </a:bodyPr>
            <a:lstStyle/>
            <a:p>
              <a:pPr>
                <a:lnSpc>
                  <a:spcPct val="80000"/>
                </a:lnSpc>
              </a:pPr>
              <a:r>
                <a:rPr lang="en-US" sz="1800" dirty="0">
                  <a:solidFill>
                    <a:srgbClr val="C00000"/>
                  </a:solidFill>
                  <a:latin typeface="Calibri"/>
                </a:rPr>
                <a:t>data plane</a:t>
              </a:r>
            </a:p>
            <a:p>
              <a:pPr marL="257175" indent="-211931">
                <a:lnSpc>
                  <a:spcPct val="90000"/>
                </a:lnSpc>
                <a:spcBef>
                  <a:spcPts val="450"/>
                </a:spcBef>
                <a:buClr>
                  <a:srgbClr val="011199"/>
                </a:buClr>
                <a:buFont typeface="Wingdings" pitchFamily="2" charset="2"/>
                <a:buChar char="§"/>
              </a:pPr>
              <a:r>
                <a:rPr lang="en-US" sz="1800" dirty="0">
                  <a:latin typeface="Calibri"/>
                </a:rPr>
                <a:t>new protocols at link, physical layers</a:t>
              </a:r>
            </a:p>
          </p:txBody>
        </p:sp>
        <p:cxnSp>
          <p:nvCxnSpPr>
            <p:cNvPr id="44" name="Straight Connector 43">
              <a:extLst>
                <a:ext uri="{FF2B5EF4-FFF2-40B4-BE49-F238E27FC236}">
                  <a16:creationId xmlns:a16="http://schemas.microsoft.com/office/drawing/2014/main" id="{633D1603-A64B-F145-A1E2-09B91D2DFF3E}"/>
                </a:ext>
              </a:extLst>
            </p:cNvPr>
            <p:cNvCxnSpPr/>
            <p:nvPr/>
          </p:nvCxnSpPr>
          <p:spPr>
            <a:xfrm>
              <a:off x="1124466" y="3620530"/>
              <a:ext cx="956412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653" name="Group 652">
            <a:extLst>
              <a:ext uri="{FF2B5EF4-FFF2-40B4-BE49-F238E27FC236}">
                <a16:creationId xmlns:a16="http://schemas.microsoft.com/office/drawing/2014/main" id="{7D1DF1AE-E1D6-5743-A791-649C5E92B823}"/>
              </a:ext>
            </a:extLst>
          </p:cNvPr>
          <p:cNvGrpSpPr/>
          <p:nvPr/>
        </p:nvGrpSpPr>
        <p:grpSpPr>
          <a:xfrm>
            <a:off x="3000440" y="4534173"/>
            <a:ext cx="5817704" cy="812447"/>
            <a:chOff x="4000586" y="4902566"/>
            <a:chExt cx="7756939" cy="1083263"/>
          </a:xfrm>
        </p:grpSpPr>
        <p:grpSp>
          <p:nvGrpSpPr>
            <p:cNvPr id="448" name="Group 447">
              <a:extLst>
                <a:ext uri="{FF2B5EF4-FFF2-40B4-BE49-F238E27FC236}">
                  <a16:creationId xmlns:a16="http://schemas.microsoft.com/office/drawing/2014/main" id="{C93A37D2-1C2E-5848-A79A-A27DCB2A11AB}"/>
                </a:ext>
              </a:extLst>
            </p:cNvPr>
            <p:cNvGrpSpPr/>
            <p:nvPr/>
          </p:nvGrpSpPr>
          <p:grpSpPr>
            <a:xfrm>
              <a:off x="4000586" y="4902566"/>
              <a:ext cx="1695882" cy="1083263"/>
              <a:chOff x="5705818" y="5074585"/>
              <a:chExt cx="1695882" cy="971071"/>
            </a:xfrm>
          </p:grpSpPr>
          <p:sp>
            <p:nvSpPr>
              <p:cNvPr id="47" name="TextBox 46">
                <a:extLst>
                  <a:ext uri="{FF2B5EF4-FFF2-40B4-BE49-F238E27FC236}">
                    <a16:creationId xmlns:a16="http://schemas.microsoft.com/office/drawing/2014/main" id="{72BE0431-F59D-3E41-B261-0FC69F8ACC1D}"/>
                  </a:ext>
                </a:extLst>
              </p:cNvPr>
              <p:cNvSpPr txBox="1"/>
              <p:nvPr/>
            </p:nvSpPr>
            <p:spPr>
              <a:xfrm>
                <a:off x="5993029" y="5659396"/>
                <a:ext cx="1382943" cy="386260"/>
              </a:xfrm>
              <a:prstGeom prst="rect">
                <a:avLst/>
              </a:prstGeom>
              <a:noFill/>
            </p:spPr>
            <p:txBody>
              <a:bodyPr wrap="none" rtlCol="0">
                <a:spAutoFit/>
              </a:bodyPr>
              <a:lstStyle/>
              <a:p>
                <a:r>
                  <a:rPr lang="en-US" sz="1500" dirty="0">
                    <a:solidFill>
                      <a:srgbClr val="011199"/>
                    </a:solidFill>
                  </a:rPr>
                  <a:t>IP tunnels</a:t>
                </a:r>
              </a:p>
            </p:txBody>
          </p:sp>
          <p:cxnSp>
            <p:nvCxnSpPr>
              <p:cNvPr id="446" name="Straight Connector 445">
                <a:extLst>
                  <a:ext uri="{FF2B5EF4-FFF2-40B4-BE49-F238E27FC236}">
                    <a16:creationId xmlns:a16="http://schemas.microsoft.com/office/drawing/2014/main" id="{CCF3D979-6442-4146-AB30-8C00D62FB12C}"/>
                  </a:ext>
                </a:extLst>
              </p:cNvPr>
              <p:cNvCxnSpPr>
                <a:endCxn id="47" idx="0"/>
              </p:cNvCxnSpPr>
              <p:nvPr/>
            </p:nvCxnSpPr>
            <p:spPr>
              <a:xfrm flipH="1">
                <a:off x="6684501" y="5078627"/>
                <a:ext cx="717199" cy="580768"/>
              </a:xfrm>
              <a:prstGeom prst="line">
                <a:avLst/>
              </a:prstGeom>
              <a:ln w="12700">
                <a:solidFill>
                  <a:srgbClr val="011199"/>
                </a:solidFill>
              </a:ln>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2B6F403B-71C7-7441-A65F-001085A240CE}"/>
                  </a:ext>
                </a:extLst>
              </p:cNvPr>
              <p:cNvCxnSpPr>
                <a:cxnSpLocks/>
              </p:cNvCxnSpPr>
              <p:nvPr/>
            </p:nvCxnSpPr>
            <p:spPr>
              <a:xfrm>
                <a:off x="5705818" y="5074585"/>
                <a:ext cx="851465" cy="580768"/>
              </a:xfrm>
              <a:prstGeom prst="line">
                <a:avLst/>
              </a:prstGeom>
              <a:ln w="12700">
                <a:solidFill>
                  <a:srgbClr val="011199"/>
                </a:solidFill>
              </a:ln>
            </p:spPr>
            <p:style>
              <a:lnRef idx="1">
                <a:schemeClr val="accent1"/>
              </a:lnRef>
              <a:fillRef idx="0">
                <a:schemeClr val="accent1"/>
              </a:fillRef>
              <a:effectRef idx="0">
                <a:schemeClr val="accent1"/>
              </a:effectRef>
              <a:fontRef idx="minor">
                <a:schemeClr val="tx1"/>
              </a:fontRef>
            </p:style>
          </p:cxnSp>
        </p:grpSp>
        <p:sp>
          <p:nvSpPr>
            <p:cNvPr id="652" name="TextBox 651">
              <a:extLst>
                <a:ext uri="{FF2B5EF4-FFF2-40B4-BE49-F238E27FC236}">
                  <a16:creationId xmlns:a16="http://schemas.microsoft.com/office/drawing/2014/main" id="{79922F25-9593-A648-96F1-55A2286E30B1}"/>
                </a:ext>
              </a:extLst>
            </p:cNvPr>
            <p:cNvSpPr txBox="1"/>
            <p:nvPr/>
          </p:nvSpPr>
          <p:spPr>
            <a:xfrm>
              <a:off x="7531443" y="5135794"/>
              <a:ext cx="4226082" cy="787908"/>
            </a:xfrm>
            <a:prstGeom prst="rect">
              <a:avLst/>
            </a:prstGeom>
            <a:noFill/>
          </p:spPr>
          <p:txBody>
            <a:bodyPr wrap="square" rtlCol="0">
              <a:spAutoFit/>
            </a:bodyPr>
            <a:lstStyle/>
            <a:p>
              <a:pPr marL="257175" indent="-211931">
                <a:lnSpc>
                  <a:spcPct val="90000"/>
                </a:lnSpc>
                <a:spcBef>
                  <a:spcPts val="450"/>
                </a:spcBef>
                <a:buClr>
                  <a:srgbClr val="011199"/>
                </a:buClr>
                <a:buFont typeface="Wingdings" pitchFamily="2" charset="2"/>
                <a:buChar char="§"/>
              </a:pPr>
              <a:r>
                <a:rPr lang="en-US" sz="1800" dirty="0">
                  <a:latin typeface="Calibri"/>
                </a:rPr>
                <a:t>extensive use of tunneling to facilitate mobility</a:t>
              </a:r>
            </a:p>
          </p:txBody>
        </p:sp>
      </p:grpSp>
    </p:spTree>
    <p:extLst>
      <p:ext uri="{BB962C8B-B14F-4D97-AF65-F5344CB8AC3E}">
        <p14:creationId xmlns:p14="http://schemas.microsoft.com/office/powerpoint/2010/main" val="1772255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54"/>
                                        </p:tgtEl>
                                        <p:attrNameLst>
                                          <p:attrName>style.visibility</p:attrName>
                                        </p:attrNameLst>
                                      </p:cBhvr>
                                      <p:to>
                                        <p:strVal val="visible"/>
                                      </p:to>
                                    </p:set>
                                    <p:animEffect transition="in" filter="dissolve">
                                      <p:cBhvr>
                                        <p:cTn id="7" dur="500"/>
                                        <p:tgtEl>
                                          <p:spTgt spid="65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53"/>
                                        </p:tgtEl>
                                        <p:attrNameLst>
                                          <p:attrName>style.visibility</p:attrName>
                                        </p:attrNameLst>
                                      </p:cBhvr>
                                      <p:to>
                                        <p:strVal val="visible"/>
                                      </p:to>
                                    </p:set>
                                    <p:animEffect transition="in" filter="dissolve">
                                      <p:cBhvr>
                                        <p:cTn id="12" dur="500"/>
                                        <p:tgtEl>
                                          <p:spTgt spid="6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3" name="Group 392">
            <a:extLst>
              <a:ext uri="{FF2B5EF4-FFF2-40B4-BE49-F238E27FC236}">
                <a16:creationId xmlns:a16="http://schemas.microsoft.com/office/drawing/2014/main" id="{74A8586B-18B3-3C44-820A-1242FBB5BDB5}"/>
              </a:ext>
            </a:extLst>
          </p:cNvPr>
          <p:cNvGrpSpPr/>
          <p:nvPr/>
        </p:nvGrpSpPr>
        <p:grpSpPr>
          <a:xfrm>
            <a:off x="3531433" y="2295047"/>
            <a:ext cx="3324801" cy="431161"/>
            <a:chOff x="5366964" y="5459934"/>
            <a:chExt cx="4476119" cy="574881"/>
          </a:xfrm>
        </p:grpSpPr>
        <p:sp>
          <p:nvSpPr>
            <p:cNvPr id="394" name="Freeform 393">
              <a:extLst>
                <a:ext uri="{FF2B5EF4-FFF2-40B4-BE49-F238E27FC236}">
                  <a16:creationId xmlns:a16="http://schemas.microsoft.com/office/drawing/2014/main" id="{2399916C-6406-7B44-A9D5-AFF9B5C97AE5}"/>
                </a:ext>
              </a:extLst>
            </p:cNvPr>
            <p:cNvSpPr/>
            <p:nvPr/>
          </p:nvSpPr>
          <p:spPr>
            <a:xfrm>
              <a:off x="5366964" y="5459934"/>
              <a:ext cx="4476119" cy="574881"/>
            </a:xfrm>
            <a:custGeom>
              <a:avLst/>
              <a:gdLst>
                <a:gd name="connsiteX0" fmla="*/ 409574 w 1466206"/>
                <a:gd name="connsiteY0" fmla="*/ 41300 h 846656"/>
                <a:gd name="connsiteX1" fmla="*/ 55068 w 1466206"/>
                <a:gd name="connsiteY1" fmla="*/ 92926 h 846656"/>
                <a:gd name="connsiteX2" fmla="*/ 0 w 1466206"/>
                <a:gd name="connsiteY2" fmla="*/ 344169 h 846656"/>
                <a:gd name="connsiteX3" fmla="*/ 37859 w 1466206"/>
                <a:gd name="connsiteY3" fmla="*/ 726197 h 846656"/>
                <a:gd name="connsiteX4" fmla="*/ 320087 w 1466206"/>
                <a:gd name="connsiteY4" fmla="*/ 846656 h 846656"/>
                <a:gd name="connsiteX5" fmla="*/ 949936 w 1466206"/>
                <a:gd name="connsiteY5" fmla="*/ 777822 h 846656"/>
                <a:gd name="connsiteX6" fmla="*/ 1466206 w 1466206"/>
                <a:gd name="connsiteY6" fmla="*/ 757172 h 846656"/>
                <a:gd name="connsiteX7" fmla="*/ 1466206 w 1466206"/>
                <a:gd name="connsiteY7" fmla="*/ 357936 h 846656"/>
                <a:gd name="connsiteX8" fmla="*/ 1287232 w 1466206"/>
                <a:gd name="connsiteY8" fmla="*/ 0 h 846656"/>
                <a:gd name="connsiteX9" fmla="*/ 719336 w 1466206"/>
                <a:gd name="connsiteY9" fmla="*/ 55067 h 846656"/>
                <a:gd name="connsiteX10" fmla="*/ 409574 w 1466206"/>
                <a:gd name="connsiteY10" fmla="*/ 41300 h 846656"/>
                <a:gd name="connsiteX0" fmla="*/ 409574 w 1466206"/>
                <a:gd name="connsiteY0" fmla="*/ 41300 h 846656"/>
                <a:gd name="connsiteX1" fmla="*/ 55068 w 1466206"/>
                <a:gd name="connsiteY1" fmla="*/ 92926 h 846656"/>
                <a:gd name="connsiteX2" fmla="*/ 0 w 1466206"/>
                <a:gd name="connsiteY2" fmla="*/ 344169 h 846656"/>
                <a:gd name="connsiteX3" fmla="*/ 37859 w 1466206"/>
                <a:gd name="connsiteY3" fmla="*/ 726197 h 846656"/>
                <a:gd name="connsiteX4" fmla="*/ 320087 w 1466206"/>
                <a:gd name="connsiteY4" fmla="*/ 846656 h 846656"/>
                <a:gd name="connsiteX5" fmla="*/ 949936 w 1466206"/>
                <a:gd name="connsiteY5" fmla="*/ 777822 h 846656"/>
                <a:gd name="connsiteX6" fmla="*/ 1466206 w 1466206"/>
                <a:gd name="connsiteY6" fmla="*/ 757172 h 846656"/>
                <a:gd name="connsiteX7" fmla="*/ 1466206 w 1466206"/>
                <a:gd name="connsiteY7" fmla="*/ 357936 h 846656"/>
                <a:gd name="connsiteX8" fmla="*/ 1287232 w 1466206"/>
                <a:gd name="connsiteY8" fmla="*/ 0 h 846656"/>
                <a:gd name="connsiteX9" fmla="*/ 719336 w 1466206"/>
                <a:gd name="connsiteY9" fmla="*/ 55067 h 846656"/>
                <a:gd name="connsiteX10" fmla="*/ 409574 w 1466206"/>
                <a:gd name="connsiteY10" fmla="*/ 41300 h 846656"/>
                <a:gd name="connsiteX0" fmla="*/ 416148 w 1472780"/>
                <a:gd name="connsiteY0" fmla="*/ 41300 h 846656"/>
                <a:gd name="connsiteX1" fmla="*/ 61642 w 1472780"/>
                <a:gd name="connsiteY1" fmla="*/ 92926 h 846656"/>
                <a:gd name="connsiteX2" fmla="*/ 6574 w 1472780"/>
                <a:gd name="connsiteY2" fmla="*/ 344169 h 846656"/>
                <a:gd name="connsiteX3" fmla="*/ 44433 w 1472780"/>
                <a:gd name="connsiteY3" fmla="*/ 726197 h 846656"/>
                <a:gd name="connsiteX4" fmla="*/ 326661 w 1472780"/>
                <a:gd name="connsiteY4" fmla="*/ 846656 h 846656"/>
                <a:gd name="connsiteX5" fmla="*/ 956510 w 1472780"/>
                <a:gd name="connsiteY5" fmla="*/ 777822 h 846656"/>
                <a:gd name="connsiteX6" fmla="*/ 1472780 w 1472780"/>
                <a:gd name="connsiteY6" fmla="*/ 757172 h 846656"/>
                <a:gd name="connsiteX7" fmla="*/ 1472780 w 1472780"/>
                <a:gd name="connsiteY7" fmla="*/ 357936 h 846656"/>
                <a:gd name="connsiteX8" fmla="*/ 1293806 w 1472780"/>
                <a:gd name="connsiteY8" fmla="*/ 0 h 846656"/>
                <a:gd name="connsiteX9" fmla="*/ 725910 w 1472780"/>
                <a:gd name="connsiteY9" fmla="*/ 55067 h 846656"/>
                <a:gd name="connsiteX10" fmla="*/ 416148 w 1472780"/>
                <a:gd name="connsiteY10" fmla="*/ 41300 h 846656"/>
                <a:gd name="connsiteX0" fmla="*/ 416148 w 1472780"/>
                <a:gd name="connsiteY0" fmla="*/ 41300 h 846656"/>
                <a:gd name="connsiteX1" fmla="*/ 61642 w 1472780"/>
                <a:gd name="connsiteY1" fmla="*/ 92926 h 846656"/>
                <a:gd name="connsiteX2" fmla="*/ 6574 w 1472780"/>
                <a:gd name="connsiteY2" fmla="*/ 344169 h 846656"/>
                <a:gd name="connsiteX3" fmla="*/ 44433 w 1472780"/>
                <a:gd name="connsiteY3" fmla="*/ 726197 h 846656"/>
                <a:gd name="connsiteX4" fmla="*/ 326661 w 1472780"/>
                <a:gd name="connsiteY4" fmla="*/ 846656 h 846656"/>
                <a:gd name="connsiteX5" fmla="*/ 956510 w 1472780"/>
                <a:gd name="connsiteY5" fmla="*/ 777822 h 846656"/>
                <a:gd name="connsiteX6" fmla="*/ 1472780 w 1472780"/>
                <a:gd name="connsiteY6" fmla="*/ 757172 h 846656"/>
                <a:gd name="connsiteX7" fmla="*/ 1472780 w 1472780"/>
                <a:gd name="connsiteY7" fmla="*/ 357936 h 846656"/>
                <a:gd name="connsiteX8" fmla="*/ 1293806 w 1472780"/>
                <a:gd name="connsiteY8" fmla="*/ 0 h 846656"/>
                <a:gd name="connsiteX9" fmla="*/ 725910 w 1472780"/>
                <a:gd name="connsiteY9" fmla="*/ 55067 h 846656"/>
                <a:gd name="connsiteX10" fmla="*/ 416148 w 1472780"/>
                <a:gd name="connsiteY10" fmla="*/ 41300 h 846656"/>
                <a:gd name="connsiteX0" fmla="*/ 416148 w 1518548"/>
                <a:gd name="connsiteY0" fmla="*/ 41300 h 846656"/>
                <a:gd name="connsiteX1" fmla="*/ 61642 w 1518548"/>
                <a:gd name="connsiteY1" fmla="*/ 92926 h 846656"/>
                <a:gd name="connsiteX2" fmla="*/ 6574 w 1518548"/>
                <a:gd name="connsiteY2" fmla="*/ 344169 h 846656"/>
                <a:gd name="connsiteX3" fmla="*/ 44433 w 1518548"/>
                <a:gd name="connsiteY3" fmla="*/ 726197 h 846656"/>
                <a:gd name="connsiteX4" fmla="*/ 326661 w 1518548"/>
                <a:gd name="connsiteY4" fmla="*/ 846656 h 846656"/>
                <a:gd name="connsiteX5" fmla="*/ 956510 w 1518548"/>
                <a:gd name="connsiteY5" fmla="*/ 777822 h 846656"/>
                <a:gd name="connsiteX6" fmla="*/ 1472780 w 1518548"/>
                <a:gd name="connsiteY6" fmla="*/ 757172 h 846656"/>
                <a:gd name="connsiteX7" fmla="*/ 1472780 w 1518548"/>
                <a:gd name="connsiteY7" fmla="*/ 357936 h 846656"/>
                <a:gd name="connsiteX8" fmla="*/ 1293806 w 1518548"/>
                <a:gd name="connsiteY8" fmla="*/ 0 h 846656"/>
                <a:gd name="connsiteX9" fmla="*/ 725910 w 1518548"/>
                <a:gd name="connsiteY9" fmla="*/ 55067 h 846656"/>
                <a:gd name="connsiteX10" fmla="*/ 416148 w 1518548"/>
                <a:gd name="connsiteY10" fmla="*/ 41300 h 846656"/>
                <a:gd name="connsiteX0" fmla="*/ 416148 w 1518548"/>
                <a:gd name="connsiteY0" fmla="*/ 84063 h 889419"/>
                <a:gd name="connsiteX1" fmla="*/ 61642 w 1518548"/>
                <a:gd name="connsiteY1" fmla="*/ 135689 h 889419"/>
                <a:gd name="connsiteX2" fmla="*/ 6574 w 1518548"/>
                <a:gd name="connsiteY2" fmla="*/ 386932 h 889419"/>
                <a:gd name="connsiteX3" fmla="*/ 44433 w 1518548"/>
                <a:gd name="connsiteY3" fmla="*/ 768960 h 889419"/>
                <a:gd name="connsiteX4" fmla="*/ 326661 w 1518548"/>
                <a:gd name="connsiteY4" fmla="*/ 889419 h 889419"/>
                <a:gd name="connsiteX5" fmla="*/ 956510 w 1518548"/>
                <a:gd name="connsiteY5" fmla="*/ 820585 h 889419"/>
                <a:gd name="connsiteX6" fmla="*/ 1472780 w 1518548"/>
                <a:gd name="connsiteY6" fmla="*/ 799935 h 889419"/>
                <a:gd name="connsiteX7" fmla="*/ 1472780 w 1518548"/>
                <a:gd name="connsiteY7" fmla="*/ 400699 h 889419"/>
                <a:gd name="connsiteX8" fmla="*/ 1293806 w 1518548"/>
                <a:gd name="connsiteY8" fmla="*/ 42763 h 889419"/>
                <a:gd name="connsiteX9" fmla="*/ 725910 w 1518548"/>
                <a:gd name="connsiteY9" fmla="*/ 97830 h 889419"/>
                <a:gd name="connsiteX10" fmla="*/ 416148 w 1518548"/>
                <a:gd name="connsiteY10" fmla="*/ 84063 h 889419"/>
                <a:gd name="connsiteX0" fmla="*/ 416148 w 1518548"/>
                <a:gd name="connsiteY0" fmla="*/ 52053 h 857409"/>
                <a:gd name="connsiteX1" fmla="*/ 61642 w 1518548"/>
                <a:gd name="connsiteY1" fmla="*/ 103679 h 857409"/>
                <a:gd name="connsiteX2" fmla="*/ 6574 w 1518548"/>
                <a:gd name="connsiteY2" fmla="*/ 354922 h 857409"/>
                <a:gd name="connsiteX3" fmla="*/ 44433 w 1518548"/>
                <a:gd name="connsiteY3" fmla="*/ 736950 h 857409"/>
                <a:gd name="connsiteX4" fmla="*/ 326661 w 1518548"/>
                <a:gd name="connsiteY4" fmla="*/ 857409 h 857409"/>
                <a:gd name="connsiteX5" fmla="*/ 956510 w 1518548"/>
                <a:gd name="connsiteY5" fmla="*/ 788575 h 857409"/>
                <a:gd name="connsiteX6" fmla="*/ 1472780 w 1518548"/>
                <a:gd name="connsiteY6" fmla="*/ 767925 h 857409"/>
                <a:gd name="connsiteX7" fmla="*/ 1472780 w 1518548"/>
                <a:gd name="connsiteY7" fmla="*/ 368689 h 857409"/>
                <a:gd name="connsiteX8" fmla="*/ 1293806 w 1518548"/>
                <a:gd name="connsiteY8" fmla="*/ 10753 h 857409"/>
                <a:gd name="connsiteX9" fmla="*/ 928976 w 1518548"/>
                <a:gd name="connsiteY9" fmla="*/ 89911 h 857409"/>
                <a:gd name="connsiteX10" fmla="*/ 416148 w 1518548"/>
                <a:gd name="connsiteY10" fmla="*/ 52053 h 857409"/>
                <a:gd name="connsiteX0" fmla="*/ 430374 w 1519007"/>
                <a:gd name="connsiteY0" fmla="*/ 231021 h 857409"/>
                <a:gd name="connsiteX1" fmla="*/ 62101 w 1519007"/>
                <a:gd name="connsiteY1" fmla="*/ 103679 h 857409"/>
                <a:gd name="connsiteX2" fmla="*/ 7033 w 1519007"/>
                <a:gd name="connsiteY2" fmla="*/ 354922 h 857409"/>
                <a:gd name="connsiteX3" fmla="*/ 44892 w 1519007"/>
                <a:gd name="connsiteY3" fmla="*/ 736950 h 857409"/>
                <a:gd name="connsiteX4" fmla="*/ 327120 w 1519007"/>
                <a:gd name="connsiteY4" fmla="*/ 857409 h 857409"/>
                <a:gd name="connsiteX5" fmla="*/ 956969 w 1519007"/>
                <a:gd name="connsiteY5" fmla="*/ 788575 h 857409"/>
                <a:gd name="connsiteX6" fmla="*/ 1473239 w 1519007"/>
                <a:gd name="connsiteY6" fmla="*/ 767925 h 857409"/>
                <a:gd name="connsiteX7" fmla="*/ 1473239 w 1519007"/>
                <a:gd name="connsiteY7" fmla="*/ 368689 h 857409"/>
                <a:gd name="connsiteX8" fmla="*/ 1294265 w 1519007"/>
                <a:gd name="connsiteY8" fmla="*/ 10753 h 857409"/>
                <a:gd name="connsiteX9" fmla="*/ 929435 w 1519007"/>
                <a:gd name="connsiteY9" fmla="*/ 89911 h 857409"/>
                <a:gd name="connsiteX10" fmla="*/ 430374 w 1519007"/>
                <a:gd name="connsiteY10" fmla="*/ 231021 h 857409"/>
                <a:gd name="connsiteX0" fmla="*/ 457084 w 1545717"/>
                <a:gd name="connsiteY0" fmla="*/ 231021 h 857409"/>
                <a:gd name="connsiteX1" fmla="*/ 88811 w 1545717"/>
                <a:gd name="connsiteY1" fmla="*/ 103679 h 857409"/>
                <a:gd name="connsiteX2" fmla="*/ 33743 w 1545717"/>
                <a:gd name="connsiteY2" fmla="*/ 354922 h 857409"/>
                <a:gd name="connsiteX3" fmla="*/ 71602 w 1545717"/>
                <a:gd name="connsiteY3" fmla="*/ 736950 h 857409"/>
                <a:gd name="connsiteX4" fmla="*/ 353830 w 1545717"/>
                <a:gd name="connsiteY4" fmla="*/ 857409 h 857409"/>
                <a:gd name="connsiteX5" fmla="*/ 983679 w 1545717"/>
                <a:gd name="connsiteY5" fmla="*/ 788575 h 857409"/>
                <a:gd name="connsiteX6" fmla="*/ 1499949 w 1545717"/>
                <a:gd name="connsiteY6" fmla="*/ 767925 h 857409"/>
                <a:gd name="connsiteX7" fmla="*/ 1499949 w 1545717"/>
                <a:gd name="connsiteY7" fmla="*/ 368689 h 857409"/>
                <a:gd name="connsiteX8" fmla="*/ 1320975 w 1545717"/>
                <a:gd name="connsiteY8" fmla="*/ 10753 h 857409"/>
                <a:gd name="connsiteX9" fmla="*/ 956145 w 1545717"/>
                <a:gd name="connsiteY9" fmla="*/ 89911 h 857409"/>
                <a:gd name="connsiteX10" fmla="*/ 457084 w 1545717"/>
                <a:gd name="connsiteY10" fmla="*/ 231021 h 857409"/>
                <a:gd name="connsiteX0" fmla="*/ 563227 w 1524513"/>
                <a:gd name="connsiteY0" fmla="*/ 182837 h 857409"/>
                <a:gd name="connsiteX1" fmla="*/ 67607 w 1524513"/>
                <a:gd name="connsiteY1" fmla="*/ 103679 h 857409"/>
                <a:gd name="connsiteX2" fmla="*/ 12539 w 1524513"/>
                <a:gd name="connsiteY2" fmla="*/ 354922 h 857409"/>
                <a:gd name="connsiteX3" fmla="*/ 50398 w 1524513"/>
                <a:gd name="connsiteY3" fmla="*/ 736950 h 857409"/>
                <a:gd name="connsiteX4" fmla="*/ 332626 w 1524513"/>
                <a:gd name="connsiteY4" fmla="*/ 857409 h 857409"/>
                <a:gd name="connsiteX5" fmla="*/ 962475 w 1524513"/>
                <a:gd name="connsiteY5" fmla="*/ 788575 h 857409"/>
                <a:gd name="connsiteX6" fmla="*/ 1478745 w 1524513"/>
                <a:gd name="connsiteY6" fmla="*/ 767925 h 857409"/>
                <a:gd name="connsiteX7" fmla="*/ 1478745 w 1524513"/>
                <a:gd name="connsiteY7" fmla="*/ 368689 h 857409"/>
                <a:gd name="connsiteX8" fmla="*/ 1299771 w 1524513"/>
                <a:gd name="connsiteY8" fmla="*/ 10753 h 857409"/>
                <a:gd name="connsiteX9" fmla="*/ 934941 w 1524513"/>
                <a:gd name="connsiteY9" fmla="*/ 89911 h 857409"/>
                <a:gd name="connsiteX10" fmla="*/ 563227 w 1524513"/>
                <a:gd name="connsiteY10" fmla="*/ 182837 h 857409"/>
                <a:gd name="connsiteX0" fmla="*/ 563227 w 1539800"/>
                <a:gd name="connsiteY0" fmla="*/ 182837 h 857409"/>
                <a:gd name="connsiteX1" fmla="*/ 67607 w 1539800"/>
                <a:gd name="connsiteY1" fmla="*/ 103679 h 857409"/>
                <a:gd name="connsiteX2" fmla="*/ 12539 w 1539800"/>
                <a:gd name="connsiteY2" fmla="*/ 354922 h 857409"/>
                <a:gd name="connsiteX3" fmla="*/ 50398 w 1539800"/>
                <a:gd name="connsiteY3" fmla="*/ 736950 h 857409"/>
                <a:gd name="connsiteX4" fmla="*/ 332626 w 1539800"/>
                <a:gd name="connsiteY4" fmla="*/ 857409 h 857409"/>
                <a:gd name="connsiteX5" fmla="*/ 752525 w 1539800"/>
                <a:gd name="connsiteY5" fmla="*/ 726625 h 857409"/>
                <a:gd name="connsiteX6" fmla="*/ 1478745 w 1539800"/>
                <a:gd name="connsiteY6" fmla="*/ 767925 h 857409"/>
                <a:gd name="connsiteX7" fmla="*/ 1478745 w 1539800"/>
                <a:gd name="connsiteY7" fmla="*/ 368689 h 857409"/>
                <a:gd name="connsiteX8" fmla="*/ 1299771 w 1539800"/>
                <a:gd name="connsiteY8" fmla="*/ 10753 h 857409"/>
                <a:gd name="connsiteX9" fmla="*/ 934941 w 1539800"/>
                <a:gd name="connsiteY9" fmla="*/ 89911 h 857409"/>
                <a:gd name="connsiteX10" fmla="*/ 563227 w 1539800"/>
                <a:gd name="connsiteY10" fmla="*/ 182837 h 857409"/>
                <a:gd name="connsiteX0" fmla="*/ 563227 w 1539800"/>
                <a:gd name="connsiteY0" fmla="*/ 182837 h 857409"/>
                <a:gd name="connsiteX1" fmla="*/ 67607 w 1539800"/>
                <a:gd name="connsiteY1" fmla="*/ 103679 h 857409"/>
                <a:gd name="connsiteX2" fmla="*/ 12539 w 1539800"/>
                <a:gd name="connsiteY2" fmla="*/ 354922 h 857409"/>
                <a:gd name="connsiteX3" fmla="*/ 50398 w 1539800"/>
                <a:gd name="connsiteY3" fmla="*/ 736950 h 857409"/>
                <a:gd name="connsiteX4" fmla="*/ 332626 w 1539800"/>
                <a:gd name="connsiteY4" fmla="*/ 857409 h 857409"/>
                <a:gd name="connsiteX5" fmla="*/ 752525 w 1539800"/>
                <a:gd name="connsiteY5" fmla="*/ 726625 h 857409"/>
                <a:gd name="connsiteX6" fmla="*/ 1478745 w 1539800"/>
                <a:gd name="connsiteY6" fmla="*/ 767925 h 857409"/>
                <a:gd name="connsiteX7" fmla="*/ 1478745 w 1539800"/>
                <a:gd name="connsiteY7" fmla="*/ 368689 h 857409"/>
                <a:gd name="connsiteX8" fmla="*/ 1299771 w 1539800"/>
                <a:gd name="connsiteY8" fmla="*/ 10753 h 857409"/>
                <a:gd name="connsiteX9" fmla="*/ 934941 w 1539800"/>
                <a:gd name="connsiteY9" fmla="*/ 89911 h 857409"/>
                <a:gd name="connsiteX10" fmla="*/ 563227 w 1539800"/>
                <a:gd name="connsiteY10" fmla="*/ 182837 h 857409"/>
                <a:gd name="connsiteX0" fmla="*/ 563227 w 1539800"/>
                <a:gd name="connsiteY0" fmla="*/ 95020 h 769592"/>
                <a:gd name="connsiteX1" fmla="*/ 67607 w 1539800"/>
                <a:gd name="connsiteY1" fmla="*/ 15862 h 769592"/>
                <a:gd name="connsiteX2" fmla="*/ 12539 w 1539800"/>
                <a:gd name="connsiteY2" fmla="*/ 267105 h 769592"/>
                <a:gd name="connsiteX3" fmla="*/ 50398 w 1539800"/>
                <a:gd name="connsiteY3" fmla="*/ 649133 h 769592"/>
                <a:gd name="connsiteX4" fmla="*/ 332626 w 1539800"/>
                <a:gd name="connsiteY4" fmla="*/ 769592 h 769592"/>
                <a:gd name="connsiteX5" fmla="*/ 752525 w 1539800"/>
                <a:gd name="connsiteY5" fmla="*/ 638808 h 769592"/>
                <a:gd name="connsiteX6" fmla="*/ 1478745 w 1539800"/>
                <a:gd name="connsiteY6" fmla="*/ 680108 h 769592"/>
                <a:gd name="connsiteX7" fmla="*/ 1478745 w 1539800"/>
                <a:gd name="connsiteY7" fmla="*/ 280872 h 769592"/>
                <a:gd name="connsiteX8" fmla="*/ 1299771 w 1539800"/>
                <a:gd name="connsiteY8" fmla="*/ 50279 h 769592"/>
                <a:gd name="connsiteX9" fmla="*/ 934941 w 1539800"/>
                <a:gd name="connsiteY9" fmla="*/ 2094 h 769592"/>
                <a:gd name="connsiteX10" fmla="*/ 563227 w 1539800"/>
                <a:gd name="connsiteY10" fmla="*/ 95020 h 769592"/>
                <a:gd name="connsiteX0" fmla="*/ 563227 w 1539800"/>
                <a:gd name="connsiteY0" fmla="*/ 95020 h 769592"/>
                <a:gd name="connsiteX1" fmla="*/ 67607 w 1539800"/>
                <a:gd name="connsiteY1" fmla="*/ 15862 h 769592"/>
                <a:gd name="connsiteX2" fmla="*/ 12539 w 1539800"/>
                <a:gd name="connsiteY2" fmla="*/ 267105 h 769592"/>
                <a:gd name="connsiteX3" fmla="*/ 50398 w 1539800"/>
                <a:gd name="connsiteY3" fmla="*/ 649133 h 769592"/>
                <a:gd name="connsiteX4" fmla="*/ 332626 w 1539800"/>
                <a:gd name="connsiteY4" fmla="*/ 769592 h 769592"/>
                <a:gd name="connsiteX5" fmla="*/ 752525 w 1539800"/>
                <a:gd name="connsiteY5" fmla="*/ 638808 h 769592"/>
                <a:gd name="connsiteX6" fmla="*/ 1478745 w 1539800"/>
                <a:gd name="connsiteY6" fmla="*/ 680108 h 769592"/>
                <a:gd name="connsiteX7" fmla="*/ 1478745 w 1539800"/>
                <a:gd name="connsiteY7" fmla="*/ 280872 h 769592"/>
                <a:gd name="connsiteX8" fmla="*/ 1299771 w 1539800"/>
                <a:gd name="connsiteY8" fmla="*/ 50279 h 769592"/>
                <a:gd name="connsiteX9" fmla="*/ 934941 w 1539800"/>
                <a:gd name="connsiteY9" fmla="*/ 2094 h 769592"/>
                <a:gd name="connsiteX10" fmla="*/ 563227 w 1539800"/>
                <a:gd name="connsiteY10" fmla="*/ 95020 h 769592"/>
                <a:gd name="connsiteX0" fmla="*/ 580156 w 1556729"/>
                <a:gd name="connsiteY0" fmla="*/ 95020 h 769592"/>
                <a:gd name="connsiteX1" fmla="*/ 349414 w 1556729"/>
                <a:gd name="connsiteY1" fmla="*/ 232475 h 769592"/>
                <a:gd name="connsiteX2" fmla="*/ 29468 w 1556729"/>
                <a:gd name="connsiteY2" fmla="*/ 267105 h 769592"/>
                <a:gd name="connsiteX3" fmla="*/ 67327 w 1556729"/>
                <a:gd name="connsiteY3" fmla="*/ 649133 h 769592"/>
                <a:gd name="connsiteX4" fmla="*/ 349555 w 1556729"/>
                <a:gd name="connsiteY4" fmla="*/ 769592 h 769592"/>
                <a:gd name="connsiteX5" fmla="*/ 769454 w 1556729"/>
                <a:gd name="connsiteY5" fmla="*/ 638808 h 769592"/>
                <a:gd name="connsiteX6" fmla="*/ 1495674 w 1556729"/>
                <a:gd name="connsiteY6" fmla="*/ 680108 h 769592"/>
                <a:gd name="connsiteX7" fmla="*/ 1495674 w 1556729"/>
                <a:gd name="connsiteY7" fmla="*/ 280872 h 769592"/>
                <a:gd name="connsiteX8" fmla="*/ 1316700 w 1556729"/>
                <a:gd name="connsiteY8" fmla="*/ 50279 h 769592"/>
                <a:gd name="connsiteX9" fmla="*/ 951870 w 1556729"/>
                <a:gd name="connsiteY9" fmla="*/ 2094 h 769592"/>
                <a:gd name="connsiteX10" fmla="*/ 580156 w 1556729"/>
                <a:gd name="connsiteY10" fmla="*/ 95020 h 769592"/>
                <a:gd name="connsiteX0" fmla="*/ 552462 w 1529035"/>
                <a:gd name="connsiteY0" fmla="*/ 95020 h 769592"/>
                <a:gd name="connsiteX1" fmla="*/ 321720 w 1529035"/>
                <a:gd name="connsiteY1" fmla="*/ 232475 h 769592"/>
                <a:gd name="connsiteX2" fmla="*/ 1774 w 1529035"/>
                <a:gd name="connsiteY2" fmla="*/ 267105 h 769592"/>
                <a:gd name="connsiteX3" fmla="*/ 205181 w 1529035"/>
                <a:gd name="connsiteY3" fmla="*/ 597734 h 769592"/>
                <a:gd name="connsiteX4" fmla="*/ 321861 w 1529035"/>
                <a:gd name="connsiteY4" fmla="*/ 769592 h 769592"/>
                <a:gd name="connsiteX5" fmla="*/ 741760 w 1529035"/>
                <a:gd name="connsiteY5" fmla="*/ 638808 h 769592"/>
                <a:gd name="connsiteX6" fmla="*/ 1467980 w 1529035"/>
                <a:gd name="connsiteY6" fmla="*/ 680108 h 769592"/>
                <a:gd name="connsiteX7" fmla="*/ 1467980 w 1529035"/>
                <a:gd name="connsiteY7" fmla="*/ 280872 h 769592"/>
                <a:gd name="connsiteX8" fmla="*/ 1289006 w 1529035"/>
                <a:gd name="connsiteY8" fmla="*/ 50279 h 769592"/>
                <a:gd name="connsiteX9" fmla="*/ 924176 w 1529035"/>
                <a:gd name="connsiteY9" fmla="*/ 2094 h 769592"/>
                <a:gd name="connsiteX10" fmla="*/ 552462 w 1529035"/>
                <a:gd name="connsiteY10" fmla="*/ 95020 h 769592"/>
                <a:gd name="connsiteX0" fmla="*/ 552568 w 1529141"/>
                <a:gd name="connsiteY0" fmla="*/ 95020 h 697308"/>
                <a:gd name="connsiteX1" fmla="*/ 321826 w 1529141"/>
                <a:gd name="connsiteY1" fmla="*/ 232475 h 697308"/>
                <a:gd name="connsiteX2" fmla="*/ 1880 w 1529141"/>
                <a:gd name="connsiteY2" fmla="*/ 267105 h 697308"/>
                <a:gd name="connsiteX3" fmla="*/ 205287 w 1529141"/>
                <a:gd name="connsiteY3" fmla="*/ 597734 h 697308"/>
                <a:gd name="connsiteX4" fmla="*/ 526144 w 1529141"/>
                <a:gd name="connsiteY4" fmla="*/ 563993 h 697308"/>
                <a:gd name="connsiteX5" fmla="*/ 741866 w 1529141"/>
                <a:gd name="connsiteY5" fmla="*/ 638808 h 697308"/>
                <a:gd name="connsiteX6" fmla="*/ 1468086 w 1529141"/>
                <a:gd name="connsiteY6" fmla="*/ 680108 h 697308"/>
                <a:gd name="connsiteX7" fmla="*/ 1468086 w 1529141"/>
                <a:gd name="connsiteY7" fmla="*/ 280872 h 697308"/>
                <a:gd name="connsiteX8" fmla="*/ 1289112 w 1529141"/>
                <a:gd name="connsiteY8" fmla="*/ 50279 h 697308"/>
                <a:gd name="connsiteX9" fmla="*/ 924282 w 1529141"/>
                <a:gd name="connsiteY9" fmla="*/ 2094 h 697308"/>
                <a:gd name="connsiteX10" fmla="*/ 552568 w 1529141"/>
                <a:gd name="connsiteY10" fmla="*/ 95020 h 697308"/>
                <a:gd name="connsiteX0" fmla="*/ 503604 w 1480177"/>
                <a:gd name="connsiteY0" fmla="*/ 95020 h 697308"/>
                <a:gd name="connsiteX1" fmla="*/ 272862 w 1480177"/>
                <a:gd name="connsiteY1" fmla="*/ 232475 h 697308"/>
                <a:gd name="connsiteX2" fmla="*/ 2581 w 1480177"/>
                <a:gd name="connsiteY2" fmla="*/ 384590 h 697308"/>
                <a:gd name="connsiteX3" fmla="*/ 156323 w 1480177"/>
                <a:gd name="connsiteY3" fmla="*/ 597734 h 697308"/>
                <a:gd name="connsiteX4" fmla="*/ 477180 w 1480177"/>
                <a:gd name="connsiteY4" fmla="*/ 563993 h 697308"/>
                <a:gd name="connsiteX5" fmla="*/ 692902 w 1480177"/>
                <a:gd name="connsiteY5" fmla="*/ 638808 h 697308"/>
                <a:gd name="connsiteX6" fmla="*/ 1419122 w 1480177"/>
                <a:gd name="connsiteY6" fmla="*/ 680108 h 697308"/>
                <a:gd name="connsiteX7" fmla="*/ 1419122 w 1480177"/>
                <a:gd name="connsiteY7" fmla="*/ 280872 h 697308"/>
                <a:gd name="connsiteX8" fmla="*/ 1240148 w 1480177"/>
                <a:gd name="connsiteY8" fmla="*/ 50279 h 697308"/>
                <a:gd name="connsiteX9" fmla="*/ 875318 w 1480177"/>
                <a:gd name="connsiteY9" fmla="*/ 2094 h 697308"/>
                <a:gd name="connsiteX10" fmla="*/ 503604 w 1480177"/>
                <a:gd name="connsiteY10" fmla="*/ 95020 h 697308"/>
                <a:gd name="connsiteX0" fmla="*/ 503604 w 1480177"/>
                <a:gd name="connsiteY0" fmla="*/ 95020 h 697308"/>
                <a:gd name="connsiteX1" fmla="*/ 272862 w 1480177"/>
                <a:gd name="connsiteY1" fmla="*/ 232475 h 697308"/>
                <a:gd name="connsiteX2" fmla="*/ 2581 w 1480177"/>
                <a:gd name="connsiteY2" fmla="*/ 384590 h 697308"/>
                <a:gd name="connsiteX3" fmla="*/ 156323 w 1480177"/>
                <a:gd name="connsiteY3" fmla="*/ 597734 h 697308"/>
                <a:gd name="connsiteX4" fmla="*/ 477180 w 1480177"/>
                <a:gd name="connsiteY4" fmla="*/ 563993 h 697308"/>
                <a:gd name="connsiteX5" fmla="*/ 692902 w 1480177"/>
                <a:gd name="connsiteY5" fmla="*/ 638808 h 697308"/>
                <a:gd name="connsiteX6" fmla="*/ 1419122 w 1480177"/>
                <a:gd name="connsiteY6" fmla="*/ 680108 h 697308"/>
                <a:gd name="connsiteX7" fmla="*/ 1419122 w 1480177"/>
                <a:gd name="connsiteY7" fmla="*/ 280872 h 697308"/>
                <a:gd name="connsiteX8" fmla="*/ 1240148 w 1480177"/>
                <a:gd name="connsiteY8" fmla="*/ 50279 h 697308"/>
                <a:gd name="connsiteX9" fmla="*/ 875318 w 1480177"/>
                <a:gd name="connsiteY9" fmla="*/ 2094 h 697308"/>
                <a:gd name="connsiteX10" fmla="*/ 503604 w 1480177"/>
                <a:gd name="connsiteY10" fmla="*/ 95020 h 697308"/>
                <a:gd name="connsiteX0" fmla="*/ 504713 w 1481286"/>
                <a:gd name="connsiteY0" fmla="*/ 95020 h 700752"/>
                <a:gd name="connsiteX1" fmla="*/ 273971 w 1481286"/>
                <a:gd name="connsiteY1" fmla="*/ 232475 h 700752"/>
                <a:gd name="connsiteX2" fmla="*/ 3690 w 1481286"/>
                <a:gd name="connsiteY2" fmla="*/ 384590 h 700752"/>
                <a:gd name="connsiteX3" fmla="*/ 157432 w 1481286"/>
                <a:gd name="connsiteY3" fmla="*/ 597734 h 700752"/>
                <a:gd name="connsiteX4" fmla="*/ 694011 w 1481286"/>
                <a:gd name="connsiteY4" fmla="*/ 638808 h 700752"/>
                <a:gd name="connsiteX5" fmla="*/ 1420231 w 1481286"/>
                <a:gd name="connsiteY5" fmla="*/ 680108 h 700752"/>
                <a:gd name="connsiteX6" fmla="*/ 1420231 w 1481286"/>
                <a:gd name="connsiteY6" fmla="*/ 280872 h 700752"/>
                <a:gd name="connsiteX7" fmla="*/ 1241257 w 1481286"/>
                <a:gd name="connsiteY7" fmla="*/ 50279 h 700752"/>
                <a:gd name="connsiteX8" fmla="*/ 876427 w 1481286"/>
                <a:gd name="connsiteY8" fmla="*/ 2094 h 700752"/>
                <a:gd name="connsiteX9" fmla="*/ 504713 w 1481286"/>
                <a:gd name="connsiteY9" fmla="*/ 95020 h 700752"/>
                <a:gd name="connsiteX0" fmla="*/ 501024 w 1477597"/>
                <a:gd name="connsiteY0" fmla="*/ 95020 h 700752"/>
                <a:gd name="connsiteX1" fmla="*/ 270282 w 1477597"/>
                <a:gd name="connsiteY1" fmla="*/ 232475 h 700752"/>
                <a:gd name="connsiteX2" fmla="*/ 1 w 1477597"/>
                <a:gd name="connsiteY2" fmla="*/ 384590 h 700752"/>
                <a:gd name="connsiteX3" fmla="*/ 269626 w 1477597"/>
                <a:gd name="connsiteY3" fmla="*/ 583049 h 700752"/>
                <a:gd name="connsiteX4" fmla="*/ 690322 w 1477597"/>
                <a:gd name="connsiteY4" fmla="*/ 638808 h 700752"/>
                <a:gd name="connsiteX5" fmla="*/ 1416542 w 1477597"/>
                <a:gd name="connsiteY5" fmla="*/ 680108 h 700752"/>
                <a:gd name="connsiteX6" fmla="*/ 1416542 w 1477597"/>
                <a:gd name="connsiteY6" fmla="*/ 280872 h 700752"/>
                <a:gd name="connsiteX7" fmla="*/ 1237568 w 1477597"/>
                <a:gd name="connsiteY7" fmla="*/ 50279 h 700752"/>
                <a:gd name="connsiteX8" fmla="*/ 872738 w 1477597"/>
                <a:gd name="connsiteY8" fmla="*/ 2094 h 700752"/>
                <a:gd name="connsiteX9" fmla="*/ 501024 w 1477597"/>
                <a:gd name="connsiteY9" fmla="*/ 95020 h 700752"/>
                <a:gd name="connsiteX0" fmla="*/ 501024 w 1477597"/>
                <a:gd name="connsiteY0" fmla="*/ 95020 h 700752"/>
                <a:gd name="connsiteX1" fmla="*/ 270282 w 1477597"/>
                <a:gd name="connsiteY1" fmla="*/ 232475 h 700752"/>
                <a:gd name="connsiteX2" fmla="*/ 1 w 1477597"/>
                <a:gd name="connsiteY2" fmla="*/ 384590 h 700752"/>
                <a:gd name="connsiteX3" fmla="*/ 269626 w 1477597"/>
                <a:gd name="connsiteY3" fmla="*/ 583049 h 700752"/>
                <a:gd name="connsiteX4" fmla="*/ 690322 w 1477597"/>
                <a:gd name="connsiteY4" fmla="*/ 638808 h 700752"/>
                <a:gd name="connsiteX5" fmla="*/ 1416542 w 1477597"/>
                <a:gd name="connsiteY5" fmla="*/ 680108 h 700752"/>
                <a:gd name="connsiteX6" fmla="*/ 1416542 w 1477597"/>
                <a:gd name="connsiteY6" fmla="*/ 280872 h 700752"/>
                <a:gd name="connsiteX7" fmla="*/ 1237568 w 1477597"/>
                <a:gd name="connsiteY7" fmla="*/ 50279 h 700752"/>
                <a:gd name="connsiteX8" fmla="*/ 872738 w 1477597"/>
                <a:gd name="connsiteY8" fmla="*/ 2094 h 700752"/>
                <a:gd name="connsiteX9" fmla="*/ 501024 w 1477597"/>
                <a:gd name="connsiteY9" fmla="*/ 95020 h 700752"/>
                <a:gd name="connsiteX0" fmla="*/ 423768 w 1400341"/>
                <a:gd name="connsiteY0" fmla="*/ 95020 h 700752"/>
                <a:gd name="connsiteX1" fmla="*/ 193026 w 1400341"/>
                <a:gd name="connsiteY1" fmla="*/ 232475 h 700752"/>
                <a:gd name="connsiteX2" fmla="*/ 1 w 1400341"/>
                <a:gd name="connsiteY2" fmla="*/ 432318 h 700752"/>
                <a:gd name="connsiteX3" fmla="*/ 192370 w 1400341"/>
                <a:gd name="connsiteY3" fmla="*/ 583049 h 700752"/>
                <a:gd name="connsiteX4" fmla="*/ 613066 w 1400341"/>
                <a:gd name="connsiteY4" fmla="*/ 638808 h 700752"/>
                <a:gd name="connsiteX5" fmla="*/ 1339286 w 1400341"/>
                <a:gd name="connsiteY5" fmla="*/ 680108 h 700752"/>
                <a:gd name="connsiteX6" fmla="*/ 1339286 w 1400341"/>
                <a:gd name="connsiteY6" fmla="*/ 280872 h 700752"/>
                <a:gd name="connsiteX7" fmla="*/ 1160312 w 1400341"/>
                <a:gd name="connsiteY7" fmla="*/ 50279 h 700752"/>
                <a:gd name="connsiteX8" fmla="*/ 795482 w 1400341"/>
                <a:gd name="connsiteY8" fmla="*/ 2094 h 700752"/>
                <a:gd name="connsiteX9" fmla="*/ 423768 w 1400341"/>
                <a:gd name="connsiteY9" fmla="*/ 95020 h 700752"/>
                <a:gd name="connsiteX0" fmla="*/ 423768 w 1411583"/>
                <a:gd name="connsiteY0" fmla="*/ 95020 h 719845"/>
                <a:gd name="connsiteX1" fmla="*/ 193026 w 1411583"/>
                <a:gd name="connsiteY1" fmla="*/ 232475 h 719845"/>
                <a:gd name="connsiteX2" fmla="*/ 1 w 1411583"/>
                <a:gd name="connsiteY2" fmla="*/ 432318 h 719845"/>
                <a:gd name="connsiteX3" fmla="*/ 192370 w 1411583"/>
                <a:gd name="connsiteY3" fmla="*/ 583049 h 719845"/>
                <a:gd name="connsiteX4" fmla="*/ 459775 w 1411583"/>
                <a:gd name="connsiteY4" fmla="*/ 696223 h 719845"/>
                <a:gd name="connsiteX5" fmla="*/ 1339286 w 1411583"/>
                <a:gd name="connsiteY5" fmla="*/ 680108 h 719845"/>
                <a:gd name="connsiteX6" fmla="*/ 1339286 w 1411583"/>
                <a:gd name="connsiteY6" fmla="*/ 280872 h 719845"/>
                <a:gd name="connsiteX7" fmla="*/ 1160312 w 1411583"/>
                <a:gd name="connsiteY7" fmla="*/ 50279 h 719845"/>
                <a:gd name="connsiteX8" fmla="*/ 795482 w 1411583"/>
                <a:gd name="connsiteY8" fmla="*/ 2094 h 719845"/>
                <a:gd name="connsiteX9" fmla="*/ 423768 w 1411583"/>
                <a:gd name="connsiteY9" fmla="*/ 95020 h 719845"/>
                <a:gd name="connsiteX0" fmla="*/ 423768 w 1411583"/>
                <a:gd name="connsiteY0" fmla="*/ 95020 h 698293"/>
                <a:gd name="connsiteX1" fmla="*/ 193026 w 1411583"/>
                <a:gd name="connsiteY1" fmla="*/ 232475 h 698293"/>
                <a:gd name="connsiteX2" fmla="*/ 1 w 1411583"/>
                <a:gd name="connsiteY2" fmla="*/ 432318 h 698293"/>
                <a:gd name="connsiteX3" fmla="*/ 192370 w 1411583"/>
                <a:gd name="connsiteY3" fmla="*/ 583049 h 698293"/>
                <a:gd name="connsiteX4" fmla="*/ 459775 w 1411583"/>
                <a:gd name="connsiteY4" fmla="*/ 696223 h 698293"/>
                <a:gd name="connsiteX5" fmla="*/ 1339286 w 1411583"/>
                <a:gd name="connsiteY5" fmla="*/ 680108 h 698293"/>
                <a:gd name="connsiteX6" fmla="*/ 1339286 w 1411583"/>
                <a:gd name="connsiteY6" fmla="*/ 280872 h 698293"/>
                <a:gd name="connsiteX7" fmla="*/ 1160312 w 1411583"/>
                <a:gd name="connsiteY7" fmla="*/ 50279 h 698293"/>
                <a:gd name="connsiteX8" fmla="*/ 795482 w 1411583"/>
                <a:gd name="connsiteY8" fmla="*/ 2094 h 698293"/>
                <a:gd name="connsiteX9" fmla="*/ 423768 w 1411583"/>
                <a:gd name="connsiteY9" fmla="*/ 95020 h 698293"/>
                <a:gd name="connsiteX0" fmla="*/ 423768 w 1411583"/>
                <a:gd name="connsiteY0" fmla="*/ 95020 h 698293"/>
                <a:gd name="connsiteX1" fmla="*/ 193026 w 1411583"/>
                <a:gd name="connsiteY1" fmla="*/ 232475 h 698293"/>
                <a:gd name="connsiteX2" fmla="*/ 1 w 1411583"/>
                <a:gd name="connsiteY2" fmla="*/ 432318 h 698293"/>
                <a:gd name="connsiteX3" fmla="*/ 192370 w 1411583"/>
                <a:gd name="connsiteY3" fmla="*/ 583049 h 698293"/>
                <a:gd name="connsiteX4" fmla="*/ 256766 w 1411583"/>
                <a:gd name="connsiteY4" fmla="*/ 558307 h 698293"/>
                <a:gd name="connsiteX5" fmla="*/ 459775 w 1411583"/>
                <a:gd name="connsiteY5" fmla="*/ 696223 h 698293"/>
                <a:gd name="connsiteX6" fmla="*/ 1339286 w 1411583"/>
                <a:gd name="connsiteY6" fmla="*/ 680108 h 698293"/>
                <a:gd name="connsiteX7" fmla="*/ 1339286 w 1411583"/>
                <a:gd name="connsiteY7" fmla="*/ 280872 h 698293"/>
                <a:gd name="connsiteX8" fmla="*/ 1160312 w 1411583"/>
                <a:gd name="connsiteY8" fmla="*/ 50279 h 698293"/>
                <a:gd name="connsiteX9" fmla="*/ 795482 w 1411583"/>
                <a:gd name="connsiteY9" fmla="*/ 2094 h 698293"/>
                <a:gd name="connsiteX10" fmla="*/ 423768 w 1411583"/>
                <a:gd name="connsiteY10" fmla="*/ 95020 h 698293"/>
                <a:gd name="connsiteX0" fmla="*/ 424367 w 1412182"/>
                <a:gd name="connsiteY0" fmla="*/ 95020 h 698293"/>
                <a:gd name="connsiteX1" fmla="*/ 193625 w 1412182"/>
                <a:gd name="connsiteY1" fmla="*/ 232475 h 698293"/>
                <a:gd name="connsiteX2" fmla="*/ 600 w 1412182"/>
                <a:gd name="connsiteY2" fmla="*/ 432318 h 698293"/>
                <a:gd name="connsiteX3" fmla="*/ 257365 w 1412182"/>
                <a:gd name="connsiteY3" fmla="*/ 558307 h 698293"/>
                <a:gd name="connsiteX4" fmla="*/ 460374 w 1412182"/>
                <a:gd name="connsiteY4" fmla="*/ 696223 h 698293"/>
                <a:gd name="connsiteX5" fmla="*/ 1339885 w 1412182"/>
                <a:gd name="connsiteY5" fmla="*/ 680108 h 698293"/>
                <a:gd name="connsiteX6" fmla="*/ 1339885 w 1412182"/>
                <a:gd name="connsiteY6" fmla="*/ 280872 h 698293"/>
                <a:gd name="connsiteX7" fmla="*/ 1160911 w 1412182"/>
                <a:gd name="connsiteY7" fmla="*/ 50279 h 698293"/>
                <a:gd name="connsiteX8" fmla="*/ 796081 w 1412182"/>
                <a:gd name="connsiteY8" fmla="*/ 2094 h 698293"/>
                <a:gd name="connsiteX9" fmla="*/ 424367 w 1412182"/>
                <a:gd name="connsiteY9" fmla="*/ 95020 h 698293"/>
                <a:gd name="connsiteX0" fmla="*/ 423978 w 1411793"/>
                <a:gd name="connsiteY0" fmla="*/ 95020 h 698293"/>
                <a:gd name="connsiteX1" fmla="*/ 193236 w 1411793"/>
                <a:gd name="connsiteY1" fmla="*/ 232475 h 698293"/>
                <a:gd name="connsiteX2" fmla="*/ 211 w 1411793"/>
                <a:gd name="connsiteY2" fmla="*/ 432318 h 698293"/>
                <a:gd name="connsiteX3" fmla="*/ 229925 w 1411793"/>
                <a:gd name="connsiteY3" fmla="*/ 587014 h 698293"/>
                <a:gd name="connsiteX4" fmla="*/ 459985 w 1411793"/>
                <a:gd name="connsiteY4" fmla="*/ 696223 h 698293"/>
                <a:gd name="connsiteX5" fmla="*/ 1339496 w 1411793"/>
                <a:gd name="connsiteY5" fmla="*/ 680108 h 698293"/>
                <a:gd name="connsiteX6" fmla="*/ 1339496 w 1411793"/>
                <a:gd name="connsiteY6" fmla="*/ 280872 h 698293"/>
                <a:gd name="connsiteX7" fmla="*/ 1160522 w 1411793"/>
                <a:gd name="connsiteY7" fmla="*/ 50279 h 698293"/>
                <a:gd name="connsiteX8" fmla="*/ 795692 w 1411793"/>
                <a:gd name="connsiteY8" fmla="*/ 2094 h 698293"/>
                <a:gd name="connsiteX9" fmla="*/ 423978 w 1411793"/>
                <a:gd name="connsiteY9" fmla="*/ 95020 h 698293"/>
                <a:gd name="connsiteX0" fmla="*/ 423978 w 1411793"/>
                <a:gd name="connsiteY0" fmla="*/ 95020 h 698293"/>
                <a:gd name="connsiteX1" fmla="*/ 193236 w 1411793"/>
                <a:gd name="connsiteY1" fmla="*/ 232475 h 698293"/>
                <a:gd name="connsiteX2" fmla="*/ 211 w 1411793"/>
                <a:gd name="connsiteY2" fmla="*/ 432318 h 698293"/>
                <a:gd name="connsiteX3" fmla="*/ 229925 w 1411793"/>
                <a:gd name="connsiteY3" fmla="*/ 587014 h 698293"/>
                <a:gd name="connsiteX4" fmla="*/ 459985 w 1411793"/>
                <a:gd name="connsiteY4" fmla="*/ 696223 h 698293"/>
                <a:gd name="connsiteX5" fmla="*/ 1339496 w 1411793"/>
                <a:gd name="connsiteY5" fmla="*/ 680108 h 698293"/>
                <a:gd name="connsiteX6" fmla="*/ 1339496 w 1411793"/>
                <a:gd name="connsiteY6" fmla="*/ 280872 h 698293"/>
                <a:gd name="connsiteX7" fmla="*/ 1160522 w 1411793"/>
                <a:gd name="connsiteY7" fmla="*/ 50279 h 698293"/>
                <a:gd name="connsiteX8" fmla="*/ 795692 w 1411793"/>
                <a:gd name="connsiteY8" fmla="*/ 2094 h 698293"/>
                <a:gd name="connsiteX9" fmla="*/ 423978 w 1411793"/>
                <a:gd name="connsiteY9" fmla="*/ 95020 h 698293"/>
                <a:gd name="connsiteX0" fmla="*/ 423978 w 1463644"/>
                <a:gd name="connsiteY0" fmla="*/ 95020 h 698036"/>
                <a:gd name="connsiteX1" fmla="*/ 193236 w 1463644"/>
                <a:gd name="connsiteY1" fmla="*/ 232475 h 698036"/>
                <a:gd name="connsiteX2" fmla="*/ 211 w 1463644"/>
                <a:gd name="connsiteY2" fmla="*/ 432318 h 698036"/>
                <a:gd name="connsiteX3" fmla="*/ 229925 w 1463644"/>
                <a:gd name="connsiteY3" fmla="*/ 587014 h 698036"/>
                <a:gd name="connsiteX4" fmla="*/ 459985 w 1463644"/>
                <a:gd name="connsiteY4" fmla="*/ 696223 h 698036"/>
                <a:gd name="connsiteX5" fmla="*/ 1339496 w 1463644"/>
                <a:gd name="connsiteY5" fmla="*/ 680108 h 698036"/>
                <a:gd name="connsiteX6" fmla="*/ 1438685 w 1463644"/>
                <a:gd name="connsiteY6" fmla="*/ 284974 h 698036"/>
                <a:gd name="connsiteX7" fmla="*/ 1160522 w 1463644"/>
                <a:gd name="connsiteY7" fmla="*/ 50279 h 698036"/>
                <a:gd name="connsiteX8" fmla="*/ 795692 w 1463644"/>
                <a:gd name="connsiteY8" fmla="*/ 2094 h 698036"/>
                <a:gd name="connsiteX9" fmla="*/ 423978 w 1463644"/>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7207 h 700223"/>
                <a:gd name="connsiteX1" fmla="*/ 193312 w 1463720"/>
                <a:gd name="connsiteY1" fmla="*/ 234662 h 700223"/>
                <a:gd name="connsiteX2" fmla="*/ 287 w 1463720"/>
                <a:gd name="connsiteY2" fmla="*/ 434505 h 700223"/>
                <a:gd name="connsiteX3" fmla="*/ 230001 w 1463720"/>
                <a:gd name="connsiteY3" fmla="*/ 589201 h 700223"/>
                <a:gd name="connsiteX4" fmla="*/ 460061 w 1463720"/>
                <a:gd name="connsiteY4" fmla="*/ 698410 h 700223"/>
                <a:gd name="connsiteX5" fmla="*/ 1339572 w 1463720"/>
                <a:gd name="connsiteY5" fmla="*/ 682295 h 700223"/>
                <a:gd name="connsiteX6" fmla="*/ 1438761 w 1463720"/>
                <a:gd name="connsiteY6" fmla="*/ 287161 h 700223"/>
                <a:gd name="connsiteX7" fmla="*/ 1160598 w 1463720"/>
                <a:gd name="connsiteY7" fmla="*/ 52466 h 700223"/>
                <a:gd name="connsiteX8" fmla="*/ 865707 w 1463720"/>
                <a:gd name="connsiteY8" fmla="*/ 31458 h 700223"/>
                <a:gd name="connsiteX9" fmla="*/ 795768 w 1463720"/>
                <a:gd name="connsiteY9" fmla="*/ 4281 h 700223"/>
                <a:gd name="connsiteX10" fmla="*/ 424054 w 1463720"/>
                <a:gd name="connsiteY10" fmla="*/ 97207 h 700223"/>
                <a:gd name="connsiteX0" fmla="*/ 424054 w 1463720"/>
                <a:gd name="connsiteY0" fmla="*/ 70669 h 673685"/>
                <a:gd name="connsiteX1" fmla="*/ 193312 w 1463720"/>
                <a:gd name="connsiteY1" fmla="*/ 208124 h 673685"/>
                <a:gd name="connsiteX2" fmla="*/ 287 w 1463720"/>
                <a:gd name="connsiteY2" fmla="*/ 407967 h 673685"/>
                <a:gd name="connsiteX3" fmla="*/ 230001 w 1463720"/>
                <a:gd name="connsiteY3" fmla="*/ 562663 h 673685"/>
                <a:gd name="connsiteX4" fmla="*/ 460061 w 1463720"/>
                <a:gd name="connsiteY4" fmla="*/ 671872 h 673685"/>
                <a:gd name="connsiteX5" fmla="*/ 1339572 w 1463720"/>
                <a:gd name="connsiteY5" fmla="*/ 655757 h 673685"/>
                <a:gd name="connsiteX6" fmla="*/ 1438761 w 1463720"/>
                <a:gd name="connsiteY6" fmla="*/ 260623 h 673685"/>
                <a:gd name="connsiteX7" fmla="*/ 1160598 w 1463720"/>
                <a:gd name="connsiteY7" fmla="*/ 25928 h 673685"/>
                <a:gd name="connsiteX8" fmla="*/ 865707 w 1463720"/>
                <a:gd name="connsiteY8" fmla="*/ 4920 h 673685"/>
                <a:gd name="connsiteX9" fmla="*/ 424054 w 1463720"/>
                <a:gd name="connsiteY9" fmla="*/ 70669 h 673685"/>
                <a:gd name="connsiteX0" fmla="*/ 423973 w 1463639"/>
                <a:gd name="connsiteY0" fmla="*/ 70669 h 673685"/>
                <a:gd name="connsiteX1" fmla="*/ 270277 w 1463639"/>
                <a:gd name="connsiteY1" fmla="*/ 216081 h 673685"/>
                <a:gd name="connsiteX2" fmla="*/ 206 w 1463639"/>
                <a:gd name="connsiteY2" fmla="*/ 407967 h 673685"/>
                <a:gd name="connsiteX3" fmla="*/ 229920 w 1463639"/>
                <a:gd name="connsiteY3" fmla="*/ 562663 h 673685"/>
                <a:gd name="connsiteX4" fmla="*/ 459980 w 1463639"/>
                <a:gd name="connsiteY4" fmla="*/ 671872 h 673685"/>
                <a:gd name="connsiteX5" fmla="*/ 1339491 w 1463639"/>
                <a:gd name="connsiteY5" fmla="*/ 655757 h 673685"/>
                <a:gd name="connsiteX6" fmla="*/ 1438680 w 1463639"/>
                <a:gd name="connsiteY6" fmla="*/ 260623 h 673685"/>
                <a:gd name="connsiteX7" fmla="*/ 1160517 w 1463639"/>
                <a:gd name="connsiteY7" fmla="*/ 25928 h 673685"/>
                <a:gd name="connsiteX8" fmla="*/ 865626 w 1463639"/>
                <a:gd name="connsiteY8" fmla="*/ 4920 h 673685"/>
                <a:gd name="connsiteX9" fmla="*/ 423973 w 1463639"/>
                <a:gd name="connsiteY9" fmla="*/ 70669 h 673685"/>
                <a:gd name="connsiteX0" fmla="*/ 461508 w 1463639"/>
                <a:gd name="connsiteY0" fmla="*/ 13990 h 680664"/>
                <a:gd name="connsiteX1" fmla="*/ 270277 w 1463639"/>
                <a:gd name="connsiteY1" fmla="*/ 223060 h 680664"/>
                <a:gd name="connsiteX2" fmla="*/ 206 w 1463639"/>
                <a:gd name="connsiteY2" fmla="*/ 414946 h 680664"/>
                <a:gd name="connsiteX3" fmla="*/ 229920 w 1463639"/>
                <a:gd name="connsiteY3" fmla="*/ 569642 h 680664"/>
                <a:gd name="connsiteX4" fmla="*/ 459980 w 1463639"/>
                <a:gd name="connsiteY4" fmla="*/ 678851 h 680664"/>
                <a:gd name="connsiteX5" fmla="*/ 1339491 w 1463639"/>
                <a:gd name="connsiteY5" fmla="*/ 662736 h 680664"/>
                <a:gd name="connsiteX6" fmla="*/ 1438680 w 1463639"/>
                <a:gd name="connsiteY6" fmla="*/ 267602 h 680664"/>
                <a:gd name="connsiteX7" fmla="*/ 1160517 w 1463639"/>
                <a:gd name="connsiteY7" fmla="*/ 32907 h 680664"/>
                <a:gd name="connsiteX8" fmla="*/ 865626 w 1463639"/>
                <a:gd name="connsiteY8" fmla="*/ 11899 h 680664"/>
                <a:gd name="connsiteX9" fmla="*/ 461508 w 1463639"/>
                <a:gd name="connsiteY9" fmla="*/ 13990 h 68066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160517 w 1463639"/>
                <a:gd name="connsiteY7" fmla="*/ 36057 h 683814"/>
                <a:gd name="connsiteX8" fmla="*/ 875503 w 1463639"/>
                <a:gd name="connsiteY8" fmla="*/ 3909 h 683814"/>
                <a:gd name="connsiteX9" fmla="*/ 461508 w 1463639"/>
                <a:gd name="connsiteY9" fmla="*/ 17140 h 68381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202003 w 1463639"/>
                <a:gd name="connsiteY7" fmla="*/ 34465 h 683814"/>
                <a:gd name="connsiteX8" fmla="*/ 875503 w 1463639"/>
                <a:gd name="connsiteY8" fmla="*/ 3909 h 683814"/>
                <a:gd name="connsiteX9" fmla="*/ 461508 w 1463639"/>
                <a:gd name="connsiteY9" fmla="*/ 17140 h 68381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202003 w 1463639"/>
                <a:gd name="connsiteY7" fmla="*/ 34465 h 683814"/>
                <a:gd name="connsiteX8" fmla="*/ 875503 w 1463639"/>
                <a:gd name="connsiteY8" fmla="*/ 3909 h 683814"/>
                <a:gd name="connsiteX9" fmla="*/ 461508 w 1463639"/>
                <a:gd name="connsiteY9" fmla="*/ 17140 h 683814"/>
                <a:gd name="connsiteX0" fmla="*/ 461508 w 1461194"/>
                <a:gd name="connsiteY0" fmla="*/ 17140 h 684068"/>
                <a:gd name="connsiteX1" fmla="*/ 270277 w 1461194"/>
                <a:gd name="connsiteY1" fmla="*/ 226210 h 684068"/>
                <a:gd name="connsiteX2" fmla="*/ 206 w 1461194"/>
                <a:gd name="connsiteY2" fmla="*/ 418096 h 684068"/>
                <a:gd name="connsiteX3" fmla="*/ 229920 w 1461194"/>
                <a:gd name="connsiteY3" fmla="*/ 572792 h 684068"/>
                <a:gd name="connsiteX4" fmla="*/ 511344 w 1461194"/>
                <a:gd name="connsiteY4" fmla="*/ 683593 h 684068"/>
                <a:gd name="connsiteX5" fmla="*/ 1339491 w 1461194"/>
                <a:gd name="connsiteY5" fmla="*/ 665886 h 684068"/>
                <a:gd name="connsiteX6" fmla="*/ 1438680 w 1461194"/>
                <a:gd name="connsiteY6" fmla="*/ 270752 h 684068"/>
                <a:gd name="connsiteX7" fmla="*/ 1202003 w 1461194"/>
                <a:gd name="connsiteY7" fmla="*/ 34465 h 684068"/>
                <a:gd name="connsiteX8" fmla="*/ 875503 w 1461194"/>
                <a:gd name="connsiteY8" fmla="*/ 3909 h 684068"/>
                <a:gd name="connsiteX9" fmla="*/ 461508 w 1461194"/>
                <a:gd name="connsiteY9" fmla="*/ 17140 h 684068"/>
                <a:gd name="connsiteX0" fmla="*/ 461508 w 1461194"/>
                <a:gd name="connsiteY0" fmla="*/ 17140 h 700889"/>
                <a:gd name="connsiteX1" fmla="*/ 270277 w 1461194"/>
                <a:gd name="connsiteY1" fmla="*/ 226210 h 700889"/>
                <a:gd name="connsiteX2" fmla="*/ 206 w 1461194"/>
                <a:gd name="connsiteY2" fmla="*/ 418096 h 700889"/>
                <a:gd name="connsiteX3" fmla="*/ 229920 w 1461194"/>
                <a:gd name="connsiteY3" fmla="*/ 572792 h 700889"/>
                <a:gd name="connsiteX4" fmla="*/ 511344 w 1461194"/>
                <a:gd name="connsiteY4" fmla="*/ 683593 h 700889"/>
                <a:gd name="connsiteX5" fmla="*/ 1339491 w 1461194"/>
                <a:gd name="connsiteY5" fmla="*/ 665886 h 700889"/>
                <a:gd name="connsiteX6" fmla="*/ 1438680 w 1461194"/>
                <a:gd name="connsiteY6" fmla="*/ 270752 h 700889"/>
                <a:gd name="connsiteX7" fmla="*/ 1202003 w 1461194"/>
                <a:gd name="connsiteY7" fmla="*/ 34465 h 700889"/>
                <a:gd name="connsiteX8" fmla="*/ 875503 w 1461194"/>
                <a:gd name="connsiteY8" fmla="*/ 3909 h 700889"/>
                <a:gd name="connsiteX9" fmla="*/ 461508 w 1461194"/>
                <a:gd name="connsiteY9" fmla="*/ 17140 h 700889"/>
                <a:gd name="connsiteX0" fmla="*/ 462271 w 1461957"/>
                <a:gd name="connsiteY0" fmla="*/ 17140 h 700889"/>
                <a:gd name="connsiteX1" fmla="*/ 271040 w 1461957"/>
                <a:gd name="connsiteY1" fmla="*/ 226210 h 700889"/>
                <a:gd name="connsiteX2" fmla="*/ 969 w 1461957"/>
                <a:gd name="connsiteY2" fmla="*/ 418096 h 700889"/>
                <a:gd name="connsiteX3" fmla="*/ 191173 w 1461957"/>
                <a:gd name="connsiteY3" fmla="*/ 596664 h 700889"/>
                <a:gd name="connsiteX4" fmla="*/ 512107 w 1461957"/>
                <a:gd name="connsiteY4" fmla="*/ 683593 h 700889"/>
                <a:gd name="connsiteX5" fmla="*/ 1340254 w 1461957"/>
                <a:gd name="connsiteY5" fmla="*/ 665886 h 700889"/>
                <a:gd name="connsiteX6" fmla="*/ 1439443 w 1461957"/>
                <a:gd name="connsiteY6" fmla="*/ 270752 h 700889"/>
                <a:gd name="connsiteX7" fmla="*/ 1202766 w 1461957"/>
                <a:gd name="connsiteY7" fmla="*/ 34465 h 700889"/>
                <a:gd name="connsiteX8" fmla="*/ 876266 w 1461957"/>
                <a:gd name="connsiteY8" fmla="*/ 3909 h 700889"/>
                <a:gd name="connsiteX9" fmla="*/ 462271 w 1461957"/>
                <a:gd name="connsiteY9" fmla="*/ 17140 h 700889"/>
                <a:gd name="connsiteX0" fmla="*/ 461558 w 1461244"/>
                <a:gd name="connsiteY0" fmla="*/ 17140 h 700889"/>
                <a:gd name="connsiteX1" fmla="*/ 270327 w 1461244"/>
                <a:gd name="connsiteY1" fmla="*/ 226210 h 700889"/>
                <a:gd name="connsiteX2" fmla="*/ 256 w 1461244"/>
                <a:gd name="connsiteY2" fmla="*/ 418096 h 700889"/>
                <a:gd name="connsiteX3" fmla="*/ 190460 w 1461244"/>
                <a:gd name="connsiteY3" fmla="*/ 596664 h 700889"/>
                <a:gd name="connsiteX4" fmla="*/ 511394 w 1461244"/>
                <a:gd name="connsiteY4" fmla="*/ 683593 h 700889"/>
                <a:gd name="connsiteX5" fmla="*/ 1339541 w 1461244"/>
                <a:gd name="connsiteY5" fmla="*/ 665886 h 700889"/>
                <a:gd name="connsiteX6" fmla="*/ 1438730 w 1461244"/>
                <a:gd name="connsiteY6" fmla="*/ 270752 h 700889"/>
                <a:gd name="connsiteX7" fmla="*/ 1202053 w 1461244"/>
                <a:gd name="connsiteY7" fmla="*/ 34465 h 700889"/>
                <a:gd name="connsiteX8" fmla="*/ 875553 w 1461244"/>
                <a:gd name="connsiteY8" fmla="*/ 3909 h 700889"/>
                <a:gd name="connsiteX9" fmla="*/ 461558 w 1461244"/>
                <a:gd name="connsiteY9" fmla="*/ 17140 h 700889"/>
                <a:gd name="connsiteX0" fmla="*/ 463884 w 1463570"/>
                <a:gd name="connsiteY0" fmla="*/ 17140 h 700889"/>
                <a:gd name="connsiteX1" fmla="*/ 272653 w 1463570"/>
                <a:gd name="connsiteY1" fmla="*/ 226210 h 700889"/>
                <a:gd name="connsiteX2" fmla="*/ 2582 w 1463570"/>
                <a:gd name="connsiteY2" fmla="*/ 418096 h 700889"/>
                <a:gd name="connsiteX3" fmla="*/ 155251 w 1463570"/>
                <a:gd name="connsiteY3" fmla="*/ 630085 h 700889"/>
                <a:gd name="connsiteX4" fmla="*/ 513720 w 1463570"/>
                <a:gd name="connsiteY4" fmla="*/ 683593 h 700889"/>
                <a:gd name="connsiteX5" fmla="*/ 1341867 w 1463570"/>
                <a:gd name="connsiteY5" fmla="*/ 665886 h 700889"/>
                <a:gd name="connsiteX6" fmla="*/ 1441056 w 1463570"/>
                <a:gd name="connsiteY6" fmla="*/ 270752 h 700889"/>
                <a:gd name="connsiteX7" fmla="*/ 1204379 w 1463570"/>
                <a:gd name="connsiteY7" fmla="*/ 34465 h 700889"/>
                <a:gd name="connsiteX8" fmla="*/ 877879 w 1463570"/>
                <a:gd name="connsiteY8" fmla="*/ 3909 h 700889"/>
                <a:gd name="connsiteX9" fmla="*/ 463884 w 1463570"/>
                <a:gd name="connsiteY9" fmla="*/ 17140 h 700889"/>
                <a:gd name="connsiteX0" fmla="*/ 463884 w 1465533"/>
                <a:gd name="connsiteY0" fmla="*/ 17140 h 708314"/>
                <a:gd name="connsiteX1" fmla="*/ 272653 w 1465533"/>
                <a:gd name="connsiteY1" fmla="*/ 226210 h 708314"/>
                <a:gd name="connsiteX2" fmla="*/ 2582 w 1465533"/>
                <a:gd name="connsiteY2" fmla="*/ 418096 h 708314"/>
                <a:gd name="connsiteX3" fmla="*/ 155251 w 1465533"/>
                <a:gd name="connsiteY3" fmla="*/ 630085 h 708314"/>
                <a:gd name="connsiteX4" fmla="*/ 472234 w 1465533"/>
                <a:gd name="connsiteY4" fmla="*/ 699508 h 708314"/>
                <a:gd name="connsiteX5" fmla="*/ 1341867 w 1465533"/>
                <a:gd name="connsiteY5" fmla="*/ 665886 h 708314"/>
                <a:gd name="connsiteX6" fmla="*/ 1441056 w 1465533"/>
                <a:gd name="connsiteY6" fmla="*/ 270752 h 708314"/>
                <a:gd name="connsiteX7" fmla="*/ 1204379 w 1465533"/>
                <a:gd name="connsiteY7" fmla="*/ 34465 h 708314"/>
                <a:gd name="connsiteX8" fmla="*/ 877879 w 1465533"/>
                <a:gd name="connsiteY8" fmla="*/ 3909 h 708314"/>
                <a:gd name="connsiteX9" fmla="*/ 463884 w 1465533"/>
                <a:gd name="connsiteY9" fmla="*/ 17140 h 708314"/>
                <a:gd name="connsiteX0" fmla="*/ 463884 w 1467792"/>
                <a:gd name="connsiteY0" fmla="*/ 17140 h 717887"/>
                <a:gd name="connsiteX1" fmla="*/ 272653 w 1467792"/>
                <a:gd name="connsiteY1" fmla="*/ 226210 h 717887"/>
                <a:gd name="connsiteX2" fmla="*/ 2582 w 1467792"/>
                <a:gd name="connsiteY2" fmla="*/ 418096 h 717887"/>
                <a:gd name="connsiteX3" fmla="*/ 155251 w 1467792"/>
                <a:gd name="connsiteY3" fmla="*/ 630085 h 717887"/>
                <a:gd name="connsiteX4" fmla="*/ 426797 w 1467792"/>
                <a:gd name="connsiteY4" fmla="*/ 715423 h 717887"/>
                <a:gd name="connsiteX5" fmla="*/ 1341867 w 1467792"/>
                <a:gd name="connsiteY5" fmla="*/ 665886 h 717887"/>
                <a:gd name="connsiteX6" fmla="*/ 1441056 w 1467792"/>
                <a:gd name="connsiteY6" fmla="*/ 270752 h 717887"/>
                <a:gd name="connsiteX7" fmla="*/ 1204379 w 1467792"/>
                <a:gd name="connsiteY7" fmla="*/ 34465 h 717887"/>
                <a:gd name="connsiteX8" fmla="*/ 877879 w 1467792"/>
                <a:gd name="connsiteY8" fmla="*/ 3909 h 717887"/>
                <a:gd name="connsiteX9" fmla="*/ 463884 w 1467792"/>
                <a:gd name="connsiteY9" fmla="*/ 17140 h 717887"/>
                <a:gd name="connsiteX0" fmla="*/ 467587 w 1471495"/>
                <a:gd name="connsiteY0" fmla="*/ 17140 h 717887"/>
                <a:gd name="connsiteX1" fmla="*/ 276356 w 1471495"/>
                <a:gd name="connsiteY1" fmla="*/ 226210 h 717887"/>
                <a:gd name="connsiteX2" fmla="*/ 6285 w 1471495"/>
                <a:gd name="connsiteY2" fmla="*/ 418096 h 717887"/>
                <a:gd name="connsiteX3" fmla="*/ 117468 w 1471495"/>
                <a:gd name="connsiteY3" fmla="*/ 633268 h 717887"/>
                <a:gd name="connsiteX4" fmla="*/ 430500 w 1471495"/>
                <a:gd name="connsiteY4" fmla="*/ 715423 h 717887"/>
                <a:gd name="connsiteX5" fmla="*/ 1345570 w 1471495"/>
                <a:gd name="connsiteY5" fmla="*/ 665886 h 717887"/>
                <a:gd name="connsiteX6" fmla="*/ 1444759 w 1471495"/>
                <a:gd name="connsiteY6" fmla="*/ 270752 h 717887"/>
                <a:gd name="connsiteX7" fmla="*/ 1208082 w 1471495"/>
                <a:gd name="connsiteY7" fmla="*/ 34465 h 717887"/>
                <a:gd name="connsiteX8" fmla="*/ 881582 w 1471495"/>
                <a:gd name="connsiteY8" fmla="*/ 3909 h 717887"/>
                <a:gd name="connsiteX9" fmla="*/ 467587 w 1471495"/>
                <a:gd name="connsiteY9" fmla="*/ 17140 h 717887"/>
                <a:gd name="connsiteX0" fmla="*/ 437440 w 1471495"/>
                <a:gd name="connsiteY0" fmla="*/ 12273 h 732696"/>
                <a:gd name="connsiteX1" fmla="*/ 276356 w 1471495"/>
                <a:gd name="connsiteY1" fmla="*/ 241019 h 732696"/>
                <a:gd name="connsiteX2" fmla="*/ 6285 w 1471495"/>
                <a:gd name="connsiteY2" fmla="*/ 432905 h 732696"/>
                <a:gd name="connsiteX3" fmla="*/ 117468 w 1471495"/>
                <a:gd name="connsiteY3" fmla="*/ 648077 h 732696"/>
                <a:gd name="connsiteX4" fmla="*/ 430500 w 1471495"/>
                <a:gd name="connsiteY4" fmla="*/ 730232 h 732696"/>
                <a:gd name="connsiteX5" fmla="*/ 1345570 w 1471495"/>
                <a:gd name="connsiteY5" fmla="*/ 680695 h 732696"/>
                <a:gd name="connsiteX6" fmla="*/ 1444759 w 1471495"/>
                <a:gd name="connsiteY6" fmla="*/ 285561 h 732696"/>
                <a:gd name="connsiteX7" fmla="*/ 1208082 w 1471495"/>
                <a:gd name="connsiteY7" fmla="*/ 49274 h 732696"/>
                <a:gd name="connsiteX8" fmla="*/ 881582 w 1471495"/>
                <a:gd name="connsiteY8" fmla="*/ 18718 h 732696"/>
                <a:gd name="connsiteX9" fmla="*/ 437440 w 1471495"/>
                <a:gd name="connsiteY9" fmla="*/ 12273 h 732696"/>
                <a:gd name="connsiteX0" fmla="*/ 437440 w 1471495"/>
                <a:gd name="connsiteY0" fmla="*/ 27540 h 747963"/>
                <a:gd name="connsiteX1" fmla="*/ 276356 w 1471495"/>
                <a:gd name="connsiteY1" fmla="*/ 256286 h 747963"/>
                <a:gd name="connsiteX2" fmla="*/ 6285 w 1471495"/>
                <a:gd name="connsiteY2" fmla="*/ 448172 h 747963"/>
                <a:gd name="connsiteX3" fmla="*/ 117468 w 1471495"/>
                <a:gd name="connsiteY3" fmla="*/ 663344 h 747963"/>
                <a:gd name="connsiteX4" fmla="*/ 430500 w 1471495"/>
                <a:gd name="connsiteY4" fmla="*/ 745499 h 747963"/>
                <a:gd name="connsiteX5" fmla="*/ 1345570 w 1471495"/>
                <a:gd name="connsiteY5" fmla="*/ 695962 h 747963"/>
                <a:gd name="connsiteX6" fmla="*/ 1444759 w 1471495"/>
                <a:gd name="connsiteY6" fmla="*/ 300828 h 747963"/>
                <a:gd name="connsiteX7" fmla="*/ 1208082 w 1471495"/>
                <a:gd name="connsiteY7" fmla="*/ 64541 h 747963"/>
                <a:gd name="connsiteX8" fmla="*/ 906076 w 1471495"/>
                <a:gd name="connsiteY8" fmla="*/ 0 h 747963"/>
                <a:gd name="connsiteX9" fmla="*/ 437440 w 1471495"/>
                <a:gd name="connsiteY9" fmla="*/ 27540 h 747963"/>
                <a:gd name="connsiteX0" fmla="*/ 437440 w 1471495"/>
                <a:gd name="connsiteY0" fmla="*/ 27540 h 747963"/>
                <a:gd name="connsiteX1" fmla="*/ 276356 w 1471495"/>
                <a:gd name="connsiteY1" fmla="*/ 256286 h 747963"/>
                <a:gd name="connsiteX2" fmla="*/ 6285 w 1471495"/>
                <a:gd name="connsiteY2" fmla="*/ 448172 h 747963"/>
                <a:gd name="connsiteX3" fmla="*/ 117468 w 1471495"/>
                <a:gd name="connsiteY3" fmla="*/ 663344 h 747963"/>
                <a:gd name="connsiteX4" fmla="*/ 430500 w 1471495"/>
                <a:gd name="connsiteY4" fmla="*/ 745499 h 747963"/>
                <a:gd name="connsiteX5" fmla="*/ 1345570 w 1471495"/>
                <a:gd name="connsiteY5" fmla="*/ 695962 h 747963"/>
                <a:gd name="connsiteX6" fmla="*/ 1444759 w 1471495"/>
                <a:gd name="connsiteY6" fmla="*/ 300828 h 747963"/>
                <a:gd name="connsiteX7" fmla="*/ 1213735 w 1471495"/>
                <a:gd name="connsiteY7" fmla="*/ 87794 h 747963"/>
                <a:gd name="connsiteX8" fmla="*/ 906076 w 1471495"/>
                <a:gd name="connsiteY8" fmla="*/ 0 h 747963"/>
                <a:gd name="connsiteX9" fmla="*/ 437440 w 1471495"/>
                <a:gd name="connsiteY9" fmla="*/ 27540 h 747963"/>
                <a:gd name="connsiteX0" fmla="*/ 435352 w 1469407"/>
                <a:gd name="connsiteY0" fmla="*/ 27540 h 747963"/>
                <a:gd name="connsiteX1" fmla="*/ 236062 w 1469407"/>
                <a:gd name="connsiteY1" fmla="*/ 246705 h 747963"/>
                <a:gd name="connsiteX2" fmla="*/ 4197 w 1469407"/>
                <a:gd name="connsiteY2" fmla="*/ 448172 h 747963"/>
                <a:gd name="connsiteX3" fmla="*/ 115380 w 1469407"/>
                <a:gd name="connsiteY3" fmla="*/ 663344 h 747963"/>
                <a:gd name="connsiteX4" fmla="*/ 428412 w 1469407"/>
                <a:gd name="connsiteY4" fmla="*/ 745499 h 747963"/>
                <a:gd name="connsiteX5" fmla="*/ 1343482 w 1469407"/>
                <a:gd name="connsiteY5" fmla="*/ 695962 h 747963"/>
                <a:gd name="connsiteX6" fmla="*/ 1442671 w 1469407"/>
                <a:gd name="connsiteY6" fmla="*/ 300828 h 747963"/>
                <a:gd name="connsiteX7" fmla="*/ 1211647 w 1469407"/>
                <a:gd name="connsiteY7" fmla="*/ 87794 h 747963"/>
                <a:gd name="connsiteX8" fmla="*/ 903988 w 1469407"/>
                <a:gd name="connsiteY8" fmla="*/ 0 h 747963"/>
                <a:gd name="connsiteX9" fmla="*/ 435352 w 1469407"/>
                <a:gd name="connsiteY9" fmla="*/ 27540 h 747963"/>
                <a:gd name="connsiteX0" fmla="*/ 287738 w 1469407"/>
                <a:gd name="connsiteY0" fmla="*/ 16581 h 752973"/>
                <a:gd name="connsiteX1" fmla="*/ 236062 w 1469407"/>
                <a:gd name="connsiteY1" fmla="*/ 251715 h 752973"/>
                <a:gd name="connsiteX2" fmla="*/ 4197 w 1469407"/>
                <a:gd name="connsiteY2" fmla="*/ 453182 h 752973"/>
                <a:gd name="connsiteX3" fmla="*/ 115380 w 1469407"/>
                <a:gd name="connsiteY3" fmla="*/ 668354 h 752973"/>
                <a:gd name="connsiteX4" fmla="*/ 428412 w 1469407"/>
                <a:gd name="connsiteY4" fmla="*/ 750509 h 752973"/>
                <a:gd name="connsiteX5" fmla="*/ 1343482 w 1469407"/>
                <a:gd name="connsiteY5" fmla="*/ 700972 h 752973"/>
                <a:gd name="connsiteX6" fmla="*/ 1442671 w 1469407"/>
                <a:gd name="connsiteY6" fmla="*/ 305838 h 752973"/>
                <a:gd name="connsiteX7" fmla="*/ 1211647 w 1469407"/>
                <a:gd name="connsiteY7" fmla="*/ 92804 h 752973"/>
                <a:gd name="connsiteX8" fmla="*/ 903988 w 1469407"/>
                <a:gd name="connsiteY8" fmla="*/ 5010 h 752973"/>
                <a:gd name="connsiteX9" fmla="*/ 287738 w 1469407"/>
                <a:gd name="connsiteY9" fmla="*/ 16581 h 752973"/>
                <a:gd name="connsiteX0" fmla="*/ 284280 w 1465949"/>
                <a:gd name="connsiteY0" fmla="*/ 16581 h 752973"/>
                <a:gd name="connsiteX1" fmla="*/ 153170 w 1465949"/>
                <a:gd name="connsiteY1" fmla="*/ 241755 h 752973"/>
                <a:gd name="connsiteX2" fmla="*/ 739 w 1465949"/>
                <a:gd name="connsiteY2" fmla="*/ 453182 h 752973"/>
                <a:gd name="connsiteX3" fmla="*/ 111922 w 1465949"/>
                <a:gd name="connsiteY3" fmla="*/ 668354 h 752973"/>
                <a:gd name="connsiteX4" fmla="*/ 424954 w 1465949"/>
                <a:gd name="connsiteY4" fmla="*/ 750509 h 752973"/>
                <a:gd name="connsiteX5" fmla="*/ 1340024 w 1465949"/>
                <a:gd name="connsiteY5" fmla="*/ 700972 h 752973"/>
                <a:gd name="connsiteX6" fmla="*/ 1439213 w 1465949"/>
                <a:gd name="connsiteY6" fmla="*/ 305838 h 752973"/>
                <a:gd name="connsiteX7" fmla="*/ 1208189 w 1465949"/>
                <a:gd name="connsiteY7" fmla="*/ 92804 h 752973"/>
                <a:gd name="connsiteX8" fmla="*/ 900530 w 1465949"/>
                <a:gd name="connsiteY8" fmla="*/ 5010 h 752973"/>
                <a:gd name="connsiteX9" fmla="*/ 284280 w 1465949"/>
                <a:gd name="connsiteY9" fmla="*/ 16581 h 752973"/>
                <a:gd name="connsiteX0" fmla="*/ 215678 w 1465949"/>
                <a:gd name="connsiteY0" fmla="*/ 15568 h 755280"/>
                <a:gd name="connsiteX1" fmla="*/ 153170 w 1465949"/>
                <a:gd name="connsiteY1" fmla="*/ 244062 h 755280"/>
                <a:gd name="connsiteX2" fmla="*/ 739 w 1465949"/>
                <a:gd name="connsiteY2" fmla="*/ 455489 h 755280"/>
                <a:gd name="connsiteX3" fmla="*/ 111922 w 1465949"/>
                <a:gd name="connsiteY3" fmla="*/ 670661 h 755280"/>
                <a:gd name="connsiteX4" fmla="*/ 424954 w 1465949"/>
                <a:gd name="connsiteY4" fmla="*/ 752816 h 755280"/>
                <a:gd name="connsiteX5" fmla="*/ 1340024 w 1465949"/>
                <a:gd name="connsiteY5" fmla="*/ 703279 h 755280"/>
                <a:gd name="connsiteX6" fmla="*/ 1439213 w 1465949"/>
                <a:gd name="connsiteY6" fmla="*/ 308145 h 755280"/>
                <a:gd name="connsiteX7" fmla="*/ 1208189 w 1465949"/>
                <a:gd name="connsiteY7" fmla="*/ 95111 h 755280"/>
                <a:gd name="connsiteX8" fmla="*/ 900530 w 1465949"/>
                <a:gd name="connsiteY8" fmla="*/ 7317 h 755280"/>
                <a:gd name="connsiteX9" fmla="*/ 215678 w 1465949"/>
                <a:gd name="connsiteY9" fmla="*/ 15568 h 755280"/>
                <a:gd name="connsiteX0" fmla="*/ 158423 w 1408694"/>
                <a:gd name="connsiteY0" fmla="*/ 15568 h 755280"/>
                <a:gd name="connsiteX1" fmla="*/ 95915 w 1408694"/>
                <a:gd name="connsiteY1" fmla="*/ 244062 h 755280"/>
                <a:gd name="connsiteX2" fmla="*/ 9068 w 1408694"/>
                <a:gd name="connsiteY2" fmla="*/ 472501 h 755280"/>
                <a:gd name="connsiteX3" fmla="*/ 54667 w 1408694"/>
                <a:gd name="connsiteY3" fmla="*/ 670661 h 755280"/>
                <a:gd name="connsiteX4" fmla="*/ 367699 w 1408694"/>
                <a:gd name="connsiteY4" fmla="*/ 752816 h 755280"/>
                <a:gd name="connsiteX5" fmla="*/ 1282769 w 1408694"/>
                <a:gd name="connsiteY5" fmla="*/ 703279 h 755280"/>
                <a:gd name="connsiteX6" fmla="*/ 1381958 w 1408694"/>
                <a:gd name="connsiteY6" fmla="*/ 308145 h 755280"/>
                <a:gd name="connsiteX7" fmla="*/ 1150934 w 1408694"/>
                <a:gd name="connsiteY7" fmla="*/ 95111 h 755280"/>
                <a:gd name="connsiteX8" fmla="*/ 843275 w 1408694"/>
                <a:gd name="connsiteY8" fmla="*/ 7317 h 755280"/>
                <a:gd name="connsiteX9" fmla="*/ 158423 w 1408694"/>
                <a:gd name="connsiteY9" fmla="*/ 15568 h 755280"/>
                <a:gd name="connsiteX0" fmla="*/ 151540 w 1401811"/>
                <a:gd name="connsiteY0" fmla="*/ 15568 h 755280"/>
                <a:gd name="connsiteX1" fmla="*/ 89032 w 1401811"/>
                <a:gd name="connsiteY1" fmla="*/ 244062 h 755280"/>
                <a:gd name="connsiteX2" fmla="*/ 2185 w 1401811"/>
                <a:gd name="connsiteY2" fmla="*/ 472501 h 755280"/>
                <a:gd name="connsiteX3" fmla="*/ 67073 w 1401811"/>
                <a:gd name="connsiteY3" fmla="*/ 640039 h 755280"/>
                <a:gd name="connsiteX4" fmla="*/ 360816 w 1401811"/>
                <a:gd name="connsiteY4" fmla="*/ 752816 h 755280"/>
                <a:gd name="connsiteX5" fmla="*/ 1275886 w 1401811"/>
                <a:gd name="connsiteY5" fmla="*/ 703279 h 755280"/>
                <a:gd name="connsiteX6" fmla="*/ 1375075 w 1401811"/>
                <a:gd name="connsiteY6" fmla="*/ 308145 h 755280"/>
                <a:gd name="connsiteX7" fmla="*/ 1144051 w 1401811"/>
                <a:gd name="connsiteY7" fmla="*/ 95111 h 755280"/>
                <a:gd name="connsiteX8" fmla="*/ 836392 w 1401811"/>
                <a:gd name="connsiteY8" fmla="*/ 7317 h 755280"/>
                <a:gd name="connsiteX9" fmla="*/ 151540 w 1401811"/>
                <a:gd name="connsiteY9" fmla="*/ 15568 h 755280"/>
                <a:gd name="connsiteX0" fmla="*/ 154312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146823 w 1404583"/>
                <a:gd name="connsiteY7" fmla="*/ 100862 h 761031"/>
                <a:gd name="connsiteX8" fmla="*/ 839164 w 1404583"/>
                <a:gd name="connsiteY8" fmla="*/ 13068 h 761031"/>
                <a:gd name="connsiteX9" fmla="*/ 154312 w 1404583"/>
                <a:gd name="connsiteY9" fmla="*/ 21319 h 761031"/>
                <a:gd name="connsiteX0" fmla="*/ 231469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146823 w 1404583"/>
                <a:gd name="connsiteY7" fmla="*/ 100862 h 761031"/>
                <a:gd name="connsiteX8" fmla="*/ 839164 w 1404583"/>
                <a:gd name="connsiteY8" fmla="*/ 13068 h 761031"/>
                <a:gd name="connsiteX9" fmla="*/ 231469 w 1404583"/>
                <a:gd name="connsiteY9" fmla="*/ 21319 h 761031"/>
                <a:gd name="connsiteX0" fmla="*/ 231469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235452 w 1404583"/>
                <a:gd name="connsiteY7" fmla="*/ 78019 h 761031"/>
                <a:gd name="connsiteX8" fmla="*/ 839164 w 1404583"/>
                <a:gd name="connsiteY8" fmla="*/ 13068 h 761031"/>
                <a:gd name="connsiteX9" fmla="*/ 231469 w 1404583"/>
                <a:gd name="connsiteY9" fmla="*/ 21319 h 761031"/>
                <a:gd name="connsiteX0" fmla="*/ 231256 w 1404370"/>
                <a:gd name="connsiteY0" fmla="*/ 8251 h 747963"/>
                <a:gd name="connsiteX1" fmla="*/ 127207 w 1404370"/>
                <a:gd name="connsiteY1" fmla="*/ 62648 h 747963"/>
                <a:gd name="connsiteX2" fmla="*/ 4744 w 1404370"/>
                <a:gd name="connsiteY2" fmla="*/ 465184 h 747963"/>
                <a:gd name="connsiteX3" fmla="*/ 69632 w 1404370"/>
                <a:gd name="connsiteY3" fmla="*/ 632722 h 747963"/>
                <a:gd name="connsiteX4" fmla="*/ 363375 w 1404370"/>
                <a:gd name="connsiteY4" fmla="*/ 745499 h 747963"/>
                <a:gd name="connsiteX5" fmla="*/ 1278445 w 1404370"/>
                <a:gd name="connsiteY5" fmla="*/ 695962 h 747963"/>
                <a:gd name="connsiteX6" fmla="*/ 1377634 w 1404370"/>
                <a:gd name="connsiteY6" fmla="*/ 300828 h 747963"/>
                <a:gd name="connsiteX7" fmla="*/ 1235239 w 1404370"/>
                <a:gd name="connsiteY7" fmla="*/ 64951 h 747963"/>
                <a:gd name="connsiteX8" fmla="*/ 838951 w 1404370"/>
                <a:gd name="connsiteY8" fmla="*/ 0 h 747963"/>
                <a:gd name="connsiteX9" fmla="*/ 231256 w 1404370"/>
                <a:gd name="connsiteY9" fmla="*/ 8251 h 747963"/>
                <a:gd name="connsiteX0" fmla="*/ 215386 w 1388500"/>
                <a:gd name="connsiteY0" fmla="*/ 8251 h 747963"/>
                <a:gd name="connsiteX1" fmla="*/ 111337 w 1388500"/>
                <a:gd name="connsiteY1" fmla="*/ 62648 h 747963"/>
                <a:gd name="connsiteX2" fmla="*/ 11592 w 1388500"/>
                <a:gd name="connsiteY2" fmla="*/ 300323 h 747963"/>
                <a:gd name="connsiteX3" fmla="*/ 53762 w 1388500"/>
                <a:gd name="connsiteY3" fmla="*/ 632722 h 747963"/>
                <a:gd name="connsiteX4" fmla="*/ 347505 w 1388500"/>
                <a:gd name="connsiteY4" fmla="*/ 745499 h 747963"/>
                <a:gd name="connsiteX5" fmla="*/ 1262575 w 1388500"/>
                <a:gd name="connsiteY5" fmla="*/ 695962 h 747963"/>
                <a:gd name="connsiteX6" fmla="*/ 1361764 w 1388500"/>
                <a:gd name="connsiteY6" fmla="*/ 300828 h 747963"/>
                <a:gd name="connsiteX7" fmla="*/ 1219369 w 1388500"/>
                <a:gd name="connsiteY7" fmla="*/ 64951 h 747963"/>
                <a:gd name="connsiteX8" fmla="*/ 823081 w 1388500"/>
                <a:gd name="connsiteY8" fmla="*/ 0 h 747963"/>
                <a:gd name="connsiteX9" fmla="*/ 215386 w 1388500"/>
                <a:gd name="connsiteY9" fmla="*/ 8251 h 747963"/>
                <a:gd name="connsiteX0" fmla="*/ 216608 w 1389722"/>
                <a:gd name="connsiteY0" fmla="*/ 8251 h 747963"/>
                <a:gd name="connsiteX1" fmla="*/ 112559 w 1389722"/>
                <a:gd name="connsiteY1" fmla="*/ 62648 h 747963"/>
                <a:gd name="connsiteX2" fmla="*/ 12814 w 1389722"/>
                <a:gd name="connsiteY2" fmla="*/ 300323 h 747963"/>
                <a:gd name="connsiteX3" fmla="*/ 54984 w 1389722"/>
                <a:gd name="connsiteY3" fmla="*/ 632722 h 747963"/>
                <a:gd name="connsiteX4" fmla="*/ 348727 w 1389722"/>
                <a:gd name="connsiteY4" fmla="*/ 745499 h 747963"/>
                <a:gd name="connsiteX5" fmla="*/ 1263797 w 1389722"/>
                <a:gd name="connsiteY5" fmla="*/ 695962 h 747963"/>
                <a:gd name="connsiteX6" fmla="*/ 1362986 w 1389722"/>
                <a:gd name="connsiteY6" fmla="*/ 300828 h 747963"/>
                <a:gd name="connsiteX7" fmla="*/ 1220591 w 1389722"/>
                <a:gd name="connsiteY7" fmla="*/ 64951 h 747963"/>
                <a:gd name="connsiteX8" fmla="*/ 824303 w 1389722"/>
                <a:gd name="connsiteY8" fmla="*/ 0 h 747963"/>
                <a:gd name="connsiteX9" fmla="*/ 216608 w 1389722"/>
                <a:gd name="connsiteY9" fmla="*/ 8251 h 747963"/>
                <a:gd name="connsiteX0" fmla="*/ 216608 w 1389722"/>
                <a:gd name="connsiteY0" fmla="*/ 79781 h 819493"/>
                <a:gd name="connsiteX1" fmla="*/ 112559 w 1389722"/>
                <a:gd name="connsiteY1" fmla="*/ 134178 h 819493"/>
                <a:gd name="connsiteX2" fmla="*/ 12814 w 1389722"/>
                <a:gd name="connsiteY2" fmla="*/ 371853 h 819493"/>
                <a:gd name="connsiteX3" fmla="*/ 54984 w 1389722"/>
                <a:gd name="connsiteY3" fmla="*/ 704252 h 819493"/>
                <a:gd name="connsiteX4" fmla="*/ 348727 w 1389722"/>
                <a:gd name="connsiteY4" fmla="*/ 817029 h 819493"/>
                <a:gd name="connsiteX5" fmla="*/ 1263797 w 1389722"/>
                <a:gd name="connsiteY5" fmla="*/ 767492 h 819493"/>
                <a:gd name="connsiteX6" fmla="*/ 1362986 w 1389722"/>
                <a:gd name="connsiteY6" fmla="*/ 372358 h 819493"/>
                <a:gd name="connsiteX7" fmla="*/ 1301587 w 1389722"/>
                <a:gd name="connsiteY7" fmla="*/ 11721 h 819493"/>
                <a:gd name="connsiteX8" fmla="*/ 824303 w 1389722"/>
                <a:gd name="connsiteY8" fmla="*/ 71530 h 819493"/>
                <a:gd name="connsiteX9" fmla="*/ 216608 w 1389722"/>
                <a:gd name="connsiteY9" fmla="*/ 79781 h 819493"/>
                <a:gd name="connsiteX0" fmla="*/ 216608 w 1400780"/>
                <a:gd name="connsiteY0" fmla="*/ 79781 h 820631"/>
                <a:gd name="connsiteX1" fmla="*/ 112559 w 1400780"/>
                <a:gd name="connsiteY1" fmla="*/ 134178 h 820631"/>
                <a:gd name="connsiteX2" fmla="*/ 12814 w 1400780"/>
                <a:gd name="connsiteY2" fmla="*/ 371853 h 820631"/>
                <a:gd name="connsiteX3" fmla="*/ 54984 w 1400780"/>
                <a:gd name="connsiteY3" fmla="*/ 704252 h 820631"/>
                <a:gd name="connsiteX4" fmla="*/ 348727 w 1400780"/>
                <a:gd name="connsiteY4" fmla="*/ 817029 h 820631"/>
                <a:gd name="connsiteX5" fmla="*/ 1263797 w 1400780"/>
                <a:gd name="connsiteY5" fmla="*/ 767492 h 820631"/>
                <a:gd name="connsiteX6" fmla="*/ 1378790 w 1400780"/>
                <a:gd name="connsiteY6" fmla="*/ 350080 h 820631"/>
                <a:gd name="connsiteX7" fmla="*/ 1301587 w 1400780"/>
                <a:gd name="connsiteY7" fmla="*/ 11721 h 820631"/>
                <a:gd name="connsiteX8" fmla="*/ 824303 w 1400780"/>
                <a:gd name="connsiteY8" fmla="*/ 71530 h 820631"/>
                <a:gd name="connsiteX9" fmla="*/ 216608 w 1400780"/>
                <a:gd name="connsiteY9" fmla="*/ 79781 h 820631"/>
                <a:gd name="connsiteX0" fmla="*/ 216608 w 1388697"/>
                <a:gd name="connsiteY0" fmla="*/ 79781 h 820631"/>
                <a:gd name="connsiteX1" fmla="*/ 112559 w 1388697"/>
                <a:gd name="connsiteY1" fmla="*/ 134178 h 820631"/>
                <a:gd name="connsiteX2" fmla="*/ 12814 w 1388697"/>
                <a:gd name="connsiteY2" fmla="*/ 371853 h 820631"/>
                <a:gd name="connsiteX3" fmla="*/ 54984 w 1388697"/>
                <a:gd name="connsiteY3" fmla="*/ 704252 h 820631"/>
                <a:gd name="connsiteX4" fmla="*/ 348727 w 1388697"/>
                <a:gd name="connsiteY4" fmla="*/ 817029 h 820631"/>
                <a:gd name="connsiteX5" fmla="*/ 1263797 w 1388697"/>
                <a:gd name="connsiteY5" fmla="*/ 767492 h 820631"/>
                <a:gd name="connsiteX6" fmla="*/ 1378790 w 1388697"/>
                <a:gd name="connsiteY6" fmla="*/ 350080 h 820631"/>
                <a:gd name="connsiteX7" fmla="*/ 1301587 w 1388697"/>
                <a:gd name="connsiteY7" fmla="*/ 11721 h 820631"/>
                <a:gd name="connsiteX8" fmla="*/ 824303 w 1388697"/>
                <a:gd name="connsiteY8" fmla="*/ 71530 h 820631"/>
                <a:gd name="connsiteX9" fmla="*/ 216608 w 1388697"/>
                <a:gd name="connsiteY9" fmla="*/ 79781 h 820631"/>
                <a:gd name="connsiteX0" fmla="*/ 216608 w 1391225"/>
                <a:gd name="connsiteY0" fmla="*/ 79781 h 826967"/>
                <a:gd name="connsiteX1" fmla="*/ 112559 w 1391225"/>
                <a:gd name="connsiteY1" fmla="*/ 134178 h 826967"/>
                <a:gd name="connsiteX2" fmla="*/ 12814 w 1391225"/>
                <a:gd name="connsiteY2" fmla="*/ 371853 h 826967"/>
                <a:gd name="connsiteX3" fmla="*/ 54984 w 1391225"/>
                <a:gd name="connsiteY3" fmla="*/ 704252 h 826967"/>
                <a:gd name="connsiteX4" fmla="*/ 348727 w 1391225"/>
                <a:gd name="connsiteY4" fmla="*/ 817029 h 826967"/>
                <a:gd name="connsiteX5" fmla="*/ 1270711 w 1391225"/>
                <a:gd name="connsiteY5" fmla="*/ 780860 h 826967"/>
                <a:gd name="connsiteX6" fmla="*/ 1378790 w 1391225"/>
                <a:gd name="connsiteY6" fmla="*/ 350080 h 826967"/>
                <a:gd name="connsiteX7" fmla="*/ 1301587 w 1391225"/>
                <a:gd name="connsiteY7" fmla="*/ 11721 h 826967"/>
                <a:gd name="connsiteX8" fmla="*/ 824303 w 1391225"/>
                <a:gd name="connsiteY8" fmla="*/ 71530 h 826967"/>
                <a:gd name="connsiteX9" fmla="*/ 216608 w 1391225"/>
                <a:gd name="connsiteY9" fmla="*/ 79781 h 826967"/>
                <a:gd name="connsiteX0" fmla="*/ 216608 w 1379141"/>
                <a:gd name="connsiteY0" fmla="*/ 79781 h 826967"/>
                <a:gd name="connsiteX1" fmla="*/ 112559 w 1379141"/>
                <a:gd name="connsiteY1" fmla="*/ 134178 h 826967"/>
                <a:gd name="connsiteX2" fmla="*/ 12814 w 1379141"/>
                <a:gd name="connsiteY2" fmla="*/ 371853 h 826967"/>
                <a:gd name="connsiteX3" fmla="*/ 54984 w 1379141"/>
                <a:gd name="connsiteY3" fmla="*/ 704252 h 826967"/>
                <a:gd name="connsiteX4" fmla="*/ 348727 w 1379141"/>
                <a:gd name="connsiteY4" fmla="*/ 817029 h 826967"/>
                <a:gd name="connsiteX5" fmla="*/ 1270711 w 1379141"/>
                <a:gd name="connsiteY5" fmla="*/ 780860 h 826967"/>
                <a:gd name="connsiteX6" fmla="*/ 1378790 w 1379141"/>
                <a:gd name="connsiteY6" fmla="*/ 350080 h 826967"/>
                <a:gd name="connsiteX7" fmla="*/ 1301587 w 1379141"/>
                <a:gd name="connsiteY7" fmla="*/ 11721 h 826967"/>
                <a:gd name="connsiteX8" fmla="*/ 824303 w 1379141"/>
                <a:gd name="connsiteY8" fmla="*/ 71530 h 826967"/>
                <a:gd name="connsiteX9" fmla="*/ 216608 w 1379141"/>
                <a:gd name="connsiteY9" fmla="*/ 79781 h 826967"/>
                <a:gd name="connsiteX0" fmla="*/ 216608 w 1379281"/>
                <a:gd name="connsiteY0" fmla="*/ 79781 h 826967"/>
                <a:gd name="connsiteX1" fmla="*/ 112559 w 1379281"/>
                <a:gd name="connsiteY1" fmla="*/ 134178 h 826967"/>
                <a:gd name="connsiteX2" fmla="*/ 12814 w 1379281"/>
                <a:gd name="connsiteY2" fmla="*/ 371853 h 826967"/>
                <a:gd name="connsiteX3" fmla="*/ 54984 w 1379281"/>
                <a:gd name="connsiteY3" fmla="*/ 704252 h 826967"/>
                <a:gd name="connsiteX4" fmla="*/ 348727 w 1379281"/>
                <a:gd name="connsiteY4" fmla="*/ 817029 h 826967"/>
                <a:gd name="connsiteX5" fmla="*/ 1270711 w 1379281"/>
                <a:gd name="connsiteY5" fmla="*/ 780860 h 826967"/>
                <a:gd name="connsiteX6" fmla="*/ 1378790 w 1379281"/>
                <a:gd name="connsiteY6" fmla="*/ 350080 h 826967"/>
                <a:gd name="connsiteX7" fmla="*/ 1301587 w 1379281"/>
                <a:gd name="connsiteY7" fmla="*/ 11721 h 826967"/>
                <a:gd name="connsiteX8" fmla="*/ 824303 w 1379281"/>
                <a:gd name="connsiteY8" fmla="*/ 71530 h 826967"/>
                <a:gd name="connsiteX9" fmla="*/ 216608 w 1379281"/>
                <a:gd name="connsiteY9" fmla="*/ 79781 h 826967"/>
                <a:gd name="connsiteX0" fmla="*/ 216608 w 1383421"/>
                <a:gd name="connsiteY0" fmla="*/ 79781 h 826967"/>
                <a:gd name="connsiteX1" fmla="*/ 112559 w 1383421"/>
                <a:gd name="connsiteY1" fmla="*/ 134178 h 826967"/>
                <a:gd name="connsiteX2" fmla="*/ 12814 w 1383421"/>
                <a:gd name="connsiteY2" fmla="*/ 371853 h 826967"/>
                <a:gd name="connsiteX3" fmla="*/ 54984 w 1383421"/>
                <a:gd name="connsiteY3" fmla="*/ 704252 h 826967"/>
                <a:gd name="connsiteX4" fmla="*/ 348727 w 1383421"/>
                <a:gd name="connsiteY4" fmla="*/ 817029 h 826967"/>
                <a:gd name="connsiteX5" fmla="*/ 1270711 w 1383421"/>
                <a:gd name="connsiteY5" fmla="*/ 780860 h 826967"/>
                <a:gd name="connsiteX6" fmla="*/ 1378790 w 1383421"/>
                <a:gd name="connsiteY6" fmla="*/ 350080 h 826967"/>
                <a:gd name="connsiteX7" fmla="*/ 1301587 w 1383421"/>
                <a:gd name="connsiteY7" fmla="*/ 11721 h 826967"/>
                <a:gd name="connsiteX8" fmla="*/ 824303 w 1383421"/>
                <a:gd name="connsiteY8" fmla="*/ 71530 h 826967"/>
                <a:gd name="connsiteX9" fmla="*/ 216608 w 1383421"/>
                <a:gd name="connsiteY9" fmla="*/ 79781 h 826967"/>
                <a:gd name="connsiteX0" fmla="*/ 216608 w 1379141"/>
                <a:gd name="connsiteY0" fmla="*/ 59582 h 806768"/>
                <a:gd name="connsiteX1" fmla="*/ 112559 w 1379141"/>
                <a:gd name="connsiteY1" fmla="*/ 113979 h 806768"/>
                <a:gd name="connsiteX2" fmla="*/ 12814 w 1379141"/>
                <a:gd name="connsiteY2" fmla="*/ 351654 h 806768"/>
                <a:gd name="connsiteX3" fmla="*/ 54984 w 1379141"/>
                <a:gd name="connsiteY3" fmla="*/ 684053 h 806768"/>
                <a:gd name="connsiteX4" fmla="*/ 348727 w 1379141"/>
                <a:gd name="connsiteY4" fmla="*/ 796830 h 806768"/>
                <a:gd name="connsiteX5" fmla="*/ 1270711 w 1379141"/>
                <a:gd name="connsiteY5" fmla="*/ 760661 h 806768"/>
                <a:gd name="connsiteX6" fmla="*/ 1378790 w 1379141"/>
                <a:gd name="connsiteY6" fmla="*/ 329881 h 806768"/>
                <a:gd name="connsiteX7" fmla="*/ 1280844 w 1379141"/>
                <a:gd name="connsiteY7" fmla="*/ 13800 h 806768"/>
                <a:gd name="connsiteX8" fmla="*/ 824303 w 1379141"/>
                <a:gd name="connsiteY8" fmla="*/ 51331 h 806768"/>
                <a:gd name="connsiteX9" fmla="*/ 216608 w 1379141"/>
                <a:gd name="connsiteY9" fmla="*/ 59582 h 806768"/>
                <a:gd name="connsiteX0" fmla="*/ 216608 w 1379141"/>
                <a:gd name="connsiteY0" fmla="*/ 59582 h 806768"/>
                <a:gd name="connsiteX1" fmla="*/ 112559 w 1379141"/>
                <a:gd name="connsiteY1" fmla="*/ 113979 h 806768"/>
                <a:gd name="connsiteX2" fmla="*/ 12814 w 1379141"/>
                <a:gd name="connsiteY2" fmla="*/ 351654 h 806768"/>
                <a:gd name="connsiteX3" fmla="*/ 54984 w 1379141"/>
                <a:gd name="connsiteY3" fmla="*/ 684053 h 806768"/>
                <a:gd name="connsiteX4" fmla="*/ 348727 w 1379141"/>
                <a:gd name="connsiteY4" fmla="*/ 796830 h 806768"/>
                <a:gd name="connsiteX5" fmla="*/ 1270711 w 1379141"/>
                <a:gd name="connsiteY5" fmla="*/ 760661 h 806768"/>
                <a:gd name="connsiteX6" fmla="*/ 1378790 w 1379141"/>
                <a:gd name="connsiteY6" fmla="*/ 329881 h 806768"/>
                <a:gd name="connsiteX7" fmla="*/ 1280844 w 1379141"/>
                <a:gd name="connsiteY7" fmla="*/ 13800 h 806768"/>
                <a:gd name="connsiteX8" fmla="*/ 824303 w 1379141"/>
                <a:gd name="connsiteY8" fmla="*/ 51331 h 806768"/>
                <a:gd name="connsiteX9" fmla="*/ 216608 w 1379141"/>
                <a:gd name="connsiteY9" fmla="*/ 59582 h 806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9141" h="806768">
                  <a:moveTo>
                    <a:pt x="216608" y="59582"/>
                  </a:moveTo>
                  <a:cubicBezTo>
                    <a:pt x="97984" y="70023"/>
                    <a:pt x="146525" y="65300"/>
                    <a:pt x="112559" y="113979"/>
                  </a:cubicBezTo>
                  <a:cubicBezTo>
                    <a:pt x="78593" y="162658"/>
                    <a:pt x="25373" y="149706"/>
                    <a:pt x="12814" y="351654"/>
                  </a:cubicBezTo>
                  <a:cubicBezTo>
                    <a:pt x="255" y="553602"/>
                    <a:pt x="-21645" y="640069"/>
                    <a:pt x="54984" y="684053"/>
                  </a:cubicBezTo>
                  <a:cubicBezTo>
                    <a:pt x="99551" y="702915"/>
                    <a:pt x="160041" y="781314"/>
                    <a:pt x="348727" y="796830"/>
                  </a:cubicBezTo>
                  <a:cubicBezTo>
                    <a:pt x="812788" y="793482"/>
                    <a:pt x="1165213" y="838487"/>
                    <a:pt x="1270711" y="760661"/>
                  </a:cubicBezTo>
                  <a:cubicBezTo>
                    <a:pt x="1376209" y="682835"/>
                    <a:pt x="1380962" y="491721"/>
                    <a:pt x="1378790" y="329881"/>
                  </a:cubicBezTo>
                  <a:cubicBezTo>
                    <a:pt x="1373459" y="210569"/>
                    <a:pt x="1340858" y="86687"/>
                    <a:pt x="1280844" y="13800"/>
                  </a:cubicBezTo>
                  <a:cubicBezTo>
                    <a:pt x="1177821" y="-34285"/>
                    <a:pt x="885108" y="59362"/>
                    <a:pt x="824303" y="51331"/>
                  </a:cubicBezTo>
                  <a:cubicBezTo>
                    <a:pt x="701546" y="58788"/>
                    <a:pt x="335232" y="49141"/>
                    <a:pt x="216608" y="59582"/>
                  </a:cubicBezTo>
                  <a:close/>
                </a:path>
              </a:pathLst>
            </a:custGeom>
            <a:solidFill>
              <a:srgbClr val="9AE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solidFill>
                  <a:prstClr val="white"/>
                </a:solidFill>
                <a:latin typeface="Calibri"/>
              </a:endParaRPr>
            </a:p>
          </p:txBody>
        </p:sp>
        <p:cxnSp>
          <p:nvCxnSpPr>
            <p:cNvPr id="395" name="Straight Connector 394">
              <a:extLst>
                <a:ext uri="{FF2B5EF4-FFF2-40B4-BE49-F238E27FC236}">
                  <a16:creationId xmlns:a16="http://schemas.microsoft.com/office/drawing/2014/main" id="{30797965-398A-FB44-BD66-6A191636994E}"/>
                </a:ext>
              </a:extLst>
            </p:cNvPr>
            <p:cNvCxnSpPr>
              <a:cxnSpLocks/>
              <a:stCxn id="406" idx="0"/>
            </p:cNvCxnSpPr>
            <p:nvPr/>
          </p:nvCxnSpPr>
          <p:spPr>
            <a:xfrm flipH="1" flipV="1">
              <a:off x="8591314" y="5631767"/>
              <a:ext cx="66596" cy="250904"/>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6" name="Straight Connector 395">
              <a:extLst>
                <a:ext uri="{FF2B5EF4-FFF2-40B4-BE49-F238E27FC236}">
                  <a16:creationId xmlns:a16="http://schemas.microsoft.com/office/drawing/2014/main" id="{699512ED-933A-D34A-8CC8-9DA165A7BE77}"/>
                </a:ext>
              </a:extLst>
            </p:cNvPr>
            <p:cNvCxnSpPr>
              <a:cxnSpLocks/>
              <a:stCxn id="450" idx="9"/>
            </p:cNvCxnSpPr>
            <p:nvPr/>
          </p:nvCxnSpPr>
          <p:spPr>
            <a:xfrm>
              <a:off x="8270073" y="5586838"/>
              <a:ext cx="387156" cy="322925"/>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7" name="Straight Connector 396">
              <a:extLst>
                <a:ext uri="{FF2B5EF4-FFF2-40B4-BE49-F238E27FC236}">
                  <a16:creationId xmlns:a16="http://schemas.microsoft.com/office/drawing/2014/main" id="{856BB82B-8297-2842-A3D6-F232E57A88C9}"/>
                </a:ext>
              </a:extLst>
            </p:cNvPr>
            <p:cNvCxnSpPr>
              <a:cxnSpLocks/>
              <a:stCxn id="450" idx="2"/>
            </p:cNvCxnSpPr>
            <p:nvPr/>
          </p:nvCxnSpPr>
          <p:spPr>
            <a:xfrm>
              <a:off x="8269779" y="5582623"/>
              <a:ext cx="334505" cy="4198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8" name="Straight Connector 397">
              <a:extLst>
                <a:ext uri="{FF2B5EF4-FFF2-40B4-BE49-F238E27FC236}">
                  <a16:creationId xmlns:a16="http://schemas.microsoft.com/office/drawing/2014/main" id="{70708A4A-E7CD-9242-A059-A980B0615DD0}"/>
                </a:ext>
              </a:extLst>
            </p:cNvPr>
            <p:cNvCxnSpPr>
              <a:cxnSpLocks/>
              <a:endCxn id="411" idx="2"/>
            </p:cNvCxnSpPr>
            <p:nvPr/>
          </p:nvCxnSpPr>
          <p:spPr>
            <a:xfrm>
              <a:off x="8289329" y="5888859"/>
              <a:ext cx="368013" cy="3124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9" name="Straight Connector 398">
              <a:extLst>
                <a:ext uri="{FF2B5EF4-FFF2-40B4-BE49-F238E27FC236}">
                  <a16:creationId xmlns:a16="http://schemas.microsoft.com/office/drawing/2014/main" id="{232EC5A5-66D8-6243-932B-3E866D67F057}"/>
                </a:ext>
              </a:extLst>
            </p:cNvPr>
            <p:cNvCxnSpPr>
              <a:cxnSpLocks/>
              <a:stCxn id="420" idx="4"/>
              <a:endCxn id="457" idx="2"/>
            </p:cNvCxnSpPr>
            <p:nvPr/>
          </p:nvCxnSpPr>
          <p:spPr>
            <a:xfrm flipH="1">
              <a:off x="8269832" y="5614796"/>
              <a:ext cx="515" cy="24859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00" name="Straight Connector 399">
              <a:extLst>
                <a:ext uri="{FF2B5EF4-FFF2-40B4-BE49-F238E27FC236}">
                  <a16:creationId xmlns:a16="http://schemas.microsoft.com/office/drawing/2014/main" id="{0404EDF9-60B5-BD47-8D9B-5254306BFBF4}"/>
                </a:ext>
              </a:extLst>
            </p:cNvPr>
            <p:cNvCxnSpPr/>
            <p:nvPr/>
          </p:nvCxnSpPr>
          <p:spPr>
            <a:xfrm flipV="1">
              <a:off x="8289330" y="5631766"/>
              <a:ext cx="317903" cy="25709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401" name="Group 400">
              <a:extLst>
                <a:ext uri="{FF2B5EF4-FFF2-40B4-BE49-F238E27FC236}">
                  <a16:creationId xmlns:a16="http://schemas.microsoft.com/office/drawing/2014/main" id="{C07E04D4-47F1-8148-BB46-A8FC1BB3B47E}"/>
                </a:ext>
              </a:extLst>
            </p:cNvPr>
            <p:cNvGrpSpPr/>
            <p:nvPr/>
          </p:nvGrpSpPr>
          <p:grpSpPr>
            <a:xfrm>
              <a:off x="8178961" y="5824636"/>
              <a:ext cx="182938" cy="111323"/>
              <a:chOff x="7493876" y="2774731"/>
              <a:chExt cx="1481958" cy="894622"/>
            </a:xfrm>
          </p:grpSpPr>
          <p:sp>
            <p:nvSpPr>
              <p:cNvPr id="451" name="Freeform 450">
                <a:extLst>
                  <a:ext uri="{FF2B5EF4-FFF2-40B4-BE49-F238E27FC236}">
                    <a16:creationId xmlns:a16="http://schemas.microsoft.com/office/drawing/2014/main" id="{4A784D18-EA37-EF48-9CBC-160BA35B30C3}"/>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52" name="Oval 451">
                <a:extLst>
                  <a:ext uri="{FF2B5EF4-FFF2-40B4-BE49-F238E27FC236}">
                    <a16:creationId xmlns:a16="http://schemas.microsoft.com/office/drawing/2014/main" id="{1CA87B4B-A0F0-3D46-9E44-C1C2959E0F9E}"/>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53" name="Group 452">
                <a:extLst>
                  <a:ext uri="{FF2B5EF4-FFF2-40B4-BE49-F238E27FC236}">
                    <a16:creationId xmlns:a16="http://schemas.microsoft.com/office/drawing/2014/main" id="{74189EF8-E7FF-AB4A-BA62-5DB9921983A4}"/>
                  </a:ext>
                </a:extLst>
              </p:cNvPr>
              <p:cNvGrpSpPr/>
              <p:nvPr/>
            </p:nvGrpSpPr>
            <p:grpSpPr>
              <a:xfrm>
                <a:off x="7713663" y="2848339"/>
                <a:ext cx="1042107" cy="425543"/>
                <a:chOff x="7786941" y="2884917"/>
                <a:chExt cx="897649" cy="353919"/>
              </a:xfrm>
            </p:grpSpPr>
            <p:sp>
              <p:nvSpPr>
                <p:cNvPr id="454" name="Freeform 453">
                  <a:extLst>
                    <a:ext uri="{FF2B5EF4-FFF2-40B4-BE49-F238E27FC236}">
                      <a16:creationId xmlns:a16="http://schemas.microsoft.com/office/drawing/2014/main" id="{CEC71DD0-0B2E-1248-A7BD-84F849DE4C27}"/>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55" name="Freeform 454">
                  <a:extLst>
                    <a:ext uri="{FF2B5EF4-FFF2-40B4-BE49-F238E27FC236}">
                      <a16:creationId xmlns:a16="http://schemas.microsoft.com/office/drawing/2014/main" id="{842896F0-3379-514F-9F30-147255ED1B36}"/>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56" name="Freeform 455">
                  <a:extLst>
                    <a:ext uri="{FF2B5EF4-FFF2-40B4-BE49-F238E27FC236}">
                      <a16:creationId xmlns:a16="http://schemas.microsoft.com/office/drawing/2014/main" id="{DF533D3E-874B-AE4D-BDC9-D36654D7F6FC}"/>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57" name="Freeform 456">
                  <a:extLst>
                    <a:ext uri="{FF2B5EF4-FFF2-40B4-BE49-F238E27FC236}">
                      <a16:creationId xmlns:a16="http://schemas.microsoft.com/office/drawing/2014/main" id="{086B087A-76A7-4B45-A6FB-FAD6A1B049AE}"/>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02" name="Group 401">
              <a:extLst>
                <a:ext uri="{FF2B5EF4-FFF2-40B4-BE49-F238E27FC236}">
                  <a16:creationId xmlns:a16="http://schemas.microsoft.com/office/drawing/2014/main" id="{8306A9E7-F602-C248-936A-3419F9379CCE}"/>
                </a:ext>
              </a:extLst>
            </p:cNvPr>
            <p:cNvGrpSpPr/>
            <p:nvPr/>
          </p:nvGrpSpPr>
          <p:grpSpPr>
            <a:xfrm>
              <a:off x="8182762" y="5545189"/>
              <a:ext cx="175179" cy="107525"/>
              <a:chOff x="7493876" y="2774731"/>
              <a:chExt cx="1481958" cy="894622"/>
            </a:xfrm>
          </p:grpSpPr>
          <p:sp>
            <p:nvSpPr>
              <p:cNvPr id="419" name="Freeform 418">
                <a:extLst>
                  <a:ext uri="{FF2B5EF4-FFF2-40B4-BE49-F238E27FC236}">
                    <a16:creationId xmlns:a16="http://schemas.microsoft.com/office/drawing/2014/main" id="{2654CBB9-CAE4-9846-9F19-53B086AB5B6E}"/>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20" name="Oval 419">
                <a:extLst>
                  <a:ext uri="{FF2B5EF4-FFF2-40B4-BE49-F238E27FC236}">
                    <a16:creationId xmlns:a16="http://schemas.microsoft.com/office/drawing/2014/main" id="{C64FA96F-2245-DD4B-8051-5E7BFB3281E0}"/>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21" name="Group 420">
                <a:extLst>
                  <a:ext uri="{FF2B5EF4-FFF2-40B4-BE49-F238E27FC236}">
                    <a16:creationId xmlns:a16="http://schemas.microsoft.com/office/drawing/2014/main" id="{DD2D5F95-F11D-834F-93D0-BE45F64CF6BA}"/>
                  </a:ext>
                </a:extLst>
              </p:cNvPr>
              <p:cNvGrpSpPr/>
              <p:nvPr/>
            </p:nvGrpSpPr>
            <p:grpSpPr>
              <a:xfrm>
                <a:off x="7713663" y="2848339"/>
                <a:ext cx="1042107" cy="425543"/>
                <a:chOff x="7786941" y="2884917"/>
                <a:chExt cx="897649" cy="353919"/>
              </a:xfrm>
            </p:grpSpPr>
            <p:sp>
              <p:nvSpPr>
                <p:cNvPr id="422" name="Freeform 421">
                  <a:extLst>
                    <a:ext uri="{FF2B5EF4-FFF2-40B4-BE49-F238E27FC236}">
                      <a16:creationId xmlns:a16="http://schemas.microsoft.com/office/drawing/2014/main" id="{D01DDC80-03E8-9541-A83D-7EF6E013EE1E}"/>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23" name="Freeform 422">
                  <a:extLst>
                    <a:ext uri="{FF2B5EF4-FFF2-40B4-BE49-F238E27FC236}">
                      <a16:creationId xmlns:a16="http://schemas.microsoft.com/office/drawing/2014/main" id="{092E0C1D-2BAD-A345-9603-F71263AB175F}"/>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49" name="Freeform 448">
                  <a:extLst>
                    <a:ext uri="{FF2B5EF4-FFF2-40B4-BE49-F238E27FC236}">
                      <a16:creationId xmlns:a16="http://schemas.microsoft.com/office/drawing/2014/main" id="{E33FC734-C41F-374C-B813-AD12B7FAB9E1}"/>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50" name="Freeform 449">
                  <a:extLst>
                    <a:ext uri="{FF2B5EF4-FFF2-40B4-BE49-F238E27FC236}">
                      <a16:creationId xmlns:a16="http://schemas.microsoft.com/office/drawing/2014/main" id="{0F11AC09-29C9-3248-8150-11C9F6C8755E}"/>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03" name="Group 402">
              <a:extLst>
                <a:ext uri="{FF2B5EF4-FFF2-40B4-BE49-F238E27FC236}">
                  <a16:creationId xmlns:a16="http://schemas.microsoft.com/office/drawing/2014/main" id="{9C0ED71C-359E-1C44-ABA6-401D5761D0AC}"/>
                </a:ext>
              </a:extLst>
            </p:cNvPr>
            <p:cNvGrpSpPr/>
            <p:nvPr/>
          </p:nvGrpSpPr>
          <p:grpSpPr>
            <a:xfrm>
              <a:off x="8515547" y="5580583"/>
              <a:ext cx="175179" cy="107525"/>
              <a:chOff x="7493876" y="2774731"/>
              <a:chExt cx="1481958" cy="894622"/>
            </a:xfrm>
          </p:grpSpPr>
          <p:sp>
            <p:nvSpPr>
              <p:cNvPr id="412" name="Freeform 411">
                <a:extLst>
                  <a:ext uri="{FF2B5EF4-FFF2-40B4-BE49-F238E27FC236}">
                    <a16:creationId xmlns:a16="http://schemas.microsoft.com/office/drawing/2014/main" id="{7F7C312D-7A22-F74F-84F1-AEC58FCACC91}"/>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13" name="Oval 412">
                <a:extLst>
                  <a:ext uri="{FF2B5EF4-FFF2-40B4-BE49-F238E27FC236}">
                    <a16:creationId xmlns:a16="http://schemas.microsoft.com/office/drawing/2014/main" id="{E5C0FD88-2622-A245-9D35-C07DFC55A3F4}"/>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14" name="Group 413">
                <a:extLst>
                  <a:ext uri="{FF2B5EF4-FFF2-40B4-BE49-F238E27FC236}">
                    <a16:creationId xmlns:a16="http://schemas.microsoft.com/office/drawing/2014/main" id="{DE208897-2C8B-3140-8072-FB9FF5BDD556}"/>
                  </a:ext>
                </a:extLst>
              </p:cNvPr>
              <p:cNvGrpSpPr/>
              <p:nvPr/>
            </p:nvGrpSpPr>
            <p:grpSpPr>
              <a:xfrm>
                <a:off x="7713663" y="2848339"/>
                <a:ext cx="1042107" cy="425543"/>
                <a:chOff x="7786941" y="2884917"/>
                <a:chExt cx="897649" cy="353919"/>
              </a:xfrm>
            </p:grpSpPr>
            <p:sp>
              <p:nvSpPr>
                <p:cNvPr id="415" name="Freeform 414">
                  <a:extLst>
                    <a:ext uri="{FF2B5EF4-FFF2-40B4-BE49-F238E27FC236}">
                      <a16:creationId xmlns:a16="http://schemas.microsoft.com/office/drawing/2014/main" id="{9D217BA4-6814-324E-9466-7DF0C8DF5D1B}"/>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16" name="Freeform 415">
                  <a:extLst>
                    <a:ext uri="{FF2B5EF4-FFF2-40B4-BE49-F238E27FC236}">
                      <a16:creationId xmlns:a16="http://schemas.microsoft.com/office/drawing/2014/main" id="{FBE8A708-FAD2-184C-80D0-7FAD61D362CB}"/>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17" name="Freeform 416">
                  <a:extLst>
                    <a:ext uri="{FF2B5EF4-FFF2-40B4-BE49-F238E27FC236}">
                      <a16:creationId xmlns:a16="http://schemas.microsoft.com/office/drawing/2014/main" id="{8FF35480-7A9C-954D-8D62-3220FD24B631}"/>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18" name="Freeform 417">
                  <a:extLst>
                    <a:ext uri="{FF2B5EF4-FFF2-40B4-BE49-F238E27FC236}">
                      <a16:creationId xmlns:a16="http://schemas.microsoft.com/office/drawing/2014/main" id="{8364C515-ECC5-9344-9C15-F484D3836801}"/>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04" name="Group 403">
              <a:extLst>
                <a:ext uri="{FF2B5EF4-FFF2-40B4-BE49-F238E27FC236}">
                  <a16:creationId xmlns:a16="http://schemas.microsoft.com/office/drawing/2014/main" id="{3FB138E3-47D3-0C46-B221-F062A1DE4353}"/>
                </a:ext>
              </a:extLst>
            </p:cNvPr>
            <p:cNvGrpSpPr/>
            <p:nvPr/>
          </p:nvGrpSpPr>
          <p:grpSpPr>
            <a:xfrm>
              <a:off x="8570325" y="5882671"/>
              <a:ext cx="175179" cy="107525"/>
              <a:chOff x="7493876" y="2774731"/>
              <a:chExt cx="1481958" cy="894622"/>
            </a:xfrm>
          </p:grpSpPr>
          <p:sp>
            <p:nvSpPr>
              <p:cNvPr id="405" name="Freeform 404">
                <a:extLst>
                  <a:ext uri="{FF2B5EF4-FFF2-40B4-BE49-F238E27FC236}">
                    <a16:creationId xmlns:a16="http://schemas.microsoft.com/office/drawing/2014/main" id="{FEF89179-36DF-1D49-98A2-1E95484B31E8}"/>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06" name="Oval 405">
                <a:extLst>
                  <a:ext uri="{FF2B5EF4-FFF2-40B4-BE49-F238E27FC236}">
                    <a16:creationId xmlns:a16="http://schemas.microsoft.com/office/drawing/2014/main" id="{3C4C2A17-57A0-4A4B-9CCA-7B80B7A6FF21}"/>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07" name="Group 406">
                <a:extLst>
                  <a:ext uri="{FF2B5EF4-FFF2-40B4-BE49-F238E27FC236}">
                    <a16:creationId xmlns:a16="http://schemas.microsoft.com/office/drawing/2014/main" id="{D29CCF66-BE49-D344-A5AE-E83E18F83093}"/>
                  </a:ext>
                </a:extLst>
              </p:cNvPr>
              <p:cNvGrpSpPr/>
              <p:nvPr/>
            </p:nvGrpSpPr>
            <p:grpSpPr>
              <a:xfrm>
                <a:off x="7713663" y="2848339"/>
                <a:ext cx="1042107" cy="425543"/>
                <a:chOff x="7786941" y="2884917"/>
                <a:chExt cx="897649" cy="353919"/>
              </a:xfrm>
            </p:grpSpPr>
            <p:sp>
              <p:nvSpPr>
                <p:cNvPr id="408" name="Freeform 407">
                  <a:extLst>
                    <a:ext uri="{FF2B5EF4-FFF2-40B4-BE49-F238E27FC236}">
                      <a16:creationId xmlns:a16="http://schemas.microsoft.com/office/drawing/2014/main" id="{CBB58E79-A2BA-8B44-9B95-C909D29F7F4F}"/>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09" name="Freeform 408">
                  <a:extLst>
                    <a:ext uri="{FF2B5EF4-FFF2-40B4-BE49-F238E27FC236}">
                      <a16:creationId xmlns:a16="http://schemas.microsoft.com/office/drawing/2014/main" id="{4F1F820C-DD12-3544-AA32-0F98A12749AC}"/>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10" name="Freeform 409">
                  <a:extLst>
                    <a:ext uri="{FF2B5EF4-FFF2-40B4-BE49-F238E27FC236}">
                      <a16:creationId xmlns:a16="http://schemas.microsoft.com/office/drawing/2014/main" id="{4D365B5E-1584-3944-8C11-4603B9DD659C}"/>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11" name="Freeform 410">
                  <a:extLst>
                    <a:ext uri="{FF2B5EF4-FFF2-40B4-BE49-F238E27FC236}">
                      <a16:creationId xmlns:a16="http://schemas.microsoft.com/office/drawing/2014/main" id="{D5849860-F71A-1A43-BEAA-9EFD57F215FF}"/>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grpSp>
        <p:nvGrpSpPr>
          <p:cNvPr id="458" name="Group 457">
            <a:extLst>
              <a:ext uri="{FF2B5EF4-FFF2-40B4-BE49-F238E27FC236}">
                <a16:creationId xmlns:a16="http://schemas.microsoft.com/office/drawing/2014/main" id="{31AFF03D-5792-DB40-86A5-AA610BD6B2A6}"/>
              </a:ext>
            </a:extLst>
          </p:cNvPr>
          <p:cNvGrpSpPr/>
          <p:nvPr/>
        </p:nvGrpSpPr>
        <p:grpSpPr>
          <a:xfrm>
            <a:off x="3758629" y="2371795"/>
            <a:ext cx="749096" cy="333755"/>
            <a:chOff x="4332883" y="5571655"/>
            <a:chExt cx="998795" cy="445007"/>
          </a:xfrm>
        </p:grpSpPr>
        <p:cxnSp>
          <p:nvCxnSpPr>
            <p:cNvPr id="459" name="Straight Connector 458">
              <a:extLst>
                <a:ext uri="{FF2B5EF4-FFF2-40B4-BE49-F238E27FC236}">
                  <a16:creationId xmlns:a16="http://schemas.microsoft.com/office/drawing/2014/main" id="{2D187D1C-CA1B-1B49-9E5B-88BC584CC40A}"/>
                </a:ext>
              </a:extLst>
            </p:cNvPr>
            <p:cNvCxnSpPr>
              <a:cxnSpLocks/>
              <a:stCxn id="490" idx="0"/>
            </p:cNvCxnSpPr>
            <p:nvPr/>
          </p:nvCxnSpPr>
          <p:spPr>
            <a:xfrm flipH="1" flipV="1">
              <a:off x="4745236" y="5658233"/>
              <a:ext cx="66596" cy="250904"/>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0" name="Straight Connector 459">
              <a:extLst>
                <a:ext uri="{FF2B5EF4-FFF2-40B4-BE49-F238E27FC236}">
                  <a16:creationId xmlns:a16="http://schemas.microsoft.com/office/drawing/2014/main" id="{BA74410C-2B01-404C-A49F-834EF6BED8E2}"/>
                </a:ext>
              </a:extLst>
            </p:cNvPr>
            <p:cNvCxnSpPr/>
            <p:nvPr/>
          </p:nvCxnSpPr>
          <p:spPr>
            <a:xfrm>
              <a:off x="4753706" y="5653287"/>
              <a:ext cx="299692" cy="14237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1" name="Straight Connector 460">
              <a:extLst>
                <a:ext uri="{FF2B5EF4-FFF2-40B4-BE49-F238E27FC236}">
                  <a16:creationId xmlns:a16="http://schemas.microsoft.com/office/drawing/2014/main" id="{5EA94465-4306-E343-B9EC-A28EF80AA981}"/>
                </a:ext>
              </a:extLst>
            </p:cNvPr>
            <p:cNvCxnSpPr>
              <a:cxnSpLocks/>
            </p:cNvCxnSpPr>
            <p:nvPr/>
          </p:nvCxnSpPr>
          <p:spPr>
            <a:xfrm flipV="1">
              <a:off x="5053398" y="5718444"/>
              <a:ext cx="231278" cy="7721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2" name="Straight Connector 461">
              <a:extLst>
                <a:ext uri="{FF2B5EF4-FFF2-40B4-BE49-F238E27FC236}">
                  <a16:creationId xmlns:a16="http://schemas.microsoft.com/office/drawing/2014/main" id="{0FE5A0B7-6932-404B-A37E-5E2233F5C572}"/>
                </a:ext>
              </a:extLst>
            </p:cNvPr>
            <p:cNvCxnSpPr>
              <a:cxnSpLocks/>
              <a:stCxn id="509" idx="9"/>
            </p:cNvCxnSpPr>
            <p:nvPr/>
          </p:nvCxnSpPr>
          <p:spPr>
            <a:xfrm>
              <a:off x="4423995" y="5613304"/>
              <a:ext cx="387156" cy="322925"/>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3" name="Straight Connector 462">
              <a:extLst>
                <a:ext uri="{FF2B5EF4-FFF2-40B4-BE49-F238E27FC236}">
                  <a16:creationId xmlns:a16="http://schemas.microsoft.com/office/drawing/2014/main" id="{57DC618D-673C-5349-BF50-D42A34173D5B}"/>
                </a:ext>
              </a:extLst>
            </p:cNvPr>
            <p:cNvCxnSpPr>
              <a:cxnSpLocks/>
              <a:stCxn id="509" idx="2"/>
            </p:cNvCxnSpPr>
            <p:nvPr/>
          </p:nvCxnSpPr>
          <p:spPr>
            <a:xfrm>
              <a:off x="4423701" y="5609089"/>
              <a:ext cx="334505" cy="4198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4" name="Straight Connector 463">
              <a:extLst>
                <a:ext uri="{FF2B5EF4-FFF2-40B4-BE49-F238E27FC236}">
                  <a16:creationId xmlns:a16="http://schemas.microsoft.com/office/drawing/2014/main" id="{1FE0C4C9-1462-5A4C-9F81-6EE84BF1CEA3}"/>
                </a:ext>
              </a:extLst>
            </p:cNvPr>
            <p:cNvCxnSpPr>
              <a:cxnSpLocks/>
            </p:cNvCxnSpPr>
            <p:nvPr/>
          </p:nvCxnSpPr>
          <p:spPr>
            <a:xfrm>
              <a:off x="4753706" y="5658231"/>
              <a:ext cx="530161" cy="437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5" name="Straight Connector 464">
              <a:extLst>
                <a:ext uri="{FF2B5EF4-FFF2-40B4-BE49-F238E27FC236}">
                  <a16:creationId xmlns:a16="http://schemas.microsoft.com/office/drawing/2014/main" id="{A7FE1B2C-155F-FA40-82BF-DD2898CDA6B5}"/>
                </a:ext>
              </a:extLst>
            </p:cNvPr>
            <p:cNvCxnSpPr>
              <a:cxnSpLocks/>
              <a:stCxn id="495" idx="2"/>
            </p:cNvCxnSpPr>
            <p:nvPr/>
          </p:nvCxnSpPr>
          <p:spPr>
            <a:xfrm flipV="1">
              <a:off x="4811264" y="5795661"/>
              <a:ext cx="242134" cy="15091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6" name="Straight Connector 465">
              <a:extLst>
                <a:ext uri="{FF2B5EF4-FFF2-40B4-BE49-F238E27FC236}">
                  <a16:creationId xmlns:a16="http://schemas.microsoft.com/office/drawing/2014/main" id="{C4B80EF5-1A29-4743-BC88-0F31D8F8BCD0}"/>
                </a:ext>
              </a:extLst>
            </p:cNvPr>
            <p:cNvCxnSpPr>
              <a:cxnSpLocks/>
              <a:endCxn id="495" idx="2"/>
            </p:cNvCxnSpPr>
            <p:nvPr/>
          </p:nvCxnSpPr>
          <p:spPr>
            <a:xfrm>
              <a:off x="4443251" y="5915325"/>
              <a:ext cx="368013" cy="3124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7" name="Straight Connector 466">
              <a:extLst>
                <a:ext uri="{FF2B5EF4-FFF2-40B4-BE49-F238E27FC236}">
                  <a16:creationId xmlns:a16="http://schemas.microsoft.com/office/drawing/2014/main" id="{E8FEF9EC-1719-5F44-9A46-0FF0A10EC4F5}"/>
                </a:ext>
              </a:extLst>
            </p:cNvPr>
            <p:cNvCxnSpPr>
              <a:cxnSpLocks/>
              <a:stCxn id="504" idx="4"/>
              <a:endCxn id="516" idx="2"/>
            </p:cNvCxnSpPr>
            <p:nvPr/>
          </p:nvCxnSpPr>
          <p:spPr>
            <a:xfrm flipH="1">
              <a:off x="4423754" y="5641262"/>
              <a:ext cx="515" cy="24859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8" name="Straight Connector 467">
              <a:extLst>
                <a:ext uri="{FF2B5EF4-FFF2-40B4-BE49-F238E27FC236}">
                  <a16:creationId xmlns:a16="http://schemas.microsoft.com/office/drawing/2014/main" id="{79BDFEED-D7A8-BF4A-863C-9C9ECA6EAE65}"/>
                </a:ext>
              </a:extLst>
            </p:cNvPr>
            <p:cNvCxnSpPr/>
            <p:nvPr/>
          </p:nvCxnSpPr>
          <p:spPr>
            <a:xfrm flipV="1">
              <a:off x="4443252" y="5658232"/>
              <a:ext cx="317903" cy="25709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469" name="Group 468">
              <a:extLst>
                <a:ext uri="{FF2B5EF4-FFF2-40B4-BE49-F238E27FC236}">
                  <a16:creationId xmlns:a16="http://schemas.microsoft.com/office/drawing/2014/main" id="{CB59506A-88D3-5148-B3B2-E0265E329D78}"/>
                </a:ext>
              </a:extLst>
            </p:cNvPr>
            <p:cNvGrpSpPr/>
            <p:nvPr/>
          </p:nvGrpSpPr>
          <p:grpSpPr>
            <a:xfrm>
              <a:off x="4332883" y="5851102"/>
              <a:ext cx="182938" cy="111323"/>
              <a:chOff x="7493876" y="2774731"/>
              <a:chExt cx="1481958" cy="894622"/>
            </a:xfrm>
          </p:grpSpPr>
          <p:sp>
            <p:nvSpPr>
              <p:cNvPr id="510" name="Freeform 509">
                <a:extLst>
                  <a:ext uri="{FF2B5EF4-FFF2-40B4-BE49-F238E27FC236}">
                    <a16:creationId xmlns:a16="http://schemas.microsoft.com/office/drawing/2014/main" id="{5F79677C-7579-FE4F-8B2A-F43FB285CCF8}"/>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11" name="Oval 510">
                <a:extLst>
                  <a:ext uri="{FF2B5EF4-FFF2-40B4-BE49-F238E27FC236}">
                    <a16:creationId xmlns:a16="http://schemas.microsoft.com/office/drawing/2014/main" id="{1CD9D161-2A03-1E41-8B5F-9651D980CA48}"/>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12" name="Group 511">
                <a:extLst>
                  <a:ext uri="{FF2B5EF4-FFF2-40B4-BE49-F238E27FC236}">
                    <a16:creationId xmlns:a16="http://schemas.microsoft.com/office/drawing/2014/main" id="{4118CE45-1422-BE42-B0AD-A62C5F459F08}"/>
                  </a:ext>
                </a:extLst>
              </p:cNvPr>
              <p:cNvGrpSpPr/>
              <p:nvPr/>
            </p:nvGrpSpPr>
            <p:grpSpPr>
              <a:xfrm>
                <a:off x="7713663" y="2848339"/>
                <a:ext cx="1042107" cy="425543"/>
                <a:chOff x="7786941" y="2884917"/>
                <a:chExt cx="897649" cy="353919"/>
              </a:xfrm>
            </p:grpSpPr>
            <p:sp>
              <p:nvSpPr>
                <p:cNvPr id="513" name="Freeform 512">
                  <a:extLst>
                    <a:ext uri="{FF2B5EF4-FFF2-40B4-BE49-F238E27FC236}">
                      <a16:creationId xmlns:a16="http://schemas.microsoft.com/office/drawing/2014/main" id="{EBFBB3FF-4616-444A-AFCB-6ED810A2A7F7}"/>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14" name="Freeform 513">
                  <a:extLst>
                    <a:ext uri="{FF2B5EF4-FFF2-40B4-BE49-F238E27FC236}">
                      <a16:creationId xmlns:a16="http://schemas.microsoft.com/office/drawing/2014/main" id="{06209631-D6A4-F342-B484-58AC30B04AD0}"/>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15" name="Freeform 514">
                  <a:extLst>
                    <a:ext uri="{FF2B5EF4-FFF2-40B4-BE49-F238E27FC236}">
                      <a16:creationId xmlns:a16="http://schemas.microsoft.com/office/drawing/2014/main" id="{A450A1D5-6469-0646-8100-0ED9BA14B577}"/>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16" name="Freeform 515">
                  <a:extLst>
                    <a:ext uri="{FF2B5EF4-FFF2-40B4-BE49-F238E27FC236}">
                      <a16:creationId xmlns:a16="http://schemas.microsoft.com/office/drawing/2014/main" id="{83870EC6-42CA-574B-992E-CAE1CE97F0E7}"/>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70" name="Group 469">
              <a:extLst>
                <a:ext uri="{FF2B5EF4-FFF2-40B4-BE49-F238E27FC236}">
                  <a16:creationId xmlns:a16="http://schemas.microsoft.com/office/drawing/2014/main" id="{0724B30B-2525-A345-9216-2FEAAF391C0D}"/>
                </a:ext>
              </a:extLst>
            </p:cNvPr>
            <p:cNvGrpSpPr/>
            <p:nvPr/>
          </p:nvGrpSpPr>
          <p:grpSpPr>
            <a:xfrm>
              <a:off x="4336684" y="5571655"/>
              <a:ext cx="175179" cy="107525"/>
              <a:chOff x="7493876" y="2774731"/>
              <a:chExt cx="1481958" cy="894622"/>
            </a:xfrm>
          </p:grpSpPr>
          <p:sp>
            <p:nvSpPr>
              <p:cNvPr id="503" name="Freeform 502">
                <a:extLst>
                  <a:ext uri="{FF2B5EF4-FFF2-40B4-BE49-F238E27FC236}">
                    <a16:creationId xmlns:a16="http://schemas.microsoft.com/office/drawing/2014/main" id="{F416E48B-FEA6-E54C-819D-07F1B2C7689A}"/>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04" name="Oval 503">
                <a:extLst>
                  <a:ext uri="{FF2B5EF4-FFF2-40B4-BE49-F238E27FC236}">
                    <a16:creationId xmlns:a16="http://schemas.microsoft.com/office/drawing/2014/main" id="{0CEB8CDC-38F1-6045-A720-E46C4F968395}"/>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05" name="Group 504">
                <a:extLst>
                  <a:ext uri="{FF2B5EF4-FFF2-40B4-BE49-F238E27FC236}">
                    <a16:creationId xmlns:a16="http://schemas.microsoft.com/office/drawing/2014/main" id="{14873D75-55E1-5441-9D50-DBA4BC7B5851}"/>
                  </a:ext>
                </a:extLst>
              </p:cNvPr>
              <p:cNvGrpSpPr/>
              <p:nvPr/>
            </p:nvGrpSpPr>
            <p:grpSpPr>
              <a:xfrm>
                <a:off x="7713663" y="2848339"/>
                <a:ext cx="1042107" cy="425543"/>
                <a:chOff x="7786941" y="2884917"/>
                <a:chExt cx="897649" cy="353919"/>
              </a:xfrm>
            </p:grpSpPr>
            <p:sp>
              <p:nvSpPr>
                <p:cNvPr id="506" name="Freeform 505">
                  <a:extLst>
                    <a:ext uri="{FF2B5EF4-FFF2-40B4-BE49-F238E27FC236}">
                      <a16:creationId xmlns:a16="http://schemas.microsoft.com/office/drawing/2014/main" id="{EE1074E9-8B2B-7844-9DC5-7669778E6A97}"/>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7" name="Freeform 506">
                  <a:extLst>
                    <a:ext uri="{FF2B5EF4-FFF2-40B4-BE49-F238E27FC236}">
                      <a16:creationId xmlns:a16="http://schemas.microsoft.com/office/drawing/2014/main" id="{F9745D55-6750-2D4F-97B5-82A33AC311C9}"/>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8" name="Freeform 507">
                  <a:extLst>
                    <a:ext uri="{FF2B5EF4-FFF2-40B4-BE49-F238E27FC236}">
                      <a16:creationId xmlns:a16="http://schemas.microsoft.com/office/drawing/2014/main" id="{457E09A5-AD90-A042-B6B5-80699A9215B2}"/>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9" name="Freeform 508">
                  <a:extLst>
                    <a:ext uri="{FF2B5EF4-FFF2-40B4-BE49-F238E27FC236}">
                      <a16:creationId xmlns:a16="http://schemas.microsoft.com/office/drawing/2014/main" id="{7E49F83D-D3F7-154A-B094-55A14C81FE63}"/>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71" name="Group 470">
              <a:extLst>
                <a:ext uri="{FF2B5EF4-FFF2-40B4-BE49-F238E27FC236}">
                  <a16:creationId xmlns:a16="http://schemas.microsoft.com/office/drawing/2014/main" id="{E560D99B-0722-B841-9D3C-DC2B926022B7}"/>
                </a:ext>
              </a:extLst>
            </p:cNvPr>
            <p:cNvGrpSpPr/>
            <p:nvPr/>
          </p:nvGrpSpPr>
          <p:grpSpPr>
            <a:xfrm>
              <a:off x="4669469" y="5607049"/>
              <a:ext cx="175179" cy="107525"/>
              <a:chOff x="7493876" y="2774731"/>
              <a:chExt cx="1481958" cy="894622"/>
            </a:xfrm>
          </p:grpSpPr>
          <p:sp>
            <p:nvSpPr>
              <p:cNvPr id="496" name="Freeform 495">
                <a:extLst>
                  <a:ext uri="{FF2B5EF4-FFF2-40B4-BE49-F238E27FC236}">
                    <a16:creationId xmlns:a16="http://schemas.microsoft.com/office/drawing/2014/main" id="{1FB12630-30D7-6347-B959-6A2027BD94E8}"/>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97" name="Oval 496">
                <a:extLst>
                  <a:ext uri="{FF2B5EF4-FFF2-40B4-BE49-F238E27FC236}">
                    <a16:creationId xmlns:a16="http://schemas.microsoft.com/office/drawing/2014/main" id="{0672F953-A0DD-E447-92C5-F6521D9A214B}"/>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98" name="Group 497">
                <a:extLst>
                  <a:ext uri="{FF2B5EF4-FFF2-40B4-BE49-F238E27FC236}">
                    <a16:creationId xmlns:a16="http://schemas.microsoft.com/office/drawing/2014/main" id="{0469CD57-99AE-EE4B-BD63-C05C0F44EBB2}"/>
                  </a:ext>
                </a:extLst>
              </p:cNvPr>
              <p:cNvGrpSpPr/>
              <p:nvPr/>
            </p:nvGrpSpPr>
            <p:grpSpPr>
              <a:xfrm>
                <a:off x="7713663" y="2848339"/>
                <a:ext cx="1042107" cy="425543"/>
                <a:chOff x="7786941" y="2884917"/>
                <a:chExt cx="897649" cy="353919"/>
              </a:xfrm>
            </p:grpSpPr>
            <p:sp>
              <p:nvSpPr>
                <p:cNvPr id="499" name="Freeform 498">
                  <a:extLst>
                    <a:ext uri="{FF2B5EF4-FFF2-40B4-BE49-F238E27FC236}">
                      <a16:creationId xmlns:a16="http://schemas.microsoft.com/office/drawing/2014/main" id="{471555FF-0C57-6D4F-BC63-8D5FC4D39D5F}"/>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0" name="Freeform 499">
                  <a:extLst>
                    <a:ext uri="{FF2B5EF4-FFF2-40B4-BE49-F238E27FC236}">
                      <a16:creationId xmlns:a16="http://schemas.microsoft.com/office/drawing/2014/main" id="{6DA54A7A-223C-EA45-AD43-69FC479DE395}"/>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1" name="Freeform 500">
                  <a:extLst>
                    <a:ext uri="{FF2B5EF4-FFF2-40B4-BE49-F238E27FC236}">
                      <a16:creationId xmlns:a16="http://schemas.microsoft.com/office/drawing/2014/main" id="{34F1967A-CDD3-9742-9FC4-33D01A86B8E6}"/>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2" name="Freeform 501">
                  <a:extLst>
                    <a:ext uri="{FF2B5EF4-FFF2-40B4-BE49-F238E27FC236}">
                      <a16:creationId xmlns:a16="http://schemas.microsoft.com/office/drawing/2014/main" id="{D5882B67-4EC7-6A4F-AF3C-CE584638C26F}"/>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72" name="Group 471">
              <a:extLst>
                <a:ext uri="{FF2B5EF4-FFF2-40B4-BE49-F238E27FC236}">
                  <a16:creationId xmlns:a16="http://schemas.microsoft.com/office/drawing/2014/main" id="{3F646E04-6421-8543-8F09-69E1B95413D0}"/>
                </a:ext>
              </a:extLst>
            </p:cNvPr>
            <p:cNvGrpSpPr/>
            <p:nvPr/>
          </p:nvGrpSpPr>
          <p:grpSpPr>
            <a:xfrm>
              <a:off x="4724247" y="5909137"/>
              <a:ext cx="175179" cy="107525"/>
              <a:chOff x="7493876" y="2774731"/>
              <a:chExt cx="1481958" cy="894622"/>
            </a:xfrm>
          </p:grpSpPr>
          <p:sp>
            <p:nvSpPr>
              <p:cNvPr id="489" name="Freeform 488">
                <a:extLst>
                  <a:ext uri="{FF2B5EF4-FFF2-40B4-BE49-F238E27FC236}">
                    <a16:creationId xmlns:a16="http://schemas.microsoft.com/office/drawing/2014/main" id="{64818E4D-E04E-DD43-8CB9-7A5F6F13A37F}"/>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90" name="Oval 489">
                <a:extLst>
                  <a:ext uri="{FF2B5EF4-FFF2-40B4-BE49-F238E27FC236}">
                    <a16:creationId xmlns:a16="http://schemas.microsoft.com/office/drawing/2014/main" id="{2BCC7053-CD17-9741-BB2E-F22F2D7D7D30}"/>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91" name="Group 490">
                <a:extLst>
                  <a:ext uri="{FF2B5EF4-FFF2-40B4-BE49-F238E27FC236}">
                    <a16:creationId xmlns:a16="http://schemas.microsoft.com/office/drawing/2014/main" id="{5B357F8B-5210-B549-B51D-C580357FB6DF}"/>
                  </a:ext>
                </a:extLst>
              </p:cNvPr>
              <p:cNvGrpSpPr/>
              <p:nvPr/>
            </p:nvGrpSpPr>
            <p:grpSpPr>
              <a:xfrm>
                <a:off x="7713663" y="2848339"/>
                <a:ext cx="1042107" cy="425543"/>
                <a:chOff x="7786941" y="2884917"/>
                <a:chExt cx="897649" cy="353919"/>
              </a:xfrm>
            </p:grpSpPr>
            <p:sp>
              <p:nvSpPr>
                <p:cNvPr id="492" name="Freeform 491">
                  <a:extLst>
                    <a:ext uri="{FF2B5EF4-FFF2-40B4-BE49-F238E27FC236}">
                      <a16:creationId xmlns:a16="http://schemas.microsoft.com/office/drawing/2014/main" id="{93510429-8A39-6D4A-97D5-6C7A09298F7E}"/>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93" name="Freeform 492">
                  <a:extLst>
                    <a:ext uri="{FF2B5EF4-FFF2-40B4-BE49-F238E27FC236}">
                      <a16:creationId xmlns:a16="http://schemas.microsoft.com/office/drawing/2014/main" id="{B007F737-AF69-714C-924E-B08D17ED94BD}"/>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94" name="Freeform 493">
                  <a:extLst>
                    <a:ext uri="{FF2B5EF4-FFF2-40B4-BE49-F238E27FC236}">
                      <a16:creationId xmlns:a16="http://schemas.microsoft.com/office/drawing/2014/main" id="{1E5D710D-FA8A-D341-AB65-09E35CFDBF16}"/>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95" name="Freeform 494">
                  <a:extLst>
                    <a:ext uri="{FF2B5EF4-FFF2-40B4-BE49-F238E27FC236}">
                      <a16:creationId xmlns:a16="http://schemas.microsoft.com/office/drawing/2014/main" id="{5EB65ED3-5D54-E444-9B54-D506C7AAC41E}"/>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73" name="Group 472">
              <a:extLst>
                <a:ext uri="{FF2B5EF4-FFF2-40B4-BE49-F238E27FC236}">
                  <a16:creationId xmlns:a16="http://schemas.microsoft.com/office/drawing/2014/main" id="{CA7FC0B3-273A-8849-9DA8-8D5CBCF66A70}"/>
                </a:ext>
              </a:extLst>
            </p:cNvPr>
            <p:cNvGrpSpPr/>
            <p:nvPr/>
          </p:nvGrpSpPr>
          <p:grpSpPr>
            <a:xfrm>
              <a:off x="5156499" y="5631997"/>
              <a:ext cx="175179" cy="107525"/>
              <a:chOff x="7493876" y="2774731"/>
              <a:chExt cx="1481958" cy="894622"/>
            </a:xfrm>
          </p:grpSpPr>
          <p:sp>
            <p:nvSpPr>
              <p:cNvPr id="482" name="Freeform 481">
                <a:extLst>
                  <a:ext uri="{FF2B5EF4-FFF2-40B4-BE49-F238E27FC236}">
                    <a16:creationId xmlns:a16="http://schemas.microsoft.com/office/drawing/2014/main" id="{D4A4EC10-2DC6-3343-B57F-E8F02626F2A4}"/>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83" name="Oval 482">
                <a:extLst>
                  <a:ext uri="{FF2B5EF4-FFF2-40B4-BE49-F238E27FC236}">
                    <a16:creationId xmlns:a16="http://schemas.microsoft.com/office/drawing/2014/main" id="{05792498-8D9C-D347-8D54-2C0DEB66A27D}"/>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84" name="Group 483">
                <a:extLst>
                  <a:ext uri="{FF2B5EF4-FFF2-40B4-BE49-F238E27FC236}">
                    <a16:creationId xmlns:a16="http://schemas.microsoft.com/office/drawing/2014/main" id="{738BCCE9-B605-534D-B7EB-D904D542498B}"/>
                  </a:ext>
                </a:extLst>
              </p:cNvPr>
              <p:cNvGrpSpPr/>
              <p:nvPr/>
            </p:nvGrpSpPr>
            <p:grpSpPr>
              <a:xfrm>
                <a:off x="7713663" y="2848339"/>
                <a:ext cx="1042107" cy="425543"/>
                <a:chOff x="7786941" y="2884917"/>
                <a:chExt cx="897649" cy="353919"/>
              </a:xfrm>
            </p:grpSpPr>
            <p:sp>
              <p:nvSpPr>
                <p:cNvPr id="485" name="Freeform 484">
                  <a:extLst>
                    <a:ext uri="{FF2B5EF4-FFF2-40B4-BE49-F238E27FC236}">
                      <a16:creationId xmlns:a16="http://schemas.microsoft.com/office/drawing/2014/main" id="{059499C6-10CE-0F43-9986-57A32253A291}"/>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86" name="Freeform 485">
                  <a:extLst>
                    <a:ext uri="{FF2B5EF4-FFF2-40B4-BE49-F238E27FC236}">
                      <a16:creationId xmlns:a16="http://schemas.microsoft.com/office/drawing/2014/main" id="{526A3A0D-8BAA-2C4E-AE49-2269E7583746}"/>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87" name="Freeform 486">
                  <a:extLst>
                    <a:ext uri="{FF2B5EF4-FFF2-40B4-BE49-F238E27FC236}">
                      <a16:creationId xmlns:a16="http://schemas.microsoft.com/office/drawing/2014/main" id="{C2792F69-194C-5B47-8681-50C567000C30}"/>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88" name="Freeform 487">
                  <a:extLst>
                    <a:ext uri="{FF2B5EF4-FFF2-40B4-BE49-F238E27FC236}">
                      <a16:creationId xmlns:a16="http://schemas.microsoft.com/office/drawing/2014/main" id="{EF8A2D30-70D9-AB4C-A8AF-B57CF6A18F76}"/>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74" name="Group 473">
              <a:extLst>
                <a:ext uri="{FF2B5EF4-FFF2-40B4-BE49-F238E27FC236}">
                  <a16:creationId xmlns:a16="http://schemas.microsoft.com/office/drawing/2014/main" id="{C11BB902-B63D-8E4D-9CC6-A074756E979F}"/>
                </a:ext>
              </a:extLst>
            </p:cNvPr>
            <p:cNvGrpSpPr/>
            <p:nvPr/>
          </p:nvGrpSpPr>
          <p:grpSpPr>
            <a:xfrm>
              <a:off x="4944983" y="5749145"/>
              <a:ext cx="175179" cy="107525"/>
              <a:chOff x="7493876" y="2774731"/>
              <a:chExt cx="1481958" cy="894622"/>
            </a:xfrm>
          </p:grpSpPr>
          <p:sp>
            <p:nvSpPr>
              <p:cNvPr id="475" name="Freeform 474">
                <a:extLst>
                  <a:ext uri="{FF2B5EF4-FFF2-40B4-BE49-F238E27FC236}">
                    <a16:creationId xmlns:a16="http://schemas.microsoft.com/office/drawing/2014/main" id="{81F26A44-BCAF-8449-8821-7C1A5E65044E}"/>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76" name="Oval 475">
                <a:extLst>
                  <a:ext uri="{FF2B5EF4-FFF2-40B4-BE49-F238E27FC236}">
                    <a16:creationId xmlns:a16="http://schemas.microsoft.com/office/drawing/2014/main" id="{088AE4BE-CE58-6D45-AD23-E5445AD82AE8}"/>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77" name="Group 476">
                <a:extLst>
                  <a:ext uri="{FF2B5EF4-FFF2-40B4-BE49-F238E27FC236}">
                    <a16:creationId xmlns:a16="http://schemas.microsoft.com/office/drawing/2014/main" id="{FEC23B2F-71F1-144E-A4D3-FC4001EEB646}"/>
                  </a:ext>
                </a:extLst>
              </p:cNvPr>
              <p:cNvGrpSpPr/>
              <p:nvPr/>
            </p:nvGrpSpPr>
            <p:grpSpPr>
              <a:xfrm>
                <a:off x="7713663" y="2848339"/>
                <a:ext cx="1042107" cy="425543"/>
                <a:chOff x="7786941" y="2884917"/>
                <a:chExt cx="897649" cy="353919"/>
              </a:xfrm>
            </p:grpSpPr>
            <p:sp>
              <p:nvSpPr>
                <p:cNvPr id="478" name="Freeform 477">
                  <a:extLst>
                    <a:ext uri="{FF2B5EF4-FFF2-40B4-BE49-F238E27FC236}">
                      <a16:creationId xmlns:a16="http://schemas.microsoft.com/office/drawing/2014/main" id="{0738D3F4-09CC-AA40-B652-A2B1EE81EA0F}"/>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79" name="Freeform 478">
                  <a:extLst>
                    <a:ext uri="{FF2B5EF4-FFF2-40B4-BE49-F238E27FC236}">
                      <a16:creationId xmlns:a16="http://schemas.microsoft.com/office/drawing/2014/main" id="{BC88F3C9-F83D-3640-BE16-5C590ABF4A29}"/>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80" name="Freeform 479">
                  <a:extLst>
                    <a:ext uri="{FF2B5EF4-FFF2-40B4-BE49-F238E27FC236}">
                      <a16:creationId xmlns:a16="http://schemas.microsoft.com/office/drawing/2014/main" id="{B74D1678-3AF4-D64E-B93A-4ABAEE27B87D}"/>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81" name="Freeform 480">
                  <a:extLst>
                    <a:ext uri="{FF2B5EF4-FFF2-40B4-BE49-F238E27FC236}">
                      <a16:creationId xmlns:a16="http://schemas.microsoft.com/office/drawing/2014/main" id="{F8FF05AC-BC7F-A648-BFB5-6EF8D4BD3089}"/>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465860" y="1142595"/>
            <a:ext cx="7886700" cy="670967"/>
          </a:xfrm>
        </p:spPr>
        <p:txBody>
          <a:bodyPr>
            <a:normAutofit/>
          </a:bodyPr>
          <a:lstStyle/>
          <a:p>
            <a:r>
              <a:rPr lang="en-US" b="0" kern="0" dirty="0">
                <a:solidFill>
                  <a:schemeClr val="tx1"/>
                </a:solidFill>
                <a:latin typeface="+mn-lt"/>
                <a:ea typeface="ＭＳ Ｐゴシック" charset="0"/>
              </a:rPr>
              <a:t>LTE data plane: associating with a BS</a:t>
            </a:r>
          </a:p>
        </p:txBody>
      </p:sp>
      <p:grpSp>
        <p:nvGrpSpPr>
          <p:cNvPr id="290" name="Group 289">
            <a:extLst>
              <a:ext uri="{FF2B5EF4-FFF2-40B4-BE49-F238E27FC236}">
                <a16:creationId xmlns:a16="http://schemas.microsoft.com/office/drawing/2014/main" id="{C9C48704-237C-E042-A607-8A9FFF15112D}"/>
              </a:ext>
            </a:extLst>
          </p:cNvPr>
          <p:cNvGrpSpPr/>
          <p:nvPr/>
        </p:nvGrpSpPr>
        <p:grpSpPr>
          <a:xfrm>
            <a:off x="2835774" y="1761168"/>
            <a:ext cx="593126" cy="885032"/>
            <a:chOff x="5970432" y="1629202"/>
            <a:chExt cx="888604" cy="1197664"/>
          </a:xfrm>
        </p:grpSpPr>
        <p:grpSp>
          <p:nvGrpSpPr>
            <p:cNvPr id="291" name="Group 290">
              <a:extLst>
                <a:ext uri="{FF2B5EF4-FFF2-40B4-BE49-F238E27FC236}">
                  <a16:creationId xmlns:a16="http://schemas.microsoft.com/office/drawing/2014/main" id="{EC48FFA5-0B8D-8940-9578-5CAAB8B434CA}"/>
                </a:ext>
              </a:extLst>
            </p:cNvPr>
            <p:cNvGrpSpPr/>
            <p:nvPr/>
          </p:nvGrpSpPr>
          <p:grpSpPr>
            <a:xfrm>
              <a:off x="5970432" y="1629202"/>
              <a:ext cx="466245" cy="924931"/>
              <a:chOff x="6476205" y="1307523"/>
              <a:chExt cx="466245" cy="924931"/>
            </a:xfrm>
          </p:grpSpPr>
          <p:grpSp>
            <p:nvGrpSpPr>
              <p:cNvPr id="316" name="Group 817">
                <a:extLst>
                  <a:ext uri="{FF2B5EF4-FFF2-40B4-BE49-F238E27FC236}">
                    <a16:creationId xmlns:a16="http://schemas.microsoft.com/office/drawing/2014/main" id="{C2EF0451-0CA1-724A-BA7D-FA7A8388A47D}"/>
                  </a:ext>
                </a:extLst>
              </p:cNvPr>
              <p:cNvGrpSpPr>
                <a:grpSpLocks/>
              </p:cNvGrpSpPr>
              <p:nvPr/>
            </p:nvGrpSpPr>
            <p:grpSpPr bwMode="auto">
              <a:xfrm>
                <a:off x="6476205" y="1307523"/>
                <a:ext cx="466245" cy="392290"/>
                <a:chOff x="2920" y="1445"/>
                <a:chExt cx="326" cy="289"/>
              </a:xfrm>
            </p:grpSpPr>
            <p:sp>
              <p:nvSpPr>
                <p:cNvPr id="333" name="Oval 818">
                  <a:extLst>
                    <a:ext uri="{FF2B5EF4-FFF2-40B4-BE49-F238E27FC236}">
                      <a16:creationId xmlns:a16="http://schemas.microsoft.com/office/drawing/2014/main" id="{A613AA86-1E03-5344-825E-696D7901DD77}"/>
                    </a:ext>
                  </a:extLst>
                </p:cNvPr>
                <p:cNvSpPr>
                  <a:spLocks noChangeArrowheads="1"/>
                </p:cNvSpPr>
                <p:nvPr/>
              </p:nvSpPr>
              <p:spPr bwMode="auto">
                <a:xfrm>
                  <a:off x="2920" y="1445"/>
                  <a:ext cx="326" cy="289"/>
                </a:xfrm>
                <a:prstGeom prst="ellipse">
                  <a:avLst/>
                </a:prstGeom>
                <a:noFill/>
                <a:ln w="12700">
                  <a:solidFill>
                    <a:srgbClr val="0111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grpSp>
              <p:nvGrpSpPr>
                <p:cNvPr id="334" name="Group 819">
                  <a:extLst>
                    <a:ext uri="{FF2B5EF4-FFF2-40B4-BE49-F238E27FC236}">
                      <a16:creationId xmlns:a16="http://schemas.microsoft.com/office/drawing/2014/main" id="{C922C50E-F1D7-FC45-ABFC-A32030B84EAF}"/>
                    </a:ext>
                  </a:extLst>
                </p:cNvPr>
                <p:cNvGrpSpPr>
                  <a:grpSpLocks/>
                </p:cNvGrpSpPr>
                <p:nvPr/>
              </p:nvGrpSpPr>
              <p:grpSpPr bwMode="auto">
                <a:xfrm>
                  <a:off x="2949" y="1476"/>
                  <a:ext cx="265" cy="228"/>
                  <a:chOff x="2949" y="1476"/>
                  <a:chExt cx="265" cy="228"/>
                </a:xfrm>
              </p:grpSpPr>
              <p:sp>
                <p:nvSpPr>
                  <p:cNvPr id="335" name="Oval 820">
                    <a:extLst>
                      <a:ext uri="{FF2B5EF4-FFF2-40B4-BE49-F238E27FC236}">
                        <a16:creationId xmlns:a16="http://schemas.microsoft.com/office/drawing/2014/main" id="{7AB8EDE7-CA20-EA49-AE13-8B0E3024B611}"/>
                      </a:ext>
                    </a:extLst>
                  </p:cNvPr>
                  <p:cNvSpPr>
                    <a:spLocks noChangeArrowheads="1"/>
                  </p:cNvSpPr>
                  <p:nvPr/>
                </p:nvSpPr>
                <p:spPr bwMode="auto">
                  <a:xfrm>
                    <a:off x="3030" y="1545"/>
                    <a:ext cx="107" cy="92"/>
                  </a:xfrm>
                  <a:prstGeom prst="ellipse">
                    <a:avLst/>
                  </a:prstGeom>
                  <a:noFill/>
                  <a:ln w="12700">
                    <a:solidFill>
                      <a:srgbClr val="0111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6" name="Oval 821">
                    <a:extLst>
                      <a:ext uri="{FF2B5EF4-FFF2-40B4-BE49-F238E27FC236}">
                        <a16:creationId xmlns:a16="http://schemas.microsoft.com/office/drawing/2014/main" id="{CFF1CFAD-0B4A-5249-BE82-B24B699A090A}"/>
                      </a:ext>
                    </a:extLst>
                  </p:cNvPr>
                  <p:cNvSpPr>
                    <a:spLocks noChangeArrowheads="1"/>
                  </p:cNvSpPr>
                  <p:nvPr/>
                </p:nvSpPr>
                <p:spPr bwMode="auto">
                  <a:xfrm>
                    <a:off x="3006" y="1525"/>
                    <a:ext cx="154" cy="131"/>
                  </a:xfrm>
                  <a:prstGeom prst="ellipse">
                    <a:avLst/>
                  </a:prstGeom>
                  <a:noFill/>
                  <a:ln w="12700">
                    <a:solidFill>
                      <a:srgbClr val="0111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7" name="Oval 822">
                    <a:extLst>
                      <a:ext uri="{FF2B5EF4-FFF2-40B4-BE49-F238E27FC236}">
                        <a16:creationId xmlns:a16="http://schemas.microsoft.com/office/drawing/2014/main" id="{290B1727-5427-6149-A5EF-2A0BE27D1504}"/>
                      </a:ext>
                    </a:extLst>
                  </p:cNvPr>
                  <p:cNvSpPr>
                    <a:spLocks noChangeArrowheads="1"/>
                  </p:cNvSpPr>
                  <p:nvPr/>
                </p:nvSpPr>
                <p:spPr bwMode="auto">
                  <a:xfrm>
                    <a:off x="2983" y="1501"/>
                    <a:ext cx="203" cy="179"/>
                  </a:xfrm>
                  <a:prstGeom prst="ellipse">
                    <a:avLst/>
                  </a:prstGeom>
                  <a:noFill/>
                  <a:ln w="12700">
                    <a:solidFill>
                      <a:srgbClr val="0111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8" name="Oval 823">
                    <a:extLst>
                      <a:ext uri="{FF2B5EF4-FFF2-40B4-BE49-F238E27FC236}">
                        <a16:creationId xmlns:a16="http://schemas.microsoft.com/office/drawing/2014/main" id="{4793DA61-B3FF-2E4D-AA14-FDB0E9C19E69}"/>
                      </a:ext>
                    </a:extLst>
                  </p:cNvPr>
                  <p:cNvSpPr>
                    <a:spLocks noChangeArrowheads="1"/>
                  </p:cNvSpPr>
                  <p:nvPr/>
                </p:nvSpPr>
                <p:spPr bwMode="auto">
                  <a:xfrm>
                    <a:off x="2949" y="1476"/>
                    <a:ext cx="265" cy="228"/>
                  </a:xfrm>
                  <a:prstGeom prst="ellipse">
                    <a:avLst/>
                  </a:prstGeom>
                  <a:noFill/>
                  <a:ln w="12700">
                    <a:solidFill>
                      <a:srgbClr val="0111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grpSp>
          </p:grpSp>
          <p:grpSp>
            <p:nvGrpSpPr>
              <p:cNvPr id="317" name="Group 398">
                <a:extLst>
                  <a:ext uri="{FF2B5EF4-FFF2-40B4-BE49-F238E27FC236}">
                    <a16:creationId xmlns:a16="http://schemas.microsoft.com/office/drawing/2014/main" id="{65393C64-CECA-704C-B52A-6E54FB659C8F}"/>
                  </a:ext>
                </a:extLst>
              </p:cNvPr>
              <p:cNvGrpSpPr>
                <a:grpSpLocks/>
              </p:cNvGrpSpPr>
              <p:nvPr/>
            </p:nvGrpSpPr>
            <p:grpSpPr bwMode="auto">
              <a:xfrm>
                <a:off x="6527789" y="1518577"/>
                <a:ext cx="375668" cy="713877"/>
                <a:chOff x="3130" y="3288"/>
                <a:chExt cx="410" cy="742"/>
              </a:xfrm>
            </p:grpSpPr>
            <p:sp>
              <p:nvSpPr>
                <p:cNvPr id="318" name="Line 270">
                  <a:extLst>
                    <a:ext uri="{FF2B5EF4-FFF2-40B4-BE49-F238E27FC236}">
                      <a16:creationId xmlns:a16="http://schemas.microsoft.com/office/drawing/2014/main" id="{30F58770-7764-E447-889D-2E708BF29FC5}"/>
                    </a:ext>
                  </a:extLst>
                </p:cNvPr>
                <p:cNvSpPr>
                  <a:spLocks noChangeShapeType="1"/>
                </p:cNvSpPr>
                <p:nvPr/>
              </p:nvSpPr>
              <p:spPr bwMode="auto">
                <a:xfrm flipH="1">
                  <a:off x="3130" y="3288"/>
                  <a:ext cx="205" cy="672"/>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19" name="Line 271">
                  <a:extLst>
                    <a:ext uri="{FF2B5EF4-FFF2-40B4-BE49-F238E27FC236}">
                      <a16:creationId xmlns:a16="http://schemas.microsoft.com/office/drawing/2014/main" id="{D1123060-6CBC-0944-9E3E-400C044C8278}"/>
                    </a:ext>
                  </a:extLst>
                </p:cNvPr>
                <p:cNvSpPr>
                  <a:spLocks noChangeShapeType="1"/>
                </p:cNvSpPr>
                <p:nvPr/>
              </p:nvSpPr>
              <p:spPr bwMode="auto">
                <a:xfrm>
                  <a:off x="3335" y="3288"/>
                  <a:ext cx="205" cy="669"/>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0" name="Line 272">
                  <a:extLst>
                    <a:ext uri="{FF2B5EF4-FFF2-40B4-BE49-F238E27FC236}">
                      <a16:creationId xmlns:a16="http://schemas.microsoft.com/office/drawing/2014/main" id="{5B0B371A-5EE5-CC45-ACD3-4D8AF2CAFF45}"/>
                    </a:ext>
                  </a:extLst>
                </p:cNvPr>
                <p:cNvSpPr>
                  <a:spLocks noChangeShapeType="1"/>
                </p:cNvSpPr>
                <p:nvPr/>
              </p:nvSpPr>
              <p:spPr bwMode="auto">
                <a:xfrm>
                  <a:off x="3130" y="3957"/>
                  <a:ext cx="205" cy="73"/>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1" name="Line 273">
                  <a:extLst>
                    <a:ext uri="{FF2B5EF4-FFF2-40B4-BE49-F238E27FC236}">
                      <a16:creationId xmlns:a16="http://schemas.microsoft.com/office/drawing/2014/main" id="{A4376E8F-930A-3D47-86E0-0F0ACB1B2BFA}"/>
                    </a:ext>
                  </a:extLst>
                </p:cNvPr>
                <p:cNvSpPr>
                  <a:spLocks noChangeShapeType="1"/>
                </p:cNvSpPr>
                <p:nvPr/>
              </p:nvSpPr>
              <p:spPr bwMode="auto">
                <a:xfrm flipH="1">
                  <a:off x="3335" y="3957"/>
                  <a:ext cx="205" cy="73"/>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2" name="Line 274">
                  <a:extLst>
                    <a:ext uri="{FF2B5EF4-FFF2-40B4-BE49-F238E27FC236}">
                      <a16:creationId xmlns:a16="http://schemas.microsoft.com/office/drawing/2014/main" id="{DC4D63DA-C320-6349-824D-67CD7CE7860D}"/>
                    </a:ext>
                  </a:extLst>
                </p:cNvPr>
                <p:cNvSpPr>
                  <a:spLocks noChangeShapeType="1"/>
                </p:cNvSpPr>
                <p:nvPr/>
              </p:nvSpPr>
              <p:spPr bwMode="auto">
                <a:xfrm>
                  <a:off x="3335" y="3303"/>
                  <a:ext cx="0" cy="727"/>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3" name="Line 275">
                  <a:extLst>
                    <a:ext uri="{FF2B5EF4-FFF2-40B4-BE49-F238E27FC236}">
                      <a16:creationId xmlns:a16="http://schemas.microsoft.com/office/drawing/2014/main" id="{E96001AD-A9DD-F747-9E27-D2C4D308413F}"/>
                    </a:ext>
                  </a:extLst>
                </p:cNvPr>
                <p:cNvSpPr>
                  <a:spLocks noChangeShapeType="1"/>
                </p:cNvSpPr>
                <p:nvPr/>
              </p:nvSpPr>
              <p:spPr bwMode="auto">
                <a:xfrm flipV="1">
                  <a:off x="3130" y="3888"/>
                  <a:ext cx="205" cy="72"/>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4" name="Line 276">
                  <a:extLst>
                    <a:ext uri="{FF2B5EF4-FFF2-40B4-BE49-F238E27FC236}">
                      <a16:creationId xmlns:a16="http://schemas.microsoft.com/office/drawing/2014/main" id="{030A895B-C421-5442-8B45-738E48624378}"/>
                    </a:ext>
                  </a:extLst>
                </p:cNvPr>
                <p:cNvSpPr>
                  <a:spLocks noChangeShapeType="1"/>
                </p:cNvSpPr>
                <p:nvPr/>
              </p:nvSpPr>
              <p:spPr bwMode="auto">
                <a:xfrm flipH="1" flipV="1">
                  <a:off x="3335" y="3888"/>
                  <a:ext cx="205" cy="69"/>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5" name="Line 277">
                  <a:extLst>
                    <a:ext uri="{FF2B5EF4-FFF2-40B4-BE49-F238E27FC236}">
                      <a16:creationId xmlns:a16="http://schemas.microsoft.com/office/drawing/2014/main" id="{72F25B95-31AF-C549-B80C-BDFDCD9A0465}"/>
                    </a:ext>
                  </a:extLst>
                </p:cNvPr>
                <p:cNvSpPr>
                  <a:spLocks noChangeShapeType="1"/>
                </p:cNvSpPr>
                <p:nvPr/>
              </p:nvSpPr>
              <p:spPr bwMode="auto">
                <a:xfrm>
                  <a:off x="3217" y="3668"/>
                  <a:ext cx="118" cy="55"/>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6" name="Line 278">
                  <a:extLst>
                    <a:ext uri="{FF2B5EF4-FFF2-40B4-BE49-F238E27FC236}">
                      <a16:creationId xmlns:a16="http://schemas.microsoft.com/office/drawing/2014/main" id="{2F371059-41B6-A947-AEDC-5E3A4D33FB33}"/>
                    </a:ext>
                  </a:extLst>
                </p:cNvPr>
                <p:cNvSpPr>
                  <a:spLocks noChangeShapeType="1"/>
                </p:cNvSpPr>
                <p:nvPr/>
              </p:nvSpPr>
              <p:spPr bwMode="auto">
                <a:xfrm flipV="1">
                  <a:off x="3335" y="3668"/>
                  <a:ext cx="124" cy="55"/>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7" name="Line 279">
                  <a:extLst>
                    <a:ext uri="{FF2B5EF4-FFF2-40B4-BE49-F238E27FC236}">
                      <a16:creationId xmlns:a16="http://schemas.microsoft.com/office/drawing/2014/main" id="{1AD7838F-EEF9-414D-8E67-948B41173FA1}"/>
                    </a:ext>
                  </a:extLst>
                </p:cNvPr>
                <p:cNvSpPr>
                  <a:spLocks noChangeShapeType="1"/>
                </p:cNvSpPr>
                <p:nvPr/>
              </p:nvSpPr>
              <p:spPr bwMode="auto">
                <a:xfrm>
                  <a:off x="3178" y="3766"/>
                  <a:ext cx="152" cy="75"/>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8" name="Line 280">
                  <a:extLst>
                    <a:ext uri="{FF2B5EF4-FFF2-40B4-BE49-F238E27FC236}">
                      <a16:creationId xmlns:a16="http://schemas.microsoft.com/office/drawing/2014/main" id="{B2725003-B064-3140-8EBB-BA8E67BD0902}"/>
                    </a:ext>
                  </a:extLst>
                </p:cNvPr>
                <p:cNvSpPr>
                  <a:spLocks noChangeShapeType="1"/>
                </p:cNvSpPr>
                <p:nvPr/>
              </p:nvSpPr>
              <p:spPr bwMode="auto">
                <a:xfrm flipV="1">
                  <a:off x="3335" y="3781"/>
                  <a:ext cx="153" cy="66"/>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9" name="Line 281">
                  <a:extLst>
                    <a:ext uri="{FF2B5EF4-FFF2-40B4-BE49-F238E27FC236}">
                      <a16:creationId xmlns:a16="http://schemas.microsoft.com/office/drawing/2014/main" id="{97765559-BD7A-1F41-91EA-B3FD894E1B9E}"/>
                    </a:ext>
                  </a:extLst>
                </p:cNvPr>
                <p:cNvSpPr>
                  <a:spLocks noChangeShapeType="1"/>
                </p:cNvSpPr>
                <p:nvPr/>
              </p:nvSpPr>
              <p:spPr bwMode="auto">
                <a:xfrm flipV="1">
                  <a:off x="3335" y="3567"/>
                  <a:ext cx="78" cy="27"/>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0" name="Line 282">
                  <a:extLst>
                    <a:ext uri="{FF2B5EF4-FFF2-40B4-BE49-F238E27FC236}">
                      <a16:creationId xmlns:a16="http://schemas.microsoft.com/office/drawing/2014/main" id="{4EA72013-A268-854B-BE9E-B0D6C2D32722}"/>
                    </a:ext>
                  </a:extLst>
                </p:cNvPr>
                <p:cNvSpPr>
                  <a:spLocks noChangeShapeType="1"/>
                </p:cNvSpPr>
                <p:nvPr/>
              </p:nvSpPr>
              <p:spPr bwMode="auto">
                <a:xfrm flipV="1">
                  <a:off x="3335" y="3428"/>
                  <a:ext cx="49" cy="21"/>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1" name="Line 283">
                  <a:extLst>
                    <a:ext uri="{FF2B5EF4-FFF2-40B4-BE49-F238E27FC236}">
                      <a16:creationId xmlns:a16="http://schemas.microsoft.com/office/drawing/2014/main" id="{428197BC-47D0-1E4B-8244-36200B164802}"/>
                    </a:ext>
                  </a:extLst>
                </p:cNvPr>
                <p:cNvSpPr>
                  <a:spLocks noChangeShapeType="1"/>
                </p:cNvSpPr>
                <p:nvPr/>
              </p:nvSpPr>
              <p:spPr bwMode="auto">
                <a:xfrm>
                  <a:off x="3247" y="3558"/>
                  <a:ext cx="95" cy="36"/>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2" name="Line 284">
                  <a:extLst>
                    <a:ext uri="{FF2B5EF4-FFF2-40B4-BE49-F238E27FC236}">
                      <a16:creationId xmlns:a16="http://schemas.microsoft.com/office/drawing/2014/main" id="{04A1EF6D-F5EE-524C-9DB7-09BE19C1978C}"/>
                    </a:ext>
                  </a:extLst>
                </p:cNvPr>
                <p:cNvSpPr>
                  <a:spLocks noChangeShapeType="1"/>
                </p:cNvSpPr>
                <p:nvPr/>
              </p:nvSpPr>
              <p:spPr bwMode="auto">
                <a:xfrm>
                  <a:off x="3289" y="3422"/>
                  <a:ext cx="55" cy="36"/>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wrap="none"/>
                <a:lstStyle/>
                <a:p>
                  <a:pPr defTabSz="685800">
                    <a:defRPr/>
                  </a:pPr>
                  <a:endParaRPr lang="en-US" sz="1350" kern="0" dirty="0">
                    <a:solidFill>
                      <a:srgbClr val="000000"/>
                    </a:solidFill>
                    <a:ea typeface="ＭＳ Ｐゴシック" charset="0"/>
                  </a:endParaRPr>
                </a:p>
              </p:txBody>
            </p:sp>
          </p:grpSp>
        </p:grpSp>
        <p:grpSp>
          <p:nvGrpSpPr>
            <p:cNvPr id="292" name="Group 291">
              <a:extLst>
                <a:ext uri="{FF2B5EF4-FFF2-40B4-BE49-F238E27FC236}">
                  <a16:creationId xmlns:a16="http://schemas.microsoft.com/office/drawing/2014/main" id="{C90CA754-8C8F-4644-9A2D-7588F908497A}"/>
                </a:ext>
              </a:extLst>
            </p:cNvPr>
            <p:cNvGrpSpPr/>
            <p:nvPr/>
          </p:nvGrpSpPr>
          <p:grpSpPr>
            <a:xfrm>
              <a:off x="6091888" y="2409568"/>
              <a:ext cx="767148" cy="417298"/>
              <a:chOff x="1503784" y="3006600"/>
              <a:chExt cx="1771786" cy="957087"/>
            </a:xfrm>
          </p:grpSpPr>
          <p:grpSp>
            <p:nvGrpSpPr>
              <p:cNvPr id="293" name="Group 292">
                <a:extLst>
                  <a:ext uri="{FF2B5EF4-FFF2-40B4-BE49-F238E27FC236}">
                    <a16:creationId xmlns:a16="http://schemas.microsoft.com/office/drawing/2014/main" id="{1DD9292E-07D8-4E49-AD9F-6BCA22D8E7A1}"/>
                  </a:ext>
                </a:extLst>
              </p:cNvPr>
              <p:cNvGrpSpPr/>
              <p:nvPr/>
            </p:nvGrpSpPr>
            <p:grpSpPr>
              <a:xfrm>
                <a:off x="1503784" y="3006600"/>
                <a:ext cx="1771786" cy="957087"/>
                <a:chOff x="1465684" y="2997075"/>
                <a:chExt cx="1771786" cy="957087"/>
              </a:xfrm>
            </p:grpSpPr>
            <p:sp>
              <p:nvSpPr>
                <p:cNvPr id="314" name="Freeform 313">
                  <a:extLst>
                    <a:ext uri="{FF2B5EF4-FFF2-40B4-BE49-F238E27FC236}">
                      <a16:creationId xmlns:a16="http://schemas.microsoft.com/office/drawing/2014/main" id="{3025F10C-A7CC-B74A-B72A-260BD7C017D3}"/>
                    </a:ext>
                  </a:extLst>
                </p:cNvPr>
                <p:cNvSpPr/>
                <p:nvPr/>
              </p:nvSpPr>
              <p:spPr>
                <a:xfrm>
                  <a:off x="1465684" y="3328365"/>
                  <a:ext cx="1771786" cy="625797"/>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15" name="Oval 314">
                  <a:extLst>
                    <a:ext uri="{FF2B5EF4-FFF2-40B4-BE49-F238E27FC236}">
                      <a16:creationId xmlns:a16="http://schemas.microsoft.com/office/drawing/2014/main" id="{C7C4B94C-718E-BC42-B3DD-65ECBDB87C9E}"/>
                    </a:ext>
                  </a:extLst>
                </p:cNvPr>
                <p:cNvSpPr/>
                <p:nvPr/>
              </p:nvSpPr>
              <p:spPr>
                <a:xfrm>
                  <a:off x="1466704" y="2997075"/>
                  <a:ext cx="1769640" cy="619577"/>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grpSp>
            <p:nvGrpSpPr>
              <p:cNvPr id="294" name="Group 293">
                <a:extLst>
                  <a:ext uri="{FF2B5EF4-FFF2-40B4-BE49-F238E27FC236}">
                    <a16:creationId xmlns:a16="http://schemas.microsoft.com/office/drawing/2014/main" id="{EF8CC307-7C37-7946-B4D3-A9A26E598070}"/>
                  </a:ext>
                </a:extLst>
              </p:cNvPr>
              <p:cNvGrpSpPr/>
              <p:nvPr/>
            </p:nvGrpSpPr>
            <p:grpSpPr>
              <a:xfrm>
                <a:off x="1977616" y="3038475"/>
                <a:ext cx="768409" cy="553944"/>
                <a:chOff x="1968091" y="3022600"/>
                <a:chExt cx="768409" cy="553944"/>
              </a:xfrm>
            </p:grpSpPr>
            <p:grpSp>
              <p:nvGrpSpPr>
                <p:cNvPr id="295" name="Group 294">
                  <a:extLst>
                    <a:ext uri="{FF2B5EF4-FFF2-40B4-BE49-F238E27FC236}">
                      <a16:creationId xmlns:a16="http://schemas.microsoft.com/office/drawing/2014/main" id="{CB7CD814-5CDC-5645-AE0C-90FDDAFDE807}"/>
                    </a:ext>
                  </a:extLst>
                </p:cNvPr>
                <p:cNvGrpSpPr/>
                <p:nvPr/>
              </p:nvGrpSpPr>
              <p:grpSpPr>
                <a:xfrm>
                  <a:off x="2032000" y="3022600"/>
                  <a:ext cx="257175" cy="544419"/>
                  <a:chOff x="2441575" y="2479675"/>
                  <a:chExt cx="765175" cy="1028347"/>
                </a:xfrm>
              </p:grpSpPr>
              <p:sp>
                <p:nvSpPr>
                  <p:cNvPr id="312" name="Parallelogram 311">
                    <a:extLst>
                      <a:ext uri="{FF2B5EF4-FFF2-40B4-BE49-F238E27FC236}">
                        <a16:creationId xmlns:a16="http://schemas.microsoft.com/office/drawing/2014/main" id="{8E889163-B02D-E347-A498-06833F8E35D7}"/>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13" name="Parallelogram 312">
                    <a:extLst>
                      <a:ext uri="{FF2B5EF4-FFF2-40B4-BE49-F238E27FC236}">
                        <a16:creationId xmlns:a16="http://schemas.microsoft.com/office/drawing/2014/main" id="{B05B7D60-9C12-8745-B9A5-0F06F770CD20}"/>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nvGrpSpPr>
                <p:cNvPr id="296" name="Group 295">
                  <a:extLst>
                    <a:ext uri="{FF2B5EF4-FFF2-40B4-BE49-F238E27FC236}">
                      <a16:creationId xmlns:a16="http://schemas.microsoft.com/office/drawing/2014/main" id="{4CBF821B-0228-DA47-9701-A3B07F74EBA9}"/>
                    </a:ext>
                  </a:extLst>
                </p:cNvPr>
                <p:cNvGrpSpPr/>
                <p:nvPr/>
              </p:nvGrpSpPr>
              <p:grpSpPr>
                <a:xfrm flipH="1">
                  <a:off x="2441575" y="3032125"/>
                  <a:ext cx="257175" cy="544419"/>
                  <a:chOff x="2441575" y="2479675"/>
                  <a:chExt cx="765175" cy="1028347"/>
                </a:xfrm>
              </p:grpSpPr>
              <p:sp>
                <p:nvSpPr>
                  <p:cNvPr id="310" name="Parallelogram 309">
                    <a:extLst>
                      <a:ext uri="{FF2B5EF4-FFF2-40B4-BE49-F238E27FC236}">
                        <a16:creationId xmlns:a16="http://schemas.microsoft.com/office/drawing/2014/main" id="{B7BA5D20-D1EE-A042-B6D8-88262399893A}"/>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11" name="Parallelogram 310">
                    <a:extLst>
                      <a:ext uri="{FF2B5EF4-FFF2-40B4-BE49-F238E27FC236}">
                        <a16:creationId xmlns:a16="http://schemas.microsoft.com/office/drawing/2014/main" id="{209D920C-CBF5-8B4A-A3D6-3A0C29BC628C}"/>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297" name="Parallelogram 296">
                  <a:extLst>
                    <a:ext uri="{FF2B5EF4-FFF2-40B4-BE49-F238E27FC236}">
                      <a16:creationId xmlns:a16="http://schemas.microsoft.com/office/drawing/2014/main" id="{F3DFBC33-07D6-D14F-8660-FB92A0A355B9}"/>
                    </a:ext>
                  </a:extLst>
                </p:cNvPr>
                <p:cNvSpPr/>
                <p:nvPr/>
              </p:nvSpPr>
              <p:spPr>
                <a:xfrm flipV="1">
                  <a:off x="2057400" y="3130550"/>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98" name="Parallelogram 297">
                  <a:extLst>
                    <a:ext uri="{FF2B5EF4-FFF2-40B4-BE49-F238E27FC236}">
                      <a16:creationId xmlns:a16="http://schemas.microsoft.com/office/drawing/2014/main" id="{5F8E4D95-8830-4642-933D-152E438E5BC7}"/>
                    </a:ext>
                  </a:extLst>
                </p:cNvPr>
                <p:cNvSpPr/>
                <p:nvPr/>
              </p:nvSpPr>
              <p:spPr>
                <a:xfrm rot="17056647">
                  <a:off x="2079626" y="3187701"/>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99" name="Parallelogram 298">
                  <a:extLst>
                    <a:ext uri="{FF2B5EF4-FFF2-40B4-BE49-F238E27FC236}">
                      <a16:creationId xmlns:a16="http://schemas.microsoft.com/office/drawing/2014/main" id="{B53D3EC8-FC7D-3F46-960B-2BCCE314822F}"/>
                    </a:ext>
                  </a:extLst>
                </p:cNvPr>
                <p:cNvSpPr/>
                <p:nvPr/>
              </p:nvSpPr>
              <p:spPr>
                <a:xfrm rot="17384936" flipV="1">
                  <a:off x="1990347" y="3141540"/>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0" name="Parallelogram 299">
                  <a:extLst>
                    <a:ext uri="{FF2B5EF4-FFF2-40B4-BE49-F238E27FC236}">
                      <a16:creationId xmlns:a16="http://schemas.microsoft.com/office/drawing/2014/main" id="{69342E0E-2F87-214D-8EBC-4B68F9340263}"/>
                    </a:ext>
                  </a:extLst>
                </p:cNvPr>
                <p:cNvSpPr/>
                <p:nvPr/>
              </p:nvSpPr>
              <p:spPr>
                <a:xfrm>
                  <a:off x="2032000" y="3162300"/>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1" name="Parallelogram 300">
                  <a:extLst>
                    <a:ext uri="{FF2B5EF4-FFF2-40B4-BE49-F238E27FC236}">
                      <a16:creationId xmlns:a16="http://schemas.microsoft.com/office/drawing/2014/main" id="{7CDD0829-5C36-0E44-8EF9-190197145B6F}"/>
                    </a:ext>
                  </a:extLst>
                </p:cNvPr>
                <p:cNvSpPr/>
                <p:nvPr/>
              </p:nvSpPr>
              <p:spPr>
                <a:xfrm rot="4215064" flipH="1" flipV="1">
                  <a:off x="2627741" y="3146398"/>
                  <a:ext cx="95195" cy="45719"/>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2" name="Parallelogram 301">
                  <a:extLst>
                    <a:ext uri="{FF2B5EF4-FFF2-40B4-BE49-F238E27FC236}">
                      <a16:creationId xmlns:a16="http://schemas.microsoft.com/office/drawing/2014/main" id="{468F4077-4B3A-7849-B5E1-24484BF5706C}"/>
                    </a:ext>
                  </a:extLst>
                </p:cNvPr>
                <p:cNvSpPr/>
                <p:nvPr/>
              </p:nvSpPr>
              <p:spPr>
                <a:xfrm rot="4492456">
                  <a:off x="2397126" y="31972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nvGrpSpPr>
                <p:cNvPr id="303" name="Group 302">
                  <a:extLst>
                    <a:ext uri="{FF2B5EF4-FFF2-40B4-BE49-F238E27FC236}">
                      <a16:creationId xmlns:a16="http://schemas.microsoft.com/office/drawing/2014/main" id="{0D143A56-E6D4-A94B-986F-BBEC6884603A}"/>
                    </a:ext>
                  </a:extLst>
                </p:cNvPr>
                <p:cNvGrpSpPr/>
                <p:nvPr/>
              </p:nvGrpSpPr>
              <p:grpSpPr>
                <a:xfrm>
                  <a:off x="1968091" y="3322545"/>
                  <a:ext cx="768409" cy="96354"/>
                  <a:chOff x="1968092" y="3319370"/>
                  <a:chExt cx="677104" cy="96354"/>
                </a:xfrm>
              </p:grpSpPr>
              <p:sp>
                <p:nvSpPr>
                  <p:cNvPr id="306" name="Parallelogram 305">
                    <a:extLst>
                      <a:ext uri="{FF2B5EF4-FFF2-40B4-BE49-F238E27FC236}">
                        <a16:creationId xmlns:a16="http://schemas.microsoft.com/office/drawing/2014/main" id="{6C304F3C-95D0-2548-8E7F-827537C311A0}"/>
                      </a:ext>
                    </a:extLst>
                  </p:cNvPr>
                  <p:cNvSpPr/>
                  <p:nvPr/>
                </p:nvSpPr>
                <p:spPr>
                  <a:xfrm flipV="1">
                    <a:off x="2012950" y="3330575"/>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7" name="Parallelogram 306">
                    <a:extLst>
                      <a:ext uri="{FF2B5EF4-FFF2-40B4-BE49-F238E27FC236}">
                        <a16:creationId xmlns:a16="http://schemas.microsoft.com/office/drawing/2014/main" id="{AA9AD67B-3FD9-634E-AF71-D7AD37EE4D8E}"/>
                      </a:ext>
                    </a:extLst>
                  </p:cNvPr>
                  <p:cNvSpPr/>
                  <p:nvPr/>
                </p:nvSpPr>
                <p:spPr>
                  <a:xfrm rot="17384936" flipV="1">
                    <a:off x="1945897" y="3341565"/>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8" name="Parallelogram 307">
                    <a:extLst>
                      <a:ext uri="{FF2B5EF4-FFF2-40B4-BE49-F238E27FC236}">
                        <a16:creationId xmlns:a16="http://schemas.microsoft.com/office/drawing/2014/main" id="{B22CE6A1-596E-5545-B5B8-8D41A868B8C3}"/>
                      </a:ext>
                    </a:extLst>
                  </p:cNvPr>
                  <p:cNvSpPr/>
                  <p:nvPr/>
                </p:nvSpPr>
                <p:spPr>
                  <a:xfrm>
                    <a:off x="1987550" y="3362325"/>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9" name="Parallelogram 308">
                    <a:extLst>
                      <a:ext uri="{FF2B5EF4-FFF2-40B4-BE49-F238E27FC236}">
                        <a16:creationId xmlns:a16="http://schemas.microsoft.com/office/drawing/2014/main" id="{9FD2047A-D458-CC4F-AD9B-70B23F17B62E}"/>
                      </a:ext>
                    </a:extLst>
                  </p:cNvPr>
                  <p:cNvSpPr/>
                  <p:nvPr/>
                </p:nvSpPr>
                <p:spPr>
                  <a:xfrm rot="4215064" flipH="1" flipV="1">
                    <a:off x="2577455" y="3347983"/>
                    <a:ext cx="95195" cy="40287"/>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304" name="Parallelogram 303">
                  <a:extLst>
                    <a:ext uri="{FF2B5EF4-FFF2-40B4-BE49-F238E27FC236}">
                      <a16:creationId xmlns:a16="http://schemas.microsoft.com/office/drawing/2014/main" id="{151B1FCA-94A3-BA49-9F2E-45003647B01F}"/>
                    </a:ext>
                  </a:extLst>
                </p:cNvPr>
                <p:cNvSpPr/>
                <p:nvPr/>
              </p:nvSpPr>
              <p:spPr>
                <a:xfrm rot="4389628">
                  <a:off x="2495482" y="3370576"/>
                  <a:ext cx="160883" cy="55150"/>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5" name="Parallelogram 304">
                  <a:extLst>
                    <a:ext uri="{FF2B5EF4-FFF2-40B4-BE49-F238E27FC236}">
                      <a16:creationId xmlns:a16="http://schemas.microsoft.com/office/drawing/2014/main" id="{37C7EC95-C865-C341-9E7A-21973768010D}"/>
                    </a:ext>
                  </a:extLst>
                </p:cNvPr>
                <p:cNvSpPr/>
                <p:nvPr/>
              </p:nvSpPr>
              <p:spPr>
                <a:xfrm rot="17068257">
                  <a:off x="2025651" y="33623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grpSp>
      <p:grpSp>
        <p:nvGrpSpPr>
          <p:cNvPr id="365" name="Group 364">
            <a:extLst>
              <a:ext uri="{FF2B5EF4-FFF2-40B4-BE49-F238E27FC236}">
                <a16:creationId xmlns:a16="http://schemas.microsoft.com/office/drawing/2014/main" id="{856A1DDB-8A37-2946-9861-ED06BA6666AE}"/>
              </a:ext>
            </a:extLst>
          </p:cNvPr>
          <p:cNvGrpSpPr/>
          <p:nvPr/>
        </p:nvGrpSpPr>
        <p:grpSpPr>
          <a:xfrm>
            <a:off x="4871646" y="2327703"/>
            <a:ext cx="521232" cy="345397"/>
            <a:chOff x="7493876" y="2774731"/>
            <a:chExt cx="1481958" cy="894622"/>
          </a:xfrm>
        </p:grpSpPr>
        <p:sp>
          <p:nvSpPr>
            <p:cNvPr id="366" name="Freeform 365">
              <a:extLst>
                <a:ext uri="{FF2B5EF4-FFF2-40B4-BE49-F238E27FC236}">
                  <a16:creationId xmlns:a16="http://schemas.microsoft.com/office/drawing/2014/main" id="{8615A553-E639-DF42-BDCB-5BB57EE59868}"/>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67" name="Oval 366">
              <a:extLst>
                <a:ext uri="{FF2B5EF4-FFF2-40B4-BE49-F238E27FC236}">
                  <a16:creationId xmlns:a16="http://schemas.microsoft.com/office/drawing/2014/main" id="{F8067D52-9209-6148-A320-1F5BE3B5106F}"/>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68" name="Group 367">
              <a:extLst>
                <a:ext uri="{FF2B5EF4-FFF2-40B4-BE49-F238E27FC236}">
                  <a16:creationId xmlns:a16="http://schemas.microsoft.com/office/drawing/2014/main" id="{798508E8-3B65-D449-8561-602F236A69AB}"/>
                </a:ext>
              </a:extLst>
            </p:cNvPr>
            <p:cNvGrpSpPr/>
            <p:nvPr/>
          </p:nvGrpSpPr>
          <p:grpSpPr>
            <a:xfrm>
              <a:off x="7713663" y="2848339"/>
              <a:ext cx="1042107" cy="425543"/>
              <a:chOff x="7786941" y="2884917"/>
              <a:chExt cx="897649" cy="353919"/>
            </a:xfrm>
          </p:grpSpPr>
          <p:sp>
            <p:nvSpPr>
              <p:cNvPr id="369" name="Freeform 368">
                <a:extLst>
                  <a:ext uri="{FF2B5EF4-FFF2-40B4-BE49-F238E27FC236}">
                    <a16:creationId xmlns:a16="http://schemas.microsoft.com/office/drawing/2014/main" id="{AF59777D-3B0D-7B41-B2E2-74E245379BB9}"/>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0" name="Freeform 369">
                <a:extLst>
                  <a:ext uri="{FF2B5EF4-FFF2-40B4-BE49-F238E27FC236}">
                    <a16:creationId xmlns:a16="http://schemas.microsoft.com/office/drawing/2014/main" id="{B8D755EB-C300-714A-900B-B7C65F9CEA56}"/>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1" name="Freeform 370">
                <a:extLst>
                  <a:ext uri="{FF2B5EF4-FFF2-40B4-BE49-F238E27FC236}">
                    <a16:creationId xmlns:a16="http://schemas.microsoft.com/office/drawing/2014/main" id="{93107367-2FA4-ED4F-9007-933D22AD9714}"/>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2" name="Freeform 371">
                <a:extLst>
                  <a:ext uri="{FF2B5EF4-FFF2-40B4-BE49-F238E27FC236}">
                    <a16:creationId xmlns:a16="http://schemas.microsoft.com/office/drawing/2014/main" id="{3832D63A-24A8-D64A-B1B2-A5429F19838A}"/>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373" name="Group 372">
            <a:extLst>
              <a:ext uri="{FF2B5EF4-FFF2-40B4-BE49-F238E27FC236}">
                <a16:creationId xmlns:a16="http://schemas.microsoft.com/office/drawing/2014/main" id="{85D18497-858A-D84C-A6E9-6FE0DB7482FC}"/>
              </a:ext>
            </a:extLst>
          </p:cNvPr>
          <p:cNvGrpSpPr/>
          <p:nvPr/>
        </p:nvGrpSpPr>
        <p:grpSpPr>
          <a:xfrm>
            <a:off x="6237068" y="2321525"/>
            <a:ext cx="521232" cy="345397"/>
            <a:chOff x="7493876" y="2774731"/>
            <a:chExt cx="1481958" cy="894622"/>
          </a:xfrm>
        </p:grpSpPr>
        <p:sp>
          <p:nvSpPr>
            <p:cNvPr id="374" name="Freeform 373">
              <a:extLst>
                <a:ext uri="{FF2B5EF4-FFF2-40B4-BE49-F238E27FC236}">
                  <a16:creationId xmlns:a16="http://schemas.microsoft.com/office/drawing/2014/main" id="{BF5450DD-84DD-4A45-AC8D-808A9F2BEB96}"/>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75" name="Oval 374">
              <a:extLst>
                <a:ext uri="{FF2B5EF4-FFF2-40B4-BE49-F238E27FC236}">
                  <a16:creationId xmlns:a16="http://schemas.microsoft.com/office/drawing/2014/main" id="{4AC3F3C9-1FB4-9549-A4C7-97C0B23615D8}"/>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76" name="Group 375">
              <a:extLst>
                <a:ext uri="{FF2B5EF4-FFF2-40B4-BE49-F238E27FC236}">
                  <a16:creationId xmlns:a16="http://schemas.microsoft.com/office/drawing/2014/main" id="{42CE386C-F2A0-5541-B45F-4EB471DBDB7E}"/>
                </a:ext>
              </a:extLst>
            </p:cNvPr>
            <p:cNvGrpSpPr/>
            <p:nvPr/>
          </p:nvGrpSpPr>
          <p:grpSpPr>
            <a:xfrm>
              <a:off x="7713663" y="2848339"/>
              <a:ext cx="1042107" cy="425543"/>
              <a:chOff x="7786941" y="2884917"/>
              <a:chExt cx="897649" cy="353919"/>
            </a:xfrm>
          </p:grpSpPr>
          <p:sp>
            <p:nvSpPr>
              <p:cNvPr id="377" name="Freeform 376">
                <a:extLst>
                  <a:ext uri="{FF2B5EF4-FFF2-40B4-BE49-F238E27FC236}">
                    <a16:creationId xmlns:a16="http://schemas.microsoft.com/office/drawing/2014/main" id="{1D699DC1-31D4-D643-AD24-1D6C2CB484AE}"/>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8" name="Freeform 377">
                <a:extLst>
                  <a:ext uri="{FF2B5EF4-FFF2-40B4-BE49-F238E27FC236}">
                    <a16:creationId xmlns:a16="http://schemas.microsoft.com/office/drawing/2014/main" id="{5FC03BE6-8981-4C41-9F09-AFC69FCE94E7}"/>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9" name="Freeform 378">
                <a:extLst>
                  <a:ext uri="{FF2B5EF4-FFF2-40B4-BE49-F238E27FC236}">
                    <a16:creationId xmlns:a16="http://schemas.microsoft.com/office/drawing/2014/main" id="{F9E610FD-C3BC-3043-8C97-1CDE74FB672C}"/>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80" name="Freeform 379">
                <a:extLst>
                  <a:ext uri="{FF2B5EF4-FFF2-40B4-BE49-F238E27FC236}">
                    <a16:creationId xmlns:a16="http://schemas.microsoft.com/office/drawing/2014/main" id="{C45E6477-B144-F241-B0AA-8D8A371F5D66}"/>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sp>
        <p:nvSpPr>
          <p:cNvPr id="425" name="TextBox 424">
            <a:extLst>
              <a:ext uri="{FF2B5EF4-FFF2-40B4-BE49-F238E27FC236}">
                <a16:creationId xmlns:a16="http://schemas.microsoft.com/office/drawing/2014/main" id="{F82738F5-A4ED-A446-B754-E7FF03CB81CE}"/>
              </a:ext>
            </a:extLst>
          </p:cNvPr>
          <p:cNvSpPr txBox="1"/>
          <p:nvPr/>
        </p:nvSpPr>
        <p:spPr>
          <a:xfrm>
            <a:off x="6767525" y="2268643"/>
            <a:ext cx="1072832" cy="541046"/>
          </a:xfrm>
          <a:prstGeom prst="rect">
            <a:avLst/>
          </a:prstGeom>
          <a:noFill/>
        </p:spPr>
        <p:txBody>
          <a:bodyPr wrap="square" rtlCol="0">
            <a:spAutoFit/>
          </a:bodyPr>
          <a:lstStyle/>
          <a:p>
            <a:pPr algn="ctr">
              <a:lnSpc>
                <a:spcPct val="80000"/>
              </a:lnSpc>
            </a:pPr>
            <a:r>
              <a:rPr lang="en-US" sz="1800" dirty="0">
                <a:solidFill>
                  <a:srgbClr val="011199"/>
                </a:solidFill>
                <a:latin typeface="Calibri"/>
              </a:rPr>
              <a:t>data</a:t>
            </a:r>
          </a:p>
          <a:p>
            <a:pPr algn="ctr">
              <a:lnSpc>
                <a:spcPct val="80000"/>
              </a:lnSpc>
            </a:pPr>
            <a:r>
              <a:rPr lang="en-US" sz="1800" dirty="0">
                <a:solidFill>
                  <a:srgbClr val="011199"/>
                </a:solidFill>
                <a:latin typeface="Calibri"/>
              </a:rPr>
              <a:t>plane</a:t>
            </a:r>
          </a:p>
        </p:txBody>
      </p:sp>
      <p:cxnSp>
        <p:nvCxnSpPr>
          <p:cNvPr id="435" name="Straight Arrow Connector 434">
            <a:extLst>
              <a:ext uri="{FF2B5EF4-FFF2-40B4-BE49-F238E27FC236}">
                <a16:creationId xmlns:a16="http://schemas.microsoft.com/office/drawing/2014/main" id="{9E9787C5-171A-164E-A2EC-E94F3700D088}"/>
              </a:ext>
            </a:extLst>
          </p:cNvPr>
          <p:cNvCxnSpPr>
            <a:cxnSpLocks/>
          </p:cNvCxnSpPr>
          <p:nvPr/>
        </p:nvCxnSpPr>
        <p:spPr>
          <a:xfrm>
            <a:off x="4268700" y="2493620"/>
            <a:ext cx="573739" cy="0"/>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sp>
        <p:nvSpPr>
          <p:cNvPr id="436" name="TextBox 435">
            <a:extLst>
              <a:ext uri="{FF2B5EF4-FFF2-40B4-BE49-F238E27FC236}">
                <a16:creationId xmlns:a16="http://schemas.microsoft.com/office/drawing/2014/main" id="{A0F82358-FBA1-D84A-9E2E-12741B5869CA}"/>
              </a:ext>
            </a:extLst>
          </p:cNvPr>
          <p:cNvSpPr txBox="1"/>
          <p:nvPr/>
        </p:nvSpPr>
        <p:spPr>
          <a:xfrm>
            <a:off x="6271268" y="2652929"/>
            <a:ext cx="572591" cy="276999"/>
          </a:xfrm>
          <a:prstGeom prst="rect">
            <a:avLst/>
          </a:prstGeom>
          <a:noFill/>
        </p:spPr>
        <p:txBody>
          <a:bodyPr wrap="square" rtlCol="0">
            <a:spAutoFit/>
          </a:bodyPr>
          <a:lstStyle/>
          <a:p>
            <a:r>
              <a:rPr lang="en-US" sz="1200" dirty="0">
                <a:solidFill>
                  <a:prstClr val="black"/>
                </a:solidFill>
                <a:latin typeface="Calibri"/>
              </a:rPr>
              <a:t>P-GW</a:t>
            </a:r>
          </a:p>
        </p:txBody>
      </p:sp>
      <p:sp>
        <p:nvSpPr>
          <p:cNvPr id="437" name="TextBox 436">
            <a:extLst>
              <a:ext uri="{FF2B5EF4-FFF2-40B4-BE49-F238E27FC236}">
                <a16:creationId xmlns:a16="http://schemas.microsoft.com/office/drawing/2014/main" id="{9E8890E6-D82E-3A4D-A11C-C9A5D25F08A4}"/>
              </a:ext>
            </a:extLst>
          </p:cNvPr>
          <p:cNvSpPr txBox="1"/>
          <p:nvPr/>
        </p:nvSpPr>
        <p:spPr>
          <a:xfrm>
            <a:off x="4902854" y="2670459"/>
            <a:ext cx="565254" cy="276999"/>
          </a:xfrm>
          <a:prstGeom prst="rect">
            <a:avLst/>
          </a:prstGeom>
          <a:noFill/>
        </p:spPr>
        <p:txBody>
          <a:bodyPr wrap="square" rtlCol="0">
            <a:spAutoFit/>
          </a:bodyPr>
          <a:lstStyle/>
          <a:p>
            <a:r>
              <a:rPr lang="en-US" sz="1200" dirty="0">
                <a:solidFill>
                  <a:prstClr val="black"/>
                </a:solidFill>
                <a:latin typeface="Calibri"/>
              </a:rPr>
              <a:t>S-GW</a:t>
            </a:r>
          </a:p>
        </p:txBody>
      </p:sp>
      <p:pic>
        <p:nvPicPr>
          <p:cNvPr id="440" name="Picture 439">
            <a:extLst>
              <a:ext uri="{FF2B5EF4-FFF2-40B4-BE49-F238E27FC236}">
                <a16:creationId xmlns:a16="http://schemas.microsoft.com/office/drawing/2014/main" id="{03FC15D1-88CB-1949-A4D3-E4168B97338F}"/>
              </a:ext>
            </a:extLst>
          </p:cNvPr>
          <p:cNvPicPr>
            <a:picLocks noChangeAspect="1"/>
          </p:cNvPicPr>
          <p:nvPr/>
        </p:nvPicPr>
        <p:blipFill>
          <a:blip r:embed="rId3"/>
          <a:stretch>
            <a:fillRect/>
          </a:stretch>
        </p:blipFill>
        <p:spPr>
          <a:xfrm>
            <a:off x="3569439" y="2415895"/>
            <a:ext cx="1131704" cy="155448"/>
          </a:xfrm>
          <a:prstGeom prst="rect">
            <a:avLst/>
          </a:prstGeom>
        </p:spPr>
      </p:pic>
      <p:cxnSp>
        <p:nvCxnSpPr>
          <p:cNvPr id="441" name="Straight Arrow Connector 440">
            <a:extLst>
              <a:ext uri="{FF2B5EF4-FFF2-40B4-BE49-F238E27FC236}">
                <a16:creationId xmlns:a16="http://schemas.microsoft.com/office/drawing/2014/main" id="{7CAC19E2-26CF-9343-A487-53BAF5D76CA6}"/>
              </a:ext>
            </a:extLst>
          </p:cNvPr>
          <p:cNvCxnSpPr>
            <a:cxnSpLocks/>
          </p:cNvCxnSpPr>
          <p:nvPr/>
        </p:nvCxnSpPr>
        <p:spPr>
          <a:xfrm flipH="1">
            <a:off x="3441537" y="2493620"/>
            <a:ext cx="161024" cy="5702"/>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42" name="Straight Arrow Connector 441">
            <a:extLst>
              <a:ext uri="{FF2B5EF4-FFF2-40B4-BE49-F238E27FC236}">
                <a16:creationId xmlns:a16="http://schemas.microsoft.com/office/drawing/2014/main" id="{D5F52536-805A-F342-A9F4-681180CF6A67}"/>
              </a:ext>
            </a:extLst>
          </p:cNvPr>
          <p:cNvCxnSpPr>
            <a:cxnSpLocks/>
          </p:cNvCxnSpPr>
          <p:nvPr/>
        </p:nvCxnSpPr>
        <p:spPr>
          <a:xfrm>
            <a:off x="5909157" y="2493620"/>
            <a:ext cx="298048" cy="0"/>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pic>
        <p:nvPicPr>
          <p:cNvPr id="443" name="Picture 442">
            <a:extLst>
              <a:ext uri="{FF2B5EF4-FFF2-40B4-BE49-F238E27FC236}">
                <a16:creationId xmlns:a16="http://schemas.microsoft.com/office/drawing/2014/main" id="{456403D6-6165-1943-9BE5-A8C0D7F8DE24}"/>
              </a:ext>
            </a:extLst>
          </p:cNvPr>
          <p:cNvPicPr>
            <a:picLocks noChangeAspect="1"/>
          </p:cNvPicPr>
          <p:nvPr/>
        </p:nvPicPr>
        <p:blipFill>
          <a:blip r:embed="rId3"/>
          <a:stretch>
            <a:fillRect/>
          </a:stretch>
        </p:blipFill>
        <p:spPr>
          <a:xfrm>
            <a:off x="5497149" y="2421598"/>
            <a:ext cx="612541" cy="155448"/>
          </a:xfrm>
          <a:prstGeom prst="rect">
            <a:avLst/>
          </a:prstGeom>
        </p:spPr>
      </p:pic>
      <p:cxnSp>
        <p:nvCxnSpPr>
          <p:cNvPr id="444" name="Straight Arrow Connector 443">
            <a:extLst>
              <a:ext uri="{FF2B5EF4-FFF2-40B4-BE49-F238E27FC236}">
                <a16:creationId xmlns:a16="http://schemas.microsoft.com/office/drawing/2014/main" id="{468982C8-6B67-274B-9623-B5D646A9F7BC}"/>
              </a:ext>
            </a:extLst>
          </p:cNvPr>
          <p:cNvCxnSpPr>
            <a:cxnSpLocks/>
          </p:cNvCxnSpPr>
          <p:nvPr/>
        </p:nvCxnSpPr>
        <p:spPr>
          <a:xfrm flipH="1">
            <a:off x="5402277" y="2499323"/>
            <a:ext cx="104810" cy="5702"/>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grpSp>
        <p:nvGrpSpPr>
          <p:cNvPr id="16" name="Group 15">
            <a:extLst>
              <a:ext uri="{FF2B5EF4-FFF2-40B4-BE49-F238E27FC236}">
                <a16:creationId xmlns:a16="http://schemas.microsoft.com/office/drawing/2014/main" id="{99A2CD29-28A9-7049-A340-612EF3CCAFEF}"/>
              </a:ext>
            </a:extLst>
          </p:cNvPr>
          <p:cNvGrpSpPr/>
          <p:nvPr/>
        </p:nvGrpSpPr>
        <p:grpSpPr>
          <a:xfrm>
            <a:off x="1018903" y="1977982"/>
            <a:ext cx="949343" cy="495205"/>
            <a:chOff x="1358538" y="1494309"/>
            <a:chExt cx="1265790" cy="660273"/>
          </a:xfrm>
        </p:grpSpPr>
        <p:sp>
          <p:nvSpPr>
            <p:cNvPr id="15" name="Right Arrow 14">
              <a:extLst>
                <a:ext uri="{FF2B5EF4-FFF2-40B4-BE49-F238E27FC236}">
                  <a16:creationId xmlns:a16="http://schemas.microsoft.com/office/drawing/2014/main" id="{749EEDF9-9C8C-4542-968F-37420C5D5D16}"/>
                </a:ext>
              </a:extLst>
            </p:cNvPr>
            <p:cNvSpPr/>
            <p:nvPr/>
          </p:nvSpPr>
          <p:spPr>
            <a:xfrm>
              <a:off x="1358538" y="1666386"/>
              <a:ext cx="1265790" cy="354003"/>
            </a:xfrm>
            <a:prstGeom prst="rightArrow">
              <a:avLst/>
            </a:prstGeom>
            <a:gradFill>
              <a:gsLst>
                <a:gs pos="1000">
                  <a:schemeClr val="bg1"/>
                </a:gs>
                <a:gs pos="100000">
                  <a:srgbClr val="011199"/>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nvGrpSpPr>
            <p:cNvPr id="237" name="Group 652">
              <a:extLst>
                <a:ext uri="{FF2B5EF4-FFF2-40B4-BE49-F238E27FC236}">
                  <a16:creationId xmlns:a16="http://schemas.microsoft.com/office/drawing/2014/main" id="{B7A574D4-B4C4-F24D-A52D-60F53A34CE91}"/>
                </a:ext>
              </a:extLst>
            </p:cNvPr>
            <p:cNvGrpSpPr>
              <a:grpSpLocks/>
            </p:cNvGrpSpPr>
            <p:nvPr/>
          </p:nvGrpSpPr>
          <p:grpSpPr bwMode="auto">
            <a:xfrm>
              <a:off x="1695196" y="1494309"/>
              <a:ext cx="733407" cy="660273"/>
              <a:chOff x="2751" y="1851"/>
              <a:chExt cx="462" cy="478"/>
            </a:xfrm>
          </p:grpSpPr>
          <p:pic>
            <p:nvPicPr>
              <p:cNvPr id="238" name="Picture 653" descr="iphone_stylized_small">
                <a:extLst>
                  <a:ext uri="{FF2B5EF4-FFF2-40B4-BE49-F238E27FC236}">
                    <a16:creationId xmlns:a16="http://schemas.microsoft.com/office/drawing/2014/main" id="{E40B5A73-5458-324C-9C33-8F55121BEDA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 name="Picture 654" descr="antenna_radiation_stylized">
                <a:extLst>
                  <a:ext uri="{FF2B5EF4-FFF2-40B4-BE49-F238E27FC236}">
                    <a16:creationId xmlns:a16="http://schemas.microsoft.com/office/drawing/2014/main" id="{60774E42-B6D2-6342-AEC6-08E82A5478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14" name="Rectangle 13">
            <a:extLst>
              <a:ext uri="{FF2B5EF4-FFF2-40B4-BE49-F238E27FC236}">
                <a16:creationId xmlns:a16="http://schemas.microsoft.com/office/drawing/2014/main" id="{9DEE0B01-D76E-F643-B2FE-B81B5FF6ABD2}"/>
              </a:ext>
            </a:extLst>
          </p:cNvPr>
          <p:cNvSpPr/>
          <p:nvPr/>
        </p:nvSpPr>
        <p:spPr>
          <a:xfrm>
            <a:off x="3438268" y="2099105"/>
            <a:ext cx="3466070" cy="759941"/>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428" name="TextBox 427">
            <a:extLst>
              <a:ext uri="{FF2B5EF4-FFF2-40B4-BE49-F238E27FC236}">
                <a16:creationId xmlns:a16="http://schemas.microsoft.com/office/drawing/2014/main" id="{FCEA10CE-F10F-2B40-8FF7-8413B69B3A33}"/>
              </a:ext>
            </a:extLst>
          </p:cNvPr>
          <p:cNvSpPr txBox="1"/>
          <p:nvPr/>
        </p:nvSpPr>
        <p:spPr>
          <a:xfrm>
            <a:off x="2785829" y="2671300"/>
            <a:ext cx="958262" cy="276999"/>
          </a:xfrm>
          <a:prstGeom prst="rect">
            <a:avLst/>
          </a:prstGeom>
          <a:noFill/>
        </p:spPr>
        <p:txBody>
          <a:bodyPr wrap="square" rtlCol="0">
            <a:spAutoFit/>
          </a:bodyPr>
          <a:lstStyle/>
          <a:p>
            <a:r>
              <a:rPr lang="en-US" sz="1200" dirty="0">
                <a:solidFill>
                  <a:prstClr val="black"/>
                </a:solidFill>
                <a:latin typeface="Calibri"/>
              </a:rPr>
              <a:t>base station</a:t>
            </a:r>
            <a:endParaRPr lang="en-US" sz="900" dirty="0">
              <a:solidFill>
                <a:prstClr val="black"/>
              </a:solidFill>
              <a:latin typeface="Calibri"/>
            </a:endParaRPr>
          </a:p>
        </p:txBody>
      </p:sp>
      <p:grpSp>
        <p:nvGrpSpPr>
          <p:cNvPr id="225" name="Group 224">
            <a:extLst>
              <a:ext uri="{FF2B5EF4-FFF2-40B4-BE49-F238E27FC236}">
                <a16:creationId xmlns:a16="http://schemas.microsoft.com/office/drawing/2014/main" id="{F2650593-9A08-B344-9242-E09F728AF027}"/>
              </a:ext>
            </a:extLst>
          </p:cNvPr>
          <p:cNvGrpSpPr/>
          <p:nvPr/>
        </p:nvGrpSpPr>
        <p:grpSpPr>
          <a:xfrm>
            <a:off x="1000897" y="3007332"/>
            <a:ext cx="7231565" cy="657206"/>
            <a:chOff x="1692874" y="1754660"/>
            <a:chExt cx="9642087" cy="876274"/>
          </a:xfrm>
        </p:grpSpPr>
        <p:sp>
          <p:nvSpPr>
            <p:cNvPr id="226" name="TextBox 225">
              <a:extLst>
                <a:ext uri="{FF2B5EF4-FFF2-40B4-BE49-F238E27FC236}">
                  <a16:creationId xmlns:a16="http://schemas.microsoft.com/office/drawing/2014/main" id="{660EB57C-EB9F-394B-96BA-085086A90499}"/>
                </a:ext>
              </a:extLst>
            </p:cNvPr>
            <p:cNvSpPr txBox="1"/>
            <p:nvPr/>
          </p:nvSpPr>
          <p:spPr>
            <a:xfrm>
              <a:off x="2051222" y="1791731"/>
              <a:ext cx="9283739" cy="839203"/>
            </a:xfrm>
            <a:prstGeom prst="rect">
              <a:avLst/>
            </a:prstGeom>
            <a:noFill/>
          </p:spPr>
          <p:txBody>
            <a:bodyPr wrap="none" rtlCol="0">
              <a:spAutoFit/>
            </a:bodyPr>
            <a:lstStyle/>
            <a:p>
              <a:pPr marL="45244">
                <a:lnSpc>
                  <a:spcPct val="90000"/>
                </a:lnSpc>
                <a:buClr>
                  <a:srgbClr val="000099"/>
                </a:buClr>
                <a:buSzPct val="100000"/>
                <a:tabLst>
                  <a:tab pos="559594" algn="l"/>
                </a:tabLst>
                <a:defRPr/>
              </a:pPr>
              <a:r>
                <a:rPr lang="en-US" sz="1800" dirty="0"/>
                <a:t>BS broadcasts primary synch signal every 5 ms on all frequencies</a:t>
              </a:r>
            </a:p>
            <a:p>
              <a:pPr marL="304800" indent="-213122">
                <a:lnSpc>
                  <a:spcPct val="90000"/>
                </a:lnSpc>
                <a:spcBef>
                  <a:spcPts val="300"/>
                </a:spcBef>
                <a:buClr>
                  <a:srgbClr val="000099"/>
                </a:buClr>
                <a:buSzPct val="100000"/>
                <a:buFont typeface="Wingdings" pitchFamily="2" charset="2"/>
                <a:buChar char="§"/>
                <a:tabLst>
                  <a:tab pos="559594" algn="l"/>
                </a:tabLst>
                <a:defRPr/>
              </a:pPr>
              <a:r>
                <a:rPr lang="en-US" sz="1800" dirty="0"/>
                <a:t>BSs from multiple carriers may be broadcasting synch signals</a:t>
              </a:r>
            </a:p>
          </p:txBody>
        </p:sp>
        <p:grpSp>
          <p:nvGrpSpPr>
            <p:cNvPr id="229" name="Group 228">
              <a:extLst>
                <a:ext uri="{FF2B5EF4-FFF2-40B4-BE49-F238E27FC236}">
                  <a16:creationId xmlns:a16="http://schemas.microsoft.com/office/drawing/2014/main" id="{944B2775-9A56-7642-A56B-ECCD8289F717}"/>
                </a:ext>
              </a:extLst>
            </p:cNvPr>
            <p:cNvGrpSpPr/>
            <p:nvPr/>
          </p:nvGrpSpPr>
          <p:grpSpPr>
            <a:xfrm>
              <a:off x="1692874" y="1754660"/>
              <a:ext cx="429565" cy="492442"/>
              <a:chOff x="1223317" y="2026508"/>
              <a:chExt cx="429565" cy="492442"/>
            </a:xfrm>
          </p:grpSpPr>
          <p:sp>
            <p:nvSpPr>
              <p:cNvPr id="230" name="TextBox 229">
                <a:extLst>
                  <a:ext uri="{FF2B5EF4-FFF2-40B4-BE49-F238E27FC236}">
                    <a16:creationId xmlns:a16="http://schemas.microsoft.com/office/drawing/2014/main" id="{426C1143-1217-DC47-816F-CBFE6F46F487}"/>
                  </a:ext>
                </a:extLst>
              </p:cNvPr>
              <p:cNvSpPr txBox="1"/>
              <p:nvPr/>
            </p:nvSpPr>
            <p:spPr>
              <a:xfrm>
                <a:off x="1235674" y="2026508"/>
                <a:ext cx="417208" cy="492442"/>
              </a:xfrm>
              <a:prstGeom prst="rect">
                <a:avLst/>
              </a:prstGeom>
              <a:noFill/>
            </p:spPr>
            <p:txBody>
              <a:bodyPr wrap="none" rtlCol="0">
                <a:spAutoFit/>
              </a:bodyPr>
              <a:lstStyle/>
              <a:p>
                <a:r>
                  <a:rPr lang="en-US" sz="1800" dirty="0">
                    <a:solidFill>
                      <a:srgbClr val="C00000"/>
                    </a:solidFill>
                  </a:rPr>
                  <a:t>1</a:t>
                </a:r>
              </a:p>
            </p:txBody>
          </p:sp>
          <p:sp>
            <p:nvSpPr>
              <p:cNvPr id="234" name="Oval 233">
                <a:extLst>
                  <a:ext uri="{FF2B5EF4-FFF2-40B4-BE49-F238E27FC236}">
                    <a16:creationId xmlns:a16="http://schemas.microsoft.com/office/drawing/2014/main" id="{7570F6DC-9CE5-984D-B407-4D97F7F7EE26}"/>
                  </a:ext>
                </a:extLst>
              </p:cNvPr>
              <p:cNvSpPr/>
              <p:nvPr/>
            </p:nvSpPr>
            <p:spPr>
              <a:xfrm>
                <a:off x="1223317" y="2088292"/>
                <a:ext cx="370703" cy="358346"/>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grpSp>
        <p:nvGrpSpPr>
          <p:cNvPr id="235" name="Group 234">
            <a:extLst>
              <a:ext uri="{FF2B5EF4-FFF2-40B4-BE49-F238E27FC236}">
                <a16:creationId xmlns:a16="http://schemas.microsoft.com/office/drawing/2014/main" id="{927735CC-EA0C-EA4F-A0C7-E10BFFB9C2F8}"/>
              </a:ext>
            </a:extLst>
          </p:cNvPr>
          <p:cNvGrpSpPr/>
          <p:nvPr/>
        </p:nvGrpSpPr>
        <p:grpSpPr>
          <a:xfrm>
            <a:off x="994720" y="3696217"/>
            <a:ext cx="8022623" cy="1665071"/>
            <a:chOff x="1692874" y="1729946"/>
            <a:chExt cx="10696831" cy="2220094"/>
          </a:xfrm>
        </p:grpSpPr>
        <p:sp>
          <p:nvSpPr>
            <p:cNvPr id="236" name="TextBox 235">
              <a:extLst>
                <a:ext uri="{FF2B5EF4-FFF2-40B4-BE49-F238E27FC236}">
                  <a16:creationId xmlns:a16="http://schemas.microsoft.com/office/drawing/2014/main" id="{EFC33E48-1D78-E04B-9821-AD1AB20D33EA}"/>
                </a:ext>
              </a:extLst>
            </p:cNvPr>
            <p:cNvSpPr txBox="1"/>
            <p:nvPr/>
          </p:nvSpPr>
          <p:spPr>
            <a:xfrm>
              <a:off x="2051222" y="1729946"/>
              <a:ext cx="10338483" cy="2220094"/>
            </a:xfrm>
            <a:prstGeom prst="rect">
              <a:avLst/>
            </a:prstGeom>
            <a:noFill/>
          </p:spPr>
          <p:txBody>
            <a:bodyPr wrap="square" rtlCol="0">
              <a:spAutoFit/>
            </a:bodyPr>
            <a:lstStyle/>
            <a:p>
              <a:pPr marL="45244">
                <a:lnSpc>
                  <a:spcPct val="90000"/>
                </a:lnSpc>
                <a:spcBef>
                  <a:spcPts val="300"/>
                </a:spcBef>
                <a:buClr>
                  <a:srgbClr val="000099"/>
                </a:buClr>
                <a:buSzPct val="100000"/>
                <a:tabLst>
                  <a:tab pos="559594" algn="l"/>
                </a:tabLst>
                <a:defRPr/>
              </a:pPr>
              <a:r>
                <a:rPr lang="en-US" sz="1800" dirty="0"/>
                <a:t>mobile finds a primary synch signal, then locates 2</a:t>
              </a:r>
              <a:r>
                <a:rPr lang="en-US" sz="1800" baseline="30000" dirty="0"/>
                <a:t>nd</a:t>
              </a:r>
              <a:r>
                <a:rPr lang="en-US" sz="1800" dirty="0"/>
                <a:t> synch signal on this freq. </a:t>
              </a:r>
            </a:p>
            <a:p>
              <a:pPr marL="302419" indent="-210741">
                <a:lnSpc>
                  <a:spcPct val="90000"/>
                </a:lnSpc>
                <a:spcBef>
                  <a:spcPts val="300"/>
                </a:spcBef>
                <a:buClr>
                  <a:srgbClr val="000099"/>
                </a:buClr>
                <a:buSzPct val="100000"/>
                <a:buFont typeface="Wingdings" pitchFamily="2" charset="2"/>
                <a:buChar char="§"/>
                <a:tabLst>
                  <a:tab pos="559594" algn="l"/>
                </a:tabLst>
                <a:defRPr/>
              </a:pPr>
              <a:r>
                <a:rPr lang="en-US" sz="1800" dirty="0"/>
                <a:t>mobile then finds info broadcast by BS: channel bandwidth, configurations; BS’s cellular carrier info</a:t>
              </a:r>
            </a:p>
            <a:p>
              <a:pPr marL="302419" indent="-210741">
                <a:lnSpc>
                  <a:spcPct val="90000"/>
                </a:lnSpc>
                <a:spcBef>
                  <a:spcPts val="300"/>
                </a:spcBef>
                <a:buClr>
                  <a:srgbClr val="000099"/>
                </a:buClr>
                <a:buSzPct val="100000"/>
                <a:buFont typeface="Wingdings" pitchFamily="2" charset="2"/>
                <a:buChar char="§"/>
                <a:tabLst>
                  <a:tab pos="559594" algn="l"/>
                </a:tabLst>
                <a:defRPr/>
              </a:pPr>
              <a:r>
                <a:rPr lang="en-US" sz="1800" dirty="0"/>
                <a:t>mobile may get info from multiple base stations, multiple cellular networks</a:t>
              </a:r>
            </a:p>
          </p:txBody>
        </p:sp>
        <p:grpSp>
          <p:nvGrpSpPr>
            <p:cNvPr id="240" name="Group 239">
              <a:extLst>
                <a:ext uri="{FF2B5EF4-FFF2-40B4-BE49-F238E27FC236}">
                  <a16:creationId xmlns:a16="http://schemas.microsoft.com/office/drawing/2014/main" id="{4E3314EA-5157-5A4F-BC7A-B9CCCBC5D4AC}"/>
                </a:ext>
              </a:extLst>
            </p:cNvPr>
            <p:cNvGrpSpPr/>
            <p:nvPr/>
          </p:nvGrpSpPr>
          <p:grpSpPr>
            <a:xfrm>
              <a:off x="1692874" y="1754660"/>
              <a:ext cx="429565" cy="455509"/>
              <a:chOff x="1223317" y="2026508"/>
              <a:chExt cx="429565" cy="455509"/>
            </a:xfrm>
          </p:grpSpPr>
          <p:sp>
            <p:nvSpPr>
              <p:cNvPr id="241" name="TextBox 240">
                <a:extLst>
                  <a:ext uri="{FF2B5EF4-FFF2-40B4-BE49-F238E27FC236}">
                    <a16:creationId xmlns:a16="http://schemas.microsoft.com/office/drawing/2014/main" id="{CBF3F2B4-CF9A-C744-850E-65625633B09F}"/>
                  </a:ext>
                </a:extLst>
              </p:cNvPr>
              <p:cNvSpPr txBox="1"/>
              <p:nvPr/>
            </p:nvSpPr>
            <p:spPr>
              <a:xfrm>
                <a:off x="1235674" y="2026508"/>
                <a:ext cx="417208" cy="455509"/>
              </a:xfrm>
              <a:prstGeom prst="rect">
                <a:avLst/>
              </a:prstGeom>
              <a:noFill/>
            </p:spPr>
            <p:txBody>
              <a:bodyPr wrap="none" rtlCol="0">
                <a:spAutoFit/>
              </a:bodyPr>
              <a:lstStyle/>
              <a:p>
                <a:pPr>
                  <a:lnSpc>
                    <a:spcPct val="90000"/>
                  </a:lnSpc>
                </a:pPr>
                <a:r>
                  <a:rPr lang="en-US" sz="1800" dirty="0">
                    <a:solidFill>
                      <a:srgbClr val="C00000"/>
                    </a:solidFill>
                  </a:rPr>
                  <a:t>2</a:t>
                </a:r>
              </a:p>
            </p:txBody>
          </p:sp>
          <p:sp>
            <p:nvSpPr>
              <p:cNvPr id="242" name="Oval 241">
                <a:extLst>
                  <a:ext uri="{FF2B5EF4-FFF2-40B4-BE49-F238E27FC236}">
                    <a16:creationId xmlns:a16="http://schemas.microsoft.com/office/drawing/2014/main" id="{39A7CEE9-D494-0D49-9EBA-71712BDBC803}"/>
                  </a:ext>
                </a:extLst>
              </p:cNvPr>
              <p:cNvSpPr/>
              <p:nvPr/>
            </p:nvSpPr>
            <p:spPr>
              <a:xfrm>
                <a:off x="1223317" y="2063578"/>
                <a:ext cx="370703" cy="358346"/>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sz="1500" dirty="0"/>
              </a:p>
            </p:txBody>
          </p:sp>
        </p:grpSp>
      </p:grpSp>
      <p:grpSp>
        <p:nvGrpSpPr>
          <p:cNvPr id="243" name="Group 242">
            <a:extLst>
              <a:ext uri="{FF2B5EF4-FFF2-40B4-BE49-F238E27FC236}">
                <a16:creationId xmlns:a16="http://schemas.microsoft.com/office/drawing/2014/main" id="{B3438A08-E49B-354E-9957-21DF0854A8E2}"/>
              </a:ext>
            </a:extLst>
          </p:cNvPr>
          <p:cNvGrpSpPr/>
          <p:nvPr/>
        </p:nvGrpSpPr>
        <p:grpSpPr>
          <a:xfrm>
            <a:off x="989704" y="5360129"/>
            <a:ext cx="8283134" cy="369332"/>
            <a:chOff x="1692874" y="1754660"/>
            <a:chExt cx="11044178" cy="492442"/>
          </a:xfrm>
        </p:grpSpPr>
        <p:sp>
          <p:nvSpPr>
            <p:cNvPr id="244" name="TextBox 243">
              <a:extLst>
                <a:ext uri="{FF2B5EF4-FFF2-40B4-BE49-F238E27FC236}">
                  <a16:creationId xmlns:a16="http://schemas.microsoft.com/office/drawing/2014/main" id="{C9B50B3A-1E1A-FA4D-A2C2-C59F8A48A935}"/>
                </a:ext>
              </a:extLst>
            </p:cNvPr>
            <p:cNvSpPr txBox="1"/>
            <p:nvPr/>
          </p:nvSpPr>
          <p:spPr>
            <a:xfrm>
              <a:off x="2051222" y="1767017"/>
              <a:ext cx="10685830" cy="455509"/>
            </a:xfrm>
            <a:prstGeom prst="rect">
              <a:avLst/>
            </a:prstGeom>
            <a:noFill/>
          </p:spPr>
          <p:txBody>
            <a:bodyPr wrap="none" rtlCol="0">
              <a:spAutoFit/>
            </a:bodyPr>
            <a:lstStyle/>
            <a:p>
              <a:pPr marL="45244">
                <a:lnSpc>
                  <a:spcPct val="90000"/>
                </a:lnSpc>
                <a:buClr>
                  <a:srgbClr val="000099"/>
                </a:buClr>
                <a:buSzPct val="100000"/>
                <a:tabLst>
                  <a:tab pos="559594" algn="l"/>
                </a:tabLst>
                <a:defRPr/>
              </a:pPr>
              <a:r>
                <a:rPr lang="en-US" sz="1800" dirty="0"/>
                <a:t>mobile selects which BS to associate with (</a:t>
              </a:r>
              <a:r>
                <a:rPr lang="en-US" sz="1800" i="1" dirty="0"/>
                <a:t>e.g., </a:t>
              </a:r>
              <a:r>
                <a:rPr lang="en-US" sz="1800" dirty="0"/>
                <a:t>preference for home carrier)</a:t>
              </a:r>
            </a:p>
          </p:txBody>
        </p:sp>
        <p:grpSp>
          <p:nvGrpSpPr>
            <p:cNvPr id="245" name="Group 244">
              <a:extLst>
                <a:ext uri="{FF2B5EF4-FFF2-40B4-BE49-F238E27FC236}">
                  <a16:creationId xmlns:a16="http://schemas.microsoft.com/office/drawing/2014/main" id="{31CDC44A-F7D2-C64C-A3B9-4347B0E2E901}"/>
                </a:ext>
              </a:extLst>
            </p:cNvPr>
            <p:cNvGrpSpPr/>
            <p:nvPr/>
          </p:nvGrpSpPr>
          <p:grpSpPr>
            <a:xfrm>
              <a:off x="1692874" y="1754660"/>
              <a:ext cx="429565" cy="492442"/>
              <a:chOff x="1223317" y="2026508"/>
              <a:chExt cx="429565" cy="492442"/>
            </a:xfrm>
          </p:grpSpPr>
          <p:sp>
            <p:nvSpPr>
              <p:cNvPr id="246" name="TextBox 245">
                <a:extLst>
                  <a:ext uri="{FF2B5EF4-FFF2-40B4-BE49-F238E27FC236}">
                    <a16:creationId xmlns:a16="http://schemas.microsoft.com/office/drawing/2014/main" id="{AE900756-8B8E-F748-B322-BB4FF5683425}"/>
                  </a:ext>
                </a:extLst>
              </p:cNvPr>
              <p:cNvSpPr txBox="1"/>
              <p:nvPr/>
            </p:nvSpPr>
            <p:spPr>
              <a:xfrm>
                <a:off x="1235674" y="2026508"/>
                <a:ext cx="417208" cy="492442"/>
              </a:xfrm>
              <a:prstGeom prst="rect">
                <a:avLst/>
              </a:prstGeom>
              <a:noFill/>
            </p:spPr>
            <p:txBody>
              <a:bodyPr wrap="none" rtlCol="0">
                <a:spAutoFit/>
              </a:bodyPr>
              <a:lstStyle/>
              <a:p>
                <a:r>
                  <a:rPr lang="en-US" sz="1800" dirty="0">
                    <a:solidFill>
                      <a:srgbClr val="C00000"/>
                    </a:solidFill>
                  </a:rPr>
                  <a:t>3</a:t>
                </a:r>
              </a:p>
            </p:txBody>
          </p:sp>
          <p:sp>
            <p:nvSpPr>
              <p:cNvPr id="247" name="Oval 246">
                <a:extLst>
                  <a:ext uri="{FF2B5EF4-FFF2-40B4-BE49-F238E27FC236}">
                    <a16:creationId xmlns:a16="http://schemas.microsoft.com/office/drawing/2014/main" id="{F458E91A-1959-E344-BDA4-E156B57D263B}"/>
                  </a:ext>
                </a:extLst>
              </p:cNvPr>
              <p:cNvSpPr/>
              <p:nvPr/>
            </p:nvSpPr>
            <p:spPr>
              <a:xfrm>
                <a:off x="1223317" y="2088292"/>
                <a:ext cx="370703" cy="358346"/>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grpSp>
        <p:nvGrpSpPr>
          <p:cNvPr id="11" name="Group 10">
            <a:extLst>
              <a:ext uri="{FF2B5EF4-FFF2-40B4-BE49-F238E27FC236}">
                <a16:creationId xmlns:a16="http://schemas.microsoft.com/office/drawing/2014/main" id="{9165F5B5-1241-494E-B0B0-6A124C700708}"/>
              </a:ext>
            </a:extLst>
          </p:cNvPr>
          <p:cNvGrpSpPr/>
          <p:nvPr/>
        </p:nvGrpSpPr>
        <p:grpSpPr>
          <a:xfrm>
            <a:off x="2149384" y="1909376"/>
            <a:ext cx="500063" cy="323165"/>
            <a:chOff x="10795000" y="942031"/>
            <a:chExt cx="666750" cy="430886"/>
          </a:xfrm>
        </p:grpSpPr>
        <p:cxnSp>
          <p:nvCxnSpPr>
            <p:cNvPr id="10" name="Straight Arrow Connector 9">
              <a:extLst>
                <a:ext uri="{FF2B5EF4-FFF2-40B4-BE49-F238E27FC236}">
                  <a16:creationId xmlns:a16="http://schemas.microsoft.com/office/drawing/2014/main" id="{B64251DE-007D-0F45-B529-90C0E85287A5}"/>
                </a:ext>
              </a:extLst>
            </p:cNvPr>
            <p:cNvCxnSpPr/>
            <p:nvPr/>
          </p:nvCxnSpPr>
          <p:spPr>
            <a:xfrm flipH="1">
              <a:off x="10795000" y="1127125"/>
              <a:ext cx="666750" cy="0"/>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A73CFBC7-B595-B04A-9C6A-4D18E0599AF3}"/>
                </a:ext>
              </a:extLst>
            </p:cNvPr>
            <p:cNvSpPr/>
            <p:nvPr/>
          </p:nvSpPr>
          <p:spPr>
            <a:xfrm>
              <a:off x="11020425" y="1003300"/>
              <a:ext cx="250825" cy="250825"/>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 name="TextBox 1">
              <a:extLst>
                <a:ext uri="{FF2B5EF4-FFF2-40B4-BE49-F238E27FC236}">
                  <a16:creationId xmlns:a16="http://schemas.microsoft.com/office/drawing/2014/main" id="{45D65A95-1F89-584D-A7F8-9DC5385E5246}"/>
                </a:ext>
              </a:extLst>
            </p:cNvPr>
            <p:cNvSpPr txBox="1"/>
            <p:nvPr/>
          </p:nvSpPr>
          <p:spPr>
            <a:xfrm>
              <a:off x="10997685" y="942031"/>
              <a:ext cx="389424" cy="430886"/>
            </a:xfrm>
            <a:prstGeom prst="rect">
              <a:avLst/>
            </a:prstGeom>
            <a:noFill/>
          </p:spPr>
          <p:txBody>
            <a:bodyPr wrap="none" rtlCol="0">
              <a:spAutoFit/>
            </a:bodyPr>
            <a:lstStyle/>
            <a:p>
              <a:r>
                <a:rPr lang="en-US" sz="1500" dirty="0">
                  <a:solidFill>
                    <a:srgbClr val="C00000"/>
                  </a:solidFill>
                </a:rPr>
                <a:t>1</a:t>
              </a:r>
            </a:p>
          </p:txBody>
        </p:sp>
      </p:grpSp>
      <p:grpSp>
        <p:nvGrpSpPr>
          <p:cNvPr id="12" name="Group 11">
            <a:extLst>
              <a:ext uri="{FF2B5EF4-FFF2-40B4-BE49-F238E27FC236}">
                <a16:creationId xmlns:a16="http://schemas.microsoft.com/office/drawing/2014/main" id="{F9888C8C-90C9-9B43-B824-E46C90C9310C}"/>
              </a:ext>
            </a:extLst>
          </p:cNvPr>
          <p:cNvGrpSpPr/>
          <p:nvPr/>
        </p:nvGrpSpPr>
        <p:grpSpPr>
          <a:xfrm>
            <a:off x="2006870" y="2126274"/>
            <a:ext cx="292068" cy="323165"/>
            <a:chOff x="11140560" y="1335731"/>
            <a:chExt cx="389424" cy="430886"/>
          </a:xfrm>
        </p:grpSpPr>
        <p:sp>
          <p:nvSpPr>
            <p:cNvPr id="213" name="Oval 212">
              <a:extLst>
                <a:ext uri="{FF2B5EF4-FFF2-40B4-BE49-F238E27FC236}">
                  <a16:creationId xmlns:a16="http://schemas.microsoft.com/office/drawing/2014/main" id="{6EEFC8E6-7F66-D644-9D3B-EA76FE5E45A0}"/>
                </a:ext>
              </a:extLst>
            </p:cNvPr>
            <p:cNvSpPr/>
            <p:nvPr/>
          </p:nvSpPr>
          <p:spPr>
            <a:xfrm>
              <a:off x="11163300" y="1397000"/>
              <a:ext cx="250825" cy="250825"/>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14" name="TextBox 213">
              <a:extLst>
                <a:ext uri="{FF2B5EF4-FFF2-40B4-BE49-F238E27FC236}">
                  <a16:creationId xmlns:a16="http://schemas.microsoft.com/office/drawing/2014/main" id="{F10CB571-7305-4B4A-9EE5-940148C575FC}"/>
                </a:ext>
              </a:extLst>
            </p:cNvPr>
            <p:cNvSpPr txBox="1"/>
            <p:nvPr/>
          </p:nvSpPr>
          <p:spPr>
            <a:xfrm>
              <a:off x="11140560" y="1335731"/>
              <a:ext cx="389424" cy="430886"/>
            </a:xfrm>
            <a:prstGeom prst="rect">
              <a:avLst/>
            </a:prstGeom>
            <a:noFill/>
          </p:spPr>
          <p:txBody>
            <a:bodyPr wrap="none" rtlCol="0">
              <a:spAutoFit/>
            </a:bodyPr>
            <a:lstStyle/>
            <a:p>
              <a:r>
                <a:rPr lang="en-US" sz="1500" dirty="0">
                  <a:solidFill>
                    <a:srgbClr val="C00000"/>
                  </a:solidFill>
                </a:rPr>
                <a:t>2</a:t>
              </a:r>
            </a:p>
          </p:txBody>
        </p:sp>
      </p:grpSp>
      <p:grpSp>
        <p:nvGrpSpPr>
          <p:cNvPr id="13" name="Group 12">
            <a:extLst>
              <a:ext uri="{FF2B5EF4-FFF2-40B4-BE49-F238E27FC236}">
                <a16:creationId xmlns:a16="http://schemas.microsoft.com/office/drawing/2014/main" id="{52FB2EEB-63DE-984E-937C-2DB8D480C825}"/>
              </a:ext>
            </a:extLst>
          </p:cNvPr>
          <p:cNvGrpSpPr/>
          <p:nvPr/>
        </p:nvGrpSpPr>
        <p:grpSpPr>
          <a:xfrm>
            <a:off x="2187346" y="2333374"/>
            <a:ext cx="500063" cy="323165"/>
            <a:chOff x="11080750" y="1729431"/>
            <a:chExt cx="666750" cy="430886"/>
          </a:xfrm>
        </p:grpSpPr>
        <p:cxnSp>
          <p:nvCxnSpPr>
            <p:cNvPr id="215" name="Straight Arrow Connector 214">
              <a:extLst>
                <a:ext uri="{FF2B5EF4-FFF2-40B4-BE49-F238E27FC236}">
                  <a16:creationId xmlns:a16="http://schemas.microsoft.com/office/drawing/2014/main" id="{3084C769-A49B-8744-A798-C333A0608D94}"/>
                </a:ext>
              </a:extLst>
            </p:cNvPr>
            <p:cNvCxnSpPr>
              <a:cxnSpLocks/>
            </p:cNvCxnSpPr>
            <p:nvPr/>
          </p:nvCxnSpPr>
          <p:spPr>
            <a:xfrm>
              <a:off x="11080750" y="1914525"/>
              <a:ext cx="666750" cy="0"/>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16" name="Oval 215">
              <a:extLst>
                <a:ext uri="{FF2B5EF4-FFF2-40B4-BE49-F238E27FC236}">
                  <a16:creationId xmlns:a16="http://schemas.microsoft.com/office/drawing/2014/main" id="{13F8AF10-1842-1248-8BF6-634D84E71034}"/>
                </a:ext>
              </a:extLst>
            </p:cNvPr>
            <p:cNvSpPr/>
            <p:nvPr/>
          </p:nvSpPr>
          <p:spPr>
            <a:xfrm>
              <a:off x="11306175" y="1790700"/>
              <a:ext cx="250825" cy="250825"/>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17" name="TextBox 216">
              <a:extLst>
                <a:ext uri="{FF2B5EF4-FFF2-40B4-BE49-F238E27FC236}">
                  <a16:creationId xmlns:a16="http://schemas.microsoft.com/office/drawing/2014/main" id="{98E1F095-DFDA-924E-8674-E34EB06EC66B}"/>
                </a:ext>
              </a:extLst>
            </p:cNvPr>
            <p:cNvSpPr txBox="1"/>
            <p:nvPr/>
          </p:nvSpPr>
          <p:spPr>
            <a:xfrm>
              <a:off x="11283435" y="1729431"/>
              <a:ext cx="389424" cy="430886"/>
            </a:xfrm>
            <a:prstGeom prst="rect">
              <a:avLst/>
            </a:prstGeom>
            <a:noFill/>
          </p:spPr>
          <p:txBody>
            <a:bodyPr wrap="none" rtlCol="0">
              <a:spAutoFit/>
            </a:bodyPr>
            <a:lstStyle/>
            <a:p>
              <a:r>
                <a:rPr lang="en-US" sz="1500" dirty="0">
                  <a:solidFill>
                    <a:srgbClr val="C00000"/>
                  </a:solidFill>
                </a:rPr>
                <a:t>3</a:t>
              </a:r>
            </a:p>
          </p:txBody>
        </p:sp>
      </p:grpSp>
    </p:spTree>
    <p:extLst>
      <p:ext uri="{BB962C8B-B14F-4D97-AF65-F5344CB8AC3E}">
        <p14:creationId xmlns:p14="http://schemas.microsoft.com/office/powerpoint/2010/main" val="68708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par>
                                <p:cTn id="13" presetID="9" presetClass="entr" presetSubtype="0" fill="hold" nodeType="withEffect">
                                  <p:stCondLst>
                                    <p:cond delay="0"/>
                                  </p:stCondLst>
                                  <p:childTnLst>
                                    <p:set>
                                      <p:cBhvr>
                                        <p:cTn id="14" dur="1" fill="hold">
                                          <p:stCondLst>
                                            <p:cond delay="0"/>
                                          </p:stCondLst>
                                        </p:cTn>
                                        <p:tgtEl>
                                          <p:spTgt spid="225"/>
                                        </p:tgtEl>
                                        <p:attrNameLst>
                                          <p:attrName>style.visibility</p:attrName>
                                        </p:attrNameLst>
                                      </p:cBhvr>
                                      <p:to>
                                        <p:strVal val="visible"/>
                                      </p:to>
                                    </p:set>
                                    <p:animEffect transition="in" filter="dissolve">
                                      <p:cBhvr>
                                        <p:cTn id="15" dur="500"/>
                                        <p:tgtEl>
                                          <p:spTgt spid="22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dissolve">
                                      <p:cBhvr>
                                        <p:cTn id="20" dur="500"/>
                                        <p:tgtEl>
                                          <p:spTgt spid="12"/>
                                        </p:tgtEl>
                                      </p:cBhvr>
                                    </p:animEffect>
                                  </p:childTnLst>
                                </p:cTn>
                              </p:par>
                              <p:par>
                                <p:cTn id="21" presetID="9" presetClass="entr" presetSubtype="0" fill="hold" nodeType="withEffect">
                                  <p:stCondLst>
                                    <p:cond delay="0"/>
                                  </p:stCondLst>
                                  <p:childTnLst>
                                    <p:set>
                                      <p:cBhvr>
                                        <p:cTn id="22" dur="1" fill="hold">
                                          <p:stCondLst>
                                            <p:cond delay="0"/>
                                          </p:stCondLst>
                                        </p:cTn>
                                        <p:tgtEl>
                                          <p:spTgt spid="235"/>
                                        </p:tgtEl>
                                        <p:attrNameLst>
                                          <p:attrName>style.visibility</p:attrName>
                                        </p:attrNameLst>
                                      </p:cBhvr>
                                      <p:to>
                                        <p:strVal val="visible"/>
                                      </p:to>
                                    </p:set>
                                    <p:animEffect transition="in" filter="dissolve">
                                      <p:cBhvr>
                                        <p:cTn id="23" dur="500"/>
                                        <p:tgtEl>
                                          <p:spTgt spid="23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par>
                                <p:cTn id="29" presetID="9" presetClass="entr" presetSubtype="0" fill="hold" nodeType="withEffect">
                                  <p:stCondLst>
                                    <p:cond delay="0"/>
                                  </p:stCondLst>
                                  <p:childTnLst>
                                    <p:set>
                                      <p:cBhvr>
                                        <p:cTn id="30" dur="1" fill="hold">
                                          <p:stCondLst>
                                            <p:cond delay="0"/>
                                          </p:stCondLst>
                                        </p:cTn>
                                        <p:tgtEl>
                                          <p:spTgt spid="243"/>
                                        </p:tgtEl>
                                        <p:attrNameLst>
                                          <p:attrName>style.visibility</p:attrName>
                                        </p:attrNameLst>
                                      </p:cBhvr>
                                      <p:to>
                                        <p:strVal val="visible"/>
                                      </p:to>
                                    </p:set>
                                    <p:animEffect transition="in" filter="dissolve">
                                      <p:cBhvr>
                                        <p:cTn id="31" dur="5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544" y="634677"/>
            <a:ext cx="8229600" cy="778099"/>
          </a:xfrm>
        </p:spPr>
        <p:txBody>
          <a:bodyPr/>
          <a:lstStyle/>
          <a:p>
            <a:r>
              <a:rPr lang="en-US" dirty="0"/>
              <a:t>A Simplified Data Flow with 4G…(1/2)</a:t>
            </a:r>
          </a:p>
        </p:txBody>
      </p:sp>
      <p:sp>
        <p:nvSpPr>
          <p:cNvPr id="5" name="Flowchart: Alternate Process 4"/>
          <p:cNvSpPr/>
          <p:nvPr/>
        </p:nvSpPr>
        <p:spPr>
          <a:xfrm>
            <a:off x="4067944" y="3639328"/>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MME</a:t>
            </a:r>
          </a:p>
        </p:txBody>
      </p:sp>
      <p:sp>
        <p:nvSpPr>
          <p:cNvPr id="7" name="Flowchart: Alternate Process 6"/>
          <p:cNvSpPr/>
          <p:nvPr/>
        </p:nvSpPr>
        <p:spPr>
          <a:xfrm>
            <a:off x="4067944" y="4431416"/>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S-GW</a:t>
            </a:r>
          </a:p>
        </p:txBody>
      </p:sp>
      <p:cxnSp>
        <p:nvCxnSpPr>
          <p:cNvPr id="8" name="Straight Connector 7"/>
          <p:cNvCxnSpPr>
            <a:stCxn id="51" idx="3"/>
            <a:endCxn id="10" idx="1"/>
          </p:cNvCxnSpPr>
          <p:nvPr/>
        </p:nvCxnSpPr>
        <p:spPr>
          <a:xfrm flipV="1">
            <a:off x="6300192" y="4575184"/>
            <a:ext cx="1296661" cy="248"/>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5" idx="2"/>
            <a:endCxn id="7" idx="0"/>
          </p:cNvCxnSpPr>
          <p:nvPr/>
        </p:nvCxnSpPr>
        <p:spPr>
          <a:xfrm>
            <a:off x="4463988" y="3927360"/>
            <a:ext cx="0" cy="50405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10" name="Picture 85" descr="internet"/>
          <p:cNvPicPr>
            <a:picLocks noChangeAspect="1" noChangeArrowheads="1"/>
          </p:cNvPicPr>
          <p:nvPr/>
        </p:nvPicPr>
        <p:blipFill>
          <a:blip r:embed="rId2" cstate="print"/>
          <a:srcRect/>
          <a:stretch>
            <a:fillRect/>
          </a:stretch>
        </p:blipFill>
        <p:spPr bwMode="auto">
          <a:xfrm>
            <a:off x="7596853" y="4215392"/>
            <a:ext cx="739218" cy="719584"/>
          </a:xfrm>
          <a:prstGeom prst="rect">
            <a:avLst/>
          </a:prstGeom>
          <a:noFill/>
          <a:ln w="9525">
            <a:noFill/>
            <a:miter lim="800000"/>
            <a:headEnd/>
            <a:tailEnd/>
          </a:ln>
        </p:spPr>
      </p:pic>
      <p:sp>
        <p:nvSpPr>
          <p:cNvPr id="11" name="Text Box 330"/>
          <p:cNvSpPr txBox="1">
            <a:spLocks noChangeArrowheads="1"/>
          </p:cNvSpPr>
          <p:nvPr/>
        </p:nvSpPr>
        <p:spPr bwMode="auto">
          <a:xfrm>
            <a:off x="7544052" y="3790782"/>
            <a:ext cx="1492444" cy="456296"/>
          </a:xfrm>
          <a:prstGeom prst="rect">
            <a:avLst/>
          </a:prstGeom>
          <a:noFill/>
          <a:ln w="9525" algn="ctr">
            <a:noFill/>
            <a:miter lim="800000"/>
            <a:headEnd/>
            <a:tailEnd/>
          </a:ln>
          <a:effectLst/>
        </p:spPr>
        <p:txBody>
          <a:bodyPr wrap="none" lIns="90000" tIns="43200" rIns="90000" bIns="43200">
            <a:spAutoFit/>
          </a:bodyPr>
          <a:lstStyle/>
          <a:p>
            <a:pPr defTabSz="762000"/>
            <a:r>
              <a:rPr lang="en-US" sz="1200" dirty="0"/>
              <a:t>Packet Data Network</a:t>
            </a:r>
          </a:p>
          <a:p>
            <a:pPr defTabSz="762000"/>
            <a:r>
              <a:rPr lang="en-US" sz="1200" dirty="0"/>
              <a:t>e..g Internet</a:t>
            </a:r>
          </a:p>
        </p:txBody>
      </p:sp>
      <p:sp>
        <p:nvSpPr>
          <p:cNvPr id="12" name="Rectangle 11"/>
          <p:cNvSpPr/>
          <p:nvPr/>
        </p:nvSpPr>
        <p:spPr>
          <a:xfrm>
            <a:off x="6804248" y="4601854"/>
            <a:ext cx="432048" cy="261610"/>
          </a:xfrm>
          <a:prstGeom prst="rect">
            <a:avLst/>
          </a:prstGeom>
        </p:spPr>
        <p:txBody>
          <a:bodyPr wrap="square">
            <a:spAutoFit/>
          </a:bodyPr>
          <a:lstStyle/>
          <a:p>
            <a:pPr defTabSz="762000"/>
            <a:r>
              <a:rPr lang="en-US" sz="1100" b="1" dirty="0">
                <a:solidFill>
                  <a:srgbClr val="00B050"/>
                </a:solidFill>
              </a:rPr>
              <a:t>SGi</a:t>
            </a:r>
          </a:p>
        </p:txBody>
      </p:sp>
      <p:sp>
        <p:nvSpPr>
          <p:cNvPr id="13" name="Rectangle 12"/>
          <p:cNvSpPr/>
          <p:nvPr/>
        </p:nvSpPr>
        <p:spPr>
          <a:xfrm>
            <a:off x="4427984" y="3999368"/>
            <a:ext cx="432048" cy="261610"/>
          </a:xfrm>
          <a:prstGeom prst="rect">
            <a:avLst/>
          </a:prstGeom>
        </p:spPr>
        <p:txBody>
          <a:bodyPr wrap="square">
            <a:spAutoFit/>
          </a:bodyPr>
          <a:lstStyle/>
          <a:p>
            <a:pPr defTabSz="762000"/>
            <a:r>
              <a:rPr lang="en-US" sz="1100" b="1" dirty="0">
                <a:solidFill>
                  <a:srgbClr val="00B050"/>
                </a:solidFill>
              </a:rPr>
              <a:t>S11</a:t>
            </a:r>
          </a:p>
        </p:txBody>
      </p:sp>
      <p:sp>
        <p:nvSpPr>
          <p:cNvPr id="14" name="Rectangle 13"/>
          <p:cNvSpPr/>
          <p:nvPr/>
        </p:nvSpPr>
        <p:spPr>
          <a:xfrm>
            <a:off x="2339752" y="3927360"/>
            <a:ext cx="504056" cy="261610"/>
          </a:xfrm>
          <a:prstGeom prst="rect">
            <a:avLst/>
          </a:prstGeom>
        </p:spPr>
        <p:txBody>
          <a:bodyPr wrap="square">
            <a:spAutoFit/>
          </a:bodyPr>
          <a:lstStyle/>
          <a:p>
            <a:pPr defTabSz="762000"/>
            <a:r>
              <a:rPr lang="en-US" sz="1100" b="1" dirty="0">
                <a:solidFill>
                  <a:srgbClr val="00B050"/>
                </a:solidFill>
              </a:rPr>
              <a:t>S1u</a:t>
            </a:r>
          </a:p>
        </p:txBody>
      </p:sp>
      <p:pic>
        <p:nvPicPr>
          <p:cNvPr id="15" name="Picture 2"/>
          <p:cNvPicPr>
            <a:picLocks noChangeAspect="1" noChangeArrowheads="1"/>
          </p:cNvPicPr>
          <p:nvPr/>
        </p:nvPicPr>
        <p:blipFill>
          <a:blip r:embed="rId3" cstate="print"/>
          <a:srcRect/>
          <a:stretch>
            <a:fillRect/>
          </a:stretch>
        </p:blipFill>
        <p:spPr bwMode="auto">
          <a:xfrm>
            <a:off x="1243790" y="2688738"/>
            <a:ext cx="238125" cy="590550"/>
          </a:xfrm>
          <a:prstGeom prst="rect">
            <a:avLst/>
          </a:prstGeom>
          <a:noFill/>
          <a:ln w="9525">
            <a:noFill/>
            <a:miter lim="800000"/>
            <a:headEnd/>
            <a:tailEnd/>
          </a:ln>
        </p:spPr>
      </p:pic>
      <p:sp>
        <p:nvSpPr>
          <p:cNvPr id="17" name="Rectangle 16"/>
          <p:cNvSpPr/>
          <p:nvPr/>
        </p:nvSpPr>
        <p:spPr>
          <a:xfrm>
            <a:off x="1475656" y="2847240"/>
            <a:ext cx="700426" cy="261610"/>
          </a:xfrm>
          <a:prstGeom prst="rect">
            <a:avLst/>
          </a:prstGeom>
        </p:spPr>
        <p:txBody>
          <a:bodyPr wrap="square">
            <a:spAutoFit/>
          </a:bodyPr>
          <a:lstStyle/>
          <a:p>
            <a:pPr defTabSz="762000"/>
            <a:r>
              <a:rPr lang="en-US" sz="1100" b="1" dirty="0" err="1">
                <a:solidFill>
                  <a:srgbClr val="000099"/>
                </a:solidFill>
              </a:rPr>
              <a:t>eNodeB</a:t>
            </a:r>
            <a:endParaRPr lang="en-US" sz="1100" b="1" dirty="0">
              <a:solidFill>
                <a:srgbClr val="000099"/>
              </a:solidFill>
            </a:endParaRPr>
          </a:p>
        </p:txBody>
      </p:sp>
      <p:grpSp>
        <p:nvGrpSpPr>
          <p:cNvPr id="18" name="Group 83"/>
          <p:cNvGrpSpPr/>
          <p:nvPr/>
        </p:nvGrpSpPr>
        <p:grpSpPr>
          <a:xfrm>
            <a:off x="487198" y="2775232"/>
            <a:ext cx="584448" cy="504776"/>
            <a:chOff x="179512" y="4581128"/>
            <a:chExt cx="584448" cy="504776"/>
          </a:xfrm>
        </p:grpSpPr>
        <p:grpSp>
          <p:nvGrpSpPr>
            <p:cNvPr id="19" name="Group 67"/>
            <p:cNvGrpSpPr/>
            <p:nvPr/>
          </p:nvGrpSpPr>
          <p:grpSpPr>
            <a:xfrm>
              <a:off x="179512" y="4581128"/>
              <a:ext cx="432048" cy="504776"/>
              <a:chOff x="0" y="980728"/>
              <a:chExt cx="432048" cy="504776"/>
            </a:xfrm>
          </p:grpSpPr>
          <p:pic>
            <p:nvPicPr>
              <p:cNvPr id="21" name="Picture 992" descr="pda"/>
              <p:cNvPicPr>
                <a:picLocks noChangeAspect="1" noChangeArrowheads="1"/>
              </p:cNvPicPr>
              <p:nvPr/>
            </p:nvPicPr>
            <p:blipFill>
              <a:blip r:embed="rId4" cstate="print"/>
              <a:srcRect/>
              <a:stretch>
                <a:fillRect/>
              </a:stretch>
            </p:blipFill>
            <p:spPr bwMode="auto">
              <a:xfrm>
                <a:off x="72008" y="1196752"/>
                <a:ext cx="288751" cy="288752"/>
              </a:xfrm>
              <a:prstGeom prst="rect">
                <a:avLst/>
              </a:prstGeom>
              <a:noFill/>
            </p:spPr>
          </p:pic>
          <p:sp>
            <p:nvSpPr>
              <p:cNvPr id="22" name="Rectangle 21"/>
              <p:cNvSpPr/>
              <p:nvPr/>
            </p:nvSpPr>
            <p:spPr>
              <a:xfrm>
                <a:off x="0" y="980728"/>
                <a:ext cx="432048" cy="261610"/>
              </a:xfrm>
              <a:prstGeom prst="rect">
                <a:avLst/>
              </a:prstGeom>
            </p:spPr>
            <p:txBody>
              <a:bodyPr wrap="square">
                <a:spAutoFit/>
              </a:bodyPr>
              <a:lstStyle/>
              <a:p>
                <a:pPr defTabSz="762000"/>
                <a:r>
                  <a:rPr lang="en-US" sz="1100" dirty="0">
                    <a:solidFill>
                      <a:srgbClr val="000099"/>
                    </a:solidFill>
                  </a:rPr>
                  <a:t>MS</a:t>
                </a:r>
              </a:p>
            </p:txBody>
          </p:sp>
        </p:grpSp>
        <p:sp>
          <p:nvSpPr>
            <p:cNvPr id="20" name="Rectangle 19"/>
            <p:cNvSpPr/>
            <p:nvPr/>
          </p:nvSpPr>
          <p:spPr>
            <a:xfrm>
              <a:off x="331912" y="4733528"/>
              <a:ext cx="432048" cy="261610"/>
            </a:xfrm>
            <a:prstGeom prst="rect">
              <a:avLst/>
            </a:prstGeom>
          </p:spPr>
          <p:txBody>
            <a:bodyPr wrap="square">
              <a:spAutoFit/>
            </a:bodyPr>
            <a:lstStyle/>
            <a:p>
              <a:pPr defTabSz="762000"/>
              <a:endParaRPr lang="en-US" sz="1100" dirty="0">
                <a:solidFill>
                  <a:srgbClr val="000099"/>
                </a:solidFill>
              </a:endParaRPr>
            </a:p>
          </p:txBody>
        </p:sp>
      </p:grpSp>
      <p:sp>
        <p:nvSpPr>
          <p:cNvPr id="23" name="Rectangle 22"/>
          <p:cNvSpPr/>
          <p:nvPr/>
        </p:nvSpPr>
        <p:spPr>
          <a:xfrm>
            <a:off x="2555776" y="3279288"/>
            <a:ext cx="504056" cy="261610"/>
          </a:xfrm>
          <a:prstGeom prst="rect">
            <a:avLst/>
          </a:prstGeom>
        </p:spPr>
        <p:txBody>
          <a:bodyPr wrap="square">
            <a:spAutoFit/>
          </a:bodyPr>
          <a:lstStyle/>
          <a:p>
            <a:pPr defTabSz="762000"/>
            <a:r>
              <a:rPr lang="en-US" sz="1100" b="1" dirty="0">
                <a:solidFill>
                  <a:srgbClr val="00B050"/>
                </a:solidFill>
              </a:rPr>
              <a:t>S1</a:t>
            </a:r>
          </a:p>
        </p:txBody>
      </p:sp>
      <p:sp>
        <p:nvSpPr>
          <p:cNvPr id="24" name="Flowchart: Alternate Process 23"/>
          <p:cNvSpPr/>
          <p:nvPr/>
        </p:nvSpPr>
        <p:spPr>
          <a:xfrm>
            <a:off x="4067944" y="2487200"/>
            <a:ext cx="667726" cy="288032"/>
          </a:xfrm>
          <a:prstGeom prst="flowChartAlternateProcess">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HSS</a:t>
            </a:r>
          </a:p>
        </p:txBody>
      </p:sp>
      <p:sp>
        <p:nvSpPr>
          <p:cNvPr id="25" name="Flowchart: Alternate Process 24"/>
          <p:cNvSpPr/>
          <p:nvPr/>
        </p:nvSpPr>
        <p:spPr>
          <a:xfrm>
            <a:off x="4879686" y="2487200"/>
            <a:ext cx="700426" cy="288032"/>
          </a:xfrm>
          <a:prstGeom prst="flowChartAlternateProcess">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DNS</a:t>
            </a:r>
          </a:p>
        </p:txBody>
      </p:sp>
      <p:cxnSp>
        <p:nvCxnSpPr>
          <p:cNvPr id="26" name="Straight Connector 25"/>
          <p:cNvCxnSpPr>
            <a:stCxn id="5" idx="0"/>
            <a:endCxn id="24" idx="2"/>
          </p:cNvCxnSpPr>
          <p:nvPr/>
        </p:nvCxnSpPr>
        <p:spPr>
          <a:xfrm flipH="1" flipV="1">
            <a:off x="4401807" y="2775232"/>
            <a:ext cx="62181" cy="86409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25" idx="2"/>
            <a:endCxn id="5" idx="0"/>
          </p:cNvCxnSpPr>
          <p:nvPr/>
        </p:nvCxnSpPr>
        <p:spPr>
          <a:xfrm flipH="1">
            <a:off x="4463988" y="2775232"/>
            <a:ext cx="765911" cy="86409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15" idx="2"/>
            <a:endCxn id="5" idx="1"/>
          </p:cNvCxnSpPr>
          <p:nvPr/>
        </p:nvCxnSpPr>
        <p:spPr>
          <a:xfrm>
            <a:off x="1362853" y="3279288"/>
            <a:ext cx="2705091" cy="50405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29" name="Rounded Rectangular Callout 28"/>
          <p:cNvSpPr/>
          <p:nvPr/>
        </p:nvSpPr>
        <p:spPr>
          <a:xfrm>
            <a:off x="847238" y="2055152"/>
            <a:ext cx="792088" cy="288032"/>
          </a:xfrm>
          <a:prstGeom prst="wedgeRoundRectCallout">
            <a:avLst>
              <a:gd name="adj1" fmla="val -52553"/>
              <a:gd name="adj2" fmla="val 24192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omic Sans MS" pitchFamily="66" charset="0"/>
              </a:rPr>
              <a:t>Attach  request..</a:t>
            </a:r>
          </a:p>
        </p:txBody>
      </p:sp>
      <p:sp>
        <p:nvSpPr>
          <p:cNvPr id="31" name="Rounded Rectangular Callout 30"/>
          <p:cNvSpPr/>
          <p:nvPr/>
        </p:nvSpPr>
        <p:spPr>
          <a:xfrm>
            <a:off x="3203848" y="3063264"/>
            <a:ext cx="1008112" cy="288032"/>
          </a:xfrm>
          <a:prstGeom prst="wedgeRoundRectCallout">
            <a:avLst>
              <a:gd name="adj1" fmla="val 64092"/>
              <a:gd name="adj2" fmla="val 119570"/>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latin typeface="Comic Sans MS" pitchFamily="66" charset="0"/>
              </a:rPr>
              <a:t>Get info for this subscriber</a:t>
            </a:r>
          </a:p>
        </p:txBody>
      </p:sp>
      <p:sp>
        <p:nvSpPr>
          <p:cNvPr id="32" name="Rounded Rectangular Callout 31"/>
          <p:cNvSpPr/>
          <p:nvPr/>
        </p:nvSpPr>
        <p:spPr>
          <a:xfrm>
            <a:off x="2863462" y="2055152"/>
            <a:ext cx="1008112" cy="288032"/>
          </a:xfrm>
          <a:prstGeom prst="wedgeRoundRectCallout">
            <a:avLst>
              <a:gd name="adj1" fmla="val 64092"/>
              <a:gd name="adj2" fmla="val 119570"/>
              <a:gd name="adj3" fmla="val 16667"/>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latin typeface="Comic Sans MS" pitchFamily="66" charset="0"/>
              </a:rPr>
              <a:t>Herewith the info</a:t>
            </a:r>
          </a:p>
        </p:txBody>
      </p:sp>
      <p:sp>
        <p:nvSpPr>
          <p:cNvPr id="33" name="Rounded Rectangular Callout 32"/>
          <p:cNvSpPr/>
          <p:nvPr/>
        </p:nvSpPr>
        <p:spPr>
          <a:xfrm>
            <a:off x="251520" y="3711336"/>
            <a:ext cx="1204482" cy="648072"/>
          </a:xfrm>
          <a:prstGeom prst="wedgeRoundRectCallout">
            <a:avLst>
              <a:gd name="adj1" fmla="val -6980"/>
              <a:gd name="adj2" fmla="val -10856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omic Sans MS" pitchFamily="66" charset="0"/>
              </a:rPr>
              <a:t>I am attached to the network and want to browse to </a:t>
            </a:r>
            <a:r>
              <a:rPr lang="en-US" sz="800" dirty="0" err="1">
                <a:latin typeface="Comic Sans MS" pitchFamily="66" charset="0"/>
              </a:rPr>
              <a:t>www.google.com</a:t>
            </a:r>
            <a:endParaRPr lang="en-US" sz="800" dirty="0">
              <a:latin typeface="Comic Sans MS" pitchFamily="66" charset="0"/>
            </a:endParaRPr>
          </a:p>
        </p:txBody>
      </p:sp>
      <p:sp>
        <p:nvSpPr>
          <p:cNvPr id="34" name="Rounded Rectangular Callout 33"/>
          <p:cNvSpPr/>
          <p:nvPr/>
        </p:nvSpPr>
        <p:spPr>
          <a:xfrm>
            <a:off x="5148064" y="3063264"/>
            <a:ext cx="1828238" cy="360040"/>
          </a:xfrm>
          <a:prstGeom prst="wedgeRoundRectCallout">
            <a:avLst>
              <a:gd name="adj1" fmla="val -79460"/>
              <a:gd name="adj2" fmla="val 99768"/>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latin typeface="Comic Sans MS" pitchFamily="66" charset="0"/>
              </a:rPr>
              <a:t>What is the S-GW IP Address ?</a:t>
            </a:r>
          </a:p>
          <a:p>
            <a:r>
              <a:rPr lang="en-US" sz="800" dirty="0">
                <a:solidFill>
                  <a:schemeClr val="tx1"/>
                </a:solidFill>
                <a:latin typeface="Comic Sans MS" pitchFamily="66" charset="0"/>
              </a:rPr>
              <a:t>What is the P-GW IP Address ?</a:t>
            </a:r>
          </a:p>
        </p:txBody>
      </p:sp>
      <p:sp>
        <p:nvSpPr>
          <p:cNvPr id="35" name="Rounded Rectangular Callout 34"/>
          <p:cNvSpPr/>
          <p:nvPr/>
        </p:nvSpPr>
        <p:spPr>
          <a:xfrm>
            <a:off x="4951694" y="1839128"/>
            <a:ext cx="1512168" cy="288032"/>
          </a:xfrm>
          <a:prstGeom prst="wedgeRoundRectCallout">
            <a:avLst>
              <a:gd name="adj1" fmla="val -43004"/>
              <a:gd name="adj2" fmla="val 138694"/>
              <a:gd name="adj3" fmla="val 16667"/>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latin typeface="Comic Sans MS" pitchFamily="66" charset="0"/>
              </a:rPr>
              <a:t>Herewith the IP Addresses</a:t>
            </a:r>
          </a:p>
        </p:txBody>
      </p:sp>
      <p:sp>
        <p:nvSpPr>
          <p:cNvPr id="36" name="Rounded Rectangular Callout 35"/>
          <p:cNvSpPr/>
          <p:nvPr/>
        </p:nvSpPr>
        <p:spPr>
          <a:xfrm>
            <a:off x="5364088" y="3639328"/>
            <a:ext cx="1692606" cy="360040"/>
          </a:xfrm>
          <a:prstGeom prst="wedgeRoundRectCallout">
            <a:avLst>
              <a:gd name="adj1" fmla="val -74813"/>
              <a:gd name="adj2" fmla="val -1675"/>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latin typeface="Comic Sans MS" pitchFamily="66" charset="0"/>
              </a:rPr>
              <a:t>Create Session Request  with  IP Address of S-GW and P-GW</a:t>
            </a:r>
          </a:p>
        </p:txBody>
      </p:sp>
      <p:sp>
        <p:nvSpPr>
          <p:cNvPr id="37" name="Rounded Rectangular Callout 36"/>
          <p:cNvSpPr/>
          <p:nvPr/>
        </p:nvSpPr>
        <p:spPr>
          <a:xfrm>
            <a:off x="5220072" y="5439528"/>
            <a:ext cx="1800200" cy="360040"/>
          </a:xfrm>
          <a:prstGeom prst="wedgeRoundRectCallout">
            <a:avLst>
              <a:gd name="adj1" fmla="val 3534"/>
              <a:gd name="adj2" fmla="val -23241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latin typeface="Comic Sans MS" pitchFamily="66" charset="0"/>
              </a:rPr>
              <a:t>Create Session Request response (Accept)</a:t>
            </a:r>
          </a:p>
        </p:txBody>
      </p:sp>
      <p:cxnSp>
        <p:nvCxnSpPr>
          <p:cNvPr id="40" name="Straight Connector 39"/>
          <p:cNvCxnSpPr>
            <a:stCxn id="15" idx="2"/>
            <a:endCxn id="7" idx="1"/>
          </p:cNvCxnSpPr>
          <p:nvPr/>
        </p:nvCxnSpPr>
        <p:spPr>
          <a:xfrm>
            <a:off x="1362853" y="3279288"/>
            <a:ext cx="2705091" cy="1296144"/>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sp>
        <p:nvSpPr>
          <p:cNvPr id="51" name="Flowchart: Alternate Process 50"/>
          <p:cNvSpPr/>
          <p:nvPr/>
        </p:nvSpPr>
        <p:spPr>
          <a:xfrm>
            <a:off x="5508104" y="4431416"/>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P-GW</a:t>
            </a:r>
          </a:p>
        </p:txBody>
      </p:sp>
      <p:cxnSp>
        <p:nvCxnSpPr>
          <p:cNvPr id="62" name="Straight Connector 61"/>
          <p:cNvCxnSpPr>
            <a:stCxn id="7" idx="3"/>
            <a:endCxn id="51" idx="1"/>
          </p:cNvCxnSpPr>
          <p:nvPr/>
        </p:nvCxnSpPr>
        <p:spPr>
          <a:xfrm>
            <a:off x="4860032" y="4575432"/>
            <a:ext cx="648072" cy="0"/>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sp>
        <p:nvSpPr>
          <p:cNvPr id="66" name="Rounded Rectangular Callout 65"/>
          <p:cNvSpPr/>
          <p:nvPr/>
        </p:nvSpPr>
        <p:spPr>
          <a:xfrm>
            <a:off x="3347864" y="5223504"/>
            <a:ext cx="1692606" cy="360040"/>
          </a:xfrm>
          <a:prstGeom prst="wedgeRoundRectCallout">
            <a:avLst>
              <a:gd name="adj1" fmla="val 24792"/>
              <a:gd name="adj2" fmla="val -189509"/>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latin typeface="Comic Sans MS" pitchFamily="66" charset="0"/>
              </a:rPr>
              <a:t>Create Session Request with  IP Address of P-GW</a:t>
            </a:r>
          </a:p>
        </p:txBody>
      </p:sp>
      <p:sp>
        <p:nvSpPr>
          <p:cNvPr id="70" name="Rounded Rectangular Callout 69"/>
          <p:cNvSpPr/>
          <p:nvPr/>
        </p:nvSpPr>
        <p:spPr>
          <a:xfrm>
            <a:off x="1763688" y="5583544"/>
            <a:ext cx="1692606" cy="360040"/>
          </a:xfrm>
          <a:prstGeom prst="wedgeRoundRectCallout">
            <a:avLst>
              <a:gd name="adj1" fmla="val 77127"/>
              <a:gd name="adj2" fmla="val -282103"/>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latin typeface="Comic Sans MS" pitchFamily="66" charset="0"/>
              </a:rPr>
              <a:t>Create Session Request response (Accept)</a:t>
            </a:r>
          </a:p>
        </p:txBody>
      </p:sp>
      <p:sp>
        <p:nvSpPr>
          <p:cNvPr id="71" name="Rounded Rectangular Callout 70"/>
          <p:cNvSpPr/>
          <p:nvPr/>
        </p:nvSpPr>
        <p:spPr>
          <a:xfrm>
            <a:off x="1691680" y="4359408"/>
            <a:ext cx="1692606" cy="360040"/>
          </a:xfrm>
          <a:prstGeom prst="wedgeRoundRectCallout">
            <a:avLst>
              <a:gd name="adj1" fmla="val 110329"/>
              <a:gd name="adj2" fmla="val -141889"/>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latin typeface="Comic Sans MS" pitchFamily="66" charset="0"/>
              </a:rPr>
              <a:t>Create Session Request response (Accept)</a:t>
            </a:r>
          </a:p>
        </p:txBody>
      </p:sp>
      <p:cxnSp>
        <p:nvCxnSpPr>
          <p:cNvPr id="72" name="Straight Connector 71"/>
          <p:cNvCxnSpPr/>
          <p:nvPr/>
        </p:nvCxnSpPr>
        <p:spPr>
          <a:xfrm flipH="1">
            <a:off x="4860032" y="4719448"/>
            <a:ext cx="648072"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5004048" y="4719448"/>
            <a:ext cx="648072" cy="261610"/>
          </a:xfrm>
          <a:prstGeom prst="rect">
            <a:avLst/>
          </a:prstGeom>
        </p:spPr>
        <p:txBody>
          <a:bodyPr wrap="square">
            <a:spAutoFit/>
          </a:bodyPr>
          <a:lstStyle/>
          <a:p>
            <a:pPr defTabSz="762000"/>
            <a:r>
              <a:rPr lang="en-US" sz="1100" b="1" dirty="0">
                <a:solidFill>
                  <a:srgbClr val="00B050"/>
                </a:solidFill>
              </a:rPr>
              <a:t>S5/S8</a:t>
            </a:r>
          </a:p>
        </p:txBody>
      </p:sp>
      <p:sp>
        <p:nvSpPr>
          <p:cNvPr id="47" name="Rectangle 46"/>
          <p:cNvSpPr/>
          <p:nvPr/>
        </p:nvSpPr>
        <p:spPr>
          <a:xfrm>
            <a:off x="7236296" y="1839128"/>
            <a:ext cx="1440160" cy="1200329"/>
          </a:xfrm>
          <a:prstGeom prst="rect">
            <a:avLst/>
          </a:prstGeom>
        </p:spPr>
        <p:txBody>
          <a:bodyPr wrap="square">
            <a:spAutoFit/>
          </a:bodyPr>
          <a:lstStyle/>
          <a:p>
            <a:r>
              <a:rPr lang="en-US" b="1" dirty="0">
                <a:solidFill>
                  <a:srgbClr val="000099"/>
                </a:solidFill>
              </a:rPr>
              <a:t>Reference : </a:t>
            </a:r>
          </a:p>
          <a:p>
            <a:r>
              <a:rPr lang="en-US" b="1" dirty="0">
                <a:solidFill>
                  <a:srgbClr val="000099"/>
                </a:solidFill>
              </a:rPr>
              <a:t>TS 29.281</a:t>
            </a:r>
          </a:p>
          <a:p>
            <a:r>
              <a:rPr lang="en-US" b="1" dirty="0">
                <a:solidFill>
                  <a:srgbClr val="000099"/>
                </a:solidFill>
              </a:rPr>
              <a:t>TS 23.401</a:t>
            </a:r>
          </a:p>
          <a:p>
            <a:r>
              <a:rPr lang="en-US" b="1" dirty="0">
                <a:solidFill>
                  <a:srgbClr val="000099"/>
                </a:solidFill>
              </a:rPr>
              <a:t>TS 29.274</a:t>
            </a:r>
          </a:p>
        </p:txBody>
      </p:sp>
      <p:sp>
        <p:nvSpPr>
          <p:cNvPr id="53" name="Oval 52"/>
          <p:cNvSpPr/>
          <p:nvPr/>
        </p:nvSpPr>
        <p:spPr>
          <a:xfrm>
            <a:off x="1475656" y="2199168"/>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a:t>
            </a:r>
          </a:p>
        </p:txBody>
      </p:sp>
      <p:sp>
        <p:nvSpPr>
          <p:cNvPr id="54" name="Oval 53"/>
          <p:cNvSpPr/>
          <p:nvPr/>
        </p:nvSpPr>
        <p:spPr>
          <a:xfrm>
            <a:off x="2987824" y="320728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2</a:t>
            </a:r>
          </a:p>
        </p:txBody>
      </p:sp>
      <p:sp>
        <p:nvSpPr>
          <p:cNvPr id="55" name="Oval 54"/>
          <p:cNvSpPr/>
          <p:nvPr/>
        </p:nvSpPr>
        <p:spPr>
          <a:xfrm>
            <a:off x="3707904" y="212716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3</a:t>
            </a:r>
          </a:p>
        </p:txBody>
      </p:sp>
      <p:sp>
        <p:nvSpPr>
          <p:cNvPr id="56" name="Oval 55"/>
          <p:cNvSpPr/>
          <p:nvPr/>
        </p:nvSpPr>
        <p:spPr>
          <a:xfrm>
            <a:off x="6876256" y="320728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4</a:t>
            </a:r>
          </a:p>
        </p:txBody>
      </p:sp>
      <p:sp>
        <p:nvSpPr>
          <p:cNvPr id="57" name="Oval 56"/>
          <p:cNvSpPr/>
          <p:nvPr/>
        </p:nvSpPr>
        <p:spPr>
          <a:xfrm>
            <a:off x="6156176" y="1983144"/>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5</a:t>
            </a:r>
          </a:p>
        </p:txBody>
      </p:sp>
      <p:sp>
        <p:nvSpPr>
          <p:cNvPr id="58" name="Oval 57"/>
          <p:cNvSpPr/>
          <p:nvPr/>
        </p:nvSpPr>
        <p:spPr>
          <a:xfrm>
            <a:off x="6660232" y="3855352"/>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6</a:t>
            </a:r>
          </a:p>
        </p:txBody>
      </p:sp>
      <p:sp>
        <p:nvSpPr>
          <p:cNvPr id="59" name="Oval 58"/>
          <p:cNvSpPr/>
          <p:nvPr/>
        </p:nvSpPr>
        <p:spPr>
          <a:xfrm>
            <a:off x="4499992" y="5439528"/>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7</a:t>
            </a:r>
          </a:p>
        </p:txBody>
      </p:sp>
      <p:sp>
        <p:nvSpPr>
          <p:cNvPr id="60" name="Oval 59"/>
          <p:cNvSpPr/>
          <p:nvPr/>
        </p:nvSpPr>
        <p:spPr>
          <a:xfrm>
            <a:off x="6300192" y="5079488"/>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8</a:t>
            </a:r>
          </a:p>
        </p:txBody>
      </p:sp>
      <p:sp>
        <p:nvSpPr>
          <p:cNvPr id="61" name="Oval 60"/>
          <p:cNvSpPr/>
          <p:nvPr/>
        </p:nvSpPr>
        <p:spPr>
          <a:xfrm>
            <a:off x="2915816" y="5799568"/>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9</a:t>
            </a:r>
          </a:p>
        </p:txBody>
      </p:sp>
      <p:sp>
        <p:nvSpPr>
          <p:cNvPr id="63" name="Oval 62"/>
          <p:cNvSpPr/>
          <p:nvPr/>
        </p:nvSpPr>
        <p:spPr>
          <a:xfrm>
            <a:off x="2915816" y="4575432"/>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10</a:t>
            </a:r>
          </a:p>
        </p:txBody>
      </p:sp>
      <p:sp>
        <p:nvSpPr>
          <p:cNvPr id="64" name="Oval 63"/>
          <p:cNvSpPr/>
          <p:nvPr/>
        </p:nvSpPr>
        <p:spPr>
          <a:xfrm>
            <a:off x="971600" y="428740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11</a:t>
            </a:r>
          </a:p>
        </p:txBody>
      </p:sp>
    </p:spTree>
    <p:extLst>
      <p:ext uri="{BB962C8B-B14F-4D97-AF65-F5344CB8AC3E}">
        <p14:creationId xmlns:p14="http://schemas.microsoft.com/office/powerpoint/2010/main" val="1911133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6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animBg="1"/>
      <p:bldP spid="66" grpId="0" animBg="1"/>
      <p:bldP spid="70" grpId="0" animBg="1"/>
      <p:bldP spid="71" grpId="0" animBg="1"/>
      <p:bldP spid="54" grpId="0" animBg="1"/>
      <p:bldP spid="55" grpId="0" animBg="1"/>
      <p:bldP spid="56" grpId="0" animBg="1"/>
      <p:bldP spid="57" grpId="0" animBg="1"/>
      <p:bldP spid="58" grpId="0" animBg="1"/>
      <p:bldP spid="59" grpId="0" animBg="1"/>
      <p:bldP spid="60" grpId="0" animBg="1"/>
      <p:bldP spid="61" grpId="0" animBg="1"/>
      <p:bldP spid="63" grpId="0" animBg="1"/>
      <p:bldP spid="6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544" y="778693"/>
            <a:ext cx="8229600" cy="778099"/>
          </a:xfrm>
        </p:spPr>
        <p:txBody>
          <a:bodyPr/>
          <a:lstStyle/>
          <a:p>
            <a:r>
              <a:rPr lang="en-US" dirty="0"/>
              <a:t>A Simplified Data Flow with 4G… (2/2)</a:t>
            </a:r>
          </a:p>
        </p:txBody>
      </p:sp>
      <p:sp>
        <p:nvSpPr>
          <p:cNvPr id="5" name="Flowchart: Alternate Process 4"/>
          <p:cNvSpPr/>
          <p:nvPr/>
        </p:nvSpPr>
        <p:spPr>
          <a:xfrm>
            <a:off x="4067944" y="3501008"/>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MME</a:t>
            </a:r>
          </a:p>
        </p:txBody>
      </p:sp>
      <p:sp>
        <p:nvSpPr>
          <p:cNvPr id="7" name="Flowchart: Alternate Process 6"/>
          <p:cNvSpPr/>
          <p:nvPr/>
        </p:nvSpPr>
        <p:spPr>
          <a:xfrm>
            <a:off x="4067944" y="4293096"/>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S-GW</a:t>
            </a:r>
          </a:p>
        </p:txBody>
      </p:sp>
      <p:cxnSp>
        <p:nvCxnSpPr>
          <p:cNvPr id="8" name="Straight Connector 7"/>
          <p:cNvCxnSpPr>
            <a:stCxn id="51" idx="3"/>
            <a:endCxn id="10" idx="1"/>
          </p:cNvCxnSpPr>
          <p:nvPr/>
        </p:nvCxnSpPr>
        <p:spPr>
          <a:xfrm flipV="1">
            <a:off x="6300192" y="4436864"/>
            <a:ext cx="1296661" cy="248"/>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5" idx="2"/>
            <a:endCxn id="7" idx="0"/>
          </p:cNvCxnSpPr>
          <p:nvPr/>
        </p:nvCxnSpPr>
        <p:spPr>
          <a:xfrm>
            <a:off x="4463988" y="3789040"/>
            <a:ext cx="0" cy="50405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10" name="Picture 85" descr="internet"/>
          <p:cNvPicPr>
            <a:picLocks noChangeAspect="1" noChangeArrowheads="1"/>
          </p:cNvPicPr>
          <p:nvPr/>
        </p:nvPicPr>
        <p:blipFill>
          <a:blip r:embed="rId2" cstate="print"/>
          <a:srcRect/>
          <a:stretch>
            <a:fillRect/>
          </a:stretch>
        </p:blipFill>
        <p:spPr bwMode="auto">
          <a:xfrm>
            <a:off x="7596853" y="4077072"/>
            <a:ext cx="739218" cy="719584"/>
          </a:xfrm>
          <a:prstGeom prst="rect">
            <a:avLst/>
          </a:prstGeom>
          <a:noFill/>
          <a:ln w="9525">
            <a:noFill/>
            <a:miter lim="800000"/>
            <a:headEnd/>
            <a:tailEnd/>
          </a:ln>
        </p:spPr>
      </p:pic>
      <p:sp>
        <p:nvSpPr>
          <p:cNvPr id="11" name="Text Box 330"/>
          <p:cNvSpPr txBox="1">
            <a:spLocks noChangeArrowheads="1"/>
          </p:cNvSpPr>
          <p:nvPr/>
        </p:nvSpPr>
        <p:spPr bwMode="auto">
          <a:xfrm>
            <a:off x="7544052" y="3717406"/>
            <a:ext cx="1492444" cy="456296"/>
          </a:xfrm>
          <a:prstGeom prst="rect">
            <a:avLst/>
          </a:prstGeom>
          <a:noFill/>
          <a:ln w="9525" algn="ctr">
            <a:noFill/>
            <a:miter lim="800000"/>
            <a:headEnd/>
            <a:tailEnd/>
          </a:ln>
          <a:effectLst/>
        </p:spPr>
        <p:txBody>
          <a:bodyPr wrap="none" lIns="90000" tIns="43200" rIns="90000" bIns="43200">
            <a:spAutoFit/>
          </a:bodyPr>
          <a:lstStyle/>
          <a:p>
            <a:pPr defTabSz="762000"/>
            <a:r>
              <a:rPr lang="en-US" sz="1200" dirty="0"/>
              <a:t>Packet Data Network</a:t>
            </a:r>
          </a:p>
          <a:p>
            <a:pPr defTabSz="762000"/>
            <a:r>
              <a:rPr lang="en-US" sz="1200" dirty="0"/>
              <a:t>e..g Internet</a:t>
            </a:r>
          </a:p>
        </p:txBody>
      </p:sp>
      <p:sp>
        <p:nvSpPr>
          <p:cNvPr id="12" name="Rectangle 11"/>
          <p:cNvSpPr/>
          <p:nvPr/>
        </p:nvSpPr>
        <p:spPr>
          <a:xfrm>
            <a:off x="6804248" y="4463534"/>
            <a:ext cx="432048" cy="261610"/>
          </a:xfrm>
          <a:prstGeom prst="rect">
            <a:avLst/>
          </a:prstGeom>
        </p:spPr>
        <p:txBody>
          <a:bodyPr wrap="square">
            <a:spAutoFit/>
          </a:bodyPr>
          <a:lstStyle/>
          <a:p>
            <a:pPr defTabSz="762000"/>
            <a:r>
              <a:rPr lang="en-US" sz="1100" b="1" dirty="0">
                <a:solidFill>
                  <a:srgbClr val="00B050"/>
                </a:solidFill>
              </a:rPr>
              <a:t>SGi</a:t>
            </a:r>
          </a:p>
        </p:txBody>
      </p:sp>
      <p:sp>
        <p:nvSpPr>
          <p:cNvPr id="13" name="Rectangle 12"/>
          <p:cNvSpPr/>
          <p:nvPr/>
        </p:nvSpPr>
        <p:spPr>
          <a:xfrm>
            <a:off x="4427984" y="3861048"/>
            <a:ext cx="432048" cy="261610"/>
          </a:xfrm>
          <a:prstGeom prst="rect">
            <a:avLst/>
          </a:prstGeom>
        </p:spPr>
        <p:txBody>
          <a:bodyPr wrap="square">
            <a:spAutoFit/>
          </a:bodyPr>
          <a:lstStyle/>
          <a:p>
            <a:pPr defTabSz="762000"/>
            <a:r>
              <a:rPr lang="en-US" sz="1100" b="1" dirty="0">
                <a:solidFill>
                  <a:srgbClr val="00B050"/>
                </a:solidFill>
              </a:rPr>
              <a:t>S11</a:t>
            </a:r>
          </a:p>
        </p:txBody>
      </p:sp>
      <p:sp>
        <p:nvSpPr>
          <p:cNvPr id="14" name="Rectangle 13"/>
          <p:cNvSpPr/>
          <p:nvPr/>
        </p:nvSpPr>
        <p:spPr>
          <a:xfrm>
            <a:off x="2339752" y="3789040"/>
            <a:ext cx="504056" cy="261610"/>
          </a:xfrm>
          <a:prstGeom prst="rect">
            <a:avLst/>
          </a:prstGeom>
        </p:spPr>
        <p:txBody>
          <a:bodyPr wrap="square">
            <a:spAutoFit/>
          </a:bodyPr>
          <a:lstStyle/>
          <a:p>
            <a:pPr defTabSz="762000"/>
            <a:r>
              <a:rPr lang="en-US" sz="1100" b="1" dirty="0">
                <a:solidFill>
                  <a:srgbClr val="00B050"/>
                </a:solidFill>
              </a:rPr>
              <a:t>S1u</a:t>
            </a:r>
          </a:p>
        </p:txBody>
      </p:sp>
      <p:pic>
        <p:nvPicPr>
          <p:cNvPr id="15" name="Picture 2"/>
          <p:cNvPicPr>
            <a:picLocks noChangeAspect="1" noChangeArrowheads="1"/>
          </p:cNvPicPr>
          <p:nvPr/>
        </p:nvPicPr>
        <p:blipFill>
          <a:blip r:embed="rId3" cstate="print"/>
          <a:srcRect/>
          <a:stretch>
            <a:fillRect/>
          </a:stretch>
        </p:blipFill>
        <p:spPr bwMode="auto">
          <a:xfrm>
            <a:off x="1243790" y="2550418"/>
            <a:ext cx="238125" cy="590550"/>
          </a:xfrm>
          <a:prstGeom prst="rect">
            <a:avLst/>
          </a:prstGeom>
          <a:noFill/>
          <a:ln w="9525">
            <a:noFill/>
            <a:miter lim="800000"/>
            <a:headEnd/>
            <a:tailEnd/>
          </a:ln>
        </p:spPr>
      </p:pic>
      <p:sp>
        <p:nvSpPr>
          <p:cNvPr id="17" name="Rectangle 16"/>
          <p:cNvSpPr/>
          <p:nvPr/>
        </p:nvSpPr>
        <p:spPr>
          <a:xfrm>
            <a:off x="1475656" y="2708920"/>
            <a:ext cx="700426" cy="261610"/>
          </a:xfrm>
          <a:prstGeom prst="rect">
            <a:avLst/>
          </a:prstGeom>
        </p:spPr>
        <p:txBody>
          <a:bodyPr wrap="square">
            <a:spAutoFit/>
          </a:bodyPr>
          <a:lstStyle/>
          <a:p>
            <a:pPr defTabSz="762000"/>
            <a:r>
              <a:rPr lang="en-US" sz="1100" b="1" dirty="0" err="1">
                <a:solidFill>
                  <a:srgbClr val="000099"/>
                </a:solidFill>
              </a:rPr>
              <a:t>eNodeB</a:t>
            </a:r>
            <a:endParaRPr lang="en-US" sz="1100" b="1" dirty="0">
              <a:solidFill>
                <a:srgbClr val="000099"/>
              </a:solidFill>
            </a:endParaRPr>
          </a:p>
        </p:txBody>
      </p:sp>
      <p:grpSp>
        <p:nvGrpSpPr>
          <p:cNvPr id="2" name="Group 83"/>
          <p:cNvGrpSpPr/>
          <p:nvPr/>
        </p:nvGrpSpPr>
        <p:grpSpPr>
          <a:xfrm>
            <a:off x="487198" y="2636912"/>
            <a:ext cx="584448" cy="504776"/>
            <a:chOff x="179512" y="4581128"/>
            <a:chExt cx="584448" cy="504776"/>
          </a:xfrm>
        </p:grpSpPr>
        <p:grpSp>
          <p:nvGrpSpPr>
            <p:cNvPr id="3" name="Group 67"/>
            <p:cNvGrpSpPr/>
            <p:nvPr/>
          </p:nvGrpSpPr>
          <p:grpSpPr>
            <a:xfrm>
              <a:off x="179512" y="4581128"/>
              <a:ext cx="432048" cy="504776"/>
              <a:chOff x="0" y="980728"/>
              <a:chExt cx="432048" cy="504776"/>
            </a:xfrm>
          </p:grpSpPr>
          <p:pic>
            <p:nvPicPr>
              <p:cNvPr id="21" name="Picture 992" descr="pda"/>
              <p:cNvPicPr>
                <a:picLocks noChangeAspect="1" noChangeArrowheads="1"/>
              </p:cNvPicPr>
              <p:nvPr/>
            </p:nvPicPr>
            <p:blipFill>
              <a:blip r:embed="rId4" cstate="print"/>
              <a:srcRect/>
              <a:stretch>
                <a:fillRect/>
              </a:stretch>
            </p:blipFill>
            <p:spPr bwMode="auto">
              <a:xfrm>
                <a:off x="72008" y="1196752"/>
                <a:ext cx="288751" cy="288752"/>
              </a:xfrm>
              <a:prstGeom prst="rect">
                <a:avLst/>
              </a:prstGeom>
              <a:noFill/>
            </p:spPr>
          </p:pic>
          <p:sp>
            <p:nvSpPr>
              <p:cNvPr id="22" name="Rectangle 21"/>
              <p:cNvSpPr/>
              <p:nvPr/>
            </p:nvSpPr>
            <p:spPr>
              <a:xfrm>
                <a:off x="0" y="980728"/>
                <a:ext cx="432048" cy="261610"/>
              </a:xfrm>
              <a:prstGeom prst="rect">
                <a:avLst/>
              </a:prstGeom>
            </p:spPr>
            <p:txBody>
              <a:bodyPr wrap="square">
                <a:spAutoFit/>
              </a:bodyPr>
              <a:lstStyle/>
              <a:p>
                <a:pPr defTabSz="762000"/>
                <a:r>
                  <a:rPr lang="en-US" sz="1100" dirty="0">
                    <a:solidFill>
                      <a:srgbClr val="000099"/>
                    </a:solidFill>
                  </a:rPr>
                  <a:t>MS</a:t>
                </a:r>
              </a:p>
            </p:txBody>
          </p:sp>
        </p:grpSp>
        <p:sp>
          <p:nvSpPr>
            <p:cNvPr id="20" name="Rectangle 19"/>
            <p:cNvSpPr/>
            <p:nvPr/>
          </p:nvSpPr>
          <p:spPr>
            <a:xfrm>
              <a:off x="331912" y="4733528"/>
              <a:ext cx="432048" cy="261610"/>
            </a:xfrm>
            <a:prstGeom prst="rect">
              <a:avLst/>
            </a:prstGeom>
          </p:spPr>
          <p:txBody>
            <a:bodyPr wrap="square">
              <a:spAutoFit/>
            </a:bodyPr>
            <a:lstStyle/>
            <a:p>
              <a:pPr defTabSz="762000"/>
              <a:endParaRPr lang="en-US" sz="1100" dirty="0">
                <a:solidFill>
                  <a:srgbClr val="000099"/>
                </a:solidFill>
              </a:endParaRPr>
            </a:p>
          </p:txBody>
        </p:sp>
      </p:grpSp>
      <p:sp>
        <p:nvSpPr>
          <p:cNvPr id="23" name="Rectangle 22"/>
          <p:cNvSpPr/>
          <p:nvPr/>
        </p:nvSpPr>
        <p:spPr>
          <a:xfrm>
            <a:off x="2555776" y="3140968"/>
            <a:ext cx="504056" cy="261610"/>
          </a:xfrm>
          <a:prstGeom prst="rect">
            <a:avLst/>
          </a:prstGeom>
        </p:spPr>
        <p:txBody>
          <a:bodyPr wrap="square">
            <a:spAutoFit/>
          </a:bodyPr>
          <a:lstStyle/>
          <a:p>
            <a:pPr defTabSz="762000"/>
            <a:r>
              <a:rPr lang="en-US" sz="1100" b="1" dirty="0">
                <a:solidFill>
                  <a:srgbClr val="00B050"/>
                </a:solidFill>
              </a:rPr>
              <a:t>S1</a:t>
            </a:r>
          </a:p>
        </p:txBody>
      </p:sp>
      <p:sp>
        <p:nvSpPr>
          <p:cNvPr id="24" name="Flowchart: Alternate Process 23"/>
          <p:cNvSpPr/>
          <p:nvPr/>
        </p:nvSpPr>
        <p:spPr>
          <a:xfrm>
            <a:off x="3943582" y="2348880"/>
            <a:ext cx="792088" cy="288032"/>
          </a:xfrm>
          <a:prstGeom prst="flowChartAlternateProcess">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HSS</a:t>
            </a:r>
          </a:p>
        </p:txBody>
      </p:sp>
      <p:sp>
        <p:nvSpPr>
          <p:cNvPr id="25" name="Flowchart: Alternate Process 24"/>
          <p:cNvSpPr/>
          <p:nvPr/>
        </p:nvSpPr>
        <p:spPr>
          <a:xfrm>
            <a:off x="4879686" y="2348880"/>
            <a:ext cx="700426" cy="288032"/>
          </a:xfrm>
          <a:prstGeom prst="flowChartAlternateProcess">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DNS</a:t>
            </a:r>
          </a:p>
        </p:txBody>
      </p:sp>
      <p:cxnSp>
        <p:nvCxnSpPr>
          <p:cNvPr id="26" name="Straight Connector 25"/>
          <p:cNvCxnSpPr>
            <a:stCxn id="5" idx="0"/>
            <a:endCxn id="24" idx="2"/>
          </p:cNvCxnSpPr>
          <p:nvPr/>
        </p:nvCxnSpPr>
        <p:spPr>
          <a:xfrm flipH="1" flipV="1">
            <a:off x="4339626" y="2636912"/>
            <a:ext cx="124362" cy="86409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25" idx="2"/>
            <a:endCxn id="5" idx="0"/>
          </p:cNvCxnSpPr>
          <p:nvPr/>
        </p:nvCxnSpPr>
        <p:spPr>
          <a:xfrm flipH="1">
            <a:off x="4463988" y="2636912"/>
            <a:ext cx="765911" cy="86409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15" idx="2"/>
            <a:endCxn id="5" idx="1"/>
          </p:cNvCxnSpPr>
          <p:nvPr/>
        </p:nvCxnSpPr>
        <p:spPr>
          <a:xfrm>
            <a:off x="1362853" y="3140968"/>
            <a:ext cx="2705091" cy="50405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33" name="Rounded Rectangular Callout 32"/>
          <p:cNvSpPr/>
          <p:nvPr/>
        </p:nvSpPr>
        <p:spPr>
          <a:xfrm>
            <a:off x="251520" y="3573016"/>
            <a:ext cx="1204482" cy="648072"/>
          </a:xfrm>
          <a:prstGeom prst="wedgeRoundRectCallout">
            <a:avLst>
              <a:gd name="adj1" fmla="val -6980"/>
              <a:gd name="adj2" fmla="val -10856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omic Sans MS" pitchFamily="66" charset="0"/>
              </a:rPr>
              <a:t>I am attached to the network and want to browse to </a:t>
            </a:r>
            <a:r>
              <a:rPr lang="en-US" sz="800" dirty="0" err="1">
                <a:latin typeface="Comic Sans MS" pitchFamily="66" charset="0"/>
              </a:rPr>
              <a:t>www.google.com</a:t>
            </a:r>
            <a:endParaRPr lang="en-US" sz="800" dirty="0">
              <a:latin typeface="Comic Sans MS" pitchFamily="66" charset="0"/>
            </a:endParaRPr>
          </a:p>
        </p:txBody>
      </p:sp>
      <p:cxnSp>
        <p:nvCxnSpPr>
          <p:cNvPr id="40" name="Straight Connector 39"/>
          <p:cNvCxnSpPr>
            <a:stCxn id="15" idx="2"/>
            <a:endCxn id="7" idx="1"/>
          </p:cNvCxnSpPr>
          <p:nvPr/>
        </p:nvCxnSpPr>
        <p:spPr>
          <a:xfrm>
            <a:off x="1362853" y="3140968"/>
            <a:ext cx="2705091" cy="1296144"/>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sp>
        <p:nvSpPr>
          <p:cNvPr id="43" name="Freeform 42"/>
          <p:cNvSpPr/>
          <p:nvPr/>
        </p:nvSpPr>
        <p:spPr>
          <a:xfrm>
            <a:off x="899592" y="2603020"/>
            <a:ext cx="5400600" cy="1574838"/>
          </a:xfrm>
          <a:custGeom>
            <a:avLst/>
            <a:gdLst>
              <a:gd name="connsiteX0" fmla="*/ 0 w 5305425"/>
              <a:gd name="connsiteY0" fmla="*/ 401637 h 1795462"/>
              <a:gd name="connsiteX1" fmla="*/ 828675 w 5305425"/>
              <a:gd name="connsiteY1" fmla="*/ 125412 h 1795462"/>
              <a:gd name="connsiteX2" fmla="*/ 1381125 w 5305425"/>
              <a:gd name="connsiteY2" fmla="*/ 1154112 h 1795462"/>
              <a:gd name="connsiteX3" fmla="*/ 3571875 w 5305425"/>
              <a:gd name="connsiteY3" fmla="*/ 1697037 h 1795462"/>
              <a:gd name="connsiteX4" fmla="*/ 5305425 w 5305425"/>
              <a:gd name="connsiteY4" fmla="*/ 1744662 h 1795462"/>
              <a:gd name="connsiteX0" fmla="*/ 0 w 5596483"/>
              <a:gd name="connsiteY0" fmla="*/ 401637 h 1792667"/>
              <a:gd name="connsiteX1" fmla="*/ 828675 w 5596483"/>
              <a:gd name="connsiteY1" fmla="*/ 125412 h 1792667"/>
              <a:gd name="connsiteX2" fmla="*/ 1381125 w 5596483"/>
              <a:gd name="connsiteY2" fmla="*/ 1154112 h 1792667"/>
              <a:gd name="connsiteX3" fmla="*/ 3571875 w 5596483"/>
              <a:gd name="connsiteY3" fmla="*/ 1697037 h 1792667"/>
              <a:gd name="connsiteX4" fmla="*/ 5596483 w 5596483"/>
              <a:gd name="connsiteY4" fmla="*/ 1727894 h 1792667"/>
              <a:gd name="connsiteX0" fmla="*/ 0 w 5452467"/>
              <a:gd name="connsiteY0" fmla="*/ 401637 h 2231951"/>
              <a:gd name="connsiteX1" fmla="*/ 828675 w 5452467"/>
              <a:gd name="connsiteY1" fmla="*/ 125412 h 2231951"/>
              <a:gd name="connsiteX2" fmla="*/ 1381125 w 5452467"/>
              <a:gd name="connsiteY2" fmla="*/ 1154112 h 2231951"/>
              <a:gd name="connsiteX3" fmla="*/ 3571875 w 5452467"/>
              <a:gd name="connsiteY3" fmla="*/ 1697037 h 2231951"/>
              <a:gd name="connsiteX4" fmla="*/ 5452467 w 5452467"/>
              <a:gd name="connsiteY4" fmla="*/ 2231951 h 2231951"/>
              <a:gd name="connsiteX0" fmla="*/ 0 w 5452467"/>
              <a:gd name="connsiteY0" fmla="*/ 401637 h 2411591"/>
              <a:gd name="connsiteX1" fmla="*/ 828675 w 5452467"/>
              <a:gd name="connsiteY1" fmla="*/ 125412 h 2411591"/>
              <a:gd name="connsiteX2" fmla="*/ 1381125 w 5452467"/>
              <a:gd name="connsiteY2" fmla="*/ 1154112 h 2411591"/>
              <a:gd name="connsiteX3" fmla="*/ 3436243 w 5452467"/>
              <a:gd name="connsiteY3" fmla="*/ 2231951 h 2411591"/>
              <a:gd name="connsiteX4" fmla="*/ 5452467 w 5452467"/>
              <a:gd name="connsiteY4" fmla="*/ 2231951 h 2411591"/>
              <a:gd name="connsiteX0" fmla="*/ 0 w 5452467"/>
              <a:gd name="connsiteY0" fmla="*/ 401637 h 2411591"/>
              <a:gd name="connsiteX1" fmla="*/ 828675 w 5452467"/>
              <a:gd name="connsiteY1" fmla="*/ 125412 h 2411591"/>
              <a:gd name="connsiteX2" fmla="*/ 1381125 w 5452467"/>
              <a:gd name="connsiteY2" fmla="*/ 1154112 h 2411591"/>
              <a:gd name="connsiteX3" fmla="*/ 3436243 w 5452467"/>
              <a:gd name="connsiteY3" fmla="*/ 2231951 h 2411591"/>
              <a:gd name="connsiteX4" fmla="*/ 5452467 w 5452467"/>
              <a:gd name="connsiteY4" fmla="*/ 2231951 h 2411591"/>
              <a:gd name="connsiteX0" fmla="*/ 0 w 5452467"/>
              <a:gd name="connsiteY0" fmla="*/ 401637 h 2260729"/>
              <a:gd name="connsiteX1" fmla="*/ 828675 w 5452467"/>
              <a:gd name="connsiteY1" fmla="*/ 125412 h 2260729"/>
              <a:gd name="connsiteX2" fmla="*/ 1381125 w 5452467"/>
              <a:gd name="connsiteY2" fmla="*/ 1154112 h 2260729"/>
              <a:gd name="connsiteX3" fmla="*/ 3436243 w 5452467"/>
              <a:gd name="connsiteY3" fmla="*/ 2231951 h 2260729"/>
              <a:gd name="connsiteX4" fmla="*/ 5452467 w 5452467"/>
              <a:gd name="connsiteY4" fmla="*/ 2231951 h 2260729"/>
              <a:gd name="connsiteX0" fmla="*/ 0 w 5452467"/>
              <a:gd name="connsiteY0" fmla="*/ 401257 h 2260349"/>
              <a:gd name="connsiteX1" fmla="*/ 828675 w 5452467"/>
              <a:gd name="connsiteY1" fmla="*/ 125032 h 2260349"/>
              <a:gd name="connsiteX2" fmla="*/ 1276003 w 5452467"/>
              <a:gd name="connsiteY2" fmla="*/ 1151451 h 2260349"/>
              <a:gd name="connsiteX3" fmla="*/ 3436243 w 5452467"/>
              <a:gd name="connsiteY3" fmla="*/ 2231571 h 2260349"/>
              <a:gd name="connsiteX4" fmla="*/ 5452467 w 5452467"/>
              <a:gd name="connsiteY4" fmla="*/ 2231571 h 2260349"/>
              <a:gd name="connsiteX0" fmla="*/ 0 w 5452467"/>
              <a:gd name="connsiteY0" fmla="*/ 310942 h 2170034"/>
              <a:gd name="connsiteX1" fmla="*/ 699939 w 5452467"/>
              <a:gd name="connsiteY1" fmla="*/ 125032 h 2170034"/>
              <a:gd name="connsiteX2" fmla="*/ 1276003 w 5452467"/>
              <a:gd name="connsiteY2" fmla="*/ 1061136 h 2170034"/>
              <a:gd name="connsiteX3" fmla="*/ 3436243 w 5452467"/>
              <a:gd name="connsiteY3" fmla="*/ 2141256 h 2170034"/>
              <a:gd name="connsiteX4" fmla="*/ 5452467 w 5452467"/>
              <a:gd name="connsiteY4" fmla="*/ 2141256 h 2170034"/>
              <a:gd name="connsiteX0" fmla="*/ 0 w 5452467"/>
              <a:gd name="connsiteY0" fmla="*/ 310942 h 2141256"/>
              <a:gd name="connsiteX1" fmla="*/ 699939 w 5452467"/>
              <a:gd name="connsiteY1" fmla="*/ 125032 h 2141256"/>
              <a:gd name="connsiteX2" fmla="*/ 1276003 w 5452467"/>
              <a:gd name="connsiteY2" fmla="*/ 1061136 h 2141256"/>
              <a:gd name="connsiteX3" fmla="*/ 3436243 w 5452467"/>
              <a:gd name="connsiteY3" fmla="*/ 1637199 h 2141256"/>
              <a:gd name="connsiteX4" fmla="*/ 5452467 w 5452467"/>
              <a:gd name="connsiteY4" fmla="*/ 2141256 h 2141256"/>
              <a:gd name="connsiteX0" fmla="*/ 0 w 5452467"/>
              <a:gd name="connsiteY0" fmla="*/ 310942 h 1665977"/>
              <a:gd name="connsiteX1" fmla="*/ 699939 w 5452467"/>
              <a:gd name="connsiteY1" fmla="*/ 125032 h 1665977"/>
              <a:gd name="connsiteX2" fmla="*/ 1276003 w 5452467"/>
              <a:gd name="connsiteY2" fmla="*/ 1061136 h 1665977"/>
              <a:gd name="connsiteX3" fmla="*/ 3436243 w 5452467"/>
              <a:gd name="connsiteY3" fmla="*/ 1637199 h 1665977"/>
              <a:gd name="connsiteX4" fmla="*/ 5452467 w 5452467"/>
              <a:gd name="connsiteY4" fmla="*/ 1637199 h 1665977"/>
              <a:gd name="connsiteX0" fmla="*/ 0 w 5452467"/>
              <a:gd name="connsiteY0" fmla="*/ 200819 h 1555854"/>
              <a:gd name="connsiteX1" fmla="*/ 648072 w 5452467"/>
              <a:gd name="connsiteY1" fmla="*/ 249917 h 1555854"/>
              <a:gd name="connsiteX2" fmla="*/ 1276003 w 5452467"/>
              <a:gd name="connsiteY2" fmla="*/ 951013 h 1555854"/>
              <a:gd name="connsiteX3" fmla="*/ 3436243 w 5452467"/>
              <a:gd name="connsiteY3" fmla="*/ 1527076 h 1555854"/>
              <a:gd name="connsiteX4" fmla="*/ 5452467 w 5452467"/>
              <a:gd name="connsiteY4" fmla="*/ 1527076 h 1555854"/>
              <a:gd name="connsiteX0" fmla="*/ 0 w 5452467"/>
              <a:gd name="connsiteY0" fmla="*/ 200819 h 1555854"/>
              <a:gd name="connsiteX1" fmla="*/ 648072 w 5452467"/>
              <a:gd name="connsiteY1" fmla="*/ 249917 h 1555854"/>
              <a:gd name="connsiteX2" fmla="*/ 1368152 w 5452467"/>
              <a:gd name="connsiteY2" fmla="*/ 825980 h 1555854"/>
              <a:gd name="connsiteX3" fmla="*/ 3436243 w 5452467"/>
              <a:gd name="connsiteY3" fmla="*/ 1527076 h 1555854"/>
              <a:gd name="connsiteX4" fmla="*/ 5452467 w 5452467"/>
              <a:gd name="connsiteY4" fmla="*/ 1527076 h 1555854"/>
              <a:gd name="connsiteX0" fmla="*/ 0 w 5452467"/>
              <a:gd name="connsiteY0" fmla="*/ 200819 h 1574838"/>
              <a:gd name="connsiteX1" fmla="*/ 648072 w 5452467"/>
              <a:gd name="connsiteY1" fmla="*/ 249917 h 1574838"/>
              <a:gd name="connsiteX2" fmla="*/ 1368152 w 5452467"/>
              <a:gd name="connsiteY2" fmla="*/ 825980 h 1574838"/>
              <a:gd name="connsiteX3" fmla="*/ 3312368 w 5452467"/>
              <a:gd name="connsiteY3" fmla="*/ 1546060 h 1574838"/>
              <a:gd name="connsiteX4" fmla="*/ 5452467 w 5452467"/>
              <a:gd name="connsiteY4" fmla="*/ 1527076 h 1574838"/>
              <a:gd name="connsiteX0" fmla="*/ 0 w 5256584"/>
              <a:gd name="connsiteY0" fmla="*/ 200819 h 1574838"/>
              <a:gd name="connsiteX1" fmla="*/ 648072 w 5256584"/>
              <a:gd name="connsiteY1" fmla="*/ 249917 h 1574838"/>
              <a:gd name="connsiteX2" fmla="*/ 1368152 w 5256584"/>
              <a:gd name="connsiteY2" fmla="*/ 825980 h 1574838"/>
              <a:gd name="connsiteX3" fmla="*/ 3312368 w 5256584"/>
              <a:gd name="connsiteY3" fmla="*/ 1546060 h 1574838"/>
              <a:gd name="connsiteX4" fmla="*/ 5256584 w 5256584"/>
              <a:gd name="connsiteY4" fmla="*/ 1546060 h 1574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6584" h="1574838">
                <a:moveTo>
                  <a:pt x="0" y="200819"/>
                </a:moveTo>
                <a:cubicBezTo>
                  <a:pt x="299244" y="0"/>
                  <a:pt x="420047" y="145724"/>
                  <a:pt x="648072" y="249917"/>
                </a:cubicBezTo>
                <a:cubicBezTo>
                  <a:pt x="876097" y="354110"/>
                  <a:pt x="924103" y="609956"/>
                  <a:pt x="1368152" y="825980"/>
                </a:cubicBezTo>
                <a:cubicBezTo>
                  <a:pt x="1812201" y="1042004"/>
                  <a:pt x="2569790" y="1423198"/>
                  <a:pt x="3312368" y="1546060"/>
                </a:cubicBezTo>
                <a:cubicBezTo>
                  <a:pt x="4049985" y="1574838"/>
                  <a:pt x="4953372" y="1536535"/>
                  <a:pt x="5256584" y="1546060"/>
                </a:cubicBezTo>
              </a:path>
            </a:pathLst>
          </a:custGeom>
          <a:ln w="76200">
            <a:solidFill>
              <a:srgbClr val="92D050"/>
            </a:solidFill>
            <a:head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4" name="Straight Connector 43"/>
          <p:cNvCxnSpPr/>
          <p:nvPr/>
        </p:nvCxnSpPr>
        <p:spPr>
          <a:xfrm>
            <a:off x="6300192" y="4149080"/>
            <a:ext cx="1296144" cy="0"/>
          </a:xfrm>
          <a:prstGeom prst="line">
            <a:avLst/>
          </a:prstGeom>
          <a:ln w="76200">
            <a:solidFill>
              <a:srgbClr val="92D05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51" name="Flowchart: Alternate Process 50"/>
          <p:cNvSpPr/>
          <p:nvPr/>
        </p:nvSpPr>
        <p:spPr>
          <a:xfrm>
            <a:off x="5508104" y="4293096"/>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P-GW</a:t>
            </a:r>
          </a:p>
        </p:txBody>
      </p:sp>
      <p:cxnSp>
        <p:nvCxnSpPr>
          <p:cNvPr id="62" name="Straight Connector 61"/>
          <p:cNvCxnSpPr>
            <a:stCxn id="7" idx="3"/>
            <a:endCxn id="51" idx="1"/>
          </p:cNvCxnSpPr>
          <p:nvPr/>
        </p:nvCxnSpPr>
        <p:spPr>
          <a:xfrm>
            <a:off x="4860032" y="4437112"/>
            <a:ext cx="648072" cy="0"/>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4860032" y="4581128"/>
            <a:ext cx="648072"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5004048" y="4581128"/>
            <a:ext cx="648072" cy="261610"/>
          </a:xfrm>
          <a:prstGeom prst="rect">
            <a:avLst/>
          </a:prstGeom>
        </p:spPr>
        <p:txBody>
          <a:bodyPr wrap="square">
            <a:spAutoFit/>
          </a:bodyPr>
          <a:lstStyle/>
          <a:p>
            <a:pPr defTabSz="762000"/>
            <a:r>
              <a:rPr lang="en-US" sz="1100" b="1" dirty="0">
                <a:solidFill>
                  <a:srgbClr val="00B050"/>
                </a:solidFill>
              </a:rPr>
              <a:t>S5/S8</a:t>
            </a:r>
          </a:p>
        </p:txBody>
      </p:sp>
      <p:sp>
        <p:nvSpPr>
          <p:cNvPr id="47" name="Rectangle 46"/>
          <p:cNvSpPr/>
          <p:nvPr/>
        </p:nvSpPr>
        <p:spPr>
          <a:xfrm>
            <a:off x="7236296" y="1700808"/>
            <a:ext cx="1440160" cy="1200329"/>
          </a:xfrm>
          <a:prstGeom prst="rect">
            <a:avLst/>
          </a:prstGeom>
        </p:spPr>
        <p:txBody>
          <a:bodyPr wrap="square">
            <a:spAutoFit/>
          </a:bodyPr>
          <a:lstStyle/>
          <a:p>
            <a:r>
              <a:rPr lang="en-US" b="1" dirty="0">
                <a:solidFill>
                  <a:srgbClr val="000099"/>
                </a:solidFill>
              </a:rPr>
              <a:t>Reference : </a:t>
            </a:r>
          </a:p>
          <a:p>
            <a:r>
              <a:rPr lang="en-US" b="1" dirty="0">
                <a:solidFill>
                  <a:srgbClr val="000099"/>
                </a:solidFill>
              </a:rPr>
              <a:t>TS 29.281</a:t>
            </a:r>
          </a:p>
          <a:p>
            <a:r>
              <a:rPr lang="en-US" b="1" dirty="0">
                <a:solidFill>
                  <a:srgbClr val="000099"/>
                </a:solidFill>
              </a:rPr>
              <a:t>TS 23.401</a:t>
            </a:r>
          </a:p>
          <a:p>
            <a:r>
              <a:rPr lang="en-US" b="1" dirty="0">
                <a:solidFill>
                  <a:srgbClr val="000099"/>
                </a:solidFill>
              </a:rPr>
              <a:t>TS 29.274</a:t>
            </a:r>
          </a:p>
        </p:txBody>
      </p:sp>
      <p:sp>
        <p:nvSpPr>
          <p:cNvPr id="48" name="Oval 47"/>
          <p:cNvSpPr/>
          <p:nvPr/>
        </p:nvSpPr>
        <p:spPr>
          <a:xfrm>
            <a:off x="1115616" y="414908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11</a:t>
            </a:r>
          </a:p>
        </p:txBody>
      </p:sp>
      <p:sp>
        <p:nvSpPr>
          <p:cNvPr id="53" name="Oval 52"/>
          <p:cNvSpPr/>
          <p:nvPr/>
        </p:nvSpPr>
        <p:spPr>
          <a:xfrm>
            <a:off x="6732240" y="414908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12</a:t>
            </a:r>
          </a:p>
        </p:txBody>
      </p:sp>
      <p:sp>
        <p:nvSpPr>
          <p:cNvPr id="58" name="Flowchart: Alternate Process 57"/>
          <p:cNvSpPr/>
          <p:nvPr/>
        </p:nvSpPr>
        <p:spPr>
          <a:xfrm>
            <a:off x="7524328" y="5229200"/>
            <a:ext cx="864096" cy="288032"/>
          </a:xfrm>
          <a:prstGeom prst="flowChartAlternateProcess">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t>Internet DNS</a:t>
            </a:r>
          </a:p>
        </p:txBody>
      </p:sp>
      <p:cxnSp>
        <p:nvCxnSpPr>
          <p:cNvPr id="59" name="Straight Connector 58"/>
          <p:cNvCxnSpPr>
            <a:stCxn id="10" idx="2"/>
            <a:endCxn id="58" idx="0"/>
          </p:cNvCxnSpPr>
          <p:nvPr/>
        </p:nvCxnSpPr>
        <p:spPr>
          <a:xfrm flipH="1">
            <a:off x="7956376" y="4796656"/>
            <a:ext cx="10086" cy="432544"/>
          </a:xfrm>
          <a:prstGeom prst="line">
            <a:avLst/>
          </a:prstGeom>
          <a:ln w="38100">
            <a:solidFill>
              <a:srgbClr val="92D050"/>
            </a:solidFill>
            <a:prstDash val="solid"/>
          </a:ln>
        </p:spPr>
        <p:style>
          <a:lnRef idx="1">
            <a:schemeClr val="accent1"/>
          </a:lnRef>
          <a:fillRef idx="0">
            <a:schemeClr val="accent1"/>
          </a:fillRef>
          <a:effectRef idx="0">
            <a:schemeClr val="accent1"/>
          </a:effectRef>
          <a:fontRef idx="minor">
            <a:schemeClr val="tx1"/>
          </a:fontRef>
        </p:style>
      </p:cxnSp>
      <p:sp>
        <p:nvSpPr>
          <p:cNvPr id="60" name="Oval 59"/>
          <p:cNvSpPr/>
          <p:nvPr/>
        </p:nvSpPr>
        <p:spPr>
          <a:xfrm>
            <a:off x="8028384" y="4941168"/>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13</a:t>
            </a:r>
          </a:p>
        </p:txBody>
      </p:sp>
    </p:spTree>
    <p:extLst>
      <p:ext uri="{BB962C8B-B14F-4D97-AF65-F5344CB8AC3E}">
        <p14:creationId xmlns:p14="http://schemas.microsoft.com/office/powerpoint/2010/main" val="5049019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11CA0-9357-654C-9884-79BF0E45DDA2}"/>
              </a:ext>
            </a:extLst>
          </p:cNvPr>
          <p:cNvSpPr>
            <a:spLocks noGrp="1"/>
          </p:cNvSpPr>
          <p:nvPr>
            <p:ph type="title"/>
          </p:nvPr>
        </p:nvSpPr>
        <p:spPr/>
        <p:txBody>
          <a:bodyPr/>
          <a:lstStyle/>
          <a:p>
            <a:r>
              <a:rPr lang="en-NO" dirty="0"/>
              <a:t>What defines the mobile operator performance?</a:t>
            </a:r>
          </a:p>
        </p:txBody>
      </p:sp>
      <p:sp>
        <p:nvSpPr>
          <p:cNvPr id="3" name="Content Placeholder 2">
            <a:extLst>
              <a:ext uri="{FF2B5EF4-FFF2-40B4-BE49-F238E27FC236}">
                <a16:creationId xmlns:a16="http://schemas.microsoft.com/office/drawing/2014/main" id="{7A710CE7-1F00-5F4D-8596-01E463877CF9}"/>
              </a:ext>
            </a:extLst>
          </p:cNvPr>
          <p:cNvSpPr>
            <a:spLocks noGrp="1"/>
          </p:cNvSpPr>
          <p:nvPr>
            <p:ph idx="1"/>
          </p:nvPr>
        </p:nvSpPr>
        <p:spPr/>
        <p:txBody>
          <a:bodyPr/>
          <a:lstStyle/>
          <a:p>
            <a:r>
              <a:rPr lang="en-NO" dirty="0"/>
              <a:t>Deployment</a:t>
            </a:r>
          </a:p>
          <a:p>
            <a:r>
              <a:rPr lang="en-GB" dirty="0"/>
              <a:t>C</a:t>
            </a:r>
            <a:r>
              <a:rPr lang="en-NO" dirty="0"/>
              <a:t>onfiguration</a:t>
            </a:r>
          </a:p>
          <a:p>
            <a:r>
              <a:rPr lang="en-GB" dirty="0"/>
              <a:t>S</a:t>
            </a:r>
            <a:r>
              <a:rPr lang="en-NO" dirty="0"/>
              <a:t>ubscription</a:t>
            </a:r>
          </a:p>
          <a:p>
            <a:r>
              <a:rPr lang="en-NO" dirty="0"/>
              <a:t>Number of users</a:t>
            </a:r>
          </a:p>
          <a:p>
            <a:r>
              <a:rPr lang="en-GB" dirty="0"/>
              <a:t>M</a:t>
            </a:r>
            <a:r>
              <a:rPr lang="en-NO" dirty="0"/>
              <a:t>obility</a:t>
            </a:r>
          </a:p>
          <a:p>
            <a:endParaRPr lang="en-NO" dirty="0"/>
          </a:p>
          <a:p>
            <a:r>
              <a:rPr lang="en-NO" dirty="0"/>
              <a:t>How do we define mobile performance?</a:t>
            </a:r>
          </a:p>
        </p:txBody>
      </p:sp>
    </p:spTree>
    <p:extLst>
      <p:ext uri="{BB962C8B-B14F-4D97-AF65-F5344CB8AC3E}">
        <p14:creationId xmlns:p14="http://schemas.microsoft.com/office/powerpoint/2010/main" val="1046841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807DA-EF0A-6DA6-EB5B-0B2B1022C9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D7C7C8-8980-8002-D53C-1DA5F4B72755}"/>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6961A273-CEFF-D478-3554-A1767470A610}"/>
              </a:ext>
            </a:extLst>
          </p:cNvPr>
          <p:cNvSpPr>
            <a:spLocks noGrp="1"/>
          </p:cNvSpPr>
          <p:nvPr>
            <p:ph idx="1"/>
          </p:nvPr>
        </p:nvSpPr>
        <p:spPr>
          <a:xfrm>
            <a:off x="467544" y="1772816"/>
            <a:ext cx="8219256" cy="4114800"/>
          </a:xfrm>
        </p:spPr>
        <p:txBody>
          <a:bodyPr/>
          <a:lstStyle/>
          <a:p>
            <a:r>
              <a:rPr lang="en-US" dirty="0">
                <a:solidFill>
                  <a:schemeClr val="bg2"/>
                </a:solidFill>
              </a:rPr>
              <a:t>Wireless Systems - Short Range</a:t>
            </a:r>
          </a:p>
          <a:p>
            <a:pPr lvl="1"/>
            <a:r>
              <a:rPr lang="en-US" dirty="0" err="1">
                <a:solidFill>
                  <a:schemeClr val="bg2"/>
                </a:solidFill>
              </a:rPr>
              <a:t>Wifi</a:t>
            </a:r>
            <a:endParaRPr lang="en-US" dirty="0">
              <a:solidFill>
                <a:schemeClr val="bg2"/>
              </a:solidFill>
            </a:endParaRPr>
          </a:p>
          <a:p>
            <a:r>
              <a:rPr lang="en-US" dirty="0">
                <a:solidFill>
                  <a:schemeClr val="bg2"/>
                </a:solidFill>
              </a:rPr>
              <a:t>Mobile Broadband Networks</a:t>
            </a:r>
          </a:p>
          <a:p>
            <a:pPr lvl="1"/>
            <a:r>
              <a:rPr lang="en-US" dirty="0">
                <a:solidFill>
                  <a:schemeClr val="bg2"/>
                </a:solidFill>
              </a:rPr>
              <a:t>Building Blocks</a:t>
            </a:r>
          </a:p>
          <a:p>
            <a:pPr lvl="1"/>
            <a:r>
              <a:rPr lang="en-US" dirty="0"/>
              <a:t>Performance</a:t>
            </a:r>
          </a:p>
          <a:p>
            <a:pPr lvl="1"/>
            <a:r>
              <a:rPr lang="en-US" dirty="0">
                <a:solidFill>
                  <a:schemeClr val="bg2"/>
                </a:solidFill>
              </a:rPr>
              <a:t>International Roaming</a:t>
            </a:r>
          </a:p>
          <a:p>
            <a:pPr lvl="1"/>
            <a:r>
              <a:rPr lang="en-US" dirty="0">
                <a:solidFill>
                  <a:schemeClr val="bg2"/>
                </a:solidFill>
              </a:rPr>
              <a:t>Operations</a:t>
            </a:r>
          </a:p>
          <a:p>
            <a:endParaRPr lang="en-US" dirty="0"/>
          </a:p>
        </p:txBody>
      </p:sp>
    </p:spTree>
    <p:extLst>
      <p:ext uri="{BB962C8B-B14F-4D97-AF65-F5344CB8AC3E}">
        <p14:creationId xmlns:p14="http://schemas.microsoft.com/office/powerpoint/2010/main" val="7189561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924F7-7C09-D145-B1FE-B0584E2DE301}"/>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MONROE – Mobile Broadband Measurement Platform</a:t>
            </a:r>
          </a:p>
        </p:txBody>
      </p:sp>
      <p:sp>
        <p:nvSpPr>
          <p:cNvPr id="4" name="Content Placeholder 3">
            <a:extLst>
              <a:ext uri="{FF2B5EF4-FFF2-40B4-BE49-F238E27FC236}">
                <a16:creationId xmlns:a16="http://schemas.microsoft.com/office/drawing/2014/main" id="{22D81B19-FC67-6442-8CFD-06429AD16673}"/>
              </a:ext>
            </a:extLst>
          </p:cNvPr>
          <p:cNvSpPr>
            <a:spLocks noGrp="1"/>
          </p:cNvSpPr>
          <p:nvPr>
            <p:ph sz="half" idx="1"/>
          </p:nvPr>
        </p:nvSpPr>
        <p:spPr>
          <a:xfrm>
            <a:off x="530677" y="2226469"/>
            <a:ext cx="4474509" cy="663393"/>
          </a:xfrm>
        </p:spPr>
        <p:txBody>
          <a:bodyPr>
            <a:normAutofit fontScale="70000" lnSpcReduction="20000"/>
          </a:bodyPr>
          <a:lstStyle/>
          <a:p>
            <a:r>
              <a:rPr lang="en-US" dirty="0"/>
              <a:t>Coverage in 4 European Countries (</a:t>
            </a:r>
            <a:r>
              <a:rPr lang="en-US" dirty="0">
                <a:solidFill>
                  <a:srgbClr val="00B050"/>
                </a:solidFill>
              </a:rPr>
              <a:t>Norway, Sweden, Spain, Italy</a:t>
            </a:r>
            <a:r>
              <a:rPr lang="en-US" dirty="0"/>
              <a:t>)</a:t>
            </a:r>
          </a:p>
          <a:p>
            <a:endParaRPr lang="sv-SE" dirty="0"/>
          </a:p>
          <a:p>
            <a:endParaRPr lang="en-US" dirty="0">
              <a:latin typeface="Arial" panose="020B0604020202020204" pitchFamily="34" charset="0"/>
              <a:cs typeface="Arial" panose="020B0604020202020204" pitchFamily="34" charset="0"/>
            </a:endParaRPr>
          </a:p>
        </p:txBody>
      </p:sp>
      <p:pic>
        <p:nvPicPr>
          <p:cNvPr id="7" name="Content Placeholder 6">
            <a:extLst>
              <a:ext uri="{FF2B5EF4-FFF2-40B4-BE49-F238E27FC236}">
                <a16:creationId xmlns:a16="http://schemas.microsoft.com/office/drawing/2014/main" id="{7E6E3269-BD2B-8441-BB8F-3EF32557EAD5}"/>
              </a:ext>
            </a:extLst>
          </p:cNvPr>
          <p:cNvPicPr>
            <a:picLocks noGrp="1" noChangeAspect="1"/>
          </p:cNvPicPr>
          <p:nvPr>
            <p:ph sz="half" idx="2"/>
          </p:nvPr>
        </p:nvPicPr>
        <p:blipFill>
          <a:blip r:embed="rId2"/>
          <a:stretch>
            <a:fillRect/>
          </a:stretch>
        </p:blipFill>
        <p:spPr>
          <a:xfrm>
            <a:off x="5312770" y="1234686"/>
            <a:ext cx="3422740" cy="5121664"/>
          </a:xfrm>
        </p:spPr>
      </p:pic>
      <p:sp>
        <p:nvSpPr>
          <p:cNvPr id="8" name="Content Placeholder 3">
            <a:extLst>
              <a:ext uri="{FF2B5EF4-FFF2-40B4-BE49-F238E27FC236}">
                <a16:creationId xmlns:a16="http://schemas.microsoft.com/office/drawing/2014/main" id="{98FB838C-9B18-2446-9BA1-443B11E1E36C}"/>
              </a:ext>
            </a:extLst>
          </p:cNvPr>
          <p:cNvSpPr txBox="1">
            <a:spLocks/>
          </p:cNvSpPr>
          <p:nvPr/>
        </p:nvSpPr>
        <p:spPr>
          <a:xfrm>
            <a:off x="522536" y="4102830"/>
            <a:ext cx="4474509" cy="1288457"/>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000" dirty="0"/>
              <a:t>Under </a:t>
            </a:r>
            <a:r>
              <a:rPr lang="sv-SE" sz="2000" dirty="0" err="1">
                <a:solidFill>
                  <a:srgbClr val="00B050"/>
                </a:solidFill>
              </a:rPr>
              <a:t>mobility</a:t>
            </a:r>
            <a:r>
              <a:rPr lang="sv-SE" sz="2000" dirty="0">
                <a:solidFill>
                  <a:srgbClr val="00B050"/>
                </a:solidFill>
              </a:rPr>
              <a:t> </a:t>
            </a:r>
            <a:r>
              <a:rPr lang="sv-SE" sz="2000" dirty="0"/>
              <a:t>(</a:t>
            </a:r>
            <a:r>
              <a:rPr lang="sv-SE" sz="2000" dirty="0" err="1"/>
              <a:t>e.g</a:t>
            </a:r>
            <a:r>
              <a:rPr lang="sv-SE" sz="2000" dirty="0"/>
              <a:t>., on-board </a:t>
            </a:r>
            <a:r>
              <a:rPr lang="sv-SE" sz="2000" dirty="0" err="1"/>
              <a:t>of</a:t>
            </a:r>
            <a:r>
              <a:rPr lang="sv-SE" sz="2000" dirty="0"/>
              <a:t> </a:t>
            </a:r>
            <a:r>
              <a:rPr lang="sv-SE" sz="2000" dirty="0" err="1"/>
              <a:t>trains</a:t>
            </a:r>
            <a:r>
              <a:rPr lang="sv-SE" sz="2000" dirty="0"/>
              <a:t> or buses) or in </a:t>
            </a:r>
            <a:r>
              <a:rPr lang="sv-SE" sz="2000" dirty="0" err="1">
                <a:solidFill>
                  <a:srgbClr val="00B050"/>
                </a:solidFill>
              </a:rPr>
              <a:t>stationary</a:t>
            </a:r>
            <a:r>
              <a:rPr lang="sv-SE" sz="2000" dirty="0">
                <a:solidFill>
                  <a:srgbClr val="00B050"/>
                </a:solidFill>
              </a:rPr>
              <a:t> </a:t>
            </a:r>
            <a:r>
              <a:rPr lang="sv-SE" sz="2000" dirty="0"/>
              <a:t>scenarios (</a:t>
            </a:r>
            <a:r>
              <a:rPr lang="sv-SE" sz="2000" dirty="0" err="1"/>
              <a:t>e.g</a:t>
            </a:r>
            <a:r>
              <a:rPr lang="sv-SE" sz="2000" dirty="0"/>
              <a:t>., in </a:t>
            </a:r>
            <a:r>
              <a:rPr lang="sv-SE" sz="2000" dirty="0" err="1"/>
              <a:t>laboratories</a:t>
            </a:r>
            <a:r>
              <a:rPr lang="sv-SE" sz="2000" dirty="0"/>
              <a:t>, or </a:t>
            </a:r>
            <a:r>
              <a:rPr lang="sv-SE" sz="2000" dirty="0" err="1"/>
              <a:t>hosted</a:t>
            </a:r>
            <a:r>
              <a:rPr lang="sv-SE" sz="2000" dirty="0"/>
              <a:t> by </a:t>
            </a:r>
            <a:r>
              <a:rPr lang="sv-SE" sz="2000" dirty="0" err="1"/>
              <a:t>volunteers</a:t>
            </a:r>
            <a:r>
              <a:rPr lang="sv-SE" sz="2000" dirty="0"/>
              <a:t> in </a:t>
            </a:r>
            <a:r>
              <a:rPr lang="sv-SE" sz="2000" dirty="0" err="1"/>
              <a:t>homes</a:t>
            </a:r>
            <a:r>
              <a:rPr lang="sv-SE" sz="2000" dirty="0"/>
              <a:t>). </a:t>
            </a:r>
          </a:p>
          <a:p>
            <a:endParaRPr lang="sv-SE" sz="2000" dirty="0"/>
          </a:p>
          <a:p>
            <a:endParaRPr lang="en-US" sz="2000" dirty="0">
              <a:latin typeface="Arial" panose="020B0604020202020204" pitchFamily="34" charset="0"/>
              <a:cs typeface="Arial" panose="020B0604020202020204" pitchFamily="34" charset="0"/>
            </a:endParaRPr>
          </a:p>
        </p:txBody>
      </p:sp>
      <p:sp>
        <p:nvSpPr>
          <p:cNvPr id="9" name="Content Placeholder 3">
            <a:extLst>
              <a:ext uri="{FF2B5EF4-FFF2-40B4-BE49-F238E27FC236}">
                <a16:creationId xmlns:a16="http://schemas.microsoft.com/office/drawing/2014/main" id="{05858B55-26FD-BE49-AF33-8B2BF0BEAA5D}"/>
              </a:ext>
            </a:extLst>
          </p:cNvPr>
          <p:cNvSpPr txBox="1">
            <a:spLocks/>
          </p:cNvSpPr>
          <p:nvPr/>
        </p:nvSpPr>
        <p:spPr>
          <a:xfrm>
            <a:off x="550556" y="2969678"/>
            <a:ext cx="4474509" cy="1288471"/>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000" dirty="0"/>
              <a:t>A set </a:t>
            </a:r>
            <a:r>
              <a:rPr lang="sv-SE" sz="2000" dirty="0" err="1"/>
              <a:t>of</a:t>
            </a:r>
            <a:r>
              <a:rPr lang="sv-SE" sz="2000" dirty="0"/>
              <a:t> 100 </a:t>
            </a:r>
            <a:r>
              <a:rPr lang="sv-SE" sz="2000" dirty="0" err="1"/>
              <a:t>nodes</a:t>
            </a:r>
            <a:r>
              <a:rPr lang="sv-SE" sz="2000" dirty="0"/>
              <a:t> </a:t>
            </a:r>
            <a:r>
              <a:rPr lang="sv-SE" sz="2000" dirty="0" err="1"/>
              <a:t>equipped</a:t>
            </a:r>
            <a:r>
              <a:rPr lang="sv-SE" sz="2000" dirty="0"/>
              <a:t> </a:t>
            </a:r>
            <a:r>
              <a:rPr lang="sv-SE" sz="2000" dirty="0" err="1"/>
              <a:t>with</a:t>
            </a:r>
            <a:r>
              <a:rPr lang="sv-SE" sz="2000" dirty="0"/>
              <a:t> Ethernet, </a:t>
            </a:r>
            <a:r>
              <a:rPr lang="sv-SE" sz="2000" dirty="0" err="1"/>
              <a:t>WiFi</a:t>
            </a:r>
            <a:r>
              <a:rPr lang="sv-SE" sz="2000" dirty="0"/>
              <a:t> and 4G interfaces </a:t>
            </a:r>
            <a:r>
              <a:rPr lang="sv-SE" sz="2000" dirty="0" err="1"/>
              <a:t>with</a:t>
            </a:r>
            <a:r>
              <a:rPr lang="sv-SE" sz="2000" dirty="0"/>
              <a:t> </a:t>
            </a:r>
            <a:r>
              <a:rPr lang="sv-SE" sz="2000" dirty="0" err="1"/>
              <a:t>commercial</a:t>
            </a:r>
            <a:r>
              <a:rPr lang="sv-SE" sz="2000" dirty="0"/>
              <a:t> MBB </a:t>
            </a:r>
            <a:r>
              <a:rPr lang="sv-SE" sz="2000" dirty="0" err="1"/>
              <a:t>subscriptions</a:t>
            </a:r>
            <a:r>
              <a:rPr lang="sv-SE" sz="2000" dirty="0"/>
              <a:t>. </a:t>
            </a:r>
          </a:p>
          <a:p>
            <a:endParaRPr lang="sv-SE" sz="2000" dirty="0"/>
          </a:p>
          <a:p>
            <a:endParaRPr lang="en-US" sz="2000" dirty="0">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E34F1B22-161B-7B4B-BD54-52D883A76DE0}"/>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sv-S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198203-E814-4240-BC42-C0B2240045A7}" type="slidenum">
              <a:rPr lang="sv-SE" smtClean="0"/>
              <a:pPr/>
              <a:t>40</a:t>
            </a:fld>
            <a:endParaRPr lang="sv-SE" dirty="0"/>
          </a:p>
        </p:txBody>
      </p:sp>
    </p:spTree>
    <p:extLst>
      <p:ext uri="{BB962C8B-B14F-4D97-AF65-F5344CB8AC3E}">
        <p14:creationId xmlns:p14="http://schemas.microsoft.com/office/powerpoint/2010/main" val="1890095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8" grpId="0"/>
      <p:bldP spid="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45064-FF76-844A-AFAB-83AEE61DE51F}"/>
              </a:ext>
            </a:extLst>
          </p:cNvPr>
          <p:cNvSpPr>
            <a:spLocks noGrp="1"/>
          </p:cNvSpPr>
          <p:nvPr>
            <p:ph type="title"/>
          </p:nvPr>
        </p:nvSpPr>
        <p:spPr/>
        <p:txBody>
          <a:bodyPr/>
          <a:lstStyle/>
          <a:p>
            <a:r>
              <a:rPr lang="en-NO" dirty="0"/>
              <a:t>Hourly and Daily Patterns</a:t>
            </a:r>
          </a:p>
        </p:txBody>
      </p:sp>
      <p:pic>
        <p:nvPicPr>
          <p:cNvPr id="4" name="Content Placeholder 3">
            <a:extLst>
              <a:ext uri="{FF2B5EF4-FFF2-40B4-BE49-F238E27FC236}">
                <a16:creationId xmlns:a16="http://schemas.microsoft.com/office/drawing/2014/main" id="{49E1A914-63FF-D940-892E-3D938E19DCBC}"/>
              </a:ext>
            </a:extLst>
          </p:cNvPr>
          <p:cNvPicPr>
            <a:picLocks noGrp="1" noChangeAspect="1"/>
          </p:cNvPicPr>
          <p:nvPr>
            <p:ph idx="1"/>
          </p:nvPr>
        </p:nvPicPr>
        <p:blipFill>
          <a:blip r:embed="rId2"/>
          <a:stretch>
            <a:fillRect/>
          </a:stretch>
        </p:blipFill>
        <p:spPr>
          <a:xfrm>
            <a:off x="1187624" y="1556793"/>
            <a:ext cx="5688876" cy="2716006"/>
          </a:xfrm>
          <a:prstGeom prst="rect">
            <a:avLst/>
          </a:prstGeom>
        </p:spPr>
      </p:pic>
      <p:pic>
        <p:nvPicPr>
          <p:cNvPr id="5" name="Picture 4">
            <a:extLst>
              <a:ext uri="{FF2B5EF4-FFF2-40B4-BE49-F238E27FC236}">
                <a16:creationId xmlns:a16="http://schemas.microsoft.com/office/drawing/2014/main" id="{22867059-4F62-D444-92A2-A49279BCDE97}"/>
              </a:ext>
            </a:extLst>
          </p:cNvPr>
          <p:cNvPicPr>
            <a:picLocks noChangeAspect="1"/>
          </p:cNvPicPr>
          <p:nvPr/>
        </p:nvPicPr>
        <p:blipFill>
          <a:blip r:embed="rId3"/>
          <a:stretch>
            <a:fillRect/>
          </a:stretch>
        </p:blipFill>
        <p:spPr>
          <a:xfrm>
            <a:off x="298376" y="4141993"/>
            <a:ext cx="8532440" cy="2716007"/>
          </a:xfrm>
          <a:prstGeom prst="rect">
            <a:avLst/>
          </a:prstGeom>
        </p:spPr>
      </p:pic>
    </p:spTree>
    <p:extLst>
      <p:ext uri="{BB962C8B-B14F-4D97-AF65-F5344CB8AC3E}">
        <p14:creationId xmlns:p14="http://schemas.microsoft.com/office/powerpoint/2010/main" val="37841401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5577F-6ADD-C041-BFBF-C9CFF29AAE25}"/>
              </a:ext>
            </a:extLst>
          </p:cNvPr>
          <p:cNvSpPr>
            <a:spLocks noGrp="1"/>
          </p:cNvSpPr>
          <p:nvPr>
            <p:ph type="title"/>
          </p:nvPr>
        </p:nvSpPr>
        <p:spPr/>
        <p:txBody>
          <a:bodyPr/>
          <a:lstStyle/>
          <a:p>
            <a:r>
              <a:rPr lang="en-NO" dirty="0"/>
              <a:t>LTE performance: Data rate and RTT</a:t>
            </a:r>
          </a:p>
        </p:txBody>
      </p:sp>
      <p:pic>
        <p:nvPicPr>
          <p:cNvPr id="4" name="Content Placeholder 3">
            <a:extLst>
              <a:ext uri="{FF2B5EF4-FFF2-40B4-BE49-F238E27FC236}">
                <a16:creationId xmlns:a16="http://schemas.microsoft.com/office/drawing/2014/main" id="{83D3C333-25D1-5F40-BA9F-D0FA0D529D16}"/>
              </a:ext>
            </a:extLst>
          </p:cNvPr>
          <p:cNvPicPr>
            <a:picLocks noGrp="1" noChangeAspect="1"/>
          </p:cNvPicPr>
          <p:nvPr>
            <p:ph idx="1"/>
          </p:nvPr>
        </p:nvPicPr>
        <p:blipFill>
          <a:blip r:embed="rId2"/>
          <a:stretch>
            <a:fillRect/>
          </a:stretch>
        </p:blipFill>
        <p:spPr>
          <a:xfrm>
            <a:off x="468313" y="2435227"/>
            <a:ext cx="8218487" cy="3206746"/>
          </a:xfrm>
          <a:prstGeom prst="rect">
            <a:avLst/>
          </a:prstGeom>
        </p:spPr>
      </p:pic>
    </p:spTree>
    <p:extLst>
      <p:ext uri="{BB962C8B-B14F-4D97-AF65-F5344CB8AC3E}">
        <p14:creationId xmlns:p14="http://schemas.microsoft.com/office/powerpoint/2010/main" val="9044451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F2299-CC43-7F02-0300-504237C1E8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25BCFF-35CF-3EE0-CF4C-2C7085BAD6D2}"/>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DFB8C958-5511-C628-8C6F-5875EB61F97A}"/>
              </a:ext>
            </a:extLst>
          </p:cNvPr>
          <p:cNvSpPr>
            <a:spLocks noGrp="1"/>
          </p:cNvSpPr>
          <p:nvPr>
            <p:ph idx="1"/>
          </p:nvPr>
        </p:nvSpPr>
        <p:spPr>
          <a:xfrm>
            <a:off x="467544" y="1772816"/>
            <a:ext cx="8219256" cy="4114800"/>
          </a:xfrm>
        </p:spPr>
        <p:txBody>
          <a:bodyPr/>
          <a:lstStyle/>
          <a:p>
            <a:r>
              <a:rPr lang="en-US" dirty="0">
                <a:solidFill>
                  <a:schemeClr val="bg2"/>
                </a:solidFill>
              </a:rPr>
              <a:t>Wireless Systems - Short Range</a:t>
            </a:r>
          </a:p>
          <a:p>
            <a:pPr lvl="1"/>
            <a:r>
              <a:rPr lang="en-US" dirty="0" err="1">
                <a:solidFill>
                  <a:schemeClr val="bg2"/>
                </a:solidFill>
              </a:rPr>
              <a:t>Wifi</a:t>
            </a:r>
            <a:endParaRPr lang="en-US" dirty="0">
              <a:solidFill>
                <a:schemeClr val="bg2"/>
              </a:solidFill>
            </a:endParaRPr>
          </a:p>
          <a:p>
            <a:r>
              <a:rPr lang="en-US" dirty="0">
                <a:solidFill>
                  <a:schemeClr val="bg2"/>
                </a:solidFill>
              </a:rPr>
              <a:t>Mobile Broadband Networks</a:t>
            </a:r>
          </a:p>
          <a:p>
            <a:pPr lvl="1"/>
            <a:r>
              <a:rPr lang="en-US" dirty="0">
                <a:solidFill>
                  <a:schemeClr val="bg2"/>
                </a:solidFill>
              </a:rPr>
              <a:t>Building Blocks</a:t>
            </a:r>
          </a:p>
          <a:p>
            <a:pPr lvl="1"/>
            <a:r>
              <a:rPr lang="en-US" dirty="0">
                <a:solidFill>
                  <a:schemeClr val="bg2"/>
                </a:solidFill>
              </a:rPr>
              <a:t>Performance</a:t>
            </a:r>
          </a:p>
          <a:p>
            <a:pPr lvl="1"/>
            <a:r>
              <a:rPr lang="en-US" dirty="0"/>
              <a:t>International Roaming</a:t>
            </a:r>
          </a:p>
          <a:p>
            <a:pPr lvl="1"/>
            <a:r>
              <a:rPr lang="en-US" dirty="0">
                <a:solidFill>
                  <a:schemeClr val="bg2"/>
                </a:solidFill>
              </a:rPr>
              <a:t>Operations</a:t>
            </a:r>
          </a:p>
          <a:p>
            <a:endParaRPr lang="en-US" dirty="0"/>
          </a:p>
        </p:txBody>
      </p:sp>
    </p:spTree>
    <p:extLst>
      <p:ext uri="{BB962C8B-B14F-4D97-AF65-F5344CB8AC3E}">
        <p14:creationId xmlns:p14="http://schemas.microsoft.com/office/powerpoint/2010/main" val="3523182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00209-3FA7-8F44-9637-697D6B297C25}"/>
              </a:ext>
            </a:extLst>
          </p:cNvPr>
          <p:cNvSpPr>
            <a:spLocks noGrp="1"/>
          </p:cNvSpPr>
          <p:nvPr>
            <p:ph type="title"/>
          </p:nvPr>
        </p:nvSpPr>
        <p:spPr/>
        <p:txBody>
          <a:bodyPr/>
          <a:lstStyle/>
          <a:p>
            <a:r>
              <a:rPr lang="nb-NO" dirty="0" err="1"/>
              <a:t>Free</a:t>
            </a:r>
            <a:r>
              <a:rPr lang="nb-NO" dirty="0"/>
              <a:t> </a:t>
            </a:r>
            <a:r>
              <a:rPr lang="nb-NO" dirty="0" err="1"/>
              <a:t>roaming</a:t>
            </a:r>
            <a:r>
              <a:rPr lang="nb-NO" dirty="0"/>
              <a:t> in Europe</a:t>
            </a:r>
          </a:p>
        </p:txBody>
      </p:sp>
      <p:pic>
        <p:nvPicPr>
          <p:cNvPr id="4" name="Content Placeholder 3">
            <a:extLst>
              <a:ext uri="{FF2B5EF4-FFF2-40B4-BE49-F238E27FC236}">
                <a16:creationId xmlns:a16="http://schemas.microsoft.com/office/drawing/2014/main" id="{4A3D6D41-F03B-F143-9068-B8194853F7DA}"/>
              </a:ext>
            </a:extLst>
          </p:cNvPr>
          <p:cNvPicPr>
            <a:picLocks noGrp="1" noChangeAspect="1"/>
          </p:cNvPicPr>
          <p:nvPr>
            <p:ph idx="1"/>
          </p:nvPr>
        </p:nvPicPr>
        <p:blipFill>
          <a:blip r:embed="rId2"/>
          <a:stretch>
            <a:fillRect/>
          </a:stretch>
        </p:blipFill>
        <p:spPr>
          <a:xfrm>
            <a:off x="976772" y="1835913"/>
            <a:ext cx="7200800" cy="4800533"/>
          </a:xfrm>
          <a:prstGeom prst="rect">
            <a:avLst/>
          </a:prstGeom>
        </p:spPr>
      </p:pic>
    </p:spTree>
    <p:extLst>
      <p:ext uri="{BB962C8B-B14F-4D97-AF65-F5344CB8AC3E}">
        <p14:creationId xmlns:p14="http://schemas.microsoft.com/office/powerpoint/2010/main" val="21386195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05034FC-9F71-5842-A5CB-BFFFCACDCCFD}"/>
              </a:ext>
            </a:extLst>
          </p:cNvPr>
          <p:cNvPicPr>
            <a:picLocks noGrp="1" noChangeAspect="1"/>
          </p:cNvPicPr>
          <p:nvPr>
            <p:ph idx="1"/>
          </p:nvPr>
        </p:nvPicPr>
        <p:blipFill>
          <a:blip r:embed="rId2"/>
          <a:stretch>
            <a:fillRect/>
          </a:stretch>
        </p:blipFill>
        <p:spPr>
          <a:xfrm>
            <a:off x="179512" y="1124744"/>
            <a:ext cx="8627292" cy="5616624"/>
          </a:xfrm>
        </p:spPr>
      </p:pic>
      <p:sp>
        <p:nvSpPr>
          <p:cNvPr id="2" name="Title 1">
            <a:extLst>
              <a:ext uri="{FF2B5EF4-FFF2-40B4-BE49-F238E27FC236}">
                <a16:creationId xmlns:a16="http://schemas.microsoft.com/office/drawing/2014/main" id="{A7EEAA2C-5B18-864B-86D6-A039F6960EAE}"/>
              </a:ext>
            </a:extLst>
          </p:cNvPr>
          <p:cNvSpPr>
            <a:spLocks noGrp="1"/>
          </p:cNvSpPr>
          <p:nvPr>
            <p:ph type="title"/>
          </p:nvPr>
        </p:nvSpPr>
        <p:spPr>
          <a:xfrm>
            <a:off x="395536" y="370601"/>
            <a:ext cx="8219256" cy="1143000"/>
          </a:xfrm>
        </p:spPr>
        <p:txBody>
          <a:bodyPr/>
          <a:lstStyle/>
          <a:p>
            <a:r>
              <a:rPr lang="nb-NO" dirty="0" err="1"/>
              <a:t>Roaming</a:t>
            </a:r>
            <a:r>
              <a:rPr lang="nb-NO" dirty="0"/>
              <a:t> </a:t>
            </a:r>
            <a:r>
              <a:rPr lang="nb-NO" dirty="0" err="1"/>
              <a:t>Infrastructure</a:t>
            </a:r>
            <a:endParaRPr lang="nb-NO" dirty="0"/>
          </a:p>
        </p:txBody>
      </p:sp>
    </p:spTree>
    <p:extLst>
      <p:ext uri="{BB962C8B-B14F-4D97-AF65-F5344CB8AC3E}">
        <p14:creationId xmlns:p14="http://schemas.microsoft.com/office/powerpoint/2010/main" val="17099857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EAD83-2DEC-9545-817D-BEB255C7B8BB}"/>
              </a:ext>
            </a:extLst>
          </p:cNvPr>
          <p:cNvSpPr>
            <a:spLocks noGrp="1"/>
          </p:cNvSpPr>
          <p:nvPr>
            <p:ph type="title"/>
          </p:nvPr>
        </p:nvSpPr>
        <p:spPr/>
        <p:txBody>
          <a:bodyPr/>
          <a:lstStyle/>
          <a:p>
            <a:r>
              <a:rPr lang="en-NO" dirty="0"/>
              <a:t>Roaming Models</a:t>
            </a:r>
          </a:p>
        </p:txBody>
      </p:sp>
      <p:sp>
        <p:nvSpPr>
          <p:cNvPr id="3" name="Content Placeholder 2">
            <a:extLst>
              <a:ext uri="{FF2B5EF4-FFF2-40B4-BE49-F238E27FC236}">
                <a16:creationId xmlns:a16="http://schemas.microsoft.com/office/drawing/2014/main" id="{D7A6BBCE-15D9-7943-8195-988ADF245DF8}"/>
              </a:ext>
            </a:extLst>
          </p:cNvPr>
          <p:cNvSpPr>
            <a:spLocks noGrp="1"/>
          </p:cNvSpPr>
          <p:nvPr>
            <p:ph idx="1"/>
          </p:nvPr>
        </p:nvSpPr>
        <p:spPr>
          <a:xfrm>
            <a:off x="0" y="1628800"/>
            <a:ext cx="8892480" cy="5229200"/>
          </a:xfrm>
        </p:spPr>
        <p:txBody>
          <a:bodyPr/>
          <a:lstStyle/>
          <a:p>
            <a:r>
              <a:rPr lang="en-NO" altLang="en-NO" sz="2000" dirty="0">
                <a:solidFill>
                  <a:srgbClr val="000000"/>
                </a:solidFill>
                <a:latin typeface="Arial Unicode MS" panose="020B0604020202020204" pitchFamily="34" charset="-128"/>
              </a:rPr>
              <a:t>Home Routed (HR):</a:t>
            </a:r>
          </a:p>
          <a:p>
            <a:pPr lvl="1"/>
            <a:r>
              <a:rPr lang="en-NO" altLang="en-NO" sz="1800" dirty="0">
                <a:solidFill>
                  <a:srgbClr val="000000"/>
                </a:solidFill>
                <a:latin typeface="Arial Unicode MS" panose="020B0604020202020204" pitchFamily="34" charset="-128"/>
              </a:rPr>
              <a:t>The IP address of the roaming user is</a:t>
            </a:r>
            <a:r>
              <a:rPr lang="en-NO" altLang="en-NO" sz="1800" dirty="0"/>
              <a:t> </a:t>
            </a:r>
            <a:r>
              <a:rPr lang="en-NO" altLang="en-NO" sz="1800" dirty="0">
                <a:solidFill>
                  <a:srgbClr val="000000"/>
                </a:solidFill>
                <a:latin typeface="Arial Unicode MS" panose="020B0604020202020204" pitchFamily="34" charset="-128"/>
              </a:rPr>
              <a:t>provided by the home network. </a:t>
            </a:r>
          </a:p>
          <a:p>
            <a:pPr lvl="1"/>
            <a:r>
              <a:rPr lang="en-NO" altLang="en-NO" sz="1800" dirty="0">
                <a:solidFill>
                  <a:srgbClr val="000000"/>
                </a:solidFill>
                <a:latin typeface="Arial Unicode MS" panose="020B0604020202020204" pitchFamily="34" charset="-128"/>
              </a:rPr>
              <a:t>All traffic to and from the mobile user</a:t>
            </a:r>
            <a:r>
              <a:rPr lang="en-NO" altLang="en-NO" sz="1800" dirty="0"/>
              <a:t> </a:t>
            </a:r>
            <a:r>
              <a:rPr lang="en-NO" altLang="en-NO" sz="1800" dirty="0">
                <a:solidFill>
                  <a:srgbClr val="000000"/>
                </a:solidFill>
                <a:latin typeface="Arial Unicode MS" panose="020B0604020202020204" pitchFamily="34" charset="-128"/>
              </a:rPr>
              <a:t>is routed through the home network, for which a GTP tunnel is set</a:t>
            </a:r>
            <a:r>
              <a:rPr lang="en-NO" altLang="en-NO" sz="1800" dirty="0"/>
              <a:t> </a:t>
            </a:r>
            <a:r>
              <a:rPr lang="en-NO" altLang="en-NO" sz="1800" dirty="0">
                <a:solidFill>
                  <a:srgbClr val="000000"/>
                </a:solidFill>
                <a:latin typeface="Arial Unicode MS" panose="020B0604020202020204" pitchFamily="34" charset="-128"/>
              </a:rPr>
              <a:t>up between the SGW of the visited network and the PGW of the</a:t>
            </a:r>
            <a:r>
              <a:rPr lang="en-NO" altLang="en-NO" sz="1800" dirty="0"/>
              <a:t> </a:t>
            </a:r>
            <a:r>
              <a:rPr lang="en-NO" altLang="en-NO" sz="1800" dirty="0">
                <a:solidFill>
                  <a:srgbClr val="000000"/>
                </a:solidFill>
                <a:latin typeface="Arial Unicode MS" panose="020B0604020202020204" pitchFamily="34" charset="-128"/>
              </a:rPr>
              <a:t>home network (red path in the figure). </a:t>
            </a:r>
          </a:p>
          <a:p>
            <a:r>
              <a:rPr lang="en-GB" sz="2000" dirty="0"/>
              <a:t>Local </a:t>
            </a:r>
            <a:r>
              <a:rPr lang="en-GB" sz="2000" dirty="0" err="1"/>
              <a:t>BreakOut</a:t>
            </a:r>
            <a:r>
              <a:rPr lang="en-GB" sz="2000" dirty="0"/>
              <a:t> (LBO):</a:t>
            </a:r>
          </a:p>
          <a:p>
            <a:pPr lvl="1"/>
            <a:r>
              <a:rPr lang="en-GB" sz="1800" dirty="0"/>
              <a:t>When LBO is used, the IP address of the roaming user is provided by the visited network.  </a:t>
            </a:r>
          </a:p>
          <a:p>
            <a:pPr lvl="1"/>
            <a:r>
              <a:rPr lang="en-GB" sz="1800" dirty="0"/>
              <a:t>The GTP tunnel is terminated at the PGW of the visited network and IP-based services can be accessed directly from there (purple path in the figure). </a:t>
            </a:r>
          </a:p>
          <a:p>
            <a:r>
              <a:rPr lang="en-NO" sz="2000" dirty="0"/>
              <a:t>IPX Hub Breakout (IHBO):</a:t>
            </a:r>
          </a:p>
          <a:p>
            <a:pPr lvl="1"/>
            <a:r>
              <a:rPr lang="en-GB" sz="1800" dirty="0"/>
              <a:t>The IP address of the roaming user is provided by the IPX network. The GTP tunnel from the SGW in the visited network terminates at a PGW in the IPX network (green path in the figure). </a:t>
            </a:r>
          </a:p>
          <a:p>
            <a:pPr lvl="1"/>
            <a:r>
              <a:rPr lang="en-GB" sz="1800" dirty="0"/>
              <a:t>There may be multiple PGWs so that latency and resource usage can be reduced by selecting one geographically close to the visited network.  </a:t>
            </a:r>
          </a:p>
          <a:p>
            <a:pPr lvl="1"/>
            <a:endParaRPr lang="en-GB" sz="1800" dirty="0"/>
          </a:p>
          <a:p>
            <a:endParaRPr lang="en-NO" dirty="0"/>
          </a:p>
        </p:txBody>
      </p:sp>
      <p:sp>
        <p:nvSpPr>
          <p:cNvPr id="10" name="Rectangle 7">
            <a:extLst>
              <a:ext uri="{FF2B5EF4-FFF2-40B4-BE49-F238E27FC236}">
                <a16:creationId xmlns:a16="http://schemas.microsoft.com/office/drawing/2014/main" id="{CB2EC0BD-8CDB-4A4A-A5C0-9845BD03FF83}"/>
              </a:ext>
            </a:extLst>
          </p:cNvPr>
          <p:cNvSpPr>
            <a:spLocks noChangeArrowheads="1"/>
          </p:cNvSpPr>
          <p:nvPr/>
        </p:nvSpPr>
        <p:spPr bwMode="auto">
          <a:xfrm>
            <a:off x="251520" y="1916832"/>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endParaRPr lang="en-NO"/>
          </a:p>
        </p:txBody>
      </p:sp>
    </p:spTree>
    <p:extLst>
      <p:ext uri="{BB962C8B-B14F-4D97-AF65-F5344CB8AC3E}">
        <p14:creationId xmlns:p14="http://schemas.microsoft.com/office/powerpoint/2010/main" val="10798444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132"/>
          <p:cNvGrpSpPr>
            <a:grpSpLocks/>
          </p:cNvGrpSpPr>
          <p:nvPr/>
        </p:nvGrpSpPr>
        <p:grpSpPr bwMode="auto">
          <a:xfrm>
            <a:off x="2746375" y="-12700"/>
            <a:ext cx="6473825" cy="6794500"/>
            <a:chOff x="1730" y="-8"/>
            <a:chExt cx="4078" cy="4280"/>
          </a:xfrm>
        </p:grpSpPr>
        <p:sp>
          <p:nvSpPr>
            <p:cNvPr id="3085" name="Freeform 5"/>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1019 w 1205"/>
                <a:gd name="T109" fmla="*/ 440 h 952"/>
                <a:gd name="T110" fmla="*/ 1196 w 1205"/>
                <a:gd name="T111" fmla="*/ 376 h 952"/>
                <a:gd name="T112" fmla="*/ 1205 w 1205"/>
                <a:gd name="T113" fmla="*/ 368 h 952"/>
                <a:gd name="T114" fmla="*/ 1180 w 1205"/>
                <a:gd name="T115" fmla="*/ 352 h 9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86" name="Freeform 6"/>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77 w 421"/>
                <a:gd name="T39" fmla="*/ 544 h 616"/>
                <a:gd name="T40" fmla="*/ 244 w 421"/>
                <a:gd name="T41" fmla="*/ 496 h 616"/>
                <a:gd name="T42" fmla="*/ 227 w 421"/>
                <a:gd name="T43" fmla="*/ 480 h 616"/>
                <a:gd name="T44" fmla="*/ 227 w 421"/>
                <a:gd name="T45" fmla="*/ 432 h 616"/>
                <a:gd name="T46" fmla="*/ 261 w 421"/>
                <a:gd name="T47" fmla="*/ 408 h 616"/>
                <a:gd name="T48" fmla="*/ 269 w 421"/>
                <a:gd name="T49" fmla="*/ 392 h 616"/>
                <a:gd name="T50" fmla="*/ 236 w 421"/>
                <a:gd name="T51" fmla="*/ 312 h 616"/>
                <a:gd name="T52" fmla="*/ 286 w 421"/>
                <a:gd name="T53" fmla="*/ 304 h 616"/>
                <a:gd name="T54" fmla="*/ 303 w 421"/>
                <a:gd name="T55" fmla="*/ 256 h 616"/>
                <a:gd name="T56" fmla="*/ 320 w 421"/>
                <a:gd name="T57" fmla="*/ 248 h 616"/>
                <a:gd name="T58" fmla="*/ 337 w 421"/>
                <a:gd name="T59" fmla="*/ 192 h 616"/>
                <a:gd name="T60" fmla="*/ 362 w 421"/>
                <a:gd name="T61" fmla="*/ 152 h 616"/>
                <a:gd name="T62" fmla="*/ 421 w 421"/>
                <a:gd name="T63" fmla="*/ 120 h 616"/>
                <a:gd name="T64" fmla="*/ 413 w 421"/>
                <a:gd name="T65" fmla="*/ 96 h 6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87" name="Freeform 7"/>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944 w 1205"/>
                <a:gd name="T109" fmla="*/ 472 h 952"/>
                <a:gd name="T110" fmla="*/ 1019 w 1205"/>
                <a:gd name="T111" fmla="*/ 440 h 952"/>
                <a:gd name="T112" fmla="*/ 1196 w 1205"/>
                <a:gd name="T113" fmla="*/ 376 h 952"/>
                <a:gd name="T114" fmla="*/ 1205 w 1205"/>
                <a:gd name="T115" fmla="*/ 368 h 952"/>
                <a:gd name="T116" fmla="*/ 1205 w 1205"/>
                <a:gd name="T117" fmla="*/ 344 h 9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noFill/>
            <a:ln w="12700"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8" name="Freeform 8"/>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68 w 421"/>
                <a:gd name="T39" fmla="*/ 576 h 616"/>
                <a:gd name="T40" fmla="*/ 219 w 421"/>
                <a:gd name="T41" fmla="*/ 520 h 616"/>
                <a:gd name="T42" fmla="*/ 236 w 421"/>
                <a:gd name="T43" fmla="*/ 496 h 616"/>
                <a:gd name="T44" fmla="*/ 219 w 421"/>
                <a:gd name="T45" fmla="*/ 456 h 616"/>
                <a:gd name="T46" fmla="*/ 236 w 421"/>
                <a:gd name="T47" fmla="*/ 416 h 616"/>
                <a:gd name="T48" fmla="*/ 269 w 421"/>
                <a:gd name="T49" fmla="*/ 400 h 616"/>
                <a:gd name="T50" fmla="*/ 253 w 421"/>
                <a:gd name="T51" fmla="*/ 376 h 616"/>
                <a:gd name="T52" fmla="*/ 261 w 421"/>
                <a:gd name="T53" fmla="*/ 312 h 616"/>
                <a:gd name="T54" fmla="*/ 303 w 421"/>
                <a:gd name="T55" fmla="*/ 288 h 616"/>
                <a:gd name="T56" fmla="*/ 312 w 421"/>
                <a:gd name="T57" fmla="*/ 256 h 616"/>
                <a:gd name="T58" fmla="*/ 320 w 421"/>
                <a:gd name="T59" fmla="*/ 224 h 616"/>
                <a:gd name="T60" fmla="*/ 328 w 421"/>
                <a:gd name="T61" fmla="*/ 168 h 616"/>
                <a:gd name="T62" fmla="*/ 387 w 421"/>
                <a:gd name="T63" fmla="*/ 136 h 616"/>
                <a:gd name="T64" fmla="*/ 421 w 421"/>
                <a:gd name="T65" fmla="*/ 112 h 616"/>
                <a:gd name="T66" fmla="*/ 413 w 421"/>
                <a:gd name="T67" fmla="*/ 9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9" name="Freeform 9"/>
            <p:cNvSpPr>
              <a:spLocks/>
            </p:cNvSpPr>
            <p:nvPr/>
          </p:nvSpPr>
          <p:spPr bwMode="auto">
            <a:xfrm>
              <a:off x="2117" y="1888"/>
              <a:ext cx="396" cy="408"/>
            </a:xfrm>
            <a:custGeom>
              <a:avLst/>
              <a:gdLst>
                <a:gd name="T0" fmla="*/ 363 w 396"/>
                <a:gd name="T1" fmla="*/ 160 h 408"/>
                <a:gd name="T2" fmla="*/ 354 w 396"/>
                <a:gd name="T3" fmla="*/ 136 h 408"/>
                <a:gd name="T4" fmla="*/ 329 w 396"/>
                <a:gd name="T5" fmla="*/ 120 h 408"/>
                <a:gd name="T6" fmla="*/ 295 w 396"/>
                <a:gd name="T7" fmla="*/ 144 h 408"/>
                <a:gd name="T8" fmla="*/ 262 w 396"/>
                <a:gd name="T9" fmla="*/ 96 h 408"/>
                <a:gd name="T10" fmla="*/ 278 w 396"/>
                <a:gd name="T11" fmla="*/ 80 h 408"/>
                <a:gd name="T12" fmla="*/ 278 w 396"/>
                <a:gd name="T13" fmla="*/ 64 h 408"/>
                <a:gd name="T14" fmla="*/ 312 w 396"/>
                <a:gd name="T15" fmla="*/ 64 h 408"/>
                <a:gd name="T16" fmla="*/ 321 w 396"/>
                <a:gd name="T17" fmla="*/ 48 h 408"/>
                <a:gd name="T18" fmla="*/ 329 w 396"/>
                <a:gd name="T19" fmla="*/ 32 h 408"/>
                <a:gd name="T20" fmla="*/ 346 w 396"/>
                <a:gd name="T21" fmla="*/ 24 h 408"/>
                <a:gd name="T22" fmla="*/ 354 w 396"/>
                <a:gd name="T23" fmla="*/ 0 h 408"/>
                <a:gd name="T24" fmla="*/ 329 w 396"/>
                <a:gd name="T25" fmla="*/ 0 h 408"/>
                <a:gd name="T26" fmla="*/ 304 w 396"/>
                <a:gd name="T27" fmla="*/ 8 h 408"/>
                <a:gd name="T28" fmla="*/ 262 w 396"/>
                <a:gd name="T29" fmla="*/ 8 h 408"/>
                <a:gd name="T30" fmla="*/ 253 w 396"/>
                <a:gd name="T31" fmla="*/ 32 h 408"/>
                <a:gd name="T32" fmla="*/ 219 w 396"/>
                <a:gd name="T33" fmla="*/ 56 h 408"/>
                <a:gd name="T34" fmla="*/ 219 w 396"/>
                <a:gd name="T35" fmla="*/ 80 h 408"/>
                <a:gd name="T36" fmla="*/ 186 w 396"/>
                <a:gd name="T37" fmla="*/ 96 h 408"/>
                <a:gd name="T38" fmla="*/ 127 w 396"/>
                <a:gd name="T39" fmla="*/ 72 h 408"/>
                <a:gd name="T40" fmla="*/ 93 w 396"/>
                <a:gd name="T41" fmla="*/ 104 h 408"/>
                <a:gd name="T42" fmla="*/ 110 w 396"/>
                <a:gd name="T43" fmla="*/ 136 h 408"/>
                <a:gd name="T44" fmla="*/ 76 w 396"/>
                <a:gd name="T45" fmla="*/ 160 h 408"/>
                <a:gd name="T46" fmla="*/ 110 w 396"/>
                <a:gd name="T47" fmla="*/ 192 h 408"/>
                <a:gd name="T48" fmla="*/ 152 w 396"/>
                <a:gd name="T49" fmla="*/ 208 h 408"/>
                <a:gd name="T50" fmla="*/ 144 w 396"/>
                <a:gd name="T51" fmla="*/ 224 h 408"/>
                <a:gd name="T52" fmla="*/ 118 w 396"/>
                <a:gd name="T53" fmla="*/ 224 h 408"/>
                <a:gd name="T54" fmla="*/ 102 w 396"/>
                <a:gd name="T55" fmla="*/ 256 h 408"/>
                <a:gd name="T56" fmla="*/ 51 w 396"/>
                <a:gd name="T57" fmla="*/ 272 h 408"/>
                <a:gd name="T58" fmla="*/ 51 w 396"/>
                <a:gd name="T59" fmla="*/ 304 h 408"/>
                <a:gd name="T60" fmla="*/ 9 w 396"/>
                <a:gd name="T61" fmla="*/ 312 h 408"/>
                <a:gd name="T62" fmla="*/ 26 w 396"/>
                <a:gd name="T63" fmla="*/ 328 h 408"/>
                <a:gd name="T64" fmla="*/ 0 w 396"/>
                <a:gd name="T65" fmla="*/ 368 h 408"/>
                <a:gd name="T66" fmla="*/ 26 w 396"/>
                <a:gd name="T67" fmla="*/ 376 h 408"/>
                <a:gd name="T68" fmla="*/ 26 w 396"/>
                <a:gd name="T69" fmla="*/ 400 h 408"/>
                <a:gd name="T70" fmla="*/ 59 w 396"/>
                <a:gd name="T71" fmla="*/ 408 h 408"/>
                <a:gd name="T72" fmla="*/ 160 w 396"/>
                <a:gd name="T73" fmla="*/ 408 h 408"/>
                <a:gd name="T74" fmla="*/ 228 w 396"/>
                <a:gd name="T75" fmla="*/ 376 h 408"/>
                <a:gd name="T76" fmla="*/ 287 w 396"/>
                <a:gd name="T77" fmla="*/ 376 h 408"/>
                <a:gd name="T78" fmla="*/ 329 w 396"/>
                <a:gd name="T79" fmla="*/ 392 h 408"/>
                <a:gd name="T80" fmla="*/ 329 w 396"/>
                <a:gd name="T81" fmla="*/ 360 h 408"/>
                <a:gd name="T82" fmla="*/ 354 w 396"/>
                <a:gd name="T83" fmla="*/ 328 h 408"/>
                <a:gd name="T84" fmla="*/ 371 w 396"/>
                <a:gd name="T85" fmla="*/ 304 h 408"/>
                <a:gd name="T86" fmla="*/ 388 w 396"/>
                <a:gd name="T87" fmla="*/ 232 h 408"/>
                <a:gd name="T88" fmla="*/ 380 w 396"/>
                <a:gd name="T89" fmla="*/ 208 h 408"/>
                <a:gd name="T90" fmla="*/ 371 w 396"/>
                <a:gd name="T91" fmla="*/ 176 h 408"/>
                <a:gd name="T92" fmla="*/ 396 w 396"/>
                <a:gd name="T93" fmla="*/ 168 h 408"/>
                <a:gd name="T94" fmla="*/ 380 w 396"/>
                <a:gd name="T95" fmla="*/ 160 h 408"/>
                <a:gd name="T96" fmla="*/ 363 w 396"/>
                <a:gd name="T97" fmla="*/ 160 h 40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96" h="408">
                  <a:moveTo>
                    <a:pt x="363" y="160"/>
                  </a:moveTo>
                  <a:lnTo>
                    <a:pt x="354" y="136"/>
                  </a:lnTo>
                  <a:lnTo>
                    <a:pt x="329" y="120"/>
                  </a:lnTo>
                  <a:lnTo>
                    <a:pt x="295" y="144"/>
                  </a:lnTo>
                  <a:lnTo>
                    <a:pt x="262" y="96"/>
                  </a:lnTo>
                  <a:lnTo>
                    <a:pt x="278" y="80"/>
                  </a:lnTo>
                  <a:lnTo>
                    <a:pt x="278" y="64"/>
                  </a:lnTo>
                  <a:lnTo>
                    <a:pt x="312" y="64"/>
                  </a:lnTo>
                  <a:lnTo>
                    <a:pt x="321" y="48"/>
                  </a:lnTo>
                  <a:lnTo>
                    <a:pt x="329" y="32"/>
                  </a:lnTo>
                  <a:lnTo>
                    <a:pt x="346" y="24"/>
                  </a:lnTo>
                  <a:lnTo>
                    <a:pt x="354" y="0"/>
                  </a:lnTo>
                  <a:lnTo>
                    <a:pt x="329" y="0"/>
                  </a:lnTo>
                  <a:lnTo>
                    <a:pt x="304" y="8"/>
                  </a:lnTo>
                  <a:lnTo>
                    <a:pt x="262" y="8"/>
                  </a:lnTo>
                  <a:lnTo>
                    <a:pt x="253" y="32"/>
                  </a:lnTo>
                  <a:lnTo>
                    <a:pt x="219" y="56"/>
                  </a:lnTo>
                  <a:lnTo>
                    <a:pt x="219" y="80"/>
                  </a:lnTo>
                  <a:lnTo>
                    <a:pt x="186" y="96"/>
                  </a:lnTo>
                  <a:lnTo>
                    <a:pt x="127" y="72"/>
                  </a:lnTo>
                  <a:lnTo>
                    <a:pt x="93" y="104"/>
                  </a:lnTo>
                  <a:lnTo>
                    <a:pt x="110" y="136"/>
                  </a:lnTo>
                  <a:lnTo>
                    <a:pt x="76" y="160"/>
                  </a:lnTo>
                  <a:lnTo>
                    <a:pt x="110" y="192"/>
                  </a:lnTo>
                  <a:lnTo>
                    <a:pt x="152" y="208"/>
                  </a:lnTo>
                  <a:lnTo>
                    <a:pt x="144" y="224"/>
                  </a:lnTo>
                  <a:lnTo>
                    <a:pt x="118" y="224"/>
                  </a:lnTo>
                  <a:lnTo>
                    <a:pt x="102" y="256"/>
                  </a:lnTo>
                  <a:lnTo>
                    <a:pt x="51" y="272"/>
                  </a:lnTo>
                  <a:lnTo>
                    <a:pt x="51" y="304"/>
                  </a:lnTo>
                  <a:lnTo>
                    <a:pt x="9" y="312"/>
                  </a:lnTo>
                  <a:lnTo>
                    <a:pt x="26" y="328"/>
                  </a:lnTo>
                  <a:lnTo>
                    <a:pt x="0" y="368"/>
                  </a:lnTo>
                  <a:lnTo>
                    <a:pt x="26" y="376"/>
                  </a:lnTo>
                  <a:lnTo>
                    <a:pt x="26" y="400"/>
                  </a:lnTo>
                  <a:lnTo>
                    <a:pt x="59" y="408"/>
                  </a:lnTo>
                  <a:lnTo>
                    <a:pt x="160" y="408"/>
                  </a:lnTo>
                  <a:lnTo>
                    <a:pt x="228" y="376"/>
                  </a:lnTo>
                  <a:lnTo>
                    <a:pt x="287" y="376"/>
                  </a:lnTo>
                  <a:lnTo>
                    <a:pt x="329" y="392"/>
                  </a:lnTo>
                  <a:lnTo>
                    <a:pt x="329" y="360"/>
                  </a:lnTo>
                  <a:lnTo>
                    <a:pt x="354" y="328"/>
                  </a:lnTo>
                  <a:lnTo>
                    <a:pt x="371" y="304"/>
                  </a:lnTo>
                  <a:lnTo>
                    <a:pt x="388" y="232"/>
                  </a:lnTo>
                  <a:lnTo>
                    <a:pt x="380" y="208"/>
                  </a:lnTo>
                  <a:lnTo>
                    <a:pt x="371" y="176"/>
                  </a:lnTo>
                  <a:lnTo>
                    <a:pt x="396" y="168"/>
                  </a:lnTo>
                  <a:lnTo>
                    <a:pt x="380" y="160"/>
                  </a:lnTo>
                  <a:lnTo>
                    <a:pt x="363" y="160"/>
                  </a:lnTo>
                  <a:close/>
                </a:path>
              </a:pathLst>
            </a:custGeom>
            <a:solidFill>
              <a:srgbClr val="00A0C6"/>
            </a:solidFill>
            <a:ln w="12700">
              <a:solidFill>
                <a:srgbClr val="000000"/>
              </a:solidFill>
              <a:prstDash val="solid"/>
              <a:round/>
              <a:headEnd/>
              <a:tailEnd/>
            </a:ln>
          </p:spPr>
          <p:txBody>
            <a:bodyPr/>
            <a:lstStyle/>
            <a:p>
              <a:endParaRPr lang="en-GB"/>
            </a:p>
          </p:txBody>
        </p:sp>
        <p:sp>
          <p:nvSpPr>
            <p:cNvPr id="3090" name="Freeform 10"/>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68 w 202"/>
                <a:gd name="T45" fmla="*/ 128 h 144"/>
                <a:gd name="T46" fmla="*/ 193 w 202"/>
                <a:gd name="T47" fmla="*/ 120 h 144"/>
                <a:gd name="T48" fmla="*/ 202 w 202"/>
                <a:gd name="T49" fmla="*/ 88 h 144"/>
                <a:gd name="T50" fmla="*/ 185 w 202"/>
                <a:gd name="T51" fmla="*/ 72 h 1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1" name="Freeform 11"/>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2" name="Freeform 12"/>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43 w 202"/>
                <a:gd name="T45" fmla="*/ 144 h 144"/>
                <a:gd name="T46" fmla="*/ 168 w 202"/>
                <a:gd name="T47" fmla="*/ 128 h 144"/>
                <a:gd name="T48" fmla="*/ 193 w 202"/>
                <a:gd name="T49" fmla="*/ 120 h 144"/>
                <a:gd name="T50" fmla="*/ 202 w 202"/>
                <a:gd name="T51" fmla="*/ 88 h 144"/>
                <a:gd name="T52" fmla="*/ 185 w 202"/>
                <a:gd name="T53" fmla="*/ 72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3" name="Freeform 13"/>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4" name="Freeform 14"/>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5" name="Freeform 15"/>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w 67"/>
                <a:gd name="T13" fmla="*/ 24 h 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 h="64">
                  <a:moveTo>
                    <a:pt x="0" y="24"/>
                  </a:moveTo>
                  <a:lnTo>
                    <a:pt x="17" y="56"/>
                  </a:lnTo>
                  <a:lnTo>
                    <a:pt x="51" y="64"/>
                  </a:lnTo>
                  <a:lnTo>
                    <a:pt x="67" y="48"/>
                  </a:lnTo>
                  <a:lnTo>
                    <a:pt x="59" y="0"/>
                  </a:lnTo>
                  <a:lnTo>
                    <a:pt x="0" y="8"/>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6" name="Freeform 16"/>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solidFill>
              <a:srgbClr val="00A0C6"/>
            </a:solidFill>
            <a:ln w="12700">
              <a:solidFill>
                <a:srgbClr val="000000"/>
              </a:solidFill>
              <a:prstDash val="solid"/>
              <a:round/>
              <a:headEnd/>
              <a:tailEnd/>
            </a:ln>
          </p:spPr>
          <p:txBody>
            <a:bodyPr/>
            <a:lstStyle/>
            <a:p>
              <a:endParaRPr lang="en-GB"/>
            </a:p>
          </p:txBody>
        </p:sp>
        <p:sp>
          <p:nvSpPr>
            <p:cNvPr id="3097" name="Freeform 17"/>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8" name="Freeform 18"/>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9" name="Freeform 19"/>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0" name="Freeform 20"/>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1" name="Freeform 21"/>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2" name="Freeform 22"/>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3" name="Freeform 23"/>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4" name="Freeform 24"/>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5" name="Freeform 25"/>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6" name="Freeform 26"/>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7" name="Freeform 27"/>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8" name="Freeform 28"/>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9" name="Freeform 31"/>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0" name="Freeform 32"/>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40 w 1146"/>
                <a:gd name="T93" fmla="*/ 1064 h 1088"/>
                <a:gd name="T94" fmla="*/ 632 w 1146"/>
                <a:gd name="T95" fmla="*/ 992 h 1088"/>
                <a:gd name="T96" fmla="*/ 682 w 1146"/>
                <a:gd name="T97" fmla="*/ 944 h 1088"/>
                <a:gd name="T98" fmla="*/ 750 w 1146"/>
                <a:gd name="T99" fmla="*/ 928 h 1088"/>
                <a:gd name="T100" fmla="*/ 876 w 1146"/>
                <a:gd name="T101" fmla="*/ 968 h 1088"/>
                <a:gd name="T102" fmla="*/ 944 w 1146"/>
                <a:gd name="T103" fmla="*/ 984 h 1088"/>
                <a:gd name="T104" fmla="*/ 969 w 1146"/>
                <a:gd name="T105" fmla="*/ 968 h 1088"/>
                <a:gd name="T106" fmla="*/ 1019 w 1146"/>
                <a:gd name="T107" fmla="*/ 928 h 1088"/>
                <a:gd name="T108" fmla="*/ 1087 w 1146"/>
                <a:gd name="T109" fmla="*/ 864 h 1088"/>
                <a:gd name="T110" fmla="*/ 1019 w 1146"/>
                <a:gd name="T111" fmla="*/ 784 h 1088"/>
                <a:gd name="T112" fmla="*/ 1036 w 1146"/>
                <a:gd name="T113" fmla="*/ 720 h 1088"/>
                <a:gd name="T114" fmla="*/ 1036 w 1146"/>
                <a:gd name="T115" fmla="*/ 656 h 1088"/>
                <a:gd name="T116" fmla="*/ 1011 w 1146"/>
                <a:gd name="T117" fmla="*/ 616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1" name="Freeform 33"/>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1155 w 1180"/>
                <a:gd name="T105" fmla="*/ 752 h 108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2" name="Freeform 34"/>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32 w 1146"/>
                <a:gd name="T93" fmla="*/ 1080 h 1088"/>
                <a:gd name="T94" fmla="*/ 623 w 1146"/>
                <a:gd name="T95" fmla="*/ 1032 h 1088"/>
                <a:gd name="T96" fmla="*/ 649 w 1146"/>
                <a:gd name="T97" fmla="*/ 968 h 1088"/>
                <a:gd name="T98" fmla="*/ 716 w 1146"/>
                <a:gd name="T99" fmla="*/ 928 h 1088"/>
                <a:gd name="T100" fmla="*/ 842 w 1146"/>
                <a:gd name="T101" fmla="*/ 952 h 1088"/>
                <a:gd name="T102" fmla="*/ 910 w 1146"/>
                <a:gd name="T103" fmla="*/ 984 h 1088"/>
                <a:gd name="T104" fmla="*/ 960 w 1146"/>
                <a:gd name="T105" fmla="*/ 976 h 1088"/>
                <a:gd name="T106" fmla="*/ 977 w 1146"/>
                <a:gd name="T107" fmla="*/ 960 h 1088"/>
                <a:gd name="T108" fmla="*/ 1070 w 1146"/>
                <a:gd name="T109" fmla="*/ 904 h 1088"/>
                <a:gd name="T110" fmla="*/ 1011 w 1146"/>
                <a:gd name="T111" fmla="*/ 832 h 1088"/>
                <a:gd name="T112" fmla="*/ 994 w 1146"/>
                <a:gd name="T113" fmla="*/ 744 h 1088"/>
                <a:gd name="T114" fmla="*/ 1019 w 1146"/>
                <a:gd name="T115" fmla="*/ 656 h 1088"/>
                <a:gd name="T116" fmla="*/ 1019 w 1146"/>
                <a:gd name="T117" fmla="*/ 632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3" name="Freeform 35"/>
            <p:cNvSpPr>
              <a:spLocks/>
            </p:cNvSpPr>
            <p:nvPr/>
          </p:nvSpPr>
          <p:spPr bwMode="auto">
            <a:xfrm>
              <a:off x="3129" y="2472"/>
              <a:ext cx="328" cy="232"/>
            </a:xfrm>
            <a:custGeom>
              <a:avLst/>
              <a:gdLst>
                <a:gd name="T0" fmla="*/ 278 w 328"/>
                <a:gd name="T1" fmla="*/ 184 h 232"/>
                <a:gd name="T2" fmla="*/ 286 w 328"/>
                <a:gd name="T3" fmla="*/ 168 h 232"/>
                <a:gd name="T4" fmla="*/ 311 w 328"/>
                <a:gd name="T5" fmla="*/ 160 h 232"/>
                <a:gd name="T6" fmla="*/ 328 w 328"/>
                <a:gd name="T7" fmla="*/ 144 h 232"/>
                <a:gd name="T8" fmla="*/ 328 w 328"/>
                <a:gd name="T9" fmla="*/ 112 h 232"/>
                <a:gd name="T10" fmla="*/ 303 w 328"/>
                <a:gd name="T11" fmla="*/ 88 h 232"/>
                <a:gd name="T12" fmla="*/ 269 w 328"/>
                <a:gd name="T13" fmla="*/ 72 h 232"/>
                <a:gd name="T14" fmla="*/ 278 w 328"/>
                <a:gd name="T15" fmla="*/ 48 h 232"/>
                <a:gd name="T16" fmla="*/ 261 w 328"/>
                <a:gd name="T17" fmla="*/ 24 h 232"/>
                <a:gd name="T18" fmla="*/ 219 w 328"/>
                <a:gd name="T19" fmla="*/ 16 h 232"/>
                <a:gd name="T20" fmla="*/ 168 w 328"/>
                <a:gd name="T21" fmla="*/ 8 h 232"/>
                <a:gd name="T22" fmla="*/ 134 w 328"/>
                <a:gd name="T23" fmla="*/ 24 h 232"/>
                <a:gd name="T24" fmla="*/ 101 w 328"/>
                <a:gd name="T25" fmla="*/ 16 h 232"/>
                <a:gd name="T26" fmla="*/ 75 w 328"/>
                <a:gd name="T27" fmla="*/ 0 h 232"/>
                <a:gd name="T28" fmla="*/ 42 w 328"/>
                <a:gd name="T29" fmla="*/ 16 h 232"/>
                <a:gd name="T30" fmla="*/ 0 w 328"/>
                <a:gd name="T31" fmla="*/ 24 h 232"/>
                <a:gd name="T32" fmla="*/ 16 w 328"/>
                <a:gd name="T33" fmla="*/ 40 h 232"/>
                <a:gd name="T34" fmla="*/ 42 w 328"/>
                <a:gd name="T35" fmla="*/ 72 h 232"/>
                <a:gd name="T36" fmla="*/ 67 w 328"/>
                <a:gd name="T37" fmla="*/ 96 h 232"/>
                <a:gd name="T38" fmla="*/ 101 w 328"/>
                <a:gd name="T39" fmla="*/ 112 h 232"/>
                <a:gd name="T40" fmla="*/ 101 w 328"/>
                <a:gd name="T41" fmla="*/ 120 h 232"/>
                <a:gd name="T42" fmla="*/ 143 w 328"/>
                <a:gd name="T43" fmla="*/ 136 h 232"/>
                <a:gd name="T44" fmla="*/ 143 w 328"/>
                <a:gd name="T45" fmla="*/ 168 h 232"/>
                <a:gd name="T46" fmla="*/ 185 w 328"/>
                <a:gd name="T47" fmla="*/ 160 h 232"/>
                <a:gd name="T48" fmla="*/ 202 w 328"/>
                <a:gd name="T49" fmla="*/ 192 h 232"/>
                <a:gd name="T50" fmla="*/ 261 w 328"/>
                <a:gd name="T51" fmla="*/ 232 h 232"/>
                <a:gd name="T52" fmla="*/ 278 w 328"/>
                <a:gd name="T53" fmla="*/ 232 h 232"/>
                <a:gd name="T54" fmla="*/ 278 w 328"/>
                <a:gd name="T55" fmla="*/ 208 h 232"/>
                <a:gd name="T56" fmla="*/ 278 w 328"/>
                <a:gd name="T57" fmla="*/ 184 h 23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28" h="232">
                  <a:moveTo>
                    <a:pt x="278" y="184"/>
                  </a:moveTo>
                  <a:lnTo>
                    <a:pt x="286" y="168"/>
                  </a:lnTo>
                  <a:lnTo>
                    <a:pt x="311" y="160"/>
                  </a:lnTo>
                  <a:lnTo>
                    <a:pt x="328" y="144"/>
                  </a:lnTo>
                  <a:lnTo>
                    <a:pt x="328" y="112"/>
                  </a:lnTo>
                  <a:lnTo>
                    <a:pt x="303" y="88"/>
                  </a:lnTo>
                  <a:lnTo>
                    <a:pt x="269" y="72"/>
                  </a:lnTo>
                  <a:lnTo>
                    <a:pt x="278" y="48"/>
                  </a:lnTo>
                  <a:lnTo>
                    <a:pt x="261" y="24"/>
                  </a:lnTo>
                  <a:lnTo>
                    <a:pt x="219" y="16"/>
                  </a:lnTo>
                  <a:lnTo>
                    <a:pt x="168" y="8"/>
                  </a:lnTo>
                  <a:lnTo>
                    <a:pt x="134" y="24"/>
                  </a:lnTo>
                  <a:lnTo>
                    <a:pt x="101" y="16"/>
                  </a:lnTo>
                  <a:lnTo>
                    <a:pt x="75" y="0"/>
                  </a:lnTo>
                  <a:lnTo>
                    <a:pt x="42" y="16"/>
                  </a:lnTo>
                  <a:lnTo>
                    <a:pt x="0" y="24"/>
                  </a:lnTo>
                  <a:lnTo>
                    <a:pt x="16" y="40"/>
                  </a:lnTo>
                  <a:lnTo>
                    <a:pt x="42" y="72"/>
                  </a:lnTo>
                  <a:lnTo>
                    <a:pt x="67" y="96"/>
                  </a:lnTo>
                  <a:lnTo>
                    <a:pt x="101" y="112"/>
                  </a:lnTo>
                  <a:lnTo>
                    <a:pt x="101" y="120"/>
                  </a:lnTo>
                  <a:lnTo>
                    <a:pt x="143" y="136"/>
                  </a:lnTo>
                  <a:lnTo>
                    <a:pt x="143" y="168"/>
                  </a:lnTo>
                  <a:lnTo>
                    <a:pt x="185" y="160"/>
                  </a:lnTo>
                  <a:lnTo>
                    <a:pt x="202" y="192"/>
                  </a:lnTo>
                  <a:lnTo>
                    <a:pt x="261" y="232"/>
                  </a:lnTo>
                  <a:lnTo>
                    <a:pt x="278" y="232"/>
                  </a:lnTo>
                  <a:lnTo>
                    <a:pt x="278" y="208"/>
                  </a:lnTo>
                  <a:lnTo>
                    <a:pt x="278" y="184"/>
                  </a:lnTo>
                  <a:close/>
                </a:path>
              </a:pathLst>
            </a:custGeom>
            <a:solidFill>
              <a:srgbClr val="00A0C6"/>
            </a:solidFill>
            <a:ln w="12700">
              <a:solidFill>
                <a:srgbClr val="000000"/>
              </a:solidFill>
              <a:prstDash val="solid"/>
              <a:round/>
              <a:headEnd/>
              <a:tailEnd/>
            </a:ln>
          </p:spPr>
          <p:txBody>
            <a:bodyPr/>
            <a:lstStyle/>
            <a:p>
              <a:endParaRPr lang="en-GB"/>
            </a:p>
          </p:txBody>
        </p:sp>
        <p:sp>
          <p:nvSpPr>
            <p:cNvPr id="3114" name="Freeform 36"/>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5" name="Freeform 37"/>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rgbClr val="7D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6" name="Freeform 38"/>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rgbClr val="00A0C6"/>
            </a:solidFill>
            <a:ln w="12700">
              <a:solidFill>
                <a:srgbClr val="000000"/>
              </a:solidFill>
              <a:prstDash val="solid"/>
              <a:round/>
              <a:headEnd/>
              <a:tailEnd/>
            </a:ln>
          </p:spPr>
          <p:txBody>
            <a:bodyPr/>
            <a:lstStyle/>
            <a:p>
              <a:endParaRPr lang="en-GB"/>
            </a:p>
          </p:txBody>
        </p:sp>
        <p:sp>
          <p:nvSpPr>
            <p:cNvPr id="3117" name="Freeform 39"/>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rgbClr val="00A0C6"/>
            </a:solidFill>
            <a:ln w="12700">
              <a:solidFill>
                <a:srgbClr val="000000"/>
              </a:solidFill>
              <a:prstDash val="solid"/>
              <a:round/>
              <a:headEnd/>
              <a:tailEnd/>
            </a:ln>
          </p:spPr>
          <p:txBody>
            <a:bodyPr/>
            <a:lstStyle/>
            <a:p>
              <a:endParaRPr lang="en-GB"/>
            </a:p>
          </p:txBody>
        </p:sp>
        <p:sp>
          <p:nvSpPr>
            <p:cNvPr id="3118" name="Freeform 40"/>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9" name="Freeform 41"/>
            <p:cNvSpPr>
              <a:spLocks/>
            </p:cNvSpPr>
            <p:nvPr/>
          </p:nvSpPr>
          <p:spPr bwMode="auto">
            <a:xfrm>
              <a:off x="3428" y="2084"/>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51 w 750"/>
                <a:gd name="T89" fmla="*/ 664 h 888"/>
                <a:gd name="T90" fmla="*/ 135 w 750"/>
                <a:gd name="T91" fmla="*/ 688 h 888"/>
                <a:gd name="T92" fmla="*/ 152 w 750"/>
                <a:gd name="T93" fmla="*/ 736 h 888"/>
                <a:gd name="T94" fmla="*/ 127 w 750"/>
                <a:gd name="T95" fmla="*/ 864 h 888"/>
                <a:gd name="T96" fmla="*/ 144 w 750"/>
                <a:gd name="T97" fmla="*/ 872 h 8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0" name="Freeform 42"/>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1" name="Freeform 43"/>
            <p:cNvSpPr>
              <a:spLocks/>
            </p:cNvSpPr>
            <p:nvPr/>
          </p:nvSpPr>
          <p:spPr bwMode="auto">
            <a:xfrm>
              <a:off x="3423" y="2080"/>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26 w 750"/>
                <a:gd name="T89" fmla="*/ 632 h 888"/>
                <a:gd name="T90" fmla="*/ 76 w 750"/>
                <a:gd name="T91" fmla="*/ 672 h 888"/>
                <a:gd name="T92" fmla="*/ 186 w 750"/>
                <a:gd name="T93" fmla="*/ 704 h 888"/>
                <a:gd name="T94" fmla="*/ 144 w 750"/>
                <a:gd name="T95" fmla="*/ 776 h 888"/>
                <a:gd name="T96" fmla="*/ 118 w 750"/>
                <a:gd name="T97" fmla="*/ 864 h 888"/>
                <a:gd name="T98" fmla="*/ 194 w 750"/>
                <a:gd name="T99" fmla="*/ 864 h 8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2" name="Freeform 44"/>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3" name="Freeform 45"/>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4" name="Freeform 46"/>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rgbClr val="00A0C6"/>
            </a:solidFill>
            <a:ln w="12700">
              <a:solidFill>
                <a:srgbClr val="000000"/>
              </a:solidFill>
              <a:prstDash val="solid"/>
              <a:round/>
              <a:headEnd/>
              <a:tailEnd/>
            </a:ln>
          </p:spPr>
          <p:txBody>
            <a:bodyPr/>
            <a:lstStyle/>
            <a:p>
              <a:endParaRPr lang="en-GB"/>
            </a:p>
          </p:txBody>
        </p:sp>
        <p:sp>
          <p:nvSpPr>
            <p:cNvPr id="3125" name="Freeform 47"/>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6" name="Freeform 48"/>
            <p:cNvSpPr>
              <a:spLocks/>
            </p:cNvSpPr>
            <p:nvPr/>
          </p:nvSpPr>
          <p:spPr bwMode="auto">
            <a:xfrm>
              <a:off x="3946" y="2512"/>
              <a:ext cx="581" cy="312"/>
            </a:xfrm>
            <a:custGeom>
              <a:avLst/>
              <a:gdLst>
                <a:gd name="T0" fmla="*/ 497 w 581"/>
                <a:gd name="T1" fmla="*/ 248 h 312"/>
                <a:gd name="T2" fmla="*/ 531 w 581"/>
                <a:gd name="T3" fmla="*/ 200 h 312"/>
                <a:gd name="T4" fmla="*/ 556 w 581"/>
                <a:gd name="T5" fmla="*/ 176 h 312"/>
                <a:gd name="T6" fmla="*/ 581 w 581"/>
                <a:gd name="T7" fmla="*/ 152 h 312"/>
                <a:gd name="T8" fmla="*/ 564 w 581"/>
                <a:gd name="T9" fmla="*/ 120 h 312"/>
                <a:gd name="T10" fmla="*/ 522 w 581"/>
                <a:gd name="T11" fmla="*/ 112 h 312"/>
                <a:gd name="T12" fmla="*/ 480 w 581"/>
                <a:gd name="T13" fmla="*/ 104 h 312"/>
                <a:gd name="T14" fmla="*/ 463 w 581"/>
                <a:gd name="T15" fmla="*/ 80 h 312"/>
                <a:gd name="T16" fmla="*/ 413 w 581"/>
                <a:gd name="T17" fmla="*/ 64 h 312"/>
                <a:gd name="T18" fmla="*/ 413 w 581"/>
                <a:gd name="T19" fmla="*/ 88 h 312"/>
                <a:gd name="T20" fmla="*/ 387 w 581"/>
                <a:gd name="T21" fmla="*/ 104 h 312"/>
                <a:gd name="T22" fmla="*/ 345 w 581"/>
                <a:gd name="T23" fmla="*/ 72 h 312"/>
                <a:gd name="T24" fmla="*/ 354 w 581"/>
                <a:gd name="T25" fmla="*/ 40 h 312"/>
                <a:gd name="T26" fmla="*/ 312 w 581"/>
                <a:gd name="T27" fmla="*/ 40 h 312"/>
                <a:gd name="T28" fmla="*/ 269 w 581"/>
                <a:gd name="T29" fmla="*/ 24 h 312"/>
                <a:gd name="T30" fmla="*/ 227 w 581"/>
                <a:gd name="T31" fmla="*/ 0 h 312"/>
                <a:gd name="T32" fmla="*/ 227 w 581"/>
                <a:gd name="T33" fmla="*/ 24 h 312"/>
                <a:gd name="T34" fmla="*/ 202 w 581"/>
                <a:gd name="T35" fmla="*/ 8 h 312"/>
                <a:gd name="T36" fmla="*/ 168 w 581"/>
                <a:gd name="T37" fmla="*/ 8 h 312"/>
                <a:gd name="T38" fmla="*/ 160 w 581"/>
                <a:gd name="T39" fmla="*/ 40 h 312"/>
                <a:gd name="T40" fmla="*/ 118 w 581"/>
                <a:gd name="T41" fmla="*/ 56 h 312"/>
                <a:gd name="T42" fmla="*/ 76 w 581"/>
                <a:gd name="T43" fmla="*/ 80 h 312"/>
                <a:gd name="T44" fmla="*/ 34 w 581"/>
                <a:gd name="T45" fmla="*/ 88 h 312"/>
                <a:gd name="T46" fmla="*/ 0 w 581"/>
                <a:gd name="T47" fmla="*/ 112 h 312"/>
                <a:gd name="T48" fmla="*/ 34 w 581"/>
                <a:gd name="T49" fmla="*/ 152 h 312"/>
                <a:gd name="T50" fmla="*/ 25 w 581"/>
                <a:gd name="T51" fmla="*/ 176 h 312"/>
                <a:gd name="T52" fmla="*/ 84 w 581"/>
                <a:gd name="T53" fmla="*/ 224 h 312"/>
                <a:gd name="T54" fmla="*/ 160 w 581"/>
                <a:gd name="T55" fmla="*/ 280 h 312"/>
                <a:gd name="T56" fmla="*/ 152 w 581"/>
                <a:gd name="T57" fmla="*/ 288 h 312"/>
                <a:gd name="T58" fmla="*/ 194 w 581"/>
                <a:gd name="T59" fmla="*/ 312 h 312"/>
                <a:gd name="T60" fmla="*/ 244 w 581"/>
                <a:gd name="T61" fmla="*/ 296 h 312"/>
                <a:gd name="T62" fmla="*/ 269 w 581"/>
                <a:gd name="T63" fmla="*/ 248 h 312"/>
                <a:gd name="T64" fmla="*/ 345 w 581"/>
                <a:gd name="T65" fmla="*/ 272 h 312"/>
                <a:gd name="T66" fmla="*/ 430 w 581"/>
                <a:gd name="T67" fmla="*/ 272 h 312"/>
                <a:gd name="T68" fmla="*/ 430 w 581"/>
                <a:gd name="T69" fmla="*/ 280 h 312"/>
                <a:gd name="T70" fmla="*/ 455 w 581"/>
                <a:gd name="T71" fmla="*/ 248 h 312"/>
                <a:gd name="T72" fmla="*/ 497 w 581"/>
                <a:gd name="T73" fmla="*/ 248 h 31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81" h="312">
                  <a:moveTo>
                    <a:pt x="497" y="248"/>
                  </a:moveTo>
                  <a:lnTo>
                    <a:pt x="531" y="200"/>
                  </a:lnTo>
                  <a:lnTo>
                    <a:pt x="556" y="176"/>
                  </a:lnTo>
                  <a:lnTo>
                    <a:pt x="581" y="152"/>
                  </a:lnTo>
                  <a:lnTo>
                    <a:pt x="564" y="120"/>
                  </a:lnTo>
                  <a:lnTo>
                    <a:pt x="522" y="112"/>
                  </a:lnTo>
                  <a:lnTo>
                    <a:pt x="480" y="104"/>
                  </a:lnTo>
                  <a:lnTo>
                    <a:pt x="463" y="80"/>
                  </a:lnTo>
                  <a:lnTo>
                    <a:pt x="413" y="64"/>
                  </a:lnTo>
                  <a:lnTo>
                    <a:pt x="413" y="88"/>
                  </a:lnTo>
                  <a:lnTo>
                    <a:pt x="387" y="104"/>
                  </a:lnTo>
                  <a:lnTo>
                    <a:pt x="345" y="72"/>
                  </a:lnTo>
                  <a:lnTo>
                    <a:pt x="354" y="40"/>
                  </a:lnTo>
                  <a:lnTo>
                    <a:pt x="312" y="40"/>
                  </a:lnTo>
                  <a:lnTo>
                    <a:pt x="269" y="24"/>
                  </a:lnTo>
                  <a:lnTo>
                    <a:pt x="227" y="0"/>
                  </a:lnTo>
                  <a:lnTo>
                    <a:pt x="227" y="24"/>
                  </a:lnTo>
                  <a:lnTo>
                    <a:pt x="202" y="8"/>
                  </a:lnTo>
                  <a:lnTo>
                    <a:pt x="168" y="8"/>
                  </a:lnTo>
                  <a:lnTo>
                    <a:pt x="160" y="40"/>
                  </a:lnTo>
                  <a:lnTo>
                    <a:pt x="118" y="56"/>
                  </a:lnTo>
                  <a:lnTo>
                    <a:pt x="76" y="80"/>
                  </a:lnTo>
                  <a:lnTo>
                    <a:pt x="34" y="88"/>
                  </a:lnTo>
                  <a:lnTo>
                    <a:pt x="0" y="112"/>
                  </a:lnTo>
                  <a:lnTo>
                    <a:pt x="34" y="152"/>
                  </a:lnTo>
                  <a:lnTo>
                    <a:pt x="25" y="176"/>
                  </a:lnTo>
                  <a:lnTo>
                    <a:pt x="84" y="224"/>
                  </a:lnTo>
                  <a:lnTo>
                    <a:pt x="160" y="280"/>
                  </a:lnTo>
                  <a:lnTo>
                    <a:pt x="152" y="288"/>
                  </a:lnTo>
                  <a:lnTo>
                    <a:pt x="194" y="312"/>
                  </a:lnTo>
                  <a:lnTo>
                    <a:pt x="244" y="296"/>
                  </a:lnTo>
                  <a:lnTo>
                    <a:pt x="269" y="248"/>
                  </a:lnTo>
                  <a:lnTo>
                    <a:pt x="345" y="272"/>
                  </a:lnTo>
                  <a:lnTo>
                    <a:pt x="430" y="272"/>
                  </a:lnTo>
                  <a:lnTo>
                    <a:pt x="430" y="280"/>
                  </a:lnTo>
                  <a:lnTo>
                    <a:pt x="455" y="248"/>
                  </a:lnTo>
                  <a:lnTo>
                    <a:pt x="497" y="248"/>
                  </a:lnTo>
                  <a:close/>
                </a:path>
              </a:pathLst>
            </a:custGeom>
            <a:solidFill>
              <a:srgbClr val="00A0C6"/>
            </a:solidFill>
            <a:ln w="12700">
              <a:solidFill>
                <a:srgbClr val="000000"/>
              </a:solidFill>
              <a:prstDash val="solid"/>
              <a:round/>
              <a:headEnd/>
              <a:tailEnd/>
            </a:ln>
          </p:spPr>
          <p:txBody>
            <a:bodyPr/>
            <a:lstStyle/>
            <a:p>
              <a:endParaRPr lang="en-GB"/>
            </a:p>
          </p:txBody>
        </p:sp>
        <p:sp>
          <p:nvSpPr>
            <p:cNvPr id="3127" name="Freeform 49"/>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8" name="Freeform 50"/>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9" name="Freeform 51"/>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0" name="Freeform 52"/>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1" name="Freeform 53"/>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2" name="Freeform 54"/>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3" name="Freeform 55"/>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4" name="Freeform 56"/>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5" name="Freeform 57"/>
            <p:cNvSpPr>
              <a:spLocks/>
            </p:cNvSpPr>
            <p:nvPr/>
          </p:nvSpPr>
          <p:spPr bwMode="auto">
            <a:xfrm>
              <a:off x="4788" y="2760"/>
              <a:ext cx="26" cy="8"/>
            </a:xfrm>
            <a:custGeom>
              <a:avLst/>
              <a:gdLst>
                <a:gd name="T0" fmla="*/ 17 w 26"/>
                <a:gd name="T1" fmla="*/ 8 h 8"/>
                <a:gd name="T2" fmla="*/ 26 w 26"/>
                <a:gd name="T3" fmla="*/ 8 h 8"/>
                <a:gd name="T4" fmla="*/ 0 w 26"/>
                <a:gd name="T5" fmla="*/ 0 h 8"/>
                <a:gd name="T6" fmla="*/ 17 w 26"/>
                <a:gd name="T7" fmla="*/ 8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8">
                  <a:moveTo>
                    <a:pt x="17" y="8"/>
                  </a:moveTo>
                  <a:lnTo>
                    <a:pt x="26" y="8"/>
                  </a:lnTo>
                  <a:lnTo>
                    <a:pt x="0" y="0"/>
                  </a:lnTo>
                  <a:lnTo>
                    <a:pt x="17"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6" name="Freeform 58"/>
            <p:cNvSpPr>
              <a:spLocks/>
            </p:cNvSpPr>
            <p:nvPr/>
          </p:nvSpPr>
          <p:spPr bwMode="auto">
            <a:xfrm>
              <a:off x="4814" y="2768"/>
              <a:ext cx="17" cy="1"/>
            </a:xfrm>
            <a:custGeom>
              <a:avLst/>
              <a:gdLst>
                <a:gd name="T0" fmla="*/ 17 w 17"/>
                <a:gd name="T1" fmla="*/ 0 h 1"/>
                <a:gd name="T2" fmla="*/ 0 w 17"/>
                <a:gd name="T3" fmla="*/ 0 h 1"/>
                <a:gd name="T4" fmla="*/ 17 w 17"/>
                <a:gd name="T5" fmla="*/ 0 h 1"/>
                <a:gd name="T6" fmla="*/ 0 60000 65536"/>
                <a:gd name="T7" fmla="*/ 0 60000 65536"/>
                <a:gd name="T8" fmla="*/ 0 60000 65536"/>
              </a:gdLst>
              <a:ahLst/>
              <a:cxnLst>
                <a:cxn ang="T6">
                  <a:pos x="T0" y="T1"/>
                </a:cxn>
                <a:cxn ang="T7">
                  <a:pos x="T2" y="T3"/>
                </a:cxn>
                <a:cxn ang="T8">
                  <a:pos x="T4" y="T5"/>
                </a:cxn>
              </a:cxnLst>
              <a:rect l="0" t="0" r="r" b="b"/>
              <a:pathLst>
                <a:path w="17" h="1">
                  <a:moveTo>
                    <a:pt x="17" y="0"/>
                  </a:moveTo>
                  <a:lnTo>
                    <a:pt x="0" y="0"/>
                  </a:lnTo>
                  <a:lnTo>
                    <a:pt x="17"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7" name="Line 59"/>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8" name="Line 60"/>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9" name="Freeform 61"/>
            <p:cNvSpPr>
              <a:spLocks/>
            </p:cNvSpPr>
            <p:nvPr/>
          </p:nvSpPr>
          <p:spPr bwMode="auto">
            <a:xfrm>
              <a:off x="4780" y="2760"/>
              <a:ext cx="8" cy="1"/>
            </a:xfrm>
            <a:custGeom>
              <a:avLst/>
              <a:gdLst>
                <a:gd name="T0" fmla="*/ 0 w 8"/>
                <a:gd name="T1" fmla="*/ 0 h 1"/>
                <a:gd name="T2" fmla="*/ 8 w 8"/>
                <a:gd name="T3" fmla="*/ 0 h 1"/>
                <a:gd name="T4" fmla="*/ 0 w 8"/>
                <a:gd name="T5" fmla="*/ 0 h 1"/>
                <a:gd name="T6" fmla="*/ 0 60000 65536"/>
                <a:gd name="T7" fmla="*/ 0 60000 65536"/>
                <a:gd name="T8" fmla="*/ 0 60000 65536"/>
              </a:gdLst>
              <a:ahLst/>
              <a:cxnLst>
                <a:cxn ang="T6">
                  <a:pos x="T0" y="T1"/>
                </a:cxn>
                <a:cxn ang="T7">
                  <a:pos x="T2" y="T3"/>
                </a:cxn>
                <a:cxn ang="T8">
                  <a:pos x="T4" y="T5"/>
                </a:cxn>
              </a:cxnLst>
              <a:rect l="0" t="0" r="r" b="b"/>
              <a:pathLst>
                <a:path w="8" h="1">
                  <a:moveTo>
                    <a:pt x="0" y="0"/>
                  </a:moveTo>
                  <a:lnTo>
                    <a:pt x="8" y="0"/>
                  </a:lnTo>
                  <a:lnTo>
                    <a:pt x="0"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0" name="Freeform 62"/>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1" name="Freeform 63"/>
            <p:cNvSpPr>
              <a:spLocks/>
            </p:cNvSpPr>
            <p:nvPr/>
          </p:nvSpPr>
          <p:spPr bwMode="auto">
            <a:xfrm>
              <a:off x="4780" y="2760"/>
              <a:ext cx="8" cy="1"/>
            </a:xfrm>
            <a:custGeom>
              <a:avLst/>
              <a:gdLst>
                <a:gd name="T0" fmla="*/ 0 w 8"/>
                <a:gd name="T1" fmla="*/ 0 h 1"/>
                <a:gd name="T2" fmla="*/ 8 w 8"/>
                <a:gd name="T3" fmla="*/ 0 h 1"/>
                <a:gd name="T4" fmla="*/ 0 w 8"/>
                <a:gd name="T5" fmla="*/ 0 h 1"/>
                <a:gd name="T6" fmla="*/ 0 w 8"/>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
                  <a:moveTo>
                    <a:pt x="0" y="0"/>
                  </a:moveTo>
                  <a:lnTo>
                    <a:pt x="8" y="0"/>
                  </a:lnTo>
                  <a:lnTo>
                    <a:pt x="0"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2" name="Freeform 64"/>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3" name="Freeform 65"/>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12 w 480"/>
                <a:gd name="T61" fmla="*/ 104 h 232"/>
                <a:gd name="T62" fmla="*/ 438 w 480"/>
                <a:gd name="T63" fmla="*/ 112 h 232"/>
                <a:gd name="T64" fmla="*/ 455 w 480"/>
                <a:gd name="T65" fmla="*/ 112 h 232"/>
                <a:gd name="T66" fmla="*/ 463 w 480"/>
                <a:gd name="T67" fmla="*/ 64 h 232"/>
                <a:gd name="T68" fmla="*/ 480 w 480"/>
                <a:gd name="T69" fmla="*/ 16 h 232"/>
                <a:gd name="T70" fmla="*/ 421 w 480"/>
                <a:gd name="T71" fmla="*/ 8 h 23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4" name="Freeform 66"/>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5" name="Freeform 67"/>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04 w 480"/>
                <a:gd name="T61" fmla="*/ 104 h 232"/>
                <a:gd name="T62" fmla="*/ 412 w 480"/>
                <a:gd name="T63" fmla="*/ 104 h 232"/>
                <a:gd name="T64" fmla="*/ 438 w 480"/>
                <a:gd name="T65" fmla="*/ 112 h 232"/>
                <a:gd name="T66" fmla="*/ 455 w 480"/>
                <a:gd name="T67" fmla="*/ 112 h 232"/>
                <a:gd name="T68" fmla="*/ 463 w 480"/>
                <a:gd name="T69" fmla="*/ 64 h 232"/>
                <a:gd name="T70" fmla="*/ 480 w 480"/>
                <a:gd name="T71" fmla="*/ 16 h 232"/>
                <a:gd name="T72" fmla="*/ 421 w 480"/>
                <a:gd name="T73" fmla="*/ 8 h 2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6" name="Freeform 68"/>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7" name="Freeform 69"/>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01 w 210"/>
                <a:gd name="T19" fmla="*/ 32 h 352"/>
                <a:gd name="T20" fmla="*/ 84 w 210"/>
                <a:gd name="T21" fmla="*/ 16 h 352"/>
                <a:gd name="T22" fmla="*/ 59 w 210"/>
                <a:gd name="T23" fmla="*/ 16 h 352"/>
                <a:gd name="T24" fmla="*/ 25 w 210"/>
                <a:gd name="T25" fmla="*/ 0 h 352"/>
                <a:gd name="T26" fmla="*/ 0 w 210"/>
                <a:gd name="T27" fmla="*/ 72 h 352"/>
                <a:gd name="T28" fmla="*/ 0 w 210"/>
                <a:gd name="T29" fmla="*/ 80 h 352"/>
                <a:gd name="T30" fmla="*/ 17 w 210"/>
                <a:gd name="T31" fmla="*/ 88 h 352"/>
                <a:gd name="T32" fmla="*/ 33 w 210"/>
                <a:gd name="T33" fmla="*/ 104 h 352"/>
                <a:gd name="T34" fmla="*/ 33 w 210"/>
                <a:gd name="T35" fmla="*/ 120 h 352"/>
                <a:gd name="T36" fmla="*/ 33 w 210"/>
                <a:gd name="T37" fmla="*/ 160 h 352"/>
                <a:gd name="T38" fmla="*/ 42 w 210"/>
                <a:gd name="T39" fmla="*/ 248 h 352"/>
                <a:gd name="T40" fmla="*/ 67 w 210"/>
                <a:gd name="T41" fmla="*/ 288 h 352"/>
                <a:gd name="T42" fmla="*/ 109 w 210"/>
                <a:gd name="T43" fmla="*/ 320 h 352"/>
                <a:gd name="T44" fmla="*/ 135 w 210"/>
                <a:gd name="T45" fmla="*/ 352 h 352"/>
                <a:gd name="T46" fmla="*/ 151 w 210"/>
                <a:gd name="T47" fmla="*/ 344 h 352"/>
                <a:gd name="T48" fmla="*/ 151 w 210"/>
                <a:gd name="T49" fmla="*/ 304 h 3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8" name="Freeform 70"/>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9" name="Freeform 71"/>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35 w 210"/>
                <a:gd name="T19" fmla="*/ 72 h 352"/>
                <a:gd name="T20" fmla="*/ 101 w 210"/>
                <a:gd name="T21" fmla="*/ 32 h 352"/>
                <a:gd name="T22" fmla="*/ 84 w 210"/>
                <a:gd name="T23" fmla="*/ 16 h 352"/>
                <a:gd name="T24" fmla="*/ 59 w 210"/>
                <a:gd name="T25" fmla="*/ 16 h 352"/>
                <a:gd name="T26" fmla="*/ 25 w 210"/>
                <a:gd name="T27" fmla="*/ 0 h 352"/>
                <a:gd name="T28" fmla="*/ 0 w 210"/>
                <a:gd name="T29" fmla="*/ 72 h 352"/>
                <a:gd name="T30" fmla="*/ 0 w 210"/>
                <a:gd name="T31" fmla="*/ 80 h 352"/>
                <a:gd name="T32" fmla="*/ 17 w 210"/>
                <a:gd name="T33" fmla="*/ 88 h 352"/>
                <a:gd name="T34" fmla="*/ 33 w 210"/>
                <a:gd name="T35" fmla="*/ 104 h 352"/>
                <a:gd name="T36" fmla="*/ 33 w 210"/>
                <a:gd name="T37" fmla="*/ 120 h 352"/>
                <a:gd name="T38" fmla="*/ 33 w 210"/>
                <a:gd name="T39" fmla="*/ 160 h 352"/>
                <a:gd name="T40" fmla="*/ 42 w 210"/>
                <a:gd name="T41" fmla="*/ 248 h 352"/>
                <a:gd name="T42" fmla="*/ 67 w 210"/>
                <a:gd name="T43" fmla="*/ 288 h 352"/>
                <a:gd name="T44" fmla="*/ 109 w 210"/>
                <a:gd name="T45" fmla="*/ 320 h 352"/>
                <a:gd name="T46" fmla="*/ 135 w 210"/>
                <a:gd name="T47" fmla="*/ 352 h 352"/>
                <a:gd name="T48" fmla="*/ 151 w 210"/>
                <a:gd name="T49" fmla="*/ 344 h 352"/>
                <a:gd name="T50" fmla="*/ 151 w 210"/>
                <a:gd name="T51" fmla="*/ 304 h 3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0" name="Freeform 72"/>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1" name="Freeform 73"/>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34 w 244"/>
                <a:gd name="T7" fmla="*/ 0 h 192"/>
                <a:gd name="T8" fmla="*/ 75 w 244"/>
                <a:gd name="T9" fmla="*/ 24 h 192"/>
                <a:gd name="T10" fmla="*/ 50 w 244"/>
                <a:gd name="T11" fmla="*/ 32 h 192"/>
                <a:gd name="T12" fmla="*/ 25 w 244"/>
                <a:gd name="T13" fmla="*/ 40 h 192"/>
                <a:gd name="T14" fmla="*/ 16 w 244"/>
                <a:gd name="T15" fmla="*/ 72 h 192"/>
                <a:gd name="T16" fmla="*/ 0 w 244"/>
                <a:gd name="T17" fmla="*/ 64 h 192"/>
                <a:gd name="T18" fmla="*/ 0 w 244"/>
                <a:gd name="T19" fmla="*/ 88 h 192"/>
                <a:gd name="T20" fmla="*/ 8 w 244"/>
                <a:gd name="T21" fmla="*/ 144 h 192"/>
                <a:gd name="T22" fmla="*/ 33 w 244"/>
                <a:gd name="T23" fmla="*/ 176 h 192"/>
                <a:gd name="T24" fmla="*/ 59 w 244"/>
                <a:gd name="T25" fmla="*/ 184 h 192"/>
                <a:gd name="T26" fmla="*/ 67 w 244"/>
                <a:gd name="T27" fmla="*/ 192 h 192"/>
                <a:gd name="T28" fmla="*/ 75 w 244"/>
                <a:gd name="T29" fmla="*/ 192 h 192"/>
                <a:gd name="T30" fmla="*/ 109 w 244"/>
                <a:gd name="T31" fmla="*/ 176 h 192"/>
                <a:gd name="T32" fmla="*/ 134 w 244"/>
                <a:gd name="T33" fmla="*/ 176 h 192"/>
                <a:gd name="T34" fmla="*/ 168 w 244"/>
                <a:gd name="T35" fmla="*/ 136 h 192"/>
                <a:gd name="T36" fmla="*/ 236 w 244"/>
                <a:gd name="T37" fmla="*/ 128 h 192"/>
                <a:gd name="T38" fmla="*/ 244 w 244"/>
                <a:gd name="T39" fmla="*/ 104 h 192"/>
                <a:gd name="T40" fmla="*/ 244 w 244"/>
                <a:gd name="T41" fmla="*/ 64 h 192"/>
                <a:gd name="T42" fmla="*/ 227 w 244"/>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2" name="Freeform 74"/>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55 w 590"/>
                <a:gd name="T107" fmla="*/ 280 h 408"/>
                <a:gd name="T108" fmla="*/ 455 w 590"/>
                <a:gd name="T109" fmla="*/ 256 h 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3" name="Freeform 75"/>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77 w 244"/>
                <a:gd name="T7" fmla="*/ 0 h 192"/>
                <a:gd name="T8" fmla="*/ 134 w 244"/>
                <a:gd name="T9" fmla="*/ 0 h 192"/>
                <a:gd name="T10" fmla="*/ 75 w 244"/>
                <a:gd name="T11" fmla="*/ 24 h 192"/>
                <a:gd name="T12" fmla="*/ 50 w 244"/>
                <a:gd name="T13" fmla="*/ 32 h 192"/>
                <a:gd name="T14" fmla="*/ 25 w 244"/>
                <a:gd name="T15" fmla="*/ 40 h 192"/>
                <a:gd name="T16" fmla="*/ 16 w 244"/>
                <a:gd name="T17" fmla="*/ 72 h 192"/>
                <a:gd name="T18" fmla="*/ 0 w 244"/>
                <a:gd name="T19" fmla="*/ 64 h 192"/>
                <a:gd name="T20" fmla="*/ 0 w 244"/>
                <a:gd name="T21" fmla="*/ 88 h 192"/>
                <a:gd name="T22" fmla="*/ 8 w 244"/>
                <a:gd name="T23" fmla="*/ 144 h 192"/>
                <a:gd name="T24" fmla="*/ 33 w 244"/>
                <a:gd name="T25" fmla="*/ 176 h 192"/>
                <a:gd name="T26" fmla="*/ 59 w 244"/>
                <a:gd name="T27" fmla="*/ 184 h 192"/>
                <a:gd name="T28" fmla="*/ 67 w 244"/>
                <a:gd name="T29" fmla="*/ 192 h 192"/>
                <a:gd name="T30" fmla="*/ 75 w 244"/>
                <a:gd name="T31" fmla="*/ 192 h 192"/>
                <a:gd name="T32" fmla="*/ 109 w 244"/>
                <a:gd name="T33" fmla="*/ 176 h 192"/>
                <a:gd name="T34" fmla="*/ 134 w 244"/>
                <a:gd name="T35" fmla="*/ 176 h 192"/>
                <a:gd name="T36" fmla="*/ 168 w 244"/>
                <a:gd name="T37" fmla="*/ 136 h 192"/>
                <a:gd name="T38" fmla="*/ 236 w 244"/>
                <a:gd name="T39" fmla="*/ 128 h 192"/>
                <a:gd name="T40" fmla="*/ 244 w 244"/>
                <a:gd name="T41" fmla="*/ 104 h 192"/>
                <a:gd name="T42" fmla="*/ 244 w 244"/>
                <a:gd name="T43" fmla="*/ 64 h 192"/>
                <a:gd name="T44" fmla="*/ 227 w 244"/>
                <a:gd name="T45" fmla="*/ 32 h 1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4" name="Freeform 76"/>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47 w 590"/>
                <a:gd name="T107" fmla="*/ 296 h 408"/>
                <a:gd name="T108" fmla="*/ 455 w 590"/>
                <a:gd name="T109" fmla="*/ 280 h 408"/>
                <a:gd name="T110" fmla="*/ 455 w 590"/>
                <a:gd name="T111" fmla="*/ 256 h 4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5" name="Freeform 77"/>
            <p:cNvSpPr>
              <a:spLocks/>
            </p:cNvSpPr>
            <p:nvPr/>
          </p:nvSpPr>
          <p:spPr bwMode="auto">
            <a:xfrm>
              <a:off x="5404" y="3416"/>
              <a:ext cx="364" cy="616"/>
            </a:xfrm>
            <a:custGeom>
              <a:avLst/>
              <a:gdLst>
                <a:gd name="T0" fmla="*/ 219 w 364"/>
                <a:gd name="T1" fmla="*/ 40 h 616"/>
                <a:gd name="T2" fmla="*/ 151 w 364"/>
                <a:gd name="T3" fmla="*/ 0 h 616"/>
                <a:gd name="T4" fmla="*/ 75 w 364"/>
                <a:gd name="T5" fmla="*/ 0 h 616"/>
                <a:gd name="T6" fmla="*/ 16 w 364"/>
                <a:gd name="T7" fmla="*/ 24 h 616"/>
                <a:gd name="T8" fmla="*/ 8 w 364"/>
                <a:gd name="T9" fmla="*/ 64 h 616"/>
                <a:gd name="T10" fmla="*/ 16 w 364"/>
                <a:gd name="T11" fmla="*/ 136 h 616"/>
                <a:gd name="T12" fmla="*/ 0 w 364"/>
                <a:gd name="T13" fmla="*/ 192 h 616"/>
                <a:gd name="T14" fmla="*/ 67 w 364"/>
                <a:gd name="T15" fmla="*/ 184 h 616"/>
                <a:gd name="T16" fmla="*/ 33 w 364"/>
                <a:gd name="T17" fmla="*/ 256 h 616"/>
                <a:gd name="T18" fmla="*/ 118 w 364"/>
                <a:gd name="T19" fmla="*/ 312 h 616"/>
                <a:gd name="T20" fmla="*/ 160 w 364"/>
                <a:gd name="T21" fmla="*/ 384 h 616"/>
                <a:gd name="T22" fmla="*/ 168 w 364"/>
                <a:gd name="T23" fmla="*/ 432 h 616"/>
                <a:gd name="T24" fmla="*/ 101 w 364"/>
                <a:gd name="T25" fmla="*/ 440 h 616"/>
                <a:gd name="T26" fmla="*/ 126 w 364"/>
                <a:gd name="T27" fmla="*/ 496 h 616"/>
                <a:gd name="T28" fmla="*/ 168 w 364"/>
                <a:gd name="T29" fmla="*/ 480 h 616"/>
                <a:gd name="T30" fmla="*/ 219 w 364"/>
                <a:gd name="T31" fmla="*/ 504 h 616"/>
                <a:gd name="T32" fmla="*/ 235 w 364"/>
                <a:gd name="T33" fmla="*/ 560 h 616"/>
                <a:gd name="T34" fmla="*/ 244 w 364"/>
                <a:gd name="T35" fmla="*/ 592 h 616"/>
                <a:gd name="T36" fmla="*/ 261 w 364"/>
                <a:gd name="T37" fmla="*/ 600 h 616"/>
                <a:gd name="T38" fmla="*/ 337 w 364"/>
                <a:gd name="T39" fmla="*/ 616 h 616"/>
                <a:gd name="T40" fmla="*/ 360 w 364"/>
                <a:gd name="T41" fmla="*/ 578 h 616"/>
                <a:gd name="T42" fmla="*/ 303 w 364"/>
                <a:gd name="T43" fmla="*/ 56 h 616"/>
                <a:gd name="T44" fmla="*/ 320 w 364"/>
                <a:gd name="T45" fmla="*/ 152 h 616"/>
                <a:gd name="T46" fmla="*/ 244 w 364"/>
                <a:gd name="T47" fmla="*/ 168 h 616"/>
                <a:gd name="T48" fmla="*/ 151 w 364"/>
                <a:gd name="T49" fmla="*/ 200 h 616"/>
                <a:gd name="T50" fmla="*/ 92 w 364"/>
                <a:gd name="T51" fmla="*/ 208 h 616"/>
                <a:gd name="T52" fmla="*/ 42 w 364"/>
                <a:gd name="T53" fmla="*/ 264 h 616"/>
                <a:gd name="T54" fmla="*/ 59 w 364"/>
                <a:gd name="T55" fmla="*/ 232 h 616"/>
                <a:gd name="T56" fmla="*/ 126 w 364"/>
                <a:gd name="T57" fmla="*/ 168 h 616"/>
                <a:gd name="T58" fmla="*/ 185 w 364"/>
                <a:gd name="T59" fmla="*/ 104 h 616"/>
                <a:gd name="T60" fmla="*/ 286 w 364"/>
                <a:gd name="T61" fmla="*/ 80 h 616"/>
                <a:gd name="T62" fmla="*/ 303 w 364"/>
                <a:gd name="T63" fmla="*/ 96 h 616"/>
                <a:gd name="T64" fmla="*/ 328 w 364"/>
                <a:gd name="T65" fmla="*/ 112 h 616"/>
                <a:gd name="T66" fmla="*/ 303 w 364"/>
                <a:gd name="T67" fmla="*/ 5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4"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4" y="602"/>
                  </a:lnTo>
                  <a:lnTo>
                    <a:pt x="360" y="578"/>
                  </a:lnTo>
                  <a:lnTo>
                    <a:pt x="354" y="56"/>
                  </a:lnTo>
                  <a:lnTo>
                    <a:pt x="303" y="56"/>
                  </a:lnTo>
                  <a:lnTo>
                    <a:pt x="286" y="136"/>
                  </a:lnTo>
                  <a:lnTo>
                    <a:pt x="320" y="152"/>
                  </a:lnTo>
                  <a:lnTo>
                    <a:pt x="286" y="168"/>
                  </a:lnTo>
                  <a:lnTo>
                    <a:pt x="244" y="168"/>
                  </a:lnTo>
                  <a:lnTo>
                    <a:pt x="176" y="200"/>
                  </a:lnTo>
                  <a:lnTo>
                    <a:pt x="151" y="200"/>
                  </a:lnTo>
                  <a:lnTo>
                    <a:pt x="134" y="200"/>
                  </a:lnTo>
                  <a:lnTo>
                    <a:pt x="92" y="208"/>
                  </a:lnTo>
                  <a:lnTo>
                    <a:pt x="67" y="232"/>
                  </a:lnTo>
                  <a:lnTo>
                    <a:pt x="42" y="264"/>
                  </a:lnTo>
                  <a:lnTo>
                    <a:pt x="42" y="248"/>
                  </a:lnTo>
                  <a:lnTo>
                    <a:pt x="59" y="232"/>
                  </a:lnTo>
                  <a:lnTo>
                    <a:pt x="84" y="200"/>
                  </a:lnTo>
                  <a:lnTo>
                    <a:pt x="126" y="168"/>
                  </a:lnTo>
                  <a:lnTo>
                    <a:pt x="134" y="120"/>
                  </a:lnTo>
                  <a:lnTo>
                    <a:pt x="185" y="104"/>
                  </a:lnTo>
                  <a:lnTo>
                    <a:pt x="235" y="96"/>
                  </a:lnTo>
                  <a:lnTo>
                    <a:pt x="286" y="80"/>
                  </a:lnTo>
                  <a:lnTo>
                    <a:pt x="294" y="80"/>
                  </a:lnTo>
                  <a:lnTo>
                    <a:pt x="303" y="96"/>
                  </a:lnTo>
                  <a:lnTo>
                    <a:pt x="345" y="104"/>
                  </a:lnTo>
                  <a:lnTo>
                    <a:pt x="328" y="112"/>
                  </a:lnTo>
                  <a:lnTo>
                    <a:pt x="286" y="136"/>
                  </a:lnTo>
                  <a:lnTo>
                    <a:pt x="303" y="56"/>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6" name="Freeform 78"/>
            <p:cNvSpPr>
              <a:spLocks/>
            </p:cNvSpPr>
            <p:nvPr/>
          </p:nvSpPr>
          <p:spPr bwMode="auto">
            <a:xfrm>
              <a:off x="5404" y="3416"/>
              <a:ext cx="362" cy="616"/>
            </a:xfrm>
            <a:custGeom>
              <a:avLst/>
              <a:gdLst>
                <a:gd name="T0" fmla="*/ 303 w 362"/>
                <a:gd name="T1" fmla="*/ 56 h 616"/>
                <a:gd name="T2" fmla="*/ 219 w 362"/>
                <a:gd name="T3" fmla="*/ 40 h 616"/>
                <a:gd name="T4" fmla="*/ 185 w 362"/>
                <a:gd name="T5" fmla="*/ 24 h 616"/>
                <a:gd name="T6" fmla="*/ 151 w 362"/>
                <a:gd name="T7" fmla="*/ 0 h 616"/>
                <a:gd name="T8" fmla="*/ 126 w 362"/>
                <a:gd name="T9" fmla="*/ 8 h 616"/>
                <a:gd name="T10" fmla="*/ 75 w 362"/>
                <a:gd name="T11" fmla="*/ 0 h 616"/>
                <a:gd name="T12" fmla="*/ 50 w 362"/>
                <a:gd name="T13" fmla="*/ 16 h 616"/>
                <a:gd name="T14" fmla="*/ 16 w 362"/>
                <a:gd name="T15" fmla="*/ 24 h 616"/>
                <a:gd name="T16" fmla="*/ 16 w 362"/>
                <a:gd name="T17" fmla="*/ 48 h 616"/>
                <a:gd name="T18" fmla="*/ 8 w 362"/>
                <a:gd name="T19" fmla="*/ 64 h 616"/>
                <a:gd name="T20" fmla="*/ 33 w 362"/>
                <a:gd name="T21" fmla="*/ 88 h 616"/>
                <a:gd name="T22" fmla="*/ 16 w 362"/>
                <a:gd name="T23" fmla="*/ 136 h 616"/>
                <a:gd name="T24" fmla="*/ 25 w 362"/>
                <a:gd name="T25" fmla="*/ 160 h 616"/>
                <a:gd name="T26" fmla="*/ 0 w 362"/>
                <a:gd name="T27" fmla="*/ 192 h 616"/>
                <a:gd name="T28" fmla="*/ 0 w 362"/>
                <a:gd name="T29" fmla="*/ 200 h 616"/>
                <a:gd name="T30" fmla="*/ 67 w 362"/>
                <a:gd name="T31" fmla="*/ 184 h 616"/>
                <a:gd name="T32" fmla="*/ 42 w 362"/>
                <a:gd name="T33" fmla="*/ 216 h 616"/>
                <a:gd name="T34" fmla="*/ 33 w 362"/>
                <a:gd name="T35" fmla="*/ 256 h 616"/>
                <a:gd name="T36" fmla="*/ 50 w 362"/>
                <a:gd name="T37" fmla="*/ 328 h 616"/>
                <a:gd name="T38" fmla="*/ 118 w 362"/>
                <a:gd name="T39" fmla="*/ 312 h 616"/>
                <a:gd name="T40" fmla="*/ 118 w 362"/>
                <a:gd name="T41" fmla="*/ 352 h 616"/>
                <a:gd name="T42" fmla="*/ 160 w 362"/>
                <a:gd name="T43" fmla="*/ 384 h 616"/>
                <a:gd name="T44" fmla="*/ 151 w 362"/>
                <a:gd name="T45" fmla="*/ 408 h 616"/>
                <a:gd name="T46" fmla="*/ 168 w 362"/>
                <a:gd name="T47" fmla="*/ 432 h 616"/>
                <a:gd name="T48" fmla="*/ 134 w 362"/>
                <a:gd name="T49" fmla="*/ 448 h 616"/>
                <a:gd name="T50" fmla="*/ 101 w 362"/>
                <a:gd name="T51" fmla="*/ 440 h 616"/>
                <a:gd name="T52" fmla="*/ 101 w 362"/>
                <a:gd name="T53" fmla="*/ 472 h 616"/>
                <a:gd name="T54" fmla="*/ 126 w 362"/>
                <a:gd name="T55" fmla="*/ 496 h 616"/>
                <a:gd name="T56" fmla="*/ 151 w 362"/>
                <a:gd name="T57" fmla="*/ 480 h 616"/>
                <a:gd name="T58" fmla="*/ 168 w 362"/>
                <a:gd name="T59" fmla="*/ 480 h 616"/>
                <a:gd name="T60" fmla="*/ 185 w 362"/>
                <a:gd name="T61" fmla="*/ 488 h 616"/>
                <a:gd name="T62" fmla="*/ 219 w 362"/>
                <a:gd name="T63" fmla="*/ 504 h 616"/>
                <a:gd name="T64" fmla="*/ 227 w 362"/>
                <a:gd name="T65" fmla="*/ 528 h 616"/>
                <a:gd name="T66" fmla="*/ 235 w 362"/>
                <a:gd name="T67" fmla="*/ 560 h 616"/>
                <a:gd name="T68" fmla="*/ 269 w 362"/>
                <a:gd name="T69" fmla="*/ 576 h 616"/>
                <a:gd name="T70" fmla="*/ 244 w 362"/>
                <a:gd name="T71" fmla="*/ 592 h 616"/>
                <a:gd name="T72" fmla="*/ 244 w 362"/>
                <a:gd name="T73" fmla="*/ 600 h 616"/>
                <a:gd name="T74" fmla="*/ 261 w 362"/>
                <a:gd name="T75" fmla="*/ 600 h 616"/>
                <a:gd name="T76" fmla="*/ 345 w 362"/>
                <a:gd name="T77" fmla="*/ 584 h 616"/>
                <a:gd name="T78" fmla="*/ 337 w 362"/>
                <a:gd name="T79" fmla="*/ 616 h 616"/>
                <a:gd name="T80" fmla="*/ 362 w 362"/>
                <a:gd name="T81" fmla="*/ 600 h 616"/>
                <a:gd name="T82" fmla="*/ 354 w 362"/>
                <a:gd name="T83" fmla="*/ 50 h 616"/>
                <a:gd name="T84" fmla="*/ 303 w 362"/>
                <a:gd name="T85" fmla="*/ 56 h 616"/>
                <a:gd name="T86" fmla="*/ 303 w 362"/>
                <a:gd name="T87" fmla="*/ 56 h 6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2"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2" y="600"/>
                  </a:lnTo>
                  <a:lnTo>
                    <a:pt x="354" y="50"/>
                  </a:lnTo>
                  <a:lnTo>
                    <a:pt x="303"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7" name="Freeform 79"/>
            <p:cNvSpPr>
              <a:spLocks/>
            </p:cNvSpPr>
            <p:nvPr/>
          </p:nvSpPr>
          <p:spPr bwMode="auto">
            <a:xfrm>
              <a:off x="5446" y="3496"/>
              <a:ext cx="308" cy="184"/>
            </a:xfrm>
            <a:custGeom>
              <a:avLst/>
              <a:gdLst>
                <a:gd name="T0" fmla="*/ 244 w 308"/>
                <a:gd name="T1" fmla="*/ 56 h 184"/>
                <a:gd name="T2" fmla="*/ 278 w 308"/>
                <a:gd name="T3" fmla="*/ 72 h 184"/>
                <a:gd name="T4" fmla="*/ 244 w 308"/>
                <a:gd name="T5" fmla="*/ 88 h 184"/>
                <a:gd name="T6" fmla="*/ 202 w 308"/>
                <a:gd name="T7" fmla="*/ 88 h 184"/>
                <a:gd name="T8" fmla="*/ 134 w 308"/>
                <a:gd name="T9" fmla="*/ 120 h 184"/>
                <a:gd name="T10" fmla="*/ 109 w 308"/>
                <a:gd name="T11" fmla="*/ 120 h 184"/>
                <a:gd name="T12" fmla="*/ 92 w 308"/>
                <a:gd name="T13" fmla="*/ 120 h 184"/>
                <a:gd name="T14" fmla="*/ 50 w 308"/>
                <a:gd name="T15" fmla="*/ 128 h 184"/>
                <a:gd name="T16" fmla="*/ 25 w 308"/>
                <a:gd name="T17" fmla="*/ 152 h 184"/>
                <a:gd name="T18" fmla="*/ 0 w 308"/>
                <a:gd name="T19" fmla="*/ 184 h 184"/>
                <a:gd name="T20" fmla="*/ 0 w 308"/>
                <a:gd name="T21" fmla="*/ 168 h 184"/>
                <a:gd name="T22" fmla="*/ 17 w 308"/>
                <a:gd name="T23" fmla="*/ 152 h 184"/>
                <a:gd name="T24" fmla="*/ 42 w 308"/>
                <a:gd name="T25" fmla="*/ 120 h 184"/>
                <a:gd name="T26" fmla="*/ 84 w 308"/>
                <a:gd name="T27" fmla="*/ 88 h 184"/>
                <a:gd name="T28" fmla="*/ 92 w 308"/>
                <a:gd name="T29" fmla="*/ 40 h 184"/>
                <a:gd name="T30" fmla="*/ 143 w 308"/>
                <a:gd name="T31" fmla="*/ 24 h 184"/>
                <a:gd name="T32" fmla="*/ 193 w 308"/>
                <a:gd name="T33" fmla="*/ 16 h 184"/>
                <a:gd name="T34" fmla="*/ 244 w 308"/>
                <a:gd name="T35" fmla="*/ 0 h 184"/>
                <a:gd name="T36" fmla="*/ 252 w 308"/>
                <a:gd name="T37" fmla="*/ 0 h 184"/>
                <a:gd name="T38" fmla="*/ 261 w 308"/>
                <a:gd name="T39" fmla="*/ 16 h 184"/>
                <a:gd name="T40" fmla="*/ 303 w 308"/>
                <a:gd name="T41" fmla="*/ 24 h 184"/>
                <a:gd name="T42" fmla="*/ 308 w 308"/>
                <a:gd name="T43" fmla="*/ 24 h 184"/>
                <a:gd name="T44" fmla="*/ 286 w 308"/>
                <a:gd name="T45" fmla="*/ 32 h 184"/>
                <a:gd name="T46" fmla="*/ 244 w 308"/>
                <a:gd name="T47" fmla="*/ 56 h 184"/>
                <a:gd name="T48" fmla="*/ 244 w 308"/>
                <a:gd name="T49" fmla="*/ 56 h 18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08" h="184">
                  <a:moveTo>
                    <a:pt x="244" y="56"/>
                  </a:moveTo>
                  <a:lnTo>
                    <a:pt x="278" y="72"/>
                  </a:lnTo>
                  <a:lnTo>
                    <a:pt x="244" y="88"/>
                  </a:lnTo>
                  <a:lnTo>
                    <a:pt x="202" y="88"/>
                  </a:lnTo>
                  <a:lnTo>
                    <a:pt x="134" y="120"/>
                  </a:lnTo>
                  <a:lnTo>
                    <a:pt x="109" y="120"/>
                  </a:lnTo>
                  <a:lnTo>
                    <a:pt x="92" y="120"/>
                  </a:lnTo>
                  <a:lnTo>
                    <a:pt x="50" y="128"/>
                  </a:lnTo>
                  <a:lnTo>
                    <a:pt x="25" y="152"/>
                  </a:lnTo>
                  <a:lnTo>
                    <a:pt x="0" y="184"/>
                  </a:lnTo>
                  <a:lnTo>
                    <a:pt x="0" y="168"/>
                  </a:lnTo>
                  <a:lnTo>
                    <a:pt x="17" y="152"/>
                  </a:lnTo>
                  <a:lnTo>
                    <a:pt x="42" y="120"/>
                  </a:lnTo>
                  <a:lnTo>
                    <a:pt x="84" y="88"/>
                  </a:lnTo>
                  <a:lnTo>
                    <a:pt x="92" y="40"/>
                  </a:lnTo>
                  <a:lnTo>
                    <a:pt x="143" y="24"/>
                  </a:lnTo>
                  <a:lnTo>
                    <a:pt x="193" y="16"/>
                  </a:lnTo>
                  <a:lnTo>
                    <a:pt x="244" y="0"/>
                  </a:lnTo>
                  <a:lnTo>
                    <a:pt x="252" y="0"/>
                  </a:lnTo>
                  <a:lnTo>
                    <a:pt x="261" y="16"/>
                  </a:lnTo>
                  <a:lnTo>
                    <a:pt x="303" y="24"/>
                  </a:lnTo>
                  <a:lnTo>
                    <a:pt x="308" y="24"/>
                  </a:lnTo>
                  <a:lnTo>
                    <a:pt x="286" y="32"/>
                  </a:lnTo>
                  <a:lnTo>
                    <a:pt x="244"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8" name="Freeform 80"/>
            <p:cNvSpPr>
              <a:spLocks/>
            </p:cNvSpPr>
            <p:nvPr/>
          </p:nvSpPr>
          <p:spPr bwMode="auto">
            <a:xfrm>
              <a:off x="4721"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60 w 893"/>
                <a:gd name="T35" fmla="*/ 128 h 592"/>
                <a:gd name="T36" fmla="*/ 135 w 893"/>
                <a:gd name="T37" fmla="*/ 168 h 592"/>
                <a:gd name="T38" fmla="*/ 110 w 893"/>
                <a:gd name="T39" fmla="*/ 224 h 592"/>
                <a:gd name="T40" fmla="*/ 84 w 893"/>
                <a:gd name="T41" fmla="*/ 256 h 592"/>
                <a:gd name="T42" fmla="*/ 76 w 893"/>
                <a:gd name="T43" fmla="*/ 280 h 592"/>
                <a:gd name="T44" fmla="*/ 67 w 893"/>
                <a:gd name="T45" fmla="*/ 320 h 592"/>
                <a:gd name="T46" fmla="*/ 51 w 893"/>
                <a:gd name="T47" fmla="*/ 328 h 592"/>
                <a:gd name="T48" fmla="*/ 25 w 893"/>
                <a:gd name="T49" fmla="*/ 344 h 592"/>
                <a:gd name="T50" fmla="*/ 0 w 893"/>
                <a:gd name="T51" fmla="*/ 352 h 592"/>
                <a:gd name="T52" fmla="*/ 17 w 893"/>
                <a:gd name="T53" fmla="*/ 368 h 592"/>
                <a:gd name="T54" fmla="*/ 51 w 893"/>
                <a:gd name="T55" fmla="*/ 392 h 592"/>
                <a:gd name="T56" fmla="*/ 59 w 893"/>
                <a:gd name="T57" fmla="*/ 416 h 592"/>
                <a:gd name="T58" fmla="*/ 93 w 893"/>
                <a:gd name="T59" fmla="*/ 440 h 592"/>
                <a:gd name="T60" fmla="*/ 135 w 893"/>
                <a:gd name="T61" fmla="*/ 456 h 592"/>
                <a:gd name="T62" fmla="*/ 118 w 893"/>
                <a:gd name="T63" fmla="*/ 488 h 592"/>
                <a:gd name="T64" fmla="*/ 160 w 893"/>
                <a:gd name="T65" fmla="*/ 496 h 592"/>
                <a:gd name="T66" fmla="*/ 202 w 893"/>
                <a:gd name="T67" fmla="*/ 512 h 592"/>
                <a:gd name="T68" fmla="*/ 244 w 893"/>
                <a:gd name="T69" fmla="*/ 488 h 592"/>
                <a:gd name="T70" fmla="*/ 244 w 893"/>
                <a:gd name="T71" fmla="*/ 528 h 592"/>
                <a:gd name="T72" fmla="*/ 261 w 893"/>
                <a:gd name="T73" fmla="*/ 536 h 592"/>
                <a:gd name="T74" fmla="*/ 253 w 893"/>
                <a:gd name="T75" fmla="*/ 544 h 592"/>
                <a:gd name="T76" fmla="*/ 287 w 893"/>
                <a:gd name="T77" fmla="*/ 560 h 592"/>
                <a:gd name="T78" fmla="*/ 287 w 893"/>
                <a:gd name="T79" fmla="*/ 584 h 592"/>
                <a:gd name="T80" fmla="*/ 320 w 893"/>
                <a:gd name="T81" fmla="*/ 592 h 592"/>
                <a:gd name="T82" fmla="*/ 413 w 893"/>
                <a:gd name="T83" fmla="*/ 592 h 592"/>
                <a:gd name="T84" fmla="*/ 438 w 893"/>
                <a:gd name="T85" fmla="*/ 568 h 592"/>
                <a:gd name="T86" fmla="*/ 463 w 893"/>
                <a:gd name="T87" fmla="*/ 568 h 592"/>
                <a:gd name="T88" fmla="*/ 514 w 893"/>
                <a:gd name="T89" fmla="*/ 568 h 592"/>
                <a:gd name="T90" fmla="*/ 565 w 893"/>
                <a:gd name="T91" fmla="*/ 560 h 592"/>
                <a:gd name="T92" fmla="*/ 607 w 893"/>
                <a:gd name="T93" fmla="*/ 504 h 592"/>
                <a:gd name="T94" fmla="*/ 657 w 893"/>
                <a:gd name="T95" fmla="*/ 488 h 592"/>
                <a:gd name="T96" fmla="*/ 699 w 893"/>
                <a:gd name="T97" fmla="*/ 480 h 592"/>
                <a:gd name="T98" fmla="*/ 725 w 893"/>
                <a:gd name="T99" fmla="*/ 488 h 592"/>
                <a:gd name="T100" fmla="*/ 767 w 893"/>
                <a:gd name="T101" fmla="*/ 480 h 592"/>
                <a:gd name="T102" fmla="*/ 775 w 893"/>
                <a:gd name="T103" fmla="*/ 496 h 592"/>
                <a:gd name="T104" fmla="*/ 826 w 893"/>
                <a:gd name="T105" fmla="*/ 496 h 592"/>
                <a:gd name="T106" fmla="*/ 834 w 893"/>
                <a:gd name="T107" fmla="*/ 416 h 592"/>
                <a:gd name="T108" fmla="*/ 851 w 893"/>
                <a:gd name="T109" fmla="*/ 376 h 592"/>
                <a:gd name="T110" fmla="*/ 885 w 893"/>
                <a:gd name="T111" fmla="*/ 336 h 592"/>
                <a:gd name="T112" fmla="*/ 893 w 893"/>
                <a:gd name="T113" fmla="*/ 312 h 592"/>
                <a:gd name="T114" fmla="*/ 876 w 893"/>
                <a:gd name="T115" fmla="*/ 288 h 592"/>
                <a:gd name="T116" fmla="*/ 834 w 893"/>
                <a:gd name="T117" fmla="*/ 288 h 592"/>
                <a:gd name="T118" fmla="*/ 784 w 893"/>
                <a:gd name="T119" fmla="*/ 312 h 59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9" name="Freeform 81"/>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0" name="Freeform 82"/>
            <p:cNvSpPr>
              <a:spLocks/>
            </p:cNvSpPr>
            <p:nvPr/>
          </p:nvSpPr>
          <p:spPr bwMode="auto">
            <a:xfrm>
              <a:off x="4721"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85 w 893"/>
                <a:gd name="T35" fmla="*/ 104 h 592"/>
                <a:gd name="T36" fmla="*/ 160 w 893"/>
                <a:gd name="T37" fmla="*/ 128 h 592"/>
                <a:gd name="T38" fmla="*/ 135 w 893"/>
                <a:gd name="T39" fmla="*/ 168 h 592"/>
                <a:gd name="T40" fmla="*/ 110 w 893"/>
                <a:gd name="T41" fmla="*/ 224 h 592"/>
                <a:gd name="T42" fmla="*/ 84 w 893"/>
                <a:gd name="T43" fmla="*/ 256 h 592"/>
                <a:gd name="T44" fmla="*/ 76 w 893"/>
                <a:gd name="T45" fmla="*/ 280 h 592"/>
                <a:gd name="T46" fmla="*/ 67 w 893"/>
                <a:gd name="T47" fmla="*/ 320 h 592"/>
                <a:gd name="T48" fmla="*/ 51 w 893"/>
                <a:gd name="T49" fmla="*/ 328 h 592"/>
                <a:gd name="T50" fmla="*/ 25 w 893"/>
                <a:gd name="T51" fmla="*/ 344 h 592"/>
                <a:gd name="T52" fmla="*/ 0 w 893"/>
                <a:gd name="T53" fmla="*/ 352 h 592"/>
                <a:gd name="T54" fmla="*/ 17 w 893"/>
                <a:gd name="T55" fmla="*/ 368 h 592"/>
                <a:gd name="T56" fmla="*/ 51 w 893"/>
                <a:gd name="T57" fmla="*/ 392 h 592"/>
                <a:gd name="T58" fmla="*/ 59 w 893"/>
                <a:gd name="T59" fmla="*/ 416 h 592"/>
                <a:gd name="T60" fmla="*/ 93 w 893"/>
                <a:gd name="T61" fmla="*/ 440 h 592"/>
                <a:gd name="T62" fmla="*/ 135 w 893"/>
                <a:gd name="T63" fmla="*/ 456 h 592"/>
                <a:gd name="T64" fmla="*/ 118 w 893"/>
                <a:gd name="T65" fmla="*/ 488 h 592"/>
                <a:gd name="T66" fmla="*/ 160 w 893"/>
                <a:gd name="T67" fmla="*/ 496 h 592"/>
                <a:gd name="T68" fmla="*/ 202 w 893"/>
                <a:gd name="T69" fmla="*/ 512 h 592"/>
                <a:gd name="T70" fmla="*/ 244 w 893"/>
                <a:gd name="T71" fmla="*/ 488 h 592"/>
                <a:gd name="T72" fmla="*/ 244 w 893"/>
                <a:gd name="T73" fmla="*/ 528 h 592"/>
                <a:gd name="T74" fmla="*/ 261 w 893"/>
                <a:gd name="T75" fmla="*/ 536 h 592"/>
                <a:gd name="T76" fmla="*/ 253 w 893"/>
                <a:gd name="T77" fmla="*/ 544 h 592"/>
                <a:gd name="T78" fmla="*/ 287 w 893"/>
                <a:gd name="T79" fmla="*/ 560 h 592"/>
                <a:gd name="T80" fmla="*/ 287 w 893"/>
                <a:gd name="T81" fmla="*/ 584 h 592"/>
                <a:gd name="T82" fmla="*/ 320 w 893"/>
                <a:gd name="T83" fmla="*/ 592 h 592"/>
                <a:gd name="T84" fmla="*/ 413 w 893"/>
                <a:gd name="T85" fmla="*/ 592 h 592"/>
                <a:gd name="T86" fmla="*/ 438 w 893"/>
                <a:gd name="T87" fmla="*/ 568 h 592"/>
                <a:gd name="T88" fmla="*/ 463 w 893"/>
                <a:gd name="T89" fmla="*/ 568 h 592"/>
                <a:gd name="T90" fmla="*/ 514 w 893"/>
                <a:gd name="T91" fmla="*/ 568 h 592"/>
                <a:gd name="T92" fmla="*/ 565 w 893"/>
                <a:gd name="T93" fmla="*/ 560 h 592"/>
                <a:gd name="T94" fmla="*/ 607 w 893"/>
                <a:gd name="T95" fmla="*/ 504 h 592"/>
                <a:gd name="T96" fmla="*/ 657 w 893"/>
                <a:gd name="T97" fmla="*/ 488 h 592"/>
                <a:gd name="T98" fmla="*/ 699 w 893"/>
                <a:gd name="T99" fmla="*/ 480 h 592"/>
                <a:gd name="T100" fmla="*/ 725 w 893"/>
                <a:gd name="T101" fmla="*/ 488 h 592"/>
                <a:gd name="T102" fmla="*/ 767 w 893"/>
                <a:gd name="T103" fmla="*/ 480 h 592"/>
                <a:gd name="T104" fmla="*/ 775 w 893"/>
                <a:gd name="T105" fmla="*/ 496 h 592"/>
                <a:gd name="T106" fmla="*/ 826 w 893"/>
                <a:gd name="T107" fmla="*/ 496 h 592"/>
                <a:gd name="T108" fmla="*/ 834 w 893"/>
                <a:gd name="T109" fmla="*/ 416 h 592"/>
                <a:gd name="T110" fmla="*/ 851 w 893"/>
                <a:gd name="T111" fmla="*/ 376 h 592"/>
                <a:gd name="T112" fmla="*/ 885 w 893"/>
                <a:gd name="T113" fmla="*/ 336 h 592"/>
                <a:gd name="T114" fmla="*/ 893 w 893"/>
                <a:gd name="T115" fmla="*/ 312 h 592"/>
                <a:gd name="T116" fmla="*/ 876 w 893"/>
                <a:gd name="T117" fmla="*/ 288 h 592"/>
                <a:gd name="T118" fmla="*/ 834 w 893"/>
                <a:gd name="T119" fmla="*/ 288 h 592"/>
                <a:gd name="T120" fmla="*/ 784 w 893"/>
                <a:gd name="T121" fmla="*/ 312 h 5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1" name="Freeform 83"/>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2" name="Freeform 84"/>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64 w 860"/>
                <a:gd name="T93" fmla="*/ 640 h 656"/>
                <a:gd name="T94" fmla="*/ 497 w 860"/>
                <a:gd name="T95" fmla="*/ 616 h 656"/>
                <a:gd name="T96" fmla="*/ 523 w 860"/>
                <a:gd name="T97" fmla="*/ 640 h 656"/>
                <a:gd name="T98" fmla="*/ 531 w 860"/>
                <a:gd name="T99" fmla="*/ 656 h 656"/>
                <a:gd name="T100" fmla="*/ 556 w 860"/>
                <a:gd name="T101" fmla="*/ 656 h 656"/>
                <a:gd name="T102" fmla="*/ 581 w 860"/>
                <a:gd name="T103" fmla="*/ 632 h 656"/>
                <a:gd name="T104" fmla="*/ 615 w 860"/>
                <a:gd name="T105" fmla="*/ 632 h 656"/>
                <a:gd name="T106" fmla="*/ 640 w 860"/>
                <a:gd name="T107" fmla="*/ 616 h 656"/>
                <a:gd name="T108" fmla="*/ 683 w 860"/>
                <a:gd name="T109" fmla="*/ 616 h 656"/>
                <a:gd name="T110" fmla="*/ 708 w 860"/>
                <a:gd name="T111" fmla="*/ 624 h 656"/>
                <a:gd name="T112" fmla="*/ 767 w 860"/>
                <a:gd name="T113" fmla="*/ 632 h 656"/>
                <a:gd name="T114" fmla="*/ 758 w 860"/>
                <a:gd name="T115" fmla="*/ 640 h 656"/>
                <a:gd name="T116" fmla="*/ 792 w 860"/>
                <a:gd name="T117" fmla="*/ 632 h 656"/>
                <a:gd name="T118" fmla="*/ 775 w 860"/>
                <a:gd name="T119" fmla="*/ 560 h 6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3" name="Freeform 85"/>
            <p:cNvSpPr>
              <a:spLocks/>
            </p:cNvSpPr>
            <p:nvPr/>
          </p:nvSpPr>
          <p:spPr bwMode="auto">
            <a:xfrm>
              <a:off x="4536" y="1976"/>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4" name="Freeform 86"/>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38 w 860"/>
                <a:gd name="T93" fmla="*/ 624 h 656"/>
                <a:gd name="T94" fmla="*/ 464 w 860"/>
                <a:gd name="T95" fmla="*/ 640 h 656"/>
                <a:gd name="T96" fmla="*/ 497 w 860"/>
                <a:gd name="T97" fmla="*/ 616 h 656"/>
                <a:gd name="T98" fmla="*/ 523 w 860"/>
                <a:gd name="T99" fmla="*/ 640 h 656"/>
                <a:gd name="T100" fmla="*/ 531 w 860"/>
                <a:gd name="T101" fmla="*/ 656 h 656"/>
                <a:gd name="T102" fmla="*/ 556 w 860"/>
                <a:gd name="T103" fmla="*/ 656 h 656"/>
                <a:gd name="T104" fmla="*/ 581 w 860"/>
                <a:gd name="T105" fmla="*/ 632 h 656"/>
                <a:gd name="T106" fmla="*/ 615 w 860"/>
                <a:gd name="T107" fmla="*/ 632 h 656"/>
                <a:gd name="T108" fmla="*/ 640 w 860"/>
                <a:gd name="T109" fmla="*/ 616 h 656"/>
                <a:gd name="T110" fmla="*/ 683 w 860"/>
                <a:gd name="T111" fmla="*/ 616 h 656"/>
                <a:gd name="T112" fmla="*/ 708 w 860"/>
                <a:gd name="T113" fmla="*/ 624 h 656"/>
                <a:gd name="T114" fmla="*/ 767 w 860"/>
                <a:gd name="T115" fmla="*/ 632 h 656"/>
                <a:gd name="T116" fmla="*/ 758 w 860"/>
                <a:gd name="T117" fmla="*/ 640 h 656"/>
                <a:gd name="T118" fmla="*/ 792 w 860"/>
                <a:gd name="T119" fmla="*/ 632 h 656"/>
                <a:gd name="T120" fmla="*/ 775 w 860"/>
                <a:gd name="T121" fmla="*/ 560 h 65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5" name="Freeform 87"/>
            <p:cNvSpPr>
              <a:spLocks/>
            </p:cNvSpPr>
            <p:nvPr/>
          </p:nvSpPr>
          <p:spPr bwMode="auto">
            <a:xfrm>
              <a:off x="4536" y="1968"/>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6" name="Freeform 88"/>
            <p:cNvSpPr>
              <a:spLocks/>
            </p:cNvSpPr>
            <p:nvPr/>
          </p:nvSpPr>
          <p:spPr bwMode="auto">
            <a:xfrm>
              <a:off x="4578" y="1792"/>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7" name="Freeform 89"/>
            <p:cNvSpPr>
              <a:spLocks/>
            </p:cNvSpPr>
            <p:nvPr/>
          </p:nvSpPr>
          <p:spPr bwMode="auto">
            <a:xfrm>
              <a:off x="4831" y="2096"/>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8" name="Freeform 90"/>
            <p:cNvSpPr>
              <a:spLocks/>
            </p:cNvSpPr>
            <p:nvPr/>
          </p:nvSpPr>
          <p:spPr bwMode="auto">
            <a:xfrm>
              <a:off x="4578" y="1784"/>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9" name="Freeform 91"/>
            <p:cNvSpPr>
              <a:spLocks/>
            </p:cNvSpPr>
            <p:nvPr/>
          </p:nvSpPr>
          <p:spPr bwMode="auto">
            <a:xfrm>
              <a:off x="4831" y="2088"/>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0" name="Freeform 92"/>
            <p:cNvSpPr>
              <a:spLocks/>
            </p:cNvSpPr>
            <p:nvPr/>
          </p:nvSpPr>
          <p:spPr bwMode="auto">
            <a:xfrm>
              <a:off x="4822" y="1768"/>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110 w 725"/>
                <a:gd name="T51" fmla="*/ 576 h 600"/>
                <a:gd name="T52" fmla="*/ 211 w 725"/>
                <a:gd name="T53" fmla="*/ 544 h 600"/>
                <a:gd name="T54" fmla="*/ 362 w 725"/>
                <a:gd name="T55" fmla="*/ 528 h 600"/>
                <a:gd name="T56" fmla="*/ 421 w 725"/>
                <a:gd name="T57" fmla="*/ 528 h 600"/>
                <a:gd name="T58" fmla="*/ 489 w 725"/>
                <a:gd name="T59" fmla="*/ 544 h 600"/>
                <a:gd name="T60" fmla="*/ 539 w 725"/>
                <a:gd name="T61" fmla="*/ 528 h 600"/>
                <a:gd name="T62" fmla="*/ 632 w 725"/>
                <a:gd name="T63" fmla="*/ 520 h 600"/>
                <a:gd name="T64" fmla="*/ 641 w 725"/>
                <a:gd name="T65" fmla="*/ 424 h 600"/>
                <a:gd name="T66" fmla="*/ 674 w 725"/>
                <a:gd name="T67" fmla="*/ 368 h 6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1" name="Freeform 93"/>
            <p:cNvSpPr>
              <a:spLocks/>
            </p:cNvSpPr>
            <p:nvPr/>
          </p:nvSpPr>
          <p:spPr bwMode="auto">
            <a:xfrm>
              <a:off x="4569" y="1600"/>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2" name="Freeform 94"/>
            <p:cNvSpPr>
              <a:spLocks/>
            </p:cNvSpPr>
            <p:nvPr/>
          </p:nvSpPr>
          <p:spPr bwMode="auto">
            <a:xfrm>
              <a:off x="4822" y="1760"/>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93 w 725"/>
                <a:gd name="T51" fmla="*/ 600 h 600"/>
                <a:gd name="T52" fmla="*/ 152 w 725"/>
                <a:gd name="T53" fmla="*/ 552 h 600"/>
                <a:gd name="T54" fmla="*/ 303 w 725"/>
                <a:gd name="T55" fmla="*/ 536 h 600"/>
                <a:gd name="T56" fmla="*/ 396 w 725"/>
                <a:gd name="T57" fmla="*/ 552 h 600"/>
                <a:gd name="T58" fmla="*/ 455 w 725"/>
                <a:gd name="T59" fmla="*/ 528 h 600"/>
                <a:gd name="T60" fmla="*/ 514 w 725"/>
                <a:gd name="T61" fmla="*/ 512 h 600"/>
                <a:gd name="T62" fmla="*/ 582 w 725"/>
                <a:gd name="T63" fmla="*/ 504 h 600"/>
                <a:gd name="T64" fmla="*/ 624 w 725"/>
                <a:gd name="T65" fmla="*/ 488 h 600"/>
                <a:gd name="T66" fmla="*/ 700 w 725"/>
                <a:gd name="T67" fmla="*/ 400 h 600"/>
                <a:gd name="T68" fmla="*/ 657 w 725"/>
                <a:gd name="T69" fmla="*/ 344 h 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3" name="Freeform 95"/>
            <p:cNvSpPr>
              <a:spLocks/>
            </p:cNvSpPr>
            <p:nvPr/>
          </p:nvSpPr>
          <p:spPr bwMode="auto">
            <a:xfrm>
              <a:off x="4569" y="1592"/>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4" name="Freeform 96"/>
            <p:cNvSpPr>
              <a:spLocks/>
            </p:cNvSpPr>
            <p:nvPr/>
          </p:nvSpPr>
          <p:spPr bwMode="auto">
            <a:xfrm>
              <a:off x="4679" y="1392"/>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5" name="Freeform 97"/>
            <p:cNvSpPr>
              <a:spLocks/>
            </p:cNvSpPr>
            <p:nvPr/>
          </p:nvSpPr>
          <p:spPr bwMode="auto">
            <a:xfrm>
              <a:off x="4687" y="-8"/>
              <a:ext cx="1121" cy="2200"/>
            </a:xfrm>
            <a:custGeom>
              <a:avLst/>
              <a:gdLst>
                <a:gd name="T0" fmla="*/ 995 w 1121"/>
                <a:gd name="T1" fmla="*/ 64 h 2200"/>
                <a:gd name="T2" fmla="*/ 1003 w 1121"/>
                <a:gd name="T3" fmla="*/ 160 h 2200"/>
                <a:gd name="T4" fmla="*/ 919 w 1121"/>
                <a:gd name="T5" fmla="*/ 168 h 2200"/>
                <a:gd name="T6" fmla="*/ 877 w 1121"/>
                <a:gd name="T7" fmla="*/ 168 h 2200"/>
                <a:gd name="T8" fmla="*/ 893 w 1121"/>
                <a:gd name="T9" fmla="*/ 88 h 2200"/>
                <a:gd name="T10" fmla="*/ 851 w 1121"/>
                <a:gd name="T11" fmla="*/ 16 h 2200"/>
                <a:gd name="T12" fmla="*/ 700 w 1121"/>
                <a:gd name="T13" fmla="*/ 48 h 2200"/>
                <a:gd name="T14" fmla="*/ 809 w 1121"/>
                <a:gd name="T15" fmla="*/ 176 h 2200"/>
                <a:gd name="T16" fmla="*/ 877 w 1121"/>
                <a:gd name="T17" fmla="*/ 224 h 2200"/>
                <a:gd name="T18" fmla="*/ 851 w 1121"/>
                <a:gd name="T19" fmla="*/ 304 h 2200"/>
                <a:gd name="T20" fmla="*/ 784 w 1121"/>
                <a:gd name="T21" fmla="*/ 328 h 2200"/>
                <a:gd name="T22" fmla="*/ 725 w 1121"/>
                <a:gd name="T23" fmla="*/ 448 h 2200"/>
                <a:gd name="T24" fmla="*/ 818 w 1121"/>
                <a:gd name="T25" fmla="*/ 560 h 2200"/>
                <a:gd name="T26" fmla="*/ 599 w 1121"/>
                <a:gd name="T27" fmla="*/ 568 h 2200"/>
                <a:gd name="T28" fmla="*/ 607 w 1121"/>
                <a:gd name="T29" fmla="*/ 640 h 2200"/>
                <a:gd name="T30" fmla="*/ 700 w 1121"/>
                <a:gd name="T31" fmla="*/ 664 h 2200"/>
                <a:gd name="T32" fmla="*/ 674 w 1121"/>
                <a:gd name="T33" fmla="*/ 712 h 2200"/>
                <a:gd name="T34" fmla="*/ 548 w 1121"/>
                <a:gd name="T35" fmla="*/ 688 h 2200"/>
                <a:gd name="T36" fmla="*/ 447 w 1121"/>
                <a:gd name="T37" fmla="*/ 592 h 2200"/>
                <a:gd name="T38" fmla="*/ 430 w 1121"/>
                <a:gd name="T39" fmla="*/ 512 h 2200"/>
                <a:gd name="T40" fmla="*/ 253 w 1121"/>
                <a:gd name="T41" fmla="*/ 424 h 2200"/>
                <a:gd name="T42" fmla="*/ 396 w 1121"/>
                <a:gd name="T43" fmla="*/ 440 h 2200"/>
                <a:gd name="T44" fmla="*/ 658 w 1121"/>
                <a:gd name="T45" fmla="*/ 416 h 2200"/>
                <a:gd name="T46" fmla="*/ 717 w 1121"/>
                <a:gd name="T47" fmla="*/ 288 h 2200"/>
                <a:gd name="T48" fmla="*/ 599 w 1121"/>
                <a:gd name="T49" fmla="*/ 192 h 2200"/>
                <a:gd name="T50" fmla="*/ 304 w 1121"/>
                <a:gd name="T51" fmla="*/ 128 h 2200"/>
                <a:gd name="T52" fmla="*/ 186 w 1121"/>
                <a:gd name="T53" fmla="*/ 96 h 2200"/>
                <a:gd name="T54" fmla="*/ 110 w 1121"/>
                <a:gd name="T55" fmla="*/ 112 h 2200"/>
                <a:gd name="T56" fmla="*/ 42 w 1121"/>
                <a:gd name="T57" fmla="*/ 176 h 2200"/>
                <a:gd name="T58" fmla="*/ 26 w 1121"/>
                <a:gd name="T59" fmla="*/ 336 h 2200"/>
                <a:gd name="T60" fmla="*/ 93 w 1121"/>
                <a:gd name="T61" fmla="*/ 448 h 2200"/>
                <a:gd name="T62" fmla="*/ 169 w 1121"/>
                <a:gd name="T63" fmla="*/ 656 h 2200"/>
                <a:gd name="T64" fmla="*/ 287 w 1121"/>
                <a:gd name="T65" fmla="*/ 808 h 2200"/>
                <a:gd name="T66" fmla="*/ 388 w 1121"/>
                <a:gd name="T67" fmla="*/ 944 h 2200"/>
                <a:gd name="T68" fmla="*/ 287 w 1121"/>
                <a:gd name="T69" fmla="*/ 1152 h 2200"/>
                <a:gd name="T70" fmla="*/ 304 w 1121"/>
                <a:gd name="T71" fmla="*/ 1264 h 2200"/>
                <a:gd name="T72" fmla="*/ 396 w 1121"/>
                <a:gd name="T73" fmla="*/ 1296 h 2200"/>
                <a:gd name="T74" fmla="*/ 346 w 1121"/>
                <a:gd name="T75" fmla="*/ 1312 h 2200"/>
                <a:gd name="T76" fmla="*/ 287 w 1121"/>
                <a:gd name="T77" fmla="*/ 1368 h 2200"/>
                <a:gd name="T78" fmla="*/ 287 w 1121"/>
                <a:gd name="T79" fmla="*/ 1408 h 2200"/>
                <a:gd name="T80" fmla="*/ 329 w 1121"/>
                <a:gd name="T81" fmla="*/ 1568 h 2200"/>
                <a:gd name="T82" fmla="*/ 354 w 1121"/>
                <a:gd name="T83" fmla="*/ 1680 h 2200"/>
                <a:gd name="T84" fmla="*/ 413 w 1121"/>
                <a:gd name="T85" fmla="*/ 1768 h 2200"/>
                <a:gd name="T86" fmla="*/ 481 w 1121"/>
                <a:gd name="T87" fmla="*/ 1776 h 2200"/>
                <a:gd name="T88" fmla="*/ 573 w 1121"/>
                <a:gd name="T89" fmla="*/ 1776 h 2200"/>
                <a:gd name="T90" fmla="*/ 649 w 1121"/>
                <a:gd name="T91" fmla="*/ 1840 h 2200"/>
                <a:gd name="T92" fmla="*/ 683 w 1121"/>
                <a:gd name="T93" fmla="*/ 1904 h 2200"/>
                <a:gd name="T94" fmla="*/ 767 w 1121"/>
                <a:gd name="T95" fmla="*/ 1960 h 2200"/>
                <a:gd name="T96" fmla="*/ 843 w 1121"/>
                <a:gd name="T97" fmla="*/ 2024 h 2200"/>
                <a:gd name="T98" fmla="*/ 767 w 1121"/>
                <a:gd name="T99" fmla="*/ 2072 h 2200"/>
                <a:gd name="T100" fmla="*/ 809 w 1121"/>
                <a:gd name="T101" fmla="*/ 2136 h 2200"/>
                <a:gd name="T102" fmla="*/ 877 w 1121"/>
                <a:gd name="T103" fmla="*/ 2128 h 2200"/>
                <a:gd name="T104" fmla="*/ 1011 w 1121"/>
                <a:gd name="T105" fmla="*/ 2112 h 2200"/>
                <a:gd name="T106" fmla="*/ 1054 w 1121"/>
                <a:gd name="T107" fmla="*/ 2192 h 2200"/>
                <a:gd name="T108" fmla="*/ 1113 w 1121"/>
                <a:gd name="T109" fmla="*/ 1360 h 2200"/>
                <a:gd name="T110" fmla="*/ 1014 w 1121"/>
                <a:gd name="T111" fmla="*/ 13 h 220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121" h="2200">
                  <a:moveTo>
                    <a:pt x="1014" y="13"/>
                  </a:moveTo>
                  <a:lnTo>
                    <a:pt x="1011" y="6"/>
                  </a:lnTo>
                  <a:lnTo>
                    <a:pt x="995" y="64"/>
                  </a:lnTo>
                  <a:lnTo>
                    <a:pt x="1011" y="112"/>
                  </a:lnTo>
                  <a:lnTo>
                    <a:pt x="1011" y="136"/>
                  </a:lnTo>
                  <a:lnTo>
                    <a:pt x="1003" y="160"/>
                  </a:lnTo>
                  <a:lnTo>
                    <a:pt x="961" y="184"/>
                  </a:lnTo>
                  <a:lnTo>
                    <a:pt x="936" y="184"/>
                  </a:lnTo>
                  <a:lnTo>
                    <a:pt x="919" y="168"/>
                  </a:lnTo>
                  <a:lnTo>
                    <a:pt x="902" y="160"/>
                  </a:lnTo>
                  <a:lnTo>
                    <a:pt x="893" y="168"/>
                  </a:lnTo>
                  <a:lnTo>
                    <a:pt x="877" y="168"/>
                  </a:lnTo>
                  <a:lnTo>
                    <a:pt x="877" y="144"/>
                  </a:lnTo>
                  <a:lnTo>
                    <a:pt x="877" y="112"/>
                  </a:lnTo>
                  <a:lnTo>
                    <a:pt x="893" y="88"/>
                  </a:lnTo>
                  <a:lnTo>
                    <a:pt x="902" y="64"/>
                  </a:lnTo>
                  <a:lnTo>
                    <a:pt x="893" y="48"/>
                  </a:lnTo>
                  <a:lnTo>
                    <a:pt x="851" y="16"/>
                  </a:lnTo>
                  <a:lnTo>
                    <a:pt x="801" y="24"/>
                  </a:lnTo>
                  <a:lnTo>
                    <a:pt x="750" y="40"/>
                  </a:lnTo>
                  <a:lnTo>
                    <a:pt x="700" y="48"/>
                  </a:lnTo>
                  <a:lnTo>
                    <a:pt x="742" y="64"/>
                  </a:lnTo>
                  <a:lnTo>
                    <a:pt x="784" y="88"/>
                  </a:lnTo>
                  <a:lnTo>
                    <a:pt x="809" y="176"/>
                  </a:lnTo>
                  <a:lnTo>
                    <a:pt x="818" y="200"/>
                  </a:lnTo>
                  <a:lnTo>
                    <a:pt x="843" y="200"/>
                  </a:lnTo>
                  <a:lnTo>
                    <a:pt x="877" y="224"/>
                  </a:lnTo>
                  <a:lnTo>
                    <a:pt x="902" y="264"/>
                  </a:lnTo>
                  <a:lnTo>
                    <a:pt x="910" y="312"/>
                  </a:lnTo>
                  <a:lnTo>
                    <a:pt x="851" y="304"/>
                  </a:lnTo>
                  <a:lnTo>
                    <a:pt x="801" y="312"/>
                  </a:lnTo>
                  <a:lnTo>
                    <a:pt x="784" y="320"/>
                  </a:lnTo>
                  <a:lnTo>
                    <a:pt x="784" y="328"/>
                  </a:lnTo>
                  <a:lnTo>
                    <a:pt x="776" y="360"/>
                  </a:lnTo>
                  <a:lnTo>
                    <a:pt x="750" y="400"/>
                  </a:lnTo>
                  <a:lnTo>
                    <a:pt x="725" y="448"/>
                  </a:lnTo>
                  <a:lnTo>
                    <a:pt x="717" y="480"/>
                  </a:lnTo>
                  <a:lnTo>
                    <a:pt x="733" y="496"/>
                  </a:lnTo>
                  <a:lnTo>
                    <a:pt x="818" y="560"/>
                  </a:lnTo>
                  <a:lnTo>
                    <a:pt x="750" y="584"/>
                  </a:lnTo>
                  <a:lnTo>
                    <a:pt x="666" y="584"/>
                  </a:lnTo>
                  <a:lnTo>
                    <a:pt x="599" y="568"/>
                  </a:lnTo>
                  <a:lnTo>
                    <a:pt x="582" y="584"/>
                  </a:lnTo>
                  <a:lnTo>
                    <a:pt x="573" y="608"/>
                  </a:lnTo>
                  <a:lnTo>
                    <a:pt x="607" y="640"/>
                  </a:lnTo>
                  <a:lnTo>
                    <a:pt x="658" y="648"/>
                  </a:lnTo>
                  <a:lnTo>
                    <a:pt x="683" y="648"/>
                  </a:lnTo>
                  <a:lnTo>
                    <a:pt x="700" y="664"/>
                  </a:lnTo>
                  <a:lnTo>
                    <a:pt x="700" y="680"/>
                  </a:lnTo>
                  <a:lnTo>
                    <a:pt x="683" y="704"/>
                  </a:lnTo>
                  <a:lnTo>
                    <a:pt x="674" y="712"/>
                  </a:lnTo>
                  <a:lnTo>
                    <a:pt x="649" y="712"/>
                  </a:lnTo>
                  <a:lnTo>
                    <a:pt x="599" y="696"/>
                  </a:lnTo>
                  <a:lnTo>
                    <a:pt x="548" y="688"/>
                  </a:lnTo>
                  <a:lnTo>
                    <a:pt x="523" y="680"/>
                  </a:lnTo>
                  <a:lnTo>
                    <a:pt x="506" y="664"/>
                  </a:lnTo>
                  <a:lnTo>
                    <a:pt x="447" y="592"/>
                  </a:lnTo>
                  <a:lnTo>
                    <a:pt x="438" y="552"/>
                  </a:lnTo>
                  <a:lnTo>
                    <a:pt x="438" y="536"/>
                  </a:lnTo>
                  <a:lnTo>
                    <a:pt x="430" y="512"/>
                  </a:lnTo>
                  <a:lnTo>
                    <a:pt x="380" y="496"/>
                  </a:lnTo>
                  <a:lnTo>
                    <a:pt x="337" y="480"/>
                  </a:lnTo>
                  <a:lnTo>
                    <a:pt x="253" y="424"/>
                  </a:lnTo>
                  <a:lnTo>
                    <a:pt x="287" y="424"/>
                  </a:lnTo>
                  <a:lnTo>
                    <a:pt x="321" y="440"/>
                  </a:lnTo>
                  <a:lnTo>
                    <a:pt x="396" y="440"/>
                  </a:lnTo>
                  <a:lnTo>
                    <a:pt x="565" y="448"/>
                  </a:lnTo>
                  <a:lnTo>
                    <a:pt x="624" y="432"/>
                  </a:lnTo>
                  <a:lnTo>
                    <a:pt x="658" y="416"/>
                  </a:lnTo>
                  <a:lnTo>
                    <a:pt x="683" y="384"/>
                  </a:lnTo>
                  <a:lnTo>
                    <a:pt x="708" y="320"/>
                  </a:lnTo>
                  <a:lnTo>
                    <a:pt x="717" y="288"/>
                  </a:lnTo>
                  <a:lnTo>
                    <a:pt x="708" y="256"/>
                  </a:lnTo>
                  <a:lnTo>
                    <a:pt x="666" y="208"/>
                  </a:lnTo>
                  <a:lnTo>
                    <a:pt x="599" y="192"/>
                  </a:lnTo>
                  <a:lnTo>
                    <a:pt x="447" y="152"/>
                  </a:lnTo>
                  <a:lnTo>
                    <a:pt x="371" y="128"/>
                  </a:lnTo>
                  <a:lnTo>
                    <a:pt x="304" y="128"/>
                  </a:lnTo>
                  <a:lnTo>
                    <a:pt x="152" y="128"/>
                  </a:lnTo>
                  <a:lnTo>
                    <a:pt x="177" y="104"/>
                  </a:lnTo>
                  <a:lnTo>
                    <a:pt x="186" y="96"/>
                  </a:lnTo>
                  <a:lnTo>
                    <a:pt x="169" y="88"/>
                  </a:lnTo>
                  <a:lnTo>
                    <a:pt x="127" y="80"/>
                  </a:lnTo>
                  <a:lnTo>
                    <a:pt x="110" y="112"/>
                  </a:lnTo>
                  <a:lnTo>
                    <a:pt x="76" y="120"/>
                  </a:lnTo>
                  <a:lnTo>
                    <a:pt x="76" y="144"/>
                  </a:lnTo>
                  <a:lnTo>
                    <a:pt x="42" y="176"/>
                  </a:lnTo>
                  <a:lnTo>
                    <a:pt x="9" y="224"/>
                  </a:lnTo>
                  <a:lnTo>
                    <a:pt x="0" y="272"/>
                  </a:lnTo>
                  <a:lnTo>
                    <a:pt x="26" y="336"/>
                  </a:lnTo>
                  <a:lnTo>
                    <a:pt x="68" y="352"/>
                  </a:lnTo>
                  <a:lnTo>
                    <a:pt x="110" y="392"/>
                  </a:lnTo>
                  <a:lnTo>
                    <a:pt x="93" y="448"/>
                  </a:lnTo>
                  <a:lnTo>
                    <a:pt x="144" y="544"/>
                  </a:lnTo>
                  <a:lnTo>
                    <a:pt x="211" y="608"/>
                  </a:lnTo>
                  <a:lnTo>
                    <a:pt x="169" y="656"/>
                  </a:lnTo>
                  <a:lnTo>
                    <a:pt x="177" y="712"/>
                  </a:lnTo>
                  <a:lnTo>
                    <a:pt x="245" y="752"/>
                  </a:lnTo>
                  <a:lnTo>
                    <a:pt x="287" y="808"/>
                  </a:lnTo>
                  <a:lnTo>
                    <a:pt x="270" y="856"/>
                  </a:lnTo>
                  <a:lnTo>
                    <a:pt x="337" y="896"/>
                  </a:lnTo>
                  <a:lnTo>
                    <a:pt x="388" y="944"/>
                  </a:lnTo>
                  <a:lnTo>
                    <a:pt x="380" y="1008"/>
                  </a:lnTo>
                  <a:lnTo>
                    <a:pt x="337" y="1080"/>
                  </a:lnTo>
                  <a:lnTo>
                    <a:pt x="287" y="1152"/>
                  </a:lnTo>
                  <a:lnTo>
                    <a:pt x="262" y="1248"/>
                  </a:lnTo>
                  <a:lnTo>
                    <a:pt x="278" y="1232"/>
                  </a:lnTo>
                  <a:lnTo>
                    <a:pt x="304" y="1264"/>
                  </a:lnTo>
                  <a:lnTo>
                    <a:pt x="346" y="1280"/>
                  </a:lnTo>
                  <a:lnTo>
                    <a:pt x="396" y="1288"/>
                  </a:lnTo>
                  <a:lnTo>
                    <a:pt x="396" y="1296"/>
                  </a:lnTo>
                  <a:lnTo>
                    <a:pt x="388" y="1304"/>
                  </a:lnTo>
                  <a:lnTo>
                    <a:pt x="363" y="1312"/>
                  </a:lnTo>
                  <a:lnTo>
                    <a:pt x="346" y="1312"/>
                  </a:lnTo>
                  <a:lnTo>
                    <a:pt x="337" y="1336"/>
                  </a:lnTo>
                  <a:lnTo>
                    <a:pt x="287" y="1344"/>
                  </a:lnTo>
                  <a:lnTo>
                    <a:pt x="287" y="1368"/>
                  </a:lnTo>
                  <a:lnTo>
                    <a:pt x="287" y="1392"/>
                  </a:lnTo>
                  <a:lnTo>
                    <a:pt x="278" y="1392"/>
                  </a:lnTo>
                  <a:lnTo>
                    <a:pt x="287" y="1408"/>
                  </a:lnTo>
                  <a:lnTo>
                    <a:pt x="287" y="1456"/>
                  </a:lnTo>
                  <a:lnTo>
                    <a:pt x="287" y="1520"/>
                  </a:lnTo>
                  <a:lnTo>
                    <a:pt x="329" y="1568"/>
                  </a:lnTo>
                  <a:lnTo>
                    <a:pt x="312" y="1632"/>
                  </a:lnTo>
                  <a:lnTo>
                    <a:pt x="346" y="1640"/>
                  </a:lnTo>
                  <a:lnTo>
                    <a:pt x="354" y="1680"/>
                  </a:lnTo>
                  <a:lnTo>
                    <a:pt x="388" y="1712"/>
                  </a:lnTo>
                  <a:lnTo>
                    <a:pt x="413" y="1776"/>
                  </a:lnTo>
                  <a:lnTo>
                    <a:pt x="413" y="1768"/>
                  </a:lnTo>
                  <a:lnTo>
                    <a:pt x="438" y="1768"/>
                  </a:lnTo>
                  <a:lnTo>
                    <a:pt x="464" y="1784"/>
                  </a:lnTo>
                  <a:lnTo>
                    <a:pt x="481" y="1776"/>
                  </a:lnTo>
                  <a:lnTo>
                    <a:pt x="514" y="1784"/>
                  </a:lnTo>
                  <a:lnTo>
                    <a:pt x="531" y="1800"/>
                  </a:lnTo>
                  <a:lnTo>
                    <a:pt x="573" y="1776"/>
                  </a:lnTo>
                  <a:lnTo>
                    <a:pt x="607" y="1784"/>
                  </a:lnTo>
                  <a:lnTo>
                    <a:pt x="641" y="1808"/>
                  </a:lnTo>
                  <a:lnTo>
                    <a:pt x="649" y="1840"/>
                  </a:lnTo>
                  <a:lnTo>
                    <a:pt x="649" y="1872"/>
                  </a:lnTo>
                  <a:lnTo>
                    <a:pt x="683" y="1888"/>
                  </a:lnTo>
                  <a:lnTo>
                    <a:pt x="683" y="1904"/>
                  </a:lnTo>
                  <a:lnTo>
                    <a:pt x="717" y="1928"/>
                  </a:lnTo>
                  <a:lnTo>
                    <a:pt x="759" y="1936"/>
                  </a:lnTo>
                  <a:lnTo>
                    <a:pt x="767" y="1960"/>
                  </a:lnTo>
                  <a:lnTo>
                    <a:pt x="835" y="1976"/>
                  </a:lnTo>
                  <a:lnTo>
                    <a:pt x="860" y="2000"/>
                  </a:lnTo>
                  <a:lnTo>
                    <a:pt x="843" y="2024"/>
                  </a:lnTo>
                  <a:lnTo>
                    <a:pt x="826" y="2040"/>
                  </a:lnTo>
                  <a:lnTo>
                    <a:pt x="776" y="2048"/>
                  </a:lnTo>
                  <a:lnTo>
                    <a:pt x="767" y="2072"/>
                  </a:lnTo>
                  <a:lnTo>
                    <a:pt x="792" y="2088"/>
                  </a:lnTo>
                  <a:lnTo>
                    <a:pt x="792" y="2112"/>
                  </a:lnTo>
                  <a:lnTo>
                    <a:pt x="809" y="2136"/>
                  </a:lnTo>
                  <a:lnTo>
                    <a:pt x="835" y="2168"/>
                  </a:lnTo>
                  <a:lnTo>
                    <a:pt x="868" y="2168"/>
                  </a:lnTo>
                  <a:lnTo>
                    <a:pt x="877" y="2128"/>
                  </a:lnTo>
                  <a:lnTo>
                    <a:pt x="910" y="2128"/>
                  </a:lnTo>
                  <a:lnTo>
                    <a:pt x="969" y="2096"/>
                  </a:lnTo>
                  <a:lnTo>
                    <a:pt x="1011" y="2112"/>
                  </a:lnTo>
                  <a:lnTo>
                    <a:pt x="1054" y="2136"/>
                  </a:lnTo>
                  <a:lnTo>
                    <a:pt x="1037" y="2152"/>
                  </a:lnTo>
                  <a:lnTo>
                    <a:pt x="1054" y="2192"/>
                  </a:lnTo>
                  <a:lnTo>
                    <a:pt x="1079" y="2200"/>
                  </a:lnTo>
                  <a:lnTo>
                    <a:pt x="1113" y="2200"/>
                  </a:lnTo>
                  <a:lnTo>
                    <a:pt x="1113" y="1360"/>
                  </a:lnTo>
                  <a:lnTo>
                    <a:pt x="1121" y="0"/>
                  </a:lnTo>
                  <a:lnTo>
                    <a:pt x="1116" y="8"/>
                  </a:lnTo>
                  <a:lnTo>
                    <a:pt x="1014" y="13"/>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6" name="Freeform 98"/>
            <p:cNvSpPr>
              <a:spLocks/>
            </p:cNvSpPr>
            <p:nvPr/>
          </p:nvSpPr>
          <p:spPr bwMode="auto">
            <a:xfrm>
              <a:off x="4679" y="1384"/>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7" name="Freeform 99"/>
            <p:cNvSpPr>
              <a:spLocks/>
            </p:cNvSpPr>
            <p:nvPr/>
          </p:nvSpPr>
          <p:spPr bwMode="auto">
            <a:xfrm>
              <a:off x="4687" y="2"/>
              <a:ext cx="1115" cy="2190"/>
            </a:xfrm>
            <a:custGeom>
              <a:avLst/>
              <a:gdLst>
                <a:gd name="T0" fmla="*/ 1011 w 1115"/>
                <a:gd name="T1" fmla="*/ 102 h 2190"/>
                <a:gd name="T2" fmla="*/ 961 w 1115"/>
                <a:gd name="T3" fmla="*/ 174 h 2190"/>
                <a:gd name="T4" fmla="*/ 902 w 1115"/>
                <a:gd name="T5" fmla="*/ 150 h 2190"/>
                <a:gd name="T6" fmla="*/ 877 w 1115"/>
                <a:gd name="T7" fmla="*/ 134 h 2190"/>
                <a:gd name="T8" fmla="*/ 902 w 1115"/>
                <a:gd name="T9" fmla="*/ 54 h 2190"/>
                <a:gd name="T10" fmla="*/ 801 w 1115"/>
                <a:gd name="T11" fmla="*/ 14 h 2190"/>
                <a:gd name="T12" fmla="*/ 742 w 1115"/>
                <a:gd name="T13" fmla="*/ 54 h 2190"/>
                <a:gd name="T14" fmla="*/ 818 w 1115"/>
                <a:gd name="T15" fmla="*/ 190 h 2190"/>
                <a:gd name="T16" fmla="*/ 902 w 1115"/>
                <a:gd name="T17" fmla="*/ 254 h 2190"/>
                <a:gd name="T18" fmla="*/ 801 w 1115"/>
                <a:gd name="T19" fmla="*/ 302 h 2190"/>
                <a:gd name="T20" fmla="*/ 776 w 1115"/>
                <a:gd name="T21" fmla="*/ 350 h 2190"/>
                <a:gd name="T22" fmla="*/ 717 w 1115"/>
                <a:gd name="T23" fmla="*/ 470 h 2190"/>
                <a:gd name="T24" fmla="*/ 750 w 1115"/>
                <a:gd name="T25" fmla="*/ 574 h 2190"/>
                <a:gd name="T26" fmla="*/ 582 w 1115"/>
                <a:gd name="T27" fmla="*/ 574 h 2190"/>
                <a:gd name="T28" fmla="*/ 658 w 1115"/>
                <a:gd name="T29" fmla="*/ 638 h 2190"/>
                <a:gd name="T30" fmla="*/ 700 w 1115"/>
                <a:gd name="T31" fmla="*/ 670 h 2190"/>
                <a:gd name="T32" fmla="*/ 649 w 1115"/>
                <a:gd name="T33" fmla="*/ 702 h 2190"/>
                <a:gd name="T34" fmla="*/ 523 w 1115"/>
                <a:gd name="T35" fmla="*/ 670 h 2190"/>
                <a:gd name="T36" fmla="*/ 438 w 1115"/>
                <a:gd name="T37" fmla="*/ 542 h 2190"/>
                <a:gd name="T38" fmla="*/ 380 w 1115"/>
                <a:gd name="T39" fmla="*/ 486 h 2190"/>
                <a:gd name="T40" fmla="*/ 287 w 1115"/>
                <a:gd name="T41" fmla="*/ 414 h 2190"/>
                <a:gd name="T42" fmla="*/ 565 w 1115"/>
                <a:gd name="T43" fmla="*/ 438 h 2190"/>
                <a:gd name="T44" fmla="*/ 683 w 1115"/>
                <a:gd name="T45" fmla="*/ 374 h 2190"/>
                <a:gd name="T46" fmla="*/ 708 w 1115"/>
                <a:gd name="T47" fmla="*/ 246 h 2190"/>
                <a:gd name="T48" fmla="*/ 447 w 1115"/>
                <a:gd name="T49" fmla="*/ 142 h 2190"/>
                <a:gd name="T50" fmla="*/ 152 w 1115"/>
                <a:gd name="T51" fmla="*/ 118 h 2190"/>
                <a:gd name="T52" fmla="*/ 169 w 1115"/>
                <a:gd name="T53" fmla="*/ 78 h 2190"/>
                <a:gd name="T54" fmla="*/ 76 w 1115"/>
                <a:gd name="T55" fmla="*/ 110 h 2190"/>
                <a:gd name="T56" fmla="*/ 9 w 1115"/>
                <a:gd name="T57" fmla="*/ 214 h 2190"/>
                <a:gd name="T58" fmla="*/ 68 w 1115"/>
                <a:gd name="T59" fmla="*/ 342 h 2190"/>
                <a:gd name="T60" fmla="*/ 144 w 1115"/>
                <a:gd name="T61" fmla="*/ 534 h 2190"/>
                <a:gd name="T62" fmla="*/ 177 w 1115"/>
                <a:gd name="T63" fmla="*/ 702 h 2190"/>
                <a:gd name="T64" fmla="*/ 270 w 1115"/>
                <a:gd name="T65" fmla="*/ 846 h 2190"/>
                <a:gd name="T66" fmla="*/ 380 w 1115"/>
                <a:gd name="T67" fmla="*/ 998 h 2190"/>
                <a:gd name="T68" fmla="*/ 262 w 1115"/>
                <a:gd name="T69" fmla="*/ 1238 h 2190"/>
                <a:gd name="T70" fmla="*/ 346 w 1115"/>
                <a:gd name="T71" fmla="*/ 1270 h 2190"/>
                <a:gd name="T72" fmla="*/ 388 w 1115"/>
                <a:gd name="T73" fmla="*/ 1294 h 2190"/>
                <a:gd name="T74" fmla="*/ 337 w 1115"/>
                <a:gd name="T75" fmla="*/ 1326 h 2190"/>
                <a:gd name="T76" fmla="*/ 287 w 1115"/>
                <a:gd name="T77" fmla="*/ 1382 h 2190"/>
                <a:gd name="T78" fmla="*/ 287 w 1115"/>
                <a:gd name="T79" fmla="*/ 1446 h 2190"/>
                <a:gd name="T80" fmla="*/ 312 w 1115"/>
                <a:gd name="T81" fmla="*/ 1622 h 2190"/>
                <a:gd name="T82" fmla="*/ 388 w 1115"/>
                <a:gd name="T83" fmla="*/ 1702 h 2190"/>
                <a:gd name="T84" fmla="*/ 438 w 1115"/>
                <a:gd name="T85" fmla="*/ 1758 h 2190"/>
                <a:gd name="T86" fmla="*/ 514 w 1115"/>
                <a:gd name="T87" fmla="*/ 1774 h 2190"/>
                <a:gd name="T88" fmla="*/ 607 w 1115"/>
                <a:gd name="T89" fmla="*/ 1774 h 2190"/>
                <a:gd name="T90" fmla="*/ 649 w 1115"/>
                <a:gd name="T91" fmla="*/ 1862 h 2190"/>
                <a:gd name="T92" fmla="*/ 717 w 1115"/>
                <a:gd name="T93" fmla="*/ 1918 h 2190"/>
                <a:gd name="T94" fmla="*/ 835 w 1115"/>
                <a:gd name="T95" fmla="*/ 1966 h 2190"/>
                <a:gd name="T96" fmla="*/ 826 w 1115"/>
                <a:gd name="T97" fmla="*/ 2030 h 2190"/>
                <a:gd name="T98" fmla="*/ 792 w 1115"/>
                <a:gd name="T99" fmla="*/ 2078 h 2190"/>
                <a:gd name="T100" fmla="*/ 835 w 1115"/>
                <a:gd name="T101" fmla="*/ 2158 h 2190"/>
                <a:gd name="T102" fmla="*/ 877 w 1115"/>
                <a:gd name="T103" fmla="*/ 2118 h 2190"/>
                <a:gd name="T104" fmla="*/ 1011 w 1115"/>
                <a:gd name="T105" fmla="*/ 2102 h 2190"/>
                <a:gd name="T106" fmla="*/ 1054 w 1115"/>
                <a:gd name="T107" fmla="*/ 2182 h 2190"/>
                <a:gd name="T108" fmla="*/ 1115 w 1115"/>
                <a:gd name="T109" fmla="*/ 0 h 219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15" h="2190">
                  <a:moveTo>
                    <a:pt x="1011" y="0"/>
                  </a:moveTo>
                  <a:lnTo>
                    <a:pt x="995" y="54"/>
                  </a:lnTo>
                  <a:lnTo>
                    <a:pt x="1011" y="102"/>
                  </a:lnTo>
                  <a:lnTo>
                    <a:pt x="1011" y="126"/>
                  </a:lnTo>
                  <a:lnTo>
                    <a:pt x="1003" y="150"/>
                  </a:lnTo>
                  <a:lnTo>
                    <a:pt x="961" y="174"/>
                  </a:lnTo>
                  <a:lnTo>
                    <a:pt x="936" y="174"/>
                  </a:lnTo>
                  <a:lnTo>
                    <a:pt x="919" y="158"/>
                  </a:lnTo>
                  <a:lnTo>
                    <a:pt x="902" y="150"/>
                  </a:lnTo>
                  <a:lnTo>
                    <a:pt x="893" y="158"/>
                  </a:lnTo>
                  <a:lnTo>
                    <a:pt x="877" y="158"/>
                  </a:lnTo>
                  <a:lnTo>
                    <a:pt x="877" y="134"/>
                  </a:lnTo>
                  <a:lnTo>
                    <a:pt x="877" y="102"/>
                  </a:lnTo>
                  <a:lnTo>
                    <a:pt x="893" y="78"/>
                  </a:lnTo>
                  <a:lnTo>
                    <a:pt x="902" y="54"/>
                  </a:lnTo>
                  <a:lnTo>
                    <a:pt x="893" y="38"/>
                  </a:lnTo>
                  <a:lnTo>
                    <a:pt x="851" y="6"/>
                  </a:lnTo>
                  <a:lnTo>
                    <a:pt x="801" y="14"/>
                  </a:lnTo>
                  <a:lnTo>
                    <a:pt x="750" y="30"/>
                  </a:lnTo>
                  <a:lnTo>
                    <a:pt x="700" y="38"/>
                  </a:lnTo>
                  <a:lnTo>
                    <a:pt x="742" y="54"/>
                  </a:lnTo>
                  <a:lnTo>
                    <a:pt x="784" y="78"/>
                  </a:lnTo>
                  <a:lnTo>
                    <a:pt x="809" y="166"/>
                  </a:lnTo>
                  <a:lnTo>
                    <a:pt x="818" y="190"/>
                  </a:lnTo>
                  <a:lnTo>
                    <a:pt x="843" y="190"/>
                  </a:lnTo>
                  <a:lnTo>
                    <a:pt x="877" y="214"/>
                  </a:lnTo>
                  <a:lnTo>
                    <a:pt x="902" y="254"/>
                  </a:lnTo>
                  <a:lnTo>
                    <a:pt x="910" y="302"/>
                  </a:lnTo>
                  <a:lnTo>
                    <a:pt x="851" y="294"/>
                  </a:lnTo>
                  <a:lnTo>
                    <a:pt x="801" y="302"/>
                  </a:lnTo>
                  <a:lnTo>
                    <a:pt x="784" y="310"/>
                  </a:lnTo>
                  <a:lnTo>
                    <a:pt x="784" y="318"/>
                  </a:lnTo>
                  <a:lnTo>
                    <a:pt x="776" y="350"/>
                  </a:lnTo>
                  <a:lnTo>
                    <a:pt x="750" y="390"/>
                  </a:lnTo>
                  <a:lnTo>
                    <a:pt x="725" y="438"/>
                  </a:lnTo>
                  <a:lnTo>
                    <a:pt x="717" y="470"/>
                  </a:lnTo>
                  <a:lnTo>
                    <a:pt x="733" y="486"/>
                  </a:lnTo>
                  <a:lnTo>
                    <a:pt x="818" y="550"/>
                  </a:lnTo>
                  <a:lnTo>
                    <a:pt x="750" y="574"/>
                  </a:lnTo>
                  <a:lnTo>
                    <a:pt x="666" y="574"/>
                  </a:lnTo>
                  <a:lnTo>
                    <a:pt x="599" y="558"/>
                  </a:lnTo>
                  <a:lnTo>
                    <a:pt x="582" y="574"/>
                  </a:lnTo>
                  <a:lnTo>
                    <a:pt x="573" y="598"/>
                  </a:lnTo>
                  <a:lnTo>
                    <a:pt x="607" y="630"/>
                  </a:lnTo>
                  <a:lnTo>
                    <a:pt x="658" y="638"/>
                  </a:lnTo>
                  <a:lnTo>
                    <a:pt x="683" y="638"/>
                  </a:lnTo>
                  <a:lnTo>
                    <a:pt x="700" y="654"/>
                  </a:lnTo>
                  <a:lnTo>
                    <a:pt x="700" y="670"/>
                  </a:lnTo>
                  <a:lnTo>
                    <a:pt x="683" y="694"/>
                  </a:lnTo>
                  <a:lnTo>
                    <a:pt x="674" y="702"/>
                  </a:lnTo>
                  <a:lnTo>
                    <a:pt x="649" y="702"/>
                  </a:lnTo>
                  <a:lnTo>
                    <a:pt x="599" y="686"/>
                  </a:lnTo>
                  <a:lnTo>
                    <a:pt x="548" y="678"/>
                  </a:lnTo>
                  <a:lnTo>
                    <a:pt x="523" y="670"/>
                  </a:lnTo>
                  <a:lnTo>
                    <a:pt x="506" y="654"/>
                  </a:lnTo>
                  <a:lnTo>
                    <a:pt x="447" y="582"/>
                  </a:lnTo>
                  <a:lnTo>
                    <a:pt x="438" y="542"/>
                  </a:lnTo>
                  <a:lnTo>
                    <a:pt x="438" y="526"/>
                  </a:lnTo>
                  <a:lnTo>
                    <a:pt x="430" y="502"/>
                  </a:lnTo>
                  <a:lnTo>
                    <a:pt x="380" y="486"/>
                  </a:lnTo>
                  <a:lnTo>
                    <a:pt x="337" y="470"/>
                  </a:lnTo>
                  <a:lnTo>
                    <a:pt x="253" y="414"/>
                  </a:lnTo>
                  <a:lnTo>
                    <a:pt x="287" y="414"/>
                  </a:lnTo>
                  <a:lnTo>
                    <a:pt x="321" y="430"/>
                  </a:lnTo>
                  <a:lnTo>
                    <a:pt x="396" y="430"/>
                  </a:lnTo>
                  <a:lnTo>
                    <a:pt x="565" y="438"/>
                  </a:lnTo>
                  <a:lnTo>
                    <a:pt x="624" y="422"/>
                  </a:lnTo>
                  <a:lnTo>
                    <a:pt x="658" y="406"/>
                  </a:lnTo>
                  <a:lnTo>
                    <a:pt x="683" y="374"/>
                  </a:lnTo>
                  <a:lnTo>
                    <a:pt x="708" y="310"/>
                  </a:lnTo>
                  <a:lnTo>
                    <a:pt x="717" y="278"/>
                  </a:lnTo>
                  <a:lnTo>
                    <a:pt x="708" y="246"/>
                  </a:lnTo>
                  <a:lnTo>
                    <a:pt x="666" y="198"/>
                  </a:lnTo>
                  <a:lnTo>
                    <a:pt x="599" y="182"/>
                  </a:lnTo>
                  <a:lnTo>
                    <a:pt x="447" y="142"/>
                  </a:lnTo>
                  <a:lnTo>
                    <a:pt x="371" y="118"/>
                  </a:lnTo>
                  <a:lnTo>
                    <a:pt x="304" y="118"/>
                  </a:lnTo>
                  <a:lnTo>
                    <a:pt x="152" y="118"/>
                  </a:lnTo>
                  <a:lnTo>
                    <a:pt x="177" y="94"/>
                  </a:lnTo>
                  <a:lnTo>
                    <a:pt x="186" y="86"/>
                  </a:lnTo>
                  <a:lnTo>
                    <a:pt x="169" y="78"/>
                  </a:lnTo>
                  <a:lnTo>
                    <a:pt x="127" y="70"/>
                  </a:lnTo>
                  <a:lnTo>
                    <a:pt x="110" y="102"/>
                  </a:lnTo>
                  <a:lnTo>
                    <a:pt x="76" y="110"/>
                  </a:lnTo>
                  <a:lnTo>
                    <a:pt x="76" y="134"/>
                  </a:lnTo>
                  <a:lnTo>
                    <a:pt x="42" y="166"/>
                  </a:lnTo>
                  <a:lnTo>
                    <a:pt x="9" y="214"/>
                  </a:lnTo>
                  <a:lnTo>
                    <a:pt x="0" y="262"/>
                  </a:lnTo>
                  <a:lnTo>
                    <a:pt x="26" y="326"/>
                  </a:lnTo>
                  <a:lnTo>
                    <a:pt x="68" y="342"/>
                  </a:lnTo>
                  <a:lnTo>
                    <a:pt x="110" y="382"/>
                  </a:lnTo>
                  <a:lnTo>
                    <a:pt x="93" y="438"/>
                  </a:lnTo>
                  <a:lnTo>
                    <a:pt x="144" y="534"/>
                  </a:lnTo>
                  <a:lnTo>
                    <a:pt x="211" y="598"/>
                  </a:lnTo>
                  <a:lnTo>
                    <a:pt x="169" y="646"/>
                  </a:lnTo>
                  <a:lnTo>
                    <a:pt x="177" y="702"/>
                  </a:lnTo>
                  <a:lnTo>
                    <a:pt x="245" y="742"/>
                  </a:lnTo>
                  <a:lnTo>
                    <a:pt x="287" y="798"/>
                  </a:lnTo>
                  <a:lnTo>
                    <a:pt x="270" y="846"/>
                  </a:lnTo>
                  <a:lnTo>
                    <a:pt x="337" y="886"/>
                  </a:lnTo>
                  <a:lnTo>
                    <a:pt x="388" y="934"/>
                  </a:lnTo>
                  <a:lnTo>
                    <a:pt x="380" y="998"/>
                  </a:lnTo>
                  <a:lnTo>
                    <a:pt x="337" y="1070"/>
                  </a:lnTo>
                  <a:lnTo>
                    <a:pt x="287" y="1142"/>
                  </a:lnTo>
                  <a:lnTo>
                    <a:pt x="262" y="1238"/>
                  </a:lnTo>
                  <a:lnTo>
                    <a:pt x="278" y="1222"/>
                  </a:lnTo>
                  <a:lnTo>
                    <a:pt x="304" y="1254"/>
                  </a:lnTo>
                  <a:lnTo>
                    <a:pt x="346" y="1270"/>
                  </a:lnTo>
                  <a:lnTo>
                    <a:pt x="396" y="1278"/>
                  </a:lnTo>
                  <a:lnTo>
                    <a:pt x="396" y="1286"/>
                  </a:lnTo>
                  <a:lnTo>
                    <a:pt x="388" y="1294"/>
                  </a:lnTo>
                  <a:lnTo>
                    <a:pt x="363" y="1302"/>
                  </a:lnTo>
                  <a:lnTo>
                    <a:pt x="346" y="1302"/>
                  </a:lnTo>
                  <a:lnTo>
                    <a:pt x="337" y="1326"/>
                  </a:lnTo>
                  <a:lnTo>
                    <a:pt x="287" y="1334"/>
                  </a:lnTo>
                  <a:lnTo>
                    <a:pt x="287" y="1358"/>
                  </a:lnTo>
                  <a:lnTo>
                    <a:pt x="287" y="1382"/>
                  </a:lnTo>
                  <a:lnTo>
                    <a:pt x="278" y="1382"/>
                  </a:lnTo>
                  <a:lnTo>
                    <a:pt x="287" y="1398"/>
                  </a:lnTo>
                  <a:lnTo>
                    <a:pt x="287" y="1446"/>
                  </a:lnTo>
                  <a:lnTo>
                    <a:pt x="287" y="1510"/>
                  </a:lnTo>
                  <a:lnTo>
                    <a:pt x="329" y="1558"/>
                  </a:lnTo>
                  <a:lnTo>
                    <a:pt x="312" y="1622"/>
                  </a:lnTo>
                  <a:lnTo>
                    <a:pt x="346" y="1630"/>
                  </a:lnTo>
                  <a:lnTo>
                    <a:pt x="354" y="1670"/>
                  </a:lnTo>
                  <a:lnTo>
                    <a:pt x="388" y="1702"/>
                  </a:lnTo>
                  <a:lnTo>
                    <a:pt x="413" y="1766"/>
                  </a:lnTo>
                  <a:lnTo>
                    <a:pt x="413" y="1758"/>
                  </a:lnTo>
                  <a:lnTo>
                    <a:pt x="438" y="1758"/>
                  </a:lnTo>
                  <a:lnTo>
                    <a:pt x="464" y="1774"/>
                  </a:lnTo>
                  <a:lnTo>
                    <a:pt x="481" y="1766"/>
                  </a:lnTo>
                  <a:lnTo>
                    <a:pt x="514" y="1774"/>
                  </a:lnTo>
                  <a:lnTo>
                    <a:pt x="531" y="1790"/>
                  </a:lnTo>
                  <a:lnTo>
                    <a:pt x="573" y="1766"/>
                  </a:lnTo>
                  <a:lnTo>
                    <a:pt x="607" y="1774"/>
                  </a:lnTo>
                  <a:lnTo>
                    <a:pt x="641" y="1798"/>
                  </a:lnTo>
                  <a:lnTo>
                    <a:pt x="649" y="1830"/>
                  </a:lnTo>
                  <a:lnTo>
                    <a:pt x="649" y="1862"/>
                  </a:lnTo>
                  <a:lnTo>
                    <a:pt x="683" y="1878"/>
                  </a:lnTo>
                  <a:lnTo>
                    <a:pt x="683" y="1894"/>
                  </a:lnTo>
                  <a:lnTo>
                    <a:pt x="717" y="1918"/>
                  </a:lnTo>
                  <a:lnTo>
                    <a:pt x="759" y="1926"/>
                  </a:lnTo>
                  <a:lnTo>
                    <a:pt x="767" y="1950"/>
                  </a:lnTo>
                  <a:lnTo>
                    <a:pt x="835" y="1966"/>
                  </a:lnTo>
                  <a:lnTo>
                    <a:pt x="860" y="1990"/>
                  </a:lnTo>
                  <a:lnTo>
                    <a:pt x="843" y="2014"/>
                  </a:lnTo>
                  <a:lnTo>
                    <a:pt x="826" y="2030"/>
                  </a:lnTo>
                  <a:lnTo>
                    <a:pt x="776" y="2038"/>
                  </a:lnTo>
                  <a:lnTo>
                    <a:pt x="767" y="2062"/>
                  </a:lnTo>
                  <a:lnTo>
                    <a:pt x="792" y="2078"/>
                  </a:lnTo>
                  <a:lnTo>
                    <a:pt x="792" y="2102"/>
                  </a:lnTo>
                  <a:lnTo>
                    <a:pt x="809" y="2126"/>
                  </a:lnTo>
                  <a:lnTo>
                    <a:pt x="835" y="2158"/>
                  </a:lnTo>
                  <a:lnTo>
                    <a:pt x="868" y="2158"/>
                  </a:lnTo>
                  <a:lnTo>
                    <a:pt x="877" y="2118"/>
                  </a:lnTo>
                  <a:lnTo>
                    <a:pt x="910" y="2118"/>
                  </a:lnTo>
                  <a:lnTo>
                    <a:pt x="969" y="2086"/>
                  </a:lnTo>
                  <a:lnTo>
                    <a:pt x="1011" y="2102"/>
                  </a:lnTo>
                  <a:lnTo>
                    <a:pt x="1054" y="2126"/>
                  </a:lnTo>
                  <a:lnTo>
                    <a:pt x="1037" y="2142"/>
                  </a:lnTo>
                  <a:lnTo>
                    <a:pt x="1054" y="2182"/>
                  </a:lnTo>
                  <a:lnTo>
                    <a:pt x="1079" y="2190"/>
                  </a:lnTo>
                  <a:lnTo>
                    <a:pt x="1113" y="2190"/>
                  </a:lnTo>
                  <a:lnTo>
                    <a:pt x="1115" y="0"/>
                  </a:lnTo>
                  <a:lnTo>
                    <a:pt x="1011"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8" name="Freeform 100"/>
            <p:cNvSpPr>
              <a:spLocks/>
            </p:cNvSpPr>
            <p:nvPr/>
          </p:nvSpPr>
          <p:spPr bwMode="auto">
            <a:xfrm>
              <a:off x="4274" y="136"/>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9" name="Freeform 101"/>
            <p:cNvSpPr>
              <a:spLocks/>
            </p:cNvSpPr>
            <p:nvPr/>
          </p:nvSpPr>
          <p:spPr bwMode="auto">
            <a:xfrm>
              <a:off x="3845" y="312"/>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80" name="Freeform 102"/>
            <p:cNvSpPr>
              <a:spLocks/>
            </p:cNvSpPr>
            <p:nvPr/>
          </p:nvSpPr>
          <p:spPr bwMode="auto">
            <a:xfrm>
              <a:off x="4274" y="128"/>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1" name="Freeform 103"/>
            <p:cNvSpPr>
              <a:spLocks/>
            </p:cNvSpPr>
            <p:nvPr/>
          </p:nvSpPr>
          <p:spPr bwMode="auto">
            <a:xfrm>
              <a:off x="3845" y="304"/>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2" name="Freeform 104"/>
            <p:cNvSpPr>
              <a:spLocks/>
            </p:cNvSpPr>
            <p:nvPr/>
          </p:nvSpPr>
          <p:spPr bwMode="auto">
            <a:xfrm>
              <a:off x="3423" y="0"/>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18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9" y="374"/>
                  </a:lnTo>
                  <a:lnTo>
                    <a:pt x="641" y="368"/>
                  </a:lnTo>
                  <a:lnTo>
                    <a:pt x="645" y="418"/>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83" name="Freeform 105"/>
            <p:cNvSpPr>
              <a:spLocks/>
            </p:cNvSpPr>
            <p:nvPr/>
          </p:nvSpPr>
          <p:spPr bwMode="auto">
            <a:xfrm>
              <a:off x="3423" y="-8"/>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22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1239 w 1340"/>
                <a:gd name="T99" fmla="*/ 104 h 16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8" y="376"/>
                  </a:lnTo>
                  <a:lnTo>
                    <a:pt x="639" y="374"/>
                  </a:lnTo>
                  <a:lnTo>
                    <a:pt x="645" y="422"/>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pic>
        <p:nvPicPr>
          <p:cNvPr id="119"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3958" y="5549900"/>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9313" y="5102225"/>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9439" y="3665537"/>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6483" y="2117725"/>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1209" y="2987675"/>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8508" y="1684338"/>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1149" y="5822568"/>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3364" y="3335021"/>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1436" y="1993583"/>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8625" y="3931497"/>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1765" y="2454829"/>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4879" y="5404697"/>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 name="Text Placeholder 6">
            <a:extLst>
              <a:ext uri="{FF2B5EF4-FFF2-40B4-BE49-F238E27FC236}">
                <a16:creationId xmlns:a16="http://schemas.microsoft.com/office/drawing/2014/main" id="{57B88C66-4F50-3C4B-B691-5556C09F7F3F}"/>
              </a:ext>
            </a:extLst>
          </p:cNvPr>
          <p:cNvSpPr txBox="1">
            <a:spLocks/>
          </p:cNvSpPr>
          <p:nvPr/>
        </p:nvSpPr>
        <p:spPr>
          <a:xfrm>
            <a:off x="192348" y="1569296"/>
            <a:ext cx="3550183" cy="4724401"/>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9pPr>
          </a:lstStyle>
          <a:p>
            <a:pPr marL="285750" indent="-285750" fontAlgn="auto">
              <a:spcAft>
                <a:spcPts val="0"/>
              </a:spcAft>
              <a:buFont typeface="Arial" charset="0"/>
              <a:buChar char="•"/>
            </a:pPr>
            <a:r>
              <a:rPr lang="en-US" sz="2000" b="0" dirty="0"/>
              <a:t>6 countries, 16 operators, each country has two nodes</a:t>
            </a:r>
          </a:p>
          <a:p>
            <a:pPr marL="285750" indent="-285750" fontAlgn="auto">
              <a:spcAft>
                <a:spcPts val="0"/>
              </a:spcAft>
              <a:buFont typeface="Arial" charset="0"/>
              <a:buChar char="•"/>
            </a:pPr>
            <a:r>
              <a:rPr lang="en-US" sz="2000" b="0" dirty="0"/>
              <a:t>One measurement server per country</a:t>
            </a:r>
          </a:p>
          <a:p>
            <a:pPr marL="285750" indent="-285750" fontAlgn="auto">
              <a:spcAft>
                <a:spcPts val="0"/>
              </a:spcAft>
              <a:buFont typeface="Arial" charset="0"/>
              <a:buChar char="•"/>
            </a:pPr>
            <a:endParaRPr lang="en-US" sz="2000" b="0" dirty="0"/>
          </a:p>
          <a:p>
            <a:pPr marL="285750" indent="-285750" fontAlgn="auto">
              <a:spcAft>
                <a:spcPts val="0"/>
              </a:spcAft>
              <a:buFont typeface="Arial" charset="0"/>
              <a:buChar char="•"/>
            </a:pPr>
            <a:r>
              <a:rPr lang="en-US" sz="2000" b="1" dirty="0"/>
              <a:t>Norway</a:t>
            </a:r>
            <a:r>
              <a:rPr lang="en-US" sz="2000" b="0" dirty="0"/>
              <a:t>: </a:t>
            </a:r>
            <a:r>
              <a:rPr lang="en-US" sz="2000" b="0" dirty="0" err="1"/>
              <a:t>Telia</a:t>
            </a:r>
            <a:r>
              <a:rPr lang="en-US" sz="2000" b="0" dirty="0"/>
              <a:t>, Telenor</a:t>
            </a:r>
          </a:p>
          <a:p>
            <a:pPr marL="285750" indent="-285750" fontAlgn="auto">
              <a:spcAft>
                <a:spcPts val="0"/>
              </a:spcAft>
              <a:buFont typeface="Arial" charset="0"/>
              <a:buChar char="•"/>
            </a:pPr>
            <a:r>
              <a:rPr lang="en-US" sz="2000" b="1" dirty="0"/>
              <a:t>Sweden</a:t>
            </a:r>
            <a:r>
              <a:rPr lang="en-US" sz="2000" b="0" dirty="0"/>
              <a:t>: Telenor, Tre, </a:t>
            </a:r>
            <a:r>
              <a:rPr lang="en-US" sz="2000" b="0" dirty="0" err="1"/>
              <a:t>Telia</a:t>
            </a:r>
            <a:endParaRPr lang="en-US" sz="2000" b="0" dirty="0"/>
          </a:p>
          <a:p>
            <a:pPr marL="285750" indent="-285750" fontAlgn="auto">
              <a:spcAft>
                <a:spcPts val="0"/>
              </a:spcAft>
              <a:buFont typeface="Arial" charset="0"/>
              <a:buChar char="•"/>
            </a:pPr>
            <a:r>
              <a:rPr lang="en-US" sz="2000" b="1" dirty="0"/>
              <a:t>Spain</a:t>
            </a:r>
            <a:r>
              <a:rPr lang="en-US" sz="2000" b="0" dirty="0"/>
              <a:t>: Orange, Vodafone, Movistar</a:t>
            </a:r>
          </a:p>
          <a:p>
            <a:pPr marL="285750" indent="-285750" fontAlgn="auto">
              <a:spcAft>
                <a:spcPts val="0"/>
              </a:spcAft>
              <a:buFont typeface="Arial" charset="0"/>
              <a:buChar char="•"/>
            </a:pPr>
            <a:r>
              <a:rPr lang="en-US" sz="2000" b="1" dirty="0"/>
              <a:t>Germany</a:t>
            </a:r>
            <a:r>
              <a:rPr lang="en-US" sz="2000" b="0" dirty="0"/>
              <a:t>: Vodafone, O2, T-Mobile</a:t>
            </a:r>
          </a:p>
          <a:p>
            <a:pPr marL="285750" indent="-285750" fontAlgn="auto">
              <a:spcAft>
                <a:spcPts val="0"/>
              </a:spcAft>
              <a:buFont typeface="Arial" charset="0"/>
              <a:buChar char="•"/>
            </a:pPr>
            <a:r>
              <a:rPr lang="en-US" sz="2000" b="1" dirty="0"/>
              <a:t>UK</a:t>
            </a:r>
            <a:r>
              <a:rPr lang="en-US" sz="2000" b="0" dirty="0"/>
              <a:t>: Vodafone, EE</a:t>
            </a:r>
          </a:p>
          <a:p>
            <a:pPr marL="285750" indent="-285750" fontAlgn="auto">
              <a:spcAft>
                <a:spcPts val="0"/>
              </a:spcAft>
              <a:buFont typeface="Arial" charset="0"/>
              <a:buChar char="•"/>
            </a:pPr>
            <a:r>
              <a:rPr lang="en-US" sz="2000" b="1" dirty="0"/>
              <a:t>Italy</a:t>
            </a:r>
            <a:r>
              <a:rPr lang="en-US" sz="2000" b="0" dirty="0"/>
              <a:t>: Vodafone, TIM, WIND</a:t>
            </a:r>
          </a:p>
        </p:txBody>
      </p:sp>
      <p:sp>
        <p:nvSpPr>
          <p:cNvPr id="126" name="Title 4">
            <a:extLst>
              <a:ext uri="{FF2B5EF4-FFF2-40B4-BE49-F238E27FC236}">
                <a16:creationId xmlns:a16="http://schemas.microsoft.com/office/drawing/2014/main" id="{C3B72B3B-48F9-8143-BBF5-4592CF5FE6B8}"/>
              </a:ext>
            </a:extLst>
          </p:cNvPr>
          <p:cNvSpPr txBox="1">
            <a:spLocks/>
          </p:cNvSpPr>
          <p:nvPr/>
        </p:nvSpPr>
        <p:spPr>
          <a:xfrm>
            <a:off x="142234" y="386969"/>
            <a:ext cx="7335821" cy="898785"/>
          </a:xfrm>
          <a:prstGeom prst="rect">
            <a:avLst/>
          </a:prstGeom>
        </p:spPr>
        <p:txBody>
          <a:bodyPr vert="horz" lIns="91440" tIns="45720" rIns="91440" bIns="45720" rtlCol="0" anchor="b">
            <a:noAutofit/>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pPr fontAlgn="auto">
              <a:spcAft>
                <a:spcPts val="0"/>
              </a:spcAft>
            </a:pPr>
            <a:r>
              <a:rPr lang="en-US" sz="4000" b="1" dirty="0"/>
              <a:t>MONROE-Roaming Nodes</a:t>
            </a:r>
          </a:p>
        </p:txBody>
      </p:sp>
    </p:spTree>
    <p:extLst>
      <p:ext uri="{BB962C8B-B14F-4D97-AF65-F5344CB8AC3E}">
        <p14:creationId xmlns:p14="http://schemas.microsoft.com/office/powerpoint/2010/main" val="37727168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EEB94-0ED3-6447-B527-487BA1500D6F}"/>
              </a:ext>
            </a:extLst>
          </p:cNvPr>
          <p:cNvSpPr txBox="1">
            <a:spLocks/>
          </p:cNvSpPr>
          <p:nvPr/>
        </p:nvSpPr>
        <p:spPr>
          <a:xfrm>
            <a:off x="152400" y="685800"/>
            <a:ext cx="8839200" cy="533400"/>
          </a:xfrm>
          <a:prstGeom prst="rect">
            <a:avLst/>
          </a:prstGeom>
        </p:spPr>
        <p:txBody>
          <a:bodyPr>
            <a:noAutofit/>
          </a:bodyPr>
          <a:lst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r>
              <a:rPr lang="nb-NO" kern="0"/>
              <a:t>Roaming Configuration</a:t>
            </a:r>
            <a:endParaRPr lang="nb-NO" kern="0" dirty="0"/>
          </a:p>
        </p:txBody>
      </p:sp>
      <p:sp>
        <p:nvSpPr>
          <p:cNvPr id="3" name="Text Placeholder 2">
            <a:extLst>
              <a:ext uri="{FF2B5EF4-FFF2-40B4-BE49-F238E27FC236}">
                <a16:creationId xmlns:a16="http://schemas.microsoft.com/office/drawing/2014/main" id="{416A5795-D815-0147-8669-A2ECEC28222F}"/>
              </a:ext>
            </a:extLst>
          </p:cNvPr>
          <p:cNvSpPr txBox="1">
            <a:spLocks/>
          </p:cNvSpPr>
          <p:nvPr/>
        </p:nvSpPr>
        <p:spPr>
          <a:xfrm>
            <a:off x="152400" y="1447800"/>
            <a:ext cx="8839200" cy="381000"/>
          </a:xfrm>
          <a:prstGeom prst="rect">
            <a:avLst/>
          </a:prstGeom>
        </p:spPr>
        <p:txBody>
          <a:bodyPr>
            <a:noAutofit/>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a:lstStyle>
          <a:p>
            <a:r>
              <a:rPr lang="nb-NO" kern="0" dirty="0"/>
              <a:t>Home </a:t>
            </a:r>
            <a:r>
              <a:rPr lang="nb-NO" kern="0" dirty="0" err="1"/>
              <a:t>Routed</a:t>
            </a:r>
            <a:r>
              <a:rPr lang="nb-NO" kern="0" dirty="0"/>
              <a:t> (HR) </a:t>
            </a:r>
            <a:r>
              <a:rPr lang="nb-NO" kern="0" dirty="0" err="1"/>
              <a:t>Roaming</a:t>
            </a:r>
            <a:r>
              <a:rPr lang="nb-NO" kern="0" dirty="0"/>
              <a:t> </a:t>
            </a:r>
            <a:r>
              <a:rPr lang="nb-NO" kern="0" dirty="0" err="1"/>
              <a:t>was</a:t>
            </a:r>
            <a:r>
              <a:rPr lang="nb-NO" kern="0" dirty="0"/>
              <a:t> used by all 16 </a:t>
            </a:r>
            <a:r>
              <a:rPr lang="nb-NO" kern="0" dirty="0" err="1"/>
              <a:t>MNOs</a:t>
            </a:r>
            <a:r>
              <a:rPr lang="nb-NO" kern="0" dirty="0"/>
              <a:t>!</a:t>
            </a:r>
          </a:p>
          <a:p>
            <a:endParaRPr lang="nb-NO" kern="0" dirty="0"/>
          </a:p>
          <a:p>
            <a:r>
              <a:rPr lang="nb-NO" kern="0" dirty="0" err="1"/>
              <a:t>Why</a:t>
            </a:r>
            <a:r>
              <a:rPr lang="nb-NO" kern="0" dirty="0"/>
              <a:t> all </a:t>
            </a:r>
            <a:r>
              <a:rPr lang="nb-NO" kern="0" dirty="0" err="1"/>
              <a:t>traffic</a:t>
            </a:r>
            <a:r>
              <a:rPr lang="nb-NO" kern="0" dirty="0"/>
              <a:t> is sent back to </a:t>
            </a:r>
            <a:r>
              <a:rPr lang="nb-NO" kern="0" dirty="0" err="1"/>
              <a:t>home</a:t>
            </a:r>
            <a:r>
              <a:rPr lang="nb-NO" kern="0" dirty="0"/>
              <a:t> </a:t>
            </a:r>
            <a:r>
              <a:rPr lang="nb-NO" kern="0" dirty="0" err="1"/>
              <a:t>network</a:t>
            </a:r>
            <a:r>
              <a:rPr lang="nb-NO" kern="0" dirty="0"/>
              <a:t>?</a:t>
            </a:r>
          </a:p>
          <a:p>
            <a:pPr lvl="1"/>
            <a:r>
              <a:rPr lang="nb-NO" kern="0" dirty="0"/>
              <a:t>HR </a:t>
            </a:r>
            <a:r>
              <a:rPr lang="nb-NO" kern="0" dirty="0" err="1"/>
              <a:t>provides</a:t>
            </a:r>
            <a:r>
              <a:rPr lang="nb-NO" kern="0" dirty="0"/>
              <a:t> </a:t>
            </a:r>
            <a:r>
              <a:rPr lang="nb-NO" kern="0" dirty="0" err="1"/>
              <a:t>the</a:t>
            </a:r>
            <a:r>
              <a:rPr lang="nb-NO" kern="0" dirty="0"/>
              <a:t> </a:t>
            </a:r>
            <a:r>
              <a:rPr lang="nb-NO" kern="0" dirty="0" err="1"/>
              <a:t>home</a:t>
            </a:r>
            <a:r>
              <a:rPr lang="nb-NO" kern="0" dirty="0"/>
              <a:t> operators </a:t>
            </a:r>
            <a:r>
              <a:rPr lang="nb-NO" kern="0" dirty="0" err="1"/>
              <a:t>with</a:t>
            </a:r>
            <a:r>
              <a:rPr lang="nb-NO" kern="0" dirty="0"/>
              <a:t> all </a:t>
            </a:r>
            <a:r>
              <a:rPr lang="nb-NO" kern="0" dirty="0" err="1"/>
              <a:t>the</a:t>
            </a:r>
            <a:r>
              <a:rPr lang="nb-NO" kern="0" dirty="0"/>
              <a:t> </a:t>
            </a:r>
            <a:r>
              <a:rPr lang="nb-NO" kern="0" dirty="0" err="1"/>
              <a:t>accounting</a:t>
            </a:r>
            <a:r>
              <a:rPr lang="nb-NO" kern="0" dirty="0"/>
              <a:t> and </a:t>
            </a:r>
            <a:r>
              <a:rPr lang="nb-NO" kern="0" dirty="0" err="1"/>
              <a:t>billing</a:t>
            </a:r>
            <a:r>
              <a:rPr lang="nb-NO" kern="0" dirty="0"/>
              <a:t> </a:t>
            </a:r>
            <a:r>
              <a:rPr lang="nb-NO" kern="0" dirty="0" err="1"/>
              <a:t>information</a:t>
            </a:r>
            <a:endParaRPr lang="nb-NO" kern="0" dirty="0"/>
          </a:p>
          <a:p>
            <a:pPr lvl="1"/>
            <a:r>
              <a:rPr lang="nb-NO" kern="0" dirty="0"/>
              <a:t>Operators </a:t>
            </a:r>
            <a:r>
              <a:rPr lang="nb-NO" kern="0" dirty="0" err="1"/>
              <a:t>want</a:t>
            </a:r>
            <a:r>
              <a:rPr lang="nb-NO" kern="0" dirty="0"/>
              <a:t> to have </a:t>
            </a:r>
            <a:r>
              <a:rPr lang="nb-NO" kern="0" dirty="0" err="1"/>
              <a:t>near</a:t>
            </a:r>
            <a:r>
              <a:rPr lang="nb-NO" kern="0" dirty="0"/>
              <a:t> real-time </a:t>
            </a:r>
            <a:r>
              <a:rPr lang="nb-NO" kern="0" dirty="0" err="1"/>
              <a:t>view</a:t>
            </a:r>
            <a:r>
              <a:rPr lang="nb-NO" kern="0" dirty="0"/>
              <a:t> </a:t>
            </a:r>
            <a:r>
              <a:rPr lang="nb-NO" kern="0" dirty="0" err="1"/>
              <a:t>of</a:t>
            </a:r>
            <a:r>
              <a:rPr lang="nb-NO" kern="0" dirty="0"/>
              <a:t> </a:t>
            </a:r>
            <a:r>
              <a:rPr lang="nb-NO" kern="0" dirty="0" err="1"/>
              <a:t>the</a:t>
            </a:r>
            <a:r>
              <a:rPr lang="nb-NO" kern="0" dirty="0"/>
              <a:t> </a:t>
            </a:r>
            <a:r>
              <a:rPr lang="nb-NO" kern="0" dirty="0" err="1"/>
              <a:t>customer</a:t>
            </a:r>
            <a:r>
              <a:rPr lang="nb-NO" kern="0" dirty="0"/>
              <a:t> </a:t>
            </a:r>
            <a:r>
              <a:rPr lang="nb-NO" kern="0" dirty="0" err="1"/>
              <a:t>traffic</a:t>
            </a:r>
            <a:r>
              <a:rPr lang="nb-NO" kern="0" dirty="0"/>
              <a:t> for </a:t>
            </a:r>
            <a:r>
              <a:rPr lang="nb-NO" kern="0" dirty="0" err="1"/>
              <a:t>accounting</a:t>
            </a:r>
            <a:r>
              <a:rPr lang="nb-NO" kern="0" dirty="0"/>
              <a:t> </a:t>
            </a:r>
            <a:r>
              <a:rPr lang="nb-NO" kern="0" dirty="0" err="1"/>
              <a:t>reasons</a:t>
            </a:r>
            <a:endParaRPr lang="nb-NO" kern="0" dirty="0"/>
          </a:p>
          <a:p>
            <a:pPr lvl="1"/>
            <a:r>
              <a:rPr lang="nb-NO" kern="0" dirty="0"/>
              <a:t>More </a:t>
            </a:r>
            <a:r>
              <a:rPr lang="nb-NO" kern="0" dirty="0" err="1"/>
              <a:t>complex</a:t>
            </a:r>
            <a:r>
              <a:rPr lang="nb-NO" kern="0" dirty="0"/>
              <a:t> </a:t>
            </a:r>
            <a:r>
              <a:rPr lang="nb-NO" kern="0" dirty="0" err="1"/>
              <a:t>debugging</a:t>
            </a:r>
            <a:r>
              <a:rPr lang="nb-NO" kern="0" dirty="0"/>
              <a:t> </a:t>
            </a:r>
            <a:r>
              <a:rPr lang="nb-NO" kern="0" dirty="0" err="1"/>
              <a:t>if</a:t>
            </a:r>
            <a:r>
              <a:rPr lang="nb-NO" kern="0" dirty="0"/>
              <a:t> HR is not used, </a:t>
            </a:r>
            <a:r>
              <a:rPr lang="nb-NO" kern="0" dirty="0" err="1"/>
              <a:t>who</a:t>
            </a:r>
            <a:r>
              <a:rPr lang="nb-NO" kern="0" dirty="0"/>
              <a:t> is </a:t>
            </a:r>
            <a:r>
              <a:rPr lang="nb-NO" kern="0" dirty="0" err="1"/>
              <a:t>responsible</a:t>
            </a:r>
            <a:r>
              <a:rPr lang="nb-NO" kern="0" dirty="0"/>
              <a:t> </a:t>
            </a:r>
            <a:r>
              <a:rPr lang="nb-NO" kern="0" dirty="0" err="1"/>
              <a:t>if</a:t>
            </a:r>
            <a:r>
              <a:rPr lang="nb-NO" kern="0" dirty="0"/>
              <a:t> </a:t>
            </a:r>
            <a:r>
              <a:rPr lang="nb-NO" kern="0" dirty="0" err="1"/>
              <a:t>there</a:t>
            </a:r>
            <a:r>
              <a:rPr lang="nb-NO" kern="0" dirty="0"/>
              <a:t> is a problem?</a:t>
            </a:r>
          </a:p>
        </p:txBody>
      </p:sp>
    </p:spTree>
    <p:extLst>
      <p:ext uri="{BB962C8B-B14F-4D97-AF65-F5344CB8AC3E}">
        <p14:creationId xmlns:p14="http://schemas.microsoft.com/office/powerpoint/2010/main" val="1404489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D48B17B8-9303-B446-8212-F85744F39160}"/>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995362" y="957262"/>
            <a:ext cx="6624638" cy="5900738"/>
          </a:xfrm>
        </p:spPr>
      </p:pic>
      <p:sp>
        <p:nvSpPr>
          <p:cNvPr id="2" name="Title 1">
            <a:extLst>
              <a:ext uri="{FF2B5EF4-FFF2-40B4-BE49-F238E27FC236}">
                <a16:creationId xmlns:a16="http://schemas.microsoft.com/office/drawing/2014/main" id="{547D1D08-BEBA-654B-BCA3-264D70E023EB}"/>
              </a:ext>
            </a:extLst>
          </p:cNvPr>
          <p:cNvSpPr>
            <a:spLocks noGrp="1"/>
          </p:cNvSpPr>
          <p:nvPr>
            <p:ph type="title" idx="4294967295"/>
          </p:nvPr>
        </p:nvSpPr>
        <p:spPr>
          <a:xfrm>
            <a:off x="304800" y="475162"/>
            <a:ext cx="8839200" cy="533400"/>
          </a:xfrm>
        </p:spPr>
        <p:txBody>
          <a:bodyPr>
            <a:normAutofit fontScale="90000"/>
          </a:bodyPr>
          <a:lstStyle/>
          <a:p>
            <a:r>
              <a:rPr lang="nb-NO" sz="4000" b="1" dirty="0" err="1"/>
              <a:t>Delay</a:t>
            </a:r>
            <a:r>
              <a:rPr lang="nb-NO" sz="4000" b="1" dirty="0"/>
              <a:t> </a:t>
            </a:r>
            <a:r>
              <a:rPr lang="nb-NO" sz="4000" b="1" dirty="0" err="1"/>
              <a:t>penalty</a:t>
            </a:r>
            <a:r>
              <a:rPr lang="nb-NO" sz="4000" b="1" dirty="0"/>
              <a:t> </a:t>
            </a:r>
            <a:r>
              <a:rPr lang="nb-NO" sz="4000" b="1" dirty="0" err="1"/>
              <a:t>of</a:t>
            </a:r>
            <a:r>
              <a:rPr lang="nb-NO" sz="4000" b="1" dirty="0"/>
              <a:t> </a:t>
            </a:r>
            <a:r>
              <a:rPr lang="nb-NO" sz="4000" b="1" dirty="0" err="1"/>
              <a:t>home-routed</a:t>
            </a:r>
            <a:r>
              <a:rPr lang="nb-NO" sz="4000" b="1" dirty="0"/>
              <a:t> </a:t>
            </a:r>
            <a:r>
              <a:rPr lang="nb-NO" sz="4000" b="1" dirty="0" err="1"/>
              <a:t>roaming</a:t>
            </a:r>
            <a:endParaRPr lang="nb-NO" sz="4000" b="1" dirty="0"/>
          </a:p>
        </p:txBody>
      </p:sp>
      <p:grpSp>
        <p:nvGrpSpPr>
          <p:cNvPr id="13" name="Group 12">
            <a:extLst>
              <a:ext uri="{FF2B5EF4-FFF2-40B4-BE49-F238E27FC236}">
                <a16:creationId xmlns:a16="http://schemas.microsoft.com/office/drawing/2014/main" id="{8F0E4328-BC96-6040-A728-CD0A27A17375}"/>
              </a:ext>
            </a:extLst>
          </p:cNvPr>
          <p:cNvGrpSpPr/>
          <p:nvPr/>
        </p:nvGrpSpPr>
        <p:grpSpPr>
          <a:xfrm flipH="1">
            <a:off x="4849912" y="2819960"/>
            <a:ext cx="2744688" cy="1080120"/>
            <a:chOff x="539552" y="2852936"/>
            <a:chExt cx="2016224" cy="1080120"/>
          </a:xfrm>
        </p:grpSpPr>
        <p:sp>
          <p:nvSpPr>
            <p:cNvPr id="11" name="Right Arrow Callout 10">
              <a:extLst>
                <a:ext uri="{FF2B5EF4-FFF2-40B4-BE49-F238E27FC236}">
                  <a16:creationId xmlns:a16="http://schemas.microsoft.com/office/drawing/2014/main" id="{B14F1347-A375-3546-A37C-34E3375A4D50}"/>
                </a:ext>
              </a:extLst>
            </p:cNvPr>
            <p:cNvSpPr/>
            <p:nvPr/>
          </p:nvSpPr>
          <p:spPr>
            <a:xfrm>
              <a:off x="539552" y="2852936"/>
              <a:ext cx="2016224" cy="1080120"/>
            </a:xfrm>
            <a:prstGeom prst="right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ysClr val="windowText" lastClr="000000"/>
                </a:solidFill>
              </a:endParaRPr>
            </a:p>
          </p:txBody>
        </p:sp>
        <p:sp>
          <p:nvSpPr>
            <p:cNvPr id="12" name="TextBox 11">
              <a:extLst>
                <a:ext uri="{FF2B5EF4-FFF2-40B4-BE49-F238E27FC236}">
                  <a16:creationId xmlns:a16="http://schemas.microsoft.com/office/drawing/2014/main" id="{D13CC7FC-7529-5E49-8C7F-35287A7C78CD}"/>
                </a:ext>
              </a:extLst>
            </p:cNvPr>
            <p:cNvSpPr txBox="1"/>
            <p:nvPr/>
          </p:nvSpPr>
          <p:spPr>
            <a:xfrm>
              <a:off x="539553" y="2924944"/>
              <a:ext cx="1296144" cy="707886"/>
            </a:xfrm>
            <a:prstGeom prst="rect">
              <a:avLst/>
            </a:prstGeom>
            <a:noFill/>
          </p:spPr>
          <p:txBody>
            <a:bodyPr wrap="square" rtlCol="0">
              <a:spAutoFit/>
            </a:bodyPr>
            <a:lstStyle/>
            <a:p>
              <a:pPr algn="ctr"/>
              <a:r>
                <a:rPr lang="nb-NO" sz="2000" dirty="0" err="1"/>
                <a:t>Packets</a:t>
              </a:r>
              <a:r>
                <a:rPr lang="nb-NO" sz="2000" dirty="0"/>
                <a:t> </a:t>
              </a:r>
              <a:r>
                <a:rPr lang="nb-NO" sz="2000" dirty="0" err="1"/>
                <a:t>go</a:t>
              </a:r>
              <a:r>
                <a:rPr lang="nb-NO" sz="2000" dirty="0"/>
                <a:t> back and </a:t>
              </a:r>
              <a:r>
                <a:rPr lang="nb-NO" sz="2000" dirty="0" err="1"/>
                <a:t>forth</a:t>
              </a:r>
              <a:endParaRPr lang="nb-NO" sz="2000" dirty="0"/>
            </a:p>
          </p:txBody>
        </p:sp>
      </p:grpSp>
      <p:grpSp>
        <p:nvGrpSpPr>
          <p:cNvPr id="14" name="Group 13">
            <a:extLst>
              <a:ext uri="{FF2B5EF4-FFF2-40B4-BE49-F238E27FC236}">
                <a16:creationId xmlns:a16="http://schemas.microsoft.com/office/drawing/2014/main" id="{562925D5-9685-BD4D-B0AE-31C33003B92D}"/>
              </a:ext>
            </a:extLst>
          </p:cNvPr>
          <p:cNvGrpSpPr/>
          <p:nvPr/>
        </p:nvGrpSpPr>
        <p:grpSpPr>
          <a:xfrm>
            <a:off x="912912" y="2899164"/>
            <a:ext cx="2016224" cy="1080120"/>
            <a:chOff x="539552" y="2852936"/>
            <a:chExt cx="2016224" cy="1080120"/>
          </a:xfrm>
        </p:grpSpPr>
        <p:sp>
          <p:nvSpPr>
            <p:cNvPr id="15" name="Right Arrow Callout 14">
              <a:extLst>
                <a:ext uri="{FF2B5EF4-FFF2-40B4-BE49-F238E27FC236}">
                  <a16:creationId xmlns:a16="http://schemas.microsoft.com/office/drawing/2014/main" id="{830C8B3C-5140-9E41-AC37-6EBF71645750}"/>
                </a:ext>
              </a:extLst>
            </p:cNvPr>
            <p:cNvSpPr/>
            <p:nvPr/>
          </p:nvSpPr>
          <p:spPr>
            <a:xfrm>
              <a:off x="539552" y="2852936"/>
              <a:ext cx="2016224" cy="1080120"/>
            </a:xfrm>
            <a:prstGeom prst="right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ysClr val="windowText" lastClr="000000"/>
                </a:solidFill>
              </a:endParaRPr>
            </a:p>
          </p:txBody>
        </p:sp>
        <p:sp>
          <p:nvSpPr>
            <p:cNvPr id="16" name="TextBox 15">
              <a:extLst>
                <a:ext uri="{FF2B5EF4-FFF2-40B4-BE49-F238E27FC236}">
                  <a16:creationId xmlns:a16="http://schemas.microsoft.com/office/drawing/2014/main" id="{E1589AC6-DB98-694D-BD5E-5018FE9F589D}"/>
                </a:ext>
              </a:extLst>
            </p:cNvPr>
            <p:cNvSpPr txBox="1"/>
            <p:nvPr/>
          </p:nvSpPr>
          <p:spPr>
            <a:xfrm>
              <a:off x="648602" y="3035666"/>
              <a:ext cx="1080120" cy="707886"/>
            </a:xfrm>
            <a:prstGeom prst="rect">
              <a:avLst/>
            </a:prstGeom>
            <a:noFill/>
          </p:spPr>
          <p:txBody>
            <a:bodyPr wrap="square" rtlCol="0">
              <a:spAutoFit/>
            </a:bodyPr>
            <a:lstStyle/>
            <a:p>
              <a:pPr algn="ctr"/>
              <a:r>
                <a:rPr lang="nb-NO" sz="2000" dirty="0" err="1"/>
                <a:t>Mimics</a:t>
              </a:r>
              <a:r>
                <a:rPr lang="nb-NO" sz="2000" dirty="0"/>
                <a:t> LBO</a:t>
              </a:r>
            </a:p>
          </p:txBody>
        </p:sp>
      </p:grpSp>
      <p:grpSp>
        <p:nvGrpSpPr>
          <p:cNvPr id="17" name="Group 16">
            <a:extLst>
              <a:ext uri="{FF2B5EF4-FFF2-40B4-BE49-F238E27FC236}">
                <a16:creationId xmlns:a16="http://schemas.microsoft.com/office/drawing/2014/main" id="{2CB91E51-52B3-364B-A6AC-2AC27991C8DF}"/>
              </a:ext>
            </a:extLst>
          </p:cNvPr>
          <p:cNvGrpSpPr/>
          <p:nvPr/>
        </p:nvGrpSpPr>
        <p:grpSpPr>
          <a:xfrm rot="5400000">
            <a:off x="2824146" y="1538105"/>
            <a:ext cx="2016224" cy="1493407"/>
            <a:chOff x="539552" y="2852936"/>
            <a:chExt cx="2016224" cy="1127932"/>
          </a:xfrm>
        </p:grpSpPr>
        <p:sp>
          <p:nvSpPr>
            <p:cNvPr id="18" name="Right Arrow Callout 17">
              <a:extLst>
                <a:ext uri="{FF2B5EF4-FFF2-40B4-BE49-F238E27FC236}">
                  <a16:creationId xmlns:a16="http://schemas.microsoft.com/office/drawing/2014/main" id="{EB12C2FD-99FE-A545-838A-623B12BE2FD6}"/>
                </a:ext>
              </a:extLst>
            </p:cNvPr>
            <p:cNvSpPr/>
            <p:nvPr/>
          </p:nvSpPr>
          <p:spPr>
            <a:xfrm>
              <a:off x="539552" y="2852936"/>
              <a:ext cx="2016224" cy="1080120"/>
            </a:xfrm>
            <a:prstGeom prst="right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ysClr val="windowText" lastClr="000000"/>
                </a:solidFill>
              </a:endParaRPr>
            </a:p>
          </p:txBody>
        </p:sp>
        <p:sp>
          <p:nvSpPr>
            <p:cNvPr id="19" name="TextBox 18">
              <a:extLst>
                <a:ext uri="{FF2B5EF4-FFF2-40B4-BE49-F238E27FC236}">
                  <a16:creationId xmlns:a16="http://schemas.microsoft.com/office/drawing/2014/main" id="{6EF0B277-6C2C-D149-A4BE-C454258B3748}"/>
                </a:ext>
              </a:extLst>
            </p:cNvPr>
            <p:cNvSpPr txBox="1"/>
            <p:nvPr/>
          </p:nvSpPr>
          <p:spPr>
            <a:xfrm rot="16200000">
              <a:off x="678196" y="2932976"/>
              <a:ext cx="1080120" cy="1015663"/>
            </a:xfrm>
            <a:prstGeom prst="rect">
              <a:avLst/>
            </a:prstGeom>
            <a:noFill/>
          </p:spPr>
          <p:txBody>
            <a:bodyPr wrap="square" rtlCol="0">
              <a:spAutoFit/>
            </a:bodyPr>
            <a:lstStyle/>
            <a:p>
              <a:pPr algn="ctr"/>
              <a:r>
                <a:rPr lang="nb-NO" sz="2000" dirty="0"/>
                <a:t>Tunnel </a:t>
              </a:r>
            </a:p>
            <a:p>
              <a:pPr algn="ctr"/>
              <a:r>
                <a:rPr lang="nb-NO" sz="2000" dirty="0" err="1"/>
                <a:t>vs</a:t>
              </a:r>
              <a:r>
                <a:rPr lang="nb-NO" sz="2000" dirty="0"/>
                <a:t> </a:t>
              </a:r>
            </a:p>
            <a:p>
              <a:pPr algn="ctr"/>
              <a:r>
                <a:rPr lang="nb-NO" sz="2000" dirty="0" err="1"/>
                <a:t>Internet</a:t>
              </a:r>
              <a:endParaRPr lang="nb-NO" sz="2000" dirty="0"/>
            </a:p>
          </p:txBody>
        </p:sp>
      </p:grpSp>
      <p:cxnSp>
        <p:nvCxnSpPr>
          <p:cNvPr id="21" name="Straight Arrow Connector 20">
            <a:extLst>
              <a:ext uri="{FF2B5EF4-FFF2-40B4-BE49-F238E27FC236}">
                <a16:creationId xmlns:a16="http://schemas.microsoft.com/office/drawing/2014/main" id="{F9F566FC-C48B-5941-BC7E-88EC71DF8A47}"/>
              </a:ext>
            </a:extLst>
          </p:cNvPr>
          <p:cNvCxnSpPr>
            <a:cxnSpLocks/>
          </p:cNvCxnSpPr>
          <p:nvPr/>
        </p:nvCxnSpPr>
        <p:spPr>
          <a:xfrm>
            <a:off x="3623790" y="3439224"/>
            <a:ext cx="397868" cy="0"/>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8530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subTnLst>
                                    <p:set>
                                      <p:cBhvr override="childStyle">
                                        <p:cTn dur="1" fill="hold" display="0" masterRel="nextClick" afterEffect="1"/>
                                        <p:tgtEl>
                                          <p:spTgt spid="17"/>
                                        </p:tgtEl>
                                        <p:attrNameLst>
                                          <p:attrName>style.visibility</p:attrName>
                                        </p:attrNameLst>
                                      </p:cBhvr>
                                      <p:to>
                                        <p:strVal val="hidden"/>
                                      </p:to>
                                    </p:set>
                                  </p:sub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14">
            <a:extLst>
              <a:ext uri="{FF2B5EF4-FFF2-40B4-BE49-F238E27FC236}">
                <a16:creationId xmlns:a16="http://schemas.microsoft.com/office/drawing/2014/main" id="{FE228E2E-D350-F544-A518-7B1FD3F03EA0}"/>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3187700" y="1426218"/>
            <a:ext cx="5499100" cy="4985769"/>
          </a:xfrm>
        </p:spPr>
      </p:pic>
      <p:sp>
        <p:nvSpPr>
          <p:cNvPr id="2" name="Title 1">
            <a:extLst>
              <a:ext uri="{FF2B5EF4-FFF2-40B4-BE49-F238E27FC236}">
                <a16:creationId xmlns:a16="http://schemas.microsoft.com/office/drawing/2014/main" id="{3B17AACE-37C3-BE4A-9677-BD329D67A55F}"/>
              </a:ext>
            </a:extLst>
          </p:cNvPr>
          <p:cNvSpPr>
            <a:spLocks noGrp="1"/>
          </p:cNvSpPr>
          <p:nvPr>
            <p:ph type="title" idx="4294967295"/>
          </p:nvPr>
        </p:nvSpPr>
        <p:spPr>
          <a:xfrm>
            <a:off x="3990" y="947226"/>
            <a:ext cx="8839200" cy="533400"/>
          </a:xfrm>
        </p:spPr>
        <p:txBody>
          <a:bodyPr>
            <a:normAutofit fontScale="90000"/>
          </a:bodyPr>
          <a:lstStyle/>
          <a:p>
            <a:r>
              <a:rPr lang="nb-NO" sz="3600" b="1" dirty="0" err="1"/>
              <a:t>Delay</a:t>
            </a:r>
            <a:r>
              <a:rPr lang="nb-NO" sz="3600" b="1" dirty="0"/>
              <a:t> </a:t>
            </a:r>
            <a:r>
              <a:rPr lang="nb-NO" sz="3600" b="1" dirty="0" err="1"/>
              <a:t>penalty</a:t>
            </a:r>
            <a:r>
              <a:rPr lang="nb-NO" sz="3600" b="1" dirty="0"/>
              <a:t> </a:t>
            </a:r>
            <a:r>
              <a:rPr lang="nb-NO" sz="3600" b="1" dirty="0" err="1"/>
              <a:t>of</a:t>
            </a:r>
            <a:r>
              <a:rPr lang="nb-NO" sz="3600" b="1" dirty="0"/>
              <a:t> </a:t>
            </a:r>
            <a:r>
              <a:rPr lang="nb-NO" sz="3600" b="1" dirty="0" err="1"/>
              <a:t>home-routed</a:t>
            </a:r>
            <a:r>
              <a:rPr lang="nb-NO" sz="3600" b="1" dirty="0"/>
              <a:t> </a:t>
            </a:r>
            <a:r>
              <a:rPr lang="nb-NO" sz="3600" b="1" dirty="0" err="1"/>
              <a:t>roaming</a:t>
            </a:r>
            <a:r>
              <a:rPr lang="nb-NO" sz="3600" b="1" dirty="0"/>
              <a:t> </a:t>
            </a:r>
            <a:r>
              <a:rPr lang="nb-NO" sz="3600" b="1" dirty="0" err="1"/>
              <a:t>geographically</a:t>
            </a:r>
            <a:endParaRPr lang="nb-NO" sz="3600" b="1" dirty="0"/>
          </a:p>
        </p:txBody>
      </p:sp>
      <p:sp>
        <p:nvSpPr>
          <p:cNvPr id="7" name="TextBox 6">
            <a:extLst>
              <a:ext uri="{FF2B5EF4-FFF2-40B4-BE49-F238E27FC236}">
                <a16:creationId xmlns:a16="http://schemas.microsoft.com/office/drawing/2014/main" id="{69483BB5-A22A-454C-B526-857F6CD1E4B8}"/>
              </a:ext>
            </a:extLst>
          </p:cNvPr>
          <p:cNvSpPr txBox="1"/>
          <p:nvPr/>
        </p:nvSpPr>
        <p:spPr>
          <a:xfrm>
            <a:off x="1732889" y="6367045"/>
            <a:ext cx="7438832" cy="400110"/>
          </a:xfrm>
          <a:prstGeom prst="rect">
            <a:avLst/>
          </a:prstGeom>
          <a:noFill/>
        </p:spPr>
        <p:txBody>
          <a:bodyPr wrap="square" rtlCol="0">
            <a:spAutoFit/>
          </a:bodyPr>
          <a:lstStyle/>
          <a:p>
            <a:r>
              <a:rPr lang="nb-NO" dirty="0"/>
              <a:t> RTT </a:t>
            </a:r>
            <a:r>
              <a:rPr lang="nb-NO" dirty="0" err="1"/>
              <a:t>difference</a:t>
            </a:r>
            <a:r>
              <a:rPr lang="nb-NO" dirty="0"/>
              <a:t> </a:t>
            </a:r>
            <a:r>
              <a:rPr lang="nb-NO" dirty="0" err="1"/>
              <a:t>between</a:t>
            </a:r>
            <a:r>
              <a:rPr lang="nb-NO" dirty="0"/>
              <a:t> </a:t>
            </a:r>
            <a:r>
              <a:rPr lang="nb-NO" dirty="0" err="1"/>
              <a:t>the</a:t>
            </a:r>
            <a:r>
              <a:rPr lang="nb-NO" dirty="0"/>
              <a:t> </a:t>
            </a:r>
            <a:r>
              <a:rPr lang="nb-NO" dirty="0" err="1"/>
              <a:t>roaming</a:t>
            </a:r>
            <a:r>
              <a:rPr lang="nb-NO" dirty="0"/>
              <a:t> SIM and </a:t>
            </a:r>
            <a:r>
              <a:rPr lang="nb-NO" dirty="0" err="1"/>
              <a:t>the</a:t>
            </a:r>
            <a:r>
              <a:rPr lang="nb-NO" dirty="0"/>
              <a:t> </a:t>
            </a:r>
            <a:r>
              <a:rPr lang="nb-NO" dirty="0" err="1"/>
              <a:t>visited</a:t>
            </a:r>
            <a:r>
              <a:rPr lang="nb-NO" dirty="0"/>
              <a:t> SIM</a:t>
            </a:r>
          </a:p>
        </p:txBody>
      </p:sp>
      <p:grpSp>
        <p:nvGrpSpPr>
          <p:cNvPr id="14" name="Group 13">
            <a:extLst>
              <a:ext uri="{FF2B5EF4-FFF2-40B4-BE49-F238E27FC236}">
                <a16:creationId xmlns:a16="http://schemas.microsoft.com/office/drawing/2014/main" id="{5BA0A061-4281-3845-8C88-3B417FEB400F}"/>
              </a:ext>
            </a:extLst>
          </p:cNvPr>
          <p:cNvGrpSpPr/>
          <p:nvPr/>
        </p:nvGrpSpPr>
        <p:grpSpPr>
          <a:xfrm>
            <a:off x="5521661" y="3052653"/>
            <a:ext cx="3447999" cy="1284528"/>
            <a:chOff x="4139952" y="4379607"/>
            <a:chExt cx="3447999" cy="1284528"/>
          </a:xfrm>
        </p:grpSpPr>
        <p:sp>
          <p:nvSpPr>
            <p:cNvPr id="11" name="Right Arrow Callout 10">
              <a:extLst>
                <a:ext uri="{FF2B5EF4-FFF2-40B4-BE49-F238E27FC236}">
                  <a16:creationId xmlns:a16="http://schemas.microsoft.com/office/drawing/2014/main" id="{8C0CD997-6505-2A45-87A8-4C91CC6BE080}"/>
                </a:ext>
              </a:extLst>
            </p:cNvPr>
            <p:cNvSpPr/>
            <p:nvPr/>
          </p:nvSpPr>
          <p:spPr>
            <a:xfrm flipH="1">
              <a:off x="4139952" y="4379607"/>
              <a:ext cx="3447999" cy="1284528"/>
            </a:xfrm>
            <a:prstGeom prst="right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ysClr val="windowText" lastClr="000000"/>
                </a:solidFill>
              </a:endParaRPr>
            </a:p>
          </p:txBody>
        </p:sp>
        <p:sp>
          <p:nvSpPr>
            <p:cNvPr id="10" name="TextBox 9">
              <a:extLst>
                <a:ext uri="{FF2B5EF4-FFF2-40B4-BE49-F238E27FC236}">
                  <a16:creationId xmlns:a16="http://schemas.microsoft.com/office/drawing/2014/main" id="{772651F5-6C17-6E45-B9C8-4FA0021024B7}"/>
                </a:ext>
              </a:extLst>
            </p:cNvPr>
            <p:cNvSpPr txBox="1"/>
            <p:nvPr/>
          </p:nvSpPr>
          <p:spPr>
            <a:xfrm>
              <a:off x="5445370" y="4421730"/>
              <a:ext cx="2142580" cy="707886"/>
            </a:xfrm>
            <a:prstGeom prst="rect">
              <a:avLst/>
            </a:prstGeom>
            <a:noFill/>
          </p:spPr>
          <p:txBody>
            <a:bodyPr wrap="square" rtlCol="0">
              <a:spAutoFit/>
            </a:bodyPr>
            <a:lstStyle/>
            <a:p>
              <a:pPr algn="ctr"/>
              <a:r>
                <a:rPr lang="nb-NO" sz="2000" dirty="0"/>
                <a:t>South to North has </a:t>
              </a:r>
              <a:r>
                <a:rPr lang="nb-NO" sz="2000" dirty="0" err="1"/>
                <a:t>the</a:t>
              </a:r>
              <a:r>
                <a:rPr lang="nb-NO" sz="2000" dirty="0"/>
                <a:t> </a:t>
              </a:r>
              <a:r>
                <a:rPr lang="nb-NO" sz="2000" dirty="0" err="1"/>
                <a:t>highest</a:t>
              </a:r>
              <a:r>
                <a:rPr lang="nb-NO" sz="2000" dirty="0"/>
                <a:t> </a:t>
              </a:r>
              <a:r>
                <a:rPr lang="nb-NO" sz="2000" dirty="0" err="1"/>
                <a:t>delays</a:t>
              </a:r>
              <a:endParaRPr lang="nb-NO" sz="2000" dirty="0"/>
            </a:p>
          </p:txBody>
        </p:sp>
      </p:grpSp>
      <p:grpSp>
        <p:nvGrpSpPr>
          <p:cNvPr id="13" name="Group 12">
            <a:extLst>
              <a:ext uri="{FF2B5EF4-FFF2-40B4-BE49-F238E27FC236}">
                <a16:creationId xmlns:a16="http://schemas.microsoft.com/office/drawing/2014/main" id="{EADACA45-9237-9C4C-A8CF-5CAEB9F77FFD}"/>
              </a:ext>
            </a:extLst>
          </p:cNvPr>
          <p:cNvGrpSpPr/>
          <p:nvPr/>
        </p:nvGrpSpPr>
        <p:grpSpPr>
          <a:xfrm>
            <a:off x="974576" y="822734"/>
            <a:ext cx="2987824" cy="1783828"/>
            <a:chOff x="467544" y="1202750"/>
            <a:chExt cx="3456385" cy="1783828"/>
          </a:xfrm>
        </p:grpSpPr>
        <p:sp>
          <p:nvSpPr>
            <p:cNvPr id="9" name="Right Arrow Callout 8">
              <a:extLst>
                <a:ext uri="{FF2B5EF4-FFF2-40B4-BE49-F238E27FC236}">
                  <a16:creationId xmlns:a16="http://schemas.microsoft.com/office/drawing/2014/main" id="{BA6EE9BE-0C55-0646-9F3E-C17FFC4106B9}"/>
                </a:ext>
              </a:extLst>
            </p:cNvPr>
            <p:cNvSpPr/>
            <p:nvPr/>
          </p:nvSpPr>
          <p:spPr>
            <a:xfrm>
              <a:off x="467544" y="1202750"/>
              <a:ext cx="3456385" cy="1783828"/>
            </a:xfrm>
            <a:prstGeom prst="right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ysClr val="windowText" lastClr="000000"/>
                </a:solidFill>
              </a:endParaRPr>
            </a:p>
          </p:txBody>
        </p:sp>
        <p:sp>
          <p:nvSpPr>
            <p:cNvPr id="12" name="TextBox 11">
              <a:extLst>
                <a:ext uri="{FF2B5EF4-FFF2-40B4-BE49-F238E27FC236}">
                  <a16:creationId xmlns:a16="http://schemas.microsoft.com/office/drawing/2014/main" id="{6DC6FC3C-A4DE-2C42-9BAC-082DA960C601}"/>
                </a:ext>
              </a:extLst>
            </p:cNvPr>
            <p:cNvSpPr txBox="1"/>
            <p:nvPr/>
          </p:nvSpPr>
          <p:spPr>
            <a:xfrm>
              <a:off x="467544" y="1299726"/>
              <a:ext cx="2373478" cy="1631216"/>
            </a:xfrm>
            <a:prstGeom prst="rect">
              <a:avLst/>
            </a:prstGeom>
            <a:noFill/>
          </p:spPr>
          <p:txBody>
            <a:bodyPr wrap="square" rtlCol="0">
              <a:spAutoFit/>
            </a:bodyPr>
            <a:lstStyle/>
            <a:p>
              <a:pPr algn="ctr"/>
              <a:r>
                <a:rPr lang="nb-NO" sz="2000" dirty="0"/>
                <a:t>Germany is in a </a:t>
              </a:r>
              <a:r>
                <a:rPr lang="nb-NO" sz="2000" dirty="0" err="1"/>
                <a:t>good</a:t>
              </a:r>
              <a:r>
                <a:rPr lang="nb-NO" sz="2000" dirty="0"/>
                <a:t> </a:t>
              </a:r>
              <a:r>
                <a:rPr lang="nb-NO" sz="2000" dirty="0" err="1"/>
                <a:t>position</a:t>
              </a:r>
              <a:r>
                <a:rPr lang="nb-NO" sz="2000" dirty="0"/>
                <a:t> </a:t>
              </a:r>
              <a:r>
                <a:rPr lang="nb-NO" sz="2000" dirty="0" err="1"/>
                <a:t>being</a:t>
              </a:r>
              <a:r>
                <a:rPr lang="nb-NO" sz="2000" dirty="0"/>
                <a:t> in </a:t>
              </a:r>
              <a:r>
                <a:rPr lang="nb-NO" sz="2000" dirty="0" err="1"/>
                <a:t>central</a:t>
              </a:r>
              <a:r>
                <a:rPr lang="nb-NO" sz="2000" dirty="0"/>
                <a:t> Europe</a:t>
              </a:r>
            </a:p>
          </p:txBody>
        </p:sp>
      </p:grpSp>
    </p:spTree>
    <p:extLst>
      <p:ext uri="{BB962C8B-B14F-4D97-AF65-F5344CB8AC3E}">
        <p14:creationId xmlns:p14="http://schemas.microsoft.com/office/powerpoint/2010/main" val="423944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BD5B3-E746-82ED-0CA8-D2D5759A2F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8A915E-02AB-503F-4E9A-56C296C1C90D}"/>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91E8AA96-0BED-FFDA-266E-EA40617841B7}"/>
              </a:ext>
            </a:extLst>
          </p:cNvPr>
          <p:cNvSpPr>
            <a:spLocks noGrp="1"/>
          </p:cNvSpPr>
          <p:nvPr>
            <p:ph idx="1"/>
          </p:nvPr>
        </p:nvSpPr>
        <p:spPr>
          <a:xfrm>
            <a:off x="467544" y="1772816"/>
            <a:ext cx="8219256" cy="4114800"/>
          </a:xfrm>
        </p:spPr>
        <p:txBody>
          <a:bodyPr/>
          <a:lstStyle/>
          <a:p>
            <a:r>
              <a:rPr lang="en-US" dirty="0">
                <a:solidFill>
                  <a:schemeClr val="bg2"/>
                </a:solidFill>
              </a:rPr>
              <a:t>Wireless Systems - Short Range</a:t>
            </a:r>
          </a:p>
          <a:p>
            <a:pPr lvl="1"/>
            <a:r>
              <a:rPr lang="en-US" dirty="0" err="1">
                <a:solidFill>
                  <a:schemeClr val="bg2"/>
                </a:solidFill>
              </a:rPr>
              <a:t>Wifi</a:t>
            </a:r>
            <a:endParaRPr lang="en-US" dirty="0">
              <a:solidFill>
                <a:schemeClr val="bg2"/>
              </a:solidFill>
            </a:endParaRPr>
          </a:p>
          <a:p>
            <a:r>
              <a:rPr lang="en-US" dirty="0">
                <a:solidFill>
                  <a:schemeClr val="bg2"/>
                </a:solidFill>
              </a:rPr>
              <a:t>Mobile Broadband Networks</a:t>
            </a:r>
          </a:p>
          <a:p>
            <a:pPr lvl="1"/>
            <a:r>
              <a:rPr lang="en-US" dirty="0">
                <a:solidFill>
                  <a:schemeClr val="bg2"/>
                </a:solidFill>
              </a:rPr>
              <a:t>Building Blocks</a:t>
            </a:r>
          </a:p>
          <a:p>
            <a:pPr lvl="1"/>
            <a:r>
              <a:rPr lang="en-US" dirty="0">
                <a:solidFill>
                  <a:schemeClr val="bg2"/>
                </a:solidFill>
              </a:rPr>
              <a:t>Performance</a:t>
            </a:r>
          </a:p>
          <a:p>
            <a:pPr lvl="1"/>
            <a:r>
              <a:rPr lang="en-US" dirty="0">
                <a:solidFill>
                  <a:schemeClr val="bg2"/>
                </a:solidFill>
              </a:rPr>
              <a:t>International Roaming</a:t>
            </a:r>
          </a:p>
          <a:p>
            <a:pPr lvl="1"/>
            <a:r>
              <a:rPr lang="en-US" dirty="0"/>
              <a:t>Operations</a:t>
            </a:r>
          </a:p>
          <a:p>
            <a:endParaRPr lang="en-US" dirty="0"/>
          </a:p>
        </p:txBody>
      </p:sp>
    </p:spTree>
    <p:extLst>
      <p:ext uri="{BB962C8B-B14F-4D97-AF65-F5344CB8AC3E}">
        <p14:creationId xmlns:p14="http://schemas.microsoft.com/office/powerpoint/2010/main" val="18369564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52991-6FD7-964D-8078-899651174AD1}"/>
              </a:ext>
            </a:extLst>
          </p:cNvPr>
          <p:cNvSpPr>
            <a:spLocks noGrp="1"/>
          </p:cNvSpPr>
          <p:nvPr>
            <p:ph type="title"/>
          </p:nvPr>
        </p:nvSpPr>
        <p:spPr/>
        <p:txBody>
          <a:bodyPr/>
          <a:lstStyle/>
          <a:p>
            <a:r>
              <a:rPr lang="en-NO" dirty="0"/>
              <a:t>Mobile Virtual Network Operators (MVNO)</a:t>
            </a:r>
          </a:p>
        </p:txBody>
      </p:sp>
      <p:sp>
        <p:nvSpPr>
          <p:cNvPr id="3" name="Content Placeholder 2">
            <a:extLst>
              <a:ext uri="{FF2B5EF4-FFF2-40B4-BE49-F238E27FC236}">
                <a16:creationId xmlns:a16="http://schemas.microsoft.com/office/drawing/2014/main" id="{8AF1C073-311D-8343-BC65-71F10B38B5A2}"/>
              </a:ext>
            </a:extLst>
          </p:cNvPr>
          <p:cNvSpPr>
            <a:spLocks noGrp="1"/>
          </p:cNvSpPr>
          <p:nvPr>
            <p:ph idx="1"/>
          </p:nvPr>
        </p:nvSpPr>
        <p:spPr/>
        <p:txBody>
          <a:bodyPr/>
          <a:lstStyle/>
          <a:p>
            <a:r>
              <a:rPr lang="en-GB" sz="2000" dirty="0"/>
              <a:t>MVNO is an entity that offers mobile network services to end-users, but does not own nor operate fully a cellular network. MVNOs lack of ownership of radio spectrum resources. </a:t>
            </a:r>
          </a:p>
          <a:p>
            <a:r>
              <a:rPr lang="en-GB" sz="2000" dirty="0"/>
              <a:t>In order to operate, an MVNO needs to have agreements in place to access the network of at least one MNO.</a:t>
            </a:r>
          </a:p>
          <a:p>
            <a:endParaRPr lang="en-NO" sz="2000" dirty="0"/>
          </a:p>
        </p:txBody>
      </p:sp>
    </p:spTree>
    <p:extLst>
      <p:ext uri="{BB962C8B-B14F-4D97-AF65-F5344CB8AC3E}">
        <p14:creationId xmlns:p14="http://schemas.microsoft.com/office/powerpoint/2010/main" val="27846840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52991-6FD7-964D-8078-899651174AD1}"/>
              </a:ext>
            </a:extLst>
          </p:cNvPr>
          <p:cNvSpPr>
            <a:spLocks noGrp="1"/>
          </p:cNvSpPr>
          <p:nvPr>
            <p:ph type="title"/>
          </p:nvPr>
        </p:nvSpPr>
        <p:spPr/>
        <p:txBody>
          <a:bodyPr/>
          <a:lstStyle/>
          <a:p>
            <a:r>
              <a:rPr lang="en-NO" dirty="0"/>
              <a:t>MVNO Models</a:t>
            </a:r>
          </a:p>
        </p:txBody>
      </p:sp>
      <p:sp>
        <p:nvSpPr>
          <p:cNvPr id="3" name="Content Placeholder 2">
            <a:extLst>
              <a:ext uri="{FF2B5EF4-FFF2-40B4-BE49-F238E27FC236}">
                <a16:creationId xmlns:a16="http://schemas.microsoft.com/office/drawing/2014/main" id="{8AF1C073-311D-8343-BC65-71F10B38B5A2}"/>
              </a:ext>
            </a:extLst>
          </p:cNvPr>
          <p:cNvSpPr>
            <a:spLocks noGrp="1"/>
          </p:cNvSpPr>
          <p:nvPr>
            <p:ph idx="1"/>
          </p:nvPr>
        </p:nvSpPr>
        <p:spPr>
          <a:xfrm>
            <a:off x="179512" y="1835696"/>
            <a:ext cx="8784976" cy="4114800"/>
          </a:xfrm>
        </p:spPr>
        <p:txBody>
          <a:bodyPr/>
          <a:lstStyle/>
          <a:p>
            <a:r>
              <a:rPr lang="en-GB" sz="2000" dirty="0"/>
              <a:t>A "light" MVNO is a service provider that has its own customer support, marketing, sales and distribution operations, and has the ability to set its tariffs independently from the retail prices set by the host MNO.</a:t>
            </a:r>
          </a:p>
          <a:p>
            <a:r>
              <a:rPr lang="en-GB" sz="2000" dirty="0"/>
              <a:t>The “full” MVNO have a core network implementation operating essentially the same technology as a mobile network operator, only missing their own radio network. They run their own core network and rely on at least one host MNO who can offer access to the radio resources. </a:t>
            </a:r>
          </a:p>
          <a:p>
            <a:endParaRPr lang="en-NO" sz="2000" dirty="0"/>
          </a:p>
        </p:txBody>
      </p:sp>
    </p:spTree>
    <p:extLst>
      <p:ext uri="{BB962C8B-B14F-4D97-AF65-F5344CB8AC3E}">
        <p14:creationId xmlns:p14="http://schemas.microsoft.com/office/powerpoint/2010/main" val="1715548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3603322-EE18-12F8-A183-662AF90C98AD}"/>
              </a:ext>
            </a:extLst>
          </p:cNvPr>
          <p:cNvSpPr>
            <a:spLocks noGrp="1"/>
          </p:cNvSpPr>
          <p:nvPr>
            <p:ph idx="1"/>
          </p:nvPr>
        </p:nvSpPr>
        <p:spPr>
          <a:xfrm>
            <a:off x="145942" y="1592125"/>
            <a:ext cx="8219256" cy="4114800"/>
          </a:xfrm>
        </p:spPr>
        <p:txBody>
          <a:bodyPr/>
          <a:lstStyle/>
          <a:p>
            <a:pPr lvl="1"/>
            <a:r>
              <a:rPr lang="en-GB" sz="1600" dirty="0"/>
              <a:t>MNAs rely on the infrastructure of Mobile Network Operators (MNO) to provide services. However, instead of relying on a single base MNO (like Mobile Virtual Network Operator (MVNO)), MNAs can multiplex clients across </a:t>
            </a:r>
            <a:r>
              <a:rPr lang="en-GB" sz="1600" dirty="0">
                <a:solidFill>
                  <a:schemeClr val="accent3">
                    <a:lumMod val="75000"/>
                  </a:schemeClr>
                </a:solidFill>
              </a:rPr>
              <a:t>multiple</a:t>
            </a:r>
            <a:r>
              <a:rPr lang="en-GB" sz="1600" dirty="0"/>
              <a:t> MNOs. </a:t>
            </a:r>
          </a:p>
          <a:p>
            <a:pPr lvl="1"/>
            <a:r>
              <a:rPr lang="en-GB" sz="1600" dirty="0">
                <a:latin typeface="+mj-lt"/>
              </a:rPr>
              <a:t>MNAs operations benefit from the extensive </a:t>
            </a:r>
            <a:r>
              <a:rPr lang="en-GB" sz="1600" dirty="0">
                <a:solidFill>
                  <a:schemeClr val="accent3">
                    <a:lumMod val="75000"/>
                  </a:schemeClr>
                </a:solidFill>
                <a:latin typeface="+mj-lt"/>
              </a:rPr>
              <a:t>global network infrastructure</a:t>
            </a:r>
            <a:r>
              <a:rPr lang="en-GB" sz="1600" dirty="0">
                <a:latin typeface="+mj-lt"/>
              </a:rPr>
              <a:t> in multiple countries.</a:t>
            </a:r>
          </a:p>
          <a:p>
            <a:pPr lvl="1"/>
            <a:endParaRPr lang="en-US" sz="1600" dirty="0"/>
          </a:p>
        </p:txBody>
      </p:sp>
      <p:sp>
        <p:nvSpPr>
          <p:cNvPr id="4" name="Marcador de número de diapositiva 3">
            <a:extLst>
              <a:ext uri="{FF2B5EF4-FFF2-40B4-BE49-F238E27FC236}">
                <a16:creationId xmlns:a16="http://schemas.microsoft.com/office/drawing/2014/main" id="{DE39E83C-AB05-5AEB-3859-3B8BA6A75C01}"/>
              </a:ext>
            </a:extLst>
          </p:cNvPr>
          <p:cNvSpPr>
            <a:spLocks noGrp="1"/>
          </p:cNvSpPr>
          <p:nvPr>
            <p:ph type="sldNum" sz="quarter" idx="12"/>
          </p:nvPr>
        </p:nvSpPr>
        <p:spPr>
          <a:xfrm>
            <a:off x="143339" y="884429"/>
            <a:ext cx="639688" cy="420334"/>
          </a:xfrm>
          <a:prstGeom prst="rect">
            <a:avLst/>
          </a:prstGeom>
        </p:spPr>
        <p:txBody>
          <a:bodyPr vert="horz" lIns="0" tIns="0" rIns="0" bIns="0" anchor="ctr"/>
          <a:lstStyle>
            <a:defPPr>
              <a:defRPr lang="en-US"/>
            </a:defPPr>
            <a:lvl1pPr marL="0" algn="r" defTabSz="914400" rtl="0" eaLnBrk="1" latinLnBrk="0" hangingPunct="1">
              <a:defRPr kumimoji="0" sz="1600" b="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D59EDA0-296C-4BA5-901B-5BF081192963}" type="slidenum">
              <a:rPr lang="es-ES" smtClean="0"/>
              <a:pPr algn="ctr"/>
              <a:t>54</a:t>
            </a:fld>
            <a:endParaRPr lang="es-ES" dirty="0"/>
          </a:p>
        </p:txBody>
      </p:sp>
      <p:grpSp>
        <p:nvGrpSpPr>
          <p:cNvPr id="5" name="Grupo 4">
            <a:extLst>
              <a:ext uri="{FF2B5EF4-FFF2-40B4-BE49-F238E27FC236}">
                <a16:creationId xmlns:a16="http://schemas.microsoft.com/office/drawing/2014/main" id="{6223F536-0340-FE06-DD5A-EB8227F7CC29}"/>
              </a:ext>
            </a:extLst>
          </p:cNvPr>
          <p:cNvGrpSpPr>
            <a:grpSpLocks noChangeAspect="1"/>
          </p:cNvGrpSpPr>
          <p:nvPr/>
        </p:nvGrpSpPr>
        <p:grpSpPr>
          <a:xfrm>
            <a:off x="840882" y="3050958"/>
            <a:ext cx="5531318" cy="3204350"/>
            <a:chOff x="1703512" y="692696"/>
            <a:chExt cx="10441160" cy="6048672"/>
          </a:xfrm>
        </p:grpSpPr>
        <p:grpSp>
          <p:nvGrpSpPr>
            <p:cNvPr id="6" name="Grupo 5">
              <a:extLst>
                <a:ext uri="{FF2B5EF4-FFF2-40B4-BE49-F238E27FC236}">
                  <a16:creationId xmlns:a16="http://schemas.microsoft.com/office/drawing/2014/main" id="{A559DAC5-4E5A-9DD6-423F-E2B0A856378B}"/>
                </a:ext>
              </a:extLst>
            </p:cNvPr>
            <p:cNvGrpSpPr/>
            <p:nvPr/>
          </p:nvGrpSpPr>
          <p:grpSpPr>
            <a:xfrm>
              <a:off x="4764040" y="2521543"/>
              <a:ext cx="2592376" cy="2592376"/>
              <a:chOff x="2207568" y="980640"/>
              <a:chExt cx="2592376" cy="2592376"/>
            </a:xfrm>
          </p:grpSpPr>
          <p:pic>
            <p:nvPicPr>
              <p:cNvPr id="28" name="Gráfico 27" descr="Nube contorno">
                <a:extLst>
                  <a:ext uri="{FF2B5EF4-FFF2-40B4-BE49-F238E27FC236}">
                    <a16:creationId xmlns:a16="http://schemas.microsoft.com/office/drawing/2014/main" id="{2B1DCADD-3F19-EF74-F9FD-E531DFE96E1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07568" y="980640"/>
                <a:ext cx="2592376" cy="2592376"/>
              </a:xfrm>
              <a:prstGeom prst="rect">
                <a:avLst/>
              </a:prstGeom>
            </p:spPr>
          </p:pic>
          <p:sp>
            <p:nvSpPr>
              <p:cNvPr id="29" name="CuadroTexto 28">
                <a:extLst>
                  <a:ext uri="{FF2B5EF4-FFF2-40B4-BE49-F238E27FC236}">
                    <a16:creationId xmlns:a16="http://schemas.microsoft.com/office/drawing/2014/main" id="{AF3C5CE1-B89E-79A5-5C37-AF4B1BE529BF}"/>
                  </a:ext>
                </a:extLst>
              </p:cNvPr>
              <p:cNvSpPr txBox="1"/>
              <p:nvPr/>
            </p:nvSpPr>
            <p:spPr>
              <a:xfrm>
                <a:off x="2975740" y="2132857"/>
                <a:ext cx="1824204" cy="721486"/>
              </a:xfrm>
              <a:prstGeom prst="rect">
                <a:avLst/>
              </a:prstGeom>
              <a:noFill/>
            </p:spPr>
            <p:txBody>
              <a:bodyPr wrap="square" rtlCol="0">
                <a:spAutoFit/>
              </a:bodyPr>
              <a:lstStyle/>
              <a:p>
                <a:r>
                  <a:rPr lang="en-US" sz="1200" b="1" dirty="0">
                    <a:solidFill>
                      <a:schemeClr val="bg1"/>
                    </a:solidFill>
                    <a:effectLst>
                      <a:glow rad="139700">
                        <a:schemeClr val="accent3">
                          <a:satMod val="175000"/>
                          <a:alpha val="40000"/>
                        </a:schemeClr>
                      </a:glow>
                      <a:outerShdw blurRad="63500" sx="102000" sy="102000" algn="ctr" rotWithShape="0">
                        <a:prstClr val="black">
                          <a:alpha val="40000"/>
                        </a:prstClr>
                      </a:outerShdw>
                    </a:effectLst>
                  </a:rPr>
                  <a:t>MNA</a:t>
                </a:r>
                <a:endParaRPr lang="en-US" sz="2100" b="1" dirty="0">
                  <a:solidFill>
                    <a:schemeClr val="bg1"/>
                  </a:solidFill>
                  <a:effectLst>
                    <a:glow rad="139700">
                      <a:schemeClr val="accent3">
                        <a:satMod val="175000"/>
                        <a:alpha val="40000"/>
                      </a:schemeClr>
                    </a:glow>
                    <a:outerShdw blurRad="63500" sx="102000" sy="102000" algn="ctr" rotWithShape="0">
                      <a:prstClr val="black">
                        <a:alpha val="40000"/>
                      </a:prstClr>
                    </a:outerShdw>
                  </a:effectLst>
                </a:endParaRPr>
              </a:p>
            </p:txBody>
          </p:sp>
        </p:grpSp>
        <p:grpSp>
          <p:nvGrpSpPr>
            <p:cNvPr id="7" name="Grupo 6">
              <a:extLst>
                <a:ext uri="{FF2B5EF4-FFF2-40B4-BE49-F238E27FC236}">
                  <a16:creationId xmlns:a16="http://schemas.microsoft.com/office/drawing/2014/main" id="{1558B6A7-413C-5DC3-CD2B-72E1E07AA5D7}"/>
                </a:ext>
              </a:extLst>
            </p:cNvPr>
            <p:cNvGrpSpPr/>
            <p:nvPr/>
          </p:nvGrpSpPr>
          <p:grpSpPr>
            <a:xfrm>
              <a:off x="2207568" y="692696"/>
              <a:ext cx="2592376" cy="2592376"/>
              <a:chOff x="2207568" y="980640"/>
              <a:chExt cx="2592376" cy="2592376"/>
            </a:xfrm>
          </p:grpSpPr>
          <p:pic>
            <p:nvPicPr>
              <p:cNvPr id="26" name="Gráfico 25" descr="Nube contorno">
                <a:extLst>
                  <a:ext uri="{FF2B5EF4-FFF2-40B4-BE49-F238E27FC236}">
                    <a16:creationId xmlns:a16="http://schemas.microsoft.com/office/drawing/2014/main" id="{D4C1FF73-CDB3-DBA9-CD30-BC813C9D06C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07568" y="980640"/>
                <a:ext cx="2592376" cy="2592376"/>
              </a:xfrm>
              <a:prstGeom prst="rect">
                <a:avLst/>
              </a:prstGeom>
            </p:spPr>
          </p:pic>
          <p:sp>
            <p:nvSpPr>
              <p:cNvPr id="27" name="CuadroTexto 26">
                <a:extLst>
                  <a:ext uri="{FF2B5EF4-FFF2-40B4-BE49-F238E27FC236}">
                    <a16:creationId xmlns:a16="http://schemas.microsoft.com/office/drawing/2014/main" id="{C362C333-6D5A-818C-8AC2-7F4022A6C3C7}"/>
                  </a:ext>
                </a:extLst>
              </p:cNvPr>
              <p:cNvSpPr txBox="1"/>
              <p:nvPr/>
            </p:nvSpPr>
            <p:spPr>
              <a:xfrm>
                <a:off x="3071664" y="2132857"/>
                <a:ext cx="1481607" cy="721486"/>
              </a:xfrm>
              <a:prstGeom prst="rect">
                <a:avLst/>
              </a:prstGeom>
              <a:noFill/>
            </p:spPr>
            <p:txBody>
              <a:bodyPr wrap="square" rtlCol="0">
                <a:spAutoFit/>
              </a:bodyPr>
              <a:lstStyle/>
              <a:p>
                <a:r>
                  <a:rPr lang="en-US" sz="1200" dirty="0">
                    <a:solidFill>
                      <a:schemeClr val="bg1"/>
                    </a:solidFill>
                    <a:effectLst>
                      <a:glow rad="101600">
                        <a:schemeClr val="accent4">
                          <a:satMod val="175000"/>
                          <a:alpha val="40000"/>
                        </a:schemeClr>
                      </a:glow>
                      <a:outerShdw blurRad="63500" sx="102000" sy="102000" algn="ctr" rotWithShape="0">
                        <a:prstClr val="black">
                          <a:alpha val="40000"/>
                        </a:prstClr>
                      </a:outerShdw>
                    </a:effectLst>
                  </a:rPr>
                  <a:t>MNO</a:t>
                </a:r>
                <a:endParaRPr lang="en-US" sz="2100" dirty="0">
                  <a:solidFill>
                    <a:schemeClr val="bg1"/>
                  </a:solidFill>
                  <a:effectLst>
                    <a:glow rad="101600">
                      <a:schemeClr val="accent4">
                        <a:satMod val="175000"/>
                        <a:alpha val="40000"/>
                      </a:schemeClr>
                    </a:glow>
                    <a:outerShdw blurRad="63500" sx="102000" sy="102000" algn="ctr" rotWithShape="0">
                      <a:prstClr val="black">
                        <a:alpha val="40000"/>
                      </a:prstClr>
                    </a:outerShdw>
                  </a:effectLst>
                </a:endParaRPr>
              </a:p>
            </p:txBody>
          </p:sp>
        </p:grpSp>
        <p:grpSp>
          <p:nvGrpSpPr>
            <p:cNvPr id="8" name="Grupo 7">
              <a:extLst>
                <a:ext uri="{FF2B5EF4-FFF2-40B4-BE49-F238E27FC236}">
                  <a16:creationId xmlns:a16="http://schemas.microsoft.com/office/drawing/2014/main" id="{1CECF2B1-84DF-8213-7933-4732D6109073}"/>
                </a:ext>
              </a:extLst>
            </p:cNvPr>
            <p:cNvGrpSpPr/>
            <p:nvPr/>
          </p:nvGrpSpPr>
          <p:grpSpPr>
            <a:xfrm>
              <a:off x="6960096" y="692696"/>
              <a:ext cx="2592376" cy="2592376"/>
              <a:chOff x="2207568" y="980640"/>
              <a:chExt cx="2592376" cy="2592376"/>
            </a:xfrm>
          </p:grpSpPr>
          <p:pic>
            <p:nvPicPr>
              <p:cNvPr id="24" name="Gráfico 23" descr="Nube contorno">
                <a:extLst>
                  <a:ext uri="{FF2B5EF4-FFF2-40B4-BE49-F238E27FC236}">
                    <a16:creationId xmlns:a16="http://schemas.microsoft.com/office/drawing/2014/main" id="{2A2C4469-599D-61DE-4DE5-3B7B7C4BF91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07568" y="980640"/>
                <a:ext cx="2592376" cy="2592376"/>
              </a:xfrm>
              <a:prstGeom prst="rect">
                <a:avLst/>
              </a:prstGeom>
            </p:spPr>
          </p:pic>
          <p:sp>
            <p:nvSpPr>
              <p:cNvPr id="25" name="CuadroTexto 24">
                <a:extLst>
                  <a:ext uri="{FF2B5EF4-FFF2-40B4-BE49-F238E27FC236}">
                    <a16:creationId xmlns:a16="http://schemas.microsoft.com/office/drawing/2014/main" id="{51E950A4-4A2C-E5EA-2562-F1183D767FFC}"/>
                  </a:ext>
                </a:extLst>
              </p:cNvPr>
              <p:cNvSpPr txBox="1"/>
              <p:nvPr/>
            </p:nvSpPr>
            <p:spPr>
              <a:xfrm>
                <a:off x="3071664" y="2132857"/>
                <a:ext cx="1636909" cy="721486"/>
              </a:xfrm>
              <a:prstGeom prst="rect">
                <a:avLst/>
              </a:prstGeom>
              <a:noFill/>
            </p:spPr>
            <p:txBody>
              <a:bodyPr wrap="square" rtlCol="0">
                <a:spAutoFit/>
              </a:bodyPr>
              <a:lstStyle/>
              <a:p>
                <a:r>
                  <a:rPr lang="en-US" sz="1200" dirty="0">
                    <a:solidFill>
                      <a:schemeClr val="bg1"/>
                    </a:solidFill>
                    <a:effectLst>
                      <a:glow rad="101600">
                        <a:schemeClr val="accent4">
                          <a:satMod val="175000"/>
                          <a:alpha val="40000"/>
                        </a:schemeClr>
                      </a:glow>
                      <a:outerShdw blurRad="63500" sx="102000" sy="102000" algn="ctr" rotWithShape="0">
                        <a:prstClr val="black">
                          <a:alpha val="40000"/>
                        </a:prstClr>
                      </a:outerShdw>
                    </a:effectLst>
                  </a:rPr>
                  <a:t>MNO</a:t>
                </a:r>
                <a:endParaRPr lang="en-US" sz="1500" dirty="0">
                  <a:solidFill>
                    <a:schemeClr val="bg1"/>
                  </a:solidFill>
                  <a:effectLst>
                    <a:glow rad="101600">
                      <a:schemeClr val="accent4">
                        <a:satMod val="175000"/>
                        <a:alpha val="40000"/>
                      </a:schemeClr>
                    </a:glow>
                    <a:outerShdw blurRad="63500" sx="102000" sy="102000" algn="ctr" rotWithShape="0">
                      <a:prstClr val="black">
                        <a:alpha val="40000"/>
                      </a:prstClr>
                    </a:outerShdw>
                  </a:effectLst>
                </a:endParaRPr>
              </a:p>
            </p:txBody>
          </p:sp>
        </p:grpSp>
        <p:pic>
          <p:nvPicPr>
            <p:cNvPr id="9" name="Imagen 8" descr="Forma, Cuadrado&#10;&#10;Descripción generada automáticamente">
              <a:extLst>
                <a:ext uri="{FF2B5EF4-FFF2-40B4-BE49-F238E27FC236}">
                  <a16:creationId xmlns:a16="http://schemas.microsoft.com/office/drawing/2014/main" id="{85D3B3E1-FACA-48EA-9BC0-2CE1C09F106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06964" y="5209926"/>
              <a:ext cx="681528" cy="1412578"/>
            </a:xfrm>
            <a:prstGeom prst="rect">
              <a:avLst/>
            </a:prstGeom>
          </p:spPr>
        </p:pic>
        <p:pic>
          <p:nvPicPr>
            <p:cNvPr id="10" name="Gráfico 9" descr="Smartphone con relleno sólido">
              <a:extLst>
                <a:ext uri="{FF2B5EF4-FFF2-40B4-BE49-F238E27FC236}">
                  <a16:creationId xmlns:a16="http://schemas.microsoft.com/office/drawing/2014/main" id="{244F8B36-ECF1-1A8A-39B2-EBB4A79C74F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703512" y="5157192"/>
              <a:ext cx="1465312" cy="1465312"/>
            </a:xfrm>
            <a:prstGeom prst="rect">
              <a:avLst/>
            </a:prstGeom>
          </p:spPr>
        </p:pic>
        <p:pic>
          <p:nvPicPr>
            <p:cNvPr id="11" name="Gráfico 10" descr="Trueno con relleno sólido">
              <a:extLst>
                <a:ext uri="{FF2B5EF4-FFF2-40B4-BE49-F238E27FC236}">
                  <a16:creationId xmlns:a16="http://schemas.microsoft.com/office/drawing/2014/main" id="{8674B67E-A552-D099-7951-D32370FB15C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619093">
              <a:off x="2510536" y="3252529"/>
              <a:ext cx="1452402" cy="1452402"/>
            </a:xfrm>
            <a:prstGeom prst="rect">
              <a:avLst/>
            </a:prstGeom>
          </p:spPr>
        </p:pic>
        <p:grpSp>
          <p:nvGrpSpPr>
            <p:cNvPr id="12" name="Grupo 11">
              <a:extLst>
                <a:ext uri="{FF2B5EF4-FFF2-40B4-BE49-F238E27FC236}">
                  <a16:creationId xmlns:a16="http://schemas.microsoft.com/office/drawing/2014/main" id="{13248F53-9299-C420-4ECF-A5A25C91FCB3}"/>
                </a:ext>
              </a:extLst>
            </p:cNvPr>
            <p:cNvGrpSpPr/>
            <p:nvPr/>
          </p:nvGrpSpPr>
          <p:grpSpPr>
            <a:xfrm>
              <a:off x="9552296" y="2636824"/>
              <a:ext cx="2592376" cy="2592376"/>
              <a:chOff x="2207568" y="980640"/>
              <a:chExt cx="2592376" cy="2592376"/>
            </a:xfrm>
          </p:grpSpPr>
          <p:pic>
            <p:nvPicPr>
              <p:cNvPr id="22" name="Gráfico 21" descr="Nube contorno">
                <a:extLst>
                  <a:ext uri="{FF2B5EF4-FFF2-40B4-BE49-F238E27FC236}">
                    <a16:creationId xmlns:a16="http://schemas.microsoft.com/office/drawing/2014/main" id="{B386F32F-942E-547B-681C-7A8BB4D52D5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207568" y="980640"/>
                <a:ext cx="2592376" cy="2592376"/>
              </a:xfrm>
              <a:prstGeom prst="rect">
                <a:avLst/>
              </a:prstGeom>
            </p:spPr>
          </p:pic>
          <p:sp>
            <p:nvSpPr>
              <p:cNvPr id="23" name="CuadroTexto 22">
                <a:extLst>
                  <a:ext uri="{FF2B5EF4-FFF2-40B4-BE49-F238E27FC236}">
                    <a16:creationId xmlns:a16="http://schemas.microsoft.com/office/drawing/2014/main" id="{796BAD7C-D8E0-4D24-3646-81D18A87BCD3}"/>
                  </a:ext>
                </a:extLst>
              </p:cNvPr>
              <p:cNvSpPr txBox="1"/>
              <p:nvPr/>
            </p:nvSpPr>
            <p:spPr>
              <a:xfrm>
                <a:off x="2975740" y="2132857"/>
                <a:ext cx="1611118" cy="1202477"/>
              </a:xfrm>
              <a:prstGeom prst="rect">
                <a:avLst/>
              </a:prstGeom>
              <a:noFill/>
            </p:spPr>
            <p:txBody>
              <a:bodyPr wrap="square" rtlCol="0">
                <a:spAutoFit/>
              </a:bodyPr>
              <a:lstStyle/>
              <a:p>
                <a:r>
                  <a:rPr lang="en-US" sz="1200" dirty="0">
                    <a:solidFill>
                      <a:schemeClr val="bg1"/>
                    </a:solidFill>
                    <a:effectLst>
                      <a:glow rad="139700">
                        <a:schemeClr val="accent6">
                          <a:satMod val="175000"/>
                          <a:alpha val="40000"/>
                        </a:schemeClr>
                      </a:glow>
                      <a:outerShdw blurRad="63500" sx="102000" sy="102000" algn="ctr" rotWithShape="0">
                        <a:prstClr val="black">
                          <a:alpha val="40000"/>
                        </a:prstClr>
                      </a:outerShdw>
                    </a:effectLst>
                  </a:rPr>
                  <a:t>MVNO</a:t>
                </a:r>
                <a:endParaRPr lang="en-US" sz="1500" dirty="0">
                  <a:solidFill>
                    <a:schemeClr val="bg1"/>
                  </a:solidFill>
                  <a:effectLst>
                    <a:glow rad="139700">
                      <a:schemeClr val="accent6">
                        <a:satMod val="175000"/>
                        <a:alpha val="40000"/>
                      </a:schemeClr>
                    </a:glow>
                    <a:outerShdw blurRad="63500" sx="102000" sy="102000" algn="ctr" rotWithShape="0">
                      <a:prstClr val="black">
                        <a:alpha val="40000"/>
                      </a:prstClr>
                    </a:outerShdw>
                  </a:effectLst>
                </a:endParaRPr>
              </a:p>
            </p:txBody>
          </p:sp>
        </p:grpSp>
        <p:pic>
          <p:nvPicPr>
            <p:cNvPr id="13" name="Imagen 12" descr="Forma, Cuadrado&#10;&#10;Descripción generada automáticamente">
              <a:extLst>
                <a:ext uri="{FF2B5EF4-FFF2-40B4-BE49-F238E27FC236}">
                  <a16:creationId xmlns:a16="http://schemas.microsoft.com/office/drawing/2014/main" id="{7B6B9161-AB6C-6955-1BBC-BC08AEE8F0C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64552" y="5328790"/>
              <a:ext cx="681528" cy="1412578"/>
            </a:xfrm>
            <a:prstGeom prst="rect">
              <a:avLst/>
            </a:prstGeom>
          </p:spPr>
        </p:pic>
        <p:pic>
          <p:nvPicPr>
            <p:cNvPr id="14" name="Gráfico 13" descr="Smartphone con relleno sólido">
              <a:extLst>
                <a:ext uri="{FF2B5EF4-FFF2-40B4-BE49-F238E27FC236}">
                  <a16:creationId xmlns:a16="http://schemas.microsoft.com/office/drawing/2014/main" id="{95F794E5-5404-FC66-3D69-501F64AE0CD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461100" y="5276056"/>
              <a:ext cx="1465312" cy="1465312"/>
            </a:xfrm>
            <a:prstGeom prst="rect">
              <a:avLst/>
            </a:prstGeom>
          </p:spPr>
        </p:pic>
        <p:sp>
          <p:nvSpPr>
            <p:cNvPr id="15" name="Flecha: a la izquierda y derecha 14">
              <a:extLst>
                <a:ext uri="{FF2B5EF4-FFF2-40B4-BE49-F238E27FC236}">
                  <a16:creationId xmlns:a16="http://schemas.microsoft.com/office/drawing/2014/main" id="{1367D370-C4D8-5550-1DFA-F102167CE998}"/>
                </a:ext>
              </a:extLst>
            </p:cNvPr>
            <p:cNvSpPr/>
            <p:nvPr/>
          </p:nvSpPr>
          <p:spPr>
            <a:xfrm rot="2270393">
              <a:off x="4381173" y="2743853"/>
              <a:ext cx="1249893" cy="280288"/>
            </a:xfrm>
            <a:prstGeom prst="leftRightArrow">
              <a:avLst/>
            </a:prstGeom>
            <a:noFill/>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16" name="Flecha: a la izquierda y derecha 15">
              <a:extLst>
                <a:ext uri="{FF2B5EF4-FFF2-40B4-BE49-F238E27FC236}">
                  <a16:creationId xmlns:a16="http://schemas.microsoft.com/office/drawing/2014/main" id="{665C7D86-B65B-1385-335D-8633CF549830}"/>
                </a:ext>
              </a:extLst>
            </p:cNvPr>
            <p:cNvSpPr/>
            <p:nvPr/>
          </p:nvSpPr>
          <p:spPr>
            <a:xfrm rot="19329607" flipH="1">
              <a:off x="6160774" y="2743853"/>
              <a:ext cx="1249893" cy="280288"/>
            </a:xfrm>
            <a:prstGeom prst="leftRightArrow">
              <a:avLst/>
            </a:prstGeom>
            <a:noFill/>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17" name="Flecha: a la izquierda y derecha 16">
              <a:extLst>
                <a:ext uri="{FF2B5EF4-FFF2-40B4-BE49-F238E27FC236}">
                  <a16:creationId xmlns:a16="http://schemas.microsoft.com/office/drawing/2014/main" id="{6CF81A03-CD5C-4A2D-7F2A-20488F1183B7}"/>
                </a:ext>
              </a:extLst>
            </p:cNvPr>
            <p:cNvSpPr/>
            <p:nvPr/>
          </p:nvSpPr>
          <p:spPr>
            <a:xfrm rot="2270393">
              <a:off x="9287277" y="2743854"/>
              <a:ext cx="1249893" cy="280288"/>
            </a:xfrm>
            <a:prstGeom prst="leftRightArrow">
              <a:avLst/>
            </a:prstGeom>
            <a:noFill/>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pic>
          <p:nvPicPr>
            <p:cNvPr id="18" name="Imagen 17" descr="Forma, Cuadrado&#10;&#10;Descripción generada automáticamente">
              <a:extLst>
                <a:ext uri="{FF2B5EF4-FFF2-40B4-BE49-F238E27FC236}">
                  <a16:creationId xmlns:a16="http://schemas.microsoft.com/office/drawing/2014/main" id="{2CFDA929-DA04-1BDB-6468-A09B358945E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19332" y="5256782"/>
              <a:ext cx="681528" cy="1412578"/>
            </a:xfrm>
            <a:prstGeom prst="rect">
              <a:avLst/>
            </a:prstGeom>
          </p:spPr>
        </p:pic>
        <p:pic>
          <p:nvPicPr>
            <p:cNvPr id="19" name="Gráfico 18" descr="Smartphone con relleno sólido">
              <a:extLst>
                <a:ext uri="{FF2B5EF4-FFF2-40B4-BE49-F238E27FC236}">
                  <a16:creationId xmlns:a16="http://schemas.microsoft.com/office/drawing/2014/main" id="{B41443B4-030F-0A8E-1EA2-E3D32189B36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015880" y="5204048"/>
              <a:ext cx="1465312" cy="1465312"/>
            </a:xfrm>
            <a:prstGeom prst="rect">
              <a:avLst/>
            </a:prstGeom>
          </p:spPr>
        </p:pic>
        <p:pic>
          <p:nvPicPr>
            <p:cNvPr id="20" name="Gráfico 19" descr="Trueno con relleno sólido">
              <a:extLst>
                <a:ext uri="{FF2B5EF4-FFF2-40B4-BE49-F238E27FC236}">
                  <a16:creationId xmlns:a16="http://schemas.microsoft.com/office/drawing/2014/main" id="{357D0266-B914-4D13-0ACB-A690B5F56F8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619093">
              <a:off x="5941625" y="4433642"/>
              <a:ext cx="970621" cy="970621"/>
            </a:xfrm>
            <a:prstGeom prst="rect">
              <a:avLst/>
            </a:prstGeom>
          </p:spPr>
        </p:pic>
        <p:pic>
          <p:nvPicPr>
            <p:cNvPr id="21" name="Gráfico 20" descr="Trueno con relleno sólido">
              <a:extLst>
                <a:ext uri="{FF2B5EF4-FFF2-40B4-BE49-F238E27FC236}">
                  <a16:creationId xmlns:a16="http://schemas.microsoft.com/office/drawing/2014/main" id="{C053C118-8044-DBB3-4E1E-C293D7C27A2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619093">
              <a:off x="10510171" y="4482014"/>
              <a:ext cx="970621" cy="970621"/>
            </a:xfrm>
            <a:prstGeom prst="rect">
              <a:avLst/>
            </a:prstGeom>
          </p:spPr>
        </p:pic>
      </p:grpSp>
      <p:sp>
        <p:nvSpPr>
          <p:cNvPr id="33" name="Title 1">
            <a:extLst>
              <a:ext uri="{FF2B5EF4-FFF2-40B4-BE49-F238E27FC236}">
                <a16:creationId xmlns:a16="http://schemas.microsoft.com/office/drawing/2014/main" id="{02FF3E9F-9A85-0B5B-0BF5-39D86F0A7C71}"/>
              </a:ext>
            </a:extLst>
          </p:cNvPr>
          <p:cNvSpPr>
            <a:spLocks noGrp="1"/>
          </p:cNvSpPr>
          <p:nvPr>
            <p:ph type="title"/>
          </p:nvPr>
        </p:nvSpPr>
        <p:spPr>
          <a:xfrm>
            <a:off x="467544" y="692696"/>
            <a:ext cx="8219256" cy="1143000"/>
          </a:xfrm>
        </p:spPr>
        <p:txBody>
          <a:bodyPr/>
          <a:lstStyle/>
          <a:p>
            <a:r>
              <a:rPr lang="en-US" sz="3200" dirty="0"/>
              <a:t>Mobile Network Aggregator (MNA):</a:t>
            </a:r>
          </a:p>
        </p:txBody>
      </p:sp>
    </p:spTree>
    <p:extLst>
      <p:ext uri="{BB962C8B-B14F-4D97-AF65-F5344CB8AC3E}">
        <p14:creationId xmlns:p14="http://schemas.microsoft.com/office/powerpoint/2010/main" val="44634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table with blue rectangles and black text&#10;&#10;Description automatically generated">
            <a:extLst>
              <a:ext uri="{FF2B5EF4-FFF2-40B4-BE49-F238E27FC236}">
                <a16:creationId xmlns:a16="http://schemas.microsoft.com/office/drawing/2014/main" id="{85ACC148-E940-D0B7-F12C-FB794392220D}"/>
              </a:ext>
            </a:extLst>
          </p:cNvPr>
          <p:cNvPicPr>
            <a:picLocks noGrp="1" noChangeAspect="1"/>
          </p:cNvPicPr>
          <p:nvPr>
            <p:ph idx="1"/>
          </p:nvPr>
        </p:nvPicPr>
        <p:blipFill>
          <a:blip r:embed="rId2"/>
          <a:stretch>
            <a:fillRect/>
          </a:stretch>
        </p:blipFill>
        <p:spPr>
          <a:xfrm>
            <a:off x="955576" y="1981200"/>
            <a:ext cx="7243961" cy="4114800"/>
          </a:xfrm>
        </p:spPr>
      </p:pic>
      <p:sp>
        <p:nvSpPr>
          <p:cNvPr id="4" name="Title 3">
            <a:extLst>
              <a:ext uri="{FF2B5EF4-FFF2-40B4-BE49-F238E27FC236}">
                <a16:creationId xmlns:a16="http://schemas.microsoft.com/office/drawing/2014/main" id="{32EFDD68-D3CF-FA61-6F8C-27990414367E}"/>
              </a:ext>
            </a:extLst>
          </p:cNvPr>
          <p:cNvSpPr>
            <a:spLocks noGrp="1"/>
          </p:cNvSpPr>
          <p:nvPr>
            <p:ph type="title"/>
          </p:nvPr>
        </p:nvSpPr>
        <p:spPr/>
        <p:txBody>
          <a:bodyPr/>
          <a:lstStyle/>
          <a:p>
            <a:r>
              <a:rPr lang="en-NO" dirty="0"/>
              <a:t>Mobile Ecosystem Summary</a:t>
            </a:r>
          </a:p>
        </p:txBody>
      </p:sp>
    </p:spTree>
    <p:extLst>
      <p:ext uri="{BB962C8B-B14F-4D97-AF65-F5344CB8AC3E}">
        <p14:creationId xmlns:p14="http://schemas.microsoft.com/office/powerpoint/2010/main" val="39378902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567E5-0C0A-1D7E-D5E9-742D5338C218}"/>
              </a:ext>
            </a:extLst>
          </p:cNvPr>
          <p:cNvSpPr>
            <a:spLocks noGrp="1"/>
          </p:cNvSpPr>
          <p:nvPr>
            <p:ph type="title"/>
          </p:nvPr>
        </p:nvSpPr>
        <p:spPr/>
        <p:txBody>
          <a:bodyPr/>
          <a:lstStyle/>
          <a:p>
            <a:r>
              <a:rPr lang="en-US" dirty="0"/>
              <a:t>Experimental Setup</a:t>
            </a:r>
          </a:p>
        </p:txBody>
      </p:sp>
      <p:sp>
        <p:nvSpPr>
          <p:cNvPr id="4" name="Slide Number Placeholder 3">
            <a:extLst>
              <a:ext uri="{FF2B5EF4-FFF2-40B4-BE49-F238E27FC236}">
                <a16:creationId xmlns:a16="http://schemas.microsoft.com/office/drawing/2014/main" id="{D809F666-E188-27B8-C7B2-AE9004068290}"/>
              </a:ext>
            </a:extLst>
          </p:cNvPr>
          <p:cNvSpPr>
            <a:spLocks noGrp="1"/>
          </p:cNvSpPr>
          <p:nvPr>
            <p:ph type="sldNum" sz="quarter" idx="12"/>
          </p:nvPr>
        </p:nvSpPr>
        <p:spPr>
          <a:xfrm>
            <a:off x="143339" y="884429"/>
            <a:ext cx="639688" cy="420334"/>
          </a:xfrm>
          <a:prstGeom prst="rect">
            <a:avLst/>
          </a:prstGeom>
        </p:spPr>
        <p:txBody>
          <a:bodyPr vert="horz" lIns="0" tIns="0" rIns="0" bIns="0" anchor="ctr"/>
          <a:lstStyle>
            <a:defPPr>
              <a:defRPr lang="en-US"/>
            </a:defPPr>
            <a:lvl1pPr marL="0" algn="r" defTabSz="914400" rtl="0" eaLnBrk="1" latinLnBrk="0" hangingPunct="1">
              <a:defRPr kumimoji="0" sz="1600" b="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D59EDA0-296C-4BA5-901B-5BF081192963}" type="slidenum">
              <a:rPr lang="es-ES" smtClean="0"/>
              <a:pPr algn="ctr"/>
              <a:t>56</a:t>
            </a:fld>
            <a:endParaRPr lang="es-ES" dirty="0"/>
          </a:p>
        </p:txBody>
      </p:sp>
      <p:sp>
        <p:nvSpPr>
          <p:cNvPr id="3" name="Rectangle 2">
            <a:extLst>
              <a:ext uri="{FF2B5EF4-FFF2-40B4-BE49-F238E27FC236}">
                <a16:creationId xmlns:a16="http://schemas.microsoft.com/office/drawing/2014/main" id="{CD9E1183-C1D1-94BC-3A5E-740FD94F6625}"/>
              </a:ext>
            </a:extLst>
          </p:cNvPr>
          <p:cNvSpPr/>
          <p:nvPr/>
        </p:nvSpPr>
        <p:spPr>
          <a:xfrm>
            <a:off x="3977934" y="1781784"/>
            <a:ext cx="1026114" cy="4860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t>SIM</a:t>
            </a:r>
          </a:p>
        </p:txBody>
      </p:sp>
      <p:cxnSp>
        <p:nvCxnSpPr>
          <p:cNvPr id="9" name="Connector: Elbow 8">
            <a:extLst>
              <a:ext uri="{FF2B5EF4-FFF2-40B4-BE49-F238E27FC236}">
                <a16:creationId xmlns:a16="http://schemas.microsoft.com/office/drawing/2014/main" id="{362F999F-71BF-CAAE-0F4B-A4E7A6DE586C}"/>
              </a:ext>
            </a:extLst>
          </p:cNvPr>
          <p:cNvCxnSpPr/>
          <p:nvPr/>
        </p:nvCxnSpPr>
        <p:spPr>
          <a:xfrm rot="10800000" flipV="1">
            <a:off x="2735796" y="2267838"/>
            <a:ext cx="1242138" cy="297066"/>
          </a:xfrm>
          <a:prstGeom prst="bentConnector3">
            <a:avLst>
              <a:gd name="adj1" fmla="val 10000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6B4039D7-B462-91CF-EB67-885865A6425E}"/>
              </a:ext>
            </a:extLst>
          </p:cNvPr>
          <p:cNvCxnSpPr>
            <a:cxnSpLocks/>
          </p:cNvCxnSpPr>
          <p:nvPr/>
        </p:nvCxnSpPr>
        <p:spPr>
          <a:xfrm rot="10800000" flipV="1">
            <a:off x="1385646" y="2267838"/>
            <a:ext cx="1578725" cy="297066"/>
          </a:xfrm>
          <a:prstGeom prst="bentConnector3">
            <a:avLst>
              <a:gd name="adj1" fmla="val 99997"/>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nector: Elbow 12">
            <a:extLst>
              <a:ext uri="{FF2B5EF4-FFF2-40B4-BE49-F238E27FC236}">
                <a16:creationId xmlns:a16="http://schemas.microsoft.com/office/drawing/2014/main" id="{B8684CB7-C8D9-690B-6A1D-0B0D744D79A6}"/>
              </a:ext>
            </a:extLst>
          </p:cNvPr>
          <p:cNvCxnSpPr>
            <a:cxnSpLocks/>
          </p:cNvCxnSpPr>
          <p:nvPr/>
        </p:nvCxnSpPr>
        <p:spPr>
          <a:xfrm>
            <a:off x="5004048" y="2267838"/>
            <a:ext cx="1080120" cy="297066"/>
          </a:xfrm>
          <a:prstGeom prst="bentConnector3">
            <a:avLst>
              <a:gd name="adj1" fmla="val 99716"/>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or: Elbow 16">
            <a:extLst>
              <a:ext uri="{FF2B5EF4-FFF2-40B4-BE49-F238E27FC236}">
                <a16:creationId xmlns:a16="http://schemas.microsoft.com/office/drawing/2014/main" id="{2AEBC374-41CB-0A7E-1B31-35497419E8D3}"/>
              </a:ext>
            </a:extLst>
          </p:cNvPr>
          <p:cNvCxnSpPr>
            <a:cxnSpLocks/>
          </p:cNvCxnSpPr>
          <p:nvPr/>
        </p:nvCxnSpPr>
        <p:spPr>
          <a:xfrm>
            <a:off x="6084168" y="2267838"/>
            <a:ext cx="1242138" cy="297066"/>
          </a:xfrm>
          <a:prstGeom prst="bentConnector3">
            <a:avLst>
              <a:gd name="adj1" fmla="val 100003"/>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3551D9DA-4E23-5723-974B-FB76A861390E}"/>
              </a:ext>
            </a:extLst>
          </p:cNvPr>
          <p:cNvSpPr txBox="1"/>
          <p:nvPr/>
        </p:nvSpPr>
        <p:spPr>
          <a:xfrm>
            <a:off x="1082337" y="2719920"/>
            <a:ext cx="824356" cy="323165"/>
          </a:xfrm>
          <a:prstGeom prst="rect">
            <a:avLst/>
          </a:prstGeom>
          <a:noFill/>
        </p:spPr>
        <p:txBody>
          <a:bodyPr wrap="square" rtlCol="0">
            <a:spAutoFit/>
          </a:bodyPr>
          <a:lstStyle/>
          <a:p>
            <a:r>
              <a:rPr lang="en-US" sz="1500" dirty="0"/>
              <a:t>Orange</a:t>
            </a:r>
          </a:p>
        </p:txBody>
      </p:sp>
      <p:sp>
        <p:nvSpPr>
          <p:cNvPr id="19" name="TextBox 18">
            <a:extLst>
              <a:ext uri="{FF2B5EF4-FFF2-40B4-BE49-F238E27FC236}">
                <a16:creationId xmlns:a16="http://schemas.microsoft.com/office/drawing/2014/main" id="{CF5B7813-CF8D-EECD-7D83-4A19D59219A6}"/>
              </a:ext>
            </a:extLst>
          </p:cNvPr>
          <p:cNvSpPr txBox="1"/>
          <p:nvPr/>
        </p:nvSpPr>
        <p:spPr>
          <a:xfrm>
            <a:off x="2330752" y="2746923"/>
            <a:ext cx="1134126" cy="323165"/>
          </a:xfrm>
          <a:prstGeom prst="rect">
            <a:avLst/>
          </a:prstGeom>
          <a:noFill/>
        </p:spPr>
        <p:txBody>
          <a:bodyPr wrap="square" rtlCol="0">
            <a:spAutoFit/>
          </a:bodyPr>
          <a:lstStyle/>
          <a:p>
            <a:r>
              <a:rPr lang="en-US" sz="1500" dirty="0"/>
              <a:t>3 Network</a:t>
            </a:r>
          </a:p>
        </p:txBody>
      </p:sp>
      <p:sp>
        <p:nvSpPr>
          <p:cNvPr id="20" name="TextBox 19">
            <a:extLst>
              <a:ext uri="{FF2B5EF4-FFF2-40B4-BE49-F238E27FC236}">
                <a16:creationId xmlns:a16="http://schemas.microsoft.com/office/drawing/2014/main" id="{632BD07A-EE76-9C7E-8779-0CADC06EF0EE}"/>
              </a:ext>
            </a:extLst>
          </p:cNvPr>
          <p:cNvSpPr txBox="1"/>
          <p:nvPr/>
        </p:nvSpPr>
        <p:spPr>
          <a:xfrm>
            <a:off x="5612568" y="2750132"/>
            <a:ext cx="1134126" cy="323165"/>
          </a:xfrm>
          <a:prstGeom prst="rect">
            <a:avLst/>
          </a:prstGeom>
          <a:noFill/>
        </p:spPr>
        <p:txBody>
          <a:bodyPr wrap="square" rtlCol="0">
            <a:spAutoFit/>
          </a:bodyPr>
          <a:lstStyle/>
          <a:p>
            <a:r>
              <a:rPr lang="en-US" sz="1500" dirty="0" err="1"/>
              <a:t>Truphone</a:t>
            </a:r>
            <a:endParaRPr lang="en-US" sz="1500" dirty="0"/>
          </a:p>
        </p:txBody>
      </p:sp>
      <p:sp>
        <p:nvSpPr>
          <p:cNvPr id="21" name="TextBox 20">
            <a:extLst>
              <a:ext uri="{FF2B5EF4-FFF2-40B4-BE49-F238E27FC236}">
                <a16:creationId xmlns:a16="http://schemas.microsoft.com/office/drawing/2014/main" id="{2FF6180D-E1FB-9ADE-4328-F735F9634AFE}"/>
              </a:ext>
            </a:extLst>
          </p:cNvPr>
          <p:cNvSpPr txBox="1"/>
          <p:nvPr/>
        </p:nvSpPr>
        <p:spPr>
          <a:xfrm>
            <a:off x="4005780" y="2746923"/>
            <a:ext cx="1134126" cy="323165"/>
          </a:xfrm>
          <a:prstGeom prst="rect">
            <a:avLst/>
          </a:prstGeom>
          <a:noFill/>
        </p:spPr>
        <p:txBody>
          <a:bodyPr wrap="square" rtlCol="0">
            <a:spAutoFit/>
          </a:bodyPr>
          <a:lstStyle/>
          <a:p>
            <a:r>
              <a:rPr lang="en-US" sz="1500" dirty="0"/>
              <a:t>Google Fi</a:t>
            </a:r>
          </a:p>
        </p:txBody>
      </p:sp>
      <p:sp>
        <p:nvSpPr>
          <p:cNvPr id="22" name="TextBox 21">
            <a:extLst>
              <a:ext uri="{FF2B5EF4-FFF2-40B4-BE49-F238E27FC236}">
                <a16:creationId xmlns:a16="http://schemas.microsoft.com/office/drawing/2014/main" id="{7FE419FC-58F7-D91A-768A-52E06B050005}"/>
              </a:ext>
            </a:extLst>
          </p:cNvPr>
          <p:cNvSpPr txBox="1"/>
          <p:nvPr/>
        </p:nvSpPr>
        <p:spPr>
          <a:xfrm>
            <a:off x="7018301" y="2750132"/>
            <a:ext cx="1134126" cy="323165"/>
          </a:xfrm>
          <a:prstGeom prst="rect">
            <a:avLst/>
          </a:prstGeom>
          <a:noFill/>
        </p:spPr>
        <p:txBody>
          <a:bodyPr wrap="square" rtlCol="0">
            <a:spAutoFit/>
          </a:bodyPr>
          <a:lstStyle/>
          <a:p>
            <a:r>
              <a:rPr lang="en-US" sz="1500" dirty="0"/>
              <a:t>Twilio</a:t>
            </a:r>
          </a:p>
        </p:txBody>
      </p:sp>
      <p:sp>
        <p:nvSpPr>
          <p:cNvPr id="25" name="TextBox 24">
            <a:extLst>
              <a:ext uri="{FF2B5EF4-FFF2-40B4-BE49-F238E27FC236}">
                <a16:creationId xmlns:a16="http://schemas.microsoft.com/office/drawing/2014/main" id="{2439537D-D0E5-9171-3EA7-1E791219D584}"/>
              </a:ext>
            </a:extLst>
          </p:cNvPr>
          <p:cNvSpPr txBox="1"/>
          <p:nvPr/>
        </p:nvSpPr>
        <p:spPr>
          <a:xfrm>
            <a:off x="1103242" y="3320988"/>
            <a:ext cx="918102" cy="553998"/>
          </a:xfrm>
          <a:prstGeom prst="rect">
            <a:avLst/>
          </a:prstGeom>
          <a:noFill/>
        </p:spPr>
        <p:txBody>
          <a:bodyPr wrap="square" rtlCol="0">
            <a:spAutoFit/>
          </a:bodyPr>
          <a:lstStyle/>
          <a:p>
            <a:r>
              <a:rPr lang="en-US" sz="1500" dirty="0"/>
              <a:t>MNO (ES)</a:t>
            </a:r>
          </a:p>
        </p:txBody>
      </p:sp>
      <p:sp>
        <p:nvSpPr>
          <p:cNvPr id="26" name="TextBox 25">
            <a:extLst>
              <a:ext uri="{FF2B5EF4-FFF2-40B4-BE49-F238E27FC236}">
                <a16:creationId xmlns:a16="http://schemas.microsoft.com/office/drawing/2014/main" id="{12D2E3EF-73AE-5DF3-08EE-7950133FDF5C}"/>
              </a:ext>
            </a:extLst>
          </p:cNvPr>
          <p:cNvSpPr txBox="1"/>
          <p:nvPr/>
        </p:nvSpPr>
        <p:spPr>
          <a:xfrm>
            <a:off x="2455336" y="3333777"/>
            <a:ext cx="918102" cy="553998"/>
          </a:xfrm>
          <a:prstGeom prst="rect">
            <a:avLst/>
          </a:prstGeom>
          <a:noFill/>
        </p:spPr>
        <p:txBody>
          <a:bodyPr wrap="square" rtlCol="0">
            <a:spAutoFit/>
          </a:bodyPr>
          <a:lstStyle/>
          <a:p>
            <a:r>
              <a:rPr lang="en-US" sz="1500" dirty="0"/>
              <a:t>MNO (EU)</a:t>
            </a:r>
          </a:p>
        </p:txBody>
      </p:sp>
      <p:sp>
        <p:nvSpPr>
          <p:cNvPr id="27" name="TextBox 26">
            <a:extLst>
              <a:ext uri="{FF2B5EF4-FFF2-40B4-BE49-F238E27FC236}">
                <a16:creationId xmlns:a16="http://schemas.microsoft.com/office/drawing/2014/main" id="{5E333C31-C732-BC1E-B9AD-813F19CF1F1E}"/>
              </a:ext>
            </a:extLst>
          </p:cNvPr>
          <p:cNvSpPr txBox="1"/>
          <p:nvPr/>
        </p:nvSpPr>
        <p:spPr>
          <a:xfrm>
            <a:off x="4038655" y="3272174"/>
            <a:ext cx="1190986" cy="323165"/>
          </a:xfrm>
          <a:prstGeom prst="rect">
            <a:avLst/>
          </a:prstGeom>
          <a:noFill/>
        </p:spPr>
        <p:txBody>
          <a:bodyPr wrap="square" rtlCol="0">
            <a:spAutoFit/>
          </a:bodyPr>
          <a:lstStyle/>
          <a:p>
            <a:r>
              <a:rPr lang="en-US" sz="1500" dirty="0"/>
              <a:t>Light MNA</a:t>
            </a:r>
          </a:p>
        </p:txBody>
      </p:sp>
      <p:sp>
        <p:nvSpPr>
          <p:cNvPr id="28" name="TextBox 27">
            <a:extLst>
              <a:ext uri="{FF2B5EF4-FFF2-40B4-BE49-F238E27FC236}">
                <a16:creationId xmlns:a16="http://schemas.microsoft.com/office/drawing/2014/main" id="{64518FE3-07D6-4AFF-37C7-01F22EE51814}"/>
              </a:ext>
            </a:extLst>
          </p:cNvPr>
          <p:cNvSpPr txBox="1"/>
          <p:nvPr/>
        </p:nvSpPr>
        <p:spPr>
          <a:xfrm>
            <a:off x="5629702" y="3320988"/>
            <a:ext cx="1190985" cy="323165"/>
          </a:xfrm>
          <a:prstGeom prst="rect">
            <a:avLst/>
          </a:prstGeom>
          <a:noFill/>
        </p:spPr>
        <p:txBody>
          <a:bodyPr wrap="square" rtlCol="0">
            <a:spAutoFit/>
          </a:bodyPr>
          <a:lstStyle/>
          <a:p>
            <a:r>
              <a:rPr lang="en-US" sz="1500" dirty="0"/>
              <a:t>Light MNA</a:t>
            </a:r>
          </a:p>
        </p:txBody>
      </p:sp>
      <p:sp>
        <p:nvSpPr>
          <p:cNvPr id="29" name="TextBox 28">
            <a:extLst>
              <a:ext uri="{FF2B5EF4-FFF2-40B4-BE49-F238E27FC236}">
                <a16:creationId xmlns:a16="http://schemas.microsoft.com/office/drawing/2014/main" id="{86538D8B-A098-778C-27CD-3B5B4A21DE04}"/>
              </a:ext>
            </a:extLst>
          </p:cNvPr>
          <p:cNvSpPr txBox="1"/>
          <p:nvPr/>
        </p:nvSpPr>
        <p:spPr>
          <a:xfrm>
            <a:off x="7018299" y="3320988"/>
            <a:ext cx="2214061" cy="553998"/>
          </a:xfrm>
          <a:prstGeom prst="rect">
            <a:avLst/>
          </a:prstGeom>
          <a:noFill/>
        </p:spPr>
        <p:txBody>
          <a:bodyPr wrap="square" rtlCol="0">
            <a:spAutoFit/>
          </a:bodyPr>
          <a:lstStyle/>
          <a:p>
            <a:r>
              <a:rPr lang="en-US" sz="1500" dirty="0"/>
              <a:t>Full MNA</a:t>
            </a:r>
          </a:p>
          <a:p>
            <a:r>
              <a:rPr lang="en-GB" sz="1500" dirty="0"/>
              <a:t>Core runs in AWS cloud</a:t>
            </a:r>
            <a:endParaRPr lang="en-US" sz="1500" dirty="0"/>
          </a:p>
        </p:txBody>
      </p:sp>
      <p:sp>
        <p:nvSpPr>
          <p:cNvPr id="30" name="TextBox 29">
            <a:extLst>
              <a:ext uri="{FF2B5EF4-FFF2-40B4-BE49-F238E27FC236}">
                <a16:creationId xmlns:a16="http://schemas.microsoft.com/office/drawing/2014/main" id="{2E55149E-EFA0-87B1-8C69-7C547BDDC9B8}"/>
              </a:ext>
            </a:extLst>
          </p:cNvPr>
          <p:cNvSpPr txBox="1"/>
          <p:nvPr/>
        </p:nvSpPr>
        <p:spPr>
          <a:xfrm>
            <a:off x="4005781" y="3858585"/>
            <a:ext cx="1299881" cy="323165"/>
          </a:xfrm>
          <a:prstGeom prst="rect">
            <a:avLst/>
          </a:prstGeom>
          <a:noFill/>
        </p:spPr>
        <p:txBody>
          <a:bodyPr wrap="square" rtlCol="0">
            <a:spAutoFit/>
          </a:bodyPr>
          <a:lstStyle/>
          <a:p>
            <a:r>
              <a:rPr lang="en-US" sz="1500" dirty="0"/>
              <a:t>Built-in VPN</a:t>
            </a:r>
          </a:p>
        </p:txBody>
      </p:sp>
      <p:sp>
        <p:nvSpPr>
          <p:cNvPr id="31" name="TextBox 30">
            <a:extLst>
              <a:ext uri="{FF2B5EF4-FFF2-40B4-BE49-F238E27FC236}">
                <a16:creationId xmlns:a16="http://schemas.microsoft.com/office/drawing/2014/main" id="{2983823C-CF94-B2AA-F9B8-186CA43CD0B0}"/>
              </a:ext>
            </a:extLst>
          </p:cNvPr>
          <p:cNvSpPr txBox="1"/>
          <p:nvPr/>
        </p:nvSpPr>
        <p:spPr>
          <a:xfrm>
            <a:off x="5504555" y="3858585"/>
            <a:ext cx="1471551" cy="784830"/>
          </a:xfrm>
          <a:prstGeom prst="rect">
            <a:avLst/>
          </a:prstGeom>
          <a:noFill/>
        </p:spPr>
        <p:txBody>
          <a:bodyPr wrap="square" rtlCol="0">
            <a:spAutoFit/>
          </a:bodyPr>
          <a:lstStyle/>
          <a:p>
            <a:r>
              <a:rPr lang="en-US" sz="1500" dirty="0"/>
              <a:t>8 base MNO in different countries</a:t>
            </a:r>
          </a:p>
        </p:txBody>
      </p:sp>
      <p:sp>
        <p:nvSpPr>
          <p:cNvPr id="32" name="TextBox 31">
            <a:extLst>
              <a:ext uri="{FF2B5EF4-FFF2-40B4-BE49-F238E27FC236}">
                <a16:creationId xmlns:a16="http://schemas.microsoft.com/office/drawing/2014/main" id="{66131B6E-CFC7-1B0F-52FB-2DC6C1E88E29}"/>
              </a:ext>
            </a:extLst>
          </p:cNvPr>
          <p:cNvSpPr txBox="1"/>
          <p:nvPr/>
        </p:nvSpPr>
        <p:spPr>
          <a:xfrm>
            <a:off x="7018299" y="4132384"/>
            <a:ext cx="1175079" cy="553998"/>
          </a:xfrm>
          <a:prstGeom prst="rect">
            <a:avLst/>
          </a:prstGeom>
          <a:noFill/>
        </p:spPr>
        <p:txBody>
          <a:bodyPr wrap="square" rtlCol="0">
            <a:spAutoFit/>
          </a:bodyPr>
          <a:lstStyle/>
          <a:p>
            <a:r>
              <a:rPr lang="en-US" sz="1500" dirty="0"/>
              <a:t>Target IoT devices</a:t>
            </a:r>
          </a:p>
        </p:txBody>
      </p:sp>
      <p:cxnSp>
        <p:nvCxnSpPr>
          <p:cNvPr id="34" name="Straight Arrow Connector 33">
            <a:extLst>
              <a:ext uri="{FF2B5EF4-FFF2-40B4-BE49-F238E27FC236}">
                <a16:creationId xmlns:a16="http://schemas.microsoft.com/office/drawing/2014/main" id="{F1115DA5-3F78-4555-F8A1-8868F945EE4D}"/>
              </a:ext>
            </a:extLst>
          </p:cNvPr>
          <p:cNvCxnSpPr>
            <a:cxnSpLocks/>
            <a:stCxn id="3" idx="2"/>
          </p:cNvCxnSpPr>
          <p:nvPr/>
        </p:nvCxnSpPr>
        <p:spPr>
          <a:xfrm>
            <a:off x="4490991" y="2267838"/>
            <a:ext cx="0" cy="4050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DE46B312-7CF6-5E9E-FB37-142D9ECAD6B6}"/>
              </a:ext>
            </a:extLst>
          </p:cNvPr>
          <p:cNvSpPr txBox="1"/>
          <p:nvPr/>
        </p:nvSpPr>
        <p:spPr>
          <a:xfrm>
            <a:off x="3624474" y="4576429"/>
            <a:ext cx="2005228" cy="784830"/>
          </a:xfrm>
          <a:prstGeom prst="rect">
            <a:avLst/>
          </a:prstGeom>
          <a:noFill/>
        </p:spPr>
        <p:txBody>
          <a:bodyPr wrap="square" rtlCol="0">
            <a:spAutoFit/>
          </a:bodyPr>
          <a:lstStyle/>
          <a:p>
            <a:r>
              <a:rPr lang="en-US" sz="1500" dirty="0">
                <a:solidFill>
                  <a:srgbClr val="92D050"/>
                </a:solidFill>
              </a:rPr>
              <a:t>T-Mobile</a:t>
            </a:r>
            <a:r>
              <a:rPr lang="en-US" sz="1500" dirty="0"/>
              <a:t>, US Cellular, Sprint (US);</a:t>
            </a:r>
          </a:p>
          <a:p>
            <a:r>
              <a:rPr lang="en-US" sz="1500" dirty="0">
                <a:solidFill>
                  <a:srgbClr val="92D050"/>
                </a:solidFill>
              </a:rPr>
              <a:t>3 Network </a:t>
            </a:r>
            <a:r>
              <a:rPr lang="en-US" sz="1500" dirty="0"/>
              <a:t>(EU)</a:t>
            </a:r>
          </a:p>
        </p:txBody>
      </p:sp>
      <p:sp>
        <p:nvSpPr>
          <p:cNvPr id="39" name="TextBox 38">
            <a:extLst>
              <a:ext uri="{FF2B5EF4-FFF2-40B4-BE49-F238E27FC236}">
                <a16:creationId xmlns:a16="http://schemas.microsoft.com/office/drawing/2014/main" id="{642859B3-AF09-9710-53AE-6CBA3214B372}"/>
              </a:ext>
            </a:extLst>
          </p:cNvPr>
          <p:cNvSpPr txBox="1"/>
          <p:nvPr/>
        </p:nvSpPr>
        <p:spPr>
          <a:xfrm>
            <a:off x="5519527" y="4934199"/>
            <a:ext cx="1301160" cy="323165"/>
          </a:xfrm>
          <a:prstGeom prst="rect">
            <a:avLst/>
          </a:prstGeom>
          <a:noFill/>
        </p:spPr>
        <p:txBody>
          <a:bodyPr wrap="square" rtlCol="0">
            <a:spAutoFit/>
          </a:bodyPr>
          <a:lstStyle/>
          <a:p>
            <a:r>
              <a:rPr lang="en-US" sz="1500" dirty="0"/>
              <a:t>Orange (ES)</a:t>
            </a:r>
          </a:p>
        </p:txBody>
      </p:sp>
      <p:sp>
        <p:nvSpPr>
          <p:cNvPr id="40" name="TextBox 39">
            <a:extLst>
              <a:ext uri="{FF2B5EF4-FFF2-40B4-BE49-F238E27FC236}">
                <a16:creationId xmlns:a16="http://schemas.microsoft.com/office/drawing/2014/main" id="{A8DE6EF9-0871-E7F1-E0E7-420838CFED0F}"/>
              </a:ext>
            </a:extLst>
          </p:cNvPr>
          <p:cNvSpPr txBox="1"/>
          <p:nvPr/>
        </p:nvSpPr>
        <p:spPr>
          <a:xfrm>
            <a:off x="6976110" y="4934199"/>
            <a:ext cx="1242138" cy="553998"/>
          </a:xfrm>
          <a:prstGeom prst="rect">
            <a:avLst/>
          </a:prstGeom>
          <a:noFill/>
        </p:spPr>
        <p:txBody>
          <a:bodyPr wrap="square" rtlCol="0">
            <a:spAutoFit/>
          </a:bodyPr>
          <a:lstStyle/>
          <a:p>
            <a:r>
              <a:rPr lang="en-US" sz="1500" dirty="0"/>
              <a:t>T-Mobile (US)</a:t>
            </a:r>
          </a:p>
        </p:txBody>
      </p:sp>
      <p:cxnSp>
        <p:nvCxnSpPr>
          <p:cNvPr id="41" name="Straight Arrow Connector 40">
            <a:extLst>
              <a:ext uri="{FF2B5EF4-FFF2-40B4-BE49-F238E27FC236}">
                <a16:creationId xmlns:a16="http://schemas.microsoft.com/office/drawing/2014/main" id="{DF560ECE-30F2-7193-277B-984CEA1EDE51}"/>
              </a:ext>
            </a:extLst>
          </p:cNvPr>
          <p:cNvCxnSpPr>
            <a:cxnSpLocks/>
          </p:cNvCxnSpPr>
          <p:nvPr/>
        </p:nvCxnSpPr>
        <p:spPr>
          <a:xfrm>
            <a:off x="4490991" y="3023922"/>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98EC67E7-9745-5815-F5FC-FB3BC9DD6095}"/>
              </a:ext>
            </a:extLst>
          </p:cNvPr>
          <p:cNvCxnSpPr>
            <a:cxnSpLocks/>
          </p:cNvCxnSpPr>
          <p:nvPr/>
        </p:nvCxnSpPr>
        <p:spPr>
          <a:xfrm>
            <a:off x="2736738" y="3023922"/>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5C74CB61-28A8-7DFF-574B-2C18017B4BC8}"/>
              </a:ext>
            </a:extLst>
          </p:cNvPr>
          <p:cNvCxnSpPr>
            <a:cxnSpLocks/>
          </p:cNvCxnSpPr>
          <p:nvPr/>
        </p:nvCxnSpPr>
        <p:spPr>
          <a:xfrm>
            <a:off x="1384504" y="3023922"/>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AA1597F3-1669-C952-5574-3995EBA9210E}"/>
              </a:ext>
            </a:extLst>
          </p:cNvPr>
          <p:cNvCxnSpPr>
            <a:cxnSpLocks/>
          </p:cNvCxnSpPr>
          <p:nvPr/>
        </p:nvCxnSpPr>
        <p:spPr>
          <a:xfrm>
            <a:off x="6059691" y="3023922"/>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97013790-5B73-7CBF-8376-6A402C06A872}"/>
              </a:ext>
            </a:extLst>
          </p:cNvPr>
          <p:cNvCxnSpPr>
            <a:cxnSpLocks/>
          </p:cNvCxnSpPr>
          <p:nvPr/>
        </p:nvCxnSpPr>
        <p:spPr>
          <a:xfrm>
            <a:off x="7322381" y="3023922"/>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BF989BA7-816E-0188-14BA-999B636C3CF1}"/>
              </a:ext>
            </a:extLst>
          </p:cNvPr>
          <p:cNvCxnSpPr>
            <a:cxnSpLocks/>
          </p:cNvCxnSpPr>
          <p:nvPr/>
        </p:nvCxnSpPr>
        <p:spPr>
          <a:xfrm>
            <a:off x="4490991" y="3597987"/>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C8EB329-66A0-439E-3F72-0C1656E9B906}"/>
              </a:ext>
            </a:extLst>
          </p:cNvPr>
          <p:cNvCxnSpPr>
            <a:cxnSpLocks/>
          </p:cNvCxnSpPr>
          <p:nvPr/>
        </p:nvCxnSpPr>
        <p:spPr>
          <a:xfrm>
            <a:off x="4487185" y="4225549"/>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1E869BB7-DC7F-B303-164C-BDD516C1AC35}"/>
              </a:ext>
            </a:extLst>
          </p:cNvPr>
          <p:cNvCxnSpPr>
            <a:cxnSpLocks/>
          </p:cNvCxnSpPr>
          <p:nvPr/>
        </p:nvCxnSpPr>
        <p:spPr>
          <a:xfrm>
            <a:off x="6059691" y="3597987"/>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6C8405A0-8EAC-1087-1F35-A97A5B1FE01E}"/>
              </a:ext>
            </a:extLst>
          </p:cNvPr>
          <p:cNvCxnSpPr>
            <a:cxnSpLocks/>
          </p:cNvCxnSpPr>
          <p:nvPr/>
        </p:nvCxnSpPr>
        <p:spPr>
          <a:xfrm>
            <a:off x="6059691" y="4617132"/>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265C53B7-FDE1-CD7A-D16F-1AA581E7D60D}"/>
              </a:ext>
            </a:extLst>
          </p:cNvPr>
          <p:cNvCxnSpPr>
            <a:cxnSpLocks/>
          </p:cNvCxnSpPr>
          <p:nvPr/>
        </p:nvCxnSpPr>
        <p:spPr>
          <a:xfrm>
            <a:off x="7322381" y="3805736"/>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50EBD9B4-001D-E4F5-AC16-C1BE980190D0}"/>
              </a:ext>
            </a:extLst>
          </p:cNvPr>
          <p:cNvCxnSpPr>
            <a:cxnSpLocks/>
          </p:cNvCxnSpPr>
          <p:nvPr/>
        </p:nvCxnSpPr>
        <p:spPr>
          <a:xfrm>
            <a:off x="7322381" y="4658840"/>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4780E5A-3C21-D0B8-2077-BBF386F96E34}"/>
              </a:ext>
            </a:extLst>
          </p:cNvPr>
          <p:cNvSpPr txBox="1"/>
          <p:nvPr/>
        </p:nvSpPr>
        <p:spPr>
          <a:xfrm>
            <a:off x="791580" y="4617133"/>
            <a:ext cx="2052228" cy="646331"/>
          </a:xfrm>
          <a:prstGeom prst="rect">
            <a:avLst/>
          </a:prstGeom>
          <a:noFill/>
        </p:spPr>
        <p:txBody>
          <a:bodyPr wrap="square" rtlCol="0">
            <a:spAutoFit/>
          </a:bodyPr>
          <a:lstStyle/>
          <a:p>
            <a:r>
              <a:rPr lang="en-US" sz="1800" dirty="0"/>
              <a:t>Experiments are done in Spain</a:t>
            </a:r>
          </a:p>
        </p:txBody>
      </p:sp>
      <p:sp>
        <p:nvSpPr>
          <p:cNvPr id="6" name="Rectangle 5">
            <a:extLst>
              <a:ext uri="{FF2B5EF4-FFF2-40B4-BE49-F238E27FC236}">
                <a16:creationId xmlns:a16="http://schemas.microsoft.com/office/drawing/2014/main" id="{42CDEEF3-C2C0-E406-3E2D-B541E70BCEF5}"/>
              </a:ext>
            </a:extLst>
          </p:cNvPr>
          <p:cNvSpPr/>
          <p:nvPr/>
        </p:nvSpPr>
        <p:spPr>
          <a:xfrm>
            <a:off x="864488" y="2611876"/>
            <a:ext cx="1166429" cy="1193861"/>
          </a:xfrm>
          <a:prstGeom prst="rect">
            <a:avLst/>
          </a:prstGeom>
          <a:noFill/>
          <a:ln>
            <a:solidFill>
              <a:srgbClr val="FFC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500"/>
          </a:p>
        </p:txBody>
      </p:sp>
      <p:sp>
        <p:nvSpPr>
          <p:cNvPr id="7" name="TextBox 6">
            <a:extLst>
              <a:ext uri="{FF2B5EF4-FFF2-40B4-BE49-F238E27FC236}">
                <a16:creationId xmlns:a16="http://schemas.microsoft.com/office/drawing/2014/main" id="{24C3B059-4D3B-37B3-7F23-951E514746D7}"/>
              </a:ext>
            </a:extLst>
          </p:cNvPr>
          <p:cNvSpPr txBox="1"/>
          <p:nvPr/>
        </p:nvSpPr>
        <p:spPr>
          <a:xfrm>
            <a:off x="950617" y="3969060"/>
            <a:ext cx="918101" cy="323165"/>
          </a:xfrm>
          <a:prstGeom prst="rect">
            <a:avLst/>
          </a:prstGeom>
          <a:noFill/>
        </p:spPr>
        <p:txBody>
          <a:bodyPr wrap="square" rtlCol="0">
            <a:spAutoFit/>
          </a:bodyPr>
          <a:lstStyle/>
          <a:p>
            <a:r>
              <a:rPr lang="en-US" sz="1500" dirty="0">
                <a:solidFill>
                  <a:srgbClr val="FFC000"/>
                </a:solidFill>
              </a:rPr>
              <a:t>Baseline</a:t>
            </a:r>
          </a:p>
        </p:txBody>
      </p:sp>
    </p:spTree>
    <p:extLst>
      <p:ext uri="{BB962C8B-B14F-4D97-AF65-F5344CB8AC3E}">
        <p14:creationId xmlns:p14="http://schemas.microsoft.com/office/powerpoint/2010/main" val="3461556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0">
                                            <p:txEl>
                                              <p:pRg st="0" end="0"/>
                                            </p:txEl>
                                          </p:spTgt>
                                        </p:tgtEl>
                                        <p:attrNameLst>
                                          <p:attrName>style.visibility</p:attrName>
                                        </p:attrNameLst>
                                      </p:cBhvr>
                                      <p:to>
                                        <p:strVal val="visible"/>
                                      </p:to>
                                    </p:set>
                                    <p:animEffect transition="in" filter="fade">
                                      <p:cBhvr>
                                        <p:cTn id="19" dur="500"/>
                                        <p:tgtEl>
                                          <p:spTgt spid="20">
                                            <p:txEl>
                                              <p:pRg st="0" end="0"/>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2">
                                            <p:txEl>
                                              <p:pRg st="0" end="0"/>
                                            </p:txEl>
                                          </p:spTgt>
                                        </p:tgtEl>
                                        <p:attrNameLst>
                                          <p:attrName>style.visibility</p:attrName>
                                        </p:attrNameLst>
                                      </p:cBhvr>
                                      <p:to>
                                        <p:strVal val="visible"/>
                                      </p:to>
                                    </p:set>
                                    <p:animEffect transition="in" filter="fade">
                                      <p:cBhvr>
                                        <p:cTn id="23" dur="500"/>
                                        <p:tgtEl>
                                          <p:spTgt spid="22">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1000"/>
                                        <p:tgtEl>
                                          <p:spTgt spid="55"/>
                                        </p:tgtEl>
                                      </p:cBhvr>
                                    </p:animEffect>
                                    <p:anim calcmode="lin" valueType="num">
                                      <p:cBhvr>
                                        <p:cTn id="29" dur="1000" fill="hold"/>
                                        <p:tgtEl>
                                          <p:spTgt spid="55"/>
                                        </p:tgtEl>
                                        <p:attrNameLst>
                                          <p:attrName>ppt_x</p:attrName>
                                        </p:attrNameLst>
                                      </p:cBhvr>
                                      <p:tavLst>
                                        <p:tav tm="0">
                                          <p:val>
                                            <p:strVal val="#ppt_x"/>
                                          </p:val>
                                        </p:tav>
                                        <p:tav tm="100000">
                                          <p:val>
                                            <p:strVal val="#ppt_x"/>
                                          </p:val>
                                        </p:tav>
                                      </p:tavLst>
                                    </p:anim>
                                    <p:anim calcmode="lin" valueType="num">
                                      <p:cBhvr>
                                        <p:cTn id="30" dur="1000" fill="hold"/>
                                        <p:tgtEl>
                                          <p:spTgt spid="55"/>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childTnLst>
                          </p:cTn>
                        </p:par>
                        <p:par>
                          <p:cTn id="35" fill="hold">
                            <p:stCondLst>
                              <p:cond delay="1500"/>
                            </p:stCondLst>
                            <p:childTnLst>
                              <p:par>
                                <p:cTn id="36" presetID="10" presetClass="entr" presetSubtype="0"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childTnLst>
                          </p:cTn>
                        </p:par>
                        <p:par>
                          <p:cTn id="42" fill="hold">
                            <p:stCondLst>
                              <p:cond delay="2000"/>
                            </p:stCondLst>
                            <p:childTnLst>
                              <p:par>
                                <p:cTn id="43" presetID="10" presetClass="entr" presetSubtype="0" fill="hold" nodeType="afterEffect">
                                  <p:stCondLst>
                                    <p:cond delay="0"/>
                                  </p:stCondLst>
                                  <p:childTnLst>
                                    <p:set>
                                      <p:cBhvr>
                                        <p:cTn id="44" dur="1" fill="hold">
                                          <p:stCondLst>
                                            <p:cond delay="0"/>
                                          </p:stCondLst>
                                        </p:cTn>
                                        <p:tgtEl>
                                          <p:spTgt spid="5">
                                            <p:txEl>
                                              <p:pRg st="0" end="0"/>
                                            </p:txEl>
                                          </p:spTgt>
                                        </p:tgtEl>
                                        <p:attrNameLst>
                                          <p:attrName>style.visibility</p:attrName>
                                        </p:attrNameLst>
                                      </p:cBhvr>
                                      <p:to>
                                        <p:strVal val="visible"/>
                                      </p:to>
                                    </p:set>
                                    <p:animEffect transition="in" filter="fade">
                                      <p:cBhvr>
                                        <p:cTn id="45" dur="500"/>
                                        <p:tgtEl>
                                          <p:spTgt spid="5">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47" presetClass="entr" presetSubtype="0" fill="hold" nodeType="clickEffect">
                                  <p:stCondLst>
                                    <p:cond delay="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1000"/>
                                        <p:tgtEl>
                                          <p:spTgt spid="54"/>
                                        </p:tgtEl>
                                      </p:cBhvr>
                                    </p:animEffect>
                                    <p:anim calcmode="lin" valueType="num">
                                      <p:cBhvr>
                                        <p:cTn id="51" dur="1000" fill="hold"/>
                                        <p:tgtEl>
                                          <p:spTgt spid="54"/>
                                        </p:tgtEl>
                                        <p:attrNameLst>
                                          <p:attrName>ppt_x</p:attrName>
                                        </p:attrNameLst>
                                      </p:cBhvr>
                                      <p:tavLst>
                                        <p:tav tm="0">
                                          <p:val>
                                            <p:strVal val="#ppt_x"/>
                                          </p:val>
                                        </p:tav>
                                        <p:tav tm="100000">
                                          <p:val>
                                            <p:strVal val="#ppt_x"/>
                                          </p:val>
                                        </p:tav>
                                      </p:tavLst>
                                    </p:anim>
                                    <p:anim calcmode="lin" valueType="num">
                                      <p:cBhvr>
                                        <p:cTn id="52" dur="1000" fill="hold"/>
                                        <p:tgtEl>
                                          <p:spTgt spid="54"/>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10" presetClass="entr" presetSubtype="0"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childTnLst>
                                </p:cTn>
                              </p:par>
                            </p:childTnLst>
                          </p:cTn>
                        </p:par>
                      </p:childTnLst>
                    </p:cTn>
                  </p:par>
                  <p:par>
                    <p:cTn id="57" fill="hold">
                      <p:stCondLst>
                        <p:cond delay="indefinite"/>
                      </p:stCondLst>
                      <p:childTnLst>
                        <p:par>
                          <p:cTn id="58" fill="hold">
                            <p:stCondLst>
                              <p:cond delay="0"/>
                            </p:stCondLst>
                            <p:childTnLst>
                              <p:par>
                                <p:cTn id="59" presetID="47" presetClass="entr" presetSubtype="0" fill="hold" nodeType="click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fade">
                                      <p:cBhvr>
                                        <p:cTn id="61" dur="1000"/>
                                        <p:tgtEl>
                                          <p:spTgt spid="41"/>
                                        </p:tgtEl>
                                      </p:cBhvr>
                                    </p:animEffect>
                                    <p:anim calcmode="lin" valueType="num">
                                      <p:cBhvr>
                                        <p:cTn id="62" dur="1000" fill="hold"/>
                                        <p:tgtEl>
                                          <p:spTgt spid="41"/>
                                        </p:tgtEl>
                                        <p:attrNameLst>
                                          <p:attrName>ppt_x</p:attrName>
                                        </p:attrNameLst>
                                      </p:cBhvr>
                                      <p:tavLst>
                                        <p:tav tm="0">
                                          <p:val>
                                            <p:strVal val="#ppt_x"/>
                                          </p:val>
                                        </p:tav>
                                        <p:tav tm="100000">
                                          <p:val>
                                            <p:strVal val="#ppt_x"/>
                                          </p:val>
                                        </p:tav>
                                      </p:tavLst>
                                    </p:anim>
                                    <p:anim calcmode="lin" valueType="num">
                                      <p:cBhvr>
                                        <p:cTn id="63" dur="1000" fill="hold"/>
                                        <p:tgtEl>
                                          <p:spTgt spid="41"/>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1500"/>
                            </p:stCondLst>
                            <p:childTnLst>
                              <p:par>
                                <p:cTn id="69" presetID="47" presetClass="entr" presetSubtype="0" fill="hold"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fade">
                                      <p:cBhvr>
                                        <p:cTn id="71" dur="1000"/>
                                        <p:tgtEl>
                                          <p:spTgt spid="44"/>
                                        </p:tgtEl>
                                      </p:cBhvr>
                                    </p:animEffect>
                                    <p:anim calcmode="lin" valueType="num">
                                      <p:cBhvr>
                                        <p:cTn id="72" dur="1000" fill="hold"/>
                                        <p:tgtEl>
                                          <p:spTgt spid="44"/>
                                        </p:tgtEl>
                                        <p:attrNameLst>
                                          <p:attrName>ppt_x</p:attrName>
                                        </p:attrNameLst>
                                      </p:cBhvr>
                                      <p:tavLst>
                                        <p:tav tm="0">
                                          <p:val>
                                            <p:strVal val="#ppt_x"/>
                                          </p:val>
                                        </p:tav>
                                        <p:tav tm="100000">
                                          <p:val>
                                            <p:strVal val="#ppt_x"/>
                                          </p:val>
                                        </p:tav>
                                      </p:tavLst>
                                    </p:anim>
                                    <p:anim calcmode="lin" valueType="num">
                                      <p:cBhvr>
                                        <p:cTn id="73" dur="1000" fill="hold"/>
                                        <p:tgtEl>
                                          <p:spTgt spid="44"/>
                                        </p:tgtEl>
                                        <p:attrNameLst>
                                          <p:attrName>ppt_y</p:attrName>
                                        </p:attrNameLst>
                                      </p:cBhvr>
                                      <p:tavLst>
                                        <p:tav tm="0">
                                          <p:val>
                                            <p:strVal val="#ppt_y-.1"/>
                                          </p:val>
                                        </p:tav>
                                        <p:tav tm="100000">
                                          <p:val>
                                            <p:strVal val="#ppt_y"/>
                                          </p:val>
                                        </p:tav>
                                      </p:tavLst>
                                    </p:anim>
                                  </p:childTnLst>
                                </p:cTn>
                              </p:par>
                            </p:childTnLst>
                          </p:cTn>
                        </p:par>
                        <p:par>
                          <p:cTn id="74" fill="hold">
                            <p:stCondLst>
                              <p:cond delay="2500"/>
                            </p:stCondLst>
                            <p:childTnLst>
                              <p:par>
                                <p:cTn id="75" presetID="10" presetClass="entr" presetSubtype="0" fill="hold" grpId="0" nodeType="after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fade">
                                      <p:cBhvr>
                                        <p:cTn id="77" dur="500"/>
                                        <p:tgtEl>
                                          <p:spTgt spid="30"/>
                                        </p:tgtEl>
                                      </p:cBhvr>
                                    </p:animEffect>
                                  </p:childTnLst>
                                </p:cTn>
                              </p:par>
                            </p:childTnLst>
                          </p:cTn>
                        </p:par>
                        <p:par>
                          <p:cTn id="78" fill="hold">
                            <p:stCondLst>
                              <p:cond delay="3000"/>
                            </p:stCondLst>
                            <p:childTnLst>
                              <p:par>
                                <p:cTn id="79" presetID="47" presetClass="entr" presetSubtype="0" fill="hold" nodeType="after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1000"/>
                                        <p:tgtEl>
                                          <p:spTgt spid="48"/>
                                        </p:tgtEl>
                                      </p:cBhvr>
                                    </p:animEffect>
                                    <p:anim calcmode="lin" valueType="num">
                                      <p:cBhvr>
                                        <p:cTn id="82" dur="1000" fill="hold"/>
                                        <p:tgtEl>
                                          <p:spTgt spid="48"/>
                                        </p:tgtEl>
                                        <p:attrNameLst>
                                          <p:attrName>ppt_x</p:attrName>
                                        </p:attrNameLst>
                                      </p:cBhvr>
                                      <p:tavLst>
                                        <p:tav tm="0">
                                          <p:val>
                                            <p:strVal val="#ppt_x"/>
                                          </p:val>
                                        </p:tav>
                                        <p:tav tm="100000">
                                          <p:val>
                                            <p:strVal val="#ppt_x"/>
                                          </p:val>
                                        </p:tav>
                                      </p:tavLst>
                                    </p:anim>
                                    <p:anim calcmode="lin" valueType="num">
                                      <p:cBhvr>
                                        <p:cTn id="83" dur="1000" fill="hold"/>
                                        <p:tgtEl>
                                          <p:spTgt spid="48"/>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fade">
                                      <p:cBhvr>
                                        <p:cTn id="87" dur="500"/>
                                        <p:tgtEl>
                                          <p:spTgt spid="38"/>
                                        </p:tgtEl>
                                      </p:cBhvr>
                                    </p:animEffect>
                                  </p:childTnLst>
                                </p:cTn>
                              </p:par>
                            </p:childTnLst>
                          </p:cTn>
                        </p:par>
                      </p:childTnLst>
                    </p:cTn>
                  </p:par>
                  <p:par>
                    <p:cTn id="88" fill="hold">
                      <p:stCondLst>
                        <p:cond delay="indefinite"/>
                      </p:stCondLst>
                      <p:childTnLst>
                        <p:par>
                          <p:cTn id="89" fill="hold">
                            <p:stCondLst>
                              <p:cond delay="0"/>
                            </p:stCondLst>
                            <p:childTnLst>
                              <p:par>
                                <p:cTn id="90" presetID="47" presetClass="entr" presetSubtype="0" fill="hold" nodeType="clickEffect">
                                  <p:stCondLst>
                                    <p:cond delay="0"/>
                                  </p:stCondLst>
                                  <p:childTnLst>
                                    <p:set>
                                      <p:cBhvr>
                                        <p:cTn id="91" dur="1" fill="hold">
                                          <p:stCondLst>
                                            <p:cond delay="0"/>
                                          </p:stCondLst>
                                        </p:cTn>
                                        <p:tgtEl>
                                          <p:spTgt spid="37"/>
                                        </p:tgtEl>
                                        <p:attrNameLst>
                                          <p:attrName>style.visibility</p:attrName>
                                        </p:attrNameLst>
                                      </p:cBhvr>
                                      <p:to>
                                        <p:strVal val="visible"/>
                                      </p:to>
                                    </p:set>
                                    <p:animEffect transition="in" filter="fade">
                                      <p:cBhvr>
                                        <p:cTn id="92" dur="1000"/>
                                        <p:tgtEl>
                                          <p:spTgt spid="37"/>
                                        </p:tgtEl>
                                      </p:cBhvr>
                                    </p:animEffect>
                                    <p:anim calcmode="lin" valueType="num">
                                      <p:cBhvr>
                                        <p:cTn id="93" dur="1000" fill="hold"/>
                                        <p:tgtEl>
                                          <p:spTgt spid="37"/>
                                        </p:tgtEl>
                                        <p:attrNameLst>
                                          <p:attrName>ppt_x</p:attrName>
                                        </p:attrNameLst>
                                      </p:cBhvr>
                                      <p:tavLst>
                                        <p:tav tm="0">
                                          <p:val>
                                            <p:strVal val="#ppt_x"/>
                                          </p:val>
                                        </p:tav>
                                        <p:tav tm="100000">
                                          <p:val>
                                            <p:strVal val="#ppt_x"/>
                                          </p:val>
                                        </p:tav>
                                      </p:tavLst>
                                    </p:anim>
                                    <p:anim calcmode="lin" valueType="num">
                                      <p:cBhvr>
                                        <p:cTn id="94" dur="1000" fill="hold"/>
                                        <p:tgtEl>
                                          <p:spTgt spid="37"/>
                                        </p:tgtEl>
                                        <p:attrNameLst>
                                          <p:attrName>ppt_y</p:attrName>
                                        </p:attrNameLst>
                                      </p:cBhvr>
                                      <p:tavLst>
                                        <p:tav tm="0">
                                          <p:val>
                                            <p:strVal val="#ppt_y-.1"/>
                                          </p:val>
                                        </p:tav>
                                        <p:tav tm="100000">
                                          <p:val>
                                            <p:strVal val="#ppt_y"/>
                                          </p:val>
                                        </p:tav>
                                      </p:tavLst>
                                    </p:anim>
                                  </p:childTnLst>
                                </p:cTn>
                              </p:par>
                            </p:childTnLst>
                          </p:cTn>
                        </p:par>
                        <p:par>
                          <p:cTn id="95" fill="hold">
                            <p:stCondLst>
                              <p:cond delay="1000"/>
                            </p:stCondLst>
                            <p:childTnLst>
                              <p:par>
                                <p:cTn id="96" presetID="10" presetClass="entr" presetSubtype="0" fill="hold" grpId="0" nodeType="after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fade">
                                      <p:cBhvr>
                                        <p:cTn id="98" dur="500"/>
                                        <p:tgtEl>
                                          <p:spTgt spid="28"/>
                                        </p:tgtEl>
                                      </p:cBhvr>
                                    </p:animEffect>
                                  </p:childTnLst>
                                </p:cTn>
                              </p:par>
                            </p:childTnLst>
                          </p:cTn>
                        </p:par>
                        <p:par>
                          <p:cTn id="99" fill="hold">
                            <p:stCondLst>
                              <p:cond delay="1500"/>
                            </p:stCondLst>
                            <p:childTnLst>
                              <p:par>
                                <p:cTn id="100" presetID="47" presetClass="entr" presetSubtype="0" fill="hold" nodeType="afterEffect">
                                  <p:stCondLst>
                                    <p:cond delay="0"/>
                                  </p:stCondLst>
                                  <p:childTnLst>
                                    <p:set>
                                      <p:cBhvr>
                                        <p:cTn id="101" dur="1" fill="hold">
                                          <p:stCondLst>
                                            <p:cond delay="0"/>
                                          </p:stCondLst>
                                        </p:cTn>
                                        <p:tgtEl>
                                          <p:spTgt spid="49"/>
                                        </p:tgtEl>
                                        <p:attrNameLst>
                                          <p:attrName>style.visibility</p:attrName>
                                        </p:attrNameLst>
                                      </p:cBhvr>
                                      <p:to>
                                        <p:strVal val="visible"/>
                                      </p:to>
                                    </p:set>
                                    <p:animEffect transition="in" filter="fade">
                                      <p:cBhvr>
                                        <p:cTn id="102" dur="1000"/>
                                        <p:tgtEl>
                                          <p:spTgt spid="49"/>
                                        </p:tgtEl>
                                      </p:cBhvr>
                                    </p:animEffect>
                                    <p:anim calcmode="lin" valueType="num">
                                      <p:cBhvr>
                                        <p:cTn id="103" dur="1000" fill="hold"/>
                                        <p:tgtEl>
                                          <p:spTgt spid="49"/>
                                        </p:tgtEl>
                                        <p:attrNameLst>
                                          <p:attrName>ppt_x</p:attrName>
                                        </p:attrNameLst>
                                      </p:cBhvr>
                                      <p:tavLst>
                                        <p:tav tm="0">
                                          <p:val>
                                            <p:strVal val="#ppt_x"/>
                                          </p:val>
                                        </p:tav>
                                        <p:tav tm="100000">
                                          <p:val>
                                            <p:strVal val="#ppt_x"/>
                                          </p:val>
                                        </p:tav>
                                      </p:tavLst>
                                    </p:anim>
                                    <p:anim calcmode="lin" valueType="num">
                                      <p:cBhvr>
                                        <p:cTn id="104" dur="1000" fill="hold"/>
                                        <p:tgtEl>
                                          <p:spTgt spid="49"/>
                                        </p:tgtEl>
                                        <p:attrNameLst>
                                          <p:attrName>ppt_y</p:attrName>
                                        </p:attrNameLst>
                                      </p:cBhvr>
                                      <p:tavLst>
                                        <p:tav tm="0">
                                          <p:val>
                                            <p:strVal val="#ppt_y-.1"/>
                                          </p:val>
                                        </p:tav>
                                        <p:tav tm="100000">
                                          <p:val>
                                            <p:strVal val="#ppt_y"/>
                                          </p:val>
                                        </p:tav>
                                      </p:tavLst>
                                    </p:anim>
                                  </p:childTnLst>
                                </p:cTn>
                              </p:par>
                            </p:childTnLst>
                          </p:cTn>
                        </p:par>
                        <p:par>
                          <p:cTn id="105" fill="hold">
                            <p:stCondLst>
                              <p:cond delay="2500"/>
                            </p:stCondLst>
                            <p:childTnLst>
                              <p:par>
                                <p:cTn id="106" presetID="10" presetClass="entr" presetSubtype="0" fill="hold" grpId="0" nodeType="afterEffect">
                                  <p:stCondLst>
                                    <p:cond delay="0"/>
                                  </p:stCondLst>
                                  <p:childTnLst>
                                    <p:set>
                                      <p:cBhvr>
                                        <p:cTn id="107" dur="1" fill="hold">
                                          <p:stCondLst>
                                            <p:cond delay="0"/>
                                          </p:stCondLst>
                                        </p:cTn>
                                        <p:tgtEl>
                                          <p:spTgt spid="31"/>
                                        </p:tgtEl>
                                        <p:attrNameLst>
                                          <p:attrName>style.visibility</p:attrName>
                                        </p:attrNameLst>
                                      </p:cBhvr>
                                      <p:to>
                                        <p:strVal val="visible"/>
                                      </p:to>
                                    </p:set>
                                    <p:animEffect transition="in" filter="fade">
                                      <p:cBhvr>
                                        <p:cTn id="108" dur="500"/>
                                        <p:tgtEl>
                                          <p:spTgt spid="31"/>
                                        </p:tgtEl>
                                      </p:cBhvr>
                                    </p:animEffect>
                                  </p:childTnLst>
                                </p:cTn>
                              </p:par>
                            </p:childTnLst>
                          </p:cTn>
                        </p:par>
                        <p:par>
                          <p:cTn id="109" fill="hold">
                            <p:stCondLst>
                              <p:cond delay="3000"/>
                            </p:stCondLst>
                            <p:childTnLst>
                              <p:par>
                                <p:cTn id="110" presetID="47" presetClass="entr" presetSubtype="0" fill="hold" nodeType="afterEffect">
                                  <p:stCondLst>
                                    <p:cond delay="0"/>
                                  </p:stCondLst>
                                  <p:childTnLst>
                                    <p:set>
                                      <p:cBhvr>
                                        <p:cTn id="111" dur="1" fill="hold">
                                          <p:stCondLst>
                                            <p:cond delay="0"/>
                                          </p:stCondLst>
                                        </p:cTn>
                                        <p:tgtEl>
                                          <p:spTgt spid="56"/>
                                        </p:tgtEl>
                                        <p:attrNameLst>
                                          <p:attrName>style.visibility</p:attrName>
                                        </p:attrNameLst>
                                      </p:cBhvr>
                                      <p:to>
                                        <p:strVal val="visible"/>
                                      </p:to>
                                    </p:set>
                                    <p:animEffect transition="in" filter="fade">
                                      <p:cBhvr>
                                        <p:cTn id="112" dur="1000"/>
                                        <p:tgtEl>
                                          <p:spTgt spid="56"/>
                                        </p:tgtEl>
                                      </p:cBhvr>
                                    </p:animEffect>
                                    <p:anim calcmode="lin" valueType="num">
                                      <p:cBhvr>
                                        <p:cTn id="113" dur="1000" fill="hold"/>
                                        <p:tgtEl>
                                          <p:spTgt spid="56"/>
                                        </p:tgtEl>
                                        <p:attrNameLst>
                                          <p:attrName>ppt_x</p:attrName>
                                        </p:attrNameLst>
                                      </p:cBhvr>
                                      <p:tavLst>
                                        <p:tav tm="0">
                                          <p:val>
                                            <p:strVal val="#ppt_x"/>
                                          </p:val>
                                        </p:tav>
                                        <p:tav tm="100000">
                                          <p:val>
                                            <p:strVal val="#ppt_x"/>
                                          </p:val>
                                        </p:tav>
                                      </p:tavLst>
                                    </p:anim>
                                    <p:anim calcmode="lin" valueType="num">
                                      <p:cBhvr>
                                        <p:cTn id="114" dur="1000" fill="hold"/>
                                        <p:tgtEl>
                                          <p:spTgt spid="56"/>
                                        </p:tgtEl>
                                        <p:attrNameLst>
                                          <p:attrName>ppt_y</p:attrName>
                                        </p:attrNameLst>
                                      </p:cBhvr>
                                      <p:tavLst>
                                        <p:tav tm="0">
                                          <p:val>
                                            <p:strVal val="#ppt_y-.1"/>
                                          </p:val>
                                        </p:tav>
                                        <p:tav tm="100000">
                                          <p:val>
                                            <p:strVal val="#ppt_y"/>
                                          </p:val>
                                        </p:tav>
                                      </p:tavLst>
                                    </p:anim>
                                  </p:childTnLst>
                                </p:cTn>
                              </p:par>
                            </p:childTnLst>
                          </p:cTn>
                        </p:par>
                        <p:par>
                          <p:cTn id="115" fill="hold">
                            <p:stCondLst>
                              <p:cond delay="4000"/>
                            </p:stCondLst>
                            <p:childTnLst>
                              <p:par>
                                <p:cTn id="116" presetID="10" presetClass="entr" presetSubtype="0" fill="hold" grpId="0" nodeType="afterEffect">
                                  <p:stCondLst>
                                    <p:cond delay="0"/>
                                  </p:stCondLst>
                                  <p:childTnLst>
                                    <p:set>
                                      <p:cBhvr>
                                        <p:cTn id="117" dur="1" fill="hold">
                                          <p:stCondLst>
                                            <p:cond delay="0"/>
                                          </p:stCondLst>
                                        </p:cTn>
                                        <p:tgtEl>
                                          <p:spTgt spid="39"/>
                                        </p:tgtEl>
                                        <p:attrNameLst>
                                          <p:attrName>style.visibility</p:attrName>
                                        </p:attrNameLst>
                                      </p:cBhvr>
                                      <p:to>
                                        <p:strVal val="visible"/>
                                      </p:to>
                                    </p:set>
                                    <p:animEffect transition="in" filter="fade">
                                      <p:cBhvr>
                                        <p:cTn id="118" dur="500"/>
                                        <p:tgtEl>
                                          <p:spTgt spid="39"/>
                                        </p:tgtEl>
                                      </p:cBhvr>
                                    </p:animEffect>
                                  </p:childTnLst>
                                </p:cTn>
                              </p:par>
                            </p:childTnLst>
                          </p:cTn>
                        </p:par>
                      </p:childTnLst>
                    </p:cTn>
                  </p:par>
                  <p:par>
                    <p:cTn id="119" fill="hold">
                      <p:stCondLst>
                        <p:cond delay="indefinite"/>
                      </p:stCondLst>
                      <p:childTnLst>
                        <p:par>
                          <p:cTn id="120" fill="hold">
                            <p:stCondLst>
                              <p:cond delay="0"/>
                            </p:stCondLst>
                            <p:childTnLst>
                              <p:par>
                                <p:cTn id="121" presetID="47" presetClass="entr" presetSubtype="0" fill="hold" nodeType="clickEffect">
                                  <p:stCondLst>
                                    <p:cond delay="0"/>
                                  </p:stCondLst>
                                  <p:childTnLst>
                                    <p:set>
                                      <p:cBhvr>
                                        <p:cTn id="122" dur="1" fill="hold">
                                          <p:stCondLst>
                                            <p:cond delay="0"/>
                                          </p:stCondLst>
                                        </p:cTn>
                                        <p:tgtEl>
                                          <p:spTgt spid="42"/>
                                        </p:tgtEl>
                                        <p:attrNameLst>
                                          <p:attrName>style.visibility</p:attrName>
                                        </p:attrNameLst>
                                      </p:cBhvr>
                                      <p:to>
                                        <p:strVal val="visible"/>
                                      </p:to>
                                    </p:set>
                                    <p:animEffect transition="in" filter="fade">
                                      <p:cBhvr>
                                        <p:cTn id="123" dur="1000"/>
                                        <p:tgtEl>
                                          <p:spTgt spid="42"/>
                                        </p:tgtEl>
                                      </p:cBhvr>
                                    </p:animEffect>
                                    <p:anim calcmode="lin" valueType="num">
                                      <p:cBhvr>
                                        <p:cTn id="124" dur="1000" fill="hold"/>
                                        <p:tgtEl>
                                          <p:spTgt spid="42"/>
                                        </p:tgtEl>
                                        <p:attrNameLst>
                                          <p:attrName>ppt_x</p:attrName>
                                        </p:attrNameLst>
                                      </p:cBhvr>
                                      <p:tavLst>
                                        <p:tav tm="0">
                                          <p:val>
                                            <p:strVal val="#ppt_x"/>
                                          </p:val>
                                        </p:tav>
                                        <p:tav tm="100000">
                                          <p:val>
                                            <p:strVal val="#ppt_x"/>
                                          </p:val>
                                        </p:tav>
                                      </p:tavLst>
                                    </p:anim>
                                    <p:anim calcmode="lin" valueType="num">
                                      <p:cBhvr>
                                        <p:cTn id="125" dur="1000" fill="hold"/>
                                        <p:tgtEl>
                                          <p:spTgt spid="42"/>
                                        </p:tgtEl>
                                        <p:attrNameLst>
                                          <p:attrName>ppt_y</p:attrName>
                                        </p:attrNameLst>
                                      </p:cBhvr>
                                      <p:tavLst>
                                        <p:tav tm="0">
                                          <p:val>
                                            <p:strVal val="#ppt_y-.1"/>
                                          </p:val>
                                        </p:tav>
                                        <p:tav tm="100000">
                                          <p:val>
                                            <p:strVal val="#ppt_y"/>
                                          </p:val>
                                        </p:tav>
                                      </p:tavLst>
                                    </p:anim>
                                  </p:childTnLst>
                                </p:cTn>
                              </p:par>
                            </p:childTnLst>
                          </p:cTn>
                        </p:par>
                        <p:par>
                          <p:cTn id="126" fill="hold">
                            <p:stCondLst>
                              <p:cond delay="1000"/>
                            </p:stCondLst>
                            <p:childTnLst>
                              <p:par>
                                <p:cTn id="127" presetID="10" presetClass="entr" presetSubtype="0" fill="hold" grpId="0" nodeType="afterEffect">
                                  <p:stCondLst>
                                    <p:cond delay="0"/>
                                  </p:stCondLst>
                                  <p:childTnLst>
                                    <p:set>
                                      <p:cBhvr>
                                        <p:cTn id="128" dur="1" fill="hold">
                                          <p:stCondLst>
                                            <p:cond delay="0"/>
                                          </p:stCondLst>
                                        </p:cTn>
                                        <p:tgtEl>
                                          <p:spTgt spid="29"/>
                                        </p:tgtEl>
                                        <p:attrNameLst>
                                          <p:attrName>style.visibility</p:attrName>
                                        </p:attrNameLst>
                                      </p:cBhvr>
                                      <p:to>
                                        <p:strVal val="visible"/>
                                      </p:to>
                                    </p:set>
                                    <p:animEffect transition="in" filter="fade">
                                      <p:cBhvr>
                                        <p:cTn id="129" dur="500"/>
                                        <p:tgtEl>
                                          <p:spTgt spid="29"/>
                                        </p:tgtEl>
                                      </p:cBhvr>
                                    </p:animEffect>
                                  </p:childTnLst>
                                </p:cTn>
                              </p:par>
                            </p:childTnLst>
                          </p:cTn>
                        </p:par>
                        <p:par>
                          <p:cTn id="130" fill="hold">
                            <p:stCondLst>
                              <p:cond delay="1500"/>
                            </p:stCondLst>
                            <p:childTnLst>
                              <p:par>
                                <p:cTn id="131" presetID="47" presetClass="entr" presetSubtype="0" fill="hold" nodeType="afterEffect">
                                  <p:stCondLst>
                                    <p:cond delay="0"/>
                                  </p:stCondLst>
                                  <p:childTnLst>
                                    <p:set>
                                      <p:cBhvr>
                                        <p:cTn id="132" dur="1" fill="hold">
                                          <p:stCondLst>
                                            <p:cond delay="0"/>
                                          </p:stCondLst>
                                        </p:cTn>
                                        <p:tgtEl>
                                          <p:spTgt spid="57"/>
                                        </p:tgtEl>
                                        <p:attrNameLst>
                                          <p:attrName>style.visibility</p:attrName>
                                        </p:attrNameLst>
                                      </p:cBhvr>
                                      <p:to>
                                        <p:strVal val="visible"/>
                                      </p:to>
                                    </p:set>
                                    <p:animEffect transition="in" filter="fade">
                                      <p:cBhvr>
                                        <p:cTn id="133" dur="1000"/>
                                        <p:tgtEl>
                                          <p:spTgt spid="57"/>
                                        </p:tgtEl>
                                      </p:cBhvr>
                                    </p:animEffect>
                                    <p:anim calcmode="lin" valueType="num">
                                      <p:cBhvr>
                                        <p:cTn id="134" dur="1000" fill="hold"/>
                                        <p:tgtEl>
                                          <p:spTgt spid="57"/>
                                        </p:tgtEl>
                                        <p:attrNameLst>
                                          <p:attrName>ppt_x</p:attrName>
                                        </p:attrNameLst>
                                      </p:cBhvr>
                                      <p:tavLst>
                                        <p:tav tm="0">
                                          <p:val>
                                            <p:strVal val="#ppt_x"/>
                                          </p:val>
                                        </p:tav>
                                        <p:tav tm="100000">
                                          <p:val>
                                            <p:strVal val="#ppt_x"/>
                                          </p:val>
                                        </p:tav>
                                      </p:tavLst>
                                    </p:anim>
                                    <p:anim calcmode="lin" valueType="num">
                                      <p:cBhvr>
                                        <p:cTn id="135" dur="1000" fill="hold"/>
                                        <p:tgtEl>
                                          <p:spTgt spid="57"/>
                                        </p:tgtEl>
                                        <p:attrNameLst>
                                          <p:attrName>ppt_y</p:attrName>
                                        </p:attrNameLst>
                                      </p:cBhvr>
                                      <p:tavLst>
                                        <p:tav tm="0">
                                          <p:val>
                                            <p:strVal val="#ppt_y-.1"/>
                                          </p:val>
                                        </p:tav>
                                        <p:tav tm="100000">
                                          <p:val>
                                            <p:strVal val="#ppt_y"/>
                                          </p:val>
                                        </p:tav>
                                      </p:tavLst>
                                    </p:anim>
                                  </p:childTnLst>
                                </p:cTn>
                              </p:par>
                            </p:childTnLst>
                          </p:cTn>
                        </p:par>
                        <p:par>
                          <p:cTn id="136" fill="hold">
                            <p:stCondLst>
                              <p:cond delay="2500"/>
                            </p:stCondLst>
                            <p:childTnLst>
                              <p:par>
                                <p:cTn id="137" presetID="10" presetClass="entr" presetSubtype="0" fill="hold" grpId="0" nodeType="afterEffect">
                                  <p:stCondLst>
                                    <p:cond delay="0"/>
                                  </p:stCondLst>
                                  <p:childTnLst>
                                    <p:set>
                                      <p:cBhvr>
                                        <p:cTn id="138" dur="1" fill="hold">
                                          <p:stCondLst>
                                            <p:cond delay="0"/>
                                          </p:stCondLst>
                                        </p:cTn>
                                        <p:tgtEl>
                                          <p:spTgt spid="32"/>
                                        </p:tgtEl>
                                        <p:attrNameLst>
                                          <p:attrName>style.visibility</p:attrName>
                                        </p:attrNameLst>
                                      </p:cBhvr>
                                      <p:to>
                                        <p:strVal val="visible"/>
                                      </p:to>
                                    </p:set>
                                    <p:animEffect transition="in" filter="fade">
                                      <p:cBhvr>
                                        <p:cTn id="139" dur="500"/>
                                        <p:tgtEl>
                                          <p:spTgt spid="32"/>
                                        </p:tgtEl>
                                      </p:cBhvr>
                                    </p:animEffect>
                                  </p:childTnLst>
                                </p:cTn>
                              </p:par>
                            </p:childTnLst>
                          </p:cTn>
                        </p:par>
                        <p:par>
                          <p:cTn id="140" fill="hold">
                            <p:stCondLst>
                              <p:cond delay="3000"/>
                            </p:stCondLst>
                            <p:childTnLst>
                              <p:par>
                                <p:cTn id="141" presetID="47" presetClass="entr" presetSubtype="0" fill="hold" nodeType="afterEffect">
                                  <p:stCondLst>
                                    <p:cond delay="0"/>
                                  </p:stCondLst>
                                  <p:childTnLst>
                                    <p:set>
                                      <p:cBhvr>
                                        <p:cTn id="142" dur="1" fill="hold">
                                          <p:stCondLst>
                                            <p:cond delay="0"/>
                                          </p:stCondLst>
                                        </p:cTn>
                                        <p:tgtEl>
                                          <p:spTgt spid="58"/>
                                        </p:tgtEl>
                                        <p:attrNameLst>
                                          <p:attrName>style.visibility</p:attrName>
                                        </p:attrNameLst>
                                      </p:cBhvr>
                                      <p:to>
                                        <p:strVal val="visible"/>
                                      </p:to>
                                    </p:set>
                                    <p:animEffect transition="in" filter="fade">
                                      <p:cBhvr>
                                        <p:cTn id="143" dur="1000"/>
                                        <p:tgtEl>
                                          <p:spTgt spid="58"/>
                                        </p:tgtEl>
                                      </p:cBhvr>
                                    </p:animEffect>
                                    <p:anim calcmode="lin" valueType="num">
                                      <p:cBhvr>
                                        <p:cTn id="144" dur="1000" fill="hold"/>
                                        <p:tgtEl>
                                          <p:spTgt spid="58"/>
                                        </p:tgtEl>
                                        <p:attrNameLst>
                                          <p:attrName>ppt_x</p:attrName>
                                        </p:attrNameLst>
                                      </p:cBhvr>
                                      <p:tavLst>
                                        <p:tav tm="0">
                                          <p:val>
                                            <p:strVal val="#ppt_x"/>
                                          </p:val>
                                        </p:tav>
                                        <p:tav tm="100000">
                                          <p:val>
                                            <p:strVal val="#ppt_x"/>
                                          </p:val>
                                        </p:tav>
                                      </p:tavLst>
                                    </p:anim>
                                    <p:anim calcmode="lin" valueType="num">
                                      <p:cBhvr>
                                        <p:cTn id="145" dur="1000" fill="hold"/>
                                        <p:tgtEl>
                                          <p:spTgt spid="58"/>
                                        </p:tgtEl>
                                        <p:attrNameLst>
                                          <p:attrName>ppt_y</p:attrName>
                                        </p:attrNameLst>
                                      </p:cBhvr>
                                      <p:tavLst>
                                        <p:tav tm="0">
                                          <p:val>
                                            <p:strVal val="#ppt_y-.1"/>
                                          </p:val>
                                        </p:tav>
                                        <p:tav tm="100000">
                                          <p:val>
                                            <p:strVal val="#ppt_y"/>
                                          </p:val>
                                        </p:tav>
                                      </p:tavLst>
                                    </p:anim>
                                  </p:childTnLst>
                                </p:cTn>
                              </p:par>
                            </p:childTnLst>
                          </p:cTn>
                        </p:par>
                        <p:par>
                          <p:cTn id="146" fill="hold">
                            <p:stCondLst>
                              <p:cond delay="4000"/>
                            </p:stCondLst>
                            <p:childTnLst>
                              <p:par>
                                <p:cTn id="147" presetID="10" presetClass="entr" presetSubtype="0" fill="hold" grpId="0" nodeType="afterEffect">
                                  <p:stCondLst>
                                    <p:cond delay="0"/>
                                  </p:stCondLst>
                                  <p:childTnLst>
                                    <p:set>
                                      <p:cBhvr>
                                        <p:cTn id="148" dur="1" fill="hold">
                                          <p:stCondLst>
                                            <p:cond delay="0"/>
                                          </p:stCondLst>
                                        </p:cTn>
                                        <p:tgtEl>
                                          <p:spTgt spid="40"/>
                                        </p:tgtEl>
                                        <p:attrNameLst>
                                          <p:attrName>style.visibility</p:attrName>
                                        </p:attrNameLst>
                                      </p:cBhvr>
                                      <p:to>
                                        <p:strVal val="visible"/>
                                      </p:to>
                                    </p:set>
                                    <p:animEffect transition="in" filter="fade">
                                      <p:cBhvr>
                                        <p:cTn id="14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1" grpId="0"/>
      <p:bldP spid="25" grpId="0"/>
      <p:bldP spid="26" grpId="0"/>
      <p:bldP spid="27" grpId="0"/>
      <p:bldP spid="28" grpId="0"/>
      <p:bldP spid="29" grpId="0"/>
      <p:bldP spid="30" grpId="0"/>
      <p:bldP spid="31" grpId="0"/>
      <p:bldP spid="32" grpId="0"/>
      <p:bldP spid="38" grpId="0"/>
      <p:bldP spid="39" grpId="0"/>
      <p:bldP spid="40" grpId="0"/>
      <p:bldP spid="6" grpId="0" animBg="1"/>
      <p:bldP spid="7"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descr="Imagen que contiene instrumento, estacionaria, lápiz&#10;&#10;Descripción generada automáticamente">
            <a:extLst>
              <a:ext uri="{FF2B5EF4-FFF2-40B4-BE49-F238E27FC236}">
                <a16:creationId xmlns:a16="http://schemas.microsoft.com/office/drawing/2014/main" id="{E6B459DA-80D1-90CC-8859-E42FC5D191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886" y="1842372"/>
            <a:ext cx="4499581" cy="3674860"/>
          </a:xfrm>
          <a:prstGeom prst="rect">
            <a:avLst/>
          </a:prstGeom>
        </p:spPr>
      </p:pic>
      <p:sp>
        <p:nvSpPr>
          <p:cNvPr id="2" name="Título 1">
            <a:extLst>
              <a:ext uri="{FF2B5EF4-FFF2-40B4-BE49-F238E27FC236}">
                <a16:creationId xmlns:a16="http://schemas.microsoft.com/office/drawing/2014/main" id="{AB63603E-585B-7041-F261-F1FEFDF7030A}"/>
              </a:ext>
            </a:extLst>
          </p:cNvPr>
          <p:cNvSpPr>
            <a:spLocks noGrp="1"/>
          </p:cNvSpPr>
          <p:nvPr>
            <p:ph type="title"/>
          </p:nvPr>
        </p:nvSpPr>
        <p:spPr>
          <a:xfrm>
            <a:off x="864488" y="1061372"/>
            <a:ext cx="8100000" cy="594000"/>
          </a:xfrm>
        </p:spPr>
        <p:txBody>
          <a:bodyPr/>
          <a:lstStyle/>
          <a:p>
            <a:r>
              <a:rPr lang="en-US" dirty="0"/>
              <a:t>Web Performance</a:t>
            </a:r>
          </a:p>
        </p:txBody>
      </p:sp>
      <p:sp>
        <p:nvSpPr>
          <p:cNvPr id="4" name="Marcador de número de diapositiva 3">
            <a:extLst>
              <a:ext uri="{FF2B5EF4-FFF2-40B4-BE49-F238E27FC236}">
                <a16:creationId xmlns:a16="http://schemas.microsoft.com/office/drawing/2014/main" id="{E5CC9958-C83D-B5D8-CA1D-C0D61E73D336}"/>
              </a:ext>
            </a:extLst>
          </p:cNvPr>
          <p:cNvSpPr>
            <a:spLocks noGrp="1"/>
          </p:cNvSpPr>
          <p:nvPr>
            <p:ph type="sldNum" sz="quarter" idx="12"/>
          </p:nvPr>
        </p:nvSpPr>
        <p:spPr>
          <a:xfrm>
            <a:off x="143339" y="884429"/>
            <a:ext cx="639688" cy="420334"/>
          </a:xfrm>
          <a:prstGeom prst="rect">
            <a:avLst/>
          </a:prstGeom>
        </p:spPr>
        <p:txBody>
          <a:bodyPr vert="horz" lIns="0" tIns="0" rIns="0" bIns="0" anchor="ctr"/>
          <a:lstStyle>
            <a:defPPr>
              <a:defRPr lang="en-US"/>
            </a:defPPr>
            <a:lvl1pPr marL="0" algn="r" defTabSz="914400" rtl="0" eaLnBrk="1" latinLnBrk="0" hangingPunct="1">
              <a:defRPr kumimoji="0" sz="1600" b="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D59EDA0-296C-4BA5-901B-5BF081192963}" type="slidenum">
              <a:rPr lang="es-ES" smtClean="0"/>
              <a:pPr algn="ctr"/>
              <a:t>57</a:t>
            </a:fld>
            <a:endParaRPr lang="es-ES" dirty="0"/>
          </a:p>
        </p:txBody>
      </p:sp>
      <p:sp>
        <p:nvSpPr>
          <p:cNvPr id="7" name="CuadroTexto 6">
            <a:extLst>
              <a:ext uri="{FF2B5EF4-FFF2-40B4-BE49-F238E27FC236}">
                <a16:creationId xmlns:a16="http://schemas.microsoft.com/office/drawing/2014/main" id="{D928E6FB-3BCB-A855-C6E0-FF46F0D58A19}"/>
              </a:ext>
            </a:extLst>
          </p:cNvPr>
          <p:cNvSpPr txBox="1"/>
          <p:nvPr/>
        </p:nvSpPr>
        <p:spPr>
          <a:xfrm>
            <a:off x="399311" y="6113631"/>
            <a:ext cx="5220580" cy="438582"/>
          </a:xfrm>
          <a:prstGeom prst="rect">
            <a:avLst/>
          </a:prstGeom>
          <a:noFill/>
        </p:spPr>
        <p:txBody>
          <a:bodyPr wrap="square" rtlCol="0">
            <a:spAutoFit/>
          </a:bodyPr>
          <a:lstStyle/>
          <a:p>
            <a:r>
              <a:rPr lang="en-US" sz="1500" dirty="0"/>
              <a:t>Page Load Time (PLT): </a:t>
            </a:r>
            <a:r>
              <a:rPr lang="en-US" sz="1500" dirty="0" err="1"/>
              <a:t>LoadEventStart</a:t>
            </a:r>
            <a:r>
              <a:rPr lang="en-US" sz="1500" dirty="0"/>
              <a:t> – </a:t>
            </a:r>
            <a:r>
              <a:rPr lang="en-US" sz="1500" dirty="0" err="1"/>
              <a:t>NavigationStart</a:t>
            </a:r>
            <a:endParaRPr lang="en-US" sz="1500" dirty="0"/>
          </a:p>
          <a:p>
            <a:r>
              <a:rPr lang="en-US" sz="750" dirty="0"/>
              <a:t>https://developer.mozilla.org/en-US/docs/Web/Performance/Navigation_and_resource_timings</a:t>
            </a:r>
          </a:p>
        </p:txBody>
      </p:sp>
      <p:sp>
        <p:nvSpPr>
          <p:cNvPr id="12" name="CuadroTexto 11">
            <a:extLst>
              <a:ext uri="{FF2B5EF4-FFF2-40B4-BE49-F238E27FC236}">
                <a16:creationId xmlns:a16="http://schemas.microsoft.com/office/drawing/2014/main" id="{79BDE5F5-DCFC-57CD-B864-B9843BE0AE42}"/>
              </a:ext>
            </a:extLst>
          </p:cNvPr>
          <p:cNvSpPr txBox="1"/>
          <p:nvPr/>
        </p:nvSpPr>
        <p:spPr>
          <a:xfrm>
            <a:off x="4914488" y="3590012"/>
            <a:ext cx="2376264" cy="784830"/>
          </a:xfrm>
          <a:prstGeom prst="rect">
            <a:avLst/>
          </a:prstGeom>
          <a:noFill/>
          <a:ln>
            <a:solidFill>
              <a:schemeClr val="tx1"/>
            </a:solidFill>
          </a:ln>
        </p:spPr>
        <p:txBody>
          <a:bodyPr wrap="square" rtlCol="0">
            <a:spAutoFit/>
          </a:bodyPr>
          <a:lstStyle/>
          <a:p>
            <a:r>
              <a:rPr lang="en-US" sz="1500" dirty="0"/>
              <a:t>FI/3/</a:t>
            </a:r>
            <a:r>
              <a:rPr lang="en-US" sz="1500" dirty="0" err="1"/>
              <a:t>NoVPN</a:t>
            </a:r>
            <a:r>
              <a:rPr lang="en-US" sz="1500" dirty="0"/>
              <a:t> &amp; </a:t>
            </a:r>
            <a:r>
              <a:rPr lang="en-US" sz="1500" dirty="0" err="1"/>
              <a:t>Truphone</a:t>
            </a:r>
            <a:r>
              <a:rPr lang="en-US" sz="1500" dirty="0"/>
              <a:t> have close performance to Orange</a:t>
            </a:r>
          </a:p>
        </p:txBody>
      </p:sp>
      <p:grpSp>
        <p:nvGrpSpPr>
          <p:cNvPr id="17" name="Grupo 16">
            <a:extLst>
              <a:ext uri="{FF2B5EF4-FFF2-40B4-BE49-F238E27FC236}">
                <a16:creationId xmlns:a16="http://schemas.microsoft.com/office/drawing/2014/main" id="{7EA40B2C-39A3-28E0-8F56-5ED8F6F9B205}"/>
              </a:ext>
            </a:extLst>
          </p:cNvPr>
          <p:cNvGrpSpPr/>
          <p:nvPr/>
        </p:nvGrpSpPr>
        <p:grpSpPr>
          <a:xfrm>
            <a:off x="1686178" y="2282674"/>
            <a:ext cx="5060614" cy="1362350"/>
            <a:chOff x="2248238" y="1900565"/>
            <a:chExt cx="6747484" cy="1816467"/>
          </a:xfrm>
        </p:grpSpPr>
        <p:sp>
          <p:nvSpPr>
            <p:cNvPr id="11" name="CuadroTexto 10">
              <a:extLst>
                <a:ext uri="{FF2B5EF4-FFF2-40B4-BE49-F238E27FC236}">
                  <a16:creationId xmlns:a16="http://schemas.microsoft.com/office/drawing/2014/main" id="{B3A09099-DA40-EC17-8E32-AB08FFCE0FBA}"/>
                </a:ext>
              </a:extLst>
            </p:cNvPr>
            <p:cNvSpPr txBox="1"/>
            <p:nvPr/>
          </p:nvSpPr>
          <p:spPr>
            <a:xfrm>
              <a:off x="6488971" y="1900565"/>
              <a:ext cx="2506751" cy="1354217"/>
            </a:xfrm>
            <a:prstGeom prst="rect">
              <a:avLst/>
            </a:prstGeom>
            <a:noFill/>
            <a:ln>
              <a:solidFill>
                <a:schemeClr val="tx2">
                  <a:lumMod val="75000"/>
                </a:schemeClr>
              </a:solidFill>
            </a:ln>
          </p:spPr>
          <p:txBody>
            <a:bodyPr wrap="square" rtlCol="0">
              <a:spAutoFit/>
            </a:bodyPr>
            <a:lstStyle/>
            <a:p>
              <a:r>
                <a:rPr lang="en-US" sz="1500" dirty="0"/>
                <a:t>For US breakout, large penalties accessing EU Webpages</a:t>
              </a:r>
            </a:p>
          </p:txBody>
        </p:sp>
        <p:grpSp>
          <p:nvGrpSpPr>
            <p:cNvPr id="19" name="Grupo 18">
              <a:extLst>
                <a:ext uri="{FF2B5EF4-FFF2-40B4-BE49-F238E27FC236}">
                  <a16:creationId xmlns:a16="http://schemas.microsoft.com/office/drawing/2014/main" id="{28D37C52-BC64-BFB9-9D81-EFA9E28D60F3}"/>
                </a:ext>
              </a:extLst>
            </p:cNvPr>
            <p:cNvGrpSpPr/>
            <p:nvPr/>
          </p:nvGrpSpPr>
          <p:grpSpPr>
            <a:xfrm>
              <a:off x="2248238" y="1916832"/>
              <a:ext cx="4240733" cy="1800200"/>
              <a:chOff x="2104222" y="2005107"/>
              <a:chExt cx="4240733" cy="1800200"/>
            </a:xfrm>
          </p:grpSpPr>
          <p:sp>
            <p:nvSpPr>
              <p:cNvPr id="10" name="Elipse 9">
                <a:extLst>
                  <a:ext uri="{FF2B5EF4-FFF2-40B4-BE49-F238E27FC236}">
                    <a16:creationId xmlns:a16="http://schemas.microsoft.com/office/drawing/2014/main" id="{F3E45B45-FBE4-728F-2FA9-E86C1A248633}"/>
                  </a:ext>
                </a:extLst>
              </p:cNvPr>
              <p:cNvSpPr/>
              <p:nvPr/>
            </p:nvSpPr>
            <p:spPr>
              <a:xfrm>
                <a:off x="2104222" y="2005107"/>
                <a:ext cx="1152128" cy="1800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cxnSp>
            <p:nvCxnSpPr>
              <p:cNvPr id="14" name="Conector recto de flecha 13">
                <a:extLst>
                  <a:ext uri="{FF2B5EF4-FFF2-40B4-BE49-F238E27FC236}">
                    <a16:creationId xmlns:a16="http://schemas.microsoft.com/office/drawing/2014/main" id="{10452DD0-AF7D-3A88-9206-D734A273DC96}"/>
                  </a:ext>
                </a:extLst>
              </p:cNvPr>
              <p:cNvCxnSpPr>
                <a:cxnSpLocks/>
                <a:stCxn id="11" idx="1"/>
              </p:cNvCxnSpPr>
              <p:nvPr/>
            </p:nvCxnSpPr>
            <p:spPr>
              <a:xfrm flipH="1" flipV="1">
                <a:off x="3868786" y="2633841"/>
                <a:ext cx="2476169" cy="321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sp>
        <p:nvSpPr>
          <p:cNvPr id="18" name="CuadroTexto 17">
            <a:extLst>
              <a:ext uri="{FF2B5EF4-FFF2-40B4-BE49-F238E27FC236}">
                <a16:creationId xmlns:a16="http://schemas.microsoft.com/office/drawing/2014/main" id="{D2D7D3F2-DB99-98FF-AF84-30598290163A}"/>
              </a:ext>
            </a:extLst>
          </p:cNvPr>
          <p:cNvSpPr txBox="1"/>
          <p:nvPr/>
        </p:nvSpPr>
        <p:spPr>
          <a:xfrm>
            <a:off x="5058939" y="4410050"/>
            <a:ext cx="3158912" cy="715581"/>
          </a:xfrm>
          <a:prstGeom prst="rect">
            <a:avLst/>
          </a:prstGeom>
          <a:noFill/>
          <a:ln>
            <a:solidFill>
              <a:schemeClr val="tx2"/>
            </a:solidFill>
          </a:ln>
        </p:spPr>
        <p:txBody>
          <a:bodyPr wrap="square">
            <a:spAutoFit/>
          </a:bodyPr>
          <a:lstStyle/>
          <a:p>
            <a:r>
              <a:rPr lang="en-GB" sz="1350" dirty="0">
                <a:latin typeface="+mj-lt"/>
              </a:rPr>
              <a:t>Low delay in CDN  does not eliminates the differences in the PLT for the different configuration</a:t>
            </a:r>
            <a:endParaRPr lang="en-US" sz="1500" dirty="0">
              <a:latin typeface="+mj-lt"/>
            </a:endParaRPr>
          </a:p>
        </p:txBody>
      </p:sp>
      <p:sp>
        <p:nvSpPr>
          <p:cNvPr id="3" name="Oval 2">
            <a:extLst>
              <a:ext uri="{FF2B5EF4-FFF2-40B4-BE49-F238E27FC236}">
                <a16:creationId xmlns:a16="http://schemas.microsoft.com/office/drawing/2014/main" id="{17CA997B-8BDF-BCF1-9426-4F206FEE436D}"/>
              </a:ext>
            </a:extLst>
          </p:cNvPr>
          <p:cNvSpPr/>
          <p:nvPr/>
        </p:nvSpPr>
        <p:spPr>
          <a:xfrm>
            <a:off x="939816" y="3337333"/>
            <a:ext cx="486054" cy="1350150"/>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15" name="Oval 14">
            <a:extLst>
              <a:ext uri="{FF2B5EF4-FFF2-40B4-BE49-F238E27FC236}">
                <a16:creationId xmlns:a16="http://schemas.microsoft.com/office/drawing/2014/main" id="{A653FC8A-6B25-441A-3B97-AA5B8FAF6E26}"/>
              </a:ext>
            </a:extLst>
          </p:cNvPr>
          <p:cNvSpPr/>
          <p:nvPr/>
        </p:nvSpPr>
        <p:spPr>
          <a:xfrm>
            <a:off x="3212624" y="3603319"/>
            <a:ext cx="486054" cy="1026114"/>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5" name="Oval 4">
            <a:extLst>
              <a:ext uri="{FF2B5EF4-FFF2-40B4-BE49-F238E27FC236}">
                <a16:creationId xmlns:a16="http://schemas.microsoft.com/office/drawing/2014/main" id="{D42580DA-E17F-8EED-B482-328C989817F1}"/>
              </a:ext>
            </a:extLst>
          </p:cNvPr>
          <p:cNvSpPr/>
          <p:nvPr/>
        </p:nvSpPr>
        <p:spPr>
          <a:xfrm>
            <a:off x="2612233" y="3699030"/>
            <a:ext cx="340338" cy="972108"/>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8" name="TextBox 7">
            <a:extLst>
              <a:ext uri="{FF2B5EF4-FFF2-40B4-BE49-F238E27FC236}">
                <a16:creationId xmlns:a16="http://schemas.microsoft.com/office/drawing/2014/main" id="{51A59E59-53AC-D0E3-86C2-620F92E30535}"/>
              </a:ext>
            </a:extLst>
          </p:cNvPr>
          <p:cNvSpPr txBox="1"/>
          <p:nvPr/>
        </p:nvSpPr>
        <p:spPr>
          <a:xfrm>
            <a:off x="3059832" y="3060335"/>
            <a:ext cx="999111" cy="32316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1500" dirty="0"/>
              <a:t>Baseline</a:t>
            </a:r>
          </a:p>
        </p:txBody>
      </p:sp>
      <p:cxnSp>
        <p:nvCxnSpPr>
          <p:cNvPr id="16" name="Straight Arrow Connector 15">
            <a:extLst>
              <a:ext uri="{FF2B5EF4-FFF2-40B4-BE49-F238E27FC236}">
                <a16:creationId xmlns:a16="http://schemas.microsoft.com/office/drawing/2014/main" id="{C8AF827B-F0C0-23BB-A11F-F81135660F59}"/>
              </a:ext>
            </a:extLst>
          </p:cNvPr>
          <p:cNvCxnSpPr>
            <a:endCxn id="5" idx="0"/>
          </p:cNvCxnSpPr>
          <p:nvPr/>
        </p:nvCxnSpPr>
        <p:spPr>
          <a:xfrm flipH="1">
            <a:off x="2782402" y="3337333"/>
            <a:ext cx="197172" cy="361697"/>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graphicFrame>
        <p:nvGraphicFramePr>
          <p:cNvPr id="21" name="Tabla 20">
            <a:extLst>
              <a:ext uri="{FF2B5EF4-FFF2-40B4-BE49-F238E27FC236}">
                <a16:creationId xmlns:a16="http://schemas.microsoft.com/office/drawing/2014/main" id="{4F98AEEB-34B5-0AF4-A035-7C77F3A41591}"/>
              </a:ext>
            </a:extLst>
          </p:cNvPr>
          <p:cNvGraphicFramePr>
            <a:graphicFrameLocks noGrp="1"/>
          </p:cNvGraphicFramePr>
          <p:nvPr/>
        </p:nvGraphicFramePr>
        <p:xfrm>
          <a:off x="7056276" y="1842372"/>
          <a:ext cx="1721590" cy="1643730"/>
        </p:xfrm>
        <a:graphic>
          <a:graphicData uri="http://schemas.openxmlformats.org/drawingml/2006/table">
            <a:tbl>
              <a:tblPr>
                <a:tableStyleId>{C4B1156A-380E-4F78-BDF5-A606A8083BF9}</a:tableStyleId>
              </a:tblPr>
              <a:tblGrid>
                <a:gridCol w="860795">
                  <a:extLst>
                    <a:ext uri="{9D8B030D-6E8A-4147-A177-3AD203B41FA5}">
                      <a16:colId xmlns:a16="http://schemas.microsoft.com/office/drawing/2014/main" val="1610189874"/>
                    </a:ext>
                  </a:extLst>
                </a:gridCol>
                <a:gridCol w="860795">
                  <a:extLst>
                    <a:ext uri="{9D8B030D-6E8A-4147-A177-3AD203B41FA5}">
                      <a16:colId xmlns:a16="http://schemas.microsoft.com/office/drawing/2014/main" val="2640506425"/>
                    </a:ext>
                  </a:extLst>
                </a:gridCol>
              </a:tblGrid>
              <a:tr h="176155">
                <a:tc>
                  <a:txBody>
                    <a:bodyPr/>
                    <a:lstStyle/>
                    <a:p>
                      <a:pPr algn="ctr"/>
                      <a:r>
                        <a:rPr lang="en-GB" sz="800" b="1" dirty="0">
                          <a:effectLst/>
                        </a:rPr>
                        <a:t>Name</a:t>
                      </a:r>
                    </a:p>
                  </a:txBody>
                  <a:tcPr marL="57329" marR="57329" marT="28665" marB="28665" anchor="ctr"/>
                </a:tc>
                <a:tc>
                  <a:txBody>
                    <a:bodyPr/>
                    <a:lstStyle/>
                    <a:p>
                      <a:pPr algn="ctr"/>
                      <a:r>
                        <a:rPr lang="en-GB" sz="800" b="1" dirty="0">
                          <a:effectLst/>
                        </a:rPr>
                        <a:t>Breakout</a:t>
                      </a:r>
                    </a:p>
                  </a:txBody>
                  <a:tcPr marL="57329" marR="57329" marT="28665" marB="28665" anchor="ctr"/>
                </a:tc>
                <a:extLst>
                  <a:ext uri="{0D108BD9-81ED-4DB2-BD59-A6C34878D82A}">
                    <a16:rowId xmlns:a16="http://schemas.microsoft.com/office/drawing/2014/main" val="2717161999"/>
                  </a:ext>
                </a:extLst>
              </a:tr>
              <a:tr h="183060">
                <a:tc>
                  <a:txBody>
                    <a:bodyPr/>
                    <a:lstStyle/>
                    <a:p>
                      <a:pPr algn="ctr"/>
                      <a:r>
                        <a:rPr lang="en-GB" sz="800" dirty="0">
                          <a:effectLst/>
                        </a:rPr>
                        <a:t>Fi/TM/VPN</a:t>
                      </a:r>
                    </a:p>
                  </a:txBody>
                  <a:tcPr marL="57329" marR="57329" marT="28665" marB="28665" anchor="ctr"/>
                </a:tc>
                <a:tc>
                  <a:txBody>
                    <a:bodyPr/>
                    <a:lstStyle/>
                    <a:p>
                      <a:pPr algn="ctr"/>
                      <a:r>
                        <a:rPr lang="en-GB" sz="800">
                          <a:effectLst/>
                        </a:rPr>
                        <a:t>USA</a:t>
                      </a:r>
                    </a:p>
                  </a:txBody>
                  <a:tcPr marL="57329" marR="57329" marT="28665" marB="28665" anchor="ctr"/>
                </a:tc>
                <a:extLst>
                  <a:ext uri="{0D108BD9-81ED-4DB2-BD59-A6C34878D82A}">
                    <a16:rowId xmlns:a16="http://schemas.microsoft.com/office/drawing/2014/main" val="955115293"/>
                  </a:ext>
                </a:extLst>
              </a:tr>
              <a:tr h="183060">
                <a:tc>
                  <a:txBody>
                    <a:bodyPr/>
                    <a:lstStyle/>
                    <a:p>
                      <a:pPr algn="ctr"/>
                      <a:r>
                        <a:rPr lang="en-GB" sz="800" dirty="0">
                          <a:effectLst/>
                        </a:rPr>
                        <a:t>Fi/TM/</a:t>
                      </a:r>
                      <a:r>
                        <a:rPr lang="en-GB" sz="800" dirty="0" err="1">
                          <a:effectLst/>
                        </a:rPr>
                        <a:t>noVPN</a:t>
                      </a:r>
                      <a:endParaRPr lang="en-GB" sz="800" dirty="0">
                        <a:effectLst/>
                      </a:endParaRPr>
                    </a:p>
                  </a:txBody>
                  <a:tcPr marL="57329" marR="57329" marT="28665" marB="28665" anchor="ctr"/>
                </a:tc>
                <a:tc>
                  <a:txBody>
                    <a:bodyPr/>
                    <a:lstStyle/>
                    <a:p>
                      <a:pPr algn="ctr"/>
                      <a:r>
                        <a:rPr lang="en-GB" sz="800">
                          <a:effectLst/>
                        </a:rPr>
                        <a:t>USA</a:t>
                      </a:r>
                    </a:p>
                  </a:txBody>
                  <a:tcPr marL="57329" marR="57329" marT="28665" marB="28665" anchor="ctr"/>
                </a:tc>
                <a:extLst>
                  <a:ext uri="{0D108BD9-81ED-4DB2-BD59-A6C34878D82A}">
                    <a16:rowId xmlns:a16="http://schemas.microsoft.com/office/drawing/2014/main" val="2323352053"/>
                  </a:ext>
                </a:extLst>
              </a:tr>
              <a:tr h="183060">
                <a:tc>
                  <a:txBody>
                    <a:bodyPr/>
                    <a:lstStyle/>
                    <a:p>
                      <a:pPr algn="ctr"/>
                      <a:r>
                        <a:rPr lang="en-GB" sz="800" dirty="0">
                          <a:effectLst/>
                        </a:rPr>
                        <a:t>Fi/3/VPN</a:t>
                      </a:r>
                    </a:p>
                  </a:txBody>
                  <a:tcPr marL="57329" marR="57329" marT="28665" marB="28665" anchor="ctr"/>
                </a:tc>
                <a:tc>
                  <a:txBody>
                    <a:bodyPr/>
                    <a:lstStyle/>
                    <a:p>
                      <a:pPr algn="ctr"/>
                      <a:r>
                        <a:rPr lang="en-GB" sz="800">
                          <a:effectLst/>
                        </a:rPr>
                        <a:t>USA</a:t>
                      </a:r>
                    </a:p>
                  </a:txBody>
                  <a:tcPr marL="57329" marR="57329" marT="28665" marB="28665" anchor="ctr"/>
                </a:tc>
                <a:extLst>
                  <a:ext uri="{0D108BD9-81ED-4DB2-BD59-A6C34878D82A}">
                    <a16:rowId xmlns:a16="http://schemas.microsoft.com/office/drawing/2014/main" val="2796416868"/>
                  </a:ext>
                </a:extLst>
              </a:tr>
              <a:tr h="183060">
                <a:tc>
                  <a:txBody>
                    <a:bodyPr/>
                    <a:lstStyle/>
                    <a:p>
                      <a:pPr algn="ctr"/>
                      <a:r>
                        <a:rPr lang="en-GB" sz="800" dirty="0">
                          <a:effectLst/>
                        </a:rPr>
                        <a:t>Fi/3/</a:t>
                      </a:r>
                      <a:r>
                        <a:rPr lang="en-GB" sz="800" dirty="0" err="1">
                          <a:effectLst/>
                        </a:rPr>
                        <a:t>noVPN</a:t>
                      </a:r>
                      <a:endParaRPr lang="en-GB" sz="800" dirty="0">
                        <a:effectLst/>
                      </a:endParaRPr>
                    </a:p>
                  </a:txBody>
                  <a:tcPr marL="57329" marR="57329" marT="28665" marB="28665" anchor="ctr"/>
                </a:tc>
                <a:tc>
                  <a:txBody>
                    <a:bodyPr/>
                    <a:lstStyle/>
                    <a:p>
                      <a:pPr algn="ctr"/>
                      <a:r>
                        <a:rPr lang="en-GB" sz="800">
                          <a:effectLst/>
                        </a:rPr>
                        <a:t>UK</a:t>
                      </a:r>
                    </a:p>
                  </a:txBody>
                  <a:tcPr marL="57329" marR="57329" marT="28665" marB="28665" anchor="ctr"/>
                </a:tc>
                <a:extLst>
                  <a:ext uri="{0D108BD9-81ED-4DB2-BD59-A6C34878D82A}">
                    <a16:rowId xmlns:a16="http://schemas.microsoft.com/office/drawing/2014/main" val="3368552490"/>
                  </a:ext>
                </a:extLst>
              </a:tr>
              <a:tr h="183060">
                <a:tc>
                  <a:txBody>
                    <a:bodyPr/>
                    <a:lstStyle/>
                    <a:p>
                      <a:pPr algn="ctr"/>
                      <a:r>
                        <a:rPr lang="en-GB" sz="800">
                          <a:effectLst/>
                        </a:rPr>
                        <a:t>Truphone</a:t>
                      </a:r>
                    </a:p>
                  </a:txBody>
                  <a:tcPr marL="57329" marR="57329" marT="28665" marB="28665" anchor="ctr"/>
                </a:tc>
                <a:tc>
                  <a:txBody>
                    <a:bodyPr/>
                    <a:lstStyle/>
                    <a:p>
                      <a:pPr algn="ctr"/>
                      <a:r>
                        <a:rPr lang="en-GB" sz="800">
                          <a:effectLst/>
                        </a:rPr>
                        <a:t>Europe</a:t>
                      </a:r>
                    </a:p>
                  </a:txBody>
                  <a:tcPr marL="57329" marR="57329" marT="28665" marB="28665" anchor="ctr"/>
                </a:tc>
                <a:extLst>
                  <a:ext uri="{0D108BD9-81ED-4DB2-BD59-A6C34878D82A}">
                    <a16:rowId xmlns:a16="http://schemas.microsoft.com/office/drawing/2014/main" val="1707070634"/>
                  </a:ext>
                </a:extLst>
              </a:tr>
              <a:tr h="183060">
                <a:tc>
                  <a:txBody>
                    <a:bodyPr/>
                    <a:lstStyle/>
                    <a:p>
                      <a:pPr algn="ctr"/>
                      <a:r>
                        <a:rPr lang="en-GB" sz="800" dirty="0" err="1">
                          <a:effectLst/>
                        </a:rPr>
                        <a:t>Twilio_SS</a:t>
                      </a:r>
                      <a:endParaRPr lang="en-GB" sz="800" dirty="0">
                        <a:effectLst/>
                      </a:endParaRPr>
                    </a:p>
                  </a:txBody>
                  <a:tcPr marL="57329" marR="57329" marT="28665" marB="28665" anchor="ctr"/>
                </a:tc>
                <a:tc>
                  <a:txBody>
                    <a:bodyPr/>
                    <a:lstStyle/>
                    <a:p>
                      <a:pPr algn="ctr"/>
                      <a:r>
                        <a:rPr lang="en-GB" sz="800" dirty="0">
                          <a:effectLst/>
                        </a:rPr>
                        <a:t>USA</a:t>
                      </a:r>
                    </a:p>
                  </a:txBody>
                  <a:tcPr marL="57329" marR="57329" marT="28665" marB="28665" anchor="ctr"/>
                </a:tc>
                <a:extLst>
                  <a:ext uri="{0D108BD9-81ED-4DB2-BD59-A6C34878D82A}">
                    <a16:rowId xmlns:a16="http://schemas.microsoft.com/office/drawing/2014/main" val="4245237393"/>
                  </a:ext>
                </a:extLst>
              </a:tr>
              <a:tr h="183060">
                <a:tc>
                  <a:txBody>
                    <a:bodyPr/>
                    <a:lstStyle/>
                    <a:p>
                      <a:pPr algn="ctr"/>
                      <a:r>
                        <a:rPr lang="en-GB" sz="800" dirty="0">
                          <a:effectLst/>
                        </a:rPr>
                        <a:t>Orange</a:t>
                      </a:r>
                    </a:p>
                  </a:txBody>
                  <a:tcPr marL="57329" marR="57329" marT="28665" marB="28665" anchor="ctr"/>
                </a:tc>
                <a:tc>
                  <a:txBody>
                    <a:bodyPr/>
                    <a:lstStyle/>
                    <a:p>
                      <a:pPr algn="ctr"/>
                      <a:r>
                        <a:rPr lang="en-GB" sz="800">
                          <a:effectLst/>
                        </a:rPr>
                        <a:t>Spain</a:t>
                      </a:r>
                    </a:p>
                  </a:txBody>
                  <a:tcPr marL="57329" marR="57329" marT="28665" marB="28665" anchor="ctr"/>
                </a:tc>
                <a:extLst>
                  <a:ext uri="{0D108BD9-81ED-4DB2-BD59-A6C34878D82A}">
                    <a16:rowId xmlns:a16="http://schemas.microsoft.com/office/drawing/2014/main" val="1394746570"/>
                  </a:ext>
                </a:extLst>
              </a:tr>
              <a:tr h="183060">
                <a:tc>
                  <a:txBody>
                    <a:bodyPr/>
                    <a:lstStyle/>
                    <a:p>
                      <a:pPr algn="ctr"/>
                      <a:r>
                        <a:rPr lang="en-GB" sz="800" dirty="0">
                          <a:effectLst/>
                        </a:rPr>
                        <a:t>3NET</a:t>
                      </a:r>
                    </a:p>
                  </a:txBody>
                  <a:tcPr marL="57329" marR="57329" marT="28665" marB="28665" anchor="ctr"/>
                </a:tc>
                <a:tc>
                  <a:txBody>
                    <a:bodyPr/>
                    <a:lstStyle/>
                    <a:p>
                      <a:pPr algn="ctr"/>
                      <a:r>
                        <a:rPr lang="en-GB" sz="800" dirty="0">
                          <a:effectLst/>
                        </a:rPr>
                        <a:t>UK</a:t>
                      </a:r>
                    </a:p>
                  </a:txBody>
                  <a:tcPr marL="57329" marR="57329" marT="28665" marB="28665" anchor="ctr"/>
                </a:tc>
                <a:extLst>
                  <a:ext uri="{0D108BD9-81ED-4DB2-BD59-A6C34878D82A}">
                    <a16:rowId xmlns:a16="http://schemas.microsoft.com/office/drawing/2014/main" val="1396695300"/>
                  </a:ext>
                </a:extLst>
              </a:tr>
            </a:tbl>
          </a:graphicData>
        </a:graphic>
      </p:graphicFrame>
    </p:spTree>
    <p:extLst>
      <p:ext uri="{BB962C8B-B14F-4D97-AF65-F5344CB8AC3E}">
        <p14:creationId xmlns:p14="http://schemas.microsoft.com/office/powerpoint/2010/main" val="3437506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par>
                          <p:cTn id="39" fill="hold">
                            <p:stCondLst>
                              <p:cond delay="500"/>
                            </p:stCondLst>
                            <p:childTnLst>
                              <p:par>
                                <p:cTn id="40" presetID="10" presetClass="entr" presetSubtype="0"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fade">
                                      <p:cBhvr>
                                        <p:cTn id="45" dur="500"/>
                                        <p:tgtEl>
                                          <p:spTgt spid="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12" grpId="0" animBg="1"/>
      <p:bldP spid="18" grpId="0" animBg="1"/>
      <p:bldP spid="3" grpId="0" animBg="1"/>
      <p:bldP spid="15" grpId="0" animBg="1"/>
      <p:bldP spid="5" grpId="0" animBg="1"/>
      <p:bldP spid="8" grpId="0" animBg="1"/>
    </p:bldLst>
  </p:timing>
</p:sld>
</file>

<file path=ppt/theme/theme1.xml><?xml version="1.0" encoding="utf-8"?>
<a:theme xmlns:a="http://schemas.openxmlformats.org/drawingml/2006/main" name="ifi-nd">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ifi-nd.potx</Template>
  <TotalTime>6953</TotalTime>
  <Words>2810</Words>
  <Application>Microsoft Macintosh PowerPoint</Application>
  <PresentationFormat>On-screen Show (4:3)</PresentationFormat>
  <Paragraphs>579</Paragraphs>
  <Slides>57</Slides>
  <Notes>28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57</vt:i4>
      </vt:variant>
    </vt:vector>
  </HeadingPairs>
  <TitlesOfParts>
    <vt:vector size="68" baseType="lpstr">
      <vt:lpstr>Arial Unicode MS</vt:lpstr>
      <vt:lpstr>ＭＳ Ｐゴシック</vt:lpstr>
      <vt:lpstr>Arial</vt:lpstr>
      <vt:lpstr>Calibri</vt:lpstr>
      <vt:lpstr>Comic Sans MS</vt:lpstr>
      <vt:lpstr>Gill Sans MT</vt:lpstr>
      <vt:lpstr>LinLibertineT</vt:lpstr>
      <vt:lpstr>Symbol</vt:lpstr>
      <vt:lpstr>Times New Roman</vt:lpstr>
      <vt:lpstr>Wingdings</vt:lpstr>
      <vt:lpstr>ifi-nd</vt:lpstr>
      <vt:lpstr>Department of Informatics Networks and Distributed Systems (ND) group</vt:lpstr>
      <vt:lpstr>Outline</vt:lpstr>
      <vt:lpstr>Wireless LAN Architecture</vt:lpstr>
      <vt:lpstr>802.11: Channels, association</vt:lpstr>
      <vt:lpstr>Wireless network characteristics (1)</vt:lpstr>
      <vt:lpstr>Wireless network characteristics (2)</vt:lpstr>
      <vt:lpstr>Carrier Sense Multiple Access (CSMA)</vt:lpstr>
      <vt:lpstr>Avoiding collisions</vt:lpstr>
      <vt:lpstr>Collision Avoidance: RTS-CTS exchange</vt:lpstr>
      <vt:lpstr>802.11: advanced capabilities</vt:lpstr>
      <vt:lpstr>IEEE 802.11 Wireless LAN</vt:lpstr>
      <vt:lpstr>Recap on different Types of MIMO</vt:lpstr>
      <vt:lpstr>802.11n MIMO</vt:lpstr>
      <vt:lpstr>Recap on MIMO Beamforming</vt:lpstr>
      <vt:lpstr>Beamforming and Steering</vt:lpstr>
      <vt:lpstr>802.11ac MIMO Beamforming</vt:lpstr>
      <vt:lpstr>802.11ac Multi-User MIMO</vt:lpstr>
      <vt:lpstr>How does mmWave work?</vt:lpstr>
      <vt:lpstr>802.11ad mmWave</vt:lpstr>
      <vt:lpstr>Summary of new 802.11 technologies</vt:lpstr>
      <vt:lpstr>Outline</vt:lpstr>
      <vt:lpstr>Mobile Broadband (MBB) Networks</vt:lpstr>
      <vt:lpstr>Mobile Broadband Networks</vt:lpstr>
      <vt:lpstr>Macro View</vt:lpstr>
      <vt:lpstr>Closer look to LTE</vt:lpstr>
      <vt:lpstr>Closer look to LTE</vt:lpstr>
      <vt:lpstr>Closer look to LTE</vt:lpstr>
      <vt:lpstr>Closer look to LTE</vt:lpstr>
      <vt:lpstr>Closer look to LTE</vt:lpstr>
      <vt:lpstr>Closer look to LTE</vt:lpstr>
      <vt:lpstr>Closer look to LTE</vt:lpstr>
      <vt:lpstr>Closer look to LTE</vt:lpstr>
      <vt:lpstr>Closer look to LTE</vt:lpstr>
      <vt:lpstr>LTE: data plane control plane separation</vt:lpstr>
      <vt:lpstr>LTE data plane: associating with a BS</vt:lpstr>
      <vt:lpstr>A Simplified Data Flow with 4G…(1/2)</vt:lpstr>
      <vt:lpstr>A Simplified Data Flow with 4G… (2/2)</vt:lpstr>
      <vt:lpstr>What defines the mobile operator performance?</vt:lpstr>
      <vt:lpstr>Outline</vt:lpstr>
      <vt:lpstr>MONROE – Mobile Broadband Measurement Platform</vt:lpstr>
      <vt:lpstr>Hourly and Daily Patterns</vt:lpstr>
      <vt:lpstr>LTE performance: Data rate and RTT</vt:lpstr>
      <vt:lpstr>Outline</vt:lpstr>
      <vt:lpstr>Free roaming in Europe</vt:lpstr>
      <vt:lpstr>Roaming Infrastructure</vt:lpstr>
      <vt:lpstr>Roaming Models</vt:lpstr>
      <vt:lpstr>PowerPoint Presentation</vt:lpstr>
      <vt:lpstr>PowerPoint Presentation</vt:lpstr>
      <vt:lpstr>Delay penalty of home-routed roaming</vt:lpstr>
      <vt:lpstr>Delay penalty of home-routed roaming geographically</vt:lpstr>
      <vt:lpstr>Outline</vt:lpstr>
      <vt:lpstr>Mobile Virtual Network Operators (MVNO)</vt:lpstr>
      <vt:lpstr>MVNO Models</vt:lpstr>
      <vt:lpstr>Mobile Network Aggregator (MNA):</vt:lpstr>
      <vt:lpstr>Mobile Ecosystem Summary</vt:lpstr>
      <vt:lpstr>Experimental Setup</vt:lpstr>
      <vt:lpstr>Web Performance</vt:lpstr>
    </vt:vector>
  </TitlesOfParts>
  <Company>Rayon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Henrik Haugan</dc:creator>
  <cp:lastModifiedBy>Özgü Alay Erduran</cp:lastModifiedBy>
  <cp:revision>367</cp:revision>
  <cp:lastPrinted>2011-08-15T11:15:31Z</cp:lastPrinted>
  <dcterms:created xsi:type="dcterms:W3CDTF">2011-02-18T08:40:46Z</dcterms:created>
  <dcterms:modified xsi:type="dcterms:W3CDTF">2024-10-10T11:13:29Z</dcterms:modified>
</cp:coreProperties>
</file>